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37"/>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9770" autoAdjust="0"/>
    <p:restoredTop sz="95253" autoAdjust="0"/>
  </p:normalViewPr>
  <p:slideViewPr>
    <p:cSldViewPr snapToGrid="0" showGuides="1">
      <p:cViewPr varScale="1">
        <p:scale>
          <a:sx n="92" d="100"/>
          <a:sy n="92" d="100"/>
        </p:scale>
        <p:origin x="576" y="67"/>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5527F67-3A50-4297-B8B6-693DA88AA5E4}" type="datetimeFigureOut">
              <a:rPr lang="en-US" smtClean="0"/>
              <a:t>3/10/2026</a:t>
            </a:fld>
            <a:endParaRPr lang="en-US"/>
          </a:p>
        </p:txBody>
      </p:sp>
      <p:sp>
        <p:nvSpPr>
          <p:cNvPr id="4" name="Образ слайда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858DB0D-707A-4B4F-9F6C-74B60B20FB92}" type="slidenum">
              <a:rPr lang="en-US" smtClean="0"/>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Text Placeholder 2"/>
          <p:cNvSpPr>
            <a:spLocks noGrp="1"/>
          </p:cNvSpPr>
          <p:nvPr>
            <p:ph type="body" idx="3"/>
          </p:nvPr>
        </p:nvSpPr>
        <p:spPr/>
        <p:txBody>
          <a:bodyPr/>
          <a:lstStyle/>
          <a:p>
            <a:r>
              <a:rPr lang="ru-RU" altLang="en-US"/>
              <a:t>Есть информация о том, что не 14, а 24 адресных линий</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en-GB" dirty="0" err="1"/>
              <a:t>Lectia</a:t>
            </a:r>
            <a:r>
              <a:rPr lang="en-GB" dirty="0"/>
              <a:t> 8</a:t>
            </a:r>
            <a:endParaRPr lang="en-US" dirty="0"/>
          </a:p>
        </p:txBody>
      </p:sp>
      <p:sp>
        <p:nvSpPr>
          <p:cNvPr id="4" name="Номер слайда 3"/>
          <p:cNvSpPr>
            <a:spLocks noGrp="1"/>
          </p:cNvSpPr>
          <p:nvPr>
            <p:ph type="sldNum" sz="quarter" idx="10"/>
          </p:nvPr>
        </p:nvSpPr>
        <p:spPr/>
        <p:txBody>
          <a:bodyPr/>
          <a:lstStyle/>
          <a:p>
            <a:fld id="{6858DB0D-707A-4B4F-9F6C-74B60B20FB92}" type="slidenum">
              <a:rPr lang="en-US" smtClean="0"/>
              <a:t>8</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x-none" dirty="0"/>
              <a:t>Pag 56</a:t>
            </a:r>
            <a:endParaRPr lang="en-US" dirty="0"/>
          </a:p>
        </p:txBody>
      </p:sp>
      <p:sp>
        <p:nvSpPr>
          <p:cNvPr id="4" name="Номер слайда 3"/>
          <p:cNvSpPr>
            <a:spLocks noGrp="1"/>
          </p:cNvSpPr>
          <p:nvPr>
            <p:ph type="sldNum" sz="quarter" idx="10"/>
          </p:nvPr>
        </p:nvSpPr>
        <p:spPr/>
        <p:txBody>
          <a:bodyPr/>
          <a:lstStyle/>
          <a:p>
            <a:fld id="{6858DB0D-707A-4B4F-9F6C-74B60B20FB92}" type="slidenum">
              <a:rPr lang="en-US" smtClean="0"/>
              <a:t>21</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x-none" dirty="0"/>
              <a:t>Lectia 10 </a:t>
            </a:r>
            <a:endParaRPr lang="en-US" dirty="0"/>
          </a:p>
        </p:txBody>
      </p:sp>
      <p:sp>
        <p:nvSpPr>
          <p:cNvPr id="4" name="Номер слайда 3"/>
          <p:cNvSpPr>
            <a:spLocks noGrp="1"/>
          </p:cNvSpPr>
          <p:nvPr>
            <p:ph type="sldNum" sz="quarter" idx="10"/>
          </p:nvPr>
        </p:nvSpPr>
        <p:spPr/>
        <p:txBody>
          <a:bodyPr/>
          <a:lstStyle/>
          <a:p>
            <a:fld id="{6858DB0D-707A-4B4F-9F6C-74B60B20FB92}" type="slidenum">
              <a:rPr lang="en-US" smtClean="0"/>
              <a:t>24</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p>
            <a:fld id="{BD7CAE28-B5DB-416C-BBE2-FF443ED9C5B5}" type="datetimeFigureOut">
              <a:rPr lang="en-US" smtClean="0"/>
              <a:t>3/10/2026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CBC0902-DFCD-4542-83AB-0F1E2C26E220}"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BD7CAE28-B5DB-416C-BBE2-FF443ED9C5B5}" type="datetimeFigureOut">
              <a:rPr lang="en-US" smtClean="0"/>
              <a:t>3/10/2026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CBC0902-DFCD-4542-83AB-0F1E2C26E220}"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ru-RU"/>
              <a:t>Образец заголовка</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BD7CAE28-B5DB-416C-BBE2-FF443ED9C5B5}" type="datetimeFigureOut">
              <a:rPr lang="en-US" smtClean="0"/>
              <a:t>3/10/2026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CBC0902-DFCD-4542-83AB-0F1E2C26E220}"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BD7CAE28-B5DB-416C-BBE2-FF443ED9C5B5}" type="datetimeFigureOut">
              <a:rPr lang="en-US" smtClean="0"/>
              <a:t>3/10/2026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CBC0902-DFCD-4542-83AB-0F1E2C26E220}"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BD7CAE28-B5DB-416C-BBE2-FF443ED9C5B5}" type="datetimeFigureOut">
              <a:rPr lang="en-US" smtClean="0"/>
              <a:t>3/10/2026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CBC0902-DFCD-4542-83AB-0F1E2C26E220}"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BD7CAE28-B5DB-416C-BBE2-FF443ED9C5B5}" type="datetimeFigureOut">
              <a:rPr lang="en-US" smtClean="0"/>
              <a:t>3/10/2026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CBC0902-DFCD-4542-83AB-0F1E2C26E220}"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ru-RU"/>
              <a:t>Образец заголовка</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BD7CAE28-B5DB-416C-BBE2-FF443ED9C5B5}" type="datetimeFigureOut">
              <a:rPr lang="en-US" smtClean="0"/>
              <a:t>3/10/2026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CBC0902-DFCD-4542-83AB-0F1E2C26E220}"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BD7CAE28-B5DB-416C-BBE2-FF443ED9C5B5}" type="datetimeFigureOut">
              <a:rPr lang="en-US" smtClean="0"/>
              <a:t>3/10/2026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CBC0902-DFCD-4542-83AB-0F1E2C26E220}"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D7CAE28-B5DB-416C-BBE2-FF443ED9C5B5}" type="datetimeFigureOut">
              <a:rPr lang="en-US" smtClean="0"/>
              <a:t>3/10/2026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CBC0902-DFCD-4542-83AB-0F1E2C26E220}"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BD7CAE28-B5DB-416C-BBE2-FF443ED9C5B5}" type="datetimeFigureOut">
              <a:rPr lang="en-US" smtClean="0"/>
              <a:t>3/10/2026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CBC0902-DFCD-4542-83AB-0F1E2C26E220}"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BD7CAE28-B5DB-416C-BBE2-FF443ED9C5B5}" type="datetimeFigureOut">
              <a:rPr lang="en-US" smtClean="0"/>
              <a:t>3/10/2026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CBC0902-DFCD-4542-83AB-0F1E2C26E220}"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D7CAE28-B5DB-416C-BBE2-FF443ED9C5B5}" type="datetimeFigureOut">
              <a:rPr lang="en-US" smtClean="0"/>
              <a:t>3/10/2026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CBC0902-DFCD-4542-83AB-0F1E2C26E220}"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ctrTitle"/>
          </p:nvPr>
        </p:nvSpPr>
        <p:spPr>
          <a:xfrm>
            <a:off x="434564" y="422567"/>
            <a:ext cx="11633703" cy="1426913"/>
          </a:xfrm>
        </p:spPr>
        <p:txBody>
          <a:bodyPr anchor="t">
            <a:normAutofit fontScale="90000"/>
          </a:bodyPr>
          <a:lstStyle/>
          <a:p>
            <a:r>
              <a:rPr lang="x-none" sz="5400" b="1" dirty="0">
                <a:latin typeface="Times New Roman" panose="02020603050405020304" pitchFamily="18" charset="0"/>
                <a:cs typeface="Times New Roman" panose="02020603050405020304" pitchFamily="18" charset="0"/>
              </a:rPr>
              <a:t>Arhitectura Calculatoarelor </a:t>
            </a:r>
            <a:br>
              <a:rPr lang="x-none" sz="5400" b="1" dirty="0">
                <a:latin typeface="Times New Roman" panose="02020603050405020304" pitchFamily="18" charset="0"/>
                <a:cs typeface="Times New Roman" panose="02020603050405020304" pitchFamily="18" charset="0"/>
              </a:rPr>
            </a:br>
            <a:r>
              <a:rPr lang="en-GB" sz="3200" dirty="0">
                <a:latin typeface="Times New Roman" panose="02020603050405020304" pitchFamily="18" charset="0"/>
                <a:cs typeface="Times New Roman" panose="02020603050405020304" pitchFamily="18" charset="0"/>
              </a:rPr>
              <a:t>T</a:t>
            </a:r>
            <a:r>
              <a:rPr lang="x-none" sz="3200">
                <a:latin typeface="Times New Roman" panose="02020603050405020304" pitchFamily="18" charset="0"/>
                <a:cs typeface="Times New Roman" panose="02020603050405020304" pitchFamily="18" charset="0"/>
              </a:rPr>
              <a:t>.6 –</a:t>
            </a:r>
            <a:r>
              <a:rPr lang="en-US" sz="4000" b="1">
                <a:latin typeface="Times New Roman" panose="02020603050405020304" pitchFamily="18" charset="0"/>
                <a:ea typeface="+mn-ea"/>
                <a:cs typeface="Times New Roman" panose="02020603050405020304" pitchFamily="18" charset="0"/>
              </a:rPr>
              <a:t>Эволюция процессоров </a:t>
            </a:r>
            <a:r>
              <a:rPr lang="en-GB" sz="4000" b="1">
                <a:latin typeface="Times New Roman" panose="02020603050405020304" pitchFamily="18" charset="0"/>
                <a:ea typeface="+mn-ea"/>
                <a:cs typeface="Times New Roman" panose="02020603050405020304" pitchFamily="18" charset="0"/>
              </a:rPr>
              <a:t>INTEL</a:t>
            </a:r>
            <a:br>
              <a:rPr lang="en-US" dirty="0"/>
            </a:br>
            <a:br>
              <a:rPr lang="en-US" dirty="0"/>
            </a:br>
            <a:br>
              <a:rPr lang="en-US" sz="3200" dirty="0">
                <a:latin typeface="Times New Roman" panose="02020603050405020304" pitchFamily="18" charset="0"/>
                <a:cs typeface="Times New Roman" panose="02020603050405020304" pitchFamily="18" charset="0"/>
              </a:rPr>
            </a:br>
            <a:r>
              <a:rPr lang="ro-RO" sz="3200" dirty="0">
                <a:latin typeface="Times New Roman" panose="02020603050405020304" pitchFamily="18" charset="0"/>
                <a:cs typeface="Times New Roman" panose="02020603050405020304" pitchFamily="18" charset="0"/>
              </a:rPr>
              <a:t> </a:t>
            </a:r>
            <a:endParaRPr lang="en-US" sz="3200" dirty="0">
              <a:latin typeface="Times New Roman" panose="02020603050405020304" pitchFamily="18" charset="0"/>
              <a:cs typeface="Times New Roman" panose="02020603050405020304" pitchFamily="18" charset="0"/>
            </a:endParaRPr>
          </a:p>
        </p:txBody>
      </p:sp>
      <p:sp>
        <p:nvSpPr>
          <p:cNvPr id="5" name="Подзаголовок 4"/>
          <p:cNvSpPr>
            <a:spLocks noGrp="1"/>
          </p:cNvSpPr>
          <p:nvPr>
            <p:ph type="subTitle" idx="1"/>
          </p:nvPr>
        </p:nvSpPr>
        <p:spPr>
          <a:xfrm>
            <a:off x="1379144" y="6362322"/>
            <a:ext cx="9144000" cy="495678"/>
          </a:xfrm>
        </p:spPr>
        <p:txBody>
          <a:bodyPr/>
          <a:lstStyle/>
          <a:p>
            <a:r>
              <a:rPr lang="x-none" dirty="0"/>
              <a:t>Conf. Univ. Dr. Crețu Vasilii</a:t>
            </a:r>
            <a:endParaRPr lang="en-US" dirty="0"/>
          </a:p>
        </p:txBody>
      </p:sp>
      <p:sp>
        <p:nvSpPr>
          <p:cNvPr id="2" name="TextBox 1"/>
          <p:cNvSpPr txBox="1"/>
          <p:nvPr/>
        </p:nvSpPr>
        <p:spPr>
          <a:xfrm>
            <a:off x="-1" y="3348695"/>
            <a:ext cx="12068267" cy="645160"/>
          </a:xfrm>
          <a:prstGeom prst="rect">
            <a:avLst/>
          </a:prstGeom>
          <a:noFill/>
        </p:spPr>
        <p:txBody>
          <a:bodyPr wrap="square" rtlCol="0">
            <a:spAutoFit/>
          </a:bodyPr>
          <a:lstStyle/>
          <a:p>
            <a:r>
              <a:rPr lang="en-US" b="1"/>
              <a:t>Цель </a:t>
            </a:r>
            <a:r>
              <a:rPr lang="ru-RU" altLang="en-US" b="1"/>
              <a:t>лекции</a:t>
            </a:r>
            <a:r>
              <a:rPr lang="en-US" b="1"/>
              <a:t>: Понять архитектурное развитие процессоров Intel</a:t>
            </a:r>
            <a:r>
              <a:rPr lang="ru-RU" altLang="en-US" b="1"/>
              <a:t> и ключевые этапы </a:t>
            </a:r>
            <a:r>
              <a:rPr lang="en-US" b="1"/>
              <a:t>развития компьютерной архитектуры в эволюции процессоров Intel.</a:t>
            </a:r>
            <a:endParaRPr lang="en-US" dirty="0"/>
          </a:p>
        </p:txBody>
      </p:sp>
      <p:sp>
        <p:nvSpPr>
          <p:cNvPr id="6" name="TextBox 5"/>
          <p:cNvSpPr txBox="1"/>
          <p:nvPr/>
        </p:nvSpPr>
        <p:spPr>
          <a:xfrm>
            <a:off x="0" y="1640536"/>
            <a:ext cx="12192000" cy="1753235"/>
          </a:xfrm>
          <a:prstGeom prst="rect">
            <a:avLst/>
          </a:prstGeom>
          <a:noFill/>
        </p:spPr>
        <p:txBody>
          <a:bodyPr wrap="square" rtlCol="0">
            <a:spAutoFit/>
          </a:bodyPr>
          <a:lstStyle/>
          <a:p>
            <a:r>
              <a:rPr lang="en-US" b="1"/>
              <a:t>Первый микропроцессор 4004, микропроцессор 80286 (286), виртуальная память, микропроцессор 80386 (386), микропроцессор 80386SL, микропроцессор 80486 (486), локальная шина микропроцессора 486, процессор Pentium, микроархитектура семейства процессоров</a:t>
            </a:r>
            <a:r>
              <a:rPr lang="ru-RU" altLang="en-US" b="1"/>
              <a:t> </a:t>
            </a:r>
            <a:r>
              <a:rPr lang="en-US" b="1">
                <a:sym typeface="+mn-ea"/>
              </a:rPr>
              <a:t>PENTI</a:t>
            </a:r>
            <a:r>
              <a:rPr lang="en-US" b="1"/>
              <a:t> и вывод</a:t>
            </a:r>
            <a:r>
              <a:rPr lang="ru-RU" altLang="en-US" b="1"/>
              <a:t>ы</a:t>
            </a:r>
            <a:r>
              <a:rPr lang="en-US" b="1"/>
              <a:t> , микропроцессор Pentium Pro ( «P6»), микропроцессор Pentium MMX, микропроцессор Pentium II («Klamath»), микропроцессор Pentium III, микропроцессор Pentium 4, сопроцессоры, процессор DSP (Digital Signal Processor), расширения MMX (</a:t>
            </a:r>
            <a:r>
              <a:rPr lang="fr-FR" b="1"/>
              <a:t>MultiMedia eXtension </a:t>
            </a:r>
            <a:r>
              <a:rPr lang="ru-RU" altLang="fr-FR" b="1">
                <a:solidFill>
                  <a:srgbClr val="FF0000"/>
                </a:solidFill>
              </a:rPr>
              <a:t>или </a:t>
            </a:r>
            <a:r>
              <a:rPr lang="fr-FR" b="1"/>
              <a:t>Matrix Math eXtension</a:t>
            </a:r>
            <a:r>
              <a:rPr lang="en-US" b="1"/>
              <a:t>)</a:t>
            </a:r>
            <a:endParaRPr lang="en-US" b="1" dirty="0"/>
          </a:p>
        </p:txBody>
      </p:sp>
      <p:sp>
        <p:nvSpPr>
          <p:cNvPr id="3" name="Прямоугольник 2"/>
          <p:cNvSpPr/>
          <p:nvPr/>
        </p:nvSpPr>
        <p:spPr>
          <a:xfrm>
            <a:off x="434564" y="3948335"/>
            <a:ext cx="10234945" cy="2306955"/>
          </a:xfrm>
          <a:prstGeom prst="rect">
            <a:avLst/>
          </a:prstGeom>
        </p:spPr>
        <p:txBody>
          <a:bodyPr wrap="square">
            <a:spAutoFit/>
          </a:bodyPr>
          <a:lstStyle/>
          <a:p>
            <a:r>
              <a:rPr lang="en-US" b="1"/>
              <a:t>Студент должен знать:</a:t>
            </a:r>
          </a:p>
          <a:p>
            <a:r>
              <a:rPr lang="en-US" b="1"/>
              <a:t>§ Архитектурн</a:t>
            </a:r>
            <a:r>
              <a:rPr lang="ru-RU" altLang="en-US" b="1"/>
              <a:t>ую</a:t>
            </a:r>
            <a:r>
              <a:rPr lang="en-US" b="1"/>
              <a:t> структур</a:t>
            </a:r>
            <a:r>
              <a:rPr lang="ru-RU" altLang="en-US" b="1"/>
              <a:t>у</a:t>
            </a:r>
            <a:r>
              <a:rPr lang="en-US" b="1"/>
              <a:t> процессора i80286</a:t>
            </a:r>
          </a:p>
          <a:p>
            <a:r>
              <a:rPr lang="en-US" b="1"/>
              <a:t>§ Архитектурн</a:t>
            </a:r>
            <a:r>
              <a:rPr lang="ru-RU" altLang="en-US" b="1"/>
              <a:t>ую</a:t>
            </a:r>
            <a:r>
              <a:rPr lang="en-US" b="1"/>
              <a:t> структур</a:t>
            </a:r>
            <a:r>
              <a:rPr lang="ru-RU" altLang="en-US" b="1"/>
              <a:t>у </a:t>
            </a:r>
            <a:r>
              <a:rPr lang="en-US" b="1"/>
              <a:t>и особенности процессора i80386</a:t>
            </a:r>
          </a:p>
          <a:p>
            <a:r>
              <a:rPr lang="en-US" b="1"/>
              <a:t>§ Архитектурн</a:t>
            </a:r>
            <a:r>
              <a:rPr lang="ru-RU" altLang="en-US" b="1"/>
              <a:t>ую</a:t>
            </a:r>
            <a:r>
              <a:rPr lang="en-US" b="1"/>
              <a:t> структур</a:t>
            </a:r>
            <a:r>
              <a:rPr lang="ru-RU" altLang="en-US" b="1"/>
              <a:t>у </a:t>
            </a:r>
            <a:r>
              <a:rPr lang="en-US" b="1"/>
              <a:t>и особенности процессора i80486</a:t>
            </a:r>
          </a:p>
          <a:p>
            <a:r>
              <a:rPr lang="en-US" b="1"/>
              <a:t>§ Архитектурн</a:t>
            </a:r>
            <a:r>
              <a:rPr lang="ru-RU" altLang="en-US" b="1"/>
              <a:t>ую</a:t>
            </a:r>
            <a:r>
              <a:rPr lang="en-US" b="1"/>
              <a:t> структур</a:t>
            </a:r>
            <a:r>
              <a:rPr lang="ru-RU" altLang="en-US" b="1"/>
              <a:t>у </a:t>
            </a:r>
            <a:r>
              <a:rPr lang="en-US" b="1"/>
              <a:t>и особенности процессора Pentium</a:t>
            </a:r>
          </a:p>
          <a:p>
            <a:r>
              <a:rPr lang="en-US" b="1"/>
              <a:t>§ Микроархитектур</a:t>
            </a:r>
            <a:r>
              <a:rPr lang="ru-RU" altLang="en-US" b="1"/>
              <a:t>у</a:t>
            </a:r>
            <a:r>
              <a:rPr lang="en-US" b="1"/>
              <a:t> процессоров Pentium</a:t>
            </a:r>
          </a:p>
          <a:p>
            <a:r>
              <a:rPr lang="en-US" b="1"/>
              <a:t>§ Микропроцессоры Pentium MMX, Pentium II, Pentium III</a:t>
            </a:r>
          </a:p>
          <a:p>
            <a:r>
              <a:rPr lang="en-US" b="1"/>
              <a:t>§ Математические сопроцессоры, DSP (процессор цифров</a:t>
            </a:r>
            <a:r>
              <a:rPr lang="ru-RU" altLang="en-US" b="1"/>
              <a:t>ой обработки</a:t>
            </a:r>
            <a:r>
              <a:rPr lang="en-US" b="1"/>
              <a:t> сигналов)</a:t>
            </a:r>
            <a:endParaRPr lang="ro-RO" b="1"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Группа 3"/>
          <p:cNvGrpSpPr/>
          <p:nvPr/>
        </p:nvGrpSpPr>
        <p:grpSpPr bwMode="auto">
          <a:xfrm>
            <a:off x="360629" y="166357"/>
            <a:ext cx="11527000" cy="4034450"/>
            <a:chOff x="2421" y="5308"/>
            <a:chExt cx="7200" cy="2520"/>
          </a:xfrm>
        </p:grpSpPr>
        <p:sp>
          <p:nvSpPr>
            <p:cNvPr id="5" name="Text Box 49"/>
            <p:cNvSpPr txBox="1">
              <a:spLocks noChangeArrowheads="1"/>
            </p:cNvSpPr>
            <p:nvPr/>
          </p:nvSpPr>
          <p:spPr bwMode="auto">
            <a:xfrm>
              <a:off x="3501" y="5308"/>
              <a:ext cx="2160" cy="360"/>
            </a:xfrm>
            <a:prstGeom prst="rect">
              <a:avLst/>
            </a:prstGeom>
            <a:solidFill>
              <a:srgbClr val="FFFFFF"/>
            </a:solidFill>
            <a:ln w="9525">
              <a:solidFill>
                <a:srgbClr val="000000"/>
              </a:solidFill>
              <a:miter lim="800000"/>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lgn="ctr">
                <a:spcAft>
                  <a:spcPts val="0"/>
                </a:spcAft>
              </a:pPr>
              <a:r>
                <a:rPr lang="en-US" sz="2000">
                  <a:latin typeface="Arial" panose="020B0604020202020204" pitchFamily="34" charset="0"/>
                  <a:ea typeface="Times New Roman" panose="02020603050405020304" pitchFamily="18" charset="0"/>
                  <a:cs typeface="Times New Roman" panose="02020603050405020304" pitchFamily="18" charset="0"/>
                </a:rPr>
                <a:t>Блок сегментации</a:t>
              </a:r>
              <a:endParaRPr lang="en-US" sz="3600" dirty="0">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6" name="Text Box 50"/>
            <p:cNvSpPr txBox="1">
              <a:spLocks noChangeArrowheads="1"/>
            </p:cNvSpPr>
            <p:nvPr/>
          </p:nvSpPr>
          <p:spPr bwMode="auto">
            <a:xfrm>
              <a:off x="6021" y="5308"/>
              <a:ext cx="2160" cy="360"/>
            </a:xfrm>
            <a:prstGeom prst="rect">
              <a:avLst/>
            </a:prstGeom>
            <a:solidFill>
              <a:srgbClr val="FFFFFF"/>
            </a:solidFill>
            <a:ln w="9525">
              <a:solidFill>
                <a:srgbClr val="000000"/>
              </a:solidFill>
              <a:miter lim="800000"/>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lgn="ctr">
                <a:spcAft>
                  <a:spcPts val="0"/>
                </a:spcAft>
              </a:pPr>
              <a:r>
                <a:rPr lang="en-US" sz="2000">
                  <a:latin typeface="Arial" panose="020B0604020202020204" pitchFamily="34" charset="0"/>
                  <a:ea typeface="Times New Roman" panose="02020603050405020304" pitchFamily="18" charset="0"/>
                  <a:cs typeface="Times New Roman" panose="02020603050405020304" pitchFamily="18" charset="0"/>
                </a:rPr>
                <a:t>Блок программирования</a:t>
              </a:r>
              <a:endParaRPr lang="en-US" sz="2000" dirty="0">
                <a:latin typeface="Arial" panose="020B0604020202020204" pitchFamily="34" charset="0"/>
                <a:ea typeface="Times New Roman" panose="02020603050405020304" pitchFamily="18" charset="0"/>
                <a:cs typeface="Times New Roman" panose="02020603050405020304" pitchFamily="18" charset="0"/>
              </a:endParaRPr>
            </a:p>
          </p:txBody>
        </p:sp>
        <p:sp>
          <p:nvSpPr>
            <p:cNvPr id="7" name="Text Box 51"/>
            <p:cNvSpPr txBox="1">
              <a:spLocks noChangeArrowheads="1"/>
            </p:cNvSpPr>
            <p:nvPr/>
          </p:nvSpPr>
          <p:spPr bwMode="auto">
            <a:xfrm>
              <a:off x="2961" y="6028"/>
              <a:ext cx="1800" cy="540"/>
            </a:xfrm>
            <a:prstGeom prst="rect">
              <a:avLst/>
            </a:prstGeom>
            <a:solidFill>
              <a:srgbClr val="FFFFFF"/>
            </a:solidFill>
            <a:ln w="9525">
              <a:solidFill>
                <a:srgbClr val="000000"/>
              </a:solidFill>
              <a:miter lim="800000"/>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lgn="ctr"/>
              <a:r>
                <a:rPr lang="en-US" sz="2000">
                  <a:latin typeface="Arial" panose="020B0604020202020204" pitchFamily="34" charset="0"/>
                  <a:ea typeface="Times New Roman" panose="02020603050405020304" pitchFamily="18" charset="0"/>
                  <a:cs typeface="Times New Roman" panose="02020603050405020304" pitchFamily="18" charset="0"/>
                </a:rPr>
                <a:t>Процессор с фиксированной точкой</a:t>
              </a:r>
              <a:endParaRPr lang="en-US" sz="2000" dirty="0">
                <a:latin typeface="Arial" panose="020B0604020202020204" pitchFamily="34" charset="0"/>
                <a:ea typeface="Times New Roman" panose="02020603050405020304" pitchFamily="18" charset="0"/>
                <a:cs typeface="Times New Roman" panose="02020603050405020304" pitchFamily="18" charset="0"/>
              </a:endParaRPr>
            </a:p>
          </p:txBody>
        </p:sp>
        <p:sp>
          <p:nvSpPr>
            <p:cNvPr id="8" name="Text Box 52"/>
            <p:cNvSpPr txBox="1">
              <a:spLocks noChangeArrowheads="1"/>
            </p:cNvSpPr>
            <p:nvPr/>
          </p:nvSpPr>
          <p:spPr bwMode="auto">
            <a:xfrm>
              <a:off x="2961" y="6748"/>
              <a:ext cx="1800" cy="540"/>
            </a:xfrm>
            <a:prstGeom prst="rect">
              <a:avLst/>
            </a:prstGeom>
            <a:solidFill>
              <a:srgbClr val="FFFFFF"/>
            </a:solidFill>
            <a:ln w="9525">
              <a:solidFill>
                <a:srgbClr val="000000"/>
              </a:solidFill>
              <a:miter lim="800000"/>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lgn="ctr"/>
              <a:r>
                <a:rPr lang="en-US" sz="2000">
                  <a:latin typeface="Arial" panose="020B0604020202020204" pitchFamily="34" charset="0"/>
                  <a:ea typeface="Times New Roman" panose="02020603050405020304" pitchFamily="18" charset="0"/>
                  <a:cs typeface="Times New Roman" panose="02020603050405020304" pitchFamily="18" charset="0"/>
                </a:rPr>
                <a:t>Процессор с плавающей запятой</a:t>
              </a:r>
              <a:endParaRPr lang="en-US" sz="2000" dirty="0">
                <a:latin typeface="Arial" panose="020B0604020202020204" pitchFamily="34" charset="0"/>
                <a:ea typeface="Times New Roman" panose="02020603050405020304" pitchFamily="18" charset="0"/>
                <a:cs typeface="Times New Roman" panose="02020603050405020304" pitchFamily="18" charset="0"/>
              </a:endParaRPr>
            </a:p>
          </p:txBody>
        </p:sp>
        <p:sp>
          <p:nvSpPr>
            <p:cNvPr id="9" name="Text Box 53"/>
            <p:cNvSpPr txBox="1">
              <a:spLocks noChangeArrowheads="1"/>
            </p:cNvSpPr>
            <p:nvPr/>
          </p:nvSpPr>
          <p:spPr bwMode="auto">
            <a:xfrm>
              <a:off x="6741" y="6208"/>
              <a:ext cx="900" cy="540"/>
            </a:xfrm>
            <a:prstGeom prst="rect">
              <a:avLst/>
            </a:prstGeom>
            <a:solidFill>
              <a:srgbClr val="FFFFFF"/>
            </a:solidFill>
            <a:ln w="9525">
              <a:solidFill>
                <a:srgbClr val="000000"/>
              </a:solidFill>
              <a:miter lim="800000"/>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lgn="ctr">
                <a:spcAft>
                  <a:spcPts val="0"/>
                </a:spcAft>
              </a:pPr>
              <a:r>
                <a:rPr lang="en-US" sz="2000">
                  <a:latin typeface="Arial" panose="020B0604020202020204" pitchFamily="34" charset="0"/>
                  <a:ea typeface="Times New Roman" panose="02020603050405020304" pitchFamily="18" charset="0"/>
                  <a:cs typeface="Times New Roman" panose="02020603050405020304" pitchFamily="18" charset="0"/>
                </a:rPr>
                <a:t>Кэш-диск</a:t>
              </a:r>
              <a:endParaRPr lang="en-US" sz="2000" dirty="0">
                <a:latin typeface="Arial" panose="020B0604020202020204" pitchFamily="34" charset="0"/>
                <a:ea typeface="Times New Roman" panose="02020603050405020304" pitchFamily="18" charset="0"/>
                <a:cs typeface="Times New Roman" panose="02020603050405020304" pitchFamily="18" charset="0"/>
              </a:endParaRPr>
            </a:p>
          </p:txBody>
        </p:sp>
        <p:sp>
          <p:nvSpPr>
            <p:cNvPr id="10" name="Text Box 54"/>
            <p:cNvSpPr txBox="1">
              <a:spLocks noChangeArrowheads="1"/>
            </p:cNvSpPr>
            <p:nvPr/>
          </p:nvSpPr>
          <p:spPr bwMode="auto">
            <a:xfrm>
              <a:off x="3501" y="7468"/>
              <a:ext cx="2160" cy="360"/>
            </a:xfrm>
            <a:prstGeom prst="rect">
              <a:avLst/>
            </a:prstGeom>
            <a:solidFill>
              <a:srgbClr val="FFFFFF"/>
            </a:solidFill>
            <a:ln w="9525">
              <a:solidFill>
                <a:srgbClr val="000000"/>
              </a:solidFill>
              <a:miter lim="800000"/>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lgn="ctr">
                <a:spcAft>
                  <a:spcPts val="0"/>
                </a:spcAft>
              </a:pPr>
              <a:r>
                <a:rPr lang="en-US" sz="2000">
                  <a:latin typeface="Arial" panose="020B0604020202020204" pitchFamily="34" charset="0"/>
                  <a:ea typeface="Times New Roman" panose="02020603050405020304" pitchFamily="18" charset="0"/>
                  <a:cs typeface="Times New Roman" panose="02020603050405020304" pitchFamily="18" charset="0"/>
                </a:rPr>
                <a:t>Инструкции по расшифровке</a:t>
              </a:r>
              <a:endParaRPr lang="en-US" sz="2000" dirty="0">
                <a:latin typeface="Arial" panose="020B0604020202020204" pitchFamily="34" charset="0"/>
                <a:ea typeface="Times New Roman" panose="02020603050405020304" pitchFamily="18" charset="0"/>
                <a:cs typeface="Times New Roman" panose="02020603050405020304" pitchFamily="18" charset="0"/>
              </a:endParaRPr>
            </a:p>
          </p:txBody>
        </p:sp>
        <p:sp>
          <p:nvSpPr>
            <p:cNvPr id="11" name="Text Box 55"/>
            <p:cNvSpPr txBox="1">
              <a:spLocks noChangeArrowheads="1"/>
            </p:cNvSpPr>
            <p:nvPr/>
          </p:nvSpPr>
          <p:spPr bwMode="auto">
            <a:xfrm>
              <a:off x="6201" y="7468"/>
              <a:ext cx="2160" cy="360"/>
            </a:xfrm>
            <a:prstGeom prst="rect">
              <a:avLst/>
            </a:prstGeom>
            <a:solidFill>
              <a:srgbClr val="FFFFFF"/>
            </a:solidFill>
            <a:ln w="9525">
              <a:solidFill>
                <a:srgbClr val="000000"/>
              </a:solidFill>
              <a:miter lim="800000"/>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lgn="ctr"/>
              <a:r>
                <a:rPr lang="en-US" sz="2000">
                  <a:latin typeface="Arial" panose="020B0604020202020204" pitchFamily="34" charset="0"/>
                  <a:ea typeface="Times New Roman" panose="02020603050405020304" pitchFamily="18" charset="0"/>
                  <a:cs typeface="Times New Roman" panose="02020603050405020304" pitchFamily="18" charset="0"/>
                </a:rPr>
                <a:t>Инструкции по предварительной загрузке</a:t>
              </a:r>
              <a:endParaRPr lang="en-US" sz="2000" dirty="0">
                <a:latin typeface="Arial" panose="020B0604020202020204" pitchFamily="34" charset="0"/>
                <a:ea typeface="Times New Roman" panose="02020603050405020304" pitchFamily="18" charset="0"/>
                <a:cs typeface="Times New Roman" panose="02020603050405020304" pitchFamily="18" charset="0"/>
              </a:endParaRPr>
            </a:p>
          </p:txBody>
        </p:sp>
        <p:sp>
          <p:nvSpPr>
            <p:cNvPr id="12" name="Text Box 56"/>
            <p:cNvSpPr txBox="1">
              <a:spLocks noChangeArrowheads="1"/>
            </p:cNvSpPr>
            <p:nvPr/>
          </p:nvSpPr>
          <p:spPr bwMode="auto">
            <a:xfrm>
              <a:off x="8181" y="5848"/>
              <a:ext cx="1080" cy="1080"/>
            </a:xfrm>
            <a:prstGeom prst="rect">
              <a:avLst/>
            </a:prstGeom>
            <a:solidFill>
              <a:srgbClr val="FFFFFF"/>
            </a:solidFill>
            <a:ln w="9525">
              <a:solidFill>
                <a:srgbClr val="000000"/>
              </a:solidFill>
              <a:miter lim="800000"/>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lgn="ctr">
                <a:spcAft>
                  <a:spcPts val="0"/>
                </a:spcAft>
              </a:pPr>
              <a:r>
                <a:rPr lang="en-US" sz="2000">
                  <a:latin typeface="Arial" panose="020B0604020202020204" pitchFamily="34" charset="0"/>
                  <a:ea typeface="Times New Roman" panose="02020603050405020304" pitchFamily="18" charset="0"/>
                  <a:cs typeface="Times New Roman" panose="02020603050405020304" pitchFamily="18" charset="0"/>
                </a:rPr>
                <a:t>Блок интерфейса шины</a:t>
              </a:r>
              <a:endParaRPr lang="en-US" sz="2000" dirty="0">
                <a:latin typeface="Arial" panose="020B0604020202020204" pitchFamily="34" charset="0"/>
                <a:ea typeface="Times New Roman" panose="02020603050405020304" pitchFamily="18" charset="0"/>
                <a:cs typeface="Times New Roman" panose="02020603050405020304" pitchFamily="18" charset="0"/>
              </a:endParaRPr>
            </a:p>
          </p:txBody>
        </p:sp>
        <p:cxnSp>
          <p:nvCxnSpPr>
            <p:cNvPr id="13" name="Line 57"/>
            <p:cNvCxnSpPr>
              <a:cxnSpLocks noChangeShapeType="1"/>
            </p:cNvCxnSpPr>
            <p:nvPr/>
          </p:nvCxnSpPr>
          <p:spPr bwMode="auto">
            <a:xfrm>
              <a:off x="4761" y="6208"/>
              <a:ext cx="360" cy="0"/>
            </a:xfrm>
            <a:prstGeom prst="line">
              <a:avLst/>
            </a:prstGeom>
            <a:noFill/>
            <a:ln w="9525">
              <a:solidFill>
                <a:srgbClr val="000000"/>
              </a:solidFill>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14" name="Line 58"/>
            <p:cNvCxnSpPr>
              <a:cxnSpLocks noChangeShapeType="1"/>
            </p:cNvCxnSpPr>
            <p:nvPr/>
          </p:nvCxnSpPr>
          <p:spPr bwMode="auto">
            <a:xfrm>
              <a:off x="4761" y="6928"/>
              <a:ext cx="360" cy="0"/>
            </a:xfrm>
            <a:prstGeom prst="line">
              <a:avLst/>
            </a:prstGeom>
            <a:noFill/>
            <a:ln w="9525">
              <a:solidFill>
                <a:srgbClr val="000000"/>
              </a:solidFill>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15" name="Line 59"/>
            <p:cNvCxnSpPr>
              <a:cxnSpLocks noChangeShapeType="1"/>
            </p:cNvCxnSpPr>
            <p:nvPr/>
          </p:nvCxnSpPr>
          <p:spPr bwMode="auto">
            <a:xfrm>
              <a:off x="5121" y="6208"/>
              <a:ext cx="0" cy="720"/>
            </a:xfrm>
            <a:prstGeom prst="line">
              <a:avLst/>
            </a:prstGeom>
            <a:noFill/>
            <a:ln w="9525">
              <a:solidFill>
                <a:srgbClr val="000000"/>
              </a:solidFill>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16" name="Line 60"/>
            <p:cNvCxnSpPr>
              <a:cxnSpLocks noChangeShapeType="1"/>
            </p:cNvCxnSpPr>
            <p:nvPr/>
          </p:nvCxnSpPr>
          <p:spPr bwMode="auto">
            <a:xfrm>
              <a:off x="5121" y="6568"/>
              <a:ext cx="1620" cy="0"/>
            </a:xfrm>
            <a:prstGeom prst="line">
              <a:avLst/>
            </a:prstGeom>
            <a:noFill/>
            <a:ln w="9525">
              <a:solidFill>
                <a:srgbClr val="000000"/>
              </a:solidFill>
              <a:rou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17" name="Line 61"/>
            <p:cNvCxnSpPr>
              <a:cxnSpLocks noChangeShapeType="1"/>
            </p:cNvCxnSpPr>
            <p:nvPr/>
          </p:nvCxnSpPr>
          <p:spPr bwMode="auto">
            <a:xfrm flipV="1">
              <a:off x="7641" y="6568"/>
              <a:ext cx="540" cy="0"/>
            </a:xfrm>
            <a:prstGeom prst="line">
              <a:avLst/>
            </a:prstGeom>
            <a:noFill/>
            <a:ln w="9525">
              <a:solidFill>
                <a:srgbClr val="000000"/>
              </a:solidFill>
              <a:rou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18" name="Line 62"/>
            <p:cNvCxnSpPr>
              <a:cxnSpLocks noChangeShapeType="1"/>
            </p:cNvCxnSpPr>
            <p:nvPr/>
          </p:nvCxnSpPr>
          <p:spPr bwMode="auto">
            <a:xfrm>
              <a:off x="9261" y="6568"/>
              <a:ext cx="360" cy="0"/>
            </a:xfrm>
            <a:prstGeom prst="line">
              <a:avLst/>
            </a:prstGeom>
            <a:noFill/>
            <a:ln w="9525">
              <a:solidFill>
                <a:srgbClr val="000000"/>
              </a:solidFill>
              <a:rou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19" name="Line 63"/>
            <p:cNvCxnSpPr>
              <a:cxnSpLocks noChangeShapeType="1"/>
            </p:cNvCxnSpPr>
            <p:nvPr/>
          </p:nvCxnSpPr>
          <p:spPr bwMode="auto">
            <a:xfrm>
              <a:off x="5481" y="5668"/>
              <a:ext cx="0" cy="900"/>
            </a:xfrm>
            <a:prstGeom prst="line">
              <a:avLst/>
            </a:prstGeom>
            <a:noFill/>
            <a:ln w="9525">
              <a:solidFill>
                <a:srgbClr val="000000"/>
              </a:solidFill>
              <a:rou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20" name="Line 64"/>
            <p:cNvCxnSpPr>
              <a:cxnSpLocks noChangeShapeType="1"/>
            </p:cNvCxnSpPr>
            <p:nvPr/>
          </p:nvCxnSpPr>
          <p:spPr bwMode="auto">
            <a:xfrm>
              <a:off x="6201" y="5668"/>
              <a:ext cx="0" cy="900"/>
            </a:xfrm>
            <a:prstGeom prst="line">
              <a:avLst/>
            </a:prstGeom>
            <a:noFill/>
            <a:ln w="9525">
              <a:solidFill>
                <a:srgbClr val="000000"/>
              </a:solidFill>
              <a:rou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21" name="Line 65"/>
            <p:cNvCxnSpPr>
              <a:cxnSpLocks noChangeShapeType="1"/>
            </p:cNvCxnSpPr>
            <p:nvPr/>
          </p:nvCxnSpPr>
          <p:spPr bwMode="auto">
            <a:xfrm>
              <a:off x="5661" y="5404"/>
              <a:ext cx="360" cy="0"/>
            </a:xfrm>
            <a:prstGeom prst="line">
              <a:avLst/>
            </a:prstGeom>
            <a:noFill/>
            <a:ln w="9525">
              <a:solidFill>
                <a:srgbClr val="000000"/>
              </a:solidFill>
              <a:rou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22" name="Line 66"/>
            <p:cNvCxnSpPr>
              <a:cxnSpLocks noChangeShapeType="1"/>
            </p:cNvCxnSpPr>
            <p:nvPr/>
          </p:nvCxnSpPr>
          <p:spPr bwMode="auto">
            <a:xfrm>
              <a:off x="7281" y="6748"/>
              <a:ext cx="0" cy="720"/>
            </a:xfrm>
            <a:prstGeom prst="line">
              <a:avLst/>
            </a:prstGeom>
            <a:noFill/>
            <a:ln w="9525">
              <a:solidFill>
                <a:srgbClr val="000000"/>
              </a:solidFill>
              <a:rou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23" name="Line 67"/>
            <p:cNvCxnSpPr>
              <a:cxnSpLocks noChangeShapeType="1"/>
            </p:cNvCxnSpPr>
            <p:nvPr/>
          </p:nvCxnSpPr>
          <p:spPr bwMode="auto">
            <a:xfrm flipH="1">
              <a:off x="5661" y="7648"/>
              <a:ext cx="540" cy="0"/>
            </a:xfrm>
            <a:prstGeom prst="line">
              <a:avLst/>
            </a:prstGeom>
            <a:noFill/>
            <a:ln w="9525">
              <a:solidFill>
                <a:srgbClr val="000000"/>
              </a:solidFill>
              <a:rou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24" name="Line 68"/>
            <p:cNvCxnSpPr>
              <a:cxnSpLocks noChangeShapeType="1"/>
            </p:cNvCxnSpPr>
            <p:nvPr/>
          </p:nvCxnSpPr>
          <p:spPr bwMode="auto">
            <a:xfrm>
              <a:off x="2601" y="7108"/>
              <a:ext cx="360" cy="0"/>
            </a:xfrm>
            <a:prstGeom prst="line">
              <a:avLst/>
            </a:prstGeom>
            <a:noFill/>
            <a:ln w="9525">
              <a:solidFill>
                <a:srgbClr val="000000"/>
              </a:solidFill>
              <a:rou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25" name="Line 69"/>
            <p:cNvCxnSpPr>
              <a:cxnSpLocks noChangeShapeType="1"/>
            </p:cNvCxnSpPr>
            <p:nvPr/>
          </p:nvCxnSpPr>
          <p:spPr bwMode="auto">
            <a:xfrm>
              <a:off x="2601" y="6484"/>
              <a:ext cx="360" cy="0"/>
            </a:xfrm>
            <a:prstGeom prst="line">
              <a:avLst/>
            </a:prstGeom>
            <a:noFill/>
            <a:ln w="9525">
              <a:solidFill>
                <a:srgbClr val="000000"/>
              </a:solidFill>
              <a:rou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26" name="Line 70"/>
            <p:cNvCxnSpPr>
              <a:cxnSpLocks noChangeShapeType="1"/>
            </p:cNvCxnSpPr>
            <p:nvPr/>
          </p:nvCxnSpPr>
          <p:spPr bwMode="auto">
            <a:xfrm flipH="1" flipV="1">
              <a:off x="2421" y="6208"/>
              <a:ext cx="540" cy="0"/>
            </a:xfrm>
            <a:prstGeom prst="line">
              <a:avLst/>
            </a:prstGeom>
            <a:noFill/>
            <a:ln w="9525">
              <a:solidFill>
                <a:srgbClr val="000000"/>
              </a:solidFill>
              <a:rou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27" name="Line 71"/>
            <p:cNvCxnSpPr>
              <a:cxnSpLocks noChangeShapeType="1"/>
            </p:cNvCxnSpPr>
            <p:nvPr/>
          </p:nvCxnSpPr>
          <p:spPr bwMode="auto">
            <a:xfrm>
              <a:off x="2421" y="5404"/>
              <a:ext cx="1080" cy="0"/>
            </a:xfrm>
            <a:prstGeom prst="line">
              <a:avLst/>
            </a:prstGeom>
            <a:noFill/>
            <a:ln w="9525">
              <a:solidFill>
                <a:srgbClr val="000000"/>
              </a:solidFill>
              <a:rou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28" name="Line 72"/>
            <p:cNvCxnSpPr>
              <a:cxnSpLocks noChangeShapeType="1"/>
            </p:cNvCxnSpPr>
            <p:nvPr/>
          </p:nvCxnSpPr>
          <p:spPr bwMode="auto">
            <a:xfrm>
              <a:off x="2601" y="7564"/>
              <a:ext cx="900" cy="0"/>
            </a:xfrm>
            <a:prstGeom prst="line">
              <a:avLst/>
            </a:prstGeom>
            <a:noFill/>
            <a:ln w="9525">
              <a:solidFill>
                <a:srgbClr val="000000"/>
              </a:solidFill>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29" name="Line 73"/>
            <p:cNvCxnSpPr>
              <a:cxnSpLocks noChangeShapeType="1"/>
            </p:cNvCxnSpPr>
            <p:nvPr/>
          </p:nvCxnSpPr>
          <p:spPr bwMode="auto">
            <a:xfrm flipV="1">
              <a:off x="2601" y="6484"/>
              <a:ext cx="0" cy="1080"/>
            </a:xfrm>
            <a:prstGeom prst="line">
              <a:avLst/>
            </a:prstGeom>
            <a:noFill/>
            <a:ln w="9525">
              <a:solidFill>
                <a:srgbClr val="000000"/>
              </a:solidFill>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30" name="Line 74"/>
            <p:cNvCxnSpPr>
              <a:cxnSpLocks noChangeShapeType="1"/>
            </p:cNvCxnSpPr>
            <p:nvPr/>
          </p:nvCxnSpPr>
          <p:spPr bwMode="auto">
            <a:xfrm>
              <a:off x="2421" y="6844"/>
              <a:ext cx="540" cy="0"/>
            </a:xfrm>
            <a:prstGeom prst="line">
              <a:avLst/>
            </a:prstGeom>
            <a:noFill/>
            <a:ln w="9525">
              <a:solidFill>
                <a:srgbClr val="000000"/>
              </a:solidFill>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31" name="Line 75"/>
            <p:cNvCxnSpPr>
              <a:cxnSpLocks noChangeShapeType="1"/>
            </p:cNvCxnSpPr>
            <p:nvPr/>
          </p:nvCxnSpPr>
          <p:spPr bwMode="auto">
            <a:xfrm>
              <a:off x="2421" y="5404"/>
              <a:ext cx="0" cy="1440"/>
            </a:xfrm>
            <a:prstGeom prst="line">
              <a:avLst/>
            </a:prstGeom>
            <a:noFill/>
            <a:ln w="9525">
              <a:solidFill>
                <a:srgbClr val="000000"/>
              </a:solidFill>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gr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0"/>
            <a:ext cx="6096000" cy="369332"/>
          </a:xfrm>
          <a:prstGeom prst="rect">
            <a:avLst/>
          </a:prstGeom>
        </p:spPr>
        <p:txBody>
          <a:bodyPr>
            <a:spAutoFit/>
          </a:bodyPr>
          <a:lstStyle/>
          <a:p>
            <a:r>
              <a:rPr lang="en-US" b="1">
                <a:solidFill>
                  <a:srgbClr val="000000"/>
                </a:solidFill>
                <a:latin typeface="Times New Roman" panose="02020603050405020304" pitchFamily="18" charset="0"/>
                <a:cs typeface="Times New Roman" panose="02020603050405020304" pitchFamily="18" charset="0"/>
              </a:rPr>
              <a:t>Локальная микропроцессорная шина 486</a:t>
            </a:r>
            <a:endParaRPr lang="en-US" dirty="0">
              <a:latin typeface="Times New Roman" panose="02020603050405020304" pitchFamily="18" charset="0"/>
              <a:cs typeface="Times New Roman" panose="02020603050405020304" pitchFamily="18" charset="0"/>
            </a:endParaRPr>
          </a:p>
        </p:txBody>
      </p:sp>
      <p:sp>
        <p:nvSpPr>
          <p:cNvPr id="5" name="Прямоугольник 4"/>
          <p:cNvSpPr/>
          <p:nvPr/>
        </p:nvSpPr>
        <p:spPr>
          <a:xfrm>
            <a:off x="0" y="369332"/>
            <a:ext cx="12192000" cy="6185535"/>
          </a:xfrm>
          <a:prstGeom prst="rect">
            <a:avLst/>
          </a:prstGeom>
        </p:spPr>
        <p:txBody>
          <a:bodyPr wrap="square">
            <a:spAutoFit/>
          </a:bodyPr>
          <a:lstStyle/>
          <a:p>
            <a:r>
              <a:rPr lang="en-US" dirty="0" err="1">
                <a:solidFill>
                  <a:srgbClr val="000000"/>
                </a:solidFill>
                <a:latin typeface="Times New Roman" panose="02020603050405020304" pitchFamily="18" charset="0"/>
                <a:cs typeface="Times New Roman" panose="02020603050405020304" pitchFamily="18" charset="0"/>
              </a:rPr>
              <a:t>Эта</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шина</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значительно</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отличается</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от</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шины</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микропроцессора</a:t>
            </a:r>
            <a:r>
              <a:rPr lang="en-US" dirty="0">
                <a:solidFill>
                  <a:srgbClr val="000000"/>
                </a:solidFill>
                <a:latin typeface="Times New Roman" panose="02020603050405020304" pitchFamily="18" charset="0"/>
                <a:cs typeface="Times New Roman" panose="02020603050405020304" pitchFamily="18" charset="0"/>
              </a:rPr>
              <a:t> 386, </a:t>
            </a:r>
            <a:r>
              <a:rPr lang="en-US" dirty="0" err="1">
                <a:solidFill>
                  <a:srgbClr val="000000"/>
                </a:solidFill>
                <a:latin typeface="Times New Roman" panose="02020603050405020304" pitchFamily="18" charset="0"/>
                <a:cs typeface="Times New Roman" panose="02020603050405020304" pitchFamily="18" charset="0"/>
              </a:rPr>
              <a:t>что</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позволяет</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увеличить</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скорость</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передачи</a:t>
            </a:r>
            <a:r>
              <a:rPr lang="ru-RU" dirty="0">
                <a:solidFill>
                  <a:srgbClr val="000000"/>
                </a:solidFill>
                <a:latin typeface="Times New Roman" panose="02020603050405020304" pitchFamily="18" charset="0"/>
                <a:cs typeface="Times New Roman" panose="02020603050405020304" pitchFamily="18" charset="0"/>
              </a:rPr>
              <a:t> </a:t>
            </a:r>
            <a:r>
              <a:rPr lang="ru-RU" b="1" dirty="0">
                <a:latin typeface="Times New Roman" panose="02020603050405020304" pitchFamily="18" charset="0"/>
                <a:cs typeface="Times New Roman" panose="02020603050405020304" pitchFamily="18" charset="0"/>
              </a:rPr>
              <a:t>данных по шине</a:t>
            </a:r>
            <a:r>
              <a:rPr lang="en-US" dirty="0">
                <a:solidFill>
                  <a:srgbClr val="000000"/>
                </a:solidFill>
                <a:latin typeface="Times New Roman" panose="02020603050405020304" pitchFamily="18" charset="0"/>
                <a:cs typeface="Times New Roman" panose="02020603050405020304" pitchFamily="18" charset="0"/>
              </a:rPr>
              <a:t>. В </a:t>
            </a:r>
            <a:r>
              <a:rPr lang="en-US" dirty="0" err="1">
                <a:solidFill>
                  <a:srgbClr val="000000"/>
                </a:solidFill>
                <a:latin typeface="Times New Roman" panose="02020603050405020304" pitchFamily="18" charset="0"/>
                <a:cs typeface="Times New Roman" panose="02020603050405020304" pitchFamily="18" charset="0"/>
              </a:rPr>
              <a:t>то</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время</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как</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старая</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шина</a:t>
            </a:r>
            <a:r>
              <a:rPr lang="en-US" dirty="0">
                <a:solidFill>
                  <a:srgbClr val="000000"/>
                </a:solidFill>
                <a:latin typeface="Times New Roman" panose="02020603050405020304" pitchFamily="18" charset="0"/>
                <a:cs typeface="Times New Roman" panose="02020603050405020304" pitchFamily="18" charset="0"/>
              </a:rPr>
              <a:t> 386 </a:t>
            </a:r>
            <a:r>
              <a:rPr lang="en-US" dirty="0" err="1">
                <a:solidFill>
                  <a:srgbClr val="000000"/>
                </a:solidFill>
                <a:latin typeface="Times New Roman" panose="02020603050405020304" pitchFamily="18" charset="0"/>
                <a:cs typeface="Times New Roman" panose="02020603050405020304" pitchFamily="18" charset="0"/>
              </a:rPr>
              <a:t>отправляла</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адрес</a:t>
            </a:r>
            <a:r>
              <a:rPr lang="en-US" dirty="0">
                <a:solidFill>
                  <a:srgbClr val="000000"/>
                </a:solidFill>
                <a:latin typeface="Times New Roman" panose="02020603050405020304" pitchFamily="18" charset="0"/>
                <a:cs typeface="Times New Roman" panose="02020603050405020304" pitchFamily="18" charset="0"/>
              </a:rPr>
              <a:t> </a:t>
            </a:r>
            <a:r>
              <a:rPr lang="ru-RU" b="1" dirty="0">
                <a:latin typeface="Times New Roman" panose="02020603050405020304" pitchFamily="18" charset="0"/>
                <a:cs typeface="Times New Roman" panose="02020603050405020304" pitchFamily="18" charset="0"/>
              </a:rPr>
              <a:t>при каждом обращении к памяти</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шина</a:t>
            </a:r>
            <a:r>
              <a:rPr lang="en-US" dirty="0">
                <a:solidFill>
                  <a:srgbClr val="000000"/>
                </a:solidFill>
                <a:latin typeface="Times New Roman" panose="02020603050405020304" pitchFamily="18" charset="0"/>
                <a:cs typeface="Times New Roman" panose="02020603050405020304" pitchFamily="18" charset="0"/>
              </a:rPr>
              <a:t> 486 </a:t>
            </a:r>
            <a:r>
              <a:rPr lang="en-US" dirty="0" err="1">
                <a:solidFill>
                  <a:srgbClr val="000000"/>
                </a:solidFill>
                <a:latin typeface="Times New Roman" panose="02020603050405020304" pitchFamily="18" charset="0"/>
                <a:cs typeface="Times New Roman" panose="02020603050405020304" pitchFamily="18" charset="0"/>
              </a:rPr>
              <a:t>передавала</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адрес</a:t>
            </a:r>
            <a:r>
              <a:rPr lang="en-US" dirty="0">
                <a:solidFill>
                  <a:srgbClr val="000000"/>
                </a:solidFill>
                <a:latin typeface="Times New Roman" panose="02020603050405020304" pitchFamily="18" charset="0"/>
                <a:cs typeface="Times New Roman" panose="02020603050405020304" pitchFamily="18" charset="0"/>
              </a:rPr>
              <a:t> </a:t>
            </a:r>
            <a:r>
              <a:rPr lang="ru-RU" b="1" dirty="0">
                <a:latin typeface="Times New Roman" panose="02020603050405020304" pitchFamily="18" charset="0"/>
                <a:cs typeface="Times New Roman" panose="02020603050405020304" pitchFamily="18" charset="0"/>
              </a:rPr>
              <a:t>для блока данных объёмом</a:t>
            </a:r>
            <a:r>
              <a:rPr lang="en-US" b="1" dirty="0">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до</a:t>
            </a:r>
            <a:r>
              <a:rPr lang="en-US" dirty="0">
                <a:solidFill>
                  <a:srgbClr val="000000"/>
                </a:solidFill>
                <a:latin typeface="Times New Roman" panose="02020603050405020304" pitchFamily="18" charset="0"/>
                <a:cs typeface="Times New Roman" panose="02020603050405020304" pitchFamily="18" charset="0"/>
              </a:rPr>
              <a:t> 16 </a:t>
            </a:r>
            <a:r>
              <a:rPr lang="en-US" dirty="0" err="1">
                <a:solidFill>
                  <a:srgbClr val="000000"/>
                </a:solidFill>
                <a:latin typeface="Times New Roman" panose="02020603050405020304" pitchFamily="18" charset="0"/>
                <a:cs typeface="Times New Roman" panose="02020603050405020304" pitchFamily="18" charset="0"/>
              </a:rPr>
              <a:t>байтов</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Таким</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образом</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удалось</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увеличить</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скорость</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передачи</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на</a:t>
            </a:r>
            <a:r>
              <a:rPr lang="en-US" dirty="0">
                <a:solidFill>
                  <a:srgbClr val="000000"/>
                </a:solidFill>
                <a:latin typeface="Times New Roman" panose="02020603050405020304" pitchFamily="18" charset="0"/>
                <a:cs typeface="Times New Roman" panose="02020603050405020304" pitchFamily="18" charset="0"/>
              </a:rPr>
              <a:t> 50% </a:t>
            </a:r>
            <a:r>
              <a:rPr lang="en-US" dirty="0" err="1">
                <a:solidFill>
                  <a:srgbClr val="000000"/>
                </a:solidFill>
                <a:latin typeface="Times New Roman" panose="02020603050405020304" pitchFamily="18" charset="0"/>
                <a:cs typeface="Times New Roman" panose="02020603050405020304" pitchFamily="18" charset="0"/>
              </a:rPr>
              <a:t>по</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сравнению</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со</a:t>
            </a:r>
            <a:r>
              <a:rPr lang="en-US" dirty="0">
                <a:solidFill>
                  <a:srgbClr val="000000"/>
                </a:solidFill>
                <a:latin typeface="Times New Roman" panose="02020603050405020304" pitchFamily="18" charset="0"/>
                <a:cs typeface="Times New Roman" panose="02020603050405020304" pitchFamily="18" charset="0"/>
              </a:rPr>
              <a:t> </a:t>
            </a:r>
            <a:r>
              <a:rPr lang="ru-RU" b="1" dirty="0">
                <a:latin typeface="Times New Roman" panose="02020603050405020304" pitchFamily="18" charset="0"/>
                <a:cs typeface="Times New Roman" panose="02020603050405020304" pitchFamily="18" charset="0"/>
              </a:rPr>
              <a:t>скоростью передачи шины 386</a:t>
            </a:r>
            <a:r>
              <a:rPr lang="en-US" b="1" dirty="0">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при</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той</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же</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частоте</a:t>
            </a:r>
            <a:r>
              <a:rPr lang="en-US" dirty="0">
                <a:solidFill>
                  <a:srgbClr val="000000"/>
                </a:solidFill>
                <a:latin typeface="Times New Roman" panose="02020603050405020304" pitchFamily="18" charset="0"/>
                <a:cs typeface="Times New Roman" panose="02020603050405020304" pitchFamily="18" charset="0"/>
              </a:rPr>
              <a:t> и </a:t>
            </a:r>
            <a:r>
              <a:rPr lang="ru-RU" b="1" dirty="0">
                <a:latin typeface="Times New Roman" panose="02020603050405020304" pitchFamily="18" charset="0"/>
                <a:cs typeface="Times New Roman" panose="02020603050405020304" pitchFamily="18" charset="0"/>
              </a:rPr>
              <a:t>разрядности</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шины</a:t>
            </a:r>
            <a:r>
              <a:rPr lang="en-US" dirty="0">
                <a:solidFill>
                  <a:srgbClr val="000000"/>
                </a:solidFill>
                <a:latin typeface="Times New Roman" panose="02020603050405020304" pitchFamily="18" charset="0"/>
                <a:cs typeface="Times New Roman" panose="02020603050405020304" pitchFamily="18" charset="0"/>
              </a:rPr>
              <a:t>.</a:t>
            </a:r>
            <a:endParaRPr lang="x-none" dirty="0">
              <a:latin typeface="Times New Roman" panose="02020603050405020304" pitchFamily="18" charset="0"/>
              <a:cs typeface="Times New Roman" panose="02020603050405020304" pitchFamily="18" charset="0"/>
            </a:endParaRPr>
          </a:p>
          <a:p>
            <a:br>
              <a:rPr lang="en-US" dirty="0">
                <a:latin typeface="Times New Roman" panose="02020603050405020304" pitchFamily="18" charset="0"/>
                <a:cs typeface="Times New Roman" panose="02020603050405020304" pitchFamily="18" charset="0"/>
              </a:rPr>
            </a:br>
            <a:r>
              <a:rPr lang="en-US" dirty="0" err="1">
                <a:latin typeface="Times New Roman" panose="02020603050405020304" pitchFamily="18" charset="0"/>
                <a:cs typeface="Times New Roman" panose="02020603050405020304" pitchFamily="18" charset="0"/>
              </a:rPr>
              <a:t>При</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передаче</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блоков</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данных</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отправляется</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только</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адрес</a:t>
            </a:r>
            <a:r>
              <a:rPr lang="en-US" dirty="0">
                <a:latin typeface="Times New Roman" panose="02020603050405020304" pitchFamily="18" charset="0"/>
                <a:cs typeface="Times New Roman" panose="02020603050405020304" pitchFamily="18" charset="0"/>
              </a:rPr>
              <a:t> </a:t>
            </a:r>
            <a:r>
              <a:rPr lang="ru-RU" b="1" dirty="0">
                <a:latin typeface="Times New Roman" panose="02020603050405020304" pitchFamily="18" charset="0"/>
                <a:cs typeface="Times New Roman" panose="02020603050405020304" pitchFamily="18" charset="0"/>
              </a:rPr>
              <a:t>начального</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блока</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что</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идеально</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подходит</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для</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кэшированных</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систем</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таких</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как</a:t>
            </a:r>
            <a:r>
              <a:rPr lang="en-US" dirty="0">
                <a:latin typeface="Times New Roman" panose="02020603050405020304" pitchFamily="18" charset="0"/>
                <a:cs typeface="Times New Roman" panose="02020603050405020304" pitchFamily="18" charset="0"/>
              </a:rPr>
              <a:t> 486. </a:t>
            </a:r>
            <a:r>
              <a:rPr lang="en-US" dirty="0" err="1">
                <a:latin typeface="Times New Roman" panose="02020603050405020304" pitchFamily="18" charset="0"/>
                <a:cs typeface="Times New Roman" panose="02020603050405020304" pitchFamily="18" charset="0"/>
              </a:rPr>
              <a:t>Передача</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блоков</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данных</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осуществляется</a:t>
            </a:r>
            <a:r>
              <a:rPr lang="en-US" dirty="0">
                <a:latin typeface="Times New Roman" panose="02020603050405020304" pitchFamily="18" charset="0"/>
                <a:cs typeface="Times New Roman" panose="02020603050405020304" pitchFamily="18" charset="0"/>
              </a:rPr>
              <a:t> </a:t>
            </a:r>
            <a:r>
              <a:rPr lang="ru-RU" b="1" dirty="0">
                <a:latin typeface="Times New Roman" panose="02020603050405020304" pitchFamily="18" charset="0"/>
                <a:cs typeface="Times New Roman" panose="02020603050405020304" pitchFamily="18" charset="0"/>
              </a:rPr>
              <a:t>операциями чтения и записи</a:t>
            </a:r>
            <a:r>
              <a:rPr lang="en-US" b="1" dirty="0">
                <a:latin typeface="Times New Roman" panose="02020603050405020304" pitchFamily="18" charset="0"/>
                <a:cs typeface="Times New Roman" panose="02020603050405020304" pitchFamily="18" charset="0"/>
              </a:rPr>
              <a: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требуется</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два</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тактовых</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импульса</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для</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первой</a:t>
            </a:r>
            <a:r>
              <a:rPr lang="en-US" dirty="0">
                <a:latin typeface="Times New Roman" panose="02020603050405020304" pitchFamily="18" charset="0"/>
                <a:cs typeface="Times New Roman" panose="02020603050405020304" pitchFamily="18" charset="0"/>
              </a:rPr>
              <a:t> 32-битной </a:t>
            </a:r>
            <a:r>
              <a:rPr lang="en-US" dirty="0" err="1">
                <a:latin typeface="Times New Roman" panose="02020603050405020304" pitchFamily="18" charset="0"/>
                <a:cs typeface="Times New Roman" panose="02020603050405020304" pitchFamily="18" charset="0"/>
              </a:rPr>
              <a:t>передачи</a:t>
            </a:r>
            <a:r>
              <a:rPr lang="en-US" dirty="0">
                <a:latin typeface="Times New Roman" panose="02020603050405020304" pitchFamily="18" charset="0"/>
                <a:cs typeface="Times New Roman" panose="02020603050405020304" pitchFamily="18" charset="0"/>
              </a:rPr>
              <a:t> и </a:t>
            </a:r>
            <a:r>
              <a:rPr lang="ru-RU" b="1" dirty="0">
                <a:latin typeface="Times New Roman" panose="02020603050405020304" pitchFamily="18" charset="0"/>
                <a:cs typeface="Times New Roman" panose="02020603050405020304" pitchFamily="18" charset="0"/>
              </a:rPr>
              <a:t>один</a:t>
            </a:r>
            <a:r>
              <a:rPr lang="ru-RU"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тактовый</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импульс</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для</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последующих</a:t>
            </a:r>
            <a:r>
              <a:rPr lang="en-US" dirty="0">
                <a:latin typeface="Times New Roman" panose="02020603050405020304" pitchFamily="18" charset="0"/>
                <a:cs typeface="Times New Roman" panose="02020603050405020304" pitchFamily="18" charset="0"/>
              </a:rPr>
              <a:t> 32-битных </a:t>
            </a:r>
            <a:r>
              <a:rPr lang="en-US" dirty="0" err="1">
                <a:latin typeface="Times New Roman" panose="02020603050405020304" pitchFamily="18" charset="0"/>
                <a:cs typeface="Times New Roman" panose="02020603050405020304" pitchFamily="18" charset="0"/>
              </a:rPr>
              <a:t>передач</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Количество</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последующих</a:t>
            </a:r>
            <a:r>
              <a:rPr lang="en-US" dirty="0">
                <a:latin typeface="Times New Roman" panose="02020603050405020304" pitchFamily="18" charset="0"/>
                <a:cs typeface="Times New Roman" panose="02020603050405020304" pitchFamily="18" charset="0"/>
              </a:rPr>
              <a:t> 32-битных </a:t>
            </a:r>
            <a:r>
              <a:rPr lang="en-US" dirty="0" err="1">
                <a:latin typeface="Times New Roman" panose="02020603050405020304" pitchFamily="18" charset="0"/>
                <a:cs typeface="Times New Roman" panose="02020603050405020304" pitchFamily="18" charset="0"/>
              </a:rPr>
              <a:t>передач</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равно</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трем</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поэтому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для</a:t>
            </a:r>
            <a:r>
              <a:rPr lang="en-US" dirty="0">
                <a:latin typeface="Times New Roman" panose="02020603050405020304" pitchFamily="18" charset="0"/>
                <a:cs typeface="Times New Roman" panose="02020603050405020304" pitchFamily="18" charset="0"/>
              </a:rPr>
              <a:t> 50-мегагерцового </a:t>
            </a:r>
            <a:r>
              <a:rPr lang="en-US" dirty="0" err="1">
                <a:latin typeface="Times New Roman" panose="02020603050405020304" pitchFamily="18" charset="0"/>
                <a:cs typeface="Times New Roman" panose="02020603050405020304" pitchFamily="18" charset="0"/>
              </a:rPr>
              <a:t>процессора</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передача</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блока</a:t>
            </a:r>
            <a:r>
              <a:rPr lang="en-US" dirty="0">
                <a:latin typeface="Times New Roman" panose="02020603050405020304" pitchFamily="18" charset="0"/>
                <a:cs typeface="Times New Roman" panose="02020603050405020304" pitchFamily="18" charset="0"/>
              </a:rPr>
              <a:t> </a:t>
            </a:r>
            <a:r>
              <a:rPr lang="ru-RU" b="1" dirty="0">
                <a:latin typeface="Times New Roman" panose="02020603050405020304" pitchFamily="18" charset="0"/>
                <a:cs typeface="Times New Roman" panose="02020603050405020304" pitchFamily="18" charset="0"/>
              </a:rPr>
              <a:t>объёмом</a:t>
            </a:r>
            <a:r>
              <a:rPr lang="ru-RU" dirty="0"/>
              <a:t> </a:t>
            </a:r>
            <a:r>
              <a:rPr lang="en-US" dirty="0" err="1">
                <a:latin typeface="Times New Roman" panose="02020603050405020304" pitchFamily="18" charset="0"/>
                <a:cs typeface="Times New Roman" panose="02020603050405020304" pitchFamily="18" charset="0"/>
              </a:rPr>
              <a:t>до</a:t>
            </a:r>
            <a:r>
              <a:rPr lang="en-US" dirty="0">
                <a:latin typeface="Times New Roman" panose="02020603050405020304" pitchFamily="18" charset="0"/>
                <a:cs typeface="Times New Roman" panose="02020603050405020304" pitchFamily="18" charset="0"/>
              </a:rPr>
              <a:t> 16 </a:t>
            </a:r>
            <a:r>
              <a:rPr lang="en-US" dirty="0" err="1">
                <a:latin typeface="Times New Roman" panose="02020603050405020304" pitchFamily="18" charset="0"/>
                <a:cs typeface="Times New Roman" panose="02020603050405020304" pitchFamily="18" charset="0"/>
              </a:rPr>
              <a:t>байт</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выполняется</a:t>
            </a:r>
            <a:r>
              <a:rPr lang="en-US"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за</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пять</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тактов</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или</a:t>
            </a:r>
            <a:r>
              <a:rPr lang="ru-RU" dirty="0">
                <a:latin typeface="Times New Roman" panose="02020603050405020304" pitchFamily="18" charset="0"/>
                <a:cs typeface="Times New Roman" panose="02020603050405020304" pitchFamily="18" charset="0"/>
              </a:rPr>
              <a:t> </a:t>
            </a:r>
            <a:r>
              <a:rPr lang="ru-RU" b="1" dirty="0">
                <a:latin typeface="Times New Roman" panose="02020603050405020304" pitchFamily="18" charset="0"/>
                <a:cs typeface="Times New Roman" panose="02020603050405020304" pitchFamily="18" charset="0"/>
              </a:rPr>
              <a:t>со скоростью</a:t>
            </a:r>
            <a:r>
              <a:rPr lang="en-US" b="1"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160 </a:t>
            </a:r>
            <a:r>
              <a:rPr lang="en-US" dirty="0" err="1">
                <a:latin typeface="Times New Roman" panose="02020603050405020304" pitchFamily="18" charset="0"/>
                <a:cs typeface="Times New Roman" panose="02020603050405020304" pitchFamily="18" charset="0"/>
              </a:rPr>
              <a:t>Мб</a:t>
            </a:r>
            <a:r>
              <a:rPr lang="en-US" dirty="0">
                <a:latin typeface="Times New Roman" panose="02020603050405020304" pitchFamily="18" charset="0"/>
                <a:cs typeface="Times New Roman" panose="02020603050405020304" pitchFamily="18" charset="0"/>
              </a:rPr>
              <a:t>/с (</a:t>
            </a:r>
            <a:r>
              <a:rPr lang="en-US" dirty="0" err="1">
                <a:latin typeface="Times New Roman" panose="02020603050405020304" pitchFamily="18" charset="0"/>
                <a:cs typeface="Times New Roman" panose="02020603050405020304" pitchFamily="18" charset="0"/>
              </a:rPr>
              <a:t>по</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сравнению</a:t>
            </a:r>
            <a:r>
              <a:rPr lang="en-US" dirty="0">
                <a:latin typeface="Times New Roman" panose="02020603050405020304" pitchFamily="18" charset="0"/>
                <a:cs typeface="Times New Roman" panose="02020603050405020304" pitchFamily="18" charset="0"/>
              </a:rPr>
              <a:t> с </a:t>
            </a:r>
            <a:r>
              <a:rPr lang="en-US" dirty="0" err="1">
                <a:latin typeface="Times New Roman" panose="02020603050405020304" pitchFamily="18" charset="0"/>
                <a:cs typeface="Times New Roman" panose="02020603050405020304" pitchFamily="18" charset="0"/>
              </a:rPr>
              <a:t>максимальной</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скоростью</a:t>
            </a:r>
            <a:r>
              <a:rPr lang="en-US" dirty="0">
                <a:latin typeface="Times New Roman" panose="02020603050405020304" pitchFamily="18" charset="0"/>
                <a:cs typeface="Times New Roman" panose="02020603050405020304" pitchFamily="18" charset="0"/>
              </a:rPr>
              <a:t> </a:t>
            </a:r>
            <a:r>
              <a:rPr lang="ru-RU" b="1" dirty="0">
                <a:latin typeface="Times New Roman" panose="02020603050405020304" pitchFamily="18" charset="0"/>
                <a:cs typeface="Times New Roman" panose="02020603050405020304" pitchFamily="18" charset="0"/>
              </a:rPr>
              <a:t>передачи шины первого ПК - 1 МБ/с</a:t>
            </a:r>
            <a:r>
              <a:rPr lang="en-US" dirty="0">
                <a:latin typeface="Times New Roman" panose="02020603050405020304" pitchFamily="18" charset="0"/>
                <a:cs typeface="Times New Roman" panose="02020603050405020304" pitchFamily="18" charset="0"/>
              </a:rPr>
              <a:t>!)</a:t>
            </a:r>
            <a:r>
              <a:rPr lang="pt-BR" dirty="0">
                <a:latin typeface="Times New Roman" panose="02020603050405020304" pitchFamily="18" charset="0"/>
                <a:cs typeface="Times New Roman" panose="02020603050405020304" pitchFamily="18" charset="0"/>
              </a:rPr>
              <a:t>. </a:t>
            </a:r>
            <a:br>
              <a:rPr lang="pt-BR" dirty="0">
                <a:latin typeface="Times New Roman" panose="02020603050405020304" pitchFamily="18" charset="0"/>
                <a:cs typeface="Times New Roman" panose="02020603050405020304" pitchFamily="18" charset="0"/>
              </a:rPr>
            </a:br>
            <a:endParaRPr lang="x-none" dirty="0">
              <a:latin typeface="Times New Roman" panose="02020603050405020304" pitchFamily="18" charset="0"/>
              <a:cs typeface="Times New Roman" panose="02020603050405020304" pitchFamily="18" charset="0"/>
            </a:endParaRPr>
          </a:p>
          <a:p>
            <a:r>
              <a:rPr lang="en-US" dirty="0" err="1">
                <a:latin typeface="Times New Roman" panose="02020603050405020304" pitchFamily="18" charset="0"/>
                <a:cs typeface="Times New Roman" panose="02020603050405020304" pitchFamily="18" charset="0"/>
              </a:rPr>
              <a:t>Поскольку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разница</a:t>
            </a:r>
            <a:r>
              <a:rPr lang="en-US" dirty="0">
                <a:latin typeface="Times New Roman" panose="02020603050405020304" pitchFamily="18" charset="0"/>
                <a:cs typeface="Times New Roman" panose="02020603050405020304" pitchFamily="18" charset="0"/>
              </a:rPr>
              <a:t> в </a:t>
            </a:r>
            <a:r>
              <a:rPr lang="en-US" dirty="0" err="1">
                <a:latin typeface="Times New Roman" panose="02020603050405020304" pitchFamily="18" charset="0"/>
                <a:cs typeface="Times New Roman" panose="02020603050405020304" pitchFamily="18" charset="0"/>
              </a:rPr>
              <a:t>цене</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между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процессором</a:t>
            </a:r>
            <a:r>
              <a:rPr lang="en-US" dirty="0">
                <a:latin typeface="Times New Roman" panose="02020603050405020304" pitchFamily="18" charset="0"/>
                <a:cs typeface="Times New Roman" panose="02020603050405020304" pitchFamily="18" charset="0"/>
              </a:rPr>
              <a:t> 486 и </a:t>
            </a:r>
            <a:r>
              <a:rPr lang="en-US" dirty="0" err="1">
                <a:latin typeface="Times New Roman" panose="02020603050405020304" pitchFamily="18" charset="0"/>
                <a:cs typeface="Times New Roman" panose="02020603050405020304" pitchFamily="18" charset="0"/>
              </a:rPr>
              <a:t>быстрыми</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клонами</a:t>
            </a:r>
            <a:r>
              <a:rPr lang="en-US" dirty="0">
                <a:latin typeface="Times New Roman" panose="02020603050405020304" pitchFamily="18" charset="0"/>
                <a:cs typeface="Times New Roman" panose="02020603050405020304" pitchFamily="18" charset="0"/>
              </a:rPr>
              <a:t> 386 </a:t>
            </a:r>
            <a:r>
              <a:rPr lang="en-US" dirty="0" err="1">
                <a:latin typeface="Times New Roman" panose="02020603050405020304" pitchFamily="18" charset="0"/>
                <a:cs typeface="Times New Roman" panose="02020603050405020304" pitchFamily="18" charset="0"/>
              </a:rPr>
              <a:t>была</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очень</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большой</a:t>
            </a:r>
            <a:r>
              <a:rPr lang="en-US" dirty="0">
                <a:latin typeface="Times New Roman" panose="02020603050405020304" pitchFamily="18" charset="0"/>
                <a:cs typeface="Times New Roman" panose="02020603050405020304" pitchFamily="18" charset="0"/>
              </a:rPr>
              <a:t>,</a:t>
            </a:r>
            <a:r>
              <a:rPr lang="ru-RU" dirty="0">
                <a:latin typeface="Times New Roman" panose="02020603050405020304" pitchFamily="18" charset="0"/>
                <a:cs typeface="Times New Roman" panose="02020603050405020304" pitchFamily="18" charset="0"/>
              </a:rPr>
              <a:t> </a:t>
            </a:r>
            <a:r>
              <a:rPr lang="ru-RU" b="1" dirty="0">
                <a:latin typeface="Times New Roman" panose="02020603050405020304" pitchFamily="18" charset="0"/>
                <a:cs typeface="Times New Roman" panose="02020603050405020304" pitchFamily="18" charset="0"/>
              </a:rPr>
              <a:t>компания</a:t>
            </a:r>
            <a:r>
              <a:rPr lang="en-US" dirty="0">
                <a:latin typeface="Times New Roman" panose="02020603050405020304" pitchFamily="18" charset="0"/>
                <a:cs typeface="Times New Roman" panose="02020603050405020304" pitchFamily="18" charset="0"/>
              </a:rPr>
              <a:t> Intel </a:t>
            </a:r>
            <a:r>
              <a:rPr lang="en-US" dirty="0" err="1">
                <a:latin typeface="Times New Roman" panose="02020603050405020304" pitchFamily="18" charset="0"/>
                <a:cs typeface="Times New Roman" panose="02020603050405020304" pitchFamily="18" charset="0"/>
              </a:rPr>
              <a:t>решила</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выпустить</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более</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дешевую</a:t>
            </a:r>
            <a:r>
              <a:rPr lang="en-US" dirty="0">
                <a:latin typeface="Times New Roman" panose="02020603050405020304" pitchFamily="18" charset="0"/>
                <a:cs typeface="Times New Roman" panose="02020603050405020304" pitchFamily="18" charset="0"/>
              </a:rPr>
              <a:t> и </a:t>
            </a:r>
            <a:r>
              <a:rPr lang="en-US" dirty="0" err="1">
                <a:latin typeface="Times New Roman" panose="02020603050405020304" pitchFamily="18" charset="0"/>
                <a:cs typeface="Times New Roman" panose="02020603050405020304" pitchFamily="18" charset="0"/>
              </a:rPr>
              <a:t>менее</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мощную</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версию</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процессора</a:t>
            </a:r>
            <a:r>
              <a:rPr lang="en-US" dirty="0">
                <a:latin typeface="Times New Roman" panose="02020603050405020304" pitchFamily="18" charset="0"/>
                <a:cs typeface="Times New Roman" panose="02020603050405020304" pitchFamily="18" charset="0"/>
              </a:rPr>
              <a:t> 486 </a:t>
            </a:r>
            <a:r>
              <a:rPr lang="en-US" dirty="0" err="1">
                <a:latin typeface="Times New Roman" panose="02020603050405020304" pitchFamily="18" charset="0"/>
                <a:cs typeface="Times New Roman" panose="02020603050405020304" pitchFamily="18" charset="0"/>
              </a:rPr>
              <a:t>под</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названием</a:t>
            </a:r>
            <a:r>
              <a:rPr lang="en-US" dirty="0">
                <a:latin typeface="Times New Roman" panose="02020603050405020304" pitchFamily="18" charset="0"/>
                <a:cs typeface="Times New Roman" panose="02020603050405020304" pitchFamily="18" charset="0"/>
              </a:rPr>
              <a:t> 486SX. </a:t>
            </a:r>
            <a:r>
              <a:rPr lang="en-US" dirty="0" err="1">
                <a:latin typeface="Times New Roman" panose="02020603050405020304" pitchFamily="18" charset="0"/>
                <a:cs typeface="Times New Roman" panose="02020603050405020304" pitchFamily="18" charset="0"/>
              </a:rPr>
              <a:t>Основным</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отличием</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от</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обычного</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микропроцессора</a:t>
            </a:r>
            <a:r>
              <a:rPr lang="en-US" dirty="0">
                <a:latin typeface="Times New Roman" panose="02020603050405020304" pitchFamily="18" charset="0"/>
                <a:cs typeface="Times New Roman" panose="02020603050405020304" pitchFamily="18" charset="0"/>
              </a:rPr>
              <a:t> 486 </a:t>
            </a:r>
            <a:r>
              <a:rPr lang="en-US" dirty="0" err="1">
                <a:latin typeface="Times New Roman" panose="02020603050405020304" pitchFamily="18" charset="0"/>
                <a:cs typeface="Times New Roman" panose="02020603050405020304" pitchFamily="18" charset="0"/>
              </a:rPr>
              <a:t>было</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отсутствие</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функций</a:t>
            </a:r>
            <a:r>
              <a:rPr lang="en-US" dirty="0">
                <a:latin typeface="Times New Roman" panose="02020603050405020304" pitchFamily="18" charset="0"/>
                <a:cs typeface="Times New Roman" panose="02020603050405020304" pitchFamily="18" charset="0"/>
              </a:rPr>
              <a:t>, </a:t>
            </a:r>
            <a:r>
              <a:rPr lang="ru-RU" b="1" dirty="0">
                <a:latin typeface="Times New Roman" panose="02020603050405020304" pitchFamily="18" charset="0"/>
                <a:cs typeface="Times New Roman" panose="02020603050405020304" pitchFamily="18" charset="0"/>
              </a:rPr>
              <a:t>предоставляемых встроенным</a:t>
            </a:r>
            <a:r>
              <a:rPr lang="en-US" b="1"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математическим</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сопроцессором</a:t>
            </a:r>
            <a:r>
              <a:rPr lang="en-US" dirty="0">
                <a:latin typeface="Times New Roman" panose="02020603050405020304" pitchFamily="18" charset="0"/>
                <a:cs typeface="Times New Roman" panose="02020603050405020304" pitchFamily="18" charset="0"/>
              </a:rPr>
              <a:t>, и </a:t>
            </a:r>
            <a:r>
              <a:rPr lang="ru-RU" b="1" dirty="0">
                <a:latin typeface="Times New Roman" panose="02020603050405020304" pitchFamily="18" charset="0"/>
                <a:cs typeface="Times New Roman" panose="02020603050405020304" pitchFamily="18" charset="0"/>
              </a:rPr>
              <a:t>его цена составляла примерно треть цены версии</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позже</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названного</a:t>
            </a:r>
            <a:r>
              <a:rPr lang="en-US" dirty="0">
                <a:latin typeface="Times New Roman" panose="02020603050405020304" pitchFamily="18" charset="0"/>
                <a:cs typeface="Times New Roman" panose="02020603050405020304" pitchFamily="18" charset="0"/>
              </a:rPr>
              <a:t> 486DX. </a:t>
            </a:r>
            <a:r>
              <a:rPr lang="ru-RU" b="1" dirty="0">
                <a:latin typeface="Times New Roman" panose="02020603050405020304" pitchFamily="18" charset="0"/>
                <a:cs typeface="Times New Roman" panose="02020603050405020304" pitchFamily="18" charset="0"/>
              </a:rPr>
              <a:t>Пояснение к названию, требуемое компанией </a:t>
            </a:r>
            <a:r>
              <a:rPr lang="ru-RU" b="1" dirty="0" err="1">
                <a:latin typeface="Times New Roman" panose="02020603050405020304" pitchFamily="18" charset="0"/>
                <a:cs typeface="Times New Roman" panose="02020603050405020304" pitchFamily="18" charset="0"/>
              </a:rPr>
              <a:t>Intel</a:t>
            </a:r>
            <a:r>
              <a:rPr lang="en-US" dirty="0">
                <a:latin typeface="Times New Roman" panose="02020603050405020304" pitchFamily="18" charset="0"/>
                <a:cs typeface="Times New Roman" panose="02020603050405020304" pitchFamily="18" charset="0"/>
              </a:rPr>
              <a:t>: в </a:t>
            </a:r>
            <a:r>
              <a:rPr lang="en-US" dirty="0" err="1">
                <a:latin typeface="Times New Roman" panose="02020603050405020304" pitchFamily="18" charset="0"/>
                <a:cs typeface="Times New Roman" panose="02020603050405020304" pitchFamily="18" charset="0"/>
              </a:rPr>
              <a:t>то</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время</a:t>
            </a:r>
            <a:r>
              <a:rPr lang="en-US"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как</a:t>
            </a:r>
            <a:r>
              <a:rPr lang="ru-RU" b="1" dirty="0">
                <a:latin typeface="Times New Roman" panose="02020603050405020304" pitchFamily="18" charset="0"/>
                <a:cs typeface="Times New Roman" panose="02020603050405020304" pitchFamily="18" charset="0"/>
              </a:rPr>
              <a:t> в</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семейств</a:t>
            </a:r>
            <a:r>
              <a:rPr lang="ru-RU" b="1" dirty="0">
                <a:latin typeface="Times New Roman" panose="02020603050405020304" pitchFamily="18" charset="0"/>
                <a:cs typeface="Times New Roman" panose="02020603050405020304" pitchFamily="18" charset="0"/>
              </a:rPr>
              <a:t>е</a:t>
            </a:r>
            <a:r>
              <a:rPr lang="en-US" b="1"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процессоров</a:t>
            </a:r>
            <a:r>
              <a:rPr lang="en-US" dirty="0">
                <a:latin typeface="Times New Roman" panose="02020603050405020304" pitchFamily="18" charset="0"/>
                <a:cs typeface="Times New Roman" panose="02020603050405020304" pitchFamily="18" charset="0"/>
              </a:rPr>
              <a:t> 386 SX </a:t>
            </a:r>
            <a:r>
              <a:rPr lang="en-US" dirty="0" err="1">
                <a:latin typeface="Times New Roman" panose="02020603050405020304" pitchFamily="18" charset="0"/>
                <a:cs typeface="Times New Roman" panose="02020603050405020304" pitchFamily="18" charset="0"/>
              </a:rPr>
              <a:t>является</a:t>
            </a:r>
            <a:r>
              <a:rPr lang="en-US" dirty="0">
                <a:latin typeface="Times New Roman" panose="02020603050405020304" pitchFamily="18" charset="0"/>
                <a:cs typeface="Times New Roman" panose="02020603050405020304" pitchFamily="18" charset="0"/>
              </a:rPr>
              <a:t> 16-разрядным </a:t>
            </a:r>
            <a:r>
              <a:rPr lang="en-US" dirty="0" err="1">
                <a:latin typeface="Times New Roman" panose="02020603050405020304" pitchFamily="18" charset="0"/>
                <a:cs typeface="Times New Roman" panose="02020603050405020304" pitchFamily="18" charset="0"/>
              </a:rPr>
              <a:t>процессором</a:t>
            </a:r>
            <a:r>
              <a:rPr lang="en-US" dirty="0">
                <a:latin typeface="Times New Roman" panose="02020603050405020304" pitchFamily="18" charset="0"/>
                <a:cs typeface="Times New Roman" panose="02020603050405020304" pitchFamily="18" charset="0"/>
              </a:rPr>
              <a:t>, </a:t>
            </a:r>
            <a:r>
              <a:rPr lang="ru-RU" b="1" dirty="0">
                <a:latin typeface="Times New Roman" panose="02020603050405020304" pitchFamily="18" charset="0"/>
                <a:cs typeface="Times New Roman" panose="02020603050405020304" pitchFamily="18" charset="0"/>
              </a:rPr>
              <a:t>в</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семейств</a:t>
            </a:r>
            <a:r>
              <a:rPr lang="ru-RU" b="1" dirty="0">
                <a:latin typeface="Times New Roman" panose="02020603050405020304" pitchFamily="18" charset="0"/>
                <a:cs typeface="Times New Roman" panose="02020603050405020304" pitchFamily="18" charset="0"/>
              </a:rPr>
              <a:t>е</a:t>
            </a:r>
            <a:r>
              <a:rPr lang="en-US" b="1"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процессоров</a:t>
            </a:r>
            <a:r>
              <a:rPr lang="en-US" dirty="0">
                <a:latin typeface="Times New Roman" panose="02020603050405020304" pitchFamily="18" charset="0"/>
                <a:cs typeface="Times New Roman" panose="02020603050405020304" pitchFamily="18" charset="0"/>
              </a:rPr>
              <a:t> 486 SX </a:t>
            </a:r>
            <a:r>
              <a:rPr lang="ru-RU" b="1" dirty="0">
                <a:latin typeface="Times New Roman" panose="02020603050405020304" pitchFamily="18" charset="0"/>
                <a:cs typeface="Times New Roman" panose="02020603050405020304" pitchFamily="18" charset="0"/>
              </a:rPr>
              <a:t>обозначает отсутствие </a:t>
            </a:r>
            <a:r>
              <a:rPr lang="en-US" dirty="0" err="1">
                <a:latin typeface="Times New Roman" panose="02020603050405020304" pitchFamily="18" charset="0"/>
                <a:cs typeface="Times New Roman" panose="02020603050405020304" pitchFamily="18" charset="0"/>
              </a:rPr>
              <a:t>математического</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сопроцессора</a:t>
            </a:r>
            <a:r>
              <a:rPr lang="en-US" dirty="0">
                <a:latin typeface="Times New Roman" panose="02020603050405020304" pitchFamily="18" charset="0"/>
                <a:cs typeface="Times New Roman" panose="02020603050405020304" pitchFamily="18" charset="0"/>
              </a:rPr>
              <a:t>! </a:t>
            </a:r>
            <a:endParaRPr lang="x-none" dirty="0">
              <a:latin typeface="Times New Roman" panose="02020603050405020304" pitchFamily="18" charset="0"/>
              <a:cs typeface="Times New Roman" panose="02020603050405020304" pitchFamily="18" charset="0"/>
            </a:endParaRPr>
          </a:p>
          <a:p>
            <a:br>
              <a:rPr lang="en-US" dirty="0">
                <a:latin typeface="Times New Roman" panose="02020603050405020304" pitchFamily="18" charset="0"/>
                <a:cs typeface="Times New Roman" panose="02020603050405020304" pitchFamily="18" charset="0"/>
              </a:rPr>
            </a:br>
            <a:r>
              <a:rPr lang="en-US" dirty="0" err="1">
                <a:latin typeface="Times New Roman" panose="02020603050405020304" pitchFamily="18" charset="0"/>
                <a:cs typeface="Times New Roman" panose="02020603050405020304" pitchFamily="18" charset="0"/>
              </a:rPr>
              <a:t>Как</a:t>
            </a:r>
            <a:r>
              <a:rPr lang="en-US" dirty="0">
                <a:latin typeface="Times New Roman" panose="02020603050405020304" pitchFamily="18" charset="0"/>
                <a:cs typeface="Times New Roman" panose="02020603050405020304" pitchFamily="18" charset="0"/>
              </a:rPr>
              <a:t> и в </a:t>
            </a:r>
            <a:r>
              <a:rPr lang="en-US" dirty="0" err="1">
                <a:latin typeface="Times New Roman" panose="02020603050405020304" pitchFamily="18" charset="0"/>
                <a:cs typeface="Times New Roman" panose="02020603050405020304" pitchFamily="18" charset="0"/>
              </a:rPr>
              <a:t>случае</a:t>
            </a:r>
            <a:r>
              <a:rPr lang="en-US" dirty="0">
                <a:latin typeface="Times New Roman" panose="02020603050405020304" pitchFamily="18" charset="0"/>
                <a:cs typeface="Times New Roman" panose="02020603050405020304" pitchFamily="18" charset="0"/>
              </a:rPr>
              <a:t> с </a:t>
            </a:r>
            <a:r>
              <a:rPr lang="en-US" dirty="0" err="1">
                <a:latin typeface="Times New Roman" panose="02020603050405020304" pitchFamily="18" charset="0"/>
                <a:cs typeface="Times New Roman" panose="02020603050405020304" pitchFamily="18" charset="0"/>
              </a:rPr>
              <a:t>микропроцессором</a:t>
            </a:r>
            <a:r>
              <a:rPr lang="en-US" dirty="0">
                <a:latin typeface="Times New Roman" panose="02020603050405020304" pitchFamily="18" charset="0"/>
                <a:cs typeface="Times New Roman" panose="02020603050405020304" pitchFamily="18" charset="0"/>
              </a:rPr>
              <a:t> 386SL, Intel </a:t>
            </a:r>
            <a:r>
              <a:rPr lang="en-US" dirty="0" err="1">
                <a:latin typeface="Times New Roman" panose="02020603050405020304" pitchFamily="18" charset="0"/>
                <a:cs typeface="Times New Roman" panose="02020603050405020304" pitchFamily="18" charset="0"/>
              </a:rPr>
              <a:t>также</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выпустила</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версию</a:t>
            </a:r>
            <a:r>
              <a:rPr lang="en-US" dirty="0">
                <a:latin typeface="Times New Roman" panose="02020603050405020304" pitchFamily="18" charset="0"/>
                <a:cs typeface="Times New Roman" panose="02020603050405020304" pitchFamily="18" charset="0"/>
              </a:rPr>
              <a:t> 486 </a:t>
            </a:r>
            <a:r>
              <a:rPr lang="en-US" dirty="0" err="1">
                <a:latin typeface="Times New Roman" panose="02020603050405020304" pitchFamily="18" charset="0"/>
                <a:cs typeface="Times New Roman" panose="02020603050405020304" pitchFamily="18" charset="0"/>
              </a:rPr>
              <a:t>для</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ноутбуков</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под</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названием</a:t>
            </a:r>
            <a:r>
              <a:rPr lang="en-US" dirty="0">
                <a:latin typeface="Times New Roman" panose="02020603050405020304" pitchFamily="18" charset="0"/>
                <a:cs typeface="Times New Roman" panose="02020603050405020304" pitchFamily="18" charset="0"/>
              </a:rPr>
              <a:t> 486SL, </a:t>
            </a:r>
            <a:r>
              <a:rPr lang="ru-RU" b="1" dirty="0">
                <a:latin typeface="Times New Roman" panose="02020603050405020304" pitchFamily="18" charset="0"/>
                <a:cs typeface="Times New Roman" panose="02020603050405020304" pitchFamily="18" charset="0"/>
              </a:rPr>
              <a:t>которая предлагала</a:t>
            </a:r>
            <a:r>
              <a:rPr lang="en-US" b="1"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расширенные</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функции</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управления</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питанием</a:t>
            </a:r>
            <a:r>
              <a:rPr lang="en-US" dirty="0">
                <a:latin typeface="Times New Roman" panose="02020603050405020304" pitchFamily="18" charset="0"/>
                <a:cs typeface="Times New Roman" panose="02020603050405020304" pitchFamily="18" charset="0"/>
              </a:rPr>
              <a:t> и </a:t>
            </a:r>
            <a:r>
              <a:rPr lang="en-US" dirty="0" err="1">
                <a:latin typeface="Times New Roman" panose="02020603050405020304" pitchFamily="18" charset="0"/>
                <a:cs typeface="Times New Roman" panose="02020603050405020304" pitchFamily="18" charset="0"/>
              </a:rPr>
              <a:t>возможность</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работы</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при</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напряжении</a:t>
            </a:r>
            <a:r>
              <a:rPr lang="en-US" dirty="0">
                <a:latin typeface="Times New Roman" panose="02020603050405020304" pitchFamily="18" charset="0"/>
                <a:cs typeface="Times New Roman" panose="02020603050405020304" pitchFamily="18" charset="0"/>
              </a:rPr>
              <a:t> 3,3 В; </a:t>
            </a:r>
            <a:r>
              <a:rPr lang="ru-RU" b="1" dirty="0">
                <a:latin typeface="Times New Roman" panose="02020603050405020304" pitchFamily="18" charset="0"/>
                <a:cs typeface="Times New Roman" panose="02020603050405020304" pitchFamily="18" charset="0"/>
              </a:rPr>
              <a:t>однако её успех был ограниченным, и эта модель вскоре была снята с производства.</a:t>
            </a:r>
            <a:endParaRPr lang="en-US" b="1" dirty="0">
              <a:latin typeface="Times New Roman" panose="02020603050405020304" pitchFamily="18" charset="0"/>
              <a:cs typeface="Times New Roman" panose="02020603050405020304" pitchFamily="18"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0"/>
            <a:ext cx="6096000" cy="369332"/>
          </a:xfrm>
          <a:prstGeom prst="rect">
            <a:avLst/>
          </a:prstGeom>
        </p:spPr>
        <p:txBody>
          <a:bodyPr>
            <a:spAutoFit/>
          </a:bodyPr>
          <a:lstStyle/>
          <a:p>
            <a:r>
              <a:rPr lang="en-US" b="1" i="1">
                <a:solidFill>
                  <a:srgbClr val="000000"/>
                </a:solidFill>
                <a:latin typeface="Times New Roman" panose="02020603050405020304" pitchFamily="18" charset="0"/>
                <a:cs typeface="Times New Roman" panose="02020603050405020304" pitchFamily="18" charset="0"/>
              </a:rPr>
              <a:t>Процессор пентиум</a:t>
            </a:r>
            <a:endParaRPr lang="en-US" dirty="0">
              <a:latin typeface="Times New Roman" panose="02020603050405020304" pitchFamily="18" charset="0"/>
              <a:cs typeface="Times New Roman" panose="02020603050405020304" pitchFamily="18" charset="0"/>
            </a:endParaRPr>
          </a:p>
        </p:txBody>
      </p:sp>
      <p:sp>
        <p:nvSpPr>
          <p:cNvPr id="5" name="Прямоугольник 4"/>
          <p:cNvSpPr/>
          <p:nvPr/>
        </p:nvSpPr>
        <p:spPr>
          <a:xfrm>
            <a:off x="-1" y="447774"/>
            <a:ext cx="12192001" cy="3139321"/>
          </a:xfrm>
          <a:prstGeom prst="rect">
            <a:avLst/>
          </a:prstGeom>
        </p:spPr>
        <p:txBody>
          <a:bodyPr wrap="square">
            <a:spAutoFit/>
          </a:bodyPr>
          <a:lstStyle/>
          <a:p>
            <a:r>
              <a:rPr lang="en-US" dirty="0" err="1">
                <a:solidFill>
                  <a:srgbClr val="000000"/>
                </a:solidFill>
                <a:latin typeface="Times New Roman" panose="02020603050405020304" pitchFamily="18" charset="0"/>
                <a:cs typeface="Times New Roman" panose="02020603050405020304" pitchFamily="18" charset="0"/>
              </a:rPr>
              <a:t>Процессор</a:t>
            </a:r>
            <a:r>
              <a:rPr lang="en-US" dirty="0">
                <a:solidFill>
                  <a:srgbClr val="000000"/>
                </a:solidFill>
                <a:latin typeface="Times New Roman" panose="02020603050405020304" pitchFamily="18" charset="0"/>
                <a:cs typeface="Times New Roman" panose="02020603050405020304" pitchFamily="18" charset="0"/>
              </a:rPr>
              <a:t> Intel Pentium </a:t>
            </a:r>
            <a:r>
              <a:rPr lang="en-US" dirty="0" err="1">
                <a:solidFill>
                  <a:srgbClr val="000000"/>
                </a:solidFill>
                <a:latin typeface="Times New Roman" panose="02020603050405020304" pitchFamily="18" charset="0"/>
                <a:cs typeface="Times New Roman" panose="02020603050405020304" pitchFamily="18" charset="0"/>
              </a:rPr>
              <a:t>появился</a:t>
            </a:r>
            <a:r>
              <a:rPr lang="en-US" dirty="0">
                <a:solidFill>
                  <a:srgbClr val="000000"/>
                </a:solidFill>
                <a:latin typeface="Times New Roman" panose="02020603050405020304" pitchFamily="18" charset="0"/>
                <a:cs typeface="Times New Roman" panose="02020603050405020304" pitchFamily="18" charset="0"/>
              </a:rPr>
              <a:t> в 1993 </a:t>
            </a:r>
            <a:r>
              <a:rPr lang="en-US" dirty="0" err="1">
                <a:solidFill>
                  <a:srgbClr val="000000"/>
                </a:solidFill>
                <a:latin typeface="Times New Roman" panose="02020603050405020304" pitchFamily="18" charset="0"/>
                <a:cs typeface="Times New Roman" panose="02020603050405020304" pitchFamily="18" charset="0"/>
              </a:rPr>
              <a:t>году</a:t>
            </a:r>
            <a:r>
              <a:rPr lang="en-US" dirty="0">
                <a:solidFill>
                  <a:srgbClr val="000000"/>
                </a:solidFill>
                <a:latin typeface="Times New Roman" panose="02020603050405020304" pitchFamily="18" charset="0"/>
                <a:cs typeface="Times New Roman" panose="02020603050405020304" pitchFamily="18" charset="0"/>
              </a:rPr>
              <a:t> </a:t>
            </a:r>
            <a:r>
              <a:rPr lang="ru-RU" b="1" dirty="0">
                <a:latin typeface="Times New Roman" panose="02020603050405020304" pitchFamily="18" charset="0"/>
                <a:cs typeface="Times New Roman" panose="02020603050405020304" pitchFamily="18" charset="0"/>
              </a:rPr>
              <a:t>и имел </a:t>
            </a:r>
            <a:r>
              <a:rPr lang="ru-RU" b="1" dirty="0" err="1">
                <a:latin typeface="Times New Roman" panose="02020603050405020304" pitchFamily="18" charset="0"/>
                <a:cs typeface="Times New Roman" panose="02020603050405020304" pitchFamily="18" charset="0"/>
              </a:rPr>
              <a:t>суперскалярную</a:t>
            </a:r>
            <a:r>
              <a:rPr lang="ru-RU" b="1" dirty="0">
                <a:latin typeface="Times New Roman" panose="02020603050405020304" pitchFamily="18" charset="0"/>
                <a:cs typeface="Times New Roman" panose="02020603050405020304" pitchFamily="18" charset="0"/>
              </a:rPr>
              <a:t> архитектуру</a:t>
            </a:r>
            <a:r>
              <a:rPr lang="en-US" b="1" dirty="0">
                <a:solidFill>
                  <a:srgbClr val="000000"/>
                </a:solidFill>
                <a:latin typeface="Times New Roman" panose="02020603050405020304" pitchFamily="18" charset="0"/>
                <a:cs typeface="Times New Roman" panose="02020603050405020304" pitchFamily="18" charset="0"/>
              </a:rPr>
              <a:t> </a:t>
            </a:r>
            <a:r>
              <a:rPr lang="en-US" dirty="0">
                <a:solidFill>
                  <a:srgbClr val="000000"/>
                </a:solidFill>
                <a:latin typeface="Times New Roman" panose="02020603050405020304" pitchFamily="18" charset="0"/>
                <a:cs typeface="Times New Roman" panose="02020603050405020304" pitchFamily="18" charset="0"/>
              </a:rPr>
              <a:t>(</a:t>
            </a:r>
            <a:r>
              <a:rPr lang="en-US" dirty="0" err="1">
                <a:solidFill>
                  <a:srgbClr val="000000"/>
                </a:solidFill>
                <a:latin typeface="Times New Roman" panose="02020603050405020304" pitchFamily="18" charset="0"/>
                <a:cs typeface="Times New Roman" panose="02020603050405020304" pitchFamily="18" charset="0"/>
              </a:rPr>
              <a:t>две</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инструкции</a:t>
            </a:r>
            <a:r>
              <a:rPr lang="en-US" dirty="0">
                <a:solidFill>
                  <a:srgbClr val="000000"/>
                </a:solidFill>
                <a:latin typeface="Times New Roman" panose="02020603050405020304" pitchFamily="18" charset="0"/>
                <a:cs typeface="Times New Roman" panose="02020603050405020304" pitchFamily="18" charset="0"/>
              </a:rPr>
              <a:t> </a:t>
            </a:r>
            <a:r>
              <a:rPr lang="ru-RU" b="1" dirty="0">
                <a:latin typeface="Times New Roman" panose="02020603050405020304" pitchFamily="18" charset="0"/>
                <a:cs typeface="Times New Roman" panose="02020603050405020304" pitchFamily="18" charset="0"/>
              </a:rPr>
              <a:t>могли выполняться одновременно в одном такте</a:t>
            </a:r>
            <a:r>
              <a:rPr lang="en-US" dirty="0">
                <a:solidFill>
                  <a:srgbClr val="000000"/>
                </a:solidFill>
                <a:latin typeface="Times New Roman" panose="02020603050405020304" pitchFamily="18" charset="0"/>
                <a:cs typeface="Times New Roman" panose="02020603050405020304" pitchFamily="18" charset="0"/>
              </a:rPr>
              <a:t>) и </a:t>
            </a:r>
            <a:r>
              <a:rPr lang="ru-RU" b="1" dirty="0">
                <a:latin typeface="Times New Roman" panose="02020603050405020304" pitchFamily="18" charset="0"/>
                <a:cs typeface="Times New Roman" panose="02020603050405020304" pitchFamily="18" charset="0"/>
              </a:rPr>
              <a:t>раздельные кэши первого уровня объёмом 8 КБ для инструкций и 8 КБ для данных</a:t>
            </a:r>
            <a:r>
              <a:rPr lang="ru-RU" dirty="0">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Другое</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улучшение</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заключается</a:t>
            </a:r>
            <a:r>
              <a:rPr lang="en-US" dirty="0">
                <a:solidFill>
                  <a:srgbClr val="000000"/>
                </a:solidFill>
                <a:latin typeface="Times New Roman" panose="02020603050405020304" pitchFamily="18" charset="0"/>
                <a:cs typeface="Times New Roman" panose="02020603050405020304" pitchFamily="18" charset="0"/>
              </a:rPr>
              <a:t> в </a:t>
            </a:r>
            <a:r>
              <a:rPr lang="en-US" dirty="0" err="1">
                <a:solidFill>
                  <a:srgbClr val="000000"/>
                </a:solidFill>
                <a:latin typeface="Times New Roman" panose="02020603050405020304" pitchFamily="18" charset="0"/>
                <a:cs typeface="Times New Roman" panose="02020603050405020304" pitchFamily="18" charset="0"/>
              </a:rPr>
              <a:t>увеличении</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размера</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локальной</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шины</a:t>
            </a:r>
            <a:r>
              <a:rPr lang="ru-RU" dirty="0">
                <a:solidFill>
                  <a:srgbClr val="000000"/>
                </a:solidFill>
                <a:latin typeface="Times New Roman" panose="02020603050405020304" pitchFamily="18" charset="0"/>
                <a:cs typeface="Times New Roman" panose="02020603050405020304" pitchFamily="18" charset="0"/>
              </a:rPr>
              <a:t> </a:t>
            </a:r>
            <a:r>
              <a:rPr lang="ru-RU" b="1" dirty="0">
                <a:solidFill>
                  <a:srgbClr val="000000"/>
                </a:solidFill>
                <a:latin typeface="Times New Roman" panose="02020603050405020304" pitchFamily="18" charset="0"/>
                <a:cs typeface="Times New Roman" panose="02020603050405020304" pitchFamily="18" charset="0"/>
              </a:rPr>
              <a:t>процессора</a:t>
            </a:r>
            <a:r>
              <a:rPr lang="en-US" dirty="0">
                <a:solidFill>
                  <a:srgbClr val="000000"/>
                </a:solidFill>
                <a:latin typeface="Times New Roman" panose="02020603050405020304" pitchFamily="18" charset="0"/>
                <a:cs typeface="Times New Roman" panose="02020603050405020304" pitchFamily="18" charset="0"/>
              </a:rPr>
              <a:t> Pentium </a:t>
            </a:r>
            <a:r>
              <a:rPr lang="en-US" dirty="0" err="1">
                <a:solidFill>
                  <a:srgbClr val="000000"/>
                </a:solidFill>
                <a:latin typeface="Times New Roman" panose="02020603050405020304" pitchFamily="18" charset="0"/>
                <a:cs typeface="Times New Roman" panose="02020603050405020304" pitchFamily="18" charset="0"/>
              </a:rPr>
              <a:t>до</a:t>
            </a:r>
            <a:r>
              <a:rPr lang="en-US" dirty="0">
                <a:solidFill>
                  <a:srgbClr val="000000"/>
                </a:solidFill>
                <a:latin typeface="Times New Roman" panose="02020603050405020304" pitchFamily="18" charset="0"/>
                <a:cs typeface="Times New Roman" panose="02020603050405020304" pitchFamily="18" charset="0"/>
              </a:rPr>
              <a:t> 64 </a:t>
            </a:r>
            <a:r>
              <a:rPr lang="en-US" dirty="0" err="1">
                <a:solidFill>
                  <a:srgbClr val="000000"/>
                </a:solidFill>
                <a:latin typeface="Times New Roman" panose="02020603050405020304" pitchFamily="18" charset="0"/>
                <a:cs typeface="Times New Roman" panose="02020603050405020304" pitchFamily="18" charset="0"/>
              </a:rPr>
              <a:t>бит</a:t>
            </a:r>
            <a:r>
              <a:rPr lang="en-US" dirty="0">
                <a:solidFill>
                  <a:srgbClr val="000000"/>
                </a:solidFill>
                <a:latin typeface="Times New Roman" panose="02020603050405020304" pitchFamily="18" charset="0"/>
                <a:cs typeface="Times New Roman" panose="02020603050405020304" pitchFamily="18" charset="0"/>
              </a:rPr>
              <a:t> и </a:t>
            </a:r>
            <a:r>
              <a:rPr lang="ru-RU" b="1" dirty="0">
                <a:solidFill>
                  <a:srgbClr val="000000"/>
                </a:solidFill>
                <a:latin typeface="Times New Roman" panose="02020603050405020304" pitchFamily="18" charset="0"/>
                <a:cs typeface="Times New Roman" panose="02020603050405020304" pitchFamily="18" charset="0"/>
              </a:rPr>
              <a:t>тактовой частоты </a:t>
            </a:r>
            <a:r>
              <a:rPr lang="en-US" dirty="0" err="1">
                <a:solidFill>
                  <a:srgbClr val="000000"/>
                </a:solidFill>
                <a:latin typeface="Times New Roman" panose="02020603050405020304" pitchFamily="18" charset="0"/>
                <a:cs typeface="Times New Roman" panose="02020603050405020304" pitchFamily="18" charset="0"/>
              </a:rPr>
              <a:t>до</a:t>
            </a:r>
            <a:r>
              <a:rPr lang="en-US" dirty="0">
                <a:solidFill>
                  <a:srgbClr val="000000"/>
                </a:solidFill>
                <a:latin typeface="Times New Roman" panose="02020603050405020304" pitchFamily="18" charset="0"/>
                <a:cs typeface="Times New Roman" panose="02020603050405020304" pitchFamily="18" charset="0"/>
              </a:rPr>
              <a:t> 60 </a:t>
            </a:r>
            <a:r>
              <a:rPr lang="en-US" dirty="0" err="1">
                <a:solidFill>
                  <a:srgbClr val="000000"/>
                </a:solidFill>
                <a:latin typeface="Times New Roman" panose="02020603050405020304" pitchFamily="18" charset="0"/>
                <a:cs typeface="Times New Roman" panose="02020603050405020304" pitchFamily="18" charset="0"/>
              </a:rPr>
              <a:t>или</a:t>
            </a:r>
            <a:r>
              <a:rPr lang="en-US" dirty="0">
                <a:solidFill>
                  <a:srgbClr val="000000"/>
                </a:solidFill>
                <a:latin typeface="Times New Roman" panose="02020603050405020304" pitchFamily="18" charset="0"/>
                <a:cs typeface="Times New Roman" panose="02020603050405020304" pitchFamily="18" charset="0"/>
              </a:rPr>
              <a:t> 66 </a:t>
            </a:r>
            <a:r>
              <a:rPr lang="en-US" dirty="0" err="1">
                <a:solidFill>
                  <a:srgbClr val="000000"/>
                </a:solidFill>
                <a:latin typeface="Times New Roman" panose="02020603050405020304" pitchFamily="18" charset="0"/>
                <a:cs typeface="Times New Roman" panose="02020603050405020304" pitchFamily="18" charset="0"/>
              </a:rPr>
              <a:t>МГц</a:t>
            </a:r>
            <a:r>
              <a:rPr lang="en-US" dirty="0">
                <a:solidFill>
                  <a:srgbClr val="000000"/>
                </a:solidFill>
                <a:latin typeface="Times New Roman" panose="02020603050405020304" pitchFamily="18" charset="0"/>
                <a:cs typeface="Times New Roman" panose="02020603050405020304" pitchFamily="18" charset="0"/>
              </a:rPr>
              <a:t>.</a:t>
            </a:r>
            <a:r>
              <a:rPr lang="pt-BR" dirty="0">
                <a:latin typeface="Times New Roman" panose="02020603050405020304" pitchFamily="18" charset="0"/>
                <a:cs typeface="Times New Roman" panose="02020603050405020304" pitchFamily="18" charset="0"/>
              </a:rPr>
              <a:t> </a:t>
            </a:r>
            <a:br>
              <a:rPr lang="pt-BR" dirty="0">
                <a:latin typeface="Times New Roman" panose="02020603050405020304" pitchFamily="18" charset="0"/>
                <a:cs typeface="Times New Roman" panose="02020603050405020304" pitchFamily="18" charset="0"/>
              </a:rPr>
            </a:br>
            <a:br>
              <a:rPr lang="en-US" dirty="0">
                <a:latin typeface="Times New Roman" panose="02020603050405020304" pitchFamily="18" charset="0"/>
                <a:cs typeface="Times New Roman" panose="02020603050405020304" pitchFamily="18" charset="0"/>
              </a:rPr>
            </a:br>
            <a:r>
              <a:rPr lang="en-US" dirty="0" err="1">
                <a:latin typeface="Times New Roman" panose="02020603050405020304" pitchFamily="18" charset="0"/>
                <a:cs typeface="Times New Roman" panose="02020603050405020304" pitchFamily="18" charset="0"/>
              </a:rPr>
              <a:t>Технология</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изготовления</a:t>
            </a:r>
            <a:r>
              <a:rPr lang="en-US" dirty="0">
                <a:latin typeface="Times New Roman" panose="02020603050405020304" pitchFamily="18" charset="0"/>
                <a:cs typeface="Times New Roman" panose="02020603050405020304" pitchFamily="18" charset="0"/>
              </a:rPr>
              <a:t> </a:t>
            </a:r>
            <a:r>
              <a:rPr lang="ru-RU" b="1" dirty="0">
                <a:latin typeface="Times New Roman" panose="02020603050405020304" pitchFamily="18" charset="0"/>
                <a:cs typeface="Times New Roman" panose="02020603050405020304" pitchFamily="18" charset="0"/>
              </a:rPr>
              <a:t>биполярная КМОП (</a:t>
            </a:r>
            <a:r>
              <a:rPr lang="en-US" b="1" dirty="0" err="1">
                <a:latin typeface="Times New Roman" panose="02020603050405020304" pitchFamily="18" charset="0"/>
                <a:cs typeface="Times New Roman" panose="02020603050405020304" pitchFamily="18" charset="0"/>
              </a:rPr>
              <a:t>BiCMOS</a:t>
            </a:r>
            <a:r>
              <a:rPr lang="en-US" dirty="0"/>
              <a:t>)</a:t>
            </a:r>
            <a:r>
              <a:rPr lang="en-US" dirty="0">
                <a:latin typeface="Times New Roman" panose="02020603050405020304" pitchFamily="18" charset="0"/>
                <a:cs typeface="Times New Roman" panose="02020603050405020304" pitchFamily="18" charset="0"/>
              </a:rPr>
              <a:t>, 0,8 </a:t>
            </a:r>
            <a:r>
              <a:rPr lang="en-US" dirty="0" err="1">
                <a:latin typeface="Times New Roman" panose="02020603050405020304" pitchFamily="18" charset="0"/>
                <a:cs typeface="Times New Roman" panose="02020603050405020304" pitchFamily="18" charset="0"/>
              </a:rPr>
              <a:t>мкм</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для</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первых</a:t>
            </a:r>
            <a:r>
              <a:rPr lang="en-US" dirty="0">
                <a:latin typeface="Times New Roman" panose="02020603050405020304" pitchFamily="18" charset="0"/>
                <a:cs typeface="Times New Roman" panose="02020603050405020304" pitchFamily="18" charset="0"/>
              </a:rPr>
              <a:t> Pentium </a:t>
            </a:r>
            <a:r>
              <a:rPr lang="ru-RU" b="1" dirty="0">
                <a:latin typeface="Times New Roman" panose="02020603050405020304" pitchFamily="18" charset="0"/>
                <a:cs typeface="Times New Roman" panose="02020603050405020304" pitchFamily="18" charset="0"/>
              </a:rPr>
              <a:t>с частотой</a:t>
            </a:r>
            <a:r>
              <a:rPr lang="en-US" dirty="0">
                <a:latin typeface="Times New Roman" panose="02020603050405020304" pitchFamily="18" charset="0"/>
                <a:cs typeface="Times New Roman" panose="02020603050405020304" pitchFamily="18" charset="0"/>
              </a:rPr>
              <a:t> 60 и 66 </a:t>
            </a:r>
            <a:r>
              <a:rPr lang="en-US" dirty="0" err="1">
                <a:latin typeface="Times New Roman" panose="02020603050405020304" pitchFamily="18" charset="0"/>
                <a:cs typeface="Times New Roman" panose="02020603050405020304" pitchFamily="18" charset="0"/>
              </a:rPr>
              <a:t>МГц</a:t>
            </a:r>
            <a:r>
              <a:rPr lang="en-US" dirty="0">
                <a:latin typeface="Times New Roman" panose="02020603050405020304" pitchFamily="18" charset="0"/>
                <a:cs typeface="Times New Roman" panose="02020603050405020304" pitchFamily="18" charset="0"/>
              </a:rPr>
              <a:t>), 0,6 </a:t>
            </a:r>
            <a:r>
              <a:rPr lang="en-US" dirty="0" err="1">
                <a:latin typeface="Times New Roman" panose="02020603050405020304" pitchFamily="18" charset="0"/>
                <a:cs typeface="Times New Roman" panose="02020603050405020304" pitchFamily="18" charset="0"/>
              </a:rPr>
              <a:t>мкм</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для</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моделей</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работающих</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на</a:t>
            </a:r>
            <a:r>
              <a:rPr lang="ru-RU" dirty="0">
                <a:latin typeface="Times New Roman" panose="02020603050405020304" pitchFamily="18" charset="0"/>
                <a:cs typeface="Times New Roman" panose="02020603050405020304" pitchFamily="18" charset="0"/>
              </a:rPr>
              <a:t> </a:t>
            </a:r>
            <a:r>
              <a:rPr lang="ru-RU" b="1" dirty="0">
                <a:latin typeface="Times New Roman" panose="02020603050405020304" pitchFamily="18" charset="0"/>
                <a:cs typeface="Times New Roman" panose="02020603050405020304" pitchFamily="18" charset="0"/>
              </a:rPr>
              <a:t>частотах</a:t>
            </a:r>
            <a:r>
              <a:rPr lang="en-US" dirty="0">
                <a:latin typeface="Times New Roman" panose="02020603050405020304" pitchFamily="18" charset="0"/>
                <a:cs typeface="Times New Roman" panose="02020603050405020304" pitchFamily="18" charset="0"/>
              </a:rPr>
              <a:t> 75, 90, 100 </a:t>
            </a:r>
            <a:r>
              <a:rPr lang="en-US" dirty="0" err="1">
                <a:latin typeface="Times New Roman" panose="02020603050405020304" pitchFamily="18" charset="0"/>
                <a:cs typeface="Times New Roman" panose="02020603050405020304" pitchFamily="18" charset="0"/>
              </a:rPr>
              <a:t>МГц</a:t>
            </a:r>
            <a:r>
              <a:rPr lang="en-US" dirty="0">
                <a:latin typeface="Times New Roman" panose="02020603050405020304" pitchFamily="18" charset="0"/>
                <a:cs typeface="Times New Roman" panose="02020603050405020304" pitchFamily="18" charset="0"/>
              </a:rPr>
              <a:t>) и 0,35 </a:t>
            </a:r>
            <a:r>
              <a:rPr lang="en-US" dirty="0" err="1">
                <a:latin typeface="Times New Roman" panose="02020603050405020304" pitchFamily="18" charset="0"/>
                <a:cs typeface="Times New Roman" panose="02020603050405020304" pitchFamily="18" charset="0"/>
              </a:rPr>
              <a:t>мкм</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на</a:t>
            </a:r>
            <a:r>
              <a:rPr lang="ru-RU" dirty="0">
                <a:latin typeface="Times New Roman" panose="02020603050405020304" pitchFamily="18" charset="0"/>
                <a:cs typeface="Times New Roman" panose="02020603050405020304" pitchFamily="18" charset="0"/>
              </a:rPr>
              <a:t> </a:t>
            </a:r>
            <a:r>
              <a:rPr lang="ru-RU" b="1" dirty="0">
                <a:latin typeface="Times New Roman" panose="02020603050405020304" pitchFamily="18" charset="0"/>
                <a:cs typeface="Times New Roman" panose="02020603050405020304" pitchFamily="18" charset="0"/>
              </a:rPr>
              <a:t>частотах</a:t>
            </a:r>
            <a:r>
              <a:rPr lang="en-US" dirty="0">
                <a:latin typeface="Times New Roman" panose="02020603050405020304" pitchFamily="18" charset="0"/>
                <a:cs typeface="Times New Roman" panose="02020603050405020304" pitchFamily="18" charset="0"/>
              </a:rPr>
              <a:t> 120, 133, 150, 166, 200 </a:t>
            </a:r>
            <a:r>
              <a:rPr lang="en-US" dirty="0" err="1">
                <a:latin typeface="Times New Roman" panose="02020603050405020304" pitchFamily="18" charset="0"/>
                <a:cs typeface="Times New Roman" panose="02020603050405020304" pitchFamily="18" charset="0"/>
              </a:rPr>
              <a:t>МГц</a:t>
            </a:r>
            <a:r>
              <a:rPr lang="en-US" dirty="0">
                <a:latin typeface="Times New Roman" panose="02020603050405020304" pitchFamily="18" charset="0"/>
                <a:cs typeface="Times New Roman" panose="02020603050405020304" pitchFamily="18" charset="0"/>
              </a:rPr>
              <a:t>).</a:t>
            </a:r>
            <a:r>
              <a:rPr lang="ru-RU" dirty="0">
                <a:latin typeface="Times New Roman" panose="02020603050405020304" pitchFamily="18" charset="0"/>
                <a:cs typeface="Times New Roman" panose="02020603050405020304" pitchFamily="18" charset="0"/>
              </a:rPr>
              <a:t> </a:t>
            </a:r>
            <a:r>
              <a:rPr lang="ru-RU" b="1" dirty="0">
                <a:latin typeface="Times New Roman" panose="02020603050405020304" pitchFamily="18" charset="0"/>
                <a:cs typeface="Times New Roman" panose="02020603050405020304" pitchFamily="18" charset="0"/>
              </a:rPr>
              <a:t>Количество транзисторов</a:t>
            </a:r>
            <a:r>
              <a:rPr lang="en-US" b="1"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варьировалось</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от</a:t>
            </a:r>
            <a:r>
              <a:rPr lang="en-US" dirty="0">
                <a:latin typeface="Times New Roman" panose="02020603050405020304" pitchFamily="18" charset="0"/>
                <a:cs typeface="Times New Roman" panose="02020603050405020304" pitchFamily="18" charset="0"/>
              </a:rPr>
              <a:t> 3,1 </a:t>
            </a:r>
            <a:r>
              <a:rPr lang="en-US" dirty="0" err="1">
                <a:latin typeface="Times New Roman" panose="02020603050405020304" pitchFamily="18" charset="0"/>
                <a:cs typeface="Times New Roman" panose="02020603050405020304" pitchFamily="18" charset="0"/>
              </a:rPr>
              <a:t>миллиона</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транзисторов</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на</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первом</a:t>
            </a:r>
            <a:r>
              <a:rPr lang="en-US" dirty="0">
                <a:latin typeface="Times New Roman" panose="02020603050405020304" pitchFamily="18" charset="0"/>
                <a:cs typeface="Times New Roman" panose="02020603050405020304" pitchFamily="18" charset="0"/>
              </a:rPr>
              <a:t> Pentium) </a:t>
            </a:r>
            <a:r>
              <a:rPr lang="en-US" dirty="0" err="1">
                <a:latin typeface="Times New Roman" panose="02020603050405020304" pitchFamily="18" charset="0"/>
                <a:cs typeface="Times New Roman" panose="02020603050405020304" pitchFamily="18" charset="0"/>
              </a:rPr>
              <a:t>до</a:t>
            </a:r>
            <a:r>
              <a:rPr lang="en-US" dirty="0">
                <a:latin typeface="Times New Roman" panose="02020603050405020304" pitchFamily="18" charset="0"/>
                <a:cs typeface="Times New Roman" panose="02020603050405020304" pitchFamily="18" charset="0"/>
              </a:rPr>
              <a:t> 3,3 </a:t>
            </a:r>
            <a:r>
              <a:rPr lang="en-US" dirty="0" err="1">
                <a:latin typeface="Times New Roman" panose="02020603050405020304" pitchFamily="18" charset="0"/>
                <a:cs typeface="Times New Roman" panose="02020603050405020304" pitchFamily="18" charset="0"/>
              </a:rPr>
              <a:t>миллиона</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на</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более</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поздних</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моделях</a:t>
            </a:r>
            <a:r>
              <a:rPr lang="en-US" dirty="0">
                <a:latin typeface="Times New Roman" panose="02020603050405020304" pitchFamily="18" charset="0"/>
                <a:cs typeface="Times New Roman" panose="02020603050405020304" pitchFamily="18" charset="0"/>
              </a:rPr>
              <a:t>. </a:t>
            </a:r>
            <a:r>
              <a:rPr lang="ru-RU" b="1" dirty="0">
                <a:latin typeface="Times New Roman" panose="02020603050405020304" pitchFamily="18" charset="0"/>
                <a:cs typeface="Times New Roman" panose="02020603050405020304" pitchFamily="18" charset="0"/>
              </a:rPr>
              <a:t>Что касается названия, следует уточнить</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что</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это</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был</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первый</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микропроцессор</a:t>
            </a:r>
            <a:r>
              <a:rPr lang="en-US"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архитектур</a:t>
            </a:r>
            <a:r>
              <a:rPr lang="ru-RU" b="1" dirty="0">
                <a:latin typeface="Times New Roman" panose="02020603050405020304" pitchFamily="18" charset="0"/>
                <a:cs typeface="Times New Roman" panose="02020603050405020304" pitchFamily="18" charset="0"/>
              </a:rPr>
              <a:t>ы</a:t>
            </a:r>
            <a:r>
              <a:rPr lang="en-US" b="1" dirty="0">
                <a:latin typeface="Times New Roman" panose="02020603050405020304" pitchFamily="18" charset="0"/>
                <a:cs typeface="Times New Roman" panose="02020603050405020304" pitchFamily="18" charset="0"/>
              </a:rPr>
              <a:t> x86</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который</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отказался</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от</a:t>
            </a:r>
            <a:r>
              <a:rPr lang="en-US" dirty="0">
                <a:latin typeface="Times New Roman" panose="02020603050405020304" pitchFamily="18" charset="0"/>
                <a:cs typeface="Times New Roman" panose="02020603050405020304" pitchFamily="18" charset="0"/>
              </a:rPr>
              <a:t> </a:t>
            </a:r>
            <a:r>
              <a:rPr lang="ru-RU" b="1" dirty="0">
                <a:latin typeface="Times New Roman" panose="02020603050405020304" pitchFamily="18" charset="0"/>
                <a:cs typeface="Times New Roman" panose="02020603050405020304" pitchFamily="18" charset="0"/>
              </a:rPr>
              <a:t>числового обозначения серии </a:t>
            </a:r>
            <a:r>
              <a:rPr lang="en-US" b="1" dirty="0">
                <a:latin typeface="Times New Roman" panose="02020603050405020304" pitchFamily="18" charset="0"/>
                <a:cs typeface="Times New Roman" panose="02020603050405020304" pitchFamily="18" charset="0"/>
              </a:rPr>
              <a:t>x86 </a:t>
            </a:r>
            <a:r>
              <a:rPr lang="en-US" dirty="0">
                <a:latin typeface="Times New Roman" panose="02020603050405020304" pitchFamily="18" charset="0"/>
                <a:cs typeface="Times New Roman" panose="02020603050405020304" pitchFamily="18" charset="0"/>
              </a:rPr>
              <a:t>(</a:t>
            </a:r>
            <a:r>
              <a:rPr lang="ru-RU" b="1" dirty="0">
                <a:latin typeface="Times New Roman" panose="02020603050405020304" pitchFamily="18" charset="0"/>
                <a:cs typeface="Times New Roman" panose="02020603050405020304" pitchFamily="18" charset="0"/>
              </a:rPr>
              <a:t>он </a:t>
            </a:r>
            <a:r>
              <a:rPr lang="en-US" b="1" dirty="0" err="1">
                <a:latin typeface="Times New Roman" panose="02020603050405020304" pitchFamily="18" charset="0"/>
                <a:cs typeface="Times New Roman" panose="02020603050405020304" pitchFamily="18" charset="0"/>
              </a:rPr>
              <a:t>долж</a:t>
            </a:r>
            <a:r>
              <a:rPr lang="ru-RU" b="1" dirty="0">
                <a:latin typeface="Times New Roman" panose="02020603050405020304" pitchFamily="18" charset="0"/>
                <a:cs typeface="Times New Roman" panose="02020603050405020304" pitchFamily="18" charset="0"/>
              </a:rPr>
              <a:t>ен</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был</a:t>
            </a:r>
            <a:r>
              <a:rPr lang="en-US" b="1"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называться</a:t>
            </a:r>
            <a:r>
              <a:rPr lang="en-US" dirty="0">
                <a:latin typeface="Times New Roman" panose="02020603050405020304" pitchFamily="18" charset="0"/>
                <a:cs typeface="Times New Roman" panose="02020603050405020304" pitchFamily="18" charset="0"/>
              </a:rPr>
              <a:t> 586), </a:t>
            </a:r>
            <a:r>
              <a:rPr lang="ru-RU" b="1" dirty="0">
                <a:latin typeface="Times New Roman" panose="02020603050405020304" pitchFamily="18" charset="0"/>
                <a:cs typeface="Times New Roman" panose="02020603050405020304" pitchFamily="18" charset="0"/>
              </a:rPr>
              <a:t>поскольку</a:t>
            </a:r>
            <a:r>
              <a:rPr lang="en-US" dirty="0">
                <a:latin typeface="Times New Roman" panose="02020603050405020304" pitchFamily="18" charset="0"/>
                <a:cs typeface="Times New Roman" panose="02020603050405020304" pitchFamily="18" charset="0"/>
              </a:rPr>
              <a:t> Intel </a:t>
            </a:r>
            <a:r>
              <a:rPr lang="en-US" dirty="0" err="1">
                <a:latin typeface="Times New Roman" panose="02020603050405020304" pitchFamily="18" charset="0"/>
                <a:cs typeface="Times New Roman" panose="02020603050405020304" pitchFamily="18" charset="0"/>
              </a:rPr>
              <a:t>не</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могла</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помешать</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другим</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компаниям</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производящим</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микропроцессоры-клоны</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использовать</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это</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имя</a:t>
            </a:r>
            <a:r>
              <a:rPr lang="en-US" dirty="0">
                <a:latin typeface="Times New Roman" panose="02020603050405020304" pitchFamily="18" charset="0"/>
                <a:cs typeface="Times New Roman" panose="02020603050405020304" pitchFamily="18" charset="0"/>
              </a:rPr>
              <a:t>. </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0"/>
            <a:ext cx="2720232" cy="369332"/>
          </a:xfrm>
          <a:prstGeom prst="rect">
            <a:avLst/>
          </a:prstGeom>
        </p:spPr>
        <p:txBody>
          <a:bodyPr wrap="none">
            <a:spAutoFit/>
          </a:bodyPr>
          <a:lstStyle/>
          <a:p>
            <a:r>
              <a:rPr lang="en-US" b="1">
                <a:solidFill>
                  <a:srgbClr val="000000"/>
                </a:solidFill>
                <a:latin typeface="Times New Roman" panose="02020603050405020304" pitchFamily="18" charset="0"/>
                <a:ea typeface="Times New Roman" panose="02020603050405020304" pitchFamily="18" charset="0"/>
              </a:rPr>
              <a:t>процессоры ПЕНТИУМ</a:t>
            </a:r>
            <a:endParaRPr lang="en-US" dirty="0"/>
          </a:p>
        </p:txBody>
      </p:sp>
      <p:sp>
        <p:nvSpPr>
          <p:cNvPr id="5" name="Прямоугольник 4"/>
          <p:cNvSpPr/>
          <p:nvPr/>
        </p:nvSpPr>
        <p:spPr>
          <a:xfrm>
            <a:off x="0" y="369332"/>
            <a:ext cx="12077322" cy="2861310"/>
          </a:xfrm>
          <a:prstGeom prst="rect">
            <a:avLst/>
          </a:prstGeom>
        </p:spPr>
        <p:txBody>
          <a:bodyPr wrap="square">
            <a:spAutoFit/>
          </a:bodyPr>
          <a:lstStyle/>
          <a:p>
            <a:pPr indent="450215" algn="just">
              <a:spcAft>
                <a:spcPts val="0"/>
              </a:spcAft>
            </a:pP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Семейство</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процессоров</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PENTIUM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основано</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на</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суперскалярной</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конвейерной</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архитектуре</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что</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означает</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использование</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нескольких</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автономных</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b="1" dirty="0">
                <a:latin typeface="Times New Roman" panose="02020603050405020304" pitchFamily="18" charset="0"/>
                <a:cs typeface="Times New Roman" panose="02020603050405020304" pitchFamily="18" charset="0"/>
              </a:rPr>
              <a:t>конвейерных линий выполнения</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работающих</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параллельно</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В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базовой</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версии</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есть</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две</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конвейерные линии</a:t>
            </a:r>
            <a:r>
              <a:rPr lang="en-US"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линии</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U и V).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Более</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новые</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версии</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имеют</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три</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сборочные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линии</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p>
          <a:p>
            <a:pPr indent="450215" algn="just">
              <a:spcAft>
                <a:spcPts val="0"/>
              </a:spcAft>
            </a:pP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Усовершенствованный</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программируемый</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контроллер</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прерываний</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(APIC)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был</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включен</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в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структуру</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микропроцессора</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r>
              <a:rPr lang="ru-RU" dirty="0"/>
              <a:t> </a:t>
            </a:r>
            <a:r>
              <a:rPr lang="ru-RU" b="1" dirty="0">
                <a:latin typeface="Times New Roman" panose="02020603050405020304" pitchFamily="18" charset="0"/>
                <a:cs typeface="Times New Roman" panose="02020603050405020304" pitchFamily="18" charset="0"/>
              </a:rPr>
              <a:t>С точки зрения разрядности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внутренний</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процессор</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b="1" dirty="0">
                <a:latin typeface="Times New Roman" panose="02020603050405020304" pitchFamily="18" charset="0"/>
                <a:cs typeface="Times New Roman" panose="02020603050405020304" pitchFamily="18" charset="0"/>
              </a:rPr>
              <a:t>остался 32-разрядным</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а </a:t>
            </a:r>
            <a:r>
              <a:rPr lang="ru-RU" b="1" dirty="0">
                <a:latin typeface="Times New Roman" panose="02020603050405020304" pitchFamily="18" charset="0"/>
                <a:cs typeface="Times New Roman" panose="02020603050405020304" pitchFamily="18" charset="0"/>
              </a:rPr>
              <a:t>основная внешняя шина данных имеет разрядность</a:t>
            </a:r>
            <a:r>
              <a:rPr lang="en-US"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64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бита</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Однако</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некоторые</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внутренние</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шины</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имеют</a:t>
            </a:r>
            <a:r>
              <a:rPr lang="ru-RU"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разрядность</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128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или</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даже</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256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бит</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p>
          <a:p>
            <a:pPr indent="450215" algn="just">
              <a:spcAft>
                <a:spcPts val="0"/>
              </a:spcAft>
            </a:pP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Введен</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механизм</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b="1" dirty="0">
                <a:latin typeface="Times New Roman" panose="02020603050405020304" pitchFamily="18" charset="0"/>
                <a:cs typeface="Times New Roman" panose="02020603050405020304" pitchFamily="18" charset="0"/>
              </a:rPr>
              <a:t>предсказания переходов</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основанный</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на</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запоминании</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последних</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п</a:t>
            </a:r>
            <a:r>
              <a:rPr lang="ru-RU" b="1"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ереходов</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выполненных</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b="1" dirty="0">
                <a:latin typeface="Times New Roman" panose="02020603050405020304" pitchFamily="18" charset="0"/>
                <a:cs typeface="Times New Roman" panose="02020603050405020304" pitchFamily="18" charset="0"/>
              </a:rPr>
              <a:t>в ходе выполнения программы</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Предварительное</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чтение</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инструкций</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и </a:t>
            </a:r>
            <a:r>
              <a:rPr lang="ru-RU" b="1" dirty="0">
                <a:latin typeface="Times New Roman" panose="02020603050405020304" pitchFamily="18" charset="0"/>
                <a:cs typeface="Times New Roman" panose="02020603050405020304" pitchFamily="18" charset="0"/>
              </a:rPr>
              <a:t>их подача в конвейер</a:t>
            </a:r>
            <a:r>
              <a:rPr lang="ru-RU" dirty="0">
                <a:latin typeface="Times New Roman" panose="02020603050405020304" pitchFamily="18" charset="0"/>
                <a:cs typeface="Times New Roman" panose="02020603050405020304" pitchFamily="18" charset="0"/>
              </a:rPr>
              <a:t> осуществляется </a:t>
            </a:r>
            <a:r>
              <a:rPr lang="ru-RU" b="1" dirty="0">
                <a:latin typeface="Times New Roman" panose="02020603050405020304" pitchFamily="18" charset="0"/>
                <a:cs typeface="Times New Roman" panose="02020603050405020304" pitchFamily="18" charset="0"/>
              </a:rPr>
              <a:t>на основе вероятности выполнения тех или иных переходов</a:t>
            </a:r>
            <a:r>
              <a:rPr lang="ru-RU" dirty="0">
                <a:latin typeface="Times New Roman" panose="02020603050405020304" pitchFamily="18" charset="0"/>
                <a:cs typeface="Times New Roman" panose="02020603050405020304" pitchFamily="18" charset="0"/>
              </a:rPr>
              <a:t>.</a:t>
            </a:r>
            <a:endParaRPr lang="en-US" sz="1600" dirty="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6" name="Прямоугольник 5"/>
          <p:cNvSpPr/>
          <p:nvPr/>
        </p:nvSpPr>
        <p:spPr>
          <a:xfrm>
            <a:off x="0" y="3126914"/>
            <a:ext cx="5843331" cy="369332"/>
          </a:xfrm>
          <a:prstGeom prst="rect">
            <a:avLst/>
          </a:prstGeom>
        </p:spPr>
        <p:txBody>
          <a:bodyPr wrap="none">
            <a:spAutoFit/>
          </a:bodyPr>
          <a:lstStyle/>
          <a:p>
            <a:r>
              <a:rPr lang="en-US" b="1" dirty="0" err="1">
                <a:solidFill>
                  <a:srgbClr val="000000"/>
                </a:solidFill>
                <a:latin typeface="Times New Roman" panose="02020603050405020304" pitchFamily="18" charset="0"/>
                <a:ea typeface="Times New Roman" panose="02020603050405020304" pitchFamily="18" charset="0"/>
              </a:rPr>
              <a:t>Микроархитектура</a:t>
            </a:r>
            <a:r>
              <a:rPr lang="en-US" b="1" dirty="0">
                <a:solidFill>
                  <a:srgbClr val="000000"/>
                </a:solidFill>
                <a:latin typeface="Times New Roman" panose="02020603050405020304" pitchFamily="18" charset="0"/>
                <a:ea typeface="Times New Roman" panose="02020603050405020304" pitchFamily="18" charset="0"/>
              </a:rPr>
              <a:t> </a:t>
            </a:r>
            <a:r>
              <a:rPr lang="en-US" b="1" dirty="0" err="1">
                <a:solidFill>
                  <a:srgbClr val="000000"/>
                </a:solidFill>
                <a:latin typeface="Times New Roman" panose="02020603050405020304" pitchFamily="18" charset="0"/>
                <a:ea typeface="Times New Roman" panose="02020603050405020304" pitchFamily="18" charset="0"/>
              </a:rPr>
              <a:t>семейства</a:t>
            </a:r>
            <a:r>
              <a:rPr lang="en-US" b="1" dirty="0">
                <a:solidFill>
                  <a:srgbClr val="000000"/>
                </a:solidFill>
                <a:latin typeface="Times New Roman" panose="02020603050405020304" pitchFamily="18" charset="0"/>
                <a:ea typeface="Times New Roman" panose="02020603050405020304" pitchFamily="18" charset="0"/>
              </a:rPr>
              <a:t> </a:t>
            </a:r>
            <a:r>
              <a:rPr lang="en-US" b="1" dirty="0" err="1">
                <a:solidFill>
                  <a:srgbClr val="000000"/>
                </a:solidFill>
                <a:latin typeface="Times New Roman" panose="02020603050405020304" pitchFamily="18" charset="0"/>
                <a:ea typeface="Times New Roman" panose="02020603050405020304" pitchFamily="18" charset="0"/>
              </a:rPr>
              <a:t>процессоров</a:t>
            </a:r>
            <a:r>
              <a:rPr lang="en-US" b="1" dirty="0">
                <a:solidFill>
                  <a:srgbClr val="000000"/>
                </a:solidFill>
                <a:latin typeface="Times New Roman" panose="02020603050405020304" pitchFamily="18" charset="0"/>
                <a:ea typeface="Times New Roman" panose="02020603050405020304" pitchFamily="18" charset="0"/>
              </a:rPr>
              <a:t> </a:t>
            </a:r>
            <a:r>
              <a:rPr lang="ro-RO" b="1" dirty="0">
                <a:solidFill>
                  <a:srgbClr val="000000"/>
                </a:solidFill>
                <a:latin typeface="Times New Roman" panose="02020603050405020304" pitchFamily="18" charset="0"/>
                <a:ea typeface="Times New Roman" panose="02020603050405020304" pitchFamily="18" charset="0"/>
              </a:rPr>
              <a:t>PENTIUM</a:t>
            </a:r>
            <a:endParaRPr lang="en-US" dirty="0"/>
          </a:p>
        </p:txBody>
      </p:sp>
      <p:pic>
        <p:nvPicPr>
          <p:cNvPr id="7" name="Рисунок 6"/>
          <p:cNvPicPr>
            <a:picLocks noChangeAspect="1"/>
          </p:cNvPicPr>
          <p:nvPr/>
        </p:nvPicPr>
        <p:blipFill>
          <a:blip r:embed="rId2"/>
          <a:stretch>
            <a:fillRect/>
          </a:stretch>
        </p:blipFill>
        <p:spPr>
          <a:xfrm>
            <a:off x="119845" y="3496246"/>
            <a:ext cx="6592658" cy="2776500"/>
          </a:xfrm>
          <a:prstGeom prst="rect">
            <a:avLst/>
          </a:prstGeom>
        </p:spPr>
      </p:pic>
      <p:sp>
        <p:nvSpPr>
          <p:cNvPr id="8" name="Прямоугольник 7"/>
          <p:cNvSpPr/>
          <p:nvPr/>
        </p:nvSpPr>
        <p:spPr>
          <a:xfrm>
            <a:off x="1057195" y="6357081"/>
            <a:ext cx="5254836" cy="369332"/>
          </a:xfrm>
          <a:prstGeom prst="rect">
            <a:avLst/>
          </a:prstGeom>
        </p:spPr>
        <p:txBody>
          <a:bodyPr wrap="none">
            <a:spAutoFit/>
          </a:bodyPr>
          <a:lstStyle/>
          <a:p>
            <a:r>
              <a:rPr lang="en-US" b="1">
                <a:solidFill>
                  <a:srgbClr val="000000"/>
                </a:solidFill>
                <a:latin typeface="Times New Roman" panose="02020603050405020304" pitchFamily="18" charset="0"/>
                <a:ea typeface="Times New Roman" panose="02020603050405020304" pitchFamily="18" charset="0"/>
              </a:rPr>
              <a:t>Принципиальная схема архитектуры </a:t>
            </a:r>
            <a:r>
              <a:rPr lang="ro-RO" b="1">
                <a:solidFill>
                  <a:srgbClr val="000000"/>
                </a:solidFill>
                <a:latin typeface="Times New Roman" panose="02020603050405020304" pitchFamily="18" charset="0"/>
                <a:ea typeface="Times New Roman" panose="02020603050405020304" pitchFamily="18" charset="0"/>
              </a:rPr>
              <a:t>PENTIUM</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0"/>
            <a:ext cx="12192000" cy="6740307"/>
          </a:xfrm>
          <a:prstGeom prst="rect">
            <a:avLst/>
          </a:prstGeom>
        </p:spPr>
        <p:txBody>
          <a:bodyPr wrap="square">
            <a:spAutoFit/>
          </a:bodyPr>
          <a:lstStyle/>
          <a:p>
            <a:r>
              <a:rPr lang="ru-RU" sz="1600" dirty="0">
                <a:latin typeface="Times New Roman" panose="02020603050405020304" pitchFamily="18" charset="0"/>
                <a:cs typeface="Times New Roman" panose="02020603050405020304" pitchFamily="18" charset="0"/>
              </a:rPr>
              <a:t>Микроархитектура, специфичная для процессоров </a:t>
            </a:r>
            <a:r>
              <a:rPr lang="ru-RU" sz="1600" b="1" dirty="0" err="1">
                <a:latin typeface="Times New Roman" panose="02020603050405020304" pitchFamily="18" charset="0"/>
                <a:cs typeface="Times New Roman" panose="02020603050405020304" pitchFamily="18" charset="0"/>
              </a:rPr>
              <a:t>Pentium</a:t>
            </a:r>
            <a:r>
              <a:rPr lang="ru-RU" sz="1600" b="1" dirty="0">
                <a:latin typeface="Times New Roman" panose="02020603050405020304" pitchFamily="18" charset="0"/>
                <a:cs typeface="Times New Roman" panose="02020603050405020304" pitchFamily="18" charset="0"/>
              </a:rPr>
              <a:t> </a:t>
            </a:r>
            <a:r>
              <a:rPr lang="ru-RU" sz="1600" b="1" dirty="0" err="1">
                <a:latin typeface="Times New Roman" panose="02020603050405020304" pitchFamily="18" charset="0"/>
                <a:cs typeface="Times New Roman" panose="02020603050405020304" pitchFamily="18" charset="0"/>
              </a:rPr>
              <a:t>Pro</a:t>
            </a:r>
            <a:r>
              <a:rPr lang="ru-RU" sz="1600" b="1" dirty="0">
                <a:latin typeface="Times New Roman" panose="02020603050405020304" pitchFamily="18" charset="0"/>
                <a:cs typeface="Times New Roman" panose="02020603050405020304" pitchFamily="18" charset="0"/>
              </a:rPr>
              <a:t>, </a:t>
            </a:r>
            <a:r>
              <a:rPr lang="ru-RU" sz="1600" b="1" dirty="0" err="1">
                <a:latin typeface="Times New Roman" panose="02020603050405020304" pitchFamily="18" charset="0"/>
                <a:cs typeface="Times New Roman" panose="02020603050405020304" pitchFamily="18" charset="0"/>
              </a:rPr>
              <a:t>Pentium</a:t>
            </a:r>
            <a:r>
              <a:rPr lang="ru-RU" sz="1600" b="1" dirty="0">
                <a:latin typeface="Times New Roman" panose="02020603050405020304" pitchFamily="18" charset="0"/>
                <a:cs typeface="Times New Roman" panose="02020603050405020304" pitchFamily="18" charset="0"/>
              </a:rPr>
              <a:t> II и </a:t>
            </a:r>
            <a:r>
              <a:rPr lang="ru-RU" sz="1600" b="1" dirty="0" err="1">
                <a:latin typeface="Times New Roman" panose="02020603050405020304" pitchFamily="18" charset="0"/>
                <a:cs typeface="Times New Roman" panose="02020603050405020304" pitchFamily="18" charset="0"/>
              </a:rPr>
              <a:t>Pentium</a:t>
            </a:r>
            <a:r>
              <a:rPr lang="ru-RU" sz="1600" b="1" dirty="0">
                <a:latin typeface="Times New Roman" panose="02020603050405020304" pitchFamily="18" charset="0"/>
                <a:cs typeface="Times New Roman" panose="02020603050405020304" pitchFamily="18" charset="0"/>
              </a:rPr>
              <a:t> III</a:t>
            </a:r>
            <a:r>
              <a:rPr lang="ru-RU" sz="1600" dirty="0">
                <a:latin typeface="Times New Roman" panose="02020603050405020304" pitchFamily="18" charset="0"/>
                <a:cs typeface="Times New Roman" panose="02020603050405020304" pitchFamily="18" charset="0"/>
              </a:rPr>
              <a:t>, содержит три конвейерных блока, которые взаимодействуют через </a:t>
            </a:r>
            <a:r>
              <a:rPr lang="ru-RU" sz="1600" b="1" dirty="0">
                <a:latin typeface="Times New Roman" panose="02020603050405020304" pitchFamily="18" charset="0"/>
                <a:cs typeface="Times New Roman" panose="02020603050405020304" pitchFamily="18" charset="0"/>
              </a:rPr>
              <a:t>буфер инструкций (</a:t>
            </a:r>
            <a:r>
              <a:rPr lang="ru-RU" sz="1600" b="1" dirty="0" err="1">
                <a:latin typeface="Times New Roman" panose="02020603050405020304" pitchFamily="18" charset="0"/>
                <a:cs typeface="Times New Roman" panose="02020603050405020304" pitchFamily="18" charset="0"/>
              </a:rPr>
              <a:t>Instruction</a:t>
            </a:r>
            <a:r>
              <a:rPr lang="ru-RU" sz="1600" b="1" dirty="0">
                <a:latin typeface="Times New Roman" panose="02020603050405020304" pitchFamily="18" charset="0"/>
                <a:cs typeface="Times New Roman" panose="02020603050405020304" pitchFamily="18" charset="0"/>
              </a:rPr>
              <a:t> </a:t>
            </a:r>
            <a:r>
              <a:rPr lang="ru-RU" sz="1600" b="1" dirty="0" err="1">
                <a:latin typeface="Times New Roman" panose="02020603050405020304" pitchFamily="18" charset="0"/>
                <a:cs typeface="Times New Roman" panose="02020603050405020304" pitchFamily="18" charset="0"/>
              </a:rPr>
              <a:t>Pool</a:t>
            </a:r>
            <a:r>
              <a:rPr lang="ru-RU" sz="1600" b="1" dirty="0">
                <a:latin typeface="Times New Roman" panose="02020603050405020304" pitchFamily="18" charset="0"/>
                <a:cs typeface="Times New Roman" panose="02020603050405020304" pitchFamily="18" charset="0"/>
              </a:rPr>
              <a:t>)</a:t>
            </a:r>
            <a:r>
              <a:rPr lang="ru-RU" sz="1600" dirty="0">
                <a:latin typeface="Times New Roman" panose="02020603050405020304" pitchFamily="18" charset="0"/>
                <a:cs typeface="Times New Roman" panose="02020603050405020304" pitchFamily="18" charset="0"/>
              </a:rPr>
              <a:t>:</a:t>
            </a:r>
            <a:br>
              <a:rPr lang="ru-RU" sz="1600" dirty="0">
                <a:latin typeface="Times New Roman" panose="02020603050405020304" pitchFamily="18" charset="0"/>
                <a:cs typeface="Times New Roman" panose="02020603050405020304" pitchFamily="18" charset="0"/>
              </a:rPr>
            </a:br>
            <a:r>
              <a:rPr lang="ru-RU" sz="1600" dirty="0">
                <a:latin typeface="Times New Roman" panose="02020603050405020304" pitchFamily="18" charset="0"/>
                <a:cs typeface="Times New Roman" panose="02020603050405020304" pitchFamily="18" charset="0"/>
              </a:rPr>
              <a:t>блок извлечения и декодирования инструкций, который занимается </a:t>
            </a:r>
            <a:r>
              <a:rPr lang="ru-RU" sz="1600" b="1" dirty="0">
                <a:latin typeface="Times New Roman" panose="02020603050405020304" pitchFamily="18" charset="0"/>
                <a:cs typeface="Times New Roman" panose="02020603050405020304" pitchFamily="18" charset="0"/>
              </a:rPr>
              <a:t>предварительной выборкой инструкций</a:t>
            </a:r>
            <a:r>
              <a:rPr lang="ru-RU" sz="1600" dirty="0">
                <a:latin typeface="Times New Roman" panose="02020603050405020304" pitchFamily="18" charset="0"/>
                <a:cs typeface="Times New Roman" panose="02020603050405020304" pitchFamily="18" charset="0"/>
              </a:rPr>
              <a:t> и их преобразованием в последовательности микроопераций;</a:t>
            </a:r>
            <a:br>
              <a:rPr lang="ru-RU" sz="1600" dirty="0">
                <a:latin typeface="Times New Roman" panose="02020603050405020304" pitchFamily="18" charset="0"/>
                <a:cs typeface="Times New Roman" panose="02020603050405020304" pitchFamily="18" charset="0"/>
              </a:rPr>
            </a:br>
            <a:r>
              <a:rPr lang="ru-RU" sz="1600" dirty="0">
                <a:latin typeface="Times New Roman" panose="02020603050405020304" pitchFamily="18" charset="0"/>
                <a:cs typeface="Times New Roman" panose="02020603050405020304" pitchFamily="18" charset="0"/>
              </a:rPr>
              <a:t>блок диспетчеризации и исполнения, который выбирает микрооперации, </a:t>
            </a:r>
            <a:r>
              <a:rPr lang="ru-RU" sz="1600" b="1" dirty="0">
                <a:latin typeface="Times New Roman" panose="02020603050405020304" pitchFamily="18" charset="0"/>
                <a:cs typeface="Times New Roman" panose="02020603050405020304" pitchFamily="18" charset="0"/>
              </a:rPr>
              <a:t>готовые к выполнению</a:t>
            </a:r>
            <a:r>
              <a:rPr lang="ru-RU" sz="1600" dirty="0">
                <a:latin typeface="Times New Roman" panose="02020603050405020304" pitchFamily="18" charset="0"/>
                <a:cs typeface="Times New Roman" panose="02020603050405020304" pitchFamily="18" charset="0"/>
              </a:rPr>
              <a:t>, и распределяет их для выполнения;</a:t>
            </a:r>
            <a:br>
              <a:rPr lang="ru-RU" sz="1600" dirty="0">
                <a:latin typeface="Times New Roman" panose="02020603050405020304" pitchFamily="18" charset="0"/>
                <a:cs typeface="Times New Roman" panose="02020603050405020304" pitchFamily="18" charset="0"/>
              </a:rPr>
            </a:br>
            <a:r>
              <a:rPr lang="ru-RU" sz="1600" dirty="0">
                <a:latin typeface="Times New Roman" panose="02020603050405020304" pitchFamily="18" charset="0"/>
                <a:cs typeface="Times New Roman" panose="02020603050405020304" pitchFamily="18" charset="0"/>
              </a:rPr>
              <a:t>модуль </a:t>
            </a:r>
            <a:r>
              <a:rPr lang="ru-RU" sz="1600" b="1" dirty="0">
                <a:latin typeface="Times New Roman" panose="02020603050405020304" pitchFamily="18" charset="0"/>
                <a:cs typeface="Times New Roman" panose="02020603050405020304" pitchFamily="18" charset="0"/>
              </a:rPr>
              <a:t>завершения</a:t>
            </a:r>
            <a:r>
              <a:rPr lang="ru-RU" sz="1600" dirty="0">
                <a:latin typeface="Times New Roman" panose="02020603050405020304" pitchFamily="18" charset="0"/>
                <a:cs typeface="Times New Roman" panose="02020603050405020304" pitchFamily="18" charset="0"/>
              </a:rPr>
              <a:t>, который </a:t>
            </a:r>
            <a:r>
              <a:rPr lang="ru-RU" sz="1600" b="1" dirty="0">
                <a:latin typeface="Times New Roman" panose="02020603050405020304" pitchFamily="18" charset="0"/>
                <a:cs typeface="Times New Roman" panose="02020603050405020304" pitchFamily="18" charset="0"/>
              </a:rPr>
              <a:t>собирает и фиксирует частичные результаты</a:t>
            </a:r>
            <a:r>
              <a:rPr lang="ru-RU" sz="1600" dirty="0">
                <a:latin typeface="Times New Roman" panose="02020603050405020304" pitchFamily="18" charset="0"/>
                <a:cs typeface="Times New Roman" panose="02020603050405020304" pitchFamily="18" charset="0"/>
              </a:rPr>
              <a:t> в порядке, </a:t>
            </a:r>
            <a:r>
              <a:rPr lang="ru-RU" sz="1600" b="1" dirty="0">
                <a:latin typeface="Times New Roman" panose="02020603050405020304" pitchFamily="18" charset="0"/>
                <a:cs typeface="Times New Roman" panose="02020603050405020304" pitchFamily="18" charset="0"/>
              </a:rPr>
              <a:t>заданном программой</a:t>
            </a:r>
            <a:r>
              <a:rPr lang="ru-RU" sz="1600" dirty="0">
                <a:latin typeface="Times New Roman" panose="02020603050405020304" pitchFamily="18" charset="0"/>
                <a:cs typeface="Times New Roman" panose="02020603050405020304" pitchFamily="18" charset="0"/>
              </a:rPr>
              <a:t>.</a:t>
            </a:r>
          </a:p>
          <a:p>
            <a:r>
              <a:rPr lang="ru-RU" sz="1600" dirty="0">
                <a:latin typeface="Times New Roman" panose="02020603050405020304" pitchFamily="18" charset="0"/>
                <a:cs typeface="Times New Roman" panose="02020603050405020304" pitchFamily="18" charset="0"/>
              </a:rPr>
              <a:t>Эта архитектура основана на выполнении инструкций в порядке, определяемом наличием данных и </a:t>
            </a:r>
            <a:r>
              <a:rPr lang="ru-RU" sz="1600" b="1" dirty="0">
                <a:latin typeface="Times New Roman" panose="02020603050405020304" pitchFamily="18" charset="0"/>
                <a:cs typeface="Times New Roman" panose="02020603050405020304" pitchFamily="18" charset="0"/>
              </a:rPr>
              <a:t>исполнительных устройств</a:t>
            </a:r>
            <a:r>
              <a:rPr lang="ru-RU" sz="1600" dirty="0">
                <a:latin typeface="Times New Roman" panose="02020603050405020304" pitchFamily="18" charset="0"/>
                <a:cs typeface="Times New Roman" panose="02020603050405020304" pitchFamily="18" charset="0"/>
              </a:rPr>
              <a:t>. В этом смысле блок извлечения и декодирования, а также блок </a:t>
            </a:r>
            <a:r>
              <a:rPr lang="ru-RU" sz="1600" b="1" dirty="0">
                <a:latin typeface="Times New Roman" panose="02020603050405020304" pitchFamily="18" charset="0"/>
                <a:cs typeface="Times New Roman" panose="02020603050405020304" pitchFamily="18" charset="0"/>
              </a:rPr>
              <a:t>завершения</a:t>
            </a:r>
            <a:r>
              <a:rPr lang="ru-RU" sz="1600" dirty="0">
                <a:latin typeface="Times New Roman" panose="02020603050405020304" pitchFamily="18" charset="0"/>
                <a:cs typeface="Times New Roman" panose="02020603050405020304" pitchFamily="18" charset="0"/>
              </a:rPr>
              <a:t> являются блоками "</a:t>
            </a:r>
            <a:r>
              <a:rPr lang="ru-RU" sz="1600" b="1" dirty="0">
                <a:latin typeface="Times New Roman" panose="02020603050405020304" pitchFamily="18" charset="0"/>
                <a:cs typeface="Times New Roman" panose="02020603050405020304" pitchFamily="18" charset="0"/>
              </a:rPr>
              <a:t>с выполнением по порядку</a:t>
            </a:r>
            <a:r>
              <a:rPr lang="ru-RU" sz="1600" dirty="0">
                <a:latin typeface="Times New Roman" panose="02020603050405020304" pitchFamily="18" charset="0"/>
                <a:cs typeface="Times New Roman" panose="02020603050405020304" pitchFamily="18" charset="0"/>
              </a:rPr>
              <a:t>", т.е. блоками, которые соблюдают порядок обработки команд, заданный в программе. </a:t>
            </a:r>
            <a:r>
              <a:rPr lang="ru-RU" sz="1600" b="1" dirty="0">
                <a:latin typeface="Times New Roman" panose="02020603050405020304" pitchFamily="18" charset="0"/>
                <a:cs typeface="Times New Roman" panose="02020603050405020304" pitchFamily="18" charset="0"/>
              </a:rPr>
              <a:t>Блок диспетчеризации и исполнения</a:t>
            </a:r>
            <a:r>
              <a:rPr lang="ru-RU" sz="1600" dirty="0">
                <a:latin typeface="Times New Roman" panose="02020603050405020304" pitchFamily="18" charset="0"/>
                <a:cs typeface="Times New Roman" panose="02020603050405020304" pitchFamily="18" charset="0"/>
              </a:rPr>
              <a:t> является единицей «</a:t>
            </a:r>
            <a:r>
              <a:rPr lang="ru-RU" sz="1600" b="1" dirty="0">
                <a:latin typeface="Times New Roman" panose="02020603050405020304" pitchFamily="18" charset="0"/>
                <a:cs typeface="Times New Roman" panose="02020603050405020304" pitchFamily="18" charset="0"/>
              </a:rPr>
              <a:t>внеочередного выполнения</a:t>
            </a:r>
            <a:r>
              <a:rPr lang="ru-RU" sz="1600" dirty="0">
                <a:latin typeface="Times New Roman" panose="02020603050405020304" pitchFamily="18" charset="0"/>
                <a:cs typeface="Times New Roman" panose="02020603050405020304" pitchFamily="18" charset="0"/>
              </a:rPr>
              <a:t>», которая не </a:t>
            </a:r>
            <a:r>
              <a:rPr lang="ru-RU" sz="1600" b="1" dirty="0">
                <a:latin typeface="Times New Roman" panose="02020603050405020304" pitchFamily="18" charset="0"/>
                <a:cs typeface="Times New Roman" panose="02020603050405020304" pitchFamily="18" charset="0"/>
              </a:rPr>
              <a:t>соблюдает</a:t>
            </a:r>
            <a:r>
              <a:rPr lang="ru-RU" sz="1600" dirty="0">
                <a:latin typeface="Times New Roman" panose="02020603050405020304" pitchFamily="18" charset="0"/>
                <a:cs typeface="Times New Roman" panose="02020603050405020304" pitchFamily="18" charset="0"/>
              </a:rPr>
              <a:t> этот </a:t>
            </a:r>
            <a:r>
              <a:rPr lang="ru-RU" sz="1600" b="1" dirty="0">
                <a:latin typeface="Times New Roman" panose="02020603050405020304" pitchFamily="18" charset="0"/>
                <a:cs typeface="Times New Roman" panose="02020603050405020304" pitchFamily="18" charset="0"/>
              </a:rPr>
              <a:t>порядок</a:t>
            </a:r>
            <a:r>
              <a:rPr lang="ru-RU" sz="1600" dirty="0">
                <a:latin typeface="Times New Roman" panose="02020603050405020304" pitchFamily="18" charset="0"/>
                <a:cs typeface="Times New Roman" panose="02020603050405020304" pitchFamily="18" charset="0"/>
              </a:rPr>
              <a:t>. Благодаря блоку </a:t>
            </a:r>
            <a:r>
              <a:rPr lang="ru-RU" sz="1600" b="1" dirty="0">
                <a:latin typeface="Times New Roman" panose="02020603050405020304" pitchFamily="18" charset="0"/>
                <a:cs typeface="Times New Roman" panose="02020603050405020304" pitchFamily="18" charset="0"/>
              </a:rPr>
              <a:t>завершения</a:t>
            </a:r>
            <a:r>
              <a:rPr lang="ru-RU" sz="1600" dirty="0">
                <a:latin typeface="Times New Roman" panose="02020603050405020304" pitchFamily="18" charset="0"/>
                <a:cs typeface="Times New Roman" panose="02020603050405020304" pitchFamily="18" charset="0"/>
              </a:rPr>
              <a:t>, который </a:t>
            </a:r>
            <a:r>
              <a:rPr lang="ru-RU" sz="1600" b="1" dirty="0">
                <a:latin typeface="Times New Roman" panose="02020603050405020304" pitchFamily="18" charset="0"/>
                <a:cs typeface="Times New Roman" panose="02020603050405020304" pitchFamily="18" charset="0"/>
              </a:rPr>
              <a:t>восстанавливает порядок частичных результатов</a:t>
            </a:r>
            <a:r>
              <a:rPr lang="ru-RU" sz="1600" dirty="0">
                <a:latin typeface="Times New Roman" panose="02020603050405020304" pitchFamily="18" charset="0"/>
                <a:cs typeface="Times New Roman" panose="02020603050405020304" pitchFamily="18" charset="0"/>
              </a:rPr>
              <a:t> на основе </a:t>
            </a:r>
            <a:r>
              <a:rPr lang="ru-RU" sz="1600" b="1" dirty="0">
                <a:latin typeface="Times New Roman" panose="02020603050405020304" pitchFamily="18" charset="0"/>
                <a:cs typeface="Times New Roman" panose="02020603050405020304" pitchFamily="18" charset="0"/>
              </a:rPr>
              <a:t>исходного порядка</a:t>
            </a:r>
            <a:r>
              <a:rPr lang="ru-RU" sz="1600" dirty="0">
                <a:latin typeface="Times New Roman" panose="02020603050405020304" pitchFamily="18" charset="0"/>
                <a:cs typeface="Times New Roman" panose="02020603050405020304" pitchFamily="18" charset="0"/>
              </a:rPr>
              <a:t>, устраняются многие ситуации временной блокировки </a:t>
            </a:r>
            <a:r>
              <a:rPr lang="ru-RU" sz="1600" b="1" dirty="0">
                <a:latin typeface="Times New Roman" panose="02020603050405020304" pitchFamily="18" charset="0"/>
                <a:cs typeface="Times New Roman" panose="02020603050405020304" pitchFamily="18" charset="0"/>
              </a:rPr>
              <a:t>конвейера</a:t>
            </a:r>
            <a:r>
              <a:rPr lang="ru-RU" sz="1600" dirty="0">
                <a:latin typeface="Times New Roman" panose="02020603050405020304" pitchFamily="18" charset="0"/>
                <a:cs typeface="Times New Roman" panose="02020603050405020304" pitchFamily="18" charset="0"/>
              </a:rPr>
              <a:t>, вызванные ожиданиями, </a:t>
            </a:r>
            <a:r>
              <a:rPr lang="ru-RU" sz="1600" b="1" dirty="0">
                <a:latin typeface="Times New Roman" panose="02020603050405020304" pitchFamily="18" charset="0"/>
                <a:cs typeface="Times New Roman" panose="02020603050405020304" pitchFamily="18" charset="0"/>
              </a:rPr>
              <a:t>связанными с внешними передачами данных</a:t>
            </a:r>
            <a:r>
              <a:rPr lang="ru-RU" sz="1600" dirty="0">
                <a:latin typeface="Times New Roman" panose="02020603050405020304" pitchFamily="18" charset="0"/>
                <a:cs typeface="Times New Roman" panose="02020603050405020304" pitchFamily="18" charset="0"/>
              </a:rPr>
              <a:t>.</a:t>
            </a:r>
          </a:p>
          <a:p>
            <a:r>
              <a:rPr lang="ro-RO" sz="1600" dirty="0">
                <a:latin typeface="Times New Roman" panose="02020603050405020304" pitchFamily="18" charset="0"/>
                <a:cs typeface="Times New Roman" panose="02020603050405020304" pitchFamily="18" charset="0"/>
              </a:rPr>
              <a:t>	</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Концепция</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динамического</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выполнения</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введена</a:t>
            </a:r>
            <a:r>
              <a:rPr lang="en-US" sz="1600" dirty="0">
                <a:latin typeface="Times New Roman" panose="02020603050405020304" pitchFamily="18" charset="0"/>
                <a:cs typeface="Times New Roman" panose="02020603050405020304" pitchFamily="18" charset="0"/>
              </a:rPr>
              <a:t> в </a:t>
            </a:r>
            <a:r>
              <a:rPr lang="en-US" sz="1600" dirty="0" err="1">
                <a:latin typeface="Times New Roman" panose="02020603050405020304" pitchFamily="18" charset="0"/>
                <a:cs typeface="Times New Roman" panose="02020603050405020304" pitchFamily="18" charset="0"/>
              </a:rPr>
              <a:t>процессорах</a:t>
            </a:r>
            <a:r>
              <a:rPr lang="en-US" sz="1600" dirty="0">
                <a:latin typeface="Times New Roman" panose="02020603050405020304" pitchFamily="18" charset="0"/>
                <a:cs typeface="Times New Roman" panose="02020603050405020304" pitchFamily="18" charset="0"/>
              </a:rPr>
              <a:t> PENTIUM с </a:t>
            </a:r>
            <a:r>
              <a:rPr lang="en-US" sz="1600" dirty="0" err="1">
                <a:latin typeface="Times New Roman" panose="02020603050405020304" pitchFamily="18" charset="0"/>
                <a:cs typeface="Times New Roman" panose="02020603050405020304" pitchFamily="18" charset="0"/>
              </a:rPr>
              <a:t>появлением</a:t>
            </a:r>
            <a:r>
              <a:rPr lang="en-US" sz="1600" dirty="0">
                <a:latin typeface="Times New Roman" panose="02020603050405020304" pitchFamily="18" charset="0"/>
                <a:cs typeface="Times New Roman" panose="02020603050405020304" pitchFamily="18" charset="0"/>
              </a:rPr>
              <a:t> PENTIUM PRO. </a:t>
            </a:r>
            <a:r>
              <a:rPr lang="en-US" sz="1600" dirty="0" err="1">
                <a:latin typeface="Times New Roman" panose="02020603050405020304" pitchFamily="18" charset="0"/>
                <a:cs typeface="Times New Roman" panose="02020603050405020304" pitchFamily="18" charset="0"/>
              </a:rPr>
              <a:t>Это</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комбинация</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трех</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техник</a:t>
            </a:r>
            <a:r>
              <a:rPr lang="en-US" sz="1600" dirty="0">
                <a:latin typeface="Times New Roman" panose="02020603050405020304" pitchFamily="18" charset="0"/>
                <a:cs typeface="Times New Roman" panose="02020603050405020304" pitchFamily="18" charset="0"/>
              </a:rPr>
              <a:t> </a:t>
            </a:r>
            <a:r>
              <a:rPr lang="ro-RO" sz="1600" dirty="0">
                <a:latin typeface="Times New Roman" panose="02020603050405020304" pitchFamily="18" charset="0"/>
                <a:cs typeface="Times New Roman" panose="02020603050405020304" pitchFamily="18" charset="0"/>
              </a:rPr>
              <a:t>:</a:t>
            </a:r>
            <a:endParaRPr lang="en-US" sz="1600" dirty="0">
              <a:latin typeface="Times New Roman" panose="02020603050405020304" pitchFamily="18" charset="0"/>
              <a:cs typeface="Times New Roman" panose="02020603050405020304" pitchFamily="18" charset="0"/>
            </a:endParaRPr>
          </a:p>
          <a:p>
            <a:r>
              <a:rPr lang="ro-RO" sz="1600" dirty="0">
                <a:latin typeface="Times New Roman" panose="02020603050405020304" pitchFamily="18" charset="0"/>
                <a:cs typeface="Times New Roman" panose="02020603050405020304" pitchFamily="18" charset="0"/>
              </a:rPr>
              <a:t>	</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предсказание</a:t>
            </a:r>
            <a:r>
              <a:rPr lang="en-US" sz="1600" dirty="0">
                <a:latin typeface="Times New Roman" panose="02020603050405020304" pitchFamily="18" charset="0"/>
                <a:cs typeface="Times New Roman" panose="02020603050405020304" pitchFamily="18" charset="0"/>
              </a:rPr>
              <a:t> </a:t>
            </a:r>
            <a:r>
              <a:rPr lang="en-US" sz="1600" b="1" dirty="0">
                <a:latin typeface="Times New Roman" panose="02020603050405020304" pitchFamily="18" charset="0"/>
                <a:cs typeface="Times New Roman" panose="02020603050405020304" pitchFamily="18" charset="0"/>
              </a:rPr>
              <a:t>п</a:t>
            </a:r>
            <a:r>
              <a:rPr lang="ru-RU" sz="1600" b="1" dirty="0" err="1">
                <a:latin typeface="Times New Roman" panose="02020603050405020304" pitchFamily="18" charset="0"/>
                <a:cs typeface="Times New Roman" panose="02020603050405020304" pitchFamily="18" charset="0"/>
              </a:rPr>
              <a:t>ереходов</a:t>
            </a:r>
            <a:r>
              <a:rPr lang="en-US" sz="1600" dirty="0">
                <a:latin typeface="Times New Roman" panose="02020603050405020304" pitchFamily="18" charset="0"/>
                <a:cs typeface="Times New Roman" panose="02020603050405020304" pitchFamily="18" charset="0"/>
              </a:rPr>
              <a:t>;</a:t>
            </a:r>
          </a:p>
          <a:p>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спекулятивное</a:t>
            </a:r>
            <a:r>
              <a:rPr lang="en-US" sz="1600" dirty="0">
                <a:latin typeface="Times New Roman" panose="02020603050405020304" pitchFamily="18" charset="0"/>
                <a:cs typeface="Times New Roman" panose="02020603050405020304" pitchFamily="18" charset="0"/>
              </a:rPr>
              <a:t> </a:t>
            </a:r>
            <a:r>
              <a:rPr lang="ru-RU" sz="1600" b="1" dirty="0">
                <a:latin typeface="Times New Roman" panose="02020603050405020304" pitchFamily="18" charset="0"/>
                <a:cs typeface="Times New Roman" panose="02020603050405020304" pitchFamily="18" charset="0"/>
              </a:rPr>
              <a:t>вы</a:t>
            </a:r>
            <a:r>
              <a:rPr lang="en-US" sz="1600" b="1" dirty="0" err="1">
                <a:latin typeface="Times New Roman" panose="02020603050405020304" pitchFamily="18" charset="0"/>
                <a:cs typeface="Times New Roman" panose="02020603050405020304" pitchFamily="18" charset="0"/>
              </a:rPr>
              <a:t>полнение</a:t>
            </a:r>
            <a:r>
              <a:rPr lang="en-US" sz="1600" dirty="0">
                <a:latin typeface="Times New Roman" panose="02020603050405020304" pitchFamily="18" charset="0"/>
                <a:cs typeface="Times New Roman" panose="02020603050405020304" pitchFamily="18" charset="0"/>
              </a:rPr>
              <a:t>;</a:t>
            </a:r>
          </a:p>
          <a:p>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анализ</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потока</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данных</a:t>
            </a:r>
            <a:r>
              <a:rPr lang="en-US" sz="1600" dirty="0">
                <a:latin typeface="Times New Roman" panose="02020603050405020304" pitchFamily="18" charset="0"/>
                <a:cs typeface="Times New Roman" panose="02020603050405020304" pitchFamily="18" charset="0"/>
              </a:rPr>
              <a:t>.</a:t>
            </a:r>
          </a:p>
          <a:p>
            <a:r>
              <a:rPr lang="ru-RU" sz="1600" dirty="0">
                <a:latin typeface="Times New Roman" panose="02020603050405020304" pitchFamily="18" charset="0"/>
                <a:cs typeface="Times New Roman" panose="02020603050405020304" pitchFamily="18" charset="0"/>
              </a:rPr>
              <a:t>Эти три метода </a:t>
            </a:r>
            <a:r>
              <a:rPr lang="ru-RU" sz="1600" b="1" dirty="0">
                <a:latin typeface="Times New Roman" panose="02020603050405020304" pitchFamily="18" charset="0"/>
                <a:cs typeface="Times New Roman" panose="02020603050405020304" pitchFamily="18" charset="0"/>
              </a:rPr>
              <a:t>устраняют большинство ситуаций блокировки конвейерных линий</a:t>
            </a:r>
            <a:r>
              <a:rPr lang="ru-RU" sz="1600" dirty="0">
                <a:latin typeface="Times New Roman" panose="02020603050405020304" pitchFamily="18" charset="0"/>
                <a:cs typeface="Times New Roman" panose="02020603050405020304" pitchFamily="18" charset="0"/>
              </a:rPr>
              <a:t>, и процессор может работать с максимальной производительностью </a:t>
            </a:r>
            <a:r>
              <a:rPr lang="ru-RU" sz="1600" b="1" dirty="0">
                <a:latin typeface="Times New Roman" panose="02020603050405020304" pitchFamily="18" charset="0"/>
                <a:cs typeface="Times New Roman" panose="02020603050405020304" pitchFamily="18" charset="0"/>
              </a:rPr>
              <a:t>до трёх инструкций за такт</a:t>
            </a:r>
            <a:r>
              <a:rPr lang="ru-RU" sz="1600" dirty="0">
                <a:latin typeface="Times New Roman" panose="02020603050405020304" pitchFamily="18" charset="0"/>
                <a:cs typeface="Times New Roman" panose="02020603050405020304" pitchFamily="18" charset="0"/>
              </a:rPr>
              <a:t>. Этому </a:t>
            </a:r>
            <a:r>
              <a:rPr lang="ru-RU" sz="1600" b="1" dirty="0">
                <a:latin typeface="Times New Roman" panose="02020603050405020304" pitchFamily="18" charset="0"/>
                <a:cs typeface="Times New Roman" panose="02020603050405020304" pitchFamily="18" charset="0"/>
              </a:rPr>
              <a:t>также способствует наличие нескольких исполнительных блоков</a:t>
            </a:r>
            <a:r>
              <a:rPr lang="ru-RU" sz="1600" dirty="0">
                <a:latin typeface="Times New Roman" panose="02020603050405020304" pitchFamily="18" charset="0"/>
                <a:cs typeface="Times New Roman" panose="02020603050405020304" pitchFamily="18" charset="0"/>
              </a:rPr>
              <a:t>, работающих параллельно.</a:t>
            </a:r>
          </a:p>
          <a:p>
            <a:r>
              <a:rPr lang="ru-RU" sz="1600" dirty="0">
                <a:latin typeface="Times New Roman" panose="02020603050405020304" pitchFamily="18" charset="0"/>
                <a:cs typeface="Times New Roman" panose="02020603050405020304" pitchFamily="18" charset="0"/>
              </a:rPr>
              <a:t>Эта архитектура в значительной степени устраняет недостатки классической конвейерной архитектуры, позволяя избежать </a:t>
            </a:r>
            <a:r>
              <a:rPr lang="ru-RU" sz="1600" b="1" dirty="0">
                <a:latin typeface="Times New Roman" panose="02020603050405020304" pitchFamily="18" charset="0"/>
                <a:cs typeface="Times New Roman" panose="02020603050405020304" pitchFamily="18" charset="0"/>
              </a:rPr>
              <a:t>задержек конвейера</a:t>
            </a:r>
            <a:r>
              <a:rPr lang="ru-RU" sz="1600" dirty="0">
                <a:latin typeface="Times New Roman" panose="02020603050405020304" pitchFamily="18" charset="0"/>
                <a:cs typeface="Times New Roman" panose="02020603050405020304" pitchFamily="18" charset="0"/>
              </a:rPr>
              <a:t>. Задержка может быть вызвана разными причинами:</a:t>
            </a:r>
            <a:endParaRPr lang="en-US" sz="1600" dirty="0">
              <a:latin typeface="Times New Roman" panose="02020603050405020304" pitchFamily="18" charset="0"/>
              <a:cs typeface="Times New Roman" panose="02020603050405020304" pitchFamily="18" charset="0"/>
            </a:endParaRPr>
          </a:p>
          <a:p>
            <a:r>
              <a:rPr lang="en-US" sz="1600" dirty="0">
                <a:latin typeface="Times New Roman" panose="02020603050405020304" pitchFamily="18" charset="0"/>
                <a:cs typeface="Times New Roman" panose="02020603050405020304" pitchFamily="18" charset="0"/>
              </a:rPr>
              <a:t>         - </a:t>
            </a:r>
            <a:r>
              <a:rPr lang="ru-RU" sz="1600" b="1" dirty="0">
                <a:latin typeface="Times New Roman" panose="02020603050405020304" pitchFamily="18" charset="0"/>
                <a:cs typeface="Times New Roman" panose="02020603050405020304" pitchFamily="18" charset="0"/>
              </a:rPr>
              <a:t>конвейер очищается при выполнении команды перехода</a:t>
            </a:r>
            <a:r>
              <a:rPr lang="en-US" sz="1600" dirty="0">
                <a:latin typeface="Times New Roman" panose="02020603050405020304" pitchFamily="18" charset="0"/>
                <a:cs typeface="Times New Roman" panose="02020603050405020304" pitchFamily="18" charset="0"/>
              </a:rPr>
              <a:t>;</a:t>
            </a:r>
          </a:p>
          <a:p>
            <a:pPr marL="742950" lvl="1" indent="-285750">
              <a:buFontTx/>
              <a:buChar char="-"/>
            </a:pPr>
            <a:r>
              <a:rPr lang="ru-RU" sz="1600" b="1" dirty="0">
                <a:latin typeface="Times New Roman" panose="02020603050405020304" pitchFamily="18" charset="0"/>
                <a:cs typeface="Times New Roman" panose="02020603050405020304" pitchFamily="18" charset="0"/>
              </a:rPr>
              <a:t>требуемые</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операнды</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недоступны</a:t>
            </a:r>
            <a:r>
              <a:rPr lang="en-US" sz="1600" dirty="0">
                <a:latin typeface="Times New Roman" panose="02020603050405020304" pitchFamily="18" charset="0"/>
                <a:cs typeface="Times New Roman" panose="02020603050405020304" pitchFamily="18" charset="0"/>
              </a:rPr>
              <a:t>;</a:t>
            </a:r>
          </a:p>
          <a:p>
            <a:pPr marL="742950" lvl="1" indent="-285750">
              <a:buFontTx/>
              <a:buChar char="-"/>
            </a:pPr>
            <a:r>
              <a:rPr lang="ru-RU" sz="1600" b="1" dirty="0">
                <a:latin typeface="Times New Roman" panose="02020603050405020304" pitchFamily="18" charset="0"/>
                <a:cs typeface="Times New Roman" panose="02020603050405020304" pitchFamily="18" charset="0"/>
              </a:rPr>
              <a:t>отсутствует свободное исполнительное устройство</a:t>
            </a:r>
            <a:r>
              <a:rPr lang="en-US" sz="1600" dirty="0">
                <a:latin typeface="Times New Roman" panose="02020603050405020304" pitchFamily="18" charset="0"/>
                <a:cs typeface="Times New Roman" panose="02020603050405020304" pitchFamily="18" charset="0"/>
              </a:rPr>
              <a:t>.</a:t>
            </a:r>
          </a:p>
          <a:p>
            <a:r>
              <a:rPr lang="ru-RU" sz="1600" dirty="0">
                <a:latin typeface="Times New Roman" panose="02020603050405020304" pitchFamily="18" charset="0"/>
                <a:cs typeface="Times New Roman" panose="02020603050405020304" pitchFamily="18" charset="0"/>
              </a:rPr>
              <a:t>Наличие </a:t>
            </a:r>
            <a:r>
              <a:rPr lang="ru-RU" sz="1600" b="1" dirty="0">
                <a:latin typeface="Times New Roman" panose="02020603050405020304" pitchFamily="18" charset="0"/>
                <a:cs typeface="Times New Roman" panose="02020603050405020304" pitchFamily="18" charset="0"/>
              </a:rPr>
              <a:t>буфера команд</a:t>
            </a:r>
            <a:r>
              <a:rPr lang="ru-RU" sz="1600" dirty="0">
                <a:latin typeface="Times New Roman" panose="02020603050405020304" pitchFamily="18" charset="0"/>
                <a:cs typeface="Times New Roman" panose="02020603050405020304" pitchFamily="18" charset="0"/>
              </a:rPr>
              <a:t> дает </a:t>
            </a:r>
            <a:r>
              <a:rPr lang="ru-RU" sz="1600" b="1" dirty="0">
                <a:latin typeface="Times New Roman" panose="02020603050405020304" pitchFamily="18" charset="0"/>
                <a:cs typeface="Times New Roman" panose="02020603050405020304" pitchFamily="18" charset="0"/>
              </a:rPr>
              <a:t>блоку диспетчеризации и исполнения</a:t>
            </a:r>
            <a:r>
              <a:rPr lang="ru-RU" sz="1600" dirty="0">
                <a:latin typeface="Times New Roman" panose="02020603050405020304" pitchFamily="18" charset="0"/>
                <a:cs typeface="Times New Roman" panose="02020603050405020304" pitchFamily="18" charset="0"/>
              </a:rPr>
              <a:t> определенную </a:t>
            </a:r>
            <a:r>
              <a:rPr lang="ru-RU" sz="1600" b="1" dirty="0">
                <a:latin typeface="Times New Roman" panose="02020603050405020304" pitchFamily="18" charset="0"/>
                <a:cs typeface="Times New Roman" panose="02020603050405020304" pitchFamily="18" charset="0"/>
              </a:rPr>
              <a:t>перспективу выполнения</a:t>
            </a:r>
            <a:r>
              <a:rPr lang="ru-RU" sz="1600" dirty="0">
                <a:latin typeface="Times New Roman" panose="02020603050405020304" pitchFamily="18" charset="0"/>
                <a:cs typeface="Times New Roman" panose="02020603050405020304" pitchFamily="18" charset="0"/>
              </a:rPr>
              <a:t>, позволяющую оптимизировать порядок выполнения инструкций, чтобы сократить время ожидания.</a:t>
            </a:r>
            <a:endParaRPr lang="en-US" sz="1600" dirty="0">
              <a:latin typeface="Times New Roman" panose="02020603050405020304" pitchFamily="18" charset="0"/>
              <a:cs typeface="Times New Roman" panose="02020603050405020304" pitchFamily="18" charset="0"/>
            </a:endParaRPr>
          </a:p>
        </p:txBody>
      </p:sp>
      <p:sp>
        <p:nvSpPr>
          <p:cNvPr id="2" name="Правая фигурная скобка 1"/>
          <p:cNvSpPr/>
          <p:nvPr/>
        </p:nvSpPr>
        <p:spPr>
          <a:xfrm>
            <a:off x="3380014" y="3500336"/>
            <a:ext cx="636815" cy="693964"/>
          </a:xfrm>
          <a:prstGeom prst="rightBrace">
            <a:avLst/>
          </a:prstGeom>
          <a:ln w="38100"/>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 name="TextBox 2"/>
          <p:cNvSpPr txBox="1"/>
          <p:nvPr/>
        </p:nvSpPr>
        <p:spPr>
          <a:xfrm>
            <a:off x="4186350" y="3662652"/>
            <a:ext cx="2898461" cy="369332"/>
          </a:xfrm>
          <a:prstGeom prst="rect">
            <a:avLst/>
          </a:prstGeom>
          <a:noFill/>
        </p:spPr>
        <p:txBody>
          <a:bodyPr wrap="square" rtlCol="0">
            <a:spAutoFit/>
          </a:bodyPr>
          <a:lstStyle/>
          <a:p>
            <a:r>
              <a:rPr lang="en-US" dirty="0" err="1">
                <a:latin typeface="Times New Roman" panose="02020603050405020304" pitchFamily="18" charset="0"/>
                <a:cs typeface="Times New Roman" panose="02020603050405020304" pitchFamily="18" charset="0"/>
              </a:rPr>
              <a:t>Исключить</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тайм-аут</a:t>
            </a:r>
            <a:r>
              <a:rPr lang="en-US" dirty="0">
                <a:latin typeface="Times New Roman" panose="02020603050405020304" pitchFamily="18" charset="0"/>
                <a:cs typeface="Times New Roman" panose="02020603050405020304" pitchFamily="18" charset="0"/>
              </a:rPr>
              <a:t> ЦП</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168251" y="0"/>
            <a:ext cx="5110502" cy="369332"/>
          </a:xfrm>
          <a:prstGeom prst="rect">
            <a:avLst/>
          </a:prstGeom>
        </p:spPr>
        <p:txBody>
          <a:bodyPr wrap="none">
            <a:spAutoFit/>
          </a:bodyPr>
          <a:lstStyle/>
          <a:p>
            <a:pPr lvl="0" algn="just">
              <a:spcAft>
                <a:spcPts val="0"/>
              </a:spcAft>
            </a:pPr>
            <a:r>
              <a:rPr lang="en-US" b="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Блок извлечения и декодирования инструкций</a:t>
            </a:r>
            <a:endParaRPr lang="en-US" sz="1600" dirty="0">
              <a:effectLst/>
              <a:latin typeface="Arial" panose="020B0604020202020204" pitchFamily="34" charset="0"/>
              <a:ea typeface="Times New Roman" panose="02020603050405020304" pitchFamily="18" charset="0"/>
              <a:cs typeface="Times New Roman" panose="02020603050405020304" pitchFamily="18" charset="0"/>
            </a:endParaRPr>
          </a:p>
        </p:txBody>
      </p:sp>
      <p:pic>
        <p:nvPicPr>
          <p:cNvPr id="5" name="Рисунок 4"/>
          <p:cNvPicPr>
            <a:picLocks noChangeAspect="1"/>
          </p:cNvPicPr>
          <p:nvPr/>
        </p:nvPicPr>
        <p:blipFill>
          <a:blip r:embed="rId2"/>
          <a:stretch>
            <a:fillRect/>
          </a:stretch>
        </p:blipFill>
        <p:spPr>
          <a:xfrm>
            <a:off x="2221172" y="494580"/>
            <a:ext cx="6832293" cy="5478145"/>
          </a:xfrm>
          <a:prstGeom prst="rect">
            <a:avLst/>
          </a:prstGeom>
        </p:spPr>
      </p:pic>
      <p:sp>
        <p:nvSpPr>
          <p:cNvPr id="6" name="Прямоугольник 5"/>
          <p:cNvSpPr/>
          <p:nvPr/>
        </p:nvSpPr>
        <p:spPr>
          <a:xfrm>
            <a:off x="3348933" y="6097973"/>
            <a:ext cx="5168210" cy="369332"/>
          </a:xfrm>
          <a:prstGeom prst="rect">
            <a:avLst/>
          </a:prstGeom>
        </p:spPr>
        <p:txBody>
          <a:bodyPr wrap="none">
            <a:spAutoFit/>
          </a:bodyPr>
          <a:lstStyle/>
          <a:p>
            <a:pPr algn="ctr">
              <a:spcAft>
                <a:spcPts val="0"/>
              </a:spcAft>
            </a:pPr>
            <a:r>
              <a:rPr lang="en-US" b="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Блок извлечения и декодирования инструкций.</a:t>
            </a:r>
            <a:endParaRPr lang="en-US" sz="1600" dirty="0">
              <a:effectLst/>
              <a:latin typeface="Arial" panose="020B0604020202020204" pitchFamily="34" charset="0"/>
              <a:ea typeface="Times New Roman" panose="02020603050405020304" pitchFamily="18" charset="0"/>
              <a:cs typeface="Times New Roman" panose="02020603050405020304" pitchFamily="18"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0"/>
            <a:ext cx="12192000" cy="5908040"/>
          </a:xfrm>
          <a:prstGeom prst="rect">
            <a:avLst/>
          </a:prstGeom>
        </p:spPr>
        <p:txBody>
          <a:bodyPr wrap="square">
            <a:spAutoFit/>
          </a:bodyPr>
          <a:lstStyle/>
          <a:p>
            <a:r>
              <a:rPr lang="ru-RU" dirty="0">
                <a:latin typeface="Times New Roman" panose="02020603050405020304" pitchFamily="18" charset="0"/>
                <a:cs typeface="Times New Roman" panose="02020603050405020304" pitchFamily="18" charset="0"/>
              </a:rPr>
              <a:t>Инструкции извлекаются из кэша инструкций уровня 1 (L1). Адресация инструкций осуществляется с использованием режима </a:t>
            </a:r>
            <a:r>
              <a:rPr lang="ru-RU" b="1" dirty="0" err="1">
                <a:latin typeface="Times New Roman" panose="02020603050405020304" pitchFamily="18" charset="0"/>
                <a:cs typeface="Times New Roman" panose="02020603050405020304" pitchFamily="18" charset="0"/>
              </a:rPr>
              <a:t>Next</a:t>
            </a:r>
            <a:r>
              <a:rPr lang="ru-RU" b="1" dirty="0">
                <a:latin typeface="Times New Roman" panose="02020603050405020304" pitchFamily="18" charset="0"/>
                <a:cs typeface="Times New Roman" panose="02020603050405020304" pitchFamily="18" charset="0"/>
              </a:rPr>
              <a:t> IP</a:t>
            </a:r>
            <a:r>
              <a:rPr lang="ru-RU" dirty="0">
                <a:latin typeface="Times New Roman" panose="02020603050405020304" pitchFamily="18" charset="0"/>
                <a:cs typeface="Times New Roman" panose="02020603050405020304" pitchFamily="18" charset="0"/>
              </a:rPr>
              <a:t>, который использует для этой цели информацию, содержащуюся в </a:t>
            </a:r>
            <a:r>
              <a:rPr lang="ru-RU" b="1" dirty="0">
                <a:latin typeface="Times New Roman" panose="02020603050405020304" pitchFamily="18" charset="0"/>
                <a:cs typeface="Times New Roman" panose="02020603050405020304" pitchFamily="18" charset="0"/>
              </a:rPr>
              <a:t>буфере адресов последних переходов</a:t>
            </a:r>
            <a:r>
              <a:rPr lang="ru-RU" dirty="0">
                <a:latin typeface="Times New Roman" panose="02020603050405020304" pitchFamily="18" charset="0"/>
                <a:cs typeface="Times New Roman" panose="02020603050405020304" pitchFamily="18" charset="0"/>
              </a:rPr>
              <a:t>. Это </a:t>
            </a:r>
            <a:r>
              <a:rPr lang="ru-RU" b="1" dirty="0">
                <a:latin typeface="Times New Roman" panose="02020603050405020304" pitchFamily="18" charset="0"/>
                <a:cs typeface="Times New Roman" panose="02020603050405020304" pitchFamily="18" charset="0"/>
              </a:rPr>
              <a:t>позволяет извлекать</a:t>
            </a:r>
            <a:r>
              <a:rPr lang="ru-RU" dirty="0">
                <a:latin typeface="Times New Roman" panose="02020603050405020304" pitchFamily="18" charset="0"/>
                <a:cs typeface="Times New Roman" panose="02020603050405020304" pitchFamily="18" charset="0"/>
              </a:rPr>
              <a:t> последовательности инструкций, которые с наибольшей вероятностью будут выполняться </a:t>
            </a:r>
            <a:r>
              <a:rPr lang="ru-RU" b="1" dirty="0">
                <a:latin typeface="Times New Roman" panose="02020603050405020304" pitchFamily="18" charset="0"/>
                <a:cs typeface="Times New Roman" panose="02020603050405020304" pitchFamily="18" charset="0"/>
              </a:rPr>
              <a:t>в ближайшее время</a:t>
            </a:r>
            <a:r>
              <a:rPr lang="ru-RU" dirty="0">
                <a:latin typeface="Times New Roman" panose="02020603050405020304" pitchFamily="18" charset="0"/>
                <a:cs typeface="Times New Roman" panose="02020603050405020304" pitchFamily="18" charset="0"/>
              </a:rPr>
              <a:t>.</a:t>
            </a:r>
          </a:p>
          <a:p>
            <a:r>
              <a:rPr lang="ru-RU" dirty="0">
                <a:latin typeface="Times New Roman" panose="02020603050405020304" pitchFamily="18" charset="0"/>
                <a:cs typeface="Times New Roman" panose="02020603050405020304" pitchFamily="18" charset="0"/>
              </a:rPr>
              <a:t>32-битная </a:t>
            </a:r>
            <a:r>
              <a:rPr lang="ru-RU" b="1" dirty="0">
                <a:latin typeface="Times New Roman" panose="02020603050405020304" pitchFamily="18" charset="0"/>
                <a:cs typeface="Times New Roman" panose="02020603050405020304" pitchFamily="18" charset="0"/>
              </a:rPr>
              <a:t>строка кэша извлекается за каждый такт</a:t>
            </a:r>
            <a:r>
              <a:rPr lang="ru-RU" dirty="0">
                <a:latin typeface="Times New Roman" panose="02020603050405020304" pitchFamily="18" charset="0"/>
                <a:cs typeface="Times New Roman" panose="02020603050405020304" pitchFamily="18" charset="0"/>
              </a:rPr>
              <a:t>. Начало каждой инструкции </a:t>
            </a:r>
            <a:r>
              <a:rPr lang="ru-RU" b="1" dirty="0">
                <a:latin typeface="Times New Roman" panose="02020603050405020304" pitchFamily="18" charset="0"/>
                <a:cs typeface="Times New Roman" panose="02020603050405020304" pitchFamily="18" charset="0"/>
              </a:rPr>
              <a:t>помечается</a:t>
            </a:r>
            <a:r>
              <a:rPr lang="ru-RU" dirty="0">
                <a:latin typeface="Times New Roman" panose="02020603050405020304" pitchFamily="18" charset="0"/>
                <a:cs typeface="Times New Roman" panose="02020603050405020304" pitchFamily="18" charset="0"/>
              </a:rPr>
              <a:t>, после чего фрагмент передается в три независимых </a:t>
            </a:r>
            <a:r>
              <a:rPr lang="ru-RU" b="1" dirty="0">
                <a:latin typeface="Times New Roman" panose="02020603050405020304" pitchFamily="18" charset="0"/>
                <a:cs typeface="Times New Roman" panose="02020603050405020304" pitchFamily="18" charset="0"/>
              </a:rPr>
              <a:t>модуля декодирования</a:t>
            </a:r>
            <a:r>
              <a:rPr lang="ru-RU" dirty="0">
                <a:latin typeface="Times New Roman" panose="02020603050405020304" pitchFamily="18" charset="0"/>
                <a:cs typeface="Times New Roman" panose="02020603050405020304" pitchFamily="18" charset="0"/>
              </a:rPr>
              <a:t>. Есть два простых модуля декодирования и один </a:t>
            </a:r>
            <a:r>
              <a:rPr lang="ru-RU" b="1" dirty="0">
                <a:latin typeface="Times New Roman" panose="02020603050405020304" pitchFamily="18" charset="0"/>
                <a:cs typeface="Times New Roman" panose="02020603050405020304" pitchFamily="18" charset="0"/>
              </a:rPr>
              <a:t>модуль для декодирования сложных инструкций</a:t>
            </a:r>
            <a:r>
              <a:rPr lang="ru-RU" dirty="0">
                <a:latin typeface="Times New Roman" panose="02020603050405020304" pitchFamily="18" charset="0"/>
                <a:cs typeface="Times New Roman" panose="02020603050405020304" pitchFamily="18" charset="0"/>
              </a:rPr>
              <a:t>.</a:t>
            </a:r>
          </a:p>
          <a:p>
            <a:r>
              <a:rPr lang="ru-RU" dirty="0">
                <a:latin typeface="Times New Roman" panose="02020603050405020304" pitchFamily="18" charset="0"/>
                <a:cs typeface="Times New Roman" panose="02020603050405020304" pitchFamily="18" charset="0"/>
              </a:rPr>
              <a:t>После процесса декодирования инструкция преобразуется в последовательность </a:t>
            </a:r>
            <a:r>
              <a:rPr lang="ru-RU" b="1" dirty="0">
                <a:latin typeface="Times New Roman" panose="02020603050405020304" pitchFamily="18" charset="0"/>
                <a:cs typeface="Times New Roman" panose="02020603050405020304" pitchFamily="18" charset="0"/>
              </a:rPr>
              <a:t>троичных микроопераций</a:t>
            </a:r>
            <a:r>
              <a:rPr lang="ru-RU" dirty="0">
                <a:latin typeface="Times New Roman" panose="02020603050405020304" pitchFamily="18" charset="0"/>
                <a:cs typeface="Times New Roman" panose="02020603050405020304" pitchFamily="18" charset="0"/>
              </a:rPr>
              <a:t>. </a:t>
            </a:r>
            <a:r>
              <a:rPr lang="ru-RU" b="1" dirty="0">
                <a:latin typeface="Times New Roman" panose="02020603050405020304" pitchFamily="18" charset="0"/>
                <a:cs typeface="Times New Roman" panose="02020603050405020304" pitchFamily="18" charset="0"/>
              </a:rPr>
              <a:t>Троичная микрооперация</a:t>
            </a:r>
            <a:r>
              <a:rPr lang="ru-RU" dirty="0">
                <a:latin typeface="Times New Roman" panose="02020603050405020304" pitchFamily="18" charset="0"/>
                <a:cs typeface="Times New Roman" panose="02020603050405020304" pitchFamily="18" charset="0"/>
              </a:rPr>
              <a:t> - это элементарная операция, имеющая не более трех операндов: два </a:t>
            </a:r>
            <a:r>
              <a:rPr lang="ru-RU" b="1" dirty="0">
                <a:latin typeface="Times New Roman" panose="02020603050405020304" pitchFamily="18" charset="0"/>
                <a:cs typeface="Times New Roman" panose="02020603050405020304" pitchFamily="18" charset="0"/>
              </a:rPr>
              <a:t>операнда-источника</a:t>
            </a:r>
            <a:r>
              <a:rPr lang="ru-RU" dirty="0">
                <a:latin typeface="Times New Roman" panose="02020603050405020304" pitchFamily="18" charset="0"/>
                <a:cs typeface="Times New Roman" panose="02020603050405020304" pitchFamily="18" charset="0"/>
              </a:rPr>
              <a:t> и один </a:t>
            </a:r>
            <a:r>
              <a:rPr lang="ru-RU" b="1" dirty="0">
                <a:latin typeface="Times New Roman" panose="02020603050405020304" pitchFamily="18" charset="0"/>
                <a:cs typeface="Times New Roman" panose="02020603050405020304" pitchFamily="18" charset="0"/>
              </a:rPr>
              <a:t>операнд-результат</a:t>
            </a:r>
            <a:r>
              <a:rPr lang="ru-RU" dirty="0">
                <a:latin typeface="Times New Roman" panose="02020603050405020304" pitchFamily="18" charset="0"/>
                <a:cs typeface="Times New Roman" panose="02020603050405020304" pitchFamily="18" charset="0"/>
              </a:rPr>
              <a:t>.</a:t>
            </a:r>
          </a:p>
          <a:p>
            <a:r>
              <a:rPr lang="ru-RU" dirty="0">
                <a:latin typeface="Times New Roman" panose="02020603050405020304" pitchFamily="18" charset="0"/>
                <a:cs typeface="Times New Roman" panose="02020603050405020304" pitchFamily="18" charset="0"/>
              </a:rPr>
              <a:t>Простые инструкции </a:t>
            </a:r>
            <a:r>
              <a:rPr lang="ru-RU" b="1" dirty="0">
                <a:latin typeface="Times New Roman" panose="02020603050405020304" pitchFamily="18" charset="0"/>
                <a:cs typeface="Times New Roman" panose="02020603050405020304" pitchFamily="18" charset="0"/>
              </a:rPr>
              <a:t>декодируются</a:t>
            </a:r>
            <a:r>
              <a:rPr lang="ru-RU" dirty="0">
                <a:latin typeface="Times New Roman" panose="02020603050405020304" pitchFamily="18" charset="0"/>
                <a:cs typeface="Times New Roman" panose="02020603050405020304" pitchFamily="18" charset="0"/>
              </a:rPr>
              <a:t> в одну–четыре микрооперации. Сложные инструкции декодируются в </a:t>
            </a:r>
            <a:r>
              <a:rPr lang="ru-RU" b="1" dirty="0">
                <a:latin typeface="Times New Roman" panose="02020603050405020304" pitchFamily="18" charset="0"/>
                <a:cs typeface="Times New Roman" panose="02020603050405020304" pitchFamily="18" charset="0"/>
              </a:rPr>
              <a:t>предопределенные</a:t>
            </a:r>
            <a:r>
              <a:rPr lang="ru-RU" dirty="0">
                <a:latin typeface="Times New Roman" panose="02020603050405020304" pitchFamily="18" charset="0"/>
                <a:cs typeface="Times New Roman" panose="02020603050405020304" pitchFamily="18" charset="0"/>
              </a:rPr>
              <a:t> последовательности микроопераций, хранящиеся в </a:t>
            </a:r>
            <a:r>
              <a:rPr lang="ru-RU" b="1" dirty="0">
                <a:latin typeface="Times New Roman" panose="02020603050405020304" pitchFamily="18" charset="0"/>
                <a:cs typeface="Times New Roman" panose="02020603050405020304" pitchFamily="18" charset="0"/>
              </a:rPr>
              <a:t>модуле последовательностей микроопераций</a:t>
            </a:r>
            <a:r>
              <a:rPr lang="ru-RU" dirty="0">
                <a:latin typeface="Times New Roman" panose="02020603050405020304" pitchFamily="18" charset="0"/>
                <a:cs typeface="Times New Roman" panose="02020603050405020304" pitchFamily="18" charset="0"/>
              </a:rPr>
              <a:t>. Декодер может генерировать до 6 микроопераций за такт.</a:t>
            </a:r>
          </a:p>
          <a:p>
            <a:r>
              <a:rPr lang="ru-RU" dirty="0">
                <a:latin typeface="Times New Roman" panose="02020603050405020304" pitchFamily="18" charset="0"/>
                <a:cs typeface="Times New Roman" panose="02020603050405020304" pitchFamily="18" charset="0"/>
              </a:rPr>
              <a:t>Поскольку используется небольшое количество внутренних </a:t>
            </a:r>
            <a:r>
              <a:rPr lang="ru-RU" b="1" dirty="0">
                <a:latin typeface="Times New Roman" panose="02020603050405020304" pitchFamily="18" charset="0"/>
                <a:cs typeface="Times New Roman" panose="02020603050405020304" pitchFamily="18" charset="0"/>
              </a:rPr>
              <a:t>регистров</a:t>
            </a:r>
            <a:r>
              <a:rPr lang="ru-RU" dirty="0">
                <a:latin typeface="Times New Roman" panose="02020603050405020304" pitchFamily="18" charset="0"/>
                <a:cs typeface="Times New Roman" panose="02020603050405020304" pitchFamily="18" charset="0"/>
              </a:rPr>
              <a:t>, могут возникнуть ложные зависимости между переменными, которые временно используют один и тот же внутренний </a:t>
            </a:r>
            <a:r>
              <a:rPr lang="ru-RU" b="1" dirty="0">
                <a:latin typeface="Times New Roman" panose="02020603050405020304" pitchFamily="18" charset="0"/>
                <a:cs typeface="Times New Roman" panose="02020603050405020304" pitchFamily="18" charset="0"/>
              </a:rPr>
              <a:t>регистр</a:t>
            </a:r>
            <a:r>
              <a:rPr lang="ru-RU" dirty="0">
                <a:latin typeface="Times New Roman" panose="02020603050405020304" pitchFamily="18" charset="0"/>
                <a:cs typeface="Times New Roman" panose="02020603050405020304" pitchFamily="18" charset="0"/>
              </a:rPr>
              <a:t>. Эти зависимости приводят к задержкам в </a:t>
            </a:r>
            <a:r>
              <a:rPr lang="ru-RU" b="1" dirty="0">
                <a:latin typeface="Times New Roman" panose="02020603050405020304" pitchFamily="18" charset="0"/>
                <a:cs typeface="Times New Roman" panose="02020603050405020304" pitchFamily="18" charset="0"/>
              </a:rPr>
              <a:t>конвейере обработки</a:t>
            </a:r>
            <a:r>
              <a:rPr lang="ru-RU" dirty="0">
                <a:latin typeface="Times New Roman" panose="02020603050405020304" pitchFamily="18" charset="0"/>
                <a:cs typeface="Times New Roman" panose="02020603050405020304" pitchFamily="18" charset="0"/>
              </a:rPr>
              <a:t>. Чтобы избежать таких ситуаций, блок декодирования назначает микрооперациям </a:t>
            </a:r>
            <a:r>
              <a:rPr lang="ru-RU" b="1" dirty="0">
                <a:latin typeface="Times New Roman" panose="02020603050405020304" pitchFamily="18" charset="0"/>
                <a:cs typeface="Times New Roman" panose="02020603050405020304" pitchFamily="18" charset="0"/>
              </a:rPr>
              <a:t>псевдонимы регистров</a:t>
            </a:r>
            <a:r>
              <a:rPr lang="ru-RU" dirty="0">
                <a:latin typeface="Times New Roman" panose="02020603050405020304" pitchFamily="18" charset="0"/>
                <a:cs typeface="Times New Roman" panose="02020603050405020304" pitchFamily="18" charset="0"/>
              </a:rPr>
              <a:t> из </a:t>
            </a:r>
            <a:r>
              <a:rPr lang="ru-RU" b="1" dirty="0">
                <a:latin typeface="Times New Roman" panose="02020603050405020304" pitchFamily="18" charset="0"/>
                <a:cs typeface="Times New Roman" panose="02020603050405020304" pitchFamily="18" charset="0"/>
              </a:rPr>
              <a:t>набора регистров, невидимого для программиста</a:t>
            </a:r>
            <a:r>
              <a:rPr lang="ru-RU" dirty="0">
                <a:latin typeface="Times New Roman" panose="02020603050405020304" pitchFamily="18" charset="0"/>
                <a:cs typeface="Times New Roman" panose="02020603050405020304" pitchFamily="18" charset="0"/>
              </a:rPr>
              <a:t>. </a:t>
            </a:r>
            <a:r>
              <a:rPr lang="ru-RU" b="1" dirty="0">
                <a:latin typeface="Times New Roman" panose="02020603050405020304" pitchFamily="18" charset="0"/>
                <a:cs typeface="Times New Roman" panose="02020603050405020304" pitchFamily="18" charset="0"/>
              </a:rPr>
              <a:t>Псевдонимные регистры</a:t>
            </a:r>
            <a:r>
              <a:rPr lang="ru-RU" dirty="0">
                <a:latin typeface="Times New Roman" panose="02020603050405020304" pitchFamily="18" charset="0"/>
                <a:cs typeface="Times New Roman" panose="02020603050405020304" pitchFamily="18" charset="0"/>
              </a:rPr>
              <a:t> могут использоваться в арифметических и логических операциях. </a:t>
            </a:r>
            <a:r>
              <a:rPr lang="ru-RU" b="1" dirty="0">
                <a:latin typeface="Times New Roman" panose="02020603050405020304" pitchFamily="18" charset="0"/>
                <a:cs typeface="Times New Roman" panose="02020603050405020304" pitchFamily="18" charset="0"/>
              </a:rPr>
              <a:t>Биты состояния также формируются для каждой микрооперации</a:t>
            </a:r>
            <a:r>
              <a:rPr lang="ru-RU" dirty="0">
                <a:latin typeface="Times New Roman" panose="02020603050405020304" pitchFamily="18" charset="0"/>
                <a:cs typeface="Times New Roman" panose="02020603050405020304" pitchFamily="18" charset="0"/>
              </a:rPr>
              <a:t>, </a:t>
            </a:r>
            <a:r>
              <a:rPr lang="ru-RU" b="1" dirty="0">
                <a:latin typeface="Times New Roman" panose="02020603050405020304" pitchFamily="18" charset="0"/>
                <a:cs typeface="Times New Roman" panose="02020603050405020304" pitchFamily="18" charset="0"/>
              </a:rPr>
              <a:t>что необходимо</a:t>
            </a:r>
            <a:r>
              <a:rPr lang="ru-RU" dirty="0">
                <a:latin typeface="Times New Roman" panose="02020603050405020304" pitchFamily="18" charset="0"/>
                <a:cs typeface="Times New Roman" panose="02020603050405020304" pitchFamily="18" charset="0"/>
              </a:rPr>
              <a:t> в процессе выполнения.</a:t>
            </a:r>
          </a:p>
          <a:p>
            <a:r>
              <a:rPr lang="ru-RU" dirty="0">
                <a:latin typeface="Times New Roman" panose="02020603050405020304" pitchFamily="18" charset="0"/>
                <a:cs typeface="Times New Roman" panose="02020603050405020304" pitchFamily="18" charset="0"/>
              </a:rPr>
              <a:t>Микрооперации помещаются в </a:t>
            </a:r>
            <a:r>
              <a:rPr lang="ru-RU" b="1" dirty="0">
                <a:latin typeface="Times New Roman" panose="02020603050405020304" pitchFamily="18" charset="0"/>
                <a:cs typeface="Times New Roman" panose="02020603050405020304" pitchFamily="18" charset="0"/>
              </a:rPr>
              <a:t>буфер команд</a:t>
            </a:r>
            <a:r>
              <a:rPr lang="ru-RU" dirty="0">
                <a:latin typeface="Times New Roman" panose="02020603050405020304" pitchFamily="18" charset="0"/>
                <a:cs typeface="Times New Roman" panose="02020603050405020304" pitchFamily="18" charset="0"/>
              </a:rPr>
              <a:t>, </a:t>
            </a:r>
            <a:r>
              <a:rPr lang="ru-RU" b="1" dirty="0">
                <a:latin typeface="Times New Roman" panose="02020603050405020304" pitchFamily="18" charset="0"/>
                <a:cs typeface="Times New Roman" panose="02020603050405020304" pitchFamily="18" charset="0"/>
              </a:rPr>
              <a:t>который соединяет</a:t>
            </a:r>
            <a:r>
              <a:rPr lang="ru-RU" dirty="0">
                <a:latin typeface="Times New Roman" panose="02020603050405020304" pitchFamily="18" charset="0"/>
                <a:cs typeface="Times New Roman" panose="02020603050405020304" pitchFamily="18" charset="0"/>
              </a:rPr>
              <a:t> три независимых блока обработки в этой </a:t>
            </a:r>
            <a:r>
              <a:rPr lang="ru-RU" dirty="0" err="1">
                <a:latin typeface="Times New Roman" panose="02020603050405020304" pitchFamily="18" charset="0"/>
                <a:cs typeface="Times New Roman" panose="02020603050405020304" pitchFamily="18" charset="0"/>
              </a:rPr>
              <a:t>суперскалярной</a:t>
            </a:r>
            <a:r>
              <a:rPr lang="ru-RU" dirty="0">
                <a:latin typeface="Times New Roman" panose="02020603050405020304" pitchFamily="18" charset="0"/>
                <a:cs typeface="Times New Roman" panose="02020603050405020304" pitchFamily="18" charset="0"/>
              </a:rPr>
              <a:t> архитектуре.</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115280" y="0"/>
            <a:ext cx="4050532" cy="369332"/>
          </a:xfrm>
          <a:prstGeom prst="rect">
            <a:avLst/>
          </a:prstGeom>
        </p:spPr>
        <p:txBody>
          <a:bodyPr wrap="none">
            <a:spAutoFit/>
          </a:bodyPr>
          <a:lstStyle/>
          <a:p>
            <a:pPr lvl="0" algn="just">
              <a:spcAft>
                <a:spcPts val="0"/>
              </a:spcAft>
            </a:pPr>
            <a:r>
              <a:rPr lang="en-US" b="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Диспетчерско-исполнительный блок</a:t>
            </a:r>
            <a:endParaRPr lang="en-US" sz="1600" dirty="0">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5" name="Прямоугольник 4"/>
          <p:cNvSpPr/>
          <p:nvPr/>
        </p:nvSpPr>
        <p:spPr>
          <a:xfrm>
            <a:off x="0" y="304841"/>
            <a:ext cx="9388444" cy="1722120"/>
          </a:xfrm>
          <a:prstGeom prst="rect">
            <a:avLst/>
          </a:prstGeom>
        </p:spPr>
        <p:txBody>
          <a:bodyPr wrap="square">
            <a:spAutoFit/>
          </a:bodyPr>
          <a:lstStyle/>
          <a:p>
            <a:pPr indent="450215">
              <a:spcAft>
                <a:spcPts val="0"/>
              </a:spcAft>
            </a:pPr>
            <a:r>
              <a:rPr lang="ru-RU" dirty="0">
                <a:latin typeface="Times New Roman" panose="02020603050405020304" pitchFamily="18" charset="0"/>
                <a:cs typeface="Times New Roman" panose="02020603050405020304" pitchFamily="18" charset="0"/>
              </a:rPr>
              <a:t>UEI - </a:t>
            </a:r>
            <a:r>
              <a:rPr lang="ru-RU" b="1" dirty="0">
                <a:latin typeface="Times New Roman" panose="02020603050405020304" pitchFamily="18" charset="0"/>
                <a:cs typeface="Times New Roman" panose="02020603050405020304" pitchFamily="18" charset="0"/>
              </a:rPr>
              <a:t>исполнительный блок целочисленных операций</a:t>
            </a:r>
            <a:r>
              <a:rPr lang="ru-RU" dirty="0">
                <a:latin typeface="Times New Roman" panose="02020603050405020304" pitchFamily="18" charset="0"/>
                <a:cs typeface="Times New Roman" panose="02020603050405020304" pitchFamily="18" charset="0"/>
              </a:rPr>
              <a:t>;</a:t>
            </a:r>
            <a:br>
              <a:rPr lang="ru-RU" dirty="0">
                <a:latin typeface="Times New Roman" panose="02020603050405020304" pitchFamily="18" charset="0"/>
                <a:cs typeface="Times New Roman" panose="02020603050405020304" pitchFamily="18" charset="0"/>
              </a:rPr>
            </a:br>
            <a:r>
              <a:rPr lang="ru-RU" dirty="0">
                <a:latin typeface="Times New Roman" panose="02020603050405020304" pitchFamily="18" charset="0"/>
                <a:cs typeface="Times New Roman" panose="02020603050405020304" pitchFamily="18" charset="0"/>
              </a:rPr>
              <a:t>        UEF - </a:t>
            </a:r>
            <a:r>
              <a:rPr lang="ru-RU" b="1" dirty="0">
                <a:latin typeface="Times New Roman" panose="02020603050405020304" pitchFamily="18" charset="0"/>
                <a:cs typeface="Times New Roman" panose="02020603050405020304" pitchFamily="18" charset="0"/>
              </a:rPr>
              <a:t>блок выполнения операций с плавающей запятой</a:t>
            </a:r>
            <a:r>
              <a:rPr lang="ru-RU" dirty="0">
                <a:latin typeface="Times New Roman" panose="02020603050405020304" pitchFamily="18" charset="0"/>
                <a:cs typeface="Times New Roman" panose="02020603050405020304" pitchFamily="18" charset="0"/>
              </a:rPr>
              <a:t>;</a:t>
            </a:r>
            <a:br>
              <a:rPr lang="ru-RU" dirty="0">
                <a:latin typeface="Times New Roman" panose="02020603050405020304" pitchFamily="18" charset="0"/>
                <a:cs typeface="Times New Roman" panose="02020603050405020304" pitchFamily="18" charset="0"/>
              </a:rPr>
            </a:br>
            <a:r>
              <a:rPr lang="ru-RU" dirty="0">
                <a:latin typeface="Times New Roman" panose="02020603050405020304" pitchFamily="18" charset="0"/>
                <a:cs typeface="Times New Roman" panose="02020603050405020304" pitchFamily="18" charset="0"/>
              </a:rPr>
              <a:t>        UE-MMX - </a:t>
            </a:r>
            <a:r>
              <a:rPr lang="ru-RU" b="1" dirty="0">
                <a:latin typeface="Times New Roman" panose="02020603050405020304" pitchFamily="18" charset="0"/>
                <a:cs typeface="Times New Roman" panose="02020603050405020304" pitchFamily="18" charset="0"/>
              </a:rPr>
              <a:t>блок выполнения операций MMX</a:t>
            </a:r>
            <a:r>
              <a:rPr lang="ru-RU" dirty="0">
                <a:latin typeface="Times New Roman" panose="02020603050405020304" pitchFamily="18" charset="0"/>
                <a:cs typeface="Times New Roman" panose="02020603050405020304" pitchFamily="18" charset="0"/>
              </a:rPr>
              <a:t>;</a:t>
            </a:r>
            <a:br>
              <a:rPr lang="ru-RU" dirty="0">
                <a:latin typeface="Times New Roman" panose="02020603050405020304" pitchFamily="18" charset="0"/>
                <a:cs typeface="Times New Roman" panose="02020603050405020304" pitchFamily="18" charset="0"/>
              </a:rPr>
            </a:br>
            <a:r>
              <a:rPr lang="ru-RU" dirty="0">
                <a:latin typeface="Times New Roman" panose="02020603050405020304" pitchFamily="18" charset="0"/>
                <a:cs typeface="Times New Roman" panose="02020603050405020304" pitchFamily="18" charset="0"/>
              </a:rPr>
              <a:t>        UES - </a:t>
            </a:r>
            <a:r>
              <a:rPr lang="ru-RU" b="1" dirty="0">
                <a:latin typeface="Times New Roman" panose="02020603050405020304" pitchFamily="18" charset="0"/>
                <a:cs typeface="Times New Roman" panose="02020603050405020304" pitchFamily="18" charset="0"/>
              </a:rPr>
              <a:t>устройство выполнения переходов/прыжков</a:t>
            </a:r>
            <a:r>
              <a:rPr lang="ru-RU" dirty="0">
                <a:latin typeface="Times New Roman" panose="02020603050405020304" pitchFamily="18" charset="0"/>
                <a:cs typeface="Times New Roman" panose="02020603050405020304" pitchFamily="18" charset="0"/>
              </a:rPr>
              <a:t>;</a:t>
            </a:r>
            <a:br>
              <a:rPr lang="ru-RU" dirty="0">
                <a:latin typeface="Times New Roman" panose="02020603050405020304" pitchFamily="18" charset="0"/>
                <a:cs typeface="Times New Roman" panose="02020603050405020304" pitchFamily="18" charset="0"/>
              </a:rPr>
            </a:br>
            <a:r>
              <a:rPr lang="ru-RU" dirty="0">
                <a:latin typeface="Times New Roman" panose="02020603050405020304" pitchFamily="18" charset="0"/>
                <a:cs typeface="Times New Roman" panose="02020603050405020304" pitchFamily="18" charset="0"/>
              </a:rPr>
              <a:t>        UGA - </a:t>
            </a:r>
            <a:r>
              <a:rPr lang="ru-RU" b="1" dirty="0">
                <a:latin typeface="Times New Roman" panose="02020603050405020304" pitchFamily="18" charset="0"/>
                <a:cs typeface="Times New Roman" panose="02020603050405020304" pitchFamily="18" charset="0"/>
              </a:rPr>
              <a:t>блок генерации адресов</a:t>
            </a:r>
            <a:r>
              <a:rPr lang="ru-RU" dirty="0">
                <a:latin typeface="Times New Roman" panose="02020603050405020304" pitchFamily="18" charset="0"/>
                <a:cs typeface="Times New Roman" panose="02020603050405020304" pitchFamily="18" charset="0"/>
              </a:rPr>
              <a:t> для чтения операндов и записи результатов.</a:t>
            </a:r>
          </a:p>
          <a:p>
            <a:pPr indent="450215">
              <a:spcAft>
                <a:spcPts val="0"/>
              </a:spcAft>
            </a:pPr>
            <a:r>
              <a:rPr lang="ru-RU" sz="1600" b="1" dirty="0">
                <a:latin typeface="Times New Roman" panose="02020603050405020304" pitchFamily="18" charset="0"/>
                <a:ea typeface="Times New Roman" panose="02020603050405020304" pitchFamily="18" charset="0"/>
                <a:cs typeface="Times New Roman" panose="02020603050405020304" pitchFamily="18" charset="0"/>
              </a:rPr>
              <a:t>Станция резервирования/бронирования.</a:t>
            </a:r>
            <a:endParaRPr lang="en-US" sz="1600" b="1"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pic>
        <p:nvPicPr>
          <p:cNvPr id="6" name="Рисунок 5"/>
          <p:cNvPicPr>
            <a:picLocks noChangeAspect="1"/>
          </p:cNvPicPr>
          <p:nvPr/>
        </p:nvPicPr>
        <p:blipFill>
          <a:blip r:embed="rId2"/>
          <a:stretch>
            <a:fillRect/>
          </a:stretch>
        </p:blipFill>
        <p:spPr>
          <a:xfrm>
            <a:off x="2572719" y="2271396"/>
            <a:ext cx="8145452" cy="4572481"/>
          </a:xfrm>
          <a:prstGeom prst="rect">
            <a:avLst/>
          </a:prstGeom>
        </p:spPr>
      </p:pic>
      <p:sp>
        <p:nvSpPr>
          <p:cNvPr id="7" name="Прямоугольник 6"/>
          <p:cNvSpPr/>
          <p:nvPr/>
        </p:nvSpPr>
        <p:spPr>
          <a:xfrm>
            <a:off x="5970024" y="6488668"/>
            <a:ext cx="4108241" cy="369332"/>
          </a:xfrm>
          <a:prstGeom prst="rect">
            <a:avLst/>
          </a:prstGeom>
        </p:spPr>
        <p:txBody>
          <a:bodyPr wrap="none">
            <a:spAutoFit/>
          </a:bodyPr>
          <a:lstStyle/>
          <a:p>
            <a:pPr algn="ctr">
              <a:spcAft>
                <a:spcPts val="0"/>
              </a:spcAft>
            </a:pPr>
            <a:r>
              <a:rPr lang="en-US" b="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Диспетчерско-исполнительный блок.</a:t>
            </a:r>
            <a:endParaRPr lang="en-US" sz="1600" dirty="0">
              <a:effectLst/>
              <a:latin typeface="Arial" panose="020B0604020202020204" pitchFamily="34" charset="0"/>
              <a:ea typeface="Times New Roman" panose="02020603050405020304" pitchFamily="18" charset="0"/>
              <a:cs typeface="Times New Roman" panose="02020603050405020304" pitchFamily="18"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69410" y="0"/>
            <a:ext cx="12122590" cy="5354320"/>
          </a:xfrm>
          <a:prstGeom prst="rect">
            <a:avLst/>
          </a:prstGeom>
        </p:spPr>
        <p:txBody>
          <a:bodyPr wrap="square">
            <a:spAutoFit/>
          </a:bodyPr>
          <a:lstStyle/>
          <a:p>
            <a:r>
              <a:rPr lang="ru-RU" b="1" dirty="0">
                <a:latin typeface="Times New Roman" panose="02020603050405020304" pitchFamily="18" charset="0"/>
                <a:cs typeface="Times New Roman" panose="02020603050405020304" pitchFamily="18" charset="0"/>
              </a:rPr>
              <a:t>    Станция резервирования</a:t>
            </a:r>
            <a:r>
              <a:rPr lang="ru-RU" dirty="0">
                <a:latin typeface="Times New Roman" panose="02020603050405020304" pitchFamily="18" charset="0"/>
                <a:cs typeface="Times New Roman" panose="02020603050405020304" pitchFamily="18" charset="0"/>
              </a:rPr>
              <a:t> извлекает из </a:t>
            </a:r>
            <a:r>
              <a:rPr lang="ru-RU" b="1" dirty="0">
                <a:latin typeface="Times New Roman" panose="02020603050405020304" pitchFamily="18" charset="0"/>
                <a:cs typeface="Times New Roman" panose="02020603050405020304" pitchFamily="18" charset="0"/>
              </a:rPr>
              <a:t>буфера инструкции</a:t>
            </a:r>
            <a:r>
              <a:rPr lang="ru-RU" dirty="0">
                <a:latin typeface="Times New Roman" panose="02020603050405020304" pitchFamily="18" charset="0"/>
                <a:cs typeface="Times New Roman" panose="02020603050405020304" pitchFamily="18" charset="0"/>
              </a:rPr>
              <a:t> микрооперации, </a:t>
            </a:r>
            <a:r>
              <a:rPr lang="ru-RU" b="1" dirty="0">
                <a:latin typeface="Times New Roman" panose="02020603050405020304" pitchFamily="18" charset="0"/>
                <a:cs typeface="Times New Roman" panose="02020603050405020304" pitchFamily="18" charset="0"/>
              </a:rPr>
              <a:t>условия выполнения которых удовлетворены</a:t>
            </a:r>
            <a:r>
              <a:rPr lang="ru-RU" dirty="0">
                <a:latin typeface="Times New Roman" panose="02020603050405020304" pitchFamily="18" charset="0"/>
                <a:cs typeface="Times New Roman" panose="02020603050405020304" pitchFamily="18" charset="0"/>
              </a:rPr>
              <a:t>, и </a:t>
            </a:r>
            <a:r>
              <a:rPr lang="ru-RU" b="1" dirty="0">
                <a:latin typeface="Times New Roman" panose="02020603050405020304" pitchFamily="18" charset="0"/>
                <a:cs typeface="Times New Roman" panose="02020603050405020304" pitchFamily="18" charset="0"/>
              </a:rPr>
              <a:t>назначает их соответствующим исполнительным блокам</a:t>
            </a:r>
            <a:r>
              <a:rPr lang="ru-RU" dirty="0">
                <a:latin typeface="Times New Roman" panose="02020603050405020304" pitchFamily="18" charset="0"/>
                <a:cs typeface="Times New Roman" panose="02020603050405020304" pitchFamily="18" charset="0"/>
              </a:rPr>
              <a:t> в соответствии со </a:t>
            </a:r>
            <a:r>
              <a:rPr lang="ru-RU" b="1" dirty="0">
                <a:latin typeface="Times New Roman" panose="02020603050405020304" pitchFamily="18" charset="0"/>
                <a:cs typeface="Times New Roman" panose="02020603050405020304" pitchFamily="18" charset="0"/>
              </a:rPr>
              <a:t>спецификой операции</a:t>
            </a:r>
            <a:r>
              <a:rPr lang="ru-RU" dirty="0">
                <a:latin typeface="Times New Roman" panose="02020603050405020304" pitchFamily="18" charset="0"/>
                <a:cs typeface="Times New Roman" panose="02020603050405020304" pitchFamily="18" charset="0"/>
              </a:rPr>
              <a:t>. Микрооперация </a:t>
            </a:r>
            <a:r>
              <a:rPr lang="ru-RU" b="1" dirty="0">
                <a:latin typeface="Times New Roman" panose="02020603050405020304" pitchFamily="18" charset="0"/>
                <a:cs typeface="Times New Roman" panose="02020603050405020304" pitchFamily="18" charset="0"/>
              </a:rPr>
              <a:t>может быть выполнена</a:t>
            </a:r>
            <a:r>
              <a:rPr lang="ru-RU" dirty="0">
                <a:latin typeface="Times New Roman" panose="02020603050405020304" pitchFamily="18" charset="0"/>
                <a:cs typeface="Times New Roman" panose="02020603050405020304" pitchFamily="18" charset="0"/>
              </a:rPr>
              <a:t>, если операнды, с которыми она работает, доступны и если исполнительный блок, </a:t>
            </a:r>
            <a:r>
              <a:rPr lang="ru-RU" b="1" dirty="0">
                <a:latin typeface="Times New Roman" panose="02020603050405020304" pitchFamily="18" charset="0"/>
                <a:cs typeface="Times New Roman" panose="02020603050405020304" pitchFamily="18" charset="0"/>
              </a:rPr>
              <a:t>который она требует</a:t>
            </a:r>
            <a:r>
              <a:rPr lang="ru-RU" dirty="0">
                <a:latin typeface="Times New Roman" panose="02020603050405020304" pitchFamily="18" charset="0"/>
                <a:cs typeface="Times New Roman" panose="02020603050405020304" pitchFamily="18" charset="0"/>
              </a:rPr>
              <a:t>, свободен. Для определения наличия операндов используется метод анализа потока данных, который </a:t>
            </a:r>
            <a:r>
              <a:rPr lang="ru-RU" b="1" dirty="0">
                <a:latin typeface="Times New Roman" panose="02020603050405020304" pitchFamily="18" charset="0"/>
                <a:cs typeface="Times New Roman" panose="02020603050405020304" pitchFamily="18" charset="0"/>
              </a:rPr>
              <a:t>строит граф зависимостей по порядку выполнения</a:t>
            </a:r>
            <a:r>
              <a:rPr lang="ru-RU" dirty="0">
                <a:latin typeface="Times New Roman" panose="02020603050405020304" pitchFamily="18" charset="0"/>
                <a:cs typeface="Times New Roman" panose="02020603050405020304" pitchFamily="18" charset="0"/>
              </a:rPr>
              <a:t> между несколькими операциями, использующими одни и те же переменные. Если одновременно доступно несколько микроопераций, то используется алгоритм планирования типа FIFO, который </a:t>
            </a:r>
            <a:r>
              <a:rPr lang="ru-RU" b="1" dirty="0">
                <a:latin typeface="Times New Roman" panose="02020603050405020304" pitchFamily="18" charset="0"/>
                <a:cs typeface="Times New Roman" panose="02020603050405020304" pitchFamily="18" charset="0"/>
              </a:rPr>
              <a:t>обеспечивает их выполнение в порядке поступления</a:t>
            </a:r>
            <a:r>
              <a:rPr lang="ru-RU" dirty="0">
                <a:latin typeface="Times New Roman" panose="02020603050405020304" pitchFamily="18" charset="0"/>
                <a:cs typeface="Times New Roman" panose="02020603050405020304" pitchFamily="18" charset="0"/>
              </a:rPr>
              <a:t>.</a:t>
            </a:r>
          </a:p>
          <a:p>
            <a:r>
              <a:rPr lang="ru-RU" b="1" dirty="0">
                <a:latin typeface="Times New Roman" panose="02020603050405020304" pitchFamily="18" charset="0"/>
                <a:cs typeface="Times New Roman" panose="02020603050405020304" pitchFamily="18" charset="0"/>
              </a:rPr>
              <a:t>    Станция резервирования</a:t>
            </a:r>
            <a:r>
              <a:rPr lang="ru-RU" dirty="0">
                <a:latin typeface="Times New Roman" panose="02020603050405020304" pitchFamily="18" charset="0"/>
                <a:cs typeface="Times New Roman" panose="02020603050405020304" pitchFamily="18" charset="0"/>
              </a:rPr>
              <a:t> имеет 5 портов, через которые она может </a:t>
            </a:r>
            <a:r>
              <a:rPr lang="ru-RU" b="1" dirty="0">
                <a:latin typeface="Times New Roman" panose="02020603050405020304" pitchFamily="18" charset="0"/>
                <a:cs typeface="Times New Roman" panose="02020603050405020304" pitchFamily="18" charset="0"/>
              </a:rPr>
              <a:t>взаимодействовать</a:t>
            </a:r>
            <a:r>
              <a:rPr lang="ru-RU" dirty="0">
                <a:latin typeface="Times New Roman" panose="02020603050405020304" pitchFamily="18" charset="0"/>
                <a:cs typeface="Times New Roman" panose="02020603050405020304" pitchFamily="18" charset="0"/>
              </a:rPr>
              <a:t> с исполнительными устройствами. Одновременно можно выполнять не более 5 микроопераций. </a:t>
            </a:r>
            <a:r>
              <a:rPr lang="ru-RU" b="1" dirty="0">
                <a:latin typeface="Times New Roman" panose="02020603050405020304" pitchFamily="18" charset="0"/>
                <a:cs typeface="Times New Roman" panose="02020603050405020304" pitchFamily="18" charset="0"/>
              </a:rPr>
              <a:t>Доступно несколько исполнительных блоков</a:t>
            </a:r>
            <a:r>
              <a:rPr lang="ru-RU" dirty="0">
                <a:latin typeface="Times New Roman" panose="02020603050405020304" pitchFamily="18" charset="0"/>
                <a:cs typeface="Times New Roman" panose="02020603050405020304" pitchFamily="18" charset="0"/>
              </a:rPr>
              <a:t>, которые могут работать параллельно</a:t>
            </a:r>
            <a:r>
              <a:rPr lang="en-US" dirty="0">
                <a:latin typeface="Times New Roman" panose="02020603050405020304" pitchFamily="18" charset="0"/>
                <a:cs typeface="Times New Roman" panose="02020603050405020304" pitchFamily="18" charset="0"/>
              </a:rPr>
              <a:t>:</a:t>
            </a:r>
            <a:endParaRPr lang="ru-RU" dirty="0">
              <a:latin typeface="Times New Roman" panose="02020603050405020304" pitchFamily="18" charset="0"/>
              <a:cs typeface="Times New Roman" panose="02020603050405020304" pitchFamily="18" charset="0"/>
            </a:endParaRPr>
          </a:p>
          <a:p>
            <a:pPr indent="450215" algn="just">
              <a:spcAft>
                <a:spcPts val="0"/>
              </a:spcAft>
            </a:pP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dirty="0">
                <a:latin typeface="Times New Roman" panose="02020603050405020304" pitchFamily="18" charset="0"/>
                <a:cs typeface="Times New Roman" panose="02020603050405020304" pitchFamily="18" charset="0"/>
              </a:rPr>
              <a:t>две </a:t>
            </a:r>
            <a:r>
              <a:rPr lang="ru-RU" b="1" dirty="0">
                <a:latin typeface="Times New Roman" panose="02020603050405020304" pitchFamily="18" charset="0"/>
                <a:cs typeface="Times New Roman" panose="02020603050405020304" pitchFamily="18" charset="0"/>
              </a:rPr>
              <a:t>исполнительные единицы для целочисленных операций</a:t>
            </a:r>
            <a:r>
              <a:rPr lang="en-US" b="1" dirty="0">
                <a:solidFill>
                  <a:srgbClr val="000000"/>
                </a:solidFill>
                <a:latin typeface="Times New Roman" panose="02020603050405020304" pitchFamily="18" charset="0"/>
                <a:cs typeface="Times New Roman" panose="02020603050405020304" pitchFamily="18" charset="0"/>
              </a:rPr>
              <a:t>;</a:t>
            </a:r>
            <a:endPar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p>
            <a:pPr marL="742950" lvl="1" indent="-285750" algn="just">
              <a:buFontTx/>
              <a:buChar char="-"/>
            </a:pPr>
            <a:r>
              <a:rPr lang="ru-RU" b="1" dirty="0">
                <a:latin typeface="Times New Roman" panose="02020603050405020304" pitchFamily="18" charset="0"/>
                <a:cs typeface="Times New Roman" panose="02020603050405020304" pitchFamily="18" charset="0"/>
              </a:rPr>
              <a:t>блок выполнения операций </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с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плавающей</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запятой</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p>
          <a:p>
            <a:pPr marL="742950" lvl="1" indent="-285750" algn="just">
              <a:buFontTx/>
              <a:buChar char="-"/>
            </a:pP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блок</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выполнения</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п</a:t>
            </a:r>
            <a:r>
              <a:rPr lang="ru-RU" b="1"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ереходов</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p>
          <a:p>
            <a:pPr marL="742950" lvl="1" indent="-285750" algn="just">
              <a:buFontTx/>
              <a:buChar char="-"/>
            </a:pP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два</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блока</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для</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операций </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ММХ;</a:t>
            </a:r>
          </a:p>
          <a:p>
            <a:pPr marL="742950" lvl="1" indent="-285750" algn="just">
              <a:buFontTx/>
              <a:buChar char="-"/>
            </a:pP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два</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блока</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для</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записи</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и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чтения</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операндов</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p>
          <a:p>
            <a:r>
              <a:rPr lang="ru-RU" dirty="0">
                <a:latin typeface="Times New Roman" panose="02020603050405020304" pitchFamily="18" charset="0"/>
                <a:cs typeface="Times New Roman" panose="02020603050405020304" pitchFamily="18" charset="0"/>
              </a:rPr>
              <a:t>            Выполненные микрооперации вместе с полученными результатами помещаются обратно в </a:t>
            </a:r>
            <a:r>
              <a:rPr lang="ru-RU" b="1" dirty="0">
                <a:latin typeface="Times New Roman" panose="02020603050405020304" pitchFamily="18" charset="0"/>
                <a:cs typeface="Times New Roman" panose="02020603050405020304" pitchFamily="18" charset="0"/>
              </a:rPr>
              <a:t>буфер инструкций</a:t>
            </a:r>
            <a:r>
              <a:rPr lang="ru-RU" dirty="0">
                <a:latin typeface="Times New Roman" panose="02020603050405020304" pitchFamily="18" charset="0"/>
                <a:cs typeface="Times New Roman" panose="02020603050405020304" pitchFamily="18" charset="0"/>
              </a:rPr>
              <a:t>.</a:t>
            </a:r>
          </a:p>
          <a:p>
            <a:r>
              <a:rPr lang="ru-RU" dirty="0">
                <a:latin typeface="Times New Roman" panose="02020603050405020304" pitchFamily="18" charset="0"/>
                <a:cs typeface="Times New Roman" panose="02020603050405020304" pitchFamily="18" charset="0"/>
              </a:rPr>
              <a:t>            Для инструкций перехода </a:t>
            </a:r>
            <a:r>
              <a:rPr lang="ru-RU" b="1" dirty="0">
                <a:latin typeface="Times New Roman" panose="02020603050405020304" pitchFamily="18" charset="0"/>
                <a:cs typeface="Times New Roman" panose="02020603050405020304" pitchFamily="18" charset="0"/>
              </a:rPr>
              <a:t>проверяется</a:t>
            </a:r>
            <a:r>
              <a:rPr lang="ru-RU" dirty="0">
                <a:latin typeface="Times New Roman" panose="02020603050405020304" pitchFamily="18" charset="0"/>
                <a:cs typeface="Times New Roman" panose="02020603050405020304" pitchFamily="18" charset="0"/>
              </a:rPr>
              <a:t> правильность предсказания адреса перехода. В противном случае </a:t>
            </a:r>
            <a:r>
              <a:rPr lang="ru-RU" b="1" dirty="0">
                <a:latin typeface="Times New Roman" panose="02020603050405020304" pitchFamily="18" charset="0"/>
                <a:cs typeface="Times New Roman" panose="02020603050405020304" pitchFamily="18" charset="0"/>
              </a:rPr>
              <a:t>блок выполнения переходов</a:t>
            </a:r>
            <a:r>
              <a:rPr lang="ru-RU" dirty="0">
                <a:latin typeface="Times New Roman" panose="02020603050405020304" pitchFamily="18" charset="0"/>
                <a:cs typeface="Times New Roman" panose="02020603050405020304" pitchFamily="18" charset="0"/>
              </a:rPr>
              <a:t> делает недействительными все операции, следующие за </a:t>
            </a:r>
            <a:r>
              <a:rPr lang="ru-RU" b="1" dirty="0">
                <a:latin typeface="Times New Roman" panose="02020603050405020304" pitchFamily="18" charset="0"/>
                <a:cs typeface="Times New Roman" panose="02020603050405020304" pitchFamily="18" charset="0"/>
              </a:rPr>
              <a:t>инструкцией перехода</a:t>
            </a:r>
            <a:r>
              <a:rPr lang="ru-RU" dirty="0">
                <a:latin typeface="Times New Roman" panose="02020603050405020304" pitchFamily="18" charset="0"/>
                <a:cs typeface="Times New Roman" panose="02020603050405020304" pitchFamily="18" charset="0"/>
              </a:rPr>
              <a:t>, </a:t>
            </a:r>
            <a:r>
              <a:rPr lang="ru-RU" b="1" dirty="0">
                <a:latin typeface="Times New Roman" panose="02020603050405020304" pitchFamily="18" charset="0"/>
                <a:cs typeface="Times New Roman" panose="02020603050405020304" pitchFamily="18" charset="0"/>
              </a:rPr>
              <a:t>которые должны быть удалены из буфера</a:t>
            </a:r>
            <a:r>
              <a:rPr lang="ru-RU" dirty="0">
                <a:latin typeface="Times New Roman" panose="02020603050405020304" pitchFamily="18" charset="0"/>
                <a:cs typeface="Times New Roman" panose="02020603050405020304" pitchFamily="18" charset="0"/>
              </a:rPr>
              <a:t>.</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0"/>
            <a:ext cx="1539139" cy="369332"/>
          </a:xfrm>
          <a:prstGeom prst="rect">
            <a:avLst/>
          </a:prstGeom>
        </p:spPr>
        <p:txBody>
          <a:bodyPr wrap="none">
            <a:spAutoFit/>
          </a:bodyPr>
          <a:lstStyle/>
          <a:p>
            <a:r>
              <a:rPr lang="en-US" b="1">
                <a:solidFill>
                  <a:srgbClr val="000000"/>
                </a:solidFill>
                <a:latin typeface="Times New Roman" panose="02020603050405020304" pitchFamily="18" charset="0"/>
                <a:ea typeface="Times New Roman" panose="02020603050405020304" pitchFamily="18" charset="0"/>
              </a:rPr>
              <a:t>Блок вывода</a:t>
            </a:r>
            <a:endParaRPr lang="en-US" dirty="0"/>
          </a:p>
        </p:txBody>
      </p:sp>
      <p:pic>
        <p:nvPicPr>
          <p:cNvPr id="5" name="Рисунок 4"/>
          <p:cNvPicPr>
            <a:picLocks noChangeAspect="1"/>
          </p:cNvPicPr>
          <p:nvPr/>
        </p:nvPicPr>
        <p:blipFill>
          <a:blip r:embed="rId2"/>
          <a:stretch>
            <a:fillRect/>
          </a:stretch>
        </p:blipFill>
        <p:spPr>
          <a:xfrm>
            <a:off x="2226894" y="369332"/>
            <a:ext cx="7569211" cy="4858085"/>
          </a:xfrm>
          <a:prstGeom prst="rect">
            <a:avLst/>
          </a:prstGeom>
        </p:spPr>
      </p:pic>
      <p:sp>
        <p:nvSpPr>
          <p:cNvPr id="6" name="Прямоугольник 5"/>
          <p:cNvSpPr/>
          <p:nvPr/>
        </p:nvSpPr>
        <p:spPr>
          <a:xfrm>
            <a:off x="4743317" y="5164353"/>
            <a:ext cx="2234586" cy="369332"/>
          </a:xfrm>
          <a:prstGeom prst="rect">
            <a:avLst/>
          </a:prstGeom>
        </p:spPr>
        <p:txBody>
          <a:bodyPr wrap="none">
            <a:spAutoFit/>
          </a:bodyPr>
          <a:lstStyle/>
          <a:p>
            <a:pPr algn="ctr">
              <a:spcAft>
                <a:spcPts val="0"/>
              </a:spcAft>
            </a:pPr>
            <a:r>
              <a:rPr lang="en-US" b="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Отводная единица.</a:t>
            </a:r>
            <a:endParaRPr lang="en-US" sz="1600" dirty="0">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7" name="Прямоугольник 6"/>
          <p:cNvSpPr/>
          <p:nvPr/>
        </p:nvSpPr>
        <p:spPr>
          <a:xfrm>
            <a:off x="0" y="5542224"/>
            <a:ext cx="12023001" cy="1323439"/>
          </a:xfrm>
          <a:prstGeom prst="rect">
            <a:avLst/>
          </a:prstGeom>
        </p:spPr>
        <p:txBody>
          <a:bodyPr wrap="square">
            <a:spAutoFit/>
          </a:bodyPr>
          <a:lstStyle/>
          <a:p>
            <a:pPr indent="450215" algn="just">
              <a:spcAft>
                <a:spcPts val="0"/>
              </a:spcAft>
            </a:pPr>
            <a:r>
              <a:rPr lang="en-US" sz="16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Роль</a:t>
            </a:r>
            <a:r>
              <a:rPr lang="en-US"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блока</a:t>
            </a:r>
            <a:r>
              <a:rPr lang="en-US"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вывода</a:t>
            </a:r>
            <a:r>
              <a:rPr lang="en-US"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состоит</a:t>
            </a:r>
            <a:r>
              <a:rPr lang="en-US"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в </a:t>
            </a:r>
            <a:r>
              <a:rPr lang="en-US" sz="16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том</a:t>
            </a:r>
            <a:r>
              <a:rPr lang="en-US"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чтобы</a:t>
            </a:r>
            <a:r>
              <a:rPr lang="en-US"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восстановить</a:t>
            </a:r>
            <a:r>
              <a:rPr lang="en-US"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первоначальный</a:t>
            </a:r>
            <a:r>
              <a:rPr lang="en-US"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порядок</a:t>
            </a:r>
            <a:r>
              <a:rPr lang="en-US"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порядок</a:t>
            </a:r>
            <a:r>
              <a:rPr lang="en-US"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исходной</a:t>
            </a:r>
            <a:r>
              <a:rPr lang="en-US"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программы</a:t>
            </a:r>
            <a:r>
              <a:rPr lang="en-US"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между</a:t>
            </a:r>
            <a:r>
              <a:rPr lang="en-US"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частичными</a:t>
            </a:r>
            <a:r>
              <a:rPr lang="en-US"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результатами</a:t>
            </a:r>
            <a:r>
              <a:rPr lang="en-US"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полученными</a:t>
            </a:r>
            <a:r>
              <a:rPr lang="en-US"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после</a:t>
            </a:r>
            <a:r>
              <a:rPr lang="en-US"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выполнения</a:t>
            </a:r>
            <a:r>
              <a:rPr lang="en-US"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6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микроопераций</a:t>
            </a:r>
            <a:r>
              <a:rPr lang="en-US"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1600" dirty="0">
                <a:latin typeface="Times New Roman" panose="02020603050405020304" pitchFamily="18" charset="0"/>
                <a:cs typeface="Times New Roman" panose="02020603050405020304" pitchFamily="18" charset="0"/>
              </a:rPr>
              <a:t>Для этого из </a:t>
            </a:r>
            <a:r>
              <a:rPr lang="ru-RU" sz="1600" b="1" dirty="0">
                <a:latin typeface="Times New Roman" panose="02020603050405020304" pitchFamily="18" charset="0"/>
                <a:cs typeface="Times New Roman" panose="02020603050405020304" pitchFamily="18" charset="0"/>
              </a:rPr>
              <a:t>буфера команд</a:t>
            </a:r>
            <a:r>
              <a:rPr lang="ru-RU" sz="1600" dirty="0">
                <a:latin typeface="Times New Roman" panose="02020603050405020304" pitchFamily="18" charset="0"/>
                <a:cs typeface="Times New Roman" panose="02020603050405020304" pitchFamily="18" charset="0"/>
              </a:rPr>
              <a:t> извлекаются микрооперации, выполнение которых завершено и которые следуют </a:t>
            </a:r>
            <a:r>
              <a:rPr lang="ru-RU" sz="1600" b="1" dirty="0">
                <a:latin typeface="Times New Roman" panose="02020603050405020304" pitchFamily="18" charset="0"/>
                <a:cs typeface="Times New Roman" panose="02020603050405020304" pitchFamily="18" charset="0"/>
              </a:rPr>
              <a:t>в порядке их выполнения в программе</a:t>
            </a:r>
            <a:r>
              <a:rPr lang="ru-RU" sz="1600" dirty="0">
                <a:latin typeface="Times New Roman" panose="02020603050405020304" pitchFamily="18" charset="0"/>
                <a:cs typeface="Times New Roman" panose="02020603050405020304" pitchFamily="18" charset="0"/>
              </a:rPr>
              <a:t>. Результаты, хранящиеся в регистрах псевдонимов, переносятся </a:t>
            </a:r>
            <a:r>
              <a:rPr lang="ru-RU" sz="1600" b="1" dirty="0">
                <a:latin typeface="Times New Roman" panose="02020603050405020304" pitchFamily="18" charset="0"/>
                <a:cs typeface="Times New Roman" panose="02020603050405020304" pitchFamily="18" charset="0"/>
              </a:rPr>
              <a:t>во внутренние регистры процессора</a:t>
            </a:r>
            <a:r>
              <a:rPr lang="ru-RU" sz="1600" dirty="0">
                <a:latin typeface="Times New Roman" panose="02020603050405020304" pitchFamily="18" charset="0"/>
                <a:cs typeface="Times New Roman" panose="02020603050405020304" pitchFamily="18" charset="0"/>
              </a:rPr>
              <a:t> или в память. Блок </a:t>
            </a:r>
            <a:r>
              <a:rPr lang="ru-RU" sz="1600" b="1" dirty="0">
                <a:latin typeface="Times New Roman" panose="02020603050405020304" pitchFamily="18" charset="0"/>
                <a:cs typeface="Times New Roman" panose="02020603050405020304" pitchFamily="18" charset="0"/>
              </a:rPr>
              <a:t>вывода</a:t>
            </a:r>
            <a:r>
              <a:rPr lang="ru-RU" sz="1600" dirty="0">
                <a:latin typeface="Times New Roman" panose="02020603050405020304" pitchFamily="18" charset="0"/>
                <a:cs typeface="Times New Roman" panose="02020603050405020304" pitchFamily="18" charset="0"/>
              </a:rPr>
              <a:t> может извлекать три микрооперации за один </a:t>
            </a:r>
            <a:r>
              <a:rPr lang="ru-RU" sz="1600" b="1" dirty="0">
                <a:latin typeface="Times New Roman" panose="02020603050405020304" pitchFamily="18" charset="0"/>
                <a:cs typeface="Times New Roman" panose="02020603050405020304" pitchFamily="18" charset="0"/>
              </a:rPr>
              <a:t>такт</a:t>
            </a:r>
            <a:r>
              <a:rPr lang="ru-RU" sz="1600" dirty="0">
                <a:latin typeface="Times New Roman" panose="02020603050405020304" pitchFamily="18" charset="0"/>
                <a:cs typeface="Times New Roman" panose="02020603050405020304" pitchFamily="18" charset="0"/>
              </a:rPr>
              <a:t>.</a:t>
            </a:r>
            <a:endParaRPr lang="en-US" sz="1400" dirty="0">
              <a:latin typeface="Times New Roman" panose="02020603050405020304" pitchFamily="18" charset="0"/>
              <a:ea typeface="Times New Roman" panose="02020603050405020304" pitchFamily="18" charset="0"/>
              <a:cs typeface="Times New Roman" panose="02020603050405020304"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0"/>
            <a:ext cx="12192000" cy="6185535"/>
          </a:xfrm>
          <a:prstGeom prst="rect">
            <a:avLst/>
          </a:prstGeom>
        </p:spPr>
        <p:txBody>
          <a:bodyPr wrap="square">
            <a:spAutoFit/>
          </a:bodyPr>
          <a:lstStyle/>
          <a:p>
            <a:r>
              <a:rPr lang="x-none" dirty="0">
                <a:solidFill>
                  <a:srgbClr val="000000"/>
                </a:solidFill>
                <a:latin typeface="Times New Roman" panose="02020603050405020304" pitchFamily="18" charset="0"/>
                <a:cs typeface="Times New Roman" panose="02020603050405020304" pitchFamily="18" charset="0"/>
              </a:rPr>
              <a:t> </a:t>
            </a:r>
            <a:r>
              <a:rPr lang="x-none">
                <a:solidFill>
                  <a:srgbClr val="000000"/>
                </a:solidFill>
                <a:latin typeface="Times New Roman" panose="02020603050405020304" pitchFamily="18" charset="0"/>
                <a:cs typeface="Times New Roman" panose="02020603050405020304" pitchFamily="18" charset="0"/>
              </a:rPr>
              <a:t>	</a:t>
            </a:r>
            <a:r>
              <a:rPr lang="en-US">
                <a:solidFill>
                  <a:srgbClr val="000000"/>
                </a:solidFill>
                <a:latin typeface="Times New Roman" panose="02020603050405020304" pitchFamily="18" charset="0"/>
                <a:cs typeface="Times New Roman" panose="02020603050405020304" pitchFamily="18" charset="0"/>
              </a:rPr>
              <a:t>Первый 4-битный микропроцессор 4004 был изготовлен компанией Intel в 1971 г. Он был быстро модернизирован до микропроцессора 8008. </a:t>
            </a:r>
            <a:r>
              <a:rPr lang="en-US" altLang="en-US">
                <a:solidFill>
                  <a:srgbClr val="000000"/>
                </a:solidFill>
                <a:latin typeface="Times New Roman" panose="02020603050405020304" pitchFamily="18" charset="0"/>
                <a:cs typeface="Times New Roman" panose="02020603050405020304" pitchFamily="18" charset="0"/>
              </a:rPr>
              <a:t>Это был микропроцессор общего назначения, имевший особое значение для индустрии микрокомпьютеров</a:t>
            </a:r>
            <a:r>
              <a:rPr lang="en-US">
                <a:solidFill>
                  <a:srgbClr val="000000"/>
                </a:solidFill>
                <a:latin typeface="Times New Roman" panose="02020603050405020304" pitchFamily="18" charset="0"/>
                <a:cs typeface="Times New Roman" panose="02020603050405020304" pitchFamily="18" charset="0"/>
              </a:rPr>
              <a:t>. Микропроцессор Intel 8086 (представляющий третье поколение микропроцессоров) был выпущен в июне 1978 года, почти за 3 года до выпуска первого IBM PC, основанного на конструкции 8080/8085, с аналогичным набором регистров, но расширенным до 16 бит. . Именно тогда </a:t>
            </a:r>
            <a:r>
              <a:rPr lang="ru-RU" altLang="en-US">
                <a:solidFill>
                  <a:srgbClr val="000000"/>
                </a:solidFill>
                <a:latin typeface="Times New Roman" panose="02020603050405020304" pitchFamily="18" charset="0"/>
                <a:cs typeface="Times New Roman" panose="02020603050405020304" pitchFamily="18" charset="0"/>
              </a:rPr>
              <a:t>началась </a:t>
            </a:r>
            <a:r>
              <a:rPr lang="en-US">
                <a:solidFill>
                  <a:srgbClr val="000000"/>
                </a:solidFill>
                <a:latin typeface="Times New Roman" panose="02020603050405020304" pitchFamily="18" charset="0"/>
                <a:cs typeface="Times New Roman" panose="02020603050405020304" pitchFamily="18" charset="0"/>
              </a:rPr>
              <a:t>эволюция семейства x86. Блок интерфейса шины переда</a:t>
            </a:r>
            <a:r>
              <a:rPr lang="ru-RU" altLang="en-US">
                <a:solidFill>
                  <a:srgbClr val="000000"/>
                </a:solidFill>
                <a:latin typeface="Times New Roman" panose="02020603050405020304" pitchFamily="18" charset="0"/>
                <a:cs typeface="Times New Roman" panose="02020603050405020304" pitchFamily="18" charset="0"/>
              </a:rPr>
              <a:t>ва</a:t>
            </a:r>
            <a:r>
              <a:rPr lang="en-US">
                <a:solidFill>
                  <a:srgbClr val="000000"/>
                </a:solidFill>
                <a:latin typeface="Times New Roman" panose="02020603050405020304" pitchFamily="18" charset="0"/>
                <a:cs typeface="Times New Roman" panose="02020603050405020304" pitchFamily="18" charset="0"/>
              </a:rPr>
              <a:t>л поток инструкций в блок исполнения через очередь предварительной </a:t>
            </a:r>
            <a:r>
              <a:rPr lang="ru-RU" altLang="en-US">
                <a:solidFill>
                  <a:srgbClr val="000000"/>
                </a:solidFill>
                <a:latin typeface="Times New Roman" panose="02020603050405020304" pitchFamily="18" charset="0"/>
                <a:cs typeface="Times New Roman" panose="02020603050405020304" pitchFamily="18" charset="0"/>
              </a:rPr>
              <a:t>выборки</a:t>
            </a:r>
            <a:r>
              <a:rPr lang="en-US">
                <a:solidFill>
                  <a:srgbClr val="000000"/>
                </a:solidFill>
                <a:latin typeface="Times New Roman" panose="02020603050405020304" pitchFamily="18" charset="0"/>
                <a:cs typeface="Times New Roman" panose="02020603050405020304" pitchFamily="18" charset="0"/>
              </a:rPr>
              <a:t>, так что </a:t>
            </a:r>
            <a:r>
              <a:rPr lang="ru-RU" altLang="en-US">
                <a:solidFill>
                  <a:srgbClr val="000000"/>
                </a:solidFill>
                <a:latin typeface="Times New Roman" panose="02020603050405020304" pitchFamily="18" charset="0"/>
                <a:cs typeface="Times New Roman" panose="02020603050405020304" pitchFamily="18" charset="0"/>
              </a:rPr>
              <a:t>выборка </a:t>
            </a:r>
            <a:r>
              <a:rPr lang="en-US">
                <a:solidFill>
                  <a:srgbClr val="000000"/>
                </a:solidFill>
                <a:latin typeface="Times New Roman" panose="02020603050405020304" pitchFamily="18" charset="0"/>
                <a:cs typeface="Times New Roman" panose="02020603050405020304" pitchFamily="18" charset="0"/>
              </a:rPr>
              <a:t>и выполнение </a:t>
            </a:r>
            <a:r>
              <a:rPr lang="ru-RU" altLang="en-US">
                <a:solidFill>
                  <a:srgbClr val="000000"/>
                </a:solidFill>
                <a:latin typeface="Times New Roman" panose="02020603050405020304" pitchFamily="18" charset="0"/>
                <a:cs typeface="Times New Roman" panose="02020603050405020304" pitchFamily="18" charset="0"/>
              </a:rPr>
              <a:t>осуществлялись </a:t>
            </a:r>
            <a:r>
              <a:rPr lang="en-US">
                <a:solidFill>
                  <a:srgbClr val="000000"/>
                </a:solidFill>
                <a:latin typeface="Times New Roman" panose="02020603050405020304" pitchFamily="18" charset="0"/>
                <a:cs typeface="Times New Roman" panose="02020603050405020304" pitchFamily="18" charset="0"/>
              </a:rPr>
              <a:t>параллельн</a:t>
            </a:r>
            <a:r>
              <a:rPr lang="ru-RU" altLang="en-US">
                <a:solidFill>
                  <a:srgbClr val="000000"/>
                </a:solidFill>
                <a:latin typeface="Times New Roman" panose="02020603050405020304" pitchFamily="18" charset="0"/>
                <a:cs typeface="Times New Roman" panose="02020603050405020304" pitchFamily="18" charset="0"/>
              </a:rPr>
              <a:t>о</a:t>
            </a:r>
            <a:r>
              <a:rPr lang="en-US">
                <a:solidFill>
                  <a:srgbClr val="000000"/>
                </a:solidFill>
                <a:latin typeface="Times New Roman" panose="02020603050405020304" pitchFamily="18" charset="0"/>
                <a:cs typeface="Times New Roman" panose="02020603050405020304" pitchFamily="18" charset="0"/>
              </a:rPr>
              <a:t> </a:t>
            </a:r>
            <a:r>
              <a:rPr lang="ru-RU" altLang="en-US">
                <a:solidFill>
                  <a:srgbClr val="000000"/>
                </a:solidFill>
                <a:latin typeface="Times New Roman" panose="02020603050405020304" pitchFamily="18" charset="0"/>
                <a:cs typeface="Times New Roman" panose="02020603050405020304" pitchFamily="18" charset="0"/>
              </a:rPr>
              <a:t>-</a:t>
            </a:r>
            <a:r>
              <a:rPr lang="en-US">
                <a:solidFill>
                  <a:srgbClr val="000000"/>
                </a:solidFill>
                <a:latin typeface="Times New Roman" panose="02020603050405020304" pitchFamily="18" charset="0"/>
                <a:cs typeface="Times New Roman" panose="02020603050405020304" pitchFamily="18" charset="0"/>
              </a:rPr>
              <a:t> примитивная форма конвейерной обработки (инструкции 8086 имели размер от 1 до 4 байтов).</a:t>
            </a:r>
          </a:p>
          <a:p>
            <a:r>
              <a:rPr lang="x-none">
                <a:latin typeface="Times New Roman" panose="02020603050405020304" pitchFamily="18" charset="0"/>
                <a:cs typeface="Times New Roman" panose="02020603050405020304" pitchFamily="18" charset="0"/>
              </a:rPr>
              <a:t>	</a:t>
            </a:r>
            <a:r>
              <a:rPr lang="en-US">
                <a:latin typeface="Times New Roman" panose="02020603050405020304" pitchFamily="18" charset="0"/>
                <a:cs typeface="Times New Roman" panose="02020603050405020304" pitchFamily="18" charset="0"/>
              </a:rPr>
              <a:t>Однако первый ПК, выпущенный в 1981 году, имел процессор Intel с частотой 4,77 МГц. Но это был не первый продукт IBM, использующий процессор x86 </a:t>
            </a:r>
            <a:r>
              <a:rPr lang="ru-RU" altLang="en-US">
                <a:latin typeface="Times New Roman" panose="02020603050405020304" pitchFamily="18" charset="0"/>
                <a:cs typeface="Times New Roman" panose="02020603050405020304" pitchFamily="18" charset="0"/>
              </a:rPr>
              <a:t>-</a:t>
            </a:r>
            <a:r>
              <a:rPr lang="en-US">
                <a:latin typeface="Times New Roman" panose="02020603050405020304" pitchFamily="18" charset="0"/>
                <a:cs typeface="Times New Roman" panose="02020603050405020304" pitchFamily="18" charset="0"/>
              </a:rPr>
              <a:t> система обработки текст</a:t>
            </a:r>
            <a:r>
              <a:rPr lang="ru-RU" altLang="en-US">
                <a:latin typeface="Times New Roman" panose="02020603050405020304" pitchFamily="18" charset="0"/>
                <a:cs typeface="Times New Roman" panose="02020603050405020304" pitchFamily="18" charset="0"/>
              </a:rPr>
              <a:t>ов</a:t>
            </a:r>
            <a:r>
              <a:rPr lang="en-US">
                <a:latin typeface="Times New Roman" panose="02020603050405020304" pitchFamily="18" charset="0"/>
                <a:cs typeface="Times New Roman" panose="02020603050405020304" pitchFamily="18" charset="0"/>
              </a:rPr>
              <a:t> </a:t>
            </a:r>
            <a:r>
              <a:rPr lang="ru-RU" altLang="en-US">
                <a:latin typeface="Times New Roman" panose="02020603050405020304" pitchFamily="18" charset="0"/>
                <a:cs typeface="Times New Roman" panose="02020603050405020304" pitchFamily="18" charset="0"/>
              </a:rPr>
              <a:t>-</a:t>
            </a:r>
            <a:r>
              <a:rPr lang="en-US">
                <a:latin typeface="Times New Roman" panose="02020603050405020304" pitchFamily="18" charset="0"/>
                <a:cs typeface="Times New Roman" panose="02020603050405020304" pitchFamily="18" charset="0"/>
              </a:rPr>
              <a:t> IBM Displaywriter, разработанн</a:t>
            </a:r>
            <a:r>
              <a:rPr lang="ru-RU" altLang="en-US">
                <a:latin typeface="Times New Roman" panose="02020603050405020304" pitchFamily="18" charset="0"/>
                <a:cs typeface="Times New Roman" panose="02020603050405020304" pitchFamily="18" charset="0"/>
              </a:rPr>
              <a:t>ая</a:t>
            </a:r>
            <a:r>
              <a:rPr lang="en-US">
                <a:latin typeface="Times New Roman" panose="02020603050405020304" pitchFamily="18" charset="0"/>
                <a:cs typeface="Times New Roman" panose="02020603050405020304" pitchFamily="18" charset="0"/>
              </a:rPr>
              <a:t> в Остине, штат Техас, уже использовал</a:t>
            </a:r>
            <a:r>
              <a:rPr lang="ru-RU" altLang="en-US">
                <a:latin typeface="Times New Roman" panose="02020603050405020304" pitchFamily="18" charset="0"/>
                <a:cs typeface="Times New Roman" panose="02020603050405020304" pitchFamily="18" charset="0"/>
              </a:rPr>
              <a:t>а</a:t>
            </a:r>
            <a:r>
              <a:rPr lang="en-US">
                <a:latin typeface="Times New Roman" panose="02020603050405020304" pitchFamily="18" charset="0"/>
                <a:cs typeface="Times New Roman" panose="02020603050405020304" pitchFamily="18" charset="0"/>
              </a:rPr>
              <a:t> микропроцессор x86 с тактовой частотой 5 МГц. На самом деле IBM не была ни первой, ни единственной компанией, которая использовала микропроцессор x86 в ПК. Небольшая компания Seattle Computer Products уже выпустила систему с процессором x86. Эта компания разработала первую версию операционной системы DOS для ПК, </a:t>
            </a:r>
            <a:r>
              <a:rPr lang="ru-RU" altLang="en-US">
                <a:latin typeface="Times New Roman" panose="02020603050405020304" pitchFamily="18" charset="0"/>
                <a:cs typeface="Times New Roman" panose="02020603050405020304" pitchFamily="18" charset="0"/>
              </a:rPr>
              <a:t>которая была куплена компанией </a:t>
            </a:r>
            <a:r>
              <a:rPr lang="en-US">
                <a:latin typeface="Times New Roman" panose="02020603050405020304" pitchFamily="18" charset="0"/>
                <a:cs typeface="Times New Roman" panose="02020603050405020304" pitchFamily="18" charset="0"/>
              </a:rPr>
              <a:t>Microsoft и позже </a:t>
            </a:r>
            <a:r>
              <a:rPr lang="ru-RU" altLang="en-US">
                <a:latin typeface="Times New Roman" panose="02020603050405020304" pitchFamily="18" charset="0"/>
                <a:cs typeface="Times New Roman" panose="02020603050405020304" pitchFamily="18" charset="0"/>
              </a:rPr>
              <a:t>получила название </a:t>
            </a:r>
            <a:r>
              <a:rPr lang="en-US">
                <a:latin typeface="Times New Roman" panose="02020603050405020304" pitchFamily="18" charset="0"/>
                <a:cs typeface="Times New Roman" panose="02020603050405020304" pitchFamily="18" charset="0"/>
              </a:rPr>
              <a:t>MS-DOS.</a:t>
            </a:r>
          </a:p>
          <a:p>
            <a:r>
              <a:rPr lang="x-none">
                <a:latin typeface="Times New Roman" panose="02020603050405020304" pitchFamily="18" charset="0"/>
                <a:cs typeface="Times New Roman" panose="02020603050405020304" pitchFamily="18" charset="0"/>
              </a:rPr>
              <a:t>	</a:t>
            </a:r>
            <a:r>
              <a:rPr lang="en-US">
                <a:latin typeface="Times New Roman" panose="02020603050405020304" pitchFamily="18" charset="0"/>
                <a:cs typeface="Times New Roman" panose="02020603050405020304" pitchFamily="18" charset="0"/>
              </a:rPr>
              <a:t>Для первого ПК был выбран </a:t>
            </a:r>
            <a:r>
              <a:rPr lang="ru-RU" altLang="en-US">
                <a:latin typeface="Times New Roman" panose="02020603050405020304" pitchFamily="18" charset="0"/>
                <a:cs typeface="Times New Roman" panose="02020603050405020304" pitchFamily="18" charset="0"/>
              </a:rPr>
              <a:t>менее производительный </a:t>
            </a:r>
            <a:r>
              <a:rPr lang="en-US">
                <a:latin typeface="Times New Roman" panose="02020603050405020304" pitchFamily="18" charset="0"/>
                <a:cs typeface="Times New Roman" panose="02020603050405020304" pitchFamily="18" charset="0"/>
              </a:rPr>
              <a:t>микропроцессор 8088 из-за необходимости поддерживать низкую цену компьютера. Микропроцессор 8088 поддерживал 16-битную внутреннюю шину, но внешняя шина имела только 8 бит. Это упростило подключение к 8-битным чипам периферийных устройств и позволило использовать меньший объем памяти в конструкции компьютера. </a:t>
            </a:r>
            <a:r>
              <a:rPr lang="ru-RU" altLang="en-US">
                <a:latin typeface="Times New Roman" panose="02020603050405020304" pitchFamily="18" charset="0"/>
                <a:cs typeface="Times New Roman" panose="02020603050405020304" pitchFamily="18" charset="0"/>
              </a:rPr>
              <a:t>Архитектура </a:t>
            </a:r>
            <a:r>
              <a:rPr lang="en-US">
                <a:latin typeface="Times New Roman" panose="02020603050405020304" pitchFamily="18" charset="0"/>
                <a:cs typeface="Times New Roman" panose="02020603050405020304" pitchFamily="18" charset="0"/>
              </a:rPr>
              <a:t>включал</a:t>
            </a:r>
            <a:r>
              <a:rPr lang="ru-RU" altLang="en-US">
                <a:latin typeface="Times New Roman" panose="02020603050405020304" pitchFamily="18" charset="0"/>
                <a:cs typeface="Times New Roman" panose="02020603050405020304" pitchFamily="18" charset="0"/>
              </a:rPr>
              <a:t>а </a:t>
            </a:r>
            <a:r>
              <a:rPr lang="en-US">
                <a:latin typeface="Times New Roman" panose="02020603050405020304" pitchFamily="18" charset="0"/>
                <a:cs typeface="Times New Roman" panose="02020603050405020304" pitchFamily="18" charset="0"/>
              </a:rPr>
              <a:t>4 16-битных регистра общего назначения, к которым также можно было </a:t>
            </a:r>
            <a:r>
              <a:rPr lang="ru-RU" altLang="en-US">
                <a:latin typeface="Times New Roman" panose="02020603050405020304" pitchFamily="18" charset="0"/>
                <a:cs typeface="Times New Roman" panose="02020603050405020304" pitchFamily="18" charset="0"/>
              </a:rPr>
              <a:t>обращаться </a:t>
            </a:r>
            <a:r>
              <a:rPr lang="en-US">
                <a:latin typeface="Times New Roman" panose="02020603050405020304" pitchFamily="18" charset="0"/>
                <a:cs typeface="Times New Roman" panose="02020603050405020304" pitchFamily="18" charset="0"/>
              </a:rPr>
              <a:t>как</a:t>
            </a:r>
            <a:r>
              <a:rPr lang="ru-RU" altLang="en-US">
                <a:latin typeface="Times New Roman" panose="02020603050405020304" pitchFamily="18" charset="0"/>
                <a:cs typeface="Times New Roman" panose="02020603050405020304" pitchFamily="18" charset="0"/>
              </a:rPr>
              <a:t> к</a:t>
            </a:r>
            <a:r>
              <a:rPr lang="en-US">
                <a:latin typeface="Times New Roman" panose="02020603050405020304" pitchFamily="18" charset="0"/>
                <a:cs typeface="Times New Roman" panose="02020603050405020304" pitchFamily="18" charset="0"/>
              </a:rPr>
              <a:t> 8-битны</a:t>
            </a:r>
            <a:r>
              <a:rPr lang="ru-RU" altLang="en-US">
                <a:latin typeface="Times New Roman" panose="02020603050405020304" pitchFamily="18" charset="0"/>
                <a:cs typeface="Times New Roman" panose="02020603050405020304" pitchFamily="18" charset="0"/>
              </a:rPr>
              <a:t>м</a:t>
            </a:r>
            <a:r>
              <a:rPr lang="en-US">
                <a:latin typeface="Times New Roman" panose="02020603050405020304" pitchFamily="18" charset="0"/>
                <a:cs typeface="Times New Roman" panose="02020603050405020304" pitchFamily="18" charset="0"/>
              </a:rPr>
              <a:t> регистр</a:t>
            </a:r>
            <a:r>
              <a:rPr lang="ru-RU" altLang="en-US">
                <a:latin typeface="Times New Roman" panose="02020603050405020304" pitchFamily="18" charset="0"/>
                <a:cs typeface="Times New Roman" panose="02020603050405020304" pitchFamily="18" charset="0"/>
              </a:rPr>
              <a:t>ам</a:t>
            </a:r>
            <a:r>
              <a:rPr lang="en-US">
                <a:latin typeface="Times New Roman" panose="02020603050405020304" pitchFamily="18" charset="0"/>
                <a:cs typeface="Times New Roman" panose="02020603050405020304" pitchFamily="18" charset="0"/>
              </a:rPr>
              <a:t>, и 4 16-битных индексных регистра (включая указатель стека). </a:t>
            </a:r>
            <a:r>
              <a:rPr lang="en-US" altLang="en-US" dirty="0">
                <a:latin typeface="Times New Roman" panose="02020603050405020304" pitchFamily="18" charset="0"/>
                <a:cs typeface="Times New Roman" panose="02020603050405020304" pitchFamily="18" charset="0"/>
              </a:rPr>
              <a:t>Регистры данных часто неявно использовались инструкциями, что приводило к сложным назначениям регистров для временных значений. Также было четыре сегментных регистра, которые могли устанавливаться из индексных регистров.</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0"/>
            <a:ext cx="6096000" cy="369332"/>
          </a:xfrm>
          <a:prstGeom prst="rect">
            <a:avLst/>
          </a:prstGeom>
        </p:spPr>
        <p:txBody>
          <a:bodyPr>
            <a:spAutoFit/>
          </a:bodyPr>
          <a:lstStyle/>
          <a:p>
            <a:r>
              <a:rPr lang="en-US" b="1">
                <a:solidFill>
                  <a:srgbClr val="000000"/>
                </a:solidFill>
                <a:latin typeface="Times New Roman" panose="02020603050405020304" pitchFamily="18" charset="0"/>
                <a:cs typeface="Times New Roman" panose="02020603050405020304" pitchFamily="18" charset="0"/>
              </a:rPr>
              <a:t>Микропроцессор Pentium Pro («P6»)</a:t>
            </a:r>
            <a:endParaRPr lang="en-US" dirty="0">
              <a:latin typeface="Times New Roman" panose="02020603050405020304" pitchFamily="18" charset="0"/>
              <a:cs typeface="Times New Roman" panose="02020603050405020304" pitchFamily="18" charset="0"/>
            </a:endParaRPr>
          </a:p>
        </p:txBody>
      </p:sp>
      <p:sp>
        <p:nvSpPr>
          <p:cNvPr id="5" name="Прямоугольник 4"/>
          <p:cNvSpPr/>
          <p:nvPr/>
        </p:nvSpPr>
        <p:spPr>
          <a:xfrm>
            <a:off x="87516" y="325371"/>
            <a:ext cx="12104484" cy="3693319"/>
          </a:xfrm>
          <a:prstGeom prst="rect">
            <a:avLst/>
          </a:prstGeom>
        </p:spPr>
        <p:txBody>
          <a:bodyPr wrap="square">
            <a:spAutoFit/>
          </a:bodyPr>
          <a:lstStyle/>
          <a:p>
            <a:r>
              <a:rPr lang="ru-RU" dirty="0">
                <a:latin typeface="Times New Roman" panose="02020603050405020304" pitchFamily="18" charset="0"/>
                <a:cs typeface="Times New Roman" panose="02020603050405020304" pitchFamily="18" charset="0"/>
              </a:rPr>
              <a:t>Микропроцессор </a:t>
            </a:r>
            <a:r>
              <a:rPr lang="ru-RU" b="1" dirty="0" err="1">
                <a:latin typeface="Times New Roman" panose="02020603050405020304" pitchFamily="18" charset="0"/>
                <a:cs typeface="Times New Roman" panose="02020603050405020304" pitchFamily="18" charset="0"/>
              </a:rPr>
              <a:t>Pentium</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Pro</a:t>
            </a:r>
            <a:r>
              <a:rPr lang="ru-RU" dirty="0">
                <a:latin typeface="Times New Roman" panose="02020603050405020304" pitchFamily="18" charset="0"/>
                <a:cs typeface="Times New Roman" panose="02020603050405020304" pitchFamily="18" charset="0"/>
              </a:rPr>
              <a:t> был представлен в 1995 году как преемник процессора </a:t>
            </a:r>
            <a:r>
              <a:rPr lang="ru-RU" dirty="0" err="1">
                <a:latin typeface="Times New Roman" panose="02020603050405020304" pitchFamily="18" charset="0"/>
                <a:cs typeface="Times New Roman" panose="02020603050405020304" pitchFamily="18" charset="0"/>
              </a:rPr>
              <a:t>Pentium</a:t>
            </a:r>
            <a:r>
              <a:rPr lang="ru-RU" dirty="0">
                <a:latin typeface="Times New Roman" panose="02020603050405020304" pitchFamily="18" charset="0"/>
                <a:cs typeface="Times New Roman" panose="02020603050405020304" pitchFamily="18" charset="0"/>
              </a:rPr>
              <a:t>, привнеся в микропроцессоры ПК некоторые </a:t>
            </a:r>
            <a:r>
              <a:rPr lang="ru-RU" b="1" dirty="0">
                <a:latin typeface="Times New Roman" panose="02020603050405020304" pitchFamily="18" charset="0"/>
                <a:cs typeface="Times New Roman" panose="02020603050405020304" pitchFamily="18" charset="0"/>
              </a:rPr>
              <a:t>ранее беспрецедентные</a:t>
            </a:r>
            <a:r>
              <a:rPr lang="ru-RU" dirty="0">
                <a:latin typeface="Times New Roman" panose="02020603050405020304" pitchFamily="18" charset="0"/>
                <a:cs typeface="Times New Roman" panose="02020603050405020304" pitchFamily="18" charset="0"/>
              </a:rPr>
              <a:t> функции. Микропроцессор </a:t>
            </a:r>
            <a:r>
              <a:rPr lang="ru-RU" dirty="0" err="1">
                <a:latin typeface="Times New Roman" panose="02020603050405020304" pitchFamily="18" charset="0"/>
                <a:cs typeface="Times New Roman" panose="02020603050405020304" pitchFamily="18" charset="0"/>
              </a:rPr>
              <a:t>Pentium</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Pro</a:t>
            </a:r>
            <a:r>
              <a:rPr lang="ru-RU" dirty="0">
                <a:latin typeface="Times New Roman" panose="02020603050405020304" pitchFamily="18" charset="0"/>
                <a:cs typeface="Times New Roman" panose="02020603050405020304" pitchFamily="18" charset="0"/>
              </a:rPr>
              <a:t> был первым микропроцессором, который радикально изменил способ выполнения инструкций, </a:t>
            </a:r>
            <a:r>
              <a:rPr lang="ru-RU" b="1" dirty="0">
                <a:latin typeface="Times New Roman" panose="02020603050405020304" pitchFamily="18" charset="0"/>
                <a:cs typeface="Times New Roman" panose="02020603050405020304" pitchFamily="18" charset="0"/>
              </a:rPr>
              <a:t>преобразуя их во внутренние микрооперации RISC-типа</a:t>
            </a:r>
            <a:r>
              <a:rPr lang="ru-RU" dirty="0">
                <a:latin typeface="Times New Roman" panose="02020603050405020304" pitchFamily="18" charset="0"/>
                <a:cs typeface="Times New Roman" panose="02020603050405020304" pitchFamily="18" charset="0"/>
              </a:rPr>
              <a:t>, а затем </a:t>
            </a:r>
            <a:r>
              <a:rPr lang="ru-RU" b="1" dirty="0">
                <a:latin typeface="Times New Roman" panose="02020603050405020304" pitchFamily="18" charset="0"/>
                <a:cs typeface="Times New Roman" panose="02020603050405020304" pitchFamily="18" charset="0"/>
              </a:rPr>
              <a:t>обеспечивая их более эффективное выполнение</a:t>
            </a:r>
            <a:r>
              <a:rPr lang="ru-RU" dirty="0">
                <a:latin typeface="Times New Roman" panose="02020603050405020304" pitchFamily="18" charset="0"/>
                <a:cs typeface="Times New Roman" panose="02020603050405020304" pitchFamily="18" charset="0"/>
              </a:rPr>
              <a:t> во внутренних блоках. Доступные в нескольких вариантах с частотами от 150 МГц (ноябрь 1995 г.) до 200 МГц (январь 1997 г.), микропроцессоры </a:t>
            </a:r>
            <a:r>
              <a:rPr lang="ru-RU" b="1" dirty="0" err="1">
                <a:latin typeface="Times New Roman" panose="02020603050405020304" pitchFamily="18" charset="0"/>
                <a:cs typeface="Times New Roman" panose="02020603050405020304" pitchFamily="18" charset="0"/>
              </a:rPr>
              <a:t>Pentium</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Pro</a:t>
            </a:r>
            <a:r>
              <a:rPr lang="ru-RU" dirty="0">
                <a:latin typeface="Times New Roman" panose="02020603050405020304" pitchFamily="18" charset="0"/>
                <a:cs typeface="Times New Roman" panose="02020603050405020304" pitchFamily="18" charset="0"/>
              </a:rPr>
              <a:t> </a:t>
            </a:r>
            <a:r>
              <a:rPr lang="ru-RU" b="1" dirty="0">
                <a:latin typeface="Times New Roman" panose="02020603050405020304" pitchFamily="18" charset="0"/>
                <a:cs typeface="Times New Roman" panose="02020603050405020304" pitchFamily="18" charset="0"/>
              </a:rPr>
              <a:t>изготавливались по технологии</a:t>
            </a:r>
            <a:r>
              <a:rPr lang="ru-RU" dirty="0">
                <a:latin typeface="Times New Roman" panose="02020603050405020304" pitchFamily="18" charset="0"/>
                <a:cs typeface="Times New Roman" panose="02020603050405020304" pitchFamily="18" charset="0"/>
              </a:rPr>
              <a:t> от 0,6 до 0,35 </a:t>
            </a:r>
            <a:r>
              <a:rPr lang="ru-RU" b="1" dirty="0">
                <a:latin typeface="Times New Roman" panose="02020603050405020304" pitchFamily="18" charset="0"/>
                <a:cs typeface="Times New Roman" panose="02020603050405020304" pitchFamily="18" charset="0"/>
              </a:rPr>
              <a:t>мкм</a:t>
            </a:r>
            <a:r>
              <a:rPr lang="ru-RU" dirty="0">
                <a:latin typeface="Times New Roman" panose="02020603050405020304" pitchFamily="18" charset="0"/>
                <a:cs typeface="Times New Roman" panose="02020603050405020304" pitchFamily="18" charset="0"/>
              </a:rPr>
              <a:t> и </a:t>
            </a:r>
            <a:r>
              <a:rPr lang="ru-RU" b="1" dirty="0">
                <a:latin typeface="Times New Roman" panose="02020603050405020304" pitchFamily="18" charset="0"/>
                <a:cs typeface="Times New Roman" panose="02020603050405020304" pitchFamily="18" charset="0"/>
              </a:rPr>
              <a:t>имели встроенную кэш-память второго уровня (L2)</a:t>
            </a:r>
            <a:r>
              <a:rPr lang="ru-RU" dirty="0">
                <a:latin typeface="Times New Roman" panose="02020603050405020304" pitchFamily="18" charset="0"/>
                <a:cs typeface="Times New Roman" panose="02020603050405020304" pitchFamily="18" charset="0"/>
              </a:rPr>
              <a:t>.</a:t>
            </a:r>
          </a:p>
          <a:p>
            <a:r>
              <a:rPr lang="ru-RU" dirty="0">
                <a:latin typeface="Times New Roman" panose="02020603050405020304" pitchFamily="18" charset="0"/>
                <a:cs typeface="Times New Roman" panose="02020603050405020304" pitchFamily="18" charset="0"/>
              </a:rPr>
              <a:t>Количество используемых транзисторов составляет около 5,5 млн, а размер кэш-памяти </a:t>
            </a:r>
            <a:r>
              <a:rPr lang="ru-RU" b="1" dirty="0">
                <a:latin typeface="Times New Roman" panose="02020603050405020304" pitchFamily="18" charset="0"/>
                <a:cs typeface="Times New Roman" panose="02020603050405020304" pitchFamily="18" charset="0"/>
              </a:rPr>
              <a:t>второго уровня</a:t>
            </a:r>
            <a:r>
              <a:rPr lang="ru-RU" dirty="0">
                <a:latin typeface="Times New Roman" panose="02020603050405020304" pitchFamily="18" charset="0"/>
                <a:cs typeface="Times New Roman" panose="02020603050405020304" pitchFamily="18" charset="0"/>
              </a:rPr>
              <a:t> варьируется от 256 КБ до 1 МБ для микропроцессоров, работающих на частоте 200 МГц. Несмотря на то, что процессору </a:t>
            </a:r>
            <a:r>
              <a:rPr lang="ru-RU" b="1" dirty="0" err="1">
                <a:latin typeface="Times New Roman" panose="02020603050405020304" pitchFamily="18" charset="0"/>
                <a:cs typeface="Times New Roman" panose="02020603050405020304" pitchFamily="18" charset="0"/>
              </a:rPr>
              <a:t>Pentium</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Pro</a:t>
            </a:r>
            <a:r>
              <a:rPr lang="ru-RU" dirty="0">
                <a:latin typeface="Times New Roman" panose="02020603050405020304" pitchFamily="18" charset="0"/>
                <a:cs typeface="Times New Roman" panose="02020603050405020304" pitchFamily="18" charset="0"/>
              </a:rPr>
              <a:t> уже более трех лет, он все еще используется в высокопроизводительных системах (в частности, в серверах), хотя </a:t>
            </a:r>
            <a:r>
              <a:rPr lang="ru-RU" b="1" dirty="0">
                <a:latin typeface="Times New Roman" panose="02020603050405020304" pitchFamily="18" charset="0"/>
                <a:cs typeface="Times New Roman" panose="02020603050405020304" pitchFamily="18" charset="0"/>
              </a:rPr>
              <a:t>процессоры </a:t>
            </a:r>
            <a:r>
              <a:rPr lang="ru-RU" b="1" dirty="0" err="1">
                <a:latin typeface="Times New Roman" panose="02020603050405020304" pitchFamily="18" charset="0"/>
                <a:cs typeface="Times New Roman" panose="02020603050405020304" pitchFamily="18" charset="0"/>
              </a:rPr>
              <a:t>Pentium</a:t>
            </a:r>
            <a:r>
              <a:rPr lang="ru-RU" b="1" dirty="0">
                <a:latin typeface="Times New Roman" panose="02020603050405020304" pitchFamily="18" charset="0"/>
                <a:cs typeface="Times New Roman" panose="02020603050405020304" pitchFamily="18" charset="0"/>
              </a:rPr>
              <a:t> II</a:t>
            </a:r>
            <a:r>
              <a:rPr lang="ru-RU" dirty="0">
                <a:latin typeface="Times New Roman" panose="02020603050405020304" pitchFamily="18" charset="0"/>
                <a:cs typeface="Times New Roman" panose="02020603050405020304" pitchFamily="18" charset="0"/>
              </a:rPr>
              <a:t> (а </a:t>
            </a:r>
            <a:r>
              <a:rPr lang="ru-RU" b="1" dirty="0">
                <a:latin typeface="Times New Roman" panose="02020603050405020304" pitchFamily="18" charset="0"/>
                <a:cs typeface="Times New Roman" panose="02020603050405020304" pitchFamily="18" charset="0"/>
              </a:rPr>
              <a:t>в последнее время и </a:t>
            </a:r>
            <a:r>
              <a:rPr lang="ru-RU" b="1" dirty="0" err="1">
                <a:latin typeface="Times New Roman" panose="02020603050405020304" pitchFamily="18" charset="0"/>
                <a:cs typeface="Times New Roman" panose="02020603050405020304" pitchFamily="18" charset="0"/>
              </a:rPr>
              <a:t>Pentium</a:t>
            </a:r>
            <a:r>
              <a:rPr lang="ru-RU" b="1" dirty="0">
                <a:latin typeface="Times New Roman" panose="02020603050405020304" pitchFamily="18" charset="0"/>
                <a:cs typeface="Times New Roman" panose="02020603050405020304" pitchFamily="18" charset="0"/>
              </a:rPr>
              <a:t> III</a:t>
            </a:r>
            <a:r>
              <a:rPr lang="ru-RU" dirty="0">
                <a:latin typeface="Times New Roman" panose="02020603050405020304" pitchFamily="18" charset="0"/>
                <a:cs typeface="Times New Roman" panose="02020603050405020304" pitchFamily="18" charset="0"/>
              </a:rPr>
              <a:t>) </a:t>
            </a:r>
            <a:r>
              <a:rPr lang="ru-RU" b="1" dirty="0">
                <a:latin typeface="Times New Roman" panose="02020603050405020304" pitchFamily="18" charset="0"/>
                <a:cs typeface="Times New Roman" panose="02020603050405020304" pitchFamily="18" charset="0"/>
              </a:rPr>
              <a:t>в некоторых случаях начинают занимать его место</a:t>
            </a:r>
            <a:r>
              <a:rPr lang="ru-RU" dirty="0">
                <a:latin typeface="Times New Roman" panose="02020603050405020304" pitchFamily="18" charset="0"/>
                <a:cs typeface="Times New Roman" panose="02020603050405020304" pitchFamily="18" charset="0"/>
              </a:rPr>
              <a:t>. Для таких серверов с несколькими процессорами </a:t>
            </a:r>
            <a:r>
              <a:rPr lang="ru-RU" b="1" dirty="0" err="1">
                <a:latin typeface="Times New Roman" panose="02020603050405020304" pitchFamily="18" charset="0"/>
                <a:cs typeface="Times New Roman" panose="02020603050405020304" pitchFamily="18" charset="0"/>
              </a:rPr>
              <a:t>Pentium</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Pro</a:t>
            </a:r>
            <a:r>
              <a:rPr lang="ru-RU" dirty="0">
                <a:latin typeface="Times New Roman" panose="02020603050405020304" pitchFamily="18" charset="0"/>
                <a:cs typeface="Times New Roman" panose="02020603050405020304" pitchFamily="18" charset="0"/>
              </a:rPr>
              <a:t> соотношение цена/производительность довольно хорошее, </a:t>
            </a:r>
            <a:r>
              <a:rPr lang="ru-RU" b="1" dirty="0">
                <a:latin typeface="Times New Roman" panose="02020603050405020304" pitchFamily="18" charset="0"/>
                <a:cs typeface="Times New Roman" panose="02020603050405020304" pitchFamily="18" charset="0"/>
              </a:rPr>
              <a:t>конкурируя с некоторыми серверными процессорами (не </a:t>
            </a:r>
            <a:r>
              <a:rPr lang="ru-RU" b="1" dirty="0" err="1">
                <a:latin typeface="Times New Roman" panose="02020603050405020304" pitchFamily="18" charset="0"/>
                <a:cs typeface="Times New Roman" panose="02020603050405020304" pitchFamily="18" charset="0"/>
              </a:rPr>
              <a:t>Intel</a:t>
            </a:r>
            <a:r>
              <a:rPr lang="ru-RU" b="1" dirty="0">
                <a:latin typeface="Times New Roman" panose="02020603050405020304" pitchFamily="18" charset="0"/>
                <a:cs typeface="Times New Roman" panose="02020603050405020304" pitchFamily="18" charset="0"/>
              </a:rPr>
              <a:t>)</a:t>
            </a:r>
            <a:r>
              <a:rPr lang="ru-RU" dirty="0">
                <a:latin typeface="Times New Roman" panose="02020603050405020304" pitchFamily="18" charset="0"/>
                <a:cs typeface="Times New Roman" panose="02020603050405020304" pitchFamily="18" charset="0"/>
              </a:rPr>
              <a:t> от </a:t>
            </a:r>
            <a:r>
              <a:rPr lang="ru-RU" b="1" dirty="0">
                <a:latin typeface="Times New Roman" panose="02020603050405020304" pitchFamily="18" charset="0"/>
                <a:cs typeface="Times New Roman" panose="02020603050405020304" pitchFamily="18" charset="0"/>
              </a:rPr>
              <a:t>DEC (</a:t>
            </a:r>
            <a:r>
              <a:rPr lang="ru-RU" b="1" dirty="0" err="1">
                <a:latin typeface="Times New Roman" panose="02020603050405020304" pitchFamily="18" charset="0"/>
                <a:cs typeface="Times New Roman" panose="02020603050405020304" pitchFamily="18" charset="0"/>
              </a:rPr>
              <a:t>Digital</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Equipment</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Corporation</a:t>
            </a:r>
            <a:r>
              <a:rPr lang="ru-RU" b="1" dirty="0">
                <a:latin typeface="Times New Roman" panose="02020603050405020304" pitchFamily="18" charset="0"/>
                <a:cs typeface="Times New Roman" panose="02020603050405020304" pitchFamily="18" charset="0"/>
              </a:rPr>
              <a:t>)</a:t>
            </a:r>
            <a:r>
              <a:rPr lang="ru-RU"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Alpha</a:t>
            </a:r>
            <a:r>
              <a:rPr lang="ru-RU" dirty="0">
                <a:latin typeface="Times New Roman" panose="02020603050405020304" pitchFamily="18" charset="0"/>
                <a:cs typeface="Times New Roman" panose="02020603050405020304" pitchFamily="18" charset="0"/>
              </a:rPr>
              <a:t>.</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123731" y="0"/>
            <a:ext cx="8839200" cy="369332"/>
          </a:xfrm>
          <a:prstGeom prst="rect">
            <a:avLst/>
          </a:prstGeom>
        </p:spPr>
        <p:txBody>
          <a:bodyPr wrap="square">
            <a:spAutoFit/>
          </a:bodyPr>
          <a:lstStyle/>
          <a:p>
            <a:r>
              <a:rPr lang="en-US" dirty="0" err="1">
                <a:solidFill>
                  <a:srgbClr val="000000"/>
                </a:solidFill>
                <a:latin typeface="Times New Roman" panose="02020603050405020304" pitchFamily="18" charset="0"/>
                <a:cs typeface="Times New Roman" panose="02020603050405020304" pitchFamily="18" charset="0"/>
              </a:rPr>
              <a:t>Основные</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характеристики</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процессора</a:t>
            </a:r>
            <a:r>
              <a:rPr lang="en-US" dirty="0">
                <a:solidFill>
                  <a:srgbClr val="000000"/>
                </a:solidFill>
                <a:latin typeface="Times New Roman" panose="02020603050405020304" pitchFamily="18" charset="0"/>
                <a:cs typeface="Times New Roman" panose="02020603050405020304" pitchFamily="18" charset="0"/>
              </a:rPr>
              <a:t> Pentium Pro </a:t>
            </a:r>
            <a:r>
              <a:rPr lang="en-US" dirty="0" err="1">
                <a:solidFill>
                  <a:srgbClr val="000000"/>
                </a:solidFill>
                <a:latin typeface="Times New Roman" panose="02020603050405020304" pitchFamily="18" charset="0"/>
                <a:cs typeface="Times New Roman" panose="02020603050405020304" pitchFamily="18" charset="0"/>
              </a:rPr>
              <a:t>следующие</a:t>
            </a:r>
            <a:r>
              <a:rPr lang="en-US" dirty="0">
                <a:solidFill>
                  <a:srgbClr val="000000"/>
                </a:solidFill>
                <a:latin typeface="Times New Roman" panose="02020603050405020304" pitchFamily="18" charset="0"/>
                <a:cs typeface="Times New Roman" panose="02020603050405020304" pitchFamily="18" charset="0"/>
              </a:rPr>
              <a:t>:</a:t>
            </a:r>
            <a:endParaRPr lang="en-US" dirty="0">
              <a:latin typeface="Times New Roman" panose="02020603050405020304" pitchFamily="18" charset="0"/>
              <a:cs typeface="Times New Roman" panose="02020603050405020304" pitchFamily="18" charset="0"/>
            </a:endParaRPr>
          </a:p>
        </p:txBody>
      </p:sp>
      <p:sp>
        <p:nvSpPr>
          <p:cNvPr id="5" name="Прямоугольник 4"/>
          <p:cNvSpPr/>
          <p:nvPr/>
        </p:nvSpPr>
        <p:spPr>
          <a:xfrm>
            <a:off x="123731" y="369332"/>
            <a:ext cx="11935486" cy="6185535"/>
          </a:xfrm>
          <a:prstGeom prst="rect">
            <a:avLst/>
          </a:prstGeom>
        </p:spPr>
        <p:txBody>
          <a:bodyPr wrap="square">
            <a:spAutoFit/>
          </a:bodyPr>
          <a:lstStyle/>
          <a:p>
            <a:r>
              <a:rPr lang="x-none" dirty="0">
                <a:solidFill>
                  <a:srgbClr val="000000"/>
                </a:solidFill>
                <a:latin typeface="Times New Roman" panose="02020603050405020304" pitchFamily="18" charset="0"/>
                <a:cs typeface="Times New Roman" panose="02020603050405020304" pitchFamily="18" charset="0"/>
              </a:rPr>
              <a:t>    	</a:t>
            </a:r>
            <a:r>
              <a:rPr lang="en-US" i="1" dirty="0">
                <a:solidFill>
                  <a:srgbClr val="000000"/>
                </a:solidFill>
                <a:latin typeface="Times New Roman" panose="02020603050405020304" pitchFamily="18" charset="0"/>
                <a:cs typeface="Times New Roman" panose="02020603050405020304" pitchFamily="18" charset="0"/>
              </a:rPr>
              <a:t> </a:t>
            </a:r>
            <a:r>
              <a:rPr lang="en-US" i="1" dirty="0" err="1">
                <a:solidFill>
                  <a:srgbClr val="000000"/>
                </a:solidFill>
                <a:latin typeface="Times New Roman" panose="02020603050405020304" pitchFamily="18" charset="0"/>
                <a:cs typeface="Times New Roman" panose="02020603050405020304" pitchFamily="18" charset="0"/>
              </a:rPr>
              <a:t>суперконвейерная</a:t>
            </a:r>
            <a:r>
              <a:rPr lang="en-US" i="1" dirty="0">
                <a:solidFill>
                  <a:srgbClr val="000000"/>
                </a:solidFill>
                <a:latin typeface="Times New Roman" panose="02020603050405020304" pitchFamily="18" charset="0"/>
                <a:cs typeface="Times New Roman" panose="02020603050405020304" pitchFamily="18" charset="0"/>
              </a:rPr>
              <a:t> </a:t>
            </a:r>
            <a:r>
              <a:rPr lang="en-US" i="1" dirty="0" err="1">
                <a:solidFill>
                  <a:srgbClr val="000000"/>
                </a:solidFill>
                <a:latin typeface="Times New Roman" panose="02020603050405020304" pitchFamily="18" charset="0"/>
                <a:cs typeface="Times New Roman" panose="02020603050405020304" pitchFamily="18" charset="0"/>
              </a:rPr>
              <a:t>обработка</a:t>
            </a:r>
            <a:r>
              <a:rPr lang="en-US" i="1" dirty="0">
                <a:solidFill>
                  <a:srgbClr val="000000"/>
                </a:solidFill>
                <a:latin typeface="Times New Roman" panose="02020603050405020304" pitchFamily="18" charset="0"/>
                <a:cs typeface="Times New Roman" panose="02020603050405020304" pitchFamily="18" charset="0"/>
              </a:rPr>
              <a:t> </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архитектура</a:t>
            </a:r>
            <a:r>
              <a:rPr lang="en-US" dirty="0">
                <a:solidFill>
                  <a:srgbClr val="000000"/>
                </a:solidFill>
                <a:latin typeface="Times New Roman" panose="02020603050405020304" pitchFamily="18" charset="0"/>
                <a:cs typeface="Times New Roman" panose="02020603050405020304" pitchFamily="18" charset="0"/>
              </a:rPr>
              <a:t> в </a:t>
            </a:r>
            <a:r>
              <a:rPr lang="en-US" dirty="0" err="1">
                <a:solidFill>
                  <a:srgbClr val="000000"/>
                </a:solidFill>
                <a:latin typeface="Times New Roman" panose="02020603050405020304" pitchFamily="18" charset="0"/>
                <a:cs typeface="Times New Roman" panose="02020603050405020304" pitchFamily="18" charset="0"/>
              </a:rPr>
              <a:t>конвейере</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превосходит</a:t>
            </a:r>
            <a:r>
              <a:rPr lang="en-US" dirty="0">
                <a:solidFill>
                  <a:srgbClr val="000000"/>
                </a:solidFill>
                <a:latin typeface="Times New Roman" panose="02020603050405020304" pitchFamily="18" charset="0"/>
                <a:cs typeface="Times New Roman" panose="02020603050405020304" pitchFamily="18" charset="0"/>
              </a:rPr>
              <a:t> Pentium, </a:t>
            </a:r>
            <a:r>
              <a:rPr lang="en-US" dirty="0" err="1">
                <a:solidFill>
                  <a:srgbClr val="000000"/>
                </a:solidFill>
                <a:latin typeface="Times New Roman" panose="02020603050405020304" pitchFamily="18" charset="0"/>
                <a:cs typeface="Times New Roman" panose="02020603050405020304" pitchFamily="18" charset="0"/>
              </a:rPr>
              <a:t>увеличивая</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количество</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этапов</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выполнения</a:t>
            </a:r>
            <a:r>
              <a:rPr lang="en-US" dirty="0">
                <a:solidFill>
                  <a:srgbClr val="000000"/>
                </a:solidFill>
                <a:latin typeface="Times New Roman" panose="02020603050405020304" pitchFamily="18" charset="0"/>
                <a:cs typeface="Times New Roman" panose="02020603050405020304" pitchFamily="18" charset="0"/>
              </a:rPr>
              <a:t> с 5 </a:t>
            </a:r>
            <a:r>
              <a:rPr lang="en-US" dirty="0" err="1">
                <a:solidFill>
                  <a:srgbClr val="000000"/>
                </a:solidFill>
                <a:latin typeface="Times New Roman" panose="02020603050405020304" pitchFamily="18" charset="0"/>
                <a:cs typeface="Times New Roman" panose="02020603050405020304" pitchFamily="18" charset="0"/>
              </a:rPr>
              <a:t>до</a:t>
            </a:r>
            <a:r>
              <a:rPr lang="en-US" dirty="0">
                <a:solidFill>
                  <a:srgbClr val="000000"/>
                </a:solidFill>
                <a:latin typeface="Times New Roman" panose="02020603050405020304" pitchFamily="18" charset="0"/>
                <a:cs typeface="Times New Roman" panose="02020603050405020304" pitchFamily="18" charset="0"/>
              </a:rPr>
              <a:t> 12.;</a:t>
            </a:r>
            <a:br>
              <a:rPr lang="en-US" dirty="0">
                <a:solidFill>
                  <a:srgbClr val="000000"/>
                </a:solidFill>
                <a:latin typeface="Times New Roman" panose="02020603050405020304" pitchFamily="18" charset="0"/>
                <a:cs typeface="Times New Roman" panose="02020603050405020304" pitchFamily="18" charset="0"/>
              </a:rPr>
            </a:br>
            <a:r>
              <a:rPr lang="x-none" dirty="0">
                <a:solidFill>
                  <a:srgbClr val="000000"/>
                </a:solidFill>
                <a:latin typeface="Times New Roman" panose="02020603050405020304" pitchFamily="18" charset="0"/>
                <a:cs typeface="Times New Roman" panose="02020603050405020304" pitchFamily="18" charset="0"/>
              </a:rPr>
              <a:t>	</a:t>
            </a:r>
            <a:r>
              <a:rPr lang="en-US" i="1" dirty="0">
                <a:solidFill>
                  <a:srgbClr val="000000"/>
                </a:solidFill>
                <a:latin typeface="Times New Roman" panose="02020603050405020304" pitchFamily="18" charset="0"/>
                <a:cs typeface="Times New Roman" panose="02020603050405020304" pitchFamily="18" charset="0"/>
              </a:rPr>
              <a:t> </a:t>
            </a:r>
            <a:r>
              <a:rPr lang="en-US" i="1" dirty="0" err="1">
                <a:solidFill>
                  <a:srgbClr val="000000"/>
                </a:solidFill>
                <a:latin typeface="Times New Roman" panose="02020603050405020304" pitchFamily="18" charset="0"/>
                <a:cs typeface="Times New Roman" panose="02020603050405020304" pitchFamily="18" charset="0"/>
              </a:rPr>
              <a:t>Кэш</a:t>
            </a:r>
            <a:r>
              <a:rPr lang="en-US" i="1" dirty="0">
                <a:solidFill>
                  <a:srgbClr val="000000"/>
                </a:solidFill>
                <a:latin typeface="Times New Roman" panose="02020603050405020304" pitchFamily="18" charset="0"/>
                <a:cs typeface="Times New Roman" panose="02020603050405020304" pitchFamily="18" charset="0"/>
              </a:rPr>
              <a:t> 2-го </a:t>
            </a:r>
            <a:r>
              <a:rPr lang="en-US" i="1" dirty="0" err="1">
                <a:solidFill>
                  <a:srgbClr val="000000"/>
                </a:solidFill>
                <a:latin typeface="Times New Roman" panose="02020603050405020304" pitchFamily="18" charset="0"/>
                <a:cs typeface="Times New Roman" panose="02020603050405020304" pitchFamily="18" charset="0"/>
              </a:rPr>
              <a:t>уровня</a:t>
            </a:r>
            <a:r>
              <a:rPr lang="en-US" i="1" dirty="0">
                <a:solidFill>
                  <a:srgbClr val="000000"/>
                </a:solidFill>
                <a:latin typeface="Times New Roman" panose="02020603050405020304" pitchFamily="18" charset="0"/>
                <a:cs typeface="Times New Roman" panose="02020603050405020304" pitchFamily="18" charset="0"/>
              </a:rPr>
              <a:t> </a:t>
            </a:r>
            <a:r>
              <a:rPr lang="en-US" i="1" dirty="0" err="1">
                <a:solidFill>
                  <a:srgbClr val="000000"/>
                </a:solidFill>
                <a:latin typeface="Times New Roman" panose="02020603050405020304" pitchFamily="18" charset="0"/>
                <a:cs typeface="Times New Roman" panose="02020603050405020304" pitchFamily="18" charset="0"/>
              </a:rPr>
              <a:t>встроен</a:t>
            </a:r>
            <a:r>
              <a:rPr lang="en-US" i="1" dirty="0">
                <a:solidFill>
                  <a:srgbClr val="000000"/>
                </a:solidFill>
                <a:latin typeface="Times New Roman" panose="02020603050405020304" pitchFamily="18" charset="0"/>
                <a:cs typeface="Times New Roman" panose="02020603050405020304" pitchFamily="18" charset="0"/>
              </a:rPr>
              <a:t> в </a:t>
            </a:r>
            <a:r>
              <a:rPr lang="en-US" i="1" dirty="0" err="1">
                <a:solidFill>
                  <a:srgbClr val="000000"/>
                </a:solidFill>
                <a:latin typeface="Times New Roman" panose="02020603050405020304" pitchFamily="18" charset="0"/>
                <a:cs typeface="Times New Roman" panose="02020603050405020304" pitchFamily="18" charset="0"/>
              </a:rPr>
              <a:t>чип</a:t>
            </a:r>
            <a:r>
              <a:rPr lang="en-US" i="1" dirty="0">
                <a:solidFill>
                  <a:srgbClr val="000000"/>
                </a:solidFill>
                <a:latin typeface="Times New Roman" panose="02020603050405020304" pitchFamily="18" charset="0"/>
                <a:cs typeface="Times New Roman" panose="02020603050405020304" pitchFamily="18" charset="0"/>
              </a:rPr>
              <a:t>  </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Вместо</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использования</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встроенного</a:t>
            </a:r>
            <a:r>
              <a:rPr lang="en-US" dirty="0">
                <a:solidFill>
                  <a:srgbClr val="000000"/>
                </a:solidFill>
                <a:latin typeface="Times New Roman" panose="02020603050405020304" pitchFamily="18" charset="0"/>
                <a:cs typeface="Times New Roman" panose="02020603050405020304" pitchFamily="18" charset="0"/>
              </a:rPr>
              <a:t> в </a:t>
            </a:r>
            <a:r>
              <a:rPr lang="en-US" dirty="0" err="1">
                <a:solidFill>
                  <a:srgbClr val="000000"/>
                </a:solidFill>
                <a:latin typeface="Times New Roman" panose="02020603050405020304" pitchFamily="18" charset="0"/>
                <a:cs typeface="Times New Roman" panose="02020603050405020304" pitchFamily="18" charset="0"/>
              </a:rPr>
              <a:t>материнскую</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плату</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кэш-памяти</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работающего</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со</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скоростью</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шины</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памяти</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используется</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встроенный</a:t>
            </a:r>
            <a:r>
              <a:rPr lang="en-US" dirty="0">
                <a:solidFill>
                  <a:srgbClr val="000000"/>
                </a:solidFill>
                <a:latin typeface="Times New Roman" panose="02020603050405020304" pitchFamily="18" charset="0"/>
                <a:cs typeface="Times New Roman" panose="02020603050405020304" pitchFamily="18" charset="0"/>
              </a:rPr>
              <a:t> в </a:t>
            </a:r>
            <a:r>
              <a:rPr lang="en-US" b="1" dirty="0" err="1">
                <a:solidFill>
                  <a:srgbClr val="000000"/>
                </a:solidFill>
                <a:latin typeface="Times New Roman" panose="02020603050405020304" pitchFamily="18" charset="0"/>
                <a:cs typeface="Times New Roman" panose="02020603050405020304" pitchFamily="18" charset="0"/>
              </a:rPr>
              <a:t>чип</a:t>
            </a:r>
            <a:r>
              <a:rPr lang="en-US" b="1" dirty="0">
                <a:solidFill>
                  <a:srgbClr val="000000"/>
                </a:solidFill>
                <a:latin typeface="Times New Roman" panose="02020603050405020304" pitchFamily="18" charset="0"/>
                <a:cs typeface="Times New Roman" panose="02020603050405020304" pitchFamily="18" charset="0"/>
              </a:rPr>
              <a:t> </a:t>
            </a:r>
            <a:r>
              <a:rPr lang="ru-RU" b="1" dirty="0">
                <a:latin typeface="Times New Roman" panose="02020603050405020304" pitchFamily="18" charset="0"/>
                <a:cs typeface="Times New Roman" panose="02020603050405020304" pitchFamily="18" charset="0"/>
              </a:rPr>
              <a:t>кэш </a:t>
            </a:r>
            <a:r>
              <a:rPr lang="en-US" b="1" dirty="0">
                <a:latin typeface="Times New Roman" panose="02020603050405020304" pitchFamily="18" charset="0"/>
                <a:cs typeface="Times New Roman" panose="02020603050405020304" pitchFamily="18" charset="0"/>
              </a:rPr>
              <a:t>L2</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имеющий</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собственную</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шину</a:t>
            </a:r>
            <a:r>
              <a:rPr lang="en-US" dirty="0">
                <a:solidFill>
                  <a:srgbClr val="000000"/>
                </a:solidFill>
                <a:latin typeface="Times New Roman" panose="02020603050405020304" pitchFamily="18" charset="0"/>
                <a:cs typeface="Times New Roman" panose="02020603050405020304" pitchFamily="18" charset="0"/>
              </a:rPr>
              <a:t> и </a:t>
            </a:r>
            <a:r>
              <a:rPr lang="en-US" dirty="0" err="1">
                <a:solidFill>
                  <a:srgbClr val="000000"/>
                </a:solidFill>
                <a:latin typeface="Times New Roman" panose="02020603050405020304" pitchFamily="18" charset="0"/>
                <a:cs typeface="Times New Roman" panose="02020603050405020304" pitchFamily="18" charset="0"/>
              </a:rPr>
              <a:t>работающий</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на</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полной</a:t>
            </a:r>
            <a:r>
              <a:rPr lang="en-US" dirty="0">
                <a:solidFill>
                  <a:srgbClr val="000000"/>
                </a:solidFill>
                <a:latin typeface="Times New Roman" panose="02020603050405020304" pitchFamily="18" charset="0"/>
                <a:cs typeface="Times New Roman" panose="02020603050405020304" pitchFamily="18" charset="0"/>
              </a:rPr>
              <a:t> </a:t>
            </a:r>
            <a:r>
              <a:rPr lang="ru-RU" b="1" dirty="0">
                <a:latin typeface="Times New Roman" panose="02020603050405020304" pitchFamily="18" charset="0"/>
                <a:cs typeface="Times New Roman" panose="02020603050405020304" pitchFamily="18" charset="0"/>
              </a:rPr>
              <a:t>тактовой частоте (скорости) процессора</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как</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правило</a:t>
            </a:r>
            <a:r>
              <a:rPr lang="en-US" dirty="0">
                <a:solidFill>
                  <a:srgbClr val="000000"/>
                </a:solidFill>
                <a:latin typeface="Times New Roman" panose="02020603050405020304" pitchFamily="18" charset="0"/>
                <a:cs typeface="Times New Roman" panose="02020603050405020304" pitchFamily="18" charset="0"/>
              </a:rPr>
              <a:t>, в </a:t>
            </a:r>
            <a:r>
              <a:rPr lang="en-US" dirty="0" err="1">
                <a:solidFill>
                  <a:srgbClr val="000000"/>
                </a:solidFill>
                <a:latin typeface="Times New Roman" panose="02020603050405020304" pitchFamily="18" charset="0"/>
                <a:cs typeface="Times New Roman" panose="02020603050405020304" pitchFamily="18" charset="0"/>
              </a:rPr>
              <a:t>три</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раза</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быстрее</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процессоров</a:t>
            </a:r>
            <a:r>
              <a:rPr lang="en-US" dirty="0">
                <a:solidFill>
                  <a:srgbClr val="000000"/>
                </a:solidFill>
                <a:latin typeface="Times New Roman" panose="02020603050405020304" pitchFamily="18" charset="0"/>
                <a:cs typeface="Times New Roman" panose="02020603050405020304" pitchFamily="18" charset="0"/>
              </a:rPr>
              <a:t> Pentium. </a:t>
            </a:r>
            <a:r>
              <a:rPr lang="en-US" dirty="0" err="1">
                <a:solidFill>
                  <a:srgbClr val="000000"/>
                </a:solidFill>
                <a:latin typeface="Times New Roman" panose="02020603050405020304" pitchFamily="18" charset="0"/>
                <a:cs typeface="Times New Roman" panose="02020603050405020304" pitchFamily="18" charset="0"/>
              </a:rPr>
              <a:t>Также</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архитектура</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кеша</a:t>
            </a:r>
            <a:r>
              <a:rPr lang="ru-RU" dirty="0">
                <a:solidFill>
                  <a:srgbClr val="000000"/>
                </a:solidFill>
                <a:latin typeface="Times New Roman" panose="02020603050405020304" pitchFamily="18" charset="0"/>
                <a:cs typeface="Times New Roman" panose="02020603050405020304" pitchFamily="18" charset="0"/>
              </a:rPr>
              <a:t> </a:t>
            </a:r>
            <a:r>
              <a:rPr lang="ru-RU" b="1" dirty="0">
                <a:latin typeface="Times New Roman" panose="02020603050405020304" pitchFamily="18" charset="0"/>
                <a:cs typeface="Times New Roman" panose="02020603050405020304" pitchFamily="18" charset="0"/>
              </a:rPr>
              <a:t>неблокирующая</a:t>
            </a:r>
            <a:r>
              <a:rPr lang="en-US" dirty="0">
                <a:solidFill>
                  <a:srgbClr val="000000"/>
                </a:solidFill>
                <a:latin typeface="Times New Roman" panose="02020603050405020304" pitchFamily="18" charset="0"/>
                <a:cs typeface="Times New Roman" panose="02020603050405020304" pitchFamily="18" charset="0"/>
              </a:rPr>
              <a:t>, а </a:t>
            </a:r>
            <a:r>
              <a:rPr lang="en-US" dirty="0" err="1">
                <a:solidFill>
                  <a:srgbClr val="000000"/>
                </a:solidFill>
                <a:latin typeface="Times New Roman" panose="02020603050405020304" pitchFamily="18" charset="0"/>
                <a:cs typeface="Times New Roman" panose="02020603050405020304" pitchFamily="18" charset="0"/>
              </a:rPr>
              <a:t>это</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значит</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что</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когда</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мы</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имеем</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дело</a:t>
            </a:r>
            <a:r>
              <a:rPr lang="en-US" dirty="0">
                <a:solidFill>
                  <a:srgbClr val="000000"/>
                </a:solidFill>
                <a:latin typeface="Times New Roman" panose="02020603050405020304" pitchFamily="18" charset="0"/>
                <a:cs typeface="Times New Roman" panose="02020603050405020304" pitchFamily="18" charset="0"/>
              </a:rPr>
              <a:t> с "</a:t>
            </a:r>
            <a:r>
              <a:rPr lang="en-US" dirty="0" err="1">
                <a:solidFill>
                  <a:srgbClr val="000000"/>
                </a:solidFill>
                <a:latin typeface="Times New Roman" panose="02020603050405020304" pitchFamily="18" charset="0"/>
                <a:cs typeface="Times New Roman" panose="02020603050405020304" pitchFamily="18" charset="0"/>
              </a:rPr>
              <a:t>промахом</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кеша</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процессор</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продолжает</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его</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выполнение</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не</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дожидаясь</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повторного</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чтения</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данных</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из</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основной</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памяти</a:t>
            </a:r>
            <a:r>
              <a:rPr lang="en-US" dirty="0">
                <a:latin typeface="Times New Roman" panose="02020603050405020304" pitchFamily="18" charset="0"/>
                <a:cs typeface="Times New Roman" panose="02020603050405020304" pitchFamily="18" charset="0"/>
              </a:rPr>
              <a:t>; </a:t>
            </a:r>
            <a:endParaRPr lang="x-none" dirty="0">
              <a:latin typeface="Times New Roman" panose="02020603050405020304" pitchFamily="18" charset="0"/>
              <a:cs typeface="Times New Roman" panose="02020603050405020304" pitchFamily="18" charset="0"/>
            </a:endParaRPr>
          </a:p>
          <a:p>
            <a:r>
              <a:rPr lang="x-none" i="1" dirty="0">
                <a:latin typeface="Times New Roman" panose="02020603050405020304" pitchFamily="18" charset="0"/>
                <a:cs typeface="Times New Roman" panose="02020603050405020304" pitchFamily="18" charset="0"/>
              </a:rPr>
              <a:t>	</a:t>
            </a:r>
            <a:r>
              <a:rPr lang="en-US" i="1" dirty="0">
                <a:latin typeface="Times New Roman" panose="02020603050405020304" pitchFamily="18" charset="0"/>
                <a:cs typeface="Times New Roman" panose="02020603050405020304" pitchFamily="18" charset="0"/>
              </a:rPr>
              <a:t> 32-битная </a:t>
            </a:r>
            <a:r>
              <a:rPr lang="en-US" i="1" dirty="0" err="1">
                <a:latin typeface="Times New Roman" panose="02020603050405020304" pitchFamily="18" charset="0"/>
                <a:cs typeface="Times New Roman" panose="02020603050405020304" pitchFamily="18" charset="0"/>
              </a:rPr>
              <a:t>оптимизация</a:t>
            </a:r>
            <a:r>
              <a:rPr lang="en-US" i="1" dirty="0">
                <a:latin typeface="Times New Roman" panose="02020603050405020304" pitchFamily="18" charset="0"/>
                <a:cs typeface="Times New Roman" panose="02020603050405020304" pitchFamily="18" charset="0"/>
              </a:rPr>
              <a:t> : </a:t>
            </a:r>
            <a:r>
              <a:rPr lang="en-US" dirty="0">
                <a:latin typeface="Times New Roman" panose="02020603050405020304" pitchFamily="18" charset="0"/>
                <a:cs typeface="Times New Roman" panose="02020603050405020304" pitchFamily="18" charset="0"/>
              </a:rPr>
              <a:t>Pentium Pro </a:t>
            </a:r>
            <a:r>
              <a:rPr lang="en-US" dirty="0" err="1">
                <a:latin typeface="Times New Roman" panose="02020603050405020304" pitchFamily="18" charset="0"/>
                <a:cs typeface="Times New Roman" panose="02020603050405020304" pitchFamily="18" charset="0"/>
              </a:rPr>
              <a:t>оптимизирован</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для</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запуска</a:t>
            </a:r>
            <a:r>
              <a:rPr lang="en-US" dirty="0">
                <a:latin typeface="Times New Roman" panose="02020603050405020304" pitchFamily="18" charset="0"/>
                <a:cs typeface="Times New Roman" panose="02020603050405020304" pitchFamily="18" charset="0"/>
              </a:rPr>
              <a:t> 32-битных </a:t>
            </a:r>
            <a:r>
              <a:rPr lang="ru-RU" b="1" dirty="0">
                <a:latin typeface="Times New Roman" panose="02020603050405020304" pitchFamily="18" charset="0"/>
                <a:cs typeface="Times New Roman" panose="02020603050405020304" pitchFamily="18" charset="0"/>
              </a:rPr>
              <a:t>программ</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используемых</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большинством</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операционных</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систем</a:t>
            </a:r>
            <a:r>
              <a:rPr lang="en-US" dirty="0">
                <a:latin typeface="Times New Roman" panose="02020603050405020304" pitchFamily="18" charset="0"/>
                <a:cs typeface="Times New Roman" panose="02020603050405020304" pitchFamily="18" charset="0"/>
              </a:rPr>
              <a:t> и </a:t>
            </a:r>
            <a:r>
              <a:rPr lang="en-US" dirty="0" err="1">
                <a:latin typeface="Times New Roman" panose="02020603050405020304" pitchFamily="18" charset="0"/>
                <a:cs typeface="Times New Roman" panose="02020603050405020304" pitchFamily="18" charset="0"/>
              </a:rPr>
              <a:t>приложений</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что</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обеспечивает</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лучшую</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производительность</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чем</a:t>
            </a:r>
            <a:r>
              <a:rPr lang="en-US" dirty="0">
                <a:latin typeface="Times New Roman" panose="02020603050405020304" pitchFamily="18" charset="0"/>
                <a:cs typeface="Times New Roman" panose="02020603050405020304" pitchFamily="18" charset="0"/>
              </a:rPr>
              <a:t> Pentium, </a:t>
            </a:r>
            <a:r>
              <a:rPr lang="en-US" dirty="0" err="1">
                <a:latin typeface="Times New Roman" panose="02020603050405020304" pitchFamily="18" charset="0"/>
                <a:cs typeface="Times New Roman" panose="02020603050405020304" pitchFamily="18" charset="0"/>
              </a:rPr>
              <a:t>при</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использовании</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современного</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программного</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обеспечения</a:t>
            </a:r>
            <a:r>
              <a:rPr lang="en-US" dirty="0">
                <a:latin typeface="Times New Roman" panose="02020603050405020304" pitchFamily="18" charset="0"/>
                <a:cs typeface="Times New Roman" panose="02020603050405020304" pitchFamily="18" charset="0"/>
              </a:rPr>
              <a:t>; </a:t>
            </a:r>
          </a:p>
          <a:p>
            <a:r>
              <a:rPr lang="it-IT" i="1" dirty="0">
                <a:latin typeface="Times New Roman" panose="02020603050405020304" pitchFamily="18" charset="0"/>
                <a:cs typeface="Times New Roman" panose="02020603050405020304" pitchFamily="18" charset="0"/>
              </a:rPr>
              <a:t>	</a:t>
            </a:r>
            <a:r>
              <a:rPr lang="en-US" i="1" dirty="0">
                <a:latin typeface="Times New Roman" panose="02020603050405020304" pitchFamily="18" charset="0"/>
                <a:cs typeface="Times New Roman" panose="02020603050405020304" pitchFamily="18" charset="0"/>
              </a:rPr>
              <a:t> </a:t>
            </a:r>
            <a:r>
              <a:rPr lang="ru-RU" b="1" i="1" dirty="0">
                <a:latin typeface="Times New Roman" panose="02020603050405020304" pitchFamily="18" charset="0"/>
                <a:cs typeface="Times New Roman" panose="02020603050405020304" pitchFamily="18" charset="0"/>
              </a:rPr>
              <a:t>Увеличенная адресная шина</a:t>
            </a:r>
            <a:r>
              <a:rPr lang="it-IT" i="1"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Из-за</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того</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что</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адресная</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шина</a:t>
            </a:r>
            <a:r>
              <a:rPr lang="en-US" dirty="0">
                <a:latin typeface="Times New Roman" panose="02020603050405020304" pitchFamily="18" charset="0"/>
                <a:cs typeface="Times New Roman" panose="02020603050405020304" pitchFamily="18" charset="0"/>
              </a:rPr>
              <a:t> 36-битная, </a:t>
            </a:r>
            <a:r>
              <a:rPr lang="en-US" dirty="0" err="1">
                <a:latin typeface="Times New Roman" panose="02020603050405020304" pitchFamily="18" charset="0"/>
                <a:cs typeface="Times New Roman" panose="02020603050405020304" pitchFamily="18" charset="0"/>
              </a:rPr>
              <a:t>максимальный</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размер</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адреса</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физической</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памяти</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составляет</a:t>
            </a:r>
            <a:r>
              <a:rPr lang="en-US" dirty="0">
                <a:latin typeface="Times New Roman" panose="02020603050405020304" pitchFamily="18" charset="0"/>
                <a:cs typeface="Times New Roman" panose="02020603050405020304" pitchFamily="18" charset="0"/>
              </a:rPr>
              <a:t> 64 ГБ.; </a:t>
            </a:r>
          </a:p>
          <a:p>
            <a:r>
              <a:rPr lang="en-US" i="1" dirty="0">
                <a:latin typeface="Times New Roman" panose="02020603050405020304" pitchFamily="18" charset="0"/>
                <a:cs typeface="Times New Roman" panose="02020603050405020304" pitchFamily="18" charset="0"/>
              </a:rPr>
              <a:t>	 </a:t>
            </a:r>
            <a:r>
              <a:rPr lang="en-US" i="1" dirty="0" err="1">
                <a:latin typeface="Times New Roman" panose="02020603050405020304" pitchFamily="18" charset="0"/>
                <a:cs typeface="Times New Roman" panose="02020603050405020304" pitchFamily="18" charset="0"/>
              </a:rPr>
              <a:t>превосходная</a:t>
            </a:r>
            <a:r>
              <a:rPr lang="en-US" i="1" dirty="0">
                <a:latin typeface="Times New Roman" panose="02020603050405020304" pitchFamily="18" charset="0"/>
                <a:cs typeface="Times New Roman" panose="02020603050405020304" pitchFamily="18" charset="0"/>
              </a:rPr>
              <a:t> </a:t>
            </a:r>
            <a:r>
              <a:rPr lang="en-US" i="1" dirty="0" err="1">
                <a:latin typeface="Times New Roman" panose="02020603050405020304" pitchFamily="18" charset="0"/>
                <a:cs typeface="Times New Roman" panose="02020603050405020304" pitchFamily="18" charset="0"/>
              </a:rPr>
              <a:t>многопроцессорность</a:t>
            </a:r>
            <a:r>
              <a:rPr lang="en-US" i="1" dirty="0">
                <a:latin typeface="Times New Roman" panose="02020603050405020304" pitchFamily="18" charset="0"/>
                <a:cs typeface="Times New Roman" panose="02020603050405020304" pitchFamily="18" charset="0"/>
              </a:rPr>
              <a:t> : </a:t>
            </a:r>
            <a:r>
              <a:rPr lang="en-US" dirty="0" err="1">
                <a:latin typeface="Times New Roman" panose="02020603050405020304" pitchFamily="18" charset="0"/>
                <a:cs typeface="Times New Roman" panose="02020603050405020304" pitchFamily="18" charset="0"/>
              </a:rPr>
              <a:t>существуют</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многопроцессорные</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конфигурации</a:t>
            </a:r>
            <a:r>
              <a:rPr lang="en-US" dirty="0">
                <a:latin typeface="Times New Roman" panose="02020603050405020304" pitchFamily="18" charset="0"/>
                <a:cs typeface="Times New Roman" panose="02020603050405020304" pitchFamily="18" charset="0"/>
              </a:rPr>
              <a:t> с </a:t>
            </a:r>
            <a:r>
              <a:rPr lang="en-US" dirty="0" err="1">
                <a:latin typeface="Times New Roman" panose="02020603050405020304" pitchFamily="18" charset="0"/>
                <a:cs typeface="Times New Roman" panose="02020603050405020304" pitchFamily="18" charset="0"/>
              </a:rPr>
              <a:t>четырьмя</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процессорами</a:t>
            </a:r>
            <a:r>
              <a:rPr lang="en-US" dirty="0">
                <a:latin typeface="Times New Roman" panose="02020603050405020304" pitchFamily="18" charset="0"/>
                <a:cs typeface="Times New Roman" panose="02020603050405020304" pitchFamily="18" charset="0"/>
              </a:rPr>
              <a:t> Pentium Pro (</a:t>
            </a:r>
            <a:r>
              <a:rPr lang="en-US" dirty="0" err="1">
                <a:latin typeface="Times New Roman" panose="02020603050405020304" pitchFamily="18" charset="0"/>
                <a:cs typeface="Times New Roman" panose="02020603050405020304" pitchFamily="18" charset="0"/>
              </a:rPr>
              <a:t>четырехъядерные</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системы</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максимум</a:t>
            </a:r>
            <a:r>
              <a:rPr lang="en-US" dirty="0">
                <a:latin typeface="Times New Roman" panose="02020603050405020304" pitchFamily="18" charset="0"/>
                <a:cs typeface="Times New Roman" panose="02020603050405020304" pitchFamily="18" charset="0"/>
              </a:rPr>
              <a:t> с </a:t>
            </a:r>
            <a:r>
              <a:rPr lang="en-US" dirty="0" err="1">
                <a:latin typeface="Times New Roman" panose="02020603050405020304" pitchFamily="18" charset="0"/>
                <a:cs typeface="Times New Roman" panose="02020603050405020304" pitchFamily="18" charset="0"/>
              </a:rPr>
              <a:t>двумя</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процессорами</a:t>
            </a:r>
            <a:r>
              <a:rPr lang="en-US" dirty="0">
                <a:latin typeface="Times New Roman" panose="02020603050405020304" pitchFamily="18" charset="0"/>
                <a:cs typeface="Times New Roman" panose="02020603050405020304" pitchFamily="18" charset="0"/>
              </a:rPr>
              <a:t> Pentium (</a:t>
            </a:r>
            <a:r>
              <a:rPr lang="en-US" dirty="0" err="1">
                <a:latin typeface="Times New Roman" panose="02020603050405020304" pitchFamily="18" charset="0"/>
                <a:cs typeface="Times New Roman" panose="02020603050405020304" pitchFamily="18" charset="0"/>
              </a:rPr>
              <a:t>двойные</a:t>
            </a:r>
            <a:r>
              <a:rPr lang="en-US" dirty="0">
                <a:latin typeface="Times New Roman" panose="02020603050405020304" pitchFamily="18" charset="0"/>
                <a:cs typeface="Times New Roman" panose="02020603050405020304" pitchFamily="18" charset="0"/>
              </a:rPr>
              <a:t>); </a:t>
            </a:r>
            <a:br>
              <a:rPr lang="en-US" dirty="0">
                <a:latin typeface="Times New Roman" panose="02020603050405020304" pitchFamily="18" charset="0"/>
                <a:cs typeface="Times New Roman" panose="02020603050405020304" pitchFamily="18" charset="0"/>
              </a:rPr>
            </a:br>
            <a:r>
              <a:rPr lang="en-US" dirty="0">
                <a:latin typeface="Times New Roman" panose="02020603050405020304" pitchFamily="18" charset="0"/>
                <a:cs typeface="Times New Roman" panose="02020603050405020304" pitchFamily="18" charset="0"/>
              </a:rPr>
              <a:t>	</a:t>
            </a:r>
            <a:r>
              <a:rPr lang="ru-RU" b="1" i="1" dirty="0">
                <a:latin typeface="Times New Roman" panose="02020603050405020304" pitchFamily="18" charset="0"/>
                <a:cs typeface="Times New Roman" panose="02020603050405020304" pitchFamily="18" charset="0"/>
              </a:rPr>
              <a:t>Выполнение инструкций вне порядка (</a:t>
            </a:r>
            <a:r>
              <a:rPr lang="ru-RU" b="1" i="1" dirty="0" err="1">
                <a:latin typeface="Times New Roman" panose="02020603050405020304" pitchFamily="18" charset="0"/>
                <a:cs typeface="Times New Roman" panose="02020603050405020304" pitchFamily="18" charset="0"/>
              </a:rPr>
              <a:t>out-of-order</a:t>
            </a:r>
            <a:r>
              <a:rPr lang="ru-RU" b="1" i="1" dirty="0">
                <a:latin typeface="Times New Roman" panose="02020603050405020304" pitchFamily="18" charset="0"/>
                <a:cs typeface="Times New Roman" panose="02020603050405020304" pitchFamily="18" charset="0"/>
              </a:rPr>
              <a:t> </a:t>
            </a:r>
            <a:r>
              <a:rPr lang="ru-RU" b="1" i="1" dirty="0" err="1">
                <a:latin typeface="Times New Roman" panose="02020603050405020304" pitchFamily="18" charset="0"/>
                <a:cs typeface="Times New Roman" panose="02020603050405020304" pitchFamily="18" charset="0"/>
              </a:rPr>
              <a:t>execution</a:t>
            </a:r>
            <a:r>
              <a:rPr lang="ru-RU" b="1" i="1" dirty="0">
                <a:latin typeface="Times New Roman" panose="02020603050405020304" pitchFamily="18" charset="0"/>
                <a:cs typeface="Times New Roman" panose="02020603050405020304" pitchFamily="18" charset="0"/>
              </a:rPr>
              <a:t>)</a:t>
            </a:r>
            <a:r>
              <a:rPr lang="pt-BR"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что</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означает</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что</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инструкции</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на</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этапах</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конвейера</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могут</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выполняться</a:t>
            </a:r>
            <a:r>
              <a:rPr lang="en-US" dirty="0">
                <a:latin typeface="Times New Roman" panose="02020603050405020304" pitchFamily="18" charset="0"/>
                <a:cs typeface="Times New Roman" panose="02020603050405020304" pitchFamily="18" charset="0"/>
              </a:rPr>
              <a:t> в </a:t>
            </a:r>
            <a:r>
              <a:rPr lang="en-US" dirty="0" err="1">
                <a:latin typeface="Times New Roman" panose="02020603050405020304" pitchFamily="18" charset="0"/>
                <a:cs typeface="Times New Roman" panose="02020603050405020304" pitchFamily="18" charset="0"/>
              </a:rPr>
              <a:t>порядке</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отличном</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от</a:t>
            </a:r>
            <a:r>
              <a:rPr lang="en-US" dirty="0">
                <a:latin typeface="Times New Roman" panose="02020603050405020304" pitchFamily="18" charset="0"/>
                <a:cs typeface="Times New Roman" panose="02020603050405020304" pitchFamily="18" charset="0"/>
              </a:rPr>
              <a:t> </a:t>
            </a:r>
            <a:r>
              <a:rPr lang="ru-RU" b="1" dirty="0">
                <a:latin typeface="Times New Roman" panose="02020603050405020304" pitchFamily="18" charset="0"/>
                <a:cs typeface="Times New Roman" panose="02020603050405020304" pitchFamily="18" charset="0"/>
              </a:rPr>
              <a:t>исходного порядка программы</a:t>
            </a:r>
            <a:r>
              <a:rPr lang="ru-RU" dirty="0"/>
              <a:t>.</a:t>
            </a:r>
            <a:r>
              <a:rPr lang="en-US" dirty="0">
                <a:latin typeface="Times New Roman" panose="02020603050405020304" pitchFamily="18" charset="0"/>
                <a:cs typeface="Times New Roman" panose="02020603050405020304" pitchFamily="18" charset="0"/>
              </a:rPr>
              <a:t>; </a:t>
            </a:r>
            <a:br>
              <a:rPr lang="en-US" dirty="0">
                <a:latin typeface="Times New Roman" panose="02020603050405020304" pitchFamily="18" charset="0"/>
                <a:cs typeface="Times New Roman" panose="02020603050405020304" pitchFamily="18" charset="0"/>
              </a:rPr>
            </a:br>
            <a:r>
              <a:rPr lang="en-US" dirty="0">
                <a:latin typeface="Times New Roman" panose="02020603050405020304" pitchFamily="18" charset="0"/>
                <a:cs typeface="Times New Roman" panose="02020603050405020304" pitchFamily="18" charset="0"/>
              </a:rPr>
              <a:t>	</a:t>
            </a:r>
            <a:r>
              <a:rPr lang="en-US" i="1" dirty="0" err="1">
                <a:latin typeface="Times New Roman" panose="02020603050405020304" pitchFamily="18" charset="0"/>
                <a:cs typeface="Times New Roman" panose="02020603050405020304" pitchFamily="18" charset="0"/>
              </a:rPr>
              <a:t>превосходное</a:t>
            </a:r>
            <a:r>
              <a:rPr lang="en-US" i="1" dirty="0">
                <a:latin typeface="Times New Roman" panose="02020603050405020304" pitchFamily="18" charset="0"/>
                <a:cs typeface="Times New Roman" panose="02020603050405020304" pitchFamily="18" charset="0"/>
              </a:rPr>
              <a:t> </a:t>
            </a:r>
            <a:r>
              <a:rPr lang="en-US" i="1" dirty="0" err="1">
                <a:latin typeface="Times New Roman" panose="02020603050405020304" pitchFamily="18" charset="0"/>
                <a:cs typeface="Times New Roman" panose="02020603050405020304" pitchFamily="18" charset="0"/>
              </a:rPr>
              <a:t>предсказание</a:t>
            </a:r>
            <a:r>
              <a:rPr lang="en-US" i="1" dirty="0">
                <a:latin typeface="Times New Roman" panose="02020603050405020304" pitchFamily="18" charset="0"/>
                <a:cs typeface="Times New Roman" panose="02020603050405020304" pitchFamily="18" charset="0"/>
              </a:rPr>
              <a:t> </a:t>
            </a:r>
            <a:r>
              <a:rPr lang="en-US" i="1" dirty="0" err="1">
                <a:latin typeface="Times New Roman" panose="02020603050405020304" pitchFamily="18" charset="0"/>
                <a:cs typeface="Times New Roman" panose="02020603050405020304" pitchFamily="18" charset="0"/>
              </a:rPr>
              <a:t>разветвлений</a:t>
            </a:r>
            <a:r>
              <a:rPr lang="en-US" i="1"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размер</a:t>
            </a:r>
            <a:r>
              <a:rPr lang="en-US" dirty="0">
                <a:latin typeface="Times New Roman" panose="02020603050405020304" pitchFamily="18" charset="0"/>
                <a:cs typeface="Times New Roman" panose="02020603050405020304" pitchFamily="18" charset="0"/>
              </a:rPr>
              <a:t> BTB (Branch Target Buffer) в </a:t>
            </a:r>
            <a:r>
              <a:rPr lang="en-US" dirty="0" err="1">
                <a:latin typeface="Times New Roman" panose="02020603050405020304" pitchFamily="18" charset="0"/>
                <a:cs typeface="Times New Roman" panose="02020603050405020304" pitchFamily="18" charset="0"/>
              </a:rPr>
              <a:t>два</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раза</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больше</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чем</a:t>
            </a:r>
            <a:r>
              <a:rPr lang="en-US" dirty="0">
                <a:latin typeface="Times New Roman" panose="02020603050405020304" pitchFamily="18" charset="0"/>
                <a:cs typeface="Times New Roman" panose="02020603050405020304" pitchFamily="18" charset="0"/>
              </a:rPr>
              <a:t> у Pentium, а </a:t>
            </a:r>
            <a:r>
              <a:rPr lang="en-US" dirty="0" err="1">
                <a:latin typeface="Times New Roman" panose="02020603050405020304" pitchFamily="18" charset="0"/>
                <a:cs typeface="Times New Roman" panose="02020603050405020304" pitchFamily="18" charset="0"/>
              </a:rPr>
              <a:t>точность</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высокая</a:t>
            </a:r>
            <a:r>
              <a:rPr lang="en-US" dirty="0">
                <a:latin typeface="Times New Roman" panose="02020603050405020304" pitchFamily="18" charset="0"/>
                <a:cs typeface="Times New Roman" panose="02020603050405020304" pitchFamily="18" charset="0"/>
              </a:rPr>
              <a:t> (BTB — </a:t>
            </a:r>
            <a:r>
              <a:rPr lang="en-US" dirty="0" err="1">
                <a:latin typeface="Times New Roman" panose="02020603050405020304" pitchFamily="18" charset="0"/>
                <a:cs typeface="Times New Roman" panose="02020603050405020304" pitchFamily="18" charset="0"/>
              </a:rPr>
              <a:t>это</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небольшая</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ассоциативная</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память</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обычно</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от</a:t>
            </a:r>
            <a:r>
              <a:rPr lang="en-US" dirty="0">
                <a:latin typeface="Times New Roman" panose="02020603050405020304" pitchFamily="18" charset="0"/>
                <a:cs typeface="Times New Roman" panose="02020603050405020304" pitchFamily="18" charset="0"/>
              </a:rPr>
              <a:t> 128 </a:t>
            </a:r>
            <a:r>
              <a:rPr lang="en-US" dirty="0" err="1">
                <a:latin typeface="Times New Roman" panose="02020603050405020304" pitchFamily="18" charset="0"/>
                <a:cs typeface="Times New Roman" panose="02020603050405020304" pitchFamily="18" charset="0"/>
              </a:rPr>
              <a:t>до</a:t>
            </a:r>
            <a:r>
              <a:rPr lang="en-US" dirty="0">
                <a:latin typeface="Times New Roman" panose="02020603050405020304" pitchFamily="18" charset="0"/>
                <a:cs typeface="Times New Roman" panose="02020603050405020304" pitchFamily="18" charset="0"/>
              </a:rPr>
              <a:t> 512 </a:t>
            </a:r>
            <a:r>
              <a:rPr lang="en-US" dirty="0" err="1">
                <a:latin typeface="Times New Roman" panose="02020603050405020304" pitchFamily="18" charset="0"/>
                <a:cs typeface="Times New Roman" panose="02020603050405020304" pitchFamily="18" charset="0"/>
              </a:rPr>
              <a:t>входов</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которая</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отслеживает</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индекс</a:t>
            </a:r>
            <a:r>
              <a:rPr lang="en-US" dirty="0">
                <a:latin typeface="Times New Roman" panose="02020603050405020304" pitchFamily="18" charset="0"/>
                <a:cs typeface="Times New Roman" panose="02020603050405020304" pitchFamily="18" charset="0"/>
              </a:rPr>
              <a:t> I-</a:t>
            </a:r>
            <a:r>
              <a:rPr lang="en-US" dirty="0" err="1">
                <a:latin typeface="Times New Roman" panose="02020603050405020304" pitchFamily="18" charset="0"/>
                <a:cs typeface="Times New Roman" panose="02020603050405020304" pitchFamily="18" charset="0"/>
              </a:rPr>
              <a:t>кэша</a:t>
            </a:r>
            <a:r>
              <a:rPr lang="en-US" dirty="0">
                <a:latin typeface="Times New Roman" panose="02020603050405020304" pitchFamily="18" charset="0"/>
                <a:cs typeface="Times New Roman" panose="02020603050405020304" pitchFamily="18" charset="0"/>
              </a:rPr>
              <a:t> и </a:t>
            </a:r>
            <a:r>
              <a:rPr lang="en-US" dirty="0" err="1">
                <a:latin typeface="Times New Roman" panose="02020603050405020304" pitchFamily="18" charset="0"/>
                <a:cs typeface="Times New Roman" panose="02020603050405020304" pitchFamily="18" charset="0"/>
              </a:rPr>
              <a:t>пытается</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предсказать</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какой</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индекс</a:t>
            </a:r>
            <a:r>
              <a:rPr lang="en-US" dirty="0">
                <a:latin typeface="Times New Roman" panose="02020603050405020304" pitchFamily="18" charset="0"/>
                <a:cs typeface="Times New Roman" panose="02020603050405020304" pitchFamily="18" charset="0"/>
              </a:rPr>
              <a:t> I-</a:t>
            </a:r>
            <a:r>
              <a:rPr lang="en-US" dirty="0" err="1">
                <a:latin typeface="Times New Roman" panose="02020603050405020304" pitchFamily="18" charset="0"/>
                <a:cs typeface="Times New Roman" panose="02020603050405020304" pitchFamily="18" charset="0"/>
              </a:rPr>
              <a:t>кэша</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будет</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дальнейший</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доступ</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на</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основе</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истории</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ветвления</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Оптимизация</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текущего</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алгоритма</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используемого</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для</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этой</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цели</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является</a:t>
            </a:r>
            <a:r>
              <a:rPr lang="en-US" dirty="0">
                <a:latin typeface="Times New Roman" panose="02020603050405020304" pitchFamily="18" charset="0"/>
                <a:cs typeface="Times New Roman" panose="02020603050405020304" pitchFamily="18" charset="0"/>
              </a:rPr>
              <a:t> </a:t>
            </a:r>
            <a:r>
              <a:rPr lang="ru-RU" b="1" dirty="0">
                <a:latin typeface="Times New Roman" panose="02020603050405020304" pitchFamily="18" charset="0"/>
                <a:cs typeface="Times New Roman" panose="02020603050405020304" pitchFamily="18" charset="0"/>
              </a:rPr>
              <a:t>постоянной</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областью</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исследований</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процессор</a:t>
            </a:r>
            <a:r>
              <a:rPr lang="en-US" dirty="0">
                <a:latin typeface="Times New Roman" panose="02020603050405020304" pitchFamily="18" charset="0"/>
                <a:cs typeface="Times New Roman" panose="02020603050405020304" pitchFamily="18" charset="0"/>
              </a:rPr>
              <a:t> Pentium Pro с </a:t>
            </a:r>
            <a:r>
              <a:rPr lang="en-US" dirty="0" err="1">
                <a:latin typeface="Times New Roman" panose="02020603050405020304" pitchFamily="18" charset="0"/>
                <a:cs typeface="Times New Roman" panose="02020603050405020304" pitchFamily="18" charset="0"/>
              </a:rPr>
              <a:t>использованием</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варианта</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алгоритма</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Йеха</a:t>
            </a:r>
            <a:r>
              <a:rPr lang="en-US" dirty="0">
                <a:latin typeface="Times New Roman" panose="02020603050405020304" pitchFamily="18" charset="0"/>
                <a:cs typeface="Times New Roman" panose="02020603050405020304" pitchFamily="18" charset="0"/>
              </a:rPr>
              <a:t> - 1991 г.); </a:t>
            </a:r>
            <a:br>
              <a:rPr lang="en-US" dirty="0"/>
            </a:br>
            <a:endParaRPr lang="en-US" dirty="0">
              <a:latin typeface="Times New Roman" panose="02020603050405020304" pitchFamily="18" charset="0"/>
              <a:cs typeface="Times New Roman" panose="02020603050405020304" pitchFamily="18" charset="0"/>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1" y="0"/>
            <a:ext cx="12192001" cy="6463308"/>
          </a:xfrm>
          <a:prstGeom prst="rect">
            <a:avLst/>
          </a:prstGeom>
        </p:spPr>
        <p:txBody>
          <a:bodyPr wrap="square">
            <a:spAutoFit/>
          </a:bodyPr>
          <a:lstStyle/>
          <a:p>
            <a:r>
              <a:rPr lang="en-US" i="1" dirty="0">
                <a:solidFill>
                  <a:srgbClr val="000000"/>
                </a:solidFill>
                <a:latin typeface="Times New Roman" panose="02020603050405020304" pitchFamily="18" charset="0"/>
                <a:cs typeface="Times New Roman" panose="02020603050405020304" pitchFamily="18" charset="0"/>
              </a:rPr>
              <a:t>	 </a:t>
            </a:r>
            <a:r>
              <a:rPr lang="en-US" i="1" dirty="0" err="1">
                <a:solidFill>
                  <a:srgbClr val="000000"/>
                </a:solidFill>
                <a:latin typeface="Times New Roman" panose="02020603050405020304" pitchFamily="18" charset="0"/>
                <a:cs typeface="Times New Roman" panose="02020603050405020304" pitchFamily="18" charset="0"/>
              </a:rPr>
              <a:t>переименование</a:t>
            </a:r>
            <a:r>
              <a:rPr lang="en-US" i="1" dirty="0">
                <a:solidFill>
                  <a:srgbClr val="000000"/>
                </a:solidFill>
                <a:latin typeface="Times New Roman" panose="02020603050405020304" pitchFamily="18" charset="0"/>
                <a:cs typeface="Times New Roman" panose="02020603050405020304" pitchFamily="18" charset="0"/>
              </a:rPr>
              <a:t> </a:t>
            </a:r>
            <a:r>
              <a:rPr lang="en-US" i="1" dirty="0" err="1">
                <a:solidFill>
                  <a:srgbClr val="000000"/>
                </a:solidFill>
                <a:latin typeface="Times New Roman" panose="02020603050405020304" pitchFamily="18" charset="0"/>
                <a:cs typeface="Times New Roman" panose="02020603050405020304" pitchFamily="18" charset="0"/>
              </a:rPr>
              <a:t>регистров</a:t>
            </a:r>
            <a:r>
              <a:rPr lang="en-US" i="1" dirty="0">
                <a:solidFill>
                  <a:srgbClr val="000000"/>
                </a:solidFill>
                <a:latin typeface="Times New Roman" panose="02020603050405020304" pitchFamily="18" charset="0"/>
                <a:cs typeface="Times New Roman" panose="02020603050405020304" pitchFamily="18" charset="0"/>
              </a:rPr>
              <a:t> </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это</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средство</a:t>
            </a:r>
            <a:r>
              <a:rPr lang="en-US" dirty="0">
                <a:solidFill>
                  <a:srgbClr val="000000"/>
                </a:solidFill>
                <a:latin typeface="Times New Roman" panose="02020603050405020304" pitchFamily="18" charset="0"/>
                <a:cs typeface="Times New Roman" panose="02020603050405020304" pitchFamily="18" charset="0"/>
              </a:rPr>
              <a:t> </a:t>
            </a:r>
            <a:r>
              <a:rPr lang="ru-RU" b="1" dirty="0">
                <a:latin typeface="Times New Roman" panose="02020603050405020304" pitchFamily="18" charset="0"/>
                <a:cs typeface="Times New Roman" panose="02020603050405020304" pitchFamily="18" charset="0"/>
              </a:rPr>
              <a:t>увеличения параллелизма конвейера</a:t>
            </a:r>
            <a:r>
              <a:rPr lang="ru-RU" dirty="0">
                <a:latin typeface="Times New Roman" panose="02020603050405020304" pitchFamily="18" charset="0"/>
                <a:cs typeface="Times New Roman" panose="02020603050405020304" pitchFamily="18" charset="0"/>
              </a:rPr>
              <a:t>;</a:t>
            </a:r>
            <a:endParaRPr lang="en-US" dirty="0">
              <a:latin typeface="Times New Roman" panose="02020603050405020304" pitchFamily="18" charset="0"/>
              <a:cs typeface="Times New Roman" panose="02020603050405020304" pitchFamily="18" charset="0"/>
            </a:endParaRPr>
          </a:p>
          <a:p>
            <a:r>
              <a:rPr lang="en-US" i="1" dirty="0">
                <a:latin typeface="Times New Roman" panose="02020603050405020304" pitchFamily="18" charset="0"/>
                <a:cs typeface="Times New Roman" panose="02020603050405020304" pitchFamily="18" charset="0"/>
              </a:rPr>
              <a:t>	 </a:t>
            </a:r>
            <a:r>
              <a:rPr lang="en-US" i="1" dirty="0" err="1">
                <a:latin typeface="Times New Roman" panose="02020603050405020304" pitchFamily="18" charset="0"/>
                <a:cs typeface="Times New Roman" panose="02020603050405020304" pitchFamily="18" charset="0"/>
              </a:rPr>
              <a:t>спекулятивное</a:t>
            </a:r>
            <a:r>
              <a:rPr lang="en-US" i="1" dirty="0">
                <a:latin typeface="Times New Roman" panose="02020603050405020304" pitchFamily="18" charset="0"/>
                <a:cs typeface="Times New Roman" panose="02020603050405020304" pitchFamily="18" charset="0"/>
              </a:rPr>
              <a:t> </a:t>
            </a:r>
            <a:r>
              <a:rPr lang="en-US" i="1" dirty="0" err="1">
                <a:latin typeface="Times New Roman" panose="02020603050405020304" pitchFamily="18" charset="0"/>
                <a:cs typeface="Times New Roman" panose="02020603050405020304" pitchFamily="18" charset="0"/>
              </a:rPr>
              <a:t>исполнение</a:t>
            </a:r>
            <a:r>
              <a:rPr lang="en-US" i="1" dirty="0">
                <a:latin typeface="Times New Roman" panose="02020603050405020304" pitchFamily="18" charset="0"/>
                <a:cs typeface="Times New Roman" panose="02020603050405020304" pitchFamily="18" charset="0"/>
              </a:rPr>
              <a:t> : </a:t>
            </a:r>
            <a:r>
              <a:rPr lang="ru-RU" dirty="0">
                <a:latin typeface="Times New Roman" panose="02020603050405020304" pitchFamily="18" charset="0"/>
                <a:cs typeface="Times New Roman" panose="02020603050405020304" pitchFamily="18" charset="0"/>
              </a:rPr>
              <a:t>обобщенный механизм, который позволяет </a:t>
            </a:r>
            <a:r>
              <a:rPr lang="ru-RU" b="1" dirty="0">
                <a:latin typeface="Times New Roman" panose="02020603050405020304" pitchFamily="18" charset="0"/>
                <a:cs typeface="Times New Roman" panose="02020603050405020304" pitchFamily="18" charset="0"/>
              </a:rPr>
              <a:t>выполнять инструкции раньше обычного порядка выполнения</a:t>
            </a:r>
            <a:r>
              <a:rPr lang="ru-RU" dirty="0">
                <a:latin typeface="Times New Roman" panose="02020603050405020304" pitchFamily="18" charset="0"/>
                <a:cs typeface="Times New Roman" panose="02020603050405020304" pitchFamily="18" charset="0"/>
              </a:rPr>
              <a:t>. Результаты этих спекуляций (прогнозов) временно сохраняются (</a:t>
            </a:r>
            <a:r>
              <a:rPr lang="ru-RU" b="1" dirty="0">
                <a:latin typeface="Times New Roman" panose="02020603050405020304" pitchFamily="18" charset="0"/>
                <a:cs typeface="Times New Roman" panose="02020603050405020304" pitchFamily="18" charset="0"/>
              </a:rPr>
              <a:t>в буфере ROB — </a:t>
            </a:r>
            <a:r>
              <a:rPr lang="ru-RU" b="1" dirty="0" err="1">
                <a:latin typeface="Times New Roman" panose="02020603050405020304" pitchFamily="18" charset="0"/>
                <a:cs typeface="Times New Roman" panose="02020603050405020304" pitchFamily="18" charset="0"/>
              </a:rPr>
              <a:t>Reorder</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Buffer</a:t>
            </a:r>
            <a:r>
              <a:rPr lang="ru-RU" dirty="0">
                <a:latin typeface="Times New Roman" panose="02020603050405020304" pitchFamily="18" charset="0"/>
                <a:cs typeface="Times New Roman" panose="02020603050405020304" pitchFamily="18" charset="0"/>
              </a:rPr>
              <a:t>, который является функциональным блоком процессора </a:t>
            </a:r>
            <a:r>
              <a:rPr lang="ru-RU" b="1" dirty="0" err="1">
                <a:latin typeface="Times New Roman" panose="02020603050405020304" pitchFamily="18" charset="0"/>
                <a:cs typeface="Times New Roman" panose="02020603050405020304" pitchFamily="18" charset="0"/>
              </a:rPr>
              <a:t>Pentium</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Pro</a:t>
            </a:r>
            <a:r>
              <a:rPr lang="ru-RU" dirty="0">
                <a:latin typeface="Times New Roman" panose="02020603050405020304" pitchFamily="18" charset="0"/>
                <a:cs typeface="Times New Roman" panose="02020603050405020304" pitchFamily="18" charset="0"/>
              </a:rPr>
              <a:t>, где </a:t>
            </a:r>
            <a:r>
              <a:rPr lang="ru-RU" b="1" dirty="0">
                <a:latin typeface="Times New Roman" panose="02020603050405020304" pitchFamily="18" charset="0"/>
                <a:cs typeface="Times New Roman" panose="02020603050405020304" pitchFamily="18" charset="0"/>
              </a:rPr>
              <a:t>исходные микрооперации ожидают завершения</a:t>
            </a:r>
            <a:r>
              <a:rPr lang="ru-RU" dirty="0">
                <a:latin typeface="Times New Roman" panose="02020603050405020304" pitchFamily="18" charset="0"/>
                <a:cs typeface="Times New Roman" panose="02020603050405020304" pitchFamily="18" charset="0"/>
              </a:rPr>
              <a:t>, спекулятивные результаты собираются и затем </a:t>
            </a:r>
            <a:r>
              <a:rPr lang="ru-RU" b="1" dirty="0">
                <a:latin typeface="Times New Roman" panose="02020603050405020304" pitchFamily="18" charset="0"/>
                <a:cs typeface="Times New Roman" panose="02020603050405020304" pitchFamily="18" charset="0"/>
              </a:rPr>
              <a:t>фиксируются</a:t>
            </a:r>
            <a:r>
              <a:rPr lang="ru-RU" dirty="0">
                <a:latin typeface="Times New Roman" panose="02020603050405020304" pitchFamily="18" charset="0"/>
                <a:cs typeface="Times New Roman" panose="02020603050405020304" pitchFamily="18" charset="0"/>
              </a:rPr>
              <a:t>), потому что существует возможность </a:t>
            </a:r>
            <a:r>
              <a:rPr lang="ru-RU" b="1" dirty="0">
                <a:latin typeface="Times New Roman" panose="02020603050405020304" pitchFamily="18" charset="0"/>
                <a:cs typeface="Times New Roman" panose="02020603050405020304" pitchFamily="18" charset="0"/>
              </a:rPr>
              <a:t>их отмены из-за изменения хода выполнения программы</a:t>
            </a:r>
            <a:r>
              <a:rPr lang="ru-RU" dirty="0">
                <a:latin typeface="Times New Roman" panose="02020603050405020304" pitchFamily="18" charset="0"/>
                <a:cs typeface="Times New Roman" panose="02020603050405020304" pitchFamily="18" charset="0"/>
              </a:rPr>
              <a:t>.</a:t>
            </a:r>
            <a:br>
              <a:rPr lang="en-US" dirty="0">
                <a:latin typeface="Times New Roman" panose="02020603050405020304" pitchFamily="18" charset="0"/>
                <a:cs typeface="Times New Roman" panose="02020603050405020304" pitchFamily="18" charset="0"/>
              </a:rPr>
            </a:br>
            <a:r>
              <a:rPr lang="en-US" dirty="0">
                <a:latin typeface="Times New Roman" panose="02020603050405020304" pitchFamily="18" charset="0"/>
                <a:cs typeface="Times New Roman" panose="02020603050405020304" pitchFamily="18" charset="0"/>
              </a:rPr>
              <a:t>	</a:t>
            </a:r>
            <a:r>
              <a:rPr lang="en-US" i="1" dirty="0" err="1">
                <a:latin typeface="Times New Roman" panose="02020603050405020304" pitchFamily="18" charset="0"/>
                <a:cs typeface="Times New Roman" panose="02020603050405020304" pitchFamily="18" charset="0"/>
              </a:rPr>
              <a:t>технология</a:t>
            </a:r>
            <a:r>
              <a:rPr lang="en-US" i="1" dirty="0">
                <a:latin typeface="Times New Roman" panose="02020603050405020304" pitchFamily="18" charset="0"/>
                <a:cs typeface="Times New Roman" panose="02020603050405020304" pitchFamily="18" charset="0"/>
              </a:rPr>
              <a:t> </a:t>
            </a:r>
            <a:r>
              <a:rPr lang="en-US" i="1" dirty="0" err="1">
                <a:latin typeface="Times New Roman" panose="02020603050405020304" pitchFamily="18" charset="0"/>
                <a:cs typeface="Times New Roman" panose="02020603050405020304" pitchFamily="18" charset="0"/>
              </a:rPr>
              <a:t>динамического</a:t>
            </a:r>
            <a:r>
              <a:rPr lang="en-US" i="1" dirty="0">
                <a:latin typeface="Times New Roman" panose="02020603050405020304" pitchFamily="18" charset="0"/>
                <a:cs typeface="Times New Roman" panose="02020603050405020304" pitchFamily="18" charset="0"/>
              </a:rPr>
              <a:t> </a:t>
            </a:r>
            <a:r>
              <a:rPr lang="en-US" i="1" dirty="0" err="1">
                <a:latin typeface="Times New Roman" panose="02020603050405020304" pitchFamily="18" charset="0"/>
                <a:cs typeface="Times New Roman" panose="02020603050405020304" pitchFamily="18" charset="0"/>
              </a:rPr>
              <a:t>исполнения</a:t>
            </a:r>
            <a:r>
              <a:rPr lang="en-US" i="1" dirty="0">
                <a:latin typeface="Times New Roman" panose="02020603050405020304" pitchFamily="18" charset="0"/>
                <a:cs typeface="Times New Roman" panose="02020603050405020304" pitchFamily="18" charset="0"/>
              </a:rPr>
              <a:t> </a:t>
            </a:r>
            <a:r>
              <a:rPr lang="ru-RU" i="1" dirty="0">
                <a:latin typeface="Times New Roman" panose="02020603050405020304" pitchFamily="18" charset="0"/>
                <a:cs typeface="Times New Roman" panose="02020603050405020304" pitchFamily="18" charset="0"/>
              </a:rPr>
              <a:t>, </a:t>
            </a:r>
            <a:r>
              <a:rPr lang="ru-RU" dirty="0">
                <a:latin typeface="Times New Roman" panose="02020603050405020304" pitchFamily="18" charset="0"/>
                <a:cs typeface="Times New Roman" panose="02020603050405020304" pitchFamily="18" charset="0"/>
              </a:rPr>
              <a:t>которую можно кратко представить как </a:t>
            </a:r>
            <a:r>
              <a:rPr lang="ru-RU" b="1" dirty="0">
                <a:latin typeface="Times New Roman" panose="02020603050405020304" pitchFamily="18" charset="0"/>
                <a:cs typeface="Times New Roman" panose="02020603050405020304" pitchFamily="18" charset="0"/>
              </a:rPr>
              <a:t>оптимизацию выполнения инструкций путем анализа программы, планирования (диспетчеризации) инструкций для выбора наилучшего порядка их выполнения</a:t>
            </a:r>
            <a:r>
              <a:rPr lang="ru-RU" dirty="0">
                <a:latin typeface="Times New Roman" panose="02020603050405020304" pitchFamily="18" charset="0"/>
                <a:cs typeface="Times New Roman" panose="02020603050405020304" pitchFamily="18" charset="0"/>
              </a:rPr>
              <a:t>, а затем </a:t>
            </a:r>
            <a:r>
              <a:rPr lang="ru-RU" b="1" dirty="0">
                <a:latin typeface="Times New Roman" panose="02020603050405020304" pitchFamily="18" charset="0"/>
                <a:cs typeface="Times New Roman" panose="02020603050405020304" pitchFamily="18" charset="0"/>
              </a:rPr>
              <a:t>возможность спекулятивного выполнения инструкций в выбранном порядке</a:t>
            </a:r>
            <a:r>
              <a:rPr lang="ru-RU" dirty="0">
                <a:latin typeface="Times New Roman" panose="02020603050405020304" pitchFamily="18" charset="0"/>
                <a:cs typeface="Times New Roman" panose="02020603050405020304" pitchFamily="18" charset="0"/>
              </a:rPr>
              <a:t>.</a:t>
            </a:r>
            <a:br>
              <a:rPr lang="en-US" dirty="0">
                <a:latin typeface="Times New Roman" panose="02020603050405020304" pitchFamily="18" charset="0"/>
                <a:cs typeface="Times New Roman" panose="02020603050405020304" pitchFamily="18" charset="0"/>
              </a:rPr>
            </a:br>
            <a:r>
              <a:rPr lang="en-US" dirty="0">
                <a:latin typeface="Times New Roman" panose="02020603050405020304" pitchFamily="18" charset="0"/>
                <a:cs typeface="Times New Roman" panose="02020603050405020304" pitchFamily="18" charset="0"/>
              </a:rPr>
              <a:t>	</a:t>
            </a:r>
            <a:r>
              <a:rPr lang="en-US" i="1" dirty="0" err="1">
                <a:latin typeface="Times New Roman" panose="02020603050405020304" pitchFamily="18" charset="0"/>
                <a:cs typeface="Times New Roman" panose="02020603050405020304" pitchFamily="18" charset="0"/>
              </a:rPr>
              <a:t>Блок</a:t>
            </a:r>
            <a:r>
              <a:rPr lang="en-US" i="1" dirty="0">
                <a:latin typeface="Times New Roman" panose="02020603050405020304" pitchFamily="18" charset="0"/>
                <a:cs typeface="Times New Roman" panose="02020603050405020304" pitchFamily="18" charset="0"/>
              </a:rPr>
              <a:t> </a:t>
            </a:r>
            <a:r>
              <a:rPr lang="pt-BR" i="1" dirty="0">
                <a:latin typeface="Times New Roman" panose="02020603050405020304" pitchFamily="18" charset="0"/>
                <a:cs typeface="Times New Roman" panose="02020603050405020304" pitchFamily="18" charset="0"/>
              </a:rPr>
              <a:t>FETCH/DECODE</a:t>
            </a:r>
            <a:r>
              <a:rPr lang="ru-RU" i="1" dirty="0">
                <a:latin typeface="Times New Roman" panose="02020603050405020304" pitchFamily="18" charset="0"/>
                <a:cs typeface="Times New Roman" panose="02020603050405020304" pitchFamily="18" charset="0"/>
              </a:rPr>
              <a:t> - </a:t>
            </a:r>
            <a:r>
              <a:rPr lang="ru-RU" b="1" dirty="0">
                <a:latin typeface="Times New Roman" panose="02020603050405020304" pitchFamily="18" charset="0"/>
                <a:cs typeface="Times New Roman" panose="02020603050405020304" pitchFamily="18" charset="0"/>
              </a:rPr>
              <a:t>это компонент</a:t>
            </a:r>
            <a:r>
              <a:rPr lang="ru-RU" dirty="0">
                <a:latin typeface="Times New Roman" panose="02020603050405020304" pitchFamily="18" charset="0"/>
                <a:cs typeface="Times New Roman" panose="02020603050405020304" pitchFamily="18" charset="0"/>
              </a:rPr>
              <a:t>, который принимает в качестве входных данных поток инструкций пользовательской программы из </a:t>
            </a:r>
            <a:r>
              <a:rPr lang="ru-RU" b="1" dirty="0">
                <a:latin typeface="Times New Roman" panose="02020603050405020304" pitchFamily="18" charset="0"/>
                <a:cs typeface="Times New Roman" panose="02020603050405020304" pitchFamily="18" charset="0"/>
              </a:rPr>
              <a:t>кэша инструкций</a:t>
            </a:r>
            <a:r>
              <a:rPr lang="ru-RU" dirty="0">
                <a:latin typeface="Times New Roman" panose="02020603050405020304" pitchFamily="18" charset="0"/>
                <a:cs typeface="Times New Roman" panose="02020603050405020304" pitchFamily="18" charset="0"/>
              </a:rPr>
              <a:t>, а затем декодирует их в серию микроопераций (</a:t>
            </a:r>
            <a:r>
              <a:rPr lang="ru-RU" b="1" dirty="0">
                <a:latin typeface="Times New Roman" panose="02020603050405020304" pitchFamily="18" charset="0"/>
                <a:cs typeface="Times New Roman" panose="02020603050405020304" pitchFamily="18" charset="0"/>
              </a:rPr>
              <a:t>называемых </a:t>
            </a:r>
            <a:r>
              <a:rPr lang="ru-RU" b="1" dirty="0" err="1">
                <a:latin typeface="Times New Roman" panose="02020603050405020304" pitchFamily="18" charset="0"/>
                <a:cs typeface="Times New Roman" panose="02020603050405020304" pitchFamily="18" charset="0"/>
              </a:rPr>
              <a:t>uops</a:t>
            </a:r>
            <a:r>
              <a:rPr lang="ru-RU" dirty="0">
                <a:latin typeface="Times New Roman" panose="02020603050405020304" pitchFamily="18" charset="0"/>
                <a:cs typeface="Times New Roman" panose="02020603050405020304" pitchFamily="18" charset="0"/>
              </a:rPr>
              <a:t>), которые </a:t>
            </a:r>
            <a:r>
              <a:rPr lang="ru-RU" b="1" dirty="0">
                <a:latin typeface="Times New Roman" panose="02020603050405020304" pitchFamily="18" charset="0"/>
                <a:cs typeface="Times New Roman" panose="02020603050405020304" pitchFamily="18" charset="0"/>
              </a:rPr>
              <a:t>представляют поток инструкций</a:t>
            </a:r>
            <a:r>
              <a:rPr lang="ru-RU" dirty="0">
                <a:latin typeface="Times New Roman" panose="02020603050405020304" pitchFamily="18" charset="0"/>
                <a:cs typeface="Times New Roman" panose="02020603050405020304" pitchFamily="18" charset="0"/>
              </a:rPr>
              <a:t>.</a:t>
            </a:r>
          </a:p>
          <a:p>
            <a:endParaRPr lang="en-US" dirty="0">
              <a:latin typeface="Times New Roman" panose="02020603050405020304" pitchFamily="18" charset="0"/>
              <a:cs typeface="Times New Roman" panose="02020603050405020304" pitchFamily="18" charset="0"/>
            </a:endParaRPr>
          </a:p>
          <a:p>
            <a:r>
              <a:rPr lang="en-US" i="1" dirty="0">
                <a:latin typeface="Times New Roman" panose="02020603050405020304" pitchFamily="18" charset="0"/>
                <a:cs typeface="Times New Roman" panose="02020603050405020304" pitchFamily="18" charset="0"/>
              </a:rPr>
              <a:t>	</a:t>
            </a:r>
            <a:r>
              <a:rPr lang="ru-RU" i="1" dirty="0">
                <a:latin typeface="Times New Roman" panose="02020603050405020304" pitchFamily="18" charset="0"/>
                <a:cs typeface="Times New Roman" panose="02020603050405020304" pitchFamily="18" charset="0"/>
              </a:rPr>
              <a:t>Блок </a:t>
            </a:r>
            <a:r>
              <a:rPr lang="en-US" i="1" dirty="0">
                <a:latin typeface="Times New Roman" panose="02020603050405020304" pitchFamily="18" charset="0"/>
                <a:cs typeface="Times New Roman" panose="02020603050405020304" pitchFamily="18" charset="0"/>
              </a:rPr>
              <a:t>ОТПРАВК</a:t>
            </a:r>
            <a:r>
              <a:rPr lang="ru-RU" i="1" dirty="0">
                <a:latin typeface="Times New Roman" panose="02020603050405020304" pitchFamily="18" charset="0"/>
                <a:cs typeface="Times New Roman" panose="02020603050405020304" pitchFamily="18" charset="0"/>
              </a:rPr>
              <a:t>И</a:t>
            </a:r>
            <a:r>
              <a:rPr lang="en-US" i="1" dirty="0">
                <a:latin typeface="Times New Roman" panose="02020603050405020304" pitchFamily="18" charset="0"/>
                <a:cs typeface="Times New Roman" panose="02020603050405020304" pitchFamily="18" charset="0"/>
              </a:rPr>
              <a:t> / ВЫПОЛНЕНИ</a:t>
            </a:r>
            <a:r>
              <a:rPr lang="ru-RU" i="1" dirty="0">
                <a:latin typeface="Times New Roman" panose="02020603050405020304" pitchFamily="18" charset="0"/>
                <a:cs typeface="Times New Roman" panose="02020603050405020304" pitchFamily="18" charset="0"/>
              </a:rPr>
              <a:t>Я</a:t>
            </a:r>
            <a:r>
              <a:rPr lang="en-US" i="1" dirty="0">
                <a:latin typeface="Times New Roman" panose="02020603050405020304" pitchFamily="18" charset="0"/>
                <a:cs typeface="Times New Roman" panose="02020603050405020304" pitchFamily="18" charset="0"/>
              </a:rPr>
              <a:t> </a:t>
            </a:r>
            <a:r>
              <a:rPr lang="ru-RU" dirty="0">
                <a:latin typeface="Times New Roman" panose="02020603050405020304" pitchFamily="18" charset="0"/>
                <a:cs typeface="Times New Roman" panose="02020603050405020304" pitchFamily="18" charset="0"/>
              </a:rPr>
              <a:t>является </a:t>
            </a:r>
            <a:r>
              <a:rPr lang="ru-RU" b="1" dirty="0">
                <a:latin typeface="Times New Roman" panose="02020603050405020304" pitchFamily="18" charset="0"/>
                <a:cs typeface="Times New Roman" panose="02020603050405020304" pitchFamily="18" charset="0"/>
              </a:rPr>
              <a:t>устройством выполнения вне очереди (</a:t>
            </a:r>
            <a:r>
              <a:rPr lang="ru-RU" b="1" dirty="0" err="1">
                <a:latin typeface="Times New Roman" panose="02020603050405020304" pitchFamily="18" charset="0"/>
                <a:cs typeface="Times New Roman" panose="02020603050405020304" pitchFamily="18" charset="0"/>
              </a:rPr>
              <a:t>out-of-order</a:t>
            </a:r>
            <a:r>
              <a:rPr lang="ru-RU" b="1" dirty="0">
                <a:latin typeface="Times New Roman" panose="02020603050405020304" pitchFamily="18" charset="0"/>
                <a:cs typeface="Times New Roman" panose="02020603050405020304" pitchFamily="18" charset="0"/>
              </a:rPr>
              <a:t>)</a:t>
            </a:r>
            <a:r>
              <a:rPr lang="ru-RU" dirty="0">
                <a:latin typeface="Times New Roman" panose="02020603050405020304" pitchFamily="18" charset="0"/>
                <a:cs typeface="Times New Roman" panose="02020603050405020304" pitchFamily="18" charset="0"/>
              </a:rPr>
              <a:t>, которое принимает </a:t>
            </a:r>
            <a:r>
              <a:rPr lang="ru-RU" b="1" dirty="0">
                <a:latin typeface="Times New Roman" panose="02020603050405020304" pitchFamily="18" charset="0"/>
                <a:cs typeface="Times New Roman" panose="02020603050405020304" pitchFamily="18" charset="0"/>
              </a:rPr>
              <a:t>поток инструкций</a:t>
            </a:r>
            <a:r>
              <a:rPr lang="ru-RU" dirty="0">
                <a:latin typeface="Times New Roman" panose="02020603050405020304" pitchFamily="18" charset="0"/>
                <a:cs typeface="Times New Roman" panose="02020603050405020304" pitchFamily="18" charset="0"/>
              </a:rPr>
              <a:t>, планирует выполнение микроопераций в соответствии </a:t>
            </a:r>
            <a:r>
              <a:rPr lang="ru-RU" b="1" dirty="0">
                <a:latin typeface="Times New Roman" panose="02020603050405020304" pitchFamily="18" charset="0"/>
                <a:cs typeface="Times New Roman" panose="02020603050405020304" pitchFamily="18" charset="0"/>
              </a:rPr>
              <a:t>с зависимостями данных и доступностью ресурсов</a:t>
            </a:r>
            <a:r>
              <a:rPr lang="ru-RU" dirty="0">
                <a:latin typeface="Times New Roman" panose="02020603050405020304" pitchFamily="18" charset="0"/>
                <a:cs typeface="Times New Roman" panose="02020603050405020304" pitchFamily="18" charset="0"/>
              </a:rPr>
              <a:t>, временно </a:t>
            </a:r>
            <a:r>
              <a:rPr lang="ru-RU" b="1" dirty="0">
                <a:latin typeface="Times New Roman" panose="02020603050405020304" pitchFamily="18" charset="0"/>
                <a:cs typeface="Times New Roman" panose="02020603050405020304" pitchFamily="18" charset="0"/>
              </a:rPr>
              <a:t>сохраняя результаты этих спекулятивных выполнений</a:t>
            </a:r>
            <a:r>
              <a:rPr lang="ru-RU" dirty="0"/>
              <a:t>.</a:t>
            </a:r>
            <a:br>
              <a:rPr lang="pt-BR" dirty="0">
                <a:latin typeface="Times New Roman" panose="02020603050405020304" pitchFamily="18" charset="0"/>
                <a:cs typeface="Times New Roman" panose="02020603050405020304" pitchFamily="18" charset="0"/>
              </a:rPr>
            </a:br>
            <a:br>
              <a:rPr lang="en-US" dirty="0">
                <a:latin typeface="Times New Roman" panose="02020603050405020304" pitchFamily="18" charset="0"/>
                <a:cs typeface="Times New Roman" panose="02020603050405020304" pitchFamily="18" charset="0"/>
              </a:rPr>
            </a:br>
            <a:r>
              <a:rPr lang="en-US" dirty="0">
                <a:latin typeface="Times New Roman" panose="02020603050405020304" pitchFamily="18" charset="0"/>
                <a:cs typeface="Times New Roman" panose="02020603050405020304" pitchFamily="18" charset="0"/>
              </a:rPr>
              <a:t>	</a:t>
            </a:r>
            <a:r>
              <a:rPr lang="en-US" i="1" dirty="0">
                <a:latin typeface="Times New Roman" panose="02020603050405020304" pitchFamily="18" charset="0"/>
                <a:cs typeface="Times New Roman" panose="02020603050405020304" pitchFamily="18" charset="0"/>
              </a:rPr>
              <a:t> </a:t>
            </a:r>
            <a:r>
              <a:rPr lang="ru-RU" i="1" dirty="0">
                <a:latin typeface="Times New Roman" panose="02020603050405020304" pitchFamily="18" charset="0"/>
                <a:cs typeface="Times New Roman" panose="02020603050405020304" pitchFamily="18" charset="0"/>
              </a:rPr>
              <a:t>Блок </a:t>
            </a:r>
            <a:r>
              <a:rPr lang="en-US" i="1" dirty="0">
                <a:latin typeface="Times New Roman" panose="02020603050405020304" pitchFamily="18" charset="0"/>
                <a:cs typeface="Times New Roman" panose="02020603050405020304" pitchFamily="18" charset="0"/>
              </a:rPr>
              <a:t>RETIRE </a:t>
            </a:r>
            <a:r>
              <a:rPr lang="en-US" dirty="0" err="1">
                <a:latin typeface="Times New Roman" panose="02020603050405020304" pitchFamily="18" charset="0"/>
                <a:cs typeface="Times New Roman" panose="02020603050405020304" pitchFamily="18" charset="0"/>
              </a:rPr>
              <a:t>является</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компонентом</a:t>
            </a:r>
            <a:r>
              <a:rPr lang="en-US" dirty="0">
                <a:latin typeface="Times New Roman" panose="02020603050405020304" pitchFamily="18" charset="0"/>
                <a:cs typeface="Times New Roman" panose="02020603050405020304" pitchFamily="18" charset="0"/>
              </a:rPr>
              <a:t> «in-order», </a:t>
            </a:r>
            <a:r>
              <a:rPr lang="ru-RU" dirty="0">
                <a:latin typeface="Times New Roman" panose="02020603050405020304" pitchFamily="18" charset="0"/>
                <a:cs typeface="Times New Roman" panose="02020603050405020304" pitchFamily="18" charset="0"/>
              </a:rPr>
              <a:t>который </a:t>
            </a:r>
            <a:r>
              <a:rPr lang="ru-RU" b="1" dirty="0">
                <a:latin typeface="Times New Roman" panose="02020603050405020304" pitchFamily="18" charset="0"/>
                <a:cs typeface="Times New Roman" panose="02020603050405020304" pitchFamily="18" charset="0"/>
              </a:rPr>
              <a:t>определяет</a:t>
            </a:r>
            <a:r>
              <a:rPr lang="ru-RU" dirty="0">
                <a:latin typeface="Times New Roman" panose="02020603050405020304" pitchFamily="18" charset="0"/>
                <a:cs typeface="Times New Roman" panose="02020603050405020304" pitchFamily="18" charset="0"/>
              </a:rPr>
              <a:t>, как и когда </a:t>
            </a:r>
            <a:r>
              <a:rPr lang="ru-RU" b="1" dirty="0">
                <a:latin typeface="Times New Roman" panose="02020603050405020304" pitchFamily="18" charset="0"/>
                <a:cs typeface="Times New Roman" panose="02020603050405020304" pitchFamily="18" charset="0"/>
              </a:rPr>
              <a:t>применить («</a:t>
            </a:r>
            <a:r>
              <a:rPr lang="ru-RU" b="1" dirty="0" err="1">
                <a:latin typeface="Times New Roman" panose="02020603050405020304" pitchFamily="18" charset="0"/>
                <a:cs typeface="Times New Roman" panose="02020603050405020304" pitchFamily="18" charset="0"/>
              </a:rPr>
              <a:t>retire</a:t>
            </a:r>
            <a:r>
              <a:rPr lang="ru-RU" b="1" dirty="0">
                <a:latin typeface="Times New Roman" panose="02020603050405020304" pitchFamily="18" charset="0"/>
                <a:cs typeface="Times New Roman" panose="02020603050405020304" pitchFamily="18" charset="0"/>
              </a:rPr>
              <a:t>»)</a:t>
            </a:r>
            <a:r>
              <a:rPr lang="ru-RU" dirty="0">
                <a:latin typeface="Times New Roman" panose="02020603050405020304" pitchFamily="18" charset="0"/>
                <a:cs typeface="Times New Roman" panose="02020603050405020304" pitchFamily="18" charset="0"/>
              </a:rPr>
              <a:t> временные спекулятивные результаты </a:t>
            </a:r>
            <a:r>
              <a:rPr lang="ru-RU" b="1" dirty="0">
                <a:latin typeface="Times New Roman" panose="02020603050405020304" pitchFamily="18" charset="0"/>
                <a:cs typeface="Times New Roman" panose="02020603050405020304" pitchFamily="18" charset="0"/>
              </a:rPr>
              <a:t>к постоянному архитектурному состоянию процессора</a:t>
            </a:r>
            <a:r>
              <a:rPr lang="ru-RU" dirty="0">
                <a:latin typeface="Times New Roman" panose="02020603050405020304" pitchFamily="18" charset="0"/>
                <a:cs typeface="Times New Roman" panose="02020603050405020304" pitchFamily="18" charset="0"/>
              </a:rPr>
              <a:t>.</a:t>
            </a:r>
          </a:p>
          <a:p>
            <a:br>
              <a:rPr lang="en-US" dirty="0">
                <a:latin typeface="Times New Roman" panose="02020603050405020304" pitchFamily="18" charset="0"/>
                <a:cs typeface="Times New Roman" panose="02020603050405020304" pitchFamily="18" charset="0"/>
              </a:rPr>
            </a:br>
            <a:r>
              <a:rPr lang="en-US" dirty="0">
                <a:latin typeface="Times New Roman" panose="02020603050405020304" pitchFamily="18" charset="0"/>
                <a:cs typeface="Times New Roman" panose="02020603050405020304" pitchFamily="18" charset="0"/>
              </a:rPr>
              <a:t>	</a:t>
            </a:r>
            <a:r>
              <a:rPr lang="en-US" i="1" dirty="0">
                <a:latin typeface="Times New Roman" panose="02020603050405020304" pitchFamily="18" charset="0"/>
                <a:cs typeface="Times New Roman" panose="02020603050405020304" pitchFamily="18" charset="0"/>
              </a:rPr>
              <a:t> </a:t>
            </a:r>
            <a:r>
              <a:rPr lang="en-US" i="1" dirty="0" err="1">
                <a:latin typeface="Times New Roman" panose="02020603050405020304" pitchFamily="18" charset="0"/>
                <a:cs typeface="Times New Roman" panose="02020603050405020304" pitchFamily="18" charset="0"/>
              </a:rPr>
              <a:t>Блок</a:t>
            </a:r>
            <a:r>
              <a:rPr lang="en-US" i="1" dirty="0">
                <a:latin typeface="Times New Roman" panose="02020603050405020304" pitchFamily="18" charset="0"/>
                <a:cs typeface="Times New Roman" panose="02020603050405020304" pitchFamily="18" charset="0"/>
              </a:rPr>
              <a:t> ШИННОГО ИНТЕРФЕЙСА </a:t>
            </a:r>
            <a:r>
              <a:rPr lang="ru-RU" i="1"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это</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частично</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упорядоченный</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компонент</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отвечающий</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за</a:t>
            </a:r>
            <a:r>
              <a:rPr lang="en-US" dirty="0">
                <a:latin typeface="Times New Roman" panose="02020603050405020304" pitchFamily="18" charset="0"/>
                <a:cs typeface="Times New Roman" panose="02020603050405020304" pitchFamily="18" charset="0"/>
              </a:rPr>
              <a:t> </a:t>
            </a:r>
            <a:r>
              <a:rPr lang="ru-RU" b="1" dirty="0">
                <a:latin typeface="Times New Roman" panose="02020603050405020304" pitchFamily="18" charset="0"/>
                <a:cs typeface="Times New Roman" panose="02020603050405020304" pitchFamily="18" charset="0"/>
              </a:rPr>
              <a:t>соединение</a:t>
            </a:r>
            <a:r>
              <a:rPr lang="ru-RU" dirty="0">
                <a:latin typeface="Times New Roman" panose="02020603050405020304" pitchFamily="18" charset="0"/>
                <a:cs typeface="Times New Roman" panose="02020603050405020304" pitchFamily="18" charset="0"/>
              </a:rPr>
              <a:t> трех внутренних блоков </a:t>
            </a:r>
            <a:r>
              <a:rPr lang="ru-RU" b="1" dirty="0">
                <a:latin typeface="Times New Roman" panose="02020603050405020304" pitchFamily="18" charset="0"/>
                <a:cs typeface="Times New Roman" panose="02020603050405020304" pitchFamily="18" charset="0"/>
              </a:rPr>
              <a:t>с внешней системой</a:t>
            </a:r>
            <a:r>
              <a:rPr lang="ru-RU" dirty="0">
                <a:latin typeface="Times New Roman" panose="02020603050405020304" pitchFamily="18" charset="0"/>
                <a:cs typeface="Times New Roman" panose="02020603050405020304" pitchFamily="18" charset="0"/>
              </a:rPr>
              <a:t>. Этот интерфейс шины взаимодействует напрямую </a:t>
            </a:r>
            <a:r>
              <a:rPr lang="ru-RU" b="1" dirty="0">
                <a:latin typeface="Times New Roman" panose="02020603050405020304" pitchFamily="18" charset="0"/>
                <a:cs typeface="Times New Roman" panose="02020603050405020304" pitchFamily="18" charset="0"/>
              </a:rPr>
              <a:t>с кэшем L2</a:t>
            </a:r>
            <a:r>
              <a:rPr lang="ru-RU" dirty="0">
                <a:latin typeface="Times New Roman" panose="02020603050405020304" pitchFamily="18" charset="0"/>
                <a:cs typeface="Times New Roman" panose="02020603050405020304" pitchFamily="18" charset="0"/>
              </a:rPr>
              <a:t> и поддерживает </a:t>
            </a:r>
            <a:r>
              <a:rPr lang="ru-RU" b="1" dirty="0">
                <a:latin typeface="Times New Roman" panose="02020603050405020304" pitchFamily="18" charset="0"/>
                <a:cs typeface="Times New Roman" panose="02020603050405020304" pitchFamily="18" charset="0"/>
              </a:rPr>
              <a:t>до четырех одновременных обращений к кэшу</a:t>
            </a:r>
            <a:r>
              <a:rPr lang="ru-RU" dirty="0">
                <a:latin typeface="Times New Roman" panose="02020603050405020304" pitchFamily="18" charset="0"/>
                <a:cs typeface="Times New Roman" panose="02020603050405020304" pitchFamily="18" charset="0"/>
              </a:rPr>
              <a:t>.</a:t>
            </a:r>
            <a:endParaRPr lang="en-US" dirty="0">
              <a:latin typeface="Times New Roman" panose="02020603050405020304" pitchFamily="18" charset="0"/>
              <a:cs typeface="Times New Roman" panose="02020603050405020304" pitchFamily="18" charset="0"/>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stretch>
            <a:fillRect/>
          </a:stretch>
        </p:blipFill>
        <p:spPr>
          <a:xfrm>
            <a:off x="2875465" y="347898"/>
            <a:ext cx="5671006" cy="4710488"/>
          </a:xfrm>
          <a:prstGeom prst="rect">
            <a:avLst/>
          </a:prstGeom>
        </p:spPr>
      </p:pic>
      <p:sp>
        <p:nvSpPr>
          <p:cNvPr id="5" name="Прямоугольник 4"/>
          <p:cNvSpPr/>
          <p:nvPr/>
        </p:nvSpPr>
        <p:spPr>
          <a:xfrm>
            <a:off x="144856" y="5888907"/>
            <a:ext cx="11425473" cy="646331"/>
          </a:xfrm>
          <a:prstGeom prst="rect">
            <a:avLst/>
          </a:prstGeom>
        </p:spPr>
        <p:txBody>
          <a:bodyPr wrap="square">
            <a:spAutoFit/>
          </a:bodyPr>
          <a:lstStyle/>
          <a:p>
            <a:r>
              <a:rPr lang="en-US" dirty="0">
                <a:solidFill>
                  <a:srgbClr val="000000"/>
                </a:solidFill>
                <a:latin typeface="Times New Roman" panose="02020603050405020304" pitchFamily="18" charset="0"/>
                <a:cs typeface="Times New Roman" panose="02020603050405020304" pitchFamily="18" charset="0"/>
              </a:rPr>
              <a:t>3 </a:t>
            </a:r>
            <a:r>
              <a:rPr lang="en-US" dirty="0" err="1">
                <a:solidFill>
                  <a:srgbClr val="000000"/>
                </a:solidFill>
                <a:latin typeface="Times New Roman" panose="02020603050405020304" pitchFamily="18" charset="0"/>
                <a:cs typeface="Times New Roman" panose="02020603050405020304" pitchFamily="18" charset="0"/>
              </a:rPr>
              <a:t>внутренних</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интерфейсных</a:t>
            </a:r>
            <a:r>
              <a:rPr lang="en-US" dirty="0">
                <a:solidFill>
                  <a:srgbClr val="000000"/>
                </a:solidFill>
                <a:latin typeface="Times New Roman" panose="02020603050405020304" pitchFamily="18" charset="0"/>
                <a:cs typeface="Times New Roman" panose="02020603050405020304" pitchFamily="18" charset="0"/>
              </a:rPr>
              <a:t> </a:t>
            </a:r>
            <a:r>
              <a:rPr lang="ru-RU" dirty="0">
                <a:latin typeface="Times New Roman" panose="02020603050405020304" pitchFamily="18" charset="0"/>
                <a:cs typeface="Times New Roman" panose="02020603050405020304" pitchFamily="18" charset="0"/>
              </a:rPr>
              <a:t>, </a:t>
            </a:r>
            <a:r>
              <a:rPr lang="ru-RU" b="1" dirty="0">
                <a:latin typeface="Times New Roman" panose="02020603050405020304" pitchFamily="18" charset="0"/>
                <a:cs typeface="Times New Roman" panose="02020603050405020304" pitchFamily="18" charset="0"/>
              </a:rPr>
              <a:t>связанных с подсистемой памяти</a:t>
            </a:r>
            <a:r>
              <a:rPr lang="ru-RU" dirty="0">
                <a:latin typeface="Times New Roman" panose="02020603050405020304" pitchFamily="18" charset="0"/>
                <a:cs typeface="Times New Roman" panose="02020603050405020304" pitchFamily="18" charset="0"/>
              </a:rPr>
              <a:t>, использующей </a:t>
            </a:r>
            <a:r>
              <a:rPr lang="ru-RU" b="1" dirty="0">
                <a:latin typeface="Times New Roman" panose="02020603050405020304" pitchFamily="18" charset="0"/>
                <a:cs typeface="Times New Roman" panose="02020603050405020304" pitchFamily="18" charset="0"/>
              </a:rPr>
              <a:t>унифицированную кэш-память объёмом по 8 КБ каждая</a:t>
            </a:r>
            <a:r>
              <a:rPr lang="ru-RU" dirty="0">
                <a:latin typeface="Times New Roman" panose="02020603050405020304" pitchFamily="18" charset="0"/>
                <a:cs typeface="Times New Roman" panose="02020603050405020304" pitchFamily="18" charset="0"/>
              </a:rPr>
              <a:t>.</a:t>
            </a:r>
            <a:endParaRPr lang="en-US" dirty="0">
              <a:latin typeface="Times New Roman" panose="02020603050405020304" pitchFamily="18" charset="0"/>
              <a:cs typeface="Times New Roman" panose="02020603050405020304" pitchFamily="18" charset="0"/>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0"/>
            <a:ext cx="6096000" cy="369332"/>
          </a:xfrm>
          <a:prstGeom prst="rect">
            <a:avLst/>
          </a:prstGeom>
        </p:spPr>
        <p:txBody>
          <a:bodyPr>
            <a:spAutoFit/>
          </a:bodyPr>
          <a:lstStyle/>
          <a:p>
            <a:r>
              <a:rPr lang="en-US" b="1" i="1">
                <a:solidFill>
                  <a:srgbClr val="000000"/>
                </a:solidFill>
                <a:latin typeface="Times New Roman" panose="02020603050405020304" pitchFamily="18" charset="0"/>
                <a:cs typeface="Times New Roman" panose="02020603050405020304" pitchFamily="18" charset="0"/>
              </a:rPr>
              <a:t>Микропроцессор Pentium MMX</a:t>
            </a:r>
            <a:endParaRPr lang="en-US" dirty="0">
              <a:latin typeface="Times New Roman" panose="02020603050405020304" pitchFamily="18" charset="0"/>
              <a:cs typeface="Times New Roman" panose="02020603050405020304" pitchFamily="18" charset="0"/>
            </a:endParaRPr>
          </a:p>
        </p:txBody>
      </p:sp>
      <p:sp>
        <p:nvSpPr>
          <p:cNvPr id="7" name="Прямоугольник 6"/>
          <p:cNvSpPr/>
          <p:nvPr/>
        </p:nvSpPr>
        <p:spPr>
          <a:xfrm>
            <a:off x="-1" y="369332"/>
            <a:ext cx="12192001" cy="6463308"/>
          </a:xfrm>
          <a:prstGeom prst="rect">
            <a:avLst/>
          </a:prstGeom>
        </p:spPr>
        <p:txBody>
          <a:bodyPr wrap="square">
            <a:spAutoFit/>
          </a:bodyPr>
          <a:lstStyle/>
          <a:p>
            <a:r>
              <a:rPr lang="ru-RU" dirty="0">
                <a:latin typeface="Times New Roman" panose="02020603050405020304" pitchFamily="18" charset="0"/>
                <a:cs typeface="Times New Roman" panose="02020603050405020304" pitchFamily="18" charset="0"/>
              </a:rPr>
              <a:t>Микропроцессор </a:t>
            </a:r>
            <a:r>
              <a:rPr lang="ru-RU" b="1" dirty="0" err="1">
                <a:latin typeface="Times New Roman" panose="02020603050405020304" pitchFamily="18" charset="0"/>
                <a:cs typeface="Times New Roman" panose="02020603050405020304" pitchFamily="18" charset="0"/>
              </a:rPr>
              <a:t>Pentium</a:t>
            </a:r>
            <a:r>
              <a:rPr lang="ru-RU" b="1" dirty="0">
                <a:latin typeface="Times New Roman" panose="02020603050405020304" pitchFamily="18" charset="0"/>
                <a:cs typeface="Times New Roman" panose="02020603050405020304" pitchFamily="18" charset="0"/>
              </a:rPr>
              <a:t> MMX</a:t>
            </a:r>
            <a:r>
              <a:rPr lang="ru-RU" dirty="0">
                <a:latin typeface="Times New Roman" panose="02020603050405020304" pitchFamily="18" charset="0"/>
                <a:cs typeface="Times New Roman" panose="02020603050405020304" pitchFamily="18" charset="0"/>
              </a:rPr>
              <a:t> (вариант </a:t>
            </a:r>
            <a:r>
              <a:rPr lang="ru-RU" b="1" dirty="0">
                <a:latin typeface="Times New Roman" panose="02020603050405020304" pitchFamily="18" charset="0"/>
                <a:cs typeface="Times New Roman" panose="02020603050405020304" pitchFamily="18" charset="0"/>
              </a:rPr>
              <a:t>P55C</a:t>
            </a:r>
            <a:r>
              <a:rPr lang="ru-RU" dirty="0">
                <a:latin typeface="Times New Roman" panose="02020603050405020304" pitchFamily="18" charset="0"/>
                <a:cs typeface="Times New Roman" panose="02020603050405020304" pitchFamily="18" charset="0"/>
              </a:rPr>
              <a:t>) был впервые представлен в январе 1997 года и является первым микропроцессором </a:t>
            </a:r>
            <a:r>
              <a:rPr lang="ru-RU" b="1" dirty="0">
                <a:latin typeface="Times New Roman" panose="02020603050405020304" pitchFamily="18" charset="0"/>
                <a:cs typeface="Times New Roman" panose="02020603050405020304" pitchFamily="18" charset="0"/>
              </a:rPr>
              <a:t>семейства </a:t>
            </a:r>
            <a:r>
              <a:rPr lang="ru-RU" b="1" dirty="0" err="1">
                <a:latin typeface="Times New Roman" panose="02020603050405020304" pitchFamily="18" charset="0"/>
                <a:cs typeface="Times New Roman" panose="02020603050405020304" pitchFamily="18" charset="0"/>
              </a:rPr>
              <a:t>Pentium</a:t>
            </a:r>
            <a:r>
              <a:rPr lang="ru-RU" dirty="0">
                <a:latin typeface="Times New Roman" panose="02020603050405020304" pitchFamily="18" charset="0"/>
                <a:cs typeface="Times New Roman" panose="02020603050405020304" pitchFamily="18" charset="0"/>
              </a:rPr>
              <a:t>, включающим инструкции </a:t>
            </a:r>
            <a:r>
              <a:rPr lang="ru-RU" b="1" dirty="0">
                <a:latin typeface="Times New Roman" panose="02020603050405020304" pitchFamily="18" charset="0"/>
                <a:cs typeface="Times New Roman" panose="02020603050405020304" pitchFamily="18" charset="0"/>
              </a:rPr>
              <a:t>MMX</a:t>
            </a:r>
            <a:r>
              <a:rPr lang="ru-RU" dirty="0">
                <a:latin typeface="Times New Roman" panose="02020603050405020304" pitchFamily="18" charset="0"/>
                <a:cs typeface="Times New Roman" panose="02020603050405020304" pitchFamily="18" charset="0"/>
              </a:rPr>
              <a:t>; за ним последовали </a:t>
            </a:r>
            <a:r>
              <a:rPr lang="ru-RU" b="1" dirty="0">
                <a:latin typeface="Times New Roman" panose="02020603050405020304" pitchFamily="18" charset="0"/>
                <a:cs typeface="Times New Roman" panose="02020603050405020304" pitchFamily="18" charset="0"/>
              </a:rPr>
              <a:t>AMD K6</a:t>
            </a:r>
            <a:r>
              <a:rPr lang="ru-RU"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Cyrix</a:t>
            </a:r>
            <a:r>
              <a:rPr lang="ru-RU" b="1" dirty="0">
                <a:latin typeface="Times New Roman" panose="02020603050405020304" pitchFamily="18" charset="0"/>
                <a:cs typeface="Times New Roman" panose="02020603050405020304" pitchFamily="18" charset="0"/>
              </a:rPr>
              <a:t> 686MX</a:t>
            </a:r>
            <a:r>
              <a:rPr lang="ru-RU" dirty="0">
                <a:latin typeface="Times New Roman" panose="02020603050405020304" pitchFamily="18" charset="0"/>
                <a:cs typeface="Times New Roman" panose="02020603050405020304" pitchFamily="18" charset="0"/>
              </a:rPr>
              <a:t> и </a:t>
            </a:r>
            <a:r>
              <a:rPr lang="ru-RU" b="1" dirty="0" err="1">
                <a:latin typeface="Times New Roman" panose="02020603050405020304" pitchFamily="18" charset="0"/>
                <a:cs typeface="Times New Roman" panose="02020603050405020304" pitchFamily="18" charset="0"/>
              </a:rPr>
              <a:t>Pentium</a:t>
            </a:r>
            <a:r>
              <a:rPr lang="ru-RU" b="1" dirty="0">
                <a:latin typeface="Times New Roman" panose="02020603050405020304" pitchFamily="18" charset="0"/>
                <a:cs typeface="Times New Roman" panose="02020603050405020304" pitchFamily="18" charset="0"/>
              </a:rPr>
              <a:t> II</a:t>
            </a:r>
            <a:r>
              <a:rPr lang="ru-RU" dirty="0">
                <a:latin typeface="Times New Roman" panose="02020603050405020304" pitchFamily="18" charset="0"/>
                <a:cs typeface="Times New Roman" panose="02020603050405020304" pitchFamily="18" charset="0"/>
              </a:rPr>
              <a:t>. Повышенная производительность по сравнению с процессором </a:t>
            </a:r>
            <a:r>
              <a:rPr lang="ru-RU" b="1" dirty="0" err="1">
                <a:latin typeface="Times New Roman" panose="02020603050405020304" pitchFamily="18" charset="0"/>
                <a:cs typeface="Times New Roman" panose="02020603050405020304" pitchFamily="18" charset="0"/>
              </a:rPr>
              <a:t>Pentium</a:t>
            </a:r>
            <a:r>
              <a:rPr lang="ru-RU" b="1" dirty="0">
                <a:latin typeface="Times New Roman" panose="02020603050405020304" pitchFamily="18" charset="0"/>
                <a:cs typeface="Times New Roman" panose="02020603050405020304" pitchFamily="18" charset="0"/>
              </a:rPr>
              <a:t> заключается в его способности значительно эффективнее работать с мультимедийными приложениями</a:t>
            </a:r>
            <a:r>
              <a:rPr lang="ru-RU" dirty="0">
                <a:latin typeface="Times New Roman" panose="02020603050405020304" pitchFamily="18" charset="0"/>
                <a:cs typeface="Times New Roman" panose="02020603050405020304" pitchFamily="18" charset="0"/>
              </a:rPr>
              <a:t>. Процессор был доступен </a:t>
            </a:r>
            <a:r>
              <a:rPr lang="ru-RU" b="1" dirty="0">
                <a:latin typeface="Times New Roman" panose="02020603050405020304" pitchFamily="18" charset="0"/>
                <a:cs typeface="Times New Roman" panose="02020603050405020304" pitchFamily="18" charset="0"/>
              </a:rPr>
              <a:t>с тактовыми частотами</a:t>
            </a:r>
            <a:r>
              <a:rPr lang="ru-RU" dirty="0">
                <a:latin typeface="Times New Roman" panose="02020603050405020304" pitchFamily="18" charset="0"/>
                <a:cs typeface="Times New Roman" panose="02020603050405020304" pitchFamily="18" charset="0"/>
              </a:rPr>
              <a:t> 166, 200 и 233 МГц для </a:t>
            </a:r>
            <a:r>
              <a:rPr lang="ru-RU" b="1" dirty="0">
                <a:latin typeface="Times New Roman" panose="02020603050405020304" pitchFamily="18" charset="0"/>
                <a:cs typeface="Times New Roman" panose="02020603050405020304" pitchFamily="18" charset="0"/>
              </a:rPr>
              <a:t>настольных систем</a:t>
            </a:r>
            <a:r>
              <a:rPr lang="ru-RU" dirty="0">
                <a:latin typeface="Times New Roman" panose="02020603050405020304" pitchFamily="18" charset="0"/>
                <a:cs typeface="Times New Roman" panose="02020603050405020304" pitchFamily="18" charset="0"/>
              </a:rPr>
              <a:t>, а также </a:t>
            </a:r>
            <a:r>
              <a:rPr lang="ru-RU" b="1" dirty="0">
                <a:latin typeface="Times New Roman" panose="02020603050405020304" pitchFamily="18" charset="0"/>
                <a:cs typeface="Times New Roman" panose="02020603050405020304" pitchFamily="18" charset="0"/>
              </a:rPr>
              <a:t>133, 150, 166, 200 и 233 МГц для мобильных систем</a:t>
            </a:r>
            <a:r>
              <a:rPr lang="ru-RU" dirty="0">
                <a:latin typeface="Times New Roman" panose="02020603050405020304" pitchFamily="18" charset="0"/>
                <a:cs typeface="Times New Roman" panose="02020603050405020304" pitchFamily="18" charset="0"/>
              </a:rPr>
              <a:t>.</a:t>
            </a:r>
            <a:br>
              <a:rPr lang="en-US" dirty="0">
                <a:latin typeface="Times New Roman" panose="02020603050405020304" pitchFamily="18" charset="0"/>
                <a:cs typeface="Times New Roman" panose="02020603050405020304" pitchFamily="18" charset="0"/>
              </a:rPr>
            </a:br>
            <a:br>
              <a:rPr lang="en-US" dirty="0">
                <a:latin typeface="Times New Roman" panose="02020603050405020304" pitchFamily="18" charset="0"/>
                <a:cs typeface="Times New Roman" panose="02020603050405020304" pitchFamily="18" charset="0"/>
              </a:rPr>
            </a:br>
            <a:r>
              <a:rPr lang="ru-RU" b="1" dirty="0">
                <a:latin typeface="Times New Roman" panose="02020603050405020304" pitchFamily="18" charset="0"/>
                <a:cs typeface="Times New Roman" panose="02020603050405020304" pitchFamily="18" charset="0"/>
              </a:rPr>
              <a:t>Усовершенствования по сравнению с классическим микропроцессором </a:t>
            </a:r>
            <a:r>
              <a:rPr lang="ru-RU" b="1" dirty="0" err="1">
                <a:latin typeface="Times New Roman" panose="02020603050405020304" pitchFamily="18" charset="0"/>
                <a:cs typeface="Times New Roman" panose="02020603050405020304" pitchFamily="18" charset="0"/>
              </a:rPr>
              <a:t>Pentium</a:t>
            </a:r>
            <a:r>
              <a:rPr lang="ru-RU" b="1" dirty="0">
                <a:latin typeface="Times New Roman" panose="02020603050405020304" pitchFamily="18" charset="0"/>
                <a:cs typeface="Times New Roman" panose="02020603050405020304" pitchFamily="18" charset="0"/>
              </a:rPr>
              <a:t>:</a:t>
            </a:r>
            <a:endParaRPr lang="en-US" b="1" dirty="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US" dirty="0" err="1">
                <a:latin typeface="Times New Roman" panose="02020603050405020304" pitchFamily="18" charset="0"/>
                <a:cs typeface="Times New Roman" panose="02020603050405020304" pitchFamily="18" charset="0"/>
              </a:rPr>
              <a:t>Новые</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инструкции</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Инженеры</a:t>
            </a:r>
            <a:r>
              <a:rPr lang="en-US" dirty="0">
                <a:latin typeface="Times New Roman" panose="02020603050405020304" pitchFamily="18" charset="0"/>
                <a:cs typeface="Times New Roman" panose="02020603050405020304" pitchFamily="18" charset="0"/>
              </a:rPr>
              <a:t> Intel </a:t>
            </a:r>
            <a:r>
              <a:rPr lang="en-US" dirty="0" err="1">
                <a:latin typeface="Times New Roman" panose="02020603050405020304" pitchFamily="18" charset="0"/>
                <a:cs typeface="Times New Roman" panose="02020603050405020304" pitchFamily="18" charset="0"/>
              </a:rPr>
              <a:t>добавили</a:t>
            </a:r>
            <a:r>
              <a:rPr lang="en-US" dirty="0">
                <a:latin typeface="Times New Roman" panose="02020603050405020304" pitchFamily="18" charset="0"/>
                <a:cs typeface="Times New Roman" panose="02020603050405020304" pitchFamily="18" charset="0"/>
              </a:rPr>
              <a:t> 57 </a:t>
            </a:r>
            <a:r>
              <a:rPr lang="en-US" dirty="0" err="1">
                <a:latin typeface="Times New Roman" panose="02020603050405020304" pitchFamily="18" charset="0"/>
                <a:cs typeface="Times New Roman" panose="02020603050405020304" pitchFamily="18" charset="0"/>
              </a:rPr>
              <a:t>новых</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инструкций</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специально</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предназначенных</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для</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более</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эффективной</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обработки</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видео</a:t>
            </a:r>
            <a:r>
              <a:rPr lang="en-US"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графи</a:t>
            </a:r>
            <a:r>
              <a:rPr lang="ru-RU" b="1" dirty="0" err="1">
                <a:latin typeface="Times New Roman" panose="02020603050405020304" pitchFamily="18" charset="0"/>
                <a:cs typeface="Times New Roman" panose="02020603050405020304" pitchFamily="18" charset="0"/>
              </a:rPr>
              <a:t>ческих</a:t>
            </a:r>
            <a:r>
              <a:rPr lang="en-US" dirty="0">
                <a:latin typeface="Times New Roman" panose="02020603050405020304" pitchFamily="18" charset="0"/>
                <a:cs typeface="Times New Roman" panose="02020603050405020304" pitchFamily="18" charset="0"/>
              </a:rPr>
              <a:t> и </a:t>
            </a:r>
            <a:r>
              <a:rPr lang="en-US" dirty="0" err="1">
                <a:latin typeface="Times New Roman" panose="02020603050405020304" pitchFamily="18" charset="0"/>
                <a:cs typeface="Times New Roman" panose="02020603050405020304" pitchFamily="18" charset="0"/>
              </a:rPr>
              <a:t>аудиоданных</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Эти</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инструкции</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ориентированы</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на</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параллельные</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повторяющиеся</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последовательности</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которые</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часто</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встречаются</a:t>
            </a:r>
            <a:r>
              <a:rPr lang="en-US" dirty="0">
                <a:latin typeface="Times New Roman" panose="02020603050405020304" pitchFamily="18" charset="0"/>
                <a:cs typeface="Times New Roman" panose="02020603050405020304" pitchFamily="18" charset="0"/>
              </a:rPr>
              <a:t> в </a:t>
            </a:r>
            <a:r>
              <a:rPr lang="en-US" dirty="0" err="1">
                <a:latin typeface="Times New Roman" panose="02020603050405020304" pitchFamily="18" charset="0"/>
                <a:cs typeface="Times New Roman" panose="02020603050405020304" pitchFamily="18" charset="0"/>
              </a:rPr>
              <a:t>мультимедийных</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операциях</a:t>
            </a:r>
            <a:r>
              <a:rPr lang="en-US" dirty="0">
                <a:latin typeface="Times New Roman" panose="02020603050405020304" pitchFamily="18" charset="0"/>
                <a:cs typeface="Times New Roman" panose="02020603050405020304" pitchFamily="18" charset="0"/>
              </a:rPr>
              <a:t>. </a:t>
            </a:r>
          </a:p>
          <a:p>
            <a:pPr marL="285750" indent="-285750">
              <a:buFont typeface="Arial" panose="020B0604020202020204" pitchFamily="34" charset="0"/>
              <a:buChar char="•"/>
            </a:pPr>
            <a:r>
              <a:rPr lang="en-US" b="1" dirty="0">
                <a:latin typeface="Times New Roman" panose="02020603050405020304" pitchFamily="18" charset="0"/>
                <a:cs typeface="Times New Roman" panose="02020603050405020304" pitchFamily="18" charset="0"/>
              </a:rPr>
              <a:t>SIMD (Single Instruction, Multiple Data). </a:t>
            </a:r>
            <a:r>
              <a:rPr lang="ru-RU" dirty="0">
                <a:latin typeface="Times New Roman" panose="02020603050405020304" pitchFamily="18" charset="0"/>
                <a:cs typeface="Times New Roman" panose="02020603050405020304" pitchFamily="18" charset="0"/>
              </a:rPr>
              <a:t>Современные мультимедийные и коммуникационные приложения обычно используют повторяющиеся циклы, которые занимают </a:t>
            </a:r>
            <a:r>
              <a:rPr lang="ru-RU" b="1" dirty="0">
                <a:latin typeface="Times New Roman" panose="02020603050405020304" pitchFamily="18" charset="0"/>
                <a:cs typeface="Times New Roman" panose="02020603050405020304" pitchFamily="18" charset="0"/>
              </a:rPr>
              <a:t>менее 10 % кода приложения</a:t>
            </a:r>
            <a:r>
              <a:rPr lang="ru-RU" dirty="0">
                <a:latin typeface="Times New Roman" panose="02020603050405020304" pitchFamily="18" charset="0"/>
                <a:cs typeface="Times New Roman" panose="02020603050405020304" pitchFamily="18" charset="0"/>
              </a:rPr>
              <a:t>, но </a:t>
            </a:r>
            <a:r>
              <a:rPr lang="ru-RU" b="1" dirty="0">
                <a:latin typeface="Times New Roman" panose="02020603050405020304" pitchFamily="18" charset="0"/>
                <a:cs typeface="Times New Roman" panose="02020603050405020304" pitchFamily="18" charset="0"/>
              </a:rPr>
              <a:t>потребляют около 90 % времени его выполнения</a:t>
            </a:r>
            <a:r>
              <a:rPr lang="ru-RU" dirty="0">
                <a:latin typeface="Times New Roman" panose="02020603050405020304" pitchFamily="18" charset="0"/>
                <a:cs typeface="Times New Roman" panose="02020603050405020304" pitchFamily="18" charset="0"/>
              </a:rPr>
              <a:t>. </a:t>
            </a:r>
            <a:r>
              <a:rPr lang="ru-RU" b="1" dirty="0">
                <a:latin typeface="Times New Roman" panose="02020603050405020304" pitchFamily="18" charset="0"/>
                <a:cs typeface="Times New Roman" panose="02020603050405020304" pitchFamily="18" charset="0"/>
              </a:rPr>
              <a:t>Технология SIMD</a:t>
            </a:r>
            <a:r>
              <a:rPr lang="ru-RU" dirty="0">
                <a:latin typeface="Times New Roman" panose="02020603050405020304" pitchFamily="18" charset="0"/>
                <a:cs typeface="Times New Roman" panose="02020603050405020304" pitchFamily="18" charset="0"/>
              </a:rPr>
              <a:t> позволяет одновременно выполнять </a:t>
            </a:r>
            <a:r>
              <a:rPr lang="ru-RU" b="1" dirty="0">
                <a:latin typeface="Times New Roman" panose="02020603050405020304" pitchFamily="18" charset="0"/>
                <a:cs typeface="Times New Roman" panose="02020603050405020304" pitchFamily="18" charset="0"/>
              </a:rPr>
              <a:t>одну инструкцию над несколькими наборами данных</a:t>
            </a:r>
            <a:r>
              <a:rPr lang="ru-RU" dirty="0">
                <a:latin typeface="Times New Roman" panose="02020603050405020304" pitchFamily="18" charset="0"/>
                <a:cs typeface="Times New Roman" panose="02020603050405020304" pitchFamily="18" charset="0"/>
              </a:rPr>
              <a:t>. Это значительно </a:t>
            </a:r>
            <a:r>
              <a:rPr lang="ru-RU" b="1" dirty="0">
                <a:latin typeface="Times New Roman" panose="02020603050405020304" pitchFamily="18" charset="0"/>
                <a:cs typeface="Times New Roman" panose="02020603050405020304" pitchFamily="18" charset="0"/>
              </a:rPr>
              <a:t>сокращает количество вычислительных циклов при обработке видео, аудио, графики и анимации</a:t>
            </a:r>
            <a:r>
              <a:rPr lang="ru-RU" dirty="0">
                <a:latin typeface="Times New Roman" panose="02020603050405020304" pitchFamily="18" charset="0"/>
                <a:cs typeface="Times New Roman" panose="02020603050405020304" pitchFamily="18" charset="0"/>
              </a:rPr>
              <a:t>. Кроме того, </a:t>
            </a:r>
            <a:r>
              <a:rPr lang="ru-RU" b="1" dirty="0">
                <a:latin typeface="Times New Roman" panose="02020603050405020304" pitchFamily="18" charset="0"/>
                <a:cs typeface="Times New Roman" panose="02020603050405020304" pitchFamily="18" charset="0"/>
              </a:rPr>
              <a:t>набор инструкций MMX</a:t>
            </a:r>
            <a:r>
              <a:rPr lang="ru-RU" dirty="0">
                <a:latin typeface="Times New Roman" panose="02020603050405020304" pitchFamily="18" charset="0"/>
                <a:cs typeface="Times New Roman" panose="02020603050405020304" pitchFamily="18" charset="0"/>
              </a:rPr>
              <a:t> позволяет </a:t>
            </a:r>
            <a:r>
              <a:rPr lang="ru-RU" b="1" dirty="0">
                <a:latin typeface="Times New Roman" panose="02020603050405020304" pitchFamily="18" charset="0"/>
                <a:cs typeface="Times New Roman" panose="02020603050405020304" pitchFamily="18" charset="0"/>
              </a:rPr>
              <a:t>выполнять до двух MMX-инструкций за один такт</a:t>
            </a:r>
            <a:r>
              <a:rPr lang="ru-RU" dirty="0">
                <a:latin typeface="Times New Roman" panose="02020603050405020304" pitchFamily="18" charset="0"/>
                <a:cs typeface="Times New Roman" panose="02020603050405020304" pitchFamily="18" charset="0"/>
              </a:rPr>
              <a:t>, поэтому </a:t>
            </a:r>
            <a:r>
              <a:rPr lang="ru-RU" b="1" dirty="0">
                <a:latin typeface="Times New Roman" panose="02020603050405020304" pitchFamily="18" charset="0"/>
                <a:cs typeface="Times New Roman" panose="02020603050405020304" pitchFamily="18" charset="0"/>
              </a:rPr>
              <a:t>две SIMD-операции могут обрабатываться с 16-битными данными за один такт</a:t>
            </a:r>
            <a:r>
              <a:rPr lang="ru-RU" dirty="0">
                <a:latin typeface="Times New Roman" panose="02020603050405020304" pitchFamily="18" charset="0"/>
                <a:cs typeface="Times New Roman" panose="02020603050405020304" pitchFamily="18" charset="0"/>
              </a:rPr>
              <a:t>.</a:t>
            </a:r>
            <a:endParaRPr lang="en-US" dirty="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US" b="1" dirty="0" err="1">
                <a:latin typeface="Times New Roman" panose="02020603050405020304" pitchFamily="18" charset="0"/>
                <a:cs typeface="Times New Roman" panose="02020603050405020304" pitchFamily="18" charset="0"/>
              </a:rPr>
              <a:t>Больше</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кеша</a:t>
            </a:r>
            <a:r>
              <a:rPr lang="en-US" dirty="0">
                <a:latin typeface="Times New Roman" panose="02020603050405020304" pitchFamily="18" charset="0"/>
                <a:cs typeface="Times New Roman" panose="02020603050405020304" pitchFamily="18" charset="0"/>
              </a:rPr>
              <a:t>. Intel </a:t>
            </a:r>
            <a:r>
              <a:rPr lang="ru-RU" dirty="0">
                <a:latin typeface="Times New Roman" panose="02020603050405020304" pitchFamily="18" charset="0"/>
                <a:cs typeface="Times New Roman" panose="02020603050405020304" pitchFamily="18" charset="0"/>
              </a:rPr>
              <a:t>удвоила </a:t>
            </a:r>
            <a:r>
              <a:rPr lang="ru-RU" b="1" dirty="0">
                <a:latin typeface="Times New Roman" panose="02020603050405020304" pitchFamily="18" charset="0"/>
                <a:cs typeface="Times New Roman" panose="02020603050405020304" pitchFamily="18" charset="0"/>
              </a:rPr>
              <a:t>объём кэш-памяти первого уровня до 32 КБ</a:t>
            </a:r>
            <a:r>
              <a:rPr lang="ru-RU" dirty="0">
                <a:latin typeface="Times New Roman" panose="02020603050405020304" pitchFamily="18" charset="0"/>
                <a:cs typeface="Times New Roman" panose="02020603050405020304" pitchFamily="18" charset="0"/>
              </a:rPr>
              <a:t> (</a:t>
            </a:r>
            <a:r>
              <a:rPr lang="ru-RU" b="1" dirty="0">
                <a:latin typeface="Times New Roman" panose="02020603050405020304" pitchFamily="18" charset="0"/>
                <a:cs typeface="Times New Roman" panose="02020603050405020304" pitchFamily="18" charset="0"/>
              </a:rPr>
              <a:t>16 КБ для данных и 16 КБ для инструкций</a:t>
            </a:r>
            <a:r>
              <a:rPr lang="ru-RU" dirty="0">
                <a:latin typeface="Times New Roman" panose="02020603050405020304" pitchFamily="18" charset="0"/>
                <a:cs typeface="Times New Roman" panose="02020603050405020304" pitchFamily="18" charset="0"/>
              </a:rPr>
              <a:t>), чтобы </a:t>
            </a:r>
            <a:r>
              <a:rPr lang="ru-RU" b="1" dirty="0">
                <a:latin typeface="Times New Roman" panose="02020603050405020304" pitchFamily="18" charset="0"/>
                <a:cs typeface="Times New Roman" panose="02020603050405020304" pitchFamily="18" charset="0"/>
              </a:rPr>
              <a:t>на кристалле можно было хранить больше данных и инструкций</a:t>
            </a:r>
            <a:r>
              <a:rPr lang="ru-RU" dirty="0">
                <a:latin typeface="Times New Roman" panose="02020603050405020304" pitchFamily="18" charset="0"/>
                <a:cs typeface="Times New Roman" panose="02020603050405020304" pitchFamily="18" charset="0"/>
              </a:rPr>
              <a:t>, что </a:t>
            </a:r>
            <a:r>
              <a:rPr lang="ru-RU" b="1" dirty="0">
                <a:latin typeface="Times New Roman" panose="02020603050405020304" pitchFamily="18" charset="0"/>
                <a:cs typeface="Times New Roman" panose="02020603050405020304" pitchFamily="18" charset="0"/>
              </a:rPr>
              <a:t>уменьшает количество медленных обращений к внешней памяти</a:t>
            </a:r>
            <a:r>
              <a:rPr lang="ru-RU" dirty="0">
                <a:latin typeface="Times New Roman" panose="02020603050405020304" pitchFamily="18" charset="0"/>
                <a:cs typeface="Times New Roman" panose="02020603050405020304" pitchFamily="18" charset="0"/>
              </a:rPr>
              <a:t>.</a:t>
            </a:r>
          </a:p>
          <a:p>
            <a:pPr marL="285750" indent="-285750">
              <a:buFont typeface="Arial" panose="020B0604020202020204" pitchFamily="34" charset="0"/>
              <a:buChar char="•"/>
            </a:pPr>
            <a:r>
              <a:rPr lang="en-US" dirty="0" err="1">
                <a:latin typeface="Times New Roman" panose="02020603050405020304" pitchFamily="18" charset="0"/>
                <a:cs typeface="Times New Roman" panose="02020603050405020304" pitchFamily="18" charset="0"/>
              </a:rPr>
              <a:t>Усовершенствования</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основанные</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на</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возможностях</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других</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микропроцессоров</a:t>
            </a:r>
            <a:r>
              <a:rPr lang="en-US" dirty="0">
                <a:latin typeface="Times New Roman" panose="02020603050405020304" pitchFamily="18" charset="0"/>
                <a:cs typeface="Times New Roman" panose="02020603050405020304" pitchFamily="18" charset="0"/>
              </a:rPr>
              <a:t>. Pentium MMX </a:t>
            </a:r>
            <a:r>
              <a:rPr lang="en-US" dirty="0" err="1">
                <a:latin typeface="Times New Roman" panose="02020603050405020304" pitchFamily="18" charset="0"/>
                <a:cs typeface="Times New Roman" panose="02020603050405020304" pitchFamily="18" charset="0"/>
              </a:rPr>
              <a:t>использует</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блок</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предсказания</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переходов</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концепция</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взятая</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из</a:t>
            </a:r>
            <a:r>
              <a:rPr lang="en-US" dirty="0">
                <a:latin typeface="Times New Roman" panose="02020603050405020304" pitchFamily="18" charset="0"/>
                <a:cs typeface="Times New Roman" panose="02020603050405020304" pitchFamily="18" charset="0"/>
              </a:rPr>
              <a:t> Pentium Pro, а </a:t>
            </a:r>
            <a:r>
              <a:rPr lang="en-US" dirty="0" err="1">
                <a:latin typeface="Times New Roman" panose="02020603050405020304" pitchFamily="18" charset="0"/>
                <a:cs typeface="Times New Roman" panose="02020603050405020304" pitchFamily="18" charset="0"/>
              </a:rPr>
              <a:t>также</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имеет</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реализацию</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стека</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возврата</a:t>
            </a:r>
            <a:r>
              <a:rPr lang="en-US" dirty="0">
                <a:latin typeface="Times New Roman" panose="02020603050405020304" pitchFamily="18" charset="0"/>
                <a:cs typeface="Times New Roman" panose="02020603050405020304" pitchFamily="18" charset="0"/>
              </a:rPr>
              <a:t> </a:t>
            </a:r>
            <a:r>
              <a:rPr lang="ru-RU" dirty="0">
                <a:latin typeface="Times New Roman" panose="02020603050405020304" pitchFamily="18" charset="0"/>
                <a:cs typeface="Times New Roman" panose="02020603050405020304" pitchFamily="18" charset="0"/>
              </a:rPr>
              <a:t>–концепцию,</a:t>
            </a:r>
            <a:r>
              <a:rPr lang="en-US" dirty="0">
                <a:latin typeface="Times New Roman" panose="02020603050405020304" pitchFamily="18" charset="0"/>
                <a:cs typeface="Times New Roman" panose="02020603050405020304" pitchFamily="18" charset="0"/>
              </a:rPr>
              <a:t> </a:t>
            </a:r>
            <a:r>
              <a:rPr lang="ru-RU" b="1" dirty="0">
                <a:latin typeface="Times New Roman" panose="02020603050405020304" pitchFamily="18" charset="0"/>
                <a:cs typeface="Times New Roman" panose="02020603050405020304" pitchFamily="18" charset="0"/>
              </a:rPr>
              <a:t>применявшуюся в микропроцессоре IBM/</a:t>
            </a:r>
            <a:r>
              <a:rPr lang="ru-RU" b="1" dirty="0" err="1">
                <a:latin typeface="Times New Roman" panose="02020603050405020304" pitchFamily="18" charset="0"/>
                <a:cs typeface="Times New Roman" panose="02020603050405020304" pitchFamily="18" charset="0"/>
              </a:rPr>
              <a:t>Cyrix</a:t>
            </a:r>
            <a:r>
              <a:rPr lang="ru-RU" b="1" dirty="0">
                <a:latin typeface="Times New Roman" panose="02020603050405020304" pitchFamily="18" charset="0"/>
                <a:cs typeface="Times New Roman" panose="02020603050405020304" pitchFamily="18" charset="0"/>
              </a:rPr>
              <a:t> 6x86</a:t>
            </a:r>
            <a:r>
              <a:rPr lang="ru-RU" dirty="0">
                <a:latin typeface="Times New Roman" panose="02020603050405020304" pitchFamily="18" charset="0"/>
                <a:cs typeface="Times New Roman" panose="02020603050405020304" pitchFamily="18" charset="0"/>
              </a:rPr>
              <a:t>.</a:t>
            </a:r>
            <a:endParaRPr lang="en-US" dirty="0">
              <a:latin typeface="Times New Roman" panose="02020603050405020304" pitchFamily="18" charset="0"/>
              <a:cs typeface="Times New Roman" panose="02020603050405020304" pitchFamily="18" charset="0"/>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114676" y="163459"/>
            <a:ext cx="12077323" cy="1477328"/>
          </a:xfrm>
          <a:prstGeom prst="rect">
            <a:avLst/>
          </a:prstGeom>
        </p:spPr>
        <p:txBody>
          <a:bodyPr wrap="square">
            <a:spAutoFit/>
          </a:bodyPr>
          <a:lstStyle/>
          <a:p>
            <a:r>
              <a:rPr lang="ru-RU" dirty="0">
                <a:latin typeface="Times New Roman" panose="02020603050405020304" pitchFamily="18" charset="0"/>
                <a:cs typeface="Times New Roman" panose="02020603050405020304" pitchFamily="18" charset="0"/>
              </a:rPr>
              <a:t>Другие улучшения. Микропроцессор </a:t>
            </a:r>
            <a:r>
              <a:rPr lang="ru-RU" b="1" dirty="0" err="1">
                <a:latin typeface="Times New Roman" panose="02020603050405020304" pitchFamily="18" charset="0"/>
                <a:cs typeface="Times New Roman" panose="02020603050405020304" pitchFamily="18" charset="0"/>
              </a:rPr>
              <a:t>Pentium</a:t>
            </a:r>
            <a:r>
              <a:rPr lang="ru-RU" b="1" dirty="0">
                <a:latin typeface="Times New Roman" panose="02020603050405020304" pitchFamily="18" charset="0"/>
                <a:cs typeface="Times New Roman" panose="02020603050405020304" pitchFamily="18" charset="0"/>
              </a:rPr>
              <a:t> MMX</a:t>
            </a:r>
            <a:r>
              <a:rPr lang="ru-RU" dirty="0">
                <a:latin typeface="Times New Roman" panose="02020603050405020304" pitchFamily="18" charset="0"/>
                <a:cs typeface="Times New Roman" panose="02020603050405020304" pitchFamily="18" charset="0"/>
              </a:rPr>
              <a:t> имеет четыре </a:t>
            </a:r>
            <a:r>
              <a:rPr lang="ru-RU" b="1" dirty="0">
                <a:latin typeface="Times New Roman" panose="02020603050405020304" pitchFamily="18" charset="0"/>
                <a:cs typeface="Times New Roman" panose="02020603050405020304" pitchFamily="18" charset="0"/>
              </a:rPr>
              <a:t>буфера записи (</a:t>
            </a:r>
            <a:r>
              <a:rPr lang="ru-RU" b="1" dirty="0" err="1">
                <a:latin typeface="Times New Roman" panose="02020603050405020304" pitchFamily="18" charset="0"/>
                <a:cs typeface="Times New Roman" panose="02020603050405020304" pitchFamily="18" charset="0"/>
              </a:rPr>
              <a:t>write</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buffers</a:t>
            </a:r>
            <a:r>
              <a:rPr lang="ru-RU" b="1" dirty="0">
                <a:latin typeface="Times New Roman" panose="02020603050405020304" pitchFamily="18" charset="0"/>
                <a:cs typeface="Times New Roman" panose="02020603050405020304" pitchFamily="18" charset="0"/>
              </a:rPr>
              <a:t>)</a:t>
            </a:r>
            <a:r>
              <a:rPr lang="ru-RU" dirty="0">
                <a:latin typeface="Times New Roman" panose="02020603050405020304" pitchFamily="18" charset="0"/>
                <a:cs typeface="Times New Roman" panose="02020603050405020304" pitchFamily="18" charset="0"/>
              </a:rPr>
              <a:t> по сравнению с двумя </a:t>
            </a:r>
            <a:r>
              <a:rPr lang="ru-RU" b="1" dirty="0">
                <a:latin typeface="Times New Roman" panose="02020603050405020304" pitchFamily="18" charset="0"/>
                <a:cs typeface="Times New Roman" panose="02020603050405020304" pitchFamily="18" charset="0"/>
              </a:rPr>
              <a:t>у классического </a:t>
            </a:r>
            <a:r>
              <a:rPr lang="ru-RU" b="1" dirty="0" err="1">
                <a:latin typeface="Times New Roman" panose="02020603050405020304" pitchFamily="18" charset="0"/>
                <a:cs typeface="Times New Roman" panose="02020603050405020304" pitchFamily="18" charset="0"/>
              </a:rPr>
              <a:t>Pentium</a:t>
            </a:r>
            <a:r>
              <a:rPr lang="ru-RU" dirty="0">
                <a:latin typeface="Times New Roman" panose="02020603050405020304" pitchFamily="18" charset="0"/>
                <a:cs typeface="Times New Roman" panose="02020603050405020304" pitchFamily="18" charset="0"/>
              </a:rPr>
              <a:t>, а </a:t>
            </a:r>
            <a:r>
              <a:rPr lang="ru-RU" b="1" dirty="0">
                <a:latin typeface="Times New Roman" panose="02020603050405020304" pitchFamily="18" charset="0"/>
                <a:cs typeface="Times New Roman" panose="02020603050405020304" pitchFamily="18" charset="0"/>
              </a:rPr>
              <a:t>конвейеры U и V были увеличены на одну стадию</a:t>
            </a:r>
            <a:r>
              <a:rPr lang="ru-RU" dirty="0">
                <a:latin typeface="Times New Roman" panose="02020603050405020304" pitchFamily="18" charset="0"/>
                <a:cs typeface="Times New Roman" panose="02020603050405020304" pitchFamily="18" charset="0"/>
              </a:rPr>
              <a:t>. </a:t>
            </a:r>
            <a:r>
              <a:rPr lang="ru-RU" b="1" dirty="0">
                <a:latin typeface="Times New Roman" panose="02020603050405020304" pitchFamily="18" charset="0"/>
                <a:cs typeface="Times New Roman" panose="02020603050405020304" pitchFamily="18" charset="0"/>
              </a:rPr>
              <a:t>Параллельная производительность двух конвейеров также была улучшена</a:t>
            </a:r>
            <a:r>
              <a:rPr lang="ru-RU" dirty="0">
                <a:latin typeface="Times New Roman" panose="02020603050405020304" pitchFamily="18" charset="0"/>
                <a:cs typeface="Times New Roman" panose="02020603050405020304" pitchFamily="18" charset="0"/>
              </a:rPr>
              <a:t>. </a:t>
            </a:r>
            <a:r>
              <a:rPr lang="ru-RU" b="1" dirty="0">
                <a:latin typeface="Times New Roman" panose="02020603050405020304" pitchFamily="18" charset="0"/>
                <a:cs typeface="Times New Roman" panose="02020603050405020304" pitchFamily="18" charset="0"/>
              </a:rPr>
              <a:t>Это представляет собой реализацию технологии </a:t>
            </a:r>
            <a:r>
              <a:rPr lang="ru-RU" b="1" dirty="0" err="1">
                <a:latin typeface="Times New Roman" panose="02020603050405020304" pitchFamily="18" charset="0"/>
                <a:cs typeface="Times New Roman" panose="02020603050405020304" pitchFamily="18" charset="0"/>
              </a:rPr>
              <a:t>Intel</a:t>
            </a:r>
            <a:r>
              <a:rPr lang="ru-RU" b="1" dirty="0">
                <a:latin typeface="Times New Roman" panose="02020603050405020304" pitchFamily="18" charset="0"/>
                <a:cs typeface="Times New Roman" panose="02020603050405020304" pitchFamily="18" charset="0"/>
              </a:rPr>
              <a:t> MMX</a:t>
            </a:r>
            <a:r>
              <a:rPr lang="ru-RU" dirty="0">
                <a:latin typeface="Times New Roman" panose="02020603050405020304" pitchFamily="18" charset="0"/>
                <a:cs typeface="Times New Roman" panose="02020603050405020304" pitchFamily="18" charset="0"/>
              </a:rPr>
              <a:t>. Здесь </a:t>
            </a:r>
            <a:r>
              <a:rPr lang="ru-RU" b="1" dirty="0">
                <a:latin typeface="Times New Roman" panose="02020603050405020304" pitchFamily="18" charset="0"/>
                <a:cs typeface="Times New Roman" panose="02020603050405020304" pitchFamily="18" charset="0"/>
              </a:rPr>
              <a:t>можно увидеть два канала</a:t>
            </a:r>
            <a:r>
              <a:rPr lang="ru-RU" dirty="0">
                <a:latin typeface="Times New Roman" panose="02020603050405020304" pitchFamily="18" charset="0"/>
                <a:cs typeface="Times New Roman" panose="02020603050405020304" pitchFamily="18" charset="0"/>
              </a:rPr>
              <a:t> (</a:t>
            </a:r>
            <a:r>
              <a:rPr lang="ru-RU" b="1" dirty="0">
                <a:latin typeface="Times New Roman" panose="02020603050405020304" pitchFamily="18" charset="0"/>
                <a:cs typeface="Times New Roman" panose="02020603050405020304" pitchFamily="18" charset="0"/>
              </a:rPr>
              <a:t>MMX-канал U и MMX-канал V</a:t>
            </a:r>
            <a:r>
              <a:rPr lang="ru-RU" dirty="0">
                <a:latin typeface="Times New Roman" panose="02020603050405020304" pitchFamily="18" charset="0"/>
                <a:cs typeface="Times New Roman" panose="02020603050405020304" pitchFamily="18" charset="0"/>
              </a:rPr>
              <a:t>), </a:t>
            </a:r>
            <a:r>
              <a:rPr lang="ru-RU" b="1" dirty="0">
                <a:latin typeface="Times New Roman" panose="02020603050405020304" pitchFamily="18" charset="0"/>
                <a:cs typeface="Times New Roman" panose="02020603050405020304" pitchFamily="18" charset="0"/>
              </a:rPr>
              <a:t>добавленные параллельно к уже существующей внутренней архитектуре процессора </a:t>
            </a:r>
            <a:r>
              <a:rPr lang="ru-RU" b="1" dirty="0" err="1">
                <a:latin typeface="Times New Roman" panose="02020603050405020304" pitchFamily="18" charset="0"/>
                <a:cs typeface="Times New Roman" panose="02020603050405020304" pitchFamily="18" charset="0"/>
              </a:rPr>
              <a:t>Pentium</a:t>
            </a:r>
            <a:r>
              <a:rPr lang="ru-RU" dirty="0">
                <a:latin typeface="Times New Roman" panose="02020603050405020304" pitchFamily="18" charset="0"/>
                <a:cs typeface="Times New Roman" panose="02020603050405020304" pitchFamily="18" charset="0"/>
              </a:rPr>
              <a:t>.</a:t>
            </a:r>
            <a:endParaRPr lang="en-US" dirty="0">
              <a:latin typeface="Times New Roman" panose="02020603050405020304" pitchFamily="18" charset="0"/>
              <a:cs typeface="Times New Roman" panose="02020603050405020304" pitchFamily="18" charset="0"/>
            </a:endParaRPr>
          </a:p>
        </p:txBody>
      </p:sp>
      <p:pic>
        <p:nvPicPr>
          <p:cNvPr id="5" name="Рисунок 4"/>
          <p:cNvPicPr>
            <a:picLocks noChangeAspect="1"/>
          </p:cNvPicPr>
          <p:nvPr/>
        </p:nvPicPr>
        <p:blipFill>
          <a:blip r:embed="rId2"/>
          <a:stretch>
            <a:fillRect/>
          </a:stretch>
        </p:blipFill>
        <p:spPr>
          <a:xfrm>
            <a:off x="1935221" y="1715001"/>
            <a:ext cx="7327845" cy="3860643"/>
          </a:xfrm>
          <a:prstGeom prst="rect">
            <a:avLst/>
          </a:prstGeom>
        </p:spPr>
      </p:pic>
      <p:sp>
        <p:nvSpPr>
          <p:cNvPr id="6" name="Прямоугольник 5"/>
          <p:cNvSpPr/>
          <p:nvPr/>
        </p:nvSpPr>
        <p:spPr>
          <a:xfrm>
            <a:off x="3105337" y="5649859"/>
            <a:ext cx="6096000" cy="369332"/>
          </a:xfrm>
          <a:prstGeom prst="rect">
            <a:avLst/>
          </a:prstGeom>
        </p:spPr>
        <p:txBody>
          <a:bodyPr>
            <a:spAutoFit/>
          </a:bodyPr>
          <a:lstStyle/>
          <a:p>
            <a:r>
              <a:rPr lang="en-US">
                <a:solidFill>
                  <a:srgbClr val="000000"/>
                </a:solidFill>
                <a:latin typeface="Times New Roman" panose="02020603050405020304" pitchFamily="18" charset="0"/>
                <a:cs typeface="Times New Roman" panose="02020603050405020304" pitchFamily="18" charset="0"/>
              </a:rPr>
              <a:t>Схема реализации технологии Intel MMX</a:t>
            </a:r>
            <a:endParaRPr lang="en-US" dirty="0">
              <a:latin typeface="Times New Roman" panose="02020603050405020304" pitchFamily="18" charset="0"/>
              <a:cs typeface="Times New Roman" panose="02020603050405020304" pitchFamily="18" charset="0"/>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4536621" cy="369332"/>
          </a:xfrm>
          <a:prstGeom prst="rect">
            <a:avLst/>
          </a:prstGeom>
        </p:spPr>
        <p:txBody>
          <a:bodyPr wrap="square">
            <a:spAutoFit/>
          </a:bodyPr>
          <a:lstStyle/>
          <a:p>
            <a:r>
              <a:rPr lang="en-US" b="1" i="1">
                <a:solidFill>
                  <a:srgbClr val="000000"/>
                </a:solidFill>
                <a:latin typeface="Times New Roman" panose="02020603050405020304" pitchFamily="18" charset="0"/>
                <a:cs typeface="Times New Roman" panose="02020603050405020304" pitchFamily="18" charset="0"/>
              </a:rPr>
              <a:t>Микропроцессор Pentium II («Кламат»)</a:t>
            </a:r>
            <a:endParaRPr lang="en-US" dirty="0">
              <a:latin typeface="Times New Roman" panose="02020603050405020304" pitchFamily="18" charset="0"/>
              <a:cs typeface="Times New Roman" panose="02020603050405020304" pitchFamily="18" charset="0"/>
            </a:endParaRPr>
          </a:p>
        </p:txBody>
      </p:sp>
      <p:sp>
        <p:nvSpPr>
          <p:cNvPr id="3" name="Прямоугольник 2"/>
          <p:cNvSpPr/>
          <p:nvPr/>
        </p:nvSpPr>
        <p:spPr>
          <a:xfrm>
            <a:off x="0" y="184666"/>
            <a:ext cx="12192000" cy="6739255"/>
          </a:xfrm>
          <a:prstGeom prst="rect">
            <a:avLst/>
          </a:prstGeom>
        </p:spPr>
        <p:txBody>
          <a:bodyPr wrap="square">
            <a:spAutoFit/>
          </a:bodyPr>
          <a:lstStyle/>
          <a:p>
            <a:r>
              <a:rPr lang="ru-RU" dirty="0">
                <a:latin typeface="Times New Roman" panose="02020603050405020304" pitchFamily="18" charset="0"/>
                <a:cs typeface="Times New Roman" panose="02020603050405020304" pitchFamily="18" charset="0"/>
              </a:rPr>
              <a:t>Выпущенный в мае 1997 года </a:t>
            </a:r>
            <a:r>
              <a:rPr lang="ru-RU" b="1" dirty="0" err="1">
                <a:latin typeface="Times New Roman" panose="02020603050405020304" pitchFamily="18" charset="0"/>
                <a:cs typeface="Times New Roman" panose="02020603050405020304" pitchFamily="18" charset="0"/>
              </a:rPr>
              <a:t>Pentium</a:t>
            </a:r>
            <a:r>
              <a:rPr lang="ru-RU" b="1" dirty="0">
                <a:latin typeface="Times New Roman" panose="02020603050405020304" pitchFamily="18" charset="0"/>
                <a:cs typeface="Times New Roman" panose="02020603050405020304" pitchFamily="18" charset="0"/>
              </a:rPr>
              <a:t> II</a:t>
            </a:r>
            <a:r>
              <a:rPr lang="ru-RU" dirty="0">
                <a:latin typeface="Times New Roman" panose="02020603050405020304" pitchFamily="18" charset="0"/>
                <a:cs typeface="Times New Roman" panose="02020603050405020304" pitchFamily="18" charset="0"/>
              </a:rPr>
              <a:t> под кодовым названием </a:t>
            </a:r>
            <a:r>
              <a:rPr lang="ru-RU" b="1" dirty="0">
                <a:latin typeface="Times New Roman" panose="02020603050405020304" pitchFamily="18" charset="0"/>
                <a:cs typeface="Times New Roman" panose="02020603050405020304" pitchFamily="18" charset="0"/>
              </a:rPr>
              <a:t>«</a:t>
            </a:r>
            <a:r>
              <a:rPr lang="ru-RU" b="1" dirty="0" err="1">
                <a:latin typeface="Times New Roman" panose="02020603050405020304" pitchFamily="18" charset="0"/>
                <a:cs typeface="Times New Roman" panose="02020603050405020304" pitchFamily="18" charset="0"/>
              </a:rPr>
              <a:t>Klamath</a:t>
            </a:r>
            <a:r>
              <a:rPr lang="ru-RU" b="1" dirty="0">
                <a:latin typeface="Times New Roman" panose="02020603050405020304" pitchFamily="18" charset="0"/>
                <a:cs typeface="Times New Roman" panose="02020603050405020304" pitchFamily="18" charset="0"/>
              </a:rPr>
              <a:t>»</a:t>
            </a:r>
            <a:r>
              <a:rPr lang="ru-RU" dirty="0">
                <a:latin typeface="Times New Roman" panose="02020603050405020304" pitchFamily="18" charset="0"/>
                <a:cs typeface="Times New Roman" panose="02020603050405020304" pitchFamily="18" charset="0"/>
              </a:rPr>
              <a:t> (в честь </a:t>
            </a:r>
            <a:r>
              <a:rPr lang="ru-RU" b="1" dirty="0">
                <a:latin typeface="Times New Roman" panose="02020603050405020304" pitchFamily="18" charset="0"/>
                <a:cs typeface="Times New Roman" panose="02020603050405020304" pitchFamily="18" charset="0"/>
              </a:rPr>
              <a:t>реки </a:t>
            </a:r>
            <a:r>
              <a:rPr lang="ru-RU" b="1" dirty="0" err="1">
                <a:latin typeface="Times New Roman" panose="02020603050405020304" pitchFamily="18" charset="0"/>
                <a:cs typeface="Times New Roman" panose="02020603050405020304" pitchFamily="18" charset="0"/>
              </a:rPr>
              <a:t>Кламат</a:t>
            </a:r>
            <a:r>
              <a:rPr lang="ru-RU" b="1" dirty="0">
                <a:latin typeface="Times New Roman" panose="02020603050405020304" pitchFamily="18" charset="0"/>
                <a:cs typeface="Times New Roman" panose="02020603050405020304" pitchFamily="18" charset="0"/>
              </a:rPr>
              <a:t> в штате Орегон, США</a:t>
            </a:r>
            <a:r>
              <a:rPr lang="ru-RU" dirty="0">
                <a:latin typeface="Times New Roman" panose="02020603050405020304" pitchFamily="18" charset="0"/>
                <a:cs typeface="Times New Roman" panose="02020603050405020304" pitchFamily="18" charset="0"/>
              </a:rPr>
              <a:t>) стал важным шагом в эволюции </a:t>
            </a:r>
            <a:r>
              <a:rPr lang="ru-RU" b="1" dirty="0">
                <a:latin typeface="Times New Roman" panose="02020603050405020304" pitchFamily="18" charset="0"/>
                <a:cs typeface="Times New Roman" panose="02020603050405020304" pitchFamily="18" charset="0"/>
              </a:rPr>
              <a:t>процессора </a:t>
            </a:r>
            <a:r>
              <a:rPr lang="ru-RU" b="1" dirty="0" err="1">
                <a:latin typeface="Times New Roman" panose="02020603050405020304" pitchFamily="18" charset="0"/>
                <a:cs typeface="Times New Roman" panose="02020603050405020304" pitchFamily="18" charset="0"/>
              </a:rPr>
              <a:t>Pentium</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Pro</a:t>
            </a:r>
            <a:r>
              <a:rPr lang="ru-RU" dirty="0">
                <a:latin typeface="Times New Roman" panose="02020603050405020304" pitchFamily="18" charset="0"/>
                <a:cs typeface="Times New Roman" panose="02020603050405020304" pitchFamily="18" charset="0"/>
              </a:rPr>
              <a:t>. Похоже, что цели </a:t>
            </a:r>
            <a:r>
              <a:rPr lang="ru-RU" b="1" dirty="0">
                <a:latin typeface="Times New Roman" panose="02020603050405020304" pitchFamily="18" charset="0"/>
                <a:cs typeface="Times New Roman" panose="02020603050405020304" pitchFamily="18" charset="0"/>
              </a:rPr>
              <a:t>компании </a:t>
            </a:r>
            <a:r>
              <a:rPr lang="ru-RU" b="1" dirty="0" err="1">
                <a:latin typeface="Times New Roman" panose="02020603050405020304" pitchFamily="18" charset="0"/>
                <a:cs typeface="Times New Roman" panose="02020603050405020304" pitchFamily="18" charset="0"/>
              </a:rPr>
              <a:t>Intel</a:t>
            </a:r>
            <a:r>
              <a:rPr lang="ru-RU" dirty="0">
                <a:latin typeface="Times New Roman" panose="02020603050405020304" pitchFamily="18" charset="0"/>
                <a:cs typeface="Times New Roman" panose="02020603050405020304" pitchFamily="18" charset="0"/>
              </a:rPr>
              <a:t> при создании процессора </a:t>
            </a:r>
            <a:r>
              <a:rPr lang="ru-RU" b="1" dirty="0" err="1">
                <a:latin typeface="Times New Roman" panose="02020603050405020304" pitchFamily="18" charset="0"/>
                <a:cs typeface="Times New Roman" panose="02020603050405020304" pitchFamily="18" charset="0"/>
              </a:rPr>
              <a:t>Pentium</a:t>
            </a:r>
            <a:r>
              <a:rPr lang="ru-RU" b="1" dirty="0">
                <a:latin typeface="Times New Roman" panose="02020603050405020304" pitchFamily="18" charset="0"/>
                <a:cs typeface="Times New Roman" panose="02020603050405020304" pitchFamily="18" charset="0"/>
              </a:rPr>
              <a:t> II</a:t>
            </a:r>
            <a:r>
              <a:rPr lang="ru-RU" dirty="0">
                <a:latin typeface="Times New Roman" panose="02020603050405020304" pitchFamily="18" charset="0"/>
                <a:cs typeface="Times New Roman" panose="02020603050405020304" pitchFamily="18" charset="0"/>
              </a:rPr>
              <a:t> заключались в первую очередь в том, чтобы </a:t>
            </a:r>
            <a:r>
              <a:rPr lang="ru-RU" b="1" dirty="0">
                <a:latin typeface="Times New Roman" panose="02020603050405020304" pitchFamily="18" charset="0"/>
                <a:cs typeface="Times New Roman" panose="02020603050405020304" pitchFamily="18" charset="0"/>
              </a:rPr>
              <a:t>снизить чрезвычайно высокую стоимость интегрированного кэша второго уровня</a:t>
            </a:r>
            <a:r>
              <a:rPr lang="ru-RU" dirty="0">
                <a:latin typeface="Times New Roman" panose="02020603050405020304" pitchFamily="18" charset="0"/>
                <a:cs typeface="Times New Roman" panose="02020603050405020304" pitchFamily="18" charset="0"/>
              </a:rPr>
              <a:t>, что </a:t>
            </a:r>
            <a:r>
              <a:rPr lang="ru-RU" b="1" dirty="0">
                <a:latin typeface="Times New Roman" panose="02020603050405020304" pitchFamily="18" charset="0"/>
                <a:cs typeface="Times New Roman" panose="02020603050405020304" pitchFamily="18" charset="0"/>
              </a:rPr>
              <a:t>являлось основной проблемой при разработке </a:t>
            </a:r>
            <a:r>
              <a:rPr lang="ru-RU" b="1" dirty="0" err="1">
                <a:latin typeface="Times New Roman" panose="02020603050405020304" pitchFamily="18" charset="0"/>
                <a:cs typeface="Times New Roman" panose="02020603050405020304" pitchFamily="18" charset="0"/>
              </a:rPr>
              <a:t>Pentium</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Pro</a:t>
            </a:r>
            <a:r>
              <a:rPr lang="ru-RU" dirty="0">
                <a:latin typeface="Times New Roman" panose="02020603050405020304" pitchFamily="18" charset="0"/>
                <a:cs typeface="Times New Roman" panose="02020603050405020304" pitchFamily="18" charset="0"/>
              </a:rPr>
              <a:t>. С архитектурной точки зрения </a:t>
            </a:r>
            <a:r>
              <a:rPr lang="ru-RU" b="1" dirty="0" err="1">
                <a:latin typeface="Times New Roman" panose="02020603050405020304" pitchFamily="18" charset="0"/>
                <a:cs typeface="Times New Roman" panose="02020603050405020304" pitchFamily="18" charset="0"/>
              </a:rPr>
              <a:t>Pentium</a:t>
            </a:r>
            <a:r>
              <a:rPr lang="ru-RU" b="1" dirty="0">
                <a:latin typeface="Times New Roman" panose="02020603050405020304" pitchFamily="18" charset="0"/>
                <a:cs typeface="Times New Roman" panose="02020603050405020304" pitchFamily="18" charset="0"/>
              </a:rPr>
              <a:t> II</a:t>
            </a:r>
            <a:r>
              <a:rPr lang="ru-RU" dirty="0">
                <a:latin typeface="Times New Roman" panose="02020603050405020304" pitchFamily="18" charset="0"/>
                <a:cs typeface="Times New Roman" panose="02020603050405020304" pitchFamily="18" charset="0"/>
              </a:rPr>
              <a:t> </a:t>
            </a:r>
            <a:r>
              <a:rPr lang="ru-RU" b="1" dirty="0">
                <a:latin typeface="Times New Roman" panose="02020603050405020304" pitchFamily="18" charset="0"/>
                <a:cs typeface="Times New Roman" panose="02020603050405020304" pitchFamily="18" charset="0"/>
              </a:rPr>
              <a:t>не сильно отличается от </a:t>
            </a:r>
            <a:r>
              <a:rPr lang="ru-RU" b="1" dirty="0" err="1">
                <a:latin typeface="Times New Roman" panose="02020603050405020304" pitchFamily="18" charset="0"/>
                <a:cs typeface="Times New Roman" panose="02020603050405020304" pitchFamily="18" charset="0"/>
              </a:rPr>
              <a:t>Pentium</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Pro</a:t>
            </a:r>
            <a:r>
              <a:rPr lang="ru-RU" dirty="0">
                <a:latin typeface="Times New Roman" panose="02020603050405020304" pitchFamily="18" charset="0"/>
                <a:cs typeface="Times New Roman" panose="02020603050405020304" pitchFamily="18" charset="0"/>
              </a:rPr>
              <a:t>, </a:t>
            </a:r>
            <a:r>
              <a:rPr lang="ru-RU" b="1" dirty="0">
                <a:latin typeface="Times New Roman" panose="02020603050405020304" pitchFamily="18" charset="0"/>
                <a:cs typeface="Times New Roman" panose="02020603050405020304" pitchFamily="18" charset="0"/>
              </a:rPr>
              <a:t>сохраняя внутреннее ядро выполнения x86-инструкций</a:t>
            </a:r>
            <a:r>
              <a:rPr lang="ru-RU" dirty="0">
                <a:latin typeface="Times New Roman" panose="02020603050405020304" pitchFamily="18" charset="0"/>
                <a:cs typeface="Times New Roman" panose="02020603050405020304" pitchFamily="18" charset="0"/>
              </a:rPr>
              <a:t>, и </a:t>
            </a:r>
            <a:r>
              <a:rPr lang="ru-RU" b="1" dirty="0">
                <a:latin typeface="Times New Roman" panose="02020603050405020304" pitchFamily="18" charset="0"/>
                <a:cs typeface="Times New Roman" panose="02020603050405020304" pitchFamily="18" charset="0"/>
              </a:rPr>
              <a:t>включает большинство его функций</a:t>
            </a:r>
            <a:r>
              <a:rPr lang="ru-RU" dirty="0">
                <a:latin typeface="Times New Roman" panose="02020603050405020304" pitchFamily="18" charset="0"/>
                <a:cs typeface="Times New Roman" panose="02020603050405020304" pitchFamily="18" charset="0"/>
              </a:rPr>
              <a:t>.</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Отличия</a:t>
            </a:r>
            <a:r>
              <a:rPr lang="en-US" dirty="0">
                <a:solidFill>
                  <a:srgbClr val="000000"/>
                </a:solidFill>
                <a:latin typeface="Times New Roman" panose="02020603050405020304" pitchFamily="18" charset="0"/>
                <a:cs typeface="Times New Roman" panose="02020603050405020304" pitchFamily="18" charset="0"/>
              </a:rPr>
              <a:t> в </a:t>
            </a:r>
            <a:r>
              <a:rPr lang="en-US" dirty="0" err="1">
                <a:solidFill>
                  <a:srgbClr val="000000"/>
                </a:solidFill>
                <a:latin typeface="Times New Roman" panose="02020603050405020304" pitchFamily="18" charset="0"/>
                <a:cs typeface="Times New Roman" panose="02020603050405020304" pitchFamily="18" charset="0"/>
              </a:rPr>
              <a:t>основном</a:t>
            </a:r>
            <a:r>
              <a:rPr lang="en-US" dirty="0">
                <a:solidFill>
                  <a:srgbClr val="000000"/>
                </a:solidFill>
                <a:latin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cs typeface="Times New Roman" panose="02020603050405020304" pitchFamily="18" charset="0"/>
              </a:rPr>
              <a:t>следующие</a:t>
            </a:r>
            <a:r>
              <a:rPr lang="en-US" dirty="0">
                <a:solidFill>
                  <a:srgbClr val="000000"/>
                </a:solidFill>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 </a:t>
            </a:r>
            <a:endParaRPr lang="x-none" dirty="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US" b="1" dirty="0" err="1">
                <a:latin typeface="Times New Roman" panose="02020603050405020304" pitchFamily="18" charset="0"/>
                <a:cs typeface="Times New Roman" panose="02020603050405020304" pitchFamily="18" charset="0"/>
              </a:rPr>
              <a:t>Двойной</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кэш</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первого</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уровня</a:t>
            </a:r>
            <a:r>
              <a:rPr lang="en-US" b="1"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размер</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внутреннего</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кэша</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увеличен</a:t>
            </a:r>
            <a:r>
              <a:rPr lang="en-US" dirty="0">
                <a:latin typeface="Times New Roman" panose="02020603050405020304" pitchFamily="18" charset="0"/>
                <a:cs typeface="Times New Roman" panose="02020603050405020304" pitchFamily="18" charset="0"/>
              </a:rPr>
              <a:t> с 16 КБ </a:t>
            </a:r>
            <a:r>
              <a:rPr lang="en-US" dirty="0" err="1">
                <a:latin typeface="Times New Roman" panose="02020603050405020304" pitchFamily="18" charset="0"/>
                <a:cs typeface="Times New Roman" panose="02020603050405020304" pitchFamily="18" charset="0"/>
              </a:rPr>
              <a:t>до</a:t>
            </a:r>
            <a:r>
              <a:rPr lang="en-US" dirty="0">
                <a:latin typeface="Times New Roman" panose="02020603050405020304" pitchFamily="18" charset="0"/>
                <a:cs typeface="Times New Roman" panose="02020603050405020304" pitchFamily="18" charset="0"/>
              </a:rPr>
              <a:t> 32 КБ (16 КБ</a:t>
            </a:r>
            <a:r>
              <a:rPr lang="ru-RU" dirty="0">
                <a:latin typeface="Times New Roman" panose="02020603050405020304" pitchFamily="18" charset="0"/>
                <a:cs typeface="Times New Roman" panose="02020603050405020304" pitchFamily="18" charset="0"/>
              </a:rPr>
              <a:t> для</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инструкций</a:t>
            </a:r>
            <a:r>
              <a:rPr lang="en-US" dirty="0">
                <a:latin typeface="Times New Roman" panose="02020603050405020304" pitchFamily="18" charset="0"/>
                <a:cs typeface="Times New Roman" panose="02020603050405020304" pitchFamily="18" charset="0"/>
              </a:rPr>
              <a:t>, 16 КБ </a:t>
            </a:r>
            <a:r>
              <a:rPr lang="ru-RU" dirty="0">
                <a:latin typeface="Times New Roman" panose="02020603050405020304" pitchFamily="18" charset="0"/>
                <a:cs typeface="Times New Roman" panose="02020603050405020304" pitchFamily="18" charset="0"/>
              </a:rPr>
              <a:t>для </a:t>
            </a:r>
            <a:r>
              <a:rPr lang="en-US" dirty="0" err="1">
                <a:latin typeface="Times New Roman" panose="02020603050405020304" pitchFamily="18" charset="0"/>
                <a:cs typeface="Times New Roman" panose="02020603050405020304" pitchFamily="18" charset="0"/>
              </a:rPr>
              <a:t>данных</a:t>
            </a:r>
            <a:r>
              <a:rPr lang="en-US" dirty="0">
                <a:latin typeface="Times New Roman" panose="02020603050405020304" pitchFamily="18" charset="0"/>
                <a:cs typeface="Times New Roman" panose="02020603050405020304" pitchFamily="18" charset="0"/>
              </a:rPr>
              <a:t>); </a:t>
            </a:r>
            <a:endParaRPr lang="x-none" dirty="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US" b="1" dirty="0" err="1">
                <a:latin typeface="Times New Roman" panose="02020603050405020304" pitchFamily="18" charset="0"/>
                <a:cs typeface="Times New Roman" panose="02020603050405020304" pitchFamily="18" charset="0"/>
              </a:rPr>
              <a:t>Кэши</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сегментных</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регистров</a:t>
            </a:r>
            <a:r>
              <a:rPr lang="en-US" b="1" dirty="0">
                <a:latin typeface="Times New Roman" panose="02020603050405020304" pitchFamily="18" charset="0"/>
                <a:cs typeface="Times New Roman" panose="02020603050405020304" pitchFamily="18" charset="0"/>
              </a:rPr>
              <a:t>: </a:t>
            </a:r>
            <a:r>
              <a:rPr lang="ru-RU" dirty="0">
                <a:latin typeface="Times New Roman" panose="02020603050405020304" pitchFamily="18" charset="0"/>
                <a:cs typeface="Times New Roman" panose="02020603050405020304" pitchFamily="18" charset="0"/>
              </a:rPr>
              <a:t>это специальные </a:t>
            </a:r>
            <a:r>
              <a:rPr lang="ru-RU" b="1" dirty="0">
                <a:latin typeface="Times New Roman" panose="02020603050405020304" pitchFamily="18" charset="0"/>
                <a:cs typeface="Times New Roman" panose="02020603050405020304" pitchFamily="18" charset="0"/>
              </a:rPr>
              <a:t>кэш-буферы</a:t>
            </a:r>
            <a:r>
              <a:rPr lang="ru-RU" dirty="0">
                <a:latin typeface="Times New Roman" panose="02020603050405020304" pitchFamily="18" charset="0"/>
                <a:cs typeface="Times New Roman" panose="02020603050405020304" pitchFamily="18" charset="0"/>
              </a:rPr>
              <a:t>, которые помогают </a:t>
            </a:r>
            <a:r>
              <a:rPr lang="ru-RU" b="1" dirty="0">
                <a:latin typeface="Times New Roman" panose="02020603050405020304" pitchFamily="18" charset="0"/>
                <a:cs typeface="Times New Roman" panose="02020603050405020304" pitchFamily="18" charset="0"/>
              </a:rPr>
              <a:t>процессору </a:t>
            </a:r>
            <a:r>
              <a:rPr lang="ru-RU" b="1" dirty="0" err="1">
                <a:latin typeface="Times New Roman" panose="02020603050405020304" pitchFamily="18" charset="0"/>
                <a:cs typeface="Times New Roman" panose="02020603050405020304" pitchFamily="18" charset="0"/>
              </a:rPr>
              <a:t>Pentium</a:t>
            </a:r>
            <a:r>
              <a:rPr lang="ru-RU" b="1" dirty="0">
                <a:latin typeface="Times New Roman" panose="02020603050405020304" pitchFamily="18" charset="0"/>
                <a:cs typeface="Times New Roman" panose="02020603050405020304" pitchFamily="18" charset="0"/>
              </a:rPr>
              <a:t> II</a:t>
            </a:r>
            <a:r>
              <a:rPr lang="ru-RU" dirty="0">
                <a:latin typeface="Times New Roman" panose="02020603050405020304" pitchFamily="18" charset="0"/>
                <a:cs typeface="Times New Roman" panose="02020603050405020304" pitchFamily="18" charset="0"/>
              </a:rPr>
              <a:t> более эффективно обрабатывать </a:t>
            </a:r>
            <a:r>
              <a:rPr lang="ru-RU" b="1" dirty="0">
                <a:latin typeface="Times New Roman" panose="02020603050405020304" pitchFamily="18" charset="0"/>
                <a:cs typeface="Times New Roman" panose="02020603050405020304" pitchFamily="18" charset="0"/>
              </a:rPr>
              <a:t>16-битный код</a:t>
            </a:r>
            <a:r>
              <a:rPr lang="ru-RU" dirty="0">
                <a:latin typeface="Times New Roman" panose="02020603050405020304" pitchFamily="18" charset="0"/>
                <a:cs typeface="Times New Roman" panose="02020603050405020304" pitchFamily="18" charset="0"/>
              </a:rPr>
              <a:t>, поскольку </a:t>
            </a:r>
            <a:r>
              <a:rPr lang="ru-RU" b="1" dirty="0" err="1">
                <a:latin typeface="Times New Roman" panose="02020603050405020304" pitchFamily="18" charset="0"/>
                <a:cs typeface="Times New Roman" panose="02020603050405020304" pitchFamily="18" charset="0"/>
              </a:rPr>
              <a:t>Pentium</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Pro</a:t>
            </a:r>
            <a:r>
              <a:rPr lang="ru-RU" dirty="0">
                <a:latin typeface="Times New Roman" panose="02020603050405020304" pitchFamily="18" charset="0"/>
                <a:cs typeface="Times New Roman" panose="02020603050405020304" pitchFamily="18" charset="0"/>
              </a:rPr>
              <a:t> был оптимизирован </a:t>
            </a:r>
            <a:r>
              <a:rPr lang="ru-RU" b="1" dirty="0">
                <a:latin typeface="Times New Roman" panose="02020603050405020304" pitchFamily="18" charset="0"/>
                <a:cs typeface="Times New Roman" panose="02020603050405020304" pitchFamily="18" charset="0"/>
              </a:rPr>
              <a:t>для выполнения 32-битного кода</a:t>
            </a:r>
            <a:r>
              <a:rPr lang="ru-RU" dirty="0">
                <a:latin typeface="Times New Roman" panose="02020603050405020304" pitchFamily="18" charset="0"/>
                <a:cs typeface="Times New Roman" panose="02020603050405020304" pitchFamily="18" charset="0"/>
              </a:rPr>
              <a:t>, </a:t>
            </a:r>
            <a:r>
              <a:rPr lang="ru-RU" b="1" dirty="0">
                <a:latin typeface="Times New Roman" panose="02020603050405020304" pitchFamily="18" charset="0"/>
                <a:cs typeface="Times New Roman" panose="02020603050405020304" pitchFamily="18" charset="0"/>
              </a:rPr>
              <a:t>из-за чего он менее эффективно работает с 16-битными программами</a:t>
            </a:r>
            <a:r>
              <a:rPr lang="ru-RU" dirty="0">
                <a:latin typeface="Times New Roman" panose="02020603050405020304" pitchFamily="18" charset="0"/>
                <a:cs typeface="Times New Roman" panose="02020603050405020304" pitchFamily="18" charset="0"/>
              </a:rPr>
              <a:t>. </a:t>
            </a:r>
            <a:r>
              <a:rPr lang="ru-RU" b="1" dirty="0">
                <a:latin typeface="Times New Roman" panose="02020603050405020304" pitchFamily="18" charset="0"/>
                <a:cs typeface="Times New Roman" panose="02020603050405020304" pitchFamily="18" charset="0"/>
              </a:rPr>
              <a:t>Вероятно, это было сделано для повышения производительности в условиях доминирования операционной системы </a:t>
            </a:r>
            <a:r>
              <a:rPr lang="ru-RU" b="1" dirty="0" err="1">
                <a:latin typeface="Times New Roman" panose="02020603050405020304" pitchFamily="18" charset="0"/>
                <a:cs typeface="Times New Roman" panose="02020603050405020304" pitchFamily="18" charset="0"/>
              </a:rPr>
              <a:t>Windows</a:t>
            </a:r>
            <a:r>
              <a:rPr lang="ru-RU" b="1" dirty="0">
                <a:latin typeface="Times New Roman" panose="02020603050405020304" pitchFamily="18" charset="0"/>
                <a:cs typeface="Times New Roman" panose="02020603050405020304" pitchFamily="18" charset="0"/>
              </a:rPr>
              <a:t> 95</a:t>
            </a:r>
            <a:r>
              <a:rPr lang="ru-RU" dirty="0">
                <a:latin typeface="Times New Roman" panose="02020603050405020304" pitchFamily="18" charset="0"/>
                <a:cs typeface="Times New Roman" panose="02020603050405020304" pitchFamily="18" charset="0"/>
              </a:rPr>
              <a:t>.</a:t>
            </a:r>
          </a:p>
          <a:p>
            <a:pPr marL="285750" indent="-285750">
              <a:buFont typeface="Arial" panose="020B0604020202020204" pitchFamily="34" charset="0"/>
              <a:buChar char="•"/>
            </a:pPr>
            <a:r>
              <a:rPr lang="ru-RU" b="1" dirty="0">
                <a:latin typeface="Times New Roman" panose="02020603050405020304" pitchFamily="18" charset="0"/>
                <a:cs typeface="Times New Roman" panose="02020603050405020304" pitchFamily="18" charset="0"/>
              </a:rPr>
              <a:t>Увеличенные</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буферы</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записи</a:t>
            </a:r>
            <a:r>
              <a:rPr lang="en-US" b="1"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размер</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буферов</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записи</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увеличился</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что</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привело</a:t>
            </a:r>
            <a:r>
              <a:rPr lang="en-US" dirty="0">
                <a:latin typeface="Times New Roman" panose="02020603050405020304" pitchFamily="18" charset="0"/>
                <a:cs typeface="Times New Roman" panose="02020603050405020304" pitchFamily="18" charset="0"/>
              </a:rPr>
              <a:t> к </a:t>
            </a:r>
            <a:r>
              <a:rPr lang="en-US" dirty="0" err="1">
                <a:latin typeface="Times New Roman" panose="02020603050405020304" pitchFamily="18" charset="0"/>
                <a:cs typeface="Times New Roman" panose="02020603050405020304" pitchFamily="18" charset="0"/>
              </a:rPr>
              <a:t>небольшому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улучшению</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производительности</a:t>
            </a:r>
            <a:r>
              <a:rPr lang="en-US" dirty="0">
                <a:latin typeface="Times New Roman" panose="02020603050405020304" pitchFamily="18" charset="0"/>
                <a:cs typeface="Times New Roman" panose="02020603050405020304" pitchFamily="18" charset="0"/>
              </a:rPr>
              <a:t>.</a:t>
            </a:r>
            <a:endParaRPr lang="x-none" dirty="0">
              <a:latin typeface="Times New Roman" panose="02020603050405020304" pitchFamily="18" charset="0"/>
              <a:cs typeface="Times New Roman" panose="02020603050405020304" pitchFamily="18" charset="0"/>
            </a:endParaRPr>
          </a:p>
          <a:p>
            <a:r>
              <a:rPr lang="ru-RU" dirty="0">
                <a:latin typeface="Times New Roman" panose="02020603050405020304" pitchFamily="18" charset="0"/>
                <a:cs typeface="Times New Roman" panose="02020603050405020304" pitchFamily="18" charset="0"/>
              </a:rPr>
              <a:t>Это </a:t>
            </a:r>
            <a:r>
              <a:rPr lang="ru-RU" b="1" dirty="0">
                <a:latin typeface="Times New Roman" panose="02020603050405020304" pitchFamily="18" charset="0"/>
                <a:cs typeface="Times New Roman" panose="02020603050405020304" pitchFamily="18" charset="0"/>
              </a:rPr>
              <a:t>архитектурные улучшения;</a:t>
            </a:r>
            <a:r>
              <a:rPr lang="ru-RU" dirty="0">
                <a:latin typeface="Times New Roman" panose="02020603050405020304" pitchFamily="18" charset="0"/>
                <a:cs typeface="Times New Roman" panose="02020603050405020304" pitchFamily="18" charset="0"/>
              </a:rPr>
              <a:t> </a:t>
            </a:r>
            <a:r>
              <a:rPr lang="ru-RU" b="1" dirty="0">
                <a:latin typeface="Times New Roman" panose="02020603050405020304" pitchFamily="18" charset="0"/>
                <a:cs typeface="Times New Roman" panose="02020603050405020304" pitchFamily="18" charset="0"/>
              </a:rPr>
              <a:t>основные реальные улучшения</a:t>
            </a:r>
            <a:r>
              <a:rPr lang="ru-RU" dirty="0">
                <a:latin typeface="Times New Roman" panose="02020603050405020304" pitchFamily="18" charset="0"/>
                <a:cs typeface="Times New Roman" panose="02020603050405020304" pitchFamily="18" charset="0"/>
              </a:rPr>
              <a:t> были достигнуты </a:t>
            </a:r>
            <a:r>
              <a:rPr lang="ru-RU" b="1" dirty="0">
                <a:latin typeface="Times New Roman" panose="02020603050405020304" pitchFamily="18" charset="0"/>
                <a:cs typeface="Times New Roman" panose="02020603050405020304" pitchFamily="18" charset="0"/>
              </a:rPr>
              <a:t>за счёт увеличения тактовой частоты</a:t>
            </a:r>
            <a:r>
              <a:rPr lang="ru-RU" dirty="0">
                <a:latin typeface="Times New Roman" panose="02020603050405020304" pitchFamily="18" charset="0"/>
                <a:cs typeface="Times New Roman" panose="02020603050405020304" pitchFamily="18" charset="0"/>
              </a:rPr>
              <a:t> и добавления </a:t>
            </a:r>
            <a:r>
              <a:rPr lang="ru-RU" b="1" dirty="0">
                <a:latin typeface="Times New Roman" panose="02020603050405020304" pitchFamily="18" charset="0"/>
                <a:cs typeface="Times New Roman" panose="02020603050405020304" pitchFamily="18" charset="0"/>
              </a:rPr>
              <a:t>расширений к набору инструкций MMX</a:t>
            </a:r>
            <a:r>
              <a:rPr lang="ru-RU" dirty="0">
                <a:latin typeface="Times New Roman" panose="02020603050405020304" pitchFamily="18" charset="0"/>
                <a:cs typeface="Times New Roman" panose="02020603050405020304" pitchFamily="18" charset="0"/>
              </a:rPr>
              <a:t>. Тактовые частоты варьировались </a:t>
            </a:r>
            <a:r>
              <a:rPr lang="ru-RU" b="1" dirty="0">
                <a:latin typeface="Times New Roman" panose="02020603050405020304" pitchFamily="18" charset="0"/>
                <a:cs typeface="Times New Roman" panose="02020603050405020304" pitchFamily="18" charset="0"/>
              </a:rPr>
              <a:t>от 233 МГц до 266 МГц</a:t>
            </a:r>
            <a:r>
              <a:rPr lang="ru-RU" dirty="0">
                <a:latin typeface="Times New Roman" panose="02020603050405020304" pitchFamily="18" charset="0"/>
                <a:cs typeface="Times New Roman" panose="02020603050405020304" pitchFamily="18" charset="0"/>
              </a:rPr>
              <a:t>, затем </a:t>
            </a:r>
            <a:r>
              <a:rPr lang="ru-RU" b="1" dirty="0">
                <a:latin typeface="Times New Roman" panose="02020603050405020304" pitchFamily="18" charset="0"/>
                <a:cs typeface="Times New Roman" panose="02020603050405020304" pitchFamily="18" charset="0"/>
              </a:rPr>
              <a:t>300 МГц и 333 МГц</a:t>
            </a:r>
            <a:r>
              <a:rPr lang="ru-RU" dirty="0">
                <a:latin typeface="Times New Roman" panose="02020603050405020304" pitchFamily="18" charset="0"/>
                <a:cs typeface="Times New Roman" panose="02020603050405020304" pitchFamily="18" charset="0"/>
              </a:rPr>
              <a:t>. Однако </a:t>
            </a:r>
            <a:r>
              <a:rPr lang="ru-RU" b="1" dirty="0">
                <a:latin typeface="Times New Roman" panose="02020603050405020304" pitchFamily="18" charset="0"/>
                <a:cs typeface="Times New Roman" panose="02020603050405020304" pitchFamily="18" charset="0"/>
              </a:rPr>
              <a:t>самой большой новинкой</a:t>
            </a:r>
            <a:r>
              <a:rPr lang="ru-RU" dirty="0">
                <a:latin typeface="Times New Roman" panose="02020603050405020304" pitchFamily="18" charset="0"/>
                <a:cs typeface="Times New Roman" panose="02020603050405020304" pitchFamily="18" charset="0"/>
              </a:rPr>
              <a:t> стал </a:t>
            </a:r>
            <a:r>
              <a:rPr lang="ru-RU" b="1" dirty="0">
                <a:latin typeface="Times New Roman" panose="02020603050405020304" pitchFamily="18" charset="0"/>
                <a:cs typeface="Times New Roman" panose="02020603050405020304" pitchFamily="18" charset="0"/>
              </a:rPr>
              <a:t>не столько сам чип</a:t>
            </a:r>
            <a:r>
              <a:rPr lang="ru-RU" dirty="0">
                <a:latin typeface="Times New Roman" panose="02020603050405020304" pitchFamily="18" charset="0"/>
                <a:cs typeface="Times New Roman" panose="02020603050405020304" pitchFamily="18" charset="0"/>
              </a:rPr>
              <a:t>, сколько </a:t>
            </a:r>
            <a:r>
              <a:rPr lang="ru-RU" b="1" dirty="0">
                <a:latin typeface="Times New Roman" panose="02020603050405020304" pitchFamily="18" charset="0"/>
                <a:cs typeface="Times New Roman" panose="02020603050405020304" pitchFamily="18" charset="0"/>
              </a:rPr>
              <a:t>способ его исполнения (конструктивного оформления)</a:t>
            </a:r>
            <a:r>
              <a:rPr lang="ru-RU" dirty="0">
                <a:latin typeface="Times New Roman" panose="02020603050405020304" pitchFamily="18" charset="0"/>
                <a:cs typeface="Times New Roman" panose="02020603050405020304" pitchFamily="18" charset="0"/>
              </a:rPr>
              <a:t>. </a:t>
            </a:r>
            <a:r>
              <a:rPr lang="ru-RU" b="1" dirty="0">
                <a:latin typeface="Times New Roman" panose="02020603050405020304" pitchFamily="18" charset="0"/>
                <a:cs typeface="Times New Roman" panose="02020603050405020304" pitchFamily="18" charset="0"/>
              </a:rPr>
              <a:t>Интегрированный кэш второго уровня в </a:t>
            </a:r>
            <a:r>
              <a:rPr lang="ru-RU" b="1" dirty="0" err="1">
                <a:latin typeface="Times New Roman" panose="02020603050405020304" pitchFamily="18" charset="0"/>
                <a:cs typeface="Times New Roman" panose="02020603050405020304" pitchFamily="18" charset="0"/>
              </a:rPr>
              <a:t>Pentium</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Pro</a:t>
            </a:r>
            <a:r>
              <a:rPr lang="ru-RU" dirty="0">
                <a:latin typeface="Times New Roman" panose="02020603050405020304" pitchFamily="18" charset="0"/>
                <a:cs typeface="Times New Roman" panose="02020603050405020304" pitchFamily="18" charset="0"/>
              </a:rPr>
              <a:t>, работающий </a:t>
            </a:r>
            <a:r>
              <a:rPr lang="ru-RU" b="1" dirty="0">
                <a:latin typeface="Times New Roman" panose="02020603050405020304" pitchFamily="18" charset="0"/>
                <a:cs typeface="Times New Roman" panose="02020603050405020304" pitchFamily="18" charset="0"/>
              </a:rPr>
              <a:t>на тактовой частоте микропроцессора</a:t>
            </a:r>
            <a:r>
              <a:rPr lang="ru-RU" dirty="0">
                <a:latin typeface="Times New Roman" panose="02020603050405020304" pitchFamily="18" charset="0"/>
                <a:cs typeface="Times New Roman" panose="02020603050405020304" pitchFamily="18" charset="0"/>
              </a:rPr>
              <a:t>, был </a:t>
            </a:r>
            <a:r>
              <a:rPr lang="ru-RU" b="1" dirty="0">
                <a:latin typeface="Times New Roman" panose="02020603050405020304" pitchFamily="18" charset="0"/>
                <a:cs typeface="Times New Roman" panose="02020603050405020304" pitchFamily="18" charset="0"/>
              </a:rPr>
              <a:t>значительным улучшением по сравнению с предыдущими архитектурами x86</a:t>
            </a:r>
            <a:r>
              <a:rPr lang="ru-RU" dirty="0">
                <a:latin typeface="Times New Roman" panose="02020603050405020304" pitchFamily="18" charset="0"/>
                <a:cs typeface="Times New Roman" panose="02020603050405020304" pitchFamily="18" charset="0"/>
              </a:rPr>
              <a:t>. </a:t>
            </a:r>
            <a:r>
              <a:rPr lang="ru-RU" b="1" dirty="0">
                <a:latin typeface="Times New Roman" panose="02020603050405020304" pitchFamily="18" charset="0"/>
                <a:cs typeface="Times New Roman" panose="02020603050405020304" pitchFamily="18" charset="0"/>
              </a:rPr>
              <a:t>В </a:t>
            </a:r>
            <a:r>
              <a:rPr lang="ru-RU" b="1" dirty="0" err="1">
                <a:latin typeface="Times New Roman" panose="02020603050405020304" pitchFamily="18" charset="0"/>
                <a:cs typeface="Times New Roman" panose="02020603050405020304" pitchFamily="18" charset="0"/>
              </a:rPr>
              <a:t>Pentium</a:t>
            </a:r>
            <a:r>
              <a:rPr lang="ru-RU" b="1" dirty="0">
                <a:latin typeface="Times New Roman" panose="02020603050405020304" pitchFamily="18" charset="0"/>
                <a:cs typeface="Times New Roman" panose="02020603050405020304" pitchFamily="18" charset="0"/>
              </a:rPr>
              <a:t> II компания </a:t>
            </a:r>
            <a:r>
              <a:rPr lang="ru-RU" b="1" dirty="0" err="1">
                <a:latin typeface="Times New Roman" panose="02020603050405020304" pitchFamily="18" charset="0"/>
                <a:cs typeface="Times New Roman" panose="02020603050405020304" pitchFamily="18" charset="0"/>
              </a:rPr>
              <a:t>Intel</a:t>
            </a:r>
            <a:r>
              <a:rPr lang="ru-RU" b="1" dirty="0">
                <a:latin typeface="Times New Roman" panose="02020603050405020304" pitchFamily="18" charset="0"/>
                <a:cs typeface="Times New Roman" panose="02020603050405020304" pitchFamily="18" charset="0"/>
              </a:rPr>
              <a:t> заменила эту схему модулем</a:t>
            </a:r>
            <a:r>
              <a:rPr lang="ru-RU" dirty="0">
                <a:latin typeface="Times New Roman" panose="02020603050405020304" pitchFamily="18" charset="0"/>
                <a:cs typeface="Times New Roman" panose="02020603050405020304" pitchFamily="18" charset="0"/>
              </a:rPr>
              <a:t>, содержащим </a:t>
            </a:r>
            <a:r>
              <a:rPr lang="ru-RU" b="1" dirty="0">
                <a:latin typeface="Times New Roman" panose="02020603050405020304" pitchFamily="18" charset="0"/>
                <a:cs typeface="Times New Roman" panose="02020603050405020304" pitchFamily="18" charset="0"/>
              </a:rPr>
              <a:t>сам процессор и 512 КБ кэш-памяти второго уровня</a:t>
            </a:r>
            <a:r>
              <a:rPr lang="ru-RU" dirty="0">
                <a:latin typeface="Times New Roman" panose="02020603050405020304" pitchFamily="18" charset="0"/>
                <a:cs typeface="Times New Roman" panose="02020603050405020304" pitchFamily="18" charset="0"/>
              </a:rPr>
              <a:t>, </a:t>
            </a:r>
            <a:r>
              <a:rPr lang="ru-RU" b="1" dirty="0">
                <a:latin typeface="Times New Roman" panose="02020603050405020304" pitchFamily="18" charset="0"/>
                <a:cs typeface="Times New Roman" panose="02020603050405020304" pitchFamily="18" charset="0"/>
              </a:rPr>
              <a:t>работающей на половине тактовой частоты микропроцессора </a:t>
            </a:r>
            <a:r>
              <a:rPr lang="ru-RU" b="1" dirty="0" err="1">
                <a:latin typeface="Times New Roman" panose="02020603050405020304" pitchFamily="18" charset="0"/>
                <a:cs typeface="Times New Roman" panose="02020603050405020304" pitchFamily="18" charset="0"/>
              </a:rPr>
              <a:t>Pentium</a:t>
            </a:r>
            <a:r>
              <a:rPr lang="ru-RU" b="1" dirty="0">
                <a:latin typeface="Times New Roman" panose="02020603050405020304" pitchFamily="18" charset="0"/>
                <a:cs typeface="Times New Roman" panose="02020603050405020304" pitchFamily="18" charset="0"/>
              </a:rPr>
              <a:t> II</a:t>
            </a:r>
            <a:r>
              <a:rPr lang="ru-RU" dirty="0">
                <a:latin typeface="Times New Roman" panose="02020603050405020304" pitchFamily="18" charset="0"/>
                <a:cs typeface="Times New Roman" panose="02020603050405020304" pitchFamily="18" charset="0"/>
              </a:rPr>
              <a:t>. Этот </a:t>
            </a:r>
            <a:r>
              <a:rPr lang="ru-RU" b="1" dirty="0">
                <a:latin typeface="Times New Roman" panose="02020603050405020304" pitchFamily="18" charset="0"/>
                <a:cs typeface="Times New Roman" panose="02020603050405020304" pitchFamily="18" charset="0"/>
              </a:rPr>
              <a:t>модуль</a:t>
            </a:r>
            <a:r>
              <a:rPr lang="ru-RU" dirty="0">
                <a:latin typeface="Times New Roman" panose="02020603050405020304" pitchFamily="18" charset="0"/>
                <a:cs typeface="Times New Roman" panose="02020603050405020304" pitchFamily="18" charset="0"/>
              </a:rPr>
              <a:t>, названный </a:t>
            </a:r>
            <a:r>
              <a:rPr lang="ru-RU" b="1" dirty="0">
                <a:latin typeface="Times New Roman" panose="02020603050405020304" pitchFamily="18" charset="0"/>
                <a:cs typeface="Times New Roman" panose="02020603050405020304" pitchFamily="18" charset="0"/>
              </a:rPr>
              <a:t>SEC (</a:t>
            </a:r>
            <a:r>
              <a:rPr lang="ru-RU" b="1" dirty="0" err="1">
                <a:latin typeface="Times New Roman" panose="02020603050405020304" pitchFamily="18" charset="0"/>
                <a:cs typeface="Times New Roman" panose="02020603050405020304" pitchFamily="18" charset="0"/>
              </a:rPr>
              <a:t>Single-Edge</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Cartridge</a:t>
            </a:r>
            <a:r>
              <a:rPr lang="ru-RU" b="1" dirty="0">
                <a:latin typeface="Times New Roman" panose="02020603050405020304" pitchFamily="18" charset="0"/>
                <a:cs typeface="Times New Roman" panose="02020603050405020304" pitchFamily="18" charset="0"/>
              </a:rPr>
              <a:t>)</a:t>
            </a:r>
            <a:r>
              <a:rPr lang="ru-RU" dirty="0">
                <a:latin typeface="Times New Roman" panose="02020603050405020304" pitchFamily="18" charset="0"/>
                <a:cs typeface="Times New Roman" panose="02020603050405020304" pitchFamily="18" charset="0"/>
              </a:rPr>
              <a:t>, был разработан </a:t>
            </a:r>
            <a:r>
              <a:rPr lang="ru-RU" b="1" dirty="0">
                <a:latin typeface="Times New Roman" panose="02020603050405020304" pitchFamily="18" charset="0"/>
                <a:cs typeface="Times New Roman" panose="02020603050405020304" pitchFamily="18" charset="0"/>
              </a:rPr>
              <a:t>для установки в 242-контактный разъём </a:t>
            </a:r>
            <a:r>
              <a:rPr lang="ru-RU" b="1" dirty="0" err="1">
                <a:latin typeface="Times New Roman" panose="02020603050405020304" pitchFamily="18" charset="0"/>
                <a:cs typeface="Times New Roman" panose="02020603050405020304" pitchFamily="18" charset="0"/>
              </a:rPr>
              <a:t>Slot</a:t>
            </a:r>
            <a:r>
              <a:rPr lang="ru-RU" b="1" dirty="0">
                <a:latin typeface="Times New Roman" panose="02020603050405020304" pitchFamily="18" charset="0"/>
                <a:cs typeface="Times New Roman" panose="02020603050405020304" pitchFamily="18" charset="0"/>
              </a:rPr>
              <a:t> 1 на материнской плате </a:t>
            </a:r>
            <a:r>
              <a:rPr lang="ru-RU" b="1" dirty="0" err="1">
                <a:latin typeface="Times New Roman" panose="02020603050405020304" pitchFamily="18" charset="0"/>
                <a:cs typeface="Times New Roman" panose="02020603050405020304" pitchFamily="18" charset="0"/>
              </a:rPr>
              <a:t>Pentium</a:t>
            </a:r>
            <a:r>
              <a:rPr lang="ru-RU" b="1" dirty="0">
                <a:latin typeface="Times New Roman" panose="02020603050405020304" pitchFamily="18" charset="0"/>
                <a:cs typeface="Times New Roman" panose="02020603050405020304" pitchFamily="18" charset="0"/>
              </a:rPr>
              <a:t> II</a:t>
            </a:r>
            <a:r>
              <a:rPr lang="ru-RU" dirty="0">
                <a:latin typeface="Times New Roman" panose="02020603050405020304" pitchFamily="18" charset="0"/>
                <a:cs typeface="Times New Roman" panose="02020603050405020304" pitchFamily="18" charset="0"/>
              </a:rPr>
              <a:t>. Это изменение конструкции вызвало </a:t>
            </a:r>
            <a:r>
              <a:rPr lang="ru-RU" b="1" dirty="0">
                <a:latin typeface="Times New Roman" panose="02020603050405020304" pitchFamily="18" charset="0"/>
                <a:cs typeface="Times New Roman" panose="02020603050405020304" pitchFamily="18" charset="0"/>
              </a:rPr>
              <a:t>споры и не было использовано конкурентами - компаниями AMD и </a:t>
            </a:r>
            <a:r>
              <a:rPr lang="ru-RU" b="1" dirty="0" err="1">
                <a:latin typeface="Times New Roman" panose="02020603050405020304" pitchFamily="18" charset="0"/>
                <a:cs typeface="Times New Roman" panose="02020603050405020304" pitchFamily="18" charset="0"/>
              </a:rPr>
              <a:t>Cyrix</a:t>
            </a:r>
            <a:r>
              <a:rPr lang="ru-RU" b="1" dirty="0">
                <a:latin typeface="Times New Roman" panose="02020603050405020304" pitchFamily="18" charset="0"/>
                <a:cs typeface="Times New Roman" panose="02020603050405020304" pitchFamily="18" charset="0"/>
              </a:rPr>
              <a:t> в их новых процессорах.</a:t>
            </a:r>
            <a:endParaRPr lang="ru-RU" dirty="0">
              <a:latin typeface="Times New Roman" panose="02020603050405020304" pitchFamily="18" charset="0"/>
              <a:cs typeface="Times New Roman" panose="02020603050405020304" pitchFamily="18" charset="0"/>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0"/>
            <a:ext cx="6096000" cy="369332"/>
          </a:xfrm>
          <a:prstGeom prst="rect">
            <a:avLst/>
          </a:prstGeom>
        </p:spPr>
        <p:txBody>
          <a:bodyPr>
            <a:spAutoFit/>
          </a:bodyPr>
          <a:lstStyle/>
          <a:p>
            <a:r>
              <a:rPr lang="en-US" b="1" i="1" dirty="0" err="1">
                <a:solidFill>
                  <a:srgbClr val="000000"/>
                </a:solidFill>
                <a:latin typeface="Times New Roman" panose="02020603050405020304" pitchFamily="18" charset="0"/>
                <a:cs typeface="Times New Roman" panose="02020603050405020304" pitchFamily="18" charset="0"/>
              </a:rPr>
              <a:t>Микропроцессор</a:t>
            </a:r>
            <a:r>
              <a:rPr lang="en-US" b="1" i="1" dirty="0">
                <a:solidFill>
                  <a:srgbClr val="000000"/>
                </a:solidFill>
                <a:latin typeface="Times New Roman" panose="02020603050405020304" pitchFamily="18" charset="0"/>
                <a:cs typeface="Times New Roman" panose="02020603050405020304" pitchFamily="18" charset="0"/>
              </a:rPr>
              <a:t> Pentium III</a:t>
            </a:r>
            <a:endParaRPr lang="en-US" dirty="0">
              <a:latin typeface="Times New Roman" panose="02020603050405020304" pitchFamily="18" charset="0"/>
              <a:cs typeface="Times New Roman" panose="02020603050405020304" pitchFamily="18" charset="0"/>
            </a:endParaRPr>
          </a:p>
        </p:txBody>
      </p:sp>
      <p:sp>
        <p:nvSpPr>
          <p:cNvPr id="5" name="Прямоугольник 4"/>
          <p:cNvSpPr/>
          <p:nvPr/>
        </p:nvSpPr>
        <p:spPr>
          <a:xfrm>
            <a:off x="0" y="369332"/>
            <a:ext cx="12192000" cy="1754326"/>
          </a:xfrm>
          <a:prstGeom prst="rect">
            <a:avLst/>
          </a:prstGeom>
        </p:spPr>
        <p:txBody>
          <a:bodyPr wrap="square">
            <a:spAutoFit/>
          </a:bodyPr>
          <a:lstStyle/>
          <a:p>
            <a:r>
              <a:rPr lang="ru-RU" dirty="0">
                <a:latin typeface="Times New Roman" panose="02020603050405020304" pitchFamily="18" charset="0"/>
                <a:cs typeface="Times New Roman" panose="02020603050405020304" pitchFamily="18" charset="0"/>
              </a:rPr>
              <a:t>Первоначально оригинальный микропроцессор </a:t>
            </a:r>
            <a:r>
              <a:rPr lang="ru-RU" dirty="0" err="1">
                <a:latin typeface="Times New Roman" panose="02020603050405020304" pitchFamily="18" charset="0"/>
                <a:cs typeface="Times New Roman" panose="02020603050405020304" pitchFamily="18" charset="0"/>
              </a:rPr>
              <a:t>Pentium</a:t>
            </a:r>
            <a:r>
              <a:rPr lang="ru-RU" dirty="0">
                <a:latin typeface="Times New Roman" panose="02020603050405020304" pitchFamily="18" charset="0"/>
                <a:cs typeface="Times New Roman" panose="02020603050405020304" pitchFamily="18" charset="0"/>
              </a:rPr>
              <a:t> III (кодовое название </a:t>
            </a:r>
            <a:r>
              <a:rPr lang="ru-RU" dirty="0" err="1">
                <a:latin typeface="Times New Roman" panose="02020603050405020304" pitchFamily="18" charset="0"/>
                <a:cs typeface="Times New Roman" panose="02020603050405020304" pitchFamily="18" charset="0"/>
              </a:rPr>
              <a:t>Katmai</a:t>
            </a:r>
            <a:r>
              <a:rPr lang="ru-RU" dirty="0">
                <a:latin typeface="Times New Roman" panose="02020603050405020304" pitchFamily="18" charset="0"/>
                <a:cs typeface="Times New Roman" panose="02020603050405020304" pitchFamily="18" charset="0"/>
              </a:rPr>
              <a:t>) мало чем отличался от </a:t>
            </a:r>
            <a:r>
              <a:rPr lang="ru-RU" dirty="0" err="1">
                <a:latin typeface="Times New Roman" panose="02020603050405020304" pitchFamily="18" charset="0"/>
                <a:cs typeface="Times New Roman" panose="02020603050405020304" pitchFamily="18" charset="0"/>
              </a:rPr>
              <a:t>Pentium</a:t>
            </a:r>
            <a:r>
              <a:rPr lang="ru-RU" dirty="0">
                <a:latin typeface="Times New Roman" panose="02020603050405020304" pitchFamily="18" charset="0"/>
                <a:cs typeface="Times New Roman" panose="02020603050405020304" pitchFamily="18" charset="0"/>
              </a:rPr>
              <a:t> II. Только </a:t>
            </a:r>
            <a:r>
              <a:rPr lang="ru-RU" b="1" dirty="0">
                <a:latin typeface="Times New Roman" panose="02020603050405020304" pitchFamily="18" charset="0"/>
                <a:cs typeface="Times New Roman" panose="02020603050405020304" pitchFamily="18" charset="0"/>
              </a:rPr>
              <a:t>в более поздней улучшенной версии </a:t>
            </a:r>
            <a:r>
              <a:rPr lang="ru-RU" b="1" dirty="0" err="1">
                <a:latin typeface="Times New Roman" panose="02020603050405020304" pitchFamily="18" charset="0"/>
                <a:cs typeface="Times New Roman" panose="02020603050405020304" pitchFamily="18" charset="0"/>
              </a:rPr>
              <a:t>Pentium</a:t>
            </a:r>
            <a:r>
              <a:rPr lang="ru-RU" b="1" dirty="0">
                <a:latin typeface="Times New Roman" panose="02020603050405020304" pitchFamily="18" charset="0"/>
                <a:cs typeface="Times New Roman" panose="02020603050405020304" pitchFamily="18" charset="0"/>
              </a:rPr>
              <a:t> III</a:t>
            </a:r>
            <a:r>
              <a:rPr lang="ru-RU" dirty="0">
                <a:latin typeface="Times New Roman" panose="02020603050405020304" pitchFamily="18" charset="0"/>
                <a:cs typeface="Times New Roman" panose="02020603050405020304" pitchFamily="18" charset="0"/>
              </a:rPr>
              <a:t> (под кодовым названием </a:t>
            </a:r>
            <a:r>
              <a:rPr lang="ru-RU" dirty="0" err="1">
                <a:latin typeface="Times New Roman" panose="02020603050405020304" pitchFamily="18" charset="0"/>
                <a:cs typeface="Times New Roman" panose="02020603050405020304" pitchFamily="18" charset="0"/>
              </a:rPr>
              <a:t>Coppermine</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Intel</a:t>
            </a:r>
            <a:r>
              <a:rPr lang="ru-RU" dirty="0">
                <a:latin typeface="Times New Roman" panose="02020603050405020304" pitchFamily="18" charset="0"/>
                <a:cs typeface="Times New Roman" panose="02020603050405020304" pitchFamily="18" charset="0"/>
              </a:rPr>
              <a:t> смогла </a:t>
            </a:r>
            <a:r>
              <a:rPr lang="ru-RU" b="1" dirty="0">
                <a:latin typeface="Times New Roman" panose="02020603050405020304" pitchFamily="18" charset="0"/>
                <a:cs typeface="Times New Roman" panose="02020603050405020304" pitchFamily="18" charset="0"/>
              </a:rPr>
              <a:t>реализовать задуманную архитектуру</a:t>
            </a:r>
            <a:r>
              <a:rPr lang="ru-RU" dirty="0">
                <a:latin typeface="Times New Roman" panose="02020603050405020304" pitchFamily="18" charset="0"/>
                <a:cs typeface="Times New Roman" panose="02020603050405020304" pitchFamily="18" charset="0"/>
              </a:rPr>
              <a:t>, </a:t>
            </a:r>
            <a:r>
              <a:rPr lang="ru-RU" b="1" dirty="0">
                <a:latin typeface="Times New Roman" panose="02020603050405020304" pitchFamily="18" charset="0"/>
                <a:cs typeface="Times New Roman" panose="02020603050405020304" pitchFamily="18" charset="0"/>
              </a:rPr>
              <a:t>однако это было сделано с задержкой</a:t>
            </a:r>
            <a:r>
              <a:rPr lang="ru-RU" dirty="0">
                <a:latin typeface="Times New Roman" panose="02020603050405020304" pitchFamily="18" charset="0"/>
                <a:cs typeface="Times New Roman" panose="02020603050405020304" pitchFamily="18" charset="0"/>
              </a:rPr>
              <a:t>. Этот микропроцессор имеет кэш-память L2 объемом 256 Кбайт, </a:t>
            </a:r>
            <a:r>
              <a:rPr lang="ru-RU" b="1" dirty="0">
                <a:latin typeface="Times New Roman" panose="02020603050405020304" pitchFamily="18" charset="0"/>
                <a:cs typeface="Times New Roman" panose="02020603050405020304" pitchFamily="18" charset="0"/>
              </a:rPr>
              <a:t>встроенную непосредственно в кристалл процессора</a:t>
            </a:r>
            <a:r>
              <a:rPr lang="ru-RU"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on-die</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cache</a:t>
            </a:r>
            <a:r>
              <a:rPr lang="ru-RU" dirty="0">
                <a:latin typeface="Times New Roman" panose="02020603050405020304" pitchFamily="18" charset="0"/>
                <a:cs typeface="Times New Roman" panose="02020603050405020304" pitchFamily="18" charset="0"/>
              </a:rPr>
              <a:t>). В сочетании с новыми чипсетами 810/820/840 он предлагает поддержку </a:t>
            </a:r>
            <a:r>
              <a:rPr lang="ru-RU" b="1" dirty="0">
                <a:latin typeface="Times New Roman" panose="02020603050405020304" pitchFamily="18" charset="0"/>
                <a:cs typeface="Times New Roman" panose="02020603050405020304" pitchFamily="18" charset="0"/>
              </a:rPr>
              <a:t>AGP 4x</a:t>
            </a:r>
            <a:r>
              <a:rPr lang="ru-RU" dirty="0">
                <a:latin typeface="Times New Roman" panose="02020603050405020304" pitchFamily="18" charset="0"/>
                <a:cs typeface="Times New Roman" panose="02020603050405020304" pitchFamily="18" charset="0"/>
              </a:rPr>
              <a:t>, </a:t>
            </a:r>
            <a:r>
              <a:rPr lang="ru-RU" b="1" dirty="0">
                <a:latin typeface="Times New Roman" panose="02020603050405020304" pitchFamily="18" charset="0"/>
                <a:cs typeface="Times New Roman" panose="02020603050405020304" pitchFamily="18" charset="0"/>
              </a:rPr>
              <a:t>шины FSB 133 МГц</a:t>
            </a:r>
            <a:r>
              <a:rPr lang="ru-RU" dirty="0">
                <a:latin typeface="Times New Roman" panose="02020603050405020304" pitchFamily="18" charset="0"/>
                <a:cs typeface="Times New Roman" panose="02020603050405020304" pitchFamily="18" charset="0"/>
              </a:rPr>
              <a:t> и памяти RDRAM (</a:t>
            </a:r>
            <a:r>
              <a:rPr lang="ru-RU" dirty="0" err="1">
                <a:latin typeface="Times New Roman" panose="02020603050405020304" pitchFamily="18" charset="0"/>
                <a:cs typeface="Times New Roman" panose="02020603050405020304" pitchFamily="18" charset="0"/>
              </a:rPr>
              <a:t>Rambus</a:t>
            </a:r>
            <a:r>
              <a:rPr lang="ru-RU" dirty="0">
                <a:latin typeface="Times New Roman" panose="02020603050405020304" pitchFamily="18" charset="0"/>
                <a:cs typeface="Times New Roman" panose="02020603050405020304" pitchFamily="18" charset="0"/>
              </a:rPr>
              <a:t>). Процессоры </a:t>
            </a:r>
            <a:r>
              <a:rPr lang="ru-RU" dirty="0" err="1">
                <a:latin typeface="Times New Roman" panose="02020603050405020304" pitchFamily="18" charset="0"/>
                <a:cs typeface="Times New Roman" panose="02020603050405020304" pitchFamily="18" charset="0"/>
              </a:rPr>
              <a:t>Pentium</a:t>
            </a:r>
            <a:r>
              <a:rPr lang="ru-RU" dirty="0">
                <a:latin typeface="Times New Roman" panose="02020603050405020304" pitchFamily="18" charset="0"/>
                <a:cs typeface="Times New Roman" panose="02020603050405020304" pitchFamily="18" charset="0"/>
              </a:rPr>
              <a:t> III (</a:t>
            </a:r>
            <a:r>
              <a:rPr lang="ru-RU" b="1" dirty="0">
                <a:latin typeface="Times New Roman" panose="02020603050405020304" pitchFamily="18" charset="0"/>
                <a:cs typeface="Times New Roman" panose="02020603050405020304" pitchFamily="18" charset="0"/>
              </a:rPr>
              <a:t>кодовое название </a:t>
            </a:r>
            <a:r>
              <a:rPr lang="ru-RU" b="1" dirty="0" err="1">
                <a:latin typeface="Times New Roman" panose="02020603050405020304" pitchFamily="18" charset="0"/>
                <a:cs typeface="Times New Roman" panose="02020603050405020304" pitchFamily="18" charset="0"/>
              </a:rPr>
              <a:t>Coppermine</a:t>
            </a:r>
            <a:r>
              <a:rPr lang="ru-RU" dirty="0">
                <a:latin typeface="Times New Roman" panose="02020603050405020304" pitchFamily="18" charset="0"/>
                <a:cs typeface="Times New Roman" panose="02020603050405020304" pitchFamily="18" charset="0"/>
              </a:rPr>
              <a:t>) обычно имеют частоту от 800 до 1200 МГц.</a:t>
            </a:r>
            <a:endParaRPr lang="en-US" dirty="0">
              <a:latin typeface="Times New Roman" panose="02020603050405020304" pitchFamily="18" charset="0"/>
              <a:cs typeface="Times New Roman" panose="02020603050405020304" pitchFamily="18" charset="0"/>
            </a:endParaRPr>
          </a:p>
        </p:txBody>
      </p:sp>
      <p:sp>
        <p:nvSpPr>
          <p:cNvPr id="6" name="Прямоугольник 5"/>
          <p:cNvSpPr/>
          <p:nvPr/>
        </p:nvSpPr>
        <p:spPr>
          <a:xfrm>
            <a:off x="0" y="2123658"/>
            <a:ext cx="3207945" cy="369332"/>
          </a:xfrm>
          <a:prstGeom prst="rect">
            <a:avLst/>
          </a:prstGeom>
        </p:spPr>
        <p:txBody>
          <a:bodyPr wrap="square">
            <a:spAutoFit/>
          </a:bodyPr>
          <a:lstStyle/>
          <a:p>
            <a:r>
              <a:rPr lang="ru-RU" b="1" i="1" dirty="0">
                <a:solidFill>
                  <a:srgbClr val="000000"/>
                </a:solidFill>
                <a:latin typeface="Times New Roman" panose="02020603050405020304" pitchFamily="18" charset="0"/>
                <a:cs typeface="Times New Roman" panose="02020603050405020304" pitchFamily="18" charset="0"/>
              </a:rPr>
              <a:t>М</a:t>
            </a:r>
            <a:r>
              <a:rPr lang="en-US" b="1" i="1" dirty="0" err="1">
                <a:solidFill>
                  <a:srgbClr val="000000"/>
                </a:solidFill>
                <a:latin typeface="Times New Roman" panose="02020603050405020304" pitchFamily="18" charset="0"/>
                <a:cs typeface="Times New Roman" panose="02020603050405020304" pitchFamily="18" charset="0"/>
              </a:rPr>
              <a:t>икропроцессор</a:t>
            </a:r>
            <a:r>
              <a:rPr lang="en-US" b="1" i="1" dirty="0">
                <a:solidFill>
                  <a:srgbClr val="000000"/>
                </a:solidFill>
                <a:latin typeface="Times New Roman" panose="02020603050405020304" pitchFamily="18" charset="0"/>
                <a:cs typeface="Times New Roman" panose="02020603050405020304" pitchFamily="18" charset="0"/>
              </a:rPr>
              <a:t> Pentium IV</a:t>
            </a:r>
            <a:endParaRPr lang="en-US" dirty="0">
              <a:latin typeface="Times New Roman" panose="02020603050405020304" pitchFamily="18" charset="0"/>
              <a:cs typeface="Times New Roman" panose="02020603050405020304" pitchFamily="18" charset="0"/>
            </a:endParaRPr>
          </a:p>
        </p:txBody>
      </p:sp>
      <p:sp>
        <p:nvSpPr>
          <p:cNvPr id="7" name="Прямоугольник 6"/>
          <p:cNvSpPr/>
          <p:nvPr/>
        </p:nvSpPr>
        <p:spPr>
          <a:xfrm>
            <a:off x="0" y="2487224"/>
            <a:ext cx="12192000" cy="3970318"/>
          </a:xfrm>
          <a:prstGeom prst="rect">
            <a:avLst/>
          </a:prstGeom>
        </p:spPr>
        <p:txBody>
          <a:bodyPr wrap="square">
            <a:spAutoFit/>
          </a:bodyPr>
          <a:lstStyle/>
          <a:p>
            <a:r>
              <a:rPr lang="ru-RU" dirty="0">
                <a:latin typeface="Times New Roman" panose="02020603050405020304" pitchFamily="18" charset="0"/>
                <a:cs typeface="Times New Roman" panose="02020603050405020304" pitchFamily="18" charset="0"/>
              </a:rPr>
              <a:t>Новейшая архитектура, доступная на данный момент, </a:t>
            </a:r>
            <a:r>
              <a:rPr lang="ru-RU" dirty="0" err="1">
                <a:latin typeface="Times New Roman" panose="02020603050405020304" pitchFamily="18" charset="0"/>
                <a:cs typeface="Times New Roman" panose="02020603050405020304" pitchFamily="18" charset="0"/>
              </a:rPr>
              <a:t>Pentium</a:t>
            </a:r>
            <a:r>
              <a:rPr lang="ru-RU" dirty="0">
                <a:latin typeface="Times New Roman" panose="02020603050405020304" pitchFamily="18" charset="0"/>
                <a:cs typeface="Times New Roman" panose="02020603050405020304" pitchFamily="18" charset="0"/>
              </a:rPr>
              <a:t> 4 имеет ряд преимуществ по сравнению с другими процессорами x86: </a:t>
            </a:r>
            <a:r>
              <a:rPr lang="ru-RU" b="1" dirty="0">
                <a:latin typeface="Times New Roman" panose="02020603050405020304" pitchFamily="18" charset="0"/>
                <a:cs typeface="Times New Roman" panose="02020603050405020304" pitchFamily="18" charset="0"/>
              </a:rPr>
              <a:t>меньшие задержки кэша</a:t>
            </a:r>
            <a:r>
              <a:rPr lang="ru-RU" dirty="0">
                <a:latin typeface="Times New Roman" panose="02020603050405020304" pitchFamily="18" charset="0"/>
                <a:cs typeface="Times New Roman" panose="02020603050405020304" pitchFamily="18" charset="0"/>
              </a:rPr>
              <a:t> L1 и L2, выполнение </a:t>
            </a:r>
            <a:r>
              <a:rPr lang="ru-RU" b="1" dirty="0">
                <a:latin typeface="Times New Roman" panose="02020603050405020304" pitchFamily="18" charset="0"/>
                <a:cs typeface="Times New Roman" panose="02020603050405020304" pitchFamily="18" charset="0"/>
              </a:rPr>
              <a:t>отдельных ассемблерных инструкций за полтакта</a:t>
            </a:r>
            <a:r>
              <a:rPr lang="ru-RU" dirty="0">
                <a:latin typeface="Times New Roman" panose="02020603050405020304" pitchFamily="18" charset="0"/>
                <a:cs typeface="Times New Roman" panose="02020603050405020304" pitchFamily="18" charset="0"/>
              </a:rPr>
              <a:t>, и выполнение </a:t>
            </a:r>
            <a:r>
              <a:rPr lang="ru-RU" b="1" dirty="0">
                <a:latin typeface="Times New Roman" panose="02020603050405020304" pitchFamily="18" charset="0"/>
                <a:cs typeface="Times New Roman" panose="02020603050405020304" pitchFamily="18" charset="0"/>
              </a:rPr>
              <a:t>до 126 микроопераций RISC-типа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Pentium</a:t>
            </a:r>
            <a:r>
              <a:rPr lang="ru-RU" dirty="0">
                <a:latin typeface="Times New Roman" panose="02020603050405020304" pitchFamily="18" charset="0"/>
                <a:cs typeface="Times New Roman" panose="02020603050405020304" pitchFamily="18" charset="0"/>
              </a:rPr>
              <a:t> 4 может обрабатывать несколько инструкций </a:t>
            </a:r>
            <a:r>
              <a:rPr lang="ru-RU" b="1" dirty="0">
                <a:latin typeface="Times New Roman" panose="02020603050405020304" pitchFamily="18" charset="0"/>
                <a:cs typeface="Times New Roman" panose="02020603050405020304" pitchFamily="18" charset="0"/>
              </a:rPr>
              <a:t>параллельно</a:t>
            </a:r>
            <a:r>
              <a:rPr lang="ru-RU" dirty="0">
                <a:latin typeface="Times New Roman" panose="02020603050405020304" pitchFamily="18" charset="0"/>
                <a:cs typeface="Times New Roman" panose="02020603050405020304" pitchFamily="18" charset="0"/>
              </a:rPr>
              <a:t> благодаря двойному </a:t>
            </a:r>
            <a:r>
              <a:rPr lang="ru-RU" b="1" dirty="0">
                <a:latin typeface="Times New Roman" panose="02020603050405020304" pitchFamily="18" charset="0"/>
                <a:cs typeface="Times New Roman" panose="02020603050405020304" pitchFamily="18" charset="0"/>
              </a:rPr>
              <a:t>арифметико-логическому устройству</a:t>
            </a:r>
            <a:r>
              <a:rPr lang="ru-RU" dirty="0">
                <a:latin typeface="Times New Roman" panose="02020603050405020304" pitchFamily="18" charset="0"/>
                <a:cs typeface="Times New Roman" panose="02020603050405020304" pitchFamily="18" charset="0"/>
              </a:rPr>
              <a:t> и связанным с ним буферам. Интегрированные планировщики могут найти несколько независимых инструкций, </a:t>
            </a:r>
            <a:r>
              <a:rPr lang="ru-RU" b="1" dirty="0">
                <a:latin typeface="Times New Roman" panose="02020603050405020304" pitchFamily="18" charset="0"/>
                <a:cs typeface="Times New Roman" panose="02020603050405020304" pitchFamily="18" charset="0"/>
              </a:rPr>
              <a:t>учитывая наличие до 126 микроопераций, которые могут одновременно находиться в очереди на выполнение</a:t>
            </a:r>
            <a:r>
              <a:rPr lang="ru-RU" dirty="0">
                <a:latin typeface="Times New Roman" panose="02020603050405020304" pitchFamily="18" charset="0"/>
                <a:cs typeface="Times New Roman" panose="02020603050405020304" pitchFamily="18" charset="0"/>
              </a:rPr>
              <a:t>. Арифметические устройства могут выполнять </a:t>
            </a:r>
            <a:r>
              <a:rPr lang="ru-RU" b="1" dirty="0">
                <a:latin typeface="Times New Roman" panose="02020603050405020304" pitchFamily="18" charset="0"/>
                <a:cs typeface="Times New Roman" panose="02020603050405020304" pitchFamily="18" charset="0"/>
              </a:rPr>
              <a:t>до четырёх микроопераций за такт</a:t>
            </a:r>
            <a:r>
              <a:rPr lang="ru-RU" dirty="0">
                <a:latin typeface="Times New Roman" panose="02020603050405020304" pitchFamily="18" charset="0"/>
                <a:cs typeface="Times New Roman" panose="02020603050405020304" pitchFamily="18" charset="0"/>
              </a:rPr>
              <a:t>. Процессор </a:t>
            </a:r>
            <a:r>
              <a:rPr lang="ru-RU" dirty="0" err="1">
                <a:latin typeface="Times New Roman" panose="02020603050405020304" pitchFamily="18" charset="0"/>
                <a:cs typeface="Times New Roman" panose="02020603050405020304" pitchFamily="18" charset="0"/>
              </a:rPr>
              <a:t>Intel</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Pentium</a:t>
            </a:r>
            <a:r>
              <a:rPr lang="ru-RU" dirty="0">
                <a:latin typeface="Times New Roman" panose="02020603050405020304" pitchFamily="18" charset="0"/>
                <a:cs typeface="Times New Roman" panose="02020603050405020304" pitchFamily="18" charset="0"/>
              </a:rPr>
              <a:t> 4 с технологией HT (</a:t>
            </a:r>
            <a:r>
              <a:rPr lang="ru-RU" dirty="0" err="1">
                <a:latin typeface="Times New Roman" panose="02020603050405020304" pitchFamily="18" charset="0"/>
                <a:cs typeface="Times New Roman" panose="02020603050405020304" pitchFamily="18" charset="0"/>
              </a:rPr>
              <a:t>Hyper-Threading</a:t>
            </a:r>
            <a:r>
              <a:rPr lang="ru-RU" dirty="0">
                <a:latin typeface="Times New Roman" panose="02020603050405020304" pitchFamily="18" charset="0"/>
                <a:cs typeface="Times New Roman" panose="02020603050405020304" pitchFamily="18" charset="0"/>
              </a:rPr>
              <a:t>) обеспечивает </a:t>
            </a:r>
            <a:r>
              <a:rPr lang="ru-RU" b="1" dirty="0">
                <a:latin typeface="Times New Roman" panose="02020603050405020304" pitchFamily="18" charset="0"/>
                <a:cs typeface="Times New Roman" panose="02020603050405020304" pitchFamily="18" charset="0"/>
              </a:rPr>
              <a:t>высокую вычислительную производительность</a:t>
            </a:r>
            <a:r>
              <a:rPr lang="ru-RU" dirty="0">
                <a:latin typeface="Times New Roman" panose="02020603050405020304" pitchFamily="18" charset="0"/>
                <a:cs typeface="Times New Roman" panose="02020603050405020304" pitchFamily="18" charset="0"/>
              </a:rPr>
              <a:t> для современных </a:t>
            </a:r>
            <a:r>
              <a:rPr lang="ru-RU" b="1" dirty="0">
                <a:latin typeface="Times New Roman" panose="02020603050405020304" pitchFamily="18" charset="0"/>
                <a:cs typeface="Times New Roman" panose="02020603050405020304" pitchFamily="18" charset="0"/>
              </a:rPr>
              <a:t>ресурсоёмких приложений</a:t>
            </a:r>
            <a:r>
              <a:rPr lang="ru-RU" dirty="0">
                <a:latin typeface="Times New Roman" panose="02020603050405020304" pitchFamily="18" charset="0"/>
                <a:cs typeface="Times New Roman" panose="02020603050405020304" pitchFamily="18" charset="0"/>
              </a:rPr>
              <a:t>. Технология </a:t>
            </a:r>
            <a:r>
              <a:rPr lang="ru-RU" dirty="0" err="1">
                <a:latin typeface="Times New Roman" panose="02020603050405020304" pitchFamily="18" charset="0"/>
                <a:cs typeface="Times New Roman" panose="02020603050405020304" pitchFamily="18" charset="0"/>
              </a:rPr>
              <a:t>Intel</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Hyper-Threading</a:t>
            </a:r>
            <a:r>
              <a:rPr lang="ru-RU" dirty="0">
                <a:latin typeface="Times New Roman" panose="02020603050405020304" pitchFamily="18" charset="0"/>
                <a:cs typeface="Times New Roman" panose="02020603050405020304" pitchFamily="18" charset="0"/>
              </a:rPr>
              <a:t> позволяет процессору </a:t>
            </a:r>
            <a:r>
              <a:rPr lang="ru-RU" b="1" dirty="0">
                <a:latin typeface="Times New Roman" panose="02020603050405020304" pitchFamily="18" charset="0"/>
                <a:cs typeface="Times New Roman" panose="02020603050405020304" pitchFamily="18" charset="0"/>
              </a:rPr>
              <a:t>выполнять два потока параллельно</a:t>
            </a:r>
            <a:r>
              <a:rPr lang="ru-RU" dirty="0">
                <a:latin typeface="Times New Roman" panose="02020603050405020304" pitchFamily="18" charset="0"/>
                <a:cs typeface="Times New Roman" panose="02020603050405020304" pitchFamily="18" charset="0"/>
              </a:rPr>
              <a:t>, поэтому программное обеспечение может работать более эффективно за счет </a:t>
            </a:r>
            <a:r>
              <a:rPr lang="ru-RU" b="1" dirty="0">
                <a:latin typeface="Times New Roman" panose="02020603050405020304" pitchFamily="18" charset="0"/>
                <a:cs typeface="Times New Roman" panose="02020603050405020304" pitchFamily="18" charset="0"/>
              </a:rPr>
              <a:t>улучшенной поддержки многозадачности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Pentium</a:t>
            </a:r>
            <a:r>
              <a:rPr lang="ru-RU" dirty="0">
                <a:latin typeface="Times New Roman" panose="02020603050405020304" pitchFamily="18" charset="0"/>
                <a:cs typeface="Times New Roman" panose="02020603050405020304" pitchFamily="18" charset="0"/>
              </a:rPr>
              <a:t> 4 имеет системную шину, работающую на частоте 800 МГц, и тактовую частоту </a:t>
            </a:r>
            <a:r>
              <a:rPr lang="ru-RU" b="1" dirty="0">
                <a:latin typeface="Times New Roman" panose="02020603050405020304" pitchFamily="18" charset="0"/>
                <a:cs typeface="Times New Roman" panose="02020603050405020304" pitchFamily="18" charset="0"/>
              </a:rPr>
              <a:t>в диапазоне от 2,4 до 3,2 ГГц</a:t>
            </a:r>
            <a:r>
              <a:rPr lang="ru-RU" dirty="0">
                <a:latin typeface="Times New Roman" panose="02020603050405020304" pitchFamily="18" charset="0"/>
                <a:cs typeface="Times New Roman" panose="02020603050405020304" pitchFamily="18" charset="0"/>
              </a:rPr>
              <a:t>. Микроархитектура </a:t>
            </a:r>
            <a:r>
              <a:rPr lang="ru-RU" dirty="0" err="1">
                <a:latin typeface="Times New Roman" panose="02020603050405020304" pitchFamily="18" charset="0"/>
                <a:cs typeface="Times New Roman" panose="02020603050405020304" pitchFamily="18" charset="0"/>
              </a:rPr>
              <a:t>Intel</a:t>
            </a:r>
            <a:r>
              <a:rPr lang="ru-RU" dirty="0">
                <a:latin typeface="Times New Roman" panose="02020603050405020304" pitchFamily="18" charset="0"/>
                <a:cs typeface="Times New Roman" panose="02020603050405020304" pitchFamily="18" charset="0"/>
              </a:rPr>
              <a:t> называется </a:t>
            </a:r>
            <a:r>
              <a:rPr lang="ru-RU" dirty="0" err="1">
                <a:latin typeface="Times New Roman" panose="02020603050405020304" pitchFamily="18" charset="0"/>
                <a:cs typeface="Times New Roman" panose="02020603050405020304" pitchFamily="18" charset="0"/>
              </a:rPr>
              <a:t>NetBurst</a:t>
            </a:r>
            <a:r>
              <a:rPr lang="ru-RU" dirty="0">
                <a:latin typeface="Times New Roman" panose="02020603050405020304" pitchFamily="18" charset="0"/>
                <a:cs typeface="Times New Roman" panose="02020603050405020304" pitchFamily="18" charset="0"/>
              </a:rPr>
              <a:t> и основана на </a:t>
            </a:r>
            <a:r>
              <a:rPr lang="ru-RU" b="1" dirty="0">
                <a:latin typeface="Times New Roman" panose="02020603050405020304" pitchFamily="18" charset="0"/>
                <a:cs typeface="Times New Roman" panose="02020603050405020304" pitchFamily="18" charset="0"/>
              </a:rPr>
              <a:t>0,13-микрометровой технологии</a:t>
            </a:r>
            <a:r>
              <a:rPr lang="ru-RU" dirty="0">
                <a:latin typeface="Times New Roman" panose="02020603050405020304" pitchFamily="18" charset="0"/>
                <a:cs typeface="Times New Roman" panose="02020603050405020304" pitchFamily="18" charset="0"/>
              </a:rPr>
              <a:t>. Процессор </a:t>
            </a:r>
            <a:r>
              <a:rPr lang="ru-RU" dirty="0" err="1">
                <a:latin typeface="Times New Roman" panose="02020603050405020304" pitchFamily="18" charset="0"/>
                <a:cs typeface="Times New Roman" panose="02020603050405020304" pitchFamily="18" charset="0"/>
              </a:rPr>
              <a:t>Pentium</a:t>
            </a:r>
            <a:r>
              <a:rPr lang="ru-RU" dirty="0">
                <a:latin typeface="Times New Roman" panose="02020603050405020304" pitchFamily="18" charset="0"/>
                <a:cs typeface="Times New Roman" panose="02020603050405020304" pitchFamily="18" charset="0"/>
              </a:rPr>
              <a:t> 4 обеспечивает </a:t>
            </a:r>
            <a:r>
              <a:rPr lang="ru-RU" b="1" dirty="0">
                <a:latin typeface="Times New Roman" panose="02020603050405020304" pitchFamily="18" charset="0"/>
                <a:cs typeface="Times New Roman" panose="02020603050405020304" pitchFamily="18" charset="0"/>
              </a:rPr>
              <a:t>высокую производительность</a:t>
            </a:r>
            <a:r>
              <a:rPr lang="ru-RU" dirty="0">
                <a:latin typeface="Times New Roman" panose="02020603050405020304" pitchFamily="18" charset="0"/>
                <a:cs typeface="Times New Roman" panose="02020603050405020304" pitchFamily="18" charset="0"/>
              </a:rPr>
              <a:t> для цифровой обработки изображений, видео, цифровой музыки, </a:t>
            </a:r>
            <a:r>
              <a:rPr lang="ru-RU" b="1" dirty="0">
                <a:latin typeface="Times New Roman" panose="02020603050405020304" pitchFamily="18" charset="0"/>
                <a:cs typeface="Times New Roman" panose="02020603050405020304" pitchFamily="18" charset="0"/>
              </a:rPr>
              <a:t>трёхмерных игр</a:t>
            </a:r>
            <a:r>
              <a:rPr lang="ru-RU" dirty="0">
                <a:latin typeface="Times New Roman" panose="02020603050405020304" pitchFamily="18" charset="0"/>
                <a:cs typeface="Times New Roman" panose="02020603050405020304" pitchFamily="18" charset="0"/>
              </a:rPr>
              <a:t>, а также обработки DVD и видеоданных формата </a:t>
            </a:r>
            <a:r>
              <a:rPr lang="ru-RU" b="1" dirty="0">
                <a:latin typeface="Times New Roman" panose="02020603050405020304" pitchFamily="18" charset="0"/>
                <a:cs typeface="Times New Roman" panose="02020603050405020304" pitchFamily="18" charset="0"/>
              </a:rPr>
              <a:t>MPEG-4</a:t>
            </a:r>
            <a:r>
              <a:rPr lang="ru-RU" dirty="0">
                <a:latin typeface="Times New Roman" panose="02020603050405020304" pitchFamily="18" charset="0"/>
                <a:cs typeface="Times New Roman" panose="02020603050405020304" pitchFamily="18" charset="0"/>
              </a:rPr>
              <a:t>.</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0"/>
            <a:ext cx="1759390" cy="369332"/>
          </a:xfrm>
          <a:prstGeom prst="rect">
            <a:avLst/>
          </a:prstGeom>
        </p:spPr>
        <p:txBody>
          <a:bodyPr wrap="square">
            <a:spAutoFit/>
          </a:bodyPr>
          <a:lstStyle/>
          <a:p>
            <a:r>
              <a:rPr lang="en-US" b="1">
                <a:solidFill>
                  <a:srgbClr val="000000"/>
                </a:solidFill>
                <a:latin typeface="Times New Roman" panose="02020603050405020304" pitchFamily="18" charset="0"/>
                <a:cs typeface="Times New Roman" panose="02020603050405020304" pitchFamily="18" charset="0"/>
              </a:rPr>
              <a:t>Сопроцессоры</a:t>
            </a:r>
            <a:endParaRPr lang="en-US" dirty="0">
              <a:latin typeface="Times New Roman" panose="02020603050405020304" pitchFamily="18" charset="0"/>
              <a:cs typeface="Times New Roman" panose="02020603050405020304" pitchFamily="18" charset="0"/>
            </a:endParaRPr>
          </a:p>
        </p:txBody>
      </p:sp>
      <p:sp>
        <p:nvSpPr>
          <p:cNvPr id="5" name="Прямоугольник 4"/>
          <p:cNvSpPr/>
          <p:nvPr/>
        </p:nvSpPr>
        <p:spPr>
          <a:xfrm>
            <a:off x="-1" y="369332"/>
            <a:ext cx="4452359" cy="369332"/>
          </a:xfrm>
          <a:prstGeom prst="rect">
            <a:avLst/>
          </a:prstGeom>
        </p:spPr>
        <p:txBody>
          <a:bodyPr wrap="square">
            <a:spAutoFit/>
          </a:bodyPr>
          <a:lstStyle/>
          <a:p>
            <a:r>
              <a:rPr lang="en-US" b="1" i="1">
                <a:solidFill>
                  <a:srgbClr val="000000"/>
                </a:solidFill>
                <a:latin typeface="Times New Roman" panose="02020603050405020304" pitchFamily="18" charset="0"/>
                <a:cs typeface="Times New Roman" panose="02020603050405020304" pitchFamily="18" charset="0"/>
              </a:rPr>
              <a:t>Математические сопроцессоры</a:t>
            </a:r>
            <a:endParaRPr lang="en-US" dirty="0">
              <a:latin typeface="Times New Roman" panose="02020603050405020304" pitchFamily="18" charset="0"/>
              <a:cs typeface="Times New Roman" panose="02020603050405020304" pitchFamily="18" charset="0"/>
            </a:endParaRPr>
          </a:p>
        </p:txBody>
      </p:sp>
      <p:sp>
        <p:nvSpPr>
          <p:cNvPr id="6" name="Прямоугольник 5"/>
          <p:cNvSpPr/>
          <p:nvPr/>
        </p:nvSpPr>
        <p:spPr>
          <a:xfrm>
            <a:off x="-1" y="686020"/>
            <a:ext cx="12192001" cy="6185535"/>
          </a:xfrm>
          <a:prstGeom prst="rect">
            <a:avLst/>
          </a:prstGeom>
        </p:spPr>
        <p:txBody>
          <a:bodyPr wrap="square">
            <a:spAutoFit/>
          </a:bodyPr>
          <a:lstStyle/>
          <a:p>
            <a:r>
              <a:rPr lang="ru-RU" dirty="0">
                <a:latin typeface="Times New Roman" panose="02020603050405020304" pitchFamily="18" charset="0"/>
                <a:cs typeface="Times New Roman" panose="02020603050405020304" pitchFamily="18" charset="0"/>
              </a:rPr>
              <a:t>В общем, сопроцессор — это </a:t>
            </a:r>
            <a:r>
              <a:rPr lang="ru-RU" b="1" dirty="0">
                <a:latin typeface="Times New Roman" panose="02020603050405020304" pitchFamily="18" charset="0"/>
                <a:cs typeface="Times New Roman" panose="02020603050405020304" pitchFamily="18" charset="0"/>
              </a:rPr>
              <a:t>специализированный процессор</a:t>
            </a:r>
            <a:r>
              <a:rPr lang="ru-RU" dirty="0">
                <a:latin typeface="Times New Roman" panose="02020603050405020304" pitchFamily="18" charset="0"/>
                <a:cs typeface="Times New Roman" panose="02020603050405020304" pitchFamily="18" charset="0"/>
              </a:rPr>
              <a:t>, который помогает </a:t>
            </a:r>
            <a:r>
              <a:rPr lang="ru-RU" b="1" dirty="0">
                <a:latin typeface="Times New Roman" panose="02020603050405020304" pitchFamily="18" charset="0"/>
                <a:cs typeface="Times New Roman" panose="02020603050405020304" pitchFamily="18" charset="0"/>
              </a:rPr>
              <a:t>центральному процессору</a:t>
            </a:r>
            <a:r>
              <a:rPr lang="ru-RU" dirty="0">
                <a:latin typeface="Times New Roman" panose="02020603050405020304" pitchFamily="18" charset="0"/>
                <a:cs typeface="Times New Roman" panose="02020603050405020304" pitchFamily="18" charset="0"/>
              </a:rPr>
              <a:t> выполнять различные типы операций. Например, </a:t>
            </a:r>
            <a:r>
              <a:rPr lang="ru-RU" b="1" dirty="0">
                <a:latin typeface="Times New Roman" panose="02020603050405020304" pitchFamily="18" charset="0"/>
                <a:cs typeface="Times New Roman" panose="02020603050405020304" pitchFamily="18" charset="0"/>
              </a:rPr>
              <a:t>математический сопроцессор</a:t>
            </a:r>
            <a:r>
              <a:rPr lang="ru-RU" dirty="0">
                <a:latin typeface="Times New Roman" panose="02020603050405020304" pitchFamily="18" charset="0"/>
                <a:cs typeface="Times New Roman" panose="02020603050405020304" pitchFamily="18" charset="0"/>
              </a:rPr>
              <a:t> может выполнять математические вычисления, в частности </a:t>
            </a:r>
            <a:r>
              <a:rPr lang="ru-RU" b="1" dirty="0">
                <a:latin typeface="Times New Roman" panose="02020603050405020304" pitchFamily="18" charset="0"/>
                <a:cs typeface="Times New Roman" panose="02020603050405020304" pitchFamily="18" charset="0"/>
              </a:rPr>
              <a:t>операции с плавающей запятой</a:t>
            </a:r>
            <a:r>
              <a:rPr lang="ru-RU" dirty="0">
                <a:latin typeface="Times New Roman" panose="02020603050405020304" pitchFamily="18" charset="0"/>
                <a:cs typeface="Times New Roman" panose="02020603050405020304" pitchFamily="18" charset="0"/>
              </a:rPr>
              <a:t>. Математические сопроцессоры также называют </a:t>
            </a:r>
            <a:r>
              <a:rPr lang="ru-RU" b="1" dirty="0">
                <a:latin typeface="Times New Roman" panose="02020603050405020304" pitchFamily="18" charset="0"/>
                <a:cs typeface="Times New Roman" panose="02020603050405020304" pitchFamily="18" charset="0"/>
              </a:rPr>
              <a:t>числовыми сопроцессорами</a:t>
            </a:r>
            <a:r>
              <a:rPr lang="ru-RU" dirty="0">
                <a:latin typeface="Times New Roman" panose="02020603050405020304" pitchFamily="18" charset="0"/>
                <a:cs typeface="Times New Roman" panose="02020603050405020304" pitchFamily="18" charset="0"/>
              </a:rPr>
              <a:t> или </a:t>
            </a:r>
            <a:r>
              <a:rPr lang="ru-RU" b="1" dirty="0">
                <a:latin typeface="Times New Roman" panose="02020603050405020304" pitchFamily="18" charset="0"/>
                <a:cs typeface="Times New Roman" panose="02020603050405020304" pitchFamily="18" charset="0"/>
              </a:rPr>
              <a:t>сопроцессорами с плавающей запятой</a:t>
            </a:r>
            <a:r>
              <a:rPr lang="ru-RU" dirty="0">
                <a:latin typeface="Times New Roman" panose="02020603050405020304" pitchFamily="18" charset="0"/>
                <a:cs typeface="Times New Roman" panose="02020603050405020304" pitchFamily="18" charset="0"/>
              </a:rPr>
              <a:t>. История микропроцессоров x86 тесно связана с историей </a:t>
            </a:r>
            <a:r>
              <a:rPr lang="ru-RU" b="1" dirty="0">
                <a:latin typeface="Times New Roman" panose="02020603050405020304" pitchFamily="18" charset="0"/>
                <a:cs typeface="Times New Roman" panose="02020603050405020304" pitchFamily="18" charset="0"/>
              </a:rPr>
              <a:t>математических сопроцессоров</a:t>
            </a:r>
            <a:r>
              <a:rPr lang="ru-RU" dirty="0">
                <a:latin typeface="Times New Roman" panose="02020603050405020304" pitchFamily="18" charset="0"/>
                <a:cs typeface="Times New Roman" panose="02020603050405020304" pitchFamily="18" charset="0"/>
              </a:rPr>
              <a:t>. Математический сопроцессор имеет несколько названий: просто </a:t>
            </a:r>
            <a:r>
              <a:rPr lang="ru-RU" b="1" dirty="0">
                <a:latin typeface="Times New Roman" panose="02020603050405020304" pitchFamily="18" charset="0"/>
                <a:cs typeface="Times New Roman" panose="02020603050405020304" pitchFamily="18" charset="0"/>
              </a:rPr>
              <a:t>сопроцессор</a:t>
            </a:r>
            <a:r>
              <a:rPr lang="ru-RU" dirty="0">
                <a:latin typeface="Times New Roman" panose="02020603050405020304" pitchFamily="18" charset="0"/>
                <a:cs typeface="Times New Roman" panose="02020603050405020304" pitchFamily="18" charset="0"/>
              </a:rPr>
              <a:t>, </a:t>
            </a:r>
            <a:r>
              <a:rPr lang="ru-RU" b="1" dirty="0">
                <a:latin typeface="Times New Roman" panose="02020603050405020304" pitchFamily="18" charset="0"/>
                <a:cs typeface="Times New Roman" panose="02020603050405020304" pitchFamily="18" charset="0"/>
              </a:rPr>
              <a:t>математический сопроцессор</a:t>
            </a:r>
            <a:r>
              <a:rPr lang="ru-RU" dirty="0">
                <a:latin typeface="Times New Roman" panose="02020603050405020304" pitchFamily="18" charset="0"/>
                <a:cs typeface="Times New Roman" panose="02020603050405020304" pitchFamily="18" charset="0"/>
              </a:rPr>
              <a:t>, </a:t>
            </a:r>
            <a:r>
              <a:rPr lang="ru-RU" b="1" dirty="0">
                <a:latin typeface="Times New Roman" panose="02020603050405020304" pitchFamily="18" charset="0"/>
                <a:cs typeface="Times New Roman" panose="02020603050405020304" pitchFamily="18" charset="0"/>
              </a:rPr>
              <a:t>процессор с плавающей запятой</a:t>
            </a:r>
            <a:r>
              <a:rPr lang="ru-RU" dirty="0">
                <a:latin typeface="Times New Roman" panose="02020603050405020304" pitchFamily="18" charset="0"/>
                <a:cs typeface="Times New Roman" panose="02020603050405020304" pitchFamily="18" charset="0"/>
              </a:rPr>
              <a:t>, </a:t>
            </a:r>
            <a:r>
              <a:rPr lang="ru-RU" b="1" dirty="0">
                <a:latin typeface="Times New Roman" panose="02020603050405020304" pitchFamily="18" charset="0"/>
                <a:cs typeface="Times New Roman" panose="02020603050405020304" pitchFamily="18" charset="0"/>
              </a:rPr>
              <a:t>NPX (</a:t>
            </a:r>
            <a:r>
              <a:rPr lang="ru-RU" b="1" dirty="0" err="1">
                <a:latin typeface="Times New Roman" panose="02020603050405020304" pitchFamily="18" charset="0"/>
                <a:cs typeface="Times New Roman" panose="02020603050405020304" pitchFamily="18" charset="0"/>
              </a:rPr>
              <a:t>Numeric</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Processor</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eXtension</a:t>
            </a:r>
            <a:r>
              <a:rPr lang="ru-RU" b="1" dirty="0">
                <a:latin typeface="Times New Roman" panose="02020603050405020304" pitchFamily="18" charset="0"/>
                <a:cs typeface="Times New Roman" panose="02020603050405020304" pitchFamily="18" charset="0"/>
              </a:rPr>
              <a:t>)</a:t>
            </a:r>
            <a:r>
              <a:rPr lang="ru-RU" dirty="0">
                <a:latin typeface="Times New Roman" panose="02020603050405020304" pitchFamily="18" charset="0"/>
                <a:cs typeface="Times New Roman" panose="02020603050405020304" pitchFamily="18" charset="0"/>
              </a:rPr>
              <a:t> — последнее название принято (и предпочтительно) </a:t>
            </a:r>
            <a:r>
              <a:rPr lang="ru-RU" b="1" dirty="0">
                <a:latin typeface="Times New Roman" panose="02020603050405020304" pitchFamily="18" charset="0"/>
                <a:cs typeface="Times New Roman" panose="02020603050405020304" pitchFamily="18" charset="0"/>
              </a:rPr>
              <a:t>компанией </a:t>
            </a:r>
            <a:r>
              <a:rPr lang="ru-RU" b="1" dirty="0" err="1">
                <a:latin typeface="Times New Roman" panose="02020603050405020304" pitchFamily="18" charset="0"/>
                <a:cs typeface="Times New Roman" panose="02020603050405020304" pitchFamily="18" charset="0"/>
              </a:rPr>
              <a:t>Intel</a:t>
            </a:r>
            <a:r>
              <a:rPr lang="ru-RU" dirty="0">
                <a:latin typeface="Times New Roman" panose="02020603050405020304" pitchFamily="18" charset="0"/>
                <a:cs typeface="Times New Roman" panose="02020603050405020304" pitchFamily="18" charset="0"/>
              </a:rPr>
              <a:t>. Это специальный чип, способный выполнять операции с плавающей запятой, вычислять математические функции — </a:t>
            </a:r>
            <a:r>
              <a:rPr lang="ru-RU" b="1" dirty="0">
                <a:latin typeface="Times New Roman" panose="02020603050405020304" pitchFamily="18" charset="0"/>
                <a:cs typeface="Times New Roman" panose="02020603050405020304" pitchFamily="18" charset="0"/>
              </a:rPr>
              <a:t>тригонометрические, логарифмические и другие</a:t>
            </a:r>
            <a:r>
              <a:rPr lang="ru-RU" dirty="0">
                <a:latin typeface="Times New Roman" panose="02020603050405020304" pitchFamily="18" charset="0"/>
                <a:cs typeface="Times New Roman" panose="02020603050405020304" pitchFamily="18" charset="0"/>
              </a:rPr>
              <a:t> — </a:t>
            </a:r>
            <a:r>
              <a:rPr lang="ru-RU" b="1" dirty="0">
                <a:latin typeface="Times New Roman" panose="02020603050405020304" pitchFamily="18" charset="0"/>
                <a:cs typeface="Times New Roman" panose="02020603050405020304" pitchFamily="18" charset="0"/>
              </a:rPr>
              <a:t>получившие код x87 (например, 8087)</a:t>
            </a:r>
            <a:r>
              <a:rPr lang="ru-RU" dirty="0">
                <a:latin typeface="Times New Roman" panose="02020603050405020304" pitchFamily="18" charset="0"/>
                <a:cs typeface="Times New Roman" panose="02020603050405020304" pitchFamily="18" charset="0"/>
              </a:rPr>
              <a:t>. Следует отметить, что для использования преимуществ сопроцессора программа должна содержать </a:t>
            </a:r>
            <a:r>
              <a:rPr lang="ru-RU" b="1" dirty="0">
                <a:latin typeface="Times New Roman" panose="02020603050405020304" pitchFamily="18" charset="0"/>
                <a:cs typeface="Times New Roman" panose="02020603050405020304" pitchFamily="18" charset="0"/>
              </a:rPr>
              <a:t>инструкции для сопроцессора</a:t>
            </a:r>
            <a:r>
              <a:rPr lang="ru-RU" dirty="0">
                <a:latin typeface="Times New Roman" panose="02020603050405020304" pitchFamily="18" charset="0"/>
                <a:cs typeface="Times New Roman" panose="02020603050405020304" pitchFamily="18" charset="0"/>
              </a:rPr>
              <a:t>, иначе </a:t>
            </a:r>
            <a:r>
              <a:rPr lang="ru-RU" b="1" dirty="0">
                <a:latin typeface="Times New Roman" panose="02020603050405020304" pitchFamily="18" charset="0"/>
                <a:cs typeface="Times New Roman" panose="02020603050405020304" pitchFamily="18" charset="0"/>
              </a:rPr>
              <a:t>сопроцессор никогда не будет задействован</a:t>
            </a:r>
            <a:r>
              <a:rPr lang="ru-RU" dirty="0">
                <a:latin typeface="Times New Roman" panose="02020603050405020304" pitchFamily="18" charset="0"/>
                <a:cs typeface="Times New Roman" panose="02020603050405020304" pitchFamily="18" charset="0"/>
              </a:rPr>
              <a:t>. Первоначальные архитектуры первых персональных компьютеров имели </a:t>
            </a:r>
            <a:r>
              <a:rPr lang="ru-RU" b="1" dirty="0">
                <a:latin typeface="Times New Roman" panose="02020603050405020304" pitchFamily="18" charset="0"/>
                <a:cs typeface="Times New Roman" panose="02020603050405020304" pitchFamily="18" charset="0"/>
              </a:rPr>
              <a:t>свободный разъём</a:t>
            </a:r>
            <a:r>
              <a:rPr lang="ru-RU" dirty="0">
                <a:latin typeface="Times New Roman" panose="02020603050405020304" pitchFamily="18" charset="0"/>
                <a:cs typeface="Times New Roman" panose="02020603050405020304" pitchFamily="18" charset="0"/>
              </a:rPr>
              <a:t>, на который можно было подключить математический сопроцессор. Каждому микропроцессору в этом семействе был назначен </a:t>
            </a:r>
            <a:r>
              <a:rPr lang="ru-RU" b="1" dirty="0">
                <a:latin typeface="Times New Roman" panose="02020603050405020304" pitchFamily="18" charset="0"/>
                <a:cs typeface="Times New Roman" panose="02020603050405020304" pitchFamily="18" charset="0"/>
              </a:rPr>
              <a:t>соответствующий сопроцессор</a:t>
            </a:r>
            <a:r>
              <a:rPr lang="ru-RU" dirty="0">
                <a:latin typeface="Times New Roman" panose="02020603050405020304" pitchFamily="18" charset="0"/>
                <a:cs typeface="Times New Roman" panose="02020603050405020304" pitchFamily="18" charset="0"/>
              </a:rPr>
              <a:t> для повышения производительности вычислительной системы. Для микропроцессоров </a:t>
            </a:r>
            <a:r>
              <a:rPr lang="ru-RU" b="1" dirty="0">
                <a:latin typeface="Times New Roman" panose="02020603050405020304" pitchFamily="18" charset="0"/>
                <a:cs typeface="Times New Roman" panose="02020603050405020304" pitchFamily="18" charset="0"/>
              </a:rPr>
              <a:t>8086, 80286, 80386 и 80486SX</a:t>
            </a:r>
            <a:r>
              <a:rPr lang="ru-RU" dirty="0">
                <a:latin typeface="Times New Roman" panose="02020603050405020304" pitchFamily="18" charset="0"/>
                <a:cs typeface="Times New Roman" panose="02020603050405020304" pitchFamily="18" charset="0"/>
              </a:rPr>
              <a:t> использовались соответственно сопроцессоры </a:t>
            </a:r>
            <a:r>
              <a:rPr lang="ru-RU" b="1" dirty="0">
                <a:latin typeface="Times New Roman" panose="02020603050405020304" pitchFamily="18" charset="0"/>
                <a:cs typeface="Times New Roman" panose="02020603050405020304" pitchFamily="18" charset="0"/>
              </a:rPr>
              <a:t>8087, 80287, 80387 и 80487</a:t>
            </a:r>
            <a:r>
              <a:rPr lang="ru-RU" dirty="0">
                <a:latin typeface="Times New Roman" panose="02020603050405020304" pitchFamily="18" charset="0"/>
                <a:cs typeface="Times New Roman" panose="02020603050405020304" pitchFamily="18" charset="0"/>
              </a:rPr>
              <a:t>. Начиная с микропроцессора </a:t>
            </a:r>
            <a:r>
              <a:rPr lang="ru-RU" b="1" dirty="0">
                <a:latin typeface="Times New Roman" panose="02020603050405020304" pitchFamily="18" charset="0"/>
                <a:cs typeface="Times New Roman" panose="02020603050405020304" pitchFamily="18" charset="0"/>
              </a:rPr>
              <a:t>486</a:t>
            </a:r>
            <a:r>
              <a:rPr lang="ru-RU" dirty="0">
                <a:latin typeface="Times New Roman" panose="02020603050405020304" pitchFamily="18" charset="0"/>
                <a:cs typeface="Times New Roman" panose="02020603050405020304" pitchFamily="18" charset="0"/>
              </a:rPr>
              <a:t>, конкретно версии </a:t>
            </a:r>
            <a:r>
              <a:rPr lang="ru-RU" b="1" dirty="0">
                <a:latin typeface="Times New Roman" panose="02020603050405020304" pitchFamily="18" charset="0"/>
                <a:cs typeface="Times New Roman" panose="02020603050405020304" pitchFamily="18" charset="0"/>
              </a:rPr>
              <a:t>486DX</a:t>
            </a:r>
            <a:r>
              <a:rPr lang="ru-RU" dirty="0">
                <a:latin typeface="Times New Roman" panose="02020603050405020304" pitchFamily="18" charset="0"/>
                <a:cs typeface="Times New Roman" panose="02020603050405020304" pitchFamily="18" charset="0"/>
              </a:rPr>
              <a:t>, этот математический сопроцессор </a:t>
            </a:r>
            <a:r>
              <a:rPr lang="ru-RU" b="1" dirty="0">
                <a:latin typeface="Times New Roman" panose="02020603050405020304" pitchFamily="18" charset="0"/>
                <a:cs typeface="Times New Roman" panose="02020603050405020304" pitchFamily="18" charset="0"/>
              </a:rPr>
              <a:t>встроен непосредственно в кристалл микропроцессора</a:t>
            </a:r>
            <a:r>
              <a:rPr lang="ru-RU" dirty="0">
                <a:latin typeface="Times New Roman" panose="02020603050405020304" pitchFamily="18" charset="0"/>
                <a:cs typeface="Times New Roman" panose="02020603050405020304" pitchFamily="18" charset="0"/>
              </a:rPr>
              <a:t>. Но давайте подробнее объясним роль математического сопроцессора в повышении производительности вычислительной системы. По сути, </a:t>
            </a:r>
            <a:r>
              <a:rPr lang="ru-RU" b="1" dirty="0">
                <a:latin typeface="Times New Roman" panose="02020603050405020304" pitchFamily="18" charset="0"/>
                <a:cs typeface="Times New Roman" panose="02020603050405020304" pitchFamily="18" charset="0"/>
              </a:rPr>
              <a:t>основной процессор семейства x86 работает только с целыми числами</a:t>
            </a:r>
            <a:r>
              <a:rPr lang="ru-RU" dirty="0">
                <a:latin typeface="Times New Roman" panose="02020603050405020304" pitchFamily="18" charset="0"/>
                <a:cs typeface="Times New Roman" panose="02020603050405020304" pitchFamily="18" charset="0"/>
              </a:rPr>
              <a:t>, со знаком или без него. Однако в некоторых вычислениях, для </a:t>
            </a:r>
            <a:r>
              <a:rPr lang="ru-RU" b="1" dirty="0">
                <a:latin typeface="Times New Roman" panose="02020603050405020304" pitchFamily="18" charset="0"/>
                <a:cs typeface="Times New Roman" panose="02020603050405020304" pitchFamily="18" charset="0"/>
              </a:rPr>
              <a:t>быстрого выполнения математических операций</a:t>
            </a:r>
            <a:r>
              <a:rPr lang="ru-RU" dirty="0">
                <a:latin typeface="Times New Roman" panose="02020603050405020304" pitchFamily="18" charset="0"/>
                <a:cs typeface="Times New Roman" panose="02020603050405020304" pitchFamily="18" charset="0"/>
              </a:rPr>
              <a:t>, необходимо использовать </a:t>
            </a:r>
            <a:r>
              <a:rPr lang="ru-RU" b="1" dirty="0">
                <a:latin typeface="Times New Roman" panose="02020603050405020304" pitchFamily="18" charset="0"/>
                <a:cs typeface="Times New Roman" panose="02020603050405020304" pitchFamily="18" charset="0"/>
              </a:rPr>
              <a:t>числа в формате с плавающей запятой</a:t>
            </a:r>
            <a:r>
              <a:rPr lang="ru-RU" dirty="0">
                <a:latin typeface="Times New Roman" panose="02020603050405020304" pitchFamily="18" charset="0"/>
                <a:cs typeface="Times New Roman" panose="02020603050405020304" pitchFamily="18" charset="0"/>
              </a:rPr>
              <a:t>. Хотя существует специализированное программное обеспечение, эмулирующее работу с числами </a:t>
            </a:r>
            <a:r>
              <a:rPr lang="ru-RU" b="1" dirty="0">
                <a:latin typeface="Times New Roman" panose="02020603050405020304" pitchFamily="18" charset="0"/>
                <a:cs typeface="Times New Roman" panose="02020603050405020304" pitchFamily="18" charset="0"/>
              </a:rPr>
              <a:t>нецелого формата</a:t>
            </a:r>
            <a:r>
              <a:rPr lang="ru-RU" dirty="0">
                <a:latin typeface="Times New Roman" panose="02020603050405020304" pitchFamily="18" charset="0"/>
                <a:cs typeface="Times New Roman" panose="02020603050405020304" pitchFamily="18" charset="0"/>
              </a:rPr>
              <a:t>, это решение </a:t>
            </a:r>
            <a:r>
              <a:rPr lang="ru-RU" b="1" dirty="0">
                <a:latin typeface="Times New Roman" panose="02020603050405020304" pitchFamily="18" charset="0"/>
                <a:cs typeface="Times New Roman" panose="02020603050405020304" pitchFamily="18" charset="0"/>
              </a:rPr>
              <a:t>работает медленно и потребляет значительную часть ресурсов микропроцессора</a:t>
            </a:r>
            <a:r>
              <a:rPr lang="ru-RU" dirty="0">
                <a:latin typeface="Times New Roman" panose="02020603050405020304" pitchFamily="18" charset="0"/>
                <a:cs typeface="Times New Roman" panose="02020603050405020304" pitchFamily="18" charset="0"/>
              </a:rPr>
              <a:t>. </a:t>
            </a:r>
            <a:r>
              <a:rPr lang="en-US">
                <a:solidFill>
                  <a:srgbClr val="000000"/>
                </a:solidFill>
                <a:latin typeface="Times New Roman" panose="02020603050405020304" pitchFamily="18" charset="0"/>
                <a:cs typeface="Times New Roman" panose="02020603050405020304" pitchFamily="18" charset="0"/>
                <a:sym typeface="+mn-ea"/>
              </a:rPr>
              <a:t> Таким образом, необходимо использовать математический сопроцессор, чтобы увеличить скорость выполнения этих вычислений с числами в формате, отличном от целого</a:t>
            </a:r>
            <a:r>
              <a:rPr lang="en-US">
                <a:latin typeface="Times New Roman" panose="02020603050405020304" pitchFamily="18" charset="0"/>
                <a:cs typeface="Times New Roman" panose="02020603050405020304" pitchFamily="18" charset="0"/>
                <a:sym typeface="+mn-ea"/>
              </a:rPr>
              <a:t>. </a:t>
            </a:r>
            <a:endParaRPr lang="ru-RU" dirty="0">
              <a:latin typeface="Times New Roman" panose="02020603050405020304" pitchFamily="18" charset="0"/>
              <a:cs typeface="Times New Roman" panose="02020603050405020304" pitchFamily="18" charset="0"/>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0"/>
            <a:ext cx="12192000" cy="5908040"/>
          </a:xfrm>
          <a:prstGeom prst="rect">
            <a:avLst/>
          </a:prstGeom>
        </p:spPr>
        <p:txBody>
          <a:bodyPr wrap="square">
            <a:spAutoFit/>
          </a:bodyPr>
          <a:lstStyle/>
          <a:p>
            <a:r>
              <a:rPr lang="ru-RU" dirty="0">
                <a:latin typeface="Times New Roman" panose="02020603050405020304" pitchFamily="18" charset="0"/>
                <a:cs typeface="Times New Roman" panose="02020603050405020304" pitchFamily="18" charset="0"/>
              </a:rPr>
              <a:t>Разработчики процессоров x86 разработали метод подключения математического сопроцессора к основному микропроцессору через </a:t>
            </a:r>
            <a:r>
              <a:rPr lang="ru-RU" b="1" dirty="0">
                <a:latin typeface="Times New Roman" panose="02020603050405020304" pitchFamily="18" charset="0"/>
                <a:cs typeface="Times New Roman" panose="02020603050405020304" pitchFamily="18" charset="0"/>
              </a:rPr>
              <a:t>высокоуровневый интерфейс</a:t>
            </a:r>
            <a:r>
              <a:rPr lang="ru-RU" dirty="0">
                <a:latin typeface="Times New Roman" panose="02020603050405020304" pitchFamily="18" charset="0"/>
                <a:cs typeface="Times New Roman" panose="02020603050405020304" pitchFamily="18" charset="0"/>
              </a:rPr>
              <a:t>, который поддерживает </a:t>
            </a:r>
            <a:r>
              <a:rPr lang="ru-RU" b="1" dirty="0">
                <a:latin typeface="Times New Roman" panose="02020603050405020304" pitchFamily="18" charset="0"/>
                <a:cs typeface="Times New Roman" panose="02020603050405020304" pitchFamily="18" charset="0"/>
              </a:rPr>
              <a:t>различные типы сопроцессоров</a:t>
            </a:r>
            <a:r>
              <a:rPr lang="ru-RU" dirty="0">
                <a:latin typeface="Times New Roman" panose="02020603050405020304" pitchFamily="18" charset="0"/>
                <a:cs typeface="Times New Roman" panose="02020603050405020304" pitchFamily="18" charset="0"/>
              </a:rPr>
              <a:t>, особенно </a:t>
            </a:r>
            <a:r>
              <a:rPr lang="ru-RU" b="1" dirty="0">
                <a:latin typeface="Times New Roman" panose="02020603050405020304" pitchFamily="18" charset="0"/>
                <a:cs typeface="Times New Roman" panose="02020603050405020304" pitchFamily="18" charset="0"/>
              </a:rPr>
              <a:t>математический сопроцессор x87 (NP</a:t>
            </a:r>
            <a:r>
              <a:rPr lang="en-US" b="1" dirty="0">
                <a:latin typeface="Times New Roman" panose="02020603050405020304" pitchFamily="18" charset="0"/>
                <a:cs typeface="Times New Roman" panose="02020603050405020304" pitchFamily="18" charset="0"/>
              </a:rPr>
              <a:t>e</a:t>
            </a:r>
            <a:r>
              <a:rPr lang="ru-RU" b="1" dirty="0">
                <a:latin typeface="Times New Roman" panose="02020603050405020304" pitchFamily="18" charset="0"/>
                <a:cs typeface="Times New Roman" panose="02020603050405020304" pitchFamily="18" charset="0"/>
              </a:rPr>
              <a:t>)</a:t>
            </a:r>
            <a:r>
              <a:rPr lang="ru-RU" dirty="0">
                <a:latin typeface="Times New Roman" panose="02020603050405020304" pitchFamily="18" charset="0"/>
                <a:cs typeface="Times New Roman" panose="02020603050405020304" pitchFamily="18" charset="0"/>
              </a:rPr>
              <a:t>. Представленные таким образом математические сопроцессоры способны выполнять числовые операции </a:t>
            </a:r>
            <a:r>
              <a:rPr lang="ru-RU" b="1" dirty="0">
                <a:latin typeface="Times New Roman" panose="02020603050405020304" pitchFamily="18" charset="0"/>
                <a:cs typeface="Times New Roman" panose="02020603050405020304" pitchFamily="18" charset="0"/>
              </a:rPr>
              <a:t>в 20–100 раз быстрее</a:t>
            </a:r>
            <a:r>
              <a:rPr lang="ru-RU" dirty="0">
                <a:latin typeface="Times New Roman" panose="02020603050405020304" pitchFamily="18" charset="0"/>
                <a:cs typeface="Times New Roman" panose="02020603050405020304" pitchFamily="18" charset="0"/>
              </a:rPr>
              <a:t>, чем </a:t>
            </a:r>
            <a:r>
              <a:rPr lang="ru-RU" b="1" dirty="0">
                <a:latin typeface="Times New Roman" panose="02020603050405020304" pitchFamily="18" charset="0"/>
                <a:cs typeface="Times New Roman" panose="02020603050405020304" pitchFamily="18" charset="0"/>
              </a:rPr>
              <a:t>программная эмуляция этих операций</a:t>
            </a:r>
            <a:r>
              <a:rPr lang="ru-RU" dirty="0">
                <a:latin typeface="Times New Roman" panose="02020603050405020304" pitchFamily="18" charset="0"/>
                <a:cs typeface="Times New Roman" panose="02020603050405020304" pitchFamily="18" charset="0"/>
              </a:rPr>
              <a:t>.</a:t>
            </a:r>
          </a:p>
          <a:p>
            <a:r>
              <a:rPr lang="ru-RU" dirty="0">
                <a:latin typeface="Times New Roman" panose="02020603050405020304" pitchFamily="18" charset="0"/>
                <a:cs typeface="Times New Roman" panose="02020603050405020304" pitchFamily="18" charset="0"/>
              </a:rPr>
              <a:t>Приложения, которые включают в себя </a:t>
            </a:r>
            <a:r>
              <a:rPr lang="ru-RU" b="1" dirty="0">
                <a:latin typeface="Times New Roman" panose="02020603050405020304" pitchFamily="18" charset="0"/>
                <a:cs typeface="Times New Roman" panose="02020603050405020304" pitchFamily="18" charset="0"/>
              </a:rPr>
              <a:t>электронные таблицы</a:t>
            </a:r>
            <a:r>
              <a:rPr lang="ru-RU" dirty="0">
                <a:latin typeface="Times New Roman" panose="02020603050405020304" pitchFamily="18" charset="0"/>
                <a:cs typeface="Times New Roman" panose="02020603050405020304" pitchFamily="18" charset="0"/>
              </a:rPr>
              <a:t>, научные или технические приложения, мультимедийные приложения или приложения </a:t>
            </a:r>
            <a:r>
              <a:rPr lang="ru-RU" b="1" dirty="0">
                <a:latin typeface="Times New Roman" panose="02020603050405020304" pitchFamily="18" charset="0"/>
                <a:cs typeface="Times New Roman" panose="02020603050405020304" pitchFamily="18" charset="0"/>
              </a:rPr>
              <a:t>автоматизированного проектирования (CAD)</a:t>
            </a:r>
            <a:r>
              <a:rPr lang="ru-RU" dirty="0">
                <a:latin typeface="Times New Roman" panose="02020603050405020304" pitchFamily="18" charset="0"/>
                <a:cs typeface="Times New Roman" panose="02020603050405020304" pitchFamily="18" charset="0"/>
              </a:rPr>
              <a:t>, а также некоторые игры (например, </a:t>
            </a:r>
            <a:r>
              <a:rPr lang="ru-RU" b="1" dirty="0" err="1">
                <a:latin typeface="Times New Roman" panose="02020603050405020304" pitchFamily="18" charset="0"/>
                <a:cs typeface="Times New Roman" panose="02020603050405020304" pitchFamily="18" charset="0"/>
              </a:rPr>
              <a:t>Quake</a:t>
            </a:r>
            <a:r>
              <a:rPr lang="ru-RU" dirty="0">
                <a:latin typeface="Times New Roman" panose="02020603050405020304" pitchFamily="18" charset="0"/>
                <a:cs typeface="Times New Roman" panose="02020603050405020304" pitchFamily="18" charset="0"/>
              </a:rPr>
              <a:t>), требуют </a:t>
            </a:r>
            <a:r>
              <a:rPr lang="ru-RU" b="1" dirty="0">
                <a:latin typeface="Times New Roman" panose="02020603050405020304" pitchFamily="18" charset="0"/>
                <a:cs typeface="Times New Roman" panose="02020603050405020304" pitchFamily="18" charset="0"/>
              </a:rPr>
              <a:t>высокоскоростных числовых вычислений</a:t>
            </a:r>
            <a:r>
              <a:rPr lang="ru-RU" dirty="0">
                <a:latin typeface="Times New Roman" panose="02020603050405020304" pitchFamily="18" charset="0"/>
                <a:cs typeface="Times New Roman" panose="02020603050405020304" pitchFamily="18" charset="0"/>
              </a:rPr>
              <a:t> и, следовательно, выигрывают </a:t>
            </a:r>
            <a:r>
              <a:rPr lang="ru-RU" b="1" dirty="0">
                <a:latin typeface="Times New Roman" panose="02020603050405020304" pitchFamily="18" charset="0"/>
                <a:cs typeface="Times New Roman" panose="02020603050405020304" pitchFamily="18" charset="0"/>
              </a:rPr>
              <a:t>от аппаратного ускорения математических функций</a:t>
            </a:r>
            <a:r>
              <a:rPr lang="ru-RU" dirty="0">
                <a:latin typeface="Times New Roman" panose="02020603050405020304" pitchFamily="18" charset="0"/>
                <a:cs typeface="Times New Roman" panose="02020603050405020304" pitchFamily="18" charset="0"/>
              </a:rPr>
              <a:t>, предоставляемого </a:t>
            </a:r>
            <a:r>
              <a:rPr lang="ru-RU" b="1" dirty="0">
                <a:latin typeface="Times New Roman" panose="02020603050405020304" pitchFamily="18" charset="0"/>
                <a:cs typeface="Times New Roman" panose="02020603050405020304" pitchFamily="18" charset="0"/>
              </a:rPr>
              <a:t>реализацией математических сопроцессоров</a:t>
            </a:r>
            <a:r>
              <a:rPr lang="ru-RU" dirty="0">
                <a:latin typeface="Times New Roman" panose="02020603050405020304" pitchFamily="18" charset="0"/>
                <a:cs typeface="Times New Roman" panose="02020603050405020304" pitchFamily="18" charset="0"/>
              </a:rPr>
              <a:t>.</a:t>
            </a:r>
          </a:p>
          <a:p>
            <a:r>
              <a:rPr lang="ru-RU" dirty="0">
                <a:latin typeface="Times New Roman" panose="02020603050405020304" pitchFamily="18" charset="0"/>
                <a:cs typeface="Times New Roman" panose="02020603050405020304" pitchFamily="18" charset="0"/>
              </a:rPr>
              <a:t>Как я уже говорил, начиная с микропроцессоров </a:t>
            </a:r>
            <a:r>
              <a:rPr lang="ru-RU" b="1" dirty="0">
                <a:latin typeface="Times New Roman" panose="02020603050405020304" pitchFamily="18" charset="0"/>
                <a:cs typeface="Times New Roman" panose="02020603050405020304" pitchFamily="18" charset="0"/>
              </a:rPr>
              <a:t>486DX</a:t>
            </a:r>
            <a:r>
              <a:rPr lang="ru-RU" dirty="0">
                <a:latin typeface="Times New Roman" panose="02020603050405020304" pitchFamily="18" charset="0"/>
                <a:cs typeface="Times New Roman" panose="02020603050405020304" pitchFamily="18" charset="0"/>
              </a:rPr>
              <a:t>, сопроцессор </a:t>
            </a:r>
            <a:r>
              <a:rPr lang="ru-RU" b="1" dirty="0">
                <a:latin typeface="Times New Roman" panose="02020603050405020304" pitchFamily="18" charset="0"/>
                <a:cs typeface="Times New Roman" panose="02020603050405020304" pitchFamily="18" charset="0"/>
              </a:rPr>
              <a:t>интегрируется в тот же кристалл</a:t>
            </a:r>
            <a:r>
              <a:rPr lang="ru-RU" dirty="0">
                <a:latin typeface="Times New Roman" panose="02020603050405020304" pitchFamily="18" charset="0"/>
                <a:cs typeface="Times New Roman" panose="02020603050405020304" pitchFamily="18" charset="0"/>
              </a:rPr>
              <a:t>, тогда как до этого персональные компьютеры поставлялись без установленного математического сопроцессора, </a:t>
            </a:r>
            <a:r>
              <a:rPr lang="ru-RU" b="1" dirty="0">
                <a:latin typeface="Times New Roman" panose="02020603050405020304" pitchFamily="18" charset="0"/>
                <a:cs typeface="Times New Roman" panose="02020603050405020304" pitchFamily="18" charset="0"/>
              </a:rPr>
              <a:t>с возможностью его установки в свободный разъём на материнской плате</a:t>
            </a:r>
            <a:r>
              <a:rPr lang="ru-RU" dirty="0">
                <a:latin typeface="Times New Roman" panose="02020603050405020304" pitchFamily="18" charset="0"/>
                <a:cs typeface="Times New Roman" panose="02020603050405020304" pitchFamily="18" charset="0"/>
              </a:rPr>
              <a:t>.</a:t>
            </a:r>
          </a:p>
          <a:p>
            <a:r>
              <a:rPr lang="ru-RU" dirty="0">
                <a:latin typeface="Times New Roman" panose="02020603050405020304" pitchFamily="18" charset="0"/>
                <a:cs typeface="Times New Roman" panose="02020603050405020304" pitchFamily="18" charset="0"/>
              </a:rPr>
              <a:t>Следует также отметить, что </a:t>
            </a:r>
            <a:r>
              <a:rPr lang="ru-RU" b="1" dirty="0">
                <a:latin typeface="Times New Roman" panose="02020603050405020304" pitchFamily="18" charset="0"/>
                <a:cs typeface="Times New Roman" panose="02020603050405020304" pitchFamily="18" charset="0"/>
              </a:rPr>
              <a:t>производительность операций с плавающей запятой</a:t>
            </a:r>
            <a:r>
              <a:rPr lang="ru-RU" dirty="0">
                <a:latin typeface="Times New Roman" panose="02020603050405020304" pitchFamily="18" charset="0"/>
                <a:cs typeface="Times New Roman" panose="02020603050405020304" pitchFamily="18" charset="0"/>
              </a:rPr>
              <a:t> ПК на базе микропроцессора </a:t>
            </a:r>
            <a:r>
              <a:rPr lang="ru-RU" dirty="0" err="1">
                <a:latin typeface="Times New Roman" panose="02020603050405020304" pitchFamily="18" charset="0"/>
                <a:cs typeface="Times New Roman" panose="02020603050405020304" pitchFamily="18" charset="0"/>
              </a:rPr>
              <a:t>Intel</a:t>
            </a:r>
            <a:r>
              <a:rPr lang="ru-RU" dirty="0">
                <a:latin typeface="Times New Roman" panose="02020603050405020304" pitchFamily="18" charset="0"/>
                <a:cs typeface="Times New Roman" panose="02020603050405020304" pitchFamily="18" charset="0"/>
              </a:rPr>
              <a:t> x86 (с математическим сопроцессором, </a:t>
            </a:r>
            <a:r>
              <a:rPr lang="ru-RU" b="1" dirty="0">
                <a:latin typeface="Times New Roman" panose="02020603050405020304" pitchFamily="18" charset="0"/>
                <a:cs typeface="Times New Roman" panose="02020603050405020304" pitchFamily="18" charset="0"/>
              </a:rPr>
              <a:t>подключённым или интегрированным</a:t>
            </a:r>
            <a:r>
              <a:rPr lang="ru-RU" dirty="0">
                <a:latin typeface="Times New Roman" panose="02020603050405020304" pitchFamily="18" charset="0"/>
                <a:cs typeface="Times New Roman" panose="02020603050405020304" pitchFamily="18" charset="0"/>
              </a:rPr>
              <a:t> в основной процессор) была значительно ниже, чем у персональных компьютеров на базе </a:t>
            </a:r>
            <a:r>
              <a:rPr lang="ru-RU" b="1" dirty="0">
                <a:latin typeface="Times New Roman" panose="02020603050405020304" pitchFamily="18" charset="0"/>
                <a:cs typeface="Times New Roman" panose="02020603050405020304" pitchFamily="18" charset="0"/>
              </a:rPr>
              <a:t>RISC-процессоров</a:t>
            </a:r>
            <a:r>
              <a:rPr lang="ru-RU" dirty="0">
                <a:latin typeface="Times New Roman" panose="02020603050405020304" pitchFamily="18" charset="0"/>
                <a:cs typeface="Times New Roman" panose="02020603050405020304" pitchFamily="18" charset="0"/>
              </a:rPr>
              <a:t>. Вот почему </a:t>
            </a:r>
            <a:r>
              <a:rPr lang="ru-RU" dirty="0" err="1">
                <a:latin typeface="Times New Roman" panose="02020603050405020304" pitchFamily="18" charset="0"/>
                <a:cs typeface="Times New Roman" panose="02020603050405020304" pitchFamily="18" charset="0"/>
              </a:rPr>
              <a:t>Intel</a:t>
            </a:r>
            <a:r>
              <a:rPr lang="ru-RU" dirty="0">
                <a:latin typeface="Times New Roman" panose="02020603050405020304" pitchFamily="18" charset="0"/>
                <a:cs typeface="Times New Roman" panose="02020603050405020304" pitchFamily="18" charset="0"/>
              </a:rPr>
              <a:t> стремилась </a:t>
            </a:r>
            <a:r>
              <a:rPr lang="ru-RU" b="1" dirty="0">
                <a:latin typeface="Times New Roman" panose="02020603050405020304" pitchFamily="18" charset="0"/>
                <a:cs typeface="Times New Roman" panose="02020603050405020304" pitchFamily="18" charset="0"/>
              </a:rPr>
              <a:t>улучшить этот показатель</a:t>
            </a:r>
            <a:r>
              <a:rPr lang="ru-RU" dirty="0">
                <a:latin typeface="Times New Roman" panose="02020603050405020304" pitchFamily="18" charset="0"/>
                <a:cs typeface="Times New Roman" panose="02020603050405020304" pitchFamily="18" charset="0"/>
              </a:rPr>
              <a:t>, поэтому полностью переработала математический сопроцессор </a:t>
            </a:r>
            <a:r>
              <a:rPr lang="ru-RU" b="1" dirty="0">
                <a:latin typeface="Times New Roman" panose="02020603050405020304" pitchFamily="18" charset="0"/>
                <a:cs typeface="Times New Roman" panose="02020603050405020304" pitchFamily="18" charset="0"/>
              </a:rPr>
              <a:t>в микропроцессоре </a:t>
            </a:r>
            <a:r>
              <a:rPr lang="ru-RU" b="1" dirty="0" err="1">
                <a:latin typeface="Times New Roman" panose="02020603050405020304" pitchFamily="18" charset="0"/>
                <a:cs typeface="Times New Roman" panose="02020603050405020304" pitchFamily="18" charset="0"/>
              </a:rPr>
              <a:t>Pentium</a:t>
            </a:r>
            <a:r>
              <a:rPr lang="ru-RU" dirty="0">
                <a:latin typeface="Times New Roman" panose="02020603050405020304" pitchFamily="18" charset="0"/>
                <a:cs typeface="Times New Roman" panose="02020603050405020304" pitchFamily="18" charset="0"/>
              </a:rPr>
              <a:t>, добившись производительности вычислений с плавающей запятой </a:t>
            </a:r>
            <a:r>
              <a:rPr lang="ru-RU" b="1" dirty="0">
                <a:latin typeface="Times New Roman" panose="02020603050405020304" pitchFamily="18" charset="0"/>
                <a:cs typeface="Times New Roman" panose="02020603050405020304" pitchFamily="18" charset="0"/>
              </a:rPr>
              <a:t>до 10 раз выше</a:t>
            </a:r>
            <a:r>
              <a:rPr lang="ru-RU" dirty="0">
                <a:latin typeface="Times New Roman" panose="02020603050405020304" pitchFamily="18" charset="0"/>
                <a:cs typeface="Times New Roman" panose="02020603050405020304" pitchFamily="18" charset="0"/>
              </a:rPr>
              <a:t>, чем у микропроцессора </a:t>
            </a:r>
            <a:r>
              <a:rPr lang="ru-RU" b="1" dirty="0">
                <a:latin typeface="Times New Roman" panose="02020603050405020304" pitchFamily="18" charset="0"/>
                <a:cs typeface="Times New Roman" panose="02020603050405020304" pitchFamily="18" charset="0"/>
              </a:rPr>
              <a:t>486</a:t>
            </a:r>
            <a:r>
              <a:rPr lang="ru-RU" dirty="0">
                <a:latin typeface="Times New Roman" panose="02020603050405020304" pitchFamily="18" charset="0"/>
                <a:cs typeface="Times New Roman" panose="02020603050405020304" pitchFamily="18" charset="0"/>
              </a:rPr>
              <a:t>, </a:t>
            </a:r>
            <a:r>
              <a:rPr lang="ru-RU" b="1" dirty="0">
                <a:latin typeface="Times New Roman" panose="02020603050405020304" pitchFamily="18" charset="0"/>
                <a:cs typeface="Times New Roman" panose="02020603050405020304" pitchFamily="18" charset="0"/>
              </a:rPr>
              <a:t>приблизившись к производительности сопроцессоров RISC-систем</a:t>
            </a:r>
            <a:r>
              <a:rPr lang="ru-RU" dirty="0">
                <a:latin typeface="Times New Roman" panose="02020603050405020304" pitchFamily="18" charset="0"/>
                <a:cs typeface="Times New Roman" panose="02020603050405020304" pitchFamily="18" charset="0"/>
              </a:rPr>
              <a:t>.</a:t>
            </a:r>
          </a:p>
          <a:p>
            <a:r>
              <a:rPr lang="ru-RU" dirty="0">
                <a:latin typeface="Times New Roman" panose="02020603050405020304" pitchFamily="18" charset="0"/>
                <a:cs typeface="Times New Roman" panose="02020603050405020304" pitchFamily="18" charset="0"/>
              </a:rPr>
              <a:t>В дополнение к математическим сопроцессорам существуют также графические сопроцессоры (</a:t>
            </a:r>
            <a:r>
              <a:rPr lang="ru-RU" b="1" dirty="0">
                <a:latin typeface="Times New Roman" panose="02020603050405020304" pitchFamily="18" charset="0"/>
                <a:cs typeface="Times New Roman" panose="02020603050405020304" pitchFamily="18" charset="0"/>
              </a:rPr>
              <a:t>процессоры, специально разработанные для выполнения графических вычислений</a:t>
            </a:r>
            <a:r>
              <a:rPr lang="ru-RU" dirty="0">
                <a:latin typeface="Times New Roman" panose="02020603050405020304" pitchFamily="18" charset="0"/>
                <a:cs typeface="Times New Roman" panose="02020603050405020304" pitchFamily="18" charset="0"/>
              </a:rPr>
              <a:t>) для </a:t>
            </a:r>
            <a:r>
              <a:rPr lang="ru-RU" b="1" dirty="0">
                <a:latin typeface="Times New Roman" panose="02020603050405020304" pitchFamily="18" charset="0"/>
                <a:cs typeface="Times New Roman" panose="02020603050405020304" pitchFamily="18" charset="0"/>
              </a:rPr>
              <a:t>обработки графических изображений</a:t>
            </a:r>
            <a:r>
              <a:rPr lang="ru-RU" dirty="0">
                <a:latin typeface="Times New Roman" panose="02020603050405020304" pitchFamily="18" charset="0"/>
                <a:cs typeface="Times New Roman" panose="02020603050405020304" pitchFamily="18" charset="0"/>
              </a:rPr>
              <a:t>. Их часто называют </a:t>
            </a:r>
            <a:r>
              <a:rPr lang="ru-RU" b="1" dirty="0">
                <a:latin typeface="Times New Roman" panose="02020603050405020304" pitchFamily="18" charset="0"/>
                <a:cs typeface="Times New Roman" panose="02020603050405020304" pitchFamily="18" charset="0"/>
              </a:rPr>
              <a:t>графическими ускорителями </a:t>
            </a:r>
            <a:r>
              <a:rPr lang="en-US">
                <a:solidFill>
                  <a:srgbClr val="000000"/>
                </a:solidFill>
                <a:latin typeface="Times New Roman" panose="02020603050405020304" pitchFamily="18" charset="0"/>
                <a:cs typeface="Times New Roman" panose="02020603050405020304" pitchFamily="18" charset="0"/>
                <a:sym typeface="+mn-ea"/>
              </a:rPr>
              <a:t> (платами ускорителей).</a:t>
            </a:r>
            <a:r>
              <a:rPr lang="en-US">
                <a:latin typeface="Times New Roman" panose="02020603050405020304" pitchFamily="18" charset="0"/>
                <a:cs typeface="Times New Roman" panose="02020603050405020304" pitchFamily="18" charset="0"/>
                <a:sym typeface="+mn-ea"/>
              </a:rPr>
              <a:t> </a:t>
            </a:r>
            <a:endParaRPr lang="en-US" dirty="0">
              <a:latin typeface="Times New Roman" panose="02020603050405020304" pitchFamily="18" charset="0"/>
              <a:cs typeface="Times New Roman" panose="02020603050405020304" pitchFamily="18" charset="0"/>
            </a:endParaRPr>
          </a:p>
          <a:p>
            <a:endParaRPr lang="ru-RU" dirty="0">
              <a:latin typeface="Times New Roman" panose="02020603050405020304" pitchFamily="18" charset="0"/>
              <a:cs typeface="Times New Roman" panose="02020603050405020304"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81482" y="0"/>
            <a:ext cx="11977734" cy="3692525"/>
          </a:xfrm>
          <a:prstGeom prst="rect">
            <a:avLst/>
          </a:prstGeom>
        </p:spPr>
        <p:txBody>
          <a:bodyPr wrap="square">
            <a:spAutoFit/>
          </a:bodyPr>
          <a:lstStyle/>
          <a:p>
            <a:r>
              <a:rPr lang="en-US">
                <a:solidFill>
                  <a:srgbClr val="000000"/>
                </a:solidFill>
                <a:latin typeface="Times New Roman" panose="02020603050405020304" pitchFamily="18" charset="0"/>
                <a:cs typeface="Times New Roman" panose="02020603050405020304" pitchFamily="18" charset="0"/>
              </a:rPr>
              <a:t>Сегментные регистры позволяли процессорам получать доступ к 1 мегабайту памяти, используя технику, называемую сегментацией. Инструкции программы не могли напрямую обращаться к ячейкам памяти в адресном пространстве, но использовали двухэтапный процесс:</a:t>
            </a:r>
            <a:r>
              <a:rPr lang="en-US" altLang="en-US">
                <a:solidFill>
                  <a:srgbClr val="000000"/>
                </a:solidFill>
                <a:latin typeface="Times New Roman" panose="02020603050405020304" pitchFamily="18" charset="0"/>
                <a:cs typeface="Times New Roman" panose="02020603050405020304" pitchFamily="18" charset="0"/>
              </a:rPr>
              <a:t>сначала в сегментный регистр загружался адрес блока данных или инструкций размером 64 КБ, который мог быть размещён в любом месте памяти объёмом 1 МБ.</a:t>
            </a:r>
            <a:r>
              <a:rPr lang="ru-RU" altLang="en-US">
                <a:solidFill>
                  <a:srgbClr val="000000"/>
                </a:solidFill>
                <a:latin typeface="Times New Roman" panose="02020603050405020304" pitchFamily="18" charset="0"/>
                <a:cs typeface="Times New Roman" panose="02020603050405020304" pitchFamily="18" charset="0"/>
              </a:rPr>
              <a:t> </a:t>
            </a:r>
            <a:r>
              <a:rPr lang="en-US">
                <a:solidFill>
                  <a:srgbClr val="000000"/>
                </a:solidFill>
                <a:latin typeface="Times New Roman" panose="02020603050405020304" pitchFamily="18" charset="0"/>
                <a:cs typeface="Times New Roman" panose="02020603050405020304" pitchFamily="18" charset="0"/>
              </a:rPr>
              <a:t>Кроме того, любая инструкция микропроцессора имела прямой доступ к любым данным или инструкци</a:t>
            </a:r>
            <a:r>
              <a:rPr lang="ru-RU" altLang="en-US">
                <a:solidFill>
                  <a:srgbClr val="000000"/>
                </a:solidFill>
                <a:latin typeface="Times New Roman" panose="02020603050405020304" pitchFamily="18" charset="0"/>
                <a:cs typeface="Times New Roman" panose="02020603050405020304" pitchFamily="18" charset="0"/>
              </a:rPr>
              <a:t>ям</a:t>
            </a:r>
            <a:r>
              <a:rPr lang="en-US">
                <a:solidFill>
                  <a:srgbClr val="000000"/>
                </a:solidFill>
                <a:latin typeface="Times New Roman" panose="02020603050405020304" pitchFamily="18" charset="0"/>
                <a:cs typeface="Times New Roman" panose="02020603050405020304" pitchFamily="18" charset="0"/>
              </a:rPr>
              <a:t> в блоке размером 64 Кб. Чтобы получить доступ за пределы блока 64 Кб, сегментные регистры загруж</a:t>
            </a:r>
            <a:r>
              <a:rPr lang="ru-RU" altLang="en-US">
                <a:solidFill>
                  <a:srgbClr val="000000"/>
                </a:solidFill>
                <a:latin typeface="Times New Roman" panose="02020603050405020304" pitchFamily="18" charset="0"/>
                <a:cs typeface="Times New Roman" panose="02020603050405020304" pitchFamily="18" charset="0"/>
              </a:rPr>
              <a:t>ались</a:t>
            </a:r>
            <a:r>
              <a:rPr lang="en-US">
                <a:solidFill>
                  <a:srgbClr val="000000"/>
                </a:solidFill>
                <a:latin typeface="Times New Roman" panose="02020603050405020304" pitchFamily="18" charset="0"/>
                <a:cs typeface="Times New Roman" panose="02020603050405020304" pitchFamily="18" charset="0"/>
              </a:rPr>
              <a:t> новым адресом, используя четыре сегментных регистра: один для доступа к данным, второй для доступа к командам, третий для доступа к стеку и специальный </a:t>
            </a:r>
            <a:r>
              <a:rPr lang="ru-RU" altLang="en-US">
                <a:solidFill>
                  <a:srgbClr val="000000"/>
                </a:solidFill>
                <a:latin typeface="Times New Roman" panose="02020603050405020304" pitchFamily="18" charset="0"/>
                <a:cs typeface="Times New Roman" panose="02020603050405020304" pitchFamily="18" charset="0"/>
              </a:rPr>
              <a:t>четвертый </a:t>
            </a:r>
            <a:r>
              <a:rPr lang="en-US">
                <a:solidFill>
                  <a:srgbClr val="000000"/>
                </a:solidFill>
                <a:latin typeface="Times New Roman" panose="02020603050405020304" pitchFamily="18" charset="0"/>
                <a:cs typeface="Times New Roman" panose="02020603050405020304" pitchFamily="18" charset="0"/>
              </a:rPr>
              <a:t>внесегментный регистр. Блок-схема микропроцессора 8088 показана на рисунке.</a:t>
            </a:r>
            <a:br>
              <a:rPr lang="en-US">
                <a:latin typeface="Times New Roman" panose="02020603050405020304" pitchFamily="18" charset="0"/>
                <a:cs typeface="Times New Roman" panose="02020603050405020304" pitchFamily="18" charset="0"/>
              </a:rPr>
            </a:br>
            <a:r>
              <a:rPr lang="en-US">
                <a:latin typeface="Times New Roman" panose="02020603050405020304" pitchFamily="18" charset="0"/>
                <a:cs typeface="Times New Roman" panose="02020603050405020304" pitchFamily="18" charset="0"/>
              </a:rPr>
              <a:t>Если для создания 8088 требовалось 29 000 транзисторов в 40-контактном корпусе</a:t>
            </a:r>
            <a:r>
              <a:rPr lang="ru-RU" altLang="en-US">
                <a:latin typeface="Times New Roman" panose="02020603050405020304" pitchFamily="18" charset="0"/>
                <a:cs typeface="Times New Roman" panose="02020603050405020304" pitchFamily="18" charset="0"/>
              </a:rPr>
              <a:t>, изготовленных</a:t>
            </a:r>
            <a:r>
              <a:rPr lang="en-US">
                <a:latin typeface="Times New Roman" panose="02020603050405020304" pitchFamily="18" charset="0"/>
                <a:cs typeface="Times New Roman" panose="02020603050405020304" pitchFamily="18" charset="0"/>
              </a:rPr>
              <a:t> по 3-микронной технологии, то сегодняшние микропроцессоры Pentium 4 состоят из 55 миллионов транзисторов</a:t>
            </a:r>
            <a:r>
              <a:rPr lang="ru-RU" altLang="en-US">
                <a:latin typeface="Times New Roman" panose="02020603050405020304" pitchFamily="18" charset="0"/>
                <a:cs typeface="Times New Roman" panose="02020603050405020304" pitchFamily="18" charset="0"/>
              </a:rPr>
              <a:t>, изготовленных </a:t>
            </a:r>
            <a:r>
              <a:rPr lang="en-US">
                <a:latin typeface="Times New Roman" panose="02020603050405020304" pitchFamily="18" charset="0"/>
                <a:cs typeface="Times New Roman" panose="02020603050405020304" pitchFamily="18" charset="0"/>
              </a:rPr>
              <a:t> по 0,13-микронной технологии! Относительно эволюции количества транзисторов, встроенных в чип, существует знаменитый закон Гордона Мура (сооснователя Intel), который 30 лет назад предсказал, что количество транзисторов в чипе</a:t>
            </a:r>
            <a:r>
              <a:rPr lang="ru-RU" altLang="en-US">
                <a:latin typeface="Times New Roman" panose="02020603050405020304" pitchFamily="18" charset="0"/>
                <a:cs typeface="Times New Roman" panose="02020603050405020304" pitchFamily="18" charset="0"/>
              </a:rPr>
              <a:t> (на кристалле)</a:t>
            </a:r>
            <a:r>
              <a:rPr lang="en-US">
                <a:latin typeface="Times New Roman" panose="02020603050405020304" pitchFamily="18" charset="0"/>
                <a:cs typeface="Times New Roman" panose="02020603050405020304" pitchFamily="18" charset="0"/>
              </a:rPr>
              <a:t> будет удваиваться каждые 18 месяцев. </a:t>
            </a:r>
            <a:endParaRPr lang="en-US" dirty="0">
              <a:latin typeface="Times New Roman" panose="02020603050405020304" pitchFamily="18" charset="0"/>
              <a:cs typeface="Times New Roman" panose="02020603050405020304" pitchFamily="18" charset="0"/>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0"/>
            <a:ext cx="6930639" cy="369332"/>
          </a:xfrm>
          <a:prstGeom prst="rect">
            <a:avLst/>
          </a:prstGeom>
        </p:spPr>
        <p:txBody>
          <a:bodyPr wrap="square">
            <a:spAutoFit/>
          </a:bodyPr>
          <a:lstStyle/>
          <a:p>
            <a:r>
              <a:rPr lang="en-US" b="1" i="1">
                <a:solidFill>
                  <a:srgbClr val="000000"/>
                </a:solidFill>
                <a:latin typeface="Times New Roman" panose="02020603050405020304" pitchFamily="18" charset="0"/>
                <a:cs typeface="Times New Roman" panose="02020603050405020304" pitchFamily="18" charset="0"/>
              </a:rPr>
              <a:t>Типы данных, поддерживаемые математическим сопроцессором</a:t>
            </a:r>
            <a:endParaRPr lang="en-US" dirty="0">
              <a:latin typeface="Times New Roman" panose="02020603050405020304" pitchFamily="18" charset="0"/>
              <a:cs typeface="Times New Roman" panose="02020603050405020304" pitchFamily="18" charset="0"/>
            </a:endParaRPr>
          </a:p>
        </p:txBody>
      </p:sp>
      <p:sp>
        <p:nvSpPr>
          <p:cNvPr id="5" name="Прямоугольник 4"/>
          <p:cNvSpPr/>
          <p:nvPr/>
        </p:nvSpPr>
        <p:spPr>
          <a:xfrm>
            <a:off x="0" y="369332"/>
            <a:ext cx="12192000" cy="2862322"/>
          </a:xfrm>
          <a:prstGeom prst="rect">
            <a:avLst/>
          </a:prstGeom>
        </p:spPr>
        <p:txBody>
          <a:bodyPr wrap="square">
            <a:spAutoFit/>
          </a:bodyPr>
          <a:lstStyle/>
          <a:p>
            <a:r>
              <a:rPr lang="ru-RU" dirty="0">
                <a:latin typeface="Times New Roman" panose="02020603050405020304" pitchFamily="18" charset="0"/>
                <a:cs typeface="Times New Roman" panose="02020603050405020304" pitchFamily="18" charset="0"/>
              </a:rPr>
              <a:t>Математический сопроцессор может работать с числами с плавающей запятой, а также с </a:t>
            </a:r>
            <a:r>
              <a:rPr lang="ru-RU" b="1" dirty="0">
                <a:latin typeface="Times New Roman" panose="02020603050405020304" pitchFamily="18" charset="0"/>
                <a:cs typeface="Times New Roman" panose="02020603050405020304" pitchFamily="18" charset="0"/>
              </a:rPr>
              <a:t>данными в полном формате BCD (двоично-десятичный код)</a:t>
            </a:r>
            <a:r>
              <a:rPr lang="ru-RU" dirty="0">
                <a:latin typeface="Times New Roman" panose="02020603050405020304" pitchFamily="18" charset="0"/>
                <a:cs typeface="Times New Roman" panose="02020603050405020304" pitchFamily="18" charset="0"/>
              </a:rPr>
              <a:t>. В таблице 6 перечислены </a:t>
            </a:r>
            <a:r>
              <a:rPr lang="ru-RU" b="1" dirty="0">
                <a:latin typeface="Times New Roman" panose="02020603050405020304" pitchFamily="18" charset="0"/>
                <a:cs typeface="Times New Roman" panose="02020603050405020304" pitchFamily="18" charset="0"/>
              </a:rPr>
              <a:t>числовые типы данных, значения чисел и диапазоны</a:t>
            </a:r>
            <a:r>
              <a:rPr lang="ru-RU" dirty="0">
                <a:latin typeface="Times New Roman" panose="02020603050405020304" pitchFamily="18" charset="0"/>
                <a:cs typeface="Times New Roman" panose="02020603050405020304" pitchFamily="18" charset="0"/>
              </a:rPr>
              <a:t>, поддерживаемые сопроцессорами </a:t>
            </a:r>
            <a:r>
              <a:rPr lang="ru-RU" dirty="0" err="1">
                <a:latin typeface="Times New Roman" panose="02020603050405020304" pitchFamily="18" charset="0"/>
                <a:cs typeface="Times New Roman" panose="02020603050405020304" pitchFamily="18" charset="0"/>
              </a:rPr>
              <a:t>Intel</a:t>
            </a:r>
            <a:r>
              <a:rPr lang="ru-RU" dirty="0">
                <a:latin typeface="Times New Roman" panose="02020603050405020304" pitchFamily="18" charset="0"/>
                <a:cs typeface="Times New Roman" panose="02020603050405020304" pitchFamily="18" charset="0"/>
              </a:rPr>
              <a:t>. Также в таблице 7 приведены </a:t>
            </a:r>
            <a:r>
              <a:rPr lang="ru-RU" b="1" dirty="0">
                <a:latin typeface="Times New Roman" panose="02020603050405020304" pitchFamily="18" charset="0"/>
                <a:cs typeface="Times New Roman" panose="02020603050405020304" pitchFamily="18" charset="0"/>
              </a:rPr>
              <a:t>основные инструкции математического сопроцессора</a:t>
            </a:r>
            <a:r>
              <a:rPr lang="ru-RU" dirty="0">
                <a:latin typeface="Times New Roman" panose="02020603050405020304" pitchFamily="18" charset="0"/>
                <a:cs typeface="Times New Roman" panose="02020603050405020304" pitchFamily="18" charset="0"/>
              </a:rPr>
              <a:t>, </a:t>
            </a:r>
            <a:r>
              <a:rPr lang="ru-RU" b="1" dirty="0">
                <a:latin typeface="Times New Roman" panose="02020603050405020304" pitchFamily="18" charset="0"/>
                <a:cs typeface="Times New Roman" panose="02020603050405020304" pitchFamily="18" charset="0"/>
              </a:rPr>
              <a:t>алгебраические и трансцендентные функции</a:t>
            </a:r>
            <a:r>
              <a:rPr lang="ru-RU" dirty="0">
                <a:latin typeface="Times New Roman" panose="02020603050405020304" pitchFamily="18" charset="0"/>
                <a:cs typeface="Times New Roman" panose="02020603050405020304" pitchFamily="18" charset="0"/>
              </a:rPr>
              <a:t>, </a:t>
            </a:r>
            <a:r>
              <a:rPr lang="ru-RU" b="1" dirty="0">
                <a:latin typeface="Times New Roman" panose="02020603050405020304" pitchFamily="18" charset="0"/>
                <a:cs typeface="Times New Roman" panose="02020603050405020304" pitchFamily="18" charset="0"/>
              </a:rPr>
              <a:t>арифметические константы</a:t>
            </a:r>
            <a:r>
              <a:rPr lang="ru-RU" dirty="0">
                <a:latin typeface="Times New Roman" panose="02020603050405020304" pitchFamily="18" charset="0"/>
                <a:cs typeface="Times New Roman" panose="02020603050405020304" pitchFamily="18" charset="0"/>
              </a:rPr>
              <a:t>, входящие в состав сопроцессора и часто используемые при вычислениях </a:t>
            </a:r>
            <a:r>
              <a:rPr lang="ru-RU" b="1" dirty="0">
                <a:latin typeface="Times New Roman" panose="02020603050405020304" pitchFamily="18" charset="0"/>
                <a:cs typeface="Times New Roman" panose="02020603050405020304" pitchFamily="18" charset="0"/>
              </a:rPr>
              <a:t>в высшей математике</a:t>
            </a:r>
            <a:r>
              <a:rPr lang="ru-RU" dirty="0">
                <a:latin typeface="Times New Roman" panose="02020603050405020304" pitchFamily="18" charset="0"/>
                <a:cs typeface="Times New Roman" panose="02020603050405020304" pitchFamily="18" charset="0"/>
              </a:rPr>
              <a:t>.</a:t>
            </a:r>
          </a:p>
          <a:p>
            <a:r>
              <a:rPr lang="ru-RU" dirty="0">
                <a:latin typeface="Times New Roman" panose="02020603050405020304" pitchFamily="18" charset="0"/>
                <a:cs typeface="Times New Roman" panose="02020603050405020304" pitchFamily="18" charset="0"/>
              </a:rPr>
              <a:t>Вычисление числовых данных внутри сопроцессора выполняется путем их преобразования в </a:t>
            </a:r>
            <a:r>
              <a:rPr lang="ru-RU" b="1" dirty="0">
                <a:latin typeface="Times New Roman" panose="02020603050405020304" pitchFamily="18" charset="0"/>
                <a:cs typeface="Times New Roman" panose="02020603050405020304" pitchFamily="18" charset="0"/>
              </a:rPr>
              <a:t>стандартное внутреннее представление</a:t>
            </a:r>
            <a:r>
              <a:rPr lang="ru-RU" dirty="0">
                <a:latin typeface="Times New Roman" panose="02020603050405020304" pitchFamily="18" charset="0"/>
                <a:cs typeface="Times New Roman" panose="02020603050405020304" pitchFamily="18" charset="0"/>
              </a:rPr>
              <a:t>, называемое </a:t>
            </a:r>
            <a:r>
              <a:rPr lang="ru-RU" b="1" dirty="0">
                <a:latin typeface="Times New Roman" panose="02020603050405020304" pitchFamily="18" charset="0"/>
                <a:cs typeface="Times New Roman" panose="02020603050405020304" pitchFamily="18" charset="0"/>
              </a:rPr>
              <a:t>форматом с плавающей запятой на 80 бит</a:t>
            </a:r>
            <a:r>
              <a:rPr lang="ru-RU" dirty="0">
                <a:latin typeface="Times New Roman" panose="02020603050405020304" pitchFamily="18" charset="0"/>
                <a:cs typeface="Times New Roman" panose="02020603050405020304" pitchFamily="18" charset="0"/>
              </a:rPr>
              <a:t>. Сопроцессор состоит из </a:t>
            </a:r>
            <a:r>
              <a:rPr lang="ru-RU" b="1" dirty="0">
                <a:latin typeface="Times New Roman" panose="02020603050405020304" pitchFamily="18" charset="0"/>
                <a:cs typeface="Times New Roman" panose="02020603050405020304" pitchFamily="18" charset="0"/>
              </a:rPr>
              <a:t>дополнительного набора регистров</a:t>
            </a:r>
            <a:r>
              <a:rPr lang="ru-RU" dirty="0">
                <a:latin typeface="Times New Roman" panose="02020603050405020304" pitchFamily="18" charset="0"/>
                <a:cs typeface="Times New Roman" panose="02020603050405020304" pitchFamily="18" charset="0"/>
              </a:rPr>
              <a:t>, состоящего из </a:t>
            </a:r>
            <a:r>
              <a:rPr lang="ru-RU" b="1" dirty="0">
                <a:latin typeface="Times New Roman" panose="02020603050405020304" pitchFamily="18" charset="0"/>
                <a:cs typeface="Times New Roman" panose="02020603050405020304" pitchFamily="18" charset="0"/>
              </a:rPr>
              <a:t>восьми регистров данных</a:t>
            </a:r>
            <a:r>
              <a:rPr lang="ru-RU" dirty="0">
                <a:latin typeface="Times New Roman" panose="02020603050405020304" pitchFamily="18" charset="0"/>
                <a:cs typeface="Times New Roman" panose="02020603050405020304" pitchFamily="18" charset="0"/>
              </a:rPr>
              <a:t>, фактически представленных </a:t>
            </a:r>
            <a:r>
              <a:rPr lang="ru-RU" b="1" dirty="0">
                <a:latin typeface="Times New Roman" panose="02020603050405020304" pitchFamily="18" charset="0"/>
                <a:cs typeface="Times New Roman" panose="02020603050405020304" pitchFamily="18" charset="0"/>
              </a:rPr>
              <a:t>80 битами</a:t>
            </a:r>
            <a:r>
              <a:rPr lang="ru-RU" dirty="0">
                <a:latin typeface="Times New Roman" panose="02020603050405020304" pitchFamily="18" charset="0"/>
                <a:cs typeface="Times New Roman" panose="02020603050405020304" pitchFamily="18" charset="0"/>
              </a:rPr>
              <a:t>, которые могут действовать как </a:t>
            </a:r>
            <a:r>
              <a:rPr lang="ru-RU" b="1" dirty="0">
                <a:latin typeface="Times New Roman" panose="02020603050405020304" pitchFamily="18" charset="0"/>
                <a:cs typeface="Times New Roman" panose="02020603050405020304" pitchFamily="18" charset="0"/>
              </a:rPr>
              <a:t>стек данных</a:t>
            </a:r>
            <a:r>
              <a:rPr lang="ru-RU" dirty="0">
                <a:latin typeface="Times New Roman" panose="02020603050405020304" pitchFamily="18" charset="0"/>
                <a:cs typeface="Times New Roman" panose="02020603050405020304" pitchFamily="18" charset="0"/>
              </a:rPr>
              <a:t> или могут быть </a:t>
            </a:r>
            <a:r>
              <a:rPr lang="ru-RU" b="1" dirty="0">
                <a:latin typeface="Times New Roman" panose="02020603050405020304" pitchFamily="18" charset="0"/>
                <a:cs typeface="Times New Roman" panose="02020603050405020304" pitchFamily="18" charset="0"/>
              </a:rPr>
              <a:t>доступны независимо</a:t>
            </a:r>
            <a:r>
              <a:rPr lang="ru-RU" dirty="0">
                <a:latin typeface="Times New Roman" panose="02020603050405020304" pitchFamily="18" charset="0"/>
                <a:cs typeface="Times New Roman" panose="02020603050405020304" pitchFamily="18" charset="0"/>
              </a:rPr>
              <a:t>. С помощью инструкций сопроцессора можно выполнять </a:t>
            </a:r>
            <a:r>
              <a:rPr lang="ru-RU" b="1" dirty="0">
                <a:latin typeface="Times New Roman" panose="02020603050405020304" pitchFamily="18" charset="0"/>
                <a:cs typeface="Times New Roman" panose="02020603050405020304" pitchFamily="18" charset="0"/>
              </a:rPr>
              <a:t>вычисления и модификации этих восьми регистров данных</a:t>
            </a:r>
            <a:r>
              <a:rPr lang="ru-RU" dirty="0">
                <a:latin typeface="Times New Roman" panose="02020603050405020304" pitchFamily="18" charset="0"/>
                <a:cs typeface="Times New Roman" panose="02020603050405020304" pitchFamily="18" charset="0"/>
              </a:rPr>
              <a:t>.</a:t>
            </a:r>
          </a:p>
        </p:txBody>
      </p:sp>
      <p:sp>
        <p:nvSpPr>
          <p:cNvPr id="6" name="Прямоугольник 5"/>
          <p:cNvSpPr/>
          <p:nvPr/>
        </p:nvSpPr>
        <p:spPr>
          <a:xfrm>
            <a:off x="0" y="3085992"/>
            <a:ext cx="12192000" cy="646331"/>
          </a:xfrm>
          <a:prstGeom prst="rect">
            <a:avLst/>
          </a:prstGeom>
        </p:spPr>
        <p:txBody>
          <a:bodyPr wrap="square">
            <a:spAutoFit/>
          </a:bodyPr>
          <a:lstStyle/>
          <a:p>
            <a:r>
              <a:rPr lang="ru-RU" dirty="0">
                <a:latin typeface="Times New Roman" panose="02020603050405020304" pitchFamily="18" charset="0"/>
                <a:cs typeface="Times New Roman" panose="02020603050405020304" pitchFamily="18" charset="0"/>
              </a:rPr>
              <a:t>Типы данных, с которыми работает математический сопроцессор, </a:t>
            </a:r>
            <a:r>
              <a:rPr lang="ru-RU" b="1" dirty="0">
                <a:latin typeface="Times New Roman" panose="02020603050405020304" pitchFamily="18" charset="0"/>
                <a:cs typeface="Times New Roman" panose="02020603050405020304" pitchFamily="18" charset="0"/>
              </a:rPr>
              <a:t>число значащих разрядов</a:t>
            </a:r>
            <a:r>
              <a:rPr lang="ru-RU" dirty="0">
                <a:latin typeface="Times New Roman" panose="02020603050405020304" pitchFamily="18" charset="0"/>
                <a:cs typeface="Times New Roman" panose="02020603050405020304" pitchFamily="18" charset="0"/>
              </a:rPr>
              <a:t> и </a:t>
            </a:r>
            <a:r>
              <a:rPr lang="ru-RU" b="1" dirty="0">
                <a:latin typeface="Times New Roman" panose="02020603050405020304" pitchFamily="18" charset="0"/>
                <a:cs typeface="Times New Roman" panose="02020603050405020304" pitchFamily="18" charset="0"/>
              </a:rPr>
              <a:t>приблизительный диапазон значений</a:t>
            </a:r>
            <a:r>
              <a:rPr lang="en-US" b="1" dirty="0">
                <a:solidFill>
                  <a:srgbClr val="000000"/>
                </a:solidFill>
                <a:latin typeface="Times New Roman" panose="02020603050405020304" pitchFamily="18" charset="0"/>
                <a:cs typeface="Times New Roman" panose="02020603050405020304" pitchFamily="18" charset="0"/>
              </a:rPr>
              <a:t> </a:t>
            </a:r>
            <a:r>
              <a:rPr lang="ru-RU" b="1" dirty="0">
                <a:solidFill>
                  <a:srgbClr val="000000"/>
                </a:solidFill>
                <a:latin typeface="Times New Roman" panose="02020603050405020304" pitchFamily="18" charset="0"/>
                <a:cs typeface="Times New Roman" panose="02020603050405020304" pitchFamily="18" charset="0"/>
              </a:rPr>
              <a:t>            </a:t>
            </a:r>
            <a:r>
              <a:rPr lang="en-US" b="1" dirty="0" err="1">
                <a:solidFill>
                  <a:srgbClr val="000000"/>
                </a:solidFill>
                <a:latin typeface="Times New Roman" panose="02020603050405020304" pitchFamily="18" charset="0"/>
                <a:cs typeface="Times New Roman" panose="02020603050405020304" pitchFamily="18" charset="0"/>
              </a:rPr>
              <a:t>Таблица</a:t>
            </a:r>
            <a:r>
              <a:rPr lang="en-US" b="1" dirty="0">
                <a:solidFill>
                  <a:srgbClr val="000000"/>
                </a:solidFill>
                <a:latin typeface="Times New Roman" panose="02020603050405020304" pitchFamily="18" charset="0"/>
                <a:cs typeface="Times New Roman" panose="02020603050405020304" pitchFamily="18" charset="0"/>
              </a:rPr>
              <a:t> 6.</a:t>
            </a:r>
            <a:endParaRPr lang="en-US" dirty="0">
              <a:latin typeface="Times New Roman" panose="02020603050405020304" pitchFamily="18" charset="0"/>
              <a:cs typeface="Times New Roman" panose="02020603050405020304" pitchFamily="18" charset="0"/>
            </a:endParaRPr>
          </a:p>
        </p:txBody>
      </p:sp>
      <p:pic>
        <p:nvPicPr>
          <p:cNvPr id="7" name="Рисунок 6"/>
          <p:cNvPicPr>
            <a:picLocks noChangeAspect="1"/>
          </p:cNvPicPr>
          <p:nvPr/>
        </p:nvPicPr>
        <p:blipFill>
          <a:blip r:embed="rId2"/>
          <a:stretch>
            <a:fillRect/>
          </a:stretch>
        </p:blipFill>
        <p:spPr>
          <a:xfrm>
            <a:off x="2747302" y="3732323"/>
            <a:ext cx="6831265" cy="3073526"/>
          </a:xfrm>
          <a:prstGeom prst="rect">
            <a:avLst/>
          </a:prstGeom>
        </p:spPr>
      </p:pic>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3437299" y="0"/>
            <a:ext cx="6096000" cy="369332"/>
          </a:xfrm>
          <a:prstGeom prst="rect">
            <a:avLst/>
          </a:prstGeom>
        </p:spPr>
        <p:txBody>
          <a:bodyPr>
            <a:spAutoFit/>
          </a:bodyPr>
          <a:lstStyle/>
          <a:p>
            <a:r>
              <a:rPr lang="en-US" b="1">
                <a:solidFill>
                  <a:srgbClr val="000000"/>
                </a:solidFill>
                <a:latin typeface="Times New Roman" panose="02020603050405020304" pitchFamily="18" charset="0"/>
                <a:cs typeface="Times New Roman" panose="02020603050405020304" pitchFamily="18" charset="0"/>
              </a:rPr>
              <a:t>Инструкции математического сопроцессора Таблица 7</a:t>
            </a:r>
            <a:endParaRPr lang="en-US" dirty="0">
              <a:latin typeface="Times New Roman" panose="02020603050405020304" pitchFamily="18" charset="0"/>
              <a:cs typeface="Times New Roman" panose="02020603050405020304" pitchFamily="18" charset="0"/>
            </a:endParaRPr>
          </a:p>
        </p:txBody>
      </p:sp>
      <p:pic>
        <p:nvPicPr>
          <p:cNvPr id="5" name="Рисунок 4"/>
          <p:cNvPicPr>
            <a:picLocks noChangeAspect="1"/>
          </p:cNvPicPr>
          <p:nvPr/>
        </p:nvPicPr>
        <p:blipFill>
          <a:blip r:embed="rId2"/>
          <a:stretch>
            <a:fillRect/>
          </a:stretch>
        </p:blipFill>
        <p:spPr>
          <a:xfrm>
            <a:off x="3437299" y="323165"/>
            <a:ext cx="5652379" cy="3443284"/>
          </a:xfrm>
          <a:prstGeom prst="rect">
            <a:avLst/>
          </a:prstGeom>
        </p:spPr>
      </p:pic>
      <p:sp>
        <p:nvSpPr>
          <p:cNvPr id="6" name="Прямоугольник 5"/>
          <p:cNvSpPr/>
          <p:nvPr/>
        </p:nvSpPr>
        <p:spPr>
          <a:xfrm>
            <a:off x="167487" y="3766449"/>
            <a:ext cx="11674445" cy="1753235"/>
          </a:xfrm>
          <a:prstGeom prst="rect">
            <a:avLst/>
          </a:prstGeom>
        </p:spPr>
        <p:txBody>
          <a:bodyPr wrap="square">
            <a:spAutoFit/>
          </a:bodyPr>
          <a:lstStyle/>
          <a:p>
            <a:r>
              <a:rPr lang="ru-RU" dirty="0">
                <a:latin typeface="Times New Roman" panose="02020603050405020304" pitchFamily="18" charset="0"/>
                <a:cs typeface="Times New Roman" panose="02020603050405020304" pitchFamily="18" charset="0"/>
              </a:rPr>
              <a:t>Взаимодействие между основным микропроцессором и сопроцессором заключается в следующем: для активации математического сопроцессора микропроцессор передает ему </a:t>
            </a:r>
            <a:r>
              <a:rPr lang="ru-RU" b="1" dirty="0">
                <a:latin typeface="Times New Roman" panose="02020603050405020304" pitchFamily="18" charset="0"/>
                <a:cs typeface="Times New Roman" panose="02020603050405020304" pitchFamily="18" charset="0"/>
              </a:rPr>
              <a:t>специальную инструкцию, называемую ESCAPE</a:t>
            </a:r>
            <a:r>
              <a:rPr lang="ru-RU" dirty="0">
                <a:latin typeface="Times New Roman" panose="02020603050405020304" pitchFamily="18" charset="0"/>
                <a:cs typeface="Times New Roman" panose="02020603050405020304" pitchFamily="18" charset="0"/>
              </a:rPr>
              <a:t>. В этот момент инициируется </a:t>
            </a:r>
            <a:r>
              <a:rPr lang="ru-RU" b="1" dirty="0">
                <a:latin typeface="Times New Roman" panose="02020603050405020304" pitchFamily="18" charset="0"/>
                <a:cs typeface="Times New Roman" panose="02020603050405020304" pitchFamily="18" charset="0"/>
              </a:rPr>
              <a:t>процесс взаимодействия между двумя процессорами</a:t>
            </a:r>
            <a:r>
              <a:rPr lang="ru-RU" dirty="0">
                <a:latin typeface="Times New Roman" panose="02020603050405020304" pitchFamily="18" charset="0"/>
                <a:cs typeface="Times New Roman" panose="02020603050405020304" pitchFamily="18" charset="0"/>
              </a:rPr>
              <a:t>. Как только данные, отправленные в сопроцессор, достигают его, они начинают обрабатываться </a:t>
            </a:r>
            <a:r>
              <a:rPr lang="ru-RU" b="1" dirty="0">
                <a:latin typeface="Times New Roman" panose="02020603050405020304" pitchFamily="18" charset="0"/>
                <a:cs typeface="Times New Roman" panose="02020603050405020304" pitchFamily="18" charset="0"/>
              </a:rPr>
              <a:t>специфическими функциями сопроцессора</a:t>
            </a:r>
            <a:r>
              <a:rPr lang="ru-RU" dirty="0">
                <a:latin typeface="Times New Roman" panose="02020603050405020304" pitchFamily="18" charset="0"/>
                <a:cs typeface="Times New Roman" panose="02020603050405020304" pitchFamily="18" charset="0"/>
              </a:rPr>
              <a:t>, а основной микропроцессор </a:t>
            </a:r>
            <a:r>
              <a:rPr lang="ru-RU" b="1" dirty="0">
                <a:latin typeface="Times New Roman" panose="02020603050405020304" pitchFamily="18" charset="0"/>
                <a:cs typeface="Times New Roman" panose="02020603050405020304" pitchFamily="18" charset="0"/>
              </a:rPr>
              <a:t>подготавливает конфигурацию данных для следующей операции в сопроцессоре</a:t>
            </a:r>
            <a:r>
              <a:rPr lang="ru-RU" dirty="0">
                <a:latin typeface="Times New Roman" panose="02020603050405020304" pitchFamily="18" charset="0"/>
                <a:cs typeface="Times New Roman" panose="02020603050405020304" pitchFamily="18" charset="0"/>
              </a:rPr>
              <a:t>. Эти две операции выполняются одновременно, </a:t>
            </a:r>
            <a:r>
              <a:rPr lang="en-US">
                <a:solidFill>
                  <a:srgbClr val="000000"/>
                </a:solidFill>
                <a:latin typeface="Times New Roman" panose="02020603050405020304" pitchFamily="18" charset="0"/>
                <a:cs typeface="Times New Roman" panose="02020603050405020304" pitchFamily="18" charset="0"/>
                <a:sym typeface="+mn-ea"/>
              </a:rPr>
              <a:t> но в то же время различны.</a:t>
            </a:r>
            <a:endParaRPr lang="en-US" dirty="0">
              <a:latin typeface="Times New Roman" panose="02020603050405020304" pitchFamily="18" charset="0"/>
              <a:cs typeface="Times New Roman" panose="02020603050405020304" pitchFamily="18" charset="0"/>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0"/>
            <a:ext cx="6096000" cy="369332"/>
          </a:xfrm>
          <a:prstGeom prst="rect">
            <a:avLst/>
          </a:prstGeom>
        </p:spPr>
        <p:txBody>
          <a:bodyPr>
            <a:spAutoFit/>
          </a:bodyPr>
          <a:lstStyle/>
          <a:p>
            <a:r>
              <a:rPr lang="en-US" b="1" i="1">
                <a:solidFill>
                  <a:srgbClr val="000000"/>
                </a:solidFill>
                <a:latin typeface="Times New Roman" panose="02020603050405020304" pitchFamily="18" charset="0"/>
                <a:cs typeface="Times New Roman" panose="02020603050405020304" pitchFamily="18" charset="0"/>
              </a:rPr>
              <a:t>DSP (процессор цифровых сигналов)</a:t>
            </a:r>
            <a:endParaRPr lang="en-US" dirty="0">
              <a:latin typeface="Times New Roman" panose="02020603050405020304" pitchFamily="18" charset="0"/>
              <a:cs typeface="Times New Roman" panose="02020603050405020304" pitchFamily="18" charset="0"/>
            </a:endParaRPr>
          </a:p>
        </p:txBody>
      </p:sp>
      <p:sp>
        <p:nvSpPr>
          <p:cNvPr id="5" name="Прямоугольник 4"/>
          <p:cNvSpPr/>
          <p:nvPr/>
        </p:nvSpPr>
        <p:spPr>
          <a:xfrm>
            <a:off x="0" y="369332"/>
            <a:ext cx="12192000" cy="4246245"/>
          </a:xfrm>
          <a:prstGeom prst="rect">
            <a:avLst/>
          </a:prstGeom>
        </p:spPr>
        <p:txBody>
          <a:bodyPr wrap="square">
            <a:spAutoFit/>
          </a:bodyPr>
          <a:lstStyle/>
          <a:p>
            <a:r>
              <a:rPr lang="ru-RU" dirty="0">
                <a:latin typeface="Times New Roman" panose="02020603050405020304" pitchFamily="18" charset="0"/>
                <a:cs typeface="Times New Roman" panose="02020603050405020304" pitchFamily="18" charset="0"/>
              </a:rPr>
              <a:t>Цифровые сигнальные процессоры являются одним из наиболее важных типов сопроцессоров в персональном компьютере.</a:t>
            </a:r>
          </a:p>
          <a:p>
            <a:r>
              <a:rPr lang="ru-RU" dirty="0">
                <a:latin typeface="Times New Roman" panose="02020603050405020304" pitchFamily="18" charset="0"/>
                <a:cs typeface="Times New Roman" panose="02020603050405020304" pitchFamily="18" charset="0"/>
              </a:rPr>
              <a:t>Этот тип сопроцессора способен </a:t>
            </a:r>
            <a:r>
              <a:rPr lang="ru-RU" b="1" dirty="0">
                <a:latin typeface="Times New Roman" panose="02020603050405020304" pitchFamily="18" charset="0"/>
                <a:cs typeface="Times New Roman" panose="02020603050405020304" pitchFamily="18" charset="0"/>
              </a:rPr>
              <a:t>обрабатывать аналоговые сигналы в реальном времени</a:t>
            </a:r>
            <a:r>
              <a:rPr lang="ru-RU" dirty="0">
                <a:latin typeface="Times New Roman" panose="02020603050405020304" pitchFamily="18" charset="0"/>
                <a:cs typeface="Times New Roman" panose="02020603050405020304" pitchFamily="18" charset="0"/>
              </a:rPr>
              <a:t> (изображения, звуки и т. д.), которые были преобразованы в </a:t>
            </a:r>
            <a:r>
              <a:rPr lang="ru-RU" b="1" dirty="0">
                <a:latin typeface="Times New Roman" panose="02020603050405020304" pitchFamily="18" charset="0"/>
                <a:cs typeface="Times New Roman" panose="02020603050405020304" pitchFamily="18" charset="0"/>
              </a:rPr>
              <a:t>цифровую форму</a:t>
            </a:r>
            <a:r>
              <a:rPr lang="ru-RU" dirty="0">
                <a:latin typeface="Times New Roman" panose="02020603050405020304" pitchFamily="18" charset="0"/>
                <a:cs typeface="Times New Roman" panose="02020603050405020304" pitchFamily="18" charset="0"/>
              </a:rPr>
              <a:t>, содержащую </a:t>
            </a:r>
            <a:r>
              <a:rPr lang="ru-RU" b="1" dirty="0">
                <a:latin typeface="Times New Roman" panose="02020603050405020304" pitchFamily="18" charset="0"/>
                <a:cs typeface="Times New Roman" panose="02020603050405020304" pitchFamily="18" charset="0"/>
              </a:rPr>
              <a:t>инструкции для обработки этих сигналов</a:t>
            </a:r>
            <a:r>
              <a:rPr lang="ru-RU" dirty="0">
                <a:latin typeface="Times New Roman" panose="02020603050405020304" pitchFamily="18" charset="0"/>
                <a:cs typeface="Times New Roman" panose="02020603050405020304" pitchFamily="18" charset="0"/>
              </a:rPr>
              <a:t>.</a:t>
            </a:r>
          </a:p>
          <a:p>
            <a:r>
              <a:rPr lang="ru-RU" dirty="0">
                <a:latin typeface="Times New Roman" panose="02020603050405020304" pitchFamily="18" charset="0"/>
                <a:cs typeface="Times New Roman" panose="02020603050405020304" pitchFamily="18" charset="0"/>
              </a:rPr>
              <a:t>Таким образом, сопроцессоры </a:t>
            </a:r>
            <a:r>
              <a:rPr lang="ru-RU" b="1" dirty="0">
                <a:latin typeface="Times New Roman" panose="02020603050405020304" pitchFamily="18" charset="0"/>
                <a:cs typeface="Times New Roman" panose="02020603050405020304" pitchFamily="18" charset="0"/>
              </a:rPr>
              <a:t>DSP</a:t>
            </a:r>
            <a:r>
              <a:rPr lang="ru-RU" dirty="0">
                <a:latin typeface="Times New Roman" panose="02020603050405020304" pitchFamily="18" charset="0"/>
                <a:cs typeface="Times New Roman" panose="02020603050405020304" pitchFamily="18" charset="0"/>
              </a:rPr>
              <a:t> используются в приложениях типа:</a:t>
            </a:r>
          </a:p>
          <a:p>
            <a:pPr marL="285750" indent="-285750">
              <a:buFont typeface="Arial" panose="020B0604020202020204" pitchFamily="34" charset="0"/>
              <a:buChar char="•"/>
            </a:pPr>
            <a:r>
              <a:rPr lang="ru-RU" dirty="0">
                <a:latin typeface="Times New Roman" panose="02020603050405020304" pitchFamily="18" charset="0"/>
                <a:cs typeface="Times New Roman" panose="02020603050405020304" pitchFamily="18" charset="0"/>
              </a:rPr>
              <a:t>Синтез речи и её распознавание</a:t>
            </a:r>
          </a:p>
          <a:p>
            <a:pPr marL="285750" indent="-285750">
              <a:buFont typeface="Arial" panose="020B0604020202020204" pitchFamily="34" charset="0"/>
              <a:buChar char="•"/>
            </a:pPr>
            <a:r>
              <a:rPr lang="ru-RU" dirty="0">
                <a:latin typeface="Times New Roman" panose="02020603050405020304" pitchFamily="18" charset="0"/>
                <a:cs typeface="Times New Roman" panose="02020603050405020304" pitchFamily="18" charset="0"/>
              </a:rPr>
              <a:t>Обработка видео и фотографических изображений</a:t>
            </a:r>
          </a:p>
          <a:p>
            <a:pPr marL="285750" indent="-285750">
              <a:buFont typeface="Arial" panose="020B0604020202020204" pitchFamily="34" charset="0"/>
              <a:buChar char="•"/>
            </a:pPr>
            <a:r>
              <a:rPr lang="ru-RU" dirty="0">
                <a:latin typeface="Times New Roman" panose="02020603050405020304" pitchFamily="18" charset="0"/>
                <a:cs typeface="Times New Roman" panose="02020603050405020304" pitchFamily="18" charset="0"/>
              </a:rPr>
              <a:t>Синтез звуков и музыки</a:t>
            </a:r>
          </a:p>
          <a:p>
            <a:pPr marL="285750" indent="-285750">
              <a:buFont typeface="Arial" panose="020B0604020202020204" pitchFamily="34" charset="0"/>
              <a:buChar char="•"/>
            </a:pPr>
            <a:r>
              <a:rPr lang="ru-RU" dirty="0">
                <a:latin typeface="Times New Roman" panose="02020603050405020304" pitchFamily="18" charset="0"/>
                <a:cs typeface="Times New Roman" panose="02020603050405020304" pitchFamily="18" charset="0"/>
              </a:rPr>
              <a:t>Сжатие и распаковка аудио- и видеоданных</a:t>
            </a:r>
          </a:p>
          <a:p>
            <a:pPr marL="285750" indent="-285750">
              <a:buFont typeface="Arial" panose="020B0604020202020204" pitchFamily="34" charset="0"/>
              <a:buChar char="•"/>
            </a:pPr>
            <a:r>
              <a:rPr lang="ru-RU" dirty="0">
                <a:latin typeface="Times New Roman" panose="02020603050405020304" pitchFamily="18" charset="0"/>
                <a:cs typeface="Times New Roman" panose="02020603050405020304" pitchFamily="18" charset="0"/>
              </a:rPr>
              <a:t>Ускорение 2D- и 3D-графики</a:t>
            </a:r>
          </a:p>
          <a:p>
            <a:pPr marL="285750" indent="-285750">
              <a:buFont typeface="Arial" panose="020B0604020202020204" pitchFamily="34" charset="0"/>
              <a:buChar char="•"/>
            </a:pPr>
            <a:r>
              <a:rPr lang="ru-RU" dirty="0">
                <a:latin typeface="Times New Roman" panose="02020603050405020304" pitchFamily="18" charset="0"/>
                <a:cs typeface="Times New Roman" panose="02020603050405020304" pitchFamily="18" charset="0"/>
              </a:rPr>
              <a:t>Функции модема</a:t>
            </a:r>
          </a:p>
          <a:p>
            <a:r>
              <a:rPr lang="ru-RU" dirty="0">
                <a:latin typeface="Times New Roman" panose="02020603050405020304" pitchFamily="18" charset="0"/>
                <a:cs typeface="Times New Roman" panose="02020603050405020304" pitchFamily="18" charset="0"/>
              </a:rPr>
              <a:t>Таким образом, появились и продолжают появляться новые типы </a:t>
            </a:r>
            <a:r>
              <a:rPr lang="ru-RU" b="1" dirty="0">
                <a:latin typeface="Times New Roman" panose="02020603050405020304" pitchFamily="18" charset="0"/>
                <a:cs typeface="Times New Roman" panose="02020603050405020304" pitchFamily="18" charset="0"/>
              </a:rPr>
              <a:t>интерфейсов</a:t>
            </a:r>
            <a:r>
              <a:rPr lang="ru-RU" dirty="0">
                <a:latin typeface="Times New Roman" panose="02020603050405020304" pitchFamily="18" charset="0"/>
                <a:cs typeface="Times New Roman" panose="02020603050405020304" pitchFamily="18" charset="0"/>
              </a:rPr>
              <a:t>, позволяющие внедрять в систему сопроцессоры DSP. Примером такого интерфейса является </a:t>
            </a:r>
            <a:r>
              <a:rPr lang="ru-RU" b="1" dirty="0" err="1">
                <a:latin typeface="Times New Roman" panose="02020603050405020304" pitchFamily="18" charset="0"/>
                <a:cs typeface="Times New Roman" panose="02020603050405020304" pitchFamily="18" charset="0"/>
              </a:rPr>
              <a:t>Resource</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Manager</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Interface</a:t>
            </a:r>
            <a:r>
              <a:rPr lang="ru-RU" b="1" dirty="0">
                <a:latin typeface="Times New Roman" panose="02020603050405020304" pitchFamily="18" charset="0"/>
                <a:cs typeface="Times New Roman" panose="02020603050405020304" pitchFamily="18" charset="0"/>
              </a:rPr>
              <a:t> (RMI)</a:t>
            </a:r>
            <a:r>
              <a:rPr lang="ru-RU" dirty="0">
                <a:latin typeface="Times New Roman" panose="02020603050405020304" pitchFamily="18" charset="0"/>
                <a:cs typeface="Times New Roman" panose="02020603050405020304" pitchFamily="18" charset="0"/>
              </a:rPr>
              <a:t> - </a:t>
            </a:r>
            <a:r>
              <a:rPr lang="ru-RU" b="1" dirty="0">
                <a:latin typeface="Times New Roman" panose="02020603050405020304" pitchFamily="18" charset="0"/>
                <a:cs typeface="Times New Roman" panose="02020603050405020304" pitchFamily="18" charset="0"/>
              </a:rPr>
              <a:t>интерфейс диспетчера ресурсов</a:t>
            </a:r>
            <a:r>
              <a:rPr lang="ru-RU" dirty="0">
                <a:latin typeface="Times New Roman" panose="02020603050405020304" pitchFamily="18" charset="0"/>
                <a:cs typeface="Times New Roman" panose="02020603050405020304" pitchFamily="18" charset="0"/>
              </a:rPr>
              <a:t>, который позволяет </a:t>
            </a:r>
            <a:r>
              <a:rPr lang="ru-RU" b="1" dirty="0">
                <a:latin typeface="Times New Roman" panose="02020603050405020304" pitchFamily="18" charset="0"/>
                <a:cs typeface="Times New Roman" panose="02020603050405020304" pitchFamily="18" charset="0"/>
              </a:rPr>
              <a:t>переносить выполнение приложений с основного микропроцессора на сопроцессор DSP</a:t>
            </a:r>
            <a:r>
              <a:rPr lang="ru-RU" dirty="0">
                <a:latin typeface="Times New Roman" panose="02020603050405020304" pitchFamily="18" charset="0"/>
                <a:cs typeface="Times New Roman" panose="02020603050405020304" pitchFamily="18" charset="0"/>
              </a:rPr>
              <a:t>, который может их выполнять, пока микропроцессор занят другими операциями.</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0"/>
            <a:ext cx="7913406" cy="369332"/>
          </a:xfrm>
          <a:prstGeom prst="rect">
            <a:avLst/>
          </a:prstGeom>
        </p:spPr>
        <p:txBody>
          <a:bodyPr wrap="square">
            <a:spAutoFit/>
          </a:bodyPr>
          <a:lstStyle/>
          <a:p>
            <a:r>
              <a:rPr lang="en-US" b="1">
                <a:solidFill>
                  <a:srgbClr val="000000"/>
                </a:solidFill>
                <a:latin typeface="Times New Roman" panose="02020603050405020304" pitchFamily="18" charset="0"/>
                <a:cs typeface="Times New Roman" panose="02020603050405020304" pitchFamily="18" charset="0"/>
              </a:rPr>
              <a:t>Расширения </a:t>
            </a:r>
            <a:r>
              <a:rPr lang="fr-FR" b="1">
                <a:solidFill>
                  <a:srgbClr val="000000"/>
                </a:solidFill>
                <a:latin typeface="Times New Roman" panose="02020603050405020304" pitchFamily="18" charset="0"/>
                <a:cs typeface="Times New Roman" panose="02020603050405020304" pitchFamily="18" charset="0"/>
              </a:rPr>
              <a:t>MMX (MultiMedia eXtension </a:t>
            </a:r>
            <a:r>
              <a:rPr lang="en-US" b="1">
                <a:solidFill>
                  <a:srgbClr val="000000"/>
                </a:solidFill>
                <a:latin typeface="Times New Roman" panose="02020603050405020304" pitchFamily="18" charset="0"/>
                <a:cs typeface="Times New Roman" panose="02020603050405020304" pitchFamily="18" charset="0"/>
              </a:rPr>
              <a:t>или </a:t>
            </a:r>
            <a:r>
              <a:rPr lang="fr-FR" b="1">
                <a:solidFill>
                  <a:srgbClr val="000000"/>
                </a:solidFill>
                <a:latin typeface="Times New Roman" panose="02020603050405020304" pitchFamily="18" charset="0"/>
                <a:cs typeface="Times New Roman" panose="02020603050405020304" pitchFamily="18" charset="0"/>
              </a:rPr>
              <a:t>Matrix Math eXtension)</a:t>
            </a:r>
            <a:endParaRPr lang="en-US" dirty="0">
              <a:latin typeface="Times New Roman" panose="02020603050405020304" pitchFamily="18" charset="0"/>
              <a:cs typeface="Times New Roman" panose="02020603050405020304" pitchFamily="18" charset="0"/>
            </a:endParaRPr>
          </a:p>
        </p:txBody>
      </p:sp>
      <p:sp>
        <p:nvSpPr>
          <p:cNvPr id="5" name="Прямоугольник 4"/>
          <p:cNvSpPr/>
          <p:nvPr/>
        </p:nvSpPr>
        <p:spPr>
          <a:xfrm>
            <a:off x="0" y="369332"/>
            <a:ext cx="12192000" cy="5509200"/>
          </a:xfrm>
          <a:prstGeom prst="rect">
            <a:avLst/>
          </a:prstGeom>
        </p:spPr>
        <p:txBody>
          <a:bodyPr wrap="square">
            <a:spAutoFit/>
          </a:bodyPr>
          <a:lstStyle/>
          <a:p>
            <a:r>
              <a:rPr lang="ru-RU" sz="1600" dirty="0">
                <a:latin typeface="Times New Roman" panose="02020603050405020304" pitchFamily="18" charset="0"/>
                <a:cs typeface="Times New Roman" panose="02020603050405020304" pitchFamily="18" charset="0"/>
              </a:rPr>
              <a:t>Необходимость повысить производительность микропроцессоров персональных компьютеров привела к стремлению </a:t>
            </a:r>
            <a:r>
              <a:rPr lang="ru-RU" sz="1600" dirty="0" err="1">
                <a:latin typeface="Times New Roman" panose="02020603050405020304" pitchFamily="18" charset="0"/>
                <a:cs typeface="Times New Roman" panose="02020603050405020304" pitchFamily="18" charset="0"/>
              </a:rPr>
              <a:t>Intel</a:t>
            </a:r>
            <a:r>
              <a:rPr lang="ru-RU" sz="1600" dirty="0">
                <a:latin typeface="Times New Roman" panose="02020603050405020304" pitchFamily="18" charset="0"/>
                <a:cs typeface="Times New Roman" panose="02020603050405020304" pitchFamily="18" charset="0"/>
              </a:rPr>
              <a:t> включить в </a:t>
            </a:r>
            <a:r>
              <a:rPr lang="ru-RU" sz="1600" b="1" dirty="0">
                <a:latin typeface="Times New Roman" panose="02020603050405020304" pitchFamily="18" charset="0"/>
                <a:cs typeface="Times New Roman" panose="02020603050405020304" pitchFamily="18" charset="0"/>
              </a:rPr>
              <a:t>функциональность процессора </a:t>
            </a:r>
            <a:r>
              <a:rPr lang="ru-RU" sz="1600" b="1" dirty="0" err="1">
                <a:latin typeface="Times New Roman" panose="02020603050405020304" pitchFamily="18" charset="0"/>
                <a:cs typeface="Times New Roman" panose="02020603050405020304" pitchFamily="18" charset="0"/>
              </a:rPr>
              <a:t>Pentium</a:t>
            </a:r>
            <a:r>
              <a:rPr lang="ru-RU" sz="1600" dirty="0">
                <a:latin typeface="Times New Roman" panose="02020603050405020304" pitchFamily="18" charset="0"/>
                <a:cs typeface="Times New Roman" panose="02020603050405020304" pitchFamily="18" charset="0"/>
              </a:rPr>
              <a:t> некоторые функции обработки сигналов, которые ранее выполнялись сопроцессорами DSP. Так появились инструкции </a:t>
            </a:r>
            <a:r>
              <a:rPr lang="ru-RU" sz="1600" b="1" dirty="0">
                <a:latin typeface="Times New Roman" panose="02020603050405020304" pitchFamily="18" charset="0"/>
                <a:cs typeface="Times New Roman" panose="02020603050405020304" pitchFamily="18" charset="0"/>
              </a:rPr>
              <a:t>MMX</a:t>
            </a:r>
            <a:r>
              <a:rPr lang="ru-RU" sz="1600" dirty="0">
                <a:latin typeface="Times New Roman" panose="02020603050405020304" pitchFamily="18" charset="0"/>
                <a:cs typeface="Times New Roman" panose="02020603050405020304" pitchFamily="18" charset="0"/>
              </a:rPr>
              <a:t> — первое </a:t>
            </a:r>
            <a:r>
              <a:rPr lang="ru-RU" sz="1600" b="1" dirty="0">
                <a:latin typeface="Times New Roman" panose="02020603050405020304" pitchFamily="18" charset="0"/>
                <a:cs typeface="Times New Roman" panose="02020603050405020304" pitchFamily="18" charset="0"/>
              </a:rPr>
              <a:t>значительное расширение набора инструкций x86 за последнее десятилетие</a:t>
            </a:r>
            <a:r>
              <a:rPr lang="ru-RU" sz="1600" dirty="0">
                <a:latin typeface="Times New Roman" panose="02020603050405020304" pitchFamily="18" charset="0"/>
                <a:cs typeface="Times New Roman" panose="02020603050405020304" pitchFamily="18" charset="0"/>
              </a:rPr>
              <a:t>. MMX определяет </a:t>
            </a:r>
            <a:r>
              <a:rPr lang="ru-RU" sz="1600" b="1" dirty="0">
                <a:latin typeface="Times New Roman" panose="02020603050405020304" pitchFamily="18" charset="0"/>
                <a:cs typeface="Times New Roman" panose="02020603050405020304" pitchFamily="18" charset="0"/>
              </a:rPr>
              <a:t>57 новых инструкций</a:t>
            </a:r>
            <a:r>
              <a:rPr lang="ru-RU" sz="1600" dirty="0">
                <a:latin typeface="Times New Roman" panose="02020603050405020304" pitchFamily="18" charset="0"/>
                <a:cs typeface="Times New Roman" panose="02020603050405020304" pitchFamily="18" charset="0"/>
              </a:rPr>
              <a:t> и </a:t>
            </a:r>
            <a:r>
              <a:rPr lang="ru-RU" sz="1600" b="1" dirty="0">
                <a:latin typeface="Times New Roman" panose="02020603050405020304" pitchFamily="18" charset="0"/>
                <a:cs typeface="Times New Roman" panose="02020603050405020304" pitchFamily="18" charset="0"/>
              </a:rPr>
              <a:t>первое нарушение полной совместимости</a:t>
            </a:r>
            <a:r>
              <a:rPr lang="ru-RU" sz="1600" dirty="0">
                <a:latin typeface="Times New Roman" panose="02020603050405020304" pitchFamily="18" charset="0"/>
                <a:cs typeface="Times New Roman" panose="02020603050405020304" pitchFamily="18" charset="0"/>
              </a:rPr>
              <a:t> с момента появления микропроцессора </a:t>
            </a:r>
            <a:r>
              <a:rPr lang="ru-RU" sz="1600" b="1" dirty="0">
                <a:latin typeface="Times New Roman" panose="02020603050405020304" pitchFamily="18" charset="0"/>
                <a:cs typeface="Times New Roman" panose="02020603050405020304" pitchFamily="18" charset="0"/>
              </a:rPr>
              <a:t>386</a:t>
            </a:r>
            <a:r>
              <a:rPr lang="ru-RU" sz="1600" dirty="0">
                <a:latin typeface="Times New Roman" panose="02020603050405020304" pitchFamily="18" charset="0"/>
                <a:cs typeface="Times New Roman" panose="02020603050405020304" pitchFamily="18" charset="0"/>
              </a:rPr>
              <a:t>. Все новые процессоры </a:t>
            </a:r>
            <a:r>
              <a:rPr lang="ru-RU" sz="1600" dirty="0" err="1">
                <a:latin typeface="Times New Roman" panose="02020603050405020304" pitchFamily="18" charset="0"/>
                <a:cs typeface="Times New Roman" panose="02020603050405020304" pitchFamily="18" charset="0"/>
              </a:rPr>
              <a:t>Intel</a:t>
            </a:r>
            <a:r>
              <a:rPr lang="ru-RU" sz="1600" dirty="0">
                <a:latin typeface="Times New Roman" panose="02020603050405020304" pitchFamily="18" charset="0"/>
                <a:cs typeface="Times New Roman" panose="02020603050405020304" pitchFamily="18" charset="0"/>
              </a:rPr>
              <a:t>, AMD и </a:t>
            </a:r>
            <a:r>
              <a:rPr lang="ru-RU" sz="1600" dirty="0" err="1">
                <a:latin typeface="Times New Roman" panose="02020603050405020304" pitchFamily="18" charset="0"/>
                <a:cs typeface="Times New Roman" panose="02020603050405020304" pitchFamily="18" charset="0"/>
              </a:rPr>
              <a:t>Cyrix</a:t>
            </a:r>
            <a:r>
              <a:rPr lang="ru-RU" sz="1600" dirty="0">
                <a:latin typeface="Times New Roman" panose="02020603050405020304" pitchFamily="18" charset="0"/>
                <a:cs typeface="Times New Roman" panose="02020603050405020304" pitchFamily="18" charset="0"/>
              </a:rPr>
              <a:t> включают поддержку этих инструкций.</a:t>
            </a:r>
          </a:p>
          <a:p>
            <a:r>
              <a:rPr lang="ru-RU" sz="1600" dirty="0">
                <a:latin typeface="Times New Roman" panose="02020603050405020304" pitchFamily="18" charset="0"/>
                <a:cs typeface="Times New Roman" panose="02020603050405020304" pitchFamily="18" charset="0"/>
              </a:rPr>
              <a:t>Цель расширения </a:t>
            </a:r>
            <a:r>
              <a:rPr lang="ru-RU" sz="1600" b="1" dirty="0">
                <a:latin typeface="Times New Roman" panose="02020603050405020304" pitchFamily="18" charset="0"/>
                <a:cs typeface="Times New Roman" panose="02020603050405020304" pitchFamily="18" charset="0"/>
              </a:rPr>
              <a:t>инструкций MMX</a:t>
            </a:r>
            <a:r>
              <a:rPr lang="ru-RU" sz="1600" dirty="0">
                <a:latin typeface="Times New Roman" panose="02020603050405020304" pitchFamily="18" charset="0"/>
                <a:cs typeface="Times New Roman" panose="02020603050405020304" pitchFamily="18" charset="0"/>
              </a:rPr>
              <a:t> — обеспечить </a:t>
            </a:r>
            <a:r>
              <a:rPr lang="ru-RU" sz="1600" b="1" dirty="0">
                <a:latin typeface="Times New Roman" panose="02020603050405020304" pitchFamily="18" charset="0"/>
                <a:cs typeface="Times New Roman" panose="02020603050405020304" pitchFamily="18" charset="0"/>
              </a:rPr>
              <a:t>аппаратное ускорение</a:t>
            </a:r>
            <a:r>
              <a:rPr lang="ru-RU" sz="1600" dirty="0">
                <a:latin typeface="Times New Roman" panose="02020603050405020304" pitchFamily="18" charset="0"/>
                <a:cs typeface="Times New Roman" panose="02020603050405020304" pitchFamily="18" charset="0"/>
              </a:rPr>
              <a:t> для определённых типов </a:t>
            </a:r>
            <a:r>
              <a:rPr lang="ru-RU" sz="1600" b="1" dirty="0">
                <a:latin typeface="Times New Roman" panose="02020603050405020304" pitchFamily="18" charset="0"/>
                <a:cs typeface="Times New Roman" panose="02020603050405020304" pitchFamily="18" charset="0"/>
              </a:rPr>
              <a:t>мультимедийного программирования</a:t>
            </a:r>
            <a:r>
              <a:rPr lang="ru-RU" sz="1600" dirty="0">
                <a:latin typeface="Times New Roman" panose="02020603050405020304" pitchFamily="18" charset="0"/>
                <a:cs typeface="Times New Roman" panose="02020603050405020304" pitchFamily="18" charset="0"/>
              </a:rPr>
              <a:t>. В частности, инструкции MMX предназначены для обработки </a:t>
            </a:r>
            <a:r>
              <a:rPr lang="ru-RU" sz="1600" b="1" dirty="0">
                <a:latin typeface="Times New Roman" panose="02020603050405020304" pitchFamily="18" charset="0"/>
                <a:cs typeface="Times New Roman" panose="02020603050405020304" pitchFamily="18" charset="0"/>
              </a:rPr>
              <a:t>большого объема данных за короткое время с использованием одной инструкции</a:t>
            </a:r>
            <a:r>
              <a:rPr lang="ru-RU" sz="1600" dirty="0">
                <a:latin typeface="Times New Roman" panose="02020603050405020304" pitchFamily="18" charset="0"/>
                <a:cs typeface="Times New Roman" panose="02020603050405020304" pitchFamily="18" charset="0"/>
              </a:rPr>
              <a:t>. Этот процесс часто называют </a:t>
            </a:r>
            <a:r>
              <a:rPr lang="ru-RU" sz="1600" b="1" dirty="0">
                <a:latin typeface="Times New Roman" panose="02020603050405020304" pitchFamily="18" charset="0"/>
                <a:cs typeface="Times New Roman" panose="02020603050405020304" pitchFamily="18" charset="0"/>
              </a:rPr>
              <a:t>SIMD (</a:t>
            </a:r>
            <a:r>
              <a:rPr lang="ru-RU" sz="1600" b="1" dirty="0" err="1">
                <a:latin typeface="Times New Roman" panose="02020603050405020304" pitchFamily="18" charset="0"/>
                <a:cs typeface="Times New Roman" panose="02020603050405020304" pitchFamily="18" charset="0"/>
              </a:rPr>
              <a:t>Single</a:t>
            </a:r>
            <a:r>
              <a:rPr lang="ru-RU" sz="1600" b="1" dirty="0">
                <a:latin typeface="Times New Roman" panose="02020603050405020304" pitchFamily="18" charset="0"/>
                <a:cs typeface="Times New Roman" panose="02020603050405020304" pitchFamily="18" charset="0"/>
              </a:rPr>
              <a:t> </a:t>
            </a:r>
            <a:r>
              <a:rPr lang="ru-RU" sz="1600" b="1" dirty="0" err="1">
                <a:latin typeface="Times New Roman" panose="02020603050405020304" pitchFamily="18" charset="0"/>
                <a:cs typeface="Times New Roman" panose="02020603050405020304" pitchFamily="18" charset="0"/>
              </a:rPr>
              <a:t>Instruction</a:t>
            </a:r>
            <a:r>
              <a:rPr lang="ru-RU" sz="1600" b="1" dirty="0">
                <a:latin typeface="Times New Roman" panose="02020603050405020304" pitchFamily="18" charset="0"/>
                <a:cs typeface="Times New Roman" panose="02020603050405020304" pitchFamily="18" charset="0"/>
              </a:rPr>
              <a:t>, </a:t>
            </a:r>
            <a:r>
              <a:rPr lang="ru-RU" sz="1600" b="1" dirty="0" err="1">
                <a:latin typeface="Times New Roman" panose="02020603050405020304" pitchFamily="18" charset="0"/>
                <a:cs typeface="Times New Roman" panose="02020603050405020304" pitchFamily="18" charset="0"/>
              </a:rPr>
              <a:t>Multiple</a:t>
            </a:r>
            <a:r>
              <a:rPr lang="ru-RU" sz="1600" b="1" dirty="0">
                <a:latin typeface="Times New Roman" panose="02020603050405020304" pitchFamily="18" charset="0"/>
                <a:cs typeface="Times New Roman" panose="02020603050405020304" pitchFamily="18" charset="0"/>
              </a:rPr>
              <a:t> </a:t>
            </a:r>
            <a:r>
              <a:rPr lang="ru-RU" sz="1600" b="1" dirty="0" err="1">
                <a:latin typeface="Times New Roman" panose="02020603050405020304" pitchFamily="18" charset="0"/>
                <a:cs typeface="Times New Roman" panose="02020603050405020304" pitchFamily="18" charset="0"/>
              </a:rPr>
              <a:t>Data</a:t>
            </a:r>
            <a:r>
              <a:rPr lang="ru-RU" sz="1600" b="1" dirty="0">
                <a:latin typeface="Times New Roman" panose="02020603050405020304" pitchFamily="18" charset="0"/>
                <a:cs typeface="Times New Roman" panose="02020603050405020304" pitchFamily="18" charset="0"/>
              </a:rPr>
              <a:t>)</a:t>
            </a:r>
            <a:r>
              <a:rPr lang="ru-RU" sz="1600" dirty="0">
                <a:latin typeface="Times New Roman" panose="02020603050405020304" pitchFamily="18" charset="0"/>
                <a:cs typeface="Times New Roman" panose="02020603050405020304" pitchFamily="18" charset="0"/>
              </a:rPr>
              <a:t> — выполнение одной инструкции для нескольких разных наборов данных одновременно. На самом деле </a:t>
            </a:r>
            <a:r>
              <a:rPr lang="ru-RU" sz="1600" b="1" dirty="0">
                <a:latin typeface="Times New Roman" panose="02020603050405020304" pitchFamily="18" charset="0"/>
                <a:cs typeface="Times New Roman" panose="02020603050405020304" pitchFamily="18" charset="0"/>
              </a:rPr>
              <a:t>название MMX происходит от </a:t>
            </a:r>
            <a:r>
              <a:rPr lang="ru-RU" sz="1600" b="1" dirty="0" err="1">
                <a:latin typeface="Times New Roman" panose="02020603050405020304" pitchFamily="18" charset="0"/>
                <a:cs typeface="Times New Roman" panose="02020603050405020304" pitchFamily="18" charset="0"/>
              </a:rPr>
              <a:t>Matrix</a:t>
            </a:r>
            <a:r>
              <a:rPr lang="ru-RU" sz="1600" b="1" dirty="0">
                <a:latin typeface="Times New Roman" panose="02020603050405020304" pitchFamily="18" charset="0"/>
                <a:cs typeface="Times New Roman" panose="02020603050405020304" pitchFamily="18" charset="0"/>
              </a:rPr>
              <a:t> </a:t>
            </a:r>
            <a:r>
              <a:rPr lang="ru-RU" sz="1600" b="1" dirty="0" err="1">
                <a:latin typeface="Times New Roman" panose="02020603050405020304" pitchFamily="18" charset="0"/>
                <a:cs typeface="Times New Roman" panose="02020603050405020304" pitchFamily="18" charset="0"/>
              </a:rPr>
              <a:t>Math</a:t>
            </a:r>
            <a:r>
              <a:rPr lang="ru-RU" sz="1600" b="1" dirty="0">
                <a:latin typeface="Times New Roman" panose="02020603050405020304" pitchFamily="18" charset="0"/>
                <a:cs typeface="Times New Roman" panose="02020603050405020304" pitchFamily="18" charset="0"/>
              </a:rPr>
              <a:t> </a:t>
            </a:r>
            <a:r>
              <a:rPr lang="ru-RU" sz="1600" b="1" dirty="0" err="1">
                <a:latin typeface="Times New Roman" panose="02020603050405020304" pitchFamily="18" charset="0"/>
                <a:cs typeface="Times New Roman" panose="02020603050405020304" pitchFamily="18" charset="0"/>
              </a:rPr>
              <a:t>eXtension</a:t>
            </a:r>
            <a:r>
              <a:rPr lang="ru-RU" sz="1600" dirty="0">
                <a:latin typeface="Times New Roman" panose="02020603050405020304" pitchFamily="18" charset="0"/>
                <a:cs typeface="Times New Roman" panose="02020603050405020304" pitchFamily="18" charset="0"/>
              </a:rPr>
              <a:t>, поскольку эти инструкции работают с матрицей данных. Эти типы инструкций особенно полезны для расчётов, необходимых в случае, который привел ко второму источнику имени: </a:t>
            </a:r>
            <a:r>
              <a:rPr lang="ru-RU" sz="1600" b="1" dirty="0" err="1">
                <a:latin typeface="Times New Roman" panose="02020603050405020304" pitchFamily="18" charset="0"/>
                <a:cs typeface="Times New Roman" panose="02020603050405020304" pitchFamily="18" charset="0"/>
              </a:rPr>
              <a:t>MultiMedia</a:t>
            </a:r>
            <a:r>
              <a:rPr lang="ru-RU" sz="1600" b="1" dirty="0">
                <a:latin typeface="Times New Roman" panose="02020603050405020304" pitchFamily="18" charset="0"/>
                <a:cs typeface="Times New Roman" panose="02020603050405020304" pitchFamily="18" charset="0"/>
              </a:rPr>
              <a:t> </a:t>
            </a:r>
            <a:r>
              <a:rPr lang="ru-RU" sz="1600" b="1" dirty="0" err="1">
                <a:latin typeface="Times New Roman" panose="02020603050405020304" pitchFamily="18" charset="0"/>
                <a:cs typeface="Times New Roman" panose="02020603050405020304" pitchFamily="18" charset="0"/>
              </a:rPr>
              <a:t>eXtensions</a:t>
            </a:r>
            <a:r>
              <a:rPr lang="ru-RU" sz="1600" dirty="0">
                <a:latin typeface="Times New Roman" panose="02020603050405020304" pitchFamily="18" charset="0"/>
                <a:cs typeface="Times New Roman" panose="02020603050405020304" pitchFamily="18" charset="0"/>
              </a:rPr>
              <a:t>.</a:t>
            </a:r>
          </a:p>
          <a:p>
            <a:r>
              <a:rPr lang="ru-RU" sz="1600" dirty="0">
                <a:latin typeface="Times New Roman" panose="02020603050405020304" pitchFamily="18" charset="0"/>
                <a:cs typeface="Times New Roman" panose="02020603050405020304" pitchFamily="18" charset="0"/>
              </a:rPr>
              <a:t>Поскольку MMX является </a:t>
            </a:r>
            <a:r>
              <a:rPr lang="ru-RU" sz="1600" b="1" dirty="0">
                <a:latin typeface="Times New Roman" panose="02020603050405020304" pitchFamily="18" charset="0"/>
                <a:cs typeface="Times New Roman" panose="02020603050405020304" pitchFamily="18" charset="0"/>
              </a:rPr>
              <a:t>расширением набора инструкций</a:t>
            </a:r>
            <a:r>
              <a:rPr lang="ru-RU" sz="1600" dirty="0">
                <a:latin typeface="Times New Roman" panose="02020603050405020304" pitchFamily="18" charset="0"/>
                <a:cs typeface="Times New Roman" panose="02020603050405020304" pitchFamily="18" charset="0"/>
              </a:rPr>
              <a:t>, это означает, что процессоры, поддерживающие это расширение, будут запускать все программные приложения, работающие на предыдущих процессорах, но </a:t>
            </a:r>
            <a:r>
              <a:rPr lang="ru-RU" sz="1600" b="1" dirty="0">
                <a:latin typeface="Times New Roman" panose="02020603050405020304" pitchFamily="18" charset="0"/>
                <a:cs typeface="Times New Roman" panose="02020603050405020304" pitchFamily="18" charset="0"/>
              </a:rPr>
              <a:t>не наоборот</a:t>
            </a:r>
            <a:r>
              <a:rPr lang="ru-RU" sz="1600" dirty="0">
                <a:latin typeface="Times New Roman" panose="02020603050405020304" pitchFamily="18" charset="0"/>
                <a:cs typeface="Times New Roman" panose="02020603050405020304" pitchFamily="18" charset="0"/>
              </a:rPr>
              <a:t>: процессоры MMX </a:t>
            </a:r>
            <a:r>
              <a:rPr lang="ru-RU" sz="1600" b="1" dirty="0">
                <a:latin typeface="Times New Roman" panose="02020603050405020304" pitchFamily="18" charset="0"/>
                <a:cs typeface="Times New Roman" panose="02020603050405020304" pitchFamily="18" charset="0"/>
              </a:rPr>
              <a:t>обратимо совместимы с более старыми процессорами</a:t>
            </a:r>
            <a:r>
              <a:rPr lang="ru-RU" sz="1600" dirty="0">
                <a:latin typeface="Times New Roman" panose="02020603050405020304" pitchFamily="18" charset="0"/>
                <a:cs typeface="Times New Roman" panose="02020603050405020304" pitchFamily="18" charset="0"/>
              </a:rPr>
              <a:t>, но старые процессоры не могут выполнять инструкции MMX.</a:t>
            </a:r>
          </a:p>
          <a:p>
            <a:r>
              <a:rPr lang="ru-RU" sz="1600" dirty="0">
                <a:latin typeface="Times New Roman" panose="02020603050405020304" pitchFamily="18" charset="0"/>
                <a:cs typeface="Times New Roman" panose="02020603050405020304" pitchFamily="18" charset="0"/>
              </a:rPr>
              <a:t>Кроме того, чтобы воспользоваться инструкциями MMX, программное обеспечение должно быть написано с учётом этих расширений. Для этого </a:t>
            </a:r>
            <a:r>
              <a:rPr lang="ru-RU" sz="1600" b="1" dirty="0">
                <a:latin typeface="Times New Roman" panose="02020603050405020304" pitchFamily="18" charset="0"/>
                <a:cs typeface="Times New Roman" panose="02020603050405020304" pitchFamily="18" charset="0"/>
              </a:rPr>
              <a:t>необходимо определить, поддерживает ли процессор MMX</a:t>
            </a:r>
            <a:r>
              <a:rPr lang="ru-RU" sz="1600" dirty="0">
                <a:latin typeface="Times New Roman" panose="02020603050405020304" pitchFamily="18" charset="0"/>
                <a:cs typeface="Times New Roman" panose="02020603050405020304" pitchFamily="18" charset="0"/>
              </a:rPr>
              <a:t>, так как процессоры, </a:t>
            </a:r>
            <a:r>
              <a:rPr lang="ru-RU" sz="1600" b="1" dirty="0">
                <a:latin typeface="Times New Roman" panose="02020603050405020304" pitchFamily="18" charset="0"/>
                <a:cs typeface="Times New Roman" panose="02020603050405020304" pitchFamily="18" charset="0"/>
              </a:rPr>
              <a:t>не поддерживающие MMX</a:t>
            </a:r>
            <a:r>
              <a:rPr lang="ru-RU" sz="1600" dirty="0">
                <a:latin typeface="Times New Roman" panose="02020603050405020304" pitchFamily="18" charset="0"/>
                <a:cs typeface="Times New Roman" panose="02020603050405020304" pitchFamily="18" charset="0"/>
              </a:rPr>
              <a:t>, не могут обрабатывать инструкции MMX. Тогда программное обеспечение может быть написано для работы </a:t>
            </a:r>
            <a:r>
              <a:rPr lang="ru-RU" sz="1600" b="1" dirty="0">
                <a:latin typeface="Times New Roman" panose="02020603050405020304" pitchFamily="18" charset="0"/>
                <a:cs typeface="Times New Roman" panose="02020603050405020304" pitchFamily="18" charset="0"/>
              </a:rPr>
              <a:t>как с инструкциями MMX, так и без них</a:t>
            </a:r>
            <a:r>
              <a:rPr lang="ru-RU" sz="1600" dirty="0">
                <a:latin typeface="Times New Roman" panose="02020603050405020304" pitchFamily="18" charset="0"/>
                <a:cs typeface="Times New Roman" panose="02020603050405020304" pitchFamily="18" charset="0"/>
              </a:rPr>
              <a:t>, используя </a:t>
            </a:r>
            <a:r>
              <a:rPr lang="ru-RU" sz="1600" b="1" dirty="0">
                <a:latin typeface="Times New Roman" panose="02020603050405020304" pitchFamily="18" charset="0"/>
                <a:cs typeface="Times New Roman" panose="02020603050405020304" pitchFamily="18" charset="0"/>
              </a:rPr>
              <a:t>разные коды для областей с MMX</a:t>
            </a:r>
            <a:r>
              <a:rPr lang="ru-RU" sz="1600" dirty="0">
                <a:latin typeface="Times New Roman" panose="02020603050405020304" pitchFamily="18" charset="0"/>
                <a:cs typeface="Times New Roman" panose="02020603050405020304" pitchFamily="18" charset="0"/>
              </a:rPr>
              <a:t>.</a:t>
            </a:r>
          </a:p>
          <a:p>
            <a:r>
              <a:rPr lang="ru-RU" sz="1600" dirty="0">
                <a:latin typeface="Times New Roman" panose="02020603050405020304" pitchFamily="18" charset="0"/>
                <a:cs typeface="Times New Roman" panose="02020603050405020304" pitchFamily="18" charset="0"/>
              </a:rPr>
              <a:t>Очевидно, поскольку </a:t>
            </a:r>
            <a:r>
              <a:rPr lang="ru-RU" sz="1600" b="1" dirty="0">
                <a:latin typeface="Times New Roman" panose="02020603050405020304" pitchFamily="18" charset="0"/>
                <a:cs typeface="Times New Roman" panose="02020603050405020304" pitchFamily="18" charset="0"/>
              </a:rPr>
              <a:t>MMX предназначен специально для мультимедийных приложений</a:t>
            </a:r>
            <a:r>
              <a:rPr lang="ru-RU" sz="1600" dirty="0">
                <a:latin typeface="Times New Roman" panose="02020603050405020304" pitchFamily="18" charset="0"/>
                <a:cs typeface="Times New Roman" panose="02020603050405020304" pitchFamily="18" charset="0"/>
              </a:rPr>
              <a:t>, другие приложения мало выигрывают от этого расширения. </a:t>
            </a:r>
            <a:r>
              <a:rPr lang="ru-RU" sz="1600" b="1" dirty="0">
                <a:latin typeface="Times New Roman" panose="02020603050405020304" pitchFamily="18" charset="0"/>
                <a:cs typeface="Times New Roman" panose="02020603050405020304" pitchFamily="18" charset="0"/>
              </a:rPr>
              <a:t>Обработка видео, редактирование звука, работа с графикой, игры</a:t>
            </a:r>
            <a:r>
              <a:rPr lang="ru-RU" sz="1600" dirty="0">
                <a:latin typeface="Times New Roman" panose="02020603050405020304" pitchFamily="18" charset="0"/>
                <a:cs typeface="Times New Roman" panose="02020603050405020304" pitchFamily="18" charset="0"/>
              </a:rPr>
              <a:t> и подобное программное обеспечение, безусловно, выигрывают от повышения производительности в рамках </a:t>
            </a:r>
            <a:r>
              <a:rPr lang="ru-RU" sz="1600" b="1" dirty="0">
                <a:latin typeface="Times New Roman" panose="02020603050405020304" pitchFamily="18" charset="0"/>
                <a:cs typeface="Times New Roman" panose="02020603050405020304" pitchFamily="18" charset="0"/>
              </a:rPr>
              <a:t>расширения MMX</a:t>
            </a:r>
            <a:r>
              <a:rPr lang="ru-RU" sz="1600" dirty="0">
                <a:latin typeface="Times New Roman" panose="02020603050405020304" pitchFamily="18" charset="0"/>
                <a:cs typeface="Times New Roman" panose="02020603050405020304" pitchFamily="18" charset="0"/>
              </a:rPr>
              <a:t>, в то время как стандартные приложения практически не получают преимуществ от технологии MMX.</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0"/>
            <a:ext cx="7288040" cy="369332"/>
          </a:xfrm>
          <a:prstGeom prst="rect">
            <a:avLst/>
          </a:prstGeom>
        </p:spPr>
        <p:txBody>
          <a:bodyPr wrap="square">
            <a:spAutoFit/>
          </a:bodyPr>
          <a:lstStyle/>
          <a:p>
            <a:r>
              <a:rPr lang="en-US" b="1" i="1">
                <a:solidFill>
                  <a:srgbClr val="000000"/>
                </a:solidFill>
                <a:latin typeface="Times New Roman" panose="02020603050405020304" pitchFamily="18" charset="0"/>
                <a:cs typeface="Times New Roman" panose="02020603050405020304" pitchFamily="18" charset="0"/>
              </a:rPr>
              <a:t>Кэш первого уровня и контроллер кеша</a:t>
            </a:r>
            <a:endParaRPr lang="en-US" dirty="0">
              <a:latin typeface="Times New Roman" panose="02020603050405020304" pitchFamily="18" charset="0"/>
              <a:cs typeface="Times New Roman" panose="02020603050405020304" pitchFamily="18" charset="0"/>
            </a:endParaRPr>
          </a:p>
        </p:txBody>
      </p:sp>
      <p:sp>
        <p:nvSpPr>
          <p:cNvPr id="5" name="Прямоугольник 4"/>
          <p:cNvSpPr/>
          <p:nvPr/>
        </p:nvSpPr>
        <p:spPr>
          <a:xfrm>
            <a:off x="0" y="369332"/>
            <a:ext cx="12192000" cy="5355312"/>
          </a:xfrm>
          <a:prstGeom prst="rect">
            <a:avLst/>
          </a:prstGeom>
        </p:spPr>
        <p:txBody>
          <a:bodyPr wrap="square">
            <a:spAutoFit/>
          </a:bodyPr>
          <a:lstStyle/>
          <a:p>
            <a:r>
              <a:rPr lang="x-none" dirty="0">
                <a:solidFill>
                  <a:srgbClr val="000000"/>
                </a:solidFill>
                <a:latin typeface="Times New Roman" panose="02020603050405020304" pitchFamily="18" charset="0"/>
                <a:cs typeface="Times New Roman" panose="02020603050405020304" pitchFamily="18" charset="0"/>
              </a:rPr>
              <a:t>	</a:t>
            </a:r>
            <a:r>
              <a:rPr lang="ru-RU" dirty="0">
                <a:latin typeface="Times New Roman" panose="02020603050405020304" pitchFamily="18" charset="0"/>
                <a:cs typeface="Times New Roman" panose="02020603050405020304" pitchFamily="18" charset="0"/>
              </a:rPr>
              <a:t>Все современные микропроцессоры содержат </a:t>
            </a:r>
            <a:r>
              <a:rPr lang="ru-RU" b="1" dirty="0">
                <a:latin typeface="Times New Roman" panose="02020603050405020304" pitchFamily="18" charset="0"/>
                <a:cs typeface="Times New Roman" panose="02020603050405020304" pitchFamily="18" charset="0"/>
              </a:rPr>
              <a:t>небольшую высокоскоростную память, встроенную непосредственно в кристалл</a:t>
            </a:r>
            <a:r>
              <a:rPr lang="ru-RU" dirty="0">
                <a:latin typeface="Times New Roman" panose="02020603050405020304" pitchFamily="18" charset="0"/>
                <a:cs typeface="Times New Roman" panose="02020603050405020304" pitchFamily="18" charset="0"/>
              </a:rPr>
              <a:t>, называемую </a:t>
            </a:r>
            <a:r>
              <a:rPr lang="ru-RU" b="1" dirty="0">
                <a:latin typeface="Times New Roman" panose="02020603050405020304" pitchFamily="18" charset="0"/>
                <a:cs typeface="Times New Roman" panose="02020603050405020304" pitchFamily="18" charset="0"/>
              </a:rPr>
              <a:t>кэш-памятью первого уровня (L1)</a:t>
            </a:r>
            <a:r>
              <a:rPr lang="ru-RU" dirty="0">
                <a:latin typeface="Times New Roman" panose="02020603050405020304" pitchFamily="18" charset="0"/>
                <a:cs typeface="Times New Roman" panose="02020603050405020304" pitchFamily="18" charset="0"/>
              </a:rPr>
              <a:t>.</a:t>
            </a:r>
          </a:p>
          <a:p>
            <a:r>
              <a:rPr lang="ru-RU" dirty="0">
                <a:latin typeface="Times New Roman" panose="02020603050405020304" pitchFamily="18" charset="0"/>
                <a:cs typeface="Times New Roman" panose="02020603050405020304" pitchFamily="18" charset="0"/>
              </a:rPr>
              <a:t>                Эта память используется для хранения данных и инструкций, которые </a:t>
            </a:r>
            <a:r>
              <a:rPr lang="ru-RU" b="1" dirty="0">
                <a:latin typeface="Times New Roman" panose="02020603050405020304" pitchFamily="18" charset="0"/>
                <a:cs typeface="Times New Roman" panose="02020603050405020304" pitchFamily="18" charset="0"/>
              </a:rPr>
              <a:t>недавно использовались или будут использоваться в ближайшее время</a:t>
            </a:r>
            <a:r>
              <a:rPr lang="ru-RU" dirty="0">
                <a:latin typeface="Times New Roman" panose="02020603050405020304" pitchFamily="18" charset="0"/>
                <a:cs typeface="Times New Roman" panose="02020603050405020304" pitchFamily="18" charset="0"/>
              </a:rPr>
              <a:t>. Один из принципов компьютерных наук гласит, что если процессор </a:t>
            </a:r>
            <a:r>
              <a:rPr lang="ru-RU" b="1" dirty="0">
                <a:latin typeface="Times New Roman" panose="02020603050405020304" pitchFamily="18" charset="0"/>
                <a:cs typeface="Times New Roman" panose="02020603050405020304" pitchFamily="18" charset="0"/>
              </a:rPr>
              <a:t>недавно обращался к ячейке памяти</a:t>
            </a:r>
            <a:r>
              <a:rPr lang="ru-RU" dirty="0">
                <a:latin typeface="Times New Roman" panose="02020603050405020304" pitchFamily="18" charset="0"/>
                <a:cs typeface="Times New Roman" panose="02020603050405020304" pitchFamily="18" charset="0"/>
              </a:rPr>
              <a:t>, весьма вероятно, что </a:t>
            </a:r>
            <a:r>
              <a:rPr lang="ru-RU" b="1" dirty="0">
                <a:latin typeface="Times New Roman" panose="02020603050405020304" pitchFamily="18" charset="0"/>
                <a:cs typeface="Times New Roman" panose="02020603050405020304" pitchFamily="18" charset="0"/>
              </a:rPr>
              <a:t>он снова обратится к этой ячейке в ближайшем будущем</a:t>
            </a:r>
            <a:r>
              <a:rPr lang="ru-RU" dirty="0">
                <a:latin typeface="Times New Roman" panose="02020603050405020304" pitchFamily="18" charset="0"/>
                <a:cs typeface="Times New Roman" panose="02020603050405020304" pitchFamily="18" charset="0"/>
              </a:rPr>
              <a:t>.                                         Использование </a:t>
            </a:r>
            <a:r>
              <a:rPr lang="ru-RU" b="1" dirty="0">
                <a:latin typeface="Times New Roman" panose="02020603050405020304" pitchFamily="18" charset="0"/>
                <a:cs typeface="Times New Roman" panose="02020603050405020304" pitchFamily="18" charset="0"/>
              </a:rPr>
              <a:t>сверхбыстрого кэша</a:t>
            </a:r>
            <a:r>
              <a:rPr lang="ru-RU" dirty="0">
                <a:latin typeface="Times New Roman" panose="02020603050405020304" pitchFamily="18" charset="0"/>
                <a:cs typeface="Times New Roman" panose="02020603050405020304" pitchFamily="18" charset="0"/>
              </a:rPr>
              <a:t> для хранения недавно использованных данных освобождает процессор от </a:t>
            </a:r>
            <a:r>
              <a:rPr lang="ru-RU" b="1" dirty="0">
                <a:latin typeface="Times New Roman" panose="02020603050405020304" pitchFamily="18" charset="0"/>
                <a:cs typeface="Times New Roman" panose="02020603050405020304" pitchFamily="18" charset="0"/>
              </a:rPr>
              <a:t>поиска этих данных в основной памяти и их повторной загрузки</a:t>
            </a:r>
            <a:r>
              <a:rPr lang="ru-RU" dirty="0">
                <a:latin typeface="Times New Roman" panose="02020603050405020304" pitchFamily="18" charset="0"/>
                <a:cs typeface="Times New Roman" panose="02020603050405020304" pitchFamily="18" charset="0"/>
              </a:rPr>
              <a:t>. Это особенно важно и </a:t>
            </a:r>
            <a:r>
              <a:rPr lang="ru-RU" b="1" dirty="0">
                <a:latin typeface="Times New Roman" panose="02020603050405020304" pitchFamily="18" charset="0"/>
                <a:cs typeface="Times New Roman" panose="02020603050405020304" pitchFamily="18" charset="0"/>
              </a:rPr>
              <a:t>значительно повышает производительность</a:t>
            </a:r>
            <a:r>
              <a:rPr lang="ru-RU" dirty="0">
                <a:latin typeface="Times New Roman" panose="02020603050405020304" pitchFamily="18" charset="0"/>
                <a:cs typeface="Times New Roman" panose="02020603050405020304" pitchFamily="18" charset="0"/>
              </a:rPr>
              <a:t>, поскольку </a:t>
            </a:r>
            <a:r>
              <a:rPr lang="ru-RU" b="1" dirty="0">
                <a:latin typeface="Times New Roman" panose="02020603050405020304" pitchFamily="18" charset="0"/>
                <a:cs typeface="Times New Roman" panose="02020603050405020304" pitchFamily="18" charset="0"/>
              </a:rPr>
              <a:t>основная память значительно медленнее кэш-памяти микропроцессора</a:t>
            </a:r>
            <a:r>
              <a:rPr lang="ru-RU" dirty="0">
                <a:latin typeface="Times New Roman" panose="02020603050405020304" pitchFamily="18" charset="0"/>
                <a:cs typeface="Times New Roman" panose="02020603050405020304" pitchFamily="18" charset="0"/>
              </a:rPr>
              <a:t>. Однако очевидно, что </a:t>
            </a:r>
            <a:r>
              <a:rPr lang="ru-RU" b="1" dirty="0">
                <a:latin typeface="Times New Roman" panose="02020603050405020304" pitchFamily="18" charset="0"/>
                <a:cs typeface="Times New Roman" panose="02020603050405020304" pitchFamily="18" charset="0"/>
              </a:rPr>
              <a:t>повышение производительности имеет свою цену</a:t>
            </a:r>
            <a:r>
              <a:rPr lang="ru-RU" dirty="0">
                <a:latin typeface="Times New Roman" panose="02020603050405020304" pitchFamily="18" charset="0"/>
                <a:cs typeface="Times New Roman" panose="02020603050405020304" pitchFamily="18" charset="0"/>
              </a:rPr>
              <a:t>: кэши — это очень дорогая память.</a:t>
            </a:r>
          </a:p>
          <a:p>
            <a:r>
              <a:rPr lang="ru-RU" dirty="0">
                <a:latin typeface="Times New Roman" panose="02020603050405020304" pitchFamily="18" charset="0"/>
                <a:cs typeface="Times New Roman" panose="02020603050405020304" pitchFamily="18" charset="0"/>
              </a:rPr>
              <a:t>                Кэш, встроенный в микропроцессор, называется </a:t>
            </a:r>
            <a:r>
              <a:rPr lang="ru-RU" b="1" dirty="0">
                <a:latin typeface="Times New Roman" panose="02020603050405020304" pitchFamily="18" charset="0"/>
                <a:cs typeface="Times New Roman" panose="02020603050405020304" pitchFamily="18" charset="0"/>
              </a:rPr>
              <a:t>кэшем первого уровня (L1, или первичным кэшем)</a:t>
            </a:r>
            <a:r>
              <a:rPr lang="ru-RU" dirty="0">
                <a:latin typeface="Times New Roman" panose="02020603050405020304" pitchFamily="18" charset="0"/>
                <a:cs typeface="Times New Roman" panose="02020603050405020304" pitchFamily="18" charset="0"/>
              </a:rPr>
              <a:t>, потому что он находится </a:t>
            </a:r>
            <a:r>
              <a:rPr lang="ru-RU" b="1" dirty="0">
                <a:latin typeface="Times New Roman" panose="02020603050405020304" pitchFamily="18" charset="0"/>
                <a:cs typeface="Times New Roman" panose="02020603050405020304" pitchFamily="18" charset="0"/>
              </a:rPr>
              <a:t>ближе всего к ядру процессора</a:t>
            </a:r>
            <a:r>
              <a:rPr lang="ru-RU" dirty="0">
                <a:latin typeface="Times New Roman" panose="02020603050405020304" pitchFamily="18" charset="0"/>
                <a:cs typeface="Times New Roman" panose="02020603050405020304" pitchFamily="18" charset="0"/>
              </a:rPr>
              <a:t>. Каждый раз, когда процессор запрашивает информацию из памяти, </a:t>
            </a:r>
            <a:r>
              <a:rPr lang="ru-RU" b="1" dirty="0">
                <a:latin typeface="Times New Roman" panose="02020603050405020304" pitchFamily="18" charset="0"/>
                <a:cs typeface="Times New Roman" panose="02020603050405020304" pitchFamily="18" charset="0"/>
              </a:rPr>
              <a:t>контроллер кэша на чипе</a:t>
            </a:r>
            <a:r>
              <a:rPr lang="ru-RU" dirty="0">
                <a:latin typeface="Times New Roman" panose="02020603050405020304" pitchFamily="18" charset="0"/>
                <a:cs typeface="Times New Roman" panose="02020603050405020304" pitchFamily="18" charset="0"/>
              </a:rPr>
              <a:t> использует специальную схему, которая сначала проверяет, находятся ли данные уже в кэше. Если да, то </a:t>
            </a:r>
            <a:r>
              <a:rPr lang="ru-RU" b="1" dirty="0">
                <a:latin typeface="Times New Roman" panose="02020603050405020304" pitchFamily="18" charset="0"/>
                <a:cs typeface="Times New Roman" panose="02020603050405020304" pitchFamily="18" charset="0"/>
              </a:rPr>
              <a:t>сохраняется время доступа к основной памяти</a:t>
            </a:r>
            <a:r>
              <a:rPr lang="ru-RU" dirty="0">
                <a:latin typeface="Times New Roman" panose="02020603050405020304" pitchFamily="18" charset="0"/>
                <a:cs typeface="Times New Roman" panose="02020603050405020304" pitchFamily="18" charset="0"/>
              </a:rPr>
              <a:t>. Большинство ПК также используют </a:t>
            </a:r>
            <a:r>
              <a:rPr lang="ru-RU" b="1" dirty="0">
                <a:latin typeface="Times New Roman" panose="02020603050405020304" pitchFamily="18" charset="0"/>
                <a:cs typeface="Times New Roman" panose="02020603050405020304" pitchFamily="18" charset="0"/>
              </a:rPr>
              <a:t>кэш второго уровня (L2, или вторичный кэш)</a:t>
            </a:r>
            <a:r>
              <a:rPr lang="ru-RU" dirty="0">
                <a:latin typeface="Times New Roman" panose="02020603050405020304" pitchFamily="18" charset="0"/>
                <a:cs typeface="Times New Roman" panose="02020603050405020304" pitchFamily="18" charset="0"/>
              </a:rPr>
              <a:t>, размещенный </a:t>
            </a:r>
            <a:r>
              <a:rPr lang="ru-RU" b="1" dirty="0">
                <a:latin typeface="Times New Roman" panose="02020603050405020304" pitchFamily="18" charset="0"/>
                <a:cs typeface="Times New Roman" panose="02020603050405020304" pitchFamily="18" charset="0"/>
              </a:rPr>
              <a:t>на материнской плате или внутри процессора</a:t>
            </a:r>
            <a:r>
              <a:rPr lang="ru-RU" dirty="0">
                <a:latin typeface="Times New Roman" panose="02020603050405020304" pitchFamily="18" charset="0"/>
                <a:cs typeface="Times New Roman" panose="02020603050405020304" pitchFamily="18" charset="0"/>
              </a:rPr>
              <a:t>, для хранения </a:t>
            </a:r>
            <a:r>
              <a:rPr lang="ru-RU" b="1" dirty="0">
                <a:latin typeface="Times New Roman" panose="02020603050405020304" pitchFamily="18" charset="0"/>
                <a:cs typeface="Times New Roman" panose="02020603050405020304" pitchFamily="18" charset="0"/>
              </a:rPr>
              <a:t>недавно использованных данных, которые не помещаются в кэш первого уровня</a:t>
            </a:r>
            <a:r>
              <a:rPr lang="ru-RU" dirty="0">
                <a:latin typeface="Times New Roman" panose="02020603050405020304" pitchFamily="18" charset="0"/>
                <a:cs typeface="Times New Roman" panose="02020603050405020304" pitchFamily="18" charset="0"/>
              </a:rPr>
              <a:t> (который намного меньше).</a:t>
            </a:r>
          </a:p>
          <a:p>
            <a:r>
              <a:rPr lang="ru-RU" dirty="0">
                <a:latin typeface="Times New Roman" panose="02020603050405020304" pitchFamily="18" charset="0"/>
                <a:cs typeface="Times New Roman" panose="02020603050405020304" pitchFamily="18" charset="0"/>
              </a:rPr>
              <a:t>               Типичный размер </a:t>
            </a:r>
            <a:r>
              <a:rPr lang="ru-RU" b="1" dirty="0">
                <a:latin typeface="Times New Roman" panose="02020603050405020304" pitchFamily="18" charset="0"/>
                <a:cs typeface="Times New Roman" panose="02020603050405020304" pitchFamily="18" charset="0"/>
              </a:rPr>
              <a:t>первичного кэша микропроцессора</a:t>
            </a:r>
            <a:r>
              <a:rPr lang="ru-RU" dirty="0">
                <a:latin typeface="Times New Roman" panose="02020603050405020304" pitchFamily="18" charset="0"/>
                <a:cs typeface="Times New Roman" panose="02020603050405020304" pitchFamily="18" charset="0"/>
              </a:rPr>
              <a:t> варьируется от </a:t>
            </a:r>
            <a:r>
              <a:rPr lang="ru-RU" b="1" dirty="0">
                <a:latin typeface="Times New Roman" panose="02020603050405020304" pitchFamily="18" charset="0"/>
                <a:cs typeface="Times New Roman" panose="02020603050405020304" pitchFamily="18" charset="0"/>
              </a:rPr>
              <a:t>8 КБ (486)</a:t>
            </a:r>
            <a:r>
              <a:rPr lang="ru-RU" dirty="0">
                <a:latin typeface="Times New Roman" panose="02020603050405020304" pitchFamily="18" charset="0"/>
                <a:cs typeface="Times New Roman" panose="02020603050405020304" pitchFamily="18" charset="0"/>
              </a:rPr>
              <a:t> до </a:t>
            </a:r>
            <a:r>
              <a:rPr lang="ru-RU" b="1" dirty="0">
                <a:latin typeface="Times New Roman" panose="02020603050405020304" pitchFamily="18" charset="0"/>
                <a:cs typeface="Times New Roman" panose="02020603050405020304" pitchFamily="18" charset="0"/>
              </a:rPr>
              <a:t>32 КБ (</a:t>
            </a:r>
            <a:r>
              <a:rPr lang="ru-RU" b="1" dirty="0" err="1">
                <a:latin typeface="Times New Roman" panose="02020603050405020304" pitchFamily="18" charset="0"/>
                <a:cs typeface="Times New Roman" panose="02020603050405020304" pitchFamily="18" charset="0"/>
              </a:rPr>
              <a:t>Pentium</a:t>
            </a:r>
            <a:r>
              <a:rPr lang="ru-RU" b="1" dirty="0">
                <a:latin typeface="Times New Roman" panose="02020603050405020304" pitchFamily="18" charset="0"/>
                <a:cs typeface="Times New Roman" panose="02020603050405020304" pitchFamily="18" charset="0"/>
              </a:rPr>
              <a:t> II)</a:t>
            </a:r>
            <a:r>
              <a:rPr lang="ru-RU" dirty="0">
                <a:latin typeface="Times New Roman" panose="02020603050405020304" pitchFamily="18" charset="0"/>
                <a:cs typeface="Times New Roman" panose="02020603050405020304" pitchFamily="18" charset="0"/>
              </a:rPr>
              <a:t> или </a:t>
            </a:r>
            <a:r>
              <a:rPr lang="ru-RU" b="1" dirty="0">
                <a:latin typeface="Times New Roman" panose="02020603050405020304" pitchFamily="18" charset="0"/>
                <a:cs typeface="Times New Roman" panose="02020603050405020304" pitchFamily="18" charset="0"/>
              </a:rPr>
              <a:t>64 КБ (AMD K6)</a:t>
            </a:r>
            <a:r>
              <a:rPr lang="ru-RU" dirty="0">
                <a:latin typeface="Times New Roman" panose="02020603050405020304" pitchFamily="18" charset="0"/>
                <a:cs typeface="Times New Roman" panose="02020603050405020304" pitchFamily="18" charset="0"/>
              </a:rPr>
              <a:t>, но может быть </a:t>
            </a:r>
            <a:r>
              <a:rPr lang="ru-RU" b="1" dirty="0">
                <a:latin typeface="Times New Roman" panose="02020603050405020304" pitchFamily="18" charset="0"/>
                <a:cs typeface="Times New Roman" panose="02020603050405020304" pitchFamily="18" charset="0"/>
              </a:rPr>
              <a:t>ещё больше в современных RISC-микропроцессорах</a:t>
            </a:r>
            <a:r>
              <a:rPr lang="ru-RU" dirty="0">
                <a:latin typeface="Times New Roman" panose="02020603050405020304" pitchFamily="18" charset="0"/>
                <a:cs typeface="Times New Roman" panose="02020603050405020304" pitchFamily="18" charset="0"/>
              </a:rPr>
              <a:t>, в то время как микропроцессоры до 486 не имели </a:t>
            </a:r>
            <a:r>
              <a:rPr lang="ru-RU" b="1" dirty="0">
                <a:latin typeface="Times New Roman" panose="02020603050405020304" pitchFamily="18" charset="0"/>
                <a:cs typeface="Times New Roman" panose="02020603050405020304" pitchFamily="18" charset="0"/>
              </a:rPr>
              <a:t>встроенного кэша первого уровня</a:t>
            </a:r>
            <a:r>
              <a:rPr lang="ru-RU" dirty="0">
                <a:latin typeface="Times New Roman" panose="02020603050405020304" pitchFamily="18" charset="0"/>
                <a:cs typeface="Times New Roman" panose="02020603050405020304" pitchFamily="18" charset="0"/>
              </a:rPr>
              <a:t>. Эти кэши очень быстрые, потому что они </a:t>
            </a:r>
            <a:r>
              <a:rPr lang="ru-RU" b="1" dirty="0">
                <a:latin typeface="Times New Roman" panose="02020603050405020304" pitchFamily="18" charset="0"/>
                <a:cs typeface="Times New Roman" panose="02020603050405020304" pitchFamily="18" charset="0"/>
              </a:rPr>
              <a:t>работают на полной тактовой частоте процессора</a:t>
            </a:r>
            <a:r>
              <a:rPr lang="ru-RU" dirty="0">
                <a:latin typeface="Times New Roman" panose="02020603050405020304" pitchFamily="18" charset="0"/>
                <a:cs typeface="Times New Roman" panose="02020603050405020304" pitchFamily="18" charset="0"/>
              </a:rPr>
              <a:t> и </a:t>
            </a:r>
            <a:r>
              <a:rPr lang="ru-RU" b="1" dirty="0">
                <a:latin typeface="Times New Roman" panose="02020603050405020304" pitchFamily="18" charset="0"/>
                <a:cs typeface="Times New Roman" panose="02020603050405020304" pitchFamily="18" charset="0"/>
              </a:rPr>
              <a:t>интегрированы непосредственно в ядро микропроцессора</a:t>
            </a:r>
            <a:r>
              <a:rPr lang="ru-RU" dirty="0">
                <a:latin typeface="Times New Roman" panose="02020603050405020304" pitchFamily="18" charset="0"/>
                <a:cs typeface="Times New Roman" panose="02020603050405020304" pitchFamily="18" charset="0"/>
              </a:rPr>
              <a:t>.</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1" y="0"/>
            <a:ext cx="12192001" cy="4801314"/>
          </a:xfrm>
          <a:prstGeom prst="rect">
            <a:avLst/>
          </a:prstGeom>
        </p:spPr>
        <p:txBody>
          <a:bodyPr wrap="square">
            <a:spAutoFit/>
          </a:bodyPr>
          <a:lstStyle/>
          <a:p>
            <a:r>
              <a:rPr lang="ru-RU" dirty="0">
                <a:latin typeface="Times New Roman" panose="02020603050405020304" pitchFamily="18" charset="0"/>
                <a:cs typeface="Times New Roman" panose="02020603050405020304" pitchFamily="18" charset="0"/>
              </a:rPr>
              <a:t>Есть два способа организации </a:t>
            </a:r>
            <a:r>
              <a:rPr lang="ru-RU" b="1" dirty="0">
                <a:latin typeface="Times New Roman" panose="02020603050405020304" pitchFamily="18" charset="0"/>
                <a:cs typeface="Times New Roman" panose="02020603050405020304" pitchFamily="18" charset="0"/>
              </a:rPr>
              <a:t>первичного кэша процессором</a:t>
            </a:r>
            <a:r>
              <a:rPr lang="ru-RU" dirty="0">
                <a:latin typeface="Times New Roman" panose="02020603050405020304" pitchFamily="18" charset="0"/>
                <a:cs typeface="Times New Roman" panose="02020603050405020304" pitchFamily="18" charset="0"/>
              </a:rPr>
              <a:t>: некоторые процессоры имеют </a:t>
            </a:r>
            <a:r>
              <a:rPr lang="ru-RU" b="1" dirty="0">
                <a:latin typeface="Times New Roman" panose="02020603050405020304" pitchFamily="18" charset="0"/>
                <a:cs typeface="Times New Roman" panose="02020603050405020304" pitchFamily="18" charset="0"/>
              </a:rPr>
              <a:t>единый кэш</a:t>
            </a:r>
            <a:r>
              <a:rPr lang="ru-RU" dirty="0">
                <a:latin typeface="Times New Roman" panose="02020603050405020304" pitchFamily="18" charset="0"/>
                <a:cs typeface="Times New Roman" panose="02020603050405020304" pitchFamily="18" charset="0"/>
              </a:rPr>
              <a:t>, используемый как для данных, так и для инструкций; такой кэш обычно называют </a:t>
            </a:r>
            <a:r>
              <a:rPr lang="ru-RU" b="1" dirty="0">
                <a:latin typeface="Times New Roman" panose="02020603050405020304" pitchFamily="18" charset="0"/>
                <a:cs typeface="Times New Roman" panose="02020603050405020304" pitchFamily="18" charset="0"/>
              </a:rPr>
              <a:t>унифицированным кэшем</a:t>
            </a:r>
            <a:r>
              <a:rPr lang="ru-RU" dirty="0">
                <a:latin typeface="Times New Roman" panose="02020603050405020304" pitchFamily="18" charset="0"/>
                <a:cs typeface="Times New Roman" panose="02020603050405020304" pitchFamily="18" charset="0"/>
              </a:rPr>
              <a:t>. Другие процессоры используют </a:t>
            </a:r>
            <a:r>
              <a:rPr lang="ru-RU" b="1" dirty="0">
                <a:latin typeface="Times New Roman" panose="02020603050405020304" pitchFamily="18" charset="0"/>
                <a:cs typeface="Times New Roman" panose="02020603050405020304" pitchFamily="18" charset="0"/>
              </a:rPr>
              <a:t>два отдельных кэша</a:t>
            </a:r>
            <a:r>
              <a:rPr lang="ru-RU" dirty="0">
                <a:latin typeface="Times New Roman" panose="02020603050405020304" pitchFamily="18" charset="0"/>
                <a:cs typeface="Times New Roman" panose="02020603050405020304" pitchFamily="18" charset="0"/>
              </a:rPr>
              <a:t>: один для данных и один для инструкций, и </a:t>
            </a:r>
            <a:r>
              <a:rPr lang="ru-RU" b="1" dirty="0">
                <a:latin typeface="Times New Roman" panose="02020603050405020304" pitchFamily="18" charset="0"/>
                <a:cs typeface="Times New Roman" panose="02020603050405020304" pitchFamily="18" charset="0"/>
              </a:rPr>
              <a:t>режимы управления кэшированием могут различаться для этих двух типов памяти</a:t>
            </a:r>
            <a:r>
              <a:rPr lang="ru-RU" dirty="0">
                <a:latin typeface="Times New Roman" panose="02020603050405020304" pitchFamily="18" charset="0"/>
                <a:cs typeface="Times New Roman" panose="02020603050405020304" pitchFamily="18" charset="0"/>
              </a:rPr>
              <a:t>. Например, микропроцессор </a:t>
            </a:r>
            <a:r>
              <a:rPr lang="ru-RU" b="1" dirty="0" err="1">
                <a:latin typeface="Times New Roman" panose="02020603050405020304" pitchFamily="18" charset="0"/>
                <a:cs typeface="Times New Roman" panose="02020603050405020304" pitchFamily="18" charset="0"/>
              </a:rPr>
              <a:t>Pentium</a:t>
            </a:r>
            <a:r>
              <a:rPr lang="ru-RU" dirty="0">
                <a:latin typeface="Times New Roman" panose="02020603050405020304" pitchFamily="18" charset="0"/>
                <a:cs typeface="Times New Roman" panose="02020603050405020304" pitchFamily="18" charset="0"/>
              </a:rPr>
              <a:t> использует </a:t>
            </a:r>
            <a:r>
              <a:rPr lang="ru-RU" b="1" dirty="0">
                <a:latin typeface="Times New Roman" panose="02020603050405020304" pitchFamily="18" charset="0"/>
                <a:cs typeface="Times New Roman" panose="02020603050405020304" pitchFamily="18" charset="0"/>
              </a:rPr>
              <a:t>политику обратной записи для данных</a:t>
            </a:r>
            <a:r>
              <a:rPr lang="ru-RU" dirty="0">
                <a:latin typeface="Times New Roman" panose="02020603050405020304" pitchFamily="18" charset="0"/>
                <a:cs typeface="Times New Roman" panose="02020603050405020304" pitchFamily="18" charset="0"/>
              </a:rPr>
              <a:t>, в то время как для кэширования инструкций применяется только </a:t>
            </a:r>
            <a:r>
              <a:rPr lang="ru-RU" b="1" dirty="0">
                <a:latin typeface="Times New Roman" panose="02020603050405020304" pitchFamily="18" charset="0"/>
                <a:cs typeface="Times New Roman" panose="02020603050405020304" pitchFamily="18" charset="0"/>
              </a:rPr>
              <a:t>метод «сквозной записи»</a:t>
            </a:r>
            <a:r>
              <a:rPr lang="ru-RU" dirty="0">
                <a:latin typeface="Times New Roman" panose="02020603050405020304" pitchFamily="18" charset="0"/>
                <a:cs typeface="Times New Roman" panose="02020603050405020304" pitchFamily="18" charset="0"/>
              </a:rPr>
              <a:t>. </a:t>
            </a:r>
            <a:r>
              <a:rPr lang="ru-RU" b="1" dirty="0">
                <a:latin typeface="Times New Roman" panose="02020603050405020304" pitchFamily="18" charset="0"/>
                <a:cs typeface="Times New Roman" panose="02020603050405020304" pitchFamily="18" charset="0"/>
              </a:rPr>
              <a:t>Политика записи в кэш определяет, как обновляются области памяти, которые кэшируются</a:t>
            </a:r>
            <a:r>
              <a:rPr lang="ru-RU" dirty="0">
                <a:latin typeface="Times New Roman" panose="02020603050405020304" pitchFamily="18" charset="0"/>
                <a:cs typeface="Times New Roman" panose="02020603050405020304" pitchFamily="18" charset="0"/>
              </a:rPr>
              <a:t>; с этой точки зрения различают два типа кэшей:</a:t>
            </a:r>
          </a:p>
          <a:p>
            <a:pPr marL="285750" indent="-285750">
              <a:buFont typeface="Arial" panose="020B0604020202020204" pitchFamily="34" charset="0"/>
              <a:buChar char="•"/>
            </a:pPr>
            <a:r>
              <a:rPr lang="ru-RU" b="1" dirty="0">
                <a:latin typeface="Times New Roman" panose="02020603050405020304" pitchFamily="18" charset="0"/>
                <a:cs typeface="Times New Roman" panose="02020603050405020304" pitchFamily="18" charset="0"/>
              </a:rPr>
              <a:t>Кэш с обратной записью (</a:t>
            </a:r>
            <a:r>
              <a:rPr lang="ru-RU" b="1" dirty="0" err="1">
                <a:latin typeface="Times New Roman" panose="02020603050405020304" pitchFamily="18" charset="0"/>
                <a:cs typeface="Times New Roman" panose="02020603050405020304" pitchFamily="18" charset="0"/>
              </a:rPr>
              <a:t>write-back</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cache</a:t>
            </a:r>
            <a:r>
              <a:rPr lang="ru-RU" b="1" dirty="0">
                <a:latin typeface="Times New Roman" panose="02020603050405020304" pitchFamily="18" charset="0"/>
                <a:cs typeface="Times New Roman" panose="02020603050405020304" pitchFamily="18" charset="0"/>
              </a:rPr>
              <a:t>)</a:t>
            </a:r>
            <a:r>
              <a:rPr lang="ru-RU" dirty="0">
                <a:latin typeface="Times New Roman" panose="02020603050405020304" pitchFamily="18" charset="0"/>
                <a:cs typeface="Times New Roman" panose="02020603050405020304" pitchFamily="18" charset="0"/>
              </a:rPr>
              <a:t>. Этот тип кэша работает следующим образом: когда система записывает данные в ячейку памяти, которая в данный момент кэширована, новая информация записывается только в кэш, а </a:t>
            </a:r>
            <a:r>
              <a:rPr lang="ru-RU" b="1" dirty="0">
                <a:latin typeface="Times New Roman" panose="02020603050405020304" pitchFamily="18" charset="0"/>
                <a:cs typeface="Times New Roman" panose="02020603050405020304" pitchFamily="18" charset="0"/>
              </a:rPr>
              <a:t>не в основную память</a:t>
            </a:r>
            <a:r>
              <a:rPr lang="ru-RU" dirty="0">
                <a:latin typeface="Times New Roman" panose="02020603050405020304" pitchFamily="18" charset="0"/>
                <a:cs typeface="Times New Roman" panose="02020603050405020304" pitchFamily="18" charset="0"/>
              </a:rPr>
              <a:t>. Затем, если </a:t>
            </a:r>
            <a:r>
              <a:rPr lang="ru-RU" b="1" dirty="0">
                <a:latin typeface="Times New Roman" panose="02020603050405020304" pitchFamily="18" charset="0"/>
                <a:cs typeface="Times New Roman" panose="02020603050405020304" pitchFamily="18" charset="0"/>
              </a:rPr>
              <a:t>другая область кэша должна быть использована</a:t>
            </a:r>
            <a:r>
              <a:rPr lang="ru-RU" dirty="0">
                <a:latin typeface="Times New Roman" panose="02020603050405020304" pitchFamily="18" charset="0"/>
                <a:cs typeface="Times New Roman" panose="02020603050405020304" pitchFamily="18" charset="0"/>
              </a:rPr>
              <a:t>, информация, хранящаяся в кэше, записывается обратно в основную память, после чего </a:t>
            </a:r>
            <a:r>
              <a:rPr lang="ru-RU" b="1" dirty="0">
                <a:latin typeface="Times New Roman" panose="02020603050405020304" pitchFamily="18" charset="0"/>
                <a:cs typeface="Times New Roman" panose="02020603050405020304" pitchFamily="18" charset="0"/>
              </a:rPr>
              <a:t>освобождённая область кэша</a:t>
            </a:r>
            <a:r>
              <a:rPr lang="ru-RU" dirty="0">
                <a:latin typeface="Times New Roman" panose="02020603050405020304" pitchFamily="18" charset="0"/>
                <a:cs typeface="Times New Roman" panose="02020603050405020304" pitchFamily="18" charset="0"/>
              </a:rPr>
              <a:t> может использоваться по новому адресу. Этот тип кэша работает </a:t>
            </a:r>
            <a:r>
              <a:rPr lang="ru-RU" b="1" dirty="0">
                <a:latin typeface="Times New Roman" panose="02020603050405020304" pitchFamily="18" charset="0"/>
                <a:cs typeface="Times New Roman" panose="02020603050405020304" pitchFamily="18" charset="0"/>
              </a:rPr>
              <a:t>эффективнее, чем кэш со сквозной записью</a:t>
            </a:r>
            <a:r>
              <a:rPr lang="ru-RU" dirty="0">
                <a:latin typeface="Times New Roman" panose="02020603050405020304" pitchFamily="18" charset="0"/>
                <a:cs typeface="Times New Roman" panose="02020603050405020304" pitchFamily="18" charset="0"/>
              </a:rPr>
              <a:t>, поскольку экономит время при записи в основную память.</a:t>
            </a:r>
          </a:p>
          <a:p>
            <a:pPr marL="285750" indent="-285750">
              <a:buFont typeface="Arial" panose="020B0604020202020204" pitchFamily="34" charset="0"/>
              <a:buChar char="•"/>
            </a:pPr>
            <a:r>
              <a:rPr lang="ru-RU" b="1" dirty="0">
                <a:latin typeface="Times New Roman" panose="02020603050405020304" pitchFamily="18" charset="0"/>
                <a:cs typeface="Times New Roman" panose="02020603050405020304" pitchFamily="18" charset="0"/>
              </a:rPr>
              <a:t>Кэш со сквозной записью (</a:t>
            </a:r>
            <a:r>
              <a:rPr lang="ru-RU" b="1" dirty="0" err="1">
                <a:latin typeface="Times New Roman" panose="02020603050405020304" pitchFamily="18" charset="0"/>
                <a:cs typeface="Times New Roman" panose="02020603050405020304" pitchFamily="18" charset="0"/>
              </a:rPr>
              <a:t>write-through</a:t>
            </a:r>
            <a:r>
              <a:rPr lang="ru-RU" b="1" dirty="0">
                <a:latin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cs typeface="Times New Roman" panose="02020603050405020304" pitchFamily="18" charset="0"/>
              </a:rPr>
              <a:t>cache</a:t>
            </a:r>
            <a:r>
              <a:rPr lang="ru-RU" b="1" dirty="0">
                <a:latin typeface="Times New Roman" panose="02020603050405020304" pitchFamily="18" charset="0"/>
                <a:cs typeface="Times New Roman" panose="02020603050405020304" pitchFamily="18" charset="0"/>
              </a:rPr>
              <a:t>)</a:t>
            </a:r>
            <a:r>
              <a:rPr lang="ru-RU" dirty="0">
                <a:latin typeface="Times New Roman" panose="02020603050405020304" pitchFamily="18" charset="0"/>
                <a:cs typeface="Times New Roman" panose="02020603050405020304" pitchFamily="18" charset="0"/>
              </a:rPr>
              <a:t>. В этом случае каждый раз, когда процессор выполняет запись в ячейку кэша, </a:t>
            </a:r>
            <a:r>
              <a:rPr lang="ru-RU" b="1" dirty="0">
                <a:latin typeface="Times New Roman" panose="02020603050405020304" pitchFamily="18" charset="0"/>
                <a:cs typeface="Times New Roman" panose="02020603050405020304" pitchFamily="18" charset="0"/>
              </a:rPr>
              <a:t>одновременно обновляются и кэш, и основная память</a:t>
            </a:r>
            <a:r>
              <a:rPr lang="ru-RU" dirty="0">
                <a:latin typeface="Times New Roman" panose="02020603050405020304" pitchFamily="18" charset="0"/>
                <a:cs typeface="Times New Roman" panose="02020603050405020304" pitchFamily="18" charset="0"/>
              </a:rPr>
              <a:t>, что приводит к дополнительным затратам времени на запись в системную память. Этот тип кэша работает </a:t>
            </a:r>
            <a:r>
              <a:rPr lang="ru-RU" b="1" dirty="0">
                <a:latin typeface="Times New Roman" panose="02020603050405020304" pitchFamily="18" charset="0"/>
                <a:cs typeface="Times New Roman" panose="02020603050405020304" pitchFamily="18" charset="0"/>
              </a:rPr>
              <a:t>менее эффективно, чем кэш с обратной записью</a:t>
            </a:r>
            <a:r>
              <a:rPr lang="ru-RU" dirty="0">
                <a:latin typeface="Times New Roman" panose="02020603050405020304" pitchFamily="18" charset="0"/>
                <a:cs typeface="Times New Roman" panose="02020603050405020304" pitchFamily="18" charset="0"/>
              </a:rPr>
              <a:t>, но его проще реализовать.</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stretch>
            <a:fillRect/>
          </a:stretch>
        </p:blipFill>
        <p:spPr>
          <a:xfrm>
            <a:off x="0" y="0"/>
            <a:ext cx="5124261" cy="6879274"/>
          </a:xfrm>
          <a:prstGeom prst="rect">
            <a:avLst/>
          </a:prstGeom>
        </p:spPr>
      </p:pic>
      <p:pic>
        <p:nvPicPr>
          <p:cNvPr id="5" name="Рисунок 4"/>
          <p:cNvPicPr>
            <a:picLocks noChangeAspect="1"/>
          </p:cNvPicPr>
          <p:nvPr/>
        </p:nvPicPr>
        <p:blipFill>
          <a:blip r:embed="rId3"/>
          <a:stretch>
            <a:fillRect/>
          </a:stretch>
        </p:blipFill>
        <p:spPr>
          <a:xfrm>
            <a:off x="5194375" y="410519"/>
            <a:ext cx="6792036" cy="4958186"/>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0"/>
            <a:ext cx="6096000" cy="369332"/>
          </a:xfrm>
          <a:prstGeom prst="rect">
            <a:avLst/>
          </a:prstGeom>
        </p:spPr>
        <p:txBody>
          <a:bodyPr>
            <a:spAutoFit/>
          </a:bodyPr>
          <a:lstStyle/>
          <a:p>
            <a:r>
              <a:rPr lang="en-US" b="1" i="1">
                <a:solidFill>
                  <a:srgbClr val="000000"/>
                </a:solidFill>
                <a:latin typeface="Times New Roman" panose="02020603050405020304" pitchFamily="18" charset="0"/>
                <a:cs typeface="Times New Roman" panose="02020603050405020304" pitchFamily="18" charset="0"/>
              </a:rPr>
              <a:t>Микропроцессор 80286 (286)</a:t>
            </a:r>
            <a:endParaRPr lang="en-US" dirty="0">
              <a:latin typeface="Times New Roman" panose="02020603050405020304" pitchFamily="18" charset="0"/>
              <a:cs typeface="Times New Roman" panose="02020603050405020304" pitchFamily="18" charset="0"/>
            </a:endParaRPr>
          </a:p>
        </p:txBody>
      </p:sp>
      <p:sp>
        <p:nvSpPr>
          <p:cNvPr id="15" name="Прямоугольник 14"/>
          <p:cNvSpPr/>
          <p:nvPr/>
        </p:nvSpPr>
        <p:spPr>
          <a:xfrm>
            <a:off x="0" y="187609"/>
            <a:ext cx="12192000" cy="1476375"/>
          </a:xfrm>
          <a:prstGeom prst="rect">
            <a:avLst/>
          </a:prstGeom>
        </p:spPr>
        <p:txBody>
          <a:bodyPr wrap="square">
            <a:spAutoFit/>
          </a:bodyPr>
          <a:lstStyle/>
          <a:p>
            <a:r>
              <a:rPr lang="en-US">
                <a:solidFill>
                  <a:srgbClr val="000000"/>
                </a:solidFill>
                <a:latin typeface="Times New Roman" panose="02020603050405020304" pitchFamily="18" charset="0"/>
                <a:cs typeface="Times New Roman" panose="02020603050405020304" pitchFamily="18" charset="0"/>
              </a:rPr>
              <a:t>Семейство x86 расширилось в 1982 году микропроцессором 80186, структурно идентичным 8086, но содержащим несколько системных устройств, интегрированных в од</a:t>
            </a:r>
            <a:r>
              <a:rPr lang="ru-RU" altLang="en-US">
                <a:solidFill>
                  <a:srgbClr val="000000"/>
                </a:solidFill>
                <a:latin typeface="Times New Roman" panose="02020603050405020304" pitchFamily="18" charset="0"/>
                <a:cs typeface="Times New Roman" panose="02020603050405020304" pitchFamily="18" charset="0"/>
              </a:rPr>
              <a:t>ин кристалл</a:t>
            </a:r>
            <a:r>
              <a:rPr lang="en-US">
                <a:solidFill>
                  <a:srgbClr val="000000"/>
                </a:solidFill>
                <a:latin typeface="Times New Roman" panose="02020603050405020304" pitchFamily="18" charset="0"/>
                <a:cs typeface="Times New Roman" panose="02020603050405020304" pitchFamily="18" charset="0"/>
              </a:rPr>
              <a:t>. В том же году </a:t>
            </a:r>
            <a:r>
              <a:rPr lang="ru-RU">
                <a:solidFill>
                  <a:srgbClr val="000000"/>
                </a:solidFill>
                <a:latin typeface="Times New Roman" panose="02020603050405020304" pitchFamily="18" charset="0"/>
                <a:cs typeface="Times New Roman" panose="02020603050405020304" pitchFamily="18" charset="0"/>
              </a:rPr>
              <a:t>был </a:t>
            </a:r>
            <a:r>
              <a:rPr lang="en-US">
                <a:solidFill>
                  <a:srgbClr val="000000"/>
                </a:solidFill>
                <a:latin typeface="Times New Roman" panose="02020603050405020304" pitchFamily="18" charset="0"/>
                <a:cs typeface="Times New Roman" panose="02020603050405020304" pitchFamily="18" charset="0"/>
              </a:rPr>
              <a:t>представлен 80286, который име</a:t>
            </a:r>
            <a:r>
              <a:rPr lang="ru-RU" altLang="en-US">
                <a:solidFill>
                  <a:srgbClr val="000000"/>
                </a:solidFill>
                <a:latin typeface="Times New Roman" panose="02020603050405020304" pitchFamily="18" charset="0"/>
                <a:cs typeface="Times New Roman" panose="02020603050405020304" pitchFamily="18" charset="0"/>
              </a:rPr>
              <a:t>л</a:t>
            </a:r>
            <a:r>
              <a:rPr lang="en-US">
                <a:solidFill>
                  <a:srgbClr val="000000"/>
                </a:solidFill>
                <a:latin typeface="Times New Roman" panose="02020603050405020304" pitchFamily="18" charset="0"/>
                <a:cs typeface="Times New Roman" panose="02020603050405020304" pitchFamily="18" charset="0"/>
              </a:rPr>
              <a:t> расширенную архитектуру по сравнению с 8086. Он может работать точно так же, как 8086, но с некоторыми дополнительными функциями. Начиная с этого микропроцессора, были введены виртуальная память, многозадачность и механизмы защиты.</a:t>
            </a:r>
            <a:endParaRPr lang="en-US" dirty="0">
              <a:latin typeface="Times New Roman" panose="02020603050405020304" pitchFamily="18" charset="0"/>
              <a:cs typeface="Times New Roman" panose="02020603050405020304" pitchFamily="18" charset="0"/>
            </a:endParaRPr>
          </a:p>
        </p:txBody>
      </p:sp>
      <p:sp>
        <p:nvSpPr>
          <p:cNvPr id="21" name="Прямоугольник 20"/>
          <p:cNvSpPr/>
          <p:nvPr/>
        </p:nvSpPr>
        <p:spPr>
          <a:xfrm>
            <a:off x="5080" y="1663980"/>
            <a:ext cx="12192000" cy="1076325"/>
          </a:xfrm>
          <a:prstGeom prst="rect">
            <a:avLst/>
          </a:prstGeom>
        </p:spPr>
        <p:txBody>
          <a:bodyPr wrap="square">
            <a:spAutoFit/>
          </a:bodyPr>
          <a:lstStyle/>
          <a:p>
            <a:r>
              <a:rPr lang="en-US" sz="1600">
                <a:solidFill>
                  <a:srgbClr val="000000"/>
                </a:solidFill>
                <a:latin typeface="Times New Roman" panose="02020603050405020304" pitchFamily="18" charset="0"/>
                <a:cs typeface="Times New Roman" panose="02020603050405020304" pitchFamily="18" charset="0"/>
              </a:rPr>
              <a:t>Компьютер PC-AT (Advanced Technology) 286 был построен из 134 000 транзисторов, встроенных в 68-контактный </a:t>
            </a:r>
            <a:r>
              <a:rPr lang="ru-RU" altLang="en-US" sz="1600">
                <a:solidFill>
                  <a:srgbClr val="000000"/>
                </a:solidFill>
                <a:latin typeface="Times New Roman" panose="02020603050405020304" pitchFamily="18" charset="0"/>
                <a:cs typeface="Times New Roman" panose="02020603050405020304" pitchFamily="18" charset="0"/>
              </a:rPr>
              <a:t>корпус</a:t>
            </a:r>
            <a:r>
              <a:rPr lang="en-US" sz="1600">
                <a:solidFill>
                  <a:srgbClr val="000000"/>
                </a:solidFill>
                <a:latin typeface="Times New Roman" panose="02020603050405020304" pitchFamily="18" charset="0"/>
                <a:cs typeface="Times New Roman" panose="02020603050405020304" pitchFamily="18" charset="0"/>
              </a:rPr>
              <a:t>. </a:t>
            </a:r>
            <a:r>
              <a:rPr lang="ru-RU" altLang="en-US" sz="1600">
                <a:solidFill>
                  <a:srgbClr val="000000"/>
                </a:solidFill>
                <a:latin typeface="Times New Roman" panose="02020603050405020304" pitchFamily="18" charset="0"/>
                <a:cs typeface="Times New Roman" panose="02020603050405020304" pitchFamily="18" charset="0"/>
              </a:rPr>
              <a:t>Его в</a:t>
            </a:r>
            <a:r>
              <a:rPr lang="en-US" sz="1600">
                <a:solidFill>
                  <a:srgbClr val="000000"/>
                </a:solidFill>
                <a:latin typeface="Times New Roman" panose="02020603050405020304" pitchFamily="18" charset="0"/>
                <a:cs typeface="Times New Roman" panose="02020603050405020304" pitchFamily="18" charset="0"/>
              </a:rPr>
              <a:t>ажнейшей особенностью является увеличение адресного пространства до 16 МБ, </a:t>
            </a:r>
            <a:r>
              <a:rPr lang="ru-RU" altLang="en-US" sz="1600">
                <a:solidFill>
                  <a:srgbClr val="000000"/>
                </a:solidFill>
                <a:latin typeface="Times New Roman" panose="02020603050405020304" pitchFamily="18" charset="0"/>
                <a:cs typeface="Times New Roman" panose="02020603050405020304" pitchFamily="18" charset="0"/>
              </a:rPr>
              <a:t>что позволяет </a:t>
            </a:r>
            <a:r>
              <a:rPr lang="en-US" sz="1600">
                <a:solidFill>
                  <a:srgbClr val="000000"/>
                </a:solidFill>
                <a:latin typeface="Times New Roman" panose="02020603050405020304" pitchFamily="18" charset="0"/>
                <a:cs typeface="Times New Roman" panose="02020603050405020304" pitchFamily="18" charset="0"/>
              </a:rPr>
              <a:t>работать в защищенном режиме и </a:t>
            </a:r>
            <a:r>
              <a:rPr lang="ru-RU" altLang="en-US" sz="1600">
                <a:solidFill>
                  <a:srgbClr val="000000"/>
                </a:solidFill>
                <a:latin typeface="Times New Roman" panose="02020603050405020304" pitchFamily="18" charset="0"/>
                <a:cs typeface="Times New Roman" panose="02020603050405020304" pitchFamily="18" charset="0"/>
              </a:rPr>
              <a:t>использовать</a:t>
            </a:r>
            <a:r>
              <a:rPr lang="en-US" sz="1600">
                <a:solidFill>
                  <a:srgbClr val="000000"/>
                </a:solidFill>
                <a:latin typeface="Times New Roman" panose="02020603050405020304" pitchFamily="18" charset="0"/>
                <a:cs typeface="Times New Roman" panose="02020603050405020304" pitchFamily="18" charset="0"/>
              </a:rPr>
              <a:t> виртуальн</a:t>
            </a:r>
            <a:r>
              <a:rPr lang="ru-RU" altLang="en-US" sz="1600">
                <a:solidFill>
                  <a:srgbClr val="000000"/>
                </a:solidFill>
                <a:latin typeface="Times New Roman" panose="02020603050405020304" pitchFamily="18" charset="0"/>
                <a:cs typeface="Times New Roman" panose="02020603050405020304" pitchFamily="18" charset="0"/>
              </a:rPr>
              <a:t>ую</a:t>
            </a:r>
            <a:r>
              <a:rPr lang="en-US" sz="1600">
                <a:solidFill>
                  <a:srgbClr val="000000"/>
                </a:solidFill>
                <a:latin typeface="Times New Roman" panose="02020603050405020304" pitchFamily="18" charset="0"/>
                <a:cs typeface="Times New Roman" panose="02020603050405020304" pitchFamily="18" charset="0"/>
              </a:rPr>
              <a:t> память. </a:t>
            </a:r>
            <a:r>
              <a:rPr lang="en-US" altLang="en-US" sz="1600">
                <a:solidFill>
                  <a:srgbClr val="000000"/>
                </a:solidFill>
                <a:latin typeface="Times New Roman" panose="02020603050405020304" pitchFamily="18" charset="0"/>
                <a:cs typeface="Times New Roman" panose="02020603050405020304" pitchFamily="18" charset="0"/>
              </a:rPr>
              <a:t>Ниже мы более подробно рассмотрим эти концепции.</a:t>
            </a:r>
            <a:r>
              <a:rPr lang="ru-RU" altLang="en-US" sz="1600">
                <a:solidFill>
                  <a:srgbClr val="000000"/>
                </a:solidFill>
                <a:latin typeface="Times New Roman" panose="02020603050405020304" pitchFamily="18" charset="0"/>
                <a:cs typeface="Times New Roman" panose="02020603050405020304" pitchFamily="18" charset="0"/>
              </a:rPr>
              <a:t> </a:t>
            </a:r>
            <a:r>
              <a:rPr lang="en-US" sz="1600">
                <a:solidFill>
                  <a:srgbClr val="000000"/>
                </a:solidFill>
                <a:latin typeface="Times New Roman" panose="02020603050405020304" pitchFamily="18" charset="0"/>
                <a:cs typeface="Times New Roman" panose="02020603050405020304" pitchFamily="18" charset="0"/>
              </a:rPr>
              <a:t>Защищенный режим работы позволял использовать многозадачные операционные системы, такие как UNIX или различные варианты.</a:t>
            </a:r>
            <a:endParaRPr lang="en-US" sz="1600" dirty="0">
              <a:solidFill>
                <a:srgbClr val="000000"/>
              </a:solidFill>
              <a:latin typeface="Times New Roman" panose="02020603050405020304" pitchFamily="18" charset="0"/>
              <a:cs typeface="Times New Roman" panose="02020603050405020304" pitchFamily="18" charset="0"/>
            </a:endParaRPr>
          </a:p>
        </p:txBody>
      </p:sp>
      <p:sp>
        <p:nvSpPr>
          <p:cNvPr id="22" name="Прямоугольник 21"/>
          <p:cNvSpPr/>
          <p:nvPr/>
        </p:nvSpPr>
        <p:spPr>
          <a:xfrm>
            <a:off x="0" y="2665730"/>
            <a:ext cx="12197080" cy="4246245"/>
          </a:xfrm>
          <a:prstGeom prst="rect">
            <a:avLst/>
          </a:prstGeom>
        </p:spPr>
        <p:txBody>
          <a:bodyPr wrap="square">
            <a:spAutoFit/>
          </a:bodyPr>
          <a:lstStyle/>
          <a:p>
            <a:pPr indent="450215" algn="just">
              <a:spcAft>
                <a:spcPts val="0"/>
              </a:spcAft>
            </a:pPr>
            <a:r>
              <a:rPr lang="ro-RO"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Вводятся</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два</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alt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режима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работы</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модуль</a:t>
            </a: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KERNEL;</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модуль</a:t>
            </a: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USER.</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В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режиме</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KERNEL,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который</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является</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защищенным</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режимом</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могут</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выполняться</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все</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инструкции</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процессора</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включая</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привилегированные</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Это</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особый</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режим</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операционной</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системы</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p>
          <a:p>
            <a:pPr indent="450215" algn="just">
              <a:spcAft>
                <a:spcPts val="0"/>
              </a:spcAft>
            </a:pP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В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режиме</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USER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не</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все</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инструкции</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могут</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быть</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выполнены</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Это</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пользовательский</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режим</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p>
          <a:p>
            <a:pPr indent="450215" algn="just">
              <a:spcAft>
                <a:spcPts val="0"/>
              </a:spcAft>
            </a:pPr>
            <a:r>
              <a:rPr lang="ro-RO"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b)</a:t>
            </a: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Спектр</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адресов</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увеличивается</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до</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16 МБ,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что</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достигается</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добавлением</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четырех</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адресных</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alt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линий</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Таким</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образом</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количество</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адресных</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alt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линий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равно</a:t>
            </a:r>
            <a:r>
              <a:rPr lang="en-US"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2</a:t>
            </a:r>
            <a:r>
              <a:rPr lang="en-US"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4.</a:t>
            </a:r>
          </a:p>
          <a:p>
            <a:pPr indent="450215" algn="just">
              <a:spcAft>
                <a:spcPts val="0"/>
              </a:spcAft>
            </a:pPr>
            <a:r>
              <a:rPr lang="ro-RO"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16 MB = 2</a:t>
            </a:r>
            <a:r>
              <a:rPr lang="ro-RO" baseline="30000"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4</a:t>
            </a:r>
            <a:r>
              <a:rPr lang="ro-RO"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.2</a:t>
            </a:r>
            <a:r>
              <a:rPr lang="ru-RU" baseline="30000"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2</a:t>
            </a:r>
            <a:r>
              <a:rPr lang="ro-RO" baseline="30000"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0</a:t>
            </a:r>
            <a:r>
              <a:rPr lang="ro-RO"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B = 2</a:t>
            </a:r>
            <a:r>
              <a:rPr lang="ru-RU" baseline="30000"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2</a:t>
            </a:r>
            <a:r>
              <a:rPr lang="ro-RO" baseline="30000"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4 </a:t>
            </a:r>
            <a:r>
              <a:rPr lang="ro-RO"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B</a:t>
            </a:r>
            <a:endParaRPr lang="en-US" sz="1600" dirty="0">
              <a:solidFill>
                <a:srgbClr val="FF0000"/>
              </a:solidFill>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нр</a:t>
            </a: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адресные</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строки</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log </a:t>
            </a:r>
            <a:r>
              <a:rPr lang="ro-RO" baseline="-25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2</a:t>
            </a: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2</a:t>
            </a:r>
            <a:r>
              <a:rPr lang="ru-RU" baseline="30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2</a:t>
            </a:r>
            <a:r>
              <a:rPr lang="ro-RO" baseline="30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4</a:t>
            </a: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 </a:t>
            </a:r>
            <a:r>
              <a:rPr lang="ru-RU"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2</a:t>
            </a: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4</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a:t>
            </a: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Совершенствуется</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пипелаин</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техника</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В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версии</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286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процессор</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имеет</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четыре</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функциональных</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блока</a:t>
            </a: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блок</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интерфейса</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шины</a:t>
            </a: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блок</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инструкций</a:t>
            </a: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исполнительный</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блок</a:t>
            </a: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блок</a:t>
            </a:r>
            <a:r>
              <a:rPr lang="en-US"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адресации</a:t>
            </a: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1600" dirty="0">
              <a:effectLst/>
              <a:latin typeface="Arial" panose="020B0604020202020204" pitchFamily="34" charset="0"/>
              <a:ea typeface="Times New Roman" panose="02020603050405020304" pitchFamily="18" charset="0"/>
              <a:cs typeface="Times New Roman" panose="02020603050405020304"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0"/>
            <a:ext cx="12192000" cy="2030095"/>
          </a:xfrm>
          <a:prstGeom prst="rect">
            <a:avLst/>
          </a:prstGeom>
        </p:spPr>
        <p:txBody>
          <a:bodyPr wrap="square">
            <a:spAutoFit/>
          </a:bodyPr>
          <a:lstStyle/>
          <a:p>
            <a:pPr indent="450215" algn="just">
              <a:spcAft>
                <a:spcPts val="0"/>
              </a:spcAft>
            </a:pPr>
            <a:r>
              <a:rPr lang="en-US">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Блок интерфейса шины выполняет все операции передачи по шине, т.е. извлечение инструкций и чтение/запись операндов. </a:t>
            </a:r>
          </a:p>
          <a:p>
            <a:pPr indent="450215" algn="just">
              <a:spcAft>
                <a:spcPts val="0"/>
              </a:spcAft>
            </a:pPr>
            <a:r>
              <a:rPr lang="en-US">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Инструкции читаются заранее и передаются в блок </a:t>
            </a:r>
            <a:r>
              <a:rPr lang="ru-RU" altLang="en-US">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инструкций</a:t>
            </a:r>
            <a:r>
              <a:rPr lang="en-US">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p>
          <a:p>
            <a:pPr indent="450215" algn="just">
              <a:spcAft>
                <a:spcPts val="0"/>
              </a:spcAft>
            </a:pPr>
            <a:r>
              <a:rPr lang="en-US">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Блок инструкций декодирует инструкции и помещает их в очередь декодированных инструкций.</a:t>
            </a:r>
          </a:p>
          <a:p>
            <a:pPr indent="450215" algn="just">
              <a:spcAft>
                <a:spcPts val="0"/>
              </a:spcAft>
            </a:pPr>
            <a:r>
              <a:rPr lang="en-US">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Исполнительный блок </a:t>
            </a:r>
            <a:r>
              <a:rPr lang="ru-RU" altLang="en-US">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извлекает </a:t>
            </a:r>
            <a:r>
              <a:rPr lang="en-US">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эти инструкции и выполняет их в соответствии с кодом каждой инструкции.</a:t>
            </a:r>
          </a:p>
          <a:p>
            <a:pPr indent="450215" algn="just">
              <a:spcAft>
                <a:spcPts val="0"/>
              </a:spcAft>
            </a:pPr>
            <a:r>
              <a:rPr lang="en-US">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Блок адресации вычисляет адреса памяти в соответствии с различными режимами адресации. </a:t>
            </a:r>
          </a:p>
          <a:p>
            <a:pPr indent="450215" algn="just">
              <a:spcAft>
                <a:spcPts val="0"/>
              </a:spcAft>
            </a:pPr>
            <a:r>
              <a:rPr lang="en-US">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Адреса памяти передаются </a:t>
            </a:r>
            <a:r>
              <a:rPr lang="ru-RU" altLang="en-US">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в блок </a:t>
            </a:r>
            <a:r>
              <a:rPr lang="en-US">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интерфейс</a:t>
            </a:r>
            <a:r>
              <a:rPr lang="ru-RU" altLang="en-US">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а шины </a:t>
            </a:r>
            <a:r>
              <a:rPr lang="en-US">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для </a:t>
            </a:r>
            <a:r>
              <a:rPr lang="ru-RU" altLang="en-US">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дальнейшей </a:t>
            </a:r>
            <a:r>
              <a:rPr lang="en-US">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передачи.</a:t>
            </a:r>
            <a:endParaRPr lang="en-US" sz="1600" dirty="0">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5" name="Прямоугольник 4"/>
          <p:cNvSpPr/>
          <p:nvPr/>
        </p:nvSpPr>
        <p:spPr>
          <a:xfrm>
            <a:off x="89025" y="1913474"/>
            <a:ext cx="12013949" cy="4799965"/>
          </a:xfrm>
          <a:prstGeom prst="rect">
            <a:avLst/>
          </a:prstGeom>
        </p:spPr>
        <p:txBody>
          <a:bodyPr wrap="square">
            <a:spAutoFit/>
          </a:bodyPr>
          <a:lstStyle/>
          <a:p>
            <a:r>
              <a:rPr lang="en-US" b="1">
                <a:solidFill>
                  <a:srgbClr val="000000"/>
                </a:solidFill>
                <a:latin typeface="Times New Roman" panose="02020603050405020304" pitchFamily="18" charset="0"/>
                <a:cs typeface="Times New Roman" panose="02020603050405020304" pitchFamily="18" charset="0"/>
              </a:rPr>
              <a:t>Виртуальная память</a:t>
            </a:r>
            <a:br>
              <a:rPr lang="en-US">
                <a:latin typeface="Times New Roman" panose="02020603050405020304" pitchFamily="18" charset="0"/>
                <a:cs typeface="Times New Roman" panose="02020603050405020304" pitchFamily="18" charset="0"/>
              </a:rPr>
            </a:br>
            <a:r>
              <a:rPr lang="en-US">
                <a:solidFill>
                  <a:srgbClr val="000000"/>
                </a:solidFill>
                <a:latin typeface="Times New Roman" panose="02020603050405020304" pitchFamily="18" charset="0"/>
                <a:cs typeface="Times New Roman" panose="02020603050405020304" pitchFamily="18" charset="0"/>
              </a:rPr>
              <a:t>Виртуальная память </a:t>
            </a:r>
            <a:r>
              <a:rPr lang="ru-RU" altLang="en-US">
                <a:solidFill>
                  <a:srgbClr val="000000"/>
                </a:solidFill>
                <a:latin typeface="Times New Roman" panose="02020603050405020304" pitchFamily="18" charset="0"/>
                <a:cs typeface="Times New Roman" panose="02020603050405020304" pitchFamily="18" charset="0"/>
              </a:rPr>
              <a:t>-</a:t>
            </a:r>
            <a:r>
              <a:rPr lang="en-US">
                <a:solidFill>
                  <a:srgbClr val="000000"/>
                </a:solidFill>
                <a:latin typeface="Times New Roman" panose="02020603050405020304" pitchFamily="18" charset="0"/>
                <a:cs typeface="Times New Roman" panose="02020603050405020304" pitchFamily="18" charset="0"/>
              </a:rPr>
              <a:t> это </a:t>
            </a:r>
            <a:r>
              <a:rPr lang="ru-RU" altLang="en-US">
                <a:solidFill>
                  <a:srgbClr val="000000"/>
                </a:solidFill>
                <a:latin typeface="Times New Roman" panose="02020603050405020304" pitchFamily="18" charset="0"/>
                <a:cs typeface="Times New Roman" panose="02020603050405020304" pitchFamily="18" charset="0"/>
              </a:rPr>
              <a:t>условный </a:t>
            </a:r>
            <a:r>
              <a:rPr lang="en-US">
                <a:solidFill>
                  <a:srgbClr val="000000"/>
                </a:solidFill>
                <a:latin typeface="Times New Roman" panose="02020603050405020304" pitchFamily="18" charset="0"/>
                <a:cs typeface="Times New Roman" panose="02020603050405020304" pitchFamily="18" charset="0"/>
              </a:rPr>
              <a:t>тип памяти, используемый некоторыми операционными системами, такими как Windows (но не DOS), для </a:t>
            </a:r>
            <a:r>
              <a:rPr lang="ru-RU" altLang="en-US">
                <a:solidFill>
                  <a:srgbClr val="000000"/>
                </a:solidFill>
                <a:latin typeface="Times New Roman" panose="02020603050405020304" pitchFamily="18" charset="0"/>
                <a:cs typeface="Times New Roman" panose="02020603050405020304" pitchFamily="18" charset="0"/>
              </a:rPr>
              <a:t>компенсации </a:t>
            </a:r>
            <a:r>
              <a:rPr lang="en-US">
                <a:solidFill>
                  <a:srgbClr val="000000"/>
                </a:solidFill>
                <a:latin typeface="Times New Roman" panose="02020603050405020304" pitchFamily="18" charset="0"/>
                <a:cs typeface="Times New Roman" panose="02020603050405020304" pitchFamily="18" charset="0"/>
              </a:rPr>
              <a:t>нехватки оперативной памяти за счет использования жесткого диска компьютера. Виртуальную память можно рассматривать как множество адресов памяти; программы используют эти виртуальные адреса вместо </a:t>
            </a:r>
            <a:r>
              <a:rPr lang="ru-RU" altLang="en-US">
                <a:solidFill>
                  <a:srgbClr val="000000"/>
                </a:solidFill>
                <a:latin typeface="Times New Roman" panose="02020603050405020304" pitchFamily="18" charset="0"/>
                <a:cs typeface="Times New Roman" panose="02020603050405020304" pitchFamily="18" charset="0"/>
              </a:rPr>
              <a:t>физических </a:t>
            </a:r>
            <a:r>
              <a:rPr lang="en-US">
                <a:solidFill>
                  <a:srgbClr val="000000"/>
                </a:solidFill>
                <a:latin typeface="Times New Roman" panose="02020603050405020304" pitchFamily="18" charset="0"/>
                <a:cs typeface="Times New Roman" panose="02020603050405020304" pitchFamily="18" charset="0"/>
              </a:rPr>
              <a:t>для хранения инструкций и данных. Во время</a:t>
            </a:r>
            <a:r>
              <a:rPr lang="ru-RU" altLang="en-US">
                <a:solidFill>
                  <a:srgbClr val="000000"/>
                </a:solidFill>
                <a:latin typeface="Times New Roman" panose="02020603050405020304" pitchFamily="18" charset="0"/>
                <a:cs typeface="Times New Roman" panose="02020603050405020304" pitchFamily="18" charset="0"/>
              </a:rPr>
              <a:t> выполнения</a:t>
            </a:r>
            <a:r>
              <a:rPr lang="en-US">
                <a:solidFill>
                  <a:srgbClr val="000000"/>
                </a:solidFill>
                <a:latin typeface="Times New Roman" panose="02020603050405020304" pitchFamily="18" charset="0"/>
                <a:cs typeface="Times New Roman" panose="02020603050405020304" pitchFamily="18" charset="0"/>
              </a:rPr>
              <a:t> программы виртуальные адреса преобразуются в адреса реальной памяти, перенося данные из виртуальной памяти (с диска) в </a:t>
            </a:r>
            <a:r>
              <a:rPr lang="ru-RU" altLang="en-US">
                <a:solidFill>
                  <a:srgbClr val="000000"/>
                </a:solidFill>
                <a:latin typeface="Times New Roman" panose="02020603050405020304" pitchFamily="18" charset="0"/>
                <a:cs typeface="Times New Roman" panose="02020603050405020304" pitchFamily="18" charset="0"/>
              </a:rPr>
              <a:t>оператичную </a:t>
            </a:r>
            <a:r>
              <a:rPr lang="en-US">
                <a:solidFill>
                  <a:srgbClr val="000000"/>
                </a:solidFill>
                <a:latin typeface="Times New Roman" panose="02020603050405020304" pitchFamily="18" charset="0"/>
                <a:cs typeface="Times New Roman" panose="02020603050405020304" pitchFamily="18" charset="0"/>
              </a:rPr>
              <a:t>память.</a:t>
            </a:r>
            <a:r>
              <a:rPr lang="ru-RU" altLang="en-US">
                <a:solidFill>
                  <a:srgbClr val="000000"/>
                </a:solidFill>
                <a:latin typeface="Times New Roman" panose="02020603050405020304" pitchFamily="18" charset="0"/>
                <a:cs typeface="Times New Roman" panose="02020603050405020304" pitchFamily="18" charset="0"/>
              </a:rPr>
              <a:t> </a:t>
            </a:r>
            <a:r>
              <a:rPr lang="en-US">
                <a:latin typeface="Times New Roman" panose="02020603050405020304" pitchFamily="18" charset="0"/>
                <a:cs typeface="Times New Roman" panose="02020603050405020304" pitchFamily="18" charset="0"/>
              </a:rPr>
              <a:t>Цель использования виртуальной памяти </a:t>
            </a:r>
            <a:r>
              <a:rPr lang="ru-RU" altLang="en-US">
                <a:latin typeface="Times New Roman" panose="02020603050405020304" pitchFamily="18" charset="0"/>
                <a:cs typeface="Times New Roman" panose="02020603050405020304" pitchFamily="18" charset="0"/>
              </a:rPr>
              <a:t>-</a:t>
            </a:r>
            <a:r>
              <a:rPr lang="en-US">
                <a:latin typeface="Times New Roman" panose="02020603050405020304" pitchFamily="18" charset="0"/>
                <a:cs typeface="Times New Roman" panose="02020603050405020304" pitchFamily="18" charset="0"/>
              </a:rPr>
              <a:t> увеличить адресное пространство, то есть набор адресов памяти, которые может использовать программа.</a:t>
            </a:r>
          </a:p>
          <a:p>
            <a:r>
              <a:rPr lang="en-US">
                <a:latin typeface="Times New Roman" panose="02020603050405020304" pitchFamily="18" charset="0"/>
                <a:cs typeface="Times New Roman" panose="02020603050405020304" pitchFamily="18" charset="0"/>
              </a:rPr>
              <a:t>Например, виртуальная память может содержать в два раза больше адресов, чем основная память. Из-за этого программа, использующая всю сво</a:t>
            </a:r>
            <a:r>
              <a:rPr lang="ru-RU" altLang="en-US">
                <a:latin typeface="Times New Roman" panose="02020603050405020304" pitchFamily="18" charset="0"/>
                <a:cs typeface="Times New Roman" panose="02020603050405020304" pitchFamily="18" charset="0"/>
              </a:rPr>
              <a:t>е</a:t>
            </a:r>
            <a:r>
              <a:rPr lang="en-US">
                <a:latin typeface="Times New Roman" panose="02020603050405020304" pitchFamily="18" charset="0"/>
                <a:cs typeface="Times New Roman" panose="02020603050405020304" pitchFamily="18" charset="0"/>
              </a:rPr>
              <a:t> виртуальн</a:t>
            </a:r>
            <a:r>
              <a:rPr lang="ru-RU" altLang="en-US">
                <a:latin typeface="Times New Roman" panose="02020603050405020304" pitchFamily="18" charset="0"/>
                <a:cs typeface="Times New Roman" panose="02020603050405020304" pitchFamily="18" charset="0"/>
              </a:rPr>
              <a:t>ое адресное пространство</a:t>
            </a:r>
            <a:r>
              <a:rPr lang="en-US">
                <a:latin typeface="Times New Roman" panose="02020603050405020304" pitchFamily="18" charset="0"/>
                <a:cs typeface="Times New Roman" panose="02020603050405020304" pitchFamily="18" charset="0"/>
              </a:rPr>
              <a:t>, не может быть полностью загружена в память одновременно; однако компьютер может загружать в основную память только те части программы, которые необходимы </a:t>
            </a:r>
            <a:r>
              <a:rPr lang="ru-RU" altLang="en-US">
                <a:latin typeface="Times New Roman" panose="02020603050405020304" pitchFamily="18" charset="0"/>
                <a:cs typeface="Times New Roman" panose="02020603050405020304" pitchFamily="18" charset="0"/>
              </a:rPr>
              <a:t>в данный момент </a:t>
            </a:r>
            <a:r>
              <a:rPr lang="en-US">
                <a:latin typeface="Times New Roman" panose="02020603050405020304" pitchFamily="18" charset="0"/>
                <a:cs typeface="Times New Roman" panose="02020603050405020304" pitchFamily="18" charset="0"/>
              </a:rPr>
              <a:t>во время выполнения. Чтобы упростить копирование содержимого виртуальной памяти в </a:t>
            </a:r>
            <a:r>
              <a:rPr lang="ru-RU" altLang="en-US">
                <a:latin typeface="Times New Roman" panose="02020603050405020304" pitchFamily="18" charset="0"/>
                <a:cs typeface="Times New Roman" panose="02020603050405020304" pitchFamily="18" charset="0"/>
              </a:rPr>
              <a:t>оперативную </a:t>
            </a:r>
            <a:r>
              <a:rPr lang="en-US">
                <a:latin typeface="Times New Roman" panose="02020603050405020304" pitchFamily="18" charset="0"/>
                <a:cs typeface="Times New Roman" panose="02020603050405020304" pitchFamily="18" charset="0"/>
              </a:rPr>
              <a:t>память, операционная система делит виртуальную память на страницы, каждая из которых содержит фиксированное число адресов. Каждая страница хранится на диске до тех пор, пока она не понадобится. В этот момент операционная система копирует его с диска в реальную память в процессе преобразования виртуальных адресов в реальные адреса. Этот процесс трансляции </a:t>
            </a:r>
            <a:r>
              <a:rPr lang="ru-RU" altLang="en-US">
                <a:latin typeface="Times New Roman" panose="02020603050405020304" pitchFamily="18" charset="0"/>
                <a:cs typeface="Times New Roman" panose="02020603050405020304" pitchFamily="18" charset="0"/>
              </a:rPr>
              <a:t>(преобразования) </a:t>
            </a:r>
            <a:r>
              <a:rPr lang="en-US">
                <a:latin typeface="Times New Roman" panose="02020603050405020304" pitchFamily="18" charset="0"/>
                <a:cs typeface="Times New Roman" panose="02020603050405020304" pitchFamily="18" charset="0"/>
              </a:rPr>
              <a:t>также называется отображением, а механизм </a:t>
            </a:r>
            <a:r>
              <a:rPr lang="ru-RU" altLang="en-US">
                <a:latin typeface="Times New Roman" panose="02020603050405020304" pitchFamily="18" charset="0"/>
                <a:cs typeface="Times New Roman" panose="02020603050405020304" pitchFamily="18" charset="0"/>
              </a:rPr>
              <a:t>перемещения </a:t>
            </a:r>
            <a:r>
              <a:rPr lang="en-US">
                <a:latin typeface="Times New Roman" panose="02020603050405020304" pitchFamily="18" charset="0"/>
                <a:cs typeface="Times New Roman" panose="02020603050405020304" pitchFamily="18" charset="0"/>
              </a:rPr>
              <a:t>виртуальных страниц с диска в оперативную память называется свопингом.</a:t>
            </a:r>
            <a:endParaRPr lang="en-US" dirty="0">
              <a:latin typeface="Times New Roman" panose="02020603050405020304" pitchFamily="18" charset="0"/>
              <a:cs typeface="Times New Roman" panose="02020603050405020304"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0"/>
            <a:ext cx="3434281" cy="369332"/>
          </a:xfrm>
          <a:prstGeom prst="rect">
            <a:avLst/>
          </a:prstGeom>
        </p:spPr>
        <p:txBody>
          <a:bodyPr wrap="square">
            <a:spAutoFit/>
          </a:bodyPr>
          <a:lstStyle/>
          <a:p>
            <a:r>
              <a:rPr lang="en-US" b="1" i="1">
                <a:solidFill>
                  <a:srgbClr val="000000"/>
                </a:solidFill>
                <a:latin typeface="Times New Roman" panose="02020603050405020304" pitchFamily="18" charset="0"/>
                <a:cs typeface="Times New Roman" panose="02020603050405020304" pitchFamily="18" charset="0"/>
              </a:rPr>
              <a:t>Микропроцессор 80386 (386)</a:t>
            </a:r>
            <a:endParaRPr lang="en-US" dirty="0">
              <a:latin typeface="Times New Roman" panose="02020603050405020304" pitchFamily="18" charset="0"/>
              <a:cs typeface="Times New Roman" panose="02020603050405020304" pitchFamily="18" charset="0"/>
            </a:endParaRPr>
          </a:p>
        </p:txBody>
      </p:sp>
      <p:sp>
        <p:nvSpPr>
          <p:cNvPr id="5" name="Прямоугольник 4"/>
          <p:cNvSpPr/>
          <p:nvPr/>
        </p:nvSpPr>
        <p:spPr>
          <a:xfrm>
            <a:off x="0" y="278798"/>
            <a:ext cx="12192000" cy="2306955"/>
          </a:xfrm>
          <a:prstGeom prst="rect">
            <a:avLst/>
          </a:prstGeom>
        </p:spPr>
        <p:txBody>
          <a:bodyPr wrap="square">
            <a:spAutoFit/>
          </a:bodyPr>
          <a:lstStyle/>
          <a:p>
            <a:r>
              <a:rPr lang="en-US">
                <a:solidFill>
                  <a:srgbClr val="000000"/>
                </a:solidFill>
                <a:latin typeface="Times New Roman" panose="02020603050405020304" pitchFamily="18" charset="0"/>
                <a:cs typeface="Times New Roman" panose="02020603050405020304" pitchFamily="18" charset="0"/>
              </a:rPr>
              <a:t>Запущенный в октябре 1985 года, процессор 80386 сначала появился с 32-битной системной шиной, затем </a:t>
            </a:r>
            <a:r>
              <a:rPr lang="ru-RU" altLang="en-US">
                <a:solidFill>
                  <a:srgbClr val="000000"/>
                </a:solidFill>
                <a:latin typeface="Times New Roman" panose="02020603050405020304" pitchFamily="18" charset="0"/>
                <a:cs typeface="Times New Roman" panose="02020603050405020304" pitchFamily="18" charset="0"/>
              </a:rPr>
              <a:t>была выпущена </a:t>
            </a:r>
            <a:r>
              <a:rPr lang="en-US">
                <a:solidFill>
                  <a:srgbClr val="000000"/>
                </a:solidFill>
                <a:latin typeface="Times New Roman" panose="02020603050405020304" pitchFamily="18" charset="0"/>
                <a:cs typeface="Times New Roman" panose="02020603050405020304" pitchFamily="18" charset="0"/>
              </a:rPr>
              <a:t>его версия с 16-битной шиной </a:t>
            </a:r>
            <a:r>
              <a:rPr lang="ru-RU" altLang="en-US">
                <a:solidFill>
                  <a:srgbClr val="000000"/>
                </a:solidFill>
                <a:latin typeface="Times New Roman" panose="02020603050405020304" pitchFamily="18" charset="0"/>
                <a:cs typeface="Times New Roman" panose="02020603050405020304" pitchFamily="18" charset="0"/>
              </a:rPr>
              <a:t>-</a:t>
            </a:r>
            <a:r>
              <a:rPr lang="en-US">
                <a:solidFill>
                  <a:srgbClr val="000000"/>
                </a:solidFill>
                <a:latin typeface="Times New Roman" panose="02020603050405020304" pitchFamily="18" charset="0"/>
                <a:cs typeface="Times New Roman" panose="02020603050405020304" pitchFamily="18" charset="0"/>
              </a:rPr>
              <a:t> под названием 386SX, а 32-битная модель была переименована в 386DX. Процессор 386SX был очень популярен, потому что он мог использовать существующие архитектуры 286 с небольшими изменениями. Жесткая конкуренция со стороны AMD (Advanced Micro Devices), ведущего производителя микропроцессоров-клонов, привела к резкому падению цен на полные компьютерные системы, впервые за все время они были значительно ниже 1000 долларов. Микропроцессоры 80386DX и 80386SX были построены с использованием сначала 1,5-микронной, а затем 1-микронной КМОП-технологии и содержали 275 000 транзисторов, а версия 80386SL включала 855 000 транзисторов.</a:t>
            </a:r>
            <a:endParaRPr lang="en-US" dirty="0">
              <a:latin typeface="Times New Roman" panose="02020603050405020304" pitchFamily="18" charset="0"/>
              <a:cs typeface="Times New Roman" panose="02020603050405020304" pitchFamily="18" charset="0"/>
            </a:endParaRPr>
          </a:p>
        </p:txBody>
      </p:sp>
      <p:sp>
        <p:nvSpPr>
          <p:cNvPr id="6" name="Прямоугольник 5"/>
          <p:cNvSpPr/>
          <p:nvPr/>
        </p:nvSpPr>
        <p:spPr>
          <a:xfrm>
            <a:off x="0" y="2546978"/>
            <a:ext cx="6096000" cy="369332"/>
          </a:xfrm>
          <a:prstGeom prst="rect">
            <a:avLst/>
          </a:prstGeom>
        </p:spPr>
        <p:txBody>
          <a:bodyPr>
            <a:spAutoFit/>
          </a:bodyPr>
          <a:lstStyle/>
          <a:p>
            <a:r>
              <a:rPr lang="en-US" b="1">
                <a:solidFill>
                  <a:srgbClr val="000000"/>
                </a:solidFill>
                <a:latin typeface="Times New Roman" panose="02020603050405020304" pitchFamily="18" charset="0"/>
                <a:cs typeface="Times New Roman" panose="02020603050405020304" pitchFamily="18" charset="0"/>
              </a:rPr>
              <a:t>Характеристики процессора 80386</a:t>
            </a:r>
            <a:endParaRPr lang="en-US" dirty="0">
              <a:latin typeface="Times New Roman" panose="02020603050405020304" pitchFamily="18" charset="0"/>
              <a:cs typeface="Times New Roman" panose="02020603050405020304" pitchFamily="18" charset="0"/>
            </a:endParaRPr>
          </a:p>
        </p:txBody>
      </p:sp>
      <p:sp>
        <p:nvSpPr>
          <p:cNvPr id="2" name="Text Box 1"/>
          <p:cNvSpPr txBox="1"/>
          <p:nvPr/>
        </p:nvSpPr>
        <p:spPr>
          <a:xfrm>
            <a:off x="0" y="2827020"/>
            <a:ext cx="12192635" cy="4030980"/>
          </a:xfrm>
          <a:prstGeom prst="rect">
            <a:avLst/>
          </a:prstGeom>
        </p:spPr>
        <p:txBody>
          <a:bodyPr wrap="square">
            <a:spAutoFit/>
          </a:bodyPr>
          <a:lstStyle/>
          <a:p>
            <a:r>
              <a:rPr sz="1600">
                <a:latin typeface="Times New Roman" panose="02020603050405020304" pitchFamily="18" charset="0"/>
                <a:cs typeface="Times New Roman" panose="02020603050405020304" pitchFamily="18" charset="0"/>
              </a:rPr>
              <a:t>В микропроцессорах 386 реализован ряд существенных улучшений по сравнению с предыдущими микропроцессорами x86. Возможность обработки 32-битных данных и доступа к памяти через 32-битную шину позволила впервые напрямую адресовать 4 ГБ памяти и до 64 ТБ виртуальной памяти. Кроме того, производительность процессора была ограничена скоростью системной памяти, поэтому для повышения эффективности использовался ряд методов работы с инструкциями и данными, которые ранее применялись только в мейнфреймах и миникомпьютерах. Эти методы включали использование чередующихся банков памяти (системная память разделялась на блоки, к которым можно было обращаться одновременно для повышения скорости работы) и быстрых кэш-памятей. Также стало возможным использовать полностью линейную модель адресации без применения сегментных регистров, а также механизм страничной организации памяти (paging). Микропроцессор 386 можно использовать для эмуляции работы нескольких процессоров 8086, что обеспечивает многозадачность. Как и в случае с микропроцессором 286, программное обеспечение не сразу в полной мере использовало его возможности, поэтому лишь спустя примерно десять лет, с появлением 32-разрядной операционной системы Windows 95, возможности процессора 386 начали активно использоваться.</a:t>
            </a:r>
          </a:p>
          <a:p>
            <a:r>
              <a:rPr sz="1600">
                <a:latin typeface="Times New Roman" panose="02020603050405020304" pitchFamily="18" charset="0"/>
                <a:cs typeface="Times New Roman" panose="02020603050405020304" pitchFamily="18" charset="0"/>
              </a:rPr>
              <a:t>Системы на базе микропроцессора 386существенно отличались от предыдущих архитектур. Подсистемы памяти были подключены к локальной шине микропроцессора, а использование быстрых кэш-памятей и методов чередования памяти стало обычной практикой. Шина AT стала использоваться только как шина расширения для подключения периферийных адаптеров, которые не работали на тактовой частоте микропроцессора. Первые чипы работали на частоте 12,5 МГц, а затем быстро появились версии с частотами 16, 20, 25, 33, 40 и 50 МГц.</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0"/>
            <a:ext cx="12101465" cy="2584450"/>
          </a:xfrm>
          <a:prstGeom prst="rect">
            <a:avLst/>
          </a:prstGeom>
        </p:spPr>
        <p:txBody>
          <a:bodyPr wrap="square">
            <a:spAutoFit/>
          </a:bodyPr>
          <a:lstStyle/>
          <a:p>
            <a:pPr indent="450215" algn="just">
              <a:spcAft>
                <a:spcPts val="0"/>
              </a:spcAft>
            </a:pPr>
            <a:r>
              <a:rPr lang="en-US">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В эти процессоры были внесены некоторые улучшения.</a:t>
            </a:r>
          </a:p>
          <a:p>
            <a:pPr indent="450215" algn="just">
              <a:spcAft>
                <a:spcPts val="0"/>
              </a:spcAft>
            </a:pPr>
            <a:r>
              <a:rPr lang="ro-RO" b="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a:t>
            </a:r>
            <a:r>
              <a:rPr lang="ro-R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Базовая архитектура расширена до 32 бит.</a:t>
            </a:r>
            <a:r>
              <a:rPr lang="ru-RU" altLang="en-US">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80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Как шина, так и внутренние регистры стали 32-битными.</a:t>
            </a:r>
            <a:endParaRPr lang="en-US" alt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b</a:t>
            </a:r>
            <a:r>
              <a:rPr lang="ro-RO" b="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Можно адресовать память объемом 4 ГБ, используя для этой цели 32 адресные</a:t>
            </a:r>
            <a:r>
              <a:rPr lang="ru-RU" altLang="en-US">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линии.</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4</a:t>
            </a:r>
            <a:r>
              <a:rPr lang="en-GB"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G</a:t>
            </a: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B = 2</a:t>
            </a:r>
            <a:r>
              <a:rPr lang="ro-RO" baseline="30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2</a:t>
            </a: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.2</a:t>
            </a:r>
            <a:r>
              <a:rPr lang="ro-RO" baseline="30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30</a:t>
            </a: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B = 2</a:t>
            </a:r>
            <a:r>
              <a:rPr lang="ro-RO" baseline="30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32</a:t>
            </a: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B</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en-US">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адресных строк </a:t>
            </a:r>
            <a:r>
              <a:rPr lang="ro-R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log </a:t>
            </a:r>
            <a:r>
              <a:rPr lang="ro-RO" baseline="-25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2</a:t>
            </a: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2</a:t>
            </a:r>
            <a:r>
              <a:rPr lang="ro-RO" baseline="30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32</a:t>
            </a: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=32</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a:t>
            </a:r>
            <a:r>
              <a:rPr lang="ro-RO" b="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Введен микропроцессорный механизм пейджинга</a:t>
            </a:r>
            <a:r>
              <a:rPr lang="ru-RU" altLang="en-US">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(страничной организации памяти)</a:t>
            </a:r>
            <a:r>
              <a:rPr lang="en-US">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Чип Memory Management Unity (MMU), который в 8086 и 286 был отдельным от процессора, был </a:t>
            </a:r>
            <a:r>
              <a:rPr lang="ru-RU" altLang="en-US">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интегрирован </a:t>
            </a:r>
            <a:r>
              <a:rPr lang="en-US">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внутр</a:t>
            </a:r>
            <a:r>
              <a:rPr lang="ru-RU" altLang="en-US">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ь</a:t>
            </a:r>
            <a:r>
              <a:rPr lang="en-US">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микропроцессора</a:t>
            </a:r>
            <a:r>
              <a:rPr lang="ro-R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d</a:t>
            </a:r>
            <a:r>
              <a:rPr lang="ro-RO" b="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r>
              <a:rPr lang="ro-R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Конвейерная технология </a:t>
            </a:r>
            <a:r>
              <a:rPr lang="ru-RU" altLang="en-US">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была </a:t>
            </a:r>
            <a:r>
              <a:rPr lang="en-US">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дополнена двумя модулями: модулем подкачки и модулем предварительной </a:t>
            </a:r>
            <a:r>
              <a:rPr lang="ru-RU" altLang="en-US">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выборки </a:t>
            </a:r>
            <a:r>
              <a:rPr lang="en-US">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инструкций.</a:t>
            </a:r>
            <a:r>
              <a:rPr lang="ro-R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1600" dirty="0">
              <a:effectLst/>
              <a:latin typeface="Arial" panose="020B0604020202020204" pitchFamily="34" charset="0"/>
              <a:ea typeface="Times New Roman" panose="02020603050405020304" pitchFamily="18" charset="0"/>
              <a:cs typeface="Times New Roman" panose="02020603050405020304" pitchFamily="18" charset="0"/>
            </a:endParaRPr>
          </a:p>
        </p:txBody>
      </p:sp>
      <p:grpSp>
        <p:nvGrpSpPr>
          <p:cNvPr id="5" name="Группа 4"/>
          <p:cNvGrpSpPr/>
          <p:nvPr/>
        </p:nvGrpSpPr>
        <p:grpSpPr bwMode="auto">
          <a:xfrm>
            <a:off x="2089275" y="2426328"/>
            <a:ext cx="7229945" cy="2344847"/>
            <a:chOff x="2601" y="9369"/>
            <a:chExt cx="6660" cy="2160"/>
          </a:xfrm>
        </p:grpSpPr>
        <p:sp>
          <p:nvSpPr>
            <p:cNvPr id="6" name="Text Box 3"/>
            <p:cNvSpPr txBox="1">
              <a:spLocks noChangeArrowheads="1"/>
            </p:cNvSpPr>
            <p:nvPr/>
          </p:nvSpPr>
          <p:spPr bwMode="auto">
            <a:xfrm>
              <a:off x="3501" y="9369"/>
              <a:ext cx="2160" cy="360"/>
            </a:xfrm>
            <a:prstGeom prst="rect">
              <a:avLst/>
            </a:prstGeom>
            <a:solidFill>
              <a:srgbClr val="FFFFFF"/>
            </a:solidFill>
            <a:ln w="9525">
              <a:solidFill>
                <a:srgbClr val="000000"/>
              </a:solidFill>
              <a:miter lim="800000"/>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lgn="ctr">
                <a:spcAft>
                  <a:spcPts val="0"/>
                </a:spcAft>
              </a:pPr>
              <a:r>
                <a:rPr lang="en-US" sz="1200">
                  <a:latin typeface="Arial" panose="020B0604020202020204" pitchFamily="34" charset="0"/>
                  <a:ea typeface="Times New Roman" panose="02020603050405020304" pitchFamily="18" charset="0"/>
                  <a:cs typeface="Times New Roman" panose="02020603050405020304" pitchFamily="18" charset="0"/>
                </a:rPr>
                <a:t>Блок сегментации</a:t>
              </a:r>
              <a:endParaRPr lang="en-US" sz="2000" dirty="0">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7" name="Text Box 4"/>
            <p:cNvSpPr txBox="1">
              <a:spLocks noChangeArrowheads="1"/>
            </p:cNvSpPr>
            <p:nvPr/>
          </p:nvSpPr>
          <p:spPr bwMode="auto">
            <a:xfrm>
              <a:off x="6021" y="9369"/>
              <a:ext cx="2160" cy="360"/>
            </a:xfrm>
            <a:prstGeom prst="rect">
              <a:avLst/>
            </a:prstGeom>
            <a:solidFill>
              <a:srgbClr val="FFFFFF"/>
            </a:solidFill>
            <a:ln w="9525">
              <a:solidFill>
                <a:srgbClr val="000000"/>
              </a:solidFill>
              <a:miter lim="800000"/>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lgn="ctr">
                <a:spcAft>
                  <a:spcPts val="0"/>
                </a:spcAft>
              </a:pPr>
              <a:r>
                <a:rPr lang="en-US" sz="1200">
                  <a:latin typeface="Arial" panose="020B0604020202020204" pitchFamily="34" charset="0"/>
                  <a:ea typeface="Times New Roman" panose="02020603050405020304" pitchFamily="18" charset="0"/>
                  <a:cs typeface="Times New Roman" panose="02020603050405020304" pitchFamily="18" charset="0"/>
                </a:rPr>
                <a:t>Блок пейджинга</a:t>
              </a:r>
              <a:endParaRPr lang="en-US" sz="2000" dirty="0">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8" name="Text Box 5"/>
            <p:cNvSpPr txBox="1">
              <a:spLocks noChangeArrowheads="1"/>
            </p:cNvSpPr>
            <p:nvPr/>
          </p:nvSpPr>
          <p:spPr bwMode="auto">
            <a:xfrm>
              <a:off x="2601" y="10089"/>
              <a:ext cx="1800" cy="360"/>
            </a:xfrm>
            <a:prstGeom prst="rect">
              <a:avLst/>
            </a:prstGeom>
            <a:solidFill>
              <a:srgbClr val="FFFFFF"/>
            </a:solidFill>
            <a:ln w="9525">
              <a:solidFill>
                <a:srgbClr val="000000"/>
              </a:solidFill>
              <a:miter lim="800000"/>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lgn="ctr">
                <a:spcAft>
                  <a:spcPts val="0"/>
                </a:spcAft>
              </a:pPr>
              <a:r>
                <a:rPr lang="en-US" sz="1200">
                  <a:latin typeface="Arial" panose="020B0604020202020204" pitchFamily="34" charset="0"/>
                  <a:ea typeface="Times New Roman" panose="02020603050405020304" pitchFamily="18" charset="0"/>
                  <a:cs typeface="Times New Roman" panose="02020603050405020304" pitchFamily="18" charset="0"/>
                </a:rPr>
                <a:t>Исполнительный блок</a:t>
              </a:r>
              <a:endParaRPr lang="en-US" sz="1200" dirty="0">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9" name="Text Box 6"/>
            <p:cNvSpPr txBox="1">
              <a:spLocks noChangeArrowheads="1"/>
            </p:cNvSpPr>
            <p:nvPr/>
          </p:nvSpPr>
          <p:spPr bwMode="auto">
            <a:xfrm>
              <a:off x="7461" y="10089"/>
              <a:ext cx="1800" cy="360"/>
            </a:xfrm>
            <a:prstGeom prst="rect">
              <a:avLst/>
            </a:prstGeom>
            <a:solidFill>
              <a:srgbClr val="FFFFFF"/>
            </a:solidFill>
            <a:ln w="9525">
              <a:solidFill>
                <a:srgbClr val="000000"/>
              </a:solidFill>
              <a:miter lim="800000"/>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lgn="ctr">
                <a:spcAft>
                  <a:spcPts val="0"/>
                </a:spcAft>
              </a:pPr>
              <a:r>
                <a:rPr lang="en-US" sz="1200">
                  <a:latin typeface="Arial" panose="020B0604020202020204" pitchFamily="34" charset="0"/>
                  <a:ea typeface="Times New Roman" panose="02020603050405020304" pitchFamily="18" charset="0"/>
                  <a:cs typeface="Times New Roman" panose="02020603050405020304" pitchFamily="18" charset="0"/>
                </a:rPr>
                <a:t>Блок интерфейса</a:t>
              </a:r>
              <a:endParaRPr lang="en-US" sz="1200" dirty="0">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10" name="Text Box 7"/>
            <p:cNvSpPr txBox="1">
              <a:spLocks noChangeArrowheads="1"/>
            </p:cNvSpPr>
            <p:nvPr/>
          </p:nvSpPr>
          <p:spPr bwMode="auto">
            <a:xfrm>
              <a:off x="3681" y="10989"/>
              <a:ext cx="2160" cy="540"/>
            </a:xfrm>
            <a:prstGeom prst="rect">
              <a:avLst/>
            </a:prstGeom>
            <a:solidFill>
              <a:srgbClr val="FFFFFF"/>
            </a:solidFill>
            <a:ln w="9525">
              <a:solidFill>
                <a:srgbClr val="000000"/>
              </a:solidFill>
              <a:miter lim="800000"/>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lgn="ctr">
                <a:spcAft>
                  <a:spcPts val="0"/>
                </a:spcAft>
              </a:pPr>
              <a:r>
                <a:rPr lang="en-US" sz="1200">
                  <a:latin typeface="Arial" panose="020B0604020202020204" pitchFamily="34" charset="0"/>
                  <a:ea typeface="Times New Roman" panose="02020603050405020304" pitchFamily="18" charset="0"/>
                  <a:cs typeface="Times New Roman" panose="02020603050405020304" pitchFamily="18" charset="0"/>
                </a:rPr>
                <a:t>Блок декодирования</a:t>
              </a:r>
              <a:endParaRPr lang="en-US" sz="1200" dirty="0">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11" name="Text Box 8"/>
            <p:cNvSpPr txBox="1">
              <a:spLocks noChangeArrowheads="1"/>
            </p:cNvSpPr>
            <p:nvPr/>
          </p:nvSpPr>
          <p:spPr bwMode="auto">
            <a:xfrm>
              <a:off x="6561" y="10989"/>
              <a:ext cx="2160" cy="540"/>
            </a:xfrm>
            <a:prstGeom prst="rect">
              <a:avLst/>
            </a:prstGeom>
            <a:solidFill>
              <a:srgbClr val="FFFFFF"/>
            </a:solidFill>
            <a:ln w="9525">
              <a:solidFill>
                <a:srgbClr val="000000"/>
              </a:solidFill>
              <a:miter lim="800000"/>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lgn="ctr">
                <a:spcAft>
                  <a:spcPts val="0"/>
                </a:spcAft>
              </a:pPr>
              <a:r>
                <a:rPr lang="en-US" sz="1200">
                  <a:latin typeface="Arial" panose="020B0604020202020204" pitchFamily="34" charset="0"/>
                  <a:ea typeface="Times New Roman" panose="02020603050405020304" pitchFamily="18" charset="0"/>
                  <a:cs typeface="Times New Roman" panose="02020603050405020304" pitchFamily="18" charset="0"/>
                </a:rPr>
                <a:t>Блок предварительной загрузки инструкций</a:t>
              </a:r>
              <a:endParaRPr lang="en-US" sz="1200" dirty="0">
                <a:effectLst/>
                <a:latin typeface="Arial" panose="020B0604020202020204" pitchFamily="34" charset="0"/>
                <a:ea typeface="Times New Roman" panose="02020603050405020304" pitchFamily="18" charset="0"/>
                <a:cs typeface="Times New Roman" panose="02020603050405020304" pitchFamily="18" charset="0"/>
              </a:endParaRPr>
            </a:p>
          </p:txBody>
        </p:sp>
        <p:cxnSp>
          <p:nvCxnSpPr>
            <p:cNvPr id="12" name="Line 9"/>
            <p:cNvCxnSpPr>
              <a:cxnSpLocks noChangeShapeType="1"/>
            </p:cNvCxnSpPr>
            <p:nvPr/>
          </p:nvCxnSpPr>
          <p:spPr bwMode="auto">
            <a:xfrm>
              <a:off x="4401" y="10269"/>
              <a:ext cx="3060" cy="0"/>
            </a:xfrm>
            <a:prstGeom prst="line">
              <a:avLst/>
            </a:prstGeom>
            <a:noFill/>
            <a:ln w="9525">
              <a:solidFill>
                <a:srgbClr val="000000"/>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13" name="Line 10"/>
            <p:cNvCxnSpPr>
              <a:cxnSpLocks noChangeShapeType="1"/>
            </p:cNvCxnSpPr>
            <p:nvPr/>
          </p:nvCxnSpPr>
          <p:spPr bwMode="auto">
            <a:xfrm>
              <a:off x="5121" y="9729"/>
              <a:ext cx="0" cy="540"/>
            </a:xfrm>
            <a:prstGeom prst="line">
              <a:avLst/>
            </a:prstGeom>
            <a:noFill/>
            <a:ln w="9525">
              <a:solidFill>
                <a:srgbClr val="000000"/>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14" name="Line 11"/>
            <p:cNvCxnSpPr>
              <a:cxnSpLocks noChangeShapeType="1"/>
            </p:cNvCxnSpPr>
            <p:nvPr/>
          </p:nvCxnSpPr>
          <p:spPr bwMode="auto">
            <a:xfrm>
              <a:off x="6561" y="9729"/>
              <a:ext cx="0" cy="540"/>
            </a:xfrm>
            <a:prstGeom prst="line">
              <a:avLst/>
            </a:prstGeom>
            <a:noFill/>
            <a:ln w="9525">
              <a:solidFill>
                <a:srgbClr val="000000"/>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15" name="Line 12"/>
            <p:cNvCxnSpPr>
              <a:cxnSpLocks noChangeShapeType="1"/>
            </p:cNvCxnSpPr>
            <p:nvPr/>
          </p:nvCxnSpPr>
          <p:spPr bwMode="auto">
            <a:xfrm>
              <a:off x="9081" y="10449"/>
              <a:ext cx="0" cy="720"/>
            </a:xfrm>
            <a:prstGeom prst="line">
              <a:avLst/>
            </a:prstGeom>
            <a:noFill/>
            <a:ln w="9525">
              <a:solidFill>
                <a:srgbClr val="000000"/>
              </a:solidFill>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16" name="Line 13"/>
            <p:cNvCxnSpPr>
              <a:cxnSpLocks noChangeShapeType="1"/>
            </p:cNvCxnSpPr>
            <p:nvPr/>
          </p:nvCxnSpPr>
          <p:spPr bwMode="auto">
            <a:xfrm flipH="1">
              <a:off x="8721" y="11169"/>
              <a:ext cx="360" cy="0"/>
            </a:xfrm>
            <a:prstGeom prst="line">
              <a:avLst/>
            </a:prstGeom>
            <a:noFill/>
            <a:ln w="9525">
              <a:solidFill>
                <a:srgbClr val="000000"/>
              </a:solidFill>
              <a:rou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17" name="Line 14"/>
            <p:cNvCxnSpPr>
              <a:cxnSpLocks noChangeShapeType="1"/>
            </p:cNvCxnSpPr>
            <p:nvPr/>
          </p:nvCxnSpPr>
          <p:spPr bwMode="auto">
            <a:xfrm flipH="1">
              <a:off x="5841" y="11169"/>
              <a:ext cx="720" cy="0"/>
            </a:xfrm>
            <a:prstGeom prst="line">
              <a:avLst/>
            </a:prstGeom>
            <a:noFill/>
            <a:ln w="9525">
              <a:solidFill>
                <a:srgbClr val="000000"/>
              </a:solidFill>
              <a:rou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18" name="Line 15"/>
            <p:cNvCxnSpPr>
              <a:cxnSpLocks noChangeShapeType="1"/>
            </p:cNvCxnSpPr>
            <p:nvPr/>
          </p:nvCxnSpPr>
          <p:spPr bwMode="auto">
            <a:xfrm flipH="1">
              <a:off x="2961" y="11169"/>
              <a:ext cx="720" cy="0"/>
            </a:xfrm>
            <a:prstGeom prst="line">
              <a:avLst/>
            </a:prstGeom>
            <a:noFill/>
            <a:ln w="9525">
              <a:solidFill>
                <a:srgbClr val="000000"/>
              </a:solidFill>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19" name="Line 16"/>
            <p:cNvCxnSpPr>
              <a:cxnSpLocks noChangeShapeType="1"/>
            </p:cNvCxnSpPr>
            <p:nvPr/>
          </p:nvCxnSpPr>
          <p:spPr bwMode="auto">
            <a:xfrm flipV="1">
              <a:off x="2961" y="10449"/>
              <a:ext cx="0" cy="720"/>
            </a:xfrm>
            <a:prstGeom prst="line">
              <a:avLst/>
            </a:prstGeom>
            <a:noFill/>
            <a:ln w="9525">
              <a:solidFill>
                <a:srgbClr val="000000"/>
              </a:solidFill>
              <a:rou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20" name="Line 17"/>
            <p:cNvCxnSpPr>
              <a:cxnSpLocks noChangeShapeType="1"/>
            </p:cNvCxnSpPr>
            <p:nvPr/>
          </p:nvCxnSpPr>
          <p:spPr bwMode="auto">
            <a:xfrm flipV="1">
              <a:off x="2961" y="9549"/>
              <a:ext cx="0" cy="540"/>
            </a:xfrm>
            <a:prstGeom prst="line">
              <a:avLst/>
            </a:prstGeom>
            <a:noFill/>
            <a:ln w="9525">
              <a:solidFill>
                <a:srgbClr val="000000"/>
              </a:solidFill>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21" name="Line 18"/>
            <p:cNvCxnSpPr>
              <a:cxnSpLocks noChangeShapeType="1"/>
            </p:cNvCxnSpPr>
            <p:nvPr/>
          </p:nvCxnSpPr>
          <p:spPr bwMode="auto">
            <a:xfrm>
              <a:off x="2961" y="9549"/>
              <a:ext cx="540" cy="0"/>
            </a:xfrm>
            <a:prstGeom prst="line">
              <a:avLst/>
            </a:prstGeom>
            <a:noFill/>
            <a:ln w="9525">
              <a:solidFill>
                <a:srgbClr val="000000"/>
              </a:solidFill>
              <a:rou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22" name="Line 19"/>
            <p:cNvCxnSpPr>
              <a:cxnSpLocks noChangeShapeType="1"/>
            </p:cNvCxnSpPr>
            <p:nvPr/>
          </p:nvCxnSpPr>
          <p:spPr bwMode="auto">
            <a:xfrm>
              <a:off x="5661" y="9549"/>
              <a:ext cx="360" cy="0"/>
            </a:xfrm>
            <a:prstGeom prst="line">
              <a:avLst/>
            </a:prstGeom>
            <a:noFill/>
            <a:ln w="9525">
              <a:solidFill>
                <a:srgbClr val="000000"/>
              </a:solidFill>
              <a:rou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grpSp>
      <p:sp>
        <p:nvSpPr>
          <p:cNvPr id="23" name="Прямоугольник 22"/>
          <p:cNvSpPr/>
          <p:nvPr/>
        </p:nvSpPr>
        <p:spPr>
          <a:xfrm>
            <a:off x="213699" y="5000602"/>
            <a:ext cx="6096000" cy="369332"/>
          </a:xfrm>
          <a:prstGeom prst="rect">
            <a:avLst/>
          </a:prstGeom>
        </p:spPr>
        <p:txBody>
          <a:bodyPr>
            <a:spAutoFit/>
          </a:bodyPr>
          <a:lstStyle/>
          <a:p>
            <a:r>
              <a:rPr lang="en-US" b="1">
                <a:solidFill>
                  <a:srgbClr val="000000"/>
                </a:solidFill>
                <a:latin typeface="Times New Roman" panose="02020603050405020304" pitchFamily="18" charset="0"/>
                <a:cs typeface="Times New Roman" panose="02020603050405020304" pitchFamily="18" charset="0"/>
              </a:rPr>
              <a:t>Микропроцессор 80386SL</a:t>
            </a:r>
            <a:endParaRPr lang="en-US" dirty="0">
              <a:latin typeface="Times New Roman" panose="02020603050405020304" pitchFamily="18" charset="0"/>
              <a:cs typeface="Times New Roman" panose="02020603050405020304" pitchFamily="18" charset="0"/>
            </a:endParaRPr>
          </a:p>
        </p:txBody>
      </p:sp>
      <p:sp>
        <p:nvSpPr>
          <p:cNvPr id="24" name="Прямоугольник 23"/>
          <p:cNvSpPr/>
          <p:nvPr/>
        </p:nvSpPr>
        <p:spPr>
          <a:xfrm>
            <a:off x="0" y="5380672"/>
            <a:ext cx="12191999" cy="1198880"/>
          </a:xfrm>
          <a:prstGeom prst="rect">
            <a:avLst/>
          </a:prstGeom>
        </p:spPr>
        <p:txBody>
          <a:bodyPr wrap="square">
            <a:spAutoFit/>
          </a:bodyPr>
          <a:lstStyle/>
          <a:p>
            <a:r>
              <a:rPr lang="en-US">
                <a:solidFill>
                  <a:srgbClr val="000000"/>
                </a:solidFill>
                <a:latin typeface="Times New Roman" panose="02020603050405020304" pitchFamily="18" charset="0"/>
                <a:cs typeface="Times New Roman" panose="02020603050405020304" pitchFamily="18" charset="0"/>
              </a:rPr>
              <a:t>Версия 386SL, выпущенная Intel, представляла собой специальн</a:t>
            </a:r>
            <a:r>
              <a:rPr lang="ru-RU" altLang="en-US">
                <a:solidFill>
                  <a:srgbClr val="000000"/>
                </a:solidFill>
                <a:latin typeface="Times New Roman" panose="02020603050405020304" pitchFamily="18" charset="0"/>
                <a:cs typeface="Times New Roman" panose="02020603050405020304" pitchFamily="18" charset="0"/>
              </a:rPr>
              <a:t>ую модификацию </a:t>
            </a:r>
            <a:r>
              <a:rPr lang="en-US">
                <a:solidFill>
                  <a:srgbClr val="000000"/>
                </a:solidFill>
                <a:latin typeface="Times New Roman" panose="02020603050405020304" pitchFamily="18" charset="0"/>
                <a:cs typeface="Times New Roman" panose="02020603050405020304" pitchFamily="18" charset="0"/>
              </a:rPr>
              <a:t>386, содержащ</a:t>
            </a:r>
            <a:r>
              <a:rPr lang="ru-RU" altLang="en-US">
                <a:solidFill>
                  <a:srgbClr val="000000"/>
                </a:solidFill>
                <a:latin typeface="Times New Roman" panose="02020603050405020304" pitchFamily="18" charset="0"/>
                <a:cs typeface="Times New Roman" panose="02020603050405020304" pitchFamily="18" charset="0"/>
              </a:rPr>
              <a:t>ую</a:t>
            </a:r>
            <a:r>
              <a:rPr lang="en-US">
                <a:solidFill>
                  <a:srgbClr val="000000"/>
                </a:solidFill>
                <a:latin typeface="Times New Roman" panose="02020603050405020304" pitchFamily="18" charset="0"/>
                <a:cs typeface="Times New Roman" panose="02020603050405020304" pitchFamily="18" charset="0"/>
              </a:rPr>
              <a:t> 855 000 транзисторов (в 3,1 раза больше, чем обычный 386), и бы</a:t>
            </a:r>
            <a:r>
              <a:rPr lang="ru-RU" altLang="en-US">
                <a:solidFill>
                  <a:srgbClr val="000000"/>
                </a:solidFill>
                <a:latin typeface="Times New Roman" panose="02020603050405020304" pitchFamily="18" charset="0"/>
                <a:cs typeface="Times New Roman" panose="02020603050405020304" pitchFamily="18" charset="0"/>
              </a:rPr>
              <a:t>ла</a:t>
            </a:r>
            <a:r>
              <a:rPr lang="en-US">
                <a:solidFill>
                  <a:srgbClr val="000000"/>
                </a:solidFill>
                <a:latin typeface="Times New Roman" panose="02020603050405020304" pitchFamily="18" charset="0"/>
                <a:cs typeface="Times New Roman" panose="02020603050405020304" pitchFamily="18" charset="0"/>
              </a:rPr>
              <a:t> разработан</a:t>
            </a:r>
            <a:r>
              <a:rPr lang="ru-RU" altLang="en-US">
                <a:solidFill>
                  <a:srgbClr val="000000"/>
                </a:solidFill>
                <a:latin typeface="Times New Roman" panose="02020603050405020304" pitchFamily="18" charset="0"/>
                <a:cs typeface="Times New Roman" panose="02020603050405020304" pitchFamily="18" charset="0"/>
              </a:rPr>
              <a:t>а</a:t>
            </a:r>
            <a:r>
              <a:rPr lang="en-US">
                <a:solidFill>
                  <a:srgbClr val="000000"/>
                </a:solidFill>
                <a:latin typeface="Times New Roman" panose="02020603050405020304" pitchFamily="18" charset="0"/>
                <a:cs typeface="Times New Roman" panose="02020603050405020304" pitchFamily="18" charset="0"/>
              </a:rPr>
              <a:t> для растущего рынка ноутбуков. Этот микропроцессор имел систему управления питанием (Power Management), кэш-память 8К</a:t>
            </a:r>
            <a:r>
              <a:rPr lang="ru-RU" altLang="en-US">
                <a:solidFill>
                  <a:srgbClr val="000000"/>
                </a:solidFill>
                <a:latin typeface="Times New Roman" panose="02020603050405020304" pitchFamily="18" charset="0"/>
                <a:cs typeface="Times New Roman" panose="02020603050405020304" pitchFamily="18" charset="0"/>
              </a:rPr>
              <a:t>Б</a:t>
            </a:r>
            <a:r>
              <a:rPr lang="en-US">
                <a:solidFill>
                  <a:srgbClr val="000000"/>
                </a:solidFill>
                <a:latin typeface="Times New Roman" panose="02020603050405020304" pitchFamily="18" charset="0"/>
                <a:cs typeface="Times New Roman" panose="02020603050405020304" pitchFamily="18" charset="0"/>
              </a:rPr>
              <a:t>, контроллер DRAM и был рассчитан на 3,3 вольта. У продукта был сильный конкурент версии AMD 386SX с ограниченным успехом, и в конечном итоге Intel сняла его с рынка.</a:t>
            </a:r>
            <a:endParaRPr lang="en-US" dirty="0">
              <a:latin typeface="Times New Roman" panose="02020603050405020304" pitchFamily="18" charset="0"/>
              <a:cs typeface="Times New Roman" panose="02020603050405020304"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Прямоугольник 5"/>
          <p:cNvSpPr/>
          <p:nvPr/>
        </p:nvSpPr>
        <p:spPr>
          <a:xfrm>
            <a:off x="0" y="0"/>
            <a:ext cx="6096000" cy="369332"/>
          </a:xfrm>
          <a:prstGeom prst="rect">
            <a:avLst/>
          </a:prstGeom>
        </p:spPr>
        <p:txBody>
          <a:bodyPr>
            <a:spAutoFit/>
          </a:bodyPr>
          <a:lstStyle/>
          <a:p>
            <a:r>
              <a:rPr lang="en-US" b="1" i="1">
                <a:solidFill>
                  <a:srgbClr val="000000"/>
                </a:solidFill>
                <a:latin typeface="Times New Roman" panose="02020603050405020304" pitchFamily="18" charset="0"/>
                <a:cs typeface="Times New Roman" panose="02020603050405020304" pitchFamily="18" charset="0"/>
              </a:rPr>
              <a:t>Микропроцессор 80486 (486)</a:t>
            </a:r>
            <a:endParaRPr lang="en-US" dirty="0">
              <a:latin typeface="Times New Roman" panose="02020603050405020304" pitchFamily="18" charset="0"/>
              <a:cs typeface="Times New Roman" panose="02020603050405020304" pitchFamily="18" charset="0"/>
            </a:endParaRPr>
          </a:p>
        </p:txBody>
      </p:sp>
      <p:sp>
        <p:nvSpPr>
          <p:cNvPr id="7" name="Прямоугольник 6"/>
          <p:cNvSpPr/>
          <p:nvPr/>
        </p:nvSpPr>
        <p:spPr>
          <a:xfrm>
            <a:off x="0" y="369332"/>
            <a:ext cx="12192000" cy="2306955"/>
          </a:xfrm>
          <a:prstGeom prst="rect">
            <a:avLst/>
          </a:prstGeom>
        </p:spPr>
        <p:txBody>
          <a:bodyPr wrap="square">
            <a:spAutoFit/>
          </a:bodyPr>
          <a:lstStyle/>
          <a:p>
            <a:r>
              <a:rPr lang="en-US">
                <a:solidFill>
                  <a:srgbClr val="000000"/>
                </a:solidFill>
                <a:latin typeface="Times New Roman" panose="02020603050405020304" pitchFamily="18" charset="0"/>
                <a:cs typeface="Times New Roman" panose="02020603050405020304" pitchFamily="18" charset="0"/>
              </a:rPr>
              <a:t>Intel представила процессор 486 в апреле 1989 года, который имел несколько улучшений по сравнению с 386. </a:t>
            </a:r>
            <a:r>
              <a:rPr lang="en-US" altLang="en-US">
                <a:solidFill>
                  <a:srgbClr val="000000"/>
                </a:solidFill>
                <a:latin typeface="Times New Roman" panose="02020603050405020304" pitchFamily="18" charset="0"/>
                <a:cs typeface="Times New Roman" panose="02020603050405020304" pitchFamily="18" charset="0"/>
              </a:rPr>
              <a:t>В него были интегрированы чип математического сопроцессора и кэш-память первого уровня (L1) объёмом 8 КБ. Процессор был изготовлен по КМОП-технологии и содержал около 1,2 миллиона транзисторов на кристалле. В первой версии, 486DX, использовалась технология производства 1 мкм для тактовых частот 25 и 33 МГц, затем в 486DX-50 она была уменьшена до 0,8 мкм.</a:t>
            </a:r>
            <a:r>
              <a:rPr lang="ru-RU" altLang="en-US">
                <a:solidFill>
                  <a:srgbClr val="000000"/>
                </a:solidFill>
                <a:latin typeface="Times New Roman" panose="02020603050405020304" pitchFamily="18" charset="0"/>
                <a:cs typeface="Times New Roman" panose="02020603050405020304" pitchFamily="18" charset="0"/>
              </a:rPr>
              <a:t> </a:t>
            </a:r>
            <a:r>
              <a:rPr lang="en-US">
                <a:solidFill>
                  <a:srgbClr val="000000"/>
                </a:solidFill>
                <a:latin typeface="Times New Roman" panose="02020603050405020304" pitchFamily="18" charset="0"/>
                <a:cs typeface="Times New Roman" panose="02020603050405020304" pitchFamily="18" charset="0"/>
              </a:rPr>
              <a:t>Уменьшение размера транзисторов имеет два основных преимущества, которыми </a:t>
            </a:r>
            <a:r>
              <a:rPr lang="ru-RU" altLang="en-US">
                <a:solidFill>
                  <a:srgbClr val="000000"/>
                </a:solidFill>
                <a:latin typeface="Times New Roman" panose="02020603050405020304" pitchFamily="18" charset="0"/>
                <a:cs typeface="Times New Roman" panose="02020603050405020304" pitchFamily="18" charset="0"/>
              </a:rPr>
              <a:t>воспользовались </a:t>
            </a:r>
            <a:r>
              <a:rPr lang="en-US">
                <a:solidFill>
                  <a:srgbClr val="000000"/>
                </a:solidFill>
                <a:latin typeface="Times New Roman" panose="02020603050405020304" pitchFamily="18" charset="0"/>
                <a:cs typeface="Times New Roman" panose="02020603050405020304" pitchFamily="18" charset="0"/>
              </a:rPr>
              <a:t>микропроцессоры 486: во-первых, будучи меньше, они потребляют меньше энергии, а во-вторых, они могут работать быстрее. Остальные технологические размеры изготовления были: для 486DX2 - 0,8 мкм (Intel), 0,5 мкм (AMD), 0,65 мкм (Cyrix), а для 486DX4 - 0,6 мкм (Intel - с 1,6 млн транзисторов), 0,5 мкм (AMD), 0,65 мкм. мкм (Cyrix).</a:t>
            </a:r>
            <a:endParaRPr lang="en-US" dirty="0">
              <a:latin typeface="Times New Roman" panose="02020603050405020304" pitchFamily="18" charset="0"/>
              <a:cs typeface="Times New Roman" panose="02020603050405020304" pitchFamily="18" charset="0"/>
            </a:endParaRPr>
          </a:p>
        </p:txBody>
      </p:sp>
      <p:sp>
        <p:nvSpPr>
          <p:cNvPr id="9" name="Прямоугольник 8"/>
          <p:cNvSpPr/>
          <p:nvPr/>
        </p:nvSpPr>
        <p:spPr>
          <a:xfrm>
            <a:off x="48285" y="3180992"/>
            <a:ext cx="12095429" cy="2553335"/>
          </a:xfrm>
          <a:prstGeom prst="rect">
            <a:avLst/>
          </a:prstGeom>
        </p:spPr>
        <p:txBody>
          <a:bodyPr wrap="square">
            <a:spAutoFit/>
          </a:bodyPr>
          <a:lstStyle/>
          <a:p>
            <a:pPr indent="450215" algn="just">
              <a:spcAft>
                <a:spcPts val="0"/>
              </a:spcAft>
            </a:pPr>
            <a:r>
              <a:rPr lang="en-US">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В процессоры 486 были внесены следующие улучшения:</a:t>
            </a:r>
          </a:p>
          <a:p>
            <a:pPr indent="450215" algn="just">
              <a:spcAft>
                <a:spcPts val="0"/>
              </a:spcAft>
            </a:pP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marL="457200" lvl="1" indent="450215" algn="just">
              <a:spcAft>
                <a:spcPts val="0"/>
              </a:spcAft>
            </a:pPr>
            <a:r>
              <a:rPr lang="ro-RO"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a:t>
            </a:r>
            <a:r>
              <a:rPr lang="ro-RO" b="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В процессор встроен так называемый математический сопроцессор для вычислений с плавающей запятой.</a:t>
            </a:r>
            <a:r>
              <a:rPr lang="ro-R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marL="457200" lvl="1" indent="450215" algn="just">
              <a:spcAft>
                <a:spcPts val="0"/>
              </a:spcAft>
            </a:pPr>
            <a:r>
              <a:rPr lang="ro-RO"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b</a:t>
            </a:r>
            <a:r>
              <a:rPr lang="ro-RO" b="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altLang="en-US">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Встроена </a:t>
            </a:r>
            <a:r>
              <a:rPr lang="en-US">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кэш-память уровня 1 объемом 8 КБ, а также блок управления кэшем.</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marL="457200" lvl="1" indent="450215" algn="l">
              <a:spcAft>
                <a:spcPts val="0"/>
              </a:spcAft>
            </a:pPr>
            <a:r>
              <a:rPr lang="en-US">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 Структура конвейера была расширена, конвейер обработки инструкций был разделён на пять стадий. Каждая </a:t>
            </a:r>
            <a:r>
              <a:rPr lang="ru-RU" altLang="en-US">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стадия может обрабатывать различные инструкции, передавая их на следующий уровень через определённый </a:t>
            </a:r>
            <a:r>
              <a:rPr lang="ru-RU" altLang="en-US">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промежуток времени.</a:t>
            </a:r>
            <a:br>
              <a:rPr lang="en-US">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br>
            <a:r>
              <a:rPr lang="ru-RU" altLang="ro-RO"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o-RO"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d</a:t>
            </a:r>
            <a:r>
              <a:rPr lang="ro-RO" b="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Для оптимизации энергопотребления внедрен механизм управления, позволяющий переключать процессор в </a:t>
            </a:r>
            <a:r>
              <a:rPr lang="ru-RU" altLang="en-US">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режим пониженного энергопотребления.</a:t>
            </a:r>
            <a:endParaRPr lang="en-US" sz="1600" dirty="0">
              <a:effectLst/>
              <a:latin typeface="Arial" panose="020B0604020202020204" pitchFamily="34" charset="0"/>
              <a:ea typeface="Times New Roman" panose="02020603050405020304" pitchFamily="18" charset="0"/>
              <a:cs typeface="Times New Roman" panose="02020603050405020304" pitchFamily="18" charset="0"/>
            </a:endParaRPr>
          </a:p>
        </p:txBody>
      </p:sp>
    </p:spTree>
  </p:cSld>
  <p:clrMapOvr>
    <a:masterClrMapping/>
  </p:clrMapOvr>
</p:sld>
</file>

<file path=ppt/theme/theme1.xml><?xml version="1.0" encoding="utf-8"?>
<a:theme xmlns:a="http://schemas.openxmlformats.org/drawingml/2006/main" name="Office Theme">
  <a:themeElements>
    <a:clrScheme name="Тема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Тема 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Тема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7542</Words>
  <Application>Microsoft Office PowerPoint</Application>
  <PresentationFormat>Широкоэкранный</PresentationFormat>
  <Paragraphs>203</Paragraphs>
  <Slides>35</Slides>
  <Notes>4</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35</vt:i4>
      </vt:variant>
    </vt:vector>
  </HeadingPairs>
  <TitlesOfParts>
    <vt:vector size="40" baseType="lpstr">
      <vt:lpstr>Arial</vt:lpstr>
      <vt:lpstr>Calibri</vt:lpstr>
      <vt:lpstr>Calibri Light</vt:lpstr>
      <vt:lpstr>Times New Roman</vt:lpstr>
      <vt:lpstr>Office Theme</vt:lpstr>
      <vt:lpstr>Arhitectura Calculatoarelor  T.6 –Эволюция процессоров INTEL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Circuite și Dispozitive Electronice  L.1 – Introducere </dc:title>
  <dc:creator>Пользователь Windows</dc:creator>
  <cp:lastModifiedBy>Creţu Vasilii</cp:lastModifiedBy>
  <cp:revision>541</cp:revision>
  <dcterms:created xsi:type="dcterms:W3CDTF">2020-08-28T11:28:00Z</dcterms:created>
  <dcterms:modified xsi:type="dcterms:W3CDTF">2026-03-10T09:44:01Z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DEC860570F5347A1B700759044EA4BF7_13</vt:lpwstr>
  </property>
  <property fmtid="{D5CDD505-2E9C-101B-9397-08002B2CF9AE}" pid="3" name="KSOProductBuildVer">
    <vt:lpwstr>1033-12.2.0.23196</vt:lpwstr>
  </property>
</Properties>
</file>