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01" r:id="rId3"/>
    <p:sldId id="347" r:id="rId4"/>
    <p:sldId id="495" r:id="rId5"/>
    <p:sldId id="496" r:id="rId6"/>
    <p:sldId id="348" r:id="rId7"/>
    <p:sldId id="349" r:id="rId8"/>
    <p:sldId id="542" r:id="rId9"/>
    <p:sldId id="540" r:id="rId10"/>
    <p:sldId id="541" r:id="rId11"/>
    <p:sldId id="390" r:id="rId12"/>
    <p:sldId id="497" r:id="rId13"/>
    <p:sldId id="396" r:id="rId14"/>
    <p:sldId id="372" r:id="rId15"/>
    <p:sldId id="373" r:id="rId16"/>
    <p:sldId id="502" r:id="rId17"/>
    <p:sldId id="529" r:id="rId18"/>
    <p:sldId id="388" r:id="rId19"/>
    <p:sldId id="416" r:id="rId20"/>
    <p:sldId id="498" r:id="rId21"/>
    <p:sldId id="391" r:id="rId22"/>
    <p:sldId id="503" r:id="rId23"/>
    <p:sldId id="504" r:id="rId24"/>
    <p:sldId id="532" r:id="rId25"/>
    <p:sldId id="534" r:id="rId26"/>
    <p:sldId id="543" r:id="rId27"/>
    <p:sldId id="500" r:id="rId28"/>
    <p:sldId id="506" r:id="rId29"/>
    <p:sldId id="536" r:id="rId30"/>
    <p:sldId id="539" r:id="rId31"/>
    <p:sldId id="526" r:id="rId32"/>
    <p:sldId id="508" r:id="rId33"/>
    <p:sldId id="510" r:id="rId34"/>
    <p:sldId id="512" r:id="rId35"/>
    <p:sldId id="519" r:id="rId36"/>
    <p:sldId id="522" r:id="rId37"/>
    <p:sldId id="5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Buzdugan" initials="AB" lastIdx="1" clrIdx="0">
    <p:extLst>
      <p:ext uri="{19B8F6BF-5375-455C-9EA6-DF929625EA0E}">
        <p15:presenceInfo xmlns:p15="http://schemas.microsoft.com/office/powerpoint/2012/main" userId="S::artur.buzdugan@mib.utm.md::5f3b015a-e9ee-48c8-acfc-42d5b596e5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3635-FDDE-4F9D-A20D-0BE8E9250FED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D66F-FC8F-4774-9520-46023EB8A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0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1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5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6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3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3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8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D603-701B-4277-8B72-A6BD3AE3F0AB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yzZpX8q_r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9320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Tema </a:t>
            </a:r>
            <a:r>
              <a:rPr lang="ro-RO" dirty="0"/>
              <a:t>12. </a:t>
            </a:r>
            <a:r>
              <a:rPr lang="en-US" dirty="0"/>
              <a:t>OPTOELECTRONICA. </a:t>
            </a:r>
            <a:r>
              <a:rPr lang="en-US" dirty="0" err="1"/>
              <a:t>Clasificare</a:t>
            </a:r>
            <a:r>
              <a:rPr lang="ro-RO" dirty="0"/>
              <a:t>a</a:t>
            </a:r>
            <a:r>
              <a:rPr lang="en-US" dirty="0"/>
              <a:t>. </a:t>
            </a:r>
            <a:r>
              <a:rPr lang="en-US" dirty="0" err="1"/>
              <a:t>Fo</a:t>
            </a:r>
            <a:r>
              <a:rPr lang="ro-RO" dirty="0"/>
              <a:t>t</a:t>
            </a:r>
            <a:r>
              <a:rPr lang="en-US" dirty="0" err="1"/>
              <a:t>ocelula</a:t>
            </a:r>
            <a:r>
              <a:rPr lang="en-US" dirty="0"/>
              <a:t>. </a:t>
            </a:r>
            <a:r>
              <a:rPr lang="en-US" dirty="0" err="1"/>
              <a:t>Fotorezisten</a:t>
            </a:r>
            <a:r>
              <a:rPr lang="ro-RO" dirty="0"/>
              <a:t>ța</a:t>
            </a:r>
            <a:r>
              <a:rPr lang="en-US" dirty="0"/>
              <a:t>. </a:t>
            </a:r>
            <a:r>
              <a:rPr lang="ro-RO" dirty="0"/>
              <a:t>F</a:t>
            </a:r>
            <a:r>
              <a:rPr lang="en-US" dirty="0" err="1"/>
              <a:t>otodetectori</a:t>
            </a:r>
            <a:r>
              <a:rPr lang="ro-RO" dirty="0"/>
              <a:t>. CCD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87" y="0"/>
            <a:ext cx="7331825" cy="33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2150F-1548-EACA-791A-2F50DC676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0257" y="3629873"/>
            <a:ext cx="9495451" cy="317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5F1B-6413-5903-A74F-193CE379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218" y="52337"/>
            <a:ext cx="3820961" cy="3376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EFC02-F8CC-631E-B936-BB8F9145B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6" y="253210"/>
            <a:ext cx="3595497" cy="31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22" y="922330"/>
            <a:ext cx="10906956" cy="717951"/>
          </a:xfrm>
        </p:spPr>
        <p:txBody>
          <a:bodyPr>
            <a:normAutofit fontScale="90000"/>
          </a:bodyPr>
          <a:lstStyle/>
          <a:p>
            <a:r>
              <a:rPr lang="ro-RO" dirty="0"/>
              <a:t>Fotoconductivitatea ? </a:t>
            </a:r>
            <a:r>
              <a:rPr lang="ro-RO" dirty="0">
                <a:hlinkClick r:id="rId2"/>
              </a:rPr>
              <a:t>https://www.youtube.com/watch?v=yzZpX8q_r10</a:t>
            </a:r>
            <a:br>
              <a:rPr lang="ro-RO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89" y="1730942"/>
            <a:ext cx="10906957" cy="420472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Δσ</a:t>
            </a:r>
            <a:r>
              <a:rPr lang="ro-RO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ro-RO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55" y="2700881"/>
            <a:ext cx="4248432" cy="3325450"/>
          </a:xfrm>
          <a:prstGeom prst="rect">
            <a:avLst/>
          </a:prstGeom>
        </p:spPr>
      </p:pic>
      <p:pic>
        <p:nvPicPr>
          <p:cNvPr id="2050" name="Picture 2" descr="Photoconductivity | SpringerLink">
            <a:extLst>
              <a:ext uri="{FF2B5EF4-FFF2-40B4-BE49-F238E27FC236}">
                <a16:creationId xmlns:a16="http://schemas.microsoft.com/office/drawing/2014/main" id="{2EEFD6B6-5DE7-1278-7A22-F150E785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66" y="2545339"/>
            <a:ext cx="4970445" cy="42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Detectori optici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9338" y="1500573"/>
            <a:ext cx="5157787" cy="823912"/>
          </a:xfrm>
        </p:spPr>
        <p:txBody>
          <a:bodyPr/>
          <a:lstStyle/>
          <a:p>
            <a:r>
              <a:rPr lang="ro-RO" dirty="0"/>
              <a:t>Cerințe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0247" y="2372587"/>
            <a:ext cx="5157787" cy="368458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eficienta</a:t>
            </a:r>
            <a:r>
              <a:rPr lang="en-US" dirty="0"/>
              <a:t> </a:t>
            </a:r>
            <a:r>
              <a:rPr lang="en-US" dirty="0" err="1"/>
              <a:t>crescuta</a:t>
            </a:r>
            <a:r>
              <a:rPr lang="en-US" dirty="0"/>
              <a:t> a </a:t>
            </a:r>
            <a:r>
              <a:rPr lang="en-US" dirty="0" err="1"/>
              <a:t>conversiei</a:t>
            </a:r>
            <a:r>
              <a:rPr lang="en-US" dirty="0"/>
              <a:t> optic/electric</a:t>
            </a:r>
          </a:p>
          <a:p>
            <a:pPr algn="just"/>
            <a:r>
              <a:rPr lang="en-US" dirty="0" err="1"/>
              <a:t>zgomot</a:t>
            </a:r>
            <a:r>
              <a:rPr lang="en-US" dirty="0"/>
              <a:t> </a:t>
            </a:r>
            <a:r>
              <a:rPr lang="en-US" dirty="0" err="1"/>
              <a:t>redus</a:t>
            </a:r>
            <a:endParaRPr lang="en-US" dirty="0"/>
          </a:p>
          <a:p>
            <a:pPr algn="just"/>
            <a:r>
              <a:rPr lang="en-US" dirty="0" err="1"/>
              <a:t>raspuns</a:t>
            </a:r>
            <a:r>
              <a:rPr lang="en-US" dirty="0"/>
              <a:t> uniform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unda</a:t>
            </a:r>
            <a:endParaRPr lang="en-US" dirty="0"/>
          </a:p>
          <a:p>
            <a:pPr algn="just"/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raspuns</a:t>
            </a:r>
            <a:r>
              <a:rPr lang="en-US" dirty="0"/>
              <a:t> </a:t>
            </a:r>
            <a:r>
              <a:rPr lang="en-US" dirty="0" err="1"/>
              <a:t>ridicata</a:t>
            </a:r>
            <a:endParaRPr lang="en-US" dirty="0"/>
          </a:p>
          <a:p>
            <a:pPr algn="just"/>
            <a:r>
              <a:rPr lang="en-US" dirty="0" err="1"/>
              <a:t>liniaritate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66518" y="221095"/>
            <a:ext cx="5389033" cy="6397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ro-RO" dirty="0" err="1"/>
              <a:t>rincipii</a:t>
            </a:r>
            <a:r>
              <a:rPr lang="ro-RO" dirty="0"/>
              <a:t> operare?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33629" y="968200"/>
            <a:ext cx="5389033" cy="24608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Fotoconductori</a:t>
            </a:r>
            <a:r>
              <a:rPr lang="ro-RO" dirty="0"/>
              <a:t> sau</a:t>
            </a:r>
          </a:p>
          <a:p>
            <a:pPr marL="0" indent="0">
              <a:buNone/>
            </a:pPr>
            <a:r>
              <a:rPr lang="ro-RO" dirty="0"/>
              <a:t>(fotorezistența)</a:t>
            </a:r>
            <a:endParaRPr lang="en-US" dirty="0"/>
          </a:p>
          <a:p>
            <a:pPr algn="l"/>
            <a:r>
              <a:rPr lang="en-US" dirty="0" err="1"/>
              <a:t>fototranzistori</a:t>
            </a:r>
            <a:endParaRPr lang="en-US" dirty="0"/>
          </a:p>
          <a:p>
            <a:pPr algn="l"/>
            <a:r>
              <a:rPr lang="en-US" dirty="0" err="1"/>
              <a:t>fotodiode</a:t>
            </a:r>
            <a:endParaRPr lang="en-US" dirty="0"/>
          </a:p>
        </p:txBody>
      </p:sp>
      <p:sp>
        <p:nvSpPr>
          <p:cNvPr id="9" name="object 7"/>
          <p:cNvSpPr txBox="1"/>
          <p:nvPr/>
        </p:nvSpPr>
        <p:spPr>
          <a:xfrm>
            <a:off x="9611011" y="1577498"/>
            <a:ext cx="1923147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4200"/>
              </a:lnSpc>
            </a:pPr>
            <a:r>
              <a:rPr sz="2800" i="1" spc="8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2800" spc="73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-28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ro-RO"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133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200" baseline="-17921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r>
              <a:rPr lang="ro-MD" sz="3667" spc="-260" dirty="0">
                <a:solidFill>
                  <a:srgbClr val="FF0000"/>
                </a:solidFill>
                <a:latin typeface="Symbol"/>
                <a:cs typeface="Symbol"/>
              </a:rPr>
              <a:t>, 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  <a:p>
            <a:pPr marL="16933">
              <a:lnSpc>
                <a:spcPts val="4000"/>
              </a:lnSpc>
            </a:pPr>
            <a:r>
              <a:rPr sz="2800" i="1" spc="17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100" i="1" spc="2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sz="2800" spc="73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7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17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100" i="1" spc="2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100" i="1" spc="-1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207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207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309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  <a:p>
            <a:pPr marL="16933">
              <a:lnSpc>
                <a:spcPts val="4200"/>
              </a:lnSpc>
            </a:pPr>
            <a:r>
              <a:rPr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2800" spc="67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i="1" spc="-3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207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207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309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65" y="3167677"/>
            <a:ext cx="5405588" cy="1950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66165" y="518696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err="1"/>
              <a:t>Fotoc</a:t>
            </a:r>
            <a:r>
              <a:rPr lang="ro-RO" sz="3200" dirty="0"/>
              <a:t>a</a:t>
            </a:r>
            <a:r>
              <a:rPr lang="en-GB" sz="3200" dirty="0"/>
              <a:t>tod</a:t>
            </a:r>
            <a:r>
              <a:rPr lang="ro-RO" sz="3200" dirty="0"/>
              <a:t>, </a:t>
            </a:r>
            <a:r>
              <a:rPr lang="en-GB" sz="3200" dirty="0" err="1"/>
              <a:t>Fotomultiplicador</a:t>
            </a:r>
            <a:endParaRPr lang="en-GB" sz="3200" dirty="0"/>
          </a:p>
          <a:p>
            <a:r>
              <a:rPr lang="en-GB" sz="3200" dirty="0"/>
              <a:t>CCD</a:t>
            </a:r>
            <a:r>
              <a:rPr lang="ro-RO" sz="3200" dirty="0"/>
              <a:t>, </a:t>
            </a:r>
            <a:r>
              <a:rPr lang="en-GB" sz="3200" dirty="0"/>
              <a:t>Sensor CMOS</a:t>
            </a:r>
            <a:r>
              <a:rPr lang="ro-RO" sz="3200" dirty="0"/>
              <a:t>, </a:t>
            </a:r>
            <a:r>
              <a:rPr lang="en-GB" sz="3200" dirty="0"/>
              <a:t>C</a:t>
            </a:r>
            <a:r>
              <a:rPr lang="ro-RO" sz="3200" dirty="0"/>
              <a:t>e</a:t>
            </a:r>
            <a:r>
              <a:rPr lang="en-GB" sz="3200" dirty="0" err="1"/>
              <a:t>lul</a:t>
            </a:r>
            <a:r>
              <a:rPr lang="ro-RO" sz="3200" dirty="0"/>
              <a:t>e</a:t>
            </a:r>
            <a:r>
              <a:rPr lang="en-GB" sz="3200" dirty="0"/>
              <a:t> </a:t>
            </a:r>
            <a:r>
              <a:rPr lang="en-GB" sz="3200" dirty="0" err="1"/>
              <a:t>fotoel</a:t>
            </a:r>
            <a:r>
              <a:rPr lang="ro-RO" sz="3200" dirty="0"/>
              <a:t>e</a:t>
            </a:r>
            <a:r>
              <a:rPr lang="en-GB" sz="3200" dirty="0" err="1"/>
              <a:t>ctric</a:t>
            </a:r>
            <a:r>
              <a:rPr lang="ro-RO" sz="3200" dirty="0"/>
              <a:t>ă, </a:t>
            </a:r>
            <a:r>
              <a:rPr lang="ro-RO" sz="3200" dirty="0" err="1"/>
              <a:t>fotoelectrochimică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196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58593"/>
            <a:ext cx="7214216" cy="1325563"/>
          </a:xfrm>
        </p:spPr>
        <p:txBody>
          <a:bodyPr>
            <a:normAutofit/>
          </a:bodyPr>
          <a:lstStyle/>
          <a:p>
            <a:r>
              <a:rPr lang="ro-RO" dirty="0"/>
              <a:t>Fotocelula, Fotorezistorul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27" y="1946422"/>
            <a:ext cx="11199140" cy="4351338"/>
          </a:xfrm>
        </p:spPr>
        <p:txBody>
          <a:bodyPr>
            <a:normAutofit/>
          </a:bodyPr>
          <a:lstStyle/>
          <a:p>
            <a:r>
              <a:rPr lang="en-GB" dirty="0" err="1"/>
              <a:t>Fotocelulele</a:t>
            </a:r>
            <a:r>
              <a:rPr lang="en-GB" dirty="0"/>
              <a:t> - </a:t>
            </a:r>
            <a:r>
              <a:rPr lang="en-GB" dirty="0" err="1"/>
              <a:t>senzori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detectarea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. </a:t>
            </a:r>
          </a:p>
          <a:p>
            <a:r>
              <a:rPr lang="en-GB" dirty="0" err="1"/>
              <a:t>Fotocelula</a:t>
            </a:r>
            <a:r>
              <a:rPr lang="en-GB" dirty="0"/>
              <a:t> - </a:t>
            </a:r>
            <a:r>
              <a:rPr lang="en-GB" dirty="0" err="1"/>
              <a:t>practic</a:t>
            </a:r>
            <a:r>
              <a:rPr lang="en-GB" dirty="0"/>
              <a:t> o </a:t>
            </a:r>
            <a:r>
              <a:rPr lang="en-GB" dirty="0" err="1"/>
              <a:t>rezistență</a:t>
            </a:r>
            <a:r>
              <a:rPr lang="en-GB" dirty="0"/>
              <a:t> care </a:t>
            </a:r>
            <a:r>
              <a:rPr lang="en-GB" dirty="0" err="1"/>
              <a:t>își</a:t>
            </a:r>
            <a:r>
              <a:rPr lang="en-GB" dirty="0"/>
              <a:t> </a:t>
            </a:r>
            <a:r>
              <a:rPr lang="en-GB" dirty="0" err="1"/>
              <a:t>schimbă</a:t>
            </a:r>
            <a:r>
              <a:rPr lang="en-GB" dirty="0"/>
              <a:t> </a:t>
            </a:r>
            <a:r>
              <a:rPr lang="en-GB" dirty="0" err="1"/>
              <a:t>valoarea</a:t>
            </a:r>
            <a:r>
              <a:rPr lang="en-GB" dirty="0"/>
              <a:t> </a:t>
            </a:r>
            <a:r>
              <a:rPr lang="en-GB" dirty="0" err="1"/>
              <a:t>rezistivă</a:t>
            </a:r>
            <a:r>
              <a:rPr lang="en-GB" dirty="0"/>
              <a:t> (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ohmi</a:t>
            </a:r>
            <a:r>
              <a:rPr lang="en-GB" dirty="0"/>
              <a:t>)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câtă</a:t>
            </a:r>
            <a:r>
              <a:rPr lang="en-GB" dirty="0"/>
              <a:t> </a:t>
            </a:r>
            <a:r>
              <a:rPr lang="en-GB" dirty="0" err="1"/>
              <a:t>lumină</a:t>
            </a:r>
            <a:r>
              <a:rPr lang="en-GB" dirty="0"/>
              <a:t> cade pe ea.</a:t>
            </a:r>
          </a:p>
          <a:p>
            <a:r>
              <a:rPr lang="en-GB" dirty="0"/>
              <a:t>Sunt </a:t>
            </a:r>
            <a:r>
              <a:rPr lang="en-GB" dirty="0" err="1"/>
              <a:t>mici</a:t>
            </a:r>
            <a:r>
              <a:rPr lang="en-GB" dirty="0"/>
              <a:t>, </a:t>
            </a:r>
            <a:r>
              <a:rPr lang="en-GB" dirty="0" err="1"/>
              <a:t>ieftine</a:t>
            </a:r>
            <a:r>
              <a:rPr lang="en-GB" dirty="0"/>
              <a:t>, cu </a:t>
            </a:r>
            <a:r>
              <a:rPr lang="en-GB" dirty="0" err="1"/>
              <a:t>putere</a:t>
            </a:r>
            <a:r>
              <a:rPr lang="en-GB" dirty="0"/>
              <a:t> </a:t>
            </a:r>
            <a:r>
              <a:rPr lang="en-GB" dirty="0" err="1"/>
              <a:t>redusă</a:t>
            </a:r>
            <a:r>
              <a:rPr lang="en-GB" dirty="0"/>
              <a:t>, </a:t>
            </a:r>
            <a:r>
              <a:rPr lang="en-GB" dirty="0" err="1"/>
              <a:t>ușor</a:t>
            </a:r>
            <a:r>
              <a:rPr lang="en-GB" dirty="0"/>
              <a:t> de </a:t>
            </a:r>
            <a:r>
              <a:rPr lang="en-GB" dirty="0" err="1"/>
              <a:t>ob</a:t>
            </a:r>
            <a:r>
              <a:rPr lang="ro-RO" dirty="0"/>
              <a:t>ținut de diverse dimensiuni, ușor de </a:t>
            </a:r>
            <a:r>
              <a:rPr lang="en-GB" dirty="0" err="1"/>
              <a:t>utilizat</a:t>
            </a:r>
            <a:r>
              <a:rPr lang="en-GB" dirty="0"/>
              <a:t>, </a:t>
            </a:r>
            <a:r>
              <a:rPr lang="en-GB" dirty="0" err="1"/>
              <a:t>practic</a:t>
            </a:r>
            <a:r>
              <a:rPr lang="en-GB" dirty="0"/>
              <a:t> nu se </a:t>
            </a:r>
            <a:r>
              <a:rPr lang="en-GB" dirty="0" err="1"/>
              <a:t>uzează</a:t>
            </a:r>
            <a:r>
              <a:rPr lang="ro-RO" dirty="0"/>
              <a:t>,</a:t>
            </a:r>
            <a:r>
              <a:rPr lang="en-GB" dirty="0"/>
              <a:t>.</a:t>
            </a:r>
          </a:p>
          <a:p>
            <a:r>
              <a:rPr lang="ro-RO" dirty="0"/>
              <a:t>Sunt inexacte, irepetabile - v</a:t>
            </a:r>
            <a:r>
              <a:rPr lang="en-GB" dirty="0" err="1"/>
              <a:t>ariațiile</a:t>
            </a:r>
            <a:r>
              <a:rPr lang="en-GB" dirty="0"/>
              <a:t> pot fi </a:t>
            </a:r>
            <a:r>
              <a:rPr lang="ro-RO" dirty="0"/>
              <a:t>de +/-</a:t>
            </a:r>
            <a:r>
              <a:rPr lang="en-GB" dirty="0"/>
              <a:t> 50%! </a:t>
            </a:r>
          </a:p>
        </p:txBody>
      </p:sp>
    </p:spTree>
    <p:extLst>
      <p:ext uri="{BB962C8B-B14F-4D97-AF65-F5344CB8AC3E}">
        <p14:creationId xmlns:p14="http://schemas.microsoft.com/office/powerpoint/2010/main" val="338957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589533"/>
            <a:ext cx="8450730" cy="5762440"/>
          </a:xfrm>
        </p:spPr>
        <p:txBody>
          <a:bodyPr>
            <a:normAutofit/>
          </a:bodyPr>
          <a:lstStyle/>
          <a:p>
            <a:r>
              <a:rPr lang="en-GB" dirty="0"/>
              <a:t>Un LDR </a:t>
            </a:r>
            <a:r>
              <a:rPr lang="ro-RO" dirty="0"/>
              <a:t>/</a:t>
            </a:r>
            <a:r>
              <a:rPr lang="en-GB" dirty="0"/>
              <a:t> </a:t>
            </a:r>
            <a:r>
              <a:rPr lang="en-GB" dirty="0" err="1"/>
              <a:t>fotorezistor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confecționat</a:t>
            </a:r>
            <a:r>
              <a:rPr lang="en-GB" dirty="0"/>
              <a:t> </a:t>
            </a:r>
            <a:r>
              <a:rPr lang="ro-RO" dirty="0"/>
              <a:t>din </a:t>
            </a:r>
            <a:r>
              <a:rPr lang="en-GB" dirty="0" err="1"/>
              <a:t>orice</a:t>
            </a:r>
            <a:r>
              <a:rPr lang="en-GB" dirty="0"/>
              <a:t> material semiconductor </a:t>
            </a:r>
            <a:r>
              <a:rPr lang="ro-RO" dirty="0"/>
              <a:t>cu</a:t>
            </a:r>
            <a:r>
              <a:rPr lang="en-GB" dirty="0"/>
              <a:t> o </a:t>
            </a:r>
            <a:r>
              <a:rPr lang="en-GB" dirty="0" err="1"/>
              <a:t>rezistență</a:t>
            </a:r>
            <a:r>
              <a:rPr lang="en-GB" dirty="0"/>
              <a:t> </a:t>
            </a:r>
            <a:r>
              <a:rPr lang="en-GB" dirty="0" err="1"/>
              <a:t>ridicată</a:t>
            </a:r>
            <a:r>
              <a:rPr lang="en-GB" dirty="0"/>
              <a:t>. </a:t>
            </a:r>
            <a:endParaRPr lang="ro-RO" dirty="0"/>
          </a:p>
          <a:p>
            <a:r>
              <a:rPr lang="ro-RO" dirty="0"/>
              <a:t>Principiul de lucru: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GB" dirty="0" err="1"/>
              <a:t>Procesul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progresiv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, pe </a:t>
            </a:r>
            <a:r>
              <a:rPr lang="en-GB" dirty="0" err="1"/>
              <a:t>măsură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multă</a:t>
            </a:r>
            <a:r>
              <a:rPr lang="en-GB" dirty="0"/>
              <a:t>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ro-RO" dirty="0"/>
              <a:t>cade</a:t>
            </a:r>
            <a:r>
              <a:rPr lang="en-GB" dirty="0"/>
              <a:t> pe </a:t>
            </a:r>
            <a:r>
              <a:rPr lang="en-GB" dirty="0" err="1"/>
              <a:t>semiconductorul</a:t>
            </a:r>
            <a:r>
              <a:rPr lang="en-GB" dirty="0"/>
              <a:t> LDR</a:t>
            </a:r>
            <a:r>
              <a:rPr lang="ro-RO" dirty="0"/>
              <a:t> - 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mulți</a:t>
            </a:r>
            <a:r>
              <a:rPr lang="en-GB" dirty="0"/>
              <a:t> </a:t>
            </a:r>
            <a:r>
              <a:rPr lang="en-GB" dirty="0" err="1"/>
              <a:t>electroni</a:t>
            </a:r>
            <a:r>
              <a:rPr lang="en-GB" dirty="0"/>
              <a:t> sunt </a:t>
            </a:r>
            <a:r>
              <a:rPr lang="en-GB" dirty="0" err="1"/>
              <a:t>eliberați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conduce </a:t>
            </a:r>
            <a:r>
              <a:rPr lang="en-GB" dirty="0" err="1"/>
              <a:t>electricitatea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rezistența</a:t>
            </a:r>
            <a:r>
              <a:rPr lang="en-GB" dirty="0"/>
              <a:t> </a:t>
            </a:r>
            <a:r>
              <a:rPr lang="en-GB" dirty="0" err="1"/>
              <a:t>scade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continuare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849" y="1116900"/>
            <a:ext cx="2595973" cy="142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597" y="3553811"/>
            <a:ext cx="256222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12" y="1831791"/>
            <a:ext cx="2919975" cy="24333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AC6CC2-9D2A-D6F8-8F25-5298AD5A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8" y="2425939"/>
            <a:ext cx="3895815" cy="18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4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/>
          <a:lstStyle/>
          <a:p>
            <a:r>
              <a:rPr lang="ro-RO" dirty="0"/>
              <a:t>Tipuri de fotorezistoare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119352"/>
            <a:ext cx="11556124" cy="5517931"/>
          </a:xfrm>
        </p:spPr>
        <p:txBody>
          <a:bodyPr>
            <a:normAutofit/>
          </a:bodyPr>
          <a:lstStyle/>
          <a:p>
            <a:r>
              <a:rPr lang="en-GB" b="1" dirty="0" err="1"/>
              <a:t>Fotorezistori</a:t>
            </a:r>
            <a:r>
              <a:rPr lang="en-GB" b="1" dirty="0"/>
              <a:t> </a:t>
            </a:r>
            <a:r>
              <a:rPr lang="en-GB" b="1" dirty="0" err="1"/>
              <a:t>intrinseci</a:t>
            </a:r>
            <a:r>
              <a:rPr lang="en-GB" b="1" dirty="0"/>
              <a:t> </a:t>
            </a:r>
            <a:r>
              <a:rPr lang="ro-RO" dirty="0"/>
              <a:t>-</a:t>
            </a:r>
          </a:p>
          <a:p>
            <a:endParaRPr lang="ro-RO" dirty="0"/>
          </a:p>
          <a:p>
            <a:r>
              <a:rPr lang="en-GB" b="1" dirty="0" err="1"/>
              <a:t>Fotorezistori</a:t>
            </a:r>
            <a:r>
              <a:rPr lang="en-GB" b="1" dirty="0"/>
              <a:t> </a:t>
            </a:r>
            <a:r>
              <a:rPr lang="en-GB" b="1" dirty="0" err="1"/>
              <a:t>extrinseci</a:t>
            </a:r>
            <a:r>
              <a:rPr lang="en-GB" b="1" dirty="0"/>
              <a:t> </a:t>
            </a:r>
            <a:r>
              <a:rPr lang="ro-RO" dirty="0"/>
              <a:t>–</a:t>
            </a:r>
          </a:p>
          <a:p>
            <a:endParaRPr lang="ro-RO" dirty="0"/>
          </a:p>
          <a:p>
            <a:r>
              <a:rPr lang="en-GB" dirty="0" err="1"/>
              <a:t>Indiferent</a:t>
            </a:r>
            <a:r>
              <a:rPr lang="en-GB" dirty="0"/>
              <a:t> de </a:t>
            </a:r>
            <a:r>
              <a:rPr lang="en-GB" dirty="0" err="1"/>
              <a:t>tipul</a:t>
            </a:r>
            <a:r>
              <a:rPr lang="en-GB" dirty="0"/>
              <a:t> </a:t>
            </a:r>
            <a:r>
              <a:rPr lang="en-GB" dirty="0" err="1"/>
              <a:t>fotorezistor</a:t>
            </a:r>
            <a:r>
              <a:rPr lang="ro-RO" dirty="0"/>
              <a:t>ului</a:t>
            </a:r>
            <a:r>
              <a:rPr lang="en-GB" dirty="0"/>
              <a:t> </a:t>
            </a:r>
            <a:r>
              <a:rPr lang="en-GB" dirty="0" err="1"/>
              <a:t>ambele</a:t>
            </a:r>
            <a:r>
              <a:rPr lang="en-GB" dirty="0"/>
              <a:t> </a:t>
            </a:r>
            <a:r>
              <a:rPr lang="en-GB" dirty="0" err="1"/>
              <a:t>tipuri</a:t>
            </a:r>
            <a:r>
              <a:rPr lang="en-GB" dirty="0"/>
              <a:t> </a:t>
            </a:r>
            <a:r>
              <a:rPr lang="en-GB" dirty="0" err="1"/>
              <a:t>prezintă</a:t>
            </a:r>
            <a:r>
              <a:rPr lang="en-GB" dirty="0"/>
              <a:t> o </a:t>
            </a:r>
            <a:r>
              <a:rPr lang="en-GB" dirty="0" err="1"/>
              <a:t>creștere</a:t>
            </a:r>
            <a:r>
              <a:rPr lang="en-GB" dirty="0"/>
              <a:t> a </a:t>
            </a:r>
            <a:r>
              <a:rPr lang="en-GB" dirty="0" err="1"/>
              <a:t>conductivității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o </a:t>
            </a:r>
            <a:r>
              <a:rPr lang="en-GB" dirty="0" err="1"/>
              <a:t>cădere</a:t>
            </a:r>
            <a:r>
              <a:rPr lang="en-GB" dirty="0"/>
              <a:t> a </a:t>
            </a:r>
            <a:r>
              <a:rPr lang="en-GB" dirty="0" err="1"/>
              <a:t>rezistenței</a:t>
            </a:r>
            <a:r>
              <a:rPr lang="en-GB" dirty="0"/>
              <a:t> cu </a:t>
            </a:r>
            <a:r>
              <a:rPr lang="en-GB" dirty="0" err="1"/>
              <a:t>niveluri</a:t>
            </a:r>
            <a:r>
              <a:rPr lang="en-GB" dirty="0"/>
              <a:t> de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en-GB" dirty="0" err="1"/>
              <a:t>incidentă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51D68F-D9A4-5021-2D60-1E17EE80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417" y="232801"/>
            <a:ext cx="6943165" cy="6547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1F497D"/>
                </a:solidFill>
                <a:latin typeface="arial" panose="020B0604020202020204" pitchFamily="34" charset="0"/>
              </a:rPr>
              <a:t>Paramet</a:t>
            </a:r>
            <a:r>
              <a:rPr lang="ro-RO" b="1" dirty="0" err="1">
                <a:solidFill>
                  <a:srgbClr val="1F497D"/>
                </a:solidFill>
                <a:latin typeface="arial" panose="020B0604020202020204" pitchFamily="34" charset="0"/>
              </a:rPr>
              <a:t>ri</a:t>
            </a: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</a:rPr>
              <a:t> &amp; </a:t>
            </a:r>
            <a:r>
              <a:rPr lang="en-US" b="1" dirty="0" err="1">
                <a:solidFill>
                  <a:srgbClr val="1F497D"/>
                </a:solidFill>
                <a:latin typeface="arial" panose="020B0604020202020204" pitchFamily="34" charset="0"/>
              </a:rPr>
              <a:t>Caracteristic</a:t>
            </a:r>
            <a:r>
              <a:rPr lang="ro-RO" b="1" dirty="0">
                <a:solidFill>
                  <a:srgbClr val="1F497D"/>
                </a:solidFill>
                <a:latin typeface="arial" panose="020B0604020202020204" pitchFamily="34" charset="0"/>
              </a:rPr>
              <a:t>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EDC434C-E375-C6B2-EC82-80E443D1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87584"/>
            <a:ext cx="10363200" cy="5737615"/>
          </a:xfrm>
        </p:spPr>
        <p:txBody>
          <a:bodyPr>
            <a:normAutofit/>
          </a:bodyPr>
          <a:lstStyle/>
          <a:p>
            <a:r>
              <a:rPr lang="ro-RO" sz="2400" dirty="0"/>
              <a:t>(</a:t>
            </a:r>
            <a:r>
              <a:rPr lang="en-US" sz="2400" dirty="0"/>
              <a:t>1) </a:t>
            </a:r>
            <a:r>
              <a:rPr lang="en-US" sz="2400" b="1" dirty="0" err="1"/>
              <a:t>Fotocurent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rezisten</a:t>
            </a:r>
            <a:r>
              <a:rPr lang="ro-RO" sz="2400" b="1" dirty="0"/>
              <a:t>ț</a:t>
            </a:r>
            <a:r>
              <a:rPr lang="en-US" sz="2400" b="1" dirty="0"/>
              <a:t>ă l</a:t>
            </a:r>
            <a:r>
              <a:rPr lang="ro-RO" sz="2400" b="1" dirty="0"/>
              <a:t>a iluminare (reprezintă rezistența la o iluminare standard de ex. la 1000 lx)</a:t>
            </a:r>
            <a:r>
              <a:rPr lang="en-US" sz="2400" b="1" dirty="0"/>
              <a:t>. </a:t>
            </a:r>
            <a:endParaRPr lang="ro-RO" sz="2400" dirty="0"/>
          </a:p>
          <a:p>
            <a:r>
              <a:rPr lang="en-US" sz="2400" dirty="0"/>
              <a:t>(2) </a:t>
            </a:r>
            <a:r>
              <a:rPr lang="en-US" sz="2400" b="1" dirty="0" err="1"/>
              <a:t>Curent</a:t>
            </a:r>
            <a:r>
              <a:rPr lang="en-US" sz="2400" b="1" dirty="0"/>
              <a:t> </a:t>
            </a:r>
            <a:r>
              <a:rPr lang="ro-RO" sz="2400" b="1" dirty="0"/>
              <a:t>la întuneric ș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rezistență</a:t>
            </a:r>
            <a:r>
              <a:rPr lang="en-US" sz="2400" b="1" dirty="0"/>
              <a:t> la </a:t>
            </a:r>
            <a:r>
              <a:rPr lang="en-US" sz="2400" b="1" dirty="0" err="1"/>
              <a:t>întuneric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(3)</a:t>
            </a:r>
            <a:r>
              <a:rPr lang="en-US" sz="2400" b="1" dirty="0"/>
              <a:t> </a:t>
            </a:r>
            <a:r>
              <a:rPr lang="en-US" sz="2400" b="1" dirty="0" err="1"/>
              <a:t>Sensibilitate</a:t>
            </a:r>
            <a:r>
              <a:rPr lang="ro-RO" sz="2400" b="1" dirty="0"/>
              <a:t> la flux luminos –</a:t>
            </a:r>
          </a:p>
          <a:p>
            <a:pPr marL="0" indent="0">
              <a:buNone/>
            </a:pPr>
            <a:r>
              <a:rPr lang="ro-RO" sz="2400" b="1" dirty="0"/>
              <a:t>(2) Sensibilitatea integrală raportul dintre curentul prin FR la iluminare și întuneric și fluxul luminos incident</a:t>
            </a:r>
          </a:p>
          <a:p>
            <a:endParaRPr lang="ro-RO" sz="2400" b="1" dirty="0"/>
          </a:p>
          <a:p>
            <a:pPr marL="0" indent="0">
              <a:buNone/>
            </a:pPr>
            <a:r>
              <a:rPr lang="ro-RO" sz="2400" b="1" dirty="0"/>
              <a:t>(3) Răspunsul spectral / Sensibilitatea spectrală</a:t>
            </a:r>
          </a:p>
          <a:p>
            <a:endParaRPr lang="ro-RO" sz="2400" b="1" dirty="0"/>
          </a:p>
          <a:p>
            <a:pPr marL="0" indent="0">
              <a:buNone/>
            </a:pPr>
            <a:r>
              <a:rPr lang="ro-RO" sz="2400" b="1" dirty="0"/>
              <a:t>(4) Sensibilitatea </a:t>
            </a:r>
            <a:r>
              <a:rPr lang="ro-RO" sz="2400" b="1" dirty="0" err="1"/>
              <a:t>fotorezistoruui</a:t>
            </a:r>
            <a:r>
              <a:rPr lang="ro-RO" sz="2400" b="1" dirty="0"/>
              <a:t> </a:t>
            </a:r>
          </a:p>
          <a:p>
            <a:endParaRPr lang="ro-RO" dirty="0"/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8B15445-209B-71E7-AB27-3B5A8CD9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89" y="4510426"/>
            <a:ext cx="4086190" cy="2347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A4BCB-42A0-5505-0358-5B987EB3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36" y="3387758"/>
            <a:ext cx="914528" cy="476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88195-15E4-1DED-49AA-D48D8967C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615" y="3905316"/>
            <a:ext cx="1122349" cy="498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4A26B-1B09-9E0A-DF26-A257A78C7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551" y="5001793"/>
            <a:ext cx="1794459" cy="5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F4D8096-0528-6128-1803-4AF1713D5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457201"/>
            <a:ext cx="11768665" cy="6062132"/>
          </a:xfrm>
        </p:spPr>
        <p:txBody>
          <a:bodyPr>
            <a:noAutofit/>
          </a:bodyPr>
          <a:lstStyle/>
          <a:p>
            <a:r>
              <a:rPr lang="ro-RO" sz="2400" dirty="0"/>
              <a:t>(5</a:t>
            </a:r>
            <a:r>
              <a:rPr lang="ro-RO" sz="2400" b="1" dirty="0"/>
              <a:t>) Caracteristici de iluminare </a:t>
            </a:r>
            <a:r>
              <a:rPr lang="ro-RO" sz="2400" dirty="0"/>
              <a:t>- caracteristicile semnalului electric al FR în funcție de iluminare. Din curba caracteristică a luminii a fotorezistorului se poate observa că, pe măsură ce intensitatea luminii crește, valoarea rezistenței fotorezistorului începe să scadă rapid. În cele mai multe cazuri, această caracteristică este neliniară.</a:t>
            </a:r>
          </a:p>
          <a:p>
            <a:r>
              <a:rPr lang="en-US" sz="2400" dirty="0"/>
              <a:t>(6) </a:t>
            </a:r>
            <a:r>
              <a:rPr lang="en-US" sz="2400" b="1" dirty="0" err="1"/>
              <a:t>Curba</a:t>
            </a:r>
            <a:r>
              <a:rPr lang="en-US" sz="2400" b="1" dirty="0"/>
              <a:t> </a:t>
            </a:r>
            <a:r>
              <a:rPr lang="en-US" sz="2400" b="1" dirty="0" err="1"/>
              <a:t>caracteristică</a:t>
            </a:r>
            <a:r>
              <a:rPr lang="en-US" sz="2400" b="1" dirty="0"/>
              <a:t> </a:t>
            </a:r>
            <a:r>
              <a:rPr lang="ro-RO" sz="2400" b="1" dirty="0"/>
              <a:t>I-V</a:t>
            </a:r>
            <a:endParaRPr lang="ro-RO" sz="2400" dirty="0"/>
          </a:p>
          <a:p>
            <a:r>
              <a:rPr lang="en-US" sz="2400" dirty="0"/>
              <a:t>(7) </a:t>
            </a:r>
            <a:r>
              <a:rPr lang="en-US" sz="2400" b="1" dirty="0" err="1"/>
              <a:t>Coeficient</a:t>
            </a:r>
            <a:r>
              <a:rPr lang="en-US" sz="2400" b="1" dirty="0"/>
              <a:t> de </a:t>
            </a:r>
            <a:r>
              <a:rPr lang="en-US" sz="2400" b="1" dirty="0" err="1"/>
              <a:t>temperatură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en-US" sz="2400" dirty="0"/>
              <a:t>(8) </a:t>
            </a:r>
            <a:r>
              <a:rPr lang="en-US" sz="2400" b="1" dirty="0" err="1"/>
              <a:t>Putere</a:t>
            </a:r>
            <a:r>
              <a:rPr lang="en-US" sz="2400" b="1" dirty="0"/>
              <a:t> </a:t>
            </a:r>
            <a:r>
              <a:rPr lang="en-US" sz="2400" b="1" dirty="0" err="1"/>
              <a:t>nominală</a:t>
            </a:r>
            <a:r>
              <a:rPr lang="ro-RO" sz="2400" b="1" dirty="0"/>
              <a:t> –</a:t>
            </a:r>
            <a:r>
              <a:rPr lang="en-US" sz="2400" dirty="0"/>
              <a:t> </a:t>
            </a:r>
            <a:r>
              <a:rPr lang="ro-RO" sz="2400" dirty="0"/>
              <a:t>P</a:t>
            </a:r>
          </a:p>
          <a:p>
            <a:r>
              <a:rPr lang="ro-RO" sz="2400" dirty="0"/>
              <a:t>(9)</a:t>
            </a:r>
            <a:r>
              <a:rPr lang="en-US" sz="2400" dirty="0"/>
              <a:t> </a:t>
            </a:r>
            <a:r>
              <a:rPr lang="en-US" sz="2400" b="1" dirty="0" err="1"/>
              <a:t>Caracteristicile</a:t>
            </a:r>
            <a:r>
              <a:rPr lang="en-US" sz="2400" b="1" dirty="0"/>
              <a:t> </a:t>
            </a:r>
            <a:r>
              <a:rPr lang="en-US" sz="2400" b="1" dirty="0" err="1"/>
              <a:t>frecvenței</a:t>
            </a:r>
            <a:r>
              <a:rPr lang="ro-RO" sz="2400" dirty="0"/>
              <a:t>.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fotorezistorul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iradiat</a:t>
            </a:r>
            <a:r>
              <a:rPr lang="en-US" sz="2400" dirty="0"/>
              <a:t> cu </a:t>
            </a:r>
            <a:r>
              <a:rPr lang="en-US" sz="2400" dirty="0" err="1"/>
              <a:t>lumină</a:t>
            </a:r>
            <a:r>
              <a:rPr lang="en-US" sz="2400" dirty="0"/>
              <a:t> </a:t>
            </a:r>
            <a:r>
              <a:rPr lang="en-US" sz="2400" dirty="0" err="1"/>
              <a:t>pulsată</a:t>
            </a:r>
            <a:r>
              <a:rPr lang="en-US" sz="2400" dirty="0"/>
              <a:t>, </a:t>
            </a:r>
            <a:r>
              <a:rPr lang="en-US" sz="2400" dirty="0" err="1"/>
              <a:t>fotocurentului</a:t>
            </a:r>
            <a:r>
              <a:rPr lang="en-US" sz="2400" dirty="0"/>
              <a:t> </a:t>
            </a:r>
            <a:r>
              <a:rPr lang="ro-RO" sz="2400" dirty="0"/>
              <a:t>are </a:t>
            </a:r>
            <a:r>
              <a:rPr lang="en-US" sz="2400" dirty="0"/>
              <a:t>o </a:t>
            </a:r>
            <a:r>
              <a:rPr lang="en-US" sz="2400" dirty="0" err="1"/>
              <a:t>perioadă</a:t>
            </a:r>
            <a:r>
              <a:rPr lang="en-US" sz="2400" dirty="0"/>
              <a:t> de </a:t>
            </a:r>
            <a:r>
              <a:rPr lang="en-US" sz="2400" dirty="0" err="1"/>
              <a:t>timp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atinge</a:t>
            </a:r>
            <a:r>
              <a:rPr lang="en-US" sz="2400" dirty="0"/>
              <a:t> o </a:t>
            </a:r>
            <a:r>
              <a:rPr lang="en-US" sz="2400" dirty="0" err="1"/>
              <a:t>valoare</a:t>
            </a:r>
            <a:r>
              <a:rPr lang="en-US" sz="2400" dirty="0"/>
              <a:t> </a:t>
            </a:r>
            <a:r>
              <a:rPr lang="en-US" sz="2400" dirty="0" err="1"/>
              <a:t>stabilă</a:t>
            </a:r>
            <a:r>
              <a:rPr lang="en-US" sz="2400" dirty="0"/>
              <a:t>. </a:t>
            </a:r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err="1"/>
              <a:t>oprirea</a:t>
            </a:r>
            <a:r>
              <a:rPr lang="en-US" sz="2400" dirty="0"/>
              <a:t> </a:t>
            </a:r>
            <a:r>
              <a:rPr lang="en-US" sz="2400" dirty="0" err="1"/>
              <a:t>luminii</a:t>
            </a:r>
            <a:r>
              <a:rPr lang="en-US" sz="2400" dirty="0"/>
              <a:t>, </a:t>
            </a:r>
            <a:r>
              <a:rPr lang="en-US" sz="2400" dirty="0" err="1"/>
              <a:t>fotocurentul</a:t>
            </a:r>
            <a:r>
              <a:rPr lang="en-US" sz="2400" dirty="0"/>
              <a:t> nu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imediat</a:t>
            </a:r>
            <a:r>
              <a:rPr lang="en-US" sz="2400" dirty="0"/>
              <a:t> zero,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caracteristica</a:t>
            </a:r>
            <a:r>
              <a:rPr lang="en-US" sz="2400" dirty="0"/>
              <a:t> de </a:t>
            </a:r>
            <a:r>
              <a:rPr lang="en-US" sz="2400" dirty="0" err="1"/>
              <a:t>întârziere</a:t>
            </a:r>
            <a:r>
              <a:rPr lang="en-US" sz="2400" dirty="0"/>
              <a:t> a </a:t>
            </a:r>
            <a:r>
              <a:rPr lang="en-US" sz="2400" dirty="0" err="1"/>
              <a:t>fotorezistorului</a:t>
            </a:r>
            <a:r>
              <a:rPr lang="en-US" sz="2400" dirty="0"/>
              <a:t>. </a:t>
            </a:r>
            <a:r>
              <a:rPr lang="en-US" sz="2400" dirty="0" err="1"/>
              <a:t>Datorită</a:t>
            </a:r>
            <a:r>
              <a:rPr lang="en-US" sz="2400" dirty="0"/>
              <a:t> </a:t>
            </a:r>
            <a:r>
              <a:rPr lang="en-US" sz="2400" dirty="0" err="1"/>
              <a:t>caracteristicilor</a:t>
            </a:r>
            <a:r>
              <a:rPr lang="en-US" sz="2400" dirty="0"/>
              <a:t> </a:t>
            </a:r>
            <a:r>
              <a:rPr lang="en-US" sz="2400" dirty="0" err="1"/>
              <a:t>diferite</a:t>
            </a:r>
            <a:r>
              <a:rPr lang="en-US" sz="2400" dirty="0"/>
              <a:t> de </a:t>
            </a:r>
            <a:r>
              <a:rPr lang="en-US" sz="2400" dirty="0" err="1"/>
              <a:t>fotosensibilitate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întârziere</a:t>
            </a:r>
            <a:r>
              <a:rPr lang="en-US" sz="2400" dirty="0"/>
              <a:t> de </a:t>
            </a:r>
            <a:r>
              <a:rPr lang="en-US" sz="2400" dirty="0" err="1"/>
              <a:t>rezistență</a:t>
            </a:r>
            <a:r>
              <a:rPr lang="en-US" sz="2400" dirty="0"/>
              <a:t> ale </a:t>
            </a:r>
            <a:r>
              <a:rPr lang="en-US" sz="2400" dirty="0" err="1"/>
              <a:t>diferitelor</a:t>
            </a:r>
            <a:r>
              <a:rPr lang="en-US" sz="2400" dirty="0"/>
              <a:t> </a:t>
            </a:r>
            <a:r>
              <a:rPr lang="en-US" sz="2400" dirty="0" err="1"/>
              <a:t>materiale</a:t>
            </a:r>
            <a:r>
              <a:rPr lang="en-US" sz="2400" dirty="0"/>
              <a:t>, </a:t>
            </a:r>
            <a:r>
              <a:rPr lang="en-US" sz="2400" dirty="0" err="1"/>
              <a:t>caracteristicile</a:t>
            </a:r>
            <a:r>
              <a:rPr lang="en-US" sz="2400" dirty="0"/>
              <a:t> de </a:t>
            </a:r>
            <a:r>
              <a:rPr lang="en-US" sz="2400" dirty="0" err="1"/>
              <a:t>frecvență</a:t>
            </a:r>
            <a:r>
              <a:rPr lang="en-US" sz="2400" dirty="0"/>
              <a:t> ale </a:t>
            </a:r>
            <a:r>
              <a:rPr lang="en-US" sz="2400" dirty="0" err="1"/>
              <a:t>acestora</a:t>
            </a:r>
            <a:r>
              <a:rPr lang="en-US" sz="2400" dirty="0"/>
              <a:t> sunt, de </a:t>
            </a:r>
            <a:r>
              <a:rPr lang="en-US" sz="2400" dirty="0" err="1"/>
              <a:t>asemenea</a:t>
            </a:r>
            <a:r>
              <a:rPr lang="en-US" sz="2400" dirty="0"/>
              <a:t>, </a:t>
            </a:r>
            <a:r>
              <a:rPr lang="en-US" sz="2400" dirty="0" err="1"/>
              <a:t>diferite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dirty="0"/>
              <a:t>(10) </a:t>
            </a:r>
            <a:r>
              <a:rPr lang="ro-RO" sz="2400" b="1" dirty="0"/>
              <a:t>Constanta de timp </a:t>
            </a:r>
            <a:r>
              <a:rPr lang="en-US" sz="2400" b="1" i="1" dirty="0">
                <a:solidFill>
                  <a:srgbClr val="FF0000"/>
                </a:solidFill>
              </a:rPr>
              <a:t>τ</a:t>
            </a:r>
            <a:r>
              <a:rPr lang="ro-RO" sz="2400" b="1" dirty="0"/>
              <a:t> (timp de răspuns, timp de creștere, timp de                                     cădere)</a:t>
            </a:r>
          </a:p>
          <a:p>
            <a:r>
              <a:rPr lang="ro-RO" sz="2400" b="1" dirty="0"/>
              <a:t>(11) Domeniul temperaturii de lucru</a:t>
            </a:r>
            <a:endParaRPr lang="en-US" sz="2400" b="1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66F7D3-D0EF-0EEB-C919-5447D0C9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732" y="4952237"/>
            <a:ext cx="2031999" cy="18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34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10" y="97035"/>
            <a:ext cx="4984558" cy="576983"/>
          </a:xfrm>
        </p:spPr>
        <p:txBody>
          <a:bodyPr>
            <a:noAutofit/>
          </a:bodyPr>
          <a:lstStyle/>
          <a:p>
            <a:r>
              <a:rPr lang="en-GB" sz="3600" b="1" dirty="0" err="1"/>
              <a:t>Rezistența</a:t>
            </a:r>
            <a:r>
              <a:rPr lang="en-GB" sz="3600" b="1" dirty="0"/>
              <a:t> </a:t>
            </a:r>
            <a:r>
              <a:rPr lang="en-GB" sz="3600" b="1" dirty="0" err="1"/>
              <a:t>fotorezistorului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741106"/>
            <a:ext cx="5086529" cy="2383094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 err="1"/>
              <a:t>Rezistența</a:t>
            </a:r>
            <a:r>
              <a:rPr lang="en-GB" sz="2600" b="1" dirty="0"/>
              <a:t> la </a:t>
            </a:r>
            <a:r>
              <a:rPr lang="en-GB" sz="2600" b="1" dirty="0" err="1"/>
              <a:t>întuneric</a:t>
            </a:r>
            <a:r>
              <a:rPr lang="en-GB" sz="2600" b="1" dirty="0"/>
              <a:t> </a:t>
            </a:r>
            <a:endParaRPr lang="ro-RO" sz="2600" b="1" dirty="0"/>
          </a:p>
          <a:p>
            <a:r>
              <a:rPr lang="en-GB" sz="2400" dirty="0" err="1"/>
              <a:t>Valoarea</a:t>
            </a:r>
            <a:r>
              <a:rPr lang="en-GB" sz="2400" dirty="0"/>
              <a:t> R</a:t>
            </a:r>
            <a:r>
              <a:rPr lang="ru-RU" sz="2400" baseline="-25000" dirty="0"/>
              <a:t>с</a:t>
            </a:r>
            <a:r>
              <a:rPr lang="en-GB" sz="2400" baseline="-25000" dirty="0"/>
              <a:t>o </a:t>
            </a:r>
            <a:r>
              <a:rPr lang="en-GB" sz="2400" dirty="0" err="1"/>
              <a:t>depinde</a:t>
            </a:r>
            <a:r>
              <a:rPr lang="en-GB" sz="2400" dirty="0"/>
              <a:t> de forma, </a:t>
            </a:r>
            <a:r>
              <a:rPr lang="en-GB" sz="2400" dirty="0" err="1"/>
              <a:t>dimensiunea</a:t>
            </a:r>
            <a:r>
              <a:rPr lang="en-GB" sz="2400" dirty="0"/>
              <a:t>, </a:t>
            </a:r>
            <a:r>
              <a:rPr lang="en-GB" sz="2400" dirty="0" err="1"/>
              <a:t>temperatura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natura</a:t>
            </a:r>
            <a:r>
              <a:rPr lang="en-GB" sz="2400" dirty="0"/>
              <a:t> </a:t>
            </a:r>
            <a:r>
              <a:rPr lang="en-GB" sz="2400" dirty="0" err="1"/>
              <a:t>fizică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chimică</a:t>
            </a:r>
            <a:r>
              <a:rPr lang="en-GB" sz="2400" dirty="0"/>
              <a:t> a </a:t>
            </a:r>
            <a:r>
              <a:rPr lang="en-GB" sz="2400" dirty="0" err="1"/>
              <a:t>stratului</a:t>
            </a:r>
            <a:r>
              <a:rPr lang="en-GB" sz="2400" dirty="0"/>
              <a:t> </a:t>
            </a:r>
            <a:r>
              <a:rPr lang="en-GB" sz="2400" dirty="0" err="1"/>
              <a:t>fotosensibil</a:t>
            </a:r>
            <a:r>
              <a:rPr lang="en-GB" sz="2400" dirty="0"/>
              <a:t> al </a:t>
            </a:r>
            <a:r>
              <a:rPr lang="en-GB" sz="2400" dirty="0" err="1"/>
              <a:t>fotorezistenței</a:t>
            </a:r>
            <a:r>
              <a:rPr lang="en-GB" sz="2400" dirty="0"/>
              <a:t>. </a:t>
            </a:r>
            <a:endParaRPr lang="ro-RO" sz="2400" dirty="0"/>
          </a:p>
          <a:p>
            <a:r>
              <a:rPr lang="en-GB" sz="2400" b="1" dirty="0" err="1"/>
              <a:t>Rezistența</a:t>
            </a:r>
            <a:r>
              <a:rPr lang="en-GB" sz="2400" b="1" dirty="0"/>
              <a:t> </a:t>
            </a:r>
            <a:r>
              <a:rPr lang="en-GB" sz="2400" b="1" dirty="0" err="1"/>
              <a:t>foarte</a:t>
            </a:r>
            <a:r>
              <a:rPr lang="en-GB" sz="2400" b="1" dirty="0"/>
              <a:t> mare </a:t>
            </a:r>
            <a:r>
              <a:rPr lang="en-GB" sz="2400" dirty="0"/>
              <a:t>la </a:t>
            </a:r>
            <a:r>
              <a:rPr lang="en-GB" sz="2400" dirty="0" err="1"/>
              <a:t>întuneric</a:t>
            </a:r>
            <a:r>
              <a:rPr lang="en-GB" sz="2400" dirty="0"/>
              <a:t> (de la 10</a:t>
            </a:r>
            <a:r>
              <a:rPr lang="en-GB" sz="2400" baseline="30000" dirty="0"/>
              <a:t>4</a:t>
            </a:r>
            <a:r>
              <a:rPr lang="en-GB" sz="2400" dirty="0"/>
              <a:t> la 10</a:t>
            </a:r>
            <a:r>
              <a:rPr lang="ro-RO" sz="2400" baseline="30000" dirty="0"/>
              <a:t>9</a:t>
            </a:r>
            <a:r>
              <a:rPr lang="en-GB" sz="2400" dirty="0"/>
              <a:t> </a:t>
            </a:r>
            <a:r>
              <a:rPr lang="en-GB" sz="2400" dirty="0" err="1"/>
              <a:t>ohmi</a:t>
            </a:r>
            <a:r>
              <a:rPr lang="en-GB" sz="2400" dirty="0"/>
              <a:t> la 25° C) are </a:t>
            </a:r>
            <a:r>
              <a:rPr lang="en-GB" sz="2400" dirty="0" err="1"/>
              <a:t>PbS</a:t>
            </a:r>
            <a:r>
              <a:rPr lang="en-GB" sz="2400" dirty="0"/>
              <a:t>, </a:t>
            </a:r>
            <a:r>
              <a:rPr lang="en-GB" sz="2400" dirty="0" err="1"/>
              <a:t>CdS</a:t>
            </a:r>
            <a:r>
              <a:rPr lang="en-GB" sz="2400" dirty="0"/>
              <a:t>, </a:t>
            </a:r>
            <a:r>
              <a:rPr lang="en-GB" sz="2400" dirty="0" err="1"/>
              <a:t>CdSe</a:t>
            </a:r>
            <a:r>
              <a:rPr lang="en-GB" sz="2400" dirty="0"/>
              <a:t>. </a:t>
            </a:r>
            <a:endParaRPr lang="ro-RO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397" y="5462741"/>
            <a:ext cx="2808364" cy="984033"/>
          </a:xfrm>
          <a:prstGeom prst="rect">
            <a:avLst/>
          </a:prstGeom>
        </p:spPr>
      </p:pic>
      <p:pic>
        <p:nvPicPr>
          <p:cNvPr id="2050" name="Picture 2" descr="Circuit fotorezistor de bază">
            <a:extLst>
              <a:ext uri="{FF2B5EF4-FFF2-40B4-BE49-F238E27FC236}">
                <a16:creationId xmlns:a16="http://schemas.microsoft.com/office/drawing/2014/main" id="{AD08D1EC-D0B2-40C1-E847-BA590A45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49" y="3209627"/>
            <a:ext cx="2415351" cy="15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BF983-76F7-4D70-04AD-38D192296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397" y="29946"/>
            <a:ext cx="6724471" cy="3023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05F28-77CE-F4A4-47D8-718F45D7E788}"/>
              </a:ext>
            </a:extLst>
          </p:cNvPr>
          <p:cNvSpPr txBox="1"/>
          <p:nvPr/>
        </p:nvSpPr>
        <p:spPr>
          <a:xfrm>
            <a:off x="114300" y="3631325"/>
            <a:ext cx="114723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Rezistența</a:t>
            </a:r>
            <a:r>
              <a:rPr lang="en-US" b="1" dirty="0"/>
              <a:t> </a:t>
            </a:r>
            <a:r>
              <a:rPr lang="en-US" b="1" dirty="0" err="1"/>
              <a:t>mică</a:t>
            </a:r>
            <a:r>
              <a:rPr lang="en-US" b="1" dirty="0"/>
              <a:t> </a:t>
            </a:r>
            <a:r>
              <a:rPr lang="en-US" dirty="0"/>
              <a:t>(10 </a:t>
            </a:r>
            <a:r>
              <a:rPr lang="en-US" dirty="0" err="1"/>
              <a:t>până</a:t>
            </a:r>
            <a:r>
              <a:rPr lang="en-US" dirty="0"/>
              <a:t> la 103 </a:t>
            </a:r>
            <a:r>
              <a:rPr lang="en-US" dirty="0" err="1"/>
              <a:t>ohmi</a:t>
            </a:r>
            <a:r>
              <a:rPr lang="en-US" dirty="0"/>
              <a:t> la 25° C) la </a:t>
            </a:r>
            <a:r>
              <a:rPr lang="en-US" dirty="0" err="1"/>
              <a:t>întuneric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InSb</a:t>
            </a:r>
            <a:r>
              <a:rPr lang="en-US" dirty="0"/>
              <a:t>, </a:t>
            </a:r>
            <a:r>
              <a:rPr lang="en-US" dirty="0" err="1"/>
              <a:t>InAs</a:t>
            </a:r>
            <a:r>
              <a:rPr lang="en-US" dirty="0"/>
              <a:t>, </a:t>
            </a:r>
            <a:r>
              <a:rPr lang="en-US" dirty="0" err="1"/>
              <a:t>CdHgTe</a:t>
            </a:r>
            <a:r>
              <a:rPr lang="en-US" dirty="0"/>
              <a:t>. </a:t>
            </a:r>
          </a:p>
          <a:p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fotorezistorului</a:t>
            </a:r>
            <a:r>
              <a:rPr lang="en-US" dirty="0"/>
              <a:t> </a:t>
            </a:r>
            <a:r>
              <a:rPr lang="en-US" dirty="0" err="1"/>
              <a:t>expus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rapid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expunerii</a:t>
            </a:r>
            <a:endParaRPr lang="en-US" dirty="0"/>
          </a:p>
          <a:p>
            <a:endParaRPr lang="ro-RO" dirty="0"/>
          </a:p>
          <a:p>
            <a:endParaRPr lang="ro-RO" dirty="0"/>
          </a:p>
          <a:p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fotoresistorului</a:t>
            </a:r>
            <a:r>
              <a:rPr lang="en-US" dirty="0"/>
              <a:t> pot fi </a:t>
            </a:r>
            <a:r>
              <a:rPr lang="en-US" dirty="0" err="1"/>
              <a:t>descrise</a:t>
            </a:r>
            <a:r>
              <a:rPr lang="en-US" dirty="0"/>
              <a:t> de un circuit electric </a:t>
            </a:r>
            <a:r>
              <a:rPr lang="en-US" dirty="0" err="1"/>
              <a:t>echivalent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rezistența</a:t>
            </a:r>
            <a:r>
              <a:rPr lang="en-US" dirty="0"/>
              <a:t> la </a:t>
            </a:r>
            <a:r>
              <a:rPr lang="en-US" dirty="0" err="1"/>
              <a:t>întuneric</a:t>
            </a:r>
            <a:r>
              <a:rPr lang="en-US" dirty="0"/>
              <a:t> </a:t>
            </a:r>
            <a:r>
              <a:rPr lang="en-US" dirty="0" err="1"/>
              <a:t>Rso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cu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Rcp</a:t>
            </a:r>
            <a:r>
              <a:rPr lang="en-US" dirty="0"/>
              <a:t>: = ɑ</a:t>
            </a:r>
            <a:r>
              <a:rPr lang="ru-RU" dirty="0"/>
              <a:t>Ф-</a:t>
            </a:r>
            <a:r>
              <a:rPr lang="el-GR" dirty="0"/>
              <a:t>γ , </a:t>
            </a:r>
            <a:r>
              <a:rPr lang="en-US" dirty="0" err="1"/>
              <a:t>unde</a:t>
            </a:r>
            <a:r>
              <a:rPr lang="en-US" dirty="0"/>
              <a:t> ɑ </a:t>
            </a:r>
            <a:r>
              <a:rPr lang="en-US" dirty="0" err="1"/>
              <a:t>depinde</a:t>
            </a:r>
            <a:r>
              <a:rPr lang="en-US" dirty="0"/>
              <a:t> de material,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spectrul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incidente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l-GR" dirty="0"/>
              <a:t>γ = 0,5 - 1.   </a:t>
            </a:r>
          </a:p>
          <a:p>
            <a:r>
              <a:rPr lang="el-GR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,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</a:t>
            </a:r>
            <a:r>
              <a:rPr lang="en-US" dirty="0" err="1"/>
              <a:t>Rc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dată</a:t>
            </a:r>
            <a:r>
              <a:rPr lang="en-US" dirty="0"/>
              <a:t> de:</a:t>
            </a:r>
          </a:p>
        </p:txBody>
      </p:sp>
    </p:spTree>
    <p:extLst>
      <p:ext uri="{BB962C8B-B14F-4D97-AF65-F5344CB8AC3E}">
        <p14:creationId xmlns:p14="http://schemas.microsoft.com/office/powerpoint/2010/main" val="385704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Conductivitatea</a:t>
            </a:r>
            <a:r>
              <a:rPr lang="en-US" dirty="0"/>
              <a:t> vs </a:t>
            </a:r>
            <a:r>
              <a:rPr lang="en-US" dirty="0" err="1"/>
              <a:t>iluminarea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La un potențial fixat fotocurentul variază cu intensitatea luminii ca N</a:t>
            </a:r>
            <a:r>
              <a:rPr lang="ro-RO" b="1" baseline="30000" dirty="0"/>
              <a:t>1/2</a:t>
            </a:r>
            <a:r>
              <a:rPr lang="ro-RO" b="1" dirty="0"/>
              <a:t> (</a:t>
            </a:r>
            <a:r>
              <a:rPr lang="ro-RO" sz="2000" b="1" i="1" dirty="0">
                <a:solidFill>
                  <a:srgbClr val="FF0000"/>
                </a:solidFill>
              </a:rPr>
              <a:t>N- nr fotonilor absorbiți per unitate de volum</a:t>
            </a:r>
            <a:r>
              <a:rPr lang="ro-RO" b="1" dirty="0"/>
              <a:t>). Acest coeficient variază de la ½ la 1, chiar și mai mult,  în funcție de material</a:t>
            </a:r>
          </a:p>
          <a:p>
            <a:r>
              <a:rPr lang="ro-RO" dirty="0"/>
              <a:t>Timpul de răspuns astfel este </a:t>
            </a:r>
            <a:r>
              <a:rPr lang="ro-RO" dirty="0">
                <a:solidFill>
                  <a:srgbClr val="FF0000"/>
                </a:solidFill>
              </a:rPr>
              <a:t>t</a:t>
            </a:r>
            <a:r>
              <a:rPr lang="ro-RO" baseline="-25000" dirty="0">
                <a:solidFill>
                  <a:srgbClr val="FF0000"/>
                </a:solidFill>
              </a:rPr>
              <a:t>0</a:t>
            </a:r>
            <a:r>
              <a:rPr lang="ro-RO" dirty="0">
                <a:solidFill>
                  <a:srgbClr val="FF0000"/>
                </a:solidFill>
              </a:rPr>
              <a:t> = n</a:t>
            </a:r>
            <a:r>
              <a:rPr lang="ro-RO" baseline="-25000" dirty="0">
                <a:solidFill>
                  <a:srgbClr val="FF0000"/>
                </a:solidFill>
              </a:rPr>
              <a:t>0</a:t>
            </a:r>
            <a:r>
              <a:rPr lang="ro-RO" dirty="0">
                <a:solidFill>
                  <a:srgbClr val="FF0000"/>
                </a:solidFill>
              </a:rPr>
              <a:t>/N</a:t>
            </a:r>
          </a:p>
          <a:p>
            <a:pPr marL="0" indent="0">
              <a:buNone/>
            </a:pPr>
            <a:r>
              <a:rPr lang="ro-RO" dirty="0"/>
              <a:t>dar </a:t>
            </a:r>
            <a:r>
              <a:rPr lang="ro-RO" b="1" dirty="0">
                <a:solidFill>
                  <a:srgbClr val="FF0000"/>
                </a:solidFill>
              </a:rPr>
              <a:t>n</a:t>
            </a:r>
            <a:r>
              <a:rPr lang="ro-RO" b="1" baseline="-25000" dirty="0">
                <a:solidFill>
                  <a:srgbClr val="FF0000"/>
                </a:solidFill>
              </a:rPr>
              <a:t>0</a:t>
            </a:r>
            <a:r>
              <a:rPr lang="ro-RO" b="1" dirty="0">
                <a:solidFill>
                  <a:srgbClr val="FF0000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Timpul de răspuns este timpul în care concentrația sarcinilor scade la 0,5n</a:t>
            </a:r>
            <a:r>
              <a:rPr lang="ro-RO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260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C6EC98-19BA-C989-3C1B-7E6C7745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Clasificarea DMOE</a:t>
            </a:r>
            <a:endParaRPr lang="en-US" b="1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32CFFF1-AB24-8CF1-51D0-917A8C147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511" y="1156447"/>
            <a:ext cx="9588978" cy="5181881"/>
          </a:xfrm>
        </p:spPr>
      </p:pic>
    </p:spTree>
    <p:extLst>
      <p:ext uri="{BB962C8B-B14F-4D97-AF65-F5344CB8AC3E}">
        <p14:creationId xmlns:p14="http://schemas.microsoft.com/office/powerpoint/2010/main" val="366245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14" y="327217"/>
            <a:ext cx="5386917" cy="639763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ro-RO" dirty="0" err="1"/>
              <a:t>otorezistor</a:t>
            </a:r>
            <a:r>
              <a:rPr lang="ro-RO" dirty="0"/>
              <a:t> în secțiune verticală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80" y="3516918"/>
            <a:ext cx="5386917" cy="54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Circuit electric de conectare a FR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1931" y="239860"/>
            <a:ext cx="5389033" cy="639763"/>
          </a:xfrm>
        </p:spPr>
        <p:txBody>
          <a:bodyPr>
            <a:normAutofit/>
          </a:bodyPr>
          <a:lstStyle/>
          <a:p>
            <a:r>
              <a:rPr lang="ro-RO" dirty="0"/>
              <a:t>Caracteristicile principale ale FR: I(U), I(F)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981299" y="1090591"/>
            <a:ext cx="2630584" cy="2717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90" y="1074260"/>
            <a:ext cx="30353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28" y="4219520"/>
            <a:ext cx="4401065" cy="239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97" y="1090590"/>
            <a:ext cx="2746545" cy="2717786"/>
          </a:xfrm>
          <a:prstGeom prst="rect">
            <a:avLst/>
          </a:prstGeo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BAFA3A0-329A-70DB-C8AC-FDC229B02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871" y="4444456"/>
            <a:ext cx="3282043" cy="2275990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3CEC5D3-1AEC-D3F6-1CE3-FB22E050A5A1}"/>
              </a:ext>
            </a:extLst>
          </p:cNvPr>
          <p:cNvSpPr txBox="1">
            <a:spLocks/>
          </p:cNvSpPr>
          <p:nvPr/>
        </p:nvSpPr>
        <p:spPr>
          <a:xfrm>
            <a:off x="6224966" y="3898510"/>
            <a:ext cx="5386917" cy="54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Functie</a:t>
            </a:r>
            <a:r>
              <a:rPr lang="en-US" b="1" dirty="0"/>
              <a:t> de </a:t>
            </a:r>
            <a:r>
              <a:rPr lang="en-US" b="1" dirty="0" err="1"/>
              <a:t>unghiul</a:t>
            </a:r>
            <a:r>
              <a:rPr lang="en-US" b="1" dirty="0"/>
              <a:t> de </a:t>
            </a:r>
            <a:r>
              <a:rPr lang="en-US" b="1" dirty="0" err="1"/>
              <a:t>incidenta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3236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302" y="169817"/>
            <a:ext cx="4053396" cy="66468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Latență</a:t>
            </a:r>
            <a:r>
              <a:rPr lang="ro-RO" dirty="0"/>
              <a:t> / </a:t>
            </a:r>
            <a:r>
              <a:rPr lang="ro-RO" dirty="0" err="1"/>
              <a:t>Latence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38" y="834501"/>
            <a:ext cx="11501762" cy="586814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err="1"/>
              <a:t>Rezistențele</a:t>
            </a:r>
            <a:r>
              <a:rPr lang="en-GB" sz="2000" dirty="0"/>
              <a:t> </a:t>
            </a:r>
            <a:r>
              <a:rPr lang="en-GB" sz="2000" dirty="0" err="1"/>
              <a:t>termice</a:t>
            </a:r>
            <a:r>
              <a:rPr lang="en-GB" sz="2000" dirty="0"/>
              <a:t>,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rezistențele</a:t>
            </a:r>
            <a:r>
              <a:rPr lang="en-GB" sz="2000" dirty="0"/>
              <a:t> </a:t>
            </a:r>
            <a:r>
              <a:rPr lang="en-GB" sz="2000" dirty="0" err="1"/>
              <a:t>dependente</a:t>
            </a:r>
            <a:r>
              <a:rPr lang="en-GB" sz="2000" dirty="0"/>
              <a:t> de </a:t>
            </a:r>
            <a:r>
              <a:rPr lang="en-GB" sz="2000" dirty="0" err="1"/>
              <a:t>lumină</a:t>
            </a:r>
            <a:r>
              <a:rPr lang="en-GB" sz="2000" dirty="0"/>
              <a:t> (LDR), sunt </a:t>
            </a:r>
            <a:endParaRPr lang="ro-RO" sz="2000" dirty="0"/>
          </a:p>
          <a:p>
            <a:pPr marL="0" indent="0">
              <a:buNone/>
            </a:pPr>
            <a:r>
              <a:rPr lang="en-GB" sz="2000" dirty="0" err="1"/>
              <a:t>cunoscute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faptul</a:t>
            </a:r>
            <a:r>
              <a:rPr lang="en-GB" sz="2000" dirty="0"/>
              <a:t> </a:t>
            </a:r>
            <a:r>
              <a:rPr lang="en-GB" sz="2000" dirty="0" err="1"/>
              <a:t>că</a:t>
            </a:r>
            <a:r>
              <a:rPr lang="en-GB" sz="2000" dirty="0"/>
              <a:t> au o </a:t>
            </a:r>
            <a:r>
              <a:rPr lang="en-GB" sz="2000" dirty="0" err="1"/>
              <a:t>latență</a:t>
            </a:r>
            <a:r>
              <a:rPr lang="en-GB" sz="2000" dirty="0"/>
              <a:t> </a:t>
            </a:r>
            <a:r>
              <a:rPr lang="en-GB" sz="2000" dirty="0" err="1"/>
              <a:t>semnificativă</a:t>
            </a:r>
            <a:r>
              <a:rPr lang="en-GB" sz="2000" dirty="0"/>
              <a:t> (</a:t>
            </a:r>
            <a:r>
              <a:rPr lang="en-GB" sz="2000" i="1" dirty="0" err="1">
                <a:solidFill>
                  <a:srgbClr val="FF0000"/>
                </a:solidFill>
              </a:rPr>
              <a:t>decalaj</a:t>
            </a:r>
            <a:r>
              <a:rPr lang="en-GB" sz="2000" i="1" dirty="0">
                <a:solidFill>
                  <a:srgbClr val="FF0000"/>
                </a:solidFill>
              </a:rPr>
              <a:t> de </a:t>
            </a:r>
            <a:r>
              <a:rPr lang="en-GB" sz="2000" i="1" dirty="0" err="1">
                <a:solidFill>
                  <a:srgbClr val="FF0000"/>
                </a:solidFill>
              </a:rPr>
              <a:t>timp</a:t>
            </a:r>
            <a:r>
              <a:rPr lang="en-GB" sz="2000" dirty="0"/>
              <a:t>) </a:t>
            </a:r>
            <a:r>
              <a:rPr lang="en-GB" sz="2000" dirty="0" err="1"/>
              <a:t>între</a:t>
            </a:r>
            <a:r>
              <a:rPr lang="en-GB" sz="2000" dirty="0"/>
              <a:t> </a:t>
            </a:r>
            <a:endParaRPr lang="ro-RO" sz="2000" dirty="0"/>
          </a:p>
          <a:p>
            <a:pPr marL="0" indent="0">
              <a:buNone/>
            </a:pPr>
            <a:r>
              <a:rPr lang="en-GB" sz="2000" dirty="0" err="1"/>
              <a:t>modificările</a:t>
            </a:r>
            <a:r>
              <a:rPr lang="en-GB" sz="2000" dirty="0"/>
              <a:t> </a:t>
            </a:r>
            <a:r>
              <a:rPr lang="en-GB" sz="2000" dirty="0" err="1"/>
              <a:t>intensității</a:t>
            </a:r>
            <a:r>
              <a:rPr lang="en-GB" sz="2000" dirty="0"/>
              <a:t> </a:t>
            </a:r>
            <a:r>
              <a:rPr lang="en-GB" sz="2000" dirty="0" err="1"/>
              <a:t>luminii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modificarea</a:t>
            </a:r>
            <a:r>
              <a:rPr lang="en-GB" sz="2000" dirty="0"/>
              <a:t> </a:t>
            </a:r>
            <a:r>
              <a:rPr lang="en-GB" sz="2000" dirty="0" err="1"/>
              <a:t>corespunzătoare</a:t>
            </a:r>
            <a:r>
              <a:rPr lang="en-GB" sz="2000" dirty="0"/>
              <a:t> a </a:t>
            </a:r>
            <a:r>
              <a:rPr lang="en-GB" sz="2000" dirty="0" err="1"/>
              <a:t>rezistenței</a:t>
            </a:r>
            <a:r>
              <a:rPr lang="en-GB" sz="2000" dirty="0"/>
              <a:t>, </a:t>
            </a:r>
            <a:endParaRPr lang="ro-RO" sz="2000" dirty="0"/>
          </a:p>
          <a:p>
            <a:pPr marL="0" indent="0">
              <a:buNone/>
            </a:pPr>
            <a:r>
              <a:rPr lang="en-GB" sz="2000" dirty="0" err="1"/>
              <a:t>ceea</a:t>
            </a:r>
            <a:r>
              <a:rPr lang="en-GB" sz="2000" dirty="0"/>
              <a:t> </a:t>
            </a:r>
            <a:r>
              <a:rPr lang="en-GB" sz="2000" dirty="0" err="1"/>
              <a:t>ce</a:t>
            </a:r>
            <a:r>
              <a:rPr lang="en-GB" sz="2000" dirty="0"/>
              <a:t> le face </a:t>
            </a:r>
            <a:r>
              <a:rPr lang="en-GB" sz="2000" dirty="0" err="1"/>
              <a:t>nepotrivite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aplicații</a:t>
            </a:r>
            <a:r>
              <a:rPr lang="en-GB" sz="2000" dirty="0"/>
              <a:t> de mare </a:t>
            </a:r>
            <a:r>
              <a:rPr lang="en-GB" sz="2000" dirty="0" err="1"/>
              <a:t>viteză</a:t>
            </a:r>
            <a:r>
              <a:rPr lang="en-GB" sz="2000" dirty="0"/>
              <a:t>.</a:t>
            </a:r>
            <a:endParaRPr lang="ro-RO" sz="2000" dirty="0"/>
          </a:p>
          <a:p>
            <a:r>
              <a:rPr lang="en-GB" sz="2000" b="1" dirty="0" err="1">
                <a:solidFill>
                  <a:srgbClr val="FF0000"/>
                </a:solidFill>
              </a:rPr>
              <a:t>Caracteristici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cheie</a:t>
            </a:r>
            <a:r>
              <a:rPr lang="en-GB" sz="2000" b="1" dirty="0">
                <a:solidFill>
                  <a:srgbClr val="FF0000"/>
                </a:solidFill>
              </a:rPr>
              <a:t> ale </a:t>
            </a:r>
            <a:r>
              <a:rPr lang="en-GB" sz="2000" b="1" dirty="0" err="1">
                <a:solidFill>
                  <a:srgbClr val="FF0000"/>
                </a:solidFill>
              </a:rPr>
              <a:t>latenței</a:t>
            </a:r>
            <a:r>
              <a:rPr lang="en-GB" sz="2000" b="1" dirty="0">
                <a:solidFill>
                  <a:srgbClr val="FF0000"/>
                </a:solidFill>
              </a:rPr>
              <a:t>:</a:t>
            </a:r>
            <a:r>
              <a:rPr lang="ro-RO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n-GB" sz="2000" b="1" dirty="0" err="1"/>
              <a:t>Răspuns</a:t>
            </a:r>
            <a:r>
              <a:rPr lang="en-GB" sz="2000" b="1" dirty="0"/>
              <a:t> la </a:t>
            </a:r>
            <a:r>
              <a:rPr lang="en-GB" sz="2000" b="1" dirty="0" err="1"/>
              <a:t>lumină</a:t>
            </a:r>
            <a:r>
              <a:rPr lang="en-GB" sz="2000" b="1" dirty="0"/>
              <a:t> (</a:t>
            </a:r>
            <a:r>
              <a:rPr lang="en-GB" sz="2000" b="1" dirty="0" err="1"/>
              <a:t>timpul</a:t>
            </a:r>
            <a:r>
              <a:rPr lang="en-GB" sz="2000" b="1" dirty="0"/>
              <a:t> de </a:t>
            </a:r>
            <a:r>
              <a:rPr lang="en-GB" sz="2000" b="1" dirty="0" err="1"/>
              <a:t>pornire</a:t>
            </a:r>
            <a:r>
              <a:rPr lang="en-GB" sz="2000" b="1" dirty="0"/>
              <a:t>): </a:t>
            </a:r>
            <a:r>
              <a:rPr lang="en-GB" sz="2000" dirty="0" err="1"/>
              <a:t>Când</a:t>
            </a:r>
            <a:r>
              <a:rPr lang="en-GB" sz="2000" dirty="0"/>
              <a:t> sunt </a:t>
            </a:r>
            <a:r>
              <a:rPr lang="en-GB" sz="2000" dirty="0" err="1"/>
              <a:t>expuse</a:t>
            </a:r>
            <a:r>
              <a:rPr lang="en-GB" sz="2000" dirty="0"/>
              <a:t> la </a:t>
            </a:r>
            <a:r>
              <a:rPr lang="en-GB" sz="2000" dirty="0" err="1"/>
              <a:t>lumină</a:t>
            </a:r>
            <a:r>
              <a:rPr lang="en-GB" sz="2000" dirty="0"/>
              <a:t> </a:t>
            </a:r>
            <a:r>
              <a:rPr lang="en-GB" sz="2000" dirty="0" err="1"/>
              <a:t>după</a:t>
            </a:r>
            <a:r>
              <a:rPr lang="en-GB" sz="2000" dirty="0"/>
              <a:t> </a:t>
            </a:r>
            <a:r>
              <a:rPr lang="en-GB" sz="2000" dirty="0" err="1"/>
              <a:t>întuneric</a:t>
            </a:r>
            <a:r>
              <a:rPr lang="en-GB" sz="2000" dirty="0"/>
              <a:t> total, </a:t>
            </a:r>
            <a:r>
              <a:rPr lang="en-GB" sz="2000" dirty="0" err="1"/>
              <a:t>rezistența</a:t>
            </a:r>
            <a:r>
              <a:rPr lang="en-GB" sz="2000" dirty="0"/>
              <a:t> </a:t>
            </a:r>
            <a:r>
              <a:rPr lang="en-GB" sz="2000" dirty="0" err="1"/>
              <a:t>scade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aproximativ</a:t>
            </a:r>
            <a:r>
              <a:rPr lang="en-GB" sz="2000" dirty="0"/>
              <a:t> 10 </a:t>
            </a:r>
            <a:r>
              <a:rPr lang="en-GB" sz="2000" dirty="0" err="1"/>
              <a:t>milisecunde</a:t>
            </a:r>
            <a:r>
              <a:rPr lang="en-GB" sz="2000" dirty="0"/>
              <a:t>.</a:t>
            </a:r>
            <a:endParaRPr lang="ro-RO" sz="2000" dirty="0"/>
          </a:p>
          <a:p>
            <a:r>
              <a:rPr lang="en-GB" sz="2000" b="1" dirty="0" err="1"/>
              <a:t>Răspuns</a:t>
            </a:r>
            <a:r>
              <a:rPr lang="en-GB" sz="2000" b="1" dirty="0"/>
              <a:t> la </a:t>
            </a:r>
            <a:r>
              <a:rPr lang="en-GB" sz="2000" b="1" dirty="0" err="1"/>
              <a:t>întuneric</a:t>
            </a:r>
            <a:r>
              <a:rPr lang="en-GB" sz="2000" b="1" dirty="0"/>
              <a:t> (</a:t>
            </a:r>
            <a:r>
              <a:rPr lang="en-GB" sz="2000" b="1" dirty="0" err="1"/>
              <a:t>timpul</a:t>
            </a:r>
            <a:r>
              <a:rPr lang="en-GB" sz="2000" b="1" dirty="0"/>
              <a:t> de </a:t>
            </a:r>
            <a:r>
              <a:rPr lang="en-GB" sz="2000" b="1" dirty="0" err="1"/>
              <a:t>recuperare</a:t>
            </a:r>
            <a:r>
              <a:rPr lang="en-GB" sz="2000" b="1" dirty="0"/>
              <a:t>): </a:t>
            </a:r>
            <a:r>
              <a:rPr lang="en-GB" sz="2000" dirty="0" err="1"/>
              <a:t>Când</a:t>
            </a:r>
            <a:r>
              <a:rPr lang="en-GB" sz="2000" dirty="0"/>
              <a:t> lumina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îndepărtată</a:t>
            </a:r>
            <a:r>
              <a:rPr lang="en-GB" sz="2000" dirty="0"/>
              <a:t>, </a:t>
            </a:r>
            <a:r>
              <a:rPr lang="en-GB" sz="2000" dirty="0" err="1"/>
              <a:t>rezistența</a:t>
            </a:r>
            <a:r>
              <a:rPr lang="en-GB" sz="2000" dirty="0"/>
              <a:t> </a:t>
            </a:r>
            <a:r>
              <a:rPr lang="en-GB" sz="2000" dirty="0" err="1"/>
              <a:t>revine</a:t>
            </a:r>
            <a:r>
              <a:rPr lang="en-GB" sz="2000" dirty="0"/>
              <a:t> la </a:t>
            </a:r>
            <a:r>
              <a:rPr lang="en-GB" sz="2000" dirty="0" err="1"/>
              <a:t>valoarea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ridicată</a:t>
            </a:r>
            <a:r>
              <a:rPr lang="en-GB" sz="2000" dirty="0"/>
              <a:t> de </a:t>
            </a:r>
            <a:r>
              <a:rPr lang="en-GB" sz="2000" dirty="0" err="1"/>
              <a:t>întuneric</a:t>
            </a:r>
            <a:r>
              <a:rPr lang="en-GB" sz="2000" dirty="0"/>
              <a:t> </a:t>
            </a:r>
            <a:r>
              <a:rPr lang="en-GB" sz="2000" dirty="0" err="1"/>
              <a:t>mult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lent, </a:t>
            </a:r>
            <a:r>
              <a:rPr lang="en-GB" sz="2000" dirty="0" err="1"/>
              <a:t>adesea</a:t>
            </a:r>
            <a:r>
              <a:rPr lang="en-GB" sz="2000" dirty="0"/>
              <a:t> </a:t>
            </a:r>
            <a:r>
              <a:rPr lang="en-GB" sz="2000" dirty="0" err="1"/>
              <a:t>durând</a:t>
            </a:r>
            <a:r>
              <a:rPr lang="en-GB" sz="2000" dirty="0"/>
              <a:t> </a:t>
            </a:r>
            <a:r>
              <a:rPr lang="en-GB" sz="2000" dirty="0" err="1"/>
              <a:t>până</a:t>
            </a:r>
            <a:r>
              <a:rPr lang="en-GB" sz="2000" dirty="0"/>
              <a:t> la 1 </a:t>
            </a:r>
            <a:r>
              <a:rPr lang="en-GB" sz="2000" dirty="0" err="1"/>
              <a:t>secundă</a:t>
            </a:r>
            <a:r>
              <a:rPr lang="en-GB" sz="2000" dirty="0"/>
              <a:t>.</a:t>
            </a:r>
            <a:endParaRPr lang="ro-RO" sz="2000" dirty="0"/>
          </a:p>
          <a:p>
            <a:r>
              <a:rPr lang="en-GB" sz="2000" b="1" dirty="0" err="1"/>
              <a:t>Asimetrie</a:t>
            </a:r>
            <a:r>
              <a:rPr lang="en-GB" sz="2000" b="1" dirty="0"/>
              <a:t> </a:t>
            </a:r>
            <a:r>
              <a:rPr lang="en-GB" sz="2000" b="1" dirty="0" err="1"/>
              <a:t>direcțională</a:t>
            </a:r>
            <a:r>
              <a:rPr lang="en-GB" sz="2000" b="1" dirty="0"/>
              <a:t>: </a:t>
            </a:r>
            <a:r>
              <a:rPr lang="en-GB" sz="2000" dirty="0" err="1"/>
              <a:t>Timpul</a:t>
            </a:r>
            <a:r>
              <a:rPr lang="en-GB" sz="2000" dirty="0"/>
              <a:t> de </a:t>
            </a:r>
            <a:r>
              <a:rPr lang="en-GB" sz="2000" dirty="0" err="1"/>
              <a:t>recuperare</a:t>
            </a:r>
            <a:r>
              <a:rPr lang="en-GB" sz="2000" dirty="0"/>
              <a:t> (</a:t>
            </a:r>
            <a:r>
              <a:rPr lang="en-GB" sz="2000" dirty="0" err="1"/>
              <a:t>trecerea</a:t>
            </a:r>
            <a:r>
              <a:rPr lang="en-GB" sz="2000" dirty="0"/>
              <a:t> la </a:t>
            </a:r>
            <a:r>
              <a:rPr lang="en-GB" sz="2000" dirty="0" err="1"/>
              <a:t>întuneric</a:t>
            </a:r>
            <a:r>
              <a:rPr lang="en-GB" sz="2000" dirty="0"/>
              <a:t>)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semnificativ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lent </a:t>
            </a:r>
            <a:r>
              <a:rPr lang="en-GB" sz="2000" dirty="0" err="1"/>
              <a:t>decât</a:t>
            </a:r>
            <a:r>
              <a:rPr lang="en-GB" sz="2000" dirty="0"/>
              <a:t> </a:t>
            </a:r>
            <a:r>
              <a:rPr lang="en-GB" sz="2000" dirty="0" err="1"/>
              <a:t>timpul</a:t>
            </a:r>
            <a:r>
              <a:rPr lang="en-GB" sz="2000" dirty="0"/>
              <a:t> de </a:t>
            </a:r>
            <a:r>
              <a:rPr lang="en-GB" sz="2000" dirty="0" err="1"/>
              <a:t>răspuns</a:t>
            </a:r>
            <a:r>
              <a:rPr lang="en-GB" sz="2000" dirty="0"/>
              <a:t> </a:t>
            </a:r>
            <a:r>
              <a:rPr lang="en-GB" sz="2000" dirty="0" err="1"/>
              <a:t>inițial</a:t>
            </a:r>
            <a:r>
              <a:rPr lang="en-GB" sz="2000" dirty="0"/>
              <a:t> (</a:t>
            </a:r>
            <a:r>
              <a:rPr lang="en-GB" sz="2000" dirty="0" err="1"/>
              <a:t>trecerea</a:t>
            </a:r>
            <a:r>
              <a:rPr lang="en-GB" sz="2000" dirty="0"/>
              <a:t> la </a:t>
            </a:r>
            <a:r>
              <a:rPr lang="en-GB" sz="2000" dirty="0" err="1"/>
              <a:t>lumină</a:t>
            </a:r>
            <a:r>
              <a:rPr lang="en-GB" sz="2000" dirty="0"/>
              <a:t>).</a:t>
            </a:r>
            <a:endParaRPr lang="ro-RO" sz="2000" dirty="0"/>
          </a:p>
          <a:p>
            <a:r>
              <a:rPr lang="en-GB" sz="2000" b="1" dirty="0" err="1"/>
              <a:t>Mecanism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en-GB" sz="2000" dirty="0" err="1"/>
              <a:t>latenț</a:t>
            </a:r>
            <a:r>
              <a:rPr lang="ro-RO" sz="2000" dirty="0"/>
              <a:t>a</a:t>
            </a:r>
            <a:r>
              <a:rPr lang="en-GB" sz="2000" dirty="0"/>
              <a:t> se </a:t>
            </a:r>
            <a:r>
              <a:rPr lang="en-GB" sz="2000" dirty="0" err="1"/>
              <a:t>datorează</a:t>
            </a:r>
            <a:r>
              <a:rPr lang="en-GB" sz="2000" dirty="0"/>
              <a:t> „</a:t>
            </a:r>
            <a:r>
              <a:rPr lang="en-GB" sz="2000" dirty="0" err="1"/>
              <a:t>ratei</a:t>
            </a:r>
            <a:r>
              <a:rPr lang="en-GB" sz="2000" dirty="0"/>
              <a:t> de </a:t>
            </a:r>
            <a:r>
              <a:rPr lang="en-GB" sz="2000" dirty="0" err="1"/>
              <a:t>recuperare</a:t>
            </a:r>
            <a:r>
              <a:rPr lang="en-GB" sz="2000" dirty="0"/>
              <a:t> a </a:t>
            </a:r>
            <a:r>
              <a:rPr lang="en-GB" sz="2000" dirty="0" err="1"/>
              <a:t>rezistenței</a:t>
            </a:r>
            <a:r>
              <a:rPr lang="en-GB" sz="2000" dirty="0"/>
              <a:t>”, care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cauzată</a:t>
            </a:r>
            <a:r>
              <a:rPr lang="en-GB" sz="2000" dirty="0"/>
              <a:t> de </a:t>
            </a:r>
            <a:r>
              <a:rPr lang="en-GB" sz="2000" dirty="0" err="1"/>
              <a:t>timpul</a:t>
            </a:r>
            <a:r>
              <a:rPr lang="en-GB" sz="2000" dirty="0"/>
              <a:t> </a:t>
            </a:r>
            <a:r>
              <a:rPr lang="en-GB" sz="2000" dirty="0" err="1"/>
              <a:t>necesar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ca </a:t>
            </a:r>
            <a:r>
              <a:rPr lang="en-GB" sz="2000" dirty="0" err="1"/>
              <a:t>electronii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fie </a:t>
            </a:r>
            <a:r>
              <a:rPr lang="en-GB" sz="2000" dirty="0" err="1"/>
              <a:t>capturați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eliberați</a:t>
            </a:r>
            <a:r>
              <a:rPr lang="en-GB" sz="2000" dirty="0"/>
              <a:t> de </a:t>
            </a:r>
            <a:r>
              <a:rPr lang="en-GB" sz="2000" dirty="0" err="1"/>
              <a:t>capcanele</a:t>
            </a:r>
            <a:r>
              <a:rPr lang="en-GB" sz="2000" dirty="0"/>
              <a:t> din </a:t>
            </a:r>
            <a:r>
              <a:rPr lang="en-GB" sz="2000" dirty="0" err="1"/>
              <a:t>materialul</a:t>
            </a:r>
            <a:r>
              <a:rPr lang="en-GB" sz="2000" dirty="0"/>
              <a:t> s</a:t>
            </a:r>
            <a:r>
              <a:rPr lang="ro-RO" sz="2000" dirty="0"/>
              <a:t>SC</a:t>
            </a:r>
            <a:r>
              <a:rPr lang="en-GB" sz="2000" dirty="0"/>
              <a:t>.</a:t>
            </a:r>
            <a:endParaRPr lang="ro-RO" sz="2000" dirty="0"/>
          </a:p>
          <a:p>
            <a:r>
              <a:rPr lang="en-GB" sz="2000" dirty="0"/>
              <a:t>Din </a:t>
            </a:r>
            <a:r>
              <a:rPr lang="en-GB" sz="2000" dirty="0" err="1"/>
              <a:t>această</a:t>
            </a:r>
            <a:r>
              <a:rPr lang="en-GB" sz="2000" dirty="0"/>
              <a:t> </a:t>
            </a:r>
            <a:r>
              <a:rPr lang="en-GB" sz="2000" dirty="0" err="1"/>
              <a:t>cauză</a:t>
            </a:r>
            <a:r>
              <a:rPr lang="en-GB" sz="2000" dirty="0"/>
              <a:t>, LDR-urile nu sunt </a:t>
            </a:r>
            <a:r>
              <a:rPr lang="en-GB" sz="2000" dirty="0" err="1"/>
              <a:t>potrivite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înregistrarea</a:t>
            </a:r>
            <a:r>
              <a:rPr lang="en-GB" sz="2000" dirty="0"/>
              <a:t> </a:t>
            </a:r>
            <a:r>
              <a:rPr lang="en-GB" sz="2000" dirty="0" err="1"/>
              <a:t>fluctuațiilor</a:t>
            </a:r>
            <a:r>
              <a:rPr lang="en-GB" sz="2000" dirty="0"/>
              <a:t> </a:t>
            </a:r>
            <a:r>
              <a:rPr lang="en-GB" sz="2000" dirty="0" err="1"/>
              <a:t>rapide</a:t>
            </a:r>
            <a:r>
              <a:rPr lang="en-GB" sz="2000" dirty="0"/>
              <a:t> ale </a:t>
            </a:r>
            <a:r>
              <a:rPr lang="en-GB" sz="2000" dirty="0" err="1"/>
              <a:t>luminii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a </a:t>
            </a:r>
            <a:r>
              <a:rPr lang="en-GB" sz="2000" dirty="0" err="1"/>
              <a:t>tăierii</a:t>
            </a:r>
            <a:r>
              <a:rPr lang="en-GB" sz="2000" dirty="0"/>
              <a:t> de mare </a:t>
            </a:r>
            <a:r>
              <a:rPr lang="en-GB" sz="2000" dirty="0" err="1"/>
              <a:t>viteză</a:t>
            </a:r>
            <a:r>
              <a:rPr lang="en-GB" sz="2000" dirty="0"/>
              <a:t>.</a:t>
            </a:r>
            <a:endParaRPr lang="ro-RO" sz="2000" dirty="0"/>
          </a:p>
          <a:p>
            <a:r>
              <a:rPr lang="en-GB" sz="2000" b="1" dirty="0" err="1"/>
              <a:t>Utilizare</a:t>
            </a:r>
            <a:r>
              <a:rPr lang="en-GB" sz="2000" b="1" dirty="0"/>
              <a:t> </a:t>
            </a:r>
            <a:r>
              <a:rPr lang="en-GB" sz="2000" b="1" dirty="0" err="1"/>
              <a:t>în</a:t>
            </a:r>
            <a:r>
              <a:rPr lang="en-GB" sz="2000" b="1" dirty="0"/>
              <a:t> audio</a:t>
            </a:r>
            <a:r>
              <a:rPr lang="en-GB" sz="2000" dirty="0"/>
              <a:t>: </a:t>
            </a:r>
            <a:r>
              <a:rPr lang="en-GB" sz="2000" dirty="0" err="1"/>
              <a:t>Această</a:t>
            </a:r>
            <a:r>
              <a:rPr lang="en-GB" sz="2000" dirty="0"/>
              <a:t> </a:t>
            </a:r>
            <a:r>
              <a:rPr lang="en-GB" sz="2000" dirty="0" err="1"/>
              <a:t>întârziere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benefică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anumite</a:t>
            </a:r>
            <a:r>
              <a:rPr lang="en-GB" sz="2000" dirty="0"/>
              <a:t> </a:t>
            </a:r>
            <a:r>
              <a:rPr lang="en-GB" sz="2000" dirty="0" err="1"/>
              <a:t>aplicații</a:t>
            </a:r>
            <a:r>
              <a:rPr lang="en-GB" sz="2000" dirty="0"/>
              <a:t>, cum </a:t>
            </a:r>
            <a:r>
              <a:rPr lang="en-GB" sz="2000" dirty="0" err="1"/>
              <a:t>ar</a:t>
            </a:r>
            <a:r>
              <a:rPr lang="en-GB" sz="2000" dirty="0"/>
              <a:t> fi </a:t>
            </a:r>
            <a:r>
              <a:rPr lang="en-GB" sz="2000" dirty="0" err="1"/>
              <a:t>compresia</a:t>
            </a:r>
            <a:r>
              <a:rPr lang="en-GB" sz="2000" dirty="0"/>
              <a:t> </a:t>
            </a:r>
            <a:r>
              <a:rPr lang="en-GB" sz="2000" dirty="0" err="1"/>
              <a:t>semnalului</a:t>
            </a:r>
            <a:r>
              <a:rPr lang="en-GB" sz="2000" dirty="0"/>
              <a:t> audio, </a:t>
            </a:r>
            <a:r>
              <a:rPr lang="en-GB" sz="2000" dirty="0" err="1"/>
              <a:t>unde</a:t>
            </a:r>
            <a:r>
              <a:rPr lang="en-GB" sz="2000" dirty="0"/>
              <a:t> </a:t>
            </a:r>
            <a:r>
              <a:rPr lang="en-GB" sz="2000" dirty="0" err="1"/>
              <a:t>lentoarea</a:t>
            </a:r>
            <a:r>
              <a:rPr lang="en-GB" sz="2000" dirty="0"/>
              <a:t> </a:t>
            </a:r>
            <a:r>
              <a:rPr lang="en-GB" sz="2000" dirty="0" err="1"/>
              <a:t>oferă</a:t>
            </a:r>
            <a:r>
              <a:rPr lang="en-GB" sz="2000" dirty="0"/>
              <a:t> un </a:t>
            </a:r>
            <a:r>
              <a:rPr lang="en-GB" sz="2000" dirty="0" err="1"/>
              <a:t>răspuns</a:t>
            </a:r>
            <a:r>
              <a:rPr lang="en-GB" sz="2000" dirty="0"/>
              <a:t> „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lin</a:t>
            </a:r>
            <a:r>
              <a:rPr lang="en-GB" sz="2000" dirty="0"/>
              <a:t>” (</a:t>
            </a:r>
            <a:r>
              <a:rPr lang="en-GB" sz="2000" dirty="0" err="1"/>
              <a:t>întârziere</a:t>
            </a:r>
            <a:r>
              <a:rPr lang="en-GB" sz="2000" dirty="0"/>
              <a:t> de la 0,1 s la 1 s).</a:t>
            </a:r>
            <a:endParaRPr lang="ro-RO" sz="2000" dirty="0"/>
          </a:p>
          <a:p>
            <a:r>
              <a:rPr lang="en-GB" sz="2000" b="1" dirty="0"/>
              <a:t>Alternative: </a:t>
            </a:r>
            <a:r>
              <a:rPr lang="en-GB" sz="2000" dirty="0" err="1"/>
              <a:t>Dacă</a:t>
            </a:r>
            <a:r>
              <a:rPr lang="en-GB" sz="2000" dirty="0"/>
              <a:t> sunt </a:t>
            </a:r>
            <a:r>
              <a:rPr lang="en-GB" sz="2000" dirty="0" err="1"/>
              <a:t>necesari</a:t>
            </a:r>
            <a:r>
              <a:rPr lang="en-GB" sz="2000" dirty="0"/>
              <a:t> </a:t>
            </a:r>
            <a:r>
              <a:rPr lang="en-GB" sz="2000" dirty="0" err="1"/>
              <a:t>timpi</a:t>
            </a:r>
            <a:r>
              <a:rPr lang="en-GB" sz="2000" dirty="0"/>
              <a:t> de </a:t>
            </a:r>
            <a:r>
              <a:rPr lang="en-GB" sz="2000" dirty="0" err="1"/>
              <a:t>răspuns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rapizi</a:t>
            </a:r>
            <a:r>
              <a:rPr lang="en-GB" sz="2000" dirty="0"/>
              <a:t>, se </a:t>
            </a:r>
            <a:r>
              <a:rPr lang="en-GB" sz="2000" dirty="0" err="1"/>
              <a:t>preferă</a:t>
            </a:r>
            <a:r>
              <a:rPr lang="en-GB" sz="2000" dirty="0"/>
              <a:t> </a:t>
            </a:r>
            <a:r>
              <a:rPr lang="en-GB" sz="2000" dirty="0" err="1"/>
              <a:t>fotodiodele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fototranzistoarele</a:t>
            </a:r>
            <a:r>
              <a:rPr lang="en-GB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781" y="169817"/>
            <a:ext cx="3366419" cy="20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62A0E9-AF32-8A7E-31DB-F7A06ADB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80" y="175846"/>
            <a:ext cx="3513667" cy="813044"/>
          </a:xfrm>
        </p:spPr>
        <p:txBody>
          <a:bodyPr/>
          <a:lstStyle/>
          <a:p>
            <a:r>
              <a:rPr lang="ro-RO" b="1" dirty="0"/>
              <a:t>Clasificarea FR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3ABF9DB-A253-AA37-7ECA-48ACFEC0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988890"/>
            <a:ext cx="11768667" cy="5503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dirty="0"/>
              <a:t>Conform materialului SC</a:t>
            </a:r>
            <a:r>
              <a:rPr lang="en-US" sz="2000" dirty="0"/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fotorezistor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intrinsec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fotorezistor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dopat</a:t>
            </a:r>
            <a:r>
              <a:rPr lang="en-US" sz="2000" dirty="0"/>
              <a:t>. </a:t>
            </a:r>
            <a:r>
              <a:rPr lang="en-US" sz="2000" dirty="0" err="1"/>
              <a:t>Acesta</a:t>
            </a:r>
            <a:r>
              <a:rPr lang="en-US" sz="2000" dirty="0"/>
              <a:t> din </a:t>
            </a:r>
            <a:r>
              <a:rPr lang="en-US" sz="2000" dirty="0" err="1"/>
              <a:t>urmă</a:t>
            </a:r>
            <a:r>
              <a:rPr lang="en-US" sz="2000" dirty="0"/>
              <a:t> are </a:t>
            </a:r>
            <a:r>
              <a:rPr lang="en-US" sz="2000" dirty="0" err="1"/>
              <a:t>performanțe</a:t>
            </a:r>
            <a:r>
              <a:rPr lang="en-US" sz="2000" dirty="0"/>
              <a:t> stabile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err="1"/>
              <a:t>bune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 </a:t>
            </a:r>
            <a:r>
              <a:rPr lang="en-US" sz="2000" dirty="0" err="1"/>
              <a:t>caracteristicile</a:t>
            </a:r>
            <a:r>
              <a:rPr lang="en-US" sz="2000" dirty="0"/>
              <a:t> </a:t>
            </a:r>
            <a:r>
              <a:rPr lang="en-US" sz="2000" dirty="0" err="1"/>
              <a:t>spectrale</a:t>
            </a:r>
            <a:r>
              <a:rPr lang="en-US" sz="2000" dirty="0"/>
              <a:t> ale </a:t>
            </a:r>
            <a:r>
              <a:rPr lang="ro-RO" sz="2000" dirty="0"/>
              <a:t>FR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împărțit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trei</a:t>
            </a:r>
            <a:r>
              <a:rPr lang="en-US" sz="2000" dirty="0"/>
              <a:t> </a:t>
            </a:r>
            <a:r>
              <a:rPr lang="en-US" sz="2000" dirty="0" err="1"/>
              <a:t>tipuri</a:t>
            </a:r>
            <a:r>
              <a:rPr lang="en-US" sz="2000" dirty="0"/>
              <a:t>: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ro-RO" sz="2000" dirty="0"/>
              <a:t> (a)</a:t>
            </a:r>
            <a:r>
              <a:rPr lang="en-US" sz="2000" dirty="0"/>
              <a:t> </a:t>
            </a:r>
            <a:r>
              <a:rPr lang="en-US" sz="2000" b="1" dirty="0" err="1"/>
              <a:t>Fotorezistor</a:t>
            </a:r>
            <a:r>
              <a:rPr lang="en-US" sz="2000" b="1" dirty="0"/>
              <a:t> UV</a:t>
            </a:r>
            <a:r>
              <a:rPr lang="en-US" sz="2000" dirty="0"/>
              <a:t>: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sensibil</a:t>
            </a:r>
            <a:r>
              <a:rPr lang="en-US" sz="2000" dirty="0"/>
              <a:t> la lumina </a:t>
            </a:r>
            <a:r>
              <a:rPr lang="ro-RO" sz="2000" dirty="0"/>
              <a:t>UV (</a:t>
            </a:r>
            <a:r>
              <a:rPr lang="ro-RO" sz="2000" dirty="0" err="1"/>
              <a:t>CdS</a:t>
            </a:r>
            <a:r>
              <a:rPr lang="ro-RO" sz="2000" dirty="0"/>
              <a:t>, </a:t>
            </a:r>
            <a:r>
              <a:rPr lang="ro-RO" sz="2000" dirty="0" err="1"/>
              <a:t>CdSe</a:t>
            </a:r>
            <a:r>
              <a:rPr lang="ro-RO" sz="2000" dirty="0"/>
              <a:t>, </a:t>
            </a:r>
            <a:r>
              <a:rPr lang="en-US" sz="2000" dirty="0" err="1"/>
              <a:t>etc</a:t>
            </a:r>
            <a:r>
              <a:rPr lang="ro-RO" sz="2000" dirty="0"/>
              <a:t>)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r>
              <a:rPr lang="ro-RO" sz="2000" dirty="0"/>
              <a:t>(b)</a:t>
            </a:r>
            <a:r>
              <a:rPr lang="en-US" sz="2000" dirty="0"/>
              <a:t> </a:t>
            </a:r>
            <a:r>
              <a:rPr lang="en-US" sz="2000" b="1" dirty="0" err="1"/>
              <a:t>Fotorezistor</a:t>
            </a:r>
            <a:r>
              <a:rPr lang="en-US" sz="2000" b="1" dirty="0"/>
              <a:t> </a:t>
            </a:r>
            <a:r>
              <a:rPr lang="en-US" sz="2000" b="1" dirty="0" err="1"/>
              <a:t>iR</a:t>
            </a:r>
            <a:r>
              <a:rPr lang="en-US" sz="2000" dirty="0"/>
              <a:t>: </a:t>
            </a:r>
            <a:r>
              <a:rPr lang="en-US" sz="2000" dirty="0" err="1"/>
              <a:t>în</a:t>
            </a:r>
            <a:r>
              <a:rPr lang="en-US" sz="2000" dirty="0"/>
              <a:t> principal </a:t>
            </a:r>
            <a:r>
              <a:rPr lang="ro-RO" sz="2000" dirty="0" err="1"/>
              <a:t>CdS</a:t>
            </a:r>
            <a:r>
              <a:rPr lang="en-US" sz="2000" dirty="0"/>
              <a:t>, </a:t>
            </a:r>
            <a:r>
              <a:rPr lang="ro-RO" sz="2000" dirty="0" err="1"/>
              <a:t>PbTe</a:t>
            </a:r>
            <a:r>
              <a:rPr lang="en-US" sz="2000" dirty="0"/>
              <a:t>, </a:t>
            </a:r>
            <a:r>
              <a:rPr lang="ro-RO" sz="2000" dirty="0" err="1"/>
              <a:t>PbSe</a:t>
            </a:r>
            <a:r>
              <a:rPr lang="en-US" sz="2000" dirty="0"/>
              <a:t>. </a:t>
            </a:r>
            <a:r>
              <a:rPr lang="en-US" sz="2000" dirty="0" err="1"/>
              <a:t>Rezistențele</a:t>
            </a:r>
            <a:r>
              <a:rPr lang="en-US" sz="2000" dirty="0"/>
              <a:t> </a:t>
            </a:r>
            <a:r>
              <a:rPr lang="en-US" sz="2000" dirty="0" err="1"/>
              <a:t>fotosensibile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antimonidul</a:t>
            </a:r>
            <a:r>
              <a:rPr lang="en-US" sz="2000" dirty="0"/>
              <a:t> de </a:t>
            </a:r>
            <a:r>
              <a:rPr lang="en-US" sz="2000" dirty="0" err="1"/>
              <a:t>indiu</a:t>
            </a:r>
            <a:r>
              <a:rPr lang="en-US" sz="2000" dirty="0"/>
              <a:t>, sunt </a:t>
            </a:r>
            <a:r>
              <a:rPr lang="en-US" sz="2000" dirty="0" err="1"/>
              <a:t>utilizate</a:t>
            </a:r>
            <a:r>
              <a:rPr lang="en-US" sz="2000" dirty="0"/>
              <a:t> pe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ghidarea</a:t>
            </a:r>
            <a:r>
              <a:rPr lang="en-US" sz="2000" dirty="0"/>
              <a:t> </a:t>
            </a:r>
            <a:r>
              <a:rPr lang="en-US" sz="2000" dirty="0" err="1"/>
              <a:t>rachetelor</a:t>
            </a:r>
            <a:r>
              <a:rPr lang="en-US" sz="2000" dirty="0"/>
              <a:t>, </a:t>
            </a:r>
            <a:r>
              <a:rPr lang="en-US" sz="2000" dirty="0" err="1"/>
              <a:t>detectarea</a:t>
            </a:r>
            <a:r>
              <a:rPr lang="en-US" sz="2000" dirty="0"/>
              <a:t> </a:t>
            </a:r>
            <a:r>
              <a:rPr lang="en-US" sz="2000" dirty="0" err="1"/>
              <a:t>astronomică</a:t>
            </a:r>
            <a:r>
              <a:rPr lang="en-US" sz="2000" dirty="0"/>
              <a:t>,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contact, </a:t>
            </a:r>
            <a:r>
              <a:rPr lang="en-US" sz="2000" dirty="0" err="1"/>
              <a:t>detectarea</a:t>
            </a:r>
            <a:r>
              <a:rPr lang="en-US" sz="2000" dirty="0"/>
              <a:t> </a:t>
            </a:r>
            <a:r>
              <a:rPr lang="en-US" sz="2000" dirty="0" err="1"/>
              <a:t>leziunilor</a:t>
            </a:r>
            <a:r>
              <a:rPr lang="en-US" sz="2000" dirty="0"/>
              <a:t> </a:t>
            </a:r>
            <a:r>
              <a:rPr lang="en-US" sz="2000" dirty="0" err="1"/>
              <a:t>umane</a:t>
            </a:r>
            <a:r>
              <a:rPr lang="en-US" sz="2000" dirty="0"/>
              <a:t>, </a:t>
            </a:r>
            <a:r>
              <a:rPr lang="ro-RO" sz="2000" dirty="0"/>
              <a:t>IR </a:t>
            </a:r>
            <a:r>
              <a:rPr lang="en-US" sz="2000" dirty="0" err="1"/>
              <a:t>spectroscopie</a:t>
            </a:r>
            <a:r>
              <a:rPr lang="en-US" sz="2000" dirty="0"/>
              <a:t>, </a:t>
            </a:r>
            <a:r>
              <a:rPr lang="ro-RO" sz="2000" dirty="0"/>
              <a:t>IR </a:t>
            </a:r>
            <a:r>
              <a:rPr lang="en-US" sz="2000" dirty="0" err="1"/>
              <a:t>comunicații</a:t>
            </a:r>
            <a:r>
              <a:rPr lang="en-US" sz="2000" dirty="0"/>
              <a:t> ș</a:t>
            </a:r>
            <a:r>
              <a:rPr lang="ro-RO" sz="2000" dirty="0"/>
              <a:t>.a., în</a:t>
            </a:r>
            <a:r>
              <a:rPr lang="en-US" sz="2000" dirty="0"/>
              <a:t> </a:t>
            </a:r>
            <a:r>
              <a:rPr lang="en-US" sz="2000" dirty="0" err="1"/>
              <a:t>apărare</a:t>
            </a:r>
            <a:r>
              <a:rPr lang="en-US" sz="2000" dirty="0"/>
              <a:t>,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științifică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producție</a:t>
            </a:r>
            <a:r>
              <a:rPr lang="en-US" sz="2000" dirty="0"/>
              <a:t> </a:t>
            </a:r>
            <a:r>
              <a:rPr lang="en-US" sz="2000" dirty="0" err="1"/>
              <a:t>industrială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agricolă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r>
              <a:rPr lang="ro-RO" sz="2000" dirty="0"/>
              <a:t>(c)</a:t>
            </a:r>
            <a:r>
              <a:rPr lang="en-US" sz="2000" dirty="0"/>
              <a:t> </a:t>
            </a:r>
            <a:r>
              <a:rPr lang="en-US" sz="2000" b="1" dirty="0" err="1"/>
              <a:t>Fotorezistor</a:t>
            </a:r>
            <a:r>
              <a:rPr lang="en-US" sz="2000" b="1" dirty="0"/>
              <a:t> VIS</a:t>
            </a:r>
            <a:r>
              <a:rPr lang="en-US" sz="2000" dirty="0"/>
              <a:t>: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ro-RO" sz="2000" dirty="0"/>
              <a:t>Se, </a:t>
            </a:r>
            <a:r>
              <a:rPr lang="ro-RO" sz="2000" dirty="0" err="1"/>
              <a:t>CdS</a:t>
            </a:r>
            <a:r>
              <a:rPr lang="ro-RO" sz="2000" dirty="0"/>
              <a:t>, </a:t>
            </a:r>
            <a:r>
              <a:rPr lang="ro-RO" sz="2000" dirty="0" err="1"/>
              <a:t>CdSe</a:t>
            </a:r>
            <a:r>
              <a:rPr lang="ro-RO" sz="2000" dirty="0"/>
              <a:t>, </a:t>
            </a:r>
            <a:r>
              <a:rPr lang="ro-RO" sz="2000" dirty="0" err="1"/>
              <a:t>CdTe</a:t>
            </a:r>
            <a:r>
              <a:rPr lang="ro-RO" sz="2000" dirty="0"/>
              <a:t>, </a:t>
            </a:r>
            <a:r>
              <a:rPr lang="ro-RO" sz="2000" dirty="0" err="1"/>
              <a:t>GaAs</a:t>
            </a:r>
            <a:r>
              <a:rPr lang="ro-RO" sz="2000" dirty="0"/>
              <a:t>, Si, Ge, </a:t>
            </a:r>
            <a:r>
              <a:rPr lang="ro-RO" sz="2000" dirty="0" err="1"/>
              <a:t>ZnS</a:t>
            </a:r>
            <a:r>
              <a:rPr lang="ro-RO" sz="2000" dirty="0"/>
              <a:t>...</a:t>
            </a:r>
            <a:r>
              <a:rPr lang="en-US" sz="2000" dirty="0"/>
              <a:t> Este </a:t>
            </a:r>
            <a:r>
              <a:rPr lang="en-US" sz="2000" dirty="0" err="1"/>
              <a:t>utilizat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principal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de control </a:t>
            </a:r>
            <a:r>
              <a:rPr lang="en-US" sz="2000" dirty="0" err="1"/>
              <a:t>fotoelectric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deschiderea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închiderea</a:t>
            </a:r>
            <a:r>
              <a:rPr lang="en-US" sz="2000" dirty="0"/>
              <a:t> </a:t>
            </a:r>
            <a:r>
              <a:rPr lang="en-US" sz="2000" dirty="0" err="1"/>
              <a:t>automată</a:t>
            </a:r>
            <a:r>
              <a:rPr lang="en-US" sz="2000" dirty="0"/>
              <a:t> </a:t>
            </a:r>
            <a:r>
              <a:rPr lang="en-US" sz="2000" dirty="0" err="1"/>
              <a:t>fotoelectrică</a:t>
            </a:r>
            <a:r>
              <a:rPr lang="en-US" sz="2000" dirty="0"/>
              <a:t> a </a:t>
            </a:r>
            <a:r>
              <a:rPr lang="en-US" sz="2000" dirty="0" err="1"/>
              <a:t>portalurilor</a:t>
            </a:r>
            <a:r>
              <a:rPr lang="en-US" sz="2000" dirty="0"/>
              <a:t>, </a:t>
            </a:r>
            <a:r>
              <a:rPr lang="en-US" sz="2000" dirty="0" err="1"/>
              <a:t>pornirea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oprirea</a:t>
            </a:r>
            <a:r>
              <a:rPr lang="en-US" sz="2000" dirty="0"/>
              <a:t> </a:t>
            </a:r>
            <a:r>
              <a:rPr lang="en-US" sz="2000" dirty="0" err="1"/>
              <a:t>automată</a:t>
            </a:r>
            <a:r>
              <a:rPr lang="en-US" sz="2000" dirty="0"/>
              <a:t> a </a:t>
            </a:r>
            <a:r>
              <a:rPr lang="en-US" sz="2000" dirty="0" err="1"/>
              <a:t>luminilor</a:t>
            </a:r>
            <a:r>
              <a:rPr lang="en-US" sz="2000" dirty="0"/>
              <a:t> de </a:t>
            </a:r>
            <a:r>
              <a:rPr lang="en-US" sz="2000" dirty="0" err="1"/>
              <a:t>navigație</a:t>
            </a:r>
            <a:r>
              <a:rPr lang="en-US" sz="2000" dirty="0"/>
              <a:t>, </a:t>
            </a:r>
            <a:r>
              <a:rPr lang="en-US" sz="2000" dirty="0" err="1"/>
              <a:t>lumini</a:t>
            </a:r>
            <a:r>
              <a:rPr lang="en-US" sz="2000" dirty="0"/>
              <a:t> </a:t>
            </a:r>
            <a:r>
              <a:rPr lang="en-US" sz="2000" dirty="0" err="1"/>
              <a:t>stradale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de </a:t>
            </a:r>
            <a:r>
              <a:rPr lang="en-US" sz="2000" dirty="0" err="1"/>
              <a:t>iluminat</a:t>
            </a:r>
            <a:r>
              <a:rPr lang="en-US" sz="2000" dirty="0"/>
              <a:t>, </a:t>
            </a:r>
            <a:r>
              <a:rPr lang="en-US" sz="2000" dirty="0" err="1"/>
              <a:t>alimentare</a:t>
            </a:r>
            <a:r>
              <a:rPr lang="en-US" sz="2000" dirty="0"/>
              <a:t> </a:t>
            </a:r>
            <a:r>
              <a:rPr lang="en-US" sz="2000" dirty="0" err="1"/>
              <a:t>automată</a:t>
            </a:r>
            <a:r>
              <a:rPr lang="en-US" sz="2000" dirty="0"/>
              <a:t> cu </a:t>
            </a:r>
            <a:r>
              <a:rPr lang="en-US" sz="2000" dirty="0" err="1"/>
              <a:t>apă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dispozitive</a:t>
            </a:r>
            <a:r>
              <a:rPr lang="en-US" sz="2000" dirty="0"/>
              <a:t> automate de </a:t>
            </a:r>
            <a:r>
              <a:rPr lang="en-US" sz="2000" dirty="0" err="1"/>
              <a:t>oprire</a:t>
            </a:r>
            <a:r>
              <a:rPr lang="en-US" sz="2000" dirty="0"/>
              <a:t> a </a:t>
            </a:r>
            <a:r>
              <a:rPr lang="en-US" sz="2000" dirty="0" err="1"/>
              <a:t>apei</a:t>
            </a:r>
            <a:r>
              <a:rPr lang="en-US" sz="2000" dirty="0"/>
              <a:t>, </a:t>
            </a:r>
            <a:r>
              <a:rPr lang="en-US" sz="2000" dirty="0" err="1"/>
              <a:t>dispozitive</a:t>
            </a:r>
            <a:r>
              <a:rPr lang="en-US" sz="2000" dirty="0"/>
              <a:t> </a:t>
            </a:r>
            <a:r>
              <a:rPr lang="en-US" sz="2000" dirty="0" err="1"/>
              <a:t>mecanice</a:t>
            </a:r>
            <a:r>
              <a:rPr lang="en-US" sz="2000" dirty="0"/>
              <a:t> automate de </a:t>
            </a:r>
            <a:r>
              <a:rPr lang="en-US" sz="2000" dirty="0" err="1"/>
              <a:t>protecție</a:t>
            </a:r>
            <a:r>
              <a:rPr lang="en-US" sz="2000" dirty="0"/>
              <a:t>, </a:t>
            </a:r>
            <a:r>
              <a:rPr lang="en-US" sz="2000" dirty="0" err="1"/>
              <a:t>și</a:t>
            </a:r>
            <a:r>
              <a:rPr lang="en-US" sz="2000" dirty="0"/>
              <a:t> „</a:t>
            </a:r>
            <a:r>
              <a:rPr lang="en-US" sz="2000" dirty="0" err="1"/>
              <a:t>detectoare</a:t>
            </a:r>
            <a:r>
              <a:rPr lang="en-US" sz="2000" dirty="0"/>
              <a:t> de </a:t>
            </a:r>
            <a:r>
              <a:rPr lang="en-US" sz="2000" dirty="0" err="1"/>
              <a:t>poziție</a:t>
            </a:r>
            <a:r>
              <a:rPr lang="en-US" sz="2000" dirty="0"/>
              <a:t>”, </a:t>
            </a:r>
            <a:r>
              <a:rPr lang="en-US" sz="2000" dirty="0" err="1"/>
              <a:t>aparat</a:t>
            </a:r>
            <a:r>
              <a:rPr lang="en-US" sz="2000" dirty="0"/>
              <a:t> automat de </a:t>
            </a:r>
            <a:r>
              <a:rPr lang="en-US" sz="2000" dirty="0" err="1"/>
              <a:t>expunere</a:t>
            </a:r>
            <a:r>
              <a:rPr lang="en-US" sz="2000" dirty="0"/>
              <a:t>, </a:t>
            </a:r>
            <a:r>
              <a:rPr lang="en-US" sz="2000" dirty="0" err="1"/>
              <a:t>contor</a:t>
            </a:r>
            <a:r>
              <a:rPr lang="en-US" sz="2000" dirty="0"/>
              <a:t> </a:t>
            </a:r>
            <a:r>
              <a:rPr lang="en-US" sz="2000" dirty="0" err="1"/>
              <a:t>fotoelectric</a:t>
            </a:r>
            <a:r>
              <a:rPr lang="en-US" sz="2000" dirty="0"/>
              <a:t>, </a:t>
            </a:r>
            <a:r>
              <a:rPr lang="en-US" sz="2000" dirty="0" err="1"/>
              <a:t>alarmă</a:t>
            </a:r>
            <a:r>
              <a:rPr lang="en-US" sz="2000" dirty="0"/>
              <a:t> de </a:t>
            </a:r>
            <a:r>
              <a:rPr lang="en-US" sz="2000" dirty="0" err="1"/>
              <a:t>fum</a:t>
            </a:r>
            <a:r>
              <a:rPr lang="en-US" sz="2000" dirty="0"/>
              <a:t>, </a:t>
            </a:r>
            <a:r>
              <a:rPr lang="en-US" sz="2000" dirty="0" err="1"/>
              <a:t>sistem</a:t>
            </a:r>
            <a:r>
              <a:rPr lang="en-US" sz="2000" dirty="0"/>
              <a:t> de </a:t>
            </a:r>
            <a:r>
              <a:rPr lang="en-US" sz="2000" dirty="0" err="1"/>
              <a:t>urmărire</a:t>
            </a:r>
            <a:r>
              <a:rPr lang="en-US" sz="2000" dirty="0"/>
              <a:t> </a:t>
            </a:r>
            <a:r>
              <a:rPr lang="en-US" sz="2000" dirty="0" err="1"/>
              <a:t>fotoelectric</a:t>
            </a:r>
            <a:r>
              <a:rPr lang="en-US" sz="2000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59975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023ACE-FAC3-9027-B4F9-718C0387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078" y="150249"/>
            <a:ext cx="5948642" cy="795460"/>
          </a:xfrm>
        </p:spPr>
        <p:txBody>
          <a:bodyPr>
            <a:normAutofit/>
          </a:bodyPr>
          <a:lstStyle/>
          <a:p>
            <a:r>
              <a:rPr lang="ro-RO" sz="3600" b="1" dirty="0"/>
              <a:t>Avantaje și Dezavantaje ale FR</a:t>
            </a:r>
            <a:endParaRPr lang="en-US" sz="36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92A9BED-95B5-1A49-72A1-BAD8650E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32104"/>
            <a:ext cx="11506199" cy="58756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 err="1"/>
              <a:t>Avantaj</a:t>
            </a:r>
            <a:r>
              <a:rPr lang="ro-RO" sz="3200" b="1" dirty="0"/>
              <a:t>e</a:t>
            </a:r>
            <a:r>
              <a:rPr lang="en-US" sz="3200" b="1" dirty="0"/>
              <a:t> </a:t>
            </a:r>
            <a:endParaRPr lang="ro-RO" sz="3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/>
              <a:t>Efectul</a:t>
            </a:r>
            <a:r>
              <a:rPr lang="en-US" sz="3200" dirty="0"/>
              <a:t> </a:t>
            </a:r>
            <a:r>
              <a:rPr lang="en-US" sz="3200" dirty="0" err="1"/>
              <a:t>fotoelectric</a:t>
            </a:r>
            <a:r>
              <a:rPr lang="en-US" sz="3200" dirty="0"/>
              <a:t> intern nu are </a:t>
            </a:r>
            <a:r>
              <a:rPr lang="en-US" sz="3200" dirty="0" err="1"/>
              <a:t>nimic</a:t>
            </a:r>
            <a:r>
              <a:rPr lang="en-US" sz="3200" dirty="0"/>
              <a:t> de-a face cu </a:t>
            </a:r>
            <a:r>
              <a:rPr lang="en-US" sz="3200" dirty="0" err="1"/>
              <a:t>electrodul</a:t>
            </a:r>
            <a:r>
              <a:rPr lang="en-US" sz="3200" dirty="0"/>
              <a:t> (</a:t>
            </a:r>
            <a:r>
              <a:rPr lang="en-US" sz="3200" dirty="0" err="1"/>
              <a:t>doar</a:t>
            </a:r>
            <a:r>
              <a:rPr lang="en-US" sz="3200" dirty="0"/>
              <a:t> </a:t>
            </a:r>
            <a:r>
              <a:rPr lang="en-US" sz="3200" dirty="0" err="1"/>
              <a:t>fotodioda</a:t>
            </a:r>
            <a:r>
              <a:rPr lang="en-US" sz="3200" dirty="0"/>
              <a:t>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ro-RO" sz="3200" dirty="0"/>
              <a:t>conectată</a:t>
            </a:r>
            <a:r>
              <a:rPr lang="en-US" sz="3200" dirty="0"/>
              <a:t>), </a:t>
            </a:r>
            <a:r>
              <a:rPr lang="en-US" sz="3200" dirty="0" err="1"/>
              <a:t>adică</a:t>
            </a:r>
            <a:r>
              <a:rPr lang="en-US" sz="3200" dirty="0"/>
              <a:t> se </a:t>
            </a:r>
            <a:r>
              <a:rPr lang="en-US" sz="3200" dirty="0" err="1"/>
              <a:t>poate</a:t>
            </a:r>
            <a:r>
              <a:rPr lang="en-US" sz="3200" dirty="0"/>
              <a:t> </a:t>
            </a:r>
            <a:r>
              <a:rPr lang="en-US" sz="3200" dirty="0" err="1"/>
              <a:t>folosi</a:t>
            </a:r>
            <a:r>
              <a:rPr lang="en-US" sz="3200" dirty="0"/>
              <a:t> o </a:t>
            </a:r>
            <a:r>
              <a:rPr lang="en-US" sz="3200" dirty="0" err="1"/>
              <a:t>sursă</a:t>
            </a:r>
            <a:r>
              <a:rPr lang="en-US" sz="3200" dirty="0"/>
              <a:t> de c</a:t>
            </a:r>
            <a:r>
              <a:rPr lang="ro-RO" sz="3200" dirty="0"/>
              <a:t>.c.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/>
              <a:t>Sensibilitatea</a:t>
            </a:r>
            <a:r>
              <a:rPr lang="en-US" sz="3200" dirty="0"/>
              <a:t>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legată</a:t>
            </a:r>
            <a:r>
              <a:rPr lang="en-US" sz="3200" dirty="0"/>
              <a:t> de </a:t>
            </a:r>
            <a:r>
              <a:rPr lang="en-US" sz="3200" dirty="0" err="1"/>
              <a:t>materialul</a:t>
            </a:r>
            <a:r>
              <a:rPr lang="en-US" sz="3200" dirty="0"/>
              <a:t> semiconductor </a:t>
            </a:r>
            <a:r>
              <a:rPr lang="en-US" sz="3200" dirty="0" err="1"/>
              <a:t>și</a:t>
            </a:r>
            <a:r>
              <a:rPr lang="en-US" sz="3200" dirty="0"/>
              <a:t> de </a:t>
            </a:r>
            <a:r>
              <a:rPr lang="en-US" sz="3200" dirty="0" err="1"/>
              <a:t>lungimea</a:t>
            </a:r>
            <a:r>
              <a:rPr lang="en-US" sz="3200" dirty="0"/>
              <a:t> de </a:t>
            </a:r>
            <a:r>
              <a:rPr lang="en-US" sz="3200" dirty="0" err="1"/>
              <a:t>undă</a:t>
            </a:r>
            <a:r>
              <a:rPr lang="en-US" sz="3200" dirty="0"/>
              <a:t> a </a:t>
            </a:r>
            <a:r>
              <a:rPr lang="en-US" sz="3200" dirty="0" err="1"/>
              <a:t>luminii</a:t>
            </a:r>
            <a:r>
              <a:rPr lang="en-US" sz="3200" dirty="0"/>
              <a:t> </a:t>
            </a:r>
            <a:r>
              <a:rPr lang="en-US" sz="3200" dirty="0" err="1"/>
              <a:t>incidente</a:t>
            </a:r>
            <a:r>
              <a:rPr lang="en-US" sz="3200" dirty="0"/>
              <a:t>;</a:t>
            </a:r>
            <a:endParaRPr lang="ro-RO" sz="3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/>
              <a:t>Acoperit</a:t>
            </a:r>
            <a:r>
              <a:rPr lang="en-US" sz="3200" dirty="0"/>
              <a:t> cu </a:t>
            </a:r>
            <a:r>
              <a:rPr lang="en-US" sz="3200" dirty="0" err="1"/>
              <a:t>epoxid</a:t>
            </a:r>
            <a:r>
              <a:rPr lang="ro-RO" sz="3200" dirty="0"/>
              <a:t> are</a:t>
            </a:r>
            <a:r>
              <a:rPr lang="en-US" sz="3200" dirty="0"/>
              <a:t> </a:t>
            </a:r>
            <a:r>
              <a:rPr lang="en-US" sz="3200" dirty="0" err="1"/>
              <a:t>fiabilitate</a:t>
            </a:r>
            <a:r>
              <a:rPr lang="en-US" sz="3200" dirty="0"/>
              <a:t> </a:t>
            </a:r>
            <a:r>
              <a:rPr lang="en-US" sz="3200" dirty="0" err="1"/>
              <a:t>bună</a:t>
            </a:r>
            <a:r>
              <a:rPr lang="en-US" sz="3200" dirty="0"/>
              <a:t>, </a:t>
            </a:r>
            <a:r>
              <a:rPr lang="en-US" sz="3200" dirty="0" err="1"/>
              <a:t>volum</a:t>
            </a:r>
            <a:r>
              <a:rPr lang="en-US" sz="3200" dirty="0"/>
              <a:t> mic, </a:t>
            </a:r>
            <a:r>
              <a:rPr lang="en-US" sz="3200" dirty="0" err="1"/>
              <a:t>sensibilitate</a:t>
            </a:r>
            <a:r>
              <a:rPr lang="en-US" sz="3200" dirty="0"/>
              <a:t> </a:t>
            </a:r>
            <a:r>
              <a:rPr lang="en-US" sz="3200" dirty="0" err="1"/>
              <a:t>mică</a:t>
            </a:r>
            <a:r>
              <a:rPr lang="en-US" sz="3200" dirty="0"/>
              <a:t>, </a:t>
            </a:r>
            <a:r>
              <a:rPr lang="en-US" sz="3200" dirty="0" err="1"/>
              <a:t>răspuns</a:t>
            </a:r>
            <a:r>
              <a:rPr lang="en-US" sz="3200" dirty="0"/>
              <a:t> rapid, </a:t>
            </a:r>
            <a:r>
              <a:rPr lang="en-US" sz="3200" dirty="0" err="1"/>
              <a:t>caracteristică</a:t>
            </a:r>
            <a:r>
              <a:rPr lang="en-US" sz="3200" dirty="0"/>
              <a:t> </a:t>
            </a:r>
            <a:r>
              <a:rPr lang="en-US" sz="3200" dirty="0" err="1"/>
              <a:t>bună</a:t>
            </a:r>
            <a:r>
              <a:rPr lang="en-US" sz="3200" dirty="0"/>
              <a:t> a </a:t>
            </a:r>
            <a:r>
              <a:rPr lang="en-US" sz="3200" dirty="0" err="1"/>
              <a:t>spectrului</a:t>
            </a:r>
            <a:r>
              <a:rPr lang="en-US" sz="3200" dirty="0"/>
              <a:t>.</a:t>
            </a:r>
            <a:endParaRPr lang="ro-RO" sz="3200" dirty="0"/>
          </a:p>
          <a:p>
            <a:pPr marL="0" indent="0">
              <a:buNone/>
            </a:pPr>
            <a:r>
              <a:rPr lang="ro-RO" sz="3200" b="1" dirty="0"/>
              <a:t>Dezavantaje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sz="3200" dirty="0"/>
              <a:t>Liniaritate slabă a conversiei fotoelectrice la lumină puternică;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3200" dirty="0"/>
              <a:t>Procesul de relaxare fotoelectrică este mai lung. Adică, după iradierea luminii, </a:t>
            </a:r>
            <a:r>
              <a:rPr lang="ro-RO" sz="3200" dirty="0" err="1"/>
              <a:t>fotoconductanța</a:t>
            </a:r>
            <a:r>
              <a:rPr lang="ro-RO" sz="3200" dirty="0"/>
              <a:t> semiconductorilor crește treptat odată cu timpul de iluminare și atinge o valoare de stare staționară după o perioadă de timp. După ce lumina se oprește, fotoconductivitatea scade treptat;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3200" dirty="0"/>
              <a:t>Răspunsul în frecvență (capacitatea dispozitivului de a detecta semnale luminoase care se modifică rapid) este foarte scăzut;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3200" dirty="0"/>
              <a:t>FR este foarte afectată de temperatură, iar viteza de răspuns nu este rapidă. Între ms și s, timpul de întârziere este afectat de intensitatea luminii </a:t>
            </a:r>
            <a:r>
              <a:rPr lang="ro-RO" sz="3200" dirty="0" err="1"/>
              <a:t>luminii</a:t>
            </a:r>
            <a:r>
              <a:rPr lang="ro-RO" sz="3200" dirty="0"/>
              <a:t> incidente (fotodioda nu prezintă acest dezavantaj, fotodioda are o sensibilitate mai mare decât fotorezistorul).</a:t>
            </a:r>
          </a:p>
          <a:p>
            <a:pPr marL="0" indent="0">
              <a:buNone/>
            </a:pPr>
            <a:r>
              <a:rPr lang="ro-RO" sz="3200" b="1" dirty="0"/>
              <a:t>Concluzie: </a:t>
            </a:r>
          </a:p>
          <a:p>
            <a:pPr marL="0" indent="0" algn="just">
              <a:buNone/>
            </a:pPr>
            <a:r>
              <a:rPr lang="ro-RO" sz="3200" dirty="0"/>
              <a:t>FR este un element important de conversie fotoelectrică. Odată cu dezvoltarea rapidă a tehnologiei informației electronice și îmbunătățirea continuă a cerințelor de performanță ale componentelor electronice, automatizarea producției de fotorezistoare va îmbunătăți considerabil dezvoltarea industrializării.</a:t>
            </a:r>
          </a:p>
          <a:p>
            <a:pPr>
              <a:buFont typeface="Wingdings" panose="05000000000000000000" pitchFamily="2" charset="2"/>
              <a:buChar char="q"/>
            </a:pP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115041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045B90E-ACF2-2751-5469-840D7A859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7" y="4184003"/>
            <a:ext cx="10515600" cy="616598"/>
          </a:xfrm>
        </p:spPr>
        <p:txBody>
          <a:bodyPr/>
          <a:lstStyle/>
          <a:p>
            <a:r>
              <a:rPr lang="ro-RO" dirty="0"/>
              <a:t>Aplicații ale FR (a) comandă optică, (b) – exponometru fotografic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F2BB60A-59B3-7FA3-126A-A142CAE1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3" y="694267"/>
            <a:ext cx="3990398" cy="284532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E4A168F-E4B2-5F06-5C9B-B26BEA780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725"/>
            <a:ext cx="4024354" cy="27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5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0E298D-4392-8CD7-F29C-3858F266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354" y="2131102"/>
            <a:ext cx="4324433" cy="736589"/>
          </a:xfrm>
        </p:spPr>
        <p:txBody>
          <a:bodyPr>
            <a:normAutofit/>
          </a:bodyPr>
          <a:lstStyle/>
          <a:p>
            <a:r>
              <a:rPr lang="ro-RO" sz="3600" b="1" dirty="0"/>
              <a:t>Tipuri </a:t>
            </a:r>
            <a:r>
              <a:rPr lang="ro-RO" sz="3600" b="1" dirty="0" err="1"/>
              <a:t>fotodetectoare</a:t>
            </a:r>
            <a:endParaRPr lang="en-US" sz="36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70383A5-712A-D491-AA7C-B23CAADE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02" y="2867691"/>
            <a:ext cx="4580467" cy="3465769"/>
          </a:xfrm>
        </p:spPr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Fotodiodele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Fototranzistor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Fotorezistent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Fotocatod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Fototub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sau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fotovalvă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Fotomultiplicator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Senzor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-apple-system"/>
              </a:rPr>
              <a:t> CCD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Senzor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-apple-system"/>
              </a:rPr>
              <a:t> CMOS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Celulă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fotoelectrică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Celulă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-apple-system"/>
              </a:rPr>
              <a:t>fotoelectrochimică</a:t>
            </a:r>
            <a:endParaRPr lang="en-US" sz="2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4D0A9A70-CB6F-7E8C-4B0D-75959F09FA81}"/>
              </a:ext>
            </a:extLst>
          </p:cNvPr>
          <p:cNvSpPr txBox="1"/>
          <p:nvPr/>
        </p:nvSpPr>
        <p:spPr>
          <a:xfrm>
            <a:off x="7031733" y="3575537"/>
            <a:ext cx="44534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Anumiți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fotodetectori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avansați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cum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ar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fi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000" b="1" i="0" dirty="0" err="1">
                <a:solidFill>
                  <a:srgbClr val="000000"/>
                </a:solidFill>
                <a:effectLst/>
              </a:rPr>
              <a:t>Senzori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 CCD </a:t>
            </a:r>
            <a:r>
              <a:rPr lang="en-US" sz="2000" b="1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 CMOS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  <a:endParaRPr lang="ro-RO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Ei au o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matrice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acestui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tip de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detectoare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miniaturizate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pentru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 forma o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matrice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captura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videoclipuri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imagini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acestea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fiind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evoluție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mai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avansată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en-US" sz="2000" dirty="0"/>
          </a:p>
        </p:txBody>
      </p:sp>
      <p:sp>
        <p:nvSpPr>
          <p:cNvPr id="6" name="Săgeată: dreapta 5">
            <a:extLst>
              <a:ext uri="{FF2B5EF4-FFF2-40B4-BE49-F238E27FC236}">
                <a16:creationId xmlns:a16="http://schemas.microsoft.com/office/drawing/2014/main" id="{BBECF2D1-E9F5-96CB-F71F-B5F472B50C31}"/>
              </a:ext>
            </a:extLst>
          </p:cNvPr>
          <p:cNvSpPr/>
          <p:nvPr/>
        </p:nvSpPr>
        <p:spPr>
          <a:xfrm>
            <a:off x="4379301" y="4159632"/>
            <a:ext cx="2159002" cy="3666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1E47A-DEF6-D7ED-5666-CDEE28519E25}"/>
              </a:ext>
            </a:extLst>
          </p:cNvPr>
          <p:cNvSpPr txBox="1"/>
          <p:nvPr/>
        </p:nvSpPr>
        <p:spPr>
          <a:xfrm>
            <a:off x="671113" y="931208"/>
            <a:ext cx="11010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definiție</a:t>
            </a:r>
            <a:r>
              <a:rPr lang="en-US" dirty="0"/>
              <a:t> a </a:t>
            </a:r>
            <a:r>
              <a:rPr lang="ro-RO" dirty="0"/>
              <a:t>FD</a:t>
            </a:r>
            <a:r>
              <a:rPr lang="en-US" dirty="0" err="1"/>
              <a:t>etectorului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; un </a:t>
            </a:r>
            <a:r>
              <a:rPr lang="en-US" dirty="0" err="1"/>
              <a:t>dispozitiv</a:t>
            </a:r>
            <a:r>
              <a:rPr lang="en-US" dirty="0"/>
              <a:t> optoelectronic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detecta</a:t>
            </a:r>
            <a:r>
              <a:rPr lang="en-US" dirty="0"/>
              <a:t> lumina </a:t>
            </a:r>
            <a:r>
              <a:rPr lang="en-US" dirty="0" err="1"/>
              <a:t>incidentă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o </a:t>
            </a:r>
            <a:r>
              <a:rPr lang="en-US" dirty="0" err="1"/>
              <a:t>transforma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semnal</a:t>
            </a:r>
            <a:r>
              <a:rPr lang="en-US" dirty="0"/>
              <a:t> electric . </a:t>
            </a:r>
          </a:p>
          <a:p>
            <a:r>
              <a:rPr lang="en-US" dirty="0"/>
              <a:t>De </a:t>
            </a:r>
            <a:r>
              <a:rPr lang="en-US" dirty="0" err="1"/>
              <a:t>obicei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incidentă</a:t>
            </a:r>
            <a:r>
              <a:rPr lang="en-US" dirty="0"/>
              <a:t>.</a:t>
            </a:r>
          </a:p>
        </p:txBody>
      </p:sp>
      <p:sp>
        <p:nvSpPr>
          <p:cNvPr id="8" name="Titlu 1">
            <a:extLst>
              <a:ext uri="{FF2B5EF4-FFF2-40B4-BE49-F238E27FC236}">
                <a16:creationId xmlns:a16="http://schemas.microsoft.com/office/drawing/2014/main" id="{D3C32B49-D7AE-6322-0712-233D430DB595}"/>
              </a:ext>
            </a:extLst>
          </p:cNvPr>
          <p:cNvSpPr txBox="1">
            <a:spLocks/>
          </p:cNvSpPr>
          <p:nvPr/>
        </p:nvSpPr>
        <p:spPr>
          <a:xfrm>
            <a:off x="4135966" y="246593"/>
            <a:ext cx="3920067" cy="71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 err="1"/>
              <a:t>Fotodetector</a:t>
            </a:r>
            <a:r>
              <a:rPr lang="ro-RO" sz="3600" dirty="0"/>
              <a:t> </a:t>
            </a:r>
            <a:endParaRPr lang="en-US" sz="3600" dirty="0"/>
          </a:p>
        </p:txBody>
      </p:sp>
      <p:pic>
        <p:nvPicPr>
          <p:cNvPr id="9" name="Picture 2" descr="Photodetector">
            <a:extLst>
              <a:ext uri="{FF2B5EF4-FFF2-40B4-BE49-F238E27FC236}">
                <a16:creationId xmlns:a16="http://schemas.microsoft.com/office/drawing/2014/main" id="{447DAD75-E10B-4F27-9E58-A8E9983A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191" y="1604046"/>
            <a:ext cx="2387229" cy="14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60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9940-22CB-E35B-2FBA-AA2EB1B0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Diferențe Fotorezistențe </a:t>
            </a:r>
            <a:r>
              <a:rPr lang="ro-RO" dirty="0" err="1"/>
              <a:t>vs</a:t>
            </a:r>
            <a:r>
              <a:rPr lang="ro-RO" dirty="0"/>
              <a:t> </a:t>
            </a:r>
            <a:r>
              <a:rPr lang="ro-RO" dirty="0" err="1"/>
              <a:t>fotodetectoare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A4C005-24AC-9DA3-AAAC-4E2BA8EA8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543730"/>
              </p:ext>
            </p:extLst>
          </p:nvPr>
        </p:nvGraphicFramePr>
        <p:xfrm>
          <a:off x="838200" y="1825625"/>
          <a:ext cx="105155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3625753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2637527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50084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Fotorezistența (LDR)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Fotodetector</a:t>
                      </a:r>
                      <a:r>
                        <a:rPr lang="ro-RO" dirty="0"/>
                        <a:t> (Fotodioda)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1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Componente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Pasive (rezistențe variabile)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Active (semiconductori)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6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Funcții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Modifică rezistența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Generează curent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58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Timp răspuns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ms -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mcs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67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Răspuns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nelinear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Linear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3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polaritate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Bidercțională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Anode</a:t>
                      </a:r>
                      <a:r>
                        <a:rPr lang="ro-RO" dirty="0"/>
                        <a:t> &amp; </a:t>
                      </a:r>
                      <a:r>
                        <a:rPr lang="ro-RO" dirty="0" err="1"/>
                        <a:t>Catode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1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Bune pentru...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Sensori</a:t>
                      </a:r>
                      <a:r>
                        <a:rPr lang="ro-RO" dirty="0"/>
                        <a:t> lumină ambientală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Impulsuri lumină, cu viteză mare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41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23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0363"/>
            <a:ext cx="8915400" cy="54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/>
          </a:bodyPr>
          <a:lstStyle/>
          <a:p>
            <a:pPr eaLnBrk="1" hangingPunct="1"/>
            <a:r>
              <a:rPr lang="en-US" altLang="en-US" sz="2800" dirty="0"/>
              <a:t>Characteristic</a:t>
            </a:r>
            <a:r>
              <a:rPr lang="ro-MD" altLang="en-US" sz="2800" dirty="0" err="1"/>
              <a:t>ile</a:t>
            </a:r>
            <a:r>
              <a:rPr lang="ro-MD" altLang="en-US" sz="2800" dirty="0"/>
              <a:t> </a:t>
            </a:r>
            <a:r>
              <a:rPr lang="ro-MD" altLang="en-US" sz="2800" dirty="0" err="1"/>
              <a:t>fotodetectorilor</a:t>
            </a:r>
            <a:endParaRPr lang="en-US" altLang="en-US" sz="28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181600" y="1386323"/>
          <a:ext cx="6387803" cy="442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44840" imgH="3632040" progId="Equation.DSMT4">
                  <p:embed/>
                </p:oleObj>
              </mc:Choice>
              <mc:Fallback>
                <p:oleObj name="Equation" r:id="rId2" imgW="5244840" imgH="363204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86323"/>
                        <a:ext cx="6387803" cy="4423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" y="1676401"/>
            <a:ext cx="5105567" cy="48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912" tIns="25400" rIns="61912" bIns="25400">
            <a:spAutoFit/>
          </a:bodyPr>
          <a:lstStyle>
            <a:lvl1pPr defTabSz="895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indent="-285750" defTabSz="895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228600" defTabSz="895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613" indent="-228600" defTabSz="8953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288" indent="-228600" defTabSz="8953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4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66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38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0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 </a:t>
            </a:r>
            <a:r>
              <a:rPr lang="ro-MD" altLang="en-US" sz="2400" b="1" i="1" dirty="0">
                <a:solidFill>
                  <a:srgbClr val="000000"/>
                </a:solidFill>
              </a:rPr>
              <a:t>Eficiența cuantică Interioară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</a:t>
            </a:r>
            <a:r>
              <a:rPr lang="ro-MD" altLang="en-US" sz="2400" b="1" i="1" dirty="0">
                <a:solidFill>
                  <a:srgbClr val="000000"/>
                </a:solidFill>
              </a:rPr>
              <a:t>Eficiența cuantică exterioară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 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Respon</a:t>
            </a:r>
            <a:r>
              <a:rPr lang="ro-MD" altLang="en-US" sz="2400" b="1" i="1" dirty="0" err="1">
                <a:solidFill>
                  <a:srgbClr val="000000"/>
                </a:solidFill>
              </a:rPr>
              <a:t>sivitatea</a:t>
            </a:r>
            <a:r>
              <a:rPr lang="en-US" altLang="en-US" sz="2400" b="1" i="1" dirty="0">
                <a:solidFill>
                  <a:srgbClr val="000000"/>
                </a:solidFill>
              </a:rPr>
              <a:t> 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i="1" dirty="0">
                <a:solidFill>
                  <a:srgbClr val="000000"/>
                </a:solidFill>
              </a:rPr>
              <a:t>•</a:t>
            </a:r>
            <a:r>
              <a:rPr lang="ro-RO" altLang="en-US" sz="2400" b="1" i="1" dirty="0">
                <a:solidFill>
                  <a:srgbClr val="000000"/>
                </a:solidFill>
              </a:rPr>
              <a:t>F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otocurent</a:t>
            </a:r>
            <a:r>
              <a:rPr lang="ro-MD" altLang="en-US" sz="2400" b="1" i="1" dirty="0" err="1">
                <a:solidFill>
                  <a:srgbClr val="000000"/>
                </a:solidFill>
              </a:rPr>
              <a:t>ul</a:t>
            </a:r>
            <a:endParaRPr lang="ro-MD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o-MD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o-MD" altLang="en-US" sz="2400" b="1" i="1" dirty="0" err="1">
                <a:solidFill>
                  <a:srgbClr val="000000"/>
                </a:solidFill>
              </a:rPr>
              <a:t>Răspunsuș</a:t>
            </a:r>
            <a:r>
              <a:rPr lang="ro-MD" altLang="en-US" sz="2400" b="1" i="1" dirty="0">
                <a:solidFill>
                  <a:srgbClr val="000000"/>
                </a:solidFill>
              </a:rPr>
              <a:t> spectral</a:t>
            </a:r>
            <a:endParaRPr lang="en-US" altLang="en-US" sz="2400" b="1" i="1" dirty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59934" y="6112886"/>
            <a:ext cx="3257705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MD" altLang="en-US" dirty="0">
                <a:solidFill>
                  <a:srgbClr val="FF0000"/>
                </a:solidFill>
              </a:rPr>
              <a:t>Fluxul de fotoni </a:t>
            </a:r>
            <a:r>
              <a:rPr lang="ro-MD" altLang="en-US" dirty="0" err="1">
                <a:solidFill>
                  <a:srgbClr val="FF0000"/>
                </a:solidFill>
              </a:rPr>
              <a:t>incidenti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ro-RO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ro-RO" altLang="en-US" dirty="0" err="1">
                <a:solidFill>
                  <a:srgbClr val="FF0000"/>
                </a:solidFill>
              </a:rPr>
              <a:t>no</a:t>
            </a:r>
            <a:r>
              <a:rPr lang="en-US" altLang="en-US" dirty="0">
                <a:solidFill>
                  <a:srgbClr val="FF0000"/>
                </a:solidFill>
              </a:rPr>
              <a:t>/sec)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495715" y="4349771"/>
            <a:ext cx="3424013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dirty="0">
                <a:solidFill>
                  <a:srgbClr val="FF0000"/>
                </a:solidFill>
              </a:rPr>
              <a:t>Cota parte transmisă </a:t>
            </a:r>
            <a:r>
              <a:rPr lang="ro-RO" altLang="en-US" dirty="0" err="1">
                <a:solidFill>
                  <a:srgbClr val="FF0000"/>
                </a:solidFill>
              </a:rPr>
              <a:t>înterior</a:t>
            </a:r>
            <a:r>
              <a:rPr lang="ro-RO" altLang="en-US" dirty="0">
                <a:solidFill>
                  <a:srgbClr val="FF0000"/>
                </a:solidFill>
              </a:rPr>
              <a:t> detectorului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317641" y="6068002"/>
            <a:ext cx="3454471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MD" altLang="en-US" dirty="0">
                <a:solidFill>
                  <a:srgbClr val="FF0000"/>
                </a:solidFill>
              </a:rPr>
              <a:t>Cota parte absorbită in regiunea </a:t>
            </a:r>
            <a:r>
              <a:rPr lang="ro-MD" altLang="en-US" dirty="0" err="1">
                <a:solidFill>
                  <a:srgbClr val="FF0000"/>
                </a:solidFill>
              </a:rPr>
              <a:t>detectiei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892393" y="580983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317640" y="5605463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6495715" y="487042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229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BC93393-05A8-26E8-4845-33798228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054660"/>
            <a:ext cx="11364757" cy="58033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Putere</a:t>
            </a:r>
            <a:r>
              <a:rPr lang="en-US" b="1" dirty="0"/>
              <a:t> </a:t>
            </a:r>
            <a:r>
              <a:rPr lang="en-US" b="1" dirty="0" err="1"/>
              <a:t>echivalentă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zgomot</a:t>
            </a:r>
            <a:r>
              <a:rPr lang="en-US" dirty="0"/>
              <a:t> – Este </a:t>
            </a:r>
            <a:r>
              <a:rPr lang="en-US" dirty="0" err="1"/>
              <a:t>cantitatea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luminoasă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genera un </a:t>
            </a:r>
            <a:r>
              <a:rPr lang="en-US" dirty="0" err="1"/>
              <a:t>semnal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ca </a:t>
            </a:r>
            <a:r>
              <a:rPr lang="en-US" dirty="0" err="1"/>
              <a:t>mărime</a:t>
            </a:r>
            <a:r>
              <a:rPr lang="en-US" dirty="0"/>
              <a:t> cu </a:t>
            </a:r>
            <a:r>
              <a:rPr lang="en-US" dirty="0" err="1"/>
              <a:t>zgomotul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Detectivitate</a:t>
            </a:r>
            <a:r>
              <a:rPr lang="en-US" dirty="0"/>
              <a:t> – </a:t>
            </a:r>
            <a:r>
              <a:rPr lang="ro-RO" dirty="0"/>
              <a:t>r</a:t>
            </a:r>
            <a:r>
              <a:rPr lang="en-US" dirty="0" err="1"/>
              <a:t>ădăcina</a:t>
            </a:r>
            <a:r>
              <a:rPr lang="en-US" dirty="0"/>
              <a:t> </a:t>
            </a:r>
            <a:r>
              <a:rPr lang="en-US" dirty="0" err="1"/>
              <a:t>pătrată</a:t>
            </a:r>
            <a:r>
              <a:rPr lang="en-US" dirty="0"/>
              <a:t> a </a:t>
            </a:r>
            <a:r>
              <a:rPr lang="en-US" dirty="0" err="1"/>
              <a:t>zonei</a:t>
            </a:r>
            <a:r>
              <a:rPr lang="en-US" dirty="0"/>
              <a:t> </a:t>
            </a:r>
            <a:r>
              <a:rPr lang="en-US" dirty="0" err="1"/>
              <a:t>detectorului</a:t>
            </a:r>
            <a:r>
              <a:rPr lang="en-US" dirty="0"/>
              <a:t> </a:t>
            </a:r>
            <a:r>
              <a:rPr lang="en-US" dirty="0" err="1"/>
              <a:t>separată</a:t>
            </a:r>
            <a:r>
              <a:rPr lang="en-US" dirty="0"/>
              <a:t> de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Câștig</a:t>
            </a:r>
            <a:r>
              <a:rPr lang="en-US" dirty="0"/>
              <a:t> –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al </a:t>
            </a:r>
            <a:r>
              <a:rPr lang="en-US" dirty="0" err="1"/>
              <a:t>fotodetectorului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împărțit</a:t>
            </a:r>
            <a:r>
              <a:rPr lang="en-US" dirty="0"/>
              <a:t> la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direct de </a:t>
            </a:r>
            <a:r>
              <a:rPr lang="en-US" dirty="0" err="1"/>
              <a:t>fotonii</a:t>
            </a:r>
            <a:r>
              <a:rPr lang="en-US" dirty="0"/>
              <a:t> </a:t>
            </a:r>
            <a:r>
              <a:rPr lang="en-US" dirty="0" err="1"/>
              <a:t>incidenti</a:t>
            </a:r>
            <a:r>
              <a:rPr lang="en-US" dirty="0"/>
              <a:t> de pe </a:t>
            </a:r>
            <a:r>
              <a:rPr lang="en-US" dirty="0" err="1"/>
              <a:t>detectoare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Curent</a:t>
            </a:r>
            <a:r>
              <a:rPr lang="en-US" b="1" dirty="0"/>
              <a:t> </a:t>
            </a:r>
            <a:r>
              <a:rPr lang="ro-RO" b="1" dirty="0"/>
              <a:t>la </a:t>
            </a:r>
            <a:r>
              <a:rPr lang="en-US" b="1" dirty="0" err="1"/>
              <a:t>întune</a:t>
            </a:r>
            <a:r>
              <a:rPr lang="ro-RO" b="1" dirty="0" err="1"/>
              <a:t>ric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detector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deficiența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Timp</a:t>
            </a:r>
            <a:r>
              <a:rPr lang="en-US" b="1" dirty="0"/>
              <a:t> de </a:t>
            </a:r>
            <a:r>
              <a:rPr lang="en-US" b="1" dirty="0" err="1"/>
              <a:t>răspuns</a:t>
            </a:r>
            <a:r>
              <a:rPr lang="en-US" dirty="0"/>
              <a:t> –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un detector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treacă</a:t>
            </a:r>
            <a:r>
              <a:rPr lang="en-US" dirty="0"/>
              <a:t> de la 10 la 90% din </a:t>
            </a:r>
            <a:r>
              <a:rPr lang="en-US" dirty="0" err="1"/>
              <a:t>ieșirea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Spectrul</a:t>
            </a:r>
            <a:r>
              <a:rPr lang="en-US" b="1" dirty="0"/>
              <a:t> de </a:t>
            </a:r>
            <a:r>
              <a:rPr lang="en-US" b="1" dirty="0" err="1"/>
              <a:t>zgomot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intrinsec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funcție</a:t>
            </a:r>
            <a:r>
              <a:rPr lang="en-US" dirty="0"/>
              <a:t> a </a:t>
            </a:r>
            <a:r>
              <a:rPr lang="en-US" dirty="0" err="1"/>
              <a:t>frecvenței</a:t>
            </a:r>
            <a:r>
              <a:rPr lang="en-US" dirty="0"/>
              <a:t>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semnificată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spectrală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Neliniaritate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ro-RO" dirty="0"/>
              <a:t>la </a:t>
            </a:r>
            <a:r>
              <a:rPr lang="en-US" dirty="0" err="1"/>
              <a:t>fotodetector</a:t>
            </a:r>
            <a:r>
              <a:rPr lang="en-US" dirty="0"/>
              <a:t> </a:t>
            </a:r>
            <a:r>
              <a:rPr lang="en-US" dirty="0" err="1"/>
              <a:t>limitează</a:t>
            </a:r>
            <a:r>
              <a:rPr lang="en-US" dirty="0"/>
              <a:t> </a:t>
            </a:r>
            <a:r>
              <a:rPr lang="en-US" dirty="0" err="1"/>
              <a:t>ieșirea</a:t>
            </a:r>
            <a:r>
              <a:rPr lang="en-US" dirty="0"/>
              <a:t> RF.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CACE6C-5CE0-9EDF-9830-4B13568CD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8513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/>
          </a:bodyPr>
          <a:lstStyle/>
          <a:p>
            <a:pPr eaLnBrk="1" hangingPunct="1"/>
            <a:r>
              <a:rPr lang="en-US" altLang="en-US" sz="2800" dirty="0"/>
              <a:t>Characteristic</a:t>
            </a:r>
            <a:r>
              <a:rPr lang="ro-MD" altLang="en-US" sz="2800" dirty="0" err="1"/>
              <a:t>ile</a:t>
            </a:r>
            <a:r>
              <a:rPr lang="ro-MD" altLang="en-US" sz="2800" dirty="0"/>
              <a:t> </a:t>
            </a:r>
            <a:r>
              <a:rPr lang="ro-MD" altLang="en-US" sz="2800" dirty="0" err="1"/>
              <a:t>fotodetectorilor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707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A1CBDC-E3F8-A923-C2D9-546DF0A1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Responsivitate</a:t>
            </a:r>
            <a:r>
              <a:rPr lang="ro-RO" dirty="0"/>
              <a:t> în funcție de lungimea de undă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A1E9D7C-D7E5-9478-1C04-60E258818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728" y="1964267"/>
            <a:ext cx="9789454" cy="3877139"/>
          </a:xfrm>
        </p:spPr>
      </p:pic>
    </p:spTree>
    <p:extLst>
      <p:ext uri="{BB962C8B-B14F-4D97-AF65-F5344CB8AC3E}">
        <p14:creationId xmlns:p14="http://schemas.microsoft.com/office/powerpoint/2010/main" val="210538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Principiul </a:t>
            </a:r>
            <a:r>
              <a:rPr lang="ro-RO" dirty="0" err="1"/>
              <a:t>fotodetecției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65" y="2655358"/>
            <a:ext cx="11040533" cy="3161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err="1"/>
              <a:t>Fotodetectorii</a:t>
            </a:r>
            <a:r>
              <a:rPr lang="ro-RO" dirty="0"/>
              <a:t> se clasifică în 2 clase majore:</a:t>
            </a:r>
            <a:r>
              <a:rPr lang="en-GB" dirty="0"/>
              <a:t> </a:t>
            </a:r>
            <a:endParaRPr lang="ro-RO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b="1" dirty="0">
                <a:solidFill>
                  <a:srgbClr val="FF0000"/>
                </a:solidFill>
              </a:rPr>
              <a:t>Ter</a:t>
            </a:r>
            <a:r>
              <a:rPr lang="ro-RO" b="1" dirty="0">
                <a:solidFill>
                  <a:srgbClr val="FF0000"/>
                </a:solidFill>
              </a:rPr>
              <a:t>mici</a:t>
            </a:r>
            <a:r>
              <a:rPr lang="en-GB" b="1" dirty="0"/>
              <a:t> </a:t>
            </a:r>
            <a:r>
              <a:rPr lang="en-GB" dirty="0"/>
              <a:t>– detect</a:t>
            </a:r>
            <a:r>
              <a:rPr lang="ro-RO" dirty="0" err="1"/>
              <a:t>ează</a:t>
            </a:r>
            <a:r>
              <a:rPr lang="ro-RO" dirty="0"/>
              <a:t> lumina </a:t>
            </a:r>
            <a:r>
              <a:rPr lang="ro-RO" dirty="0">
                <a:solidFill>
                  <a:srgbClr val="FF0000"/>
                </a:solidFill>
              </a:rPr>
              <a:t>prin creșterea temperaturii la absorbția </a:t>
            </a:r>
            <a:r>
              <a:rPr lang="ro-RO" dirty="0"/>
              <a:t>luminii</a:t>
            </a:r>
            <a:r>
              <a:rPr lang="en-GB" dirty="0"/>
              <a:t>. </a:t>
            </a:r>
            <a:r>
              <a:rPr lang="ro-RO" i="1" dirty="0"/>
              <a:t>De regulă lucrează în IR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GB" dirty="0"/>
              <a:t>2. </a:t>
            </a:r>
            <a:r>
              <a:rPr lang="ro-RO" b="1" dirty="0">
                <a:solidFill>
                  <a:srgbClr val="FF0000"/>
                </a:solidFill>
              </a:rPr>
              <a:t>Fotonici</a:t>
            </a:r>
            <a:r>
              <a:rPr lang="en-GB" dirty="0"/>
              <a:t> – </a:t>
            </a:r>
            <a:r>
              <a:rPr lang="ro-RO" dirty="0" err="1">
                <a:solidFill>
                  <a:srgbClr val="FF0000"/>
                </a:solidFill>
              </a:rPr>
              <a:t>crează</a:t>
            </a:r>
            <a:r>
              <a:rPr lang="ro-RO" dirty="0">
                <a:solidFill>
                  <a:srgbClr val="FF0000"/>
                </a:solidFill>
              </a:rPr>
              <a:t> perechi e-h </a:t>
            </a:r>
            <a:r>
              <a:rPr lang="ro-RO" dirty="0"/>
              <a:t>la absorbția radiației incidente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C</a:t>
            </a:r>
            <a:r>
              <a:rPr lang="en-GB" dirty="0" err="1"/>
              <a:t>oncentra</a:t>
            </a:r>
            <a:r>
              <a:rPr lang="ro-RO" dirty="0" err="1"/>
              <a:t>ția</a:t>
            </a:r>
            <a:r>
              <a:rPr lang="ro-RO" dirty="0"/>
              <a:t> purtătorilor este </a:t>
            </a:r>
            <a:r>
              <a:rPr lang="en-GB" dirty="0" err="1"/>
              <a:t>propor</a:t>
            </a:r>
            <a:r>
              <a:rPr lang="ro-RO" dirty="0"/>
              <a:t>ț</a:t>
            </a:r>
            <a:r>
              <a:rPr lang="en-GB" dirty="0" err="1"/>
              <a:t>ional</a:t>
            </a:r>
            <a:r>
              <a:rPr lang="ro-RO" dirty="0"/>
              <a:t>ă intensității radiației incidente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GB" b="1" dirty="0">
                <a:solidFill>
                  <a:srgbClr val="FF0000"/>
                </a:solidFill>
              </a:rPr>
              <a:t>λ ≤ </a:t>
            </a:r>
            <a:r>
              <a:rPr lang="en-GB" b="1" dirty="0" err="1">
                <a:solidFill>
                  <a:srgbClr val="FF0000"/>
                </a:solidFill>
              </a:rPr>
              <a:t>hc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baseline="-25000" dirty="0">
                <a:solidFill>
                  <a:srgbClr val="FF0000"/>
                </a:solidFill>
              </a:rPr>
              <a:t>∆E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endParaRPr lang="ro-R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7E3D7B-F59A-CF65-AA64-F0D15CC1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Răspuns la impuls dreptunghiular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3FC9D3D-6AFE-1279-0344-B939195D5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601" y="2300844"/>
            <a:ext cx="6258798" cy="3400900"/>
          </a:xfrm>
        </p:spPr>
      </p:pic>
    </p:spTree>
    <p:extLst>
      <p:ext uri="{BB962C8B-B14F-4D97-AF65-F5344CB8AC3E}">
        <p14:creationId xmlns:p14="http://schemas.microsoft.com/office/powerpoint/2010/main" val="1781858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464" y="328549"/>
            <a:ext cx="1429512" cy="530987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CCD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87" y="859536"/>
            <a:ext cx="11286066" cy="5879591"/>
          </a:xfrm>
        </p:spPr>
        <p:txBody>
          <a:bodyPr>
            <a:normAutofit fontScale="92500"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un circuit integrat sensibil la lumină care convertește fotonii (lumina) în electroni, acționând ca un senzor de imagine în camere digitale, telescoape și scanere. 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Funcționează prin colectarea sarcinii generate de lumină în gropi de potențial de Si (pixeli) și deplasarea secvențială a acestei sarcini către un nod de ieșire pentru a fi convertită în tensiune.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DCS (Charge Coupled Devices (CCD) – un registru de detectori de fotoni extrem de sensibil. Este folosit pentru </a:t>
            </a:r>
            <a:r>
              <a:rPr lang="ro-RO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convertirea luminii captate de CCD  în valori digitale care sunt înregistrate de o cameră de luat vederi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Fiecare pixel este convertit întro sarcină electrică.</a:t>
            </a:r>
          </a:p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Structura: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compuse dintr-o matrice de condensatoare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fotoactive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(condensatoare MOS) depuse pe substrat Si.</a:t>
            </a:r>
          </a:p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Funcționare: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Când lumina cade pe CCD, electronii sunt eliberați (efect fotoelectric) și stocați în pixeli. Cantitatea de sarcină este proporțională cu intensitatea luminii. </a:t>
            </a:r>
          </a:p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de sarcină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După expunere, circuitele de control deplasează sarcina de la pixel la pixel, rând cu rând, într-o manieră de „registru de deplasare”, până când ajunge la un amplificator de ieșire.</a:t>
            </a:r>
          </a:p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Există trei tipuri de CCD dup acțiuni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multiplicarea electronilor; De transfer de cadru; Cu canal înglobat</a:t>
            </a:r>
          </a:p>
          <a:p>
            <a:pPr marL="0" indent="0">
              <a:buNone/>
            </a:pPr>
            <a:r>
              <a:rPr lang="ro-RO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Construcitv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tipuri: </a:t>
            </a:r>
          </a:p>
          <a:p>
            <a:pPr marL="0" indent="0">
              <a:buNone/>
            </a:pPr>
            <a:r>
              <a:rPr lang="ro-RO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Iluminare frontală: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Lumina trece prin structurile electrozilor, provocând o oarecare atenuare.</a:t>
            </a:r>
            <a:r>
              <a:rPr lang="ro-RO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o-RO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Iluminare din spate (subțiere din spate):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Substratul este subțiat pentru a permite luminii să pătrundă din spate, crescând semnificativ sensibilitatea (Eficiență cuantică).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90538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48556"/>
          </a:xfrm>
        </p:spPr>
        <p:txBody>
          <a:bodyPr>
            <a:normAutofit/>
          </a:bodyPr>
          <a:lstStyle/>
          <a:p>
            <a:r>
              <a:rPr lang="ro-RO" sz="3600" dirty="0"/>
              <a:t>Dispozitive cu cuplaj de sarcina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59840"/>
            <a:ext cx="11248452" cy="47716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foton de lumină care cade pe zona fotoactivă, definită de unul dintre pixeli va fi convertit într-unul (mai mulți) electroni, iar numărul de electroni colectați va fi direct proporțional cu intensitatea scenei la fiecare pixel. Electronii emisi din metal la iluminare sunt colectați în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elementului fotosoensibil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este proiectată (focusată) printro lentilă.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Când CCD este dezactivat, numărul de electroni din fiecare pixel este măsurat și scena poate fi reconstruită.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fotosensibile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captează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preia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cuplat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tabloul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3 faze de proces:</a:t>
            </a:r>
          </a:p>
          <a:p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faza de curățare</a:t>
            </a:r>
          </a:p>
          <a:p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faza de expunere sau integrare</a:t>
            </a:r>
          </a:p>
          <a:p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faza de citire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 este un dispozitiv dinamic care mută sarcinile pe o cale 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predeterminată controlată de pulsuri de ceas electronic</a:t>
            </a:r>
          </a:p>
          <a:p>
            <a:pPr marL="0" indent="0">
              <a:buNone/>
            </a:pP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B6A05-5DA3-8AB0-149F-3DB2AFA4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64" y="4165968"/>
            <a:ext cx="3134148" cy="20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3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66" y="127725"/>
            <a:ext cx="11967933" cy="6238240"/>
          </a:xfrm>
        </p:spPr>
        <p:txBody>
          <a:bodyPr>
            <a:no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CCD real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aranjate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orizontal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vertical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tipice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înălțime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1024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lățime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1024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astronomice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10-20 pm.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CCD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1024x1024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zona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10mm x 10mm.</a:t>
            </a: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837" y="4218755"/>
            <a:ext cx="2901422" cy="263924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C2A74FB-587B-A290-A14F-36EC00455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41" y="2386233"/>
            <a:ext cx="7890415" cy="28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6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30" y="382385"/>
            <a:ext cx="10336290" cy="816495"/>
          </a:xfrm>
        </p:spPr>
        <p:txBody>
          <a:bodyPr>
            <a:normAutofit/>
          </a:bodyPr>
          <a:lstStyle/>
          <a:p>
            <a:r>
              <a:rPr lang="ro-RO" dirty="0"/>
              <a:t>Cum este decretat / lucrează un CCD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328" y="995681"/>
            <a:ext cx="6976898" cy="4139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91" y="1198880"/>
            <a:ext cx="3976095" cy="24840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29" y="3842294"/>
            <a:ext cx="3895791" cy="24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286" y="236082"/>
            <a:ext cx="2744250" cy="514086"/>
          </a:xfrm>
        </p:spPr>
        <p:txBody>
          <a:bodyPr>
            <a:normAutofit fontScale="90000"/>
          </a:bodyPr>
          <a:lstStyle/>
          <a:p>
            <a:r>
              <a:rPr lang="ro-RO" sz="3200" b="1" dirty="0"/>
              <a:t>Parametrii CCD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5" y="907935"/>
            <a:ext cx="11286309" cy="55676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cuantică </a:t>
            </a: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 este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simțit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placa de Si</a:t>
            </a:r>
          </a:p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QE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QE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pot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QE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80%,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 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undă.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CCD-urile pot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nm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1050 nm cu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nm. Este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al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UV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raze X.</a:t>
            </a:r>
            <a:r>
              <a:rPr lang="en-GB" sz="2400" b="1" dirty="0"/>
              <a:t> </a:t>
            </a:r>
          </a:p>
          <a:p>
            <a:pPr marL="0" indent="0" algn="ctr">
              <a:buNone/>
            </a:pPr>
            <a:r>
              <a:rPr lang="en-GB" sz="2400" b="1" dirty="0"/>
              <a:t>3. </a:t>
            </a:r>
            <a:r>
              <a:rPr lang="en-GB" sz="2400" b="1" dirty="0" err="1"/>
              <a:t>Intervalul</a:t>
            </a:r>
            <a:r>
              <a:rPr lang="en-GB" sz="2400" b="1" dirty="0"/>
              <a:t> </a:t>
            </a:r>
            <a:r>
              <a:rPr lang="en-GB" sz="2400" b="1" dirty="0" err="1"/>
              <a:t>dinamic</a:t>
            </a:r>
            <a:r>
              <a:rPr lang="en-GB" sz="2400" b="1" dirty="0"/>
              <a:t> </a:t>
            </a:r>
            <a:endParaRPr lang="ro-RO" sz="2400" b="1" dirty="0"/>
          </a:p>
          <a:p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este d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iferența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strălucită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care detectorul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referă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imaginați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Linearitatea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detector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excepția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variații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intensitate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considerație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detector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 pe care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detectează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GB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QE</a:t>
            </a:r>
            <a:r>
              <a:rPr lang="ro-RO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1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090" y="161366"/>
            <a:ext cx="4980446" cy="693380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Parametrii CCD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259839"/>
            <a:ext cx="11380395" cy="54367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Zgomotul </a:t>
            </a: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T=300 K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mii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pixel pe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răcire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modalitate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produce un CCD Multi-Pinned-Face (MPP).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T=200 K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Zgomotul de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Zgomotul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electronilor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la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ieșire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4µV /electron).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Mărimea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ieșire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2-3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rms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rădăcină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pătrată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sunt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CCD-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revendicat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recent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1 electron rms.</a:t>
            </a:r>
          </a:p>
          <a:p>
            <a:pPr marL="0" indent="0" algn="just">
              <a:buNone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imagistica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astronomică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întâmplare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sine. 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Puterea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CCD-urile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puțină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integrării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curge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spațială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fine ale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imagine.</a:t>
            </a:r>
          </a:p>
          <a:p>
            <a:pPr marL="0" indent="0" algn="just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intensității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timpului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eșantionare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mișcarea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cinetice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semnal-zgomot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fundalul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97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278" y="341745"/>
            <a:ext cx="7181122" cy="938415"/>
          </a:xfrm>
        </p:spPr>
        <p:txBody>
          <a:bodyPr>
            <a:normAutofit/>
          </a:bodyPr>
          <a:lstStyle/>
          <a:p>
            <a:r>
              <a:rPr lang="ro-RO" sz="3200" dirty="0"/>
              <a:t>Avantaje &amp; Dezavantaje</a:t>
            </a:r>
            <a:endParaRPr lang="en-GB" sz="32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320608A-BBD5-487B-74AA-303C445C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29" y="1222458"/>
            <a:ext cx="3300639" cy="26597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620B1E-965F-66E1-58F3-95775727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8" y="1088136"/>
            <a:ext cx="8367105" cy="55881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Avantajele</a:t>
            </a:r>
            <a:r>
              <a:rPr lang="en-US" dirty="0"/>
              <a:t>:</a:t>
            </a:r>
            <a:endParaRPr lang="ro-RO" dirty="0"/>
          </a:p>
          <a:p>
            <a:r>
              <a:rPr lang="en-US" b="1" dirty="0" err="1"/>
              <a:t>Calitate</a:t>
            </a:r>
            <a:r>
              <a:rPr lang="en-US" b="1" dirty="0"/>
              <a:t> </a:t>
            </a:r>
            <a:r>
              <a:rPr lang="en-US" b="1" dirty="0" err="1"/>
              <a:t>superioară</a:t>
            </a:r>
            <a:r>
              <a:rPr lang="en-US" b="1" dirty="0"/>
              <a:t> a </a:t>
            </a:r>
            <a:r>
              <a:rPr lang="en-US" b="1" dirty="0" err="1"/>
              <a:t>imaginii</a:t>
            </a:r>
            <a:r>
              <a:rPr lang="ro-RO" b="1" dirty="0"/>
              <a:t> &amp; </a:t>
            </a:r>
            <a:r>
              <a:rPr lang="en-US" b="1" dirty="0" err="1"/>
              <a:t>zgomot</a:t>
            </a:r>
            <a:r>
              <a:rPr lang="en-US" b="1" dirty="0"/>
              <a:t> </a:t>
            </a:r>
            <a:r>
              <a:rPr lang="en-US" b="1" dirty="0" err="1"/>
              <a:t>redus</a:t>
            </a:r>
            <a:r>
              <a:rPr lang="en-US" dirty="0"/>
              <a:t>: le face </a:t>
            </a:r>
            <a:r>
              <a:rPr lang="en-US" dirty="0" err="1"/>
              <a:t>ideale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fotografierea</a:t>
            </a:r>
            <a:r>
              <a:rPr lang="en-US" dirty="0"/>
              <a:t> cu </a:t>
            </a:r>
            <a:r>
              <a:rPr lang="en-US" dirty="0" err="1"/>
              <a:t>expunere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Sensibilitate</a:t>
            </a:r>
            <a:r>
              <a:rPr lang="en-US" b="1" dirty="0"/>
              <a:t> </a:t>
            </a:r>
            <a:r>
              <a:rPr lang="en-US" b="1" dirty="0" err="1"/>
              <a:t>ridicată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eficiență</a:t>
            </a:r>
            <a:r>
              <a:rPr lang="en-US" dirty="0"/>
              <a:t> </a:t>
            </a:r>
            <a:r>
              <a:rPr lang="en-US" dirty="0" err="1"/>
              <a:t>cuantică</a:t>
            </a:r>
            <a:r>
              <a:rPr lang="en-US" dirty="0"/>
              <a:t>):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</a:t>
            </a:r>
            <a:r>
              <a:rPr lang="en-US" dirty="0" err="1"/>
              <a:t>științifice</a:t>
            </a:r>
            <a:r>
              <a:rPr lang="en-US" dirty="0"/>
              <a:t>, pot </a:t>
            </a:r>
            <a:r>
              <a:rPr lang="en-US" dirty="0" err="1"/>
              <a:t>atinge</a:t>
            </a:r>
            <a:r>
              <a:rPr lang="en-US" dirty="0"/>
              <a:t> o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, </a:t>
            </a:r>
            <a:r>
              <a:rPr lang="en-US" dirty="0" err="1"/>
              <a:t>detectând</a:t>
            </a:r>
            <a:r>
              <a:rPr lang="en-US" dirty="0"/>
              <a:t> o </a:t>
            </a:r>
            <a:r>
              <a:rPr lang="en-US" dirty="0" err="1"/>
              <a:t>fracțiune</a:t>
            </a:r>
            <a:r>
              <a:rPr lang="en-US" dirty="0"/>
              <a:t> mare de </a:t>
            </a:r>
            <a:r>
              <a:rPr lang="en-US" dirty="0" err="1"/>
              <a:t>fotoni</a:t>
            </a:r>
            <a:r>
              <a:rPr lang="en-US" dirty="0"/>
              <a:t> </a:t>
            </a:r>
            <a:r>
              <a:rPr lang="en-US" dirty="0" err="1"/>
              <a:t>incidenți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Uniformitate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bună</a:t>
            </a:r>
            <a:r>
              <a:rPr lang="en-US" dirty="0"/>
              <a:t>: </a:t>
            </a:r>
            <a:r>
              <a:rPr lang="en-US" dirty="0" err="1"/>
              <a:t>Omogenitate</a:t>
            </a:r>
            <a:r>
              <a:rPr lang="en-US" dirty="0"/>
              <a:t> </a:t>
            </a:r>
            <a:r>
              <a:rPr lang="en-US" dirty="0" err="1"/>
              <a:t>superioară</a:t>
            </a:r>
            <a:r>
              <a:rPr lang="en-US" dirty="0"/>
              <a:t> a </a:t>
            </a:r>
            <a:r>
              <a:rPr lang="en-US" dirty="0" err="1"/>
              <a:t>imaginii</a:t>
            </a:r>
            <a:r>
              <a:rPr lang="en-US" dirty="0"/>
              <a:t> pe </a:t>
            </a:r>
            <a:r>
              <a:rPr lang="en-US" dirty="0" err="1"/>
              <a:t>întregul</a:t>
            </a:r>
            <a:r>
              <a:rPr lang="en-US" dirty="0"/>
              <a:t> </a:t>
            </a:r>
            <a:r>
              <a:rPr lang="en-US" dirty="0" err="1"/>
              <a:t>senzor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/>
              <a:t>Obturator global</a:t>
            </a:r>
            <a:r>
              <a:rPr lang="en-US" dirty="0"/>
              <a:t>: Perfect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captarea</a:t>
            </a:r>
            <a:r>
              <a:rPr lang="en-US" dirty="0"/>
              <a:t> </a:t>
            </a:r>
            <a:r>
              <a:rPr lang="en-US" dirty="0" err="1"/>
              <a:t>mișcărilor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distorsiuni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citesc</a:t>
            </a:r>
            <a:r>
              <a:rPr lang="en-US" dirty="0"/>
              <a:t> </a:t>
            </a:r>
            <a:r>
              <a:rPr lang="en-US" dirty="0" err="1"/>
              <a:t>toți</a:t>
            </a:r>
            <a:r>
              <a:rPr lang="en-US" dirty="0"/>
              <a:t> </a:t>
            </a:r>
            <a:r>
              <a:rPr lang="en-US" dirty="0" err="1"/>
              <a:t>pixelii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.</a:t>
            </a:r>
            <a:endParaRPr lang="ro-RO" dirty="0"/>
          </a:p>
          <a:p>
            <a:pPr marL="0" indent="0" algn="ctr">
              <a:buNone/>
            </a:pPr>
            <a:r>
              <a:rPr lang="ro-RO" dirty="0"/>
              <a:t>D</a:t>
            </a:r>
            <a:r>
              <a:rPr lang="en-US" dirty="0" err="1"/>
              <a:t>ezavantaje</a:t>
            </a:r>
            <a:r>
              <a:rPr lang="en-US" dirty="0"/>
              <a:t>:</a:t>
            </a:r>
            <a:endParaRPr lang="ro-RO" dirty="0"/>
          </a:p>
          <a:p>
            <a:r>
              <a:rPr lang="en-US" b="1" dirty="0"/>
              <a:t>Cost </a:t>
            </a:r>
            <a:r>
              <a:rPr lang="en-US" b="1" dirty="0" err="1"/>
              <a:t>mai</a:t>
            </a:r>
            <a:r>
              <a:rPr lang="en-US" b="1" dirty="0"/>
              <a:t> mare</a:t>
            </a:r>
            <a:r>
              <a:rPr lang="en-US" dirty="0"/>
              <a:t>: </a:t>
            </a:r>
            <a:r>
              <a:rPr lang="en-US" dirty="0" err="1"/>
              <a:t>Producția</a:t>
            </a:r>
            <a:r>
              <a:rPr lang="en-US" dirty="0"/>
              <a:t> </a:t>
            </a:r>
            <a:r>
              <a:rPr lang="en-US" dirty="0" err="1"/>
              <a:t>specializată</a:t>
            </a:r>
            <a:r>
              <a:rPr lang="en-US" dirty="0"/>
              <a:t> </a:t>
            </a:r>
            <a:r>
              <a:rPr lang="ro-RO" dirty="0"/>
              <a:t>determină  costuri </a:t>
            </a:r>
            <a:r>
              <a:rPr lang="ro-RO" dirty="0" err="1"/>
              <a:t>ridicaate</a:t>
            </a:r>
            <a:r>
              <a:rPr lang="ro-RO" dirty="0"/>
              <a:t> – mai scumpe ca</a:t>
            </a:r>
            <a:r>
              <a:rPr lang="en-US" dirty="0"/>
              <a:t> </a:t>
            </a:r>
            <a:r>
              <a:rPr lang="en-US" dirty="0" err="1"/>
              <a:t>senzorii</a:t>
            </a:r>
            <a:r>
              <a:rPr lang="en-US" dirty="0"/>
              <a:t> CMOS.</a:t>
            </a:r>
            <a:endParaRPr lang="ro-RO" dirty="0"/>
          </a:p>
          <a:p>
            <a:r>
              <a:rPr lang="en-US" b="1" dirty="0" err="1"/>
              <a:t>Viteză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mică</a:t>
            </a:r>
            <a:r>
              <a:rPr lang="en-US" b="1" dirty="0"/>
              <a:t>/</a:t>
            </a:r>
            <a:r>
              <a:rPr lang="en-US" b="1" dirty="0" err="1"/>
              <a:t>Citire</a:t>
            </a:r>
            <a:r>
              <a:rPr lang="en-US" b="1" dirty="0"/>
              <a:t> </a:t>
            </a:r>
            <a:r>
              <a:rPr lang="en-US" b="1" dirty="0" err="1"/>
              <a:t>lentă</a:t>
            </a:r>
            <a:r>
              <a:rPr lang="en-US" b="1" dirty="0"/>
              <a:t>: </a:t>
            </a:r>
            <a:r>
              <a:rPr lang="en-US" dirty="0"/>
              <a:t>Rate de transfer de imagine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CMOS,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le face </a:t>
            </a:r>
            <a:r>
              <a:rPr lang="en-US" dirty="0" err="1"/>
              <a:t>nepotrivite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videoclipuri</a:t>
            </a:r>
            <a:r>
              <a:rPr lang="en-US" dirty="0"/>
              <a:t> de mare </a:t>
            </a:r>
            <a:r>
              <a:rPr lang="en-US" dirty="0" err="1"/>
              <a:t>viteză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Consum</a:t>
            </a:r>
            <a:r>
              <a:rPr lang="en-US" b="1" dirty="0"/>
              <a:t> </a:t>
            </a:r>
            <a:r>
              <a:rPr lang="en-US" b="1" dirty="0" err="1"/>
              <a:t>ridicat</a:t>
            </a:r>
            <a:r>
              <a:rPr lang="en-US" b="1" dirty="0"/>
              <a:t> de </a:t>
            </a:r>
            <a:r>
              <a:rPr lang="en-US" b="1" dirty="0" err="1"/>
              <a:t>energie</a:t>
            </a:r>
            <a:r>
              <a:rPr lang="en-US" dirty="0"/>
              <a:t>: duce la o </a:t>
            </a:r>
            <a:r>
              <a:rPr lang="en-US" dirty="0" err="1"/>
              <a:t>durată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scurtă</a:t>
            </a:r>
            <a:r>
              <a:rPr lang="en-US" dirty="0"/>
              <a:t> a </a:t>
            </a:r>
            <a:r>
              <a:rPr lang="en-US" dirty="0" err="1"/>
              <a:t>bateriei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potențiale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dispozitivele</a:t>
            </a:r>
            <a:r>
              <a:rPr lang="en-US" dirty="0"/>
              <a:t> </a:t>
            </a:r>
            <a:r>
              <a:rPr lang="en-US" dirty="0" err="1"/>
              <a:t>portabile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Înflorire</a:t>
            </a:r>
            <a:r>
              <a:rPr lang="en-US" b="1" dirty="0"/>
              <a:t>/Pete</a:t>
            </a:r>
            <a:r>
              <a:rPr lang="en-US" dirty="0"/>
              <a:t>: </a:t>
            </a:r>
            <a:r>
              <a:rPr lang="en-US" dirty="0" err="1"/>
              <a:t>Susceptibile</a:t>
            </a:r>
            <a:r>
              <a:rPr lang="en-US" dirty="0"/>
              <a:t> la 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„</a:t>
            </a:r>
            <a:r>
              <a:rPr lang="en-US" dirty="0" err="1"/>
              <a:t>înfloriri</a:t>
            </a:r>
            <a:r>
              <a:rPr lang="en-US" dirty="0"/>
              <a:t>” (</a:t>
            </a:r>
            <a:r>
              <a:rPr lang="en-US" dirty="0" err="1"/>
              <a:t>dungi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)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sunt </a:t>
            </a:r>
            <a:r>
              <a:rPr lang="en-US" dirty="0" err="1"/>
              <a:t>expuse</a:t>
            </a:r>
            <a:r>
              <a:rPr lang="en-US" dirty="0"/>
              <a:t> la </a:t>
            </a:r>
            <a:r>
              <a:rPr lang="en-US" dirty="0" err="1"/>
              <a:t>surse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puternice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76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err="1"/>
              <a:t>Fotodetectori</a:t>
            </a:r>
            <a:r>
              <a:rPr lang="ro-RO" dirty="0"/>
              <a:t> termici – principii funcționare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2" y="1596540"/>
            <a:ext cx="11198365" cy="4886557"/>
          </a:xfrm>
        </p:spPr>
        <p:txBody>
          <a:bodyPr>
            <a:normAutofit/>
          </a:bodyPr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termici</a:t>
            </a:r>
            <a:r>
              <a:rPr lang="en-GB" dirty="0"/>
              <a:t>, </a:t>
            </a:r>
            <a:r>
              <a:rPr lang="en-GB" dirty="0" err="1"/>
              <a:t>absorbția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 </a:t>
            </a:r>
            <a:r>
              <a:rPr lang="en-GB" dirty="0" err="1"/>
              <a:t>ridicå</a:t>
            </a:r>
            <a:r>
              <a:rPr lang="en-GB" dirty="0"/>
              <a:t>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dispozitivului</a:t>
            </a:r>
            <a:r>
              <a:rPr lang="en-GB" dirty="0"/>
              <a:t>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aceasta</a:t>
            </a:r>
            <a:r>
              <a:rPr lang="en-GB" dirty="0"/>
              <a:t> </a:t>
            </a:r>
            <a:r>
              <a:rPr lang="en-GB" i="1" dirty="0" err="1">
                <a:solidFill>
                  <a:srgbClr val="FF0000"/>
                </a:solidFill>
              </a:rPr>
              <a:t>modificå</a:t>
            </a:r>
            <a:r>
              <a:rPr lang="en-GB" i="1" dirty="0">
                <a:solidFill>
                  <a:srgbClr val="FF0000"/>
                </a:solidFill>
              </a:rPr>
              <a:t> un </a:t>
            </a:r>
            <a:r>
              <a:rPr lang="en-GB" i="1" dirty="0" err="1">
                <a:solidFill>
                  <a:srgbClr val="FF0000"/>
                </a:solidFill>
              </a:rPr>
              <a:t>parametru</a:t>
            </a:r>
            <a:r>
              <a:rPr lang="en-GB" i="1" dirty="0">
                <a:solidFill>
                  <a:srgbClr val="FF0000"/>
                </a:solidFill>
              </a:rPr>
              <a:t> dependent de </a:t>
            </a:r>
            <a:r>
              <a:rPr lang="en-GB" i="1" dirty="0" err="1">
                <a:solidFill>
                  <a:srgbClr val="FF0000"/>
                </a:solidFill>
              </a:rPr>
              <a:t>temperaturå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/>
              <a:t>(de </a:t>
            </a:r>
            <a:r>
              <a:rPr lang="en-GB" dirty="0" err="1"/>
              <a:t>exemplu</a:t>
            </a:r>
            <a:r>
              <a:rPr lang="en-GB" dirty="0"/>
              <a:t> </a:t>
            </a:r>
            <a:r>
              <a:rPr lang="en-GB" dirty="0" err="1"/>
              <a:t>conductivitatea</a:t>
            </a:r>
            <a:r>
              <a:rPr lang="en-GB" dirty="0"/>
              <a:t> </a:t>
            </a:r>
            <a:r>
              <a:rPr lang="en-GB" dirty="0" err="1"/>
              <a:t>electricå</a:t>
            </a:r>
            <a:r>
              <a:rPr lang="en-GB" dirty="0"/>
              <a:t>). </a:t>
            </a:r>
          </a:p>
          <a:p>
            <a:r>
              <a:rPr lang="en-GB" dirty="0" err="1"/>
              <a:t>Astfel</a:t>
            </a:r>
            <a:r>
              <a:rPr lang="en-GB" dirty="0"/>
              <a:t>, </a:t>
            </a:r>
            <a:r>
              <a:rPr lang="en-GB" i="1" dirty="0" err="1">
                <a:solidFill>
                  <a:srgbClr val="FF0000"/>
                </a:solidFill>
              </a:rPr>
              <a:t>semnalul</a:t>
            </a:r>
            <a:r>
              <a:rPr lang="en-GB" dirty="0"/>
              <a:t> la  </a:t>
            </a:r>
            <a:r>
              <a:rPr lang="en-GB" dirty="0" err="1"/>
              <a:t>ieșirea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detector </a:t>
            </a:r>
            <a:r>
              <a:rPr lang="en-GB" dirty="0" err="1"/>
              <a:t>termic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i="1" dirty="0" err="1">
                <a:solidFill>
                  <a:srgbClr val="FF0000"/>
                </a:solidFill>
              </a:rPr>
              <a:t>proporționalå</a:t>
            </a:r>
            <a:r>
              <a:rPr lang="en-GB" i="1" dirty="0">
                <a:solidFill>
                  <a:srgbClr val="FF0000"/>
                </a:solidFill>
              </a:rPr>
              <a:t> cu </a:t>
            </a:r>
            <a:r>
              <a:rPr lang="en-GB" i="1" dirty="0" err="1">
                <a:solidFill>
                  <a:srgbClr val="FF0000"/>
                </a:solidFill>
              </a:rPr>
              <a:t>cantitatea</a:t>
            </a:r>
            <a:r>
              <a:rPr lang="en-GB" i="1" dirty="0">
                <a:solidFill>
                  <a:srgbClr val="FF0000"/>
                </a:solidFill>
              </a:rPr>
              <a:t> de </a:t>
            </a:r>
            <a:r>
              <a:rPr lang="en-GB" i="1" dirty="0" err="1">
                <a:solidFill>
                  <a:srgbClr val="FF0000"/>
                </a:solidFill>
              </a:rPr>
              <a:t>energie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absorbit</a:t>
            </a:r>
            <a:r>
              <a:rPr lang="ro-RO" i="1" dirty="0">
                <a:solidFill>
                  <a:srgbClr val="FF0000"/>
                </a:solidFill>
              </a:rPr>
              <a:t>ă de detector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în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unitatea</a:t>
            </a:r>
            <a:r>
              <a:rPr lang="en-GB" i="1" dirty="0">
                <a:solidFill>
                  <a:srgbClr val="FF0000"/>
                </a:solidFill>
              </a:rPr>
              <a:t> de </a:t>
            </a:r>
            <a:r>
              <a:rPr lang="en-GB" i="1" dirty="0" err="1">
                <a:solidFill>
                  <a:srgbClr val="FF0000"/>
                </a:solidFill>
              </a:rPr>
              <a:t>timp</a:t>
            </a:r>
            <a:r>
              <a:rPr lang="ro-RO" dirty="0"/>
              <a:t>,</a:t>
            </a:r>
            <a:r>
              <a:rPr lang="en-GB" dirty="0"/>
              <a:t>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eficiența</a:t>
            </a:r>
            <a:r>
              <a:rPr lang="en-GB" dirty="0"/>
              <a:t> </a:t>
            </a:r>
            <a:r>
              <a:rPr lang="en-GB" dirty="0" err="1"/>
              <a:t>absorbției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aceeași</a:t>
            </a:r>
            <a:r>
              <a:rPr lang="en-GB" dirty="0"/>
              <a:t> la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lungimile</a:t>
            </a:r>
            <a:r>
              <a:rPr lang="en-GB" dirty="0"/>
              <a:t> de und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este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independentå</a:t>
            </a:r>
            <a:r>
              <a:rPr lang="en-GB" dirty="0">
                <a:solidFill>
                  <a:srgbClr val="FF0000"/>
                </a:solidFill>
              </a:rPr>
              <a:t> de </a:t>
            </a:r>
            <a:r>
              <a:rPr lang="en-GB" dirty="0" err="1">
                <a:solidFill>
                  <a:srgbClr val="FF0000"/>
                </a:solidFill>
              </a:rPr>
              <a:t>lungimea</a:t>
            </a:r>
            <a:r>
              <a:rPr lang="en-GB" dirty="0">
                <a:solidFill>
                  <a:srgbClr val="FF0000"/>
                </a:solidFill>
              </a:rPr>
              <a:t> de und</a:t>
            </a:r>
            <a:r>
              <a:rPr lang="ro-RO" dirty="0">
                <a:solidFill>
                  <a:srgbClr val="FF0000"/>
                </a:solidFill>
              </a:rPr>
              <a:t>ă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luminii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Fotodetectorii</a:t>
            </a:r>
            <a:r>
              <a:rPr lang="en-GB" dirty="0"/>
              <a:t> </a:t>
            </a:r>
            <a:r>
              <a:rPr lang="en-GB" dirty="0" err="1"/>
              <a:t>termici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nu sunt </a:t>
            </a:r>
            <a:r>
              <a:rPr lang="en-GB" b="1" dirty="0" err="1">
                <a:solidFill>
                  <a:srgbClr val="FF0000"/>
                </a:solidFill>
              </a:rPr>
              <a:t>selectivi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absorbit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transformatå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termicå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697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Detectorii fotonici – principii funcționare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336562"/>
            <a:ext cx="10994760" cy="5261460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P</a:t>
            </a:r>
            <a:r>
              <a:rPr lang="en-GB" dirty="0" err="1"/>
              <a:t>rocesul</a:t>
            </a:r>
            <a:r>
              <a:rPr lang="en-GB" dirty="0"/>
              <a:t> de absorbție </a:t>
            </a:r>
            <a:r>
              <a:rPr lang="en-GB" dirty="0" err="1"/>
              <a:t>rezult</a:t>
            </a:r>
            <a:r>
              <a:rPr lang="ro-RO" dirty="0"/>
              <a:t>ă</a:t>
            </a:r>
            <a:r>
              <a:rPr lang="en-GB" dirty="0"/>
              <a:t> direct din </a:t>
            </a:r>
            <a:r>
              <a:rPr lang="en-GB" dirty="0" err="1"/>
              <a:t>evenimente</a:t>
            </a:r>
            <a:r>
              <a:rPr lang="en-GB" dirty="0"/>
              <a:t> </a:t>
            </a:r>
            <a:r>
              <a:rPr lang="en-GB" dirty="0" err="1"/>
              <a:t>cuantice</a:t>
            </a:r>
            <a:r>
              <a:rPr lang="en-GB" dirty="0"/>
              <a:t> </a:t>
            </a:r>
            <a:r>
              <a:rPr lang="en-GB" dirty="0" err="1"/>
              <a:t>specifice</a:t>
            </a:r>
            <a:r>
              <a:rPr lang="en-GB" dirty="0"/>
              <a:t> (</a:t>
            </a:r>
            <a:r>
              <a:rPr lang="ro-RO" i="1" dirty="0"/>
              <a:t>e.g. </a:t>
            </a:r>
            <a:r>
              <a:rPr lang="en-GB" i="1" dirty="0" err="1"/>
              <a:t>emisia</a:t>
            </a:r>
            <a:r>
              <a:rPr lang="en-GB" i="1" dirty="0"/>
              <a:t> </a:t>
            </a:r>
            <a:r>
              <a:rPr lang="en-GB" i="1" dirty="0" err="1"/>
              <a:t>fotoelectric</a:t>
            </a:r>
            <a:r>
              <a:rPr lang="ro-RO" i="1" dirty="0"/>
              <a:t>ă</a:t>
            </a:r>
            <a:r>
              <a:rPr lang="en-GB" i="1" dirty="0"/>
              <a:t> de la </a:t>
            </a:r>
            <a:r>
              <a:rPr lang="en-GB" i="1" dirty="0" err="1"/>
              <a:t>suprafaț</a:t>
            </a:r>
            <a:r>
              <a:rPr lang="ro-RO" i="1" dirty="0"/>
              <a:t>ă</a:t>
            </a:r>
            <a:r>
              <a:rPr lang="en-GB" dirty="0"/>
              <a:t>), care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„</a:t>
            </a:r>
            <a:r>
              <a:rPr lang="en-GB" dirty="0" err="1"/>
              <a:t>num</a:t>
            </a:r>
            <a:r>
              <a:rPr lang="ro-RO" dirty="0"/>
              <a:t>ă</a:t>
            </a:r>
            <a:r>
              <a:rPr lang="en-GB" dirty="0"/>
              <a:t>rat“ de un </a:t>
            </a:r>
            <a:r>
              <a:rPr lang="en-GB" dirty="0" err="1"/>
              <a:t>sistem</a:t>
            </a:r>
            <a:r>
              <a:rPr lang="en-GB" dirty="0"/>
              <a:t> de </a:t>
            </a:r>
            <a:r>
              <a:rPr lang="en-GB" dirty="0" err="1"/>
              <a:t>detecție</a:t>
            </a:r>
            <a:r>
              <a:rPr lang="en-GB" dirty="0"/>
              <a:t>. </a:t>
            </a:r>
            <a:r>
              <a:rPr lang="en-GB" dirty="0" err="1"/>
              <a:t>Astfel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ieșirea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unui</a:t>
            </a:r>
            <a:r>
              <a:rPr lang="en-GB" b="1" dirty="0">
                <a:solidFill>
                  <a:srgbClr val="FF0000"/>
                </a:solidFill>
              </a:rPr>
              <a:t> detector </a:t>
            </a:r>
            <a:r>
              <a:rPr lang="en-GB" b="1" dirty="0" err="1">
                <a:solidFill>
                  <a:srgbClr val="FF0000"/>
                </a:solidFill>
              </a:rPr>
              <a:t>fotonic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este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legatå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viteza</a:t>
            </a:r>
            <a:r>
              <a:rPr lang="en-GB" b="1" dirty="0">
                <a:solidFill>
                  <a:srgbClr val="FF0000"/>
                </a:solidFill>
              </a:rPr>
              <a:t> de absorbție </a:t>
            </a:r>
            <a:r>
              <a:rPr lang="en-GB" b="1" dirty="0" err="1">
                <a:solidFill>
                  <a:srgbClr val="FF0000"/>
                </a:solidFill>
              </a:rPr>
              <a:t>și</a:t>
            </a:r>
            <a:r>
              <a:rPr lang="en-GB" b="1" dirty="0">
                <a:solidFill>
                  <a:srgbClr val="FF0000"/>
                </a:solidFill>
              </a:rPr>
              <a:t> nu de </a:t>
            </a:r>
            <a:r>
              <a:rPr lang="en-GB" b="1" dirty="0" err="1">
                <a:solidFill>
                  <a:srgbClr val="FF0000"/>
                </a:solidFill>
              </a:rPr>
              <a:t>energia</a:t>
            </a:r>
            <a:r>
              <a:rPr lang="en-GB" b="1" dirty="0">
                <a:solidFill>
                  <a:srgbClr val="FF0000"/>
                </a:solidFill>
              </a:rPr>
              <a:t> lor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procesele</a:t>
            </a:r>
            <a:r>
              <a:rPr lang="en-GB" dirty="0"/>
              <a:t> </a:t>
            </a:r>
            <a:r>
              <a:rPr lang="en-GB" dirty="0" err="1"/>
              <a:t>fotonice</a:t>
            </a:r>
            <a:r>
              <a:rPr lang="en-GB" dirty="0"/>
              <a:t> </a:t>
            </a:r>
            <a:r>
              <a:rPr lang="en-GB" dirty="0" err="1"/>
              <a:t>necesit</a:t>
            </a:r>
            <a:r>
              <a:rPr lang="ro-RO" dirty="0"/>
              <a:t>ă</a:t>
            </a:r>
            <a:r>
              <a:rPr lang="en-GB" dirty="0"/>
              <a:t> o </a:t>
            </a:r>
            <a:r>
              <a:rPr lang="en-GB" dirty="0" err="1"/>
              <a:t>anumit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cantitate</a:t>
            </a:r>
            <a:r>
              <a:rPr lang="en-GB" dirty="0"/>
              <a:t> de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fi </a:t>
            </a:r>
            <a:r>
              <a:rPr lang="en-GB" dirty="0" err="1"/>
              <a:t>inițiate</a:t>
            </a:r>
            <a:r>
              <a:rPr lang="en-GB" dirty="0"/>
              <a:t>.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foton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E= h</a:t>
            </a:r>
            <a:r>
              <a:rPr lang="el-GR" b="1" dirty="0">
                <a:solidFill>
                  <a:srgbClr val="FF0000"/>
                </a:solidFill>
              </a:rPr>
              <a:t>ν</a:t>
            </a:r>
            <a:r>
              <a:rPr lang="en-GB" b="1" dirty="0">
                <a:solidFill>
                  <a:srgbClr val="FF0000"/>
                </a:solidFill>
              </a:rPr>
              <a:t> = </a:t>
            </a:r>
            <a:r>
              <a:rPr lang="en-GB" b="1" dirty="0" err="1">
                <a:solidFill>
                  <a:srgbClr val="FF0000"/>
                </a:solidFill>
              </a:rPr>
              <a:t>ch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l-GR" dirty="0"/>
              <a:t> , </a:t>
            </a:r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au o </a:t>
            </a:r>
            <a:r>
              <a:rPr lang="en-GB" b="1" dirty="0" err="1"/>
              <a:t>lungime</a:t>
            </a:r>
            <a:r>
              <a:rPr lang="en-GB" b="1" dirty="0"/>
              <a:t> de und</a:t>
            </a:r>
            <a:r>
              <a:rPr lang="ro-RO" b="1" dirty="0"/>
              <a:t>ă</a:t>
            </a:r>
            <a:r>
              <a:rPr lang="en-GB" b="1" dirty="0"/>
              <a:t> de </a:t>
            </a:r>
            <a:r>
              <a:rPr lang="en-GB" b="1" dirty="0" err="1"/>
              <a:t>prag</a:t>
            </a:r>
            <a:r>
              <a:rPr lang="en-GB" b="1" dirty="0"/>
              <a:t> mare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lungimea</a:t>
            </a:r>
            <a:r>
              <a:rPr lang="en-GB" b="1" dirty="0"/>
              <a:t> de und</a:t>
            </a:r>
            <a:r>
              <a:rPr lang="ro-RO" b="1" dirty="0"/>
              <a:t>ă</a:t>
            </a:r>
            <a:r>
              <a:rPr lang="en-GB" b="1" dirty="0"/>
              <a:t> maxim</a:t>
            </a:r>
            <a:r>
              <a:rPr lang="ro-RO" b="1" dirty="0"/>
              <a:t>ă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sub care </a:t>
            </a:r>
            <a:r>
              <a:rPr lang="en-GB" b="1" dirty="0" err="1">
                <a:solidFill>
                  <a:srgbClr val="FF0000"/>
                </a:solidFill>
              </a:rPr>
              <a:t>ei</a:t>
            </a:r>
            <a:r>
              <a:rPr lang="en-GB" b="1" dirty="0">
                <a:solidFill>
                  <a:srgbClr val="FF0000"/>
                </a:solidFill>
              </a:rPr>
              <a:t> nu </a:t>
            </a:r>
            <a:r>
              <a:rPr lang="en-GB" b="1" dirty="0" err="1">
                <a:solidFill>
                  <a:srgbClr val="FF0000"/>
                </a:solidFill>
              </a:rPr>
              <a:t>funcționeaz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ro-RO" dirty="0">
              <a:solidFill>
                <a:srgbClr val="FF0000"/>
              </a:solidFill>
            </a:endParaRPr>
          </a:p>
          <a:p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care </a:t>
            </a:r>
            <a:r>
              <a:rPr lang="en-GB" dirty="0" err="1"/>
              <a:t>lucreaz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IR</a:t>
            </a:r>
            <a:r>
              <a:rPr lang="en-GB" dirty="0"/>
              <a:t>, au </a:t>
            </a:r>
            <a:r>
              <a:rPr lang="en-GB" dirty="0" err="1"/>
              <a:t>energii</a:t>
            </a:r>
            <a:r>
              <a:rPr lang="en-GB" dirty="0"/>
              <a:t> </a:t>
            </a:r>
            <a:r>
              <a:rPr lang="en-GB" dirty="0" err="1"/>
              <a:t>comparabile</a:t>
            </a:r>
            <a:r>
              <a:rPr lang="en-GB" dirty="0"/>
              <a:t> cu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termic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medie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≈ </a:t>
            </a:r>
            <a:r>
              <a:rPr lang="en-GB" b="1" dirty="0" err="1">
                <a:solidFill>
                  <a:srgbClr val="FF0000"/>
                </a:solidFill>
              </a:rPr>
              <a:t>kT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a </a:t>
            </a:r>
            <a:r>
              <a:rPr lang="en-GB" dirty="0" err="1"/>
              <a:t>atomilor</a:t>
            </a:r>
            <a:r>
              <a:rPr lang="en-GB" dirty="0"/>
              <a:t> din </a:t>
            </a:r>
            <a:r>
              <a:rPr lang="en-GB" dirty="0" err="1"/>
              <a:t>detectorul</a:t>
            </a:r>
            <a:r>
              <a:rPr lang="en-GB" dirty="0"/>
              <a:t> </a:t>
            </a:r>
            <a:r>
              <a:rPr lang="en-GB" dirty="0" err="1"/>
              <a:t>însu</a:t>
            </a:r>
            <a:r>
              <a:rPr lang="ro-RO" dirty="0"/>
              <a:t>ș</a:t>
            </a:r>
            <a:r>
              <a:rPr lang="en-GB" dirty="0" err="1"/>
              <a:t>i</a:t>
            </a:r>
            <a:r>
              <a:rPr lang="en-GB" dirty="0"/>
              <a:t>. Un </a:t>
            </a:r>
            <a:r>
              <a:rPr lang="en-GB" dirty="0" err="1"/>
              <a:t>num</a:t>
            </a:r>
            <a:r>
              <a:rPr lang="ro-RO" dirty="0"/>
              <a:t>ă</a:t>
            </a:r>
            <a:r>
              <a:rPr lang="en-GB" dirty="0"/>
              <a:t>r </a:t>
            </a:r>
            <a:r>
              <a:rPr lang="en-GB" dirty="0" err="1"/>
              <a:t>relativ</a:t>
            </a:r>
            <a:r>
              <a:rPr lang="en-GB" dirty="0"/>
              <a:t> mare de </a:t>
            </a:r>
            <a:r>
              <a:rPr lang="en-GB" dirty="0" err="1"/>
              <a:t>emisii</a:t>
            </a:r>
            <a:r>
              <a:rPr lang="en-GB" dirty="0"/>
              <a:t> de </a:t>
            </a:r>
            <a:r>
              <a:rPr lang="en-GB" dirty="0" err="1"/>
              <a:t>cuante</a:t>
            </a:r>
            <a:r>
              <a:rPr lang="en-GB" dirty="0"/>
              <a:t> pot fi generate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degrab</a:t>
            </a:r>
            <a:r>
              <a:rPr lang="ro-RO" dirty="0"/>
              <a:t>ă</a:t>
            </a:r>
            <a:r>
              <a:rPr lang="en-GB" dirty="0"/>
              <a:t> de agita</a:t>
            </a:r>
            <a:r>
              <a:rPr lang="ro-RO" dirty="0"/>
              <a:t>ț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termic</a:t>
            </a:r>
            <a:r>
              <a:rPr lang="ro-RO" dirty="0"/>
              <a:t>ă</a:t>
            </a:r>
            <a:r>
              <a:rPr lang="en-GB" dirty="0"/>
              <a:t>, </a:t>
            </a:r>
            <a:r>
              <a:rPr lang="en-GB" dirty="0" err="1"/>
              <a:t>decât</a:t>
            </a:r>
            <a:r>
              <a:rPr lang="en-GB" dirty="0"/>
              <a:t> de absorb</a:t>
            </a:r>
            <a:r>
              <a:rPr lang="ro-RO" dirty="0"/>
              <a:t>ț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 </a:t>
            </a:r>
            <a:r>
              <a:rPr lang="ro-RO" dirty="0"/>
              <a:t>ș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constitui</a:t>
            </a:r>
            <a:r>
              <a:rPr lang="en-GB" dirty="0"/>
              <a:t> </a:t>
            </a:r>
            <a:r>
              <a:rPr lang="en-GB" dirty="0" err="1"/>
              <a:t>astfel</a:t>
            </a:r>
            <a:r>
              <a:rPr lang="en-GB" dirty="0"/>
              <a:t> o </a:t>
            </a:r>
            <a:r>
              <a:rPr lang="en-GB" dirty="0" err="1"/>
              <a:t>surs</a:t>
            </a:r>
            <a:r>
              <a:rPr lang="ro-RO" dirty="0"/>
              <a:t>ă</a:t>
            </a:r>
            <a:r>
              <a:rPr lang="en-GB" dirty="0"/>
              <a:t> de </a:t>
            </a:r>
            <a:r>
              <a:rPr lang="en-GB" dirty="0" err="1"/>
              <a:t>zgomot</a:t>
            </a:r>
            <a:r>
              <a:rPr lang="en-GB" dirty="0"/>
              <a:t>. </a:t>
            </a:r>
            <a:r>
              <a:rPr lang="en-GB" dirty="0" err="1"/>
              <a:t>Pentru</a:t>
            </a:r>
            <a:r>
              <a:rPr lang="en-GB" dirty="0"/>
              <a:t> a mic</a:t>
            </a:r>
            <a:r>
              <a:rPr lang="ro-RO" dirty="0"/>
              <a:t>ș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zgomotul</a:t>
            </a:r>
            <a:r>
              <a:rPr lang="en-GB" dirty="0"/>
              <a:t> se reduce </a:t>
            </a:r>
            <a:r>
              <a:rPr lang="en-GB" dirty="0" err="1"/>
              <a:t>temperatura</a:t>
            </a:r>
            <a:r>
              <a:rPr lang="en-GB" dirty="0"/>
              <a:t> detectorului. </a:t>
            </a:r>
            <a:endParaRPr lang="ro-RO" dirty="0"/>
          </a:p>
          <a:p>
            <a:r>
              <a:rPr lang="ro-RO" dirty="0"/>
              <a:t>Astfel, </a:t>
            </a:r>
            <a:r>
              <a:rPr lang="en-GB" dirty="0" err="1"/>
              <a:t>majoritatea</a:t>
            </a:r>
            <a:r>
              <a:rPr lang="en-GB" dirty="0"/>
              <a:t> </a:t>
            </a:r>
            <a:r>
              <a:rPr lang="en-GB" dirty="0" err="1"/>
              <a:t>detectorilor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opereaz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ro-RO" dirty="0"/>
              <a:t>peste </a:t>
            </a:r>
            <a:r>
              <a:rPr lang="en-GB" dirty="0" err="1"/>
              <a:t>lungim</a:t>
            </a:r>
            <a:r>
              <a:rPr lang="ro-RO" dirty="0"/>
              <a:t>ea</a:t>
            </a:r>
            <a:r>
              <a:rPr lang="en-GB" dirty="0"/>
              <a:t> de und</a:t>
            </a:r>
            <a:r>
              <a:rPr lang="ro-RO" dirty="0"/>
              <a:t>ă</a:t>
            </a:r>
            <a:r>
              <a:rPr lang="en-GB" dirty="0"/>
              <a:t> de 3 µm, </a:t>
            </a:r>
            <a:r>
              <a:rPr lang="en-GB" dirty="0" err="1"/>
              <a:t>trebuie</a:t>
            </a:r>
            <a:r>
              <a:rPr lang="en-GB" dirty="0"/>
              <a:t> s</a:t>
            </a:r>
            <a:r>
              <a:rPr lang="ro-RO" dirty="0"/>
              <a:t>ă</a:t>
            </a:r>
            <a:r>
              <a:rPr lang="en-GB" dirty="0"/>
              <a:t> fie r</a:t>
            </a:r>
            <a:r>
              <a:rPr lang="ro-RO" dirty="0"/>
              <a:t>ă</a:t>
            </a:r>
            <a:r>
              <a:rPr lang="en-GB" dirty="0"/>
              <a:t>cite la </a:t>
            </a:r>
            <a:r>
              <a:rPr lang="ro-RO" dirty="0"/>
              <a:t>T</a:t>
            </a:r>
            <a:r>
              <a:rPr lang="en-GB" dirty="0"/>
              <a:t> </a:t>
            </a:r>
            <a:r>
              <a:rPr lang="en-GB" dirty="0" err="1"/>
              <a:t>azotului</a:t>
            </a:r>
            <a:r>
              <a:rPr lang="en-GB" dirty="0"/>
              <a:t> </a:t>
            </a:r>
            <a:r>
              <a:rPr lang="en-GB" dirty="0" err="1"/>
              <a:t>lichid</a:t>
            </a:r>
            <a:r>
              <a:rPr lang="en-GB" dirty="0"/>
              <a:t> (77 K) </a:t>
            </a:r>
            <a:r>
              <a:rPr lang="en-GB" dirty="0" err="1"/>
              <a:t>sau</a:t>
            </a:r>
            <a:r>
              <a:rPr lang="en-GB" dirty="0"/>
              <a:t> sub ea.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40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53" y="570566"/>
            <a:ext cx="10515600" cy="6188822"/>
          </a:xfrm>
        </p:spPr>
        <p:txBody>
          <a:bodyPr>
            <a:normAutofit/>
          </a:bodyPr>
          <a:lstStyle/>
          <a:p>
            <a:r>
              <a:rPr lang="ro-RO" dirty="0"/>
              <a:t>Au loc diferite tipuri de tranziție</a:t>
            </a:r>
          </a:p>
          <a:p>
            <a:r>
              <a:rPr lang="en-GB" dirty="0"/>
              <a:t>1. </a:t>
            </a:r>
            <a:r>
              <a:rPr lang="en-GB" dirty="0" err="1"/>
              <a:t>Interband</a:t>
            </a:r>
            <a:r>
              <a:rPr lang="ro-RO" dirty="0"/>
              <a:t>ă</a:t>
            </a:r>
            <a:r>
              <a:rPr lang="en-GB" dirty="0"/>
              <a:t> – </a:t>
            </a:r>
            <a:r>
              <a:rPr lang="ro-RO" dirty="0"/>
              <a:t>BV - BC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/>
              <a:t>2. </a:t>
            </a:r>
            <a:r>
              <a:rPr lang="en-GB" dirty="0" err="1"/>
              <a:t>Interband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impurit</a:t>
            </a:r>
            <a:r>
              <a:rPr lang="ro-RO" dirty="0" err="1"/>
              <a:t>ăți</a:t>
            </a:r>
            <a:r>
              <a:rPr lang="en-GB" dirty="0"/>
              <a:t> –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nivel impuritate – BV sau BC</a:t>
            </a:r>
            <a:r>
              <a:rPr lang="en-GB" dirty="0"/>
              <a:t>. </a:t>
            </a:r>
            <a:endParaRPr lang="ro-RO" dirty="0"/>
          </a:p>
          <a:p>
            <a:endParaRPr lang="ro-RO" dirty="0"/>
          </a:p>
          <a:p>
            <a:r>
              <a:rPr lang="en-GB" dirty="0"/>
              <a:t>3. Barrier height – </a:t>
            </a:r>
            <a:r>
              <a:rPr lang="ro-RO" dirty="0"/>
              <a:t>trecere peste bariera Schottky la </a:t>
            </a:r>
            <a:r>
              <a:rPr lang="ro-RO" dirty="0" err="1"/>
              <a:t>Me</a:t>
            </a:r>
            <a:r>
              <a:rPr lang="ro-RO" dirty="0"/>
              <a:t>-Sc joncțiune</a:t>
            </a:r>
            <a:endParaRPr lang="en-GB" dirty="0"/>
          </a:p>
        </p:txBody>
      </p:sp>
      <p:pic>
        <p:nvPicPr>
          <p:cNvPr id="2050" name="Picture 2" descr="Photoinduced electron transitions in a semiconductor. In (а):... | Download  Scientific Diagram">
            <a:extLst>
              <a:ext uri="{FF2B5EF4-FFF2-40B4-BE49-F238E27FC236}">
                <a16:creationId xmlns:a16="http://schemas.microsoft.com/office/drawing/2014/main" id="{A68C8792-5C0B-A525-E36D-95AA250F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9" y="1257953"/>
            <a:ext cx="3854824" cy="19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n der Waals Stacking Induced Transition from Schottky to Ohmic Contacts:  2D Metals on Multilayer InSe | Journal of the American Chemical Society">
            <a:extLst>
              <a:ext uri="{FF2B5EF4-FFF2-40B4-BE49-F238E27FC236}">
                <a16:creationId xmlns:a16="http://schemas.microsoft.com/office/drawing/2014/main" id="{F670BD06-855C-C9C5-23BC-F3BD4715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4" y="3591367"/>
            <a:ext cx="3581834" cy="32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5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435006"/>
            <a:ext cx="5459767" cy="6347534"/>
          </a:xfrm>
        </p:spPr>
        <p:txBody>
          <a:bodyPr>
            <a:normAutofit/>
          </a:bodyPr>
          <a:lstStyle/>
          <a:p>
            <a:r>
              <a:rPr lang="en-GB" sz="1800" dirty="0" err="1"/>
              <a:t>Fotodetectoarele</a:t>
            </a:r>
            <a:r>
              <a:rPr lang="en-GB" sz="1800" dirty="0"/>
              <a:t> </a:t>
            </a:r>
            <a:r>
              <a:rPr lang="en-GB" sz="1800" dirty="0" err="1"/>
              <a:t>sunt</a:t>
            </a:r>
            <a:r>
              <a:rPr lang="en-GB" sz="1800" dirty="0"/>
              <a:t> de </a:t>
            </a:r>
            <a:r>
              <a:rPr lang="en-GB" sz="1800" dirty="0" err="1"/>
              <a:t>obicei</a:t>
            </a:r>
            <a:r>
              <a:rPr lang="en-GB" sz="1800" dirty="0"/>
              <a:t> </a:t>
            </a:r>
            <a:r>
              <a:rPr lang="ro-RO" sz="1800" dirty="0"/>
              <a:t>corespondente</a:t>
            </a:r>
            <a:r>
              <a:rPr lang="en-GB" sz="1800" dirty="0"/>
              <a:t> </a:t>
            </a:r>
            <a:r>
              <a:rPr lang="en-GB" sz="1800" dirty="0" err="1"/>
              <a:t>lungimii</a:t>
            </a:r>
            <a:r>
              <a:rPr lang="en-GB" sz="1800" dirty="0"/>
              <a:t> de </a:t>
            </a:r>
            <a:r>
              <a:rPr lang="en-GB" sz="1800" dirty="0" err="1"/>
              <a:t>undă</a:t>
            </a:r>
            <a:r>
              <a:rPr lang="en-GB" sz="1800" dirty="0"/>
              <a:t>, </a:t>
            </a:r>
            <a:r>
              <a:rPr lang="en-GB" sz="1800" dirty="0" err="1"/>
              <a:t>adică</a:t>
            </a:r>
            <a:r>
              <a:rPr lang="en-GB" sz="1800" dirty="0"/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materialul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dispozitivul</a:t>
            </a:r>
            <a:r>
              <a:rPr lang="en-GB" sz="1800" dirty="0"/>
              <a:t> </a:t>
            </a:r>
            <a:r>
              <a:rPr lang="en-GB" sz="1800" dirty="0" err="1"/>
              <a:t>sunt</a:t>
            </a:r>
            <a:r>
              <a:rPr lang="en-GB" sz="1800" dirty="0"/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alese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pentru</a:t>
            </a:r>
            <a:r>
              <a:rPr lang="en-GB" sz="1800" i="1" dirty="0">
                <a:solidFill>
                  <a:srgbClr val="FF0000"/>
                </a:solidFill>
              </a:rPr>
              <a:t> a </a:t>
            </a:r>
            <a:r>
              <a:rPr lang="en-GB" sz="1800" i="1" dirty="0" err="1">
                <a:solidFill>
                  <a:srgbClr val="FF0000"/>
                </a:solidFill>
              </a:rPr>
              <a:t>lucra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ro-RO" sz="1800" i="1" dirty="0">
                <a:solidFill>
                  <a:srgbClr val="FF0000"/>
                </a:solidFill>
              </a:rPr>
              <a:t>la </a:t>
            </a:r>
            <a:r>
              <a:rPr lang="en-GB" sz="1800" i="1" dirty="0">
                <a:solidFill>
                  <a:srgbClr val="FF0000"/>
                </a:solidFill>
              </a:rPr>
              <a:t>o </a:t>
            </a:r>
            <a:r>
              <a:rPr lang="en-GB" sz="1800" i="1" dirty="0" err="1">
                <a:solidFill>
                  <a:srgbClr val="FF0000"/>
                </a:solidFill>
              </a:rPr>
              <a:t>anumită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regiune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ro-RO" sz="1800" i="1" dirty="0">
                <a:solidFill>
                  <a:srgbClr val="FF0000"/>
                </a:solidFill>
              </a:rPr>
              <a:t>a spectrului </a:t>
            </a:r>
            <a:r>
              <a:rPr lang="ro-RO" sz="1800" dirty="0"/>
              <a:t>optic</a:t>
            </a:r>
            <a:r>
              <a:rPr lang="en-GB" sz="1800" dirty="0"/>
              <a:t>. </a:t>
            </a:r>
            <a:endParaRPr lang="ro-RO" sz="1800" dirty="0"/>
          </a:p>
          <a:p>
            <a:r>
              <a:rPr lang="en-GB" sz="1800" dirty="0" err="1"/>
              <a:t>Celulele</a:t>
            </a:r>
            <a:r>
              <a:rPr lang="en-GB" sz="1800" dirty="0"/>
              <a:t> </a:t>
            </a:r>
            <a:r>
              <a:rPr lang="en-GB" sz="1800" dirty="0" err="1"/>
              <a:t>solare</a:t>
            </a:r>
            <a:r>
              <a:rPr lang="en-GB" sz="1800" dirty="0"/>
              <a:t>, pe de </a:t>
            </a:r>
            <a:r>
              <a:rPr lang="en-GB" sz="1800" dirty="0" err="1"/>
              <a:t>altă</a:t>
            </a:r>
            <a:r>
              <a:rPr lang="en-GB" sz="1800" dirty="0"/>
              <a:t> parte, sunt </a:t>
            </a:r>
            <a:r>
              <a:rPr lang="en-GB" sz="1800" dirty="0" err="1"/>
              <a:t>proiectate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en-GB" sz="1800" dirty="0" err="1"/>
              <a:t>funcționeze</a:t>
            </a:r>
            <a:r>
              <a:rPr lang="en-GB" sz="1800" dirty="0"/>
              <a:t> cu </a:t>
            </a:r>
            <a:r>
              <a:rPr lang="en-GB" sz="1800" dirty="0" err="1"/>
              <a:t>spectrul</a:t>
            </a:r>
            <a:r>
              <a:rPr lang="en-GB" sz="1800" dirty="0"/>
              <a:t> solar, </a:t>
            </a:r>
            <a:r>
              <a:rPr lang="en-GB" sz="1800" dirty="0" err="1"/>
              <a:t>extin</a:t>
            </a:r>
            <a:r>
              <a:rPr lang="ro-RO" sz="1800" dirty="0"/>
              <a:t>s</a:t>
            </a:r>
            <a:r>
              <a:rPr lang="en-GB" sz="1800" dirty="0"/>
              <a:t> de la IR </a:t>
            </a:r>
            <a:r>
              <a:rPr lang="ro-RO" sz="1800" dirty="0"/>
              <a:t>- VIS - </a:t>
            </a:r>
            <a:r>
              <a:rPr lang="en-GB" sz="1800" dirty="0"/>
              <a:t>UV. </a:t>
            </a:r>
            <a:endParaRPr lang="ro-RO" sz="1800" dirty="0"/>
          </a:p>
          <a:p>
            <a:r>
              <a:rPr lang="en-GB" sz="1800" dirty="0"/>
              <a:t>Un factor important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alegerea</a:t>
            </a:r>
            <a:r>
              <a:rPr lang="en-GB" sz="1800" dirty="0"/>
              <a:t> </a:t>
            </a:r>
            <a:r>
              <a:rPr lang="ro-RO" sz="1800" dirty="0"/>
              <a:t>FD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b="1" dirty="0" err="1"/>
              <a:t>coeficientul</a:t>
            </a:r>
            <a:r>
              <a:rPr lang="en-GB" sz="1800" b="1" dirty="0"/>
              <a:t> de absorbție </a:t>
            </a:r>
            <a:r>
              <a:rPr lang="en-GB" sz="1800" dirty="0"/>
              <a:t>al </a:t>
            </a:r>
            <a:r>
              <a:rPr lang="en-GB" sz="1800" dirty="0" err="1"/>
              <a:t>materialului</a:t>
            </a:r>
            <a:r>
              <a:rPr lang="en-GB" sz="1800" dirty="0"/>
              <a:t> semiconductor. </a:t>
            </a:r>
            <a:r>
              <a:rPr lang="en-GB" sz="1800" dirty="0" err="1"/>
              <a:t>Coeficienții</a:t>
            </a:r>
            <a:r>
              <a:rPr lang="en-GB" sz="1800" dirty="0"/>
              <a:t> de absorbție </a:t>
            </a:r>
            <a:r>
              <a:rPr lang="en-GB" sz="1800" dirty="0" err="1"/>
              <a:t>optică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diferite</a:t>
            </a:r>
            <a:r>
              <a:rPr lang="en-GB" sz="1800" dirty="0"/>
              <a:t> </a:t>
            </a:r>
            <a:r>
              <a:rPr lang="en-GB" sz="1800" dirty="0" err="1"/>
              <a:t>semiconductoare</a:t>
            </a:r>
            <a:r>
              <a:rPr lang="en-GB" sz="1800" dirty="0"/>
              <a:t> sunt </a:t>
            </a:r>
            <a:r>
              <a:rPr lang="en-GB" sz="1800" dirty="0" err="1"/>
              <a:t>prezentate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figura</a:t>
            </a:r>
            <a:r>
              <a:rPr lang="en-GB" sz="1800" dirty="0"/>
              <a:t> 1. </a:t>
            </a:r>
            <a:r>
              <a:rPr lang="en-GB" sz="1800" dirty="0" err="1"/>
              <a:t>Coeficientul</a:t>
            </a:r>
            <a:r>
              <a:rPr lang="en-GB" sz="1800" dirty="0"/>
              <a:t> de absorbție </a:t>
            </a:r>
            <a:r>
              <a:rPr lang="ro-RO" sz="1800" dirty="0"/>
              <a:t>(</a:t>
            </a:r>
            <a:r>
              <a:rPr lang="en-GB" sz="1800" i="1" dirty="0" err="1">
                <a:solidFill>
                  <a:srgbClr val="FF0000"/>
                </a:solidFill>
              </a:rPr>
              <a:t>legea</a:t>
            </a:r>
            <a:r>
              <a:rPr lang="en-GB" sz="1800" i="1" dirty="0">
                <a:solidFill>
                  <a:srgbClr val="FF0000"/>
                </a:solidFill>
              </a:rPr>
              <a:t> Beer-Lambert</a:t>
            </a:r>
            <a:r>
              <a:rPr lang="ro-RO" sz="1800" dirty="0"/>
              <a:t>) </a:t>
            </a:r>
            <a:r>
              <a:rPr lang="en-GB" sz="1800" dirty="0"/>
              <a:t>decide </a:t>
            </a:r>
            <a:r>
              <a:rPr lang="en-GB" sz="1800" dirty="0" err="1"/>
              <a:t>adâncimea</a:t>
            </a:r>
            <a:r>
              <a:rPr lang="en-GB" sz="1800" dirty="0"/>
              <a:t> de </a:t>
            </a:r>
            <a:r>
              <a:rPr lang="en-GB" sz="1800" dirty="0" err="1"/>
              <a:t>penetrare</a:t>
            </a:r>
            <a:r>
              <a:rPr lang="en-GB" sz="1800" dirty="0"/>
              <a:t> a </a:t>
            </a:r>
            <a:r>
              <a:rPr lang="en-GB" sz="1800" dirty="0" err="1"/>
              <a:t>radiației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dispozitiv</a:t>
            </a:r>
            <a:r>
              <a:rPr lang="ro-RO" sz="1800" dirty="0"/>
              <a:t>, </a:t>
            </a:r>
            <a:r>
              <a:rPr lang="en-GB" sz="1800" dirty="0" err="1"/>
              <a:t>iar</a:t>
            </a:r>
            <a:r>
              <a:rPr lang="en-GB" sz="1800" dirty="0"/>
              <a:t> </a:t>
            </a:r>
            <a:r>
              <a:rPr lang="en-GB" sz="1800" dirty="0" err="1"/>
              <a:t>adâncimea</a:t>
            </a:r>
            <a:r>
              <a:rPr lang="en-GB" sz="1800" dirty="0"/>
              <a:t> de </a:t>
            </a:r>
            <a:r>
              <a:rPr lang="en-GB" sz="1800" dirty="0" err="1"/>
              <a:t>penetrare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inversă</a:t>
            </a:r>
            <a:r>
              <a:rPr lang="en-GB" sz="1800" dirty="0"/>
              <a:t> </a:t>
            </a:r>
            <a:r>
              <a:rPr lang="en-GB" sz="1800" dirty="0" err="1"/>
              <a:t>coeficientului</a:t>
            </a:r>
            <a:r>
              <a:rPr lang="en-GB" sz="1800" dirty="0"/>
              <a:t> de absorbție</a:t>
            </a:r>
            <a:r>
              <a:rPr lang="ro-RO" sz="1800" dirty="0"/>
              <a:t> </a:t>
            </a:r>
            <a:r>
              <a:rPr lang="el-GR" sz="1800" b="1" dirty="0"/>
              <a:t>α</a:t>
            </a:r>
            <a:endParaRPr lang="ro-RO" sz="1800" b="1" dirty="0"/>
          </a:p>
          <a:p>
            <a:r>
              <a:rPr lang="en-GB" sz="1800" dirty="0" err="1"/>
              <a:t>Dacă</a:t>
            </a:r>
            <a:r>
              <a:rPr lang="en-GB" sz="1800" dirty="0"/>
              <a:t> </a:t>
            </a:r>
            <a:r>
              <a:rPr lang="el-GR" sz="1800" b="1" i="1" dirty="0"/>
              <a:t>α</a:t>
            </a:r>
            <a:r>
              <a:rPr lang="el-GR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foarte</a:t>
            </a:r>
            <a:r>
              <a:rPr lang="en-GB" sz="1800" dirty="0"/>
              <a:t> mare, </a:t>
            </a:r>
            <a:r>
              <a:rPr lang="en-GB" sz="1800" dirty="0" err="1"/>
              <a:t>atunci</a:t>
            </a:r>
            <a:r>
              <a:rPr lang="en-GB" sz="1800" dirty="0"/>
              <a:t> </a:t>
            </a:r>
            <a:r>
              <a:rPr lang="en-GB" sz="1800" dirty="0" err="1"/>
              <a:t>cea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mare parte a </a:t>
            </a:r>
            <a:r>
              <a:rPr lang="en-GB" sz="1800" dirty="0" err="1"/>
              <a:t>absorbției</a:t>
            </a:r>
            <a:r>
              <a:rPr lang="en-GB" sz="1800" dirty="0"/>
              <a:t> </a:t>
            </a:r>
            <a:r>
              <a:rPr lang="en-GB" sz="1800" dirty="0" err="1"/>
              <a:t>va</a:t>
            </a:r>
            <a:r>
              <a:rPr lang="en-GB" sz="1800" dirty="0"/>
              <a:t> fi </a:t>
            </a:r>
            <a:r>
              <a:rPr lang="en-GB" sz="1800" dirty="0" err="1"/>
              <a:t>aproape</a:t>
            </a:r>
            <a:r>
              <a:rPr lang="en-GB" sz="1800" dirty="0"/>
              <a:t> de </a:t>
            </a:r>
            <a:r>
              <a:rPr lang="en-GB" sz="1800" dirty="0" err="1"/>
              <a:t>suprafață</a:t>
            </a:r>
            <a:r>
              <a:rPr lang="en-GB" sz="1800" dirty="0"/>
              <a:t>. </a:t>
            </a:r>
            <a:endParaRPr lang="ro-RO" sz="1800" dirty="0"/>
          </a:p>
          <a:p>
            <a:r>
              <a:rPr lang="ro-RO" sz="1800" dirty="0"/>
              <a:t>D</a:t>
            </a:r>
            <a:r>
              <a:rPr lang="en-GB" sz="1800" dirty="0" err="1"/>
              <a:t>acă</a:t>
            </a:r>
            <a:r>
              <a:rPr lang="en-GB" sz="1800" dirty="0"/>
              <a:t> </a:t>
            </a:r>
            <a:r>
              <a:rPr lang="el-GR" sz="1800" b="1" dirty="0"/>
              <a:t>α</a:t>
            </a:r>
            <a:r>
              <a:rPr lang="el-GR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foarte</a:t>
            </a:r>
            <a:r>
              <a:rPr lang="en-GB" sz="1800" dirty="0"/>
              <a:t> </a:t>
            </a:r>
            <a:r>
              <a:rPr lang="en-GB" sz="1800" dirty="0" err="1"/>
              <a:t>mică</a:t>
            </a:r>
            <a:r>
              <a:rPr lang="en-GB" sz="1800" dirty="0"/>
              <a:t>, </a:t>
            </a:r>
            <a:r>
              <a:rPr lang="en-GB" sz="1800" dirty="0" err="1"/>
              <a:t>atunci</a:t>
            </a:r>
            <a:r>
              <a:rPr lang="en-GB" sz="1800" dirty="0"/>
              <a:t> </a:t>
            </a:r>
            <a:r>
              <a:rPr lang="en-GB" sz="1800" dirty="0" err="1"/>
              <a:t>cea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mare parte a </a:t>
            </a:r>
            <a:r>
              <a:rPr lang="en-GB" sz="1800" dirty="0" err="1"/>
              <a:t>luminii</a:t>
            </a:r>
            <a:r>
              <a:rPr lang="en-GB" sz="1800" dirty="0"/>
              <a:t> </a:t>
            </a:r>
            <a:r>
              <a:rPr lang="en-GB" sz="1800" dirty="0" err="1"/>
              <a:t>va</a:t>
            </a:r>
            <a:r>
              <a:rPr lang="en-GB" sz="1800" dirty="0"/>
              <a:t> </a:t>
            </a:r>
            <a:r>
              <a:rPr lang="en-GB" sz="1800" dirty="0" err="1"/>
              <a:t>trece</a:t>
            </a:r>
            <a:r>
              <a:rPr lang="en-GB" sz="1800" dirty="0"/>
              <a:t> </a:t>
            </a:r>
            <a:r>
              <a:rPr lang="en-GB" sz="1800" dirty="0" err="1"/>
              <a:t>totuși</a:t>
            </a:r>
            <a:r>
              <a:rPr lang="en-GB" sz="1800" dirty="0"/>
              <a:t> </a:t>
            </a:r>
            <a:r>
              <a:rPr lang="en-GB" sz="1800" dirty="0" err="1"/>
              <a:t>fără</a:t>
            </a:r>
            <a:r>
              <a:rPr lang="en-GB" sz="1800" dirty="0"/>
              <a:t> absorbție. </a:t>
            </a:r>
            <a:endParaRPr lang="ro-RO" sz="1800" dirty="0"/>
          </a:p>
          <a:p>
            <a:r>
              <a:rPr lang="en-GB" sz="1800" dirty="0" err="1"/>
              <a:t>Coeficientul</a:t>
            </a:r>
            <a:r>
              <a:rPr lang="en-GB" sz="1800" dirty="0"/>
              <a:t> de absorbție, </a:t>
            </a:r>
            <a:r>
              <a:rPr lang="en-GB" sz="1800" dirty="0" err="1"/>
              <a:t>iar</a:t>
            </a:r>
            <a:r>
              <a:rPr lang="en-GB" sz="1800" dirty="0"/>
              <a:t> </a:t>
            </a:r>
            <a:r>
              <a:rPr lang="en-GB" sz="1800" dirty="0" err="1"/>
              <a:t>prin</a:t>
            </a:r>
            <a:r>
              <a:rPr lang="en-GB" sz="1800" dirty="0"/>
              <a:t> el </a:t>
            </a:r>
            <a:r>
              <a:rPr lang="en-GB" sz="1800" dirty="0" err="1"/>
              <a:t>adâncimea</a:t>
            </a:r>
            <a:r>
              <a:rPr lang="en-GB" sz="1800" dirty="0"/>
              <a:t> de </a:t>
            </a:r>
            <a:r>
              <a:rPr lang="en-GB" sz="1800" dirty="0" err="1"/>
              <a:t>penetrare</a:t>
            </a:r>
            <a:r>
              <a:rPr lang="en-GB" sz="1800" dirty="0"/>
              <a:t> </a:t>
            </a:r>
            <a:r>
              <a:rPr lang="en-GB" sz="1800" dirty="0" err="1"/>
              <a:t>determină</a:t>
            </a:r>
            <a:r>
              <a:rPr lang="en-GB" sz="1800" dirty="0"/>
              <a:t> </a:t>
            </a:r>
            <a:r>
              <a:rPr lang="en-GB" sz="1800" dirty="0" err="1"/>
              <a:t>intervalul</a:t>
            </a:r>
            <a:r>
              <a:rPr lang="en-GB" sz="1800" dirty="0"/>
              <a:t> de </a:t>
            </a:r>
            <a:r>
              <a:rPr lang="en-GB" sz="1800" dirty="0" err="1"/>
              <a:t>lungime</a:t>
            </a:r>
            <a:r>
              <a:rPr lang="en-GB" sz="1800" dirty="0"/>
              <a:t> de </a:t>
            </a:r>
            <a:r>
              <a:rPr lang="en-GB" sz="1800" dirty="0" err="1"/>
              <a:t>undă</a:t>
            </a:r>
            <a:r>
              <a:rPr lang="en-GB" sz="1800" dirty="0"/>
              <a:t> de </a:t>
            </a:r>
            <a:r>
              <a:rPr lang="en-GB" sz="1800" dirty="0" err="1"/>
              <a:t>lucru</a:t>
            </a:r>
            <a:r>
              <a:rPr lang="en-GB" sz="1800" dirty="0"/>
              <a:t> al </a:t>
            </a:r>
            <a:r>
              <a:rPr lang="en-GB" sz="1800" dirty="0" err="1"/>
              <a:t>fotodetectorului</a:t>
            </a:r>
            <a:r>
              <a:rPr lang="ro-RO" sz="1800" dirty="0"/>
              <a:t> (</a:t>
            </a:r>
            <a:r>
              <a:rPr lang="en-GB" sz="1800" i="1" dirty="0" err="1">
                <a:solidFill>
                  <a:srgbClr val="FF0000"/>
                </a:solidFill>
              </a:rPr>
              <a:t>limita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inferioară</a:t>
            </a:r>
            <a:r>
              <a:rPr lang="ro-RO" sz="1800" i="1" dirty="0">
                <a:solidFill>
                  <a:srgbClr val="FF0000"/>
                </a:solidFill>
              </a:rPr>
              <a:t> și l</a:t>
            </a:r>
            <a:r>
              <a:rPr lang="en-GB" sz="1800" i="1" dirty="0" err="1">
                <a:solidFill>
                  <a:srgbClr val="FF0000"/>
                </a:solidFill>
              </a:rPr>
              <a:t>imita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superioară</a:t>
            </a:r>
            <a:r>
              <a:rPr lang="en-GB" sz="1800" i="1" dirty="0">
                <a:solidFill>
                  <a:srgbClr val="FF0000"/>
                </a:solidFill>
              </a:rPr>
              <a:t> a </a:t>
            </a:r>
            <a:r>
              <a:rPr lang="ro-RO" sz="1800" i="1" dirty="0">
                <a:solidFill>
                  <a:srgbClr val="FF0000"/>
                </a:solidFill>
              </a:rPr>
              <a:t>lungimii de </a:t>
            </a:r>
            <a:r>
              <a:rPr lang="en-GB" sz="1800" i="1" dirty="0">
                <a:solidFill>
                  <a:srgbClr val="FF0000"/>
                </a:solidFill>
              </a:rPr>
              <a:t>und</a:t>
            </a:r>
            <a:r>
              <a:rPr lang="ro-RO" sz="1800" i="1" dirty="0">
                <a:solidFill>
                  <a:srgbClr val="FF0000"/>
                </a:solidFill>
              </a:rPr>
              <a:t>e</a:t>
            </a:r>
            <a:r>
              <a:rPr lang="ro-RO" sz="1800" dirty="0"/>
              <a:t>).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33" y="339284"/>
            <a:ext cx="3362023" cy="3269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34" y="178422"/>
            <a:ext cx="2809566" cy="268906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91" y="3733049"/>
            <a:ext cx="4781011" cy="213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146" y="6214734"/>
            <a:ext cx="5551502" cy="3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B8846B-2EC2-D28E-9D3C-628D0A1EC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40886"/>
            <a:ext cx="4615415" cy="2108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63799-09AC-F97A-624A-DC7DB441A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77" y="1163552"/>
            <a:ext cx="4442845" cy="26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62DB-5017-8FE7-A31C-AF2C543D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131" y="339037"/>
            <a:ext cx="4484736" cy="587373"/>
          </a:xfrm>
        </p:spPr>
        <p:txBody>
          <a:bodyPr>
            <a:normAutofit fontScale="90000"/>
          </a:bodyPr>
          <a:lstStyle/>
          <a:p>
            <a:r>
              <a:rPr lang="ro-RO" dirty="0"/>
              <a:t>Fotoconductivitatea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D30A7-0DAA-9EAB-46A7-D99248C5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0" y="926409"/>
            <a:ext cx="8353246" cy="42246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o-RO" b="1" dirty="0"/>
              <a:t>Mecanism inițiere</a:t>
            </a:r>
          </a:p>
          <a:p>
            <a:pPr marL="0" indent="0">
              <a:buNone/>
            </a:pPr>
            <a:r>
              <a:rPr lang="ro-RO" dirty="0"/>
              <a:t>Absorbția fotonilor </a:t>
            </a:r>
            <a:r>
              <a:rPr lang="ro-RO" dirty="0" err="1"/>
              <a:t>Eg</a:t>
            </a:r>
            <a:r>
              <a:rPr lang="ro-RO" dirty="0"/>
              <a:t> </a:t>
            </a:r>
            <a:r>
              <a:rPr lang="ro-RO" dirty="0" err="1"/>
              <a:t>vs</a:t>
            </a:r>
            <a:r>
              <a:rPr lang="ro-RO" dirty="0"/>
              <a:t> h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Creșterea concentrației purtătorilor de sarcină </a:t>
            </a:r>
            <a:r>
              <a:rPr lang="pt-BR" b="1" dirty="0">
                <a:solidFill>
                  <a:srgbClr val="FF0000"/>
                </a:solidFill>
              </a:rPr>
              <a:t>n </a:t>
            </a:r>
            <a:r>
              <a:rPr lang="ro-RO" b="1" dirty="0"/>
              <a:t>=</a:t>
            </a:r>
            <a:r>
              <a:rPr lang="pt-BR" b="1" dirty="0"/>
              <a:t> n</a:t>
            </a:r>
            <a:r>
              <a:rPr lang="pt-BR" sz="2000" b="1" dirty="0"/>
              <a:t>0</a:t>
            </a:r>
            <a:r>
              <a:rPr lang="pt-BR" b="1" dirty="0"/>
              <a:t> </a:t>
            </a:r>
            <a:r>
              <a:rPr lang="pt-BR" b="1" dirty="0">
                <a:solidFill>
                  <a:srgbClr val="FF0000"/>
                </a:solidFill>
              </a:rPr>
              <a:t>+ Δn,  p </a:t>
            </a:r>
            <a:r>
              <a:rPr lang="pt-BR" b="1" dirty="0"/>
              <a:t>= p</a:t>
            </a:r>
            <a:r>
              <a:rPr lang="pt-BR" sz="2000" b="1" dirty="0"/>
              <a:t>0</a:t>
            </a:r>
            <a:r>
              <a:rPr lang="pt-BR" b="1" dirty="0"/>
              <a:t> </a:t>
            </a:r>
            <a:r>
              <a:rPr lang="pt-BR" b="1" dirty="0">
                <a:solidFill>
                  <a:srgbClr val="FF0000"/>
                </a:solidFill>
              </a:rPr>
              <a:t>+ Δp,</a:t>
            </a:r>
            <a:endParaRPr lang="ro-R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dirty="0"/>
              <a:t>Modifică conductibilitatea: </a:t>
            </a:r>
            <a:r>
              <a:rPr lang="el-GR" b="1" dirty="0">
                <a:solidFill>
                  <a:srgbClr val="FF0000"/>
                </a:solidFill>
              </a:rPr>
              <a:t>σ = </a:t>
            </a:r>
            <a:r>
              <a:rPr lang="ro-RO" b="1" dirty="0">
                <a:solidFill>
                  <a:srgbClr val="FF0000"/>
                </a:solidFill>
              </a:rPr>
              <a:t>q(n</a:t>
            </a:r>
            <a:r>
              <a:rPr lang="el-GR" b="1" dirty="0">
                <a:solidFill>
                  <a:srgbClr val="FF0000"/>
                </a:solidFill>
              </a:rPr>
              <a:t>μ</a:t>
            </a:r>
            <a:r>
              <a:rPr lang="ro-RO" sz="1600" b="1" dirty="0">
                <a:solidFill>
                  <a:srgbClr val="FF0000"/>
                </a:solidFill>
              </a:rPr>
              <a:t>n</a:t>
            </a:r>
            <a:r>
              <a:rPr lang="ro-RO" b="1" dirty="0">
                <a:solidFill>
                  <a:srgbClr val="FF0000"/>
                </a:solidFill>
              </a:rPr>
              <a:t> + p</a:t>
            </a:r>
            <a:r>
              <a:rPr lang="el-GR" b="1" dirty="0">
                <a:solidFill>
                  <a:srgbClr val="FF0000"/>
                </a:solidFill>
              </a:rPr>
              <a:t>μ</a:t>
            </a:r>
            <a:r>
              <a:rPr lang="ro-RO" sz="1600" b="1" dirty="0">
                <a:solidFill>
                  <a:srgbClr val="FF0000"/>
                </a:solidFill>
              </a:rPr>
              <a:t>p</a:t>
            </a:r>
            <a:r>
              <a:rPr lang="ro-RO" b="1" dirty="0">
                <a:solidFill>
                  <a:srgbClr val="FF0000"/>
                </a:solidFill>
              </a:rPr>
              <a:t>), - fotoconductibilitatea</a:t>
            </a:r>
          </a:p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Recombinarea</a:t>
            </a:r>
          </a:p>
          <a:p>
            <a:pPr marL="0" indent="0">
              <a:buNone/>
            </a:pPr>
            <a:r>
              <a:rPr lang="el-GR" b="1" dirty="0"/>
              <a:t>Δσ=</a:t>
            </a:r>
            <a:r>
              <a:rPr lang="ro-RO" b="1" dirty="0"/>
              <a:t>q(</a:t>
            </a:r>
            <a:r>
              <a:rPr lang="el-GR" b="1" dirty="0"/>
              <a:t>μ</a:t>
            </a:r>
            <a:r>
              <a:rPr lang="ro-RO" b="1" dirty="0"/>
              <a:t>e + </a:t>
            </a:r>
            <a:r>
              <a:rPr lang="el-GR" b="1" dirty="0"/>
              <a:t>μ</a:t>
            </a:r>
            <a:r>
              <a:rPr lang="ro-RO" b="1" dirty="0"/>
              <a:t>h​)G</a:t>
            </a:r>
            <a:r>
              <a:rPr lang="el-GR" b="1" dirty="0"/>
              <a:t>τ</a:t>
            </a:r>
            <a:r>
              <a:rPr lang="ro-RO" b="1" dirty="0"/>
              <a:t>c        deoarece        G = </a:t>
            </a:r>
            <a:r>
              <a:rPr lang="ro-R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Δn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ro-RO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 = η(I</a:t>
            </a: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/hν)(1 − R)[1 − exp(−αd)]/d </a:t>
            </a:r>
            <a:endParaRPr lang="ro-RO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 </a:t>
            </a:r>
            <a:r>
              <a:rPr lang="pt-BR" b="1" i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ro-RO" b="1" i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o-RO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&lt;&lt;</a:t>
            </a:r>
            <a:r>
              <a:rPr lang="ro-RO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1,0  :</a:t>
            </a:r>
          </a:p>
          <a:p>
            <a:pPr marL="0" indent="0">
              <a:buNone/>
            </a:pPr>
            <a:endParaRPr lang="ro-RO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o-RO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 b="1" dirty="0"/>
              <a:t>Fotoconductivitatea :     Intrinsecă, Extrinsecă,   mixtă</a:t>
            </a:r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8C64A-788A-986A-9EE8-7D8E4EF2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060" y="538896"/>
            <a:ext cx="22860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81E72-BE91-EECC-0688-C9FF1460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256" y="4473049"/>
            <a:ext cx="1666875" cy="58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79AA3-109D-C6CF-7E1F-0BB015A5CB00}"/>
              </a:ext>
            </a:extLst>
          </p:cNvPr>
          <p:cNvSpPr txBox="1"/>
          <p:nvPr/>
        </p:nvSpPr>
        <p:spPr>
          <a:xfrm>
            <a:off x="8960097" y="93704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Aplicarea pulsului de lumină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A125C-EABB-41CD-84A3-A0608009972A}"/>
              </a:ext>
            </a:extLst>
          </p:cNvPr>
          <p:cNvSpPr txBox="1"/>
          <p:nvPr/>
        </p:nvSpPr>
        <p:spPr>
          <a:xfrm>
            <a:off x="9111060" y="5151075"/>
            <a:ext cx="3105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Închiderea pulsului de lumină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012450-6275-E24A-BAD3-D15C338B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737" y="1139022"/>
            <a:ext cx="2082645" cy="32370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947E73-F765-F1A6-8F39-8324B6910F51}"/>
              </a:ext>
            </a:extLst>
          </p:cNvPr>
          <p:cNvSpPr txBox="1"/>
          <p:nvPr/>
        </p:nvSpPr>
        <p:spPr>
          <a:xfrm>
            <a:off x="393940" y="5335741"/>
            <a:ext cx="2815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G ∼= η(I</a:t>
            </a:r>
            <a:r>
              <a:rPr lang="pt-BR" sz="1600" b="1" dirty="0"/>
              <a:t>0</a:t>
            </a:r>
            <a:r>
              <a:rPr lang="pt-BR" sz="2000" b="1" dirty="0"/>
              <a:t>/hν)(1 − R)α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6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3849</Words>
  <Application>Microsoft Office PowerPoint</Application>
  <PresentationFormat>Widescreen</PresentationFormat>
  <Paragraphs>284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-apple-system</vt:lpstr>
      <vt:lpstr>Arial</vt:lpstr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Office Theme</vt:lpstr>
      <vt:lpstr>Equation</vt:lpstr>
      <vt:lpstr>Tema 12. OPTOELECTRONICA. Clasificarea. Fotocelula. Fotorezistența. Fotodetectori. CCD</vt:lpstr>
      <vt:lpstr>Clasificarea DMOE</vt:lpstr>
      <vt:lpstr>Principiul fotodetecției</vt:lpstr>
      <vt:lpstr>Fotodetectori termici – principii funcționare</vt:lpstr>
      <vt:lpstr>Detectorii fotonici – principii funcționare</vt:lpstr>
      <vt:lpstr>PowerPoint Presentation</vt:lpstr>
      <vt:lpstr>PowerPoint Presentation</vt:lpstr>
      <vt:lpstr>PowerPoint Presentation</vt:lpstr>
      <vt:lpstr>Fotoconductivitatea</vt:lpstr>
      <vt:lpstr>PowerPoint Presentation</vt:lpstr>
      <vt:lpstr>Fotoconductivitatea ? https://www.youtube.com/watch?v=yzZpX8q_r10 </vt:lpstr>
      <vt:lpstr>Detectori optici</vt:lpstr>
      <vt:lpstr>Fotocelula, Fotorezistorul </vt:lpstr>
      <vt:lpstr>PowerPoint Presentation</vt:lpstr>
      <vt:lpstr>Tipuri de fotorezistoare</vt:lpstr>
      <vt:lpstr> Parametri &amp; Caracteristici</vt:lpstr>
      <vt:lpstr>PowerPoint Presentation</vt:lpstr>
      <vt:lpstr>Rezistența fotorezistorului</vt:lpstr>
      <vt:lpstr>Conductivitatea vs iluminarea </vt:lpstr>
      <vt:lpstr>PowerPoint Presentation</vt:lpstr>
      <vt:lpstr>Latență / Latence</vt:lpstr>
      <vt:lpstr>Clasificarea FR</vt:lpstr>
      <vt:lpstr>Avantaje și Dezavantaje ale FR</vt:lpstr>
      <vt:lpstr>PowerPoint Presentation</vt:lpstr>
      <vt:lpstr>Tipuri fotodetectoare</vt:lpstr>
      <vt:lpstr>Diferențe Fotorezistențe vs fotodetectoare</vt:lpstr>
      <vt:lpstr>Characteristicile fotodetectorilor</vt:lpstr>
      <vt:lpstr>Characteristicile fotodetectorilor</vt:lpstr>
      <vt:lpstr>Responsivitate în funcție de lungimea de undă</vt:lpstr>
      <vt:lpstr>Răspuns la impuls dreptunghiular</vt:lpstr>
      <vt:lpstr>CCD</vt:lpstr>
      <vt:lpstr>Dispozitive cu cuplaj de sarcina</vt:lpstr>
      <vt:lpstr>PowerPoint Presentation</vt:lpstr>
      <vt:lpstr>Cum este decretat / lucrează un CCD</vt:lpstr>
      <vt:lpstr>Parametrii CCD</vt:lpstr>
      <vt:lpstr>Parametrii CCD</vt:lpstr>
      <vt:lpstr>Avantaje &amp; Dezavantaje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Nusec</dc:creator>
  <cp:lastModifiedBy>Artur Buzdugan</cp:lastModifiedBy>
  <cp:revision>209</cp:revision>
  <dcterms:created xsi:type="dcterms:W3CDTF">2020-03-02T07:27:37Z</dcterms:created>
  <dcterms:modified xsi:type="dcterms:W3CDTF">2026-04-08T10:31:17Z</dcterms:modified>
</cp:coreProperties>
</file>