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sldIdLst>
    <p:sldId id="256" r:id="rId5"/>
    <p:sldId id="284" r:id="rId6"/>
    <p:sldId id="283" r:id="rId7"/>
    <p:sldId id="282" r:id="rId8"/>
    <p:sldId id="281" r:id="rId9"/>
    <p:sldId id="280" r:id="rId10"/>
    <p:sldId id="279" r:id="rId11"/>
    <p:sldId id="278" r:id="rId12"/>
    <p:sldId id="277" r:id="rId13"/>
    <p:sldId id="276" r:id="rId14"/>
    <p:sldId id="275" r:id="rId15"/>
    <p:sldId id="285" r:id="rId16"/>
    <p:sldId id="286" r:id="rId17"/>
    <p:sldId id="287" r:id="rId18"/>
    <p:sldId id="288" r:id="rId19"/>
    <p:sldId id="289" r:id="rId20"/>
    <p:sldId id="290" r:id="rId21"/>
    <p:sldId id="291" r:id="rId22"/>
    <p:sldId id="292" r:id="rId23"/>
    <p:sldId id="293" r:id="rId24"/>
    <p:sldId id="295" r:id="rId25"/>
    <p:sldId id="294" r:id="rId26"/>
    <p:sldId id="296" r:id="rId27"/>
    <p:sldId id="297" r:id="rId28"/>
    <p:sldId id="298" r:id="rId29"/>
    <p:sldId id="299" r:id="rId30"/>
    <p:sldId id="300" r:id="rId31"/>
    <p:sldId id="301" r:id="rId32"/>
    <p:sldId id="302" r:id="rId33"/>
    <p:sldId id="303" r:id="rId34"/>
    <p:sldId id="304" r:id="rId35"/>
    <p:sldId id="305" r:id="rId36"/>
    <p:sldId id="315" r:id="rId37"/>
    <p:sldId id="306" r:id="rId38"/>
    <p:sldId id="307" r:id="rId39"/>
    <p:sldId id="308" r:id="rId40"/>
    <p:sldId id="309" r:id="rId41"/>
    <p:sldId id="310" r:id="rId42"/>
    <p:sldId id="311" r:id="rId43"/>
    <p:sldId id="316" r:id="rId44"/>
    <p:sldId id="312" r:id="rId45"/>
    <p:sldId id="313" r:id="rId46"/>
    <p:sldId id="314" r:id="rId47"/>
    <p:sldId id="317" r:id="rId48"/>
    <p:sldId id="274"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87" autoAdjust="0"/>
  </p:normalViewPr>
  <p:slideViewPr>
    <p:cSldViewPr snapToGrid="0">
      <p:cViewPr varScale="1">
        <p:scale>
          <a:sx n="92" d="100"/>
          <a:sy n="92" d="100"/>
        </p:scale>
        <p:origin x="6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97073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18662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267413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33612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167933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281995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503273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4786589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337188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150581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2696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E01757-E667-4613-BE4B-3E73638EF006}"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4955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E01757-E667-4613-BE4B-3E73638EF006}"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24696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25029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695199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BE01757-E667-4613-BE4B-3E73638EF006}" type="datetimeFigureOut">
              <a:rPr lang="en-US" smtClean="0"/>
              <a:t>11/6/2025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380906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17013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BE01757-E667-4613-BE4B-3E73638EF006}" type="datetimeFigureOut">
              <a:rPr lang="en-US" smtClean="0"/>
              <a:t>11/6/2025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AA5DF09-7617-4F07-81D5-1F0152CAB3C7}" type="slidenum">
              <a:rPr lang="en-US" smtClean="0"/>
              <a:t>‹#›</a:t>
            </a:fld>
            <a:endParaRPr lang="en-US"/>
          </a:p>
        </p:txBody>
      </p:sp>
    </p:spTree>
    <p:extLst>
      <p:ext uri="{BB962C8B-B14F-4D97-AF65-F5344CB8AC3E}">
        <p14:creationId xmlns:p14="http://schemas.microsoft.com/office/powerpoint/2010/main" val="393391312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138" y="571500"/>
            <a:ext cx="11932919" cy="1767940"/>
          </a:xfrm>
        </p:spPr>
        <p:txBody>
          <a:bodyPr/>
          <a:lstStyle/>
          <a:p>
            <a:pPr algn="ctr"/>
            <a:br>
              <a:rPr lang="ro-RO" sz="4400" dirty="0">
                <a:latin typeface="Times New Roman" panose="02020603050405020304" pitchFamily="18" charset="0"/>
                <a:cs typeface="Times New Roman" panose="02020603050405020304" pitchFamily="18" charset="0"/>
              </a:rPr>
            </a:br>
            <a:br>
              <a:rPr lang="ro-RO" sz="4400" dirty="0">
                <a:latin typeface="Times New Roman" panose="02020603050405020304" pitchFamily="18" charset="0"/>
                <a:cs typeface="Times New Roman" panose="02020603050405020304" pitchFamily="18" charset="0"/>
              </a:rPr>
            </a:br>
            <a:endParaRPr lang="en-US" dirty="0">
              <a:latin typeface="Andalus" panose="02020603050405020304" pitchFamily="18" charset="-78"/>
              <a:cs typeface="Andalus" panose="02020603050405020304" pitchFamily="18" charset="-78"/>
            </a:endParaRPr>
          </a:p>
        </p:txBody>
      </p:sp>
      <p:sp>
        <p:nvSpPr>
          <p:cNvPr id="3" name="Subtitle 2"/>
          <p:cNvSpPr>
            <a:spLocks noGrp="1"/>
          </p:cNvSpPr>
          <p:nvPr>
            <p:ph type="subTitle" idx="1"/>
          </p:nvPr>
        </p:nvSpPr>
        <p:spPr>
          <a:xfrm>
            <a:off x="251279" y="2057400"/>
            <a:ext cx="11778342" cy="4686300"/>
          </a:xfrm>
        </p:spPr>
        <p:txBody>
          <a:bodyPr>
            <a:noAutofit/>
          </a:bodyPr>
          <a:lstStyle/>
          <a:p>
            <a:r>
              <a:rPr lang="en-GB" dirty="0">
                <a:latin typeface="Times New Roman" pitchFamily="18" charset="0"/>
                <a:cs typeface="Times New Roman" pitchFamily="18" charset="0"/>
              </a:rPr>
              <a:t>9</a:t>
            </a:r>
            <a:r>
              <a:rPr lang="ro-RO" dirty="0">
                <a:latin typeface="Times New Roman" pitchFamily="18" charset="0"/>
                <a:cs typeface="Times New Roman" pitchFamily="18" charset="0"/>
              </a:rPr>
              <a:t>.1. Generalități, pericolul electrocutării.</a:t>
            </a:r>
            <a:endParaRPr lang="ru-RU" dirty="0">
              <a:latin typeface="Times New Roman" pitchFamily="18" charset="0"/>
              <a:cs typeface="Times New Roman" pitchFamily="18" charset="0"/>
            </a:endParaRPr>
          </a:p>
          <a:p>
            <a:r>
              <a:rPr lang="en-GB" dirty="0">
                <a:latin typeface="Times New Roman" pitchFamily="18" charset="0"/>
                <a:cs typeface="Times New Roman" pitchFamily="18" charset="0"/>
              </a:rPr>
              <a:t>9</a:t>
            </a:r>
            <a:r>
              <a:rPr lang="ro-RO" dirty="0">
                <a:latin typeface="Times New Roman" pitchFamily="18" charset="0"/>
                <a:cs typeface="Times New Roman" pitchFamily="18" charset="0"/>
              </a:rPr>
              <a:t>.2 Cauzele electrocutării.</a:t>
            </a:r>
            <a:endParaRPr lang="ru-RU" dirty="0">
              <a:latin typeface="Times New Roman" pitchFamily="18" charset="0"/>
              <a:cs typeface="Times New Roman" pitchFamily="18" charset="0"/>
            </a:endParaRPr>
          </a:p>
          <a:p>
            <a:r>
              <a:rPr lang="en-GB" dirty="0">
                <a:latin typeface="Times New Roman" pitchFamily="18" charset="0"/>
                <a:cs typeface="Times New Roman" pitchFamily="18" charset="0"/>
              </a:rPr>
              <a:t>9</a:t>
            </a:r>
            <a:r>
              <a:rPr lang="ro-RO" dirty="0">
                <a:latin typeface="Times New Roman" pitchFamily="18" charset="0"/>
                <a:cs typeface="Times New Roman" pitchFamily="18" charset="0"/>
              </a:rPr>
              <a:t>.3. Acţiunea fiziologică a curentului electric asupra organismului uman.</a:t>
            </a:r>
            <a:endParaRPr lang="ru-RU" dirty="0">
              <a:latin typeface="Times New Roman" pitchFamily="18" charset="0"/>
              <a:cs typeface="Times New Roman" pitchFamily="18" charset="0"/>
            </a:endParaRPr>
          </a:p>
          <a:p>
            <a:pPr algn="just"/>
            <a:r>
              <a:rPr lang="en-GB" dirty="0">
                <a:latin typeface="Times New Roman" pitchFamily="18" charset="0"/>
                <a:cs typeface="Times New Roman" pitchFamily="18" charset="0"/>
              </a:rPr>
              <a:t>9</a:t>
            </a:r>
            <a:r>
              <a:rPr lang="ro-RO" dirty="0">
                <a:latin typeface="Times New Roman" pitchFamily="18" charset="0"/>
                <a:cs typeface="Times New Roman" pitchFamily="18" charset="0"/>
              </a:rPr>
              <a:t>.4. Electrotraumele şi factorii care determină gravitatea efectelor electrocutării.</a:t>
            </a:r>
            <a:endParaRPr lang="ru-RU" dirty="0">
              <a:latin typeface="Times New Roman" pitchFamily="18" charset="0"/>
              <a:cs typeface="Times New Roman" pitchFamily="18" charset="0"/>
            </a:endParaRPr>
          </a:p>
          <a:p>
            <a:pPr algn="just"/>
            <a:r>
              <a:rPr lang="en-GB" dirty="0">
                <a:latin typeface="Times New Roman" pitchFamily="18" charset="0"/>
                <a:cs typeface="Times New Roman" pitchFamily="18" charset="0"/>
              </a:rPr>
              <a:t>9</a:t>
            </a:r>
            <a:r>
              <a:rPr lang="ro-RO" dirty="0">
                <a:latin typeface="Times New Roman" pitchFamily="18" charset="0"/>
                <a:cs typeface="Times New Roman" pitchFamily="18" charset="0"/>
              </a:rPr>
              <a:t>.5. Clasificarea încăperilor şi a locurilor de muncă conform pericolului de electrocutare.</a:t>
            </a:r>
            <a:endParaRPr lang="ru-RU" dirty="0">
              <a:latin typeface="Times New Roman" pitchFamily="18" charset="0"/>
              <a:cs typeface="Times New Roman" pitchFamily="18" charset="0"/>
            </a:endParaRPr>
          </a:p>
          <a:p>
            <a:r>
              <a:rPr lang="en-GB" dirty="0">
                <a:latin typeface="Times New Roman" pitchFamily="18" charset="0"/>
                <a:cs typeface="Times New Roman" pitchFamily="18" charset="0"/>
              </a:rPr>
              <a:t>9</a:t>
            </a:r>
            <a:r>
              <a:rPr lang="ro-RO" dirty="0">
                <a:latin typeface="Times New Roman" pitchFamily="18" charset="0"/>
                <a:cs typeface="Times New Roman" pitchFamily="18" charset="0"/>
              </a:rPr>
              <a:t>.6. Acordarea primului ajutor în cazul electrocutării.</a:t>
            </a:r>
            <a:endParaRPr lang="ru-RU" dirty="0">
              <a:latin typeface="Times New Roman" pitchFamily="18" charset="0"/>
              <a:cs typeface="Times New Roman" pitchFamily="18" charset="0"/>
            </a:endParaRPr>
          </a:p>
          <a:p>
            <a:r>
              <a:rPr lang="en-GB" dirty="0">
                <a:latin typeface="Times New Roman" pitchFamily="18" charset="0"/>
                <a:cs typeface="Times New Roman" pitchFamily="18" charset="0"/>
              </a:rPr>
              <a:t>9</a:t>
            </a:r>
            <a:r>
              <a:rPr lang="ro-RO" dirty="0">
                <a:latin typeface="Times New Roman" pitchFamily="18" charset="0"/>
                <a:cs typeface="Times New Roman" pitchFamily="18" charset="0"/>
              </a:rPr>
              <a:t>.7.  Măsuri și mijloace de protecție contra electrocutării.</a:t>
            </a:r>
          </a:p>
          <a:p>
            <a:r>
              <a:rPr lang="en-GB" dirty="0">
                <a:latin typeface="Times New Roman" pitchFamily="18" charset="0"/>
                <a:cs typeface="Times New Roman" pitchFamily="18" charset="0"/>
              </a:rPr>
              <a:t>9</a:t>
            </a:r>
            <a:r>
              <a:rPr lang="ro-RO" dirty="0">
                <a:latin typeface="Times New Roman" pitchFamily="18" charset="0"/>
                <a:cs typeface="Times New Roman" pitchFamily="18" charset="0"/>
              </a:rPr>
              <a:t>.8. Organizarea exploatării  în siguranțĂ a instalațiilor electrice.</a:t>
            </a:r>
          </a:p>
        </p:txBody>
      </p:sp>
      <p:sp>
        <p:nvSpPr>
          <p:cNvPr id="4" name="Прямоугольник 3"/>
          <p:cNvSpPr/>
          <p:nvPr/>
        </p:nvSpPr>
        <p:spPr>
          <a:xfrm>
            <a:off x="520700" y="1287290"/>
            <a:ext cx="11239500" cy="646331"/>
          </a:xfrm>
          <a:prstGeom prst="rect">
            <a:avLst/>
          </a:prstGeom>
        </p:spPr>
        <p:txBody>
          <a:bodyPr wrap="square">
            <a:spAutoFit/>
          </a:bodyPr>
          <a:lstStyle/>
          <a:p>
            <a:pPr algn="ctr"/>
            <a:r>
              <a:rPr lang="en-GB" sz="3600" b="1" dirty="0">
                <a:latin typeface="Times New Roman" pitchFamily="18" charset="0"/>
                <a:cs typeface="Times New Roman" pitchFamily="18" charset="0"/>
              </a:rPr>
              <a:t>9</a:t>
            </a:r>
            <a:r>
              <a:rPr lang="ro-RO" sz="3600" b="1" dirty="0">
                <a:latin typeface="Times New Roman" pitchFamily="18" charset="0"/>
                <a:cs typeface="Times New Roman" pitchFamily="18" charset="0"/>
              </a:rPr>
              <a:t>. ELECTROSECURITATEA</a:t>
            </a: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4200190668"/>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29989" cy="233082"/>
          </a:xfrm>
        </p:spPr>
        <p:txBody>
          <a:bodyPr/>
          <a:lstStyle/>
          <a:p>
            <a:endParaRPr lang="ru-RU" dirty="0"/>
          </a:p>
        </p:txBody>
      </p:sp>
      <p:sp>
        <p:nvSpPr>
          <p:cNvPr id="3" name="Объект 2"/>
          <p:cNvSpPr>
            <a:spLocks noGrp="1"/>
          </p:cNvSpPr>
          <p:nvPr>
            <p:ph idx="1"/>
          </p:nvPr>
        </p:nvSpPr>
        <p:spPr>
          <a:xfrm>
            <a:off x="457200" y="876300"/>
            <a:ext cx="11404600" cy="5372099"/>
          </a:xfrm>
        </p:spPr>
        <p:txBody>
          <a:bodyPr>
            <a:noAutofit/>
          </a:bodyPr>
          <a:lstStyle/>
          <a:p>
            <a:pPr marL="0" indent="0" algn="just">
              <a:buNone/>
            </a:pPr>
            <a:r>
              <a:rPr lang="ro-RO" sz="2400" i="1" dirty="0">
                <a:latin typeface="Times New Roman" pitchFamily="18" charset="0"/>
                <a:cs typeface="Times New Roman" pitchFamily="18" charset="0"/>
              </a:rPr>
              <a:t>	Electrooftalmia </a:t>
            </a:r>
            <a:r>
              <a:rPr lang="ro-RO" sz="2400" dirty="0">
                <a:latin typeface="Times New Roman" pitchFamily="18" charset="0"/>
                <a:cs typeface="Times New Roman" pitchFamily="18" charset="0"/>
              </a:rPr>
              <a:t>prezintă afectarea organelor vizuale de razele puternice  ultraviolete în timpul arderii arcului electric, scurcircuitări. Ea se dezvoltă peste 4-8ore după afectare. Se înroșește pielea, apar lacrimi, pierderea parțială a vederii. Se simt dureri de cap, în ochi, care se manifestă mai ales sub efectul luminii.</a:t>
            </a:r>
            <a:endParaRPr lang="ru-RU" sz="2400" dirty="0">
              <a:latin typeface="Times New Roman" pitchFamily="18" charset="0"/>
              <a:cs typeface="Times New Roman" pitchFamily="18" charset="0"/>
            </a:endParaRPr>
          </a:p>
          <a:p>
            <a:pPr marL="0" indent="0" algn="just">
              <a:buNone/>
            </a:pPr>
            <a:r>
              <a:rPr lang="ro-RO" sz="2400" i="1" dirty="0">
                <a:latin typeface="Times New Roman" pitchFamily="18" charset="0"/>
                <a:cs typeface="Times New Roman" pitchFamily="18" charset="0"/>
              </a:rPr>
              <a:t>	Şocul electric</a:t>
            </a:r>
            <a:r>
              <a:rPr lang="ro-RO" sz="2400" dirty="0">
                <a:latin typeface="Times New Roman" pitchFamily="18" charset="0"/>
                <a:cs typeface="Times New Roman" pitchFamily="18" charset="0"/>
              </a:rPr>
              <a:t>  - excitarea ţesuturilor vii ale organismului provocată de scurgerea curentului electric prin corp şi </a:t>
            </a:r>
            <a:r>
              <a:rPr lang="ro-RO" sz="2400" b="1" dirty="0">
                <a:latin typeface="Times New Roman" pitchFamily="18" charset="0"/>
                <a:cs typeface="Times New Roman" pitchFamily="18" charset="0"/>
              </a:rPr>
              <a:t>însoţită de contracţii involuntare ale muşchilor</a:t>
            </a:r>
            <a:r>
              <a:rPr lang="ro-RO" sz="2400" dirty="0">
                <a:latin typeface="Times New Roman" pitchFamily="18" charset="0"/>
                <a:cs typeface="Times New Roman" pitchFamily="18" charset="0"/>
              </a:rPr>
              <a:t>. Sunt stabilite următoarele patru grade ale şocului electric:</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I – contracţii convulsive ale muşchilor fără pierdere de cunoştinţă;</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II – contracţii convulsive cu pierdere de cunoştinţă, dar cu păstrarea activităţii inimii şi plămânilor;</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III – pierderea cunoştinţei şi dereglarea activităţii inimii sau plămânilor (sau şi a inimii şi a plămânilor);</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IV – moartea clinică, adică lipsa respiraţiei şi circulaţiei sângelui.</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871004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39489" cy="1400530"/>
          </a:xfrm>
        </p:spPr>
        <p:txBody>
          <a:bodyPr/>
          <a:lstStyle/>
          <a:p>
            <a:pPr algn="ctr"/>
            <a:r>
              <a:rPr lang="en-GB" sz="3600" b="1" dirty="0">
                <a:latin typeface="Times New Roman" pitchFamily="18" charset="0"/>
                <a:cs typeface="Times New Roman" pitchFamily="18" charset="0"/>
              </a:rPr>
              <a:t>9</a:t>
            </a:r>
            <a:r>
              <a:rPr lang="ro-RO" sz="3600" b="1" dirty="0">
                <a:latin typeface="Times New Roman" pitchFamily="18" charset="0"/>
                <a:cs typeface="Times New Roman" pitchFamily="18" charset="0"/>
              </a:rPr>
              <a:t>.4. Electrotraumele şi factorii care determină gravitatea efectelor electrocutării</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292100" y="2052918"/>
            <a:ext cx="11531600" cy="4195481"/>
          </a:xfrm>
        </p:spPr>
        <p:txBody>
          <a:bodyPr>
            <a:noAutofit/>
          </a:bodyPr>
          <a:lstStyle/>
          <a:p>
            <a:pPr marL="0" indent="0" algn="just">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Electrotraumele </a:t>
            </a:r>
            <a:r>
              <a:rPr lang="ro-RO" sz="2400" dirty="0">
                <a:latin typeface="Times New Roman" pitchFamily="18" charset="0"/>
                <a:cs typeface="Times New Roman" pitchFamily="18" charset="0"/>
              </a:rPr>
              <a:t> - sunt traumele provocate de acțiunea curentului electric sau a arcului electric. Electrotraumele sunt rezultatul:</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atingerii de una din fazele sub tensiune a omului neizolat de pământ;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atingerii simultane de două faze ale instalaţiei electrice care se află sub tensiune;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apropierii omului la distanţă periculoasă în instalaţiile cu tensiunea mai mare de 1000 V;</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influenţei electricităţii atmosferice în timpul descărcărilor atmosferice;</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influenţei arcului electric;</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eliberării persoanei ce se află sub acţiunea curentului electric prin manevre eronate  etc.</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845914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79189" cy="347382"/>
          </a:xfrm>
        </p:spPr>
        <p:txBody>
          <a:bodyPr/>
          <a:lstStyle/>
          <a:p>
            <a:endParaRPr lang="ru-RU" dirty="0"/>
          </a:p>
        </p:txBody>
      </p:sp>
      <p:sp>
        <p:nvSpPr>
          <p:cNvPr id="3" name="Объект 2"/>
          <p:cNvSpPr>
            <a:spLocks noGrp="1"/>
          </p:cNvSpPr>
          <p:nvPr>
            <p:ph idx="1"/>
          </p:nvPr>
        </p:nvSpPr>
        <p:spPr>
          <a:xfrm>
            <a:off x="292100" y="1041400"/>
            <a:ext cx="11696700" cy="5206999"/>
          </a:xfrm>
        </p:spPr>
        <p:txBody>
          <a:bodyPr/>
          <a:lstStyle/>
          <a:p>
            <a:pPr marL="0" indent="0" algn="just">
              <a:buNone/>
            </a:pPr>
            <a:r>
              <a:rPr lang="ro-RO" sz="2400" dirty="0">
                <a:latin typeface="Times New Roman" pitchFamily="18" charset="0"/>
                <a:cs typeface="Times New Roman" pitchFamily="18" charset="0"/>
              </a:rPr>
              <a:t>	Gravitatea electrocutării depinde de o serie de factori determinanţi de:</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1) puterea/valoarea curentului electric;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2) rezistenţa corpului uman;</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3) durata acţiunii curentului;</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4) genul curentului (alternativ sau continuu);</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5) frecvenţa curentului;</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6) calea de scurgere a curentului prin corp;</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7) starea fiziologică a omului;</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8) starea mediului înconjurător.</a:t>
            </a:r>
            <a:endParaRPr lang="ru-RU" sz="24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49580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17289" cy="410882"/>
          </a:xfrm>
        </p:spPr>
        <p:txBody>
          <a:bodyPr/>
          <a:lstStyle/>
          <a:p>
            <a:endParaRPr lang="ru-RU" dirty="0"/>
          </a:p>
        </p:txBody>
      </p:sp>
      <p:sp>
        <p:nvSpPr>
          <p:cNvPr id="3" name="Объект 2"/>
          <p:cNvSpPr>
            <a:spLocks noGrp="1"/>
          </p:cNvSpPr>
          <p:nvPr>
            <p:ph idx="1"/>
          </p:nvPr>
        </p:nvSpPr>
        <p:spPr>
          <a:xfrm>
            <a:off x="266700" y="990600"/>
            <a:ext cx="11658600" cy="5257799"/>
          </a:xfrm>
        </p:spPr>
        <p:txBody>
          <a:bodyPr>
            <a:normAutofit/>
          </a:bodyPr>
          <a:lstStyle/>
          <a:p>
            <a:pPr marL="0" indent="0" algn="just">
              <a:lnSpc>
                <a:spcPct val="150000"/>
              </a:lnSpc>
              <a:buNone/>
            </a:pPr>
            <a:r>
              <a:rPr lang="ro-RO" sz="2400" i="1" dirty="0">
                <a:latin typeface="Times New Roman" pitchFamily="18" charset="0"/>
                <a:cs typeface="Times New Roman" pitchFamily="18" charset="0"/>
              </a:rPr>
              <a:t>	Valoarea curentului</a:t>
            </a:r>
            <a:r>
              <a:rPr lang="ro-RO" sz="2400" dirty="0">
                <a:latin typeface="Times New Roman" pitchFamily="18" charset="0"/>
                <a:cs typeface="Times New Roman" pitchFamily="18" charset="0"/>
              </a:rPr>
              <a:t> ce se scurge prin OU este factorul principal de care depinde rezultatul electrocutării: cu cât este mai mare curentul, cu atât este mai periculoasă acţiunea lui. În funcție de acțiunea curentului electric asupra OU se cunosc cîteva </a:t>
            </a:r>
            <a:r>
              <a:rPr lang="ro-RO" sz="2400" b="1" dirty="0">
                <a:latin typeface="Times New Roman" pitchFamily="18" charset="0"/>
                <a:cs typeface="Times New Roman" pitchFamily="18" charset="0"/>
              </a:rPr>
              <a:t>praguri de curent electric</a:t>
            </a:r>
            <a:r>
              <a:rPr lang="ro-RO"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marL="0" indent="0" algn="just">
              <a:lnSpc>
                <a:spcPct val="150000"/>
              </a:lnSpc>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pragul curentului sensibil (simțit)</a:t>
            </a:r>
            <a:r>
              <a:rPr lang="ro-RO" sz="2400" dirty="0">
                <a:latin typeface="Times New Roman" pitchFamily="18" charset="0"/>
                <a:cs typeface="Times New Roman" pitchFamily="18" charset="0"/>
              </a:rPr>
              <a:t> – prezintă valoarea minimă a curentului sensibil. Pentru curentul alternativ cu frecvența de 50Hz pragul curentului sensibil corespunde valorilor </a:t>
            </a:r>
            <a:r>
              <a:rPr lang="ro-RO" sz="2400" b="1" dirty="0">
                <a:latin typeface="Times New Roman" pitchFamily="18" charset="0"/>
                <a:cs typeface="Times New Roman" pitchFamily="18" charset="0"/>
              </a:rPr>
              <a:t>0,5...1,5 mA,</a:t>
            </a:r>
            <a:r>
              <a:rPr lang="ro-RO" sz="2400" dirty="0">
                <a:latin typeface="Times New Roman" pitchFamily="18" charset="0"/>
                <a:cs typeface="Times New Roman" pitchFamily="18" charset="0"/>
              </a:rPr>
              <a:t> la curentul continuu </a:t>
            </a:r>
            <a:r>
              <a:rPr lang="ro-RO" sz="2400" b="1" dirty="0">
                <a:latin typeface="Times New Roman" pitchFamily="18" charset="0"/>
                <a:cs typeface="Times New Roman" pitchFamily="18" charset="0"/>
              </a:rPr>
              <a:t>5..7mA</a:t>
            </a:r>
            <a:r>
              <a:rPr lang="ro-RO" sz="2400" dirty="0">
                <a:latin typeface="Times New Roman" pitchFamily="18" charset="0"/>
                <a:cs typeface="Times New Roman" pitchFamily="18" charset="0"/>
              </a:rPr>
              <a:t>. La această valoare apar </a:t>
            </a:r>
            <a:r>
              <a:rPr lang="ro-RO" sz="2400" b="1" dirty="0">
                <a:latin typeface="Times New Roman" pitchFamily="18" charset="0"/>
                <a:cs typeface="Times New Roman" pitchFamily="18" charset="0"/>
              </a:rPr>
              <a:t>furnicări, tremurici ale degetelor mîinii. </a:t>
            </a:r>
            <a:endParaRPr lang="ru-RU" sz="2400" dirty="0">
              <a:latin typeface="Times New Roman" pitchFamily="18" charset="0"/>
              <a:cs typeface="Times New Roman" pitchFamily="18" charset="0"/>
            </a:endParaRPr>
          </a:p>
          <a:p>
            <a:pPr marL="0" indent="0" algn="just">
              <a:lnSpc>
                <a:spcPct val="150000"/>
              </a:lnSpc>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150886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14089" cy="309282"/>
          </a:xfrm>
        </p:spPr>
        <p:txBody>
          <a:bodyPr/>
          <a:lstStyle/>
          <a:p>
            <a:endParaRPr lang="ru-RU" dirty="0"/>
          </a:p>
        </p:txBody>
      </p:sp>
      <p:sp>
        <p:nvSpPr>
          <p:cNvPr id="3" name="Объект 2"/>
          <p:cNvSpPr>
            <a:spLocks noGrp="1"/>
          </p:cNvSpPr>
          <p:nvPr>
            <p:ph idx="1"/>
          </p:nvPr>
        </p:nvSpPr>
        <p:spPr>
          <a:xfrm>
            <a:off x="241300" y="990600"/>
            <a:ext cx="11595100" cy="5257799"/>
          </a:xfrm>
        </p:spPr>
        <p:txBody>
          <a:bodyPr>
            <a:noAutofit/>
          </a:bodyPr>
          <a:lstStyle/>
          <a:p>
            <a:pPr marL="0" indent="0" algn="just">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 pragul curentului de reținere sau contracție</a:t>
            </a:r>
            <a:r>
              <a:rPr lang="ro-RO" sz="2400" dirty="0">
                <a:latin typeface="Times New Roman" pitchFamily="18" charset="0"/>
                <a:cs typeface="Times New Roman" pitchFamily="18" charset="0"/>
              </a:rPr>
              <a:t> – prezintă valoarea minimă a curentului care nu permite desprinderea de la conductor, </a:t>
            </a:r>
            <a:r>
              <a:rPr lang="ro-RO" sz="2400" b="1" dirty="0">
                <a:latin typeface="Times New Roman" pitchFamily="18" charset="0"/>
                <a:cs typeface="Times New Roman" pitchFamily="18" charset="0"/>
              </a:rPr>
              <a:t>10…15 mA.</a:t>
            </a:r>
            <a:r>
              <a:rPr lang="ro-RO" sz="2400" dirty="0">
                <a:latin typeface="Times New Roman" pitchFamily="18" charset="0"/>
                <a:cs typeface="Times New Roman" pitchFamily="18" charset="0"/>
              </a:rPr>
              <a:t> La scurgere prin corp provoacă contracţii involuntare ale muşchilor mâinilor şi omul nu se poate elibera de sine stătător de contactul cu părţile conductoare.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 </a:t>
            </a:r>
            <a:r>
              <a:rPr lang="ro-RO" sz="2400" b="1" dirty="0">
                <a:latin typeface="Times New Roman" pitchFamily="18" charset="0"/>
                <a:cs typeface="Times New Roman" pitchFamily="18" charset="0"/>
              </a:rPr>
              <a:t>pragul curentului de fibrilație</a:t>
            </a:r>
            <a:r>
              <a:rPr lang="ro-RO" sz="2400" dirty="0">
                <a:latin typeface="Times New Roman" pitchFamily="18" charset="0"/>
                <a:cs typeface="Times New Roman" pitchFamily="18" charset="0"/>
              </a:rPr>
              <a:t> – prezintă valoarea minimă a curentului de fibrilație, de </a:t>
            </a:r>
            <a:r>
              <a:rPr lang="ro-RO" sz="2400" b="1" dirty="0">
                <a:latin typeface="Times New Roman" pitchFamily="18" charset="0"/>
                <a:cs typeface="Times New Roman" pitchFamily="18" charset="0"/>
              </a:rPr>
              <a:t>50…80 mA</a:t>
            </a:r>
            <a:r>
              <a:rPr lang="ro-RO" sz="2400" dirty="0">
                <a:latin typeface="Times New Roman" pitchFamily="18" charset="0"/>
                <a:cs typeface="Times New Roman" pitchFamily="18" charset="0"/>
              </a:rPr>
              <a:t>. Prin fibrilație se înțelege funcționarea haotică a mușchilor inimii și plămînii. Inima consumă mai multă energie, dar nu produce (15 -20sec.), circulația sîngelui se stopează, inima se obosește și se oprește. Valorile mininme ale curenților ce cauzează fibrilația inimii se detrmină în funcție de durata acțiunii: </a:t>
            </a:r>
            <a:endParaRPr lang="ru-RU" sz="2400" dirty="0">
              <a:latin typeface="Times New Roman" pitchFamily="18" charset="0"/>
              <a:cs typeface="Times New Roman" pitchFamily="18" charset="0"/>
            </a:endParaRPr>
          </a:p>
          <a:p>
            <a:pPr marL="0" indent="0" algn="ctr">
              <a:buNone/>
            </a:pPr>
            <a:r>
              <a:rPr lang="ro-RO" sz="2400" dirty="0">
                <a:latin typeface="Times New Roman" pitchFamily="18" charset="0"/>
                <a:cs typeface="Times New Roman" pitchFamily="18" charset="0"/>
              </a:rPr>
              <a:t>I</a:t>
            </a:r>
            <a:r>
              <a:rPr lang="ro-RO" sz="2400" baseline="-25000" dirty="0">
                <a:latin typeface="Times New Roman" pitchFamily="18" charset="0"/>
                <a:cs typeface="Times New Roman" pitchFamily="18" charset="0"/>
              </a:rPr>
              <a:t>f</a:t>
            </a:r>
            <a:r>
              <a:rPr lang="ro-RO" sz="2400" dirty="0">
                <a:latin typeface="Times New Roman" pitchFamily="18" charset="0"/>
                <a:cs typeface="Times New Roman" pitchFamily="18" charset="0"/>
              </a:rPr>
              <a:t>=165/t</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În care: I</a:t>
            </a:r>
            <a:r>
              <a:rPr lang="ro-RO" sz="2400" baseline="-25000" dirty="0">
                <a:latin typeface="Times New Roman" pitchFamily="18" charset="0"/>
                <a:cs typeface="Times New Roman" pitchFamily="18" charset="0"/>
              </a:rPr>
              <a:t>f </a:t>
            </a:r>
            <a:r>
              <a:rPr lang="ro-RO" sz="2400" dirty="0">
                <a:latin typeface="Times New Roman" pitchFamily="18" charset="0"/>
                <a:cs typeface="Times New Roman" pitchFamily="18" charset="0"/>
              </a:rPr>
              <a:t>– pragul curentului de fibrilație;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t – durata acțiunii curentului, s</a:t>
            </a:r>
            <a:endParaRPr lang="ru-RU" sz="24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340297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66489" cy="245782"/>
          </a:xfrm>
        </p:spPr>
        <p:txBody>
          <a:bodyPr/>
          <a:lstStyle/>
          <a:p>
            <a:endParaRPr lang="ru-RU" dirty="0"/>
          </a:p>
        </p:txBody>
      </p:sp>
      <p:sp>
        <p:nvSpPr>
          <p:cNvPr id="3" name="Объект 2"/>
          <p:cNvSpPr>
            <a:spLocks noGrp="1"/>
          </p:cNvSpPr>
          <p:nvPr>
            <p:ph idx="1"/>
          </p:nvPr>
        </p:nvSpPr>
        <p:spPr>
          <a:xfrm>
            <a:off x="342900" y="901700"/>
            <a:ext cx="11658600" cy="5346699"/>
          </a:xfrm>
        </p:spPr>
        <p:txBody>
          <a:bodyPr/>
          <a:lstStyle/>
          <a:p>
            <a:pPr marL="0" indent="0" algn="just">
              <a:buNone/>
            </a:pPr>
            <a:r>
              <a:rPr lang="ro-RO" i="1" dirty="0">
                <a:latin typeface="Times New Roman" pitchFamily="18" charset="0"/>
                <a:cs typeface="Times New Roman" pitchFamily="18" charset="0"/>
              </a:rPr>
              <a:t>	</a:t>
            </a:r>
            <a:r>
              <a:rPr lang="ro-RO" sz="2400" i="1" dirty="0">
                <a:latin typeface="Times New Roman" pitchFamily="18" charset="0"/>
                <a:cs typeface="Times New Roman" pitchFamily="18" charset="0"/>
              </a:rPr>
              <a:t>Durata acțiunii curentului</a:t>
            </a:r>
            <a:r>
              <a:rPr lang="ro-RO" sz="2400" dirty="0">
                <a:latin typeface="Times New Roman" pitchFamily="18" charset="0"/>
                <a:cs typeface="Times New Roman" pitchFamily="18" charset="0"/>
              </a:rPr>
              <a:t> asupra corpului uman determină în mod proporțional pericolul electrocutării. Dacă durata acțiunii curentului este de 0,2 – 0,5s, atunci tulburările inimii dispar peste 120 – 140s. Dacă accidentatul s-a aflat mai mult de 25-30s sub acțiunea curentului, atunci are loc fibrilația inimii și pentru a o readuce la funcționarea normală este nevoie de ajutor medical urgent. Din această cauză regulile de explotare a instalațiilor electrice nu prevăd limitele admisibile ale tensiunilor de atingere și a curenților pentru o durată de acțiune  &lt; 0,01s.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a:t>
            </a:r>
            <a:r>
              <a:rPr lang="ro-RO" sz="2400" b="1" dirty="0">
                <a:latin typeface="Times New Roman" pitchFamily="18" charset="0"/>
                <a:cs typeface="Times New Roman" pitchFamily="18" charset="0"/>
              </a:rPr>
              <a:t>pragul curentului mortal cu valoarea mai mare de 0,1A (100 mA</a:t>
            </a:r>
            <a:r>
              <a:rPr lang="ro-RO" sz="2400" dirty="0">
                <a:latin typeface="Times New Roman" pitchFamily="18" charset="0"/>
                <a:cs typeface="Times New Roman" pitchFamily="18" charset="0"/>
              </a:rPr>
              <a:t>) este considerat curent mortal.</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949201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79189" cy="182282"/>
          </a:xfrm>
        </p:spPr>
        <p:txBody>
          <a:bodyPr/>
          <a:lstStyle/>
          <a:p>
            <a:endParaRPr lang="ru-RU" dirty="0"/>
          </a:p>
        </p:txBody>
      </p:sp>
      <p:sp>
        <p:nvSpPr>
          <p:cNvPr id="3" name="Объект 2"/>
          <p:cNvSpPr>
            <a:spLocks noGrp="1"/>
          </p:cNvSpPr>
          <p:nvPr>
            <p:ph idx="1"/>
          </p:nvPr>
        </p:nvSpPr>
        <p:spPr>
          <a:xfrm>
            <a:off x="368300" y="812800"/>
            <a:ext cx="11645900" cy="5435599"/>
          </a:xfrm>
        </p:spPr>
        <p:txBody>
          <a:bodyPr>
            <a:normAutofit fontScale="92500" lnSpcReduction="10000"/>
          </a:bodyPr>
          <a:lstStyle/>
          <a:p>
            <a:pPr marL="0" indent="0" algn="just">
              <a:lnSpc>
                <a:spcPct val="150000"/>
              </a:lnSpc>
              <a:buNone/>
            </a:pPr>
            <a:r>
              <a:rPr lang="ro-RO" sz="2400" i="1" dirty="0">
                <a:latin typeface="Times New Roman" pitchFamily="18" charset="0"/>
                <a:cs typeface="Times New Roman" pitchFamily="18" charset="0"/>
              </a:rPr>
              <a:t>	Rezistența electrică a corpului</a:t>
            </a:r>
            <a:r>
              <a:rPr lang="ro-RO" sz="2400" dirty="0">
                <a:latin typeface="Times New Roman" pitchFamily="18" charset="0"/>
                <a:cs typeface="Times New Roman" pitchFamily="18" charset="0"/>
              </a:rPr>
              <a:t> uman este unul din factorii principali care determină valoarea curentului  ce trece  prin corpul omenesc la atingerea unui element aflat sub tensiune. </a:t>
            </a:r>
          </a:p>
          <a:p>
            <a:pPr marL="0" indent="0" algn="just">
              <a:lnSpc>
                <a:spcPct val="150000"/>
              </a:lnSpc>
              <a:buNone/>
            </a:pPr>
            <a:r>
              <a:rPr lang="ro-RO" sz="2400" dirty="0">
                <a:latin typeface="Times New Roman" pitchFamily="18" charset="0"/>
                <a:cs typeface="Times New Roman" pitchFamily="18" charset="0"/>
              </a:rPr>
              <a:t>	Valoarea și caracterul rezistenței corpului omenesc la atingerea unui element aflat între două suprafețe conductoare sub tensiune sunt diferite. Aceasta depinde de: </a:t>
            </a:r>
          </a:p>
          <a:p>
            <a:pPr marL="0" indent="0" algn="just">
              <a:lnSpc>
                <a:spcPct val="150000"/>
              </a:lnSpc>
              <a:buNone/>
            </a:pPr>
            <a:r>
              <a:rPr lang="ro-RO" sz="2400" dirty="0">
                <a:latin typeface="Times New Roman" pitchFamily="18" charset="0"/>
                <a:cs typeface="Times New Roman" pitchFamily="18" charset="0"/>
              </a:rPr>
              <a:t> - țesutul muscular; </a:t>
            </a:r>
          </a:p>
          <a:p>
            <a:pPr marL="0" indent="0" algn="just">
              <a:lnSpc>
                <a:spcPct val="150000"/>
              </a:lnSpc>
              <a:buNone/>
            </a:pPr>
            <a:r>
              <a:rPr lang="ro-RO" sz="2400" dirty="0">
                <a:latin typeface="Times New Roman" pitchFamily="18" charset="0"/>
                <a:cs typeface="Times New Roman" pitchFamily="18" charset="0"/>
              </a:rPr>
              <a:t> - aparatul circulator;</a:t>
            </a:r>
          </a:p>
          <a:p>
            <a:pPr marL="0" indent="0" algn="just">
              <a:lnSpc>
                <a:spcPct val="150000"/>
              </a:lnSpc>
              <a:buNone/>
            </a:pPr>
            <a:r>
              <a:rPr lang="ro-RO" sz="2400" dirty="0">
                <a:latin typeface="Times New Roman" pitchFamily="18" charset="0"/>
                <a:cs typeface="Times New Roman" pitchFamily="18" charset="0"/>
              </a:rPr>
              <a:t> - organele interne și sistemul nervos. </a:t>
            </a:r>
          </a:p>
          <a:p>
            <a:pPr marL="0" indent="0" algn="just">
              <a:lnSpc>
                <a:spcPct val="150000"/>
              </a:lnSpc>
              <a:buNone/>
            </a:pPr>
            <a:r>
              <a:rPr lang="ro-RO" sz="2400" dirty="0">
                <a:latin typeface="Times New Roman" pitchFamily="18" charset="0"/>
                <a:cs typeface="Times New Roman" pitchFamily="18" charset="0"/>
              </a:rPr>
              <a:t>	Ele nu depind numai de proprietățile fizice, dar și de procesele biofizice foarte complicate ce au loc în corpul uman. Valoarea rezistenței corpului uman variază de la om la om și în funcție de locul de atingere a conductorului.</a:t>
            </a:r>
            <a:endParaRPr lang="ru-RU" sz="2400" dirty="0">
              <a:latin typeface="Times New Roman" pitchFamily="18" charset="0"/>
              <a:cs typeface="Times New Roman" pitchFamily="18" charset="0"/>
            </a:endParaRPr>
          </a:p>
          <a:p>
            <a:pPr marL="0" indent="0" algn="just">
              <a:lnSpc>
                <a:spcPct val="150000"/>
              </a:lnSpc>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969250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17289" cy="207682"/>
          </a:xfrm>
        </p:spPr>
        <p:txBody>
          <a:bodyPr/>
          <a:lstStyle/>
          <a:p>
            <a:endParaRPr lang="ru-RU" dirty="0"/>
          </a:p>
        </p:txBody>
      </p:sp>
      <p:sp>
        <p:nvSpPr>
          <p:cNvPr id="3" name="Объект 2"/>
          <p:cNvSpPr>
            <a:spLocks noGrp="1"/>
          </p:cNvSpPr>
          <p:nvPr>
            <p:ph idx="1"/>
          </p:nvPr>
        </p:nvSpPr>
        <p:spPr>
          <a:xfrm>
            <a:off x="355600" y="838200"/>
            <a:ext cx="11595100" cy="5410199"/>
          </a:xfrm>
        </p:spPr>
        <p:txBody>
          <a:bodyPr>
            <a:normAutofit/>
          </a:bodyPr>
          <a:lstStyle/>
          <a:p>
            <a:pPr marL="0" indent="0" algn="just">
              <a:lnSpc>
                <a:spcPct val="150000"/>
              </a:lnSpc>
              <a:buNone/>
            </a:pPr>
            <a:r>
              <a:rPr lang="ro-RO" sz="2400" dirty="0">
                <a:latin typeface="Times New Roman" pitchFamily="18" charset="0"/>
                <a:cs typeface="Times New Roman" pitchFamily="18" charset="0"/>
              </a:rPr>
              <a:t>	</a:t>
            </a:r>
            <a:r>
              <a:rPr lang="ro-RO" sz="2800" i="1" dirty="0">
                <a:latin typeface="Times New Roman" pitchFamily="18" charset="0"/>
                <a:cs typeface="Times New Roman" pitchFamily="18" charset="0"/>
              </a:rPr>
              <a:t>Genul curentului</a:t>
            </a:r>
            <a:r>
              <a:rPr lang="ro-RO" sz="2800" dirty="0">
                <a:latin typeface="Times New Roman" pitchFamily="18" charset="0"/>
                <a:cs typeface="Times New Roman" pitchFamily="18" charset="0"/>
              </a:rPr>
              <a:t>  - determină pericolul electrocutării. La tensiuni ≤500V se consideră mai periculos curentul alternativ. </a:t>
            </a:r>
          </a:p>
          <a:p>
            <a:pPr marL="0" indent="0" algn="just">
              <a:lnSpc>
                <a:spcPct val="150000"/>
              </a:lnSpc>
              <a:buNone/>
            </a:pPr>
            <a:r>
              <a:rPr lang="ro-RO" sz="2800" dirty="0">
                <a:latin typeface="Times New Roman" pitchFamily="18" charset="0"/>
                <a:cs typeface="Times New Roman" pitchFamily="18" charset="0"/>
              </a:rPr>
              <a:t>	La  tensiunile 500-1000V curentul alternativ și curentul continuu prezintă același pericol, iar la tensiuni mai mari de 1000V se consideră periculos curentul continuu.</a:t>
            </a:r>
            <a:endParaRPr lang="ru-RU" sz="28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1959801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02989" cy="372782"/>
          </a:xfrm>
        </p:spPr>
        <p:txBody>
          <a:bodyPr/>
          <a:lstStyle/>
          <a:p>
            <a:endParaRPr lang="ru-RU"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47701" y="1206500"/>
            <a:ext cx="10477500" cy="504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1252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55389" cy="309282"/>
          </a:xfrm>
        </p:spPr>
        <p:txBody>
          <a:bodyPr/>
          <a:lstStyle/>
          <a:p>
            <a:endParaRPr lang="ru-RU" dirty="0"/>
          </a:p>
        </p:txBody>
      </p:sp>
      <p:sp>
        <p:nvSpPr>
          <p:cNvPr id="3" name="Объект 2"/>
          <p:cNvSpPr>
            <a:spLocks noGrp="1"/>
          </p:cNvSpPr>
          <p:nvPr>
            <p:ph idx="1"/>
          </p:nvPr>
        </p:nvSpPr>
        <p:spPr>
          <a:xfrm>
            <a:off x="304800" y="1003300"/>
            <a:ext cx="11620500" cy="5245099"/>
          </a:xfrm>
        </p:spPr>
        <p:txBody>
          <a:bodyPr>
            <a:normAutofit/>
          </a:bodyPr>
          <a:lstStyle/>
          <a:p>
            <a:pPr marL="0" indent="0" algn="just">
              <a:lnSpc>
                <a:spcPct val="150000"/>
              </a:lnSpc>
              <a:buNone/>
            </a:pPr>
            <a:r>
              <a:rPr lang="ro-RO" sz="2400" dirty="0">
                <a:latin typeface="Times New Roman" pitchFamily="18" charset="0"/>
                <a:cs typeface="Times New Roman" pitchFamily="18" charset="0"/>
              </a:rPr>
              <a:t>		</a:t>
            </a:r>
            <a:r>
              <a:rPr lang="ro-RO" sz="2800" i="1" dirty="0">
                <a:latin typeface="Times New Roman" pitchFamily="18" charset="0"/>
                <a:cs typeface="Times New Roman" pitchFamily="18" charset="0"/>
              </a:rPr>
              <a:t>Traseul de scurgere</a:t>
            </a:r>
            <a:r>
              <a:rPr lang="ro-RO" sz="2800" dirty="0">
                <a:latin typeface="Times New Roman" pitchFamily="18" charset="0"/>
                <a:cs typeface="Times New Roman" pitchFamily="18" charset="0"/>
              </a:rPr>
              <a:t> a curentului electric prin corpul uman deasemenea determină gravitatea electrocutării. Deosebim următoarele direcții: Prin mîină - mîină, peste inimă trece aproximativ 3,3% din curentul electric; prin mîina stîngă – picior – 3,7%; prin mîina dreaptă – picior – 6,7%;  prin picior – picior – 0,4%. Cea mai periculoasă direcție este scurgerea curentului electric peste </a:t>
            </a:r>
            <a:r>
              <a:rPr lang="ro-RO" sz="2800" b="1" dirty="0">
                <a:latin typeface="Times New Roman" pitchFamily="18" charset="0"/>
                <a:cs typeface="Times New Roman" pitchFamily="18" charset="0"/>
              </a:rPr>
              <a:t>mușcii sistemului respirator și inimă. </a:t>
            </a:r>
            <a:endParaRPr lang="ru-RU" sz="2800" b="1" dirty="0">
              <a:latin typeface="Times New Roman" pitchFamily="18" charset="0"/>
              <a:cs typeface="Times New Roman" pitchFamily="18" charset="0"/>
            </a:endParaRPr>
          </a:p>
          <a:p>
            <a:pPr marL="0" indent="0" algn="just">
              <a:lnSpc>
                <a:spcPct val="150000"/>
              </a:lnSpc>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384693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41089" cy="1007782"/>
          </a:xfrm>
        </p:spPr>
        <p:txBody>
          <a:bodyPr/>
          <a:lstStyle/>
          <a:p>
            <a:pPr algn="ctr"/>
            <a:r>
              <a:rPr lang="en-GB" sz="3600" b="1" dirty="0">
                <a:latin typeface="Times New Roman" pitchFamily="18" charset="0"/>
                <a:cs typeface="Times New Roman" pitchFamily="18" charset="0"/>
              </a:rPr>
              <a:t>9</a:t>
            </a:r>
            <a:r>
              <a:rPr lang="ro-RO" sz="3600" b="1" dirty="0">
                <a:latin typeface="Times New Roman" pitchFamily="18" charset="0"/>
                <a:cs typeface="Times New Roman" pitchFamily="18" charset="0"/>
              </a:rPr>
              <a:t>.1. Generalități, pericolul electrocutării</a:t>
            </a:r>
            <a:endParaRPr lang="ru-RU" sz="3600" b="1" dirty="0">
              <a:latin typeface="Times New Roman" pitchFamily="18" charset="0"/>
              <a:cs typeface="Times New Roman" pitchFamily="18" charset="0"/>
            </a:endParaRPr>
          </a:p>
        </p:txBody>
      </p:sp>
      <p:sp>
        <p:nvSpPr>
          <p:cNvPr id="3" name="Объект 2"/>
          <p:cNvSpPr>
            <a:spLocks noGrp="1"/>
          </p:cNvSpPr>
          <p:nvPr>
            <p:ph idx="1"/>
          </p:nvPr>
        </p:nvSpPr>
        <p:spPr>
          <a:xfrm>
            <a:off x="368300" y="1447800"/>
            <a:ext cx="11518900" cy="4800599"/>
          </a:xfrm>
        </p:spPr>
        <p:txBody>
          <a:bodyPr>
            <a:normAutofit/>
          </a:bodyPr>
          <a:lstStyle/>
          <a:p>
            <a:pPr marL="0" indent="0" algn="just">
              <a:lnSpc>
                <a:spcPct val="150000"/>
              </a:lnSpc>
              <a:buNone/>
            </a:pPr>
            <a:r>
              <a:rPr lang="ro-RO" sz="2400" dirty="0">
                <a:latin typeface="Times New Roman" pitchFamily="18" charset="0"/>
                <a:cs typeface="Times New Roman" pitchFamily="18" charset="0"/>
              </a:rPr>
              <a:t>	Pericolul electrocutării în instalaţiile electrice este determinat de faptul, că părţile conductoare sau corpurile aparatelor ce au nimerit sub tensiune în rezultatul unor defecte de izolaţie nu emit semnale care ar preîntâmpina omul despre pericol. </a:t>
            </a:r>
          </a:p>
          <a:p>
            <a:pPr marL="0" indent="0" algn="just">
              <a:lnSpc>
                <a:spcPct val="150000"/>
              </a:lnSpc>
              <a:buNone/>
            </a:pPr>
            <a:r>
              <a:rPr lang="ro-RO" sz="2400" dirty="0">
                <a:latin typeface="Times New Roman" pitchFamily="18" charset="0"/>
                <a:cs typeface="Times New Roman" pitchFamily="18" charset="0"/>
              </a:rPr>
              <a:t>	Omul nu are organe de recepție ca să simtă curentul electric la distanță, deaceea el prezintă un mare pericol pentru viața omului. Reacţia omului la curentul electric apare doar după trecerea lui prin OU. </a:t>
            </a:r>
            <a:r>
              <a:rPr lang="ro-RO" sz="2400" b="1" dirty="0">
                <a:latin typeface="Times New Roman" pitchFamily="18" charset="0"/>
                <a:cs typeface="Times New Roman" pitchFamily="18" charset="0"/>
              </a:rPr>
              <a:t>Curentul electric, nu are culoare, gust și miros</a:t>
            </a:r>
            <a:r>
              <a:rPr lang="ro-RO" sz="2400" dirty="0">
                <a:latin typeface="Times New Roman" pitchFamily="18" charset="0"/>
                <a:cs typeface="Times New Roman" pitchFamily="18" charset="0"/>
              </a:rPr>
              <a:t>. Pentru a identifica prezența curentului în instalație este necesar de contact fizic sau prin utilizarea unor aparate speciale. De aceste aparate dispune numai personal specializat.</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920024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5689" cy="233082"/>
          </a:xfrm>
        </p:spPr>
        <p:txBody>
          <a:bodyPr/>
          <a:lstStyle/>
          <a:p>
            <a:endParaRPr lang="ru-RU" dirty="0"/>
          </a:p>
        </p:txBody>
      </p:sp>
      <p:sp>
        <p:nvSpPr>
          <p:cNvPr id="3" name="Объект 2"/>
          <p:cNvSpPr>
            <a:spLocks noGrp="1"/>
          </p:cNvSpPr>
          <p:nvPr>
            <p:ph idx="1"/>
          </p:nvPr>
        </p:nvSpPr>
        <p:spPr>
          <a:xfrm>
            <a:off x="342900" y="901700"/>
            <a:ext cx="11468100" cy="5346699"/>
          </a:xfrm>
        </p:spPr>
        <p:txBody>
          <a:bodyPr/>
          <a:lstStyle/>
          <a:p>
            <a:pPr marL="0" indent="0" algn="just">
              <a:buNone/>
            </a:pPr>
            <a:r>
              <a:rPr lang="ro-RO" sz="2800" i="1" dirty="0">
                <a:latin typeface="Times New Roman" pitchFamily="18" charset="0"/>
                <a:cs typeface="Times New Roman" pitchFamily="18" charset="0"/>
              </a:rPr>
              <a:t>	Starea fiziologică a omulu</a:t>
            </a:r>
            <a:r>
              <a:rPr lang="ro-RO" sz="2800" dirty="0">
                <a:latin typeface="Times New Roman" pitchFamily="18" charset="0"/>
                <a:cs typeface="Times New Roman" pitchFamily="18" charset="0"/>
              </a:rPr>
              <a:t>i – liniștit, cu dispoziție, nervos. Starea nervoasă prezintă un mare pericol de electrocutare.</a:t>
            </a:r>
          </a:p>
          <a:p>
            <a:pPr marL="0" indent="0" algn="just">
              <a:buNone/>
            </a:pPr>
            <a:r>
              <a:rPr lang="ro-RO" sz="2800" dirty="0">
                <a:latin typeface="Times New Roman" pitchFamily="18" charset="0"/>
                <a:cs typeface="Times New Roman" pitchFamily="18" charset="0"/>
              </a:rPr>
              <a:t>	 Cu cît omul este mai cu dispoziție, cu atît pericolul de electrocutare este mai redus și gradul de securitate este mai înalt.</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t>
            </a:r>
            <a:r>
              <a:rPr lang="ro-RO" sz="2800" i="1" dirty="0">
                <a:latin typeface="Times New Roman" pitchFamily="18" charset="0"/>
                <a:cs typeface="Times New Roman" pitchFamily="18" charset="0"/>
              </a:rPr>
              <a:t>Starea mediului înconjurător</a:t>
            </a:r>
            <a:r>
              <a:rPr lang="ro-RO" sz="2800" dirty="0">
                <a:latin typeface="Times New Roman" pitchFamily="18" charset="0"/>
                <a:cs typeface="Times New Roman" pitchFamily="18" charset="0"/>
              </a:rPr>
              <a:t>. Mediile uscate sunt mai puțin periculoase, cele umede sunt periculoase.</a:t>
            </a:r>
            <a:endParaRPr lang="ru-RU" sz="28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9281970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90289" cy="1400530"/>
          </a:xfrm>
        </p:spPr>
        <p:txBody>
          <a:bodyPr/>
          <a:lstStyle/>
          <a:p>
            <a:pPr algn="ctr"/>
            <a:r>
              <a:rPr lang="en-GB" sz="3600" b="1" dirty="0">
                <a:latin typeface="Times New Roman" pitchFamily="18" charset="0"/>
                <a:cs typeface="Times New Roman" pitchFamily="18" charset="0"/>
              </a:rPr>
              <a:t>9</a:t>
            </a:r>
            <a:r>
              <a:rPr lang="ro-RO" sz="3600" b="1" dirty="0">
                <a:latin typeface="Times New Roman" pitchFamily="18" charset="0"/>
                <a:cs typeface="Times New Roman" pitchFamily="18" charset="0"/>
              </a:rPr>
              <a:t>.5. Clasific</a:t>
            </a:r>
            <a:r>
              <a:rPr lang="ro-RO" sz="3600" dirty="0">
                <a:latin typeface="Times New Roman" pitchFamily="18" charset="0"/>
                <a:cs typeface="Times New Roman" pitchFamily="18" charset="0"/>
              </a:rPr>
              <a:t>area încăperilor şi locurilor de muncă conform </a:t>
            </a:r>
            <a:r>
              <a:rPr lang="ro-RO" sz="3600" b="1" dirty="0">
                <a:latin typeface="Times New Roman" pitchFamily="18" charset="0"/>
                <a:cs typeface="Times New Roman" pitchFamily="18" charset="0"/>
              </a:rPr>
              <a:t>pericolului de electrocutare</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368300" y="1752600"/>
            <a:ext cx="11531600" cy="4914900"/>
          </a:xfrm>
        </p:spPr>
        <p:txBody>
          <a:bodyPr>
            <a:noAutofit/>
          </a:bodyPr>
          <a:lstStyle/>
          <a:p>
            <a:pPr marL="0" indent="0" algn="just">
              <a:buNone/>
            </a:pPr>
            <a:r>
              <a:rPr lang="ro-RO" sz="2400" dirty="0">
                <a:latin typeface="Times New Roman" pitchFamily="18" charset="0"/>
                <a:cs typeface="Times New Roman" pitchFamily="18" charset="0"/>
              </a:rPr>
              <a:t>	În conformitate cu (N.A.I.E.) deosebim două clasificări generale ale încăperilor: după pericolul de electrocutare și după metoda de admitere la utilajul electric.</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
            </a:r>
            <a:r>
              <a:rPr lang="ro-RO" sz="2400" i="1" dirty="0">
                <a:latin typeface="Times New Roman" pitchFamily="18" charset="0"/>
                <a:cs typeface="Times New Roman" pitchFamily="18" charset="0"/>
              </a:rPr>
              <a:t>După pericolul de electrocutare</a:t>
            </a:r>
            <a:r>
              <a:rPr lang="ro-RO" sz="2400" dirty="0">
                <a:latin typeface="Times New Roman" pitchFamily="18" charset="0"/>
                <a:cs typeface="Times New Roman" pitchFamily="18" charset="0"/>
              </a:rPr>
              <a:t> încăperile se împart în trei clase:</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1. Încăperi cu </a:t>
            </a:r>
            <a:r>
              <a:rPr lang="ro-RO" sz="2400" b="1" dirty="0">
                <a:latin typeface="Times New Roman" pitchFamily="18" charset="0"/>
                <a:cs typeface="Times New Roman" pitchFamily="18" charset="0"/>
              </a:rPr>
              <a:t>pericol înalt de electrocutare</a:t>
            </a:r>
            <a:r>
              <a:rPr lang="ro-RO" sz="2400" dirty="0">
                <a:latin typeface="Times New Roman" pitchFamily="18" charset="0"/>
                <a:cs typeface="Times New Roman" pitchFamily="18" charset="0"/>
              </a:rPr>
              <a:t>, caracterizate de una din următoarele condiţii ce creează acest pericol: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umiditatea relativă depăşeşte 75 %; - prezenţa prafului conductibil în aer;</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prezenţa pardoselilor conductibile (din metal, beton armat etc.);</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temperatura înaltă (</a:t>
            </a:r>
            <a:r>
              <a:rPr lang="ro-RO" sz="2400" i="1" dirty="0">
                <a:latin typeface="Times New Roman" pitchFamily="18" charset="0"/>
                <a:cs typeface="Times New Roman" pitchFamily="18" charset="0"/>
              </a:rPr>
              <a:t>T &gt; 30 </a:t>
            </a:r>
            <a:r>
              <a:rPr lang="ro-RO" sz="2400" i="1" baseline="30000" dirty="0">
                <a:latin typeface="Times New Roman" pitchFamily="18" charset="0"/>
                <a:cs typeface="Times New Roman" pitchFamily="18" charset="0"/>
              </a:rPr>
              <a:t>o</a:t>
            </a:r>
            <a:r>
              <a:rPr lang="ro-RO" sz="2400" i="1" dirty="0">
                <a:latin typeface="Times New Roman" pitchFamily="18" charset="0"/>
                <a:cs typeface="Times New Roman" pitchFamily="18" charset="0"/>
              </a:rPr>
              <a:t>C</a:t>
            </a:r>
            <a:r>
              <a:rPr lang="ro-RO" sz="2400" dirty="0">
                <a:latin typeface="Times New Roman" pitchFamily="18" charset="0"/>
                <a:cs typeface="Times New Roman" pitchFamily="18" charset="0"/>
              </a:rPr>
              <a:t> timp îndelungat);</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posibilitatea atingerii simultane de către om a construcţiilor metalice ale clădirilor, aparatelor tehnologice, mecanismelor etc., ce au legătură bună cu pământul și a corpurilor metalice ale instalaţiilor electrice.</a:t>
            </a:r>
            <a:endParaRPr lang="ru-RU" sz="24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41867204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80789" cy="410882"/>
          </a:xfrm>
        </p:spPr>
        <p:txBody>
          <a:bodyPr/>
          <a:lstStyle/>
          <a:p>
            <a:endParaRPr lang="ru-RU" dirty="0"/>
          </a:p>
        </p:txBody>
      </p:sp>
      <p:sp>
        <p:nvSpPr>
          <p:cNvPr id="3" name="Объект 2"/>
          <p:cNvSpPr>
            <a:spLocks noGrp="1"/>
          </p:cNvSpPr>
          <p:nvPr>
            <p:ph idx="1"/>
          </p:nvPr>
        </p:nvSpPr>
        <p:spPr>
          <a:xfrm>
            <a:off x="304800" y="977900"/>
            <a:ext cx="11658600" cy="5270499"/>
          </a:xfrm>
        </p:spPr>
        <p:txBody>
          <a:bodyPr/>
          <a:lstStyle/>
          <a:p>
            <a:pPr marL="0" indent="0" algn="just">
              <a:buNone/>
            </a:pPr>
            <a:r>
              <a:rPr lang="ro-RO" sz="2800" dirty="0">
                <a:latin typeface="Times New Roman" pitchFamily="18" charset="0"/>
                <a:cs typeface="Times New Roman" pitchFamily="18" charset="0"/>
              </a:rPr>
              <a:t>	2. Încăperi extrem de periculoase, caracterizate de prezenţa uneia din următoarele condiţii ce creează acest pericol:</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umiditate relativă excesivă mai mare de 97 %, (tavanul, pereţii, pardoseala şi obiectele din încăpere sunt acoperite cu picături de apă);</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mediu chimic activ (coroziv), în care după condiţiile de producţie timp îndelungat se află vapori sau gaze de substanţe chimice, care formează depuneri ce influenţează distructiv asupra izolaţiei şi părţilor conductoare;</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prezenţa simultană a două şi mai multe condiţii în orice combinaţie, nominalizate la clasa I.</a:t>
            </a:r>
            <a:endParaRPr lang="ru-RU" sz="28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5956427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87089" cy="271182"/>
          </a:xfrm>
        </p:spPr>
        <p:txBody>
          <a:bodyPr/>
          <a:lstStyle/>
          <a:p>
            <a:endParaRPr lang="ru-RU" dirty="0"/>
          </a:p>
        </p:txBody>
      </p:sp>
      <p:sp>
        <p:nvSpPr>
          <p:cNvPr id="3" name="Объект 2"/>
          <p:cNvSpPr>
            <a:spLocks noGrp="1"/>
          </p:cNvSpPr>
          <p:nvPr>
            <p:ph idx="1"/>
          </p:nvPr>
        </p:nvSpPr>
        <p:spPr>
          <a:xfrm>
            <a:off x="304800" y="1003300"/>
            <a:ext cx="11531600" cy="5245099"/>
          </a:xfrm>
        </p:spPr>
        <p:txBody>
          <a:bodyPr>
            <a:normAutofit/>
          </a:bodyPr>
          <a:lstStyle/>
          <a:p>
            <a:pPr marL="0" indent="0" algn="just">
              <a:buNone/>
            </a:pPr>
            <a:r>
              <a:rPr lang="ro-RO" sz="2400" dirty="0">
                <a:latin typeface="Times New Roman" pitchFamily="18" charset="0"/>
                <a:cs typeface="Times New Roman" pitchFamily="18" charset="0"/>
              </a:rPr>
              <a:t>	3. Încăperi fără pericol înalt de electrocutare, în care lipsesc condiţiile enumerate la clasele I şi II de încăperi (umiditatea sub 75%, tra 15-30 grade, pardosea izolantă).</a:t>
            </a:r>
            <a:endParaRPr lang="ru-RU" sz="2400" dirty="0">
              <a:latin typeface="Times New Roman" pitchFamily="18" charset="0"/>
              <a:cs typeface="Times New Roman" pitchFamily="18" charset="0"/>
            </a:endParaRPr>
          </a:p>
          <a:p>
            <a:pPr marL="0" indent="0" algn="just">
              <a:buNone/>
            </a:pPr>
            <a:r>
              <a:rPr lang="ro-RO" sz="2400" b="1" dirty="0">
                <a:latin typeface="Times New Roman" pitchFamily="18" charset="0"/>
                <a:cs typeface="Times New Roman" pitchFamily="18" charset="0"/>
              </a:rPr>
              <a:t>	După metoda de admitere la utilajul electric: </a:t>
            </a:r>
            <a:endParaRPr lang="ru-RU" sz="2400" b="1"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1. Încăperi electrotehnice închise, unde este amplasat utilaj electric care nu necesită o supraveghere continuă.</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2. Încăperi electrotehnice – încăperi unde este amplasat utilaj electric ce necesită prezența continuă a persoanei de exploatare.</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3. Încăperi de producere unde într-o perioadă îndelungată este contact cu utilajul electric, aparate, instalații de iluminat pentru specialități și profesii neelectrotehnice.</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4. încăperi de oficiu.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Cunoscând  pericolul acţiunii curentului electric asupra OU, în activitatea de producţie sunt utilizare un şir de măsuri şi mijloace de protecţie cu caracter organizatoric şi tehnic.</a:t>
            </a:r>
            <a:endParaRPr lang="ru-RU" sz="24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8416316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41089" cy="1400530"/>
          </a:xfrm>
        </p:spPr>
        <p:txBody>
          <a:bodyPr/>
          <a:lstStyle/>
          <a:p>
            <a:pPr algn="ctr"/>
            <a:r>
              <a:rPr lang="en-GB" sz="3600" b="1" dirty="0">
                <a:latin typeface="Times New Roman" pitchFamily="18" charset="0"/>
                <a:cs typeface="Times New Roman" pitchFamily="18" charset="0"/>
              </a:rPr>
              <a:t>9</a:t>
            </a:r>
            <a:r>
              <a:rPr lang="ro-RO" sz="3600" b="1" dirty="0">
                <a:latin typeface="Times New Roman" pitchFamily="18" charset="0"/>
                <a:cs typeface="Times New Roman" pitchFamily="18" charset="0"/>
              </a:rPr>
              <a:t>.6. Acordarea primului ajutor în cazul electrocutării</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279400" y="1308100"/>
            <a:ext cx="11671300" cy="5283200"/>
          </a:xfrm>
        </p:spPr>
        <p:txBody>
          <a:bodyPr>
            <a:normAutofit fontScale="70000" lnSpcReduction="20000"/>
          </a:bodyPr>
          <a:lstStyle/>
          <a:p>
            <a:pPr marL="0" indent="0" algn="just">
              <a:lnSpc>
                <a:spcPct val="170000"/>
              </a:lnSpc>
              <a:buNone/>
            </a:pPr>
            <a:r>
              <a:rPr lang="ro-RO" sz="2800" dirty="0">
                <a:latin typeface="Times New Roman" pitchFamily="18" charset="0"/>
                <a:cs typeface="Times New Roman" pitchFamily="18" charset="0"/>
              </a:rPr>
              <a:t>	Ajutorul acordat la timp în cazul electrocutării permite a păstra viaţa accidentatului. Acest ajutor trebuie acordat imediat (până la sosirea medicului), deoarece orice întârziere poate avea urmări ireparabile.</a:t>
            </a:r>
            <a:endParaRPr lang="ru-RU" sz="2800" dirty="0">
              <a:latin typeface="Times New Roman" pitchFamily="18" charset="0"/>
              <a:cs typeface="Times New Roman" pitchFamily="18" charset="0"/>
            </a:endParaRPr>
          </a:p>
          <a:p>
            <a:pPr marL="0" indent="0" algn="just">
              <a:lnSpc>
                <a:spcPct val="170000"/>
              </a:lnSpc>
              <a:buNone/>
            </a:pPr>
            <a:r>
              <a:rPr lang="ro-RO" sz="2800" dirty="0">
                <a:latin typeface="Times New Roman" pitchFamily="18" charset="0"/>
                <a:cs typeface="Times New Roman" pitchFamily="18" charset="0"/>
              </a:rPr>
              <a:t>	Primul ajutor constă din două etape: eliberarea accidentatului de sub influenţa curentului electric şi acordarea ajutorului medical.</a:t>
            </a:r>
            <a:endParaRPr lang="ru-RU" sz="2800" dirty="0">
              <a:latin typeface="Times New Roman" pitchFamily="18" charset="0"/>
              <a:cs typeface="Times New Roman" pitchFamily="18" charset="0"/>
            </a:endParaRPr>
          </a:p>
          <a:p>
            <a:pPr marL="0" indent="0" algn="just">
              <a:lnSpc>
                <a:spcPct val="170000"/>
              </a:lnSpc>
              <a:buNone/>
            </a:pPr>
            <a:r>
              <a:rPr lang="ro-RO" sz="2800" dirty="0">
                <a:latin typeface="Times New Roman" pitchFamily="18" charset="0"/>
                <a:cs typeface="Times New Roman" pitchFamily="18" charset="0"/>
              </a:rPr>
              <a:t>	Eliberarea accidentatului de sub influenţa curentului poate fi efectuată prin câteva procedee. Cel mai simplu şi sigur procedeu este deconectarea sectorului de reţea sau a IE defectate cu ajutorul întrerupătorului. Dacă acest lucru nu poate fi efectuat rapid, atunci la tensiuni până la 1000 V se poate tăia conductorul cu un topor cu mânerul din lemn uscat, accidentatul poate fi tras de haină (dacă ea este uscată şi desprinsă de corp), de exemplu de poala scurtei, paltonului, sacoului sau de gulerul acestora, făcând acest lucru cu o singură mână, evitând atingerea obiectelor metalice înconjurătoare şi a părţilor neacoperite ale corpului.</a:t>
            </a:r>
            <a:endParaRPr lang="ru-RU" sz="28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617387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79189" cy="321982"/>
          </a:xfrm>
        </p:spPr>
        <p:txBody>
          <a:bodyPr/>
          <a:lstStyle/>
          <a:p>
            <a:endParaRPr lang="ru-RU" dirty="0"/>
          </a:p>
        </p:txBody>
      </p:sp>
      <p:sp>
        <p:nvSpPr>
          <p:cNvPr id="3" name="Объект 2"/>
          <p:cNvSpPr>
            <a:spLocks noGrp="1"/>
          </p:cNvSpPr>
          <p:nvPr>
            <p:ph idx="1"/>
          </p:nvPr>
        </p:nvSpPr>
        <p:spPr>
          <a:xfrm>
            <a:off x="317500" y="914400"/>
            <a:ext cx="11607800" cy="5333999"/>
          </a:xfrm>
        </p:spPr>
        <p:txBody>
          <a:bodyPr>
            <a:normAutofit/>
          </a:bodyPr>
          <a:lstStyle/>
          <a:p>
            <a:pPr marL="0" indent="0" algn="just">
              <a:lnSpc>
                <a:spcPct val="150000"/>
              </a:lnSpc>
              <a:buNone/>
            </a:pPr>
            <a:r>
              <a:rPr lang="ro-RO" sz="2400" dirty="0">
                <a:latin typeface="Times New Roman" pitchFamily="18" charset="0"/>
                <a:cs typeface="Times New Roman" pitchFamily="18" charset="0"/>
              </a:rPr>
              <a:t>	Accidentatul poate fi scos şi de haina lipită de corp însă în acest caz persoana care acordă  ajutor trebuie să-şi izoleze bine mâinile, deoarece încălţămintea şi îmbrăcămintea pot fi umede, conducând curentul. Pentru izolarea mâinilor trebuie îmbrăcate mănuşi dielectrice. Din lipsă de timp mâinile se pot înfăşura cu un fular, se pot trage pe mâini mânecile sacoului sau se poate arunca asupra accidentatului orice haină uscată. Persoana ce acordă ajutor se poate izola de la pământ cu covoraşe din cauciuc, scânduri uscate, legături de haine etc. Dacă asupra accidentatului a căzut conductorul electric, atunci el se va arunca într-o parte cu ajutorul unei scânduri, baston sau cu alt obiect din material dielectric uscat. </a:t>
            </a:r>
          </a:p>
          <a:p>
            <a:pPr marL="0" indent="0" algn="just">
              <a:lnSpc>
                <a:spcPct val="150000"/>
              </a:lnSpc>
              <a:buNone/>
            </a:pPr>
            <a:r>
              <a:rPr lang="ro-RO" sz="2400" dirty="0">
                <a:latin typeface="Times New Roman" pitchFamily="18" charset="0"/>
                <a:cs typeface="Times New Roman" pitchFamily="18" charset="0"/>
              </a:rPr>
              <a:t>	</a:t>
            </a:r>
            <a:endParaRPr lang="ru-RU" dirty="0"/>
          </a:p>
        </p:txBody>
      </p:sp>
    </p:spTree>
    <p:extLst>
      <p:ext uri="{BB962C8B-B14F-4D97-AF65-F5344CB8AC3E}">
        <p14:creationId xmlns:p14="http://schemas.microsoft.com/office/powerpoint/2010/main" val="24245574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28389" cy="296582"/>
          </a:xfrm>
        </p:spPr>
        <p:txBody>
          <a:bodyPr/>
          <a:lstStyle/>
          <a:p>
            <a:endParaRPr lang="ru-RU" dirty="0"/>
          </a:p>
        </p:txBody>
      </p:sp>
      <p:sp>
        <p:nvSpPr>
          <p:cNvPr id="3" name="Объект 2"/>
          <p:cNvSpPr>
            <a:spLocks noGrp="1"/>
          </p:cNvSpPr>
          <p:nvPr>
            <p:ph idx="1"/>
          </p:nvPr>
        </p:nvSpPr>
        <p:spPr>
          <a:xfrm>
            <a:off x="317500" y="1016000"/>
            <a:ext cx="11557000" cy="5156200"/>
          </a:xfrm>
        </p:spPr>
        <p:txBody>
          <a:bodyPr>
            <a:normAutofit/>
          </a:bodyPr>
          <a:lstStyle/>
          <a:p>
            <a:pPr marL="0" indent="0" algn="just">
              <a:lnSpc>
                <a:spcPct val="150000"/>
              </a:lnSpc>
              <a:buNone/>
            </a:pPr>
            <a:r>
              <a:rPr lang="ro-RO" sz="2400" dirty="0">
                <a:latin typeface="Times New Roman" pitchFamily="18" charset="0"/>
                <a:cs typeface="Times New Roman" pitchFamily="18" charset="0"/>
              </a:rPr>
              <a:t>	În instalaţiile electrice cu tensiunea mai mare de 1000 V pentru eliberarea accidentatului de sub influenţa curentului electric trebuie folosite mijloace izolatoare de protecţie corespunzătoare tensiunii reţelei sau instalaţiei: </a:t>
            </a:r>
            <a:r>
              <a:rPr lang="ro-RO" sz="2400" b="1" dirty="0">
                <a:latin typeface="Times New Roman" pitchFamily="18" charset="0"/>
                <a:cs typeface="Times New Roman" pitchFamily="18" charset="0"/>
              </a:rPr>
              <a:t>mănuşi şi şoşoni dielectrici, acţionând cu prăjina sau cleştele izolatoare.</a:t>
            </a:r>
            <a:endParaRPr lang="ru-RU" sz="2400" b="1" dirty="0">
              <a:latin typeface="Times New Roman" pitchFamily="18" charset="0"/>
              <a:cs typeface="Times New Roman" pitchFamily="18" charset="0"/>
            </a:endParaRPr>
          </a:p>
          <a:p>
            <a:pPr marL="0" indent="0" algn="just">
              <a:lnSpc>
                <a:spcPct val="150000"/>
              </a:lnSpc>
              <a:buNone/>
            </a:pPr>
            <a:r>
              <a:rPr lang="ro-RO" sz="2400" dirty="0">
                <a:latin typeface="Times New Roman" pitchFamily="18" charset="0"/>
                <a:cs typeface="Times New Roman" pitchFamily="18" charset="0"/>
              </a:rPr>
              <a:t>	Dacă omul a nimerit sub tensiune în reţeaua aeriană, atunci poate fi creat un scurtcircuit artificial, care va acţiona protecţia şi va deconecta sectorul respectiv. </a:t>
            </a:r>
          </a:p>
          <a:p>
            <a:pPr marL="0" indent="0" algn="just">
              <a:lnSpc>
                <a:spcPct val="150000"/>
              </a:lnSpc>
              <a:buNone/>
            </a:pPr>
            <a:r>
              <a:rPr lang="ro-RO" sz="2400" dirty="0">
                <a:latin typeface="Times New Roman" pitchFamily="18" charset="0"/>
                <a:cs typeface="Times New Roman" pitchFamily="18" charset="0"/>
              </a:rPr>
              <a:t>	În toate cazurile, când accidentatul se află la înălţime trebuie luate măsuri împotriva căderii sau ca aceasta să fie nepericuloasă.</a:t>
            </a:r>
            <a:endParaRPr lang="ru-RU" sz="2400" dirty="0">
              <a:latin typeface="Times New Roman" pitchFamily="18" charset="0"/>
              <a:cs typeface="Times New Roman" pitchFamily="18" charset="0"/>
            </a:endParaRPr>
          </a:p>
          <a:p>
            <a:pPr marL="0" indent="0" algn="just">
              <a:lnSpc>
                <a:spcPct val="150000"/>
              </a:lnSpc>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6841302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79189" cy="372782"/>
          </a:xfrm>
        </p:spPr>
        <p:txBody>
          <a:bodyPr/>
          <a:lstStyle/>
          <a:p>
            <a:endParaRPr lang="ru-RU" dirty="0"/>
          </a:p>
        </p:txBody>
      </p:sp>
      <p:sp>
        <p:nvSpPr>
          <p:cNvPr id="3" name="Объект 2"/>
          <p:cNvSpPr>
            <a:spLocks noGrp="1"/>
          </p:cNvSpPr>
          <p:nvPr>
            <p:ph idx="1"/>
          </p:nvPr>
        </p:nvSpPr>
        <p:spPr>
          <a:xfrm>
            <a:off x="457200" y="1066800"/>
            <a:ext cx="11468100" cy="5181599"/>
          </a:xfrm>
        </p:spPr>
        <p:txBody>
          <a:bodyPr>
            <a:normAutofit/>
          </a:bodyPr>
          <a:lstStyle/>
          <a:p>
            <a:pPr marL="0" indent="0" algn="just">
              <a:lnSpc>
                <a:spcPct val="150000"/>
              </a:lnSpc>
              <a:buNone/>
            </a:pPr>
            <a:r>
              <a:rPr lang="ro-RO" sz="2400" b="1" dirty="0">
                <a:latin typeface="Times New Roman" pitchFamily="18" charset="0"/>
                <a:cs typeface="Times New Roman" pitchFamily="18" charset="0"/>
              </a:rPr>
              <a:t>	Măsurile de prim ajutor depind de starea accidentatului</a:t>
            </a:r>
            <a:r>
              <a:rPr lang="ro-RO" sz="2400" dirty="0">
                <a:latin typeface="Times New Roman" pitchFamily="18" charset="0"/>
                <a:cs typeface="Times New Roman" pitchFamily="18" charset="0"/>
              </a:rPr>
              <a:t>. Dacă accidentatul nu şi-a pierdut cunoştinţa, însă până la aceasta a fost în leşin sau s-a aflat timp îndelungat sub influenţa curentului electric este necesar de a-i asigura o linişte completă până la sosirea medicului sau trebuie de urgenţă transportat la o instituţie medicală.</a:t>
            </a:r>
            <a:endParaRPr lang="ru-RU" sz="2400" dirty="0">
              <a:latin typeface="Times New Roman" pitchFamily="18" charset="0"/>
              <a:cs typeface="Times New Roman" pitchFamily="18" charset="0"/>
            </a:endParaRPr>
          </a:p>
          <a:p>
            <a:pPr marL="0" indent="0" algn="just">
              <a:lnSpc>
                <a:spcPct val="150000"/>
              </a:lnSpc>
              <a:buNone/>
            </a:pPr>
            <a:r>
              <a:rPr lang="ro-RO" sz="2400" dirty="0">
                <a:latin typeface="Times New Roman" pitchFamily="18" charset="0"/>
                <a:cs typeface="Times New Roman" pitchFamily="18" charset="0"/>
              </a:rPr>
              <a:t>	Dacă accidentatul şi-a pierdut cunoştinţa, dar se simt respiraţia şi pulsul, atunci el trebuie culcat pe un aşternut moale, descheindu-i-se hainele şi centura şi asigurându-i aer proaspăt. I se va da </a:t>
            </a:r>
            <a:r>
              <a:rPr lang="ro-RO" sz="2400" i="1" dirty="0">
                <a:latin typeface="Times New Roman" pitchFamily="18" charset="0"/>
                <a:cs typeface="Times New Roman" pitchFamily="18" charset="0"/>
              </a:rPr>
              <a:t>să miroase hidroxid de amoniu, se va stropi cu apă, se vor face frecţii pentru încălzirea corpului</a:t>
            </a:r>
            <a:r>
              <a:rPr lang="ro-RO"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marL="0" indent="0" algn="just">
              <a:lnSpc>
                <a:spcPct val="150000"/>
              </a:lnSpc>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0838779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55389" cy="296582"/>
          </a:xfrm>
        </p:spPr>
        <p:txBody>
          <a:bodyPr/>
          <a:lstStyle/>
          <a:p>
            <a:endParaRPr lang="ru-RU" dirty="0"/>
          </a:p>
        </p:txBody>
      </p:sp>
      <p:sp>
        <p:nvSpPr>
          <p:cNvPr id="3" name="Объект 2"/>
          <p:cNvSpPr>
            <a:spLocks noGrp="1"/>
          </p:cNvSpPr>
          <p:nvPr>
            <p:ph idx="1"/>
          </p:nvPr>
        </p:nvSpPr>
        <p:spPr>
          <a:xfrm>
            <a:off x="406400" y="1016000"/>
            <a:ext cx="11569700" cy="5232399"/>
          </a:xfrm>
        </p:spPr>
        <p:txBody>
          <a:bodyPr>
            <a:normAutofit/>
          </a:bodyPr>
          <a:lstStyle/>
          <a:p>
            <a:pPr marL="0" indent="0" algn="just">
              <a:lnSpc>
                <a:spcPct val="150000"/>
              </a:lnSpc>
              <a:buNone/>
            </a:pPr>
            <a:r>
              <a:rPr lang="ro-RO" sz="2400" dirty="0">
                <a:latin typeface="Times New Roman" pitchFamily="18" charset="0"/>
                <a:cs typeface="Times New Roman" pitchFamily="18" charset="0"/>
              </a:rPr>
              <a:t>	Atunci când lipsesc semnele de viaţă – respiraţia, pulsul, bătăile inimii - în nici un caz nu se va considera accidentatul mort şi până la sosirea medicului fără întrerupere se vor efectua respiraţia artificială şi masajul indirect al inimii.</a:t>
            </a:r>
            <a:endParaRPr lang="ru-RU" sz="2400" dirty="0">
              <a:latin typeface="Times New Roman" pitchFamily="18" charset="0"/>
              <a:cs typeface="Times New Roman" pitchFamily="18" charset="0"/>
            </a:endParaRPr>
          </a:p>
          <a:p>
            <a:pPr marL="0" indent="0" algn="just">
              <a:lnSpc>
                <a:spcPct val="150000"/>
              </a:lnSpc>
              <a:buNone/>
            </a:pPr>
            <a:r>
              <a:rPr lang="ro-RO" sz="2400" dirty="0">
                <a:latin typeface="Times New Roman" pitchFamily="18" charset="0"/>
                <a:cs typeface="Times New Roman" pitchFamily="18" charset="0"/>
              </a:rPr>
              <a:t>	Respiraţia artificială trebuie începută imediat după eliberarea accidentatului de sub influenţa curentului şi aprecierea stării lui. Cele mai răspândite şi eficiente procedee de respiraţie artificială sunt </a:t>
            </a:r>
            <a:r>
              <a:rPr lang="ro-RO" sz="2400" b="1" dirty="0">
                <a:latin typeface="Times New Roman" pitchFamily="18" charset="0"/>
                <a:cs typeface="Times New Roman" pitchFamily="18" charset="0"/>
              </a:rPr>
              <a:t>„ gură la gură” sau „ gură la nas</a:t>
            </a:r>
            <a:r>
              <a:rPr lang="ro-RO" sz="2400" dirty="0">
                <a:latin typeface="Times New Roman" pitchFamily="18" charset="0"/>
                <a:cs typeface="Times New Roman" pitchFamily="18" charset="0"/>
              </a:rPr>
              <a:t>”. Aceste metode constau în suflarea aerului din plămânii persoanei ce acordă ajutorul în plămânii accidentatului prin gură sau nas. Frecvenţa trebuie să fie de </a:t>
            </a:r>
            <a:r>
              <a:rPr lang="ro-RO" sz="2400" b="1" dirty="0">
                <a:latin typeface="Times New Roman" pitchFamily="18" charset="0"/>
                <a:cs typeface="Times New Roman" pitchFamily="18" charset="0"/>
              </a:rPr>
              <a:t>10…12 suflări pe minut</a:t>
            </a:r>
            <a:r>
              <a:rPr lang="ro-RO" sz="2400" dirty="0">
                <a:latin typeface="Times New Roman" pitchFamily="18" charset="0"/>
                <a:cs typeface="Times New Roman" pitchFamily="18" charset="0"/>
              </a:rPr>
              <a:t>. Suflarea aerului poate fi efectuată printr-o batistă, bandaj de tifon sau printr-o canulă specială.</a:t>
            </a:r>
            <a:endParaRPr lang="ru-RU" sz="2400" dirty="0">
              <a:latin typeface="Times New Roman" pitchFamily="18" charset="0"/>
              <a:cs typeface="Times New Roman" pitchFamily="18" charset="0"/>
            </a:endParaRPr>
          </a:p>
          <a:p>
            <a:pPr marL="0" indent="0" algn="just">
              <a:lnSpc>
                <a:spcPct val="150000"/>
              </a:lnSpc>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4284938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02989" cy="398182"/>
          </a:xfrm>
        </p:spPr>
        <p:txBody>
          <a:bodyPr/>
          <a:lstStyle/>
          <a:p>
            <a:endParaRPr lang="ru-RU" dirty="0"/>
          </a:p>
        </p:txBody>
      </p:sp>
      <p:sp>
        <p:nvSpPr>
          <p:cNvPr id="3" name="Объект 2"/>
          <p:cNvSpPr>
            <a:spLocks noGrp="1"/>
          </p:cNvSpPr>
          <p:nvPr>
            <p:ph idx="1"/>
          </p:nvPr>
        </p:nvSpPr>
        <p:spPr>
          <a:xfrm>
            <a:off x="203200" y="1041400"/>
            <a:ext cx="11709400" cy="5504873"/>
          </a:xfrm>
        </p:spPr>
        <p:txBody>
          <a:bodyPr>
            <a:normAutofit/>
          </a:bodyPr>
          <a:lstStyle/>
          <a:p>
            <a:pPr marL="0" indent="0" algn="just">
              <a:lnSpc>
                <a:spcPct val="150000"/>
              </a:lnSpc>
              <a:buNone/>
            </a:pPr>
            <a:r>
              <a:rPr lang="ro-RO" dirty="0">
                <a:latin typeface="Times New Roman" pitchFamily="18" charset="0"/>
                <a:cs typeface="Times New Roman" pitchFamily="18" charset="0"/>
              </a:rPr>
              <a:t>	La restabilirea respiraţiei accidentatului, respiraţia artificială va fi continuată până ce accidentatul îşi va reveni complet, potrivind suflarea aerului în plămâni cu începutul inspiraţiei personale a accidentatului.</a:t>
            </a:r>
            <a:endParaRPr lang="ru-RU" dirty="0">
              <a:latin typeface="Times New Roman" pitchFamily="18" charset="0"/>
              <a:cs typeface="Times New Roman" pitchFamily="18" charset="0"/>
            </a:endParaRPr>
          </a:p>
          <a:p>
            <a:pPr marL="0" indent="0" algn="just">
              <a:lnSpc>
                <a:spcPct val="150000"/>
              </a:lnSpc>
              <a:buNone/>
            </a:pPr>
            <a:r>
              <a:rPr lang="ro-RO" dirty="0">
                <a:latin typeface="Times New Roman" pitchFamily="18" charset="0"/>
                <a:cs typeface="Times New Roman" pitchFamily="18" charset="0"/>
              </a:rPr>
              <a:t>	Masajul indirect al inimii are destinaţia de a menţine în organism circuitul sângelui şi a restabili activitatea inimii. Pentru efectuarea masajului indirect al inimii, prin palpare, se determină locul apăsării, care trebuie să fie cu două degete mai sus de terminaţia moale a coşului pieptului. În acest loc persoana ce efectuează masajul aplică palmele mâinilor aşezate una peste alta şi apasă coşul pieptului jos spre coloana spatelui cu 3…4 cm, iar la persoanele pline cu 5…6 cm. Se efectuează 4 - 5 apăsări cu intervalul de o secundă între pauzele dintre suflarea aerului în plămânii accidentatului. Odată cu apăsările are loc şi procesul de expiraţie. Dacă ajutorul este acordat de o singură persoană, atunci el va succeda respiraţia artificială cu masajul indirect al inimii, adică după 2 suflări consecutive ale aerului va efectua 12…15 apăsări asupra coşului pieptului.</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847434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91889" cy="372782"/>
          </a:xfrm>
        </p:spPr>
        <p:txBody>
          <a:bodyPr/>
          <a:lstStyle/>
          <a:p>
            <a:endParaRPr lang="ru-RU" dirty="0"/>
          </a:p>
        </p:txBody>
      </p:sp>
      <p:sp>
        <p:nvSpPr>
          <p:cNvPr id="3" name="Объект 2"/>
          <p:cNvSpPr>
            <a:spLocks noGrp="1"/>
          </p:cNvSpPr>
          <p:nvPr>
            <p:ph idx="1"/>
          </p:nvPr>
        </p:nvSpPr>
        <p:spPr>
          <a:xfrm>
            <a:off x="609600" y="1155700"/>
            <a:ext cx="11125200" cy="5321300"/>
          </a:xfrm>
        </p:spPr>
        <p:txBody>
          <a:bodyPr>
            <a:normAutofit fontScale="92500" lnSpcReduction="10000"/>
          </a:bodyPr>
          <a:lstStyle/>
          <a:p>
            <a:pPr marL="0" indent="0" algn="just">
              <a:lnSpc>
                <a:spcPct val="150000"/>
              </a:lnSpc>
              <a:buNone/>
            </a:pPr>
            <a:r>
              <a:rPr lang="ro-RO" sz="2400" dirty="0">
                <a:latin typeface="Times New Roman" pitchFamily="18" charset="0"/>
                <a:cs typeface="Times New Roman" pitchFamily="18" charset="0"/>
              </a:rPr>
              <a:t>	Pentru unele persoane necalificate identificarea prezenței curentului electric prin contact direct cu instalația electrică </a:t>
            </a:r>
            <a:r>
              <a:rPr lang="ro-RO" sz="2400" b="1" dirty="0">
                <a:latin typeface="Times New Roman" pitchFamily="18" charset="0"/>
                <a:cs typeface="Times New Roman" pitchFamily="18" charset="0"/>
              </a:rPr>
              <a:t>poate fi fatală</a:t>
            </a:r>
            <a:r>
              <a:rPr lang="ro-RO" sz="2400" dirty="0">
                <a:latin typeface="Times New Roman" pitchFamily="18" charset="0"/>
                <a:cs typeface="Times New Roman" pitchFamily="18" charset="0"/>
              </a:rPr>
              <a:t>. Majoritatea accidentelor (80%) se produc în instalaţiile cu tensiunea până la 1000 V, care au o răspândire mai largă  şi sunt deservite de un personal mai puţin calificat. Fiecare se consideră competent în a schimba o priză, a repara un fier de călcat etc. 	Necunoșatrea unor aspecte specifice în instalațiile electrice, în teoria curgerii curentului electric duce la efecte letale. Pentru a evita cazurile de electrocutare este necesar de a cunoaște: </a:t>
            </a:r>
          </a:p>
          <a:p>
            <a:pPr marL="0" indent="0" algn="just">
              <a:lnSpc>
                <a:spcPct val="150000"/>
              </a:lnSpc>
              <a:buNone/>
            </a:pPr>
            <a:r>
              <a:rPr lang="ro-RO" sz="2400" dirty="0">
                <a:latin typeface="Times New Roman" pitchFamily="18" charset="0"/>
                <a:cs typeface="Times New Roman" pitchFamily="18" charset="0"/>
              </a:rPr>
              <a:t> -  acțiunea curentului electric asupra OU; </a:t>
            </a:r>
          </a:p>
          <a:p>
            <a:pPr algn="just">
              <a:lnSpc>
                <a:spcPct val="150000"/>
              </a:lnSpc>
              <a:buFontTx/>
              <a:buChar char="-"/>
            </a:pPr>
            <a:r>
              <a:rPr lang="ro-RO" sz="2400" dirty="0">
                <a:latin typeface="Times New Roman" pitchFamily="18" charset="0"/>
                <a:cs typeface="Times New Roman" pitchFamily="18" charset="0"/>
              </a:rPr>
              <a:t>cauzele electrocutărilor; </a:t>
            </a:r>
          </a:p>
          <a:p>
            <a:pPr algn="just">
              <a:lnSpc>
                <a:spcPct val="150000"/>
              </a:lnSpc>
              <a:buFontTx/>
              <a:buChar char="-"/>
            </a:pPr>
            <a:r>
              <a:rPr lang="ro-RO" sz="2400" dirty="0">
                <a:latin typeface="Times New Roman" pitchFamily="18" charset="0"/>
                <a:cs typeface="Times New Roman" pitchFamily="18" charset="0"/>
              </a:rPr>
              <a:t>factorii care determină nivelul de gravitate,  precum și alte aspecte.  </a:t>
            </a:r>
            <a:endParaRPr lang="ru-RU" sz="24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8314737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79189" cy="1400530"/>
          </a:xfrm>
        </p:spPr>
        <p:txBody>
          <a:bodyPr/>
          <a:lstStyle/>
          <a:p>
            <a:pPr algn="ctr"/>
            <a:r>
              <a:rPr lang="ro-RO" sz="3600" b="1" dirty="0">
                <a:latin typeface="Times New Roman" pitchFamily="18" charset="0"/>
                <a:cs typeface="Times New Roman" pitchFamily="18" charset="0"/>
              </a:rPr>
              <a:t>5.7.  Măsuri și mijloace de protecție contra electrocutării</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215900" y="1460500"/>
            <a:ext cx="11544300" cy="5143500"/>
          </a:xfrm>
        </p:spPr>
        <p:txBody>
          <a:bodyPr>
            <a:normAutofit lnSpcReduction="10000"/>
          </a:bodyPr>
          <a:lstStyle/>
          <a:p>
            <a:pPr marL="0" indent="0" algn="just">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Electrosecuritatea </a:t>
            </a:r>
            <a:r>
              <a:rPr lang="ro-RO" sz="2400" dirty="0">
                <a:latin typeface="Times New Roman" pitchFamily="18" charset="0"/>
                <a:cs typeface="Times New Roman" pitchFamily="18" charset="0"/>
              </a:rPr>
              <a:t>- reprezintă sistemul de măsuri organizatorice și mijloace tehnice ce asigură protecția garantată a oamenilor de acțiuni nocive și periculoase a curentului electric, arc electric, cîmpuri electromagnetice, curent static. </a:t>
            </a:r>
          </a:p>
          <a:p>
            <a:pPr marL="0" indent="0" algn="just">
              <a:buNone/>
            </a:pPr>
            <a:r>
              <a:rPr lang="ro-RO" sz="2400" dirty="0">
                <a:latin typeface="Times New Roman" pitchFamily="18" charset="0"/>
                <a:cs typeface="Times New Roman" pitchFamily="18" charset="0"/>
              </a:rPr>
              <a:t>	Măsurile de protecție contra electrocutării prevede folosirea mijloacelor de protecție la regimul normal de funcționare a IE și menține nivelul minim de securitate.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Conform NAIE asigurarea protecției contra tensiunilor accidentale se asigură prin: </a:t>
            </a:r>
            <a:endParaRPr lang="ru-RU" sz="2400" dirty="0">
              <a:latin typeface="Times New Roman" pitchFamily="18" charset="0"/>
              <a:cs typeface="Times New Roman" pitchFamily="18" charset="0"/>
            </a:endParaRPr>
          </a:p>
          <a:p>
            <a:pPr algn="just"/>
            <a:r>
              <a:rPr lang="ro-RO" sz="2400" b="1" dirty="0">
                <a:latin typeface="Times New Roman" pitchFamily="18" charset="0"/>
                <a:cs typeface="Times New Roman" pitchFamily="18" charset="0"/>
              </a:rPr>
              <a:t>	Măsuri organizatorice</a:t>
            </a:r>
            <a:r>
              <a:rPr lang="ro-RO" sz="2400" dirty="0">
                <a:latin typeface="Times New Roman" pitchFamily="18" charset="0"/>
                <a:cs typeface="Times New Roman" pitchFamily="18" charset="0"/>
              </a:rPr>
              <a:t> (instruirea în domeniul electrosecurității, RS privind organizarea corectă a LM și activității, folosirea afișelor și semnalizatoarelor de averizare, selectarea cadrelor competente și apte; admiterea la lucru la IE numai a personalului calificat autorizat si instruit pentru lucrarile specifice;      elaborarea instructiunilor de lucru pentru intretinerea si exploatarea IE si instruirea personalului cu aceste instructiuni;   executarea verificarilor periodice privind starea echipamentelor și modul de aplicare și respectare a masurilor tehnice de protectie impotriva atingerilor directe.</a:t>
            </a:r>
          </a:p>
          <a:p>
            <a:pPr marL="0" lvl="0" indent="0" algn="just">
              <a:buNone/>
            </a:pPr>
            <a:endParaRPr lang="ru-RU" sz="24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68124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42689" cy="461682"/>
          </a:xfrm>
        </p:spPr>
        <p:txBody>
          <a:bodyPr/>
          <a:lstStyle/>
          <a:p>
            <a:endParaRPr lang="ru-RU" dirty="0"/>
          </a:p>
        </p:txBody>
      </p:sp>
      <p:sp>
        <p:nvSpPr>
          <p:cNvPr id="3" name="Объект 2"/>
          <p:cNvSpPr>
            <a:spLocks noGrp="1"/>
          </p:cNvSpPr>
          <p:nvPr>
            <p:ph idx="1"/>
          </p:nvPr>
        </p:nvSpPr>
        <p:spPr>
          <a:xfrm>
            <a:off x="508000" y="1168400"/>
            <a:ext cx="11188700" cy="5372100"/>
          </a:xfrm>
        </p:spPr>
        <p:txBody>
          <a:bodyPr>
            <a:noAutofit/>
          </a:bodyPr>
          <a:lstStyle/>
          <a:p>
            <a:pPr marL="0" lvl="0" indent="0" algn="just">
              <a:buNone/>
            </a:pPr>
            <a:r>
              <a:rPr lang="ro-RO" sz="2400" b="1" dirty="0">
                <a:latin typeface="Times New Roman" pitchFamily="18" charset="0"/>
                <a:cs typeface="Times New Roman" pitchFamily="18" charset="0"/>
              </a:rPr>
              <a:t>	Măsuri tehnice</a:t>
            </a:r>
            <a:r>
              <a:rPr lang="ro-RO" sz="2400" dirty="0">
                <a:latin typeface="Times New Roman" pitchFamily="18" charset="0"/>
                <a:cs typeface="Times New Roman" pitchFamily="18" charset="0"/>
              </a:rPr>
              <a:t>: - protecție prin legare la pămînt; protecție prin legare la nul; deconectarea automată de protecție; izolarea părților conductoare de curent electric; folosirea tensiunilor reduse; separarea de protecție; nivelarea potențialelor; semnalizarea preventivă, blocarea.</a:t>
            </a:r>
            <a:endParaRPr lang="ru-RU" sz="2400" dirty="0">
              <a:latin typeface="Times New Roman" pitchFamily="18" charset="0"/>
              <a:cs typeface="Times New Roman" pitchFamily="18" charset="0"/>
            </a:endParaRPr>
          </a:p>
          <a:p>
            <a:pPr marL="0" lvl="0" indent="0" algn="just">
              <a:buNone/>
            </a:pPr>
            <a:r>
              <a:rPr lang="ro-RO" sz="2400" b="1" dirty="0">
                <a:latin typeface="Times New Roman" pitchFamily="18" charset="0"/>
                <a:cs typeface="Times New Roman" pitchFamily="18" charset="0"/>
              </a:rPr>
              <a:t>	Mijloace individuale de protecție: </a:t>
            </a:r>
            <a:r>
              <a:rPr lang="ro-RO" sz="2400" dirty="0">
                <a:latin typeface="Times New Roman" pitchFamily="18" charset="0"/>
                <a:cs typeface="Times New Roman" pitchFamily="18" charset="0"/>
              </a:rPr>
              <a:t>Aceste măsuri de regulă se utilizează concomitent.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Protecția prin legare la pămînt</a:t>
            </a:r>
            <a:r>
              <a:rPr lang="ro-RO" sz="2400" dirty="0">
                <a:latin typeface="Times New Roman" pitchFamily="18" charset="0"/>
                <a:cs typeface="Times New Roman" pitchFamily="18" charset="0"/>
              </a:rPr>
              <a:t>  - unirea în mod voit cu priza de pămînt a anumitor părți ale IE care în mod  normal nu se află sub tensiune, dar în regim de avariere în urma defectării izolației pot nimeri sub tensiuni periculoase. 	Protecția prin legare la pămînt se utilizează în rețelele cu firul neutru izolat la Un&lt;1000V și pentru orice rețele cu Un&gt;1000V. </a:t>
            </a:r>
            <a:endParaRPr lang="ru-RU" sz="24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0330922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53789" cy="283882"/>
          </a:xfrm>
        </p:spPr>
        <p:txBody>
          <a:bodyPr/>
          <a:lstStyle/>
          <a:p>
            <a:endParaRPr lang="ru-RU" dirty="0"/>
          </a:p>
        </p:txBody>
      </p:sp>
      <p:sp>
        <p:nvSpPr>
          <p:cNvPr id="3" name="Объект 2"/>
          <p:cNvSpPr>
            <a:spLocks noGrp="1"/>
          </p:cNvSpPr>
          <p:nvPr>
            <p:ph idx="1"/>
          </p:nvPr>
        </p:nvSpPr>
        <p:spPr>
          <a:xfrm>
            <a:off x="342900" y="977900"/>
            <a:ext cx="11595100" cy="5270499"/>
          </a:xfrm>
        </p:spPr>
        <p:txBody>
          <a:bodyPr>
            <a:normAutofit fontScale="92500"/>
          </a:bodyPr>
          <a:lstStyle/>
          <a:p>
            <a:pPr marL="0" indent="0" algn="just">
              <a:lnSpc>
                <a:spcPct val="150000"/>
              </a:lnSpc>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Priza de pămînt  - </a:t>
            </a:r>
            <a:r>
              <a:rPr lang="ro-RO" sz="2400" dirty="0">
                <a:latin typeface="Times New Roman" pitchFamily="18" charset="0"/>
                <a:cs typeface="Times New Roman" pitchFamily="18" charset="0"/>
              </a:rPr>
              <a:t>ansamblu de electrozi metalici uniți prin sudare și bătuți în pămînt la o adîncime de 0,8-3m în contact bun cu pămîntul. Priza de pămînt poate fi: </a:t>
            </a:r>
            <a:r>
              <a:rPr lang="ro-RO" sz="2400" i="1" dirty="0">
                <a:latin typeface="Times New Roman" pitchFamily="18" charset="0"/>
                <a:cs typeface="Times New Roman" pitchFamily="18" charset="0"/>
              </a:rPr>
              <a:t>naturală și artificială</a:t>
            </a:r>
            <a:r>
              <a:rPr lang="ro-RO" sz="2400" dirty="0">
                <a:latin typeface="Times New Roman" pitchFamily="18" charset="0"/>
                <a:cs typeface="Times New Roman" pitchFamily="18" charset="0"/>
              </a:rPr>
              <a:t>. </a:t>
            </a:r>
          </a:p>
          <a:p>
            <a:pPr marL="0" indent="0" algn="just">
              <a:lnSpc>
                <a:spcPct val="150000"/>
              </a:lnSpc>
              <a:buNone/>
            </a:pPr>
            <a:r>
              <a:rPr lang="ro-RO" sz="2400" dirty="0">
                <a:latin typeface="Times New Roman" pitchFamily="18" charset="0"/>
                <a:cs typeface="Times New Roman" pitchFamily="18" charset="0"/>
              </a:rPr>
              <a:t>	</a:t>
            </a:r>
            <a:r>
              <a:rPr lang="ro-RO" sz="2400" i="1" dirty="0">
                <a:latin typeface="Times New Roman" pitchFamily="18" charset="0"/>
                <a:cs typeface="Times New Roman" pitchFamily="18" charset="0"/>
              </a:rPr>
              <a:t>Priza de pămînt naturală </a:t>
            </a:r>
            <a:r>
              <a:rPr lang="ro-RO" sz="2400" dirty="0">
                <a:latin typeface="Times New Roman" pitchFamily="18" charset="0"/>
                <a:cs typeface="Times New Roman" pitchFamily="18" charset="0"/>
              </a:rPr>
              <a:t>reprezintă o construcție efectuată cu alte scopuri, dar convenabilă de a fi folosită în calitate de priză de pămînt. Ca prize de pămînt naturale pot servi: </a:t>
            </a:r>
            <a:r>
              <a:rPr lang="ro-RO" sz="2400" b="1" dirty="0">
                <a:latin typeface="Times New Roman" pitchFamily="18" charset="0"/>
                <a:cs typeface="Times New Roman" pitchFamily="18" charset="0"/>
              </a:rPr>
              <a:t>coloane de metal, beton armat, țevi metalice etc.</a:t>
            </a:r>
            <a:endParaRPr lang="ru-RU" sz="2400" b="1" dirty="0">
              <a:latin typeface="Times New Roman" pitchFamily="18" charset="0"/>
              <a:cs typeface="Times New Roman" pitchFamily="18" charset="0"/>
            </a:endParaRPr>
          </a:p>
          <a:p>
            <a:pPr marL="0" indent="0" algn="just">
              <a:lnSpc>
                <a:spcPct val="150000"/>
              </a:lnSpc>
              <a:buNone/>
            </a:pPr>
            <a:r>
              <a:rPr lang="ro-RO" sz="2400" dirty="0">
                <a:latin typeface="Times New Roman" pitchFamily="18" charset="0"/>
                <a:cs typeface="Times New Roman" pitchFamily="18" charset="0"/>
              </a:rPr>
              <a:t>	</a:t>
            </a:r>
            <a:r>
              <a:rPr lang="ro-RO" sz="2400" i="1" dirty="0">
                <a:latin typeface="Times New Roman" pitchFamily="18" charset="0"/>
                <a:cs typeface="Times New Roman" pitchFamily="18" charset="0"/>
              </a:rPr>
              <a:t>Priza de pămînt artificială  - </a:t>
            </a:r>
            <a:r>
              <a:rPr lang="ro-RO" sz="2400" dirty="0">
                <a:latin typeface="Times New Roman" pitchFamily="18" charset="0"/>
                <a:cs typeface="Times New Roman" pitchFamily="18" charset="0"/>
              </a:rPr>
              <a:t>construcție executată pentru a asigura legătura electrică cu pămîntul și reprezintă țevi metalice, benzi metalice sau plăci metalice întroduse în pămînt în acest scop. </a:t>
            </a:r>
            <a:endParaRPr lang="ru-RU" sz="2400" dirty="0">
              <a:latin typeface="Times New Roman" pitchFamily="18" charset="0"/>
              <a:cs typeface="Times New Roman" pitchFamily="18" charset="0"/>
            </a:endParaRPr>
          </a:p>
          <a:p>
            <a:pPr marL="0" indent="0" algn="just">
              <a:lnSpc>
                <a:spcPct val="150000"/>
              </a:lnSpc>
              <a:buNone/>
            </a:pPr>
            <a:r>
              <a:rPr lang="ro-RO" sz="2400" dirty="0">
                <a:latin typeface="Times New Roman" pitchFamily="18" charset="0"/>
                <a:cs typeface="Times New Roman" pitchFamily="18" charset="0"/>
              </a:rPr>
              <a:t>	Conform cerințelor NAIE rezistența instalațiilor de legare la pămînt în IE izolate față de pămînt cu tensiunea &lt;1kV va fi </a:t>
            </a:r>
            <a:r>
              <a:rPr lang="ro-RO" sz="2400" b="1" dirty="0">
                <a:latin typeface="Times New Roman" pitchFamily="18" charset="0"/>
                <a:cs typeface="Times New Roman" pitchFamily="18" charset="0"/>
              </a:rPr>
              <a:t>Rp≤4om. </a:t>
            </a:r>
            <a:endParaRPr lang="ru-RU" b="1" dirty="0"/>
          </a:p>
        </p:txBody>
      </p:sp>
    </p:spTree>
    <p:extLst>
      <p:ext uri="{BB962C8B-B14F-4D97-AF65-F5344CB8AC3E}">
        <p14:creationId xmlns:p14="http://schemas.microsoft.com/office/powerpoint/2010/main" val="32353099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63289" cy="347382"/>
          </a:xfrm>
        </p:spPr>
        <p:txBody>
          <a:bodyPr/>
          <a:lstStyle/>
          <a:p>
            <a:endParaRPr lang="ru-RU" dirty="0"/>
          </a:p>
        </p:txBody>
      </p:sp>
      <p:sp>
        <p:nvSpPr>
          <p:cNvPr id="3" name="Объект 2"/>
          <p:cNvSpPr>
            <a:spLocks noGrp="1"/>
          </p:cNvSpPr>
          <p:nvPr>
            <p:ph idx="1"/>
          </p:nvPr>
        </p:nvSpPr>
        <p:spPr>
          <a:xfrm>
            <a:off x="469900" y="939800"/>
            <a:ext cx="11137900" cy="5308599"/>
          </a:xfrm>
        </p:spPr>
        <p:txBody>
          <a:bodyPr>
            <a:normAutofit/>
          </a:bodyPr>
          <a:lstStyle/>
          <a:p>
            <a:pPr marL="0" indent="0" algn="just">
              <a:buNone/>
            </a:pPr>
            <a:r>
              <a:rPr lang="ro-RO" sz="2400" dirty="0"/>
              <a:t>	</a:t>
            </a:r>
            <a:r>
              <a:rPr lang="vi-VN" sz="2400" dirty="0"/>
              <a:t>Criteriul principal de apreciere a eficienţei </a:t>
            </a:r>
            <a:r>
              <a:rPr lang="ro-RO" sz="2400" dirty="0"/>
              <a:t>IPL</a:t>
            </a:r>
            <a:r>
              <a:rPr lang="vi-VN" sz="2400" dirty="0"/>
              <a:t> la pământ este valoarea tensiunii accidentale în cazul producerii unui defect. </a:t>
            </a:r>
            <a:endParaRPr lang="ro-RO" sz="2400" dirty="0"/>
          </a:p>
          <a:p>
            <a:pPr marL="0" indent="0" algn="just">
              <a:buNone/>
            </a:pPr>
            <a:r>
              <a:rPr lang="ro-RO" sz="2400" dirty="0"/>
              <a:t>	</a:t>
            </a:r>
            <a:r>
              <a:rPr lang="vi-VN" sz="2400" dirty="0"/>
              <a:t>Dimensionarea </a:t>
            </a:r>
            <a:r>
              <a:rPr lang="ro-RO" sz="2400" dirty="0"/>
              <a:t>IPL</a:t>
            </a:r>
            <a:r>
              <a:rPr lang="vi-VN" sz="2400" dirty="0"/>
              <a:t> la pământ se face </a:t>
            </a:r>
            <a:r>
              <a:rPr lang="ro-RO" dirty="0">
                <a:latin typeface="Times New Roman" pitchFamily="18" charset="0"/>
                <a:cs typeface="Times New Roman" pitchFamily="18" charset="0"/>
              </a:rPr>
              <a:t>pentru  </a:t>
            </a:r>
            <a:r>
              <a:rPr lang="vi-VN" dirty="0">
                <a:latin typeface="Times New Roman" pitchFamily="18" charset="0"/>
                <a:cs typeface="Times New Roman" pitchFamily="18" charset="0"/>
              </a:rPr>
              <a:t>cele mai</a:t>
            </a:r>
            <a:r>
              <a:rPr lang="ro-RO" dirty="0">
                <a:latin typeface="Times New Roman" pitchFamily="18" charset="0"/>
                <a:cs typeface="Times New Roman" pitchFamily="18" charset="0"/>
              </a:rPr>
              <a:t> ne</a:t>
            </a:r>
            <a:r>
              <a:rPr lang="vi-VN" dirty="0">
                <a:latin typeface="Times New Roman" pitchFamily="18" charset="0"/>
                <a:cs typeface="Times New Roman" pitchFamily="18" charset="0"/>
              </a:rPr>
              <a:t>favorabile condiţii, şi anume: </a:t>
            </a:r>
            <a:endParaRPr lang="ro-RO" dirty="0">
              <a:latin typeface="Times New Roman" pitchFamily="18" charset="0"/>
              <a:cs typeface="Times New Roman" pitchFamily="18" charset="0"/>
            </a:endParaRPr>
          </a:p>
          <a:p>
            <a:pPr marL="0" indent="0" algn="just">
              <a:buNone/>
            </a:pPr>
            <a:r>
              <a:rPr lang="vi-VN" sz="2400" dirty="0"/>
              <a:t> rezistenţa de trece</a:t>
            </a:r>
            <a:r>
              <a:rPr lang="ro-RO" sz="2400" dirty="0">
                <a:latin typeface="Times New Roman" pitchFamily="18" charset="0"/>
                <a:cs typeface="Times New Roman" pitchFamily="18" charset="0"/>
              </a:rPr>
              <a:t>re</a:t>
            </a:r>
            <a:r>
              <a:rPr lang="vi-VN" sz="2400" dirty="0"/>
              <a:t> între om şi pământ se consideră neglijabil de mică; </a:t>
            </a:r>
            <a:endParaRPr lang="ro-RO" sz="2400" dirty="0"/>
          </a:p>
          <a:p>
            <a:pPr marL="0" indent="0" algn="just">
              <a:buNone/>
            </a:pPr>
            <a:r>
              <a:rPr lang="vi-VN" sz="2400" dirty="0"/>
              <a:t> curentul de defect la pământ din reţeaua respectivă (în calculele de dimensionare a elementelor constructive ale instalaţiei</a:t>
            </a:r>
            <a:r>
              <a:rPr lang="ro-RO" sz="2400" dirty="0"/>
              <a:t>)</a:t>
            </a:r>
            <a:r>
              <a:rPr lang="vi-VN" sz="2400" dirty="0"/>
              <a:t> </a:t>
            </a:r>
            <a:r>
              <a:rPr lang="vi-VN" sz="2400" dirty="0">
                <a:latin typeface="Times New Roman" pitchFamily="18" charset="0"/>
                <a:cs typeface="Times New Roman" pitchFamily="18" charset="0"/>
              </a:rPr>
              <a:t>se </a:t>
            </a:r>
            <a:r>
              <a:rPr lang="ro-RO" sz="2400" dirty="0">
                <a:latin typeface="Times New Roman" pitchFamily="18" charset="0"/>
                <a:cs typeface="Times New Roman" pitchFamily="18" charset="0"/>
              </a:rPr>
              <a:t>adoptă </a:t>
            </a:r>
            <a:r>
              <a:rPr lang="vi-VN" sz="2400" dirty="0"/>
              <a:t>valoarea maximă); </a:t>
            </a:r>
            <a:endParaRPr lang="ro-RO" sz="2400" dirty="0"/>
          </a:p>
          <a:p>
            <a:pPr marL="0" indent="0" algn="just">
              <a:buNone/>
            </a:pPr>
            <a:r>
              <a:rPr lang="vi-VN" sz="2400" dirty="0"/>
              <a:t> tensiunea la care este supus omul se consideră ca fiind egală cu întreaga tensiune a </a:t>
            </a:r>
            <a:r>
              <a:rPr lang="ro-RO" sz="2400" dirty="0"/>
              <a:t>ILP</a:t>
            </a:r>
            <a:r>
              <a:rPr lang="vi-VN" sz="2400" dirty="0"/>
              <a:t>, situaţie similară cu cazul în care omul atinge simultan carcasa echipamentului care a intrat accidental sub tensiune şi un element conductor aflat în contact cu solul, în zona de </a:t>
            </a:r>
            <a:r>
              <a:rPr lang="vi-VN" sz="2400" b="1" dirty="0"/>
              <a:t>potenţial nu</a:t>
            </a:r>
            <a:r>
              <a:rPr lang="ro-RO" sz="2400" b="1" dirty="0"/>
              <a:t>l.</a:t>
            </a:r>
            <a:endParaRPr lang="ru-RU" sz="2400" b="1" dirty="0"/>
          </a:p>
        </p:txBody>
      </p:sp>
    </p:spTree>
    <p:extLst>
      <p:ext uri="{BB962C8B-B14F-4D97-AF65-F5344CB8AC3E}">
        <p14:creationId xmlns:p14="http://schemas.microsoft.com/office/powerpoint/2010/main" val="21369884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90289" cy="347382"/>
          </a:xfrm>
        </p:spPr>
        <p:txBody>
          <a:bodyPr/>
          <a:lstStyle/>
          <a:p>
            <a:endParaRPr lang="ru-RU" dirty="0"/>
          </a:p>
        </p:txBody>
      </p:sp>
      <p:sp>
        <p:nvSpPr>
          <p:cNvPr id="3" name="Объект 2"/>
          <p:cNvSpPr>
            <a:spLocks noGrp="1"/>
          </p:cNvSpPr>
          <p:nvPr>
            <p:ph idx="1"/>
          </p:nvPr>
        </p:nvSpPr>
        <p:spPr>
          <a:xfrm>
            <a:off x="381000" y="914400"/>
            <a:ext cx="11607800" cy="5333999"/>
          </a:xfrm>
        </p:spPr>
        <p:txBody>
          <a:bodyPr>
            <a:normAutofit fontScale="92500" lnSpcReduction="20000"/>
          </a:bodyPr>
          <a:lstStyle/>
          <a:p>
            <a:pPr marL="0" indent="0" algn="just">
              <a:lnSpc>
                <a:spcPct val="150000"/>
              </a:lnSpc>
              <a:buNone/>
            </a:pPr>
            <a:r>
              <a:rPr lang="ro-RO" sz="2400" b="1" dirty="0">
                <a:latin typeface="Times New Roman" pitchFamily="18" charset="0"/>
                <a:cs typeface="Times New Roman" pitchFamily="18" charset="0"/>
              </a:rPr>
              <a:t>	</a:t>
            </a:r>
            <a:r>
              <a:rPr lang="ro-RO" sz="2600" b="1" dirty="0">
                <a:latin typeface="Times New Roman" pitchFamily="18" charset="0"/>
                <a:cs typeface="Times New Roman" pitchFamily="18" charset="0"/>
              </a:rPr>
              <a:t>Utilizarea tensiunilor reduse</a:t>
            </a:r>
            <a:r>
              <a:rPr lang="ro-RO" sz="2600" dirty="0">
                <a:latin typeface="Times New Roman" pitchFamily="18" charset="0"/>
                <a:cs typeface="Times New Roman" pitchFamily="18" charset="0"/>
              </a:rPr>
              <a:t>. Gravitatea electrocutării și curentul de scurgere </a:t>
            </a:r>
            <a:r>
              <a:rPr lang="ro-RO" sz="2600" i="1" dirty="0">
                <a:latin typeface="Times New Roman" pitchFamily="18" charset="0"/>
                <a:cs typeface="Times New Roman" pitchFamily="18" charset="0"/>
              </a:rPr>
              <a:t>I</a:t>
            </a:r>
            <a:r>
              <a:rPr lang="ro-RO" sz="2600" i="1" baseline="-25000" dirty="0">
                <a:latin typeface="Times New Roman" pitchFamily="18" charset="0"/>
                <a:cs typeface="Times New Roman" pitchFamily="18" charset="0"/>
              </a:rPr>
              <a:t>h</a:t>
            </a:r>
            <a:r>
              <a:rPr lang="ro-RO" sz="2600" dirty="0">
                <a:latin typeface="Times New Roman" pitchFamily="18" charset="0"/>
                <a:cs typeface="Times New Roman" pitchFamily="18" charset="0"/>
              </a:rPr>
              <a:t> ce pătrunde prin OU depinde de tensiunea aplicată </a:t>
            </a:r>
            <a:r>
              <a:rPr lang="ro-RO" sz="2600" i="1" dirty="0">
                <a:latin typeface="Times New Roman" pitchFamily="18" charset="0"/>
                <a:cs typeface="Times New Roman" pitchFamily="18" charset="0"/>
              </a:rPr>
              <a:t>U</a:t>
            </a:r>
            <a:r>
              <a:rPr lang="ro-RO" sz="2600" dirty="0">
                <a:latin typeface="Times New Roman" pitchFamily="18" charset="0"/>
                <a:cs typeface="Times New Roman" pitchFamily="18" charset="0"/>
              </a:rPr>
              <a:t> și de rezistența electrică. Pentru a reduce tensiunea aplicată trebuie de micșorat tensiunea IE, dar aceasta provoacă dificultăți constructive și economice. Din această cauză tensiunile reduse U=12, 24, 36 ,42V se utiliizează pentru alimentarea utilajului portativ în încăperile cu grad mare de pericol și foarte periculoase. Această tensiune nu poate fi numită tensiune absolut nepericuloasă, ci doar valoare maxim admisibilă. </a:t>
            </a:r>
          </a:p>
          <a:p>
            <a:pPr marL="0" indent="0" algn="just">
              <a:lnSpc>
                <a:spcPct val="150000"/>
              </a:lnSpc>
              <a:buNone/>
            </a:pPr>
            <a:r>
              <a:rPr lang="ro-RO" sz="2600" dirty="0">
                <a:latin typeface="Times New Roman" pitchFamily="18" charset="0"/>
                <a:cs typeface="Times New Roman" pitchFamily="18" charset="0"/>
              </a:rPr>
              <a:t>	</a:t>
            </a:r>
            <a:r>
              <a:rPr lang="ro-RO" sz="2600" b="1" dirty="0">
                <a:latin typeface="Times New Roman" pitchFamily="18" charset="0"/>
                <a:cs typeface="Times New Roman" pitchFamily="18" charset="0"/>
              </a:rPr>
              <a:t>Tensiunea joasă </a:t>
            </a:r>
            <a:r>
              <a:rPr lang="ro-RO" sz="2600" dirty="0">
                <a:latin typeface="Times New Roman" pitchFamily="18" charset="0"/>
                <a:cs typeface="Times New Roman" pitchFamily="18" charset="0"/>
              </a:rPr>
              <a:t>– este tensiunea nominală, care nu depășește 42V, este folosită pentru reducerea pericolului de electrocutare, ce alimentează instrumentul electrificat și aparatele portative. </a:t>
            </a:r>
            <a:endParaRPr lang="ru-RU" sz="2600" dirty="0">
              <a:latin typeface="Times New Roman" pitchFamily="18" charset="0"/>
              <a:cs typeface="Times New Roman" pitchFamily="18" charset="0"/>
            </a:endParaRPr>
          </a:p>
          <a:p>
            <a:pPr marL="0" indent="0" algn="just">
              <a:lnSpc>
                <a:spcPct val="150000"/>
              </a:lnSpc>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8256494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52189" cy="321982"/>
          </a:xfrm>
        </p:spPr>
        <p:txBody>
          <a:bodyPr/>
          <a:lstStyle/>
          <a:p>
            <a:endParaRPr lang="ru-RU" dirty="0"/>
          </a:p>
        </p:txBody>
      </p:sp>
      <p:sp>
        <p:nvSpPr>
          <p:cNvPr id="3" name="Объект 2"/>
          <p:cNvSpPr>
            <a:spLocks noGrp="1"/>
          </p:cNvSpPr>
          <p:nvPr>
            <p:ph idx="1"/>
          </p:nvPr>
        </p:nvSpPr>
        <p:spPr>
          <a:xfrm>
            <a:off x="355600" y="1066800"/>
            <a:ext cx="11455400" cy="5181599"/>
          </a:xfrm>
        </p:spPr>
        <p:txBody>
          <a:bodyPr>
            <a:normAutofit/>
          </a:bodyPr>
          <a:lstStyle/>
          <a:p>
            <a:pPr marL="0" indent="0" algn="just">
              <a:lnSpc>
                <a:spcPct val="150000"/>
              </a:lnSpc>
              <a:buNone/>
            </a:pPr>
            <a:r>
              <a:rPr lang="ro-RO" sz="2800" b="1" dirty="0">
                <a:latin typeface="Times New Roman" pitchFamily="18" charset="0"/>
                <a:cs typeface="Times New Roman" pitchFamily="18" charset="0"/>
              </a:rPr>
              <a:t>	Separarea electrică a rețelelor</a:t>
            </a:r>
            <a:r>
              <a:rPr lang="ro-RO" sz="2800" dirty="0">
                <a:latin typeface="Times New Roman" pitchFamily="18" charset="0"/>
                <a:cs typeface="Times New Roman" pitchFamily="18" charset="0"/>
              </a:rPr>
              <a:t>. Separarea electrică se realizează pentru rețelele de lungimi mari și arborescente pentru că rezistența izolației se reduce, iar capacitatea electrică a rețelei în raport cu solul crește, aspect ce prezintă pericol.</a:t>
            </a:r>
          </a:p>
          <a:p>
            <a:pPr marL="0" indent="0" algn="just">
              <a:lnSpc>
                <a:spcPct val="150000"/>
              </a:lnSpc>
              <a:buNone/>
            </a:pPr>
            <a:r>
              <a:rPr lang="ro-RO" sz="2800" dirty="0">
                <a:latin typeface="Times New Roman" pitchFamily="18" charset="0"/>
                <a:cs typeface="Times New Roman" pitchFamily="18" charset="0"/>
              </a:rPr>
              <a:t>	 În scopul reducerii pericolului rețelei electrice  se  separă în 2-3 și mai multe rețele electrice prin intermediul transformatoarelor, aspect ce conduce la </a:t>
            </a:r>
            <a:r>
              <a:rPr lang="ro-RO" sz="2800" b="1" dirty="0">
                <a:latin typeface="Times New Roman" pitchFamily="18" charset="0"/>
                <a:cs typeface="Times New Roman" pitchFamily="18" charset="0"/>
              </a:rPr>
              <a:t>majorarea rezistenței a izolației și reduce capacitatea în raport cu solul. </a:t>
            </a:r>
            <a:endParaRPr lang="ru-RU" sz="2800" b="1" dirty="0">
              <a:latin typeface="Times New Roman" pitchFamily="18" charset="0"/>
              <a:cs typeface="Times New Roman" pitchFamily="18" charset="0"/>
            </a:endParaRPr>
          </a:p>
          <a:p>
            <a:pPr marL="0" indent="0" algn="just">
              <a:lnSpc>
                <a:spcPct val="150000"/>
              </a:lnSpc>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1650975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55389" cy="283882"/>
          </a:xfrm>
        </p:spPr>
        <p:txBody>
          <a:bodyPr/>
          <a:lstStyle/>
          <a:p>
            <a:endParaRPr lang="ru-RU" dirty="0"/>
          </a:p>
        </p:txBody>
      </p:sp>
      <p:sp>
        <p:nvSpPr>
          <p:cNvPr id="3" name="Объект 2"/>
          <p:cNvSpPr>
            <a:spLocks noGrp="1"/>
          </p:cNvSpPr>
          <p:nvPr>
            <p:ph idx="1"/>
          </p:nvPr>
        </p:nvSpPr>
        <p:spPr>
          <a:xfrm>
            <a:off x="317500" y="876300"/>
            <a:ext cx="11582400" cy="5372099"/>
          </a:xfrm>
        </p:spPr>
        <p:txBody>
          <a:bodyPr>
            <a:normAutofit lnSpcReduction="10000"/>
          </a:bodyPr>
          <a:lstStyle/>
          <a:p>
            <a:pPr marL="0" indent="0" algn="just">
              <a:lnSpc>
                <a:spcPct val="150000"/>
              </a:lnSpc>
              <a:buNone/>
            </a:pPr>
            <a:r>
              <a:rPr lang="ro-RO" sz="2800" b="1" dirty="0">
                <a:latin typeface="Times New Roman" pitchFamily="18" charset="0"/>
                <a:cs typeface="Times New Roman" pitchFamily="18" charset="0"/>
              </a:rPr>
              <a:t>	Izolarea de protecție - </a:t>
            </a:r>
            <a:r>
              <a:rPr lang="ro-RO" sz="2800" dirty="0">
                <a:latin typeface="Times New Roman" pitchFamily="18" charset="0"/>
                <a:cs typeface="Times New Roman" pitchFamily="18" charset="0"/>
              </a:rPr>
              <a:t> reduce curentul electric prin corpul omenesc, care se realizează prin: </a:t>
            </a:r>
            <a:endParaRPr lang="ru-RU" sz="2800" dirty="0">
              <a:latin typeface="Times New Roman" pitchFamily="18" charset="0"/>
              <a:cs typeface="Times New Roman" pitchFamily="18" charset="0"/>
            </a:endParaRPr>
          </a:p>
          <a:p>
            <a:pPr marL="0" indent="0" algn="just">
              <a:lnSpc>
                <a:spcPct val="150000"/>
              </a:lnSpc>
              <a:buNone/>
            </a:pPr>
            <a:r>
              <a:rPr lang="ro-RO" sz="2800" dirty="0">
                <a:latin typeface="Times New Roman" pitchFamily="18" charset="0"/>
                <a:cs typeface="Times New Roman" pitchFamily="18" charset="0"/>
              </a:rPr>
              <a:t> - izolarea elementelor active ale echipamentelor electrice și ale rețelelor; </a:t>
            </a:r>
            <a:endParaRPr lang="ru-RU" sz="2800" dirty="0">
              <a:latin typeface="Times New Roman" pitchFamily="18" charset="0"/>
              <a:cs typeface="Times New Roman" pitchFamily="18" charset="0"/>
            </a:endParaRPr>
          </a:p>
          <a:p>
            <a:pPr marL="0" indent="0" algn="just">
              <a:lnSpc>
                <a:spcPct val="150000"/>
              </a:lnSpc>
              <a:buNone/>
            </a:pPr>
            <a:r>
              <a:rPr lang="ro-RO" sz="2800" dirty="0">
                <a:latin typeface="Times New Roman" pitchFamily="18" charset="0"/>
                <a:cs typeface="Times New Roman" pitchFamily="18" charset="0"/>
              </a:rPr>
              <a:t> - folosirea MIP (mănuși și încălțăminte de cauciuc, unelte cu mîinere izolate). </a:t>
            </a:r>
          </a:p>
          <a:p>
            <a:pPr marL="0" indent="0" algn="just">
              <a:lnSpc>
                <a:spcPct val="150000"/>
              </a:lnSpc>
              <a:buNone/>
            </a:pPr>
            <a:r>
              <a:rPr lang="ro-RO" sz="2800" dirty="0">
                <a:latin typeface="Times New Roman" pitchFamily="18" charset="0"/>
                <a:cs typeface="Times New Roman" pitchFamily="18" charset="0"/>
              </a:rPr>
              <a:t>	</a:t>
            </a:r>
            <a:r>
              <a:rPr lang="ro-RO" sz="2800" b="1" dirty="0">
                <a:latin typeface="Times New Roman" pitchFamily="18" charset="0"/>
                <a:cs typeface="Times New Roman" pitchFamily="18" charset="0"/>
              </a:rPr>
              <a:t>Izolarea de protecție </a:t>
            </a:r>
            <a:r>
              <a:rPr lang="ro-RO" sz="2800" dirty="0">
                <a:latin typeface="Times New Roman" pitchFamily="18" charset="0"/>
                <a:cs typeface="Times New Roman" pitchFamily="18" charset="0"/>
              </a:rPr>
              <a:t>a echipamentului electric  se realizează printr-un înveliș izolant și rezistent a tuturor elementelor metalice accesibile unei atingeri, care în cazul unui defect ar putea intra direct sau indirect  sub tensiune (</a:t>
            </a:r>
            <a:r>
              <a:rPr lang="ro-RO" sz="2800" b="1" dirty="0">
                <a:latin typeface="Times New Roman" pitchFamily="18" charset="0"/>
                <a:cs typeface="Times New Roman" pitchFamily="18" charset="0"/>
              </a:rPr>
              <a:t>cu izolație de lucru, suplimentară, dublă îmbunătățită</a:t>
            </a:r>
            <a:r>
              <a:rPr lang="ro-RO"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marL="0" indent="0" algn="just">
              <a:lnSpc>
                <a:spcPct val="150000"/>
              </a:lnSpc>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3924998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5689" cy="347382"/>
          </a:xfrm>
        </p:spPr>
        <p:txBody>
          <a:bodyPr/>
          <a:lstStyle/>
          <a:p>
            <a:endParaRPr lang="ru-RU" dirty="0"/>
          </a:p>
        </p:txBody>
      </p:sp>
      <p:sp>
        <p:nvSpPr>
          <p:cNvPr id="3" name="Объект 2"/>
          <p:cNvSpPr>
            <a:spLocks noGrp="1"/>
          </p:cNvSpPr>
          <p:nvPr>
            <p:ph idx="1"/>
          </p:nvPr>
        </p:nvSpPr>
        <p:spPr>
          <a:xfrm>
            <a:off x="330200" y="1066800"/>
            <a:ext cx="11595100" cy="5181599"/>
          </a:xfrm>
        </p:spPr>
        <p:txBody>
          <a:bodyPr>
            <a:noAutofit/>
          </a:bodyPr>
          <a:lstStyle/>
          <a:p>
            <a:pPr marL="0" indent="0" algn="just">
              <a:buNone/>
            </a:pPr>
            <a:r>
              <a:rPr lang="ro-RO" sz="2800" dirty="0">
                <a:latin typeface="Times New Roman" pitchFamily="18" charset="0"/>
                <a:cs typeface="Times New Roman" pitchFamily="18" charset="0"/>
              </a:rPr>
              <a:t>	</a:t>
            </a:r>
            <a:r>
              <a:rPr lang="ro-RO" sz="2800" b="1" dirty="0">
                <a:latin typeface="Times New Roman" pitchFamily="18" charset="0"/>
                <a:cs typeface="Times New Roman" pitchFamily="18" charset="0"/>
              </a:rPr>
              <a:t>Izolarea de lucru  - </a:t>
            </a:r>
            <a:r>
              <a:rPr lang="ro-RO" sz="2800" dirty="0">
                <a:latin typeface="Times New Roman" pitchFamily="18" charset="0"/>
                <a:cs typeface="Times New Roman" pitchFamily="18" charset="0"/>
              </a:rPr>
              <a:t>pentru funcționarea normală a IE și protecția angajaților (învelișuri de mase plastice, cauciuc, țesuturi împregnante etc.). </a:t>
            </a:r>
          </a:p>
          <a:p>
            <a:pPr marL="0" indent="0" algn="just">
              <a:buNone/>
            </a:pPr>
            <a:r>
              <a:rPr lang="ro-RO" sz="2800" dirty="0">
                <a:latin typeface="Times New Roman" pitchFamily="18" charset="0"/>
                <a:cs typeface="Times New Roman" pitchFamily="18" charset="0"/>
              </a:rPr>
              <a:t>	 În scopul evitării electrocutării la defectarea izolației  de lucru, concomitent cu ea se folosește și </a:t>
            </a:r>
            <a:r>
              <a:rPr lang="ro-RO" sz="2800" b="1" dirty="0">
                <a:latin typeface="Times New Roman" pitchFamily="18" charset="0"/>
                <a:cs typeface="Times New Roman" pitchFamily="18" charset="0"/>
              </a:rPr>
              <a:t>izolația suplimentară, dublă și perfecționată</a:t>
            </a:r>
            <a:r>
              <a:rPr lang="ro-RO" sz="2800" dirty="0">
                <a:latin typeface="Times New Roman" pitchFamily="18" charset="0"/>
                <a:cs typeface="Times New Roman" pitchFamily="18" charset="0"/>
              </a:rPr>
              <a:t>. </a:t>
            </a:r>
          </a:p>
          <a:p>
            <a:pPr marL="0" indent="0" algn="just">
              <a:buNone/>
            </a:pPr>
            <a:r>
              <a:rPr lang="ro-RO" sz="2800" dirty="0">
                <a:latin typeface="Times New Roman" pitchFamily="18" charset="0"/>
                <a:cs typeface="Times New Roman" pitchFamily="18" charset="0"/>
              </a:rPr>
              <a:t>	</a:t>
            </a:r>
            <a:r>
              <a:rPr lang="ro-RO" sz="2800" b="1" dirty="0">
                <a:latin typeface="Times New Roman" pitchFamily="18" charset="0"/>
                <a:cs typeface="Times New Roman" pitchFamily="18" charset="0"/>
              </a:rPr>
              <a:t>Izolația suplimentară </a:t>
            </a:r>
            <a:r>
              <a:rPr lang="ro-RO" sz="2800" dirty="0">
                <a:latin typeface="Times New Roman" pitchFamily="18" charset="0"/>
                <a:cs typeface="Times New Roman" pitchFamily="18" charset="0"/>
              </a:rPr>
              <a:t>prezintă mînere electroizolante, carcase din materiale electroizolante, învelișuri electroizolante etc.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t>
            </a:r>
            <a:r>
              <a:rPr lang="ro-RO" sz="2800" b="1" dirty="0">
                <a:latin typeface="Times New Roman" pitchFamily="18" charset="0"/>
                <a:cs typeface="Times New Roman" pitchFamily="18" charset="0"/>
              </a:rPr>
              <a:t>Izolația de lucru </a:t>
            </a:r>
            <a:r>
              <a:rPr lang="ro-RO" sz="2800" dirty="0">
                <a:latin typeface="Times New Roman" pitchFamily="18" charset="0"/>
                <a:cs typeface="Times New Roman" pitchFamily="18" charset="0"/>
              </a:rPr>
              <a:t>plus izolația suplimentară formează </a:t>
            </a:r>
            <a:r>
              <a:rPr lang="ro-RO" sz="2800" b="1" dirty="0">
                <a:latin typeface="Times New Roman" pitchFamily="18" charset="0"/>
                <a:cs typeface="Times New Roman" pitchFamily="18" charset="0"/>
              </a:rPr>
              <a:t>izolația dublă, </a:t>
            </a:r>
            <a:r>
              <a:rPr lang="ro-RO" sz="2800" dirty="0">
                <a:latin typeface="Times New Roman" pitchFamily="18" charset="0"/>
                <a:cs typeface="Times New Roman" pitchFamily="18" charset="0"/>
              </a:rPr>
              <a:t>care se folosește în caz de contact nemijlocit a angajaților cu IE. </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t>
            </a:r>
            <a:r>
              <a:rPr lang="ro-RO" sz="2800" b="1" dirty="0">
                <a:latin typeface="Times New Roman" pitchFamily="18" charset="0"/>
                <a:cs typeface="Times New Roman" pitchFamily="18" charset="0"/>
              </a:rPr>
              <a:t>Izolația perfecționată</a:t>
            </a:r>
            <a:r>
              <a:rPr lang="ro-RO" sz="2800" dirty="0">
                <a:latin typeface="Times New Roman" pitchFamily="18" charset="0"/>
                <a:cs typeface="Times New Roman" pitchFamily="18" charset="0"/>
              </a:rPr>
              <a:t> prezintă izolația de lucru cu parametrii izolației: rezistență electrică și rigiditate electrică.  </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8431027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02989" cy="347382"/>
          </a:xfrm>
        </p:spPr>
        <p:txBody>
          <a:bodyPr/>
          <a:lstStyle/>
          <a:p>
            <a:endParaRPr lang="ru-RU" dirty="0"/>
          </a:p>
        </p:txBody>
      </p:sp>
      <p:sp>
        <p:nvSpPr>
          <p:cNvPr id="3" name="Объект 2"/>
          <p:cNvSpPr>
            <a:spLocks noGrp="1"/>
          </p:cNvSpPr>
          <p:nvPr>
            <p:ph idx="1"/>
          </p:nvPr>
        </p:nvSpPr>
        <p:spPr>
          <a:xfrm>
            <a:off x="279400" y="1016000"/>
            <a:ext cx="11684000" cy="5410200"/>
          </a:xfrm>
        </p:spPr>
        <p:txBody>
          <a:bodyPr>
            <a:normAutofit/>
          </a:bodyPr>
          <a:lstStyle/>
          <a:p>
            <a:pPr marL="0" indent="0" algn="just">
              <a:lnSpc>
                <a:spcPct val="150000"/>
              </a:lnSpc>
              <a:buNone/>
            </a:pPr>
            <a:r>
              <a:rPr lang="ro-RO" sz="2400" b="1" dirty="0">
                <a:latin typeface="Times New Roman" pitchFamily="18" charset="0"/>
                <a:cs typeface="Times New Roman" pitchFamily="18" charset="0"/>
              </a:rPr>
              <a:t>	Semnalizarea  </a:t>
            </a:r>
            <a:r>
              <a:rPr lang="ro-RO" sz="2400" dirty="0">
                <a:latin typeface="Times New Roman" pitchFamily="18" charset="0"/>
                <a:cs typeface="Times New Roman" pitchFamily="18" charset="0"/>
              </a:rPr>
              <a:t>- are funcția de a transforma informația stării IE în semnal sonor sau luminos și de a avertiza  personalul operativ despre abaterile de la valorile nominale a utilajului sau a regimurilor. Se împarte în semnalizare </a:t>
            </a:r>
            <a:r>
              <a:rPr lang="ro-RO" sz="2400" b="1" dirty="0">
                <a:latin typeface="Times New Roman" pitchFamily="18" charset="0"/>
                <a:cs typeface="Times New Roman" pitchFamily="18" charset="0"/>
              </a:rPr>
              <a:t>de poziție </a:t>
            </a:r>
            <a:r>
              <a:rPr lang="ro-RO" sz="2400" dirty="0">
                <a:latin typeface="Times New Roman" pitchFamily="18" charset="0"/>
                <a:cs typeface="Times New Roman" pitchFamily="18" charset="0"/>
              </a:rPr>
              <a:t>(conectat/deconectat) și </a:t>
            </a:r>
            <a:r>
              <a:rPr lang="ro-RO" sz="2400" b="1" dirty="0">
                <a:latin typeface="Times New Roman" pitchFamily="18" charset="0"/>
                <a:cs typeface="Times New Roman" pitchFamily="18" charset="0"/>
              </a:rPr>
              <a:t>de avarie </a:t>
            </a:r>
            <a:r>
              <a:rPr lang="ro-RO" sz="2400" dirty="0">
                <a:latin typeface="Times New Roman" pitchFamily="18" charset="0"/>
                <a:cs typeface="Times New Roman" pitchFamily="18" charset="0"/>
              </a:rPr>
              <a:t>(supraîncărcarea transformatorului, scurtcircuit fazic la sol etc.).</a:t>
            </a:r>
            <a:endParaRPr lang="ru-RU" sz="2400" dirty="0">
              <a:latin typeface="Times New Roman" pitchFamily="18" charset="0"/>
              <a:cs typeface="Times New Roman" pitchFamily="18" charset="0"/>
            </a:endParaRPr>
          </a:p>
          <a:p>
            <a:pPr marL="0" indent="0" algn="just">
              <a:lnSpc>
                <a:spcPct val="150000"/>
              </a:lnSpc>
              <a:buNone/>
            </a:pPr>
            <a:r>
              <a:rPr lang="ro-RO" sz="2400" b="1" dirty="0">
                <a:latin typeface="Times New Roman" pitchFamily="18" charset="0"/>
                <a:cs typeface="Times New Roman" pitchFamily="18" charset="0"/>
              </a:rPr>
              <a:t>	Blocările electrice</a:t>
            </a:r>
            <a:r>
              <a:rPr lang="ro-RO" sz="2400" dirty="0">
                <a:latin typeface="Times New Roman" pitchFamily="18" charset="0"/>
                <a:cs typeface="Times New Roman" pitchFamily="18" charset="0"/>
              </a:rPr>
              <a:t> – asigură fixarea organelor de lucru a aparatelor, a mașinilor sau a schemelor electrice într-o poziție determinată, ce ar preveni situațiile de avarie sau a abaterilor regimurilor  de lucru a utilajelor de la valorile nominale.</a:t>
            </a:r>
          </a:p>
          <a:p>
            <a:pPr marL="0" indent="0" algn="just">
              <a:lnSpc>
                <a:spcPct val="150000"/>
              </a:lnSpc>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Blocările pot fi mecanice,  lacăte, optice, magnetice și electrice. </a:t>
            </a:r>
            <a:endParaRPr lang="ru-RU" sz="2400" b="1" dirty="0">
              <a:latin typeface="Times New Roman" pitchFamily="18" charset="0"/>
              <a:cs typeface="Times New Roman" pitchFamily="18" charset="0"/>
            </a:endParaRPr>
          </a:p>
          <a:p>
            <a:pPr marL="0" indent="0" algn="just">
              <a:lnSpc>
                <a:spcPct val="150000"/>
              </a:lnSpc>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4191318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91889" cy="347382"/>
          </a:xfrm>
        </p:spPr>
        <p:txBody>
          <a:bodyPr/>
          <a:lstStyle/>
          <a:p>
            <a:endParaRPr lang="ru-RU" dirty="0"/>
          </a:p>
        </p:txBody>
      </p:sp>
      <p:sp>
        <p:nvSpPr>
          <p:cNvPr id="3" name="Объект 2"/>
          <p:cNvSpPr>
            <a:spLocks noGrp="1"/>
          </p:cNvSpPr>
          <p:nvPr>
            <p:ph idx="1"/>
          </p:nvPr>
        </p:nvSpPr>
        <p:spPr>
          <a:xfrm>
            <a:off x="279400" y="952500"/>
            <a:ext cx="11531600" cy="5791200"/>
          </a:xfrm>
        </p:spPr>
        <p:txBody>
          <a:bodyPr>
            <a:noAutofit/>
          </a:bodyPr>
          <a:lstStyle/>
          <a:p>
            <a:pPr marL="0" indent="0" algn="just">
              <a:lnSpc>
                <a:spcPct val="150000"/>
              </a:lnSpc>
              <a:buNone/>
            </a:pPr>
            <a:r>
              <a:rPr lang="ro-RO" sz="2400" b="1" dirty="0">
                <a:latin typeface="Times New Roman" pitchFamily="18" charset="0"/>
                <a:cs typeface="Times New Roman" pitchFamily="18" charset="0"/>
              </a:rPr>
              <a:t>	Indicatoarele de securitate  - de interdicție, de avertizare, de prescripție, de indicare.</a:t>
            </a:r>
            <a:endParaRPr lang="ru-RU" sz="2400" b="1" dirty="0">
              <a:latin typeface="Times New Roman" pitchFamily="18" charset="0"/>
              <a:cs typeface="Times New Roman" pitchFamily="18" charset="0"/>
            </a:endParaRPr>
          </a:p>
          <a:p>
            <a:pPr marL="0" indent="0" algn="just">
              <a:lnSpc>
                <a:spcPct val="150000"/>
              </a:lnSpc>
              <a:buNone/>
            </a:pPr>
            <a:r>
              <a:rPr lang="ro-RO" sz="2400" b="1" dirty="0">
                <a:latin typeface="Times New Roman" pitchFamily="18" charset="0"/>
                <a:cs typeface="Times New Roman" pitchFamily="18" charset="0"/>
              </a:rPr>
              <a:t>	Mijloacele individuale de protecţie (M.I.P.) contra electrocutării - </a:t>
            </a:r>
            <a:r>
              <a:rPr lang="ro-RO" sz="2400" dirty="0">
                <a:latin typeface="Times New Roman" pitchFamily="18" charset="0"/>
                <a:cs typeface="Times New Roman" pitchFamily="18" charset="0"/>
              </a:rPr>
              <a:t> după destinaţie se împart: </a:t>
            </a:r>
            <a:r>
              <a:rPr lang="ro-RO" sz="2400" i="1" dirty="0">
                <a:latin typeface="Times New Roman" pitchFamily="18" charset="0"/>
                <a:cs typeface="Times New Roman" pitchFamily="18" charset="0"/>
              </a:rPr>
              <a:t>de izolare; de îngrădire și complimentare</a:t>
            </a:r>
            <a:r>
              <a:rPr lang="ro-RO" sz="2400" dirty="0">
                <a:latin typeface="Times New Roman" pitchFamily="18" charset="0"/>
                <a:cs typeface="Times New Roman" pitchFamily="18" charset="0"/>
              </a:rPr>
              <a:t>. </a:t>
            </a:r>
          </a:p>
          <a:p>
            <a:pPr marL="0" indent="0" algn="just">
              <a:lnSpc>
                <a:spcPct val="150000"/>
              </a:lnSpc>
              <a:buNone/>
            </a:pPr>
            <a:r>
              <a:rPr lang="ro-RO" sz="2400" b="1" dirty="0">
                <a:latin typeface="Times New Roman" pitchFamily="18" charset="0"/>
                <a:cs typeface="Times New Roman" pitchFamily="18" charset="0"/>
              </a:rPr>
              <a:t>	Mijloacele de izolare </a:t>
            </a:r>
            <a:r>
              <a:rPr lang="ro-RO" sz="2400" dirty="0">
                <a:latin typeface="Times New Roman" pitchFamily="18" charset="0"/>
                <a:cs typeface="Times New Roman" pitchFamily="18" charset="0"/>
              </a:rPr>
              <a:t>au funcția de a izola  omul de părțile utilajului electric sau de conductorii electrici. Mijloacele de izolare se împart în: </a:t>
            </a:r>
            <a:r>
              <a:rPr lang="ro-RO" sz="2400" b="1" dirty="0">
                <a:latin typeface="Times New Roman" pitchFamily="18" charset="0"/>
                <a:cs typeface="Times New Roman" pitchFamily="18" charset="0"/>
              </a:rPr>
              <a:t>principale şi auxiliare</a:t>
            </a:r>
            <a:r>
              <a:rPr lang="ro-RO" sz="2400" dirty="0">
                <a:latin typeface="Times New Roman" pitchFamily="18" charset="0"/>
                <a:cs typeface="Times New Roman" pitchFamily="18" charset="0"/>
              </a:rPr>
              <a:t>, iar după tensiunea de utilizate, în mijloace de joasă tensiune şi de înaltă tensiune.</a:t>
            </a:r>
            <a:endParaRPr lang="ru-RU" sz="2400" dirty="0">
              <a:latin typeface="Times New Roman" pitchFamily="18" charset="0"/>
              <a:cs typeface="Times New Roman" pitchFamily="18" charset="0"/>
            </a:endParaRPr>
          </a:p>
          <a:p>
            <a:pPr marL="0" indent="0" algn="just">
              <a:lnSpc>
                <a:spcPct val="150000"/>
              </a:lnSpc>
              <a:buNone/>
            </a:pPr>
            <a:r>
              <a:rPr lang="ro-RO" sz="2400" dirty="0">
                <a:latin typeface="Times New Roman" pitchFamily="18" charset="0"/>
                <a:cs typeface="Times New Roman" pitchFamily="18" charset="0"/>
              </a:rPr>
              <a:t>	</a:t>
            </a:r>
            <a:r>
              <a:rPr lang="ro-RO" sz="2400" i="1" dirty="0">
                <a:latin typeface="Times New Roman" pitchFamily="18" charset="0"/>
                <a:cs typeface="Times New Roman" pitchFamily="18" charset="0"/>
              </a:rPr>
              <a:t>Mijloacele principale</a:t>
            </a:r>
            <a:r>
              <a:rPr lang="ro-RO" sz="2400" dirty="0">
                <a:latin typeface="Times New Roman" pitchFamily="18" charset="0"/>
                <a:cs typeface="Times New Roman" pitchFamily="18" charset="0"/>
              </a:rPr>
              <a:t> sunt acelea care protejează în mod garantat și de sinestătător angajaţii de acțiunea curentului electric.  Cu acestea se permite atingerea elementelor ce se află sub tensiune.</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499110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4889" cy="1007782"/>
          </a:xfrm>
        </p:spPr>
        <p:txBody>
          <a:bodyPr/>
          <a:lstStyle/>
          <a:p>
            <a:pPr algn="ctr"/>
            <a:r>
              <a:rPr lang="en-GB" sz="3600" b="1" dirty="0">
                <a:latin typeface="Times New Roman" pitchFamily="18" charset="0"/>
                <a:cs typeface="Times New Roman" pitchFamily="18" charset="0"/>
              </a:rPr>
              <a:t>9</a:t>
            </a:r>
            <a:r>
              <a:rPr lang="ro-RO" sz="3600" b="1" dirty="0">
                <a:latin typeface="Times New Roman" pitchFamily="18" charset="0"/>
                <a:cs typeface="Times New Roman" pitchFamily="18" charset="0"/>
              </a:rPr>
              <a:t>.2 Cauzele electrocutării </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a:xfrm>
            <a:off x="393700" y="1206500"/>
            <a:ext cx="11277600" cy="5448300"/>
          </a:xfrm>
        </p:spPr>
        <p:txBody>
          <a:bodyPr>
            <a:normAutofit/>
          </a:bodyPr>
          <a:lstStyle/>
          <a:p>
            <a:pPr marL="0" indent="0" algn="just">
              <a:buNone/>
            </a:pPr>
            <a:r>
              <a:rPr lang="ro-RO" sz="2400" dirty="0">
                <a:latin typeface="Times New Roman" pitchFamily="18" charset="0"/>
                <a:cs typeface="Times New Roman" pitchFamily="18" charset="0"/>
              </a:rPr>
              <a:t>	Analiza accidentelor produse de acțiunea curentului electric a permis determinarea următoarelor cauze ale lor:</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încălcarea regulilor de construcţie a instalaţiilor electrice, a regulilor de exploatare, a  cerinţelor, normelor şi regulilor de securitate;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organizarea incorectă a muncii;</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lucrul utilajelor şi mecanismelor în zonele de protecţie a reţelelor electrice;</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atingerea întîmplătoare a părţilor metalice ce au nimerit sub tensiune în rezultatul unor defecte de izolaţie;</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folosirea utilajului electric, conductoarelor, cablurilor, sculelor electrice defectate;</a:t>
            </a:r>
            <a:endParaRPr lang="ru-RU" sz="2400" dirty="0">
              <a:latin typeface="Times New Roman" pitchFamily="18" charset="0"/>
              <a:cs typeface="Times New Roman" pitchFamily="18" charset="0"/>
            </a:endParaRPr>
          </a:p>
          <a:p>
            <a:pPr algn="just">
              <a:buFontTx/>
              <a:buChar char="-"/>
            </a:pPr>
            <a:r>
              <a:rPr lang="ro-RO" sz="2400" dirty="0">
                <a:latin typeface="Times New Roman" pitchFamily="18" charset="0"/>
                <a:cs typeface="Times New Roman" pitchFamily="18" charset="0"/>
              </a:rPr>
              <a:t>executarea lucrărilor în instalaţiile ce se află sub tensiune; </a:t>
            </a:r>
          </a:p>
          <a:p>
            <a:pPr algn="just">
              <a:buFontTx/>
              <a:buChar char="-"/>
            </a:pPr>
            <a:r>
              <a:rPr lang="ro-RO" sz="2400" dirty="0">
                <a:latin typeface="Times New Roman" pitchFamily="18" charset="0"/>
                <a:cs typeface="Times New Roman" pitchFamily="18" charset="0"/>
              </a:rPr>
              <a:t>folosirea unor conductoare şi cabluri ce nu corespund tensiunilor utilizate, punerea incorectă a lor sub tensiune;</a:t>
            </a:r>
            <a:endParaRPr lang="ru-RU" sz="2400" dirty="0">
              <a:latin typeface="Times New Roman" pitchFamily="18" charset="0"/>
              <a:cs typeface="Times New Roman" pitchFamily="18" charset="0"/>
            </a:endParaRPr>
          </a:p>
          <a:p>
            <a:pPr algn="just">
              <a:buFontTx/>
              <a:buChar char="-"/>
            </a:pPr>
            <a:endParaRPr lang="ro-RO" sz="2400" dirty="0">
              <a:latin typeface="Times New Roman" pitchFamily="18" charset="0"/>
              <a:cs typeface="Times New Roman" pitchFamily="18" charset="0"/>
            </a:endParaRPr>
          </a:p>
          <a:p>
            <a:pPr algn="just">
              <a:buFontTx/>
              <a:buChar char="-"/>
            </a:pPr>
            <a:endParaRPr lang="ru-RU" sz="24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35388504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948989" cy="283882"/>
          </a:xfrm>
        </p:spPr>
        <p:txBody>
          <a:bodyPr/>
          <a:lstStyle/>
          <a:p>
            <a:endParaRPr lang="ru-RU"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95301" y="901700"/>
            <a:ext cx="10642600" cy="5511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83339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90289" cy="194982"/>
          </a:xfrm>
        </p:spPr>
        <p:txBody>
          <a:bodyPr/>
          <a:lstStyle/>
          <a:p>
            <a:endParaRPr lang="ru-RU" dirty="0"/>
          </a:p>
        </p:txBody>
      </p:sp>
      <p:sp>
        <p:nvSpPr>
          <p:cNvPr id="3" name="Объект 2"/>
          <p:cNvSpPr>
            <a:spLocks noGrp="1"/>
          </p:cNvSpPr>
          <p:nvPr>
            <p:ph idx="1"/>
          </p:nvPr>
        </p:nvSpPr>
        <p:spPr>
          <a:xfrm>
            <a:off x="469900" y="1011518"/>
            <a:ext cx="11290300" cy="5097182"/>
          </a:xfrm>
        </p:spPr>
        <p:txBody>
          <a:bodyPr>
            <a:normAutofit/>
          </a:bodyPr>
          <a:lstStyle/>
          <a:p>
            <a:pPr marL="0" indent="0" algn="just">
              <a:buNone/>
            </a:pPr>
            <a:r>
              <a:rPr lang="ro-RO" sz="2800" i="1" dirty="0">
                <a:latin typeface="Times New Roman" pitchFamily="18" charset="0"/>
                <a:cs typeface="Times New Roman" pitchFamily="18" charset="0"/>
              </a:rPr>
              <a:t>	Mijloacele auxiliare</a:t>
            </a:r>
            <a:r>
              <a:rPr lang="ro-RO" sz="2800" dirty="0">
                <a:latin typeface="Times New Roman" pitchFamily="18" charset="0"/>
                <a:cs typeface="Times New Roman" pitchFamily="18" charset="0"/>
              </a:rPr>
              <a:t> nu pot proteja angajaţii de sine stătător şi se folosesc numai asociat cu mijloacele principale.</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După modul de protecţie M.I.P. pot fi: electroizolante, de îngrădire şi suplimentare:</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t>
            </a:r>
            <a:r>
              <a:rPr lang="ro-RO" sz="2800" b="1" dirty="0">
                <a:latin typeface="Times New Roman" pitchFamily="18" charset="0"/>
                <a:cs typeface="Times New Roman" pitchFamily="18" charset="0"/>
              </a:rPr>
              <a:t>mijloace electroizolante principale de joasă tensiune</a:t>
            </a:r>
            <a:r>
              <a:rPr lang="ro-RO" sz="2800" dirty="0">
                <a:latin typeface="Times New Roman" pitchFamily="18" charset="0"/>
                <a:cs typeface="Times New Roman" pitchFamily="18" charset="0"/>
              </a:rPr>
              <a:t>: prăjini electroizolante, indicatoare de tensiune, mănuşi electroizolante, scule cu mânere izolante (şurubelniţe, cleşti, chei etc.).</a:t>
            </a:r>
            <a:endParaRPr lang="ru-RU" sz="2800" dirty="0">
              <a:latin typeface="Times New Roman" pitchFamily="18" charset="0"/>
              <a:cs typeface="Times New Roman" pitchFamily="18" charset="0"/>
            </a:endParaRPr>
          </a:p>
          <a:p>
            <a:pPr marL="0" indent="0" algn="just">
              <a:buNone/>
            </a:pPr>
            <a:r>
              <a:rPr lang="ro-RO" sz="2800" dirty="0">
                <a:latin typeface="Times New Roman" pitchFamily="18" charset="0"/>
                <a:cs typeface="Times New Roman" pitchFamily="18" charset="0"/>
              </a:rPr>
              <a:t>- </a:t>
            </a:r>
            <a:r>
              <a:rPr lang="ro-RO" sz="2800" b="1" dirty="0">
                <a:latin typeface="Times New Roman" pitchFamily="18" charset="0"/>
                <a:cs typeface="Times New Roman" pitchFamily="18" charset="0"/>
              </a:rPr>
              <a:t>mijloace electroizolante auxiliare</a:t>
            </a:r>
            <a:r>
              <a:rPr lang="ro-RO" sz="2800" dirty="0">
                <a:latin typeface="Times New Roman" pitchFamily="18" charset="0"/>
                <a:cs typeface="Times New Roman" pitchFamily="18" charset="0"/>
              </a:rPr>
              <a:t>: plăci, pălării, folii, degetare, galoşi electroizolanţi, cizme, platforme şi covoraşe izolatoare.</a:t>
            </a:r>
            <a:endParaRPr lang="ru-RU" sz="2800" dirty="0">
              <a:latin typeface="Times New Roman" pitchFamily="18" charset="0"/>
              <a:cs typeface="Times New Roman" pitchFamily="18" charset="0"/>
            </a:endParaRPr>
          </a:p>
          <a:p>
            <a:pPr marL="0" indent="0" algn="just">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2227527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317289" cy="360082"/>
          </a:xfrm>
        </p:spPr>
        <p:txBody>
          <a:bodyPr/>
          <a:lstStyle/>
          <a:p>
            <a:endParaRPr lang="ru-RU" dirty="0"/>
          </a:p>
        </p:txBody>
      </p:sp>
      <p:sp>
        <p:nvSpPr>
          <p:cNvPr id="3" name="Объект 2"/>
          <p:cNvSpPr>
            <a:spLocks noGrp="1"/>
          </p:cNvSpPr>
          <p:nvPr>
            <p:ph idx="1"/>
          </p:nvPr>
        </p:nvSpPr>
        <p:spPr>
          <a:xfrm>
            <a:off x="330200" y="1054100"/>
            <a:ext cx="11557000" cy="5686136"/>
          </a:xfrm>
        </p:spPr>
        <p:txBody>
          <a:bodyPr>
            <a:normAutofit/>
          </a:bodyPr>
          <a:lstStyle/>
          <a:p>
            <a:pPr marL="0" indent="0" algn="just">
              <a:lnSpc>
                <a:spcPct val="150000"/>
              </a:lnSpc>
              <a:buNone/>
            </a:pPr>
            <a:r>
              <a:rPr lang="ro-RO" sz="2400" dirty="0">
                <a:latin typeface="Times New Roman" pitchFamily="18" charset="0"/>
                <a:cs typeface="Times New Roman" pitchFamily="18" charset="0"/>
              </a:rPr>
              <a:t>M.I.P. electroizolante de înaltă tensiune:</a:t>
            </a:r>
            <a:endParaRPr lang="ru-RU" sz="2400" dirty="0">
              <a:latin typeface="Times New Roman" pitchFamily="18" charset="0"/>
              <a:cs typeface="Times New Roman" pitchFamily="18" charset="0"/>
            </a:endParaRPr>
          </a:p>
          <a:p>
            <a:pPr marL="0" indent="0" algn="just">
              <a:lnSpc>
                <a:spcPct val="150000"/>
              </a:lnSpc>
              <a:buNone/>
            </a:pPr>
            <a:r>
              <a:rPr lang="ro-RO" sz="2400" b="1" dirty="0">
                <a:latin typeface="Times New Roman" pitchFamily="18" charset="0"/>
                <a:cs typeface="Times New Roman" pitchFamily="18" charset="0"/>
              </a:rPr>
              <a:t>- principale</a:t>
            </a:r>
            <a:r>
              <a:rPr lang="ro-RO" sz="2400" dirty="0">
                <a:latin typeface="Times New Roman" pitchFamily="18" charset="0"/>
                <a:cs typeface="Times New Roman" pitchFamily="18" charset="0"/>
              </a:rPr>
              <a:t>: prăjini, cleşte, indicatoare de tensiune înaltă, indicatoare de coincidenţă a fazelor;</a:t>
            </a:r>
            <a:endParaRPr lang="ru-RU" sz="2400" dirty="0">
              <a:latin typeface="Times New Roman" pitchFamily="18" charset="0"/>
              <a:cs typeface="Times New Roman" pitchFamily="18" charset="0"/>
            </a:endParaRPr>
          </a:p>
          <a:p>
            <a:pPr marL="0" indent="0" algn="just">
              <a:lnSpc>
                <a:spcPct val="150000"/>
              </a:lnSpc>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auxiliare:</a:t>
            </a:r>
            <a:r>
              <a:rPr lang="ro-RO" sz="2400" dirty="0">
                <a:latin typeface="Times New Roman" pitchFamily="18" charset="0"/>
                <a:cs typeface="Times New Roman" pitchFamily="18" charset="0"/>
              </a:rPr>
              <a:t> plăci, mănuşi dielectrice, cizme, platforme, covoraşe electroizolante.</a:t>
            </a:r>
            <a:endParaRPr lang="ru-RU" sz="2400" dirty="0">
              <a:latin typeface="Times New Roman" pitchFamily="18" charset="0"/>
              <a:cs typeface="Times New Roman" pitchFamily="18" charset="0"/>
            </a:endParaRPr>
          </a:p>
          <a:p>
            <a:pPr marL="0" indent="0" algn="just">
              <a:lnSpc>
                <a:spcPct val="150000"/>
              </a:lnSpc>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M.I.P. de îngrădire  - </a:t>
            </a:r>
            <a:r>
              <a:rPr lang="ro-RO" sz="2400" dirty="0">
                <a:latin typeface="Times New Roman" pitchFamily="18" charset="0"/>
                <a:cs typeface="Times New Roman" pitchFamily="18" charset="0"/>
              </a:rPr>
              <a:t>pentru îngrădirea temporară a părţilor conductoare şi pentru a uni în scurtcircuit fazele IE (îngrădiri mobile, scurtcircuitoare, atenuatoare de tensiune indusă).</a:t>
            </a:r>
            <a:endParaRPr lang="ru-RU" sz="2400" dirty="0">
              <a:latin typeface="Times New Roman" pitchFamily="18" charset="0"/>
              <a:cs typeface="Times New Roman" pitchFamily="18" charset="0"/>
            </a:endParaRPr>
          </a:p>
          <a:p>
            <a:pPr marL="0" indent="0" algn="just">
              <a:lnSpc>
                <a:spcPct val="150000"/>
              </a:lnSpc>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M.I.P. complementare  - </a:t>
            </a:r>
            <a:r>
              <a:rPr lang="ro-RO" sz="2400" dirty="0">
                <a:latin typeface="Times New Roman" pitchFamily="18" charset="0"/>
                <a:cs typeface="Times New Roman" pitchFamily="18" charset="0"/>
              </a:rPr>
              <a:t>pentru protecţia angajaţilor de acţiunile optice, termice, mecanice, chimice ale curentului electric (ochelari de protecţie, căşti de protecţie, mănuşi din prelată, centuri de siguranţă, gheare metalice, funii, lanţuri, scări etc.).   </a:t>
            </a:r>
            <a:endParaRPr lang="ru-RU" sz="2400" dirty="0">
              <a:latin typeface="Times New Roman" pitchFamily="18" charset="0"/>
              <a:cs typeface="Times New Roman" pitchFamily="18" charset="0"/>
            </a:endParaRPr>
          </a:p>
          <a:p>
            <a:pPr marL="0" indent="0" algn="just">
              <a:lnSpc>
                <a:spcPct val="150000"/>
              </a:lnSpc>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8949513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5011" y="376518"/>
            <a:ext cx="11152189" cy="1400530"/>
          </a:xfrm>
        </p:spPr>
        <p:txBody>
          <a:bodyPr/>
          <a:lstStyle/>
          <a:p>
            <a:pPr algn="ctr"/>
            <a:r>
              <a:rPr lang="en-GB" sz="3600" dirty="0">
                <a:latin typeface="Times New Roman" pitchFamily="18" charset="0"/>
                <a:cs typeface="Times New Roman" pitchFamily="18" charset="0"/>
              </a:rPr>
              <a:t>9</a:t>
            </a:r>
            <a:r>
              <a:rPr lang="ro-RO" sz="3600" dirty="0">
                <a:latin typeface="Times New Roman" pitchFamily="18" charset="0"/>
                <a:cs typeface="Times New Roman" pitchFamily="18" charset="0"/>
              </a:rPr>
              <a:t>.8.  Organizarea exploatării în siguranță a instalațiilor electrice</a:t>
            </a:r>
            <a:endParaRPr lang="ru-RU" sz="3600" dirty="0"/>
          </a:p>
        </p:txBody>
      </p:sp>
      <p:sp>
        <p:nvSpPr>
          <p:cNvPr id="3" name="Объект 2"/>
          <p:cNvSpPr>
            <a:spLocks noGrp="1"/>
          </p:cNvSpPr>
          <p:nvPr>
            <p:ph idx="1"/>
          </p:nvPr>
        </p:nvSpPr>
        <p:spPr>
          <a:xfrm>
            <a:off x="266700" y="2002118"/>
            <a:ext cx="11722100" cy="4551082"/>
          </a:xfrm>
        </p:spPr>
        <p:txBody>
          <a:bodyPr>
            <a:normAutofit fontScale="92500" lnSpcReduction="10000"/>
          </a:bodyPr>
          <a:lstStyle/>
          <a:p>
            <a:pPr algn="just"/>
            <a:r>
              <a:rPr lang="ro-RO" sz="3200" dirty="0">
                <a:latin typeface="Times New Roman" pitchFamily="18" charset="0"/>
                <a:cs typeface="Times New Roman" pitchFamily="18" charset="0"/>
              </a:rPr>
              <a:t> organizarea activității de exploatare la nivel de agent economic: lucrări cu deconectarea completă a  tensiunii; cu deconectarea parțială (acolo unde se execută lucrarea); fără deconectare  a tensiuni (cu utilizarea mijloacelor de protecție): ordin, dispoziție, autorizație, măsurile organizatorice – emiterea autorizației, admiterea la lucru, controlul activiății echipei), tehnice (deconectarea instalației, amplasarea îngrădirilor, controlul lipsei tensiunii, conectarea legării la pămînt pe tronsonul deconectat). </a:t>
            </a:r>
          </a:p>
          <a:p>
            <a:pPr algn="just"/>
            <a:r>
              <a:rPr lang="ro-RO" sz="3200" dirty="0">
                <a:latin typeface="Times New Roman" pitchFamily="18" charset="0"/>
                <a:cs typeface="Times New Roman" pitchFamily="18" charset="0"/>
              </a:rPr>
              <a:t>grupele de calificare în domeniul electrosecurității; </a:t>
            </a:r>
          </a:p>
          <a:p>
            <a:pPr algn="just"/>
            <a:r>
              <a:rPr lang="ro-RO" sz="3200" dirty="0">
                <a:latin typeface="Times New Roman" pitchFamily="18" charset="0"/>
                <a:cs typeface="Times New Roman" pitchFamily="18" charset="0"/>
              </a:rPr>
              <a:t>Instruirea în domeniul electrosecurității.</a:t>
            </a:r>
            <a:endParaRPr lang="ru-RU" sz="3200" dirty="0">
              <a:latin typeface="Times New Roman" pitchFamily="18" charset="0"/>
              <a:cs typeface="Times New Roman" pitchFamily="18" charset="0"/>
            </a:endParaRPr>
          </a:p>
        </p:txBody>
      </p:sp>
    </p:spTree>
    <p:extLst>
      <p:ext uri="{BB962C8B-B14F-4D97-AF65-F5344CB8AC3E}">
        <p14:creationId xmlns:p14="http://schemas.microsoft.com/office/powerpoint/2010/main" val="31225046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5689" cy="652182"/>
          </a:xfrm>
        </p:spPr>
        <p:txBody>
          <a:bodyPr/>
          <a:lstStyle/>
          <a:p>
            <a:endParaRPr lang="ru-RU" dirty="0"/>
          </a:p>
        </p:txBody>
      </p:sp>
      <p:sp>
        <p:nvSpPr>
          <p:cNvPr id="3" name="Объект 2"/>
          <p:cNvSpPr>
            <a:spLocks noGrp="1"/>
          </p:cNvSpPr>
          <p:nvPr>
            <p:ph idx="1"/>
          </p:nvPr>
        </p:nvSpPr>
        <p:spPr>
          <a:xfrm>
            <a:off x="762000" y="1181100"/>
            <a:ext cx="10947400" cy="5397500"/>
          </a:xfrm>
        </p:spPr>
        <p:txBody>
          <a:bodyPr>
            <a:noAutofit/>
          </a:bodyPr>
          <a:lstStyle/>
          <a:p>
            <a:pPr marL="0" indent="0">
              <a:buNone/>
            </a:pPr>
            <a:r>
              <a:rPr lang="ro-RO" dirty="0">
                <a:latin typeface="Times New Roman" pitchFamily="18" charset="0"/>
                <a:cs typeface="Times New Roman" pitchFamily="18" charset="0"/>
              </a:rPr>
              <a:t>Deosebim 5 grupe: </a:t>
            </a:r>
          </a:p>
          <a:p>
            <a:r>
              <a:rPr lang="ro-RO" dirty="0">
                <a:latin typeface="Times New Roman" pitchFamily="18" charset="0"/>
                <a:cs typeface="Times New Roman" pitchFamily="18" charset="0"/>
              </a:rPr>
              <a:t>Personal neelectrotehnic – I grupă; </a:t>
            </a:r>
          </a:p>
          <a:p>
            <a:r>
              <a:rPr lang="ro-RO" dirty="0">
                <a:latin typeface="Times New Roman" pitchFamily="18" charset="0"/>
                <a:cs typeface="Times New Roman" pitchFamily="18" charset="0"/>
              </a:rPr>
              <a:t>Personal electrotehnic – II, III, IV, V.</a:t>
            </a:r>
          </a:p>
          <a:p>
            <a:pPr algn="just"/>
            <a:r>
              <a:rPr lang="ro-RO" dirty="0">
                <a:latin typeface="Times New Roman" pitchFamily="18" charset="0"/>
                <a:cs typeface="Times New Roman" pitchFamily="18" charset="0"/>
              </a:rPr>
              <a:t>I GRUPĂ – Personalul la deservirea IE care nu au cunoștințe electrotehnice, au cunoștințe abstracte privind pericolul curentului electric și măsurile de electrosecuritate.</a:t>
            </a:r>
          </a:p>
          <a:p>
            <a:pPr algn="just"/>
            <a:r>
              <a:rPr lang="ro-RO" dirty="0">
                <a:latin typeface="Times New Roman" pitchFamily="18" charset="0"/>
                <a:cs typeface="Times New Roman" pitchFamily="18" charset="0"/>
              </a:rPr>
              <a:t>II GRUPĂ – Personalul care au cunoștințe elementare în IE, noțiuni concrete privind pericolul curentului electric, cunosc măsurile de electrosecuritate, metodele de acordare a ajutorului.</a:t>
            </a:r>
          </a:p>
          <a:p>
            <a:pPr algn="just"/>
            <a:r>
              <a:rPr lang="ro-RO" dirty="0">
                <a:latin typeface="Times New Roman" pitchFamily="18" charset="0"/>
                <a:cs typeface="Times New Roman" pitchFamily="18" charset="0"/>
              </a:rPr>
              <a:t>III GRUPĂ – Personalul care are cunoștințe electrotehnice, cunosc regulile și normele de securitate electrică, pot organiza și supraveghea lucrările inofensive, pot acorda ajutor medical.</a:t>
            </a:r>
          </a:p>
          <a:p>
            <a:pPr algn="just"/>
            <a:r>
              <a:rPr lang="ro-RO" dirty="0">
                <a:latin typeface="Times New Roman" pitchFamily="18" charset="0"/>
                <a:cs typeface="Times New Roman" pitchFamily="18" charset="0"/>
              </a:rPr>
              <a:t>IV GRUPĂ – Personalul care are cunoștințe electrotehnice în volumul colegiului electrootehnic, noțiuni complecte despre pericolul de electrocutare, poate efectua încercarea mijloacelor de protecție, cunoaște schemele electrice, poate acorda ajutor prim medical.</a:t>
            </a:r>
          </a:p>
          <a:p>
            <a:pPr algn="just"/>
            <a:r>
              <a:rPr lang="ro-RO" dirty="0">
                <a:latin typeface="Times New Roman" pitchFamily="18" charset="0"/>
                <a:cs typeface="Times New Roman" pitchFamily="18" charset="0"/>
              </a:rPr>
              <a:t>V GRUPĂ – personalul care are cunoștințe niv. IV, cunoaște schemele electrice și a utilajului, poate organiza instruirea altor grupe de calificare, pot efectua atestarea personalului.</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4896297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2550" y="452718"/>
            <a:ext cx="8942119" cy="1124622"/>
          </a:xfrm>
        </p:spPr>
        <p:txBody>
          <a:bodyPr/>
          <a:lstStyle/>
          <a:p>
            <a:pPr algn="ctr"/>
            <a:r>
              <a:rPr lang="x-none" sz="4000" dirty="0">
                <a:latin typeface="Times New Roman" panose="02020603050405020304" pitchFamily="18" charset="0"/>
                <a:cs typeface="Times New Roman" panose="02020603050405020304" pitchFamily="18" charset="0"/>
              </a:rPr>
              <a:t>Vă mulțumesc pentru atenție</a:t>
            </a:r>
            <a:endParaRPr lang="en-US" sz="4000"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52551" y="1577340"/>
            <a:ext cx="8942119" cy="4170317"/>
          </a:xfrm>
        </p:spPr>
      </p:pic>
    </p:spTree>
    <p:extLst>
      <p:ext uri="{BB962C8B-B14F-4D97-AF65-F5344CB8AC3E}">
        <p14:creationId xmlns:p14="http://schemas.microsoft.com/office/powerpoint/2010/main" val="522825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58811" y="503518"/>
            <a:ext cx="11393489" cy="360082"/>
          </a:xfrm>
        </p:spPr>
        <p:txBody>
          <a:bodyPr/>
          <a:lstStyle/>
          <a:p>
            <a:endParaRPr lang="ru-RU" dirty="0"/>
          </a:p>
        </p:txBody>
      </p:sp>
      <p:sp>
        <p:nvSpPr>
          <p:cNvPr id="3" name="Объект 2"/>
          <p:cNvSpPr>
            <a:spLocks noGrp="1"/>
          </p:cNvSpPr>
          <p:nvPr>
            <p:ph idx="1"/>
          </p:nvPr>
        </p:nvSpPr>
        <p:spPr>
          <a:xfrm>
            <a:off x="444500" y="1066800"/>
            <a:ext cx="11480800" cy="5181599"/>
          </a:xfrm>
        </p:spPr>
        <p:txBody>
          <a:bodyPr>
            <a:normAutofit/>
          </a:bodyPr>
          <a:lstStyle/>
          <a:p>
            <a:pPr marL="0" indent="0" algn="just">
              <a:buNone/>
            </a:pPr>
            <a:r>
              <a:rPr lang="ro-RO" sz="2400" dirty="0">
                <a:latin typeface="Times New Roman" pitchFamily="18" charset="0"/>
                <a:cs typeface="Times New Roman" pitchFamily="18" charset="0"/>
              </a:rPr>
              <a:t>- alimentarea a mai multor consumatori de la un dispozitiv de pornire cu protecţie;</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executarea dispozitivului de punere la pământ cu abateri de la normele tehnice, ruperea conductorului de legare la pământ, legarea incorectă la pământ a conductorului nul;</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lăsarea sub tensiune a consumatorilor în timpul liber;</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executarea lucrărilor fără MIP împotriva electrocutărilor sau folosirea mijloacelor cu termenul de probare expirat;</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Refuzul și abandonarea probărilor periodice a utilajului, a controlului rezistenţei izolaţiei şi dispozitivului de punere la pământ;</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instruirea necalitativă, controlul întârziat al cunoştinţelor şi atribuirea grupelor de calificare vizând tehnica securităţii personalului ce deserveşte instalaţiile electrice;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  neatenția, indiferența beneficiarului instalației.</a:t>
            </a:r>
            <a:endParaRPr lang="ru-RU" sz="24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435849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90289" cy="1400530"/>
          </a:xfrm>
        </p:spPr>
        <p:txBody>
          <a:bodyPr/>
          <a:lstStyle/>
          <a:p>
            <a:pPr algn="ctr"/>
            <a:r>
              <a:rPr lang="en-GB" sz="3600" b="1" dirty="0">
                <a:latin typeface="Times New Roman" pitchFamily="18" charset="0"/>
                <a:cs typeface="Times New Roman" pitchFamily="18" charset="0"/>
              </a:rPr>
              <a:t>9</a:t>
            </a:r>
            <a:r>
              <a:rPr lang="ro-RO" sz="3600" b="1" dirty="0">
                <a:latin typeface="Times New Roman" pitchFamily="18" charset="0"/>
                <a:cs typeface="Times New Roman" pitchFamily="18" charset="0"/>
              </a:rPr>
              <a:t>.3. Acţiunea fiziologică a curentului electric asupra organismului uman</a:t>
            </a:r>
            <a:br>
              <a:rPr lang="ru-RU" dirty="0"/>
            </a:br>
            <a:endParaRPr lang="ru-RU" dirty="0"/>
          </a:p>
        </p:txBody>
      </p:sp>
      <p:sp>
        <p:nvSpPr>
          <p:cNvPr id="3" name="Объект 2"/>
          <p:cNvSpPr>
            <a:spLocks noGrp="1"/>
          </p:cNvSpPr>
          <p:nvPr>
            <p:ph idx="1"/>
          </p:nvPr>
        </p:nvSpPr>
        <p:spPr>
          <a:xfrm>
            <a:off x="342900" y="1714500"/>
            <a:ext cx="11442700" cy="4533899"/>
          </a:xfrm>
        </p:spPr>
        <p:txBody>
          <a:bodyPr>
            <a:noAutofit/>
          </a:bodyPr>
          <a:lstStyle/>
          <a:p>
            <a:pPr marL="0" indent="0" algn="just">
              <a:buNone/>
            </a:pPr>
            <a:r>
              <a:rPr lang="ro-RO" sz="2400" dirty="0">
                <a:latin typeface="Times New Roman" pitchFamily="18" charset="0"/>
                <a:cs typeface="Times New Roman" pitchFamily="18" charset="0"/>
              </a:rPr>
              <a:t>	Trecând prin OU, curentul electric provoacă acţiune </a:t>
            </a:r>
            <a:r>
              <a:rPr lang="ro-RO" sz="2400" b="1" dirty="0">
                <a:latin typeface="Times New Roman" pitchFamily="18" charset="0"/>
                <a:cs typeface="Times New Roman" pitchFamily="18" charset="0"/>
              </a:rPr>
              <a:t>termică, electrolitică şi biologică.</a:t>
            </a:r>
            <a:endParaRPr lang="ru-RU" sz="2400" dirty="0">
              <a:latin typeface="Times New Roman" pitchFamily="18" charset="0"/>
              <a:cs typeface="Times New Roman" pitchFamily="18" charset="0"/>
            </a:endParaRPr>
          </a:p>
          <a:p>
            <a:pPr marL="0" indent="0" algn="just">
              <a:buNone/>
            </a:pPr>
            <a:r>
              <a:rPr lang="ro-RO" sz="2400" i="1" dirty="0">
                <a:latin typeface="Times New Roman" pitchFamily="18" charset="0"/>
                <a:cs typeface="Times New Roman" pitchFamily="18" charset="0"/>
              </a:rPr>
              <a:t>	</a:t>
            </a:r>
            <a:r>
              <a:rPr lang="ro-RO" sz="2400" b="1" i="1" dirty="0">
                <a:latin typeface="Times New Roman" pitchFamily="18" charset="0"/>
                <a:cs typeface="Times New Roman" pitchFamily="18" charset="0"/>
              </a:rPr>
              <a:t>Acţiunea termică</a:t>
            </a:r>
            <a:r>
              <a:rPr lang="ro-RO" sz="2400" b="1" dirty="0">
                <a:latin typeface="Times New Roman" pitchFamily="18" charset="0"/>
                <a:cs typeface="Times New Roman" pitchFamily="18" charset="0"/>
              </a:rPr>
              <a:t>  - </a:t>
            </a:r>
            <a:r>
              <a:rPr lang="ro-RO" sz="2400" dirty="0">
                <a:latin typeface="Times New Roman" pitchFamily="18" charset="0"/>
                <a:cs typeface="Times New Roman" pitchFamily="18" charset="0"/>
              </a:rPr>
              <a:t>în arsuri ale unor sectoare ale corpului, încălzirea vaselor sangvine, nervilor şi ţesuturilor precum creierului şi a organelor interne. Acțiunea termică a curentului electric poate fi provocată atît în mod direct la scurgerea curentului prin OU, cît și în mod indirect de către arcul electric. </a:t>
            </a:r>
          </a:p>
          <a:p>
            <a:pPr marL="0" indent="0" algn="just">
              <a:buNone/>
            </a:pPr>
            <a:r>
              <a:rPr lang="ro-RO" sz="2400" dirty="0">
                <a:latin typeface="Times New Roman" pitchFamily="18" charset="0"/>
                <a:cs typeface="Times New Roman" pitchFamily="18" charset="0"/>
              </a:rPr>
              <a:t>	La scurgerea curentului electric printr-un conductor sau prin OU cantitatea de energie termică degajată poate fi determinată din relația: </a:t>
            </a:r>
            <a:endParaRPr lang="ru-RU" sz="2400" dirty="0">
              <a:latin typeface="Times New Roman" pitchFamily="18" charset="0"/>
              <a:cs typeface="Times New Roman" pitchFamily="18" charset="0"/>
            </a:endParaRPr>
          </a:p>
          <a:p>
            <a:pPr marL="0" indent="0" algn="ctr">
              <a:buNone/>
            </a:pPr>
            <a:r>
              <a:rPr lang="ro-RO" sz="2400" dirty="0">
                <a:latin typeface="Times New Roman" pitchFamily="18" charset="0"/>
                <a:cs typeface="Times New Roman" pitchFamily="18" charset="0"/>
              </a:rPr>
              <a:t>Q=0,24*I</a:t>
            </a:r>
            <a:r>
              <a:rPr lang="ro-RO" sz="2400" baseline="30000" dirty="0">
                <a:latin typeface="Times New Roman" pitchFamily="18" charset="0"/>
                <a:cs typeface="Times New Roman" pitchFamily="18" charset="0"/>
              </a:rPr>
              <a:t>2</a:t>
            </a:r>
            <a:r>
              <a:rPr lang="ro-RO" sz="2400" dirty="0">
                <a:latin typeface="Times New Roman" pitchFamily="18" charset="0"/>
                <a:cs typeface="Times New Roman" pitchFamily="18" charset="0"/>
              </a:rPr>
              <a:t>*R*t,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în care: I – valoarea curentului stabilit prin corpul uman, A</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R- rezistența corpului omenesc, om; t- durata acțiunii curentului, s</a:t>
            </a:r>
            <a:endParaRPr lang="ru-RU" sz="2400" dirty="0">
              <a:latin typeface="Times New Roman" pitchFamily="18" charset="0"/>
              <a:cs typeface="Times New Roman" pitchFamily="18" charset="0"/>
            </a:endParaRPr>
          </a:p>
          <a:p>
            <a:pPr marL="0" indent="0" algn="just">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589817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41089" cy="360082"/>
          </a:xfrm>
        </p:spPr>
        <p:txBody>
          <a:bodyPr/>
          <a:lstStyle/>
          <a:p>
            <a:endParaRPr lang="ru-RU" dirty="0"/>
          </a:p>
        </p:txBody>
      </p:sp>
      <p:sp>
        <p:nvSpPr>
          <p:cNvPr id="3" name="Объект 2"/>
          <p:cNvSpPr>
            <a:spLocks noGrp="1"/>
          </p:cNvSpPr>
          <p:nvPr>
            <p:ph idx="1"/>
          </p:nvPr>
        </p:nvSpPr>
        <p:spPr>
          <a:xfrm>
            <a:off x="457200" y="965200"/>
            <a:ext cx="11353800" cy="5283199"/>
          </a:xfrm>
        </p:spPr>
        <p:txBody>
          <a:bodyPr>
            <a:normAutofit/>
          </a:bodyPr>
          <a:lstStyle/>
          <a:p>
            <a:pPr marL="0" indent="0" algn="just">
              <a:lnSpc>
                <a:spcPct val="150000"/>
              </a:lnSpc>
              <a:buNone/>
            </a:pPr>
            <a:r>
              <a:rPr lang="ro-RO" i="1" dirty="0">
                <a:latin typeface="Times New Roman" pitchFamily="18" charset="0"/>
                <a:cs typeface="Times New Roman" pitchFamily="18" charset="0"/>
              </a:rPr>
              <a:t>	</a:t>
            </a:r>
            <a:r>
              <a:rPr lang="ro-RO" b="1" i="1" dirty="0">
                <a:latin typeface="Times New Roman" pitchFamily="18" charset="0"/>
                <a:cs typeface="Times New Roman" pitchFamily="18" charset="0"/>
              </a:rPr>
              <a:t>Acţiunea electrolitică</a:t>
            </a:r>
            <a:r>
              <a:rPr lang="ro-RO" b="1" dirty="0">
                <a:latin typeface="Times New Roman" pitchFamily="18" charset="0"/>
                <a:cs typeface="Times New Roman" pitchFamily="18" charset="0"/>
              </a:rPr>
              <a:t> </a:t>
            </a:r>
            <a:r>
              <a:rPr lang="ro-RO" dirty="0">
                <a:latin typeface="Times New Roman" pitchFamily="18" charset="0"/>
                <a:cs typeface="Times New Roman" pitchFamily="18" charset="0"/>
              </a:rPr>
              <a:t>apare datorită faptului că la trecerea curentului prin OU au loc diferite procese de electrolize. Acest aspect se manifestă în descompunerea plasmei sângelui şi altor lichide ale corpului ce duce la schimbări esenţiale a componenţei fizico-chimice a lor. </a:t>
            </a:r>
            <a:endParaRPr lang="ru-RU" dirty="0">
              <a:latin typeface="Times New Roman" pitchFamily="18" charset="0"/>
              <a:cs typeface="Times New Roman" pitchFamily="18" charset="0"/>
            </a:endParaRPr>
          </a:p>
          <a:p>
            <a:pPr marL="0" indent="0" algn="just">
              <a:lnSpc>
                <a:spcPct val="150000"/>
              </a:lnSpc>
              <a:buNone/>
            </a:pPr>
            <a:r>
              <a:rPr lang="ro-RO" i="1" dirty="0">
                <a:latin typeface="Times New Roman" pitchFamily="18" charset="0"/>
                <a:cs typeface="Times New Roman" pitchFamily="18" charset="0"/>
              </a:rPr>
              <a:t>	</a:t>
            </a:r>
            <a:r>
              <a:rPr lang="ro-RO" b="1" i="1" dirty="0">
                <a:latin typeface="Times New Roman" pitchFamily="18" charset="0"/>
                <a:cs typeface="Times New Roman" pitchFamily="18" charset="0"/>
              </a:rPr>
              <a:t>Acţiunea biologică</a:t>
            </a:r>
            <a:r>
              <a:rPr lang="ro-RO" b="1" dirty="0">
                <a:latin typeface="Times New Roman" pitchFamily="18" charset="0"/>
                <a:cs typeface="Times New Roman" pitchFamily="18" charset="0"/>
              </a:rPr>
              <a:t> </a:t>
            </a:r>
            <a:r>
              <a:rPr lang="ro-RO" dirty="0">
                <a:latin typeface="Times New Roman" pitchFamily="18" charset="0"/>
                <a:cs typeface="Times New Roman" pitchFamily="18" charset="0"/>
              </a:rPr>
              <a:t>este un proces specific caracteristic doar pentru materia vie. Ea  se manifestă în excitarea ţesuturilor vii ale organismului (lucru însoţit de contracţii involuntare ale muşchilor), precum şi în dereglarea proceselor bioelectrice interne ce decurg într-un organism sănătos şi strâns legate de funcţiile principalelor organe vitale (inima,    plămânii ş.a.).</a:t>
            </a:r>
            <a:endParaRPr lang="ru-RU" dirty="0">
              <a:latin typeface="Times New Roman" pitchFamily="18" charset="0"/>
              <a:cs typeface="Times New Roman" pitchFamily="18" charset="0"/>
            </a:endParaRPr>
          </a:p>
          <a:p>
            <a:pPr marL="0" indent="0" algn="just">
              <a:lnSpc>
                <a:spcPct val="150000"/>
              </a:lnSpc>
              <a:buNone/>
            </a:pPr>
            <a:r>
              <a:rPr lang="ro-RO" dirty="0">
                <a:latin typeface="Times New Roman" pitchFamily="18" charset="0"/>
                <a:cs typeface="Times New Roman" pitchFamily="18" charset="0"/>
              </a:rPr>
              <a:t>	Ca rezultat se poate întrerupe activitatea inimii şi a plămânilor, duce la oprirea respirației sau asfixierea electrică. Această acţiune poate fi directă, când curentul se scurge nemijlocit prin aceste ţesuturi şi reflectorie, prin intermediul sistemului nervos central, când calea curentului electric este în afara acestor ţesuturi.</a:t>
            </a:r>
            <a:endParaRPr lang="ru-RU" dirty="0">
              <a:latin typeface="Times New Roman" pitchFamily="18" charset="0"/>
              <a:cs typeface="Times New Roman" pitchFamily="18" charset="0"/>
            </a:endParaRPr>
          </a:p>
          <a:p>
            <a:pPr marL="0" indent="0" algn="just">
              <a:lnSpc>
                <a:spcPct val="150000"/>
              </a:lnSpc>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758217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91889" cy="207682"/>
          </a:xfrm>
        </p:spPr>
        <p:txBody>
          <a:bodyPr/>
          <a:lstStyle/>
          <a:p>
            <a:endParaRPr lang="ru-RU" dirty="0"/>
          </a:p>
        </p:txBody>
      </p:sp>
      <p:sp>
        <p:nvSpPr>
          <p:cNvPr id="3" name="Объект 2"/>
          <p:cNvSpPr>
            <a:spLocks noGrp="1"/>
          </p:cNvSpPr>
          <p:nvPr>
            <p:ph idx="1"/>
          </p:nvPr>
        </p:nvSpPr>
        <p:spPr>
          <a:xfrm>
            <a:off x="406400" y="876300"/>
            <a:ext cx="11455400" cy="5372099"/>
          </a:xfrm>
        </p:spPr>
        <p:txBody>
          <a:bodyPr>
            <a:normAutofit lnSpcReduction="10000"/>
          </a:bodyPr>
          <a:lstStyle/>
          <a:p>
            <a:pPr marL="0" indent="0" algn="just">
              <a:buNone/>
            </a:pPr>
            <a:r>
              <a:rPr lang="ro-RO" sz="2400" dirty="0">
                <a:latin typeface="Times New Roman" pitchFamily="18" charset="0"/>
                <a:cs typeface="Times New Roman" pitchFamily="18" charset="0"/>
              </a:rPr>
              <a:t>	Ca rezultat al acțiunii curentului electric asupra OU pot fi provocate </a:t>
            </a:r>
            <a:r>
              <a:rPr lang="ro-RO" sz="2400" b="1" dirty="0">
                <a:latin typeface="Times New Roman" pitchFamily="18" charset="0"/>
                <a:cs typeface="Times New Roman" pitchFamily="18" charset="0"/>
              </a:rPr>
              <a:t>traume locale.</a:t>
            </a:r>
            <a:r>
              <a:rPr lang="ro-RO"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Traumele electrice locale </a:t>
            </a:r>
            <a:r>
              <a:rPr lang="ro-RO" sz="2400" dirty="0">
                <a:latin typeface="Times New Roman" pitchFamily="18" charset="0"/>
                <a:cs typeface="Times New Roman" pitchFamily="18" charset="0"/>
              </a:rPr>
              <a:t>– afecţiuni locale ale ţesuturilor organismului clar evidenţiate, cauzate de acţiunea curentului sau arcului electric. Sunt cunoscute următoarele traume electrice locale: </a:t>
            </a:r>
            <a:r>
              <a:rPr lang="ro-RO" sz="2400" b="1" dirty="0">
                <a:latin typeface="Times New Roman" pitchFamily="18" charset="0"/>
                <a:cs typeface="Times New Roman" pitchFamily="18" charset="0"/>
              </a:rPr>
              <a:t>arsuri electrice, semne electrice, metalizarea pielii, afecţiuni mecanice şi oftalmia electrică.</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t>
            </a:r>
            <a:r>
              <a:rPr lang="ro-RO" sz="2400" b="1" i="1" dirty="0">
                <a:latin typeface="Times New Roman" pitchFamily="18" charset="0"/>
                <a:cs typeface="Times New Roman" pitchFamily="18" charset="0"/>
              </a:rPr>
              <a:t>Arsurile electrice</a:t>
            </a:r>
            <a:r>
              <a:rPr lang="ro-RO" sz="2400" b="1" dirty="0">
                <a:latin typeface="Times New Roman" pitchFamily="18" charset="0"/>
                <a:cs typeface="Times New Roman" pitchFamily="18" charset="0"/>
              </a:rPr>
              <a:t> sunt</a:t>
            </a:r>
            <a:r>
              <a:rPr lang="ro-RO" sz="2400" dirty="0">
                <a:latin typeface="Times New Roman" pitchFamily="18" charset="0"/>
                <a:cs typeface="Times New Roman" pitchFamily="18" charset="0"/>
              </a:rPr>
              <a:t> provocate la scurgerea curentului electric de o mare valoare (&gt;1A) prin OU. Energia calorică degajată duce la încălzirea țesuturilor electrocutate pînă la 60 – 70 grade, la care se coagulează albumina și apare arsura.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Arsurile provocate de curentul electric sunt mai periculoase decît arsurile provocate de alte cauze. Dacă s-a produs pe o suprafață mare a corpului sau a atins organele importante vitale, acestea pot cauza moartea accidentatului. </a:t>
            </a:r>
            <a:endParaRPr lang="ru-RU" sz="2400" dirty="0">
              <a:latin typeface="Times New Roman" pitchFamily="18" charset="0"/>
              <a:cs typeface="Times New Roman" pitchFamily="18" charset="0"/>
            </a:endParaRPr>
          </a:p>
          <a:p>
            <a:pPr marL="0" indent="0" algn="just">
              <a:buNone/>
            </a:pPr>
            <a:r>
              <a:rPr lang="ro-RO" sz="2400" dirty="0">
                <a:latin typeface="Times New Roman" pitchFamily="18" charset="0"/>
                <a:cs typeface="Times New Roman" pitchFamily="18" charset="0"/>
              </a:rPr>
              <a:t>	Deosebim arsuri de </a:t>
            </a:r>
            <a:r>
              <a:rPr lang="ro-RO" sz="2400" b="1" dirty="0">
                <a:latin typeface="Times New Roman" pitchFamily="18" charset="0"/>
                <a:cs typeface="Times New Roman" pitchFamily="18" charset="0"/>
              </a:rPr>
              <a:t>4 grade</a:t>
            </a:r>
            <a:r>
              <a:rPr lang="ro-RO" sz="2400" dirty="0">
                <a:latin typeface="Times New Roman" pitchFamily="18" charset="0"/>
                <a:cs typeface="Times New Roman" pitchFamily="18" charset="0"/>
              </a:rPr>
              <a:t>: I grad – se înroșește pielea; al II-lea grad – se formează bule; al III-lea grad mor țesuturile pielii și gradul IV  -  pielea se înnegrește.  Gravitatea se determină după suprafață. </a:t>
            </a:r>
            <a:endParaRPr lang="ru-RU" sz="24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580377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41089" cy="334682"/>
          </a:xfrm>
        </p:spPr>
        <p:txBody>
          <a:bodyPr/>
          <a:lstStyle/>
          <a:p>
            <a:endParaRPr lang="ru-RU" dirty="0"/>
          </a:p>
        </p:txBody>
      </p:sp>
      <p:sp>
        <p:nvSpPr>
          <p:cNvPr id="3" name="Объект 2"/>
          <p:cNvSpPr>
            <a:spLocks noGrp="1"/>
          </p:cNvSpPr>
          <p:nvPr>
            <p:ph idx="1"/>
          </p:nvPr>
        </p:nvSpPr>
        <p:spPr>
          <a:xfrm>
            <a:off x="482600" y="927100"/>
            <a:ext cx="11328400" cy="5283199"/>
          </a:xfrm>
        </p:spPr>
        <p:txBody>
          <a:bodyPr>
            <a:normAutofit fontScale="92500"/>
          </a:bodyPr>
          <a:lstStyle/>
          <a:p>
            <a:pPr marL="0" indent="0" algn="just">
              <a:lnSpc>
                <a:spcPct val="150000"/>
              </a:lnSpc>
              <a:buNone/>
            </a:pPr>
            <a:r>
              <a:rPr lang="ro-RO" sz="2800" i="1" dirty="0">
                <a:latin typeface="Times New Roman" pitchFamily="18" charset="0"/>
                <a:cs typeface="Times New Roman" pitchFamily="18" charset="0"/>
              </a:rPr>
              <a:t>	Semnele electrice</a:t>
            </a:r>
            <a:r>
              <a:rPr lang="ro-RO" sz="2800" dirty="0">
                <a:latin typeface="Times New Roman" pitchFamily="18" charset="0"/>
                <a:cs typeface="Times New Roman" pitchFamily="18" charset="0"/>
              </a:rPr>
              <a:t> se provoacă atunci cînd există un contact bun între părțile conductoare aflate sub tensiune și corpul omenesc. Ele prezintă o bătătură de formă rotundă sau ovală de o </a:t>
            </a:r>
            <a:r>
              <a:rPr lang="ro-RO" sz="2800" b="1" dirty="0">
                <a:latin typeface="Times New Roman" pitchFamily="18" charset="0"/>
                <a:cs typeface="Times New Roman" pitchFamily="18" charset="0"/>
              </a:rPr>
              <a:t>culoare cenușie sau galbenă-albuie</a:t>
            </a:r>
            <a:r>
              <a:rPr lang="ro-RO" sz="2800" dirty="0">
                <a:latin typeface="Times New Roman" pitchFamily="18" charset="0"/>
                <a:cs typeface="Times New Roman" pitchFamily="18" charset="0"/>
              </a:rPr>
              <a:t>. Consecințele semnelor electrice depind de dimensiunile lor, ducînd la dereglarea funcției organelor afectate, deși semnele nu sunt dureroase. Pe parcurs aceste semne dispar.</a:t>
            </a:r>
            <a:endParaRPr lang="ru-RU" sz="2800" dirty="0">
              <a:latin typeface="Times New Roman" pitchFamily="18" charset="0"/>
              <a:cs typeface="Times New Roman" pitchFamily="18" charset="0"/>
            </a:endParaRPr>
          </a:p>
          <a:p>
            <a:pPr marL="0" indent="0" algn="just">
              <a:lnSpc>
                <a:spcPct val="150000"/>
              </a:lnSpc>
              <a:buNone/>
            </a:pPr>
            <a:r>
              <a:rPr lang="ro-RO" sz="2800" dirty="0">
                <a:latin typeface="Times New Roman" pitchFamily="18" charset="0"/>
                <a:cs typeface="Times New Roman" pitchFamily="18" charset="0"/>
              </a:rPr>
              <a:t>	</a:t>
            </a:r>
            <a:r>
              <a:rPr lang="ro-RO" sz="2800" i="1" dirty="0">
                <a:latin typeface="Times New Roman" pitchFamily="18" charset="0"/>
                <a:cs typeface="Times New Roman" pitchFamily="18" charset="0"/>
              </a:rPr>
              <a:t>Electrometalizarea pielii</a:t>
            </a:r>
            <a:r>
              <a:rPr lang="ro-RO" sz="2800" dirty="0">
                <a:latin typeface="Times New Roman" pitchFamily="18" charset="0"/>
                <a:cs typeface="Times New Roman" pitchFamily="18" charset="0"/>
              </a:rPr>
              <a:t> prezintă pătrunderea particulelor de metal sub stratul superior al pielii sub acțiunea arcului electric sau în urma electrolizei în locurile de contact cu conductoarele. </a:t>
            </a:r>
            <a:endParaRPr lang="ru-RU" sz="2800" dirty="0">
              <a:latin typeface="Times New Roman" pitchFamily="18" charset="0"/>
              <a:cs typeface="Times New Roman" pitchFamily="18" charset="0"/>
            </a:endParaRPr>
          </a:p>
          <a:p>
            <a:pPr marL="0" indent="0" algn="just">
              <a:lnSpc>
                <a:spcPct val="150000"/>
              </a:lnSpc>
              <a:buNone/>
            </a:pP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2434766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Документ" ma:contentTypeID="0x0101005E1AA262B9E4AE4EB418D74462309BC2" ma:contentTypeVersion="2" ma:contentTypeDescription="Создание документа." ma:contentTypeScope="" ma:versionID="1596aeba7e466cbb0d7adfa029187ab5">
  <xsd:schema xmlns:xsd="http://www.w3.org/2001/XMLSchema" xmlns:xs="http://www.w3.org/2001/XMLSchema" xmlns:p="http://schemas.microsoft.com/office/2006/metadata/properties" xmlns:ns2="026968c2-f538-47ff-8201-1153ae49d5cd" targetNamespace="http://schemas.microsoft.com/office/2006/metadata/properties" ma:root="true" ma:fieldsID="ea1bbaef4a7036008a8e0a3bea2ab24e" ns2:_="">
    <xsd:import namespace="026968c2-f538-47ff-8201-1153ae49d5c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6968c2-f538-47ff-8201-1153ae49d5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контента"/>
        <xsd:element ref="dc:title" minOccurs="0" maxOccurs="1" ma:index="4" ma:displayName="Название"/>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CF830F-FAB8-4305-A85F-37B6B0534D2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7CA67B66-46E5-413D-963B-6E6246BA49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6968c2-f538-47ff-8201-1153ae49d5c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F2B8DA0-9F1D-4703-85A6-02BEB5CBECE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Ion</Template>
  <TotalTime>2225</TotalTime>
  <Words>5024</Words>
  <Application>Microsoft Office PowerPoint</Application>
  <PresentationFormat>Widescreen</PresentationFormat>
  <Paragraphs>189</Paragraphs>
  <Slides>45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Andalus</vt:lpstr>
      <vt:lpstr>Century Gothic</vt:lpstr>
      <vt:lpstr>Times New Roman</vt:lpstr>
      <vt:lpstr>Wingdings 3</vt:lpstr>
      <vt:lpstr>Ion</vt:lpstr>
      <vt:lpstr>  </vt:lpstr>
      <vt:lpstr>9.1. Generalități, pericolul electrocutării</vt:lpstr>
      <vt:lpstr>PowerPoint Presentation</vt:lpstr>
      <vt:lpstr>9.2 Cauzele electrocutării  </vt:lpstr>
      <vt:lpstr>PowerPoint Presentation</vt:lpstr>
      <vt:lpstr>9.3. Acţiunea fiziologică a curentului electric asupra organismului uman </vt:lpstr>
      <vt:lpstr>PowerPoint Presentation</vt:lpstr>
      <vt:lpstr>PowerPoint Presentation</vt:lpstr>
      <vt:lpstr>PowerPoint Presentation</vt:lpstr>
      <vt:lpstr>PowerPoint Presentation</vt:lpstr>
      <vt:lpstr>9.4. Electrotraumele şi factorii care determină gravitatea efectelor electrocutării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9.5. Clasificarea încăperilor şi locurilor de muncă conform pericolului de electrocutare </vt:lpstr>
      <vt:lpstr>PowerPoint Presentation</vt:lpstr>
      <vt:lpstr>PowerPoint Presentation</vt:lpstr>
      <vt:lpstr>9.6. Acordarea primului ajutor în cazul electrocutării </vt:lpstr>
      <vt:lpstr>PowerPoint Presentation</vt:lpstr>
      <vt:lpstr>PowerPoint Presentation</vt:lpstr>
      <vt:lpstr>PowerPoint Presentation</vt:lpstr>
      <vt:lpstr>PowerPoint Presentation</vt:lpstr>
      <vt:lpstr>PowerPoint Presentation</vt:lpstr>
      <vt:lpstr>5.7.  Măsuri și mijloace de protecție contra electrocutării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9.8.  Organizarea exploatării în siguranță a instalațiilor electrice</vt:lpstr>
      <vt:lpstr>PowerPoint Presentation</vt:lpstr>
      <vt:lpstr>Vă mulțumesc pentru atenție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Amplasarea construcților și conformarea acestora la foc</dc:title>
  <dc:creator>Tatiana Butuc</dc:creator>
  <cp:lastModifiedBy>Mihaibencheci@outlook.com</cp:lastModifiedBy>
  <cp:revision>143</cp:revision>
  <dcterms:created xsi:type="dcterms:W3CDTF">2016-06-03T11:42:11Z</dcterms:created>
  <dcterms:modified xsi:type="dcterms:W3CDTF">2025-11-06T15:53:48Z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0x0101005E1AA262B9E4AE4EB418D74462309BC2</vt:lpwstr>
  </property>
</Properties>
</file>