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7" r:id="rId4"/>
    <p:sldId id="298" r:id="rId5"/>
    <p:sldId id="257" r:id="rId6"/>
    <p:sldId id="258" r:id="rId7"/>
    <p:sldId id="259" r:id="rId8"/>
    <p:sldId id="296" r:id="rId9"/>
    <p:sldId id="261" r:id="rId10"/>
    <p:sldId id="262" r:id="rId11"/>
    <p:sldId id="318" r:id="rId12"/>
    <p:sldId id="319" r:id="rId13"/>
    <p:sldId id="263" r:id="rId14"/>
    <p:sldId id="264" r:id="rId15"/>
    <p:sldId id="265" r:id="rId16"/>
    <p:sldId id="266" r:id="rId17"/>
    <p:sldId id="317" r:id="rId18"/>
    <p:sldId id="320" r:id="rId19"/>
    <p:sldId id="299" r:id="rId20"/>
    <p:sldId id="300" r:id="rId21"/>
    <p:sldId id="268" r:id="rId22"/>
    <p:sldId id="269" r:id="rId23"/>
    <p:sldId id="303" r:id="rId24"/>
    <p:sldId id="270" r:id="rId25"/>
    <p:sldId id="305" r:id="rId26"/>
    <p:sldId id="306" r:id="rId27"/>
    <p:sldId id="314" r:id="rId28"/>
    <p:sldId id="304" r:id="rId29"/>
    <p:sldId id="307" r:id="rId30"/>
    <p:sldId id="308" r:id="rId31"/>
    <p:sldId id="316" r:id="rId32"/>
    <p:sldId id="309" r:id="rId33"/>
    <p:sldId id="311" r:id="rId34"/>
    <p:sldId id="271" r:id="rId35"/>
    <p:sldId id="272" r:id="rId36"/>
    <p:sldId id="274" r:id="rId37"/>
    <p:sldId id="285" r:id="rId38"/>
    <p:sldId id="286" r:id="rId39"/>
    <p:sldId id="287" r:id="rId40"/>
    <p:sldId id="288" r:id="rId41"/>
    <p:sldId id="289" r:id="rId42"/>
    <p:sldId id="290" r:id="rId43"/>
    <p:sldId id="291" r:id="rId44"/>
    <p:sldId id="292" r:id="rId45"/>
    <p:sldId id="293" r:id="rId46"/>
    <p:sldId id="294" r:id="rId47"/>
    <p:sldId id="312" r:id="rId48"/>
    <p:sldId id="321" r:id="rId49"/>
    <p:sldId id="322" r:id="rId50"/>
    <p:sldId id="313" r:id="rId51"/>
    <p:sldId id="323" r:id="rId52"/>
    <p:sldId id="325" r:id="rId53"/>
    <p:sldId id="324" r:id="rId54"/>
    <p:sldId id="326" r:id="rId55"/>
    <p:sldId id="327" r:id="rId56"/>
    <p:sldId id="328" r:id="rId57"/>
    <p:sldId id="273" r:id="rId5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94660"/>
  </p:normalViewPr>
  <p:slideViewPr>
    <p:cSldViewPr snapToGrid="0">
      <p:cViewPr varScale="1">
        <p:scale>
          <a:sx n="54" d="100"/>
          <a:sy n="54" d="100"/>
        </p:scale>
        <p:origin x="102"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addSld modSld">
      <pc:chgData name="buzdugan artur" userId="1770a38c255ab84c" providerId="LiveId" clId="{16A4E4E3-8213-4AFF-9A21-3F99CB9D024A}" dt="2025-09-14T17:02:34.681" v="20" actId="20577"/>
      <pc:docMkLst>
        <pc:docMk/>
      </pc:docMkLst>
      <pc:sldChg chg="modSp new mod">
        <pc:chgData name="buzdugan artur" userId="1770a38c255ab84c" providerId="LiveId" clId="{16A4E4E3-8213-4AFF-9A21-3F99CB9D024A}" dt="2025-09-14T17:02:34.681" v="20" actId="20577"/>
        <pc:sldMkLst>
          <pc:docMk/>
          <pc:sldMk cId="465857376" sldId="302"/>
        </pc:sldMkLst>
        <pc:spChg chg="mod">
          <ac:chgData name="buzdugan artur" userId="1770a38c255ab84c" providerId="LiveId" clId="{16A4E4E3-8213-4AFF-9A21-3F99CB9D024A}" dt="2025-09-14T17:02:34.681" v="20" actId="20577"/>
          <ac:spMkLst>
            <pc:docMk/>
            <pc:sldMk cId="465857376" sldId="302"/>
            <ac:spMk id="2" creationId="{11DAD3E6-8D00-5E79-BFA1-57F0B21D48B7}"/>
          </ac:spMkLst>
        </pc:spChg>
        <pc:spChg chg="mod">
          <ac:chgData name="buzdugan artur" userId="1770a38c255ab84c" providerId="LiveId" clId="{16A4E4E3-8213-4AFF-9A21-3F99CB9D024A}" dt="2025-09-14T17:02:19.704" v="13" actId="20577"/>
          <ac:spMkLst>
            <pc:docMk/>
            <pc:sldMk cId="465857376" sldId="302"/>
            <ac:spMk id="3" creationId="{7C4CEB23-FD9C-BA63-0BB5-31B7C297D8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7DF3-3A91-50C1-DB86-E906B26BD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50651392-0AB6-D753-B2EA-AE442738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4F5CDACB-DBF6-6542-7EDF-F92BE68517E3}"/>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D1409C21-F227-2F2F-7EEB-D2F3CBCAEDE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3A50A9A-3A2A-FE92-1F3D-D59D41842B8A}"/>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4289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F839-4207-106A-A9F6-57C43EDF096C}"/>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73BE39D2-E8BD-431F-D89B-A6D6B344C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E5698B-C774-FD3B-9E61-0245565F0FD8}"/>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A7ECA2ED-7E85-EC3B-D206-B6D0289489F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F644803-1967-09F0-7D9B-CA9B155C386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7120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EB716-D6A2-EC79-28A4-16A202A20C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0E6A57F-6107-0A5B-599C-D0D381F20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4700F5F-3CE5-8AB7-7E20-F910005C0151}"/>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3B2BDD1C-6D8F-3717-D494-B2CC1327D4F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C484962-B6B6-383D-B087-8C666805B547}"/>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04556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DE94-9FDF-85F5-E339-1827A3098BE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B05CD89-7CB6-9C0A-7ACC-D1A7FA725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6D9868D-734D-1968-61D6-0979DC282784}"/>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03E23EB8-CFD2-05B3-0002-1C7F24A4147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86E75B9-DEFA-E4B8-5046-844CE5084BED}"/>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75735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20-71BC-C50A-72D8-EFD3927A7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4D34E80-A494-D646-C32D-73C5D48DA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8B01B-DADC-4C56-1AF4-05D7101AB7C4}"/>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17D3581A-819F-7165-E4CF-71B0426C830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613388E-0EAD-0E78-0EAC-4967C7225E20}"/>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6117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93E-CEC0-0C2D-6E9E-A596715705C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D70FEC4-D89E-3654-B665-775D9953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F418E28E-246C-1820-164E-21F9EFADE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E1FBBD1-08B9-CDDA-BEEF-298B34CA1082}"/>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6" name="Footer Placeholder 5">
            <a:extLst>
              <a:ext uri="{FF2B5EF4-FFF2-40B4-BE49-F238E27FC236}">
                <a16:creationId xmlns:a16="http://schemas.microsoft.com/office/drawing/2014/main" id="{7C1B4502-F127-1564-EA3C-F00B6A12FB1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285998C-1A02-9D2C-7C13-8C0E66CF6B14}"/>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115610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23CF-5120-B70E-BEAB-7CC17C9BA04A}"/>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5C57EBD-8B9A-B9D8-D04E-510E325A8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6F7CF-4AA7-8651-073D-C45E61A4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2B090FE8-11B1-870C-A927-77D61AEB7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D4783-02AB-5171-5151-35C568C06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1284CA6-BE17-41EC-CC0D-D1C52D527E3C}"/>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8" name="Footer Placeholder 7">
            <a:extLst>
              <a:ext uri="{FF2B5EF4-FFF2-40B4-BE49-F238E27FC236}">
                <a16:creationId xmlns:a16="http://schemas.microsoft.com/office/drawing/2014/main" id="{1C29F9C4-63F2-3235-F1DC-4EF31DA133E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49C508D5-972A-B593-C219-6579414A9253}"/>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417806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65B1-4D47-5399-3C9F-020B011ACEED}"/>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F085B20-5F34-13B9-402A-BAD30FBEDF45}"/>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4" name="Footer Placeholder 3">
            <a:extLst>
              <a:ext uri="{FF2B5EF4-FFF2-40B4-BE49-F238E27FC236}">
                <a16:creationId xmlns:a16="http://schemas.microsoft.com/office/drawing/2014/main" id="{ADE2FB53-2312-CB38-6482-A4F4DEBEC3D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9F284E93-AFB8-6137-66F1-CBD285971E14}"/>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424976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BE05A-C9FF-06CD-ECEA-736AE4C2F78B}"/>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3" name="Footer Placeholder 2">
            <a:extLst>
              <a:ext uri="{FF2B5EF4-FFF2-40B4-BE49-F238E27FC236}">
                <a16:creationId xmlns:a16="http://schemas.microsoft.com/office/drawing/2014/main" id="{9B2F5837-FA1E-FDF0-43E3-E2CBE7D85D62}"/>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D3CAFA86-A170-3C61-93CC-B4A34C47DC1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87040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1CB-2700-1769-9570-04AFEFCC3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9B141D6-05AA-09DA-7A2F-78EF6D740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D80EB32-A422-14FC-F228-033BF55A4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CF88C-3CA6-7554-4A03-0B959CBA9B3A}"/>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6" name="Footer Placeholder 5">
            <a:extLst>
              <a:ext uri="{FF2B5EF4-FFF2-40B4-BE49-F238E27FC236}">
                <a16:creationId xmlns:a16="http://schemas.microsoft.com/office/drawing/2014/main" id="{B6E9CE6C-C323-B954-9C08-DFF8D399D58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3571F61-F227-BA6F-F45F-9CB1EBF76C9A}"/>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9360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A4EE-5ED2-DA80-B605-D9D363961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CA859156-27D9-9932-44B3-BD01E5607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99F72C56-BF88-94EE-3907-20B6D45C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52B4-7BA0-FEF7-1A1E-BB7853F222AD}"/>
              </a:ext>
            </a:extLst>
          </p:cNvPr>
          <p:cNvSpPr>
            <a:spLocks noGrp="1"/>
          </p:cNvSpPr>
          <p:nvPr>
            <p:ph type="dt" sz="half" idx="10"/>
          </p:nvPr>
        </p:nvSpPr>
        <p:spPr/>
        <p:txBody>
          <a:bodyPr/>
          <a:lstStyle/>
          <a:p>
            <a:fld id="{9A9A8465-16DE-4B2C-B77B-A3908D9DB79D}" type="datetimeFigureOut">
              <a:rPr lang="ro-RO" smtClean="0"/>
              <a:t>05.12.2025</a:t>
            </a:fld>
            <a:endParaRPr lang="ro-RO"/>
          </a:p>
        </p:txBody>
      </p:sp>
      <p:sp>
        <p:nvSpPr>
          <p:cNvPr id="6" name="Footer Placeholder 5">
            <a:extLst>
              <a:ext uri="{FF2B5EF4-FFF2-40B4-BE49-F238E27FC236}">
                <a16:creationId xmlns:a16="http://schemas.microsoft.com/office/drawing/2014/main" id="{C41DC06D-2E8F-DB34-4C86-FEC7FA78AA6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DA80AB8-8F4D-B9BE-D560-C2AB0AC6D24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79190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AF4C0-F2E4-100E-D2E9-B08E4F750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EEC0517-C0D2-8D4F-BFC5-BC7CF8561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A4DEA64-B6EF-16AF-2778-6D62C3EB9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A8465-16DE-4B2C-B77B-A3908D9DB79D}" type="datetimeFigureOut">
              <a:rPr lang="ro-RO" smtClean="0"/>
              <a:t>05.12.2025</a:t>
            </a:fld>
            <a:endParaRPr lang="ro-RO"/>
          </a:p>
        </p:txBody>
      </p:sp>
      <p:sp>
        <p:nvSpPr>
          <p:cNvPr id="5" name="Footer Placeholder 4">
            <a:extLst>
              <a:ext uri="{FF2B5EF4-FFF2-40B4-BE49-F238E27FC236}">
                <a16:creationId xmlns:a16="http://schemas.microsoft.com/office/drawing/2014/main" id="{6A42BF52-3A79-2AD0-5C16-3088E9079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4BEECD30-8CB7-356A-D183-1413074BA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CF94-0128-4DE5-9D4C-76AE722BB166}" type="slidenum">
              <a:rPr lang="ro-RO" smtClean="0"/>
              <a:t>‹#›</a:t>
            </a:fld>
            <a:endParaRPr lang="ro-RO"/>
          </a:p>
        </p:txBody>
      </p:sp>
    </p:spTree>
    <p:extLst>
      <p:ext uri="{BB962C8B-B14F-4D97-AF65-F5344CB8AC3E}">
        <p14:creationId xmlns:p14="http://schemas.microsoft.com/office/powerpoint/2010/main" val="252625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anagementstudyguide.com/ro/attention-meaning-types-and-its-determinant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searchgate.net/publication/331132456_Paper_1_-_Physiology_Psychology_and_Perception_of_Colour"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0C50-4BC6-ECB2-E54E-50C238824707}"/>
              </a:ext>
            </a:extLst>
          </p:cNvPr>
          <p:cNvSpPr>
            <a:spLocks noGrp="1"/>
          </p:cNvSpPr>
          <p:nvPr>
            <p:ph type="ctrTitle"/>
          </p:nvPr>
        </p:nvSpPr>
        <p:spPr/>
        <p:txBody>
          <a:bodyPr/>
          <a:lstStyle/>
          <a:p>
            <a:r>
              <a:rPr lang="en-US" dirty="0" err="1"/>
              <a:t>Biofizica</a:t>
            </a:r>
            <a:r>
              <a:rPr lang="ro-MD"/>
              <a:t> și Elemente </a:t>
            </a:r>
            <a:r>
              <a:rPr lang="ro-MD" dirty="0"/>
              <a:t>de psihofizică</a:t>
            </a:r>
            <a:endParaRPr lang="ro-RO" dirty="0"/>
          </a:p>
        </p:txBody>
      </p:sp>
      <p:sp>
        <p:nvSpPr>
          <p:cNvPr id="3" name="Subtitle 2">
            <a:extLst>
              <a:ext uri="{FF2B5EF4-FFF2-40B4-BE49-F238E27FC236}">
                <a16:creationId xmlns:a16="http://schemas.microsoft.com/office/drawing/2014/main" id="{9B977C44-D7DC-CD48-9E50-8C8189DEFBD6}"/>
              </a:ext>
            </a:extLst>
          </p:cNvPr>
          <p:cNvSpPr>
            <a:spLocks noGrp="1"/>
          </p:cNvSpPr>
          <p:nvPr>
            <p:ph type="subTitle" idx="1"/>
          </p:nvPr>
        </p:nvSpPr>
        <p:spPr/>
        <p:txBody>
          <a:bodyPr/>
          <a:lstStyle/>
          <a:p>
            <a:endParaRPr lang="ro-RO"/>
          </a:p>
        </p:txBody>
      </p:sp>
      <p:pic>
        <p:nvPicPr>
          <p:cNvPr id="5" name="Picture 4">
            <a:extLst>
              <a:ext uri="{FF2B5EF4-FFF2-40B4-BE49-F238E27FC236}">
                <a16:creationId xmlns:a16="http://schemas.microsoft.com/office/drawing/2014/main" id="{324404D8-306F-71FC-3135-2549ACC375B3}"/>
              </a:ext>
            </a:extLst>
          </p:cNvPr>
          <p:cNvPicPr>
            <a:picLocks noChangeAspect="1"/>
          </p:cNvPicPr>
          <p:nvPr/>
        </p:nvPicPr>
        <p:blipFill>
          <a:blip r:embed="rId2"/>
          <a:stretch>
            <a:fillRect/>
          </a:stretch>
        </p:blipFill>
        <p:spPr>
          <a:xfrm>
            <a:off x="3505200" y="3509963"/>
            <a:ext cx="5181600" cy="2514600"/>
          </a:xfrm>
          <a:prstGeom prst="rect">
            <a:avLst/>
          </a:prstGeom>
        </p:spPr>
      </p:pic>
    </p:spTree>
    <p:extLst>
      <p:ext uri="{BB962C8B-B14F-4D97-AF65-F5344CB8AC3E}">
        <p14:creationId xmlns:p14="http://schemas.microsoft.com/office/powerpoint/2010/main" val="137737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DF54-E23E-5468-9F7A-EEEF8B2DDB84}"/>
              </a:ext>
            </a:extLst>
          </p:cNvPr>
          <p:cNvSpPr>
            <a:spLocks noGrp="1"/>
          </p:cNvSpPr>
          <p:nvPr>
            <p:ph type="title"/>
          </p:nvPr>
        </p:nvSpPr>
        <p:spPr>
          <a:xfrm>
            <a:off x="4672853" y="280893"/>
            <a:ext cx="2846294" cy="800287"/>
          </a:xfrm>
        </p:spPr>
        <p:txBody>
          <a:bodyPr/>
          <a:lstStyle/>
          <a:p>
            <a:r>
              <a:rPr lang="ro-MD" b="1" i="1" dirty="0">
                <a:solidFill>
                  <a:srgbClr val="FF0000"/>
                </a:solidFill>
              </a:rPr>
              <a:t>PERCEPȚIA</a:t>
            </a:r>
            <a:endParaRPr lang="ro-RO" b="1" i="1" dirty="0">
              <a:solidFill>
                <a:srgbClr val="FF0000"/>
              </a:solidFill>
            </a:endParaRPr>
          </a:p>
        </p:txBody>
      </p:sp>
      <p:sp>
        <p:nvSpPr>
          <p:cNvPr id="3" name="Content Placeholder 2">
            <a:extLst>
              <a:ext uri="{FF2B5EF4-FFF2-40B4-BE49-F238E27FC236}">
                <a16:creationId xmlns:a16="http://schemas.microsoft.com/office/drawing/2014/main" id="{76B8BF2D-3D26-2853-F121-BA06401BF8FB}"/>
              </a:ext>
            </a:extLst>
          </p:cNvPr>
          <p:cNvSpPr>
            <a:spLocks noGrp="1"/>
          </p:cNvSpPr>
          <p:nvPr>
            <p:ph idx="1"/>
          </p:nvPr>
        </p:nvSpPr>
        <p:spPr>
          <a:xfrm>
            <a:off x="564776" y="1081179"/>
            <a:ext cx="11214847" cy="5687173"/>
          </a:xfrm>
        </p:spPr>
        <p:txBody>
          <a:bodyPr>
            <a:normAutofit fontScale="70000" lnSpcReduction="20000"/>
          </a:bodyPr>
          <a:lstStyle/>
          <a:p>
            <a:pPr algn="just"/>
            <a:r>
              <a:rPr lang="ro-RO" dirty="0"/>
              <a:t>Procesul psihic prin care fenomenele lumii înconjuratoare sunt integrate și cunoscute în totalitatea însușirilor lor este </a:t>
            </a:r>
            <a:r>
              <a:rPr lang="ro-RO" b="1" dirty="0"/>
              <a:t>percepția. </a:t>
            </a:r>
          </a:p>
          <a:p>
            <a:pPr algn="just"/>
            <a:r>
              <a:rPr lang="ro-RO" i="1" dirty="0"/>
              <a:t>Procesul de percepție începe cu expunerea la un stimul </a:t>
            </a:r>
            <a:r>
              <a:rPr lang="ro-RO" dirty="0"/>
              <a:t>prezent în mediu și se încheie cu interpretarea stimulilor sau cu experimentarea conștientă a acestora. Percepția este cea care determină modul în care vom interpreta informațiile senzoriale sau stimulii și vom interacționa cu mediul.</a:t>
            </a:r>
          </a:p>
          <a:p>
            <a:pPr algn="just"/>
            <a:r>
              <a:rPr lang="ro-RO" i="1" dirty="0">
                <a:solidFill>
                  <a:srgbClr val="FF0000"/>
                </a:solidFill>
              </a:rPr>
              <a:t>Procesul de percepție implică procesare de sus în jos și de jos în sus</a:t>
            </a:r>
            <a:r>
              <a:rPr lang="ro-RO" dirty="0"/>
              <a:t>, de jos în sus deoarece procesul perceptiv începe cu inputurile primite de la receptorii senzoriali. De asemenea, implică procesare de sus în jos, deoarece procesul perceptiv se referă la interpretarea stimulilor senzoriali pe baza cunoștințelor, gândurilor și experiențelor noastre trecute.</a:t>
            </a:r>
          </a:p>
          <a:p>
            <a:pPr algn="just"/>
            <a:r>
              <a:rPr lang="ro-RO" dirty="0"/>
              <a:t>Etapele percepției: </a:t>
            </a:r>
            <a:r>
              <a:rPr lang="ro-RO" b="1" i="1" dirty="0"/>
              <a:t>selecția</a:t>
            </a:r>
            <a:r>
              <a:rPr lang="ro-RO" dirty="0"/>
              <a:t>  - prima etapă a percepției care implică luarea deciziilor cu privire la ceea ce trebuie luat în considerare, ceea ce poate fi uneori inconștient, iar alteori poate fi intenționat. </a:t>
            </a:r>
            <a:r>
              <a:rPr lang="ro-RO" b="1" i="1" dirty="0"/>
              <a:t>organizația</a:t>
            </a:r>
            <a:r>
              <a:rPr lang="ro-RO" dirty="0"/>
              <a:t> – a doua etapă - tindem să organizăm mental stimulul în modele semnificative pentru a-l putea interpreta corect; </a:t>
            </a:r>
            <a:r>
              <a:rPr lang="ro-RO" b="1" i="1" dirty="0"/>
              <a:t>interpretarea </a:t>
            </a:r>
            <a:r>
              <a:rPr lang="ro-RO" dirty="0"/>
              <a:t>- odată ce stimulul este atent gestionat selectiv și informațiile sunt organizate de creier, are loc interpretarea informațiilor pentru a oferi un sens stimulului la care suntem expuși.</a:t>
            </a:r>
          </a:p>
          <a:p>
            <a:pPr algn="just"/>
            <a:r>
              <a:rPr lang="ro-RO" i="1" dirty="0" err="1">
                <a:solidFill>
                  <a:srgbClr val="FF0000"/>
                </a:solidFill>
              </a:rPr>
              <a:t>Perceptia</a:t>
            </a:r>
            <a:r>
              <a:rPr lang="ro-RO" i="1" dirty="0">
                <a:solidFill>
                  <a:srgbClr val="FF0000"/>
                </a:solidFill>
              </a:rPr>
              <a:t> necesita intervenția creierului</a:t>
            </a:r>
            <a:r>
              <a:rPr lang="ro-RO" dirty="0"/>
              <a:t>, a memoriei si a inteligentei, care asociaza senzatia unui stimul si împreuna dau posibilitatea identificarii fenomenelor si a diferentierii lor în raport cu alte fenomene.</a:t>
            </a:r>
          </a:p>
          <a:p>
            <a:pPr algn="just"/>
            <a:r>
              <a:rPr lang="ro-RO" dirty="0"/>
              <a:t>Senzația și percepția reprezintă o reflectare a unor fenomene obiective, fără a fi o reprezentare fidelă a acestora. </a:t>
            </a:r>
          </a:p>
          <a:p>
            <a:pPr algn="just"/>
            <a:r>
              <a:rPr lang="ro-RO" i="1" dirty="0"/>
              <a:t>Procesul perceptiv este psihologic</a:t>
            </a:r>
            <a:r>
              <a:rPr lang="ro-RO" dirty="0"/>
              <a:t>, în timp ce </a:t>
            </a:r>
            <a:r>
              <a:rPr lang="ro-RO" i="1" dirty="0"/>
              <a:t>senzația este mai degrabă un proces fizic. </a:t>
            </a:r>
            <a:r>
              <a:rPr lang="ro-RO" dirty="0"/>
              <a:t>Deși percepțiile sunt construite pe baza inputurilor senzoriale, nu este necesar ca toate senzațiile să aibă ca rezultat percepția.</a:t>
            </a:r>
          </a:p>
        </p:txBody>
      </p:sp>
    </p:spTree>
    <p:extLst>
      <p:ext uri="{BB962C8B-B14F-4D97-AF65-F5344CB8AC3E}">
        <p14:creationId xmlns:p14="http://schemas.microsoft.com/office/powerpoint/2010/main" val="89610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D31D-1ACA-5DB3-31B2-3B06333861C0}"/>
              </a:ext>
            </a:extLst>
          </p:cNvPr>
          <p:cNvSpPr>
            <a:spLocks noGrp="1"/>
          </p:cNvSpPr>
          <p:nvPr>
            <p:ph type="title"/>
          </p:nvPr>
        </p:nvSpPr>
        <p:spPr>
          <a:xfrm>
            <a:off x="3928241" y="223236"/>
            <a:ext cx="5257800" cy="1325563"/>
          </a:xfrm>
        </p:spPr>
        <p:txBody>
          <a:bodyPr/>
          <a:lstStyle/>
          <a:p>
            <a:r>
              <a:rPr lang="ro-RO" b="1" dirty="0"/>
              <a:t>Percepția </a:t>
            </a:r>
            <a:r>
              <a:rPr lang="ro-RO" b="1" dirty="0" err="1"/>
              <a:t>vs</a:t>
            </a:r>
            <a:r>
              <a:rPr lang="ro-RO" b="1" dirty="0"/>
              <a:t> Senzația</a:t>
            </a:r>
            <a:endParaRPr lang="en-US" b="1" dirty="0"/>
          </a:p>
        </p:txBody>
      </p:sp>
      <p:sp>
        <p:nvSpPr>
          <p:cNvPr id="3" name="Content Placeholder 2">
            <a:extLst>
              <a:ext uri="{FF2B5EF4-FFF2-40B4-BE49-F238E27FC236}">
                <a16:creationId xmlns:a16="http://schemas.microsoft.com/office/drawing/2014/main" id="{D8F1AEE4-077E-293B-7B05-2CA7634D6566}"/>
              </a:ext>
            </a:extLst>
          </p:cNvPr>
          <p:cNvSpPr>
            <a:spLocks noGrp="1"/>
          </p:cNvSpPr>
          <p:nvPr>
            <p:ph idx="1"/>
          </p:nvPr>
        </p:nvSpPr>
        <p:spPr>
          <a:xfrm>
            <a:off x="838200" y="1825624"/>
            <a:ext cx="10515600" cy="4809139"/>
          </a:xfrm>
        </p:spPr>
        <p:txBody>
          <a:bodyPr>
            <a:normAutofit fontScale="92500" lnSpcReduction="10000"/>
          </a:bodyPr>
          <a:lstStyle/>
          <a:p>
            <a:pPr algn="just"/>
            <a:r>
              <a:rPr lang="en-US" b="1" i="1" dirty="0"/>
              <a:t>Senzația </a:t>
            </a:r>
            <a:r>
              <a:rPr lang="en-US" b="1" i="1" dirty="0" err="1"/>
              <a:t>și</a:t>
            </a:r>
            <a:r>
              <a:rPr lang="en-US" b="1" i="1" dirty="0"/>
              <a:t> </a:t>
            </a:r>
            <a:r>
              <a:rPr lang="en-US" b="1" i="1" dirty="0" err="1"/>
              <a:t>percepția</a:t>
            </a:r>
            <a:r>
              <a:rPr lang="en-US" b="1" i="1" dirty="0"/>
              <a:t> se </a:t>
            </a:r>
            <a:r>
              <a:rPr lang="en-US" b="1" i="1" dirty="0" err="1"/>
              <a:t>completează</a:t>
            </a:r>
            <a:r>
              <a:rPr lang="en-US" b="1" i="1" dirty="0"/>
              <a:t> </a:t>
            </a:r>
            <a:r>
              <a:rPr lang="en-US" b="1" i="1" dirty="0" err="1"/>
              <a:t>și</a:t>
            </a:r>
            <a:r>
              <a:rPr lang="en-US" b="1" i="1" dirty="0"/>
              <a:t> se </a:t>
            </a:r>
            <a:r>
              <a:rPr lang="en-US" b="1" i="1" dirty="0" err="1"/>
              <a:t>echilibrează</a:t>
            </a:r>
            <a:r>
              <a:rPr lang="en-US" b="1" i="1" dirty="0"/>
              <a:t> </a:t>
            </a:r>
            <a:r>
              <a:rPr lang="en-US" b="1" i="1" dirty="0" err="1"/>
              <a:t>reciproc</a:t>
            </a:r>
            <a:endParaRPr lang="ro-RO" b="1" i="1" dirty="0"/>
          </a:p>
          <a:p>
            <a:pPr algn="just"/>
            <a:r>
              <a:rPr lang="en-US" dirty="0" err="1"/>
              <a:t>În</a:t>
            </a:r>
            <a:r>
              <a:rPr lang="en-US" dirty="0"/>
              <a:t> </a:t>
            </a:r>
            <a:r>
              <a:rPr lang="en-US" dirty="0" err="1"/>
              <a:t>absența</a:t>
            </a:r>
            <a:r>
              <a:rPr lang="en-US" dirty="0"/>
              <a:t> </a:t>
            </a:r>
            <a:r>
              <a:rPr lang="en-US" dirty="0" err="1"/>
              <a:t>senzației</a:t>
            </a:r>
            <a:r>
              <a:rPr lang="en-US" dirty="0"/>
              <a:t> </a:t>
            </a:r>
            <a:r>
              <a:rPr lang="en-US" dirty="0" err="1"/>
              <a:t>sau</a:t>
            </a:r>
            <a:r>
              <a:rPr lang="en-US" dirty="0"/>
              <a:t> a </a:t>
            </a:r>
            <a:r>
              <a:rPr lang="en-US" dirty="0" err="1"/>
              <a:t>percepției</a:t>
            </a:r>
            <a:r>
              <a:rPr lang="en-US" dirty="0"/>
              <a:t>, ne </a:t>
            </a:r>
            <a:r>
              <a:rPr lang="en-US" dirty="0" err="1"/>
              <a:t>va</a:t>
            </a:r>
            <a:r>
              <a:rPr lang="en-US" dirty="0"/>
              <a:t> fi </a:t>
            </a:r>
            <a:r>
              <a:rPr lang="en-US" dirty="0" err="1"/>
              <a:t>dificil</a:t>
            </a:r>
            <a:r>
              <a:rPr lang="en-US" dirty="0"/>
              <a:t> </a:t>
            </a:r>
            <a:r>
              <a:rPr lang="en-US" dirty="0" err="1"/>
              <a:t>să</a:t>
            </a:r>
            <a:r>
              <a:rPr lang="en-US" dirty="0"/>
              <a:t> </a:t>
            </a:r>
            <a:r>
              <a:rPr lang="en-US" dirty="0" err="1"/>
              <a:t>înțelegem</a:t>
            </a:r>
            <a:r>
              <a:rPr lang="en-US" dirty="0"/>
              <a:t> </a:t>
            </a:r>
            <a:r>
              <a:rPr lang="en-US" dirty="0" err="1"/>
              <a:t>stimulii</a:t>
            </a:r>
            <a:r>
              <a:rPr lang="en-US" dirty="0"/>
              <a:t> </a:t>
            </a:r>
            <a:r>
              <a:rPr lang="en-US" dirty="0" err="1"/>
              <a:t>prezentați</a:t>
            </a:r>
            <a:r>
              <a:rPr lang="en-US" dirty="0"/>
              <a:t> de </a:t>
            </a:r>
            <a:r>
              <a:rPr lang="en-US" dirty="0" err="1"/>
              <a:t>lumea</a:t>
            </a:r>
            <a:r>
              <a:rPr lang="en-US" dirty="0"/>
              <a:t> </a:t>
            </a:r>
            <a:r>
              <a:rPr lang="en-US" dirty="0" err="1"/>
              <a:t>exterioară</a:t>
            </a:r>
            <a:r>
              <a:rPr lang="en-US" dirty="0"/>
              <a:t> </a:t>
            </a:r>
            <a:r>
              <a:rPr lang="en-US" dirty="0" err="1"/>
              <a:t>sau</a:t>
            </a:r>
            <a:r>
              <a:rPr lang="en-US" dirty="0"/>
              <a:t> de </a:t>
            </a:r>
            <a:r>
              <a:rPr lang="en-US" dirty="0" err="1"/>
              <a:t>mediul</a:t>
            </a:r>
            <a:r>
              <a:rPr lang="en-US" dirty="0"/>
              <a:t> </a:t>
            </a:r>
            <a:r>
              <a:rPr lang="en-US" dirty="0" err="1"/>
              <a:t>înconjurător</a:t>
            </a:r>
            <a:r>
              <a:rPr lang="en-US" dirty="0"/>
              <a:t>.</a:t>
            </a:r>
          </a:p>
          <a:p>
            <a:pPr algn="just"/>
            <a:r>
              <a:rPr lang="en-US" dirty="0"/>
              <a:t>Nu se </a:t>
            </a:r>
            <a:r>
              <a:rPr lang="en-US" dirty="0" err="1"/>
              <a:t>poate</a:t>
            </a:r>
            <a:r>
              <a:rPr lang="en-US" dirty="0"/>
              <a:t> </a:t>
            </a:r>
            <a:r>
              <a:rPr lang="en-US" dirty="0" err="1"/>
              <a:t>percepe</a:t>
            </a:r>
            <a:r>
              <a:rPr lang="en-US" dirty="0"/>
              <a:t> </a:t>
            </a:r>
            <a:r>
              <a:rPr lang="en-US" dirty="0" err="1"/>
              <a:t>senzația</a:t>
            </a:r>
            <a:r>
              <a:rPr lang="en-US" dirty="0"/>
              <a:t> </a:t>
            </a:r>
            <a:r>
              <a:rPr lang="en-US" dirty="0" err="1"/>
              <a:t>fără</a:t>
            </a:r>
            <a:r>
              <a:rPr lang="en-US" dirty="0"/>
              <a:t> </a:t>
            </a:r>
            <a:r>
              <a:rPr lang="en-US" dirty="0" err="1"/>
              <a:t>percepție</a:t>
            </a:r>
            <a:r>
              <a:rPr lang="en-US" dirty="0"/>
              <a:t> </a:t>
            </a:r>
            <a:r>
              <a:rPr lang="en-US" dirty="0" err="1"/>
              <a:t>și</a:t>
            </a:r>
            <a:r>
              <a:rPr lang="en-US" dirty="0"/>
              <a:t> </a:t>
            </a:r>
            <a:r>
              <a:rPr lang="en-US" dirty="0" err="1"/>
              <a:t>percepția</a:t>
            </a:r>
            <a:r>
              <a:rPr lang="en-US" dirty="0"/>
              <a:t> </a:t>
            </a:r>
            <a:r>
              <a:rPr lang="en-US" dirty="0" err="1"/>
              <a:t>fără</a:t>
            </a:r>
            <a:r>
              <a:rPr lang="en-US" dirty="0"/>
              <a:t> </a:t>
            </a:r>
            <a:r>
              <a:rPr lang="en-US" dirty="0" err="1"/>
              <a:t>senzație</a:t>
            </a:r>
            <a:r>
              <a:rPr lang="en-US" dirty="0"/>
              <a:t>. Cu </a:t>
            </a:r>
            <a:r>
              <a:rPr lang="en-US" dirty="0" err="1"/>
              <a:t>toate</a:t>
            </a:r>
            <a:r>
              <a:rPr lang="en-US" dirty="0"/>
              <a:t> </a:t>
            </a:r>
            <a:r>
              <a:rPr lang="en-US" dirty="0" err="1"/>
              <a:t>acestea</a:t>
            </a:r>
            <a:r>
              <a:rPr lang="en-US" dirty="0"/>
              <a:t>, </a:t>
            </a:r>
            <a:r>
              <a:rPr lang="en-US" dirty="0" err="1"/>
              <a:t>ambele</a:t>
            </a:r>
            <a:r>
              <a:rPr lang="en-US" dirty="0"/>
              <a:t> sunt </a:t>
            </a:r>
            <a:r>
              <a:rPr lang="en-US" dirty="0" err="1"/>
              <a:t>diferite</a:t>
            </a:r>
            <a:r>
              <a:rPr lang="en-US" dirty="0"/>
              <a:t>, </a:t>
            </a:r>
            <a:r>
              <a:rPr lang="en-US" dirty="0" err="1"/>
              <a:t>deoarece</a:t>
            </a:r>
            <a:r>
              <a:rPr lang="en-US" dirty="0"/>
              <a:t> </a:t>
            </a:r>
            <a:r>
              <a:rPr lang="en-US" dirty="0" err="1"/>
              <a:t>procesează</a:t>
            </a:r>
            <a:r>
              <a:rPr lang="en-US" dirty="0"/>
              <a:t> </a:t>
            </a:r>
            <a:r>
              <a:rPr lang="en-US" dirty="0" err="1"/>
              <a:t>informațiile</a:t>
            </a:r>
            <a:r>
              <a:rPr lang="en-US" dirty="0"/>
              <a:t> </a:t>
            </a:r>
            <a:r>
              <a:rPr lang="en-US" dirty="0" err="1"/>
              <a:t>în</a:t>
            </a:r>
            <a:r>
              <a:rPr lang="en-US" dirty="0"/>
              <a:t> mod </a:t>
            </a:r>
            <a:r>
              <a:rPr lang="en-US" dirty="0" err="1"/>
              <a:t>diferit</a:t>
            </a:r>
            <a:r>
              <a:rPr lang="en-US" dirty="0"/>
              <a:t>.</a:t>
            </a:r>
          </a:p>
          <a:p>
            <a:pPr algn="just"/>
            <a:r>
              <a:rPr lang="en-US" dirty="0" err="1"/>
              <a:t>În</a:t>
            </a:r>
            <a:r>
              <a:rPr lang="en-US" dirty="0"/>
              <a:t> </a:t>
            </a:r>
            <a:r>
              <a:rPr lang="en-US" dirty="0" err="1"/>
              <a:t>procesul</a:t>
            </a:r>
            <a:r>
              <a:rPr lang="en-US" dirty="0"/>
              <a:t> de </a:t>
            </a:r>
            <a:r>
              <a:rPr lang="en-US" dirty="0" err="1"/>
              <a:t>senzație</a:t>
            </a:r>
            <a:r>
              <a:rPr lang="en-US" dirty="0"/>
              <a:t>, </a:t>
            </a:r>
            <a:r>
              <a:rPr lang="en-US" dirty="0" err="1"/>
              <a:t>organele</a:t>
            </a:r>
            <a:r>
              <a:rPr lang="en-US" dirty="0"/>
              <a:t> </a:t>
            </a:r>
            <a:r>
              <a:rPr lang="en-US" dirty="0" err="1"/>
              <a:t>noastre</a:t>
            </a:r>
            <a:r>
              <a:rPr lang="en-US" dirty="0"/>
              <a:t> </a:t>
            </a:r>
            <a:r>
              <a:rPr lang="en-US" dirty="0" err="1"/>
              <a:t>senzoriale</a:t>
            </a:r>
            <a:r>
              <a:rPr lang="en-US" dirty="0"/>
              <a:t>, </a:t>
            </a:r>
            <a:r>
              <a:rPr lang="en-US" dirty="0" err="1"/>
              <a:t>prin</a:t>
            </a:r>
            <a:r>
              <a:rPr lang="en-US" dirty="0"/>
              <a:t> </a:t>
            </a:r>
            <a:r>
              <a:rPr lang="en-US" dirty="0" err="1"/>
              <a:t>expunerea</a:t>
            </a:r>
            <a:r>
              <a:rPr lang="en-US" dirty="0"/>
              <a:t> la un </a:t>
            </a:r>
            <a:r>
              <a:rPr lang="en-US" dirty="0" err="1"/>
              <a:t>stimul</a:t>
            </a:r>
            <a:r>
              <a:rPr lang="en-US" dirty="0"/>
              <a:t> din </a:t>
            </a:r>
            <a:r>
              <a:rPr lang="en-US" dirty="0" err="1"/>
              <a:t>mediu</a:t>
            </a:r>
            <a:r>
              <a:rPr lang="en-US" dirty="0"/>
              <a:t>, absorb </a:t>
            </a:r>
            <a:r>
              <a:rPr lang="en-US" dirty="0" err="1"/>
              <a:t>energie</a:t>
            </a:r>
            <a:r>
              <a:rPr lang="en-US" dirty="0"/>
              <a:t>, care </a:t>
            </a:r>
            <a:r>
              <a:rPr lang="en-US" dirty="0" err="1"/>
              <a:t>este</a:t>
            </a:r>
            <a:r>
              <a:rPr lang="en-US" dirty="0"/>
              <a:t> </a:t>
            </a:r>
            <a:r>
              <a:rPr lang="en-US" dirty="0" err="1"/>
              <a:t>apoi</a:t>
            </a:r>
            <a:r>
              <a:rPr lang="en-US" dirty="0"/>
              <a:t> </a:t>
            </a:r>
            <a:r>
              <a:rPr lang="en-US" dirty="0" err="1"/>
              <a:t>transformată</a:t>
            </a:r>
            <a:r>
              <a:rPr lang="en-US" dirty="0"/>
              <a:t> </a:t>
            </a:r>
            <a:r>
              <a:rPr lang="en-US" dirty="0" err="1"/>
              <a:t>în</a:t>
            </a:r>
            <a:r>
              <a:rPr lang="en-US" dirty="0"/>
              <a:t> </a:t>
            </a:r>
            <a:r>
              <a:rPr lang="en-US" dirty="0" err="1"/>
              <a:t>impulsuri</a:t>
            </a:r>
            <a:r>
              <a:rPr lang="en-US" dirty="0"/>
              <a:t> </a:t>
            </a:r>
            <a:r>
              <a:rPr lang="en-US" dirty="0" err="1"/>
              <a:t>neuronale</a:t>
            </a:r>
            <a:r>
              <a:rPr lang="en-US" dirty="0"/>
              <a:t> </a:t>
            </a:r>
            <a:r>
              <a:rPr lang="en-US" dirty="0" err="1"/>
              <a:t>și</a:t>
            </a:r>
            <a:r>
              <a:rPr lang="en-US" dirty="0"/>
              <a:t> </a:t>
            </a:r>
            <a:r>
              <a:rPr lang="en-US" dirty="0" err="1"/>
              <a:t>transmisă</a:t>
            </a:r>
            <a:r>
              <a:rPr lang="en-US" dirty="0"/>
              <a:t> </a:t>
            </a:r>
            <a:r>
              <a:rPr lang="en-US" dirty="0" err="1"/>
              <a:t>creierului</a:t>
            </a:r>
            <a:r>
              <a:rPr lang="en-US" dirty="0"/>
              <a:t> </a:t>
            </a:r>
            <a:r>
              <a:rPr lang="en-US" dirty="0" err="1"/>
              <a:t>prin</a:t>
            </a:r>
            <a:r>
              <a:rPr lang="en-US" dirty="0"/>
              <a:t> </a:t>
            </a:r>
            <a:r>
              <a:rPr lang="en-US" dirty="0" err="1"/>
              <a:t>intermediul</a:t>
            </a:r>
            <a:r>
              <a:rPr lang="en-US" dirty="0"/>
              <a:t> </a:t>
            </a:r>
            <a:r>
              <a:rPr lang="en-US" dirty="0" err="1"/>
              <a:t>receptorilor</a:t>
            </a:r>
            <a:r>
              <a:rPr lang="en-US" dirty="0"/>
              <a:t> </a:t>
            </a:r>
            <a:r>
              <a:rPr lang="en-US" dirty="0" err="1"/>
              <a:t>senzoriali</a:t>
            </a:r>
            <a:r>
              <a:rPr lang="en-US" dirty="0"/>
              <a:t>.</a:t>
            </a:r>
          </a:p>
          <a:p>
            <a:pPr algn="just"/>
            <a:r>
              <a:rPr lang="en-US" dirty="0" err="1"/>
              <a:t>În</a:t>
            </a:r>
            <a:r>
              <a:rPr lang="en-US" dirty="0"/>
              <a:t> </a:t>
            </a:r>
            <a:r>
              <a:rPr lang="en-US" dirty="0" err="1"/>
              <a:t>cazul</a:t>
            </a:r>
            <a:r>
              <a:rPr lang="en-US" dirty="0"/>
              <a:t> </a:t>
            </a:r>
            <a:r>
              <a:rPr lang="en-US" dirty="0" err="1"/>
              <a:t>percepției</a:t>
            </a:r>
            <a:r>
              <a:rPr lang="en-US" dirty="0"/>
              <a:t>, </a:t>
            </a:r>
            <a:r>
              <a:rPr lang="en-US" dirty="0" err="1"/>
              <a:t>creierul</a:t>
            </a:r>
            <a:r>
              <a:rPr lang="en-US" dirty="0"/>
              <a:t> </a:t>
            </a:r>
            <a:r>
              <a:rPr lang="en-US" dirty="0" err="1"/>
              <a:t>organizează</a:t>
            </a:r>
            <a:r>
              <a:rPr lang="en-US" dirty="0"/>
              <a:t> </a:t>
            </a:r>
            <a:r>
              <a:rPr lang="en-US" dirty="0" err="1"/>
              <a:t>informațiile</a:t>
            </a:r>
            <a:r>
              <a:rPr lang="en-US" dirty="0"/>
              <a:t> </a:t>
            </a:r>
            <a:r>
              <a:rPr lang="en-US" dirty="0" err="1"/>
              <a:t>și</a:t>
            </a:r>
            <a:r>
              <a:rPr lang="en-US" dirty="0"/>
              <a:t> le </a:t>
            </a:r>
            <a:r>
              <a:rPr lang="en-US" dirty="0" err="1"/>
              <a:t>interpretează</a:t>
            </a:r>
            <a:r>
              <a:rPr lang="en-US" dirty="0"/>
              <a:t> </a:t>
            </a:r>
            <a:r>
              <a:rPr lang="en-US" dirty="0" err="1"/>
              <a:t>în</a:t>
            </a:r>
            <a:r>
              <a:rPr lang="en-US" dirty="0"/>
              <a:t> </a:t>
            </a:r>
            <a:r>
              <a:rPr lang="en-US" dirty="0" err="1"/>
              <a:t>ceva</a:t>
            </a:r>
            <a:r>
              <a:rPr lang="en-US" dirty="0"/>
              <a:t> </a:t>
            </a:r>
            <a:r>
              <a:rPr lang="en-US" dirty="0" err="1"/>
              <a:t>semnificativ</a:t>
            </a:r>
            <a:r>
              <a:rPr lang="en-US" dirty="0"/>
              <a:t>, </a:t>
            </a:r>
            <a:r>
              <a:rPr lang="en-US" dirty="0" err="1"/>
              <a:t>ceea</a:t>
            </a:r>
            <a:r>
              <a:rPr lang="en-US" dirty="0"/>
              <a:t> </a:t>
            </a:r>
            <a:r>
              <a:rPr lang="en-US" dirty="0" err="1"/>
              <a:t>ce</a:t>
            </a:r>
            <a:r>
              <a:rPr lang="en-US" dirty="0"/>
              <a:t> </a:t>
            </a:r>
            <a:r>
              <a:rPr lang="en-US" dirty="0" err="1"/>
              <a:t>este</a:t>
            </a:r>
            <a:r>
              <a:rPr lang="en-US" dirty="0"/>
              <a:t> din nou </a:t>
            </a:r>
            <a:r>
              <a:rPr lang="en-US" dirty="0" err="1"/>
              <a:t>influențat</a:t>
            </a:r>
            <a:r>
              <a:rPr lang="en-US" dirty="0"/>
              <a:t> de </a:t>
            </a:r>
            <a:r>
              <a:rPr lang="en-US" b="1" i="1" dirty="0" err="1"/>
              <a:t>atenția</a:t>
            </a:r>
            <a:r>
              <a:rPr lang="en-US" b="1" i="1" dirty="0"/>
              <a:t> </a:t>
            </a:r>
            <a:r>
              <a:rPr lang="en-US" b="1" i="1" dirty="0" err="1"/>
              <a:t>selectivă</a:t>
            </a:r>
            <a:r>
              <a:rPr lang="en-US" b="1" i="1" dirty="0"/>
              <a:t> </a:t>
            </a:r>
            <a:r>
              <a:rPr lang="en-US" dirty="0" err="1"/>
              <a:t>și</a:t>
            </a:r>
            <a:r>
              <a:rPr lang="en-US" dirty="0"/>
              <a:t> </a:t>
            </a:r>
            <a:r>
              <a:rPr lang="en-US" b="1" i="1" dirty="0" err="1"/>
              <a:t>așteptarea</a:t>
            </a:r>
            <a:r>
              <a:rPr lang="en-US" b="1" i="1" dirty="0"/>
              <a:t> </a:t>
            </a:r>
            <a:r>
              <a:rPr lang="en-US" b="1" i="1" dirty="0" err="1"/>
              <a:t>perceptivă</a:t>
            </a:r>
            <a:r>
              <a:rPr lang="en-US" dirty="0"/>
              <a:t>.</a:t>
            </a:r>
          </a:p>
        </p:txBody>
      </p:sp>
    </p:spTree>
    <p:extLst>
      <p:ext uri="{BB962C8B-B14F-4D97-AF65-F5344CB8AC3E}">
        <p14:creationId xmlns:p14="http://schemas.microsoft.com/office/powerpoint/2010/main" val="88810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AF9F-D6BB-CE02-BD13-F529055CB7C5}"/>
              </a:ext>
            </a:extLst>
          </p:cNvPr>
          <p:cNvSpPr>
            <a:spLocks noGrp="1"/>
          </p:cNvSpPr>
          <p:nvPr>
            <p:ph type="title"/>
          </p:nvPr>
        </p:nvSpPr>
        <p:spPr>
          <a:xfrm>
            <a:off x="4867603" y="412421"/>
            <a:ext cx="2456793" cy="927647"/>
          </a:xfrm>
        </p:spPr>
        <p:txBody>
          <a:bodyPr/>
          <a:lstStyle/>
          <a:p>
            <a:r>
              <a:rPr lang="ro-RO" b="1" dirty="0"/>
              <a:t>ATENȚIA</a:t>
            </a:r>
            <a:endParaRPr lang="en-US" b="1" dirty="0"/>
          </a:p>
        </p:txBody>
      </p:sp>
      <p:sp>
        <p:nvSpPr>
          <p:cNvPr id="3" name="Content Placeholder 2">
            <a:extLst>
              <a:ext uri="{FF2B5EF4-FFF2-40B4-BE49-F238E27FC236}">
                <a16:creationId xmlns:a16="http://schemas.microsoft.com/office/drawing/2014/main" id="{1754425C-C45B-6895-031D-7E1D14789F1C}"/>
              </a:ext>
            </a:extLst>
          </p:cNvPr>
          <p:cNvSpPr>
            <a:spLocks noGrp="1"/>
          </p:cNvSpPr>
          <p:nvPr>
            <p:ph idx="1"/>
          </p:nvPr>
        </p:nvSpPr>
        <p:spPr>
          <a:xfrm>
            <a:off x="838200" y="1340068"/>
            <a:ext cx="10515600" cy="4836895"/>
          </a:xfrm>
        </p:spPr>
        <p:txBody>
          <a:bodyPr>
            <a:normAutofit fontScale="92500" lnSpcReduction="10000"/>
          </a:bodyPr>
          <a:lstStyle/>
          <a:p>
            <a:pPr algn="just"/>
            <a:r>
              <a:rPr lang="en-US" dirty="0" err="1"/>
              <a:t>Atenția</a:t>
            </a:r>
            <a:r>
              <a:rPr lang="en-US" dirty="0"/>
              <a:t> </a:t>
            </a:r>
            <a:r>
              <a:rPr lang="en-US" dirty="0" err="1"/>
              <a:t>este</a:t>
            </a:r>
            <a:r>
              <a:rPr lang="en-US" dirty="0"/>
              <a:t>, de </a:t>
            </a:r>
            <a:r>
              <a:rPr lang="en-US" dirty="0" err="1"/>
              <a:t>asemenea</a:t>
            </a:r>
            <a:r>
              <a:rPr lang="en-US" dirty="0"/>
              <a:t>, </a:t>
            </a:r>
            <a:r>
              <a:rPr lang="en-US" dirty="0" err="1"/>
              <a:t>unul</a:t>
            </a:r>
            <a:r>
              <a:rPr lang="en-US" dirty="0"/>
              <a:t> </a:t>
            </a:r>
            <a:r>
              <a:rPr lang="en-US" dirty="0" err="1"/>
              <a:t>dintre</a:t>
            </a:r>
            <a:r>
              <a:rPr lang="en-US" dirty="0"/>
              <a:t> </a:t>
            </a:r>
            <a:r>
              <a:rPr lang="en-US" dirty="0" err="1"/>
              <a:t>factorii</a:t>
            </a:r>
            <a:r>
              <a:rPr lang="en-US" dirty="0"/>
              <a:t> </a:t>
            </a:r>
            <a:r>
              <a:rPr lang="en-US" dirty="0" err="1"/>
              <a:t>cruciali</a:t>
            </a:r>
            <a:r>
              <a:rPr lang="en-US" dirty="0"/>
              <a:t> care </a:t>
            </a:r>
            <a:r>
              <a:rPr lang="en-US" dirty="0" err="1"/>
              <a:t>influențează</a:t>
            </a:r>
            <a:r>
              <a:rPr lang="en-US" dirty="0"/>
              <a:t> </a:t>
            </a:r>
            <a:r>
              <a:rPr lang="en-US" dirty="0" err="1"/>
              <a:t>senzația</a:t>
            </a:r>
            <a:r>
              <a:rPr lang="en-US" dirty="0"/>
              <a:t> </a:t>
            </a:r>
            <a:r>
              <a:rPr lang="en-US" dirty="0" err="1"/>
              <a:t>și</a:t>
            </a:r>
            <a:r>
              <a:rPr lang="en-US" dirty="0"/>
              <a:t> </a:t>
            </a:r>
            <a:r>
              <a:rPr lang="en-US" dirty="0" err="1"/>
              <a:t>percepția</a:t>
            </a:r>
            <a:r>
              <a:rPr lang="en-US" dirty="0"/>
              <a:t>. </a:t>
            </a:r>
            <a:r>
              <a:rPr lang="en-US" dirty="0" err="1"/>
              <a:t>Procesul</a:t>
            </a:r>
            <a:r>
              <a:rPr lang="en-US" dirty="0"/>
              <a:t> </a:t>
            </a:r>
            <a:r>
              <a:rPr lang="en-US" dirty="0" err="1"/>
              <a:t>atenției</a:t>
            </a:r>
            <a:r>
              <a:rPr lang="en-US" dirty="0"/>
              <a:t> </a:t>
            </a:r>
            <a:r>
              <a:rPr lang="en-US" dirty="0" err="1"/>
              <a:t>implică</a:t>
            </a:r>
            <a:r>
              <a:rPr lang="en-US" dirty="0"/>
              <a:t> </a:t>
            </a:r>
            <a:r>
              <a:rPr lang="en-US" dirty="0" err="1"/>
              <a:t>însăși</a:t>
            </a:r>
            <a:r>
              <a:rPr lang="en-US" dirty="0"/>
              <a:t> </a:t>
            </a:r>
            <a:r>
              <a:rPr lang="en-US" dirty="0" err="1"/>
              <a:t>actul</a:t>
            </a:r>
            <a:r>
              <a:rPr lang="en-US" dirty="0"/>
              <a:t> de </a:t>
            </a:r>
            <a:r>
              <a:rPr lang="en-US" b="1" i="1" dirty="0" err="1"/>
              <a:t>ascultare</a:t>
            </a:r>
            <a:r>
              <a:rPr lang="en-US" b="1" i="1" dirty="0"/>
              <a:t> </a:t>
            </a:r>
            <a:r>
              <a:rPr lang="en-US" dirty="0" err="1"/>
              <a:t>și</a:t>
            </a:r>
            <a:r>
              <a:rPr lang="en-US" dirty="0"/>
              <a:t> </a:t>
            </a:r>
            <a:r>
              <a:rPr lang="en-US" b="1" i="1" dirty="0" err="1"/>
              <a:t>concentrare</a:t>
            </a:r>
            <a:r>
              <a:rPr lang="en-US" dirty="0"/>
              <a:t> </a:t>
            </a:r>
            <a:r>
              <a:rPr lang="en-US" dirty="0" err="1"/>
              <a:t>asupra</a:t>
            </a:r>
            <a:r>
              <a:rPr lang="en-US" dirty="0"/>
              <a:t> </a:t>
            </a:r>
            <a:r>
              <a:rPr lang="en-US" dirty="0" err="1"/>
              <a:t>unui</a:t>
            </a:r>
            <a:r>
              <a:rPr lang="en-US" dirty="0"/>
              <a:t> </a:t>
            </a:r>
            <a:r>
              <a:rPr lang="en-US" dirty="0" err="1"/>
              <a:t>obiect</a:t>
            </a:r>
            <a:r>
              <a:rPr lang="en-US" dirty="0"/>
              <a:t>, </a:t>
            </a:r>
            <a:r>
              <a:rPr lang="en-US" dirty="0" err="1"/>
              <a:t>subiect</a:t>
            </a:r>
            <a:r>
              <a:rPr lang="en-US" dirty="0"/>
              <a:t> </a:t>
            </a:r>
            <a:r>
              <a:rPr lang="en-US" dirty="0" err="1"/>
              <a:t>sau</a:t>
            </a:r>
            <a:r>
              <a:rPr lang="en-US" dirty="0"/>
              <a:t> </a:t>
            </a:r>
            <a:r>
              <a:rPr lang="en-US" dirty="0" err="1"/>
              <a:t>eveniment</a:t>
            </a:r>
            <a:r>
              <a:rPr lang="en-US" dirty="0"/>
              <a:t> specific, </a:t>
            </a:r>
            <a:r>
              <a:rPr lang="en-US" dirty="0" err="1"/>
              <a:t>pentru</a:t>
            </a:r>
            <a:r>
              <a:rPr lang="en-US" dirty="0"/>
              <a:t> </a:t>
            </a:r>
            <a:r>
              <a:rPr lang="en-US" dirty="0" err="1"/>
              <a:t>îndeplinirea</a:t>
            </a:r>
            <a:r>
              <a:rPr lang="en-US" dirty="0"/>
              <a:t> </a:t>
            </a:r>
            <a:r>
              <a:rPr lang="en-US" dirty="0" err="1"/>
              <a:t>obiectivelor</a:t>
            </a:r>
            <a:r>
              <a:rPr lang="en-US" dirty="0"/>
              <a:t> </a:t>
            </a:r>
            <a:r>
              <a:rPr lang="en-US" dirty="0" err="1"/>
              <a:t>dorite</a:t>
            </a:r>
            <a:r>
              <a:rPr lang="en-US" dirty="0"/>
              <a:t>.</a:t>
            </a:r>
            <a:endParaRPr lang="ro-RO" dirty="0"/>
          </a:p>
          <a:p>
            <a:pPr algn="just"/>
            <a:r>
              <a:rPr lang="en-US" dirty="0" err="1"/>
              <a:t>Atenția</a:t>
            </a:r>
            <a:r>
              <a:rPr lang="en-US" dirty="0"/>
              <a:t> </a:t>
            </a:r>
            <a:r>
              <a:rPr lang="en-US" dirty="0" err="1"/>
              <a:t>joacă</a:t>
            </a:r>
            <a:r>
              <a:rPr lang="en-US" dirty="0"/>
              <a:t> un </a:t>
            </a:r>
            <a:r>
              <a:rPr lang="en-US" dirty="0" err="1"/>
              <a:t>rol</a:t>
            </a:r>
            <a:r>
              <a:rPr lang="en-US" dirty="0"/>
              <a:t> crucial </a:t>
            </a:r>
            <a:r>
              <a:rPr lang="en-US" dirty="0" err="1"/>
              <a:t>în</a:t>
            </a:r>
            <a:r>
              <a:rPr lang="en-US" dirty="0"/>
              <a:t> </a:t>
            </a:r>
            <a:r>
              <a:rPr lang="en-US" dirty="0" err="1"/>
              <a:t>determinarea</a:t>
            </a:r>
            <a:r>
              <a:rPr lang="en-US" dirty="0"/>
              <a:t> a </a:t>
            </a:r>
            <a:r>
              <a:rPr lang="en-US" dirty="0" err="1"/>
              <a:t>ceea</a:t>
            </a:r>
            <a:r>
              <a:rPr lang="en-US" dirty="0"/>
              <a:t> </a:t>
            </a:r>
            <a:r>
              <a:rPr lang="en-US" dirty="0" err="1"/>
              <a:t>ce</a:t>
            </a:r>
            <a:r>
              <a:rPr lang="en-US" dirty="0"/>
              <a:t> </a:t>
            </a:r>
            <a:r>
              <a:rPr lang="en-US" dirty="0" err="1"/>
              <a:t>este</a:t>
            </a:r>
            <a:r>
              <a:rPr lang="en-US" dirty="0"/>
              <a:t> </a:t>
            </a:r>
            <a:r>
              <a:rPr lang="en-US" dirty="0" err="1"/>
              <a:t>simțit</a:t>
            </a:r>
            <a:r>
              <a:rPr lang="en-US" dirty="0"/>
              <a:t> </a:t>
            </a:r>
            <a:r>
              <a:rPr lang="en-US" dirty="0" err="1"/>
              <a:t>sau</a:t>
            </a:r>
            <a:r>
              <a:rPr lang="en-US" dirty="0"/>
              <a:t> </a:t>
            </a:r>
            <a:r>
              <a:rPr lang="en-US" dirty="0" err="1"/>
              <a:t>perceput</a:t>
            </a:r>
            <a:r>
              <a:rPr lang="en-US" dirty="0"/>
              <a:t>. </a:t>
            </a:r>
            <a:endParaRPr lang="ro-RO" dirty="0"/>
          </a:p>
          <a:p>
            <a:pPr algn="just"/>
            <a:r>
              <a:rPr lang="en-US" dirty="0" err="1"/>
              <a:t>Alți</a:t>
            </a:r>
            <a:r>
              <a:rPr lang="en-US" dirty="0"/>
              <a:t> </a:t>
            </a:r>
            <a:r>
              <a:rPr lang="en-US" dirty="0" err="1"/>
              <a:t>factori</a:t>
            </a:r>
            <a:r>
              <a:rPr lang="en-US" dirty="0"/>
              <a:t> precum </a:t>
            </a:r>
            <a:r>
              <a:rPr lang="en-US" b="1" i="1" dirty="0" err="1"/>
              <a:t>motivația</a:t>
            </a:r>
            <a:r>
              <a:rPr lang="en-US" b="1" i="1" dirty="0"/>
              <a:t>, </a:t>
            </a:r>
            <a:r>
              <a:rPr lang="en-US" b="1" i="1" dirty="0" err="1"/>
              <a:t>credințele</a:t>
            </a:r>
            <a:r>
              <a:rPr lang="en-US" b="1" i="1" dirty="0"/>
              <a:t>, </a:t>
            </a:r>
            <a:r>
              <a:rPr lang="en-US" b="1" i="1" dirty="0" err="1"/>
              <a:t>experiențele</a:t>
            </a:r>
            <a:r>
              <a:rPr lang="en-US" b="1" i="1" dirty="0"/>
              <a:t> de </a:t>
            </a:r>
            <a:r>
              <a:rPr lang="en-US" b="1" i="1" dirty="0" err="1"/>
              <a:t>viață</a:t>
            </a:r>
            <a:r>
              <a:rPr lang="en-US" b="1" i="1" dirty="0"/>
              <a:t>, </a:t>
            </a:r>
            <a:r>
              <a:rPr lang="en-US" b="1" i="1" dirty="0" err="1"/>
              <a:t>prejudecățile</a:t>
            </a:r>
            <a:r>
              <a:rPr lang="en-US" b="1" i="1" dirty="0"/>
              <a:t>, </a:t>
            </a:r>
            <a:r>
              <a:rPr lang="en-US" b="1" i="1" dirty="0" err="1"/>
              <a:t>valorile</a:t>
            </a:r>
            <a:r>
              <a:rPr lang="en-US" b="1" i="1" dirty="0"/>
              <a:t> </a:t>
            </a:r>
            <a:r>
              <a:rPr lang="en-US" b="1" i="1" dirty="0" err="1"/>
              <a:t>noastre</a:t>
            </a:r>
            <a:r>
              <a:rPr lang="en-US" b="1" i="1" dirty="0"/>
              <a:t> </a:t>
            </a:r>
            <a:r>
              <a:rPr lang="en-US" b="1" i="1" dirty="0" err="1"/>
              <a:t>și</a:t>
            </a:r>
            <a:r>
              <a:rPr lang="en-US" b="1" i="1" dirty="0"/>
              <a:t> </a:t>
            </a:r>
            <a:r>
              <a:rPr lang="en-US" b="1" i="1" dirty="0" err="1"/>
              <a:t>factorii</a:t>
            </a:r>
            <a:r>
              <a:rPr lang="en-US" b="1" i="1" dirty="0"/>
              <a:t> de </a:t>
            </a:r>
            <a:r>
              <a:rPr lang="en-US" b="1" i="1" dirty="0" err="1"/>
              <a:t>mediu</a:t>
            </a:r>
            <a:r>
              <a:rPr lang="en-US" b="1" i="1" dirty="0"/>
              <a:t> </a:t>
            </a:r>
            <a:r>
              <a:rPr lang="en-US" b="1" i="1" dirty="0" err="1"/>
              <a:t>sau</a:t>
            </a:r>
            <a:r>
              <a:rPr lang="en-US" b="1" i="1" dirty="0"/>
              <a:t> </a:t>
            </a:r>
            <a:r>
              <a:rPr lang="en-US" b="1" i="1" dirty="0" err="1"/>
              <a:t>contextul</a:t>
            </a:r>
            <a:r>
              <a:rPr lang="en-US" b="1" i="1" dirty="0"/>
              <a:t> cultural </a:t>
            </a:r>
            <a:r>
              <a:rPr lang="en-US" dirty="0" err="1"/>
              <a:t>influențează</a:t>
            </a:r>
            <a:r>
              <a:rPr lang="en-US" dirty="0"/>
              <a:t> </a:t>
            </a:r>
            <a:r>
              <a:rPr lang="en-US" dirty="0" err="1"/>
              <a:t>în</a:t>
            </a:r>
            <a:r>
              <a:rPr lang="en-US" dirty="0"/>
              <a:t> </a:t>
            </a:r>
            <a:r>
              <a:rPr lang="en-US" dirty="0" err="1"/>
              <a:t>egală</a:t>
            </a:r>
            <a:r>
              <a:rPr lang="en-US" dirty="0"/>
              <a:t> </a:t>
            </a:r>
            <a:r>
              <a:rPr lang="en-US" dirty="0" err="1"/>
              <a:t>măsură</a:t>
            </a:r>
            <a:r>
              <a:rPr lang="en-US" dirty="0"/>
              <a:t> </a:t>
            </a:r>
            <a:r>
              <a:rPr lang="en-US" dirty="0" err="1"/>
              <a:t>percepția</a:t>
            </a:r>
            <a:r>
              <a:rPr lang="en-US" dirty="0"/>
              <a:t> </a:t>
            </a:r>
            <a:r>
              <a:rPr lang="en-US" dirty="0" err="1"/>
              <a:t>noastră</a:t>
            </a:r>
            <a:r>
              <a:rPr lang="en-US" dirty="0"/>
              <a:t>.</a:t>
            </a:r>
            <a:endParaRPr lang="ro-RO" dirty="0"/>
          </a:p>
          <a:p>
            <a:pPr algn="just"/>
            <a:r>
              <a:rPr lang="en-US" b="1" i="1" dirty="0" err="1"/>
              <a:t>Atenția</a:t>
            </a:r>
            <a:r>
              <a:rPr lang="en-US" b="1" i="1" dirty="0"/>
              <a:t> </a:t>
            </a:r>
            <a:r>
              <a:rPr lang="en-US" b="1" i="1" dirty="0" err="1"/>
              <a:t>selectivă</a:t>
            </a:r>
            <a:r>
              <a:rPr lang="en-US" b="1" i="1" dirty="0"/>
              <a:t> </a:t>
            </a:r>
            <a:r>
              <a:rPr lang="en-US" dirty="0" err="1"/>
              <a:t>este</a:t>
            </a:r>
            <a:r>
              <a:rPr lang="en-US" dirty="0"/>
              <a:t> </a:t>
            </a:r>
            <a:r>
              <a:rPr lang="en-US" dirty="0" err="1"/>
              <a:t>procesul</a:t>
            </a:r>
            <a:r>
              <a:rPr lang="en-US" dirty="0"/>
              <a:t> de </a:t>
            </a:r>
            <a:r>
              <a:rPr lang="en-US" dirty="0" err="1"/>
              <a:t>delimitare</a:t>
            </a:r>
            <a:r>
              <a:rPr lang="en-US" dirty="0"/>
              <a:t> a </a:t>
            </a:r>
            <a:r>
              <a:rPr lang="en-US" dirty="0" err="1"/>
              <a:t>ceea</a:t>
            </a:r>
            <a:r>
              <a:rPr lang="en-US" dirty="0"/>
              <a:t> </a:t>
            </a:r>
            <a:r>
              <a:rPr lang="en-US" dirty="0" err="1"/>
              <a:t>ce</a:t>
            </a:r>
            <a:r>
              <a:rPr lang="en-US" dirty="0"/>
              <a:t> </a:t>
            </a:r>
            <a:r>
              <a:rPr lang="en-US" dirty="0" err="1"/>
              <a:t>este</a:t>
            </a:r>
            <a:r>
              <a:rPr lang="en-US" dirty="0"/>
              <a:t> important </a:t>
            </a:r>
            <a:r>
              <a:rPr lang="en-US" dirty="0" err="1"/>
              <a:t>și</a:t>
            </a:r>
            <a:r>
              <a:rPr lang="en-US" dirty="0"/>
              <a:t> a </a:t>
            </a:r>
            <a:r>
              <a:rPr lang="en-US" dirty="0" err="1"/>
              <a:t>ceea</a:t>
            </a:r>
            <a:r>
              <a:rPr lang="en-US" dirty="0"/>
              <a:t> </a:t>
            </a:r>
            <a:r>
              <a:rPr lang="en-US" dirty="0" err="1"/>
              <a:t>ce</a:t>
            </a:r>
            <a:r>
              <a:rPr lang="en-US" dirty="0"/>
              <a:t> </a:t>
            </a:r>
            <a:r>
              <a:rPr lang="en-US" dirty="0" err="1"/>
              <a:t>este</a:t>
            </a:r>
            <a:r>
              <a:rPr lang="en-US" dirty="0"/>
              <a:t> </a:t>
            </a:r>
            <a:r>
              <a:rPr lang="en-US" dirty="0" err="1"/>
              <a:t>mai</a:t>
            </a:r>
            <a:r>
              <a:rPr lang="en-US" dirty="0"/>
              <a:t> </a:t>
            </a:r>
            <a:r>
              <a:rPr lang="en-US" dirty="0" err="1"/>
              <a:t>puțin</a:t>
            </a:r>
            <a:r>
              <a:rPr lang="en-US" dirty="0"/>
              <a:t> relevant.</a:t>
            </a:r>
            <a:endParaRPr lang="ro-RO" dirty="0"/>
          </a:p>
          <a:p>
            <a:pPr marL="0" indent="0" algn="just">
              <a:buNone/>
            </a:pPr>
            <a:endParaRPr lang="ro-RO" sz="1900" dirty="0">
              <a:hlinkClick r:id="rId2"/>
            </a:endParaRPr>
          </a:p>
          <a:p>
            <a:pPr marL="0" indent="0" algn="just">
              <a:buNone/>
            </a:pPr>
            <a:r>
              <a:rPr lang="en-US" sz="1900" dirty="0">
                <a:hlinkClick r:id="rId2"/>
              </a:rPr>
              <a:t>https://www.managementstudyguide.com/ro/attention-meaning-types-and-its-determinants.htm</a:t>
            </a:r>
            <a:endParaRPr lang="ro-RO" sz="1900" dirty="0"/>
          </a:p>
          <a:p>
            <a:pPr algn="just"/>
            <a:endParaRPr lang="en-US" dirty="0"/>
          </a:p>
        </p:txBody>
      </p:sp>
    </p:spTree>
    <p:extLst>
      <p:ext uri="{BB962C8B-B14F-4D97-AF65-F5344CB8AC3E}">
        <p14:creationId xmlns:p14="http://schemas.microsoft.com/office/powerpoint/2010/main" val="44472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851F-D29F-41F4-A9FB-C64891E120B0}"/>
              </a:ext>
            </a:extLst>
          </p:cNvPr>
          <p:cNvSpPr>
            <a:spLocks noGrp="1"/>
          </p:cNvSpPr>
          <p:nvPr>
            <p:ph type="title"/>
          </p:nvPr>
        </p:nvSpPr>
        <p:spPr>
          <a:xfrm>
            <a:off x="1645024" y="259861"/>
            <a:ext cx="9623612" cy="842352"/>
          </a:xfrm>
        </p:spPr>
        <p:txBody>
          <a:bodyPr>
            <a:normAutofit/>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excitare</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ș</a:t>
            </a:r>
            <a:r>
              <a:rPr lang="en-GB" b="1" kern="100" dirty="0" err="1">
                <a:latin typeface="Calibri" panose="020F0502020204030204" pitchFamily="34" charset="0"/>
                <a:ea typeface="Calibri" panose="020F0502020204030204" pitchFamily="34" charset="0"/>
                <a:cs typeface="Times New Roman" panose="02020603050405020304" pitchFamily="18" charset="0"/>
              </a:rPr>
              <a:t>i</a:t>
            </a:r>
            <a:r>
              <a:rPr lang="en-GB" b="1" kern="100" dirty="0">
                <a:latin typeface="Calibri" panose="020F0502020204030204" pitchFamily="34" charset="0"/>
                <a:ea typeface="Calibri" panose="020F0502020204030204" pitchFamily="34" charset="0"/>
                <a:cs typeface="Times New Roman" panose="02020603050405020304" pitchFamily="18" charset="0"/>
              </a:rPr>
              <a:t> 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de senza</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ie</a:t>
            </a:r>
            <a:endParaRPr lang="ro-RO" dirty="0"/>
          </a:p>
        </p:txBody>
      </p:sp>
      <p:sp>
        <p:nvSpPr>
          <p:cNvPr id="3" name="Content Placeholder 2">
            <a:extLst>
              <a:ext uri="{FF2B5EF4-FFF2-40B4-BE49-F238E27FC236}">
                <a16:creationId xmlns:a16="http://schemas.microsoft.com/office/drawing/2014/main" id="{138719B3-A24C-2685-BB8E-55A3FC7CDA91}"/>
              </a:ext>
            </a:extLst>
          </p:cNvPr>
          <p:cNvSpPr>
            <a:spLocks noGrp="1"/>
          </p:cNvSpPr>
          <p:nvPr>
            <p:ph idx="1"/>
          </p:nvPr>
        </p:nvSpPr>
        <p:spPr>
          <a:xfrm>
            <a:off x="838200" y="1430215"/>
            <a:ext cx="10515600" cy="4746748"/>
          </a:xfrm>
        </p:spPr>
        <p:txBody>
          <a:bodyPr>
            <a:normAutofit fontScale="92500"/>
          </a:bodyPr>
          <a:lstStyle/>
          <a:p>
            <a:pPr algn="just"/>
            <a:r>
              <a:rPr lang="ro-RO" kern="100" dirty="0">
                <a:latin typeface="Calibri" panose="020F0502020204030204" pitchFamily="34" charset="0"/>
                <a:ea typeface="Calibri" panose="020F0502020204030204" pitchFamily="34" charset="0"/>
                <a:cs typeface="Times New Roman" panose="02020603050405020304" pitchFamily="18" charset="0"/>
              </a:rPr>
              <a:t>Deoarece </a:t>
            </a:r>
            <a:r>
              <a:rPr lang="ro-RO" b="1" i="1" kern="100" dirty="0">
                <a:latin typeface="Calibri" panose="020F0502020204030204" pitchFamily="34" charset="0"/>
                <a:ea typeface="Calibri" panose="020F0502020204030204" pitchFamily="34" charset="0"/>
                <a:cs typeface="Times New Roman" panose="02020603050405020304" pitchFamily="18" charset="0"/>
              </a:rPr>
              <a:t>psihofizica se ocupă cu studiul </a:t>
            </a:r>
            <a:r>
              <a:rPr lang="ro-RO" b="1" i="1" u="sng" kern="100" dirty="0">
                <a:latin typeface="Calibri" panose="020F0502020204030204" pitchFamily="34" charset="0"/>
                <a:ea typeface="Calibri" panose="020F0502020204030204" pitchFamily="34" charset="0"/>
                <a:cs typeface="Times New Roman" panose="02020603050405020304" pitchFamily="18" charset="0"/>
              </a:rPr>
              <a:t>relațiilor cantitative</a:t>
            </a:r>
            <a:r>
              <a:rPr lang="ro-RO" b="1" i="1" kern="100" dirty="0">
                <a:latin typeface="Calibri" panose="020F0502020204030204" pitchFamily="34" charset="0"/>
                <a:ea typeface="Calibri" panose="020F0502020204030204" pitchFamily="34" charset="0"/>
                <a:cs typeface="Times New Roman" panose="02020603050405020304" pitchFamily="18" charset="0"/>
              </a:rPr>
              <a:t> dintre stimuli și senzațiile pe care acestia le provoacă</a:t>
            </a:r>
            <a:r>
              <a:rPr lang="ro-RO" kern="100" dirty="0">
                <a:latin typeface="Calibri" panose="020F0502020204030204" pitchFamily="34" charset="0"/>
                <a:ea typeface="Calibri" panose="020F0502020204030204" pitchFamily="34" charset="0"/>
                <a:cs typeface="Times New Roman" panose="02020603050405020304" pitchFamily="18" charset="0"/>
              </a:rPr>
              <a:t>, apare problema evaluării acestor două elemente prin stabilirea unor mărimi, a unor unități de măsură și a unor scări adecvate. </a:t>
            </a:r>
          </a:p>
          <a:p>
            <a:pPr algn="just"/>
            <a:r>
              <a:rPr lang="ro-RO" b="1" kern="100" dirty="0">
                <a:latin typeface="Calibri" panose="020F0502020204030204" pitchFamily="34" charset="0"/>
                <a:ea typeface="Calibri" panose="020F0502020204030204" pitchFamily="34" charset="0"/>
                <a:cs typeface="Times New Roman" panose="02020603050405020304" pitchFamily="18" charset="0"/>
              </a:rPr>
              <a:t>Caracterizarea stimulului este</a:t>
            </a:r>
            <a:r>
              <a:rPr lang="ro-RO" kern="100" dirty="0">
                <a:latin typeface="Calibri" panose="020F0502020204030204" pitchFamily="34" charset="0"/>
                <a:ea typeface="Calibri" panose="020F0502020204030204" pitchFamily="34" charset="0"/>
                <a:cs typeface="Times New Roman" panose="02020603050405020304" pitchFamily="18" charset="0"/>
              </a:rPr>
              <a:t> în general </a:t>
            </a:r>
            <a:r>
              <a:rPr lang="ro-RO" b="1" kern="100" dirty="0">
                <a:latin typeface="Calibri" panose="020F0502020204030204" pitchFamily="34" charset="0"/>
                <a:ea typeface="Calibri" panose="020F0502020204030204" pitchFamily="34" charset="0"/>
                <a:cs typeface="Times New Roman" panose="02020603050405020304" pitchFamily="18" charset="0"/>
              </a:rPr>
              <a:t>mai simplă</a:t>
            </a:r>
            <a:r>
              <a:rPr lang="ro-RO" kern="100" dirty="0">
                <a:latin typeface="Calibri" panose="020F0502020204030204" pitchFamily="34" charset="0"/>
                <a:ea typeface="Calibri" panose="020F0502020204030204" pitchFamily="34" charset="0"/>
                <a:cs typeface="Times New Roman" panose="02020603050405020304" pitchFamily="18" charset="0"/>
              </a:rPr>
              <a:t>. Mărimile corespunzătoare acestuia, numite </a:t>
            </a:r>
            <a:r>
              <a:rPr lang="ro-RO" i="1" kern="100" dirty="0">
                <a:latin typeface="Calibri" panose="020F0502020204030204" pitchFamily="34" charset="0"/>
                <a:ea typeface="Calibri" panose="020F0502020204030204" pitchFamily="34" charset="0"/>
                <a:cs typeface="Times New Roman" panose="02020603050405020304" pitchFamily="18" charset="0"/>
              </a:rPr>
              <a:t>mărimi de excitare</a:t>
            </a:r>
            <a:r>
              <a:rPr lang="ro-RO" kern="100" dirty="0">
                <a:latin typeface="Calibri" panose="020F0502020204030204" pitchFamily="34" charset="0"/>
                <a:ea typeface="Calibri" panose="020F0502020204030204" pitchFamily="34" charset="0"/>
                <a:cs typeface="Times New Roman" panose="02020603050405020304" pitchFamily="18" charset="0"/>
              </a:rPr>
              <a:t> sau </a:t>
            </a:r>
            <a:r>
              <a:rPr lang="ro-RO" i="1" kern="100" dirty="0">
                <a:latin typeface="Calibri" panose="020F0502020204030204" pitchFamily="34" charset="0"/>
                <a:ea typeface="Calibri" panose="020F0502020204030204" pitchFamily="34" charset="0"/>
                <a:cs typeface="Times New Roman" panose="02020603050405020304" pitchFamily="18" charset="0"/>
              </a:rPr>
              <a:t>de stimulare</a:t>
            </a:r>
            <a:r>
              <a:rPr lang="ro-RO" kern="100" dirty="0">
                <a:latin typeface="Calibri" panose="020F0502020204030204" pitchFamily="34" charset="0"/>
                <a:ea typeface="Calibri" panose="020F0502020204030204" pitchFamily="34" charset="0"/>
                <a:cs typeface="Times New Roman" panose="02020603050405020304" pitchFamily="18" charset="0"/>
              </a:rPr>
              <a:t>, sunt exprimate prin caracteristicile și unitățile fizice consacrate. </a:t>
            </a:r>
          </a:p>
          <a:p>
            <a:pPr marL="0" indent="0" algn="just">
              <a:buNone/>
            </a:pPr>
            <a:r>
              <a:rPr lang="ro-RO" i="1" kern="100" dirty="0">
                <a:latin typeface="Calibri" panose="020F0502020204030204" pitchFamily="34" charset="0"/>
                <a:ea typeface="Calibri" panose="020F0502020204030204" pitchFamily="34" charset="0"/>
                <a:cs typeface="Times New Roman" panose="02020603050405020304" pitchFamily="18" charset="0"/>
              </a:rPr>
              <a:t>e.g. - un sunet poate fi definit prin nivelul său de presiune acustică, exprimat în dB și prin frecvența sa, exprimată în Hz. </a:t>
            </a:r>
          </a:p>
          <a:p>
            <a:pPr marL="0" indent="0">
              <a:buNone/>
            </a:pPr>
            <a:r>
              <a:rPr lang="ro-RO" i="1" kern="100" dirty="0">
                <a:latin typeface="Calibri" panose="020F0502020204030204" pitchFamily="34" charset="0"/>
                <a:ea typeface="Calibri" panose="020F0502020204030204" pitchFamily="34" charset="0"/>
                <a:cs typeface="Times New Roman" panose="02020603050405020304" pitchFamily="18" charset="0"/>
              </a:rPr>
              <a:t>        - un semnal luminos - prin lungimea sa de undă, exprimată în metri, </a:t>
            </a:r>
          </a:p>
          <a:p>
            <a:pPr marL="0" indent="0">
              <a:buNone/>
            </a:pPr>
            <a:r>
              <a:rPr lang="ro-RO" i="1" kern="100" dirty="0">
                <a:latin typeface="Calibri" panose="020F0502020204030204" pitchFamily="34" charset="0"/>
                <a:ea typeface="Calibri" panose="020F0502020204030204" pitchFamily="34" charset="0"/>
                <a:cs typeface="Times New Roman" panose="02020603050405020304" pitchFamily="18" charset="0"/>
              </a:rPr>
              <a:t>        - un semnal termic - prin temperatura măsurată în grade Celsius etc.</a:t>
            </a:r>
          </a:p>
          <a:p>
            <a:endParaRPr lang="ro-RO" dirty="0"/>
          </a:p>
        </p:txBody>
      </p:sp>
    </p:spTree>
    <p:extLst>
      <p:ext uri="{BB962C8B-B14F-4D97-AF65-F5344CB8AC3E}">
        <p14:creationId xmlns:p14="http://schemas.microsoft.com/office/powerpoint/2010/main" val="210570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4EE-1027-FE4A-0A95-EA30A276CCB3}"/>
              </a:ext>
            </a:extLst>
          </p:cNvPr>
          <p:cNvSpPr>
            <a:spLocks noGrp="1"/>
          </p:cNvSpPr>
          <p:nvPr>
            <p:ph type="title"/>
          </p:nvPr>
        </p:nvSpPr>
        <p:spPr>
          <a:xfrm>
            <a:off x="2581275" y="250825"/>
            <a:ext cx="8048625" cy="748567"/>
          </a:xfrm>
        </p:spPr>
        <p:txBody>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ș</a:t>
            </a:r>
            <a:r>
              <a:rPr lang="en-GB" b="1" kern="100" dirty="0" err="1">
                <a:latin typeface="Calibri" panose="020F0502020204030204" pitchFamily="34" charset="0"/>
                <a:ea typeface="Calibri" panose="020F0502020204030204" pitchFamily="34" charset="0"/>
                <a:cs typeface="Times New Roman" panose="02020603050405020304" pitchFamily="18" charset="0"/>
              </a:rPr>
              <a:t>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senza</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ț</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ie</a:t>
            </a:r>
            <a:endParaRPr lang="ro-RO" dirty="0">
              <a:solidFill>
                <a:srgbClr val="FF0000"/>
              </a:solidFill>
            </a:endParaRPr>
          </a:p>
        </p:txBody>
      </p:sp>
      <p:sp>
        <p:nvSpPr>
          <p:cNvPr id="3" name="Content Placeholder 2">
            <a:extLst>
              <a:ext uri="{FF2B5EF4-FFF2-40B4-BE49-F238E27FC236}">
                <a16:creationId xmlns:a16="http://schemas.microsoft.com/office/drawing/2014/main" id="{543F4EB6-EB77-5338-31D1-521433768176}"/>
              </a:ext>
            </a:extLst>
          </p:cNvPr>
          <p:cNvSpPr>
            <a:spLocks noGrp="1"/>
          </p:cNvSpPr>
          <p:nvPr>
            <p:ph idx="1"/>
          </p:nvPr>
        </p:nvSpPr>
        <p:spPr>
          <a:xfrm>
            <a:off x="266700" y="1113692"/>
            <a:ext cx="11667392" cy="5580185"/>
          </a:xfrm>
        </p:spPr>
        <p:txBody>
          <a:bodyPr>
            <a:normAutofit fontScale="92500"/>
          </a:bodyPr>
          <a:lstStyle/>
          <a:p>
            <a:r>
              <a:rPr lang="ro-RO" b="1" kern="100" dirty="0">
                <a:latin typeface="Calibri" panose="020F0502020204030204" pitchFamily="34" charset="0"/>
                <a:ea typeface="Calibri" panose="020F0502020204030204" pitchFamily="34" charset="0"/>
                <a:cs typeface="Times New Roman" panose="02020603050405020304" pitchFamily="18" charset="0"/>
              </a:rPr>
              <a:t>Senzația - nu este măsurabilă obiectiv ș</a:t>
            </a:r>
            <a:r>
              <a:rPr lang="ro-RO" kern="100" dirty="0">
                <a:latin typeface="Calibri" panose="020F0502020204030204" pitchFamily="34" charset="0"/>
                <a:ea typeface="Calibri" panose="020F0502020204030204" pitchFamily="34" charset="0"/>
                <a:cs typeface="Times New Roman" panose="02020603050405020304" pitchFamily="18" charset="0"/>
              </a:rPr>
              <a:t>i </a:t>
            </a:r>
            <a:r>
              <a:rPr lang="ro-RO" b="1" kern="100" dirty="0">
                <a:latin typeface="Calibri" panose="020F0502020204030204" pitchFamily="34" charset="0"/>
                <a:ea typeface="Calibri" panose="020F0502020204030204" pitchFamily="34" charset="0"/>
                <a:cs typeface="Times New Roman" panose="02020603050405020304" pitchFamily="18" charset="0"/>
              </a:rPr>
              <a:t>evaluarea </a:t>
            </a:r>
            <a:r>
              <a:rPr lang="ro-RO" kern="100" dirty="0">
                <a:latin typeface="Calibri" panose="020F0502020204030204" pitchFamily="34" charset="0"/>
                <a:ea typeface="Calibri" panose="020F0502020204030204" pitchFamily="34" charset="0"/>
                <a:cs typeface="Times New Roman" panose="02020603050405020304" pitchFamily="18" charset="0"/>
              </a:rPr>
              <a:t>sa </a:t>
            </a:r>
            <a:r>
              <a:rPr lang="ro-RO" b="1" kern="100" dirty="0">
                <a:latin typeface="Calibri" panose="020F0502020204030204" pitchFamily="34" charset="0"/>
                <a:ea typeface="Calibri" panose="020F0502020204030204" pitchFamily="34" charset="0"/>
                <a:cs typeface="Times New Roman" panose="02020603050405020304" pitchFamily="18" charset="0"/>
              </a:rPr>
              <a:t>este posibilă </a:t>
            </a:r>
            <a:r>
              <a:rPr lang="ro-RO" b="1" i="1" kern="100" dirty="0">
                <a:latin typeface="Calibri" panose="020F0502020204030204" pitchFamily="34" charset="0"/>
                <a:ea typeface="Calibri" panose="020F0502020204030204" pitchFamily="34" charset="0"/>
                <a:cs typeface="Times New Roman" panose="02020603050405020304" pitchFamily="18" charset="0"/>
              </a:rPr>
              <a:t>subiectiv</a:t>
            </a:r>
            <a:r>
              <a:rPr lang="ro-RO" b="1" kern="100" dirty="0">
                <a:latin typeface="Calibri" panose="020F0502020204030204" pitchFamily="34" charset="0"/>
                <a:ea typeface="Calibri" panose="020F0502020204030204" pitchFamily="34" charset="0"/>
                <a:cs typeface="Times New Roman" panose="02020603050405020304" pitchFamily="18" charset="0"/>
              </a:rPr>
              <a:t> - pe baza descrierii </a:t>
            </a:r>
            <a:r>
              <a:rPr lang="ro-RO" kern="100" dirty="0">
                <a:latin typeface="Calibri" panose="020F0502020204030204" pitchFamily="34" charset="0"/>
                <a:ea typeface="Calibri" panose="020F0502020204030204" pitchFamily="34" charset="0"/>
                <a:cs typeface="Times New Roman" panose="02020603050405020304" pitchFamily="18" charset="0"/>
              </a:rPr>
              <a:t>pe care o face subiectul supus stimulării. </a:t>
            </a: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Caracterul subiectiv al răspunsului, variațiile individuale ale senzației produse de către un același stimul, au necesitat studii statistice. </a:t>
            </a:r>
            <a:r>
              <a:rPr lang="ro-RO" sz="2100" i="1" kern="100" dirty="0">
                <a:latin typeface="Calibri" panose="020F0502020204030204" pitchFamily="34" charset="0"/>
                <a:ea typeface="Calibri" panose="020F0502020204030204" pitchFamily="34" charset="0"/>
                <a:cs typeface="Times New Roman" panose="02020603050405020304" pitchFamily="18" charset="0"/>
              </a:rPr>
              <a:t>Subiectul este stimulat cu un factor excitant oarecare și i se cere să descrie senzația pe care o încearcă. Descrierea senzației se face prin acordarea unui calificativ, e.g., în cazul unui stimul sonor, acesta poate fi: puternic, slab, grav, înalt etc. Stimulul este apoi modificat calitativ sau cantitativ și subiectului i se cere să descrie noua senzație. Pentru a facilita descrierea, subiectului i se poate cere să se concentreze asupra unei singure componente a stimulului, descriind senzația produsă de aceasta. E.g. subiectul trebuie să se concentreze asupra componentei intensitate a unui sunet și să compare senzațiile generate de două valori diferite ale intensității aceluiași sunet.</a:t>
            </a: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Componentele senzației care reflectă diferite componente ale stimulului reprezintă </a:t>
            </a:r>
            <a:r>
              <a:rPr lang="ro-RO" b="1" i="1" kern="100" dirty="0">
                <a:latin typeface="Calibri" panose="020F0502020204030204" pitchFamily="34" charset="0"/>
                <a:ea typeface="Calibri" panose="020F0502020204030204" pitchFamily="34" charset="0"/>
                <a:cs typeface="Times New Roman" panose="02020603050405020304" pitchFamily="18" charset="0"/>
              </a:rPr>
              <a:t>mărimile de senzație</a:t>
            </a:r>
            <a:r>
              <a:rPr lang="ro-RO" kern="100" dirty="0">
                <a:latin typeface="Calibri" panose="020F0502020204030204" pitchFamily="34" charset="0"/>
                <a:ea typeface="Calibri" panose="020F0502020204030204" pitchFamily="34" charset="0"/>
                <a:cs typeface="Times New Roman" panose="02020603050405020304" pitchFamily="18" charset="0"/>
              </a:rPr>
              <a:t>. Deoarece o descriere prin intermediul unor calificative nu este suficientă pentru a se face o evaluare cantitativă, trebuie să se construiască </a:t>
            </a:r>
            <a:r>
              <a:rPr lang="ro-RO" b="1" i="1" kern="100" dirty="0">
                <a:latin typeface="Calibri" panose="020F0502020204030204" pitchFamily="34" charset="0"/>
                <a:ea typeface="Calibri" panose="020F0502020204030204" pitchFamily="34" charset="0"/>
                <a:cs typeface="Times New Roman" panose="02020603050405020304" pitchFamily="18" charset="0"/>
              </a:rPr>
              <a:t>scări de senzație</a:t>
            </a:r>
            <a:r>
              <a:rPr lang="ro-RO" kern="100" dirty="0">
                <a:latin typeface="Calibri" panose="020F0502020204030204" pitchFamily="34" charset="0"/>
                <a:ea typeface="Calibri" panose="020F0502020204030204" pitchFamily="34" charset="0"/>
                <a:cs typeface="Times New Roman" panose="02020603050405020304" pitchFamily="18" charset="0"/>
              </a:rPr>
              <a:t>, în mod analog cu stabilirea scărilor pentru stimuli. </a:t>
            </a:r>
          </a:p>
          <a:p>
            <a:pPr marL="0" indent="0">
              <a:buNone/>
            </a:pPr>
            <a:r>
              <a:rPr lang="ro-RO" sz="1900" i="1" kern="100" dirty="0">
                <a:latin typeface="Calibri" panose="020F0502020204030204" pitchFamily="34" charset="0"/>
                <a:ea typeface="Calibri" panose="020F0502020204030204" pitchFamily="34" charset="0"/>
                <a:cs typeface="Times New Roman" panose="02020603050405020304" pitchFamily="18" charset="0"/>
              </a:rPr>
              <a:t>e.g. - în acustică, un asemenea exemplu este reprezentat de scara de decibeli, scara de excitație și scara de soni, scara de senzație.</a:t>
            </a:r>
          </a:p>
          <a:p>
            <a:endParaRPr lang="ro-RO" dirty="0"/>
          </a:p>
        </p:txBody>
      </p:sp>
    </p:spTree>
    <p:extLst>
      <p:ext uri="{BB962C8B-B14F-4D97-AF65-F5344CB8AC3E}">
        <p14:creationId xmlns:p14="http://schemas.microsoft.com/office/powerpoint/2010/main" val="427234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48BF-70B1-567C-D2E8-600B5C17C41E}"/>
              </a:ext>
            </a:extLst>
          </p:cNvPr>
          <p:cNvSpPr>
            <a:spLocks noGrp="1"/>
          </p:cNvSpPr>
          <p:nvPr>
            <p:ph type="title"/>
          </p:nvPr>
        </p:nvSpPr>
        <p:spPr>
          <a:xfrm>
            <a:off x="4094629" y="508561"/>
            <a:ext cx="4002741" cy="638922"/>
          </a:xfrm>
        </p:spPr>
        <p:txBody>
          <a:bodyPr>
            <a:normAutofit fontScale="90000"/>
          </a:bodyPr>
          <a:lstStyle/>
          <a:p>
            <a:r>
              <a:rPr lang="ro-MD" b="1" dirty="0"/>
              <a:t>Scara de senzații</a:t>
            </a:r>
            <a:endParaRPr lang="ro-RO" b="1" dirty="0"/>
          </a:p>
        </p:txBody>
      </p:sp>
      <p:sp>
        <p:nvSpPr>
          <p:cNvPr id="3" name="Content Placeholder 2">
            <a:extLst>
              <a:ext uri="{FF2B5EF4-FFF2-40B4-BE49-F238E27FC236}">
                <a16:creationId xmlns:a16="http://schemas.microsoft.com/office/drawing/2014/main" id="{02C8B7A0-2395-5D6E-3957-07AA93BDC8EA}"/>
              </a:ext>
            </a:extLst>
          </p:cNvPr>
          <p:cNvSpPr>
            <a:spLocks noGrp="1"/>
          </p:cNvSpPr>
          <p:nvPr>
            <p:ph idx="1"/>
          </p:nvPr>
        </p:nvSpPr>
        <p:spPr>
          <a:xfrm>
            <a:off x="466725" y="1308847"/>
            <a:ext cx="11249025" cy="4868116"/>
          </a:xfrm>
        </p:spPr>
        <p:txBody>
          <a:bodyPr>
            <a:normAutofit fontScale="92500" lnSpcReduction="10000"/>
          </a:bodyPr>
          <a:lstStyle/>
          <a:p>
            <a:pPr marL="0" indent="0">
              <a:buNone/>
            </a:pPr>
            <a:r>
              <a:rPr lang="ro-RO" dirty="0"/>
              <a:t>O scară de senzație ar trebui să aibă următoarele proprietăți:</a:t>
            </a:r>
          </a:p>
          <a:p>
            <a:pPr algn="just"/>
            <a:r>
              <a:rPr lang="ro-RO" dirty="0"/>
              <a:t>să li se asocieze treptelor sale careva indici, a căror valoare să fie proporțională cu senzația;</a:t>
            </a:r>
          </a:p>
          <a:p>
            <a:pPr algn="just"/>
            <a:r>
              <a:rPr lang="ro-RO" dirty="0"/>
              <a:t>fiecărei trepte trebuie să-i corespundă o valoare precisă a mărimii de excitație care determină respectiva senzație;</a:t>
            </a:r>
          </a:p>
          <a:p>
            <a:r>
              <a:rPr lang="ro-RO" dirty="0"/>
              <a:t>să se stabilească obligatoriu o unitate de măsura a senzației.</a:t>
            </a:r>
          </a:p>
          <a:p>
            <a:pPr marL="0" indent="0">
              <a:buNone/>
            </a:pPr>
            <a:r>
              <a:rPr lang="en-GB" dirty="0"/>
              <a:t>Prin </a:t>
            </a:r>
            <a:r>
              <a:rPr lang="en-GB" dirty="0" err="1"/>
              <a:t>urmare</a:t>
            </a:r>
            <a:r>
              <a:rPr lang="en-GB" dirty="0"/>
              <a:t>, </a:t>
            </a:r>
            <a:r>
              <a:rPr lang="en-GB" dirty="0" err="1"/>
              <a:t>construirea</a:t>
            </a:r>
            <a:r>
              <a:rPr lang="en-GB" dirty="0"/>
              <a:t> </a:t>
            </a:r>
            <a:r>
              <a:rPr lang="en-GB" dirty="0" err="1"/>
              <a:t>unei</a:t>
            </a:r>
            <a:r>
              <a:rPr lang="en-GB" dirty="0"/>
              <a:t> </a:t>
            </a:r>
            <a:r>
              <a:rPr lang="en-GB" dirty="0" err="1"/>
              <a:t>sc</a:t>
            </a:r>
            <a:r>
              <a:rPr lang="ro-RO" dirty="0"/>
              <a:t>ă</a:t>
            </a:r>
            <a:r>
              <a:rPr lang="en-GB" dirty="0" err="1"/>
              <a:t>ri</a:t>
            </a:r>
            <a:r>
              <a:rPr lang="en-GB" dirty="0"/>
              <a:t> de senza</a:t>
            </a:r>
            <a:r>
              <a:rPr lang="ro-RO" dirty="0"/>
              <a:t>ț</a:t>
            </a:r>
            <a:r>
              <a:rPr lang="en-GB" dirty="0" err="1"/>
              <a:t>ie</a:t>
            </a:r>
            <a:r>
              <a:rPr lang="en-GB" dirty="0"/>
              <a:t> </a:t>
            </a:r>
            <a:r>
              <a:rPr lang="en-GB" dirty="0" err="1"/>
              <a:t>implic</a:t>
            </a:r>
            <a:r>
              <a:rPr lang="ro-RO" dirty="0"/>
              <a:t>ă</a:t>
            </a:r>
            <a:r>
              <a:rPr lang="en-GB" dirty="0"/>
              <a:t>:</a:t>
            </a:r>
            <a:endParaRPr lang="ro-RO" dirty="0"/>
          </a:p>
          <a:p>
            <a:pPr algn="just"/>
            <a:r>
              <a:rPr lang="ro-RO" dirty="0"/>
              <a:t>identificarea</a:t>
            </a:r>
            <a:r>
              <a:rPr lang="en-GB" dirty="0"/>
              <a:t> </a:t>
            </a:r>
            <a:r>
              <a:rPr lang="en-GB" dirty="0" err="1"/>
              <a:t>unei</a:t>
            </a:r>
            <a:r>
              <a:rPr lang="en-GB" dirty="0"/>
              <a:t> </a:t>
            </a:r>
            <a:r>
              <a:rPr lang="en-GB" i="1" dirty="0" err="1"/>
              <a:t>limite</a:t>
            </a:r>
            <a:r>
              <a:rPr lang="en-GB" i="1" dirty="0"/>
              <a:t> </a:t>
            </a:r>
            <a:r>
              <a:rPr lang="en-GB" i="1" dirty="0" err="1"/>
              <a:t>inferioare</a:t>
            </a:r>
            <a:r>
              <a:rPr lang="en-GB" i="1" dirty="0"/>
              <a:t> </a:t>
            </a:r>
            <a:r>
              <a:rPr lang="en-GB" dirty="0"/>
              <a:t>(zero-ul </a:t>
            </a:r>
            <a:r>
              <a:rPr lang="en-GB" dirty="0" err="1"/>
              <a:t>sc</a:t>
            </a:r>
            <a:r>
              <a:rPr lang="ro-RO" dirty="0"/>
              <a:t>ă</a:t>
            </a:r>
            <a:r>
              <a:rPr lang="en-GB" dirty="0" err="1"/>
              <a:t>rii</a:t>
            </a:r>
            <a:r>
              <a:rPr lang="en-GB" dirty="0"/>
              <a:t>) care </a:t>
            </a:r>
            <a:r>
              <a:rPr lang="en-GB" dirty="0" err="1"/>
              <a:t>corespunde</a:t>
            </a:r>
            <a:r>
              <a:rPr lang="en-GB" dirty="0"/>
              <a:t> </a:t>
            </a:r>
            <a:r>
              <a:rPr lang="en-GB" dirty="0" err="1"/>
              <a:t>unei</a:t>
            </a:r>
            <a:r>
              <a:rPr lang="en-GB" dirty="0"/>
              <a:t> </a:t>
            </a:r>
            <a:r>
              <a:rPr lang="en-GB" dirty="0" err="1"/>
              <a:t>amplitudini</a:t>
            </a:r>
            <a:r>
              <a:rPr lang="en-GB" dirty="0"/>
              <a:t> </a:t>
            </a:r>
            <a:r>
              <a:rPr lang="en-GB" dirty="0" err="1"/>
              <a:t>minime</a:t>
            </a:r>
            <a:r>
              <a:rPr lang="en-GB" dirty="0"/>
              <a:t> a </a:t>
            </a:r>
            <a:r>
              <a:rPr lang="en-GB" dirty="0" err="1"/>
              <a:t>unui</a:t>
            </a:r>
            <a:r>
              <a:rPr lang="en-GB" dirty="0"/>
              <a:t> </a:t>
            </a:r>
            <a:r>
              <a:rPr lang="en-GB" dirty="0" err="1"/>
              <a:t>stimul</a:t>
            </a:r>
            <a:r>
              <a:rPr lang="en-GB" dirty="0"/>
              <a:t> care </a:t>
            </a:r>
            <a:r>
              <a:rPr lang="en-GB" dirty="0" err="1"/>
              <a:t>poate</a:t>
            </a:r>
            <a:r>
              <a:rPr lang="en-GB" dirty="0"/>
              <a:t> s</a:t>
            </a:r>
            <a:r>
              <a:rPr lang="ro-RO" dirty="0"/>
              <a:t>ă</a:t>
            </a:r>
            <a:r>
              <a:rPr lang="en-GB" dirty="0"/>
              <a:t> </a:t>
            </a:r>
            <a:r>
              <a:rPr lang="en-GB" dirty="0" err="1"/>
              <a:t>genereze</a:t>
            </a:r>
            <a:r>
              <a:rPr lang="en-GB" dirty="0"/>
              <a:t> senza</a:t>
            </a:r>
            <a:r>
              <a:rPr lang="ro-RO" dirty="0"/>
              <a:t>ț</a:t>
            </a:r>
            <a:r>
              <a:rPr lang="en-GB" dirty="0" err="1"/>
              <a:t>ia</a:t>
            </a:r>
            <a:r>
              <a:rPr lang="en-GB" dirty="0"/>
              <a:t> </a:t>
            </a:r>
            <a:r>
              <a:rPr lang="en-GB" dirty="0" err="1"/>
              <a:t>respectiv</a:t>
            </a:r>
            <a:r>
              <a:rPr lang="ro-RO" dirty="0"/>
              <a:t>ă</a:t>
            </a:r>
            <a:r>
              <a:rPr lang="en-GB" dirty="0"/>
              <a:t>;</a:t>
            </a:r>
            <a:endParaRPr lang="ro-RO" dirty="0"/>
          </a:p>
          <a:p>
            <a:pPr algn="just"/>
            <a:r>
              <a:rPr lang="ro-RO" dirty="0"/>
              <a:t>identificarea </a:t>
            </a:r>
            <a:r>
              <a:rPr lang="en-GB" dirty="0" err="1"/>
              <a:t>unei</a:t>
            </a:r>
            <a:r>
              <a:rPr lang="en-GB" dirty="0"/>
              <a:t> </a:t>
            </a:r>
            <a:r>
              <a:rPr lang="en-GB" i="1" dirty="0" err="1"/>
              <a:t>limite</a:t>
            </a:r>
            <a:r>
              <a:rPr lang="en-GB" i="1" dirty="0"/>
              <a:t> </a:t>
            </a:r>
            <a:r>
              <a:rPr lang="en-GB" i="1" dirty="0" err="1"/>
              <a:t>superioare</a:t>
            </a:r>
            <a:r>
              <a:rPr lang="en-GB" dirty="0"/>
              <a:t>, care </a:t>
            </a:r>
            <a:r>
              <a:rPr lang="en-GB" dirty="0" err="1"/>
              <a:t>corespunde</a:t>
            </a:r>
            <a:r>
              <a:rPr lang="en-GB" dirty="0"/>
              <a:t> </a:t>
            </a:r>
            <a:r>
              <a:rPr lang="en-GB" dirty="0" err="1"/>
              <a:t>unui</a:t>
            </a:r>
            <a:r>
              <a:rPr lang="en-GB" dirty="0"/>
              <a:t> </a:t>
            </a:r>
            <a:r>
              <a:rPr lang="en-GB" dirty="0" err="1"/>
              <a:t>stimul</a:t>
            </a:r>
            <a:r>
              <a:rPr lang="ro-RO" dirty="0"/>
              <a:t>,</a:t>
            </a:r>
            <a:r>
              <a:rPr lang="en-GB" dirty="0"/>
              <a:t> care nu </a:t>
            </a:r>
            <a:r>
              <a:rPr lang="en-GB" dirty="0" err="1"/>
              <a:t>mai</a:t>
            </a:r>
            <a:r>
              <a:rPr lang="en-GB" dirty="0"/>
              <a:t> </a:t>
            </a:r>
            <a:r>
              <a:rPr lang="en-GB" dirty="0" err="1"/>
              <a:t>poate</a:t>
            </a:r>
            <a:r>
              <a:rPr lang="en-GB" dirty="0"/>
              <a:t> fi </a:t>
            </a:r>
            <a:r>
              <a:rPr lang="en-GB" dirty="0" err="1"/>
              <a:t>perceput</a:t>
            </a:r>
            <a:r>
              <a:rPr lang="ro-RO" dirty="0"/>
              <a:t>,</a:t>
            </a:r>
            <a:r>
              <a:rPr lang="en-GB" dirty="0"/>
              <a:t> </a:t>
            </a:r>
            <a:r>
              <a:rPr lang="en-GB" dirty="0" err="1"/>
              <a:t>deoarece</a:t>
            </a:r>
            <a:r>
              <a:rPr lang="en-GB" dirty="0"/>
              <a:t> a dep</a:t>
            </a:r>
            <a:r>
              <a:rPr lang="ro-RO" dirty="0" err="1"/>
              <a:t>ăș</a:t>
            </a:r>
            <a:r>
              <a:rPr lang="en-GB" dirty="0"/>
              <a:t>it </a:t>
            </a:r>
            <a:r>
              <a:rPr lang="en-GB" dirty="0" err="1"/>
              <a:t>posibilit</a:t>
            </a:r>
            <a:r>
              <a:rPr lang="ro-RO" dirty="0" err="1"/>
              <a:t>ăț</a:t>
            </a:r>
            <a:r>
              <a:rPr lang="en-GB" dirty="0" err="1"/>
              <a:t>ile</a:t>
            </a:r>
            <a:r>
              <a:rPr lang="en-GB" dirty="0"/>
              <a:t> </a:t>
            </a:r>
            <a:r>
              <a:rPr lang="en-GB" dirty="0" err="1"/>
              <a:t>organului</a:t>
            </a:r>
            <a:r>
              <a:rPr lang="en-GB" dirty="0"/>
              <a:t> de </a:t>
            </a:r>
            <a:r>
              <a:rPr lang="en-GB" dirty="0" err="1"/>
              <a:t>simt</a:t>
            </a:r>
            <a:r>
              <a:rPr lang="en-GB" dirty="0"/>
              <a:t>, </a:t>
            </a:r>
            <a:r>
              <a:rPr lang="en-GB" dirty="0" err="1"/>
              <a:t>provoac</a:t>
            </a:r>
            <a:r>
              <a:rPr lang="ro-RO" dirty="0"/>
              <a:t>ă</a:t>
            </a:r>
            <a:r>
              <a:rPr lang="en-GB" dirty="0"/>
              <a:t> </a:t>
            </a:r>
            <a:r>
              <a:rPr lang="en-GB" dirty="0" err="1"/>
              <a:t>durere</a:t>
            </a:r>
            <a:r>
              <a:rPr lang="en-GB" dirty="0"/>
              <a:t> </a:t>
            </a:r>
            <a:r>
              <a:rPr lang="en-GB" dirty="0" err="1"/>
              <a:t>sau</a:t>
            </a:r>
            <a:r>
              <a:rPr lang="en-GB" dirty="0"/>
              <a:t> se produce </a:t>
            </a:r>
            <a:r>
              <a:rPr lang="en-GB" dirty="0" err="1"/>
              <a:t>satura</a:t>
            </a:r>
            <a:r>
              <a:rPr lang="ro-RO" dirty="0"/>
              <a:t>ț</a:t>
            </a:r>
            <a:r>
              <a:rPr lang="en-GB" dirty="0" err="1"/>
              <a:t>ie</a:t>
            </a:r>
            <a:r>
              <a:rPr lang="en-GB" dirty="0"/>
              <a:t>.</a:t>
            </a:r>
            <a:endParaRPr lang="ro-RO" dirty="0"/>
          </a:p>
          <a:p>
            <a:endParaRPr lang="ro-RO" dirty="0"/>
          </a:p>
        </p:txBody>
      </p:sp>
    </p:spTree>
    <p:extLst>
      <p:ext uri="{BB962C8B-B14F-4D97-AF65-F5344CB8AC3E}">
        <p14:creationId xmlns:p14="http://schemas.microsoft.com/office/powerpoint/2010/main" val="115567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DE1D-F13C-1FFD-FD43-D4330CB56057}"/>
              </a:ext>
            </a:extLst>
          </p:cNvPr>
          <p:cNvSpPr>
            <a:spLocks noGrp="1"/>
          </p:cNvSpPr>
          <p:nvPr>
            <p:ph type="title"/>
          </p:nvPr>
        </p:nvSpPr>
        <p:spPr>
          <a:xfrm>
            <a:off x="3657600" y="104776"/>
            <a:ext cx="5581650" cy="854075"/>
          </a:xfrm>
        </p:spPr>
        <p:txBody>
          <a:bodyPr>
            <a:normAutofit/>
          </a:bodyPr>
          <a:lstStyle/>
          <a:p>
            <a:r>
              <a:rPr lang="en-GB" b="1" dirty="0" err="1"/>
              <a:t>Pragurile</a:t>
            </a:r>
            <a:r>
              <a:rPr lang="en-GB" b="1" dirty="0"/>
              <a:t> </a:t>
            </a:r>
            <a:r>
              <a:rPr lang="en-GB" b="1" dirty="0" err="1"/>
              <a:t>în</a:t>
            </a:r>
            <a:r>
              <a:rPr lang="en-GB" b="1" dirty="0"/>
              <a:t> </a:t>
            </a:r>
            <a:r>
              <a:rPr lang="en-GB" b="1" dirty="0" err="1"/>
              <a:t>psihofizic</a:t>
            </a:r>
            <a:r>
              <a:rPr lang="ro-MD" b="1" dirty="0"/>
              <a:t>ă</a:t>
            </a:r>
            <a:endParaRPr lang="ro-RO" b="1" dirty="0"/>
          </a:p>
        </p:txBody>
      </p:sp>
      <p:sp>
        <p:nvSpPr>
          <p:cNvPr id="3" name="Content Placeholder 2">
            <a:extLst>
              <a:ext uri="{FF2B5EF4-FFF2-40B4-BE49-F238E27FC236}">
                <a16:creationId xmlns:a16="http://schemas.microsoft.com/office/drawing/2014/main" id="{EB15ADAE-A946-6723-4D9C-C70DAEF51D24}"/>
              </a:ext>
            </a:extLst>
          </p:cNvPr>
          <p:cNvSpPr>
            <a:spLocks noGrp="1"/>
          </p:cNvSpPr>
          <p:nvPr>
            <p:ph idx="1"/>
          </p:nvPr>
        </p:nvSpPr>
        <p:spPr>
          <a:xfrm>
            <a:off x="381000" y="958851"/>
            <a:ext cx="7391400" cy="5794373"/>
          </a:xfrm>
        </p:spPr>
        <p:txBody>
          <a:bodyPr>
            <a:normAutofit fontScale="70000" lnSpcReduction="20000"/>
          </a:bodyPr>
          <a:lstStyle/>
          <a:p>
            <a:pPr marL="0" indent="0" algn="just">
              <a:buNone/>
            </a:pPr>
            <a:r>
              <a:rPr lang="en-GB" dirty="0" err="1"/>
              <a:t>Pentru</a:t>
            </a:r>
            <a:r>
              <a:rPr lang="en-GB" dirty="0"/>
              <a:t> a </a:t>
            </a:r>
            <a:r>
              <a:rPr lang="en-GB" dirty="0" err="1"/>
              <a:t>construi</a:t>
            </a:r>
            <a:r>
              <a:rPr lang="en-GB" dirty="0"/>
              <a:t> o scar</a:t>
            </a:r>
            <a:r>
              <a:rPr lang="ro-RO" dirty="0"/>
              <a:t>ă</a:t>
            </a:r>
            <a:r>
              <a:rPr lang="en-GB" dirty="0"/>
              <a:t> a senza</a:t>
            </a:r>
            <a:r>
              <a:rPr lang="ro-RO" dirty="0"/>
              <a:t>ț</a:t>
            </a:r>
            <a:r>
              <a:rPr lang="en-GB" dirty="0" err="1"/>
              <a:t>iilor</a:t>
            </a:r>
            <a:r>
              <a:rPr lang="en-GB" dirty="0"/>
              <a:t> s-a </a:t>
            </a:r>
            <a:r>
              <a:rPr lang="en-GB" dirty="0" err="1"/>
              <a:t>folosit</a:t>
            </a:r>
            <a:r>
              <a:rPr lang="en-GB" dirty="0"/>
              <a:t> </a:t>
            </a:r>
            <a:r>
              <a:rPr lang="en-GB" dirty="0" err="1"/>
              <a:t>metoda</a:t>
            </a:r>
            <a:r>
              <a:rPr lang="en-GB" dirty="0"/>
              <a:t> </a:t>
            </a:r>
            <a:r>
              <a:rPr lang="en-GB" dirty="0" err="1"/>
              <a:t>pragurilor</a:t>
            </a:r>
            <a:r>
              <a:rPr lang="en-GB" dirty="0"/>
              <a:t>. </a:t>
            </a:r>
            <a:r>
              <a:rPr lang="en-GB" b="1" dirty="0"/>
              <a:t>Un </a:t>
            </a:r>
            <a:r>
              <a:rPr lang="en-GB" b="1" dirty="0" err="1"/>
              <a:t>prag</a:t>
            </a:r>
            <a:r>
              <a:rPr lang="en-GB" b="1" dirty="0"/>
              <a:t> </a:t>
            </a:r>
            <a:r>
              <a:rPr lang="en-GB" dirty="0" err="1"/>
              <a:t>reprezint</a:t>
            </a:r>
            <a:r>
              <a:rPr lang="ro-RO" dirty="0"/>
              <a:t>ă</a:t>
            </a:r>
            <a:r>
              <a:rPr lang="en-GB" dirty="0"/>
              <a:t> </a:t>
            </a:r>
            <a:r>
              <a:rPr lang="en-GB" dirty="0" err="1"/>
              <a:t>limita</a:t>
            </a:r>
            <a:r>
              <a:rPr lang="en-GB" dirty="0"/>
              <a:t> </a:t>
            </a:r>
            <a:r>
              <a:rPr lang="en-GB" dirty="0" err="1"/>
              <a:t>dintre</a:t>
            </a:r>
            <a:r>
              <a:rPr lang="en-GB" dirty="0"/>
              <a:t> </a:t>
            </a:r>
            <a:r>
              <a:rPr lang="en-GB" dirty="0" err="1"/>
              <a:t>dou</a:t>
            </a:r>
            <a:r>
              <a:rPr lang="ro-RO" dirty="0"/>
              <a:t>ă</a:t>
            </a:r>
            <a:r>
              <a:rPr lang="en-GB" dirty="0"/>
              <a:t> </a:t>
            </a:r>
            <a:r>
              <a:rPr lang="en-GB" dirty="0" err="1"/>
              <a:t>st</a:t>
            </a:r>
            <a:r>
              <a:rPr lang="ro-RO" dirty="0"/>
              <a:t>ă</a:t>
            </a:r>
            <a:r>
              <a:rPr lang="en-GB" dirty="0" err="1"/>
              <a:t>ri</a:t>
            </a:r>
            <a:r>
              <a:rPr lang="en-GB" dirty="0"/>
              <a:t>: </a:t>
            </a:r>
            <a:r>
              <a:rPr lang="en-GB" dirty="0" err="1"/>
              <a:t>starea</a:t>
            </a:r>
            <a:r>
              <a:rPr lang="en-GB" dirty="0"/>
              <a:t> </a:t>
            </a:r>
            <a:r>
              <a:rPr lang="en-GB" dirty="0" err="1"/>
              <a:t>pentru</a:t>
            </a:r>
            <a:r>
              <a:rPr lang="en-GB" dirty="0"/>
              <a:t> care </a:t>
            </a:r>
            <a:r>
              <a:rPr lang="en-GB" dirty="0" err="1"/>
              <a:t>apare</a:t>
            </a:r>
            <a:r>
              <a:rPr lang="en-GB" dirty="0"/>
              <a:t> r</a:t>
            </a:r>
            <a:r>
              <a:rPr lang="ro-RO" dirty="0"/>
              <a:t>ă</a:t>
            </a:r>
            <a:r>
              <a:rPr lang="en-GB" dirty="0" err="1"/>
              <a:t>spunsul</a:t>
            </a:r>
            <a:r>
              <a:rPr lang="en-GB" dirty="0"/>
              <a:t> a</a:t>
            </a:r>
            <a:r>
              <a:rPr lang="ro-RO" dirty="0"/>
              <a:t>ș</a:t>
            </a:r>
            <a:r>
              <a:rPr lang="en-GB" dirty="0" err="1"/>
              <a:t>teptat</a:t>
            </a:r>
            <a:r>
              <a:rPr lang="en-GB" dirty="0"/>
              <a:t> </a:t>
            </a:r>
            <a:r>
              <a:rPr lang="ro-RO" dirty="0"/>
              <a:t>ș</a:t>
            </a:r>
            <a:r>
              <a:rPr lang="en-GB" dirty="0" err="1"/>
              <a:t>i</a:t>
            </a:r>
            <a:r>
              <a:rPr lang="en-GB" dirty="0"/>
              <a:t> </a:t>
            </a:r>
            <a:r>
              <a:rPr lang="en-GB" dirty="0" err="1"/>
              <a:t>starea</a:t>
            </a:r>
            <a:r>
              <a:rPr lang="en-GB" dirty="0"/>
              <a:t> </a:t>
            </a:r>
            <a:r>
              <a:rPr lang="en-GB" dirty="0" err="1"/>
              <a:t>pentru</a:t>
            </a:r>
            <a:r>
              <a:rPr lang="en-GB" dirty="0"/>
              <a:t> care r</a:t>
            </a:r>
            <a:r>
              <a:rPr lang="ro-RO" dirty="0"/>
              <a:t>ă</a:t>
            </a:r>
            <a:r>
              <a:rPr lang="en-GB" dirty="0" err="1"/>
              <a:t>spunsul</a:t>
            </a:r>
            <a:r>
              <a:rPr lang="en-GB" dirty="0"/>
              <a:t> nu </a:t>
            </a:r>
            <a:r>
              <a:rPr lang="en-GB" dirty="0" err="1"/>
              <a:t>mai</a:t>
            </a:r>
            <a:r>
              <a:rPr lang="en-GB" dirty="0"/>
              <a:t> </a:t>
            </a:r>
            <a:r>
              <a:rPr lang="en-GB" dirty="0" err="1"/>
              <a:t>apare</a:t>
            </a:r>
            <a:r>
              <a:rPr lang="en-GB" dirty="0"/>
              <a:t>.</a:t>
            </a:r>
            <a:endParaRPr lang="ro-RO" dirty="0"/>
          </a:p>
          <a:p>
            <a:pPr algn="just"/>
            <a:r>
              <a:rPr lang="ro-RO" b="1" dirty="0"/>
              <a:t>Pragul de recunoaștere </a:t>
            </a:r>
            <a:r>
              <a:rPr lang="ro-RO" dirty="0"/>
              <a:t>- nivelul minim sau limita pragului în care un stimul nu numai că poate fi detectat, ci poate fi și recunoscut.</a:t>
            </a:r>
          </a:p>
          <a:p>
            <a:pPr algn="just"/>
            <a:r>
              <a:rPr lang="en-GB" b="1" dirty="0" err="1"/>
              <a:t>Pragul</a:t>
            </a:r>
            <a:r>
              <a:rPr lang="en-GB" b="1" dirty="0"/>
              <a:t> de </a:t>
            </a:r>
            <a:r>
              <a:rPr lang="en-GB" b="1" dirty="0" err="1"/>
              <a:t>detec</a:t>
            </a:r>
            <a:r>
              <a:rPr lang="ro-RO" b="1" dirty="0"/>
              <a:t>ț</a:t>
            </a:r>
            <a:r>
              <a:rPr lang="en-GB" b="1" dirty="0" err="1"/>
              <a:t>ie</a:t>
            </a:r>
            <a:r>
              <a:rPr lang="en-GB" b="1" dirty="0"/>
              <a:t> </a:t>
            </a:r>
            <a:r>
              <a:rPr lang="en-GB" dirty="0" err="1"/>
              <a:t>reprezint</a:t>
            </a:r>
            <a:r>
              <a:rPr lang="ro-RO" dirty="0"/>
              <a:t>ă</a:t>
            </a:r>
            <a:r>
              <a:rPr lang="en-GB" dirty="0"/>
              <a:t> </a:t>
            </a:r>
            <a:r>
              <a:rPr lang="en-GB" dirty="0" err="1"/>
              <a:t>intensitatea</a:t>
            </a:r>
            <a:r>
              <a:rPr lang="en-GB" dirty="0"/>
              <a:t> minim</a:t>
            </a:r>
            <a:r>
              <a:rPr lang="ro-RO" dirty="0"/>
              <a:t>ă</a:t>
            </a:r>
            <a:r>
              <a:rPr lang="en-GB" dirty="0"/>
              <a:t> a </a:t>
            </a:r>
            <a:r>
              <a:rPr lang="en-GB" dirty="0" err="1"/>
              <a:t>unui</a:t>
            </a:r>
            <a:r>
              <a:rPr lang="en-GB" dirty="0"/>
              <a:t> </a:t>
            </a:r>
            <a:r>
              <a:rPr lang="en-GB" dirty="0" err="1"/>
              <a:t>stimul</a:t>
            </a:r>
            <a:r>
              <a:rPr lang="en-GB" dirty="0"/>
              <a:t> (excitant) care </a:t>
            </a:r>
            <a:r>
              <a:rPr lang="en-GB" dirty="0" err="1"/>
              <a:t>poate</a:t>
            </a:r>
            <a:r>
              <a:rPr lang="en-GB" dirty="0"/>
              <a:t> genera o senza</a:t>
            </a:r>
            <a:r>
              <a:rPr lang="ro-RO" dirty="0"/>
              <a:t>ț</a:t>
            </a:r>
            <a:r>
              <a:rPr lang="en-GB" dirty="0" err="1"/>
              <a:t>ie</a:t>
            </a:r>
            <a:r>
              <a:rPr lang="en-GB" dirty="0"/>
              <a:t>. Un </a:t>
            </a:r>
            <a:r>
              <a:rPr lang="en-GB" dirty="0" err="1"/>
              <a:t>asemenea</a:t>
            </a:r>
            <a:r>
              <a:rPr lang="en-GB" dirty="0"/>
              <a:t> </a:t>
            </a:r>
            <a:r>
              <a:rPr lang="en-GB" dirty="0" err="1"/>
              <a:t>stimul</a:t>
            </a:r>
            <a:r>
              <a:rPr lang="en-GB" dirty="0"/>
              <a:t> </a:t>
            </a:r>
            <a:r>
              <a:rPr lang="en-GB" dirty="0" err="1"/>
              <a:t>este</a:t>
            </a:r>
            <a:r>
              <a:rPr lang="en-GB" dirty="0"/>
              <a:t> </a:t>
            </a:r>
            <a:r>
              <a:rPr lang="en-GB" dirty="0" err="1"/>
              <a:t>numit</a:t>
            </a:r>
            <a:r>
              <a:rPr lang="en-GB" dirty="0"/>
              <a:t> </a:t>
            </a:r>
            <a:r>
              <a:rPr lang="en-GB" dirty="0" err="1"/>
              <a:t>stimul</a:t>
            </a:r>
            <a:r>
              <a:rPr lang="en-GB" dirty="0"/>
              <a:t> </a:t>
            </a:r>
            <a:r>
              <a:rPr lang="en-GB" dirty="0" err="1"/>
              <a:t>liminar</a:t>
            </a:r>
            <a:r>
              <a:rPr lang="en-GB" dirty="0"/>
              <a:t>. </a:t>
            </a:r>
            <a:r>
              <a:rPr lang="en-GB" dirty="0" err="1"/>
              <a:t>Pragul</a:t>
            </a:r>
            <a:r>
              <a:rPr lang="en-GB" dirty="0"/>
              <a:t> de </a:t>
            </a:r>
            <a:r>
              <a:rPr lang="en-GB" dirty="0" err="1"/>
              <a:t>detectie</a:t>
            </a:r>
            <a:r>
              <a:rPr lang="en-GB" dirty="0"/>
              <a:t> </a:t>
            </a:r>
            <a:r>
              <a:rPr lang="en-GB" dirty="0" err="1"/>
              <a:t>mai</a:t>
            </a:r>
            <a:r>
              <a:rPr lang="en-GB" dirty="0"/>
              <a:t> </a:t>
            </a:r>
            <a:r>
              <a:rPr lang="en-GB" dirty="0" err="1"/>
              <a:t>este</a:t>
            </a:r>
            <a:r>
              <a:rPr lang="en-GB" dirty="0"/>
              <a:t> </a:t>
            </a:r>
            <a:r>
              <a:rPr lang="en-GB" dirty="0" err="1"/>
              <a:t>numit</a:t>
            </a:r>
            <a:r>
              <a:rPr lang="en-GB" dirty="0"/>
              <a:t> </a:t>
            </a:r>
            <a:r>
              <a:rPr lang="en-GB" dirty="0" err="1"/>
              <a:t>prag</a:t>
            </a:r>
            <a:r>
              <a:rPr lang="en-GB" dirty="0"/>
              <a:t> </a:t>
            </a:r>
            <a:r>
              <a:rPr lang="en-GB" dirty="0" err="1"/>
              <a:t>absolut</a:t>
            </a:r>
            <a:r>
              <a:rPr lang="en-GB" dirty="0"/>
              <a:t> </a:t>
            </a:r>
            <a:r>
              <a:rPr lang="en-GB" dirty="0" err="1"/>
              <a:t>sau</a:t>
            </a:r>
            <a:r>
              <a:rPr lang="en-GB" dirty="0"/>
              <a:t> </a:t>
            </a:r>
            <a:r>
              <a:rPr lang="en-GB" dirty="0" err="1"/>
              <a:t>prag</a:t>
            </a:r>
            <a:r>
              <a:rPr lang="en-GB" dirty="0"/>
              <a:t> inferior</a:t>
            </a:r>
            <a:r>
              <a:rPr lang="ro-RO" dirty="0"/>
              <a:t> senzorial</a:t>
            </a:r>
            <a:r>
              <a:rPr lang="en-GB" dirty="0"/>
              <a:t>.</a:t>
            </a:r>
            <a:endParaRPr lang="ro-RO" dirty="0"/>
          </a:p>
          <a:p>
            <a:pPr algn="just"/>
            <a:r>
              <a:rPr lang="en-GB" b="1" dirty="0" err="1"/>
              <a:t>Pragul</a:t>
            </a:r>
            <a:r>
              <a:rPr lang="en-GB" b="1" dirty="0"/>
              <a:t> </a:t>
            </a:r>
            <a:r>
              <a:rPr lang="en-GB" b="1" dirty="0" err="1"/>
              <a:t>diferential</a:t>
            </a:r>
            <a:r>
              <a:rPr lang="en-GB" b="1" dirty="0"/>
              <a:t> </a:t>
            </a:r>
            <a:r>
              <a:rPr lang="en-GB" b="1" dirty="0" err="1"/>
              <a:t>absolut</a:t>
            </a:r>
            <a:r>
              <a:rPr lang="en-GB" b="1" dirty="0"/>
              <a:t> </a:t>
            </a:r>
            <a:r>
              <a:rPr lang="en-GB" dirty="0" err="1"/>
              <a:t>reprezint</a:t>
            </a:r>
            <a:r>
              <a:rPr lang="ro-RO" dirty="0"/>
              <a:t>ă</a:t>
            </a:r>
            <a:r>
              <a:rPr lang="en-GB" dirty="0"/>
              <a:t> </a:t>
            </a:r>
            <a:r>
              <a:rPr lang="en-GB" dirty="0" err="1"/>
              <a:t>cea</a:t>
            </a:r>
            <a:r>
              <a:rPr lang="en-GB" dirty="0"/>
              <a:t> </a:t>
            </a:r>
            <a:r>
              <a:rPr lang="en-GB" dirty="0" err="1"/>
              <a:t>mai</a:t>
            </a:r>
            <a:r>
              <a:rPr lang="en-GB" dirty="0"/>
              <a:t> mic</a:t>
            </a:r>
            <a:r>
              <a:rPr lang="ro-RO" dirty="0"/>
              <a:t>ă</a:t>
            </a:r>
            <a:r>
              <a:rPr lang="en-GB" dirty="0"/>
              <a:t> </a:t>
            </a:r>
            <a:r>
              <a:rPr lang="en-GB" dirty="0" err="1"/>
              <a:t>diferen</a:t>
            </a:r>
            <a:r>
              <a:rPr lang="ro-RO" dirty="0" err="1"/>
              <a:t>ță</a:t>
            </a:r>
            <a:r>
              <a:rPr lang="en-GB" dirty="0"/>
              <a:t> </a:t>
            </a:r>
            <a:r>
              <a:rPr lang="en-GB" dirty="0" err="1"/>
              <a:t>perceptibil</a:t>
            </a:r>
            <a:r>
              <a:rPr lang="ro-RO" dirty="0"/>
              <a:t>ă</a:t>
            </a:r>
            <a:r>
              <a:rPr lang="en-GB" dirty="0"/>
              <a:t> (</a:t>
            </a:r>
            <a:r>
              <a:rPr lang="en-GB" dirty="0" err="1"/>
              <a:t>intervalul</a:t>
            </a:r>
            <a:r>
              <a:rPr lang="en-GB" dirty="0"/>
              <a:t> minim) </a:t>
            </a:r>
            <a:r>
              <a:rPr lang="en-GB" dirty="0" err="1"/>
              <a:t>dintre</a:t>
            </a:r>
            <a:r>
              <a:rPr lang="en-GB" dirty="0"/>
              <a:t> </a:t>
            </a:r>
            <a:r>
              <a:rPr lang="en-GB" dirty="0" err="1"/>
              <a:t>intensit</a:t>
            </a:r>
            <a:r>
              <a:rPr lang="ro-RO" dirty="0" err="1"/>
              <a:t>ăț</a:t>
            </a:r>
            <a:r>
              <a:rPr lang="en-GB" dirty="0" err="1"/>
              <a:t>ile</a:t>
            </a:r>
            <a:r>
              <a:rPr lang="en-GB" dirty="0"/>
              <a:t> a </a:t>
            </a:r>
            <a:r>
              <a:rPr lang="en-GB" dirty="0" err="1"/>
              <a:t>doi</a:t>
            </a:r>
            <a:r>
              <a:rPr lang="en-GB" dirty="0"/>
              <a:t> stimuli care sunt </a:t>
            </a:r>
            <a:r>
              <a:rPr lang="en-GB" dirty="0" err="1"/>
              <a:t>percepu</a:t>
            </a:r>
            <a:r>
              <a:rPr lang="ro-RO" dirty="0"/>
              <a:t>ț</a:t>
            </a:r>
            <a:r>
              <a:rPr lang="en-GB" dirty="0" err="1"/>
              <a:t>i</a:t>
            </a:r>
            <a:r>
              <a:rPr lang="en-GB" dirty="0"/>
              <a:t> ca </a:t>
            </a:r>
            <a:r>
              <a:rPr lang="en-GB" dirty="0" err="1"/>
              <a:t>distinc</a:t>
            </a:r>
            <a:r>
              <a:rPr lang="ro-RO" dirty="0"/>
              <a:t>ț</a:t>
            </a:r>
            <a:r>
              <a:rPr lang="en-GB" dirty="0" err="1"/>
              <a:t>i</a:t>
            </a:r>
            <a:r>
              <a:rPr lang="en-GB" dirty="0"/>
              <a:t>. Dac</a:t>
            </a:r>
            <a:r>
              <a:rPr lang="ro-RO" dirty="0"/>
              <a:t>ă</a:t>
            </a:r>
            <a:r>
              <a:rPr lang="en-GB" dirty="0"/>
              <a:t> se </a:t>
            </a:r>
            <a:r>
              <a:rPr lang="en-GB" dirty="0" err="1"/>
              <a:t>noteaz</a:t>
            </a:r>
            <a:r>
              <a:rPr lang="ro-RO" dirty="0"/>
              <a:t>ă</a:t>
            </a:r>
            <a:r>
              <a:rPr lang="en-GB" dirty="0"/>
              <a:t> cu E </a:t>
            </a:r>
            <a:r>
              <a:rPr lang="en-GB" dirty="0" err="1"/>
              <a:t>intensitatea</a:t>
            </a:r>
            <a:r>
              <a:rPr lang="en-GB" dirty="0"/>
              <a:t> </a:t>
            </a:r>
            <a:r>
              <a:rPr lang="en-GB" dirty="0" err="1"/>
              <a:t>excitantului</a:t>
            </a:r>
            <a:r>
              <a:rPr lang="en-GB" dirty="0"/>
              <a:t>, </a:t>
            </a:r>
            <a:r>
              <a:rPr lang="en-GB" dirty="0" err="1"/>
              <a:t>pragul</a:t>
            </a:r>
            <a:r>
              <a:rPr lang="en-GB" dirty="0"/>
              <a:t> </a:t>
            </a:r>
            <a:r>
              <a:rPr lang="en-GB" dirty="0" err="1"/>
              <a:t>diferential</a:t>
            </a:r>
            <a:r>
              <a:rPr lang="en-GB" dirty="0"/>
              <a:t> </a:t>
            </a:r>
            <a:r>
              <a:rPr lang="en-GB" dirty="0" err="1"/>
              <a:t>va</a:t>
            </a:r>
            <a:r>
              <a:rPr lang="en-GB" dirty="0"/>
              <a:t> fi:</a:t>
            </a:r>
            <a:r>
              <a:rPr lang="ro-RO" dirty="0"/>
              <a:t> </a:t>
            </a:r>
            <a:r>
              <a:rPr lang="el-GR" b="1" dirty="0">
                <a:solidFill>
                  <a:srgbClr val="FF0000"/>
                </a:solidFill>
              </a:rPr>
              <a:t>Δ</a:t>
            </a:r>
            <a:r>
              <a:rPr lang="ro-RO" b="1" dirty="0">
                <a:solidFill>
                  <a:srgbClr val="FF0000"/>
                </a:solidFill>
              </a:rPr>
              <a:t>E = E - </a:t>
            </a:r>
            <a:r>
              <a:rPr lang="ro-RO" b="1" dirty="0" err="1">
                <a:solidFill>
                  <a:srgbClr val="FF0000"/>
                </a:solidFill>
              </a:rPr>
              <a:t>Eo</a:t>
            </a:r>
            <a:endParaRPr lang="ro-RO" b="1" dirty="0">
              <a:solidFill>
                <a:srgbClr val="FF0000"/>
              </a:solidFill>
            </a:endParaRPr>
          </a:p>
          <a:p>
            <a:pPr marL="0" indent="0" algn="just">
              <a:buNone/>
            </a:pPr>
            <a:r>
              <a:rPr lang="ro-RO" dirty="0"/>
              <a:t>u</a:t>
            </a:r>
            <a:r>
              <a:rPr lang="en-GB" dirty="0" err="1"/>
              <a:t>nde</a:t>
            </a:r>
            <a:r>
              <a:rPr lang="ro-MD" dirty="0"/>
              <a:t> </a:t>
            </a:r>
            <a:r>
              <a:rPr lang="ro-MD" dirty="0" err="1"/>
              <a:t>Eo</a:t>
            </a:r>
            <a:r>
              <a:rPr lang="en-GB" dirty="0"/>
              <a:t> </a:t>
            </a:r>
            <a:r>
              <a:rPr lang="en-GB" dirty="0" err="1"/>
              <a:t>reprezint</a:t>
            </a:r>
            <a:r>
              <a:rPr lang="ro-RO" dirty="0"/>
              <a:t>ă</a:t>
            </a:r>
            <a:r>
              <a:rPr lang="en-GB" dirty="0"/>
              <a:t> </a:t>
            </a:r>
            <a:r>
              <a:rPr lang="en-GB" dirty="0" err="1"/>
              <a:t>intensitatea</a:t>
            </a:r>
            <a:r>
              <a:rPr lang="en-GB" dirty="0"/>
              <a:t> </a:t>
            </a:r>
            <a:r>
              <a:rPr lang="en-GB" dirty="0" err="1"/>
              <a:t>stimulului</a:t>
            </a:r>
            <a:r>
              <a:rPr lang="en-GB" dirty="0"/>
              <a:t> </a:t>
            </a:r>
            <a:r>
              <a:rPr lang="en-GB" dirty="0" err="1"/>
              <a:t>prag</a:t>
            </a:r>
            <a:endParaRPr lang="ro-RO" dirty="0"/>
          </a:p>
          <a:p>
            <a:pPr algn="just"/>
            <a:r>
              <a:rPr lang="ro-RO" b="1" dirty="0"/>
              <a:t>Pragul </a:t>
            </a:r>
            <a:r>
              <a:rPr lang="ro-RO" b="1" dirty="0" err="1"/>
              <a:t>diferential</a:t>
            </a:r>
            <a:r>
              <a:rPr lang="ro-RO" b="1" dirty="0"/>
              <a:t> relativ </a:t>
            </a:r>
            <a:r>
              <a:rPr lang="el-GR" b="1" dirty="0">
                <a:solidFill>
                  <a:srgbClr val="FF0000"/>
                </a:solidFill>
              </a:rPr>
              <a:t>Δ</a:t>
            </a:r>
            <a:r>
              <a:rPr lang="ro-RO" b="1" dirty="0">
                <a:solidFill>
                  <a:srgbClr val="FF0000"/>
                </a:solidFill>
              </a:rPr>
              <a:t>E/E</a:t>
            </a:r>
            <a:r>
              <a:rPr lang="ro-RO" dirty="0"/>
              <a:t> - raportul dintre pragul diferențial absolut </a:t>
            </a:r>
            <a:r>
              <a:rPr lang="el-GR" b="1" dirty="0"/>
              <a:t>Δ</a:t>
            </a:r>
            <a:r>
              <a:rPr lang="ro-RO" b="1" dirty="0"/>
              <a:t>E</a:t>
            </a:r>
            <a:r>
              <a:rPr lang="ro-RO" dirty="0"/>
              <a:t> si valoarea intensității excitantului, </a:t>
            </a:r>
            <a:r>
              <a:rPr lang="ro-RO" b="1" dirty="0"/>
              <a:t>E</a:t>
            </a:r>
            <a:r>
              <a:rPr lang="ro-RO" dirty="0"/>
              <a:t>. </a:t>
            </a:r>
          </a:p>
          <a:p>
            <a:pPr marL="0" indent="0" algn="just">
              <a:buNone/>
            </a:pPr>
            <a:r>
              <a:rPr lang="ro-RO" dirty="0"/>
              <a:t>În cazul unui organ de simț, pragul diferențial relativ reprezintă puterea de rezoluție a acestuia. Un același organ de simț poate detecta stimuli ale căror intensități baleiază intervale de până la 12 ordine de mărime.</a:t>
            </a:r>
          </a:p>
          <a:p>
            <a:pPr algn="just"/>
            <a:r>
              <a:rPr lang="it-IT" b="1" dirty="0"/>
              <a:t>Pragul Terminal</a:t>
            </a:r>
            <a:r>
              <a:rPr lang="ro-RO" b="1" dirty="0"/>
              <a:t> </a:t>
            </a:r>
            <a:r>
              <a:rPr lang="ro-RO" dirty="0"/>
              <a:t>- l</a:t>
            </a:r>
            <a:r>
              <a:rPr lang="it-IT" dirty="0"/>
              <a:t>imita </a:t>
            </a:r>
            <a:r>
              <a:rPr lang="ro-RO" dirty="0"/>
              <a:t>de </a:t>
            </a:r>
            <a:r>
              <a:rPr lang="it-IT" dirty="0"/>
              <a:t>prag dincolo de care un stimul poate să nu mai fie recunoscut sau perceput.</a:t>
            </a:r>
            <a:endParaRPr lang="ro-RO" dirty="0"/>
          </a:p>
        </p:txBody>
      </p:sp>
      <p:pic>
        <p:nvPicPr>
          <p:cNvPr id="6" name="Picture 5">
            <a:extLst>
              <a:ext uri="{FF2B5EF4-FFF2-40B4-BE49-F238E27FC236}">
                <a16:creationId xmlns:a16="http://schemas.microsoft.com/office/drawing/2014/main" id="{AFB9A843-7504-DBED-5B63-192C507957B3}"/>
              </a:ext>
            </a:extLst>
          </p:cNvPr>
          <p:cNvPicPr>
            <a:picLocks noChangeAspect="1"/>
          </p:cNvPicPr>
          <p:nvPr/>
        </p:nvPicPr>
        <p:blipFill>
          <a:blip r:embed="rId2"/>
          <a:stretch>
            <a:fillRect/>
          </a:stretch>
        </p:blipFill>
        <p:spPr>
          <a:xfrm>
            <a:off x="8150437" y="1344746"/>
            <a:ext cx="3849387" cy="2572830"/>
          </a:xfrm>
          <a:prstGeom prst="rect">
            <a:avLst/>
          </a:prstGeom>
        </p:spPr>
      </p:pic>
      <p:pic>
        <p:nvPicPr>
          <p:cNvPr id="7" name="Picture 6">
            <a:extLst>
              <a:ext uri="{FF2B5EF4-FFF2-40B4-BE49-F238E27FC236}">
                <a16:creationId xmlns:a16="http://schemas.microsoft.com/office/drawing/2014/main" id="{CE2D0AB1-87D6-6220-C97D-F61CAD9A0FB0}"/>
              </a:ext>
            </a:extLst>
          </p:cNvPr>
          <p:cNvPicPr>
            <a:picLocks noChangeAspect="1"/>
          </p:cNvPicPr>
          <p:nvPr/>
        </p:nvPicPr>
        <p:blipFill>
          <a:blip r:embed="rId3"/>
          <a:stretch>
            <a:fillRect/>
          </a:stretch>
        </p:blipFill>
        <p:spPr>
          <a:xfrm>
            <a:off x="8707299" y="4050742"/>
            <a:ext cx="3356911" cy="1476232"/>
          </a:xfrm>
          <a:prstGeom prst="rect">
            <a:avLst/>
          </a:prstGeom>
        </p:spPr>
      </p:pic>
    </p:spTree>
    <p:extLst>
      <p:ext uri="{BB962C8B-B14F-4D97-AF65-F5344CB8AC3E}">
        <p14:creationId xmlns:p14="http://schemas.microsoft.com/office/powerpoint/2010/main" val="21885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4621-950E-EEE1-47B5-CC53D66EC633}"/>
              </a:ext>
            </a:extLst>
          </p:cNvPr>
          <p:cNvSpPr>
            <a:spLocks noGrp="1"/>
          </p:cNvSpPr>
          <p:nvPr>
            <p:ph type="title"/>
          </p:nvPr>
        </p:nvSpPr>
        <p:spPr>
          <a:xfrm>
            <a:off x="1645023" y="271929"/>
            <a:ext cx="9444318" cy="818216"/>
          </a:xfrm>
        </p:spPr>
        <p:txBody>
          <a:bodyPr/>
          <a:lstStyle/>
          <a:p>
            <a:r>
              <a:rPr lang="en-US" dirty="0" err="1"/>
              <a:t>Factorii</a:t>
            </a:r>
            <a:r>
              <a:rPr lang="en-US" dirty="0"/>
              <a:t> care </a:t>
            </a:r>
            <a:r>
              <a:rPr lang="en-US" dirty="0" err="1"/>
              <a:t>influențează</a:t>
            </a:r>
            <a:r>
              <a:rPr lang="en-US" dirty="0"/>
              <a:t> </a:t>
            </a:r>
            <a:r>
              <a:rPr lang="en-US" dirty="0" err="1"/>
              <a:t>pragul</a:t>
            </a:r>
            <a:r>
              <a:rPr lang="en-US" dirty="0"/>
              <a:t> </a:t>
            </a:r>
            <a:r>
              <a:rPr lang="en-US" dirty="0" err="1"/>
              <a:t>absolut</a:t>
            </a:r>
            <a:endParaRPr lang="en-US" dirty="0"/>
          </a:p>
        </p:txBody>
      </p:sp>
      <p:sp>
        <p:nvSpPr>
          <p:cNvPr id="3" name="Content Placeholder 2">
            <a:extLst>
              <a:ext uri="{FF2B5EF4-FFF2-40B4-BE49-F238E27FC236}">
                <a16:creationId xmlns:a16="http://schemas.microsoft.com/office/drawing/2014/main" id="{D65E0EB5-A8B4-9807-5CFF-5CCBF70599FA}"/>
              </a:ext>
            </a:extLst>
          </p:cNvPr>
          <p:cNvSpPr>
            <a:spLocks noGrp="1"/>
          </p:cNvSpPr>
          <p:nvPr>
            <p:ph idx="1"/>
          </p:nvPr>
        </p:nvSpPr>
        <p:spPr>
          <a:xfrm>
            <a:off x="582705" y="1090144"/>
            <a:ext cx="11277601" cy="5570631"/>
          </a:xfrm>
        </p:spPr>
        <p:txBody>
          <a:bodyPr>
            <a:normAutofit fontScale="70000" lnSpcReduction="20000"/>
          </a:bodyPr>
          <a:lstStyle/>
          <a:p>
            <a:pPr marL="0" indent="0">
              <a:buNone/>
            </a:pPr>
            <a:r>
              <a:rPr lang="en-US" dirty="0" err="1"/>
              <a:t>Diverși</a:t>
            </a:r>
            <a:r>
              <a:rPr lang="en-US" dirty="0"/>
              <a:t> </a:t>
            </a:r>
            <a:r>
              <a:rPr lang="en-US" dirty="0" err="1"/>
              <a:t>factori</a:t>
            </a:r>
            <a:r>
              <a:rPr lang="en-US" dirty="0"/>
              <a:t> </a:t>
            </a:r>
            <a:r>
              <a:rPr lang="en-US" dirty="0" err="1"/>
              <a:t>influențează</a:t>
            </a:r>
            <a:r>
              <a:rPr lang="en-US" dirty="0"/>
              <a:t> </a:t>
            </a:r>
            <a:r>
              <a:rPr lang="en-US" dirty="0" err="1"/>
              <a:t>stimulul</a:t>
            </a:r>
            <a:r>
              <a:rPr lang="en-US" dirty="0"/>
              <a:t> </a:t>
            </a:r>
            <a:r>
              <a:rPr lang="en-US" dirty="0" err="1"/>
              <a:t>pragului</a:t>
            </a:r>
            <a:r>
              <a:rPr lang="en-US" dirty="0"/>
              <a:t> </a:t>
            </a:r>
            <a:r>
              <a:rPr lang="en-US" dirty="0" err="1"/>
              <a:t>absolut</a:t>
            </a:r>
            <a:r>
              <a:rPr lang="en-US" dirty="0"/>
              <a:t> </a:t>
            </a:r>
            <a:r>
              <a:rPr lang="en-US" dirty="0" err="1"/>
              <a:t>senzorial</a:t>
            </a:r>
            <a:r>
              <a:rPr lang="ro-RO" dirty="0"/>
              <a:t>:</a:t>
            </a:r>
            <a:r>
              <a:rPr lang="en-US" dirty="0"/>
              <a:t> </a:t>
            </a:r>
            <a:r>
              <a:rPr lang="en-US" dirty="0" err="1"/>
              <a:t>adaptarea</a:t>
            </a:r>
            <a:r>
              <a:rPr lang="en-US" dirty="0"/>
              <a:t> </a:t>
            </a:r>
            <a:r>
              <a:rPr lang="en-US" dirty="0" err="1"/>
              <a:t>senzorială</a:t>
            </a:r>
            <a:r>
              <a:rPr lang="en-US" dirty="0"/>
              <a:t> </a:t>
            </a:r>
            <a:r>
              <a:rPr lang="en-US" dirty="0" err="1"/>
              <a:t>și</a:t>
            </a:r>
            <a:r>
              <a:rPr lang="en-US" dirty="0"/>
              <a:t> </a:t>
            </a:r>
            <a:r>
              <a:rPr lang="en-US" dirty="0" err="1"/>
              <a:t>așteptările</a:t>
            </a:r>
            <a:r>
              <a:rPr lang="en-US" dirty="0"/>
              <a:t> </a:t>
            </a:r>
            <a:r>
              <a:rPr lang="en-US" dirty="0" err="1"/>
              <a:t>individuale</a:t>
            </a:r>
            <a:r>
              <a:rPr lang="en-US" dirty="0"/>
              <a:t> </a:t>
            </a:r>
            <a:r>
              <a:rPr lang="en-US" dirty="0" err="1"/>
              <a:t>sau</a:t>
            </a:r>
            <a:r>
              <a:rPr lang="en-US" dirty="0"/>
              <a:t> </a:t>
            </a:r>
            <a:r>
              <a:rPr lang="en-US" dirty="0" err="1"/>
              <a:t>motivația</a:t>
            </a:r>
            <a:r>
              <a:rPr lang="en-US" dirty="0"/>
              <a:t> (</a:t>
            </a:r>
            <a:r>
              <a:rPr lang="en-US" dirty="0" err="1"/>
              <a:t>procesele</a:t>
            </a:r>
            <a:r>
              <a:rPr lang="en-US" dirty="0"/>
              <a:t> cognitive).</a:t>
            </a:r>
          </a:p>
          <a:p>
            <a:r>
              <a:rPr lang="en-US" b="1" dirty="0" err="1"/>
              <a:t>Adaptarea</a:t>
            </a:r>
            <a:r>
              <a:rPr lang="en-US" b="1" dirty="0"/>
              <a:t> </a:t>
            </a:r>
            <a:r>
              <a:rPr lang="en-US" b="1" dirty="0" err="1"/>
              <a:t>senzorială</a:t>
            </a:r>
            <a:r>
              <a:rPr lang="ro-RO" b="1" dirty="0"/>
              <a:t> - </a:t>
            </a:r>
            <a:r>
              <a:rPr lang="en-US" dirty="0"/>
              <a:t>are loc </a:t>
            </a:r>
            <a:r>
              <a:rPr lang="en-US" dirty="0" err="1"/>
              <a:t>atunci</a:t>
            </a:r>
            <a:r>
              <a:rPr lang="en-US" dirty="0"/>
              <a:t> </a:t>
            </a:r>
            <a:r>
              <a:rPr lang="en-US" dirty="0" err="1"/>
              <a:t>când</a:t>
            </a:r>
            <a:r>
              <a:rPr lang="en-US" dirty="0"/>
              <a:t> </a:t>
            </a:r>
            <a:r>
              <a:rPr lang="en-US" dirty="0" err="1"/>
              <a:t>receptorii</a:t>
            </a:r>
            <a:r>
              <a:rPr lang="en-US" dirty="0"/>
              <a:t> </a:t>
            </a:r>
            <a:r>
              <a:rPr lang="en-US" dirty="0" err="1"/>
              <a:t>senzoriali</a:t>
            </a:r>
            <a:r>
              <a:rPr lang="en-US" dirty="0"/>
              <a:t> nu </a:t>
            </a:r>
            <a:r>
              <a:rPr lang="en-US" dirty="0" err="1"/>
              <a:t>mai</a:t>
            </a:r>
            <a:r>
              <a:rPr lang="en-US" dirty="0"/>
              <a:t> sunt </a:t>
            </a:r>
            <a:r>
              <a:rPr lang="en-US" dirty="0" err="1"/>
              <a:t>capabili</a:t>
            </a:r>
            <a:r>
              <a:rPr lang="en-US" dirty="0"/>
              <a:t> </a:t>
            </a:r>
            <a:r>
              <a:rPr lang="en-US" dirty="0" err="1"/>
              <a:t>să</a:t>
            </a:r>
            <a:r>
              <a:rPr lang="en-US" dirty="0"/>
              <a:t> </a:t>
            </a:r>
            <a:r>
              <a:rPr lang="en-US" dirty="0" err="1"/>
              <a:t>perceapă</a:t>
            </a:r>
            <a:r>
              <a:rPr lang="en-US" dirty="0"/>
              <a:t> </a:t>
            </a:r>
            <a:r>
              <a:rPr lang="en-US" dirty="0" err="1"/>
              <a:t>stimulul</a:t>
            </a:r>
            <a:r>
              <a:rPr lang="en-US" dirty="0"/>
              <a:t> din </a:t>
            </a:r>
            <a:r>
              <a:rPr lang="en-US" dirty="0" err="1"/>
              <a:t>cauza</a:t>
            </a:r>
            <a:r>
              <a:rPr lang="en-US" dirty="0"/>
              <a:t> </a:t>
            </a:r>
            <a:r>
              <a:rPr lang="en-US" dirty="0" err="1"/>
              <a:t>contactului</a:t>
            </a:r>
            <a:r>
              <a:rPr lang="en-US" dirty="0"/>
              <a:t> </a:t>
            </a:r>
            <a:r>
              <a:rPr lang="en-US" dirty="0" err="1"/>
              <a:t>continuu</a:t>
            </a:r>
            <a:r>
              <a:rPr lang="en-US" dirty="0"/>
              <a:t> al </a:t>
            </a:r>
            <a:r>
              <a:rPr lang="en-US" dirty="0" err="1"/>
              <a:t>simțurilor</a:t>
            </a:r>
            <a:r>
              <a:rPr lang="en-US" dirty="0"/>
              <a:t> </a:t>
            </a:r>
            <a:r>
              <a:rPr lang="en-US" dirty="0" err="1"/>
              <a:t>noastre</a:t>
            </a:r>
            <a:r>
              <a:rPr lang="en-US" dirty="0"/>
              <a:t> cu </a:t>
            </a:r>
            <a:r>
              <a:rPr lang="en-US" dirty="0" err="1"/>
              <a:t>stimulul</a:t>
            </a:r>
            <a:r>
              <a:rPr lang="en-US" dirty="0"/>
              <a:t>.</a:t>
            </a:r>
          </a:p>
          <a:p>
            <a:pPr marL="0" indent="0">
              <a:buNone/>
            </a:pPr>
            <a:r>
              <a:rPr lang="ro-RO" i="1" dirty="0"/>
              <a:t>e.g. </a:t>
            </a:r>
            <a:r>
              <a:rPr lang="en-US" i="1" dirty="0" err="1"/>
              <a:t>dacă</a:t>
            </a:r>
            <a:r>
              <a:rPr lang="ro-RO" i="1" dirty="0"/>
              <a:t> ții</a:t>
            </a:r>
            <a:r>
              <a:rPr lang="en-US" i="1" dirty="0"/>
              <a:t> </a:t>
            </a:r>
            <a:r>
              <a:rPr lang="en-US" i="1" dirty="0" err="1"/>
              <a:t>degetul</a:t>
            </a:r>
            <a:r>
              <a:rPr lang="en-US" i="1" dirty="0"/>
              <a:t> </a:t>
            </a:r>
            <a:r>
              <a:rPr lang="en-US" i="1" dirty="0" err="1"/>
              <a:t>într</a:t>
            </a:r>
            <a:r>
              <a:rPr lang="en-US" i="1" dirty="0"/>
              <a:t>-un </a:t>
            </a:r>
            <a:r>
              <a:rPr lang="en-US" i="1" dirty="0" err="1"/>
              <a:t>bol</a:t>
            </a:r>
            <a:r>
              <a:rPr lang="en-US" i="1" dirty="0"/>
              <a:t> </a:t>
            </a:r>
            <a:r>
              <a:rPr lang="en-US" i="1" dirty="0" err="1"/>
              <a:t>umplut</a:t>
            </a:r>
            <a:r>
              <a:rPr lang="en-US" i="1" dirty="0"/>
              <a:t> cu </a:t>
            </a:r>
            <a:r>
              <a:rPr lang="en-US" i="1" dirty="0" err="1"/>
              <a:t>apă</a:t>
            </a:r>
            <a:r>
              <a:rPr lang="en-US" i="1" dirty="0"/>
              <a:t> </a:t>
            </a:r>
            <a:r>
              <a:rPr lang="en-US" i="1" dirty="0" err="1"/>
              <a:t>caldă</a:t>
            </a:r>
            <a:r>
              <a:rPr lang="en-US" i="1" dirty="0"/>
              <a:t>, </a:t>
            </a:r>
            <a:r>
              <a:rPr lang="en-US" i="1" dirty="0" err="1"/>
              <a:t>după</a:t>
            </a:r>
            <a:r>
              <a:rPr lang="en-US" i="1" dirty="0"/>
              <a:t> un </a:t>
            </a:r>
            <a:r>
              <a:rPr lang="en-US" i="1" dirty="0" err="1"/>
              <a:t>timp</a:t>
            </a:r>
            <a:r>
              <a:rPr lang="en-US" i="1" dirty="0"/>
              <a:t> nu </a:t>
            </a:r>
            <a:r>
              <a:rPr lang="en-US" i="1" dirty="0" err="1"/>
              <a:t>vei</a:t>
            </a:r>
            <a:r>
              <a:rPr lang="en-US" i="1" dirty="0"/>
              <a:t> </a:t>
            </a:r>
            <a:r>
              <a:rPr lang="en-US" i="1" dirty="0" err="1"/>
              <a:t>mai</a:t>
            </a:r>
            <a:r>
              <a:rPr lang="en-US" i="1" dirty="0"/>
              <a:t> </a:t>
            </a:r>
            <a:r>
              <a:rPr lang="en-US" i="1" dirty="0" err="1"/>
              <a:t>putea</a:t>
            </a:r>
            <a:r>
              <a:rPr lang="en-US" i="1" dirty="0"/>
              <a:t> </a:t>
            </a:r>
            <a:r>
              <a:rPr lang="en-US" i="1" dirty="0" err="1"/>
              <a:t>simți</a:t>
            </a:r>
            <a:r>
              <a:rPr lang="en-US" i="1" dirty="0"/>
              <a:t> </a:t>
            </a:r>
            <a:r>
              <a:rPr lang="en-US" i="1" dirty="0" err="1"/>
              <a:t>atâta</a:t>
            </a:r>
            <a:r>
              <a:rPr lang="en-US" i="1" dirty="0"/>
              <a:t> </a:t>
            </a:r>
            <a:r>
              <a:rPr lang="en-US" i="1" dirty="0" err="1"/>
              <a:t>căldură</a:t>
            </a:r>
            <a:r>
              <a:rPr lang="en-US" i="1" dirty="0"/>
              <a:t>, </a:t>
            </a:r>
            <a:r>
              <a:rPr lang="en-US" i="1" dirty="0" err="1"/>
              <a:t>deoarece</a:t>
            </a:r>
            <a:r>
              <a:rPr lang="en-US" i="1" dirty="0"/>
              <a:t> </a:t>
            </a:r>
            <a:r>
              <a:rPr lang="en-US" i="1" dirty="0" err="1"/>
              <a:t>simțurile</a:t>
            </a:r>
            <a:r>
              <a:rPr lang="en-US" i="1" dirty="0"/>
              <a:t> tale s-au </a:t>
            </a:r>
            <a:r>
              <a:rPr lang="en-US" i="1" dirty="0" err="1"/>
              <a:t>adaptat</a:t>
            </a:r>
            <a:r>
              <a:rPr lang="en-US" i="1" dirty="0"/>
              <a:t> la </a:t>
            </a:r>
            <a:r>
              <a:rPr lang="en-US" i="1" dirty="0" err="1"/>
              <a:t>stimul</a:t>
            </a:r>
            <a:r>
              <a:rPr lang="en-US" i="1" dirty="0"/>
              <a:t>.</a:t>
            </a:r>
          </a:p>
          <a:p>
            <a:r>
              <a:rPr lang="en-US" dirty="0" err="1"/>
              <a:t>Adaptarea</a:t>
            </a:r>
            <a:r>
              <a:rPr lang="en-US" dirty="0"/>
              <a:t> </a:t>
            </a:r>
            <a:r>
              <a:rPr lang="en-US" dirty="0" err="1"/>
              <a:t>senzorială</a:t>
            </a:r>
            <a:r>
              <a:rPr lang="en-US" dirty="0"/>
              <a:t> </a:t>
            </a:r>
            <a:r>
              <a:rPr lang="en-US" dirty="0" err="1"/>
              <a:t>poate</a:t>
            </a:r>
            <a:r>
              <a:rPr lang="en-US" dirty="0"/>
              <a:t> </a:t>
            </a:r>
            <a:r>
              <a:rPr lang="en-US" dirty="0" err="1"/>
              <a:t>avea</a:t>
            </a:r>
            <a:r>
              <a:rPr lang="en-US" dirty="0"/>
              <a:t> loc cu </a:t>
            </a:r>
            <a:r>
              <a:rPr lang="en-US" dirty="0" err="1"/>
              <a:t>oricare</a:t>
            </a:r>
            <a:r>
              <a:rPr lang="en-US" dirty="0"/>
              <a:t> </a:t>
            </a:r>
            <a:r>
              <a:rPr lang="en-US" dirty="0" err="1"/>
              <a:t>dintre</a:t>
            </a:r>
            <a:r>
              <a:rPr lang="en-US" dirty="0"/>
              <a:t> </a:t>
            </a:r>
            <a:r>
              <a:rPr lang="en-US" dirty="0" err="1"/>
              <a:t>simțurile</a:t>
            </a:r>
            <a:r>
              <a:rPr lang="en-US" dirty="0"/>
              <a:t> </a:t>
            </a:r>
            <a:r>
              <a:rPr lang="en-US" dirty="0" err="1"/>
              <a:t>noastre</a:t>
            </a:r>
            <a:r>
              <a:rPr lang="en-US" dirty="0"/>
              <a:t>, la </a:t>
            </a:r>
            <a:r>
              <a:rPr lang="en-US" dirty="0" err="1"/>
              <a:t>fel</a:t>
            </a:r>
            <a:r>
              <a:rPr lang="en-US" dirty="0"/>
              <a:t> ca </a:t>
            </a:r>
            <a:r>
              <a:rPr lang="en-US" dirty="0" err="1"/>
              <a:t>pragurile</a:t>
            </a:r>
            <a:r>
              <a:rPr lang="en-US" dirty="0"/>
              <a:t>. Este </a:t>
            </a:r>
            <a:r>
              <a:rPr lang="en-US" dirty="0" err="1"/>
              <a:t>numită</a:t>
            </a:r>
            <a:r>
              <a:rPr lang="en-US" dirty="0"/>
              <a:t> </a:t>
            </a:r>
            <a:r>
              <a:rPr lang="en-US" dirty="0" err="1"/>
              <a:t>și</a:t>
            </a:r>
            <a:r>
              <a:rPr lang="en-US" dirty="0"/>
              <a:t> </a:t>
            </a:r>
            <a:r>
              <a:rPr lang="en-US" dirty="0" err="1"/>
              <a:t>adaptare</a:t>
            </a:r>
            <a:r>
              <a:rPr lang="en-US" dirty="0"/>
              <a:t> </a:t>
            </a:r>
            <a:r>
              <a:rPr lang="en-US" dirty="0" err="1"/>
              <a:t>neuronală</a:t>
            </a:r>
            <a:r>
              <a:rPr lang="en-US" dirty="0"/>
              <a:t> </a:t>
            </a:r>
            <a:r>
              <a:rPr lang="en-US" dirty="0" err="1"/>
              <a:t>și</a:t>
            </a:r>
            <a:r>
              <a:rPr lang="en-US" dirty="0"/>
              <a:t> </a:t>
            </a:r>
            <a:r>
              <a:rPr lang="en-US" dirty="0" err="1"/>
              <a:t>poate</a:t>
            </a:r>
            <a:r>
              <a:rPr lang="en-US" dirty="0"/>
              <a:t> fi </a:t>
            </a:r>
            <a:r>
              <a:rPr lang="en-US" dirty="0" err="1"/>
              <a:t>explicată</a:t>
            </a:r>
            <a:r>
              <a:rPr lang="en-US" dirty="0"/>
              <a:t> ca o </a:t>
            </a:r>
            <a:r>
              <a:rPr lang="en-US" dirty="0" err="1"/>
              <a:t>reducere</a:t>
            </a:r>
            <a:r>
              <a:rPr lang="en-US" dirty="0"/>
              <a:t> </a:t>
            </a:r>
            <a:r>
              <a:rPr lang="en-US" dirty="0" err="1"/>
              <a:t>treptată</a:t>
            </a:r>
            <a:r>
              <a:rPr lang="en-US" dirty="0"/>
              <a:t> </a:t>
            </a:r>
            <a:r>
              <a:rPr lang="en-US" dirty="0" err="1"/>
              <a:t>sau</a:t>
            </a:r>
            <a:r>
              <a:rPr lang="en-US" dirty="0"/>
              <a:t> o </a:t>
            </a:r>
            <a:r>
              <a:rPr lang="en-US" dirty="0" err="1"/>
              <a:t>scădere</a:t>
            </a:r>
            <a:r>
              <a:rPr lang="en-US" dirty="0"/>
              <a:t> a </a:t>
            </a:r>
            <a:r>
              <a:rPr lang="en-US" dirty="0" err="1"/>
              <a:t>răspunsului</a:t>
            </a:r>
            <a:r>
              <a:rPr lang="en-US" dirty="0"/>
              <a:t> </a:t>
            </a:r>
            <a:r>
              <a:rPr lang="en-US" dirty="0" err="1"/>
              <a:t>senzorial</a:t>
            </a:r>
            <a:r>
              <a:rPr lang="en-US" dirty="0"/>
              <a:t> din </a:t>
            </a:r>
            <a:r>
              <a:rPr lang="en-US" dirty="0" err="1"/>
              <a:t>cauza</a:t>
            </a:r>
            <a:r>
              <a:rPr lang="en-US" dirty="0"/>
              <a:t> </a:t>
            </a:r>
            <a:r>
              <a:rPr lang="en-US" dirty="0" err="1"/>
              <a:t>expunerii</a:t>
            </a:r>
            <a:r>
              <a:rPr lang="en-US" dirty="0"/>
              <a:t> </a:t>
            </a:r>
            <a:r>
              <a:rPr lang="en-US" dirty="0" err="1"/>
              <a:t>repetate</a:t>
            </a:r>
            <a:r>
              <a:rPr lang="en-US" dirty="0"/>
              <a:t> la un </a:t>
            </a:r>
            <a:r>
              <a:rPr lang="en-US" dirty="0" err="1"/>
              <a:t>anumit</a:t>
            </a:r>
            <a:r>
              <a:rPr lang="en-US" dirty="0"/>
              <a:t> </a:t>
            </a:r>
            <a:r>
              <a:rPr lang="en-US" dirty="0" err="1"/>
              <a:t>stimul</a:t>
            </a:r>
            <a:r>
              <a:rPr lang="en-US" dirty="0"/>
              <a:t> pe o </a:t>
            </a:r>
            <a:r>
              <a:rPr lang="en-US" dirty="0" err="1"/>
              <a:t>perioadă</a:t>
            </a:r>
            <a:r>
              <a:rPr lang="en-US" dirty="0"/>
              <a:t> de </a:t>
            </a:r>
            <a:r>
              <a:rPr lang="en-US" dirty="0" err="1"/>
              <a:t>timp.</a:t>
            </a:r>
            <a:r>
              <a:rPr lang="en-US" dirty="0"/>
              <a:t> </a:t>
            </a:r>
            <a:r>
              <a:rPr lang="en-US" dirty="0" err="1"/>
              <a:t>Această</a:t>
            </a:r>
            <a:r>
              <a:rPr lang="en-US" dirty="0"/>
              <a:t> </a:t>
            </a:r>
            <a:r>
              <a:rPr lang="en-US" dirty="0" err="1"/>
              <a:t>schimbare</a:t>
            </a:r>
            <a:r>
              <a:rPr lang="en-US" dirty="0"/>
              <a:t> </a:t>
            </a:r>
            <a:r>
              <a:rPr lang="en-US" dirty="0" err="1"/>
              <a:t>poate</a:t>
            </a:r>
            <a:r>
              <a:rPr lang="en-US" dirty="0"/>
              <a:t> fi </a:t>
            </a:r>
            <a:r>
              <a:rPr lang="en-US" dirty="0" err="1"/>
              <a:t>atât</a:t>
            </a:r>
            <a:r>
              <a:rPr lang="en-US" dirty="0"/>
              <a:t> </a:t>
            </a:r>
            <a:r>
              <a:rPr lang="en-US" dirty="0" err="1"/>
              <a:t>pozitivă</a:t>
            </a:r>
            <a:r>
              <a:rPr lang="en-US" dirty="0"/>
              <a:t>, </a:t>
            </a:r>
            <a:r>
              <a:rPr lang="en-US" dirty="0" err="1"/>
              <a:t>cât</a:t>
            </a:r>
            <a:r>
              <a:rPr lang="en-US" dirty="0"/>
              <a:t> </a:t>
            </a:r>
            <a:r>
              <a:rPr lang="en-US" dirty="0" err="1"/>
              <a:t>și</a:t>
            </a:r>
            <a:r>
              <a:rPr lang="en-US" dirty="0"/>
              <a:t> </a:t>
            </a:r>
            <a:r>
              <a:rPr lang="en-US" dirty="0" err="1"/>
              <a:t>negativă</a:t>
            </a:r>
            <a:r>
              <a:rPr lang="en-US" dirty="0"/>
              <a:t> </a:t>
            </a:r>
            <a:r>
              <a:rPr lang="en-US" dirty="0" err="1"/>
              <a:t>și</a:t>
            </a:r>
            <a:r>
              <a:rPr lang="en-US" dirty="0"/>
              <a:t> nu </a:t>
            </a:r>
            <a:r>
              <a:rPr lang="en-US" dirty="0" err="1"/>
              <a:t>implică</a:t>
            </a:r>
            <a:r>
              <a:rPr lang="en-US" dirty="0"/>
              <a:t> </a:t>
            </a:r>
            <a:r>
              <a:rPr lang="en-US" dirty="0" err="1"/>
              <a:t>neapărat</a:t>
            </a:r>
            <a:r>
              <a:rPr lang="en-US" dirty="0"/>
              <a:t> </a:t>
            </a:r>
            <a:r>
              <a:rPr lang="en-US" dirty="0" err="1"/>
              <a:t>ignorarea</a:t>
            </a:r>
            <a:r>
              <a:rPr lang="en-US" dirty="0"/>
              <a:t> </a:t>
            </a:r>
            <a:r>
              <a:rPr lang="en-US" dirty="0" err="1"/>
              <a:t>completă</a:t>
            </a:r>
            <a:r>
              <a:rPr lang="en-US" dirty="0"/>
              <a:t> a </a:t>
            </a:r>
            <a:r>
              <a:rPr lang="en-US" dirty="0" err="1"/>
              <a:t>stimulului</a:t>
            </a:r>
            <a:r>
              <a:rPr lang="en-US" dirty="0"/>
              <a:t>.</a:t>
            </a:r>
          </a:p>
          <a:p>
            <a:pPr marL="0" indent="0">
              <a:buNone/>
            </a:pPr>
            <a:r>
              <a:rPr lang="ro-RO" dirty="0"/>
              <a:t>A</a:t>
            </a:r>
            <a:r>
              <a:rPr lang="en-US" dirty="0" err="1"/>
              <a:t>lt</a:t>
            </a:r>
            <a:r>
              <a:rPr lang="en-US" dirty="0"/>
              <a:t> </a:t>
            </a:r>
            <a:r>
              <a:rPr lang="en-US" dirty="0" err="1"/>
              <a:t>exemplu</a:t>
            </a:r>
            <a:r>
              <a:rPr lang="en-US" dirty="0"/>
              <a:t> </a:t>
            </a:r>
            <a:r>
              <a:rPr lang="ro-RO" dirty="0"/>
              <a:t>de</a:t>
            </a:r>
            <a:r>
              <a:rPr lang="en-US" dirty="0"/>
              <a:t> </a:t>
            </a:r>
            <a:r>
              <a:rPr lang="en-US" dirty="0" err="1"/>
              <a:t>adaptare</a:t>
            </a:r>
            <a:r>
              <a:rPr lang="en-US" dirty="0"/>
              <a:t> </a:t>
            </a:r>
            <a:r>
              <a:rPr lang="en-US" dirty="0" err="1"/>
              <a:t>senzorială</a:t>
            </a:r>
            <a:r>
              <a:rPr lang="ro-RO" dirty="0"/>
              <a:t>: </a:t>
            </a:r>
            <a:r>
              <a:rPr lang="en-US" dirty="0"/>
              <a:t>nu </a:t>
            </a:r>
            <a:r>
              <a:rPr lang="en-US" dirty="0" err="1"/>
              <a:t>mai</a:t>
            </a:r>
            <a:r>
              <a:rPr lang="en-US" dirty="0"/>
              <a:t> </a:t>
            </a:r>
            <a:r>
              <a:rPr lang="en-US" dirty="0" err="1"/>
              <a:t>simțim</a:t>
            </a:r>
            <a:r>
              <a:rPr lang="en-US" dirty="0"/>
              <a:t> </a:t>
            </a:r>
            <a:r>
              <a:rPr lang="en-US" dirty="0" err="1"/>
              <a:t>hainele</a:t>
            </a:r>
            <a:r>
              <a:rPr lang="en-US" dirty="0"/>
              <a:t> </a:t>
            </a:r>
            <a:r>
              <a:rPr lang="en-US" dirty="0" err="1"/>
              <a:t>odată</a:t>
            </a:r>
            <a:r>
              <a:rPr lang="en-US" dirty="0"/>
              <a:t> </a:t>
            </a:r>
            <a:r>
              <a:rPr lang="en-US" dirty="0" err="1"/>
              <a:t>ce</a:t>
            </a:r>
            <a:r>
              <a:rPr lang="en-US" dirty="0"/>
              <a:t> </a:t>
            </a:r>
            <a:r>
              <a:rPr lang="en-US" dirty="0" err="1"/>
              <a:t>suntem</a:t>
            </a:r>
            <a:r>
              <a:rPr lang="en-US" dirty="0"/>
              <a:t> </a:t>
            </a:r>
            <a:r>
              <a:rPr lang="en-US" dirty="0" err="1"/>
              <a:t>îmbrăcați</a:t>
            </a:r>
            <a:r>
              <a:rPr lang="ro-RO" dirty="0"/>
              <a:t>,</a:t>
            </a:r>
            <a:r>
              <a:rPr lang="en-US" dirty="0"/>
              <a:t> </a:t>
            </a:r>
            <a:r>
              <a:rPr lang="en-US" dirty="0" err="1"/>
              <a:t>sau</a:t>
            </a:r>
            <a:r>
              <a:rPr lang="en-US" dirty="0"/>
              <a:t> </a:t>
            </a:r>
            <a:r>
              <a:rPr lang="en-US" dirty="0" err="1"/>
              <a:t>uităm</a:t>
            </a:r>
            <a:r>
              <a:rPr lang="en-US" dirty="0"/>
              <a:t> </a:t>
            </a:r>
            <a:r>
              <a:rPr lang="en-US" dirty="0" err="1"/>
              <a:t>sunetele</a:t>
            </a:r>
            <a:r>
              <a:rPr lang="en-US" dirty="0"/>
              <a:t> </a:t>
            </a:r>
            <a:r>
              <a:rPr lang="ro-RO" dirty="0"/>
              <a:t>TV </a:t>
            </a:r>
            <a:r>
              <a:rPr lang="en-US" dirty="0" err="1"/>
              <a:t>sau</a:t>
            </a:r>
            <a:r>
              <a:rPr lang="en-US" dirty="0"/>
              <a:t> </a:t>
            </a:r>
            <a:r>
              <a:rPr lang="en-US" dirty="0" err="1"/>
              <a:t>radioului</a:t>
            </a:r>
            <a:r>
              <a:rPr lang="en-US" dirty="0"/>
              <a:t> </a:t>
            </a:r>
            <a:r>
              <a:rPr lang="en-US" dirty="0" err="1"/>
              <a:t>în</a:t>
            </a:r>
            <a:r>
              <a:rPr lang="en-US" dirty="0"/>
              <a:t> </a:t>
            </a:r>
            <a:r>
              <a:rPr lang="en-US" dirty="0" err="1"/>
              <a:t>timp</a:t>
            </a:r>
            <a:r>
              <a:rPr lang="en-US" dirty="0"/>
              <a:t> </a:t>
            </a:r>
            <a:r>
              <a:rPr lang="en-US" dirty="0" err="1"/>
              <a:t>ce</a:t>
            </a:r>
            <a:r>
              <a:rPr lang="en-US" dirty="0"/>
              <a:t> ne </a:t>
            </a:r>
            <a:r>
              <a:rPr lang="en-US" dirty="0" err="1"/>
              <a:t>concentrăm</a:t>
            </a:r>
            <a:r>
              <a:rPr lang="en-US" dirty="0"/>
              <a:t> </a:t>
            </a:r>
            <a:r>
              <a:rPr lang="en-US" dirty="0" err="1"/>
              <a:t>asupra</a:t>
            </a:r>
            <a:r>
              <a:rPr lang="en-US" dirty="0"/>
              <a:t> </a:t>
            </a:r>
            <a:r>
              <a:rPr lang="en-US" dirty="0" err="1"/>
              <a:t>unei</a:t>
            </a:r>
            <a:r>
              <a:rPr lang="en-US" dirty="0"/>
              <a:t> </a:t>
            </a:r>
            <a:r>
              <a:rPr lang="en-US" dirty="0" err="1"/>
              <a:t>sarcini</a:t>
            </a:r>
            <a:r>
              <a:rPr lang="en-US" dirty="0"/>
              <a:t> </a:t>
            </a:r>
            <a:r>
              <a:rPr lang="en-US" dirty="0" err="1"/>
              <a:t>presante</a:t>
            </a:r>
            <a:r>
              <a:rPr lang="en-US" dirty="0"/>
              <a:t> </a:t>
            </a:r>
            <a:r>
              <a:rPr lang="en-US" dirty="0" err="1"/>
              <a:t>sau</a:t>
            </a:r>
            <a:r>
              <a:rPr lang="en-US" dirty="0"/>
              <a:t> </a:t>
            </a:r>
            <a:r>
              <a:rPr lang="en-US" dirty="0" err="1"/>
              <a:t>importante</a:t>
            </a:r>
            <a:r>
              <a:rPr lang="en-US" dirty="0"/>
              <a:t>.</a:t>
            </a:r>
          </a:p>
          <a:p>
            <a:r>
              <a:rPr lang="en-US" b="1" dirty="0" err="1"/>
              <a:t>Sensibilizare</a:t>
            </a:r>
            <a:r>
              <a:rPr lang="ro-RO" dirty="0"/>
              <a:t> </a:t>
            </a:r>
            <a:r>
              <a:rPr lang="en-US" dirty="0"/>
              <a:t>Pe de </a:t>
            </a:r>
            <a:r>
              <a:rPr lang="en-US" dirty="0" err="1"/>
              <a:t>altă</a:t>
            </a:r>
            <a:r>
              <a:rPr lang="en-US" dirty="0"/>
              <a:t> </a:t>
            </a:r>
            <a:r>
              <a:rPr lang="en-US" dirty="0" err="1"/>
              <a:t>parte</a:t>
            </a:r>
            <a:r>
              <a:rPr lang="en-US" dirty="0"/>
              <a:t>, </a:t>
            </a:r>
            <a:r>
              <a:rPr lang="en-US" dirty="0" err="1"/>
              <a:t>procesul</a:t>
            </a:r>
            <a:r>
              <a:rPr lang="en-US" dirty="0"/>
              <a:t> de </a:t>
            </a:r>
            <a:r>
              <a:rPr lang="en-US" dirty="0" err="1"/>
              <a:t>sensibilizare</a:t>
            </a:r>
            <a:r>
              <a:rPr lang="en-US" dirty="0"/>
              <a:t> </a:t>
            </a:r>
            <a:r>
              <a:rPr lang="en-US" dirty="0" err="1"/>
              <a:t>poate</a:t>
            </a:r>
            <a:r>
              <a:rPr lang="en-US" dirty="0"/>
              <a:t> fi </a:t>
            </a:r>
            <a:r>
              <a:rPr lang="en-US" dirty="0" err="1"/>
              <a:t>descris</a:t>
            </a:r>
            <a:r>
              <a:rPr lang="en-US" dirty="0"/>
              <a:t> ca o </a:t>
            </a:r>
            <a:r>
              <a:rPr lang="en-US" dirty="0" err="1"/>
              <a:t>creștere</a:t>
            </a:r>
            <a:r>
              <a:rPr lang="en-US" dirty="0"/>
              <a:t> </a:t>
            </a:r>
            <a:r>
              <a:rPr lang="en-US" dirty="0" err="1"/>
              <a:t>treptată</a:t>
            </a:r>
            <a:r>
              <a:rPr lang="en-US" dirty="0"/>
              <a:t> a </a:t>
            </a:r>
            <a:r>
              <a:rPr lang="en-US" dirty="0" err="1"/>
              <a:t>răspunsului</a:t>
            </a:r>
            <a:r>
              <a:rPr lang="en-US" dirty="0"/>
              <a:t> </a:t>
            </a:r>
            <a:r>
              <a:rPr lang="en-US" dirty="0" err="1"/>
              <a:t>comportamental</a:t>
            </a:r>
            <a:r>
              <a:rPr lang="en-US" dirty="0"/>
              <a:t> pe o </a:t>
            </a:r>
            <a:r>
              <a:rPr lang="en-US" dirty="0" err="1"/>
              <a:t>perioadă</a:t>
            </a:r>
            <a:r>
              <a:rPr lang="en-US" dirty="0"/>
              <a:t> de </a:t>
            </a:r>
            <a:r>
              <a:rPr lang="en-US" dirty="0" err="1"/>
              <a:t>timp</a:t>
            </a:r>
            <a:r>
              <a:rPr lang="en-US" dirty="0"/>
              <a:t>, </a:t>
            </a:r>
            <a:r>
              <a:rPr lang="en-US" dirty="0" err="1"/>
              <a:t>datorită</a:t>
            </a:r>
            <a:r>
              <a:rPr lang="en-US" dirty="0"/>
              <a:t> </a:t>
            </a:r>
            <a:r>
              <a:rPr lang="en-US" dirty="0" err="1"/>
              <a:t>expunerii</a:t>
            </a:r>
            <a:r>
              <a:rPr lang="en-US" dirty="0"/>
              <a:t> regulate la un </a:t>
            </a:r>
            <a:r>
              <a:rPr lang="en-US" dirty="0" err="1"/>
              <a:t>anumit</a:t>
            </a:r>
            <a:r>
              <a:rPr lang="en-US" dirty="0"/>
              <a:t> </a:t>
            </a:r>
            <a:r>
              <a:rPr lang="en-US" dirty="0" err="1"/>
              <a:t>stimul</a:t>
            </a:r>
            <a:r>
              <a:rPr lang="en-US" dirty="0"/>
              <a:t>. </a:t>
            </a:r>
            <a:r>
              <a:rPr lang="en-US" dirty="0" err="1"/>
              <a:t>Spre</a:t>
            </a:r>
            <a:r>
              <a:rPr lang="en-US" dirty="0"/>
              <a:t> </a:t>
            </a:r>
            <a:r>
              <a:rPr lang="en-US" dirty="0" err="1"/>
              <a:t>deosebire</a:t>
            </a:r>
            <a:r>
              <a:rPr lang="en-US" dirty="0"/>
              <a:t> de </a:t>
            </a:r>
            <a:r>
              <a:rPr lang="en-US" dirty="0" err="1"/>
              <a:t>adaptare</a:t>
            </a:r>
            <a:r>
              <a:rPr lang="en-US" dirty="0"/>
              <a:t> </a:t>
            </a:r>
            <a:r>
              <a:rPr lang="en-US" dirty="0" err="1"/>
              <a:t>senzorială</a:t>
            </a:r>
            <a:r>
              <a:rPr lang="en-US" dirty="0"/>
              <a:t>, </a:t>
            </a:r>
            <a:r>
              <a:rPr lang="en-US" dirty="0" err="1"/>
              <a:t>în</a:t>
            </a:r>
            <a:r>
              <a:rPr lang="en-US" dirty="0"/>
              <a:t> care </a:t>
            </a:r>
            <a:r>
              <a:rPr lang="en-US" dirty="0" err="1"/>
              <a:t>expunerea</a:t>
            </a:r>
            <a:r>
              <a:rPr lang="en-US" dirty="0"/>
              <a:t> la un </a:t>
            </a:r>
            <a:r>
              <a:rPr lang="en-US" dirty="0" err="1"/>
              <a:t>anumit</a:t>
            </a:r>
            <a:r>
              <a:rPr lang="en-US" dirty="0"/>
              <a:t> </a:t>
            </a:r>
            <a:r>
              <a:rPr lang="en-US" dirty="0" err="1"/>
              <a:t>stimul</a:t>
            </a:r>
            <a:r>
              <a:rPr lang="en-US" dirty="0"/>
              <a:t> </a:t>
            </a:r>
            <a:r>
              <a:rPr lang="en-US" dirty="0" err="1"/>
              <a:t>este</a:t>
            </a:r>
            <a:r>
              <a:rPr lang="en-US" dirty="0"/>
              <a:t> </a:t>
            </a:r>
            <a:r>
              <a:rPr lang="en-US" dirty="0" err="1"/>
              <a:t>necesară</a:t>
            </a:r>
            <a:r>
              <a:rPr lang="en-US" dirty="0"/>
              <a:t> </a:t>
            </a:r>
            <a:r>
              <a:rPr lang="en-US" dirty="0" err="1"/>
              <a:t>în</a:t>
            </a:r>
            <a:r>
              <a:rPr lang="en-US" dirty="0"/>
              <a:t> </a:t>
            </a:r>
            <a:r>
              <a:rPr lang="en-US" dirty="0" err="1"/>
              <a:t>cantitate</a:t>
            </a:r>
            <a:r>
              <a:rPr lang="en-US" dirty="0"/>
              <a:t> mare </a:t>
            </a:r>
            <a:r>
              <a:rPr lang="en-US" dirty="0" err="1"/>
              <a:t>pentru</a:t>
            </a:r>
            <a:r>
              <a:rPr lang="en-US" dirty="0"/>
              <a:t> a </a:t>
            </a:r>
            <a:r>
              <a:rPr lang="en-US" dirty="0" err="1"/>
              <a:t>obține</a:t>
            </a:r>
            <a:r>
              <a:rPr lang="en-US" dirty="0"/>
              <a:t> un </a:t>
            </a:r>
            <a:r>
              <a:rPr lang="en-US" dirty="0" err="1"/>
              <a:t>răspuns</a:t>
            </a:r>
            <a:r>
              <a:rPr lang="en-US" dirty="0"/>
              <a:t> </a:t>
            </a:r>
            <a:r>
              <a:rPr lang="en-US" dirty="0" err="1"/>
              <a:t>adecvat</a:t>
            </a:r>
            <a:r>
              <a:rPr lang="en-US" dirty="0"/>
              <a:t> </a:t>
            </a:r>
            <a:r>
              <a:rPr lang="en-US" dirty="0" err="1"/>
              <a:t>sau</a:t>
            </a:r>
            <a:r>
              <a:rPr lang="en-US" dirty="0"/>
              <a:t> </a:t>
            </a:r>
            <a:r>
              <a:rPr lang="en-US" dirty="0" err="1"/>
              <a:t>pentru</a:t>
            </a:r>
            <a:r>
              <a:rPr lang="en-US" dirty="0"/>
              <a:t> a produce o </a:t>
            </a:r>
            <a:r>
              <a:rPr lang="en-US" dirty="0" err="1"/>
              <a:t>schimbare</a:t>
            </a:r>
            <a:r>
              <a:rPr lang="en-US" dirty="0"/>
              <a:t> a </a:t>
            </a:r>
            <a:r>
              <a:rPr lang="en-US" dirty="0" err="1"/>
              <a:t>comportamentului</a:t>
            </a:r>
            <a:r>
              <a:rPr lang="en-US" dirty="0"/>
              <a:t>, </a:t>
            </a:r>
            <a:r>
              <a:rPr lang="en-US" dirty="0" err="1"/>
              <a:t>în</a:t>
            </a:r>
            <a:r>
              <a:rPr lang="en-US" dirty="0"/>
              <a:t> </a:t>
            </a:r>
            <a:r>
              <a:rPr lang="en-US" dirty="0" err="1"/>
              <a:t>cazul</a:t>
            </a:r>
            <a:r>
              <a:rPr lang="en-US" dirty="0"/>
              <a:t> </a:t>
            </a:r>
            <a:r>
              <a:rPr lang="en-US" dirty="0" err="1"/>
              <a:t>sensibilizării</a:t>
            </a:r>
            <a:r>
              <a:rPr lang="en-US" dirty="0"/>
              <a:t>, </a:t>
            </a:r>
            <a:r>
              <a:rPr lang="en-US" dirty="0" err="1"/>
              <a:t>stimulul</a:t>
            </a:r>
            <a:r>
              <a:rPr lang="en-US" dirty="0"/>
              <a:t> </a:t>
            </a:r>
            <a:r>
              <a:rPr lang="en-US" dirty="0" err="1"/>
              <a:t>este</a:t>
            </a:r>
            <a:r>
              <a:rPr lang="en-US" dirty="0"/>
              <a:t> </a:t>
            </a:r>
            <a:r>
              <a:rPr lang="en-US" dirty="0" err="1"/>
              <a:t>necesar</a:t>
            </a:r>
            <a:r>
              <a:rPr lang="en-US" dirty="0"/>
              <a:t> </a:t>
            </a:r>
            <a:r>
              <a:rPr lang="en-US" dirty="0" err="1"/>
              <a:t>în</a:t>
            </a:r>
            <a:r>
              <a:rPr lang="en-US" dirty="0"/>
              <a:t> </a:t>
            </a:r>
            <a:r>
              <a:rPr lang="en-US" dirty="0" err="1"/>
              <a:t>cantitate</a:t>
            </a:r>
            <a:r>
              <a:rPr lang="en-US" dirty="0"/>
              <a:t> </a:t>
            </a:r>
            <a:r>
              <a:rPr lang="en-US" dirty="0" err="1"/>
              <a:t>mică</a:t>
            </a:r>
            <a:r>
              <a:rPr lang="en-US" dirty="0"/>
              <a:t> </a:t>
            </a:r>
            <a:r>
              <a:rPr lang="en-US" dirty="0" err="1"/>
              <a:t>pentru</a:t>
            </a:r>
            <a:r>
              <a:rPr lang="en-US" dirty="0"/>
              <a:t> a </a:t>
            </a:r>
            <a:r>
              <a:rPr lang="en-US" dirty="0" err="1"/>
              <a:t>provoca</a:t>
            </a:r>
            <a:r>
              <a:rPr lang="en-US" dirty="0"/>
              <a:t> un </a:t>
            </a:r>
            <a:r>
              <a:rPr lang="en-US" dirty="0" err="1"/>
              <a:t>răspuns</a:t>
            </a:r>
            <a:r>
              <a:rPr lang="en-US" dirty="0"/>
              <a:t> </a:t>
            </a:r>
            <a:r>
              <a:rPr lang="en-US" dirty="0" err="1"/>
              <a:t>sau</a:t>
            </a:r>
            <a:r>
              <a:rPr lang="en-US" dirty="0"/>
              <a:t> o </a:t>
            </a:r>
            <a:r>
              <a:rPr lang="en-US" dirty="0" err="1"/>
              <a:t>schimbare</a:t>
            </a:r>
            <a:r>
              <a:rPr lang="en-US" dirty="0"/>
              <a:t> </a:t>
            </a:r>
            <a:r>
              <a:rPr lang="en-US" dirty="0" err="1"/>
              <a:t>comportamentală</a:t>
            </a:r>
            <a:r>
              <a:rPr lang="en-US" dirty="0"/>
              <a:t> </a:t>
            </a:r>
            <a:r>
              <a:rPr lang="en-US" dirty="0" err="1"/>
              <a:t>semnificativă</a:t>
            </a:r>
            <a:r>
              <a:rPr lang="en-US" dirty="0"/>
              <a:t>.</a:t>
            </a:r>
          </a:p>
          <a:p>
            <a:r>
              <a:rPr lang="en-US" b="1" dirty="0" err="1"/>
              <a:t>Procese</a:t>
            </a:r>
            <a:r>
              <a:rPr lang="en-US" b="1" dirty="0"/>
              <a:t> cognitive</a:t>
            </a:r>
            <a:r>
              <a:rPr lang="ro-RO" b="1" dirty="0"/>
              <a:t> </a:t>
            </a:r>
            <a:r>
              <a:rPr lang="en-US" dirty="0" err="1"/>
              <a:t>Motivația</a:t>
            </a:r>
            <a:r>
              <a:rPr lang="en-US" dirty="0"/>
              <a:t> </a:t>
            </a:r>
            <a:r>
              <a:rPr lang="en-US" dirty="0" err="1"/>
              <a:t>sau</a:t>
            </a:r>
            <a:r>
              <a:rPr lang="en-US" dirty="0"/>
              <a:t> </a:t>
            </a:r>
            <a:r>
              <a:rPr lang="en-US" dirty="0" err="1"/>
              <a:t>așteptarea</a:t>
            </a:r>
            <a:r>
              <a:rPr lang="en-US" dirty="0"/>
              <a:t> </a:t>
            </a:r>
            <a:r>
              <a:rPr lang="en-US" dirty="0" err="1"/>
              <a:t>unei</a:t>
            </a:r>
            <a:r>
              <a:rPr lang="en-US" dirty="0"/>
              <a:t> </a:t>
            </a:r>
            <a:r>
              <a:rPr lang="en-US" dirty="0" err="1"/>
              <a:t>persoane</a:t>
            </a:r>
            <a:r>
              <a:rPr lang="en-US" dirty="0"/>
              <a:t> </a:t>
            </a:r>
            <a:r>
              <a:rPr lang="en-US" dirty="0" err="1"/>
              <a:t>joacă</a:t>
            </a:r>
            <a:r>
              <a:rPr lang="en-US" dirty="0"/>
              <a:t> </a:t>
            </a:r>
            <a:r>
              <a:rPr lang="en-US" dirty="0" err="1"/>
              <a:t>în</a:t>
            </a:r>
            <a:r>
              <a:rPr lang="en-US" dirty="0"/>
              <a:t> </a:t>
            </a:r>
            <a:r>
              <a:rPr lang="en-US" dirty="0" err="1"/>
              <a:t>egală</a:t>
            </a:r>
            <a:r>
              <a:rPr lang="en-US" dirty="0"/>
              <a:t> </a:t>
            </a:r>
            <a:r>
              <a:rPr lang="en-US" dirty="0" err="1"/>
              <a:t>măsură</a:t>
            </a:r>
            <a:r>
              <a:rPr lang="en-US" dirty="0"/>
              <a:t> un </a:t>
            </a:r>
            <a:r>
              <a:rPr lang="en-US" dirty="0" err="1"/>
              <a:t>rol</a:t>
            </a:r>
            <a:r>
              <a:rPr lang="en-US" dirty="0"/>
              <a:t> </a:t>
            </a:r>
            <a:r>
              <a:rPr lang="en-US" dirty="0" err="1"/>
              <a:t>decisiv</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recunoașterea</a:t>
            </a:r>
            <a:r>
              <a:rPr lang="en-US" dirty="0"/>
              <a:t> </a:t>
            </a:r>
            <a:r>
              <a:rPr lang="en-US" dirty="0" err="1"/>
              <a:t>sau</a:t>
            </a:r>
            <a:r>
              <a:rPr lang="en-US" dirty="0"/>
              <a:t> </a:t>
            </a:r>
            <a:r>
              <a:rPr lang="en-US" dirty="0" err="1"/>
              <a:t>percepția</a:t>
            </a:r>
            <a:r>
              <a:rPr lang="en-US" dirty="0"/>
              <a:t> </a:t>
            </a:r>
            <a:r>
              <a:rPr lang="en-US" dirty="0" err="1"/>
              <a:t>unui</a:t>
            </a:r>
            <a:r>
              <a:rPr lang="en-US" dirty="0"/>
              <a:t> </a:t>
            </a:r>
            <a:r>
              <a:rPr lang="en-US" dirty="0" err="1"/>
              <a:t>stimul</a:t>
            </a:r>
            <a:r>
              <a:rPr lang="en-US" dirty="0"/>
              <a:t> la un </a:t>
            </a:r>
            <a:r>
              <a:rPr lang="en-US" dirty="0" err="1"/>
              <a:t>nivel</a:t>
            </a:r>
            <a:r>
              <a:rPr lang="en-US" dirty="0"/>
              <a:t> prag minim.</a:t>
            </a:r>
          </a:p>
          <a:p>
            <a:endParaRPr lang="en-US" dirty="0"/>
          </a:p>
          <a:p>
            <a:endParaRPr lang="en-US" dirty="0"/>
          </a:p>
          <a:p>
            <a:endParaRPr lang="en-US" dirty="0"/>
          </a:p>
        </p:txBody>
      </p:sp>
    </p:spTree>
    <p:extLst>
      <p:ext uri="{BB962C8B-B14F-4D97-AF65-F5344CB8AC3E}">
        <p14:creationId xmlns:p14="http://schemas.microsoft.com/office/powerpoint/2010/main" val="42305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F828-CF1E-AE73-1D50-6A822F2E0932}"/>
              </a:ext>
            </a:extLst>
          </p:cNvPr>
          <p:cNvSpPr>
            <a:spLocks noGrp="1"/>
          </p:cNvSpPr>
          <p:nvPr>
            <p:ph type="title"/>
          </p:nvPr>
        </p:nvSpPr>
        <p:spPr>
          <a:xfrm>
            <a:off x="838200" y="365126"/>
            <a:ext cx="10515600" cy="5588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ABF7057-57FD-0125-DF9C-E4A1ECFA780D}"/>
              </a:ext>
            </a:extLst>
          </p:cNvPr>
          <p:cNvSpPr>
            <a:spLocks noGrp="1"/>
          </p:cNvSpPr>
          <p:nvPr>
            <p:ph idx="1"/>
          </p:nvPr>
        </p:nvSpPr>
        <p:spPr>
          <a:xfrm>
            <a:off x="838200" y="1238250"/>
            <a:ext cx="10515600" cy="4938713"/>
          </a:xfrm>
        </p:spPr>
        <p:txBody>
          <a:bodyPr>
            <a:normAutofit fontScale="77500" lnSpcReduction="20000"/>
          </a:bodyPr>
          <a:lstStyle/>
          <a:p>
            <a:pPr marL="0" indent="0" algn="ctr">
              <a:buNone/>
            </a:pPr>
            <a:r>
              <a:rPr lang="en-US" b="1" dirty="0">
                <a:solidFill>
                  <a:srgbClr val="FF0000"/>
                </a:solidFill>
              </a:rPr>
              <a:t>Praguri de </a:t>
            </a:r>
            <a:r>
              <a:rPr lang="en-US" b="1" dirty="0" err="1">
                <a:solidFill>
                  <a:srgbClr val="FF0000"/>
                </a:solidFill>
              </a:rPr>
              <a:t>diferență</a:t>
            </a:r>
            <a:r>
              <a:rPr lang="en-US" b="1" dirty="0">
                <a:solidFill>
                  <a:srgbClr val="FF0000"/>
                </a:solidFill>
              </a:rPr>
              <a:t> </a:t>
            </a:r>
            <a:r>
              <a:rPr lang="en-US" b="1" dirty="0" err="1">
                <a:solidFill>
                  <a:srgbClr val="FF0000"/>
                </a:solidFill>
              </a:rPr>
              <a:t>senzorială</a:t>
            </a:r>
            <a:endParaRPr lang="en-US" b="1" dirty="0">
              <a:solidFill>
                <a:srgbClr val="FF0000"/>
              </a:solidFill>
            </a:endParaRPr>
          </a:p>
          <a:p>
            <a:r>
              <a:rPr lang="en-US" b="1" i="1" dirty="0" err="1"/>
              <a:t>Diferența</a:t>
            </a:r>
            <a:r>
              <a:rPr lang="en-US" b="1" i="1" dirty="0"/>
              <a:t> </a:t>
            </a:r>
            <a:r>
              <a:rPr lang="en-US" b="1" i="1" dirty="0" err="1"/>
              <a:t>doar</a:t>
            </a:r>
            <a:r>
              <a:rPr lang="en-US" b="1" i="1" dirty="0"/>
              <a:t> </a:t>
            </a:r>
            <a:r>
              <a:rPr lang="en-US" b="1" i="1" dirty="0" err="1"/>
              <a:t>desizabilă</a:t>
            </a:r>
            <a:r>
              <a:rPr lang="en-US" b="1" i="1" dirty="0"/>
              <a:t> </a:t>
            </a:r>
            <a:r>
              <a:rPr lang="en-US" dirty="0"/>
              <a:t>(</a:t>
            </a:r>
            <a:r>
              <a:rPr lang="en-US" dirty="0" err="1"/>
              <a:t>prag</a:t>
            </a:r>
            <a:r>
              <a:rPr lang="en-US" dirty="0"/>
              <a:t> </a:t>
            </a:r>
            <a:r>
              <a:rPr lang="en-US" dirty="0" err="1"/>
              <a:t>diferențial</a:t>
            </a:r>
            <a:r>
              <a:rPr lang="en-US" dirty="0"/>
              <a:t> / limen </a:t>
            </a:r>
            <a:r>
              <a:rPr lang="en-US" dirty="0" err="1"/>
              <a:t>diferențial</a:t>
            </a:r>
            <a:r>
              <a:rPr lang="en-US" dirty="0"/>
              <a:t>) – JND- </a:t>
            </a:r>
            <a:r>
              <a:rPr lang="en-US" dirty="0" err="1"/>
              <a:t>este</a:t>
            </a:r>
            <a:r>
              <a:rPr lang="en-US" dirty="0"/>
              <a:t> </a:t>
            </a:r>
            <a:r>
              <a:rPr lang="en-US" dirty="0" err="1"/>
              <a:t>schimbarea</a:t>
            </a:r>
            <a:r>
              <a:rPr lang="en-US" dirty="0"/>
              <a:t> </a:t>
            </a:r>
            <a:r>
              <a:rPr lang="en-US" dirty="0" err="1"/>
              <a:t>minimă</a:t>
            </a:r>
            <a:r>
              <a:rPr lang="en-US" dirty="0"/>
              <a:t> </a:t>
            </a:r>
            <a:r>
              <a:rPr lang="en-US" dirty="0" err="1"/>
              <a:t>posibilă</a:t>
            </a:r>
            <a:r>
              <a:rPr lang="en-US" dirty="0"/>
              <a:t> a </a:t>
            </a:r>
            <a:r>
              <a:rPr lang="en-US" dirty="0" err="1"/>
              <a:t>stimulului</a:t>
            </a:r>
            <a:r>
              <a:rPr lang="en-US" dirty="0"/>
              <a:t> </a:t>
            </a:r>
            <a:r>
              <a:rPr lang="en-US" dirty="0" err="1"/>
              <a:t>senzorial</a:t>
            </a:r>
            <a:r>
              <a:rPr lang="en-US" dirty="0"/>
              <a:t> </a:t>
            </a:r>
            <a:r>
              <a:rPr lang="en-US" dirty="0" err="1"/>
              <a:t>necesară</a:t>
            </a:r>
            <a:r>
              <a:rPr lang="en-US" dirty="0"/>
              <a:t> </a:t>
            </a:r>
            <a:r>
              <a:rPr lang="en-US" dirty="0" err="1"/>
              <a:t>unei</a:t>
            </a:r>
            <a:r>
              <a:rPr lang="en-US" dirty="0"/>
              <a:t> </a:t>
            </a:r>
            <a:r>
              <a:rPr lang="en-US" dirty="0" err="1"/>
              <a:t>persoane</a:t>
            </a:r>
            <a:r>
              <a:rPr lang="en-US" dirty="0"/>
              <a:t> </a:t>
            </a:r>
            <a:r>
              <a:rPr lang="en-US" dirty="0" err="1"/>
              <a:t>pentru</a:t>
            </a:r>
            <a:r>
              <a:rPr lang="en-US" dirty="0"/>
              <a:t> a </a:t>
            </a:r>
            <a:r>
              <a:rPr lang="en-US" dirty="0" err="1"/>
              <a:t>recunoaște</a:t>
            </a:r>
            <a:r>
              <a:rPr lang="en-US" dirty="0"/>
              <a:t> </a:t>
            </a:r>
            <a:r>
              <a:rPr lang="en-US" dirty="0" err="1"/>
              <a:t>că</a:t>
            </a:r>
            <a:r>
              <a:rPr lang="en-US" dirty="0"/>
              <a:t> </a:t>
            </a:r>
            <a:r>
              <a:rPr lang="en-US" dirty="0" err="1"/>
              <a:t>schimbarea</a:t>
            </a:r>
            <a:r>
              <a:rPr lang="en-US" dirty="0"/>
              <a:t> a </a:t>
            </a:r>
            <a:r>
              <a:rPr lang="en-US" dirty="0" err="1"/>
              <a:t>avut</a:t>
            </a:r>
            <a:r>
              <a:rPr lang="en-US" dirty="0"/>
              <a:t> loc. Este </a:t>
            </a:r>
            <a:r>
              <a:rPr lang="en-US" dirty="0" err="1"/>
              <a:t>cea</a:t>
            </a:r>
            <a:r>
              <a:rPr lang="en-US" dirty="0"/>
              <a:t> </a:t>
            </a:r>
            <a:r>
              <a:rPr lang="en-US" dirty="0" err="1"/>
              <a:t>mai</a:t>
            </a:r>
            <a:r>
              <a:rPr lang="en-US" dirty="0"/>
              <a:t> </a:t>
            </a:r>
            <a:r>
              <a:rPr lang="en-US" dirty="0" err="1"/>
              <a:t>mică</a:t>
            </a:r>
            <a:r>
              <a:rPr lang="en-US" dirty="0"/>
              <a:t> </a:t>
            </a:r>
            <a:r>
              <a:rPr lang="en-US" dirty="0" err="1"/>
              <a:t>diferență</a:t>
            </a:r>
            <a:r>
              <a:rPr lang="en-US" dirty="0"/>
              <a:t> </a:t>
            </a:r>
            <a:r>
              <a:rPr lang="en-US" dirty="0" err="1"/>
              <a:t>recognoscibilă</a:t>
            </a:r>
            <a:r>
              <a:rPr lang="en-US" dirty="0"/>
              <a:t> </a:t>
            </a:r>
            <a:r>
              <a:rPr lang="en-US" dirty="0" err="1"/>
              <a:t>dintre</a:t>
            </a:r>
            <a:r>
              <a:rPr lang="en-US" dirty="0"/>
              <a:t> </a:t>
            </a:r>
            <a:r>
              <a:rPr lang="en-US" dirty="0" err="1"/>
              <a:t>nivelul</a:t>
            </a:r>
            <a:r>
              <a:rPr lang="en-US" dirty="0"/>
              <a:t> </a:t>
            </a:r>
            <a:r>
              <a:rPr lang="en-US" dirty="0" err="1"/>
              <a:t>inițial</a:t>
            </a:r>
            <a:r>
              <a:rPr lang="en-US" dirty="0"/>
              <a:t> </a:t>
            </a:r>
            <a:r>
              <a:rPr lang="en-US" dirty="0" err="1"/>
              <a:t>și</a:t>
            </a:r>
            <a:r>
              <a:rPr lang="en-US" dirty="0"/>
              <a:t> </a:t>
            </a:r>
            <a:r>
              <a:rPr lang="en-US" dirty="0" err="1"/>
              <a:t>nivelul</a:t>
            </a:r>
            <a:r>
              <a:rPr lang="en-US" dirty="0"/>
              <a:t> </a:t>
            </a:r>
            <a:r>
              <a:rPr lang="en-US" dirty="0" err="1"/>
              <a:t>secundar</a:t>
            </a:r>
            <a:r>
              <a:rPr lang="en-US" dirty="0"/>
              <a:t> al </a:t>
            </a:r>
            <a:r>
              <a:rPr lang="en-US" dirty="0" err="1"/>
              <a:t>stimulului</a:t>
            </a:r>
            <a:r>
              <a:rPr lang="en-US" dirty="0"/>
              <a:t>.</a:t>
            </a:r>
          </a:p>
          <a:p>
            <a:r>
              <a:rPr lang="en-US" dirty="0"/>
              <a:t>JND se </a:t>
            </a:r>
            <a:r>
              <a:rPr lang="en-US" dirty="0" err="1"/>
              <a:t>aplică</a:t>
            </a:r>
            <a:r>
              <a:rPr lang="en-US" dirty="0"/>
              <a:t> </a:t>
            </a:r>
            <a:r>
              <a:rPr lang="en-US" dirty="0" err="1"/>
              <a:t>unei</a:t>
            </a:r>
            <a:r>
              <a:rPr lang="en-US" dirty="0"/>
              <a:t> </a:t>
            </a:r>
            <a:r>
              <a:rPr lang="en-US" dirty="0" err="1"/>
              <a:t>varietăți</a:t>
            </a:r>
            <a:r>
              <a:rPr lang="en-US" dirty="0"/>
              <a:t> de </a:t>
            </a:r>
            <a:r>
              <a:rPr lang="en-US" dirty="0" err="1"/>
              <a:t>simțuri</a:t>
            </a:r>
            <a:r>
              <a:rPr lang="en-US" dirty="0"/>
              <a:t> precum </a:t>
            </a:r>
            <a:r>
              <a:rPr lang="en-US" dirty="0" err="1"/>
              <a:t>auzul</a:t>
            </a:r>
            <a:r>
              <a:rPr lang="en-US" dirty="0"/>
              <a:t>, </a:t>
            </a:r>
            <a:r>
              <a:rPr lang="en-US" dirty="0" err="1"/>
              <a:t>mirosul</a:t>
            </a:r>
            <a:r>
              <a:rPr lang="en-US" dirty="0"/>
              <a:t>, </a:t>
            </a:r>
            <a:r>
              <a:rPr lang="en-US" dirty="0" err="1"/>
              <a:t>văzul</a:t>
            </a:r>
            <a:r>
              <a:rPr lang="en-US" dirty="0"/>
              <a:t>, </a:t>
            </a:r>
            <a:r>
              <a:rPr lang="en-US" dirty="0" err="1"/>
              <a:t>gustul</a:t>
            </a:r>
            <a:r>
              <a:rPr lang="en-US" dirty="0"/>
              <a:t> </a:t>
            </a:r>
            <a:r>
              <a:rPr lang="en-US" dirty="0" err="1"/>
              <a:t>și</a:t>
            </a:r>
            <a:r>
              <a:rPr lang="en-US" dirty="0"/>
              <a:t> </a:t>
            </a:r>
            <a:r>
              <a:rPr lang="en-US" dirty="0" err="1"/>
              <a:t>atingerea</a:t>
            </a:r>
            <a:r>
              <a:rPr lang="en-US" dirty="0"/>
              <a:t>. </a:t>
            </a:r>
            <a:r>
              <a:rPr lang="en-US" dirty="0" err="1"/>
              <a:t>Poate</a:t>
            </a:r>
            <a:r>
              <a:rPr lang="en-US" dirty="0"/>
              <a:t> fi </a:t>
            </a:r>
            <a:r>
              <a:rPr lang="en-US" dirty="0" err="1"/>
              <a:t>aplicată</a:t>
            </a:r>
            <a:r>
              <a:rPr lang="en-US" dirty="0"/>
              <a:t> </a:t>
            </a:r>
            <a:r>
              <a:rPr lang="en-US" dirty="0" err="1"/>
              <a:t>și</a:t>
            </a:r>
            <a:r>
              <a:rPr lang="en-US" dirty="0"/>
              <a:t> </a:t>
            </a:r>
            <a:r>
              <a:rPr lang="en-US" dirty="0" err="1"/>
              <a:t>în</a:t>
            </a:r>
            <a:r>
              <a:rPr lang="en-US" dirty="0"/>
              <a:t> diverse </a:t>
            </a:r>
            <a:r>
              <a:rPr lang="en-US" dirty="0" err="1"/>
              <a:t>situații</a:t>
            </a:r>
            <a:r>
              <a:rPr lang="en-US" dirty="0"/>
              <a:t> </a:t>
            </a:r>
            <a:r>
              <a:rPr lang="en-US" dirty="0" err="1"/>
              <a:t>sau</a:t>
            </a:r>
            <a:r>
              <a:rPr lang="en-US" dirty="0"/>
              <a:t> </a:t>
            </a:r>
            <a:r>
              <a:rPr lang="en-US" dirty="0" err="1"/>
              <a:t>lucruri</a:t>
            </a:r>
            <a:r>
              <a:rPr lang="en-US" dirty="0"/>
              <a:t> precum </a:t>
            </a:r>
            <a:r>
              <a:rPr lang="en-US" dirty="0" err="1"/>
              <a:t>zgomotul</a:t>
            </a:r>
            <a:r>
              <a:rPr lang="en-US" dirty="0"/>
              <a:t>, </a:t>
            </a:r>
            <a:r>
              <a:rPr lang="en-US" dirty="0" err="1"/>
              <a:t>luminozitatea</a:t>
            </a:r>
            <a:r>
              <a:rPr lang="en-US" dirty="0"/>
              <a:t>, </a:t>
            </a:r>
            <a:r>
              <a:rPr lang="en-US" dirty="0" err="1"/>
              <a:t>greutatea</a:t>
            </a:r>
            <a:r>
              <a:rPr lang="en-US" dirty="0"/>
              <a:t>, </a:t>
            </a:r>
            <a:r>
              <a:rPr lang="en-US" dirty="0" err="1"/>
              <a:t>dulceața</a:t>
            </a:r>
            <a:r>
              <a:rPr lang="en-US" dirty="0"/>
              <a:t>, </a:t>
            </a:r>
            <a:r>
              <a:rPr lang="en-US" dirty="0" err="1"/>
              <a:t>presiunea</a:t>
            </a:r>
            <a:r>
              <a:rPr lang="en-US" dirty="0"/>
              <a:t> etc.</a:t>
            </a:r>
          </a:p>
          <a:p>
            <a:r>
              <a:rPr lang="en-US" dirty="0"/>
              <a:t>Este la </a:t>
            </a:r>
            <a:r>
              <a:rPr lang="en-US" dirty="0" err="1"/>
              <a:t>fel</a:t>
            </a:r>
            <a:r>
              <a:rPr lang="en-US" dirty="0"/>
              <a:t> de important </a:t>
            </a:r>
            <a:r>
              <a:rPr lang="en-US" dirty="0" err="1"/>
              <a:t>să</a:t>
            </a:r>
            <a:r>
              <a:rPr lang="en-US" dirty="0"/>
              <a:t> nu </a:t>
            </a:r>
            <a:r>
              <a:rPr lang="en-US" dirty="0" err="1"/>
              <a:t>tratăm</a:t>
            </a:r>
            <a:r>
              <a:rPr lang="en-US" dirty="0"/>
              <a:t> </a:t>
            </a:r>
            <a:r>
              <a:rPr lang="en-US" dirty="0" err="1"/>
              <a:t>Diferența</a:t>
            </a:r>
            <a:r>
              <a:rPr lang="en-US" dirty="0"/>
              <a:t> Doar </a:t>
            </a:r>
            <a:r>
              <a:rPr lang="en-US" dirty="0" err="1"/>
              <a:t>Sesizabilă</a:t>
            </a:r>
            <a:r>
              <a:rPr lang="en-US" dirty="0"/>
              <a:t> </a:t>
            </a:r>
            <a:r>
              <a:rPr lang="en-US" dirty="0" err="1"/>
              <a:t>și</a:t>
            </a:r>
            <a:r>
              <a:rPr lang="en-US" dirty="0"/>
              <a:t> </a:t>
            </a:r>
            <a:r>
              <a:rPr lang="en-US" dirty="0" err="1"/>
              <a:t>Pragul</a:t>
            </a:r>
            <a:r>
              <a:rPr lang="en-US" dirty="0"/>
              <a:t> Absolut ca </a:t>
            </a:r>
            <a:r>
              <a:rPr lang="en-US" dirty="0" err="1"/>
              <a:t>concepte</a:t>
            </a:r>
            <a:r>
              <a:rPr lang="en-US" dirty="0"/>
              <a:t> </a:t>
            </a:r>
            <a:r>
              <a:rPr lang="en-US" dirty="0" err="1"/>
              <a:t>similare</a:t>
            </a:r>
            <a:r>
              <a:rPr lang="en-US" dirty="0"/>
              <a:t>. </a:t>
            </a:r>
          </a:p>
          <a:p>
            <a:r>
              <a:rPr lang="en-US" dirty="0" err="1"/>
              <a:t>Pragul</a:t>
            </a:r>
            <a:r>
              <a:rPr lang="en-US" dirty="0"/>
              <a:t> </a:t>
            </a:r>
            <a:r>
              <a:rPr lang="en-US" dirty="0" err="1"/>
              <a:t>Diferențial</a:t>
            </a:r>
            <a:r>
              <a:rPr lang="en-US" dirty="0"/>
              <a:t> </a:t>
            </a:r>
            <a:r>
              <a:rPr lang="en-US" dirty="0" err="1"/>
              <a:t>explică</a:t>
            </a:r>
            <a:r>
              <a:rPr lang="en-US" dirty="0"/>
              <a:t> </a:t>
            </a:r>
            <a:r>
              <a:rPr lang="en-US" dirty="0" err="1"/>
              <a:t>diferența</a:t>
            </a:r>
            <a:r>
              <a:rPr lang="en-US" dirty="0"/>
              <a:t> </a:t>
            </a:r>
            <a:r>
              <a:rPr lang="en-US" dirty="0" err="1"/>
              <a:t>perceptibilă</a:t>
            </a:r>
            <a:r>
              <a:rPr lang="en-US" dirty="0"/>
              <a:t> </a:t>
            </a:r>
            <a:r>
              <a:rPr lang="en-US" dirty="0" err="1"/>
              <a:t>în</a:t>
            </a:r>
            <a:r>
              <a:rPr lang="en-US" dirty="0"/>
              <a:t> </a:t>
            </a:r>
            <a:r>
              <a:rPr lang="en-US" dirty="0" err="1"/>
              <a:t>expunerea</a:t>
            </a:r>
            <a:r>
              <a:rPr lang="en-US" dirty="0"/>
              <a:t> la </a:t>
            </a:r>
            <a:r>
              <a:rPr lang="en-US" dirty="0" err="1"/>
              <a:t>stimul</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Pragul</a:t>
            </a:r>
            <a:r>
              <a:rPr lang="en-US" dirty="0"/>
              <a:t> Absolut se </a:t>
            </a:r>
            <a:r>
              <a:rPr lang="en-US" dirty="0" err="1"/>
              <a:t>concentrează</a:t>
            </a:r>
            <a:r>
              <a:rPr lang="en-US" dirty="0"/>
              <a:t> pe </a:t>
            </a:r>
            <a:r>
              <a:rPr lang="en-US" i="1" dirty="0" err="1"/>
              <a:t>cea</a:t>
            </a:r>
            <a:r>
              <a:rPr lang="en-US" i="1" dirty="0"/>
              <a:t> </a:t>
            </a:r>
            <a:r>
              <a:rPr lang="en-US" i="1" dirty="0" err="1"/>
              <a:t>mai</a:t>
            </a:r>
            <a:r>
              <a:rPr lang="en-US" i="1" dirty="0"/>
              <a:t> </a:t>
            </a:r>
            <a:r>
              <a:rPr lang="en-US" i="1" dirty="0" err="1"/>
              <a:t>mică</a:t>
            </a:r>
            <a:r>
              <a:rPr lang="en-US" i="1" dirty="0"/>
              <a:t> </a:t>
            </a:r>
            <a:r>
              <a:rPr lang="en-US" i="1" dirty="0" err="1"/>
              <a:t>stimulare</a:t>
            </a:r>
            <a:r>
              <a:rPr lang="en-US" i="1" dirty="0"/>
              <a:t> </a:t>
            </a:r>
            <a:r>
              <a:rPr lang="en-US" i="1" dirty="0" err="1"/>
              <a:t>detectabilă</a:t>
            </a:r>
            <a:r>
              <a:rPr lang="en-US" dirty="0"/>
              <a:t>. </a:t>
            </a:r>
          </a:p>
          <a:p>
            <a:r>
              <a:rPr lang="en-US" dirty="0" err="1"/>
              <a:t>Pragul</a:t>
            </a:r>
            <a:r>
              <a:rPr lang="en-US" dirty="0"/>
              <a:t> Absolut, </a:t>
            </a:r>
            <a:r>
              <a:rPr lang="en-US" dirty="0" err="1"/>
              <a:t>în</a:t>
            </a:r>
            <a:r>
              <a:rPr lang="en-US" dirty="0"/>
              <a:t> </a:t>
            </a:r>
            <a:r>
              <a:rPr lang="en-US" dirty="0" err="1"/>
              <a:t>cazul</a:t>
            </a:r>
            <a:r>
              <a:rPr lang="en-US" dirty="0"/>
              <a:t> </a:t>
            </a:r>
            <a:r>
              <a:rPr lang="en-US" dirty="0" err="1"/>
              <a:t>sunetului</a:t>
            </a:r>
            <a:r>
              <a:rPr lang="en-US" dirty="0"/>
              <a:t>, </a:t>
            </a:r>
            <a:r>
              <a:rPr lang="en-US" dirty="0" err="1"/>
              <a:t>va</a:t>
            </a:r>
            <a:r>
              <a:rPr lang="en-US" dirty="0"/>
              <a:t> fi cel </a:t>
            </a:r>
            <a:r>
              <a:rPr lang="en-US" dirty="0" err="1"/>
              <a:t>mai</a:t>
            </a:r>
            <a:r>
              <a:rPr lang="en-US" dirty="0"/>
              <a:t> mic </a:t>
            </a:r>
            <a:r>
              <a:rPr lang="en-US" dirty="0" err="1"/>
              <a:t>volum</a:t>
            </a:r>
            <a:r>
              <a:rPr lang="en-US" dirty="0"/>
              <a:t> </a:t>
            </a:r>
            <a:r>
              <a:rPr lang="en-US" dirty="0" err="1"/>
              <a:t>sonor</a:t>
            </a:r>
            <a:r>
              <a:rPr lang="en-US" dirty="0"/>
              <a:t> pe care o </a:t>
            </a:r>
            <a:r>
              <a:rPr lang="en-US" dirty="0" err="1"/>
              <a:t>persoană</a:t>
            </a:r>
            <a:r>
              <a:rPr lang="en-US" dirty="0"/>
              <a:t> </a:t>
            </a:r>
            <a:r>
              <a:rPr lang="en-US" dirty="0" err="1"/>
              <a:t>îl</a:t>
            </a:r>
            <a:r>
              <a:rPr lang="en-US" dirty="0"/>
              <a:t> </a:t>
            </a:r>
            <a:r>
              <a:rPr lang="en-US" dirty="0" err="1"/>
              <a:t>va</a:t>
            </a:r>
            <a:r>
              <a:rPr lang="en-US" dirty="0"/>
              <a:t> </a:t>
            </a:r>
            <a:r>
              <a:rPr lang="en-US" dirty="0" err="1"/>
              <a:t>putea</a:t>
            </a:r>
            <a:r>
              <a:rPr lang="en-US" dirty="0"/>
              <a:t> </a:t>
            </a:r>
            <a:r>
              <a:rPr lang="en-US" dirty="0" err="1"/>
              <a:t>detecta</a:t>
            </a:r>
            <a:r>
              <a:rPr lang="en-US" dirty="0"/>
              <a:t>. </a:t>
            </a:r>
          </a:p>
          <a:p>
            <a:r>
              <a:rPr lang="en-US" b="1" i="1" dirty="0" err="1"/>
              <a:t>Diferența</a:t>
            </a:r>
            <a:r>
              <a:rPr lang="en-US" b="1" i="1" dirty="0"/>
              <a:t> Doar </a:t>
            </a:r>
            <a:r>
              <a:rPr lang="en-US" b="1" i="1" dirty="0" err="1"/>
              <a:t>Sesizabilă</a:t>
            </a:r>
            <a:r>
              <a:rPr lang="en-US" b="1" i="1" dirty="0"/>
              <a:t> </a:t>
            </a:r>
            <a:r>
              <a:rPr lang="en-US" dirty="0" err="1"/>
              <a:t>va</a:t>
            </a:r>
            <a:r>
              <a:rPr lang="en-US" dirty="0"/>
              <a:t> fi </a:t>
            </a:r>
            <a:r>
              <a:rPr lang="en-US" dirty="0" err="1"/>
              <a:t>modificarea</a:t>
            </a:r>
            <a:r>
              <a:rPr lang="en-US" dirty="0"/>
              <a:t> </a:t>
            </a:r>
            <a:r>
              <a:rPr lang="en-US" dirty="0" err="1"/>
              <a:t>volumului</a:t>
            </a:r>
            <a:r>
              <a:rPr lang="en-US" dirty="0"/>
              <a:t> </a:t>
            </a:r>
            <a:r>
              <a:rPr lang="en-US" dirty="0" err="1"/>
              <a:t>sunetului</a:t>
            </a:r>
            <a:r>
              <a:rPr lang="en-US" dirty="0"/>
              <a:t> pe care o </a:t>
            </a:r>
            <a:r>
              <a:rPr lang="en-US" dirty="0" err="1"/>
              <a:t>persoană</a:t>
            </a:r>
            <a:r>
              <a:rPr lang="en-US" dirty="0"/>
              <a:t> o </a:t>
            </a:r>
            <a:r>
              <a:rPr lang="en-US" dirty="0" err="1"/>
              <a:t>va</a:t>
            </a:r>
            <a:r>
              <a:rPr lang="en-US" dirty="0"/>
              <a:t> </a:t>
            </a:r>
            <a:r>
              <a:rPr lang="en-US" dirty="0" err="1"/>
              <a:t>putea</a:t>
            </a:r>
            <a:r>
              <a:rPr lang="en-US" dirty="0"/>
              <a:t> </a:t>
            </a:r>
            <a:r>
              <a:rPr lang="en-US" dirty="0" err="1"/>
              <a:t>detecta</a:t>
            </a:r>
            <a:r>
              <a:rPr lang="en-US" dirty="0"/>
              <a:t> </a:t>
            </a:r>
            <a:r>
              <a:rPr lang="en-US" dirty="0" err="1"/>
              <a:t>sau</a:t>
            </a:r>
            <a:r>
              <a:rPr lang="en-US" dirty="0"/>
              <a:t> </a:t>
            </a:r>
            <a:r>
              <a:rPr lang="en-US" dirty="0" err="1"/>
              <a:t>recunoaște</a:t>
            </a:r>
            <a:r>
              <a:rPr lang="en-US" dirty="0"/>
              <a:t>.</a:t>
            </a:r>
          </a:p>
          <a:p>
            <a:endParaRPr lang="en-US" dirty="0"/>
          </a:p>
        </p:txBody>
      </p:sp>
    </p:spTree>
    <p:extLst>
      <p:ext uri="{BB962C8B-B14F-4D97-AF65-F5344CB8AC3E}">
        <p14:creationId xmlns:p14="http://schemas.microsoft.com/office/powerpoint/2010/main" val="75383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13E7-912A-3AEA-22E7-32025886FC1A}"/>
              </a:ext>
            </a:extLst>
          </p:cNvPr>
          <p:cNvSpPr>
            <a:spLocks noGrp="1"/>
          </p:cNvSpPr>
          <p:nvPr>
            <p:ph type="title"/>
          </p:nvPr>
        </p:nvSpPr>
        <p:spPr/>
        <p:txBody>
          <a:bodyPr/>
          <a:lstStyle/>
          <a:p>
            <a:r>
              <a:rPr lang="ro-MD" dirty="0"/>
              <a:t>Psychophysical Testing (pentru vederea ochiului)</a:t>
            </a:r>
            <a:endParaRPr lang="ro-RO" dirty="0"/>
          </a:p>
        </p:txBody>
      </p:sp>
      <p:pic>
        <p:nvPicPr>
          <p:cNvPr id="5" name="Content Placeholder 4">
            <a:extLst>
              <a:ext uri="{FF2B5EF4-FFF2-40B4-BE49-F238E27FC236}">
                <a16:creationId xmlns:a16="http://schemas.microsoft.com/office/drawing/2014/main" id="{98D11570-31E5-FF1E-F593-7480E04E4ED1}"/>
              </a:ext>
            </a:extLst>
          </p:cNvPr>
          <p:cNvPicPr>
            <a:picLocks noGrp="1" noChangeAspect="1"/>
          </p:cNvPicPr>
          <p:nvPr>
            <p:ph idx="1"/>
          </p:nvPr>
        </p:nvPicPr>
        <p:blipFill>
          <a:blip r:embed="rId2"/>
          <a:stretch>
            <a:fillRect/>
          </a:stretch>
        </p:blipFill>
        <p:spPr>
          <a:xfrm>
            <a:off x="2560538" y="1825625"/>
            <a:ext cx="7070924" cy="4351338"/>
          </a:xfrm>
          <a:prstGeom prst="rect">
            <a:avLst/>
          </a:prstGeom>
        </p:spPr>
      </p:pic>
    </p:spTree>
    <p:extLst>
      <p:ext uri="{BB962C8B-B14F-4D97-AF65-F5344CB8AC3E}">
        <p14:creationId xmlns:p14="http://schemas.microsoft.com/office/powerpoint/2010/main" val="4106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D3E6-8D00-5E79-BFA1-57F0B21D48B7}"/>
              </a:ext>
            </a:extLst>
          </p:cNvPr>
          <p:cNvSpPr>
            <a:spLocks noGrp="1"/>
          </p:cNvSpPr>
          <p:nvPr>
            <p:ph type="title"/>
          </p:nvPr>
        </p:nvSpPr>
        <p:spPr/>
        <p:txBody>
          <a:bodyPr/>
          <a:lstStyle/>
          <a:p>
            <a:r>
              <a:rPr lang="ro-RO" dirty="0"/>
              <a:t>Cuprins</a:t>
            </a:r>
            <a:endParaRPr lang="en-US" dirty="0"/>
          </a:p>
        </p:txBody>
      </p:sp>
      <p:sp>
        <p:nvSpPr>
          <p:cNvPr id="3" name="Content Placeholder 2">
            <a:extLst>
              <a:ext uri="{FF2B5EF4-FFF2-40B4-BE49-F238E27FC236}">
                <a16:creationId xmlns:a16="http://schemas.microsoft.com/office/drawing/2014/main" id="{7C4CEB23-FD9C-BA63-0BB5-31B7C297D857}"/>
              </a:ext>
            </a:extLst>
          </p:cNvPr>
          <p:cNvSpPr>
            <a:spLocks noGrp="1"/>
          </p:cNvSpPr>
          <p:nvPr>
            <p:ph idx="1"/>
          </p:nvPr>
        </p:nvSpPr>
        <p:spPr/>
        <p:txBody>
          <a:bodyPr/>
          <a:lstStyle/>
          <a:p>
            <a:r>
              <a:rPr lang="en-US" dirty="0" err="1"/>
              <a:t>Elemente</a:t>
            </a:r>
            <a:r>
              <a:rPr lang="en-US" dirty="0"/>
              <a:t> de </a:t>
            </a:r>
            <a:r>
              <a:rPr lang="en-US" dirty="0" err="1"/>
              <a:t>psihofizica</a:t>
            </a:r>
            <a:r>
              <a:rPr lang="en-US" dirty="0"/>
              <a:t>.</a:t>
            </a:r>
          </a:p>
          <a:p>
            <a:r>
              <a:rPr lang="en-US" dirty="0" err="1"/>
              <a:t>Definitia</a:t>
            </a:r>
            <a:r>
              <a:rPr lang="en-US" dirty="0"/>
              <a:t> </a:t>
            </a:r>
            <a:r>
              <a:rPr lang="en-US" dirty="0" err="1"/>
              <a:t>psihofizicii</a:t>
            </a:r>
            <a:r>
              <a:rPr lang="en-US" dirty="0"/>
              <a:t>. </a:t>
            </a:r>
            <a:endParaRPr lang="ro-RO" dirty="0"/>
          </a:p>
          <a:p>
            <a:r>
              <a:rPr lang="en-US" dirty="0" err="1"/>
              <a:t>Masurarea</a:t>
            </a:r>
            <a:r>
              <a:rPr lang="en-US" dirty="0"/>
              <a:t> </a:t>
            </a:r>
            <a:r>
              <a:rPr lang="en-US" dirty="0" err="1"/>
              <a:t>obiectiva</a:t>
            </a:r>
            <a:r>
              <a:rPr lang="en-US" dirty="0"/>
              <a:t> a </a:t>
            </a:r>
            <a:r>
              <a:rPr lang="en-US" dirty="0" err="1"/>
              <a:t>tariei</a:t>
            </a:r>
            <a:r>
              <a:rPr lang="en-US" dirty="0"/>
              <a:t> </a:t>
            </a:r>
            <a:r>
              <a:rPr lang="en-US" dirty="0" err="1"/>
              <a:t>senzatiilor</a:t>
            </a:r>
            <a:r>
              <a:rPr lang="en-US" dirty="0"/>
              <a:t>. </a:t>
            </a:r>
            <a:endParaRPr lang="ro-RO" dirty="0"/>
          </a:p>
          <a:p>
            <a:r>
              <a:rPr lang="en-US" dirty="0" err="1"/>
              <a:t>Legea</a:t>
            </a:r>
            <a:r>
              <a:rPr lang="en-US" dirty="0"/>
              <a:t> Weber-Fechner. </a:t>
            </a:r>
            <a:endParaRPr lang="ro-RO" dirty="0"/>
          </a:p>
          <a:p>
            <a:r>
              <a:rPr lang="en-US" dirty="0" err="1"/>
              <a:t>Legea</a:t>
            </a:r>
            <a:r>
              <a:rPr lang="en-US" dirty="0"/>
              <a:t> </a:t>
            </a:r>
            <a:r>
              <a:rPr lang="en-US" dirty="0" err="1"/>
              <a:t>puterii</a:t>
            </a:r>
            <a:r>
              <a:rPr lang="en-US" dirty="0"/>
              <a:t>. </a:t>
            </a:r>
            <a:endParaRPr lang="ro-RO" dirty="0"/>
          </a:p>
          <a:p>
            <a:r>
              <a:rPr lang="ro-RO" dirty="0"/>
              <a:t>Alte modele</a:t>
            </a:r>
          </a:p>
          <a:p>
            <a:r>
              <a:rPr lang="en-US" dirty="0" err="1"/>
              <a:t>Codificarea</a:t>
            </a:r>
            <a:r>
              <a:rPr lang="en-US" dirty="0"/>
              <a:t> </a:t>
            </a:r>
            <a:r>
              <a:rPr lang="en-US" dirty="0" err="1"/>
              <a:t>parametrilor</a:t>
            </a:r>
            <a:r>
              <a:rPr lang="en-US" dirty="0"/>
              <a:t> </a:t>
            </a:r>
            <a:r>
              <a:rPr lang="en-US" dirty="0" err="1"/>
              <a:t>excitantilor</a:t>
            </a:r>
            <a:endParaRPr lang="en-US" dirty="0"/>
          </a:p>
          <a:p>
            <a:endParaRPr lang="en-US" dirty="0"/>
          </a:p>
        </p:txBody>
      </p:sp>
    </p:spTree>
    <p:extLst>
      <p:ext uri="{BB962C8B-B14F-4D97-AF65-F5344CB8AC3E}">
        <p14:creationId xmlns:p14="http://schemas.microsoft.com/office/powerpoint/2010/main" val="46585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6E4A-DE07-4373-2EB7-206A0318DD31}"/>
              </a:ext>
            </a:extLst>
          </p:cNvPr>
          <p:cNvSpPr>
            <a:spLocks noGrp="1"/>
          </p:cNvSpPr>
          <p:nvPr>
            <p:ph type="title"/>
          </p:nvPr>
        </p:nvSpPr>
        <p:spPr/>
        <p:txBody>
          <a:bodyPr/>
          <a:lstStyle/>
          <a:p>
            <a:r>
              <a:rPr lang="ro-MD" dirty="0"/>
              <a:t>Color vision</a:t>
            </a:r>
            <a:endParaRPr lang="ro-RO" dirty="0"/>
          </a:p>
        </p:txBody>
      </p:sp>
      <p:pic>
        <p:nvPicPr>
          <p:cNvPr id="5" name="Content Placeholder 4">
            <a:extLst>
              <a:ext uri="{FF2B5EF4-FFF2-40B4-BE49-F238E27FC236}">
                <a16:creationId xmlns:a16="http://schemas.microsoft.com/office/drawing/2014/main" id="{30EEAECE-9410-CBF4-0603-3BDDA419A38C}"/>
              </a:ext>
            </a:extLst>
          </p:cNvPr>
          <p:cNvPicPr>
            <a:picLocks noGrp="1" noChangeAspect="1"/>
          </p:cNvPicPr>
          <p:nvPr>
            <p:ph idx="1"/>
          </p:nvPr>
        </p:nvPicPr>
        <p:blipFill>
          <a:blip r:embed="rId2"/>
          <a:stretch>
            <a:fillRect/>
          </a:stretch>
        </p:blipFill>
        <p:spPr>
          <a:xfrm>
            <a:off x="2275522" y="2308860"/>
            <a:ext cx="8128437" cy="3281204"/>
          </a:xfrm>
          <a:prstGeom prst="rect">
            <a:avLst/>
          </a:prstGeom>
        </p:spPr>
      </p:pic>
    </p:spTree>
    <p:extLst>
      <p:ext uri="{BB962C8B-B14F-4D97-AF65-F5344CB8AC3E}">
        <p14:creationId xmlns:p14="http://schemas.microsoft.com/office/powerpoint/2010/main" val="355140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AB21-EA95-1E29-8EEC-6D6DC3583B42}"/>
              </a:ext>
            </a:extLst>
          </p:cNvPr>
          <p:cNvSpPr>
            <a:spLocks noGrp="1"/>
          </p:cNvSpPr>
          <p:nvPr>
            <p:ph type="title"/>
          </p:nvPr>
        </p:nvSpPr>
        <p:spPr/>
        <p:txBody>
          <a:bodyPr/>
          <a:lstStyle/>
          <a:p>
            <a:r>
              <a:rPr lang="ro-MD" dirty="0"/>
              <a:t>Legea lui Weber</a:t>
            </a:r>
            <a:endParaRPr lang="ro-RO" dirty="0"/>
          </a:p>
        </p:txBody>
      </p:sp>
      <p:sp>
        <p:nvSpPr>
          <p:cNvPr id="3" name="Content Placeholder 2">
            <a:extLst>
              <a:ext uri="{FF2B5EF4-FFF2-40B4-BE49-F238E27FC236}">
                <a16:creationId xmlns:a16="http://schemas.microsoft.com/office/drawing/2014/main" id="{5FD7197B-956A-8553-8BA3-37755D859271}"/>
              </a:ext>
            </a:extLst>
          </p:cNvPr>
          <p:cNvSpPr>
            <a:spLocks noGrp="1"/>
          </p:cNvSpPr>
          <p:nvPr>
            <p:ph idx="1"/>
          </p:nvPr>
        </p:nvSpPr>
        <p:spPr>
          <a:xfrm>
            <a:off x="838200" y="1497724"/>
            <a:ext cx="10515600" cy="4679239"/>
          </a:xfrm>
        </p:spPr>
        <p:txBody>
          <a:bodyPr>
            <a:normAutofit fontScale="92500" lnSpcReduction="10000"/>
          </a:bodyPr>
          <a:lstStyle/>
          <a:p>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maxima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prelucrat</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catre</a:t>
            </a:r>
            <a:r>
              <a:rPr lang="en-GB" kern="100" dirty="0">
                <a:latin typeface="Calibri" panose="020F0502020204030204" pitchFamily="34" charset="0"/>
                <a:ea typeface="Calibri" panose="020F0502020204030204" pitchFamily="34" charset="0"/>
                <a:cs typeface="Times New Roman" panose="02020603050405020304" pitchFamily="18" charset="0"/>
              </a:rPr>
              <a:t> un organ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corespunde</a:t>
            </a:r>
            <a:r>
              <a:rPr lang="en-GB"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 </a:t>
            </a:r>
            <a:r>
              <a:rPr lang="en-GB" i="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pragului</a:t>
            </a:r>
            <a:r>
              <a:rPr lang="en-GB"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i="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dureros</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S-a constatat experimental ca puterea de rezolutie a organului de simt este, în general, constanta pe un anumit interval de valori. Pe baza acestei constatari, Weber (1838) a formulat urmatoarea lege:</a:t>
            </a:r>
          </a:p>
          <a:p>
            <a:pPr algn="ctr">
              <a:lnSpc>
                <a:spcPct val="107000"/>
              </a:lnSpc>
              <a:spcAft>
                <a:spcPts val="800"/>
              </a:spcAft>
              <a:buNone/>
            </a:pPr>
            <a:r>
              <a:rPr lang="el-GR" b="1" kern="100" dirty="0">
                <a:latin typeface="Calibri" panose="020F0502020204030204" pitchFamily="34" charset="0"/>
                <a:ea typeface="Calibri" panose="020F0502020204030204" pitchFamily="34" charset="0"/>
                <a:cs typeface="Times New Roman" panose="02020603050405020304" pitchFamily="18" charset="0"/>
              </a:rPr>
              <a:t>Δ</a:t>
            </a:r>
            <a:r>
              <a:rPr lang="ro-RO" b="1" kern="100" dirty="0">
                <a:latin typeface="Calibri" panose="020F0502020204030204" pitchFamily="34" charset="0"/>
                <a:ea typeface="Calibri" panose="020F0502020204030204" pitchFamily="34" charset="0"/>
                <a:cs typeface="Times New Roman" panose="02020603050405020304" pitchFamily="18" charset="0"/>
              </a:rPr>
              <a:t>E/E = </a:t>
            </a:r>
            <a:r>
              <a:rPr lang="ro-RO" b="1" kern="100" dirty="0" err="1">
                <a:latin typeface="Calibri" panose="020F0502020204030204" pitchFamily="34" charset="0"/>
                <a:ea typeface="Calibri" panose="020F0502020204030204" pitchFamily="34" charset="0"/>
                <a:cs typeface="Times New Roman" panose="02020603050405020304" pitchFamily="18" charset="0"/>
              </a:rPr>
              <a:t>const</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variatii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infinitesimale</a:t>
            </a:r>
            <a:r>
              <a:rPr lang="en-GB" kern="100" dirty="0">
                <a:latin typeface="Calibri" panose="020F0502020204030204" pitchFamily="34" charset="0"/>
                <a:ea typeface="Calibri" panose="020F0502020204030204" pitchFamily="34" charset="0"/>
                <a:cs typeface="Times New Roman" panose="02020603050405020304" pitchFamily="18" charset="0"/>
              </a:rPr>
              <a:t>:</a:t>
            </a:r>
            <a:r>
              <a:rPr lang="ro-RO" kern="1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buNone/>
            </a:pPr>
            <a:r>
              <a:rPr lang="ro-RO" b="1" kern="100" dirty="0" err="1">
                <a:latin typeface="Calibri" panose="020F0502020204030204" pitchFamily="34" charset="0"/>
                <a:ea typeface="Calibri" panose="020F0502020204030204" pitchFamily="34" charset="0"/>
                <a:cs typeface="Times New Roman" panose="02020603050405020304" pitchFamily="18" charset="0"/>
              </a:rPr>
              <a:t>dE</a:t>
            </a:r>
            <a:r>
              <a:rPr lang="ro-RO" b="1" kern="100" dirty="0">
                <a:latin typeface="Calibri" panose="020F0502020204030204" pitchFamily="34" charset="0"/>
                <a:ea typeface="Calibri" panose="020F0502020204030204" pitchFamily="34" charset="0"/>
                <a:cs typeface="Times New Roman" panose="02020603050405020304" pitchFamily="18" charset="0"/>
              </a:rPr>
              <a:t>/E = </a:t>
            </a:r>
            <a:r>
              <a:rPr lang="ro-RO" b="1" kern="100" dirty="0" err="1">
                <a:latin typeface="Calibri" panose="020F0502020204030204" pitchFamily="34" charset="0"/>
                <a:ea typeface="Calibri" panose="020F0502020204030204" pitchFamily="34" charset="0"/>
                <a:cs typeface="Times New Roman" panose="02020603050405020304" pitchFamily="18" charset="0"/>
              </a:rPr>
              <a:t>const</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89667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6CD1-1133-78C6-38CE-C3015475E089}"/>
              </a:ext>
            </a:extLst>
          </p:cNvPr>
          <p:cNvSpPr>
            <a:spLocks noGrp="1"/>
          </p:cNvSpPr>
          <p:nvPr>
            <p:ph type="title"/>
          </p:nvPr>
        </p:nvSpPr>
        <p:spPr>
          <a:xfrm>
            <a:off x="2918012" y="267445"/>
            <a:ext cx="6844553" cy="827181"/>
          </a:xfrm>
        </p:spPr>
        <p:txBody>
          <a:bodyPr/>
          <a:lstStyle/>
          <a:p>
            <a:r>
              <a:rPr lang="ro-MD" dirty="0"/>
              <a:t>Legea lui Weber -  Fechner</a:t>
            </a:r>
            <a:endParaRPr lang="ro-RO" dirty="0"/>
          </a:p>
        </p:txBody>
      </p:sp>
      <p:sp>
        <p:nvSpPr>
          <p:cNvPr id="3" name="Content Placeholder 2">
            <a:extLst>
              <a:ext uri="{FF2B5EF4-FFF2-40B4-BE49-F238E27FC236}">
                <a16:creationId xmlns:a16="http://schemas.microsoft.com/office/drawing/2014/main" id="{69B912EC-F328-5324-2701-6881301069BD}"/>
              </a:ext>
            </a:extLst>
          </p:cNvPr>
          <p:cNvSpPr>
            <a:spLocks noGrp="1"/>
          </p:cNvSpPr>
          <p:nvPr>
            <p:ph idx="1"/>
          </p:nvPr>
        </p:nvSpPr>
        <p:spPr>
          <a:xfrm>
            <a:off x="555812" y="1094626"/>
            <a:ext cx="10797988" cy="5082337"/>
          </a:xfrm>
        </p:spPr>
        <p:txBody>
          <a:bodyPr>
            <a:normAutofit fontScale="92500" lnSpcReduction="20000"/>
          </a:bodyPr>
          <a:lstStyle/>
          <a:p>
            <a:r>
              <a:rPr lang="ro-RO" dirty="0"/>
              <a:t>Pe baza constantei pragului diferential relativ, Fechner a emis ipoteza ca pragul diferential dE/E corespunde celui mai mic interval de tarie a senzatiei, </a:t>
            </a:r>
            <a:r>
              <a:rPr lang="en-GB" dirty="0"/>
              <a:t>DS:</a:t>
            </a:r>
            <a:endParaRPr lang="ro-RO" dirty="0"/>
          </a:p>
          <a:p>
            <a:pPr marL="0" indent="0">
              <a:buNone/>
            </a:pPr>
            <a:r>
              <a:rPr lang="ro-RO" b="1" dirty="0"/>
              <a:t>                                                          </a:t>
            </a:r>
            <a:r>
              <a:rPr lang="en-GB" b="1" dirty="0"/>
              <a:t>DS = k </a:t>
            </a:r>
            <a:endParaRPr lang="ro-RO" b="1" dirty="0"/>
          </a:p>
          <a:p>
            <a:r>
              <a:rPr lang="en-GB" dirty="0" err="1"/>
              <a:t>Pentru</a:t>
            </a:r>
            <a:r>
              <a:rPr lang="en-GB" dirty="0"/>
              <a:t> </a:t>
            </a:r>
            <a:r>
              <a:rPr lang="en-GB" dirty="0" err="1"/>
              <a:t>variatii</a:t>
            </a:r>
            <a:r>
              <a:rPr lang="en-GB" dirty="0"/>
              <a:t> </a:t>
            </a:r>
            <a:r>
              <a:rPr lang="en-GB" dirty="0" err="1"/>
              <a:t>infinitesimale</a:t>
            </a:r>
            <a:r>
              <a:rPr lang="en-GB" dirty="0"/>
              <a:t>, </a:t>
            </a:r>
            <a:r>
              <a:rPr lang="en-GB" dirty="0" err="1"/>
              <a:t>relatia</a:t>
            </a:r>
            <a:r>
              <a:rPr lang="en-GB" dirty="0"/>
              <a:t> se </a:t>
            </a:r>
            <a:r>
              <a:rPr lang="en-GB" dirty="0" err="1"/>
              <a:t>scrie</a:t>
            </a:r>
            <a:r>
              <a:rPr lang="en-GB" dirty="0"/>
              <a:t>:</a:t>
            </a:r>
            <a:endParaRPr lang="ro-RO" dirty="0"/>
          </a:p>
          <a:p>
            <a:pPr marL="0" indent="0">
              <a:buNone/>
            </a:pPr>
            <a:r>
              <a:rPr lang="ro-MD" dirty="0"/>
              <a:t>                                                     </a:t>
            </a:r>
            <a:r>
              <a:rPr lang="en-GB" b="1" dirty="0" err="1"/>
              <a:t>dS</a:t>
            </a:r>
            <a:r>
              <a:rPr lang="en-GB" b="1" dirty="0"/>
              <a:t> = k</a:t>
            </a:r>
            <a:r>
              <a:rPr lang="ro-MD" b="1" dirty="0"/>
              <a:t> (dE/E)</a:t>
            </a:r>
            <a:endParaRPr lang="ro-RO" b="1" dirty="0"/>
          </a:p>
          <a:p>
            <a:pPr marL="0" indent="0">
              <a:buNone/>
            </a:pPr>
            <a:r>
              <a:rPr lang="en-GB" dirty="0" err="1"/>
              <a:t>în</a:t>
            </a:r>
            <a:r>
              <a:rPr lang="en-GB" dirty="0"/>
              <a:t> care k </a:t>
            </a:r>
            <a:r>
              <a:rPr lang="en-GB" dirty="0" err="1"/>
              <a:t>este</a:t>
            </a:r>
            <a:r>
              <a:rPr lang="en-GB" dirty="0"/>
              <a:t> o </a:t>
            </a:r>
            <a:r>
              <a:rPr lang="en-GB" dirty="0" err="1"/>
              <a:t>constanta</a:t>
            </a:r>
            <a:r>
              <a:rPr lang="en-GB" dirty="0"/>
              <a:t> care </a:t>
            </a:r>
            <a:r>
              <a:rPr lang="en-GB" dirty="0" err="1"/>
              <a:t>depinde</a:t>
            </a:r>
            <a:r>
              <a:rPr lang="en-GB" dirty="0"/>
              <a:t> de </a:t>
            </a:r>
            <a:r>
              <a:rPr lang="en-GB" dirty="0" err="1"/>
              <a:t>sistemul</a:t>
            </a:r>
            <a:r>
              <a:rPr lang="en-GB" dirty="0"/>
              <a:t> de </a:t>
            </a:r>
          </a:p>
          <a:p>
            <a:pPr marL="0" indent="0">
              <a:buNone/>
            </a:pPr>
            <a:r>
              <a:rPr lang="en-GB" dirty="0" err="1"/>
              <a:t>unitati</a:t>
            </a:r>
            <a:r>
              <a:rPr lang="en-GB" dirty="0"/>
              <a:t> </a:t>
            </a:r>
            <a:r>
              <a:rPr lang="en-GB" dirty="0" err="1"/>
              <a:t>si</a:t>
            </a:r>
            <a:r>
              <a:rPr lang="en-GB" dirty="0"/>
              <a:t> </a:t>
            </a:r>
            <a:r>
              <a:rPr lang="en-GB" dirty="0" err="1"/>
              <a:t>asigura</a:t>
            </a:r>
            <a:r>
              <a:rPr lang="en-GB" dirty="0"/>
              <a:t> </a:t>
            </a:r>
            <a:r>
              <a:rPr lang="en-GB" dirty="0" err="1"/>
              <a:t>coerenta</a:t>
            </a:r>
            <a:r>
              <a:rPr lang="en-GB" dirty="0"/>
              <a:t> </a:t>
            </a:r>
            <a:r>
              <a:rPr lang="en-GB" dirty="0" err="1"/>
              <a:t>relatiei</a:t>
            </a:r>
            <a:r>
              <a:rPr lang="en-GB" dirty="0"/>
              <a:t>. Prin </a:t>
            </a:r>
            <a:r>
              <a:rPr lang="en-GB" dirty="0" err="1"/>
              <a:t>integrare</a:t>
            </a:r>
            <a:r>
              <a:rPr lang="en-GB" dirty="0"/>
              <a:t> se </a:t>
            </a:r>
            <a:r>
              <a:rPr lang="en-GB" dirty="0" err="1"/>
              <a:t>obtine</a:t>
            </a:r>
            <a:r>
              <a:rPr lang="en-GB" dirty="0"/>
              <a:t>:</a:t>
            </a:r>
            <a:endParaRPr lang="ro-RO" dirty="0"/>
          </a:p>
          <a:p>
            <a:pPr marL="0" indent="0">
              <a:buNone/>
            </a:pPr>
            <a:r>
              <a:rPr lang="ro-MD" dirty="0"/>
              <a:t>                                                    </a:t>
            </a:r>
            <a:r>
              <a:rPr lang="en-GB" b="1" dirty="0"/>
              <a:t>S= k ln E + c</a:t>
            </a:r>
            <a:r>
              <a:rPr lang="ro-RO" b="1" dirty="0" err="1"/>
              <a:t>ons</a:t>
            </a:r>
            <a:r>
              <a:rPr lang="en-GB" b="1" dirty="0"/>
              <a:t>t</a:t>
            </a:r>
            <a:endParaRPr lang="ro-RO" b="1" dirty="0"/>
          </a:p>
          <a:p>
            <a:r>
              <a:rPr lang="en-GB" dirty="0" err="1"/>
              <a:t>Aceasta</a:t>
            </a:r>
            <a:r>
              <a:rPr lang="en-GB" dirty="0"/>
              <a:t> </a:t>
            </a:r>
            <a:r>
              <a:rPr lang="en-GB" dirty="0" err="1"/>
              <a:t>ecuatie</a:t>
            </a:r>
            <a:r>
              <a:rPr lang="en-GB" dirty="0"/>
              <a:t> </a:t>
            </a:r>
            <a:r>
              <a:rPr lang="en-GB" dirty="0" err="1"/>
              <a:t>reprezinta</a:t>
            </a:r>
            <a:r>
              <a:rPr lang="en-GB" dirty="0"/>
              <a:t> </a:t>
            </a:r>
            <a:r>
              <a:rPr lang="en-GB" dirty="0" err="1"/>
              <a:t>legea</a:t>
            </a:r>
            <a:r>
              <a:rPr lang="en-GB" dirty="0"/>
              <a:t> Weber-Fechner, care </a:t>
            </a:r>
            <a:r>
              <a:rPr lang="en-GB" dirty="0" err="1"/>
              <a:t>afirma</a:t>
            </a:r>
            <a:r>
              <a:rPr lang="en-GB" dirty="0"/>
              <a:t> ca </a:t>
            </a:r>
            <a:r>
              <a:rPr lang="en-GB" dirty="0" err="1"/>
              <a:t>senzatia</a:t>
            </a:r>
            <a:r>
              <a:rPr lang="en-GB" dirty="0"/>
              <a:t> </a:t>
            </a:r>
            <a:r>
              <a:rPr lang="en-GB" dirty="0" err="1"/>
              <a:t>este</a:t>
            </a:r>
            <a:r>
              <a:rPr lang="en-GB" dirty="0"/>
              <a:t> </a:t>
            </a:r>
            <a:r>
              <a:rPr lang="en-GB" dirty="0" err="1"/>
              <a:t>proportionala</a:t>
            </a:r>
            <a:r>
              <a:rPr lang="en-GB" dirty="0"/>
              <a:t> cu </a:t>
            </a:r>
            <a:r>
              <a:rPr lang="en-GB" dirty="0" err="1"/>
              <a:t>logaritmul</a:t>
            </a:r>
            <a:r>
              <a:rPr lang="en-GB" dirty="0"/>
              <a:t> </a:t>
            </a:r>
            <a:r>
              <a:rPr lang="en-GB" dirty="0" err="1"/>
              <a:t>excitantului</a:t>
            </a:r>
            <a:r>
              <a:rPr lang="en-GB" dirty="0"/>
              <a:t>. </a:t>
            </a:r>
            <a:endParaRPr lang="ro-MD" dirty="0"/>
          </a:p>
          <a:p>
            <a:r>
              <a:rPr lang="en-GB" dirty="0" err="1"/>
              <a:t>Legea</a:t>
            </a:r>
            <a:r>
              <a:rPr lang="en-GB" dirty="0"/>
              <a:t> Weber-Fechner nu </a:t>
            </a:r>
            <a:r>
              <a:rPr lang="en-GB" dirty="0" err="1"/>
              <a:t>este</a:t>
            </a:r>
            <a:r>
              <a:rPr lang="en-GB" dirty="0"/>
              <a:t> </a:t>
            </a:r>
            <a:r>
              <a:rPr lang="en-GB" dirty="0" err="1"/>
              <a:t>însa</a:t>
            </a:r>
            <a:r>
              <a:rPr lang="en-GB" dirty="0"/>
              <a:t> </a:t>
            </a:r>
            <a:r>
              <a:rPr lang="en-GB" dirty="0" err="1"/>
              <a:t>respectata</a:t>
            </a:r>
            <a:r>
              <a:rPr lang="en-GB" dirty="0"/>
              <a:t> </a:t>
            </a:r>
            <a:r>
              <a:rPr lang="en-GB" dirty="0" err="1"/>
              <a:t>în</a:t>
            </a:r>
            <a:r>
              <a:rPr lang="en-GB" dirty="0"/>
              <a:t> </a:t>
            </a:r>
            <a:r>
              <a:rPr lang="en-GB" dirty="0" err="1"/>
              <a:t>orice</a:t>
            </a:r>
            <a:r>
              <a:rPr lang="en-GB" dirty="0"/>
              <a:t> </a:t>
            </a:r>
            <a:r>
              <a:rPr lang="en-GB" dirty="0" err="1"/>
              <a:t>situatie</a:t>
            </a:r>
            <a:r>
              <a:rPr lang="en-GB" dirty="0"/>
              <a:t>, </a:t>
            </a:r>
            <a:r>
              <a:rPr lang="en-GB" dirty="0" err="1"/>
              <a:t>fiind</a:t>
            </a:r>
            <a:r>
              <a:rPr lang="en-GB" dirty="0"/>
              <a:t> </a:t>
            </a:r>
            <a:r>
              <a:rPr lang="en-GB" dirty="0" err="1"/>
              <a:t>valabila</a:t>
            </a:r>
            <a:r>
              <a:rPr lang="en-GB" dirty="0"/>
              <a:t>, de </a:t>
            </a:r>
            <a:r>
              <a:rPr lang="en-GB" dirty="0" err="1"/>
              <a:t>multe</a:t>
            </a:r>
            <a:r>
              <a:rPr lang="en-GB" dirty="0"/>
              <a:t> </a:t>
            </a:r>
            <a:r>
              <a:rPr lang="en-GB" dirty="0" err="1"/>
              <a:t>ori</a:t>
            </a:r>
            <a:r>
              <a:rPr lang="en-GB" dirty="0"/>
              <a:t>, </a:t>
            </a:r>
            <a:r>
              <a:rPr lang="en-GB" dirty="0" err="1"/>
              <a:t>numai</a:t>
            </a:r>
            <a:r>
              <a:rPr lang="en-GB" dirty="0"/>
              <a:t> </a:t>
            </a:r>
            <a:r>
              <a:rPr lang="en-GB" dirty="0" err="1"/>
              <a:t>pentru</a:t>
            </a:r>
            <a:r>
              <a:rPr lang="en-GB" dirty="0"/>
              <a:t> un interval </a:t>
            </a:r>
            <a:r>
              <a:rPr lang="en-GB" dirty="0" err="1"/>
              <a:t>restrâns</a:t>
            </a:r>
            <a:r>
              <a:rPr lang="en-GB" dirty="0"/>
              <a:t> de </a:t>
            </a:r>
            <a:r>
              <a:rPr lang="en-GB" dirty="0" err="1"/>
              <a:t>valori</a:t>
            </a:r>
            <a:r>
              <a:rPr lang="en-GB" dirty="0"/>
              <a:t> ale </a:t>
            </a:r>
            <a:r>
              <a:rPr lang="en-GB" dirty="0" err="1"/>
              <a:t>intensitatii</a:t>
            </a:r>
            <a:r>
              <a:rPr lang="en-GB" dirty="0"/>
              <a:t> </a:t>
            </a:r>
            <a:r>
              <a:rPr lang="en-GB" dirty="0" err="1"/>
              <a:t>stimulului</a:t>
            </a:r>
            <a:r>
              <a:rPr lang="en-GB" dirty="0"/>
              <a:t>.</a:t>
            </a:r>
            <a:endParaRPr lang="ro-RO" dirty="0"/>
          </a:p>
          <a:p>
            <a:endParaRPr lang="ro-RO" dirty="0"/>
          </a:p>
        </p:txBody>
      </p:sp>
      <p:pic>
        <p:nvPicPr>
          <p:cNvPr id="4" name="Picture 3">
            <a:extLst>
              <a:ext uri="{FF2B5EF4-FFF2-40B4-BE49-F238E27FC236}">
                <a16:creationId xmlns:a16="http://schemas.microsoft.com/office/drawing/2014/main" id="{FF1C4167-E7D1-3934-43FF-3D10A4A487BA}"/>
              </a:ext>
            </a:extLst>
          </p:cNvPr>
          <p:cNvPicPr>
            <a:picLocks noChangeAspect="1"/>
          </p:cNvPicPr>
          <p:nvPr/>
        </p:nvPicPr>
        <p:blipFill>
          <a:blip r:embed="rId2"/>
          <a:stretch>
            <a:fillRect/>
          </a:stretch>
        </p:blipFill>
        <p:spPr>
          <a:xfrm>
            <a:off x="8735263" y="1851172"/>
            <a:ext cx="3332953" cy="2227770"/>
          </a:xfrm>
          <a:prstGeom prst="rect">
            <a:avLst/>
          </a:prstGeom>
        </p:spPr>
      </p:pic>
    </p:spTree>
    <p:extLst>
      <p:ext uri="{BB962C8B-B14F-4D97-AF65-F5344CB8AC3E}">
        <p14:creationId xmlns:p14="http://schemas.microsoft.com/office/powerpoint/2010/main" val="17395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32C4E4-E9CC-3CCD-632B-F39AFA77AB4F}"/>
              </a:ext>
            </a:extLst>
          </p:cNvPr>
          <p:cNvSpPr txBox="1"/>
          <p:nvPr/>
        </p:nvSpPr>
        <p:spPr>
          <a:xfrm>
            <a:off x="965467" y="1738515"/>
            <a:ext cx="6093372" cy="3785652"/>
          </a:xfrm>
          <a:prstGeom prst="rect">
            <a:avLst/>
          </a:prstGeom>
          <a:noFill/>
        </p:spPr>
        <p:txBody>
          <a:bodyPr wrap="square">
            <a:spAutoFit/>
          </a:bodyPr>
          <a:lstStyle/>
          <a:p>
            <a:pPr algn="just"/>
            <a:r>
              <a:rPr lang="en-US" sz="2400" dirty="0"/>
              <a:t>Pe </a:t>
            </a:r>
            <a:r>
              <a:rPr lang="en-US" sz="2400" dirty="0" err="1"/>
              <a:t>fiecare</a:t>
            </a:r>
            <a:r>
              <a:rPr lang="en-US" sz="2400" dirty="0"/>
              <a:t> </a:t>
            </a:r>
            <a:r>
              <a:rPr lang="en-US" sz="2400" dirty="0" err="1"/>
              <a:t>parte</a:t>
            </a:r>
            <a:r>
              <a:rPr lang="en-US" sz="2400" dirty="0"/>
              <a:t>, </a:t>
            </a:r>
            <a:r>
              <a:rPr lang="en-US" sz="2400" dirty="0" err="1"/>
              <a:t>pătratul</a:t>
            </a:r>
            <a:r>
              <a:rPr lang="en-US" sz="2400" dirty="0"/>
              <a:t> inferior </a:t>
            </a:r>
            <a:r>
              <a:rPr lang="en-US" sz="2400" dirty="0" err="1"/>
              <a:t>conține</a:t>
            </a:r>
            <a:r>
              <a:rPr lang="en-US" sz="2400" dirty="0"/>
              <a:t> cu 10 </a:t>
            </a:r>
            <a:r>
              <a:rPr lang="en-US" sz="2400" dirty="0" err="1"/>
              <a:t>puncte</a:t>
            </a:r>
            <a:r>
              <a:rPr lang="en-US" sz="2400" dirty="0"/>
              <a:t> </a:t>
            </a:r>
            <a:r>
              <a:rPr lang="en-US" sz="2400" dirty="0" err="1"/>
              <a:t>mai</a:t>
            </a:r>
            <a:r>
              <a:rPr lang="en-US" sz="2400" dirty="0"/>
              <a:t> </a:t>
            </a:r>
            <a:r>
              <a:rPr lang="en-US" sz="2400" dirty="0" err="1"/>
              <a:t>mult</a:t>
            </a:r>
            <a:r>
              <a:rPr lang="en-US" sz="2400" dirty="0"/>
              <a:t> </a:t>
            </a:r>
            <a:r>
              <a:rPr lang="en-US" sz="2400" dirty="0" err="1"/>
              <a:t>decât</a:t>
            </a:r>
            <a:r>
              <a:rPr lang="en-US" sz="2400" dirty="0"/>
              <a:t> cel superior. </a:t>
            </a:r>
          </a:p>
          <a:p>
            <a:pPr algn="just"/>
            <a:r>
              <a:rPr lang="en-US" sz="2400" dirty="0"/>
              <a:t>Cu </a:t>
            </a:r>
            <a:r>
              <a:rPr lang="en-US" sz="2400" dirty="0" err="1"/>
              <a:t>toate</a:t>
            </a:r>
            <a:r>
              <a:rPr lang="en-US" sz="2400" dirty="0"/>
              <a:t> </a:t>
            </a:r>
            <a:r>
              <a:rPr lang="en-US" sz="2400" dirty="0" err="1"/>
              <a:t>acestea</a:t>
            </a:r>
            <a:r>
              <a:rPr lang="en-US" sz="2400" dirty="0"/>
              <a:t>, </a:t>
            </a:r>
            <a:r>
              <a:rPr lang="en-US" sz="2400" dirty="0" err="1"/>
              <a:t>percepția</a:t>
            </a:r>
            <a:r>
              <a:rPr lang="en-US" sz="2400" dirty="0"/>
              <a:t> </a:t>
            </a:r>
            <a:r>
              <a:rPr lang="en-US" sz="2400" dirty="0" err="1"/>
              <a:t>subiectivă</a:t>
            </a:r>
            <a:r>
              <a:rPr lang="en-US" sz="2400" dirty="0"/>
              <a:t> </a:t>
            </a:r>
            <a:r>
              <a:rPr lang="en-US" sz="2400" dirty="0" err="1"/>
              <a:t>este</a:t>
            </a:r>
            <a:r>
              <a:rPr lang="en-US" sz="2400" dirty="0"/>
              <a:t> </a:t>
            </a:r>
            <a:r>
              <a:rPr lang="en-US" sz="2400" dirty="0" err="1"/>
              <a:t>diferită</a:t>
            </a:r>
            <a:r>
              <a:rPr lang="en-US" sz="2400" dirty="0"/>
              <a:t>: </a:t>
            </a:r>
          </a:p>
          <a:p>
            <a:pPr algn="just"/>
            <a:r>
              <a:rPr lang="en-US" sz="2400" dirty="0" err="1"/>
              <a:t>în</a:t>
            </a:r>
            <a:r>
              <a:rPr lang="en-US" sz="2400" dirty="0"/>
              <a:t> </a:t>
            </a:r>
            <a:r>
              <a:rPr lang="en-US" sz="2400" dirty="0" err="1"/>
              <a:t>partea</a:t>
            </a:r>
            <a:r>
              <a:rPr lang="en-US" sz="2400" dirty="0"/>
              <a:t> </a:t>
            </a:r>
            <a:r>
              <a:rPr lang="en-US" sz="2400" dirty="0" err="1"/>
              <a:t>stângă</a:t>
            </a:r>
            <a:r>
              <a:rPr lang="en-US" sz="2400" dirty="0"/>
              <a:t>, </a:t>
            </a:r>
            <a:r>
              <a:rPr lang="en-US" sz="2400" dirty="0" err="1"/>
              <a:t>diferența</a:t>
            </a:r>
            <a:r>
              <a:rPr lang="en-US" sz="2400" dirty="0"/>
              <a:t> </a:t>
            </a:r>
            <a:r>
              <a:rPr lang="en-US" sz="2400" dirty="0" err="1"/>
              <a:t>dintre</a:t>
            </a:r>
            <a:r>
              <a:rPr lang="en-US" sz="2400" dirty="0"/>
              <a:t> </a:t>
            </a:r>
            <a:r>
              <a:rPr lang="en-US" sz="2400" dirty="0" err="1"/>
              <a:t>pătratul</a:t>
            </a:r>
            <a:r>
              <a:rPr lang="en-US" sz="2400" dirty="0"/>
              <a:t> superior </a:t>
            </a:r>
            <a:r>
              <a:rPr lang="en-US" sz="2400" dirty="0" err="1"/>
              <a:t>și</a:t>
            </a:r>
            <a:r>
              <a:rPr lang="en-US" sz="2400" dirty="0"/>
              <a:t> cel inferior </a:t>
            </a:r>
            <a:r>
              <a:rPr lang="en-US" sz="2400" dirty="0" err="1"/>
              <a:t>este</a:t>
            </a:r>
            <a:r>
              <a:rPr lang="en-US" sz="2400" dirty="0"/>
              <a:t> </a:t>
            </a:r>
            <a:r>
              <a:rPr lang="en-US" sz="2400" dirty="0" err="1"/>
              <a:t>clar</a:t>
            </a:r>
            <a:r>
              <a:rPr lang="en-US" sz="2400" dirty="0"/>
              <a:t> </a:t>
            </a:r>
            <a:r>
              <a:rPr lang="en-US" sz="2400" dirty="0" err="1"/>
              <a:t>vizibilă</a:t>
            </a:r>
            <a:r>
              <a:rPr lang="en-US" sz="2400" dirty="0"/>
              <a:t>. </a:t>
            </a:r>
          </a:p>
          <a:p>
            <a:pPr algn="just"/>
            <a:r>
              <a:rPr lang="en-US" sz="2400" dirty="0" err="1"/>
              <a:t>În</a:t>
            </a:r>
            <a:r>
              <a:rPr lang="en-US" sz="2400" dirty="0"/>
              <a:t> </a:t>
            </a:r>
            <a:r>
              <a:rPr lang="en-US" sz="2400" dirty="0" err="1"/>
              <a:t>partea</a:t>
            </a:r>
            <a:r>
              <a:rPr lang="en-US" sz="2400" dirty="0"/>
              <a:t> </a:t>
            </a:r>
            <a:r>
              <a:rPr lang="en-US" sz="2400" dirty="0" err="1"/>
              <a:t>dreaptă</a:t>
            </a:r>
            <a:r>
              <a:rPr lang="en-US" sz="2400" dirty="0"/>
              <a:t>, </a:t>
            </a:r>
            <a:r>
              <a:rPr lang="en-US" sz="2400" dirty="0" err="1"/>
              <a:t>cele</a:t>
            </a:r>
            <a:r>
              <a:rPr lang="en-US" sz="2400" dirty="0"/>
              <a:t> </a:t>
            </a:r>
            <a:r>
              <a:rPr lang="en-US" sz="2400" dirty="0" err="1"/>
              <a:t>două</a:t>
            </a:r>
            <a:r>
              <a:rPr lang="en-US" sz="2400" dirty="0"/>
              <a:t> </a:t>
            </a:r>
            <a:r>
              <a:rPr lang="en-US" sz="2400" dirty="0" err="1"/>
              <a:t>pătrate</a:t>
            </a:r>
            <a:r>
              <a:rPr lang="en-US" sz="2400" dirty="0"/>
              <a:t> </a:t>
            </a:r>
            <a:r>
              <a:rPr lang="en-US" sz="2400" dirty="0" err="1"/>
              <a:t>arată</a:t>
            </a:r>
            <a:r>
              <a:rPr lang="en-US" sz="2400" dirty="0"/>
              <a:t> </a:t>
            </a:r>
            <a:r>
              <a:rPr lang="en-US" sz="2400" dirty="0" err="1"/>
              <a:t>aproape</a:t>
            </a:r>
            <a:r>
              <a:rPr lang="en-US" sz="2400" dirty="0"/>
              <a:t> la </a:t>
            </a:r>
            <a:r>
              <a:rPr lang="en-US" sz="2400" dirty="0" err="1"/>
              <a:t>fel</a:t>
            </a:r>
            <a:r>
              <a:rPr lang="en-US" sz="2400" dirty="0"/>
              <a:t>, </a:t>
            </a:r>
            <a:r>
              <a:rPr lang="en-US" sz="2400" dirty="0" err="1"/>
              <a:t>în</a:t>
            </a:r>
            <a:r>
              <a:rPr lang="en-US" sz="2400" dirty="0"/>
              <a:t> </a:t>
            </a:r>
            <a:r>
              <a:rPr lang="en-US" sz="2400" dirty="0" err="1"/>
              <a:t>ciuda</a:t>
            </a:r>
            <a:r>
              <a:rPr lang="en-US" sz="2400" dirty="0"/>
              <a:t> </a:t>
            </a:r>
            <a:r>
              <a:rPr lang="en-US" sz="2400" dirty="0" err="1"/>
              <a:t>faptului</a:t>
            </a:r>
            <a:r>
              <a:rPr lang="en-US" sz="2400" dirty="0"/>
              <a:t> </a:t>
            </a:r>
            <a:r>
              <a:rPr lang="en-US" sz="2400" dirty="0" err="1"/>
              <a:t>că</a:t>
            </a:r>
            <a:r>
              <a:rPr lang="en-US" sz="2400" dirty="0"/>
              <a:t> </a:t>
            </a:r>
            <a:r>
              <a:rPr lang="en-US" sz="2400" dirty="0" err="1"/>
              <a:t>numărul</a:t>
            </a:r>
            <a:r>
              <a:rPr lang="en-US" sz="2400" dirty="0"/>
              <a:t> de </a:t>
            </a:r>
            <a:r>
              <a:rPr lang="en-US" sz="2400" dirty="0" err="1"/>
              <a:t>puncte</a:t>
            </a:r>
            <a:r>
              <a:rPr lang="en-US" sz="2400" dirty="0"/>
              <a:t> </a:t>
            </a:r>
            <a:r>
              <a:rPr lang="en-US" sz="2400" dirty="0" err="1"/>
              <a:t>diferă</a:t>
            </a:r>
            <a:r>
              <a:rPr lang="en-US" sz="2400" dirty="0"/>
              <a:t> cu </a:t>
            </a:r>
            <a:r>
              <a:rPr lang="en-US" sz="2400" dirty="0" err="1"/>
              <a:t>aceeași</a:t>
            </a:r>
            <a:r>
              <a:rPr lang="en-US" sz="2400" dirty="0"/>
              <a:t> </a:t>
            </a:r>
            <a:r>
              <a:rPr lang="en-US" sz="2400" dirty="0" err="1"/>
              <a:t>diferență</a:t>
            </a:r>
            <a:r>
              <a:rPr lang="en-US" sz="2400" dirty="0"/>
              <a:t> ca </a:t>
            </a:r>
            <a:r>
              <a:rPr lang="en-US" sz="2400" dirty="0" err="1"/>
              <a:t>și</a:t>
            </a:r>
            <a:r>
              <a:rPr lang="en-US" sz="2400" dirty="0"/>
              <a:t> </a:t>
            </a:r>
            <a:r>
              <a:rPr lang="en-US" sz="2400" dirty="0" err="1"/>
              <a:t>în</a:t>
            </a:r>
            <a:r>
              <a:rPr lang="en-US" sz="2400" dirty="0"/>
              <a:t> </a:t>
            </a:r>
            <a:r>
              <a:rPr lang="en-US" sz="2400" dirty="0" err="1"/>
              <a:t>cele</a:t>
            </a:r>
            <a:r>
              <a:rPr lang="en-US" sz="2400" dirty="0"/>
              <a:t> </a:t>
            </a:r>
            <a:r>
              <a:rPr lang="en-US" sz="2400" dirty="0" err="1"/>
              <a:t>două</a:t>
            </a:r>
            <a:r>
              <a:rPr lang="en-US" sz="2400" dirty="0"/>
              <a:t> </a:t>
            </a:r>
            <a:r>
              <a:rPr lang="en-US" sz="2400" dirty="0" err="1"/>
              <a:t>panouri</a:t>
            </a:r>
            <a:r>
              <a:rPr lang="en-US" sz="2400" dirty="0"/>
              <a:t> din </a:t>
            </a:r>
            <a:r>
              <a:rPr lang="en-US" sz="2400" dirty="0" err="1"/>
              <a:t>stânga</a:t>
            </a:r>
            <a:r>
              <a:rPr lang="en-US" sz="2400" dirty="0"/>
              <a:t> (10 </a:t>
            </a:r>
            <a:r>
              <a:rPr lang="en-US" sz="2400" dirty="0" err="1"/>
              <a:t>puncte</a:t>
            </a:r>
            <a:r>
              <a:rPr lang="en-US" sz="2400" dirty="0"/>
              <a:t>).</a:t>
            </a:r>
          </a:p>
        </p:txBody>
      </p:sp>
      <p:pic>
        <p:nvPicPr>
          <p:cNvPr id="10" name="Picture 9">
            <a:extLst>
              <a:ext uri="{FF2B5EF4-FFF2-40B4-BE49-F238E27FC236}">
                <a16:creationId xmlns:a16="http://schemas.microsoft.com/office/drawing/2014/main" id="{FB89779F-F4E8-2DC4-347D-8F333710FD67}"/>
              </a:ext>
            </a:extLst>
          </p:cNvPr>
          <p:cNvPicPr>
            <a:picLocks noChangeAspect="1"/>
          </p:cNvPicPr>
          <p:nvPr/>
        </p:nvPicPr>
        <p:blipFill>
          <a:blip r:embed="rId2"/>
          <a:stretch>
            <a:fillRect/>
          </a:stretch>
        </p:blipFill>
        <p:spPr>
          <a:xfrm>
            <a:off x="7776652" y="1622687"/>
            <a:ext cx="3978800" cy="4374702"/>
          </a:xfrm>
          <a:prstGeom prst="rect">
            <a:avLst/>
          </a:prstGeom>
        </p:spPr>
      </p:pic>
    </p:spTree>
    <p:extLst>
      <p:ext uri="{BB962C8B-B14F-4D97-AF65-F5344CB8AC3E}">
        <p14:creationId xmlns:p14="http://schemas.microsoft.com/office/powerpoint/2010/main" val="166905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9351-6BFA-5C70-70C2-C1ED30ED9A6E}"/>
              </a:ext>
            </a:extLst>
          </p:cNvPr>
          <p:cNvSpPr>
            <a:spLocks noGrp="1"/>
          </p:cNvSpPr>
          <p:nvPr>
            <p:ph type="title"/>
          </p:nvPr>
        </p:nvSpPr>
        <p:spPr>
          <a:xfrm>
            <a:off x="3612931" y="232979"/>
            <a:ext cx="5641428" cy="896116"/>
          </a:xfrm>
        </p:spPr>
        <p:txBody>
          <a:bodyPr/>
          <a:lstStyle/>
          <a:p>
            <a:r>
              <a:rPr lang="ro-MD" dirty="0"/>
              <a:t>Legea puterii (Stevens)</a:t>
            </a:r>
            <a:endParaRPr lang="ro-RO" dirty="0"/>
          </a:p>
        </p:txBody>
      </p:sp>
      <p:sp>
        <p:nvSpPr>
          <p:cNvPr id="3" name="Content Placeholder 2">
            <a:extLst>
              <a:ext uri="{FF2B5EF4-FFF2-40B4-BE49-F238E27FC236}">
                <a16:creationId xmlns:a16="http://schemas.microsoft.com/office/drawing/2014/main" id="{0CD521CA-3F59-FE4B-A828-8BB997EC97E5}"/>
              </a:ext>
            </a:extLst>
          </p:cNvPr>
          <p:cNvSpPr>
            <a:spLocks noGrp="1"/>
          </p:cNvSpPr>
          <p:nvPr>
            <p:ph idx="1"/>
          </p:nvPr>
        </p:nvSpPr>
        <p:spPr>
          <a:xfrm>
            <a:off x="331075" y="1129095"/>
            <a:ext cx="11461531" cy="5495926"/>
          </a:xfrm>
        </p:spPr>
        <p:txBody>
          <a:bodyPr>
            <a:normAutofit fontScale="47500" lnSpcReduction="20000"/>
          </a:bodyPr>
          <a:lstStyle/>
          <a:p>
            <a:pPr>
              <a:lnSpc>
                <a:spcPct val="107000"/>
              </a:lnSpc>
              <a:spcAft>
                <a:spcPts val="800"/>
              </a:spcAft>
              <a:buNone/>
            </a:pPr>
            <a:r>
              <a:rPr lang="ro-RO" sz="4400" kern="100" dirty="0">
                <a:latin typeface="Calibri" panose="020F0502020204030204" pitchFamily="34" charset="0"/>
                <a:ea typeface="Calibri" panose="020F0502020204030204" pitchFamily="34" charset="0"/>
                <a:cs typeface="Times New Roman" panose="02020603050405020304" pitchFamily="18" charset="0"/>
              </a:rPr>
              <a:t>Legea lui Stevens, sau Legea puterii lui Stevens, este un principiu psihofizic care descrie relația dintre un stimul fizic și senzația percepută pe care o provoacă. </a:t>
            </a:r>
          </a:p>
          <a:p>
            <a:pPr>
              <a:lnSpc>
                <a:spcPct val="107000"/>
              </a:lnSpc>
              <a:spcAft>
                <a:spcPts val="800"/>
              </a:spcAft>
              <a:buNone/>
            </a:pPr>
            <a:r>
              <a:rPr lang="ro-RO" sz="4400" kern="100" dirty="0">
                <a:latin typeface="Calibri" panose="020F0502020204030204" pitchFamily="34" charset="0"/>
                <a:ea typeface="Calibri" panose="020F0502020204030204" pitchFamily="34" charset="0"/>
                <a:cs typeface="Times New Roman" panose="02020603050405020304" pitchFamily="18" charset="0"/>
              </a:rPr>
              <a:t>Aceasta afirmă că magnitudinea percepută (</a:t>
            </a:r>
            <a:r>
              <a:rPr lang="ro-RO" sz="4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ro-RO" sz="4400" kern="100" dirty="0">
                <a:latin typeface="Calibri" panose="020F0502020204030204" pitchFamily="34" charset="0"/>
                <a:ea typeface="Calibri" panose="020F0502020204030204" pitchFamily="34" charset="0"/>
                <a:cs typeface="Times New Roman" panose="02020603050405020304" pitchFamily="18" charset="0"/>
              </a:rPr>
              <a:t>) este o funcție de putere a intensității stimulului (</a:t>
            </a:r>
            <a:r>
              <a:rPr lang="ro-RO" sz="44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ro-RO" sz="4400" kern="100" dirty="0">
                <a:latin typeface="Calibri" panose="020F0502020204030204" pitchFamily="34" charset="0"/>
                <a:ea typeface="Calibri" panose="020F0502020204030204" pitchFamily="34" charset="0"/>
                <a:cs typeface="Times New Roman" panose="02020603050405020304" pitchFamily="18" charset="0"/>
              </a:rPr>
              <a:t>), exprimată ca                                                 </a:t>
            </a:r>
            <a:r>
              <a:rPr lang="ro-RO" sz="59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S=k I ^n</a:t>
            </a:r>
            <a:r>
              <a:rPr lang="ro-RO" sz="5900" i="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sz="4400" b="1" kern="100" dirty="0">
                <a:latin typeface="Calibri" panose="020F0502020204030204" pitchFamily="34" charset="0"/>
                <a:ea typeface="Calibri" panose="020F0502020204030204" pitchFamily="34" charset="0"/>
                <a:cs typeface="Times New Roman" panose="02020603050405020304" pitchFamily="18" charset="0"/>
              </a:rPr>
              <a:t>S: </a:t>
            </a:r>
            <a:r>
              <a:rPr lang="ro-RO" sz="4400" kern="100" dirty="0">
                <a:latin typeface="Calibri" panose="020F0502020204030204" pitchFamily="34" charset="0"/>
                <a:ea typeface="Calibri" panose="020F0502020204030204" pitchFamily="34" charset="0"/>
                <a:cs typeface="Times New Roman" panose="02020603050405020304" pitchFamily="18" charset="0"/>
              </a:rPr>
              <a:t>Reprezintă intensitatea percepută a unui atribut senzorial (de exemplu, volum, luminozitate, căldură).</a:t>
            </a:r>
          </a:p>
          <a:p>
            <a:pPr>
              <a:lnSpc>
                <a:spcPct val="107000"/>
              </a:lnSpc>
              <a:spcAft>
                <a:spcPts val="800"/>
              </a:spcAft>
              <a:buNone/>
            </a:pPr>
            <a:r>
              <a:rPr lang="ro-RO" sz="4400" b="1" kern="100" dirty="0">
                <a:latin typeface="Calibri" panose="020F0502020204030204" pitchFamily="34" charset="0"/>
                <a:ea typeface="Calibri" panose="020F0502020204030204" pitchFamily="34" charset="0"/>
                <a:cs typeface="Times New Roman" panose="02020603050405020304" pitchFamily="18" charset="0"/>
              </a:rPr>
              <a:t>I</a:t>
            </a:r>
            <a:r>
              <a:rPr lang="ro-RO" sz="4400" kern="100" dirty="0">
                <a:latin typeface="Calibri" panose="020F0502020204030204" pitchFamily="34" charset="0"/>
                <a:ea typeface="Calibri" panose="020F0502020204030204" pitchFamily="34" charset="0"/>
                <a:cs typeface="Times New Roman" panose="02020603050405020304" pitchFamily="18" charset="0"/>
              </a:rPr>
              <a:t>: Reprezintă intensitatea stimulului fizic (de exemplu, presiunea sonoră, energia luminoasă, temperatura).</a:t>
            </a:r>
          </a:p>
          <a:p>
            <a:pPr>
              <a:lnSpc>
                <a:spcPct val="107000"/>
              </a:lnSpc>
              <a:spcAft>
                <a:spcPts val="800"/>
              </a:spcAft>
              <a:buNone/>
            </a:pPr>
            <a:r>
              <a:rPr lang="ro-RO" sz="4400" b="1" kern="100" dirty="0">
                <a:latin typeface="Calibri" panose="020F0502020204030204" pitchFamily="34" charset="0"/>
                <a:ea typeface="Calibri" panose="020F0502020204030204" pitchFamily="34" charset="0"/>
                <a:cs typeface="Times New Roman" panose="02020603050405020304" pitchFamily="18" charset="0"/>
              </a:rPr>
              <a:t>k: </a:t>
            </a:r>
            <a:r>
              <a:rPr lang="ro-RO" sz="4400" kern="100" dirty="0">
                <a:latin typeface="Calibri" panose="020F0502020204030204" pitchFamily="34" charset="0"/>
                <a:ea typeface="Calibri" panose="020F0502020204030204" pitchFamily="34" charset="0"/>
                <a:cs typeface="Times New Roman" panose="02020603050405020304" pitchFamily="18" charset="0"/>
              </a:rPr>
              <a:t>O constantă de scalare care depinde de unitățile utilizate.</a:t>
            </a:r>
          </a:p>
          <a:p>
            <a:pPr>
              <a:lnSpc>
                <a:spcPct val="107000"/>
              </a:lnSpc>
              <a:spcAft>
                <a:spcPts val="800"/>
              </a:spcAft>
              <a:buNone/>
            </a:pPr>
            <a:r>
              <a:rPr lang="ro-RO" sz="4400" b="1" kern="100" dirty="0">
                <a:latin typeface="Calibri" panose="020F0502020204030204" pitchFamily="34" charset="0"/>
                <a:ea typeface="Calibri" panose="020F0502020204030204" pitchFamily="34" charset="0"/>
                <a:cs typeface="Times New Roman" panose="02020603050405020304" pitchFamily="18" charset="0"/>
              </a:rPr>
              <a:t>n</a:t>
            </a:r>
            <a:r>
              <a:rPr lang="ro-RO" sz="4400" kern="100" dirty="0">
                <a:latin typeface="Calibri" panose="020F0502020204030204" pitchFamily="34" charset="0"/>
                <a:ea typeface="Calibri" panose="020F0502020204030204" pitchFamily="34" charset="0"/>
                <a:cs typeface="Times New Roman" panose="02020603050405020304" pitchFamily="18" charset="0"/>
              </a:rPr>
              <a:t>: Exponentul legii puterii, care este </a:t>
            </a:r>
            <a:r>
              <a:rPr lang="ro-RO" sz="44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unic pentru fiecare modalitate senzorială și determină relația neliniară dintre stimul și senzație.</a:t>
            </a:r>
            <a:r>
              <a:rPr lang="ro-RO" sz="44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sz="4400" kern="100" dirty="0">
                <a:latin typeface="Calibri" panose="020F0502020204030204" pitchFamily="34" charset="0"/>
                <a:ea typeface="Calibri" panose="020F0502020204030204" pitchFamily="34" charset="0"/>
                <a:cs typeface="Times New Roman" panose="02020603050405020304" pitchFamily="18" charset="0"/>
              </a:rPr>
              <a:t>Această lege este o piatră de temelie a psihofizicii, deoarece oferă un model flexibil, cantitativ, care poate descrie o gamă largă de experiențe senzoriale, spre deosebire de modelele logaritmice anterioare, cum ar fi legea Weber-</a:t>
            </a:r>
            <a:r>
              <a:rPr lang="ro-RO" sz="4400" kern="100" dirty="0" err="1">
                <a:latin typeface="Calibri" panose="020F0502020204030204" pitchFamily="34" charset="0"/>
                <a:ea typeface="Calibri" panose="020F0502020204030204" pitchFamily="34" charset="0"/>
                <a:cs typeface="Times New Roman" panose="02020603050405020304" pitchFamily="18" charset="0"/>
              </a:rPr>
              <a:t>Fechner</a:t>
            </a:r>
            <a:r>
              <a:rPr lang="ro-RO" sz="44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endParaRPr lang="ro-RO" sz="4400"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76988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E29F-B487-2138-1117-749855F0A6D9}"/>
              </a:ext>
            </a:extLst>
          </p:cNvPr>
          <p:cNvSpPr>
            <a:spLocks noGrp="1"/>
          </p:cNvSpPr>
          <p:nvPr>
            <p:ph type="title"/>
          </p:nvPr>
        </p:nvSpPr>
        <p:spPr>
          <a:xfrm>
            <a:off x="838200" y="365125"/>
            <a:ext cx="10515600" cy="817289"/>
          </a:xfrm>
        </p:spPr>
        <p:txBody>
          <a:bodyPr/>
          <a:lstStyle/>
          <a:p>
            <a:r>
              <a:rPr lang="en-US" dirty="0" err="1"/>
              <a:t>Aspecte</a:t>
            </a:r>
            <a:r>
              <a:rPr lang="en-US" dirty="0"/>
              <a:t> </a:t>
            </a:r>
            <a:r>
              <a:rPr lang="en-US" dirty="0" err="1"/>
              <a:t>cheie</a:t>
            </a:r>
            <a:r>
              <a:rPr lang="en-US" dirty="0"/>
              <a:t> </a:t>
            </a:r>
            <a:r>
              <a:rPr lang="en-US" dirty="0" err="1"/>
              <a:t>și</a:t>
            </a:r>
            <a:r>
              <a:rPr lang="en-US" dirty="0"/>
              <a:t> </a:t>
            </a:r>
            <a:r>
              <a:rPr lang="en-US" dirty="0" err="1"/>
              <a:t>implicații</a:t>
            </a:r>
            <a:r>
              <a:rPr lang="en-US" dirty="0"/>
              <a:t> </a:t>
            </a:r>
            <a:r>
              <a:rPr lang="ro-RO" dirty="0"/>
              <a:t>ale Legii Stevens</a:t>
            </a:r>
            <a:endParaRPr lang="en-US" dirty="0"/>
          </a:p>
        </p:txBody>
      </p:sp>
      <p:sp>
        <p:nvSpPr>
          <p:cNvPr id="3" name="Content Placeholder 2">
            <a:extLst>
              <a:ext uri="{FF2B5EF4-FFF2-40B4-BE49-F238E27FC236}">
                <a16:creationId xmlns:a16="http://schemas.microsoft.com/office/drawing/2014/main" id="{742C3A06-A6E7-91CE-C37F-A39AA7031D1A}"/>
              </a:ext>
            </a:extLst>
          </p:cNvPr>
          <p:cNvSpPr>
            <a:spLocks noGrp="1"/>
          </p:cNvSpPr>
          <p:nvPr>
            <p:ph idx="1"/>
          </p:nvPr>
        </p:nvSpPr>
        <p:spPr>
          <a:xfrm>
            <a:off x="838200" y="1182414"/>
            <a:ext cx="10515600" cy="5439103"/>
          </a:xfrm>
        </p:spPr>
        <p:txBody>
          <a:bodyPr>
            <a:normAutofit fontScale="85000" lnSpcReduction="20000"/>
          </a:bodyPr>
          <a:lstStyle/>
          <a:p>
            <a:pPr marL="0" indent="0" algn="just">
              <a:buNone/>
            </a:pPr>
            <a:r>
              <a:rPr lang="ro-RO" b="1" dirty="0">
                <a:solidFill>
                  <a:srgbClr val="FF0000"/>
                </a:solidFill>
              </a:rPr>
              <a:t>percepția noastră nu crește întotdeauna într-o manieră simplă, liniară, odată cu intensitatea stimulului. În schimb, ea urmează o traiectorie mai complexă, neliniară, care reflectă modul în care funcționează de fapt simțurile noastre.</a:t>
            </a:r>
          </a:p>
          <a:p>
            <a:r>
              <a:rPr lang="en-US" b="1" dirty="0" err="1"/>
              <a:t>Relație</a:t>
            </a:r>
            <a:r>
              <a:rPr lang="en-US" b="1" dirty="0"/>
              <a:t> </a:t>
            </a:r>
            <a:r>
              <a:rPr lang="en-US" b="1" dirty="0" err="1"/>
              <a:t>neliniară</a:t>
            </a:r>
            <a:r>
              <a:rPr lang="en-US" b="1" dirty="0"/>
              <a:t>: </a:t>
            </a:r>
            <a:endParaRPr lang="ro-RO" b="1" dirty="0"/>
          </a:p>
          <a:p>
            <a:pPr algn="just"/>
            <a:r>
              <a:rPr lang="en-US" dirty="0"/>
              <a:t>Exponent</a:t>
            </a:r>
            <a:r>
              <a:rPr lang="ro-RO" dirty="0"/>
              <a:t>a</a:t>
            </a:r>
            <a:r>
              <a:rPr lang="en-US" dirty="0"/>
              <a:t> (n) </a:t>
            </a:r>
            <a:r>
              <a:rPr lang="en-US" dirty="0" err="1"/>
              <a:t>arată</a:t>
            </a:r>
            <a:r>
              <a:rPr lang="en-US" dirty="0"/>
              <a:t> cum </a:t>
            </a:r>
            <a:r>
              <a:rPr lang="en-US" dirty="0" err="1"/>
              <a:t>crește</a:t>
            </a:r>
            <a:r>
              <a:rPr lang="en-US" dirty="0"/>
              <a:t> </a:t>
            </a:r>
            <a:r>
              <a:rPr lang="en-US" dirty="0" err="1"/>
              <a:t>senzația</a:t>
            </a:r>
            <a:r>
              <a:rPr lang="en-US" dirty="0"/>
              <a:t> </a:t>
            </a:r>
            <a:r>
              <a:rPr lang="en-US" dirty="0" err="1"/>
              <a:t>odată</a:t>
            </a:r>
            <a:r>
              <a:rPr lang="en-US" dirty="0"/>
              <a:t> cu </a:t>
            </a:r>
            <a:r>
              <a:rPr lang="en-US" dirty="0" err="1"/>
              <a:t>intensitatea</a:t>
            </a:r>
            <a:r>
              <a:rPr lang="en-US" dirty="0"/>
              <a:t> </a:t>
            </a:r>
            <a:r>
              <a:rPr lang="en-US" dirty="0" err="1"/>
              <a:t>stimulului</a:t>
            </a:r>
            <a:r>
              <a:rPr lang="en-US" dirty="0"/>
              <a:t>. </a:t>
            </a:r>
            <a:r>
              <a:rPr lang="en-US" dirty="0" err="1"/>
              <a:t>Pentru</a:t>
            </a:r>
            <a:r>
              <a:rPr lang="en-US" dirty="0"/>
              <a:t> </a:t>
            </a:r>
            <a:r>
              <a:rPr lang="en-US" dirty="0" err="1"/>
              <a:t>unele</a:t>
            </a:r>
            <a:r>
              <a:rPr lang="en-US" dirty="0"/>
              <a:t> </a:t>
            </a:r>
            <a:r>
              <a:rPr lang="en-US" dirty="0" err="1"/>
              <a:t>simțuri</a:t>
            </a:r>
            <a:r>
              <a:rPr lang="en-US" dirty="0"/>
              <a:t>, cum </a:t>
            </a:r>
            <a:r>
              <a:rPr lang="en-US" dirty="0" err="1"/>
              <a:t>ar</a:t>
            </a:r>
            <a:r>
              <a:rPr lang="en-US" dirty="0"/>
              <a:t> fi </a:t>
            </a:r>
            <a:r>
              <a:rPr lang="en-US" dirty="0" err="1"/>
              <a:t>șocul</a:t>
            </a:r>
            <a:r>
              <a:rPr lang="en-US" dirty="0"/>
              <a:t> electric, </a:t>
            </a:r>
            <a:r>
              <a:rPr lang="en-US" dirty="0" err="1"/>
              <a:t>senzația</a:t>
            </a:r>
            <a:r>
              <a:rPr lang="en-US" dirty="0"/>
              <a:t> </a:t>
            </a:r>
            <a:r>
              <a:rPr lang="en-US" dirty="0" err="1"/>
              <a:t>crește</a:t>
            </a:r>
            <a:r>
              <a:rPr lang="en-US" dirty="0"/>
              <a:t> </a:t>
            </a:r>
            <a:r>
              <a:rPr lang="en-US" dirty="0" err="1"/>
              <a:t>mai</a:t>
            </a:r>
            <a:r>
              <a:rPr lang="en-US" dirty="0"/>
              <a:t> </a:t>
            </a:r>
            <a:r>
              <a:rPr lang="en-US" dirty="0" err="1"/>
              <a:t>repede</a:t>
            </a:r>
            <a:r>
              <a:rPr lang="en-US" dirty="0"/>
              <a:t> </a:t>
            </a:r>
            <a:r>
              <a:rPr lang="en-US" dirty="0" err="1"/>
              <a:t>decât</a:t>
            </a:r>
            <a:r>
              <a:rPr lang="en-US" dirty="0"/>
              <a:t> </a:t>
            </a:r>
            <a:r>
              <a:rPr lang="en-US" dirty="0" err="1"/>
              <a:t>stimulul</a:t>
            </a:r>
            <a:r>
              <a:rPr lang="en-US" dirty="0"/>
              <a:t> (n&gt;1), </a:t>
            </a:r>
            <a:r>
              <a:rPr lang="en-US" dirty="0" err="1"/>
              <a:t>în</a:t>
            </a:r>
            <a:r>
              <a:rPr lang="en-US" dirty="0"/>
              <a:t> </a:t>
            </a:r>
            <a:r>
              <a:rPr lang="en-US" dirty="0" err="1"/>
              <a:t>timp</a:t>
            </a:r>
            <a:r>
              <a:rPr lang="en-US" dirty="0"/>
              <a:t> </a:t>
            </a:r>
            <a:r>
              <a:rPr lang="en-US" dirty="0" err="1"/>
              <a:t>ce</a:t>
            </a:r>
            <a:r>
              <a:rPr lang="en-US" dirty="0"/>
              <a:t> </a:t>
            </a:r>
            <a:r>
              <a:rPr lang="en-US" dirty="0" err="1"/>
              <a:t>pentru</a:t>
            </a:r>
            <a:r>
              <a:rPr lang="en-US" dirty="0"/>
              <a:t> </a:t>
            </a:r>
            <a:r>
              <a:rPr lang="en-US" dirty="0" err="1"/>
              <a:t>altele</a:t>
            </a:r>
            <a:r>
              <a:rPr lang="en-US" dirty="0"/>
              <a:t>, cum </a:t>
            </a:r>
            <a:r>
              <a:rPr lang="en-US" dirty="0" err="1"/>
              <a:t>ar</a:t>
            </a:r>
            <a:r>
              <a:rPr lang="en-US" dirty="0"/>
              <a:t> fi </a:t>
            </a:r>
            <a:r>
              <a:rPr lang="en-US" dirty="0" err="1"/>
              <a:t>luminozitatea</a:t>
            </a:r>
            <a:r>
              <a:rPr lang="en-US" dirty="0"/>
              <a:t>, </a:t>
            </a:r>
            <a:r>
              <a:rPr lang="en-US" dirty="0" err="1"/>
              <a:t>crește</a:t>
            </a:r>
            <a:r>
              <a:rPr lang="en-US" dirty="0"/>
              <a:t> </a:t>
            </a:r>
            <a:r>
              <a:rPr lang="en-US" dirty="0" err="1"/>
              <a:t>mai</a:t>
            </a:r>
            <a:r>
              <a:rPr lang="en-US" dirty="0"/>
              <a:t> lent (n&lt;1). </a:t>
            </a:r>
            <a:endParaRPr lang="ro-RO" dirty="0"/>
          </a:p>
          <a:p>
            <a:r>
              <a:rPr lang="en-US" b="1" dirty="0" err="1"/>
              <a:t>Înlocuiește</a:t>
            </a:r>
            <a:r>
              <a:rPr lang="en-US" b="1" dirty="0"/>
              <a:t> </a:t>
            </a:r>
            <a:r>
              <a:rPr lang="en-US" b="1" dirty="0" err="1"/>
              <a:t>modelele</a:t>
            </a:r>
            <a:r>
              <a:rPr lang="en-US" b="1" dirty="0"/>
              <a:t> </a:t>
            </a:r>
            <a:r>
              <a:rPr lang="en-US" b="1" dirty="0" err="1"/>
              <a:t>anterioare</a:t>
            </a:r>
            <a:r>
              <a:rPr lang="en-US" b="1" dirty="0"/>
              <a:t>: </a:t>
            </a:r>
            <a:endParaRPr lang="ro-RO" b="1" dirty="0"/>
          </a:p>
          <a:p>
            <a:pPr algn="just"/>
            <a:r>
              <a:rPr lang="en-US" dirty="0" err="1"/>
              <a:t>Legea</a:t>
            </a:r>
            <a:r>
              <a:rPr lang="en-US" dirty="0"/>
              <a:t> </a:t>
            </a:r>
            <a:r>
              <a:rPr lang="en-US" dirty="0" err="1"/>
              <a:t>lui</a:t>
            </a:r>
            <a:r>
              <a:rPr lang="en-US" dirty="0"/>
              <a:t> Stevens </a:t>
            </a:r>
            <a:r>
              <a:rPr lang="en-US" dirty="0" err="1"/>
              <a:t>este</a:t>
            </a:r>
            <a:r>
              <a:rPr lang="en-US" dirty="0"/>
              <a:t> </a:t>
            </a:r>
            <a:r>
              <a:rPr lang="en-US" dirty="0" err="1"/>
              <a:t>adesea</a:t>
            </a:r>
            <a:r>
              <a:rPr lang="en-US" dirty="0"/>
              <a:t> </a:t>
            </a:r>
            <a:r>
              <a:rPr lang="en-US" dirty="0" err="1"/>
              <a:t>considerată</a:t>
            </a:r>
            <a:r>
              <a:rPr lang="en-US" dirty="0"/>
              <a:t> un model </a:t>
            </a:r>
            <a:r>
              <a:rPr lang="en-US" dirty="0" err="1"/>
              <a:t>mai</a:t>
            </a:r>
            <a:r>
              <a:rPr lang="en-US" dirty="0"/>
              <a:t> precis </a:t>
            </a:r>
            <a:r>
              <a:rPr lang="en-US" dirty="0" err="1"/>
              <a:t>și</a:t>
            </a:r>
            <a:r>
              <a:rPr lang="en-US" dirty="0"/>
              <a:t> </a:t>
            </a:r>
            <a:r>
              <a:rPr lang="en-US" dirty="0" err="1"/>
              <a:t>mai</a:t>
            </a:r>
            <a:r>
              <a:rPr lang="en-US" dirty="0"/>
              <a:t> </a:t>
            </a:r>
            <a:r>
              <a:rPr lang="en-US" dirty="0" err="1"/>
              <a:t>flexibil</a:t>
            </a:r>
            <a:r>
              <a:rPr lang="en-US" dirty="0"/>
              <a:t> </a:t>
            </a:r>
            <a:r>
              <a:rPr lang="en-US" dirty="0" err="1"/>
              <a:t>decât</a:t>
            </a:r>
            <a:r>
              <a:rPr lang="en-US" dirty="0"/>
              <a:t> </a:t>
            </a:r>
            <a:r>
              <a:rPr lang="en-US" dirty="0" err="1"/>
              <a:t>legea</a:t>
            </a:r>
            <a:r>
              <a:rPr lang="en-US" dirty="0"/>
              <a:t> Weber-Fechner, </a:t>
            </a:r>
            <a:r>
              <a:rPr lang="en-US" dirty="0" err="1"/>
              <a:t>în</a:t>
            </a:r>
            <a:r>
              <a:rPr lang="en-US" dirty="0"/>
              <a:t> special </a:t>
            </a:r>
            <a:r>
              <a:rPr lang="en-US" dirty="0" err="1"/>
              <a:t>pentru</a:t>
            </a:r>
            <a:r>
              <a:rPr lang="en-US" dirty="0"/>
              <a:t> </a:t>
            </a:r>
            <a:r>
              <a:rPr lang="en-US" dirty="0" err="1"/>
              <a:t>că</a:t>
            </a:r>
            <a:r>
              <a:rPr lang="en-US" dirty="0"/>
              <a:t> </a:t>
            </a:r>
            <a:r>
              <a:rPr lang="en-US" dirty="0" err="1"/>
              <a:t>poate</a:t>
            </a:r>
            <a:r>
              <a:rPr lang="en-US" dirty="0"/>
              <a:t> fi </a:t>
            </a:r>
            <a:r>
              <a:rPr lang="en-US" dirty="0" err="1"/>
              <a:t>aplicată</a:t>
            </a:r>
            <a:r>
              <a:rPr lang="en-US" dirty="0"/>
              <a:t> </a:t>
            </a:r>
            <a:r>
              <a:rPr lang="en-US" dirty="0" err="1"/>
              <a:t>unei</a:t>
            </a:r>
            <a:r>
              <a:rPr lang="en-US" dirty="0"/>
              <a:t> game </a:t>
            </a:r>
            <a:r>
              <a:rPr lang="en-US" dirty="0" err="1"/>
              <a:t>mai</a:t>
            </a:r>
            <a:r>
              <a:rPr lang="en-US" dirty="0"/>
              <a:t> </a:t>
            </a:r>
            <a:r>
              <a:rPr lang="en-US" dirty="0" err="1"/>
              <a:t>largi</a:t>
            </a:r>
            <a:r>
              <a:rPr lang="en-US" dirty="0"/>
              <a:t> de </a:t>
            </a:r>
            <a:r>
              <a:rPr lang="en-US" dirty="0" err="1"/>
              <a:t>intensități</a:t>
            </a:r>
            <a:r>
              <a:rPr lang="en-US" dirty="0"/>
              <a:t> ale </a:t>
            </a:r>
            <a:r>
              <a:rPr lang="en-US" dirty="0" err="1"/>
              <a:t>stimulilor</a:t>
            </a:r>
            <a:r>
              <a:rPr lang="en-US" dirty="0"/>
              <a:t>, </a:t>
            </a:r>
            <a:r>
              <a:rPr lang="en-US" dirty="0" err="1"/>
              <a:t>inclusiv</a:t>
            </a:r>
            <a:r>
              <a:rPr lang="en-US" dirty="0"/>
              <a:t> </a:t>
            </a:r>
            <a:r>
              <a:rPr lang="en-US" dirty="0" err="1"/>
              <a:t>niveluri</a:t>
            </a:r>
            <a:r>
              <a:rPr lang="en-US" dirty="0"/>
              <a:t> </a:t>
            </a:r>
            <a:r>
              <a:rPr lang="en-US" dirty="0" err="1"/>
              <a:t>foarte</a:t>
            </a:r>
            <a:r>
              <a:rPr lang="en-US" dirty="0"/>
              <a:t> </a:t>
            </a:r>
            <a:r>
              <a:rPr lang="en-US" dirty="0" err="1"/>
              <a:t>scăzute</a:t>
            </a:r>
            <a:r>
              <a:rPr lang="en-US" dirty="0"/>
              <a:t>. </a:t>
            </a:r>
            <a:endParaRPr lang="ro-RO" dirty="0"/>
          </a:p>
          <a:p>
            <a:pPr algn="just"/>
            <a:r>
              <a:rPr lang="en-US" b="1" dirty="0"/>
              <a:t>Analiza </a:t>
            </a:r>
            <a:r>
              <a:rPr lang="en-US" b="1" dirty="0" err="1"/>
              <a:t>cantitativă</a:t>
            </a:r>
            <a:r>
              <a:rPr lang="en-US" b="1" dirty="0"/>
              <a:t>: </a:t>
            </a:r>
            <a:r>
              <a:rPr lang="en-US" dirty="0" err="1"/>
              <a:t>Permite</a:t>
            </a:r>
            <a:r>
              <a:rPr lang="en-US" dirty="0"/>
              <a:t> </a:t>
            </a:r>
            <a:r>
              <a:rPr lang="en-US" dirty="0" err="1"/>
              <a:t>legarea</a:t>
            </a:r>
            <a:r>
              <a:rPr lang="en-US" dirty="0"/>
              <a:t> </a:t>
            </a:r>
            <a:r>
              <a:rPr lang="en-US" dirty="0" err="1"/>
              <a:t>directă</a:t>
            </a:r>
            <a:r>
              <a:rPr lang="en-US" dirty="0"/>
              <a:t> a </a:t>
            </a:r>
            <a:r>
              <a:rPr lang="en-US" dirty="0" err="1"/>
              <a:t>unei</a:t>
            </a:r>
            <a:r>
              <a:rPr lang="en-US" dirty="0"/>
              <a:t> </a:t>
            </a:r>
            <a:r>
              <a:rPr lang="en-US" dirty="0" err="1"/>
              <a:t>măsurători</a:t>
            </a:r>
            <a:r>
              <a:rPr lang="en-US" dirty="0"/>
              <a:t> </a:t>
            </a:r>
            <a:r>
              <a:rPr lang="en-US" dirty="0" err="1"/>
              <a:t>fizice</a:t>
            </a:r>
            <a:r>
              <a:rPr lang="en-US" dirty="0"/>
              <a:t> de o </a:t>
            </a:r>
            <a:r>
              <a:rPr lang="en-US" dirty="0" err="1"/>
              <a:t>percepție</a:t>
            </a:r>
            <a:r>
              <a:rPr lang="en-US" dirty="0"/>
              <a:t> </a:t>
            </a:r>
            <a:r>
              <a:rPr lang="en-US" dirty="0" err="1"/>
              <a:t>subiectivă</a:t>
            </a:r>
            <a:r>
              <a:rPr lang="en-US" dirty="0"/>
              <a:t>, </a:t>
            </a:r>
            <a:r>
              <a:rPr lang="en-US" dirty="0" err="1"/>
              <a:t>oferind</a:t>
            </a:r>
            <a:r>
              <a:rPr lang="en-US" dirty="0"/>
              <a:t> o </a:t>
            </a:r>
            <a:r>
              <a:rPr lang="en-US" dirty="0" err="1"/>
              <a:t>modalitate</a:t>
            </a:r>
            <a:r>
              <a:rPr lang="en-US" dirty="0"/>
              <a:t> </a:t>
            </a:r>
            <a:r>
              <a:rPr lang="en-US" dirty="0" err="1"/>
              <a:t>cantitativă</a:t>
            </a:r>
            <a:r>
              <a:rPr lang="en-US" dirty="0"/>
              <a:t> de a studia </a:t>
            </a:r>
            <a:r>
              <a:rPr lang="en-US" dirty="0" err="1"/>
              <a:t>experiența</a:t>
            </a:r>
            <a:r>
              <a:rPr lang="en-US" dirty="0"/>
              <a:t> </a:t>
            </a:r>
            <a:r>
              <a:rPr lang="en-US" dirty="0" err="1"/>
              <a:t>senzorială</a:t>
            </a:r>
            <a:r>
              <a:rPr lang="en-US" dirty="0"/>
              <a:t> </a:t>
            </a:r>
            <a:r>
              <a:rPr lang="en-US" dirty="0" err="1"/>
              <a:t>umană</a:t>
            </a:r>
            <a:r>
              <a:rPr lang="en-US" dirty="0"/>
              <a:t> </a:t>
            </a:r>
            <a:r>
              <a:rPr lang="en-US" dirty="0" err="1"/>
              <a:t>în</a:t>
            </a:r>
            <a:r>
              <a:rPr lang="en-US" dirty="0"/>
              <a:t> </a:t>
            </a:r>
            <a:r>
              <a:rPr lang="en-US" dirty="0" err="1"/>
              <a:t>diferite</a:t>
            </a:r>
            <a:r>
              <a:rPr lang="en-US" dirty="0"/>
              <a:t> </a:t>
            </a:r>
            <a:r>
              <a:rPr lang="en-US" dirty="0" err="1"/>
              <a:t>simțuri</a:t>
            </a:r>
            <a:r>
              <a:rPr lang="en-US" dirty="0"/>
              <a:t>. </a:t>
            </a:r>
            <a:endParaRPr lang="ro-RO" dirty="0"/>
          </a:p>
          <a:p>
            <a:r>
              <a:rPr lang="en-US" b="1" dirty="0" err="1"/>
              <a:t>Estimarea</a:t>
            </a:r>
            <a:r>
              <a:rPr lang="en-US" b="1" dirty="0"/>
              <a:t> </a:t>
            </a:r>
            <a:r>
              <a:rPr lang="en-US" b="1" dirty="0" err="1"/>
              <a:t>magnitudinii</a:t>
            </a:r>
            <a:r>
              <a:rPr lang="en-US" b="1" dirty="0"/>
              <a:t>: </a:t>
            </a:r>
            <a:endParaRPr lang="ro-RO" b="1" dirty="0"/>
          </a:p>
          <a:p>
            <a:pPr algn="just"/>
            <a:r>
              <a:rPr lang="en-US" dirty="0" err="1"/>
              <a:t>Legea</a:t>
            </a:r>
            <a:r>
              <a:rPr lang="en-US" dirty="0"/>
              <a:t> </a:t>
            </a:r>
            <a:r>
              <a:rPr lang="en-US" dirty="0" err="1"/>
              <a:t>este</a:t>
            </a:r>
            <a:r>
              <a:rPr lang="en-US" dirty="0"/>
              <a:t> </a:t>
            </a:r>
            <a:r>
              <a:rPr lang="en-US" dirty="0" err="1"/>
              <a:t>adesea</a:t>
            </a:r>
            <a:r>
              <a:rPr lang="en-US" dirty="0"/>
              <a:t> </a:t>
            </a:r>
            <a:r>
              <a:rPr lang="en-US" dirty="0" err="1"/>
              <a:t>testată</a:t>
            </a:r>
            <a:r>
              <a:rPr lang="en-US" dirty="0"/>
              <a:t> </a:t>
            </a:r>
            <a:r>
              <a:rPr lang="en-US" dirty="0" err="1"/>
              <a:t>folosind</a:t>
            </a:r>
            <a:r>
              <a:rPr lang="en-US" dirty="0"/>
              <a:t> </a:t>
            </a:r>
            <a:r>
              <a:rPr lang="en-US" dirty="0" err="1"/>
              <a:t>metoda</a:t>
            </a:r>
            <a:r>
              <a:rPr lang="en-US" dirty="0"/>
              <a:t> </a:t>
            </a:r>
            <a:r>
              <a:rPr lang="en-US" dirty="0" err="1"/>
              <a:t>estimării</a:t>
            </a:r>
            <a:r>
              <a:rPr lang="en-US" dirty="0"/>
              <a:t> </a:t>
            </a:r>
            <a:r>
              <a:rPr lang="en-US" dirty="0" err="1"/>
              <a:t>magnitudinii</a:t>
            </a:r>
            <a:r>
              <a:rPr lang="en-US" dirty="0"/>
              <a:t>, </a:t>
            </a:r>
            <a:r>
              <a:rPr lang="en-US" dirty="0" err="1"/>
              <a:t>unde</a:t>
            </a:r>
            <a:r>
              <a:rPr lang="en-US" dirty="0"/>
              <a:t> </a:t>
            </a:r>
            <a:r>
              <a:rPr lang="en-US" dirty="0" err="1"/>
              <a:t>indivizilor</a:t>
            </a:r>
            <a:r>
              <a:rPr lang="en-US" dirty="0"/>
              <a:t> li se cere </a:t>
            </a:r>
            <a:r>
              <a:rPr lang="en-US" dirty="0" err="1"/>
              <a:t>să</a:t>
            </a:r>
            <a:r>
              <a:rPr lang="en-US" dirty="0"/>
              <a:t> </a:t>
            </a:r>
            <a:r>
              <a:rPr lang="en-US" dirty="0" err="1"/>
              <a:t>atribuie</a:t>
            </a:r>
            <a:r>
              <a:rPr lang="en-US" dirty="0"/>
              <a:t> </a:t>
            </a:r>
            <a:r>
              <a:rPr lang="en-US" dirty="0" err="1"/>
              <a:t>numere</a:t>
            </a:r>
            <a:r>
              <a:rPr lang="en-US" dirty="0"/>
              <a:t> </a:t>
            </a:r>
            <a:r>
              <a:rPr lang="en-US" dirty="0" err="1"/>
              <a:t>intensității</a:t>
            </a:r>
            <a:r>
              <a:rPr lang="en-US" dirty="0"/>
              <a:t> </a:t>
            </a:r>
            <a:r>
              <a:rPr lang="en-US" dirty="0" err="1"/>
              <a:t>unei</a:t>
            </a:r>
            <a:r>
              <a:rPr lang="en-US" dirty="0"/>
              <a:t> </a:t>
            </a:r>
            <a:r>
              <a:rPr lang="en-US" dirty="0" err="1"/>
              <a:t>serii</a:t>
            </a:r>
            <a:r>
              <a:rPr lang="en-US" dirty="0"/>
              <a:t> de stimuli.</a:t>
            </a:r>
          </a:p>
        </p:txBody>
      </p:sp>
    </p:spTree>
    <p:extLst>
      <p:ext uri="{BB962C8B-B14F-4D97-AF65-F5344CB8AC3E}">
        <p14:creationId xmlns:p14="http://schemas.microsoft.com/office/powerpoint/2010/main" val="376648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5648-928D-DCEA-67B1-52CEB437F2F1}"/>
              </a:ext>
            </a:extLst>
          </p:cNvPr>
          <p:cNvSpPr>
            <a:spLocks noGrp="1"/>
          </p:cNvSpPr>
          <p:nvPr>
            <p:ph type="title"/>
          </p:nvPr>
        </p:nvSpPr>
        <p:spPr>
          <a:xfrm>
            <a:off x="283779" y="365126"/>
            <a:ext cx="11619187" cy="643868"/>
          </a:xfrm>
        </p:spPr>
        <p:txBody>
          <a:bodyPr>
            <a:noAutofit/>
          </a:bodyPr>
          <a:lstStyle/>
          <a:p>
            <a:r>
              <a:rPr lang="en-US" sz="3200" b="1" dirty="0"/>
              <a:t>Exponent</a:t>
            </a:r>
            <a:r>
              <a:rPr lang="ro-RO" sz="3200" b="1" dirty="0"/>
              <a:t>a</a:t>
            </a:r>
            <a:r>
              <a:rPr lang="en-US" sz="3200" b="1" dirty="0"/>
              <a:t> (n)</a:t>
            </a:r>
            <a:r>
              <a:rPr lang="ro-RO" sz="3200" b="1" dirty="0"/>
              <a:t> din Lege </a:t>
            </a:r>
            <a:r>
              <a:rPr lang="en-US" sz="3200" b="1" dirty="0"/>
              <a:t>: </a:t>
            </a:r>
            <a:r>
              <a:rPr lang="en-US" sz="3200" b="1" dirty="0" err="1"/>
              <a:t>Cheia</a:t>
            </a:r>
            <a:r>
              <a:rPr lang="en-US" sz="3200" b="1" dirty="0"/>
              <a:t> </a:t>
            </a:r>
            <a:r>
              <a:rPr lang="en-US" sz="3200" b="1" dirty="0" err="1"/>
              <a:t>pentru</a:t>
            </a:r>
            <a:r>
              <a:rPr lang="en-US" sz="3200" b="1" dirty="0"/>
              <a:t> </a:t>
            </a:r>
            <a:r>
              <a:rPr lang="en-US" sz="3200" b="1" dirty="0" err="1"/>
              <a:t>înțelegerea</a:t>
            </a:r>
            <a:r>
              <a:rPr lang="en-US" sz="3200" b="1" dirty="0"/>
              <a:t> </a:t>
            </a:r>
            <a:r>
              <a:rPr lang="en-US" sz="3200" b="1" dirty="0" err="1"/>
              <a:t>percepției</a:t>
            </a:r>
            <a:r>
              <a:rPr lang="en-US" sz="3200" b="1" dirty="0"/>
              <a:t> </a:t>
            </a:r>
            <a:r>
              <a:rPr lang="en-US" sz="3200" b="1" dirty="0" err="1"/>
              <a:t>senzoriale</a:t>
            </a:r>
            <a:endParaRPr lang="en-US" sz="3200" b="1" dirty="0"/>
          </a:p>
        </p:txBody>
      </p:sp>
      <p:sp>
        <p:nvSpPr>
          <p:cNvPr id="3" name="Content Placeholder 2">
            <a:extLst>
              <a:ext uri="{FF2B5EF4-FFF2-40B4-BE49-F238E27FC236}">
                <a16:creationId xmlns:a16="http://schemas.microsoft.com/office/drawing/2014/main" id="{9AF4D7C1-037E-0828-90DE-8ADED716B229}"/>
              </a:ext>
            </a:extLst>
          </p:cNvPr>
          <p:cNvSpPr>
            <a:spLocks noGrp="1"/>
          </p:cNvSpPr>
          <p:nvPr>
            <p:ph idx="1"/>
          </p:nvPr>
        </p:nvSpPr>
        <p:spPr>
          <a:xfrm>
            <a:off x="520262" y="1213944"/>
            <a:ext cx="11051628" cy="5423339"/>
          </a:xfrm>
        </p:spPr>
        <p:txBody>
          <a:bodyPr>
            <a:normAutofit fontScale="85000" lnSpcReduction="10000"/>
          </a:bodyPr>
          <a:lstStyle/>
          <a:p>
            <a:pPr algn="just"/>
            <a:r>
              <a:rPr lang="en-US" b="1" dirty="0" err="1">
                <a:solidFill>
                  <a:srgbClr val="FF0000"/>
                </a:solidFill>
              </a:rPr>
              <a:t>Pentru</a:t>
            </a:r>
            <a:r>
              <a:rPr lang="en-US" b="1" dirty="0">
                <a:solidFill>
                  <a:srgbClr val="FF0000"/>
                </a:solidFill>
              </a:rPr>
              <a:t> </a:t>
            </a:r>
            <a:r>
              <a:rPr lang="en-US" b="1" dirty="0" err="1">
                <a:solidFill>
                  <a:srgbClr val="FF0000"/>
                </a:solidFill>
              </a:rPr>
              <a:t>lumină</a:t>
            </a:r>
            <a:r>
              <a:rPr lang="en-US" b="1" dirty="0">
                <a:solidFill>
                  <a:srgbClr val="FF0000"/>
                </a:solidFill>
              </a:rPr>
              <a:t> (</a:t>
            </a:r>
            <a:r>
              <a:rPr lang="en-US" b="1" dirty="0" err="1">
                <a:solidFill>
                  <a:srgbClr val="FF0000"/>
                </a:solidFill>
              </a:rPr>
              <a:t>luminozitate</a:t>
            </a:r>
            <a:r>
              <a:rPr lang="en-US" b="1" dirty="0">
                <a:solidFill>
                  <a:srgbClr val="FF0000"/>
                </a:solidFill>
              </a:rPr>
              <a:t>): </a:t>
            </a:r>
            <a:r>
              <a:rPr lang="en-US" b="1" dirty="0"/>
              <a:t>n </a:t>
            </a:r>
            <a:r>
              <a:rPr lang="en-US" b="1" dirty="0" err="1"/>
              <a:t>este</a:t>
            </a:r>
            <a:r>
              <a:rPr lang="en-US" b="1" dirty="0"/>
              <a:t> de </a:t>
            </a:r>
            <a:r>
              <a:rPr lang="en-US" b="1" dirty="0" err="1"/>
              <a:t>obicei</a:t>
            </a:r>
            <a:r>
              <a:rPr lang="en-US" b="1" dirty="0"/>
              <a:t> </a:t>
            </a:r>
            <a:r>
              <a:rPr lang="en-US" b="1" dirty="0" err="1"/>
              <a:t>mai</a:t>
            </a:r>
            <a:r>
              <a:rPr lang="en-US" b="1" dirty="0"/>
              <a:t> mic </a:t>
            </a:r>
            <a:r>
              <a:rPr lang="en-US" b="1" dirty="0" err="1"/>
              <a:t>decât</a:t>
            </a:r>
            <a:r>
              <a:rPr lang="en-US" b="1" dirty="0"/>
              <a:t> 1</a:t>
            </a:r>
            <a:r>
              <a:rPr lang="ro-RO" b="1" dirty="0"/>
              <a:t> - </a:t>
            </a:r>
            <a:r>
              <a:rPr lang="en-US" dirty="0"/>
              <a:t>pe </a:t>
            </a:r>
            <a:r>
              <a:rPr lang="en-US" dirty="0" err="1"/>
              <a:t>măsură</a:t>
            </a:r>
            <a:r>
              <a:rPr lang="en-US" dirty="0"/>
              <a:t> </a:t>
            </a:r>
            <a:r>
              <a:rPr lang="en-US" dirty="0" err="1"/>
              <a:t>ce</a:t>
            </a:r>
            <a:r>
              <a:rPr lang="en-US" dirty="0"/>
              <a:t> </a:t>
            </a:r>
            <a:r>
              <a:rPr lang="en-US" dirty="0" err="1"/>
              <a:t>intensitatea</a:t>
            </a:r>
            <a:r>
              <a:rPr lang="en-US" dirty="0"/>
              <a:t> </a:t>
            </a:r>
            <a:r>
              <a:rPr lang="en-US" dirty="0" err="1"/>
              <a:t>luminii</a:t>
            </a:r>
            <a:r>
              <a:rPr lang="en-US" dirty="0"/>
              <a:t> </a:t>
            </a:r>
            <a:r>
              <a:rPr lang="en-US" dirty="0" err="1"/>
              <a:t>crește</a:t>
            </a:r>
            <a:r>
              <a:rPr lang="en-US" dirty="0"/>
              <a:t>, </a:t>
            </a:r>
            <a:r>
              <a:rPr lang="en-US" dirty="0" err="1"/>
              <a:t>luminozitatea</a:t>
            </a:r>
            <a:r>
              <a:rPr lang="en-US" dirty="0"/>
              <a:t> </a:t>
            </a:r>
            <a:r>
              <a:rPr lang="en-US" dirty="0" err="1"/>
              <a:t>percepută</a:t>
            </a:r>
            <a:r>
              <a:rPr lang="en-US" dirty="0"/>
              <a:t> </a:t>
            </a:r>
            <a:r>
              <a:rPr lang="en-US" dirty="0" err="1"/>
              <a:t>crește</a:t>
            </a:r>
            <a:r>
              <a:rPr lang="en-US" dirty="0"/>
              <a:t>, </a:t>
            </a:r>
            <a:r>
              <a:rPr lang="en-US" dirty="0" err="1"/>
              <a:t>dar</a:t>
            </a:r>
            <a:r>
              <a:rPr lang="en-US" dirty="0"/>
              <a:t> </a:t>
            </a:r>
            <a:r>
              <a:rPr lang="en-US" dirty="0" err="1"/>
              <a:t>într</a:t>
            </a:r>
            <a:r>
              <a:rPr lang="en-US" dirty="0"/>
              <a:t>-un </a:t>
            </a:r>
            <a:r>
              <a:rPr lang="en-US" dirty="0" err="1"/>
              <a:t>ritm</a:t>
            </a:r>
            <a:r>
              <a:rPr lang="en-US" dirty="0"/>
              <a:t> </a:t>
            </a:r>
            <a:r>
              <a:rPr lang="en-US" dirty="0" err="1"/>
              <a:t>descrescător</a:t>
            </a:r>
            <a:r>
              <a:rPr lang="en-US" dirty="0"/>
              <a:t>. </a:t>
            </a:r>
            <a:r>
              <a:rPr lang="en-US" dirty="0" err="1"/>
              <a:t>Acest</a:t>
            </a:r>
            <a:r>
              <a:rPr lang="en-US" dirty="0"/>
              <a:t> </a:t>
            </a:r>
            <a:r>
              <a:rPr lang="en-US" dirty="0" err="1"/>
              <a:t>lucru</a:t>
            </a:r>
            <a:r>
              <a:rPr lang="en-US" dirty="0"/>
              <a:t> </a:t>
            </a:r>
            <a:r>
              <a:rPr lang="en-US" dirty="0" err="1"/>
              <a:t>reflectă</a:t>
            </a:r>
            <a:r>
              <a:rPr lang="en-US" dirty="0"/>
              <a:t> </a:t>
            </a:r>
            <a:r>
              <a:rPr lang="en-US" dirty="0" err="1"/>
              <a:t>faptul</a:t>
            </a:r>
            <a:r>
              <a:rPr lang="en-US" dirty="0"/>
              <a:t> </a:t>
            </a:r>
            <a:r>
              <a:rPr lang="en-US" dirty="0" err="1"/>
              <a:t>că</a:t>
            </a:r>
            <a:r>
              <a:rPr lang="en-US" dirty="0"/>
              <a:t> </a:t>
            </a:r>
            <a:r>
              <a:rPr lang="en-US" dirty="0" err="1"/>
              <a:t>ochii</a:t>
            </a:r>
            <a:r>
              <a:rPr lang="en-US" dirty="0"/>
              <a:t> </a:t>
            </a:r>
            <a:r>
              <a:rPr lang="en-US" dirty="0" err="1"/>
              <a:t>noștri</a:t>
            </a:r>
            <a:r>
              <a:rPr lang="en-US" dirty="0"/>
              <a:t> sunt </a:t>
            </a:r>
            <a:r>
              <a:rPr lang="en-US" dirty="0" err="1"/>
              <a:t>mai</a:t>
            </a:r>
            <a:r>
              <a:rPr lang="en-US" dirty="0"/>
              <a:t> </a:t>
            </a:r>
            <a:r>
              <a:rPr lang="en-US" dirty="0" err="1"/>
              <a:t>puțin</a:t>
            </a:r>
            <a:r>
              <a:rPr lang="en-US" dirty="0"/>
              <a:t> </a:t>
            </a:r>
            <a:r>
              <a:rPr lang="en-US" dirty="0" err="1"/>
              <a:t>sensibili</a:t>
            </a:r>
            <a:r>
              <a:rPr lang="en-US" dirty="0"/>
              <a:t> la </a:t>
            </a:r>
            <a:r>
              <a:rPr lang="en-US" dirty="0" err="1"/>
              <a:t>creșterile</a:t>
            </a:r>
            <a:r>
              <a:rPr lang="en-US" dirty="0"/>
              <a:t> </a:t>
            </a:r>
            <a:r>
              <a:rPr lang="en-US" dirty="0" err="1"/>
              <a:t>intensității</a:t>
            </a:r>
            <a:r>
              <a:rPr lang="en-US" dirty="0"/>
              <a:t> </a:t>
            </a:r>
            <a:r>
              <a:rPr lang="en-US" dirty="0" err="1"/>
              <a:t>luminii</a:t>
            </a:r>
            <a:r>
              <a:rPr lang="en-US" dirty="0"/>
              <a:t> pe </a:t>
            </a:r>
            <a:r>
              <a:rPr lang="en-US" dirty="0" err="1"/>
              <a:t>măsură</a:t>
            </a:r>
            <a:r>
              <a:rPr lang="en-US" dirty="0"/>
              <a:t> </a:t>
            </a:r>
            <a:r>
              <a:rPr lang="en-US" dirty="0" err="1"/>
              <a:t>ce</a:t>
            </a:r>
            <a:r>
              <a:rPr lang="en-US" dirty="0"/>
              <a:t> lumina </a:t>
            </a:r>
            <a:r>
              <a:rPr lang="en-US" dirty="0" err="1"/>
              <a:t>devine</a:t>
            </a:r>
            <a:r>
              <a:rPr lang="en-US" dirty="0"/>
              <a:t> </a:t>
            </a:r>
            <a:r>
              <a:rPr lang="en-US" dirty="0" err="1"/>
              <a:t>mai</a:t>
            </a:r>
            <a:r>
              <a:rPr lang="en-US" dirty="0"/>
              <a:t> </a:t>
            </a:r>
            <a:r>
              <a:rPr lang="en-US" dirty="0" err="1"/>
              <a:t>puternică</a:t>
            </a:r>
            <a:r>
              <a:rPr lang="en-US" dirty="0"/>
              <a:t>.</a:t>
            </a:r>
            <a:endParaRPr lang="ro-RO" dirty="0"/>
          </a:p>
          <a:p>
            <a:pPr algn="just"/>
            <a:r>
              <a:rPr lang="en-US" b="1" dirty="0" err="1">
                <a:solidFill>
                  <a:srgbClr val="FF0000"/>
                </a:solidFill>
              </a:rPr>
              <a:t>Pentru</a:t>
            </a:r>
            <a:r>
              <a:rPr lang="en-US" b="1" dirty="0">
                <a:solidFill>
                  <a:srgbClr val="FF0000"/>
                </a:solidFill>
              </a:rPr>
              <a:t> </a:t>
            </a:r>
            <a:r>
              <a:rPr lang="en-US" b="1" dirty="0" err="1">
                <a:solidFill>
                  <a:srgbClr val="FF0000"/>
                </a:solidFill>
              </a:rPr>
              <a:t>greutate</a:t>
            </a:r>
            <a:r>
              <a:rPr lang="en-US" b="1" dirty="0">
                <a:solidFill>
                  <a:srgbClr val="FF0000"/>
                </a:solidFill>
              </a:rPr>
              <a:t> (</a:t>
            </a:r>
            <a:r>
              <a:rPr lang="en-US" b="1" dirty="0" err="1">
                <a:solidFill>
                  <a:srgbClr val="FF0000"/>
                </a:solidFill>
              </a:rPr>
              <a:t>greutate</a:t>
            </a:r>
            <a:r>
              <a:rPr lang="en-US" b="1" dirty="0">
                <a:solidFill>
                  <a:srgbClr val="FF0000"/>
                </a:solidFill>
              </a:rPr>
              <a:t> </a:t>
            </a:r>
            <a:r>
              <a:rPr lang="en-US" b="1" dirty="0" err="1">
                <a:solidFill>
                  <a:srgbClr val="FF0000"/>
                </a:solidFill>
              </a:rPr>
              <a:t>percepută</a:t>
            </a:r>
            <a:r>
              <a:rPr lang="en-US" b="1" dirty="0">
                <a:solidFill>
                  <a:srgbClr val="FF0000"/>
                </a:solidFill>
              </a:rPr>
              <a:t>): </a:t>
            </a:r>
            <a:r>
              <a:rPr lang="en-US" b="1" dirty="0"/>
              <a:t>n </a:t>
            </a:r>
            <a:r>
              <a:rPr lang="en-US" b="1" dirty="0" err="1"/>
              <a:t>este</a:t>
            </a:r>
            <a:r>
              <a:rPr lang="en-US" b="1" dirty="0"/>
              <a:t> </a:t>
            </a:r>
            <a:r>
              <a:rPr lang="en-US" b="1" dirty="0" err="1"/>
              <a:t>în</a:t>
            </a:r>
            <a:r>
              <a:rPr lang="en-US" b="1" dirty="0"/>
              <a:t> general </a:t>
            </a:r>
            <a:r>
              <a:rPr lang="en-US" b="1" dirty="0" err="1"/>
              <a:t>mai</a:t>
            </a:r>
            <a:r>
              <a:rPr lang="en-US" b="1" dirty="0"/>
              <a:t> mic </a:t>
            </a:r>
            <a:r>
              <a:rPr lang="en-US" b="1" dirty="0" err="1"/>
              <a:t>decât</a:t>
            </a:r>
            <a:r>
              <a:rPr lang="en-US" b="1" dirty="0"/>
              <a:t> 1, </a:t>
            </a:r>
            <a:r>
              <a:rPr lang="en-US" dirty="0" err="1"/>
              <a:t>ceea</a:t>
            </a:r>
            <a:r>
              <a:rPr lang="en-US" dirty="0"/>
              <a:t> </a:t>
            </a:r>
            <a:r>
              <a:rPr lang="en-US" dirty="0" err="1"/>
              <a:t>ce</a:t>
            </a:r>
            <a:r>
              <a:rPr lang="en-US" dirty="0"/>
              <a:t> </a:t>
            </a:r>
            <a:r>
              <a:rPr lang="en-US" dirty="0" err="1"/>
              <a:t>înseamnă</a:t>
            </a:r>
            <a:r>
              <a:rPr lang="en-US" dirty="0"/>
              <a:t> </a:t>
            </a:r>
            <a:r>
              <a:rPr lang="en-US" dirty="0" err="1"/>
              <a:t>că</a:t>
            </a:r>
            <a:r>
              <a:rPr lang="en-US" dirty="0"/>
              <a:t>, pe </a:t>
            </a:r>
            <a:r>
              <a:rPr lang="en-US" dirty="0" err="1"/>
              <a:t>măsură</a:t>
            </a:r>
            <a:r>
              <a:rPr lang="en-US" dirty="0"/>
              <a:t> </a:t>
            </a:r>
            <a:r>
              <a:rPr lang="en-US" dirty="0" err="1"/>
              <a:t>ce</a:t>
            </a:r>
            <a:r>
              <a:rPr lang="en-US" dirty="0"/>
              <a:t> </a:t>
            </a:r>
            <a:r>
              <a:rPr lang="en-US" dirty="0" err="1"/>
              <a:t>greutatea</a:t>
            </a:r>
            <a:r>
              <a:rPr lang="en-US" dirty="0"/>
              <a:t> </a:t>
            </a:r>
            <a:r>
              <a:rPr lang="en-US" dirty="0" err="1"/>
              <a:t>unui</a:t>
            </a:r>
            <a:r>
              <a:rPr lang="en-US" dirty="0"/>
              <a:t> </a:t>
            </a:r>
            <a:r>
              <a:rPr lang="en-US" dirty="0" err="1"/>
              <a:t>obiect</a:t>
            </a:r>
            <a:r>
              <a:rPr lang="en-US" dirty="0"/>
              <a:t> </a:t>
            </a:r>
            <a:r>
              <a:rPr lang="en-US" dirty="0" err="1"/>
              <a:t>crește</a:t>
            </a:r>
            <a:r>
              <a:rPr lang="en-US" dirty="0"/>
              <a:t>, </a:t>
            </a:r>
            <a:r>
              <a:rPr lang="en-US" dirty="0" err="1"/>
              <a:t>percepem</a:t>
            </a:r>
            <a:r>
              <a:rPr lang="en-US" dirty="0"/>
              <a:t> o </a:t>
            </a:r>
            <a:r>
              <a:rPr lang="en-US" dirty="0" err="1"/>
              <a:t>creștere</a:t>
            </a:r>
            <a:r>
              <a:rPr lang="en-US" dirty="0"/>
              <a:t> </a:t>
            </a:r>
            <a:r>
              <a:rPr lang="en-US" dirty="0" err="1"/>
              <a:t>mai</a:t>
            </a:r>
            <a:r>
              <a:rPr lang="en-US" dirty="0"/>
              <a:t> </a:t>
            </a:r>
            <a:r>
              <a:rPr lang="en-US" dirty="0" err="1"/>
              <a:t>puțin</a:t>
            </a:r>
            <a:r>
              <a:rPr lang="en-US" dirty="0"/>
              <a:t> </a:t>
            </a:r>
            <a:r>
              <a:rPr lang="en-US" dirty="0" err="1"/>
              <a:t>decât</a:t>
            </a:r>
            <a:r>
              <a:rPr lang="en-US" dirty="0"/>
              <a:t> </a:t>
            </a:r>
            <a:r>
              <a:rPr lang="en-US" dirty="0" err="1"/>
              <a:t>proporțională</a:t>
            </a:r>
            <a:r>
              <a:rPr lang="en-US" dirty="0"/>
              <a:t> a </a:t>
            </a:r>
            <a:r>
              <a:rPr lang="en-US" dirty="0" err="1"/>
              <a:t>greutății</a:t>
            </a:r>
            <a:r>
              <a:rPr lang="en-US" dirty="0"/>
              <a:t>.</a:t>
            </a:r>
          </a:p>
          <a:p>
            <a:pPr algn="just"/>
            <a:r>
              <a:rPr lang="en-US" b="1" dirty="0" err="1">
                <a:solidFill>
                  <a:srgbClr val="FF0000"/>
                </a:solidFill>
              </a:rPr>
              <a:t>Pentru</a:t>
            </a:r>
            <a:r>
              <a:rPr lang="en-US" b="1" dirty="0">
                <a:solidFill>
                  <a:srgbClr val="FF0000"/>
                </a:solidFill>
              </a:rPr>
              <a:t> </a:t>
            </a:r>
            <a:r>
              <a:rPr lang="en-US" b="1" dirty="0" err="1">
                <a:solidFill>
                  <a:srgbClr val="FF0000"/>
                </a:solidFill>
              </a:rPr>
              <a:t>sunet</a:t>
            </a:r>
            <a:r>
              <a:rPr lang="en-US" b="1" dirty="0">
                <a:solidFill>
                  <a:srgbClr val="FF0000"/>
                </a:solidFill>
              </a:rPr>
              <a:t> (</a:t>
            </a:r>
            <a:r>
              <a:rPr lang="en-US" b="1" dirty="0" err="1">
                <a:solidFill>
                  <a:srgbClr val="FF0000"/>
                </a:solidFill>
              </a:rPr>
              <a:t>volum</a:t>
            </a:r>
            <a:r>
              <a:rPr lang="en-US" b="1" dirty="0">
                <a:solidFill>
                  <a:srgbClr val="FF0000"/>
                </a:solidFill>
              </a:rPr>
              <a:t>): </a:t>
            </a:r>
            <a:r>
              <a:rPr lang="en-US" b="1" dirty="0"/>
              <a:t>n </a:t>
            </a:r>
            <a:r>
              <a:rPr lang="en-US" b="1" dirty="0" err="1"/>
              <a:t>tinde</a:t>
            </a:r>
            <a:r>
              <a:rPr lang="en-US" b="1" dirty="0"/>
              <a:t> </a:t>
            </a:r>
            <a:r>
              <a:rPr lang="en-US" b="1" dirty="0" err="1"/>
              <a:t>să</a:t>
            </a:r>
            <a:r>
              <a:rPr lang="en-US" b="1" dirty="0"/>
              <a:t> fie </a:t>
            </a:r>
            <a:r>
              <a:rPr lang="en-US" b="1" dirty="0" err="1"/>
              <a:t>mai</a:t>
            </a:r>
            <a:r>
              <a:rPr lang="en-US" b="1" dirty="0"/>
              <a:t> mare </a:t>
            </a:r>
            <a:r>
              <a:rPr lang="en-US" b="1" dirty="0" err="1"/>
              <a:t>decât</a:t>
            </a:r>
            <a:r>
              <a:rPr lang="en-US" b="1" dirty="0"/>
              <a:t> 1</a:t>
            </a:r>
            <a:r>
              <a:rPr lang="ro-RO" b="1" dirty="0"/>
              <a:t> - </a:t>
            </a:r>
            <a:r>
              <a:rPr lang="en-US" dirty="0"/>
              <a:t>pe </a:t>
            </a:r>
            <a:r>
              <a:rPr lang="en-US" dirty="0" err="1"/>
              <a:t>măsură</a:t>
            </a:r>
            <a:r>
              <a:rPr lang="en-US" dirty="0"/>
              <a:t> </a:t>
            </a:r>
            <a:r>
              <a:rPr lang="en-US" dirty="0" err="1"/>
              <a:t>ce</a:t>
            </a:r>
            <a:r>
              <a:rPr lang="en-US" dirty="0"/>
              <a:t> </a:t>
            </a:r>
            <a:r>
              <a:rPr lang="en-US" dirty="0" err="1"/>
              <a:t>intensitatea</a:t>
            </a:r>
            <a:r>
              <a:rPr lang="en-US" dirty="0"/>
              <a:t> </a:t>
            </a:r>
            <a:r>
              <a:rPr lang="en-US" dirty="0" err="1"/>
              <a:t>sunetului</a:t>
            </a:r>
            <a:r>
              <a:rPr lang="en-US" dirty="0"/>
              <a:t> </a:t>
            </a:r>
            <a:r>
              <a:rPr lang="en-US" dirty="0" err="1"/>
              <a:t>crește</a:t>
            </a:r>
            <a:r>
              <a:rPr lang="en-US" dirty="0"/>
              <a:t>, </a:t>
            </a:r>
            <a:r>
              <a:rPr lang="en-US" dirty="0" err="1"/>
              <a:t>percepem</a:t>
            </a:r>
            <a:r>
              <a:rPr lang="en-US" dirty="0"/>
              <a:t> o </a:t>
            </a:r>
            <a:r>
              <a:rPr lang="en-US" dirty="0" err="1"/>
              <a:t>creștere</a:t>
            </a:r>
            <a:r>
              <a:rPr lang="en-US" dirty="0"/>
              <a:t> </a:t>
            </a:r>
            <a:r>
              <a:rPr lang="en-US" dirty="0" err="1"/>
              <a:t>mai</a:t>
            </a:r>
            <a:r>
              <a:rPr lang="en-US" dirty="0"/>
              <a:t> </a:t>
            </a:r>
            <a:r>
              <a:rPr lang="en-US" dirty="0" err="1"/>
              <a:t>mult</a:t>
            </a:r>
            <a:r>
              <a:rPr lang="en-US" dirty="0"/>
              <a:t> </a:t>
            </a:r>
            <a:r>
              <a:rPr lang="en-US" dirty="0" err="1"/>
              <a:t>decât</a:t>
            </a:r>
            <a:r>
              <a:rPr lang="en-US" dirty="0"/>
              <a:t> </a:t>
            </a:r>
            <a:r>
              <a:rPr lang="en-US" dirty="0" err="1"/>
              <a:t>proporțională</a:t>
            </a:r>
            <a:r>
              <a:rPr lang="en-US" dirty="0"/>
              <a:t> a </a:t>
            </a:r>
            <a:r>
              <a:rPr lang="en-US" dirty="0" err="1"/>
              <a:t>volumului</a:t>
            </a:r>
            <a:r>
              <a:rPr lang="en-US" dirty="0"/>
              <a:t>. </a:t>
            </a:r>
            <a:r>
              <a:rPr lang="en-US" dirty="0" err="1"/>
              <a:t>Acest</a:t>
            </a:r>
            <a:r>
              <a:rPr lang="en-US" dirty="0"/>
              <a:t> </a:t>
            </a:r>
            <a:r>
              <a:rPr lang="en-US" dirty="0" err="1"/>
              <a:t>lucru</a:t>
            </a:r>
            <a:r>
              <a:rPr lang="en-US" dirty="0"/>
              <a:t> </a:t>
            </a:r>
            <a:r>
              <a:rPr lang="en-US" dirty="0" err="1"/>
              <a:t>explică</a:t>
            </a:r>
            <a:r>
              <a:rPr lang="en-US" dirty="0"/>
              <a:t> de </a:t>
            </a:r>
            <a:r>
              <a:rPr lang="en-US" dirty="0" err="1"/>
              <a:t>ce</a:t>
            </a:r>
            <a:r>
              <a:rPr lang="en-US" dirty="0"/>
              <a:t> </a:t>
            </a:r>
            <a:r>
              <a:rPr lang="en-US" dirty="0" err="1"/>
              <a:t>sunetele</a:t>
            </a:r>
            <a:r>
              <a:rPr lang="en-US" dirty="0"/>
              <a:t> </a:t>
            </a:r>
            <a:r>
              <a:rPr lang="en-US" dirty="0" err="1"/>
              <a:t>puternice</a:t>
            </a:r>
            <a:r>
              <a:rPr lang="en-US" dirty="0"/>
              <a:t> par </a:t>
            </a:r>
            <a:r>
              <a:rPr lang="en-US" dirty="0" err="1"/>
              <a:t>să</a:t>
            </a:r>
            <a:r>
              <a:rPr lang="en-US" dirty="0"/>
              <a:t> </a:t>
            </a:r>
            <a:r>
              <a:rPr lang="en-US" dirty="0" err="1"/>
              <a:t>devină</a:t>
            </a:r>
            <a:r>
              <a:rPr lang="en-US" dirty="0"/>
              <a:t> </a:t>
            </a:r>
            <a:r>
              <a:rPr lang="en-US" dirty="0" err="1"/>
              <a:t>mult</a:t>
            </a:r>
            <a:r>
              <a:rPr lang="en-US" dirty="0"/>
              <a:t> </a:t>
            </a:r>
            <a:r>
              <a:rPr lang="en-US" dirty="0" err="1"/>
              <a:t>mai</a:t>
            </a:r>
            <a:r>
              <a:rPr lang="en-US" dirty="0"/>
              <a:t> </a:t>
            </a:r>
            <a:r>
              <a:rPr lang="en-US" dirty="0" err="1"/>
              <a:t>puternice</a:t>
            </a:r>
            <a:r>
              <a:rPr lang="en-US" dirty="0"/>
              <a:t> </a:t>
            </a:r>
            <a:r>
              <a:rPr lang="en-US" dirty="0" err="1"/>
              <a:t>decât</a:t>
            </a:r>
            <a:r>
              <a:rPr lang="en-US" dirty="0"/>
              <a:t> sunt </a:t>
            </a:r>
            <a:r>
              <a:rPr lang="en-US" dirty="0" err="1"/>
              <a:t>în</a:t>
            </a:r>
            <a:r>
              <a:rPr lang="en-US" dirty="0"/>
              <a:t> </a:t>
            </a:r>
            <a:r>
              <a:rPr lang="en-US" dirty="0" err="1"/>
              <a:t>realitate</a:t>
            </a:r>
            <a:r>
              <a:rPr lang="en-US" dirty="0"/>
              <a:t> pe </a:t>
            </a:r>
            <a:r>
              <a:rPr lang="en-US" dirty="0" err="1"/>
              <a:t>măsură</a:t>
            </a:r>
            <a:r>
              <a:rPr lang="en-US" dirty="0"/>
              <a:t> </a:t>
            </a:r>
            <a:r>
              <a:rPr lang="en-US" dirty="0" err="1"/>
              <a:t>ce</a:t>
            </a:r>
            <a:r>
              <a:rPr lang="en-US" dirty="0"/>
              <a:t> </a:t>
            </a:r>
            <a:r>
              <a:rPr lang="en-US" dirty="0" err="1"/>
              <a:t>intensitatea</a:t>
            </a:r>
            <a:r>
              <a:rPr lang="en-US" dirty="0"/>
              <a:t> </a:t>
            </a:r>
            <a:r>
              <a:rPr lang="en-US" dirty="0" err="1"/>
              <a:t>crește</a:t>
            </a:r>
            <a:r>
              <a:rPr lang="en-US" dirty="0"/>
              <a:t>.</a:t>
            </a:r>
            <a:endParaRPr lang="ro-RO" dirty="0"/>
          </a:p>
          <a:p>
            <a:pPr algn="just"/>
            <a:r>
              <a:rPr lang="en-US" b="1" dirty="0" err="1">
                <a:solidFill>
                  <a:srgbClr val="FF0000"/>
                </a:solidFill>
              </a:rPr>
              <a:t>Pentru</a:t>
            </a:r>
            <a:r>
              <a:rPr lang="en-US" b="1" dirty="0">
                <a:solidFill>
                  <a:srgbClr val="FF0000"/>
                </a:solidFill>
              </a:rPr>
              <a:t> </a:t>
            </a:r>
            <a:r>
              <a:rPr lang="en-US" b="1" dirty="0" err="1">
                <a:solidFill>
                  <a:srgbClr val="FF0000"/>
                </a:solidFill>
              </a:rPr>
              <a:t>șoc</a:t>
            </a:r>
            <a:r>
              <a:rPr lang="en-US" b="1" dirty="0">
                <a:solidFill>
                  <a:srgbClr val="FF0000"/>
                </a:solidFill>
              </a:rPr>
              <a:t> electric </a:t>
            </a:r>
            <a:r>
              <a:rPr lang="en-US" b="1" dirty="0" err="1">
                <a:solidFill>
                  <a:srgbClr val="FF0000"/>
                </a:solidFill>
              </a:rPr>
              <a:t>sau</a:t>
            </a:r>
            <a:r>
              <a:rPr lang="en-US" b="1" dirty="0">
                <a:solidFill>
                  <a:srgbClr val="FF0000"/>
                </a:solidFill>
              </a:rPr>
              <a:t> </a:t>
            </a:r>
            <a:r>
              <a:rPr lang="en-US" b="1" dirty="0" err="1">
                <a:solidFill>
                  <a:srgbClr val="FF0000"/>
                </a:solidFill>
              </a:rPr>
              <a:t>durere</a:t>
            </a:r>
            <a:r>
              <a:rPr lang="en-US" b="1" dirty="0">
                <a:solidFill>
                  <a:srgbClr val="FF0000"/>
                </a:solidFill>
              </a:rPr>
              <a:t> (</a:t>
            </a:r>
            <a:r>
              <a:rPr lang="en-US" b="1" dirty="0" err="1">
                <a:solidFill>
                  <a:srgbClr val="FF0000"/>
                </a:solidFill>
              </a:rPr>
              <a:t>intensitate</a:t>
            </a:r>
            <a:r>
              <a:rPr lang="en-US" b="1" dirty="0">
                <a:solidFill>
                  <a:srgbClr val="FF0000"/>
                </a:solidFill>
              </a:rPr>
              <a:t> </a:t>
            </a:r>
            <a:r>
              <a:rPr lang="en-US" b="1" dirty="0" err="1">
                <a:solidFill>
                  <a:srgbClr val="FF0000"/>
                </a:solidFill>
              </a:rPr>
              <a:t>senzorială</a:t>
            </a:r>
            <a:r>
              <a:rPr lang="en-US" b="1" dirty="0">
                <a:solidFill>
                  <a:srgbClr val="FF0000"/>
                </a:solidFill>
              </a:rPr>
              <a:t>): </a:t>
            </a:r>
            <a:r>
              <a:rPr lang="en-US" b="1" dirty="0"/>
              <a:t>n </a:t>
            </a:r>
            <a:r>
              <a:rPr lang="en-US" b="1" dirty="0" err="1"/>
              <a:t>este</a:t>
            </a:r>
            <a:r>
              <a:rPr lang="en-US" b="1" dirty="0"/>
              <a:t> de </a:t>
            </a:r>
            <a:r>
              <a:rPr lang="en-US" b="1" dirty="0" err="1"/>
              <a:t>obicei</a:t>
            </a:r>
            <a:r>
              <a:rPr lang="en-US" b="1" dirty="0"/>
              <a:t> </a:t>
            </a:r>
            <a:r>
              <a:rPr lang="en-US" b="1" dirty="0" err="1"/>
              <a:t>mult</a:t>
            </a:r>
            <a:r>
              <a:rPr lang="en-US" b="1" dirty="0"/>
              <a:t> </a:t>
            </a:r>
            <a:r>
              <a:rPr lang="en-US" b="1" dirty="0" err="1"/>
              <a:t>mai</a:t>
            </a:r>
            <a:r>
              <a:rPr lang="en-US" b="1" dirty="0"/>
              <a:t> mare </a:t>
            </a:r>
            <a:r>
              <a:rPr lang="en-US" b="1" dirty="0" err="1"/>
              <a:t>decât</a:t>
            </a:r>
            <a:r>
              <a:rPr lang="en-US" b="1" dirty="0"/>
              <a:t> 1, </a:t>
            </a:r>
            <a:r>
              <a:rPr lang="en-US" b="1" dirty="0" err="1"/>
              <a:t>adesea</a:t>
            </a:r>
            <a:r>
              <a:rPr lang="en-US" b="1" dirty="0"/>
              <a:t> </a:t>
            </a:r>
            <a:r>
              <a:rPr lang="en-US" b="1" dirty="0" err="1"/>
              <a:t>aproape</a:t>
            </a:r>
            <a:r>
              <a:rPr lang="en-US" b="1" dirty="0"/>
              <a:t> de 3 </a:t>
            </a:r>
            <a:r>
              <a:rPr lang="en-US" b="1" dirty="0" err="1"/>
              <a:t>sau</a:t>
            </a:r>
            <a:r>
              <a:rPr lang="en-US" b="1" dirty="0"/>
              <a:t> </a:t>
            </a:r>
            <a:r>
              <a:rPr lang="en-US" b="1" dirty="0" err="1"/>
              <a:t>mai</a:t>
            </a:r>
            <a:r>
              <a:rPr lang="en-US" b="1" dirty="0"/>
              <a:t> </a:t>
            </a:r>
            <a:r>
              <a:rPr lang="en-US" b="1" dirty="0" err="1"/>
              <a:t>mult</a:t>
            </a:r>
            <a:r>
              <a:rPr lang="en-US" b="1" dirty="0"/>
              <a:t>.</a:t>
            </a:r>
            <a:r>
              <a:rPr lang="en-US" dirty="0"/>
              <a:t> </a:t>
            </a:r>
            <a:r>
              <a:rPr lang="en-US" dirty="0" err="1"/>
              <a:t>Acest</a:t>
            </a:r>
            <a:r>
              <a:rPr lang="en-US" dirty="0"/>
              <a:t> </a:t>
            </a:r>
            <a:r>
              <a:rPr lang="en-US" dirty="0" err="1"/>
              <a:t>lucru</a:t>
            </a:r>
            <a:r>
              <a:rPr lang="en-US" dirty="0"/>
              <a:t> </a:t>
            </a:r>
            <a:r>
              <a:rPr lang="en-US" dirty="0" err="1"/>
              <a:t>indică</a:t>
            </a:r>
            <a:r>
              <a:rPr lang="en-US" dirty="0"/>
              <a:t> </a:t>
            </a:r>
            <a:r>
              <a:rPr lang="en-US" dirty="0" err="1"/>
              <a:t>faptul</a:t>
            </a:r>
            <a:r>
              <a:rPr lang="en-US" dirty="0"/>
              <a:t> </a:t>
            </a:r>
            <a:r>
              <a:rPr lang="en-US" dirty="0" err="1"/>
              <a:t>că</a:t>
            </a:r>
            <a:r>
              <a:rPr lang="en-US" dirty="0"/>
              <a:t>, pe </a:t>
            </a:r>
            <a:r>
              <a:rPr lang="en-US" dirty="0" err="1"/>
              <a:t>măsură</a:t>
            </a:r>
            <a:r>
              <a:rPr lang="en-US" dirty="0"/>
              <a:t> </a:t>
            </a:r>
            <a:r>
              <a:rPr lang="en-US" dirty="0" err="1"/>
              <a:t>ce</a:t>
            </a:r>
            <a:r>
              <a:rPr lang="en-US" dirty="0"/>
              <a:t> </a:t>
            </a:r>
            <a:r>
              <a:rPr lang="en-US" dirty="0" err="1"/>
              <a:t>intensitatea</a:t>
            </a:r>
            <a:r>
              <a:rPr lang="en-US" dirty="0"/>
              <a:t> </a:t>
            </a:r>
            <a:r>
              <a:rPr lang="en-US" dirty="0" err="1"/>
              <a:t>stimulului</a:t>
            </a:r>
            <a:r>
              <a:rPr lang="en-US" dirty="0"/>
              <a:t> </a:t>
            </a:r>
            <a:r>
              <a:rPr lang="en-US" dirty="0" err="1"/>
              <a:t>crește</a:t>
            </a:r>
            <a:r>
              <a:rPr lang="en-US" dirty="0"/>
              <a:t>, </a:t>
            </a:r>
            <a:r>
              <a:rPr lang="en-US" dirty="0" err="1"/>
              <a:t>intensitatea</a:t>
            </a:r>
            <a:r>
              <a:rPr lang="en-US" dirty="0"/>
              <a:t> </a:t>
            </a:r>
            <a:r>
              <a:rPr lang="en-US" dirty="0" err="1"/>
              <a:t>percepută</a:t>
            </a:r>
            <a:r>
              <a:rPr lang="en-US" dirty="0"/>
              <a:t> a </a:t>
            </a:r>
            <a:r>
              <a:rPr lang="en-US" dirty="0" err="1"/>
              <a:t>durerii</a:t>
            </a:r>
            <a:r>
              <a:rPr lang="en-US" dirty="0"/>
              <a:t> </a:t>
            </a:r>
            <a:r>
              <a:rPr lang="en-US" dirty="0" err="1"/>
              <a:t>escaladează</a:t>
            </a:r>
            <a:r>
              <a:rPr lang="en-US" dirty="0"/>
              <a:t> </a:t>
            </a:r>
            <a:r>
              <a:rPr lang="en-US" dirty="0" err="1"/>
              <a:t>foarte</a:t>
            </a:r>
            <a:r>
              <a:rPr lang="en-US" dirty="0"/>
              <a:t> rapid. O </a:t>
            </a:r>
            <a:r>
              <a:rPr lang="en-US" dirty="0" err="1"/>
              <a:t>mică</a:t>
            </a:r>
            <a:r>
              <a:rPr lang="en-US" dirty="0"/>
              <a:t> </a:t>
            </a:r>
            <a:r>
              <a:rPr lang="en-US" dirty="0" err="1"/>
              <a:t>creștere</a:t>
            </a:r>
            <a:r>
              <a:rPr lang="en-US" dirty="0"/>
              <a:t> a </a:t>
            </a:r>
            <a:r>
              <a:rPr lang="en-US" dirty="0" err="1"/>
              <a:t>intensității</a:t>
            </a:r>
            <a:r>
              <a:rPr lang="en-US" dirty="0"/>
              <a:t> </a:t>
            </a:r>
            <a:r>
              <a:rPr lang="en-US" dirty="0" err="1"/>
              <a:t>unui</a:t>
            </a:r>
            <a:r>
              <a:rPr lang="en-US" dirty="0"/>
              <a:t> </a:t>
            </a:r>
            <a:r>
              <a:rPr lang="en-US" dirty="0" err="1"/>
              <a:t>șoc</a:t>
            </a:r>
            <a:r>
              <a:rPr lang="en-US" dirty="0"/>
              <a:t> electric </a:t>
            </a:r>
            <a:r>
              <a:rPr lang="en-US" dirty="0" err="1"/>
              <a:t>sau</a:t>
            </a:r>
            <a:r>
              <a:rPr lang="en-US" dirty="0"/>
              <a:t> a </a:t>
            </a:r>
            <a:r>
              <a:rPr lang="en-US" dirty="0" err="1"/>
              <a:t>unui</a:t>
            </a:r>
            <a:r>
              <a:rPr lang="en-US" dirty="0"/>
              <a:t> </a:t>
            </a:r>
            <a:r>
              <a:rPr lang="en-US" dirty="0" err="1"/>
              <a:t>stimul</a:t>
            </a:r>
            <a:r>
              <a:rPr lang="en-US" dirty="0"/>
              <a:t> </a:t>
            </a:r>
            <a:r>
              <a:rPr lang="en-US" dirty="0" err="1"/>
              <a:t>dureros</a:t>
            </a:r>
            <a:r>
              <a:rPr lang="en-US" dirty="0"/>
              <a:t> </a:t>
            </a:r>
            <a:r>
              <a:rPr lang="en-US" dirty="0" err="1"/>
              <a:t>poate</a:t>
            </a:r>
            <a:r>
              <a:rPr lang="en-US" dirty="0"/>
              <a:t> </a:t>
            </a:r>
            <a:r>
              <a:rPr lang="en-US" dirty="0" err="1"/>
              <a:t>provoca</a:t>
            </a:r>
            <a:r>
              <a:rPr lang="en-US" dirty="0"/>
              <a:t> o </a:t>
            </a:r>
            <a:r>
              <a:rPr lang="en-US" dirty="0" err="1"/>
              <a:t>creștere</a:t>
            </a:r>
            <a:r>
              <a:rPr lang="en-US" dirty="0"/>
              <a:t> </a:t>
            </a:r>
            <a:r>
              <a:rPr lang="en-US" dirty="0" err="1"/>
              <a:t>dramatică</a:t>
            </a:r>
            <a:r>
              <a:rPr lang="en-US" dirty="0"/>
              <a:t> a </a:t>
            </a:r>
            <a:r>
              <a:rPr lang="en-US" dirty="0" err="1"/>
              <a:t>disconfortului</a:t>
            </a:r>
            <a:r>
              <a:rPr lang="en-US" dirty="0"/>
              <a:t> </a:t>
            </a:r>
            <a:r>
              <a:rPr lang="en-US" dirty="0" err="1"/>
              <a:t>perceput</a:t>
            </a:r>
            <a:r>
              <a:rPr lang="en-US" dirty="0"/>
              <a:t>.</a:t>
            </a:r>
            <a:endParaRPr lang="ro-RO" dirty="0"/>
          </a:p>
        </p:txBody>
      </p:sp>
    </p:spTree>
    <p:extLst>
      <p:ext uri="{BB962C8B-B14F-4D97-AF65-F5344CB8AC3E}">
        <p14:creationId xmlns:p14="http://schemas.microsoft.com/office/powerpoint/2010/main" val="154802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23C7EB-239C-9B6F-F389-886785DB189F}"/>
              </a:ext>
            </a:extLst>
          </p:cNvPr>
          <p:cNvPicPr>
            <a:picLocks noGrp="1" noChangeAspect="1"/>
          </p:cNvPicPr>
          <p:nvPr>
            <p:ph idx="1"/>
          </p:nvPr>
        </p:nvPicPr>
        <p:blipFill>
          <a:blip r:embed="rId2"/>
          <a:stretch>
            <a:fillRect/>
          </a:stretch>
        </p:blipFill>
        <p:spPr>
          <a:xfrm>
            <a:off x="589714" y="392803"/>
            <a:ext cx="4318362" cy="2886425"/>
          </a:xfrm>
          <a:prstGeom prst="rect">
            <a:avLst/>
          </a:prstGeom>
        </p:spPr>
      </p:pic>
      <p:pic>
        <p:nvPicPr>
          <p:cNvPr id="5" name="Picture 4">
            <a:extLst>
              <a:ext uri="{FF2B5EF4-FFF2-40B4-BE49-F238E27FC236}">
                <a16:creationId xmlns:a16="http://schemas.microsoft.com/office/drawing/2014/main" id="{58233D0D-E33A-8443-67A1-B7FB3FC8B236}"/>
              </a:ext>
            </a:extLst>
          </p:cNvPr>
          <p:cNvPicPr>
            <a:picLocks noChangeAspect="1"/>
          </p:cNvPicPr>
          <p:nvPr/>
        </p:nvPicPr>
        <p:blipFill>
          <a:blip r:embed="rId3"/>
          <a:stretch>
            <a:fillRect/>
          </a:stretch>
        </p:blipFill>
        <p:spPr>
          <a:xfrm>
            <a:off x="5738648" y="2804259"/>
            <a:ext cx="5863638" cy="3660896"/>
          </a:xfrm>
          <a:prstGeom prst="rect">
            <a:avLst/>
          </a:prstGeom>
        </p:spPr>
      </p:pic>
    </p:spTree>
    <p:extLst>
      <p:ext uri="{BB962C8B-B14F-4D97-AF65-F5344CB8AC3E}">
        <p14:creationId xmlns:p14="http://schemas.microsoft.com/office/powerpoint/2010/main" val="3286019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F160-CF60-BA59-9DF1-001673BCBCCC}"/>
              </a:ext>
            </a:extLst>
          </p:cNvPr>
          <p:cNvSpPr>
            <a:spLocks noGrp="1"/>
          </p:cNvSpPr>
          <p:nvPr>
            <p:ph type="title"/>
          </p:nvPr>
        </p:nvSpPr>
        <p:spPr>
          <a:xfrm>
            <a:off x="3739056" y="592569"/>
            <a:ext cx="4963510" cy="873625"/>
          </a:xfrm>
        </p:spPr>
        <p:txBody>
          <a:bodyPr/>
          <a:lstStyle/>
          <a:p>
            <a:r>
              <a:rPr lang="en-US" b="1" dirty="0"/>
              <a:t>Senza</a:t>
            </a:r>
            <a:r>
              <a:rPr lang="ro-RO" b="1" dirty="0" err="1"/>
              <a:t>ția</a:t>
            </a:r>
            <a:r>
              <a:rPr lang="ro-RO" b="1" dirty="0"/>
              <a:t> </a:t>
            </a:r>
            <a:r>
              <a:rPr lang="ro-RO" b="1" dirty="0" err="1"/>
              <a:t>vs</a:t>
            </a:r>
            <a:r>
              <a:rPr lang="ro-RO" b="1" dirty="0"/>
              <a:t> Percepția</a:t>
            </a:r>
            <a:endParaRPr lang="en-US" b="1" dirty="0"/>
          </a:p>
        </p:txBody>
      </p:sp>
      <p:pic>
        <p:nvPicPr>
          <p:cNvPr id="4" name="Content Placeholder 3">
            <a:extLst>
              <a:ext uri="{FF2B5EF4-FFF2-40B4-BE49-F238E27FC236}">
                <a16:creationId xmlns:a16="http://schemas.microsoft.com/office/drawing/2014/main" id="{EA938C4E-E7EC-BAD0-38E8-7642622FF093}"/>
              </a:ext>
            </a:extLst>
          </p:cNvPr>
          <p:cNvPicPr>
            <a:picLocks noGrp="1" noChangeAspect="1"/>
          </p:cNvPicPr>
          <p:nvPr>
            <p:ph idx="1"/>
          </p:nvPr>
        </p:nvPicPr>
        <p:blipFill>
          <a:blip r:embed="rId2"/>
          <a:stretch>
            <a:fillRect/>
          </a:stretch>
        </p:blipFill>
        <p:spPr>
          <a:xfrm>
            <a:off x="1004759" y="1897114"/>
            <a:ext cx="10456772" cy="3431396"/>
          </a:xfrm>
          <a:prstGeom prst="rect">
            <a:avLst/>
          </a:prstGeom>
        </p:spPr>
      </p:pic>
      <p:sp>
        <p:nvSpPr>
          <p:cNvPr id="5" name="Arrow: Right 4">
            <a:extLst>
              <a:ext uri="{FF2B5EF4-FFF2-40B4-BE49-F238E27FC236}">
                <a16:creationId xmlns:a16="http://schemas.microsoft.com/office/drawing/2014/main" id="{3BBCFD72-2EA5-3CBA-0A73-8173473F0FC9}"/>
              </a:ext>
            </a:extLst>
          </p:cNvPr>
          <p:cNvSpPr/>
          <p:nvPr/>
        </p:nvSpPr>
        <p:spPr>
          <a:xfrm>
            <a:off x="5896305" y="5517930"/>
            <a:ext cx="4162096" cy="1015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a:t>Funcție de tipul stimulilor</a:t>
            </a:r>
            <a:endParaRPr lang="en-US" dirty="0"/>
          </a:p>
        </p:txBody>
      </p:sp>
    </p:spTree>
    <p:extLst>
      <p:ext uri="{BB962C8B-B14F-4D97-AF65-F5344CB8AC3E}">
        <p14:creationId xmlns:p14="http://schemas.microsoft.com/office/powerpoint/2010/main" val="666587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6195-053A-425C-C45A-4D9B4175388A}"/>
              </a:ext>
            </a:extLst>
          </p:cNvPr>
          <p:cNvSpPr>
            <a:spLocks noGrp="1"/>
          </p:cNvSpPr>
          <p:nvPr>
            <p:ph type="title"/>
          </p:nvPr>
        </p:nvSpPr>
        <p:spPr>
          <a:xfrm>
            <a:off x="838200" y="0"/>
            <a:ext cx="10515600" cy="722696"/>
          </a:xfrm>
        </p:spPr>
        <p:txBody>
          <a:bodyPr>
            <a:normAutofit/>
          </a:bodyPr>
          <a:lstStyle/>
          <a:p>
            <a:r>
              <a:rPr lang="ro-RO" sz="3600" b="1" dirty="0"/>
              <a:t>Altă teorie: a detectării semnalelor (SDT). Concepte cheie</a:t>
            </a:r>
            <a:endParaRPr lang="en-US" sz="3600" b="1" dirty="0"/>
          </a:p>
        </p:txBody>
      </p:sp>
      <p:sp>
        <p:nvSpPr>
          <p:cNvPr id="3" name="Content Placeholder 2">
            <a:extLst>
              <a:ext uri="{FF2B5EF4-FFF2-40B4-BE49-F238E27FC236}">
                <a16:creationId xmlns:a16="http://schemas.microsoft.com/office/drawing/2014/main" id="{42CACD24-8003-B610-0491-4B3C922D51E6}"/>
              </a:ext>
            </a:extLst>
          </p:cNvPr>
          <p:cNvSpPr>
            <a:spLocks noGrp="1"/>
          </p:cNvSpPr>
          <p:nvPr>
            <p:ph idx="1"/>
          </p:nvPr>
        </p:nvSpPr>
        <p:spPr>
          <a:xfrm>
            <a:off x="376518" y="722696"/>
            <a:ext cx="11358282" cy="5964976"/>
          </a:xfrm>
        </p:spPr>
        <p:txBody>
          <a:bodyPr>
            <a:noAutofit/>
          </a:bodyPr>
          <a:lstStyle/>
          <a:p>
            <a:pPr marL="0" indent="0" algn="just">
              <a:buNone/>
            </a:pPr>
            <a:r>
              <a:rPr lang="en-US" sz="2000" b="1" dirty="0"/>
              <a:t>1. </a:t>
            </a:r>
            <a:r>
              <a:rPr lang="en-US" sz="2000" b="1" dirty="0" err="1"/>
              <a:t>Semnal</a:t>
            </a:r>
            <a:r>
              <a:rPr lang="en-US" sz="2000" b="1" dirty="0"/>
              <a:t> </a:t>
            </a:r>
            <a:r>
              <a:rPr lang="en-US" sz="2000" b="1" dirty="0" err="1"/>
              <a:t>și</a:t>
            </a:r>
            <a:r>
              <a:rPr lang="en-US" sz="2000" b="1" dirty="0"/>
              <a:t> </a:t>
            </a:r>
            <a:r>
              <a:rPr lang="en-US" sz="2000" b="1" dirty="0" err="1"/>
              <a:t>zgomot</a:t>
            </a:r>
            <a:r>
              <a:rPr lang="en-US" sz="2000" b="1" dirty="0"/>
              <a:t> </a:t>
            </a:r>
            <a:r>
              <a:rPr lang="en-US" sz="2000" dirty="0" err="1"/>
              <a:t>În</a:t>
            </a:r>
            <a:r>
              <a:rPr lang="en-US" sz="2000" dirty="0"/>
              <a:t> SDT, „</a:t>
            </a:r>
            <a:r>
              <a:rPr lang="en-US" sz="2000" dirty="0" err="1"/>
              <a:t>semnalul</a:t>
            </a:r>
            <a:r>
              <a:rPr lang="en-US" sz="2000" dirty="0"/>
              <a:t>” </a:t>
            </a:r>
            <a:r>
              <a:rPr lang="en-US" sz="2000" dirty="0" err="1"/>
              <a:t>este</a:t>
            </a:r>
            <a:r>
              <a:rPr lang="en-US" sz="2000" dirty="0"/>
              <a:t> </a:t>
            </a:r>
            <a:r>
              <a:rPr lang="en-US" sz="2000" dirty="0" err="1"/>
              <a:t>stimulul</a:t>
            </a:r>
            <a:r>
              <a:rPr lang="en-US" sz="2000" dirty="0"/>
              <a:t> pe care </a:t>
            </a:r>
            <a:r>
              <a:rPr lang="en-US" sz="2000" dirty="0" err="1"/>
              <a:t>încercăm</a:t>
            </a:r>
            <a:r>
              <a:rPr lang="en-US" sz="2000" dirty="0"/>
              <a:t> </a:t>
            </a:r>
            <a:r>
              <a:rPr lang="en-US" sz="2000" dirty="0" err="1"/>
              <a:t>să</a:t>
            </a:r>
            <a:r>
              <a:rPr lang="en-US" sz="2000" dirty="0"/>
              <a:t>-l </a:t>
            </a:r>
            <a:r>
              <a:rPr lang="en-US" sz="2000" dirty="0" err="1"/>
              <a:t>detectăm</a:t>
            </a:r>
            <a:r>
              <a:rPr lang="en-US" sz="2000" dirty="0"/>
              <a:t> (</a:t>
            </a:r>
            <a:r>
              <a:rPr lang="ro-RO" sz="2000" dirty="0"/>
              <a:t>e.g.</a:t>
            </a:r>
            <a:r>
              <a:rPr lang="en-US" sz="2000" dirty="0"/>
              <a:t>, un </a:t>
            </a:r>
            <a:r>
              <a:rPr lang="en-US" sz="2000" dirty="0" err="1"/>
              <a:t>sunet</a:t>
            </a:r>
            <a:r>
              <a:rPr lang="en-US" sz="2000" dirty="0"/>
              <a:t> slab </a:t>
            </a:r>
            <a:r>
              <a:rPr lang="en-US" sz="2000" dirty="0" err="1"/>
              <a:t>sau</a:t>
            </a:r>
            <a:r>
              <a:rPr lang="en-US" sz="2000" dirty="0"/>
              <a:t> o </a:t>
            </a:r>
            <a:r>
              <a:rPr lang="en-US" sz="2000" dirty="0" err="1"/>
              <a:t>lumină</a:t>
            </a:r>
            <a:r>
              <a:rPr lang="en-US" sz="2000" dirty="0"/>
              <a:t> </a:t>
            </a:r>
            <a:r>
              <a:rPr lang="en-US" sz="2000" dirty="0" err="1"/>
              <a:t>slabă</a:t>
            </a:r>
            <a:r>
              <a:rPr lang="en-US" sz="2000" dirty="0"/>
              <a:t>), </a:t>
            </a:r>
            <a:r>
              <a:rPr lang="en-US" sz="2000" dirty="0" err="1"/>
              <a:t>iar</a:t>
            </a:r>
            <a:r>
              <a:rPr lang="en-US" sz="2000" dirty="0"/>
              <a:t> „</a:t>
            </a:r>
            <a:r>
              <a:rPr lang="en-US" sz="2000" dirty="0" err="1"/>
              <a:t>zgomotul</a:t>
            </a:r>
            <a:r>
              <a:rPr lang="en-US" sz="2000" dirty="0"/>
              <a:t>” se </a:t>
            </a:r>
            <a:r>
              <a:rPr lang="en-US" sz="2000" dirty="0" err="1"/>
              <a:t>referă</a:t>
            </a:r>
            <a:r>
              <a:rPr lang="en-US" sz="2000" dirty="0"/>
              <a:t> la </a:t>
            </a:r>
            <a:r>
              <a:rPr lang="en-US" sz="2000" dirty="0" err="1"/>
              <a:t>orice</a:t>
            </a:r>
            <a:r>
              <a:rPr lang="en-US" sz="2000" dirty="0"/>
              <a:t> stimuli </a:t>
            </a:r>
            <a:r>
              <a:rPr lang="en-US" sz="2000" dirty="0" err="1"/>
              <a:t>irelevanti</a:t>
            </a:r>
            <a:r>
              <a:rPr lang="en-US" sz="2000" dirty="0"/>
              <a:t> care </a:t>
            </a:r>
            <a:r>
              <a:rPr lang="en-US" sz="2000" dirty="0" err="1"/>
              <a:t>ar</a:t>
            </a:r>
            <a:r>
              <a:rPr lang="en-US" sz="2000" dirty="0"/>
              <a:t> </a:t>
            </a:r>
            <a:r>
              <a:rPr lang="en-US" sz="2000" dirty="0" err="1"/>
              <a:t>putea</a:t>
            </a:r>
            <a:r>
              <a:rPr lang="en-US" sz="2000" dirty="0"/>
              <a:t> </a:t>
            </a:r>
            <a:r>
              <a:rPr lang="en-US" sz="2000" dirty="0" err="1"/>
              <a:t>interfera</a:t>
            </a:r>
            <a:r>
              <a:rPr lang="en-US" sz="2000" dirty="0"/>
              <a:t> cu </a:t>
            </a:r>
            <a:r>
              <a:rPr lang="en-US" sz="2000" dirty="0" err="1"/>
              <a:t>capacitatea</a:t>
            </a:r>
            <a:r>
              <a:rPr lang="en-US" sz="2000" dirty="0"/>
              <a:t> </a:t>
            </a:r>
            <a:r>
              <a:rPr lang="en-US" sz="2000" dirty="0" err="1"/>
              <a:t>noastră</a:t>
            </a:r>
            <a:r>
              <a:rPr lang="en-US" sz="2000" dirty="0"/>
              <a:t> de a </a:t>
            </a:r>
            <a:r>
              <a:rPr lang="en-US" sz="2000" dirty="0" err="1"/>
              <a:t>detecta</a:t>
            </a:r>
            <a:r>
              <a:rPr lang="en-US" sz="2000" dirty="0"/>
              <a:t> </a:t>
            </a:r>
            <a:r>
              <a:rPr lang="en-US" sz="2000" dirty="0" err="1"/>
              <a:t>semnalul</a:t>
            </a:r>
            <a:r>
              <a:rPr lang="en-US" sz="2000" dirty="0"/>
              <a:t>. </a:t>
            </a:r>
            <a:r>
              <a:rPr lang="en-US" sz="2000" dirty="0" err="1"/>
              <a:t>Zgomotul</a:t>
            </a:r>
            <a:r>
              <a:rPr lang="en-US" sz="2000" dirty="0"/>
              <a:t> </a:t>
            </a:r>
            <a:r>
              <a:rPr lang="en-US" sz="2000" dirty="0" err="1"/>
              <a:t>poate</a:t>
            </a:r>
            <a:r>
              <a:rPr lang="en-US" sz="2000" dirty="0"/>
              <a:t> fi </a:t>
            </a:r>
            <a:r>
              <a:rPr lang="en-US" sz="2000" dirty="0" err="1"/>
              <a:t>orice</a:t>
            </a:r>
            <a:r>
              <a:rPr lang="en-US" sz="2000" dirty="0"/>
              <a:t>, de la </a:t>
            </a:r>
            <a:r>
              <a:rPr lang="en-US" sz="2000" dirty="0" err="1"/>
              <a:t>sunete</a:t>
            </a:r>
            <a:r>
              <a:rPr lang="en-US" sz="2000" dirty="0"/>
              <a:t> de fundal la </a:t>
            </a:r>
            <a:r>
              <a:rPr lang="en-US" sz="2000" dirty="0" err="1"/>
              <a:t>distrageri</a:t>
            </a:r>
            <a:r>
              <a:rPr lang="en-US" sz="2000" dirty="0"/>
              <a:t>, cum </a:t>
            </a:r>
            <a:r>
              <a:rPr lang="en-US" sz="2000" dirty="0" err="1"/>
              <a:t>ar</a:t>
            </a:r>
            <a:r>
              <a:rPr lang="en-US" sz="2000" dirty="0"/>
              <a:t> fi o </a:t>
            </a:r>
            <a:r>
              <a:rPr lang="en-US" sz="2000" dirty="0" err="1"/>
              <a:t>conversație</a:t>
            </a:r>
            <a:r>
              <a:rPr lang="en-US" sz="2000" dirty="0"/>
              <a:t> </a:t>
            </a:r>
            <a:r>
              <a:rPr lang="en-US" sz="2000" dirty="0" err="1"/>
              <a:t>într</a:t>
            </a:r>
            <a:r>
              <a:rPr lang="en-US" sz="2000" dirty="0"/>
              <a:t>-o </a:t>
            </a:r>
            <a:r>
              <a:rPr lang="en-US" sz="2000" dirty="0" err="1"/>
              <a:t>cameră</a:t>
            </a:r>
            <a:r>
              <a:rPr lang="en-US" sz="2000" dirty="0"/>
              <a:t> </a:t>
            </a:r>
            <a:r>
              <a:rPr lang="en-US" sz="2000" dirty="0" err="1"/>
              <a:t>aglomerată</a:t>
            </a:r>
            <a:r>
              <a:rPr lang="en-US" sz="2000" dirty="0"/>
              <a:t>. </a:t>
            </a:r>
            <a:r>
              <a:rPr lang="en-US" sz="2000" dirty="0" err="1"/>
              <a:t>Puterea</a:t>
            </a:r>
            <a:r>
              <a:rPr lang="en-US" sz="2000" dirty="0"/>
              <a:t> </a:t>
            </a:r>
            <a:r>
              <a:rPr lang="en-US" sz="2000" dirty="0" err="1"/>
              <a:t>semnalului</a:t>
            </a:r>
            <a:r>
              <a:rPr lang="en-US" sz="2000" dirty="0"/>
              <a:t> </a:t>
            </a:r>
            <a:r>
              <a:rPr lang="en-US" sz="2000" dirty="0" err="1"/>
              <a:t>și</a:t>
            </a:r>
            <a:r>
              <a:rPr lang="en-US" sz="2000" dirty="0"/>
              <a:t> </a:t>
            </a:r>
            <a:r>
              <a:rPr lang="en-US" sz="2000" dirty="0" err="1"/>
              <a:t>cantitatea</a:t>
            </a:r>
            <a:r>
              <a:rPr lang="en-US" sz="2000" dirty="0"/>
              <a:t> de </a:t>
            </a:r>
            <a:r>
              <a:rPr lang="en-US" sz="2000" dirty="0" err="1"/>
              <a:t>zgomot</a:t>
            </a:r>
            <a:r>
              <a:rPr lang="en-US" sz="2000" dirty="0"/>
              <a:t> din </a:t>
            </a:r>
            <a:r>
              <a:rPr lang="en-US" sz="2000" dirty="0" err="1"/>
              <a:t>mediu</a:t>
            </a:r>
            <a:r>
              <a:rPr lang="en-US" sz="2000" dirty="0"/>
              <a:t> </a:t>
            </a:r>
            <a:r>
              <a:rPr lang="en-US" sz="2000" dirty="0" err="1"/>
              <a:t>determină</a:t>
            </a:r>
            <a:r>
              <a:rPr lang="en-US" sz="2000" dirty="0"/>
              <a:t> </a:t>
            </a:r>
            <a:r>
              <a:rPr lang="en-US" sz="2000" dirty="0" err="1"/>
              <a:t>cât</a:t>
            </a:r>
            <a:r>
              <a:rPr lang="en-US" sz="2000" dirty="0"/>
              <a:t> de </a:t>
            </a:r>
            <a:r>
              <a:rPr lang="en-US" sz="2000" dirty="0" err="1"/>
              <a:t>ușor</a:t>
            </a:r>
            <a:r>
              <a:rPr lang="en-US" sz="2000" dirty="0"/>
              <a:t> </a:t>
            </a:r>
            <a:r>
              <a:rPr lang="en-US" sz="2000" dirty="0" err="1"/>
              <a:t>putem</a:t>
            </a:r>
            <a:r>
              <a:rPr lang="en-US" sz="2000" dirty="0"/>
              <a:t> </a:t>
            </a:r>
            <a:r>
              <a:rPr lang="en-US" sz="2000" dirty="0" err="1"/>
              <a:t>detecta</a:t>
            </a:r>
            <a:r>
              <a:rPr lang="en-US" sz="2000" dirty="0"/>
              <a:t> </a:t>
            </a:r>
            <a:r>
              <a:rPr lang="en-US" sz="2000" dirty="0" err="1"/>
              <a:t>semnalul</a:t>
            </a:r>
            <a:r>
              <a:rPr lang="en-US" sz="2000" dirty="0"/>
              <a:t>.</a:t>
            </a:r>
            <a:endParaRPr lang="ro-RO" sz="2000" dirty="0"/>
          </a:p>
          <a:p>
            <a:pPr marL="0" indent="0" algn="just">
              <a:buNone/>
            </a:pPr>
            <a:r>
              <a:rPr lang="en-US" sz="2000" b="1" dirty="0"/>
              <a:t>2. </a:t>
            </a:r>
            <a:r>
              <a:rPr lang="en-US" sz="2000" b="1" dirty="0" err="1"/>
              <a:t>Sensibilitate</a:t>
            </a:r>
            <a:r>
              <a:rPr lang="en-US" sz="2000" b="1" dirty="0"/>
              <a:t> </a:t>
            </a:r>
            <a:r>
              <a:rPr lang="ro-RO" sz="2000" b="1" dirty="0"/>
              <a:t>-</a:t>
            </a:r>
            <a:r>
              <a:rPr lang="en-US" sz="2000" dirty="0"/>
              <a:t> se </a:t>
            </a:r>
            <a:r>
              <a:rPr lang="en-US" sz="2000" dirty="0" err="1"/>
              <a:t>referă</a:t>
            </a:r>
            <a:r>
              <a:rPr lang="en-US" sz="2000" dirty="0"/>
              <a:t> la </a:t>
            </a:r>
            <a:r>
              <a:rPr lang="en-US" sz="2000" i="1" dirty="0" err="1">
                <a:solidFill>
                  <a:srgbClr val="FF0000"/>
                </a:solidFill>
              </a:rPr>
              <a:t>capacitatea</a:t>
            </a:r>
            <a:r>
              <a:rPr lang="en-US" sz="2000" i="1" dirty="0">
                <a:solidFill>
                  <a:srgbClr val="FF0000"/>
                </a:solidFill>
              </a:rPr>
              <a:t> de a </a:t>
            </a:r>
            <a:r>
              <a:rPr lang="en-US" sz="2000" i="1" dirty="0" err="1">
                <a:solidFill>
                  <a:srgbClr val="FF0000"/>
                </a:solidFill>
              </a:rPr>
              <a:t>distinge</a:t>
            </a:r>
            <a:r>
              <a:rPr lang="en-US" sz="2000" i="1" dirty="0">
                <a:solidFill>
                  <a:srgbClr val="FF0000"/>
                </a:solidFill>
              </a:rPr>
              <a:t> </a:t>
            </a:r>
            <a:r>
              <a:rPr lang="en-US" sz="2000" i="1" dirty="0" err="1">
                <a:solidFill>
                  <a:srgbClr val="FF0000"/>
                </a:solidFill>
              </a:rPr>
              <a:t>între</a:t>
            </a:r>
            <a:r>
              <a:rPr lang="en-US" sz="2000" i="1" dirty="0">
                <a:solidFill>
                  <a:srgbClr val="FF0000"/>
                </a:solidFill>
              </a:rPr>
              <a:t> </a:t>
            </a:r>
            <a:r>
              <a:rPr lang="en-US" sz="2000" i="1" dirty="0" err="1">
                <a:solidFill>
                  <a:srgbClr val="FF0000"/>
                </a:solidFill>
              </a:rPr>
              <a:t>semnal</a:t>
            </a:r>
            <a:r>
              <a:rPr lang="en-US" sz="2000" i="1" dirty="0">
                <a:solidFill>
                  <a:srgbClr val="FF0000"/>
                </a:solidFill>
              </a:rPr>
              <a:t> </a:t>
            </a:r>
            <a:r>
              <a:rPr lang="en-US" sz="2000" i="1" dirty="0" err="1">
                <a:solidFill>
                  <a:srgbClr val="FF0000"/>
                </a:solidFill>
              </a:rPr>
              <a:t>și</a:t>
            </a:r>
            <a:r>
              <a:rPr lang="en-US" sz="2000" i="1" dirty="0">
                <a:solidFill>
                  <a:srgbClr val="FF0000"/>
                </a:solidFill>
              </a:rPr>
              <a:t> </a:t>
            </a:r>
            <a:r>
              <a:rPr lang="en-US" sz="2000" i="1" dirty="0" err="1">
                <a:solidFill>
                  <a:srgbClr val="FF0000"/>
                </a:solidFill>
              </a:rPr>
              <a:t>zgomot</a:t>
            </a:r>
            <a:r>
              <a:rPr lang="en-US" sz="2000" dirty="0"/>
              <a:t>. </a:t>
            </a:r>
            <a:r>
              <a:rPr lang="ro-RO" sz="2000" dirty="0"/>
              <a:t>E</a:t>
            </a:r>
            <a:r>
              <a:rPr lang="en-US" sz="2000" dirty="0" err="1"/>
              <a:t>ste</a:t>
            </a:r>
            <a:r>
              <a:rPr lang="en-US" sz="2000" dirty="0"/>
              <a:t> </a:t>
            </a:r>
            <a:r>
              <a:rPr lang="en-US" sz="2000" dirty="0" err="1"/>
              <a:t>influențată</a:t>
            </a:r>
            <a:r>
              <a:rPr lang="en-US" sz="2000" dirty="0"/>
              <a:t> </a:t>
            </a:r>
            <a:r>
              <a:rPr lang="en-US" sz="2000" dirty="0" err="1"/>
              <a:t>atât</a:t>
            </a:r>
            <a:r>
              <a:rPr lang="en-US" sz="2000" dirty="0"/>
              <a:t> de </a:t>
            </a:r>
            <a:r>
              <a:rPr lang="en-US" sz="2000" dirty="0" err="1"/>
              <a:t>intensitatea</a:t>
            </a:r>
            <a:r>
              <a:rPr lang="en-US" sz="2000" dirty="0"/>
              <a:t> </a:t>
            </a:r>
            <a:r>
              <a:rPr lang="en-US" sz="2000" dirty="0" err="1"/>
              <a:t>semnalului</a:t>
            </a:r>
            <a:r>
              <a:rPr lang="en-US" sz="2000" dirty="0"/>
              <a:t>, </a:t>
            </a:r>
            <a:r>
              <a:rPr lang="en-US" sz="2000" dirty="0" err="1"/>
              <a:t>cât</a:t>
            </a:r>
            <a:r>
              <a:rPr lang="en-US" sz="2000" dirty="0"/>
              <a:t> </a:t>
            </a:r>
            <a:r>
              <a:rPr lang="en-US" sz="2000" dirty="0" err="1"/>
              <a:t>și</a:t>
            </a:r>
            <a:r>
              <a:rPr lang="en-US" sz="2000" dirty="0"/>
              <a:t> de </a:t>
            </a:r>
            <a:r>
              <a:rPr lang="en-US" sz="2000" dirty="0" err="1"/>
              <a:t>abilitățile</a:t>
            </a:r>
            <a:r>
              <a:rPr lang="en-US" sz="2000" dirty="0"/>
              <a:t> </a:t>
            </a:r>
            <a:r>
              <a:rPr lang="en-US" sz="2000" dirty="0" err="1"/>
              <a:t>senzoriale</a:t>
            </a:r>
            <a:r>
              <a:rPr lang="en-US" sz="2000" dirty="0"/>
              <a:t> ale </a:t>
            </a:r>
            <a:r>
              <a:rPr lang="en-US" sz="2000" dirty="0" err="1"/>
              <a:t>individului</a:t>
            </a:r>
            <a:r>
              <a:rPr lang="en-US" sz="2000" dirty="0"/>
              <a:t>. </a:t>
            </a:r>
            <a:r>
              <a:rPr lang="ro-RO" sz="1600" i="1" dirty="0"/>
              <a:t>E.g.</a:t>
            </a:r>
            <a:r>
              <a:rPr lang="en-US" sz="1600" i="1" dirty="0"/>
              <a:t> o </a:t>
            </a:r>
            <a:r>
              <a:rPr lang="en-US" sz="1600" i="1" dirty="0" err="1"/>
              <a:t>persoană</a:t>
            </a:r>
            <a:r>
              <a:rPr lang="en-US" sz="1600" i="1" dirty="0"/>
              <a:t> cu un </a:t>
            </a:r>
            <a:r>
              <a:rPr lang="en-US" sz="1600" i="1" dirty="0" err="1"/>
              <a:t>simț</a:t>
            </a:r>
            <a:r>
              <a:rPr lang="en-US" sz="1600" i="1" dirty="0"/>
              <a:t> al </a:t>
            </a:r>
            <a:r>
              <a:rPr lang="en-US" sz="1600" i="1" dirty="0" err="1"/>
              <a:t>auzului</a:t>
            </a:r>
            <a:r>
              <a:rPr lang="en-US" sz="1600" i="1" dirty="0"/>
              <a:t> </a:t>
            </a:r>
            <a:r>
              <a:rPr lang="en-US" sz="1600" i="1" dirty="0" err="1"/>
              <a:t>accentuat</a:t>
            </a:r>
            <a:r>
              <a:rPr lang="en-US" sz="1600" i="1" dirty="0"/>
              <a:t> </a:t>
            </a:r>
            <a:r>
              <a:rPr lang="en-US" sz="1600" i="1" dirty="0" err="1"/>
              <a:t>poate</a:t>
            </a:r>
            <a:r>
              <a:rPr lang="en-US" sz="1600" i="1" dirty="0"/>
              <a:t> </a:t>
            </a:r>
            <a:r>
              <a:rPr lang="en-US" sz="1600" i="1" dirty="0" err="1"/>
              <a:t>detecta</a:t>
            </a:r>
            <a:r>
              <a:rPr lang="en-US" sz="1600" i="1" dirty="0"/>
              <a:t> o </a:t>
            </a:r>
            <a:r>
              <a:rPr lang="en-US" sz="1600" i="1" dirty="0" err="1"/>
              <a:t>șoaptă</a:t>
            </a:r>
            <a:r>
              <a:rPr lang="en-US" sz="1600" i="1" dirty="0"/>
              <a:t> </a:t>
            </a:r>
            <a:r>
              <a:rPr lang="en-US" sz="1600" i="1" dirty="0" err="1"/>
              <a:t>într</a:t>
            </a:r>
            <a:r>
              <a:rPr lang="en-US" sz="1600" i="1" dirty="0"/>
              <a:t>-o </a:t>
            </a:r>
            <a:r>
              <a:rPr lang="en-US" sz="1600" i="1" dirty="0" err="1"/>
              <a:t>cameră</a:t>
            </a:r>
            <a:r>
              <a:rPr lang="en-US" sz="1600" i="1" dirty="0"/>
              <a:t> </a:t>
            </a:r>
            <a:r>
              <a:rPr lang="en-US" sz="1600" i="1" dirty="0" err="1"/>
              <a:t>zgomotoasă</a:t>
            </a:r>
            <a:r>
              <a:rPr lang="en-US" sz="1600" i="1" dirty="0"/>
              <a:t> </a:t>
            </a:r>
            <a:r>
              <a:rPr lang="en-US" sz="1600" i="1" dirty="0" err="1"/>
              <a:t>mai</a:t>
            </a:r>
            <a:r>
              <a:rPr lang="en-US" sz="1600" i="1" dirty="0"/>
              <a:t> bine </a:t>
            </a:r>
            <a:r>
              <a:rPr lang="en-US" sz="1600" i="1" dirty="0" err="1"/>
              <a:t>decât</a:t>
            </a:r>
            <a:r>
              <a:rPr lang="en-US" sz="1600" i="1" dirty="0"/>
              <a:t> </a:t>
            </a:r>
            <a:r>
              <a:rPr lang="en-US" sz="1600" i="1" dirty="0" err="1"/>
              <a:t>cineva</a:t>
            </a:r>
            <a:r>
              <a:rPr lang="en-US" sz="1600" i="1" dirty="0"/>
              <a:t> cu un </a:t>
            </a:r>
            <a:r>
              <a:rPr lang="en-US" sz="1600" i="1" dirty="0" err="1"/>
              <a:t>auz</a:t>
            </a:r>
            <a:r>
              <a:rPr lang="en-US" sz="1600" i="1" dirty="0"/>
              <a:t> </a:t>
            </a:r>
            <a:r>
              <a:rPr lang="en-US" sz="1600" i="1" dirty="0" err="1"/>
              <a:t>mai</a:t>
            </a:r>
            <a:r>
              <a:rPr lang="en-US" sz="1600" i="1" dirty="0"/>
              <a:t> </a:t>
            </a:r>
            <a:r>
              <a:rPr lang="en-US" sz="1600" i="1" dirty="0" err="1"/>
              <a:t>puțin</a:t>
            </a:r>
            <a:r>
              <a:rPr lang="en-US" sz="1600" i="1" dirty="0"/>
              <a:t> </a:t>
            </a:r>
            <a:r>
              <a:rPr lang="en-US" sz="1600" i="1" dirty="0" err="1"/>
              <a:t>acut</a:t>
            </a:r>
            <a:r>
              <a:rPr lang="en-US" sz="1600" i="1" dirty="0"/>
              <a:t>. </a:t>
            </a:r>
            <a:r>
              <a:rPr lang="ro-RO" sz="1600" i="1" dirty="0"/>
              <a:t>S</a:t>
            </a:r>
            <a:r>
              <a:rPr lang="en-US" sz="1600" i="1" dirty="0" err="1"/>
              <a:t>ensibilitatea</a:t>
            </a:r>
            <a:r>
              <a:rPr lang="en-US" sz="1600" i="1" dirty="0"/>
              <a:t> </a:t>
            </a:r>
            <a:r>
              <a:rPr lang="en-US" sz="1600" i="1" dirty="0" err="1"/>
              <a:t>poate</a:t>
            </a:r>
            <a:r>
              <a:rPr lang="en-US" sz="1600" i="1" dirty="0"/>
              <a:t> fi </a:t>
            </a:r>
            <a:r>
              <a:rPr lang="en-US" sz="1600" i="1" dirty="0" err="1"/>
              <a:t>afectată</a:t>
            </a:r>
            <a:r>
              <a:rPr lang="en-US" sz="1600" i="1" dirty="0"/>
              <a:t> </a:t>
            </a:r>
            <a:r>
              <a:rPr lang="en-US" sz="1600" i="1" dirty="0" err="1"/>
              <a:t>și</a:t>
            </a:r>
            <a:r>
              <a:rPr lang="en-US" sz="1600" i="1" dirty="0"/>
              <a:t> de </a:t>
            </a:r>
            <a:r>
              <a:rPr lang="en-US" sz="1600" i="1" dirty="0" err="1"/>
              <a:t>factori</a:t>
            </a:r>
            <a:r>
              <a:rPr lang="en-US" sz="1600" i="1" dirty="0"/>
              <a:t> </a:t>
            </a:r>
            <a:r>
              <a:rPr lang="en-US" sz="1600" i="1" dirty="0" err="1"/>
              <a:t>externi</a:t>
            </a:r>
            <a:r>
              <a:rPr lang="ro-RO" sz="1600" i="1" dirty="0"/>
              <a:t>: ca</a:t>
            </a:r>
            <a:r>
              <a:rPr lang="en-US" sz="1600" i="1" dirty="0"/>
              <a:t> </a:t>
            </a:r>
            <a:r>
              <a:rPr lang="en-US" sz="1600" i="1" dirty="0" err="1"/>
              <a:t>atenția</a:t>
            </a:r>
            <a:r>
              <a:rPr lang="en-US" sz="1600" i="1" dirty="0"/>
              <a:t>, </a:t>
            </a:r>
            <a:r>
              <a:rPr lang="en-US" sz="1600" i="1" dirty="0" err="1"/>
              <a:t>concentrarea</a:t>
            </a:r>
            <a:r>
              <a:rPr lang="en-US" sz="1600" i="1" dirty="0"/>
              <a:t> </a:t>
            </a:r>
            <a:r>
              <a:rPr lang="en-US" sz="1600" i="1" dirty="0" err="1"/>
              <a:t>și</a:t>
            </a:r>
            <a:r>
              <a:rPr lang="en-US" sz="1600" i="1" dirty="0"/>
              <a:t> </a:t>
            </a:r>
            <a:r>
              <a:rPr lang="en-US" sz="1600" i="1" dirty="0" err="1"/>
              <a:t>oboseala</a:t>
            </a:r>
            <a:r>
              <a:rPr lang="en-US" sz="1600" i="1" dirty="0"/>
              <a:t>.</a:t>
            </a:r>
            <a:endParaRPr lang="ro-RO" sz="1600" i="1" dirty="0"/>
          </a:p>
          <a:p>
            <a:pPr marL="0" indent="0" algn="just">
              <a:buNone/>
            </a:pPr>
            <a:r>
              <a:rPr lang="en-US" sz="2000" b="1" dirty="0"/>
              <a:t>3. </a:t>
            </a:r>
            <a:r>
              <a:rPr lang="en-US" sz="2000" b="1" dirty="0" err="1"/>
              <a:t>Criteriul</a:t>
            </a:r>
            <a:r>
              <a:rPr lang="en-US" sz="2000" b="1" dirty="0"/>
              <a:t> de </a:t>
            </a:r>
            <a:r>
              <a:rPr lang="en-US" sz="2000" b="1" dirty="0" err="1"/>
              <a:t>decizie</a:t>
            </a:r>
            <a:r>
              <a:rPr lang="ro-RO" sz="2000" b="1" dirty="0"/>
              <a:t> - </a:t>
            </a:r>
            <a:r>
              <a:rPr lang="en-US" sz="2000" i="1" dirty="0" err="1">
                <a:solidFill>
                  <a:srgbClr val="FF0000"/>
                </a:solidFill>
              </a:rPr>
              <a:t>pragul</a:t>
            </a:r>
            <a:r>
              <a:rPr lang="en-US" sz="2000" i="1" dirty="0">
                <a:solidFill>
                  <a:srgbClr val="FF0000"/>
                </a:solidFill>
              </a:rPr>
              <a:t> intern pe care o </a:t>
            </a:r>
            <a:r>
              <a:rPr lang="en-US" sz="2000" i="1" dirty="0" err="1">
                <a:solidFill>
                  <a:srgbClr val="FF0000"/>
                </a:solidFill>
              </a:rPr>
              <a:t>persoană</a:t>
            </a:r>
            <a:r>
              <a:rPr lang="en-US" sz="2000" i="1" dirty="0">
                <a:solidFill>
                  <a:srgbClr val="FF0000"/>
                </a:solidFill>
              </a:rPr>
              <a:t> </a:t>
            </a:r>
            <a:r>
              <a:rPr lang="en-US" sz="2000" i="1" dirty="0" err="1">
                <a:solidFill>
                  <a:srgbClr val="FF0000"/>
                </a:solidFill>
              </a:rPr>
              <a:t>îl</a:t>
            </a:r>
            <a:r>
              <a:rPr lang="en-US" sz="2000" i="1" dirty="0">
                <a:solidFill>
                  <a:srgbClr val="FF0000"/>
                </a:solidFill>
              </a:rPr>
              <a:t> </a:t>
            </a:r>
            <a:r>
              <a:rPr lang="en-US" sz="2000" i="1" dirty="0" err="1">
                <a:solidFill>
                  <a:srgbClr val="FF0000"/>
                </a:solidFill>
              </a:rPr>
              <a:t>stabilește</a:t>
            </a:r>
            <a:r>
              <a:rPr lang="en-US" sz="2000" i="1" dirty="0">
                <a:solidFill>
                  <a:srgbClr val="FF0000"/>
                </a:solidFill>
              </a:rPr>
              <a:t> </a:t>
            </a:r>
            <a:r>
              <a:rPr lang="en-US" sz="2000" i="1" dirty="0" err="1">
                <a:solidFill>
                  <a:srgbClr val="FF0000"/>
                </a:solidFill>
              </a:rPr>
              <a:t>pentru</a:t>
            </a:r>
            <a:r>
              <a:rPr lang="en-US" sz="2000" i="1" dirty="0">
                <a:solidFill>
                  <a:srgbClr val="FF0000"/>
                </a:solidFill>
              </a:rPr>
              <a:t> </a:t>
            </a:r>
            <a:r>
              <a:rPr lang="en-US" sz="2000" i="1" dirty="0" err="1">
                <a:solidFill>
                  <a:srgbClr val="FF0000"/>
                </a:solidFill>
              </a:rPr>
              <a:t>detectarea</a:t>
            </a:r>
            <a:r>
              <a:rPr lang="en-US" sz="2000" i="1" dirty="0">
                <a:solidFill>
                  <a:srgbClr val="FF0000"/>
                </a:solidFill>
              </a:rPr>
              <a:t> </a:t>
            </a:r>
            <a:r>
              <a:rPr lang="en-US" sz="2000" i="1" dirty="0" err="1">
                <a:solidFill>
                  <a:srgbClr val="FF0000"/>
                </a:solidFill>
              </a:rPr>
              <a:t>unui</a:t>
            </a:r>
            <a:r>
              <a:rPr lang="en-US" sz="2000" i="1" dirty="0">
                <a:solidFill>
                  <a:srgbClr val="FF0000"/>
                </a:solidFill>
              </a:rPr>
              <a:t> </a:t>
            </a:r>
            <a:r>
              <a:rPr lang="en-US" sz="2000" i="1" dirty="0" err="1">
                <a:solidFill>
                  <a:srgbClr val="FF0000"/>
                </a:solidFill>
              </a:rPr>
              <a:t>semnal</a:t>
            </a:r>
            <a:r>
              <a:rPr lang="en-US" sz="2000" dirty="0"/>
              <a:t>. Este, </a:t>
            </a:r>
            <a:r>
              <a:rPr lang="en-US" sz="2000" dirty="0" err="1"/>
              <a:t>în</a:t>
            </a:r>
            <a:r>
              <a:rPr lang="en-US" sz="2000" dirty="0"/>
              <a:t> </a:t>
            </a:r>
            <a:r>
              <a:rPr lang="en-US" sz="2000" dirty="0" err="1"/>
              <a:t>esență</a:t>
            </a:r>
            <a:r>
              <a:rPr lang="en-US" sz="2000" dirty="0"/>
              <a:t>, </a:t>
            </a:r>
            <a:r>
              <a:rPr lang="en-US" sz="2000" dirty="0" err="1"/>
              <a:t>nivelul</a:t>
            </a:r>
            <a:r>
              <a:rPr lang="en-US" sz="2000" dirty="0"/>
              <a:t> de </a:t>
            </a:r>
            <a:r>
              <a:rPr lang="en-US" sz="2000" dirty="0" err="1"/>
              <a:t>dovezi</a:t>
            </a:r>
            <a:r>
              <a:rPr lang="en-US" sz="2000" dirty="0"/>
              <a:t> </a:t>
            </a:r>
            <a:r>
              <a:rPr lang="en-US" sz="2000" dirty="0" err="1"/>
              <a:t>sau</a:t>
            </a:r>
            <a:r>
              <a:rPr lang="en-US" sz="2000" dirty="0"/>
              <a:t> </a:t>
            </a:r>
            <a:r>
              <a:rPr lang="en-US" sz="2000" dirty="0" err="1"/>
              <a:t>încredere</a:t>
            </a:r>
            <a:r>
              <a:rPr lang="en-US" sz="2000" dirty="0"/>
              <a:t> </a:t>
            </a:r>
            <a:r>
              <a:rPr lang="en-US" sz="2000" dirty="0" err="1"/>
              <a:t>necesar</a:t>
            </a:r>
            <a:r>
              <a:rPr lang="en-US" sz="2000" dirty="0"/>
              <a:t> </a:t>
            </a:r>
            <a:r>
              <a:rPr lang="en-US" sz="2000" dirty="0" err="1"/>
              <a:t>pentru</a:t>
            </a:r>
            <a:r>
              <a:rPr lang="en-US" sz="2000" dirty="0"/>
              <a:t> ca o </a:t>
            </a:r>
            <a:r>
              <a:rPr lang="en-US" sz="2000" dirty="0" err="1"/>
              <a:t>persoană</a:t>
            </a:r>
            <a:r>
              <a:rPr lang="en-US" sz="2000" dirty="0"/>
              <a:t> </a:t>
            </a:r>
            <a:r>
              <a:rPr lang="en-US" sz="2000" dirty="0" err="1"/>
              <a:t>să</a:t>
            </a:r>
            <a:r>
              <a:rPr lang="en-US" sz="2000" dirty="0"/>
              <a:t> </a:t>
            </a:r>
            <a:r>
              <a:rPr lang="en-US" sz="2000" dirty="0" err="1"/>
              <a:t>spună</a:t>
            </a:r>
            <a:r>
              <a:rPr lang="en-US" sz="2000" dirty="0"/>
              <a:t>: „Da, </a:t>
            </a:r>
            <a:r>
              <a:rPr lang="ro-RO" sz="2000" dirty="0"/>
              <a:t>este</a:t>
            </a:r>
            <a:r>
              <a:rPr lang="en-US" sz="2000" dirty="0"/>
              <a:t>”. </a:t>
            </a:r>
            <a:r>
              <a:rPr lang="en-US" sz="2000" dirty="0" err="1"/>
              <a:t>Acest</a:t>
            </a:r>
            <a:r>
              <a:rPr lang="en-US" sz="2000" dirty="0"/>
              <a:t> </a:t>
            </a:r>
            <a:r>
              <a:rPr lang="en-US" sz="2000" dirty="0" err="1"/>
              <a:t>prag</a:t>
            </a:r>
            <a:r>
              <a:rPr lang="en-US" sz="2000" dirty="0"/>
              <a:t> nu </a:t>
            </a:r>
            <a:r>
              <a:rPr lang="en-US" sz="2000" dirty="0" err="1"/>
              <a:t>este</a:t>
            </a:r>
            <a:r>
              <a:rPr lang="en-US" sz="2000" dirty="0"/>
              <a:t> fix; se </a:t>
            </a:r>
            <a:r>
              <a:rPr lang="en-US" sz="2000" dirty="0" err="1"/>
              <a:t>poate</a:t>
            </a:r>
            <a:r>
              <a:rPr lang="en-US" sz="2000" dirty="0"/>
              <a:t> </a:t>
            </a:r>
            <a:r>
              <a:rPr lang="en-US" sz="2000" dirty="0" err="1"/>
              <a:t>schimba</a:t>
            </a:r>
            <a:r>
              <a:rPr lang="en-US" sz="2000" dirty="0"/>
              <a:t> </a:t>
            </a:r>
            <a:r>
              <a:rPr lang="en-US" sz="2000" dirty="0" err="1"/>
              <a:t>în</a:t>
            </a:r>
            <a:r>
              <a:rPr lang="en-US" sz="2000" dirty="0"/>
              <a:t> </a:t>
            </a:r>
            <a:r>
              <a:rPr lang="en-US" sz="2000" dirty="0" err="1"/>
              <a:t>funcție</a:t>
            </a:r>
            <a:r>
              <a:rPr lang="en-US" sz="2000" dirty="0"/>
              <a:t> de </a:t>
            </a:r>
            <a:r>
              <a:rPr lang="en-US" sz="2000" i="1" dirty="0"/>
              <a:t>context, </a:t>
            </a:r>
            <a:r>
              <a:rPr lang="en-US" sz="2000" i="1" dirty="0" err="1"/>
              <a:t>motivație</a:t>
            </a:r>
            <a:r>
              <a:rPr lang="en-US" sz="2000" i="1" dirty="0"/>
              <a:t> </a:t>
            </a:r>
            <a:r>
              <a:rPr lang="en-US" sz="2000" i="1" dirty="0" err="1"/>
              <a:t>și</a:t>
            </a:r>
            <a:r>
              <a:rPr lang="en-US" sz="2000" i="1" dirty="0"/>
              <a:t> </a:t>
            </a:r>
            <a:r>
              <a:rPr lang="en-US" sz="2000" i="1" dirty="0" err="1"/>
              <a:t>consecințele</a:t>
            </a:r>
            <a:r>
              <a:rPr lang="en-US" sz="2000" i="1" dirty="0"/>
              <a:t> </a:t>
            </a:r>
            <a:r>
              <a:rPr lang="en-US" sz="2000" i="1" dirty="0" err="1"/>
              <a:t>luării</a:t>
            </a:r>
            <a:r>
              <a:rPr lang="en-US" sz="2000" i="1" dirty="0"/>
              <a:t> </a:t>
            </a:r>
            <a:r>
              <a:rPr lang="en-US" sz="2000" i="1" dirty="0" err="1"/>
              <a:t>unei</a:t>
            </a:r>
            <a:r>
              <a:rPr lang="en-US" sz="2000" i="1" dirty="0"/>
              <a:t> </a:t>
            </a:r>
            <a:r>
              <a:rPr lang="en-US" sz="2000" i="1" dirty="0" err="1"/>
              <a:t>decizii</a:t>
            </a:r>
            <a:r>
              <a:rPr lang="en-US" sz="2000" i="1" dirty="0"/>
              <a:t> </a:t>
            </a:r>
            <a:r>
              <a:rPr lang="en-US" sz="2000" i="1" dirty="0" err="1"/>
              <a:t>greșite</a:t>
            </a:r>
            <a:r>
              <a:rPr lang="en-US" sz="2000" dirty="0"/>
              <a:t>. </a:t>
            </a:r>
            <a:r>
              <a:rPr lang="en-US" sz="2000" dirty="0" err="1"/>
              <a:t>Dacă</a:t>
            </a:r>
            <a:r>
              <a:rPr lang="en-US" sz="2000" dirty="0"/>
              <a:t> </a:t>
            </a:r>
            <a:r>
              <a:rPr lang="en-US" sz="2000" dirty="0" err="1"/>
              <a:t>consecințele</a:t>
            </a:r>
            <a:r>
              <a:rPr lang="en-US" sz="2000" dirty="0"/>
              <a:t> </a:t>
            </a:r>
            <a:r>
              <a:rPr lang="en-US" sz="2000" dirty="0" err="1"/>
              <a:t>ratării</a:t>
            </a:r>
            <a:r>
              <a:rPr lang="en-US" sz="2000" dirty="0"/>
              <a:t> </a:t>
            </a:r>
            <a:r>
              <a:rPr lang="en-US" sz="2000" dirty="0" err="1"/>
              <a:t>unui</a:t>
            </a:r>
            <a:r>
              <a:rPr lang="en-US" sz="2000" dirty="0"/>
              <a:t> </a:t>
            </a:r>
            <a:r>
              <a:rPr lang="en-US" sz="2000" dirty="0" err="1"/>
              <a:t>semnal</a:t>
            </a:r>
            <a:r>
              <a:rPr lang="en-US" sz="2000" dirty="0"/>
              <a:t> (</a:t>
            </a:r>
            <a:r>
              <a:rPr lang="en-US" sz="1400" i="1" dirty="0" err="1"/>
              <a:t>neauzirea</a:t>
            </a:r>
            <a:r>
              <a:rPr lang="en-US" sz="1400" i="1" dirty="0"/>
              <a:t> </a:t>
            </a:r>
            <a:r>
              <a:rPr lang="en-US" sz="1400" i="1" dirty="0" err="1"/>
              <a:t>unei</a:t>
            </a:r>
            <a:r>
              <a:rPr lang="en-US" sz="1400" i="1" dirty="0"/>
              <a:t> </a:t>
            </a:r>
            <a:r>
              <a:rPr lang="en-US" sz="1400" i="1" dirty="0" err="1"/>
              <a:t>alarme</a:t>
            </a:r>
            <a:r>
              <a:rPr lang="en-US" sz="1400" i="1" dirty="0"/>
              <a:t> de </a:t>
            </a:r>
            <a:r>
              <a:rPr lang="en-US" sz="1400" i="1" dirty="0" err="1"/>
              <a:t>incendiu</a:t>
            </a:r>
            <a:r>
              <a:rPr lang="en-US" sz="2000" dirty="0"/>
              <a:t>) sunt </a:t>
            </a:r>
            <a:r>
              <a:rPr lang="en-US" sz="2000" dirty="0" err="1"/>
              <a:t>mari</a:t>
            </a:r>
            <a:r>
              <a:rPr lang="en-US" sz="2000" dirty="0"/>
              <a:t>, o </a:t>
            </a:r>
            <a:r>
              <a:rPr lang="en-US" sz="2000" dirty="0" err="1"/>
              <a:t>persoană</a:t>
            </a:r>
            <a:r>
              <a:rPr lang="en-US" sz="2000" dirty="0"/>
              <a:t> </a:t>
            </a:r>
            <a:r>
              <a:rPr lang="en-US" sz="2000" dirty="0" err="1"/>
              <a:t>își</a:t>
            </a:r>
            <a:r>
              <a:rPr lang="en-US" sz="2000" dirty="0"/>
              <a:t> </a:t>
            </a:r>
            <a:r>
              <a:rPr lang="en-US" sz="2000" dirty="0" err="1"/>
              <a:t>poate</a:t>
            </a:r>
            <a:r>
              <a:rPr lang="en-US" sz="2000" dirty="0"/>
              <a:t> reduce </a:t>
            </a:r>
            <a:r>
              <a:rPr lang="en-US" sz="2000" dirty="0" err="1"/>
              <a:t>criteriul</a:t>
            </a:r>
            <a:r>
              <a:rPr lang="en-US" sz="2000" dirty="0"/>
              <a:t> de </a:t>
            </a:r>
            <a:r>
              <a:rPr lang="en-US" sz="2000" dirty="0" err="1"/>
              <a:t>decizie</a:t>
            </a:r>
            <a:r>
              <a:rPr lang="en-US" sz="2000" dirty="0"/>
              <a:t> </a:t>
            </a:r>
            <a:r>
              <a:rPr lang="en-US" sz="2000" dirty="0" err="1"/>
              <a:t>pentru</a:t>
            </a:r>
            <a:r>
              <a:rPr lang="en-US" sz="2000" dirty="0"/>
              <a:t> a se </a:t>
            </a:r>
            <a:r>
              <a:rPr lang="en-US" sz="2000" dirty="0" err="1"/>
              <a:t>asigura</a:t>
            </a:r>
            <a:r>
              <a:rPr lang="en-US" sz="2000" dirty="0"/>
              <a:t> </a:t>
            </a:r>
            <a:r>
              <a:rPr lang="en-US" sz="2000" dirty="0" err="1"/>
              <a:t>că</a:t>
            </a:r>
            <a:r>
              <a:rPr lang="en-US" sz="2000" dirty="0"/>
              <a:t> </a:t>
            </a:r>
            <a:r>
              <a:rPr lang="en-US" sz="2000" dirty="0" err="1"/>
              <a:t>prinde</a:t>
            </a:r>
            <a:r>
              <a:rPr lang="en-US" sz="2000" dirty="0"/>
              <a:t> </a:t>
            </a:r>
            <a:r>
              <a:rPr lang="en-US" sz="2000" dirty="0" err="1"/>
              <a:t>semnalul</a:t>
            </a:r>
            <a:r>
              <a:rPr lang="en-US" sz="2000" dirty="0"/>
              <a:t> </a:t>
            </a:r>
            <a:r>
              <a:rPr lang="en-US" sz="2000" dirty="0" err="1"/>
              <a:t>chiar</a:t>
            </a:r>
            <a:r>
              <a:rPr lang="en-US" sz="2000" dirty="0"/>
              <a:t> </a:t>
            </a:r>
            <a:r>
              <a:rPr lang="en-US" sz="2000" dirty="0" err="1"/>
              <a:t>dacă</a:t>
            </a:r>
            <a:r>
              <a:rPr lang="en-US" sz="2000" dirty="0"/>
              <a:t> </a:t>
            </a:r>
            <a:r>
              <a:rPr lang="en-US" sz="2000" dirty="0" err="1"/>
              <a:t>acesta</a:t>
            </a:r>
            <a:r>
              <a:rPr lang="en-US" sz="2000" dirty="0"/>
              <a:t> </a:t>
            </a:r>
            <a:r>
              <a:rPr lang="en-US" sz="2000" dirty="0" err="1"/>
              <a:t>este</a:t>
            </a:r>
            <a:r>
              <a:rPr lang="en-US" sz="2000" dirty="0"/>
              <a:t> slab. Pe de </a:t>
            </a:r>
            <a:r>
              <a:rPr lang="en-US" sz="2000" dirty="0" err="1"/>
              <a:t>altă</a:t>
            </a:r>
            <a:r>
              <a:rPr lang="en-US" sz="2000" dirty="0"/>
              <a:t> </a:t>
            </a:r>
            <a:r>
              <a:rPr lang="en-US" sz="2000" dirty="0" err="1"/>
              <a:t>parte</a:t>
            </a:r>
            <a:r>
              <a:rPr lang="en-US" sz="2000" dirty="0"/>
              <a:t>, </a:t>
            </a:r>
            <a:r>
              <a:rPr lang="en-US" sz="2000" dirty="0" err="1"/>
              <a:t>dacă</a:t>
            </a:r>
            <a:r>
              <a:rPr lang="en-US" sz="2000" dirty="0"/>
              <a:t> </a:t>
            </a:r>
            <a:r>
              <a:rPr lang="en-US" sz="2000" dirty="0" err="1"/>
              <a:t>alarmele</a:t>
            </a:r>
            <a:r>
              <a:rPr lang="en-US" sz="2000" dirty="0"/>
              <a:t> false sunt </a:t>
            </a:r>
            <a:r>
              <a:rPr lang="en-US" sz="2000" dirty="0" err="1"/>
              <a:t>costisitoare</a:t>
            </a:r>
            <a:r>
              <a:rPr lang="en-US" sz="2000" dirty="0"/>
              <a:t> (</a:t>
            </a:r>
            <a:r>
              <a:rPr lang="en-US" sz="1400" i="1" dirty="0" err="1"/>
              <a:t>verificarea</a:t>
            </a:r>
            <a:r>
              <a:rPr lang="en-US" sz="1400" i="1" dirty="0"/>
              <a:t> </a:t>
            </a:r>
            <a:r>
              <a:rPr lang="en-US" sz="1400" i="1" dirty="0" err="1"/>
              <a:t>constantă</a:t>
            </a:r>
            <a:r>
              <a:rPr lang="en-US" sz="1400" i="1" dirty="0"/>
              <a:t> a </a:t>
            </a:r>
            <a:r>
              <a:rPr lang="en-US" sz="1400" i="1" dirty="0" err="1"/>
              <a:t>unei</a:t>
            </a:r>
            <a:r>
              <a:rPr lang="en-US" sz="1400" i="1" dirty="0"/>
              <a:t> </a:t>
            </a:r>
            <a:r>
              <a:rPr lang="en-US" sz="1400" i="1" dirty="0" err="1"/>
              <a:t>notificări</a:t>
            </a:r>
            <a:r>
              <a:rPr lang="en-US" sz="1400" i="1" dirty="0"/>
              <a:t> care nu </a:t>
            </a:r>
            <a:r>
              <a:rPr lang="en-US" sz="1400" i="1" dirty="0" err="1"/>
              <a:t>există</a:t>
            </a:r>
            <a:r>
              <a:rPr lang="en-US" sz="2000" dirty="0"/>
              <a:t>), o </a:t>
            </a:r>
            <a:r>
              <a:rPr lang="en-US" sz="2000" dirty="0" err="1"/>
              <a:t>persoană</a:t>
            </a:r>
            <a:r>
              <a:rPr lang="en-US" sz="2000" dirty="0"/>
              <a:t> </a:t>
            </a:r>
            <a:r>
              <a:rPr lang="en-US" sz="2000" dirty="0" err="1"/>
              <a:t>își</a:t>
            </a:r>
            <a:r>
              <a:rPr lang="en-US" sz="2000" dirty="0"/>
              <a:t> </a:t>
            </a:r>
            <a:r>
              <a:rPr lang="en-US" sz="2000" dirty="0" err="1"/>
              <a:t>poate</a:t>
            </a:r>
            <a:r>
              <a:rPr lang="en-US" sz="2000" dirty="0"/>
              <a:t> </a:t>
            </a:r>
            <a:r>
              <a:rPr lang="en-US" sz="2000" dirty="0" err="1"/>
              <a:t>ridica</a:t>
            </a:r>
            <a:r>
              <a:rPr lang="en-US" sz="2000" dirty="0"/>
              <a:t> </a:t>
            </a:r>
            <a:r>
              <a:rPr lang="en-US" sz="2000" dirty="0" err="1"/>
              <a:t>criteriul</a:t>
            </a:r>
            <a:r>
              <a:rPr lang="en-US" sz="2000" dirty="0"/>
              <a:t> de </a:t>
            </a:r>
            <a:r>
              <a:rPr lang="en-US" sz="2000" dirty="0" err="1"/>
              <a:t>decizie</a:t>
            </a:r>
            <a:r>
              <a:rPr lang="en-US" sz="2000" dirty="0"/>
              <a:t> </a:t>
            </a:r>
            <a:r>
              <a:rPr lang="en-US" sz="2000" dirty="0" err="1"/>
              <a:t>pentru</a:t>
            </a:r>
            <a:r>
              <a:rPr lang="en-US" sz="2000" dirty="0"/>
              <a:t> a fi </a:t>
            </a:r>
            <a:r>
              <a:rPr lang="en-US" sz="2000" dirty="0" err="1"/>
              <a:t>mai</a:t>
            </a:r>
            <a:r>
              <a:rPr lang="en-US" sz="2000" dirty="0"/>
              <a:t> </a:t>
            </a:r>
            <a:r>
              <a:rPr lang="en-US" sz="2000" dirty="0" err="1"/>
              <a:t>sigură</a:t>
            </a:r>
            <a:r>
              <a:rPr lang="en-US" sz="2000" dirty="0"/>
              <a:t> </a:t>
            </a:r>
            <a:r>
              <a:rPr lang="en-US" sz="2000" dirty="0" err="1"/>
              <a:t>înainte</a:t>
            </a:r>
            <a:r>
              <a:rPr lang="en-US" sz="2000" dirty="0"/>
              <a:t> de a </a:t>
            </a:r>
            <a:r>
              <a:rPr lang="en-US" sz="2000" dirty="0" err="1"/>
              <a:t>răspunde</a:t>
            </a:r>
            <a:r>
              <a:rPr lang="en-US" sz="2000" dirty="0"/>
              <a:t>.</a:t>
            </a:r>
            <a:endParaRPr lang="ro-RO" sz="2000" dirty="0"/>
          </a:p>
          <a:p>
            <a:pPr marL="0" indent="0" algn="just">
              <a:buNone/>
            </a:pPr>
            <a:r>
              <a:rPr lang="en-US" sz="2000" b="1" dirty="0"/>
              <a:t>4. </a:t>
            </a:r>
            <a:r>
              <a:rPr lang="en-US" sz="2000" b="1" dirty="0" err="1"/>
              <a:t>Tendința</a:t>
            </a:r>
            <a:r>
              <a:rPr lang="en-US" sz="2000" b="1" dirty="0"/>
              <a:t> de </a:t>
            </a:r>
            <a:r>
              <a:rPr lang="en-US" sz="2000" b="1" dirty="0" err="1"/>
              <a:t>răspuns</a:t>
            </a:r>
            <a:r>
              <a:rPr lang="ro-RO" sz="2000" b="1" dirty="0"/>
              <a:t> - </a:t>
            </a:r>
            <a:r>
              <a:rPr lang="en-US" sz="2000" dirty="0"/>
              <a:t>se </a:t>
            </a:r>
            <a:r>
              <a:rPr lang="en-US" sz="2000" dirty="0" err="1"/>
              <a:t>referă</a:t>
            </a:r>
            <a:r>
              <a:rPr lang="en-US" sz="2000" dirty="0"/>
              <a:t> la </a:t>
            </a:r>
            <a:r>
              <a:rPr lang="en-US" sz="2000" i="1" dirty="0" err="1">
                <a:solidFill>
                  <a:srgbClr val="FF0000"/>
                </a:solidFill>
              </a:rPr>
              <a:t>tendința</a:t>
            </a:r>
            <a:r>
              <a:rPr lang="en-US" sz="2000" i="1" dirty="0">
                <a:solidFill>
                  <a:srgbClr val="FF0000"/>
                </a:solidFill>
              </a:rPr>
              <a:t> de a </a:t>
            </a:r>
            <a:r>
              <a:rPr lang="en-US" sz="2000" i="1" dirty="0" err="1">
                <a:solidFill>
                  <a:srgbClr val="FF0000"/>
                </a:solidFill>
              </a:rPr>
              <a:t>favoriza</a:t>
            </a:r>
            <a:r>
              <a:rPr lang="en-US" sz="2000" i="1" dirty="0">
                <a:solidFill>
                  <a:srgbClr val="FF0000"/>
                </a:solidFill>
              </a:rPr>
              <a:t> un tip de </a:t>
            </a:r>
            <a:r>
              <a:rPr lang="en-US" sz="2000" i="1" dirty="0" err="1">
                <a:solidFill>
                  <a:srgbClr val="FF0000"/>
                </a:solidFill>
              </a:rPr>
              <a:t>răspuns</a:t>
            </a:r>
            <a:r>
              <a:rPr lang="en-US" sz="2000" i="1" dirty="0">
                <a:solidFill>
                  <a:srgbClr val="FF0000"/>
                </a:solidFill>
              </a:rPr>
              <a:t> </a:t>
            </a:r>
            <a:r>
              <a:rPr lang="en-US" sz="2000" i="1" dirty="0" err="1">
                <a:solidFill>
                  <a:srgbClr val="FF0000"/>
                </a:solidFill>
              </a:rPr>
              <a:t>față</a:t>
            </a:r>
            <a:r>
              <a:rPr lang="en-US" sz="2000" i="1" dirty="0">
                <a:solidFill>
                  <a:srgbClr val="FF0000"/>
                </a:solidFill>
              </a:rPr>
              <a:t> de </a:t>
            </a:r>
            <a:r>
              <a:rPr lang="en-US" sz="2000" i="1" dirty="0" err="1">
                <a:solidFill>
                  <a:srgbClr val="FF0000"/>
                </a:solidFill>
              </a:rPr>
              <a:t>altul</a:t>
            </a:r>
            <a:r>
              <a:rPr lang="en-US" sz="2000" dirty="0"/>
              <a:t>, </a:t>
            </a:r>
            <a:r>
              <a:rPr lang="en-US" sz="2000" dirty="0" err="1"/>
              <a:t>influențată</a:t>
            </a:r>
            <a:r>
              <a:rPr lang="en-US" sz="2000" dirty="0"/>
              <a:t> de </a:t>
            </a:r>
            <a:r>
              <a:rPr lang="en-US" sz="2000" dirty="0" err="1"/>
              <a:t>factori</a:t>
            </a:r>
            <a:r>
              <a:rPr lang="en-US" sz="2000" dirty="0"/>
              <a:t> precum </a:t>
            </a:r>
            <a:r>
              <a:rPr lang="en-US" sz="2000" i="1" dirty="0" err="1"/>
              <a:t>motivația</a:t>
            </a:r>
            <a:r>
              <a:rPr lang="en-US" sz="2000" i="1" dirty="0"/>
              <a:t> </a:t>
            </a:r>
            <a:r>
              <a:rPr lang="en-US" sz="2000" i="1" dirty="0" err="1"/>
              <a:t>personală</a:t>
            </a:r>
            <a:r>
              <a:rPr lang="en-US" sz="2000" i="1" dirty="0"/>
              <a:t>, </a:t>
            </a:r>
            <a:r>
              <a:rPr lang="en-US" sz="2000" i="1" dirty="0" err="1"/>
              <a:t>experiențele</a:t>
            </a:r>
            <a:r>
              <a:rPr lang="en-US" sz="2000" i="1" dirty="0"/>
              <a:t> </a:t>
            </a:r>
            <a:r>
              <a:rPr lang="en-US" sz="2000" i="1" dirty="0" err="1"/>
              <a:t>trecute</a:t>
            </a:r>
            <a:r>
              <a:rPr lang="en-US" sz="2000" i="1" dirty="0"/>
              <a:t> </a:t>
            </a:r>
            <a:r>
              <a:rPr lang="en-US" sz="2000" i="1" dirty="0" err="1"/>
              <a:t>sau</a:t>
            </a:r>
            <a:r>
              <a:rPr lang="en-US" sz="2000" i="1" dirty="0"/>
              <a:t> </a:t>
            </a:r>
            <a:r>
              <a:rPr lang="en-US" sz="2000" i="1" dirty="0" err="1"/>
              <a:t>miza</a:t>
            </a:r>
            <a:r>
              <a:rPr lang="en-US" sz="2000" i="1" dirty="0"/>
              <a:t> </a:t>
            </a:r>
            <a:r>
              <a:rPr lang="en-US" sz="2000" i="1" dirty="0" err="1"/>
              <a:t>situației</a:t>
            </a:r>
            <a:r>
              <a:rPr lang="en-US" sz="2000" dirty="0"/>
              <a:t>. </a:t>
            </a:r>
            <a:r>
              <a:rPr lang="en-US" sz="2000" dirty="0" err="1"/>
              <a:t>În</a:t>
            </a:r>
            <a:r>
              <a:rPr lang="en-US" sz="2000" dirty="0"/>
              <a:t> </a:t>
            </a:r>
            <a:r>
              <a:rPr lang="en-US" sz="2000" dirty="0" err="1"/>
              <a:t>situații</a:t>
            </a:r>
            <a:r>
              <a:rPr lang="en-US" sz="2000" dirty="0"/>
              <a:t> cu </a:t>
            </a:r>
            <a:r>
              <a:rPr lang="en-US" sz="2000" dirty="0" err="1"/>
              <a:t>mize</a:t>
            </a:r>
            <a:r>
              <a:rPr lang="en-US" sz="2000" dirty="0"/>
              <a:t> </a:t>
            </a:r>
            <a:r>
              <a:rPr lang="en-US" sz="2000" dirty="0" err="1"/>
              <a:t>personale</a:t>
            </a:r>
            <a:r>
              <a:rPr lang="en-US" sz="2000" dirty="0"/>
              <a:t> </a:t>
            </a:r>
            <a:r>
              <a:rPr lang="en-US" sz="2000" dirty="0" err="1"/>
              <a:t>mari</a:t>
            </a:r>
            <a:r>
              <a:rPr lang="en-US" sz="2000" dirty="0"/>
              <a:t> </a:t>
            </a:r>
            <a:r>
              <a:rPr lang="ro-RO" sz="2000" dirty="0"/>
              <a:t>suntem mai </a:t>
            </a:r>
            <a:r>
              <a:rPr lang="en-US" sz="2000" dirty="0" err="1"/>
              <a:t>predispuși</a:t>
            </a:r>
            <a:r>
              <a:rPr lang="en-US" sz="2000" dirty="0"/>
              <a:t> </a:t>
            </a:r>
            <a:r>
              <a:rPr lang="en-US" sz="2000" dirty="0" err="1"/>
              <a:t>să</a:t>
            </a:r>
            <a:r>
              <a:rPr lang="en-US" sz="2000" dirty="0"/>
              <a:t> </a:t>
            </a:r>
            <a:r>
              <a:rPr lang="en-US" sz="2000" dirty="0" err="1"/>
              <a:t>răspund</a:t>
            </a:r>
            <a:r>
              <a:rPr lang="ro-RO" sz="2000" dirty="0" err="1"/>
              <a:t>em</a:t>
            </a:r>
            <a:r>
              <a:rPr lang="en-US" sz="2000" dirty="0"/>
              <a:t> „Da”, </a:t>
            </a:r>
            <a:r>
              <a:rPr lang="en-US" sz="2000" dirty="0" err="1"/>
              <a:t>chiar</a:t>
            </a:r>
            <a:r>
              <a:rPr lang="en-US" sz="2000" dirty="0"/>
              <a:t> </a:t>
            </a:r>
            <a:r>
              <a:rPr lang="en-US" sz="2000" dirty="0" err="1"/>
              <a:t>dacă</a:t>
            </a:r>
            <a:r>
              <a:rPr lang="en-US" sz="2000" dirty="0"/>
              <a:t> </a:t>
            </a:r>
            <a:r>
              <a:rPr lang="en-US" sz="2000" dirty="0" err="1"/>
              <a:t>dovezile</a:t>
            </a:r>
            <a:r>
              <a:rPr lang="en-US" sz="2000" dirty="0"/>
              <a:t> sunt </a:t>
            </a:r>
            <a:r>
              <a:rPr lang="en-US" sz="2000" dirty="0" err="1"/>
              <a:t>slabe</a:t>
            </a:r>
            <a:r>
              <a:rPr lang="en-US" sz="2000" dirty="0"/>
              <a:t>.</a:t>
            </a:r>
            <a:r>
              <a:rPr lang="ro-RO" sz="2000" dirty="0"/>
              <a:t> Î</a:t>
            </a:r>
            <a:r>
              <a:rPr lang="en-US" sz="2000" dirty="0"/>
              <a:t>n ​​</a:t>
            </a:r>
            <a:r>
              <a:rPr lang="en-US" sz="2000" dirty="0" err="1"/>
              <a:t>situațiile</a:t>
            </a:r>
            <a:r>
              <a:rPr lang="en-US" sz="2000" dirty="0"/>
              <a:t> </a:t>
            </a:r>
            <a:r>
              <a:rPr lang="en-US" sz="2000" dirty="0" err="1"/>
              <a:t>în</a:t>
            </a:r>
            <a:r>
              <a:rPr lang="en-US" sz="2000" dirty="0"/>
              <a:t> care </a:t>
            </a:r>
            <a:r>
              <a:rPr lang="en-US" sz="2000" dirty="0" err="1"/>
              <a:t>greșelile</a:t>
            </a:r>
            <a:r>
              <a:rPr lang="en-US" sz="2000" dirty="0"/>
              <a:t> sunt </a:t>
            </a:r>
            <a:r>
              <a:rPr lang="en-US" sz="2000" dirty="0" err="1"/>
              <a:t>mai</a:t>
            </a:r>
            <a:r>
              <a:rPr lang="en-US" sz="2000" dirty="0"/>
              <a:t> </a:t>
            </a:r>
            <a:r>
              <a:rPr lang="en-US" sz="2000" dirty="0" err="1"/>
              <a:t>puțin</a:t>
            </a:r>
            <a:r>
              <a:rPr lang="en-US" sz="2000" dirty="0"/>
              <a:t> </a:t>
            </a:r>
            <a:r>
              <a:rPr lang="en-US" sz="2000" dirty="0" err="1"/>
              <a:t>costisitoare</a:t>
            </a:r>
            <a:r>
              <a:rPr lang="ro-RO" sz="2000" dirty="0"/>
              <a:t> – suntem </a:t>
            </a:r>
            <a:r>
              <a:rPr lang="en-US" sz="2000" dirty="0" err="1"/>
              <a:t>predispuși</a:t>
            </a:r>
            <a:r>
              <a:rPr lang="en-US" sz="2000" dirty="0"/>
              <a:t> </a:t>
            </a:r>
            <a:r>
              <a:rPr lang="en-US" sz="2000" dirty="0" err="1"/>
              <a:t>să</a:t>
            </a:r>
            <a:r>
              <a:rPr lang="en-US" sz="2000" dirty="0"/>
              <a:t> spun</a:t>
            </a:r>
            <a:r>
              <a:rPr lang="ro-RO" sz="2000" dirty="0" err="1"/>
              <a:t>em</a:t>
            </a:r>
            <a:r>
              <a:rPr lang="en-US" sz="2000" dirty="0"/>
              <a:t> „Nu” </a:t>
            </a:r>
            <a:r>
              <a:rPr lang="en-US" sz="2000" dirty="0" err="1"/>
              <a:t>și</a:t>
            </a:r>
            <a:r>
              <a:rPr lang="en-US" sz="2000" dirty="0"/>
              <a:t> </a:t>
            </a:r>
            <a:r>
              <a:rPr lang="en-US" sz="2000" dirty="0" err="1"/>
              <a:t>să</a:t>
            </a:r>
            <a:r>
              <a:rPr lang="en-US" sz="2000" dirty="0"/>
              <a:t> rat</a:t>
            </a:r>
            <a:r>
              <a:rPr lang="ro-RO" sz="2000" dirty="0" err="1"/>
              <a:t>ăm</a:t>
            </a:r>
            <a:r>
              <a:rPr lang="en-US" sz="2000" dirty="0"/>
              <a:t> </a:t>
            </a:r>
            <a:r>
              <a:rPr lang="en-US" sz="2000" dirty="0" err="1"/>
              <a:t>complet</a:t>
            </a:r>
            <a:r>
              <a:rPr lang="en-US" sz="2000" dirty="0"/>
              <a:t> un </a:t>
            </a:r>
            <a:r>
              <a:rPr lang="en-US" sz="2000" dirty="0" err="1"/>
              <a:t>semnal</a:t>
            </a:r>
            <a:r>
              <a:rPr lang="en-US" sz="2000" dirty="0"/>
              <a:t>.</a:t>
            </a:r>
          </a:p>
        </p:txBody>
      </p:sp>
    </p:spTree>
    <p:extLst>
      <p:ext uri="{BB962C8B-B14F-4D97-AF65-F5344CB8AC3E}">
        <p14:creationId xmlns:p14="http://schemas.microsoft.com/office/powerpoint/2010/main" val="297431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1E27-8763-FFC5-FBC1-1399321E8D40}"/>
              </a:ext>
            </a:extLst>
          </p:cNvPr>
          <p:cNvSpPr>
            <a:spLocks noGrp="1"/>
          </p:cNvSpPr>
          <p:nvPr>
            <p:ph type="title"/>
          </p:nvPr>
        </p:nvSpPr>
        <p:spPr/>
        <p:txBody>
          <a:bodyPr/>
          <a:lstStyle/>
          <a:p>
            <a:r>
              <a:rPr lang="ro-MD" dirty="0"/>
              <a:t>Psihofizica </a:t>
            </a:r>
            <a:endParaRPr lang="ro-RO" dirty="0"/>
          </a:p>
        </p:txBody>
      </p:sp>
      <p:sp>
        <p:nvSpPr>
          <p:cNvPr id="3" name="Content Placeholder 2">
            <a:extLst>
              <a:ext uri="{FF2B5EF4-FFF2-40B4-BE49-F238E27FC236}">
                <a16:creationId xmlns:a16="http://schemas.microsoft.com/office/drawing/2014/main" id="{22D72464-5760-5BE4-478A-C14FEFF67ED5}"/>
              </a:ext>
            </a:extLst>
          </p:cNvPr>
          <p:cNvSpPr>
            <a:spLocks noGrp="1"/>
          </p:cNvSpPr>
          <p:nvPr>
            <p:ph idx="1"/>
          </p:nvPr>
        </p:nvSpPr>
        <p:spPr>
          <a:xfrm>
            <a:off x="838200" y="1825625"/>
            <a:ext cx="5257800" cy="4351338"/>
          </a:xfrm>
        </p:spPr>
        <p:txBody>
          <a:bodyPr/>
          <a:lstStyle/>
          <a:p>
            <a:r>
              <a:rPr lang="ro-MD" dirty="0"/>
              <a:t>Psihologia = variabile psihologice (în special senzația și percepția0 a unui individ</a:t>
            </a:r>
          </a:p>
          <a:p>
            <a:r>
              <a:rPr lang="ro-MD" dirty="0"/>
              <a:t>Fizica -  proprietățile fizice ale stimulusului</a:t>
            </a:r>
          </a:p>
          <a:p>
            <a:endParaRPr lang="ro-MD" dirty="0"/>
          </a:p>
          <a:p>
            <a:endParaRPr lang="ro-MD" dirty="0"/>
          </a:p>
          <a:p>
            <a:r>
              <a:rPr lang="ro-MD" dirty="0"/>
              <a:t>de aici -  </a:t>
            </a:r>
            <a:r>
              <a:rPr lang="ro-MD" b="1" dirty="0"/>
              <a:t>psihofizica</a:t>
            </a:r>
            <a:endParaRPr lang="ro-RO" b="1" dirty="0"/>
          </a:p>
        </p:txBody>
      </p:sp>
      <p:pic>
        <p:nvPicPr>
          <p:cNvPr id="5" name="Picture 4">
            <a:extLst>
              <a:ext uri="{FF2B5EF4-FFF2-40B4-BE49-F238E27FC236}">
                <a16:creationId xmlns:a16="http://schemas.microsoft.com/office/drawing/2014/main" id="{199EB1D4-157C-CF86-A98A-E57FDC363C44}"/>
              </a:ext>
            </a:extLst>
          </p:cNvPr>
          <p:cNvPicPr>
            <a:picLocks noChangeAspect="1"/>
          </p:cNvPicPr>
          <p:nvPr/>
        </p:nvPicPr>
        <p:blipFill>
          <a:blip r:embed="rId2"/>
          <a:stretch>
            <a:fillRect/>
          </a:stretch>
        </p:blipFill>
        <p:spPr>
          <a:xfrm>
            <a:off x="6457083" y="1635162"/>
            <a:ext cx="5257800" cy="3587676"/>
          </a:xfrm>
          <a:prstGeom prst="rect">
            <a:avLst/>
          </a:prstGeom>
        </p:spPr>
      </p:pic>
    </p:spTree>
    <p:extLst>
      <p:ext uri="{BB962C8B-B14F-4D97-AF65-F5344CB8AC3E}">
        <p14:creationId xmlns:p14="http://schemas.microsoft.com/office/powerpoint/2010/main" val="60993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9975-2010-1927-E3D7-F91EDB5E29BC}"/>
              </a:ext>
            </a:extLst>
          </p:cNvPr>
          <p:cNvSpPr>
            <a:spLocks noGrp="1"/>
          </p:cNvSpPr>
          <p:nvPr>
            <p:ph type="title"/>
          </p:nvPr>
        </p:nvSpPr>
        <p:spPr>
          <a:xfrm>
            <a:off x="838200" y="365125"/>
            <a:ext cx="10515600" cy="691165"/>
          </a:xfrm>
        </p:spPr>
        <p:txBody>
          <a:bodyPr>
            <a:normAutofit/>
          </a:bodyPr>
          <a:lstStyle/>
          <a:p>
            <a:r>
              <a:rPr lang="en-US" sz="3600" b="1" dirty="0"/>
              <a:t>Cele </a:t>
            </a:r>
            <a:r>
              <a:rPr lang="en-US" sz="3600" b="1" dirty="0" err="1"/>
              <a:t>patru</a:t>
            </a:r>
            <a:r>
              <a:rPr lang="en-US" sz="3600" b="1" dirty="0"/>
              <a:t> </a:t>
            </a:r>
            <a:r>
              <a:rPr lang="en-US" sz="3600" b="1" dirty="0" err="1"/>
              <a:t>rezultate</a:t>
            </a:r>
            <a:r>
              <a:rPr lang="en-US" sz="3600" b="1" dirty="0"/>
              <a:t> </a:t>
            </a:r>
            <a:r>
              <a:rPr lang="en-US" sz="3600" b="1" dirty="0" err="1"/>
              <a:t>posibile</a:t>
            </a:r>
            <a:r>
              <a:rPr lang="en-US" sz="3600" b="1" dirty="0"/>
              <a:t> </a:t>
            </a:r>
            <a:r>
              <a:rPr lang="en-US" sz="3600" b="1" dirty="0" err="1"/>
              <a:t>în</a:t>
            </a:r>
            <a:r>
              <a:rPr lang="en-US" sz="3600" b="1" dirty="0"/>
              <a:t> </a:t>
            </a:r>
            <a:r>
              <a:rPr lang="en-US" sz="3600" b="1" dirty="0" err="1"/>
              <a:t>detectarea</a:t>
            </a:r>
            <a:r>
              <a:rPr lang="en-US" sz="3600" b="1" dirty="0"/>
              <a:t> </a:t>
            </a:r>
            <a:r>
              <a:rPr lang="en-US" sz="3600" b="1" dirty="0" err="1"/>
              <a:t>semnalului</a:t>
            </a:r>
            <a:r>
              <a:rPr lang="en-US" sz="3600" b="1" dirty="0"/>
              <a:t> </a:t>
            </a:r>
          </a:p>
        </p:txBody>
      </p:sp>
      <p:sp>
        <p:nvSpPr>
          <p:cNvPr id="3" name="Content Placeholder 2">
            <a:extLst>
              <a:ext uri="{FF2B5EF4-FFF2-40B4-BE49-F238E27FC236}">
                <a16:creationId xmlns:a16="http://schemas.microsoft.com/office/drawing/2014/main" id="{0CA6BE57-B93F-1F6B-9E1A-7DB571537421}"/>
              </a:ext>
            </a:extLst>
          </p:cNvPr>
          <p:cNvSpPr>
            <a:spLocks noGrp="1"/>
          </p:cNvSpPr>
          <p:nvPr>
            <p:ph idx="1"/>
          </p:nvPr>
        </p:nvSpPr>
        <p:spPr>
          <a:xfrm>
            <a:off x="421341" y="1056290"/>
            <a:ext cx="11213611" cy="5565227"/>
          </a:xfrm>
        </p:spPr>
        <p:txBody>
          <a:bodyPr>
            <a:normAutofit fontScale="92500" lnSpcReduction="20000"/>
          </a:bodyPr>
          <a:lstStyle/>
          <a:p>
            <a:pPr algn="just"/>
            <a:r>
              <a:rPr lang="ro-RO" dirty="0"/>
              <a:t>S</a:t>
            </a:r>
            <a:r>
              <a:rPr lang="en-US" dirty="0"/>
              <a:t>DT </a:t>
            </a:r>
            <a:r>
              <a:rPr lang="en-US" dirty="0" err="1"/>
              <a:t>folosește</a:t>
            </a:r>
            <a:r>
              <a:rPr lang="en-US" dirty="0"/>
              <a:t> un </a:t>
            </a:r>
            <a:r>
              <a:rPr lang="en-US" dirty="0" err="1"/>
              <a:t>cadru</a:t>
            </a:r>
            <a:r>
              <a:rPr lang="en-US" dirty="0"/>
              <a:t> </a:t>
            </a:r>
            <a:r>
              <a:rPr lang="en-US" dirty="0" err="1"/>
              <a:t>cunoscut</a:t>
            </a:r>
            <a:r>
              <a:rPr lang="en-US" dirty="0"/>
              <a:t> sub </a:t>
            </a:r>
            <a:r>
              <a:rPr lang="en-US" dirty="0" err="1"/>
              <a:t>numele</a:t>
            </a:r>
            <a:r>
              <a:rPr lang="en-US" dirty="0"/>
              <a:t> de „</a:t>
            </a:r>
            <a:r>
              <a:rPr lang="en-US" i="1" dirty="0" err="1">
                <a:solidFill>
                  <a:srgbClr val="FF0000"/>
                </a:solidFill>
              </a:rPr>
              <a:t>matricea</a:t>
            </a:r>
            <a:r>
              <a:rPr lang="en-US" i="1" dirty="0">
                <a:solidFill>
                  <a:srgbClr val="FF0000"/>
                </a:solidFill>
              </a:rPr>
              <a:t> de </a:t>
            </a:r>
            <a:r>
              <a:rPr lang="en-US" i="1" dirty="0" err="1">
                <a:solidFill>
                  <a:srgbClr val="FF0000"/>
                </a:solidFill>
              </a:rPr>
              <a:t>detectare</a:t>
            </a:r>
            <a:r>
              <a:rPr lang="en-US" i="1" dirty="0">
                <a:solidFill>
                  <a:srgbClr val="FF0000"/>
                </a:solidFill>
              </a:rPr>
              <a:t> a </a:t>
            </a:r>
            <a:r>
              <a:rPr lang="en-US" i="1" dirty="0" err="1">
                <a:solidFill>
                  <a:srgbClr val="FF0000"/>
                </a:solidFill>
              </a:rPr>
              <a:t>semnalului</a:t>
            </a:r>
            <a:r>
              <a:rPr lang="en-US" dirty="0"/>
              <a:t>” </a:t>
            </a:r>
            <a:r>
              <a:rPr lang="en-US" dirty="0" err="1"/>
              <a:t>pentru</a:t>
            </a:r>
            <a:r>
              <a:rPr lang="en-US" dirty="0"/>
              <a:t> a </a:t>
            </a:r>
            <a:r>
              <a:rPr lang="en-US" dirty="0" err="1"/>
              <a:t>ilustra</a:t>
            </a:r>
            <a:r>
              <a:rPr lang="en-US" dirty="0"/>
              <a:t> </a:t>
            </a:r>
            <a:r>
              <a:rPr lang="en-US" dirty="0" err="1"/>
              <a:t>cele</a:t>
            </a:r>
            <a:r>
              <a:rPr lang="en-US" dirty="0"/>
              <a:t> </a:t>
            </a:r>
            <a:r>
              <a:rPr lang="en-US" dirty="0" err="1"/>
              <a:t>patru</a:t>
            </a:r>
            <a:r>
              <a:rPr lang="en-US" dirty="0"/>
              <a:t> </a:t>
            </a:r>
            <a:r>
              <a:rPr lang="en-US" dirty="0" err="1"/>
              <a:t>rezultate</a:t>
            </a:r>
            <a:r>
              <a:rPr lang="en-US" dirty="0"/>
              <a:t> </a:t>
            </a:r>
            <a:r>
              <a:rPr lang="en-US" dirty="0" err="1"/>
              <a:t>posibile</a:t>
            </a:r>
            <a:r>
              <a:rPr lang="en-US" dirty="0"/>
              <a:t> </a:t>
            </a:r>
            <a:r>
              <a:rPr lang="en-US" dirty="0" err="1"/>
              <a:t>în</a:t>
            </a:r>
            <a:r>
              <a:rPr lang="en-US" dirty="0"/>
              <a:t> </a:t>
            </a:r>
            <a:r>
              <a:rPr lang="en-US" dirty="0" err="1"/>
              <a:t>orice</a:t>
            </a:r>
            <a:r>
              <a:rPr lang="en-US" dirty="0"/>
              <a:t> </a:t>
            </a:r>
            <a:r>
              <a:rPr lang="en-US" dirty="0" err="1"/>
              <a:t>sarcină</a:t>
            </a:r>
            <a:r>
              <a:rPr lang="en-US" dirty="0"/>
              <a:t> de </a:t>
            </a:r>
            <a:r>
              <a:rPr lang="en-US" dirty="0" err="1"/>
              <a:t>detectare</a:t>
            </a:r>
            <a:r>
              <a:rPr lang="en-US" dirty="0"/>
              <a:t>. </a:t>
            </a:r>
            <a:r>
              <a:rPr lang="en-US" dirty="0" err="1"/>
              <a:t>Aceste</a:t>
            </a:r>
            <a:r>
              <a:rPr lang="en-US" dirty="0"/>
              <a:t> </a:t>
            </a:r>
            <a:r>
              <a:rPr lang="en-US" dirty="0" err="1"/>
              <a:t>rezultate</a:t>
            </a:r>
            <a:r>
              <a:rPr lang="en-US" dirty="0"/>
              <a:t> </a:t>
            </a:r>
            <a:r>
              <a:rPr lang="en-US" dirty="0" err="1"/>
              <a:t>depind</a:t>
            </a:r>
            <a:r>
              <a:rPr lang="en-US" dirty="0"/>
              <a:t> de </a:t>
            </a:r>
            <a:r>
              <a:rPr lang="en-US" dirty="0" err="1"/>
              <a:t>prezența</a:t>
            </a:r>
            <a:r>
              <a:rPr lang="en-US" dirty="0"/>
              <a:t> </a:t>
            </a:r>
            <a:r>
              <a:rPr lang="en-US" dirty="0" err="1"/>
              <a:t>sau</a:t>
            </a:r>
            <a:r>
              <a:rPr lang="en-US" dirty="0"/>
              <a:t> </a:t>
            </a:r>
            <a:r>
              <a:rPr lang="en-US" dirty="0" err="1"/>
              <a:t>absența</a:t>
            </a:r>
            <a:r>
              <a:rPr lang="en-US" dirty="0"/>
              <a:t> </a:t>
            </a:r>
            <a:r>
              <a:rPr lang="en-US" dirty="0" err="1"/>
              <a:t>semnalului</a:t>
            </a:r>
            <a:r>
              <a:rPr lang="en-US" dirty="0"/>
              <a:t> </a:t>
            </a:r>
            <a:r>
              <a:rPr lang="en-US" dirty="0" err="1"/>
              <a:t>și</a:t>
            </a:r>
            <a:r>
              <a:rPr lang="en-US" dirty="0"/>
              <a:t> de </a:t>
            </a:r>
            <a:r>
              <a:rPr lang="en-US" dirty="0" err="1"/>
              <a:t>faptul</a:t>
            </a:r>
            <a:r>
              <a:rPr lang="en-US" dirty="0"/>
              <a:t> </a:t>
            </a:r>
            <a:r>
              <a:rPr lang="en-US" dirty="0" err="1"/>
              <a:t>că</a:t>
            </a:r>
            <a:r>
              <a:rPr lang="en-US" dirty="0"/>
              <a:t> </a:t>
            </a:r>
            <a:r>
              <a:rPr lang="en-US" dirty="0" err="1"/>
              <a:t>persoana</a:t>
            </a:r>
            <a:r>
              <a:rPr lang="en-US" dirty="0"/>
              <a:t> l-a </a:t>
            </a:r>
            <a:r>
              <a:rPr lang="en-US" dirty="0" err="1"/>
              <a:t>identificat</a:t>
            </a:r>
            <a:r>
              <a:rPr lang="en-US" dirty="0"/>
              <a:t> </a:t>
            </a:r>
            <a:r>
              <a:rPr lang="en-US" dirty="0" err="1"/>
              <a:t>corect</a:t>
            </a:r>
            <a:r>
              <a:rPr lang="en-US" dirty="0"/>
              <a:t> </a:t>
            </a:r>
            <a:r>
              <a:rPr lang="en-US" dirty="0" err="1"/>
              <a:t>sau</a:t>
            </a:r>
            <a:r>
              <a:rPr lang="en-US" dirty="0"/>
              <a:t> </a:t>
            </a:r>
            <a:r>
              <a:rPr lang="en-US" dirty="0" err="1"/>
              <a:t>incorect</a:t>
            </a:r>
            <a:r>
              <a:rPr lang="en-US" dirty="0"/>
              <a:t>. Iată cum </a:t>
            </a:r>
            <a:r>
              <a:rPr lang="en-US" dirty="0" err="1"/>
              <a:t>funcționează</a:t>
            </a:r>
            <a:r>
              <a:rPr lang="en-US" dirty="0"/>
              <a:t>:</a:t>
            </a:r>
            <a:endParaRPr lang="ro-RO" dirty="0"/>
          </a:p>
          <a:p>
            <a:r>
              <a:rPr lang="ro-RO" b="1" dirty="0"/>
              <a:t>Impact</a:t>
            </a:r>
            <a:r>
              <a:rPr lang="en-US" b="1" dirty="0"/>
              <a:t>:</a:t>
            </a:r>
            <a:r>
              <a:rPr lang="en-US" dirty="0"/>
              <a:t> </a:t>
            </a:r>
            <a:r>
              <a:rPr lang="en-US" dirty="0" err="1"/>
              <a:t>Semnalul</a:t>
            </a:r>
            <a:r>
              <a:rPr lang="en-US" dirty="0"/>
              <a:t> </a:t>
            </a:r>
            <a:r>
              <a:rPr lang="en-US" dirty="0" err="1"/>
              <a:t>este</a:t>
            </a:r>
            <a:r>
              <a:rPr lang="en-US" dirty="0"/>
              <a:t> </a:t>
            </a:r>
            <a:r>
              <a:rPr lang="en-US" dirty="0" err="1"/>
              <a:t>prezent</a:t>
            </a:r>
            <a:r>
              <a:rPr lang="en-US" dirty="0"/>
              <a:t>, </a:t>
            </a:r>
            <a:r>
              <a:rPr lang="en-US" dirty="0" err="1"/>
              <a:t>iar</a:t>
            </a:r>
            <a:r>
              <a:rPr lang="en-US" dirty="0"/>
              <a:t> </a:t>
            </a:r>
            <a:r>
              <a:rPr lang="en-US" dirty="0" err="1"/>
              <a:t>persoana</a:t>
            </a:r>
            <a:r>
              <a:rPr lang="en-US" dirty="0"/>
              <a:t> </a:t>
            </a:r>
            <a:r>
              <a:rPr lang="en-US" dirty="0" err="1"/>
              <a:t>îl</a:t>
            </a:r>
            <a:r>
              <a:rPr lang="en-US" dirty="0"/>
              <a:t> </a:t>
            </a:r>
            <a:r>
              <a:rPr lang="en-US" dirty="0" err="1"/>
              <a:t>detectează</a:t>
            </a:r>
            <a:r>
              <a:rPr lang="en-US" dirty="0"/>
              <a:t> </a:t>
            </a:r>
            <a:r>
              <a:rPr lang="en-US" dirty="0" err="1"/>
              <a:t>corect</a:t>
            </a:r>
            <a:r>
              <a:rPr lang="ro-RO" dirty="0"/>
              <a:t>, </a:t>
            </a:r>
          </a:p>
          <a:p>
            <a:r>
              <a:rPr lang="en-US" b="1" dirty="0"/>
              <a:t>Ratare:</a:t>
            </a:r>
            <a:r>
              <a:rPr lang="en-US" dirty="0"/>
              <a:t> </a:t>
            </a:r>
            <a:r>
              <a:rPr lang="en-US" dirty="0" err="1"/>
              <a:t>Semnalul</a:t>
            </a:r>
            <a:r>
              <a:rPr lang="en-US" dirty="0"/>
              <a:t> </a:t>
            </a:r>
            <a:r>
              <a:rPr lang="en-US" dirty="0" err="1"/>
              <a:t>este</a:t>
            </a:r>
            <a:r>
              <a:rPr lang="en-US" dirty="0"/>
              <a:t> </a:t>
            </a:r>
            <a:r>
              <a:rPr lang="en-US" dirty="0" err="1"/>
              <a:t>prezent</a:t>
            </a:r>
            <a:r>
              <a:rPr lang="en-US" dirty="0"/>
              <a:t>, </a:t>
            </a:r>
            <a:r>
              <a:rPr lang="en-US" dirty="0" err="1"/>
              <a:t>dar</a:t>
            </a:r>
            <a:r>
              <a:rPr lang="en-US" dirty="0"/>
              <a:t> </a:t>
            </a:r>
            <a:r>
              <a:rPr lang="en-US" dirty="0" err="1"/>
              <a:t>persoana</a:t>
            </a:r>
            <a:r>
              <a:rPr lang="en-US" dirty="0"/>
              <a:t> nu </a:t>
            </a:r>
            <a:r>
              <a:rPr lang="en-US" dirty="0" err="1"/>
              <a:t>reușește</a:t>
            </a:r>
            <a:r>
              <a:rPr lang="en-US" dirty="0"/>
              <a:t> </a:t>
            </a:r>
            <a:r>
              <a:rPr lang="en-US" dirty="0" err="1"/>
              <a:t>să</a:t>
            </a:r>
            <a:r>
              <a:rPr lang="en-US" dirty="0"/>
              <a:t> </a:t>
            </a:r>
            <a:r>
              <a:rPr lang="en-US" dirty="0" err="1"/>
              <a:t>îl</a:t>
            </a:r>
            <a:r>
              <a:rPr lang="en-US" dirty="0"/>
              <a:t> </a:t>
            </a:r>
            <a:r>
              <a:rPr lang="en-US" dirty="0" err="1"/>
              <a:t>detecteze</a:t>
            </a:r>
            <a:r>
              <a:rPr lang="ro-RO" dirty="0"/>
              <a:t>, </a:t>
            </a:r>
          </a:p>
          <a:p>
            <a:r>
              <a:rPr lang="en-US" b="1" dirty="0" err="1"/>
              <a:t>Alarmă</a:t>
            </a:r>
            <a:r>
              <a:rPr lang="en-US" b="1" dirty="0"/>
              <a:t> </a:t>
            </a:r>
            <a:r>
              <a:rPr lang="en-US" b="1" dirty="0" err="1"/>
              <a:t>falsă</a:t>
            </a:r>
            <a:r>
              <a:rPr lang="en-US" b="1" dirty="0"/>
              <a:t>: </a:t>
            </a:r>
            <a:r>
              <a:rPr lang="en-US" dirty="0" err="1"/>
              <a:t>Semnalul</a:t>
            </a:r>
            <a:r>
              <a:rPr lang="en-US" dirty="0"/>
              <a:t> </a:t>
            </a:r>
            <a:r>
              <a:rPr lang="en-US" dirty="0" err="1"/>
              <a:t>este</a:t>
            </a:r>
            <a:r>
              <a:rPr lang="en-US" dirty="0"/>
              <a:t> absent, </a:t>
            </a:r>
            <a:r>
              <a:rPr lang="en-US" dirty="0" err="1"/>
              <a:t>dar</a:t>
            </a:r>
            <a:r>
              <a:rPr lang="en-US" dirty="0"/>
              <a:t> </a:t>
            </a:r>
            <a:r>
              <a:rPr lang="en-US" dirty="0" err="1"/>
              <a:t>persoana</a:t>
            </a:r>
            <a:r>
              <a:rPr lang="en-US" dirty="0"/>
              <a:t> </a:t>
            </a:r>
            <a:r>
              <a:rPr lang="en-US" dirty="0" err="1"/>
              <a:t>crede</a:t>
            </a:r>
            <a:r>
              <a:rPr lang="en-US" dirty="0"/>
              <a:t> </a:t>
            </a:r>
            <a:r>
              <a:rPr lang="en-US" dirty="0" err="1"/>
              <a:t>în</a:t>
            </a:r>
            <a:r>
              <a:rPr lang="en-US" dirty="0"/>
              <a:t> mod </a:t>
            </a:r>
            <a:r>
              <a:rPr lang="en-US" dirty="0" err="1"/>
              <a:t>eronat</a:t>
            </a:r>
            <a:r>
              <a:rPr lang="en-US" dirty="0"/>
              <a:t> </a:t>
            </a:r>
            <a:r>
              <a:rPr lang="en-US" dirty="0" err="1"/>
              <a:t>că</a:t>
            </a:r>
            <a:r>
              <a:rPr lang="en-US" dirty="0"/>
              <a:t> </a:t>
            </a:r>
            <a:r>
              <a:rPr lang="en-US" dirty="0" err="1"/>
              <a:t>este</a:t>
            </a:r>
            <a:r>
              <a:rPr lang="en-US" dirty="0"/>
              <a:t> </a:t>
            </a:r>
            <a:r>
              <a:rPr lang="en-US" dirty="0" err="1"/>
              <a:t>prezent</a:t>
            </a:r>
            <a:r>
              <a:rPr lang="en-US" dirty="0"/>
              <a:t>..</a:t>
            </a:r>
            <a:endParaRPr lang="ro-RO" dirty="0"/>
          </a:p>
          <a:p>
            <a:r>
              <a:rPr lang="en-US" b="1" dirty="0" err="1"/>
              <a:t>Respingere</a:t>
            </a:r>
            <a:r>
              <a:rPr lang="en-US" b="1" dirty="0"/>
              <a:t> </a:t>
            </a:r>
            <a:r>
              <a:rPr lang="en-US" b="1" dirty="0" err="1"/>
              <a:t>corectă</a:t>
            </a:r>
            <a:r>
              <a:rPr lang="en-US" b="1" dirty="0"/>
              <a:t>:</a:t>
            </a:r>
            <a:r>
              <a:rPr lang="en-US" dirty="0"/>
              <a:t> </a:t>
            </a:r>
            <a:r>
              <a:rPr lang="en-US" dirty="0" err="1"/>
              <a:t>Semnalul</a:t>
            </a:r>
            <a:r>
              <a:rPr lang="en-US" dirty="0"/>
              <a:t> </a:t>
            </a:r>
            <a:r>
              <a:rPr lang="en-US" dirty="0" err="1"/>
              <a:t>este</a:t>
            </a:r>
            <a:r>
              <a:rPr lang="en-US" dirty="0"/>
              <a:t> absent, </a:t>
            </a:r>
            <a:r>
              <a:rPr lang="en-US" dirty="0" err="1"/>
              <a:t>iar</a:t>
            </a:r>
            <a:r>
              <a:rPr lang="en-US" dirty="0"/>
              <a:t> </a:t>
            </a:r>
            <a:r>
              <a:rPr lang="en-US" dirty="0" err="1"/>
              <a:t>persoana</a:t>
            </a:r>
            <a:r>
              <a:rPr lang="en-US" dirty="0"/>
              <a:t> </a:t>
            </a:r>
            <a:r>
              <a:rPr lang="en-US" dirty="0" err="1"/>
              <a:t>îl</a:t>
            </a:r>
            <a:r>
              <a:rPr lang="en-US" dirty="0"/>
              <a:t> </a:t>
            </a:r>
            <a:r>
              <a:rPr lang="en-US" dirty="0" err="1"/>
              <a:t>identifică</a:t>
            </a:r>
            <a:r>
              <a:rPr lang="en-US" dirty="0"/>
              <a:t> </a:t>
            </a:r>
            <a:r>
              <a:rPr lang="en-US" dirty="0" err="1"/>
              <a:t>corect</a:t>
            </a:r>
            <a:r>
              <a:rPr lang="en-US" dirty="0"/>
              <a:t> ca </a:t>
            </a:r>
            <a:r>
              <a:rPr lang="en-US" dirty="0" err="1"/>
              <a:t>atare</a:t>
            </a:r>
            <a:endParaRPr lang="ro-RO" dirty="0"/>
          </a:p>
          <a:p>
            <a:pPr marL="0" indent="0">
              <a:buNone/>
            </a:pPr>
            <a:endParaRPr lang="ro-RO" dirty="0"/>
          </a:p>
          <a:p>
            <a:pPr marL="0" indent="0" algn="just">
              <a:buNone/>
            </a:pPr>
            <a:r>
              <a:rPr lang="ro-RO" dirty="0"/>
              <a:t>Prejudecata </a:t>
            </a:r>
            <a:r>
              <a:rPr lang="en-US" dirty="0"/>
              <a:t>de </a:t>
            </a:r>
            <a:r>
              <a:rPr lang="en-US" dirty="0" err="1"/>
              <a:t>răspuns</a:t>
            </a:r>
            <a:r>
              <a:rPr lang="en-US" dirty="0"/>
              <a:t> </a:t>
            </a:r>
            <a:r>
              <a:rPr lang="en-US" dirty="0" err="1"/>
              <a:t>și</a:t>
            </a:r>
            <a:r>
              <a:rPr lang="en-US" dirty="0"/>
              <a:t> </a:t>
            </a:r>
            <a:r>
              <a:rPr lang="en-US" dirty="0" err="1"/>
              <a:t>sensibilitatea</a:t>
            </a:r>
            <a:r>
              <a:rPr lang="en-US" dirty="0"/>
              <a:t> </a:t>
            </a:r>
            <a:r>
              <a:rPr lang="en-US" dirty="0" err="1"/>
              <a:t>unei</a:t>
            </a:r>
            <a:r>
              <a:rPr lang="en-US" dirty="0"/>
              <a:t> </a:t>
            </a:r>
            <a:r>
              <a:rPr lang="en-US" dirty="0" err="1"/>
              <a:t>persoane</a:t>
            </a:r>
            <a:r>
              <a:rPr lang="en-US" dirty="0"/>
              <a:t> </a:t>
            </a:r>
            <a:r>
              <a:rPr lang="en-US" dirty="0" err="1"/>
              <a:t>determină</a:t>
            </a:r>
            <a:r>
              <a:rPr lang="en-US" dirty="0"/>
              <a:t> </a:t>
            </a:r>
            <a:r>
              <a:rPr lang="en-US" dirty="0" err="1"/>
              <a:t>probabilitatea</a:t>
            </a:r>
            <a:r>
              <a:rPr lang="en-US" dirty="0"/>
              <a:t> </a:t>
            </a:r>
            <a:r>
              <a:rPr lang="en-US" dirty="0" err="1"/>
              <a:t>fiecărui</a:t>
            </a:r>
            <a:r>
              <a:rPr lang="en-US" dirty="0"/>
              <a:t> </a:t>
            </a:r>
            <a:r>
              <a:rPr lang="en-US" dirty="0" err="1"/>
              <a:t>rezultat</a:t>
            </a:r>
            <a:r>
              <a:rPr lang="en-US" dirty="0"/>
              <a:t>.</a:t>
            </a:r>
            <a:endParaRPr lang="ro-RO" dirty="0"/>
          </a:p>
          <a:p>
            <a:pPr marL="0" indent="0">
              <a:buNone/>
            </a:pPr>
            <a:r>
              <a:rPr lang="en-US" dirty="0"/>
              <a:t>Teoria </a:t>
            </a:r>
            <a:r>
              <a:rPr lang="en-US" dirty="0" err="1"/>
              <a:t>detectării</a:t>
            </a:r>
            <a:r>
              <a:rPr lang="en-US" dirty="0"/>
              <a:t> </a:t>
            </a:r>
            <a:r>
              <a:rPr lang="en-US" dirty="0" err="1"/>
              <a:t>semnalelor</a:t>
            </a:r>
            <a:r>
              <a:rPr lang="en-US" dirty="0"/>
              <a:t> nu </a:t>
            </a:r>
            <a:r>
              <a:rPr lang="en-US" dirty="0" err="1"/>
              <a:t>este</a:t>
            </a:r>
            <a:r>
              <a:rPr lang="en-US" dirty="0"/>
              <a:t> </a:t>
            </a:r>
            <a:r>
              <a:rPr lang="en-US" dirty="0" err="1"/>
              <a:t>doar</a:t>
            </a:r>
            <a:r>
              <a:rPr lang="en-US" dirty="0"/>
              <a:t> un concept </a:t>
            </a:r>
            <a:r>
              <a:rPr lang="en-US" dirty="0" err="1"/>
              <a:t>teoretic</a:t>
            </a:r>
            <a:r>
              <a:rPr lang="en-US" dirty="0"/>
              <a:t> </a:t>
            </a:r>
            <a:r>
              <a:rPr lang="en-US" dirty="0" err="1"/>
              <a:t>limitat</a:t>
            </a:r>
            <a:r>
              <a:rPr lang="en-US" dirty="0"/>
              <a:t> la </a:t>
            </a:r>
            <a:r>
              <a:rPr lang="en-US" dirty="0" err="1"/>
              <a:t>laborator</a:t>
            </a:r>
            <a:r>
              <a:rPr lang="en-US" dirty="0"/>
              <a:t> - are </a:t>
            </a:r>
            <a:r>
              <a:rPr lang="en-US" dirty="0" err="1"/>
              <a:t>numeroase</a:t>
            </a:r>
            <a:r>
              <a:rPr lang="en-US" dirty="0"/>
              <a:t> </a:t>
            </a:r>
            <a:r>
              <a:rPr lang="en-US" dirty="0" err="1"/>
              <a:t>aplicații</a:t>
            </a:r>
            <a:r>
              <a:rPr lang="en-US" dirty="0"/>
              <a:t> </a:t>
            </a:r>
            <a:r>
              <a:rPr lang="en-US" dirty="0" err="1"/>
              <a:t>în</a:t>
            </a:r>
            <a:r>
              <a:rPr lang="en-US" dirty="0"/>
              <a:t> </a:t>
            </a:r>
            <a:r>
              <a:rPr lang="en-US" dirty="0" err="1"/>
              <a:t>lumea</a:t>
            </a:r>
            <a:r>
              <a:rPr lang="en-US" dirty="0"/>
              <a:t> </a:t>
            </a:r>
            <a:r>
              <a:rPr lang="en-US" dirty="0" err="1"/>
              <a:t>reală</a:t>
            </a:r>
            <a:r>
              <a:rPr lang="en-US" dirty="0"/>
              <a:t>. </a:t>
            </a:r>
          </a:p>
        </p:txBody>
      </p:sp>
    </p:spTree>
    <p:extLst>
      <p:ext uri="{BB962C8B-B14F-4D97-AF65-F5344CB8AC3E}">
        <p14:creationId xmlns:p14="http://schemas.microsoft.com/office/powerpoint/2010/main" val="192045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3241-9265-A7CC-2D53-08CDEF0CFBF8}"/>
              </a:ext>
            </a:extLst>
          </p:cNvPr>
          <p:cNvSpPr>
            <a:spLocks noGrp="1"/>
          </p:cNvSpPr>
          <p:nvPr>
            <p:ph type="title"/>
          </p:nvPr>
        </p:nvSpPr>
        <p:spPr>
          <a:xfrm>
            <a:off x="838200" y="365125"/>
            <a:ext cx="5720255" cy="1325563"/>
          </a:xfrm>
        </p:spPr>
        <p:txBody>
          <a:bodyPr/>
          <a:lstStyle/>
          <a:p>
            <a:pPr algn="ctr"/>
            <a:r>
              <a:rPr lang="ro-RO" dirty="0"/>
              <a:t>Modele </a:t>
            </a:r>
            <a:r>
              <a:rPr lang="ro-RO" dirty="0" err="1"/>
              <a:t>Bayesiene</a:t>
            </a:r>
            <a:endParaRPr lang="en-US" dirty="0"/>
          </a:p>
        </p:txBody>
      </p:sp>
      <p:sp>
        <p:nvSpPr>
          <p:cNvPr id="3" name="Content Placeholder 2">
            <a:extLst>
              <a:ext uri="{FF2B5EF4-FFF2-40B4-BE49-F238E27FC236}">
                <a16:creationId xmlns:a16="http://schemas.microsoft.com/office/drawing/2014/main" id="{D4986B2E-4519-307A-A447-4974A21FFA16}"/>
              </a:ext>
            </a:extLst>
          </p:cNvPr>
          <p:cNvSpPr>
            <a:spLocks noGrp="1"/>
          </p:cNvSpPr>
          <p:nvPr>
            <p:ph idx="1"/>
          </p:nvPr>
        </p:nvSpPr>
        <p:spPr>
          <a:xfrm>
            <a:off x="649941" y="1690688"/>
            <a:ext cx="5817534" cy="4351338"/>
          </a:xfrm>
        </p:spPr>
        <p:txBody>
          <a:bodyPr>
            <a:normAutofit fontScale="85000" lnSpcReduction="10000"/>
          </a:bodyPr>
          <a:lstStyle/>
          <a:p>
            <a:pPr algn="just"/>
            <a:r>
              <a:rPr lang="en-US" dirty="0" err="1"/>
              <a:t>una</a:t>
            </a:r>
            <a:r>
              <a:rPr lang="en-US" dirty="0"/>
              <a:t> din </a:t>
            </a:r>
            <a:r>
              <a:rPr lang="en-US" dirty="0" err="1"/>
              <a:t>teoremele</a:t>
            </a:r>
            <a:r>
              <a:rPr lang="en-US" dirty="0"/>
              <a:t> </a:t>
            </a:r>
            <a:r>
              <a:rPr lang="en-US" dirty="0" err="1"/>
              <a:t>fundamentale</a:t>
            </a:r>
            <a:r>
              <a:rPr lang="en-US" dirty="0"/>
              <a:t> ale </a:t>
            </a:r>
            <a:r>
              <a:rPr lang="en-US" dirty="0" err="1"/>
              <a:t>teoriei</a:t>
            </a:r>
            <a:r>
              <a:rPr lang="en-US" dirty="0"/>
              <a:t> </a:t>
            </a:r>
            <a:r>
              <a:rPr lang="en-US" dirty="0" err="1"/>
              <a:t>probabilităților</a:t>
            </a:r>
            <a:r>
              <a:rPr lang="en-US" dirty="0"/>
              <a:t>, care </a:t>
            </a:r>
            <a:r>
              <a:rPr lang="en-US" dirty="0" err="1"/>
              <a:t>determină</a:t>
            </a:r>
            <a:r>
              <a:rPr lang="en-US" dirty="0"/>
              <a:t> </a:t>
            </a:r>
            <a:r>
              <a:rPr lang="en-US" dirty="0" err="1"/>
              <a:t>probabilitatea</a:t>
            </a:r>
            <a:r>
              <a:rPr lang="en-US" dirty="0"/>
              <a:t> </a:t>
            </a:r>
            <a:r>
              <a:rPr lang="en-US" dirty="0" err="1"/>
              <a:t>apartenenței</a:t>
            </a:r>
            <a:r>
              <a:rPr lang="en-US" dirty="0"/>
              <a:t> </a:t>
            </a:r>
            <a:r>
              <a:rPr lang="en-US" dirty="0" err="1"/>
              <a:t>evenimentelor</a:t>
            </a:r>
            <a:r>
              <a:rPr lang="en-US" dirty="0"/>
              <a:t> </a:t>
            </a:r>
            <a:r>
              <a:rPr lang="en-US" dirty="0" err="1"/>
              <a:t>și</a:t>
            </a:r>
            <a:r>
              <a:rPr lang="en-US" dirty="0"/>
              <a:t> a </a:t>
            </a:r>
            <a:r>
              <a:rPr lang="en-US" dirty="0" err="1"/>
              <a:t>obiectelor</a:t>
            </a:r>
            <a:r>
              <a:rPr lang="en-US" dirty="0"/>
              <a:t> la o </a:t>
            </a:r>
            <a:r>
              <a:rPr lang="en-US" dirty="0" err="1"/>
              <a:t>anumită</a:t>
            </a:r>
            <a:r>
              <a:rPr lang="en-US" dirty="0"/>
              <a:t> </a:t>
            </a:r>
            <a:r>
              <a:rPr lang="en-US" dirty="0" err="1"/>
              <a:t>grupă</a:t>
            </a:r>
            <a:r>
              <a:rPr lang="en-US" dirty="0"/>
              <a:t>.</a:t>
            </a:r>
            <a:endParaRPr lang="ro-RO" dirty="0"/>
          </a:p>
          <a:p>
            <a:pPr algn="just"/>
            <a:r>
              <a:rPr lang="ro-RO" dirty="0"/>
              <a:t>Rezultate din încercarea de a adăuga probabilitate în sistemele expert. </a:t>
            </a:r>
          </a:p>
          <a:p>
            <a:pPr algn="just"/>
            <a:r>
              <a:rPr lang="ro-RO" dirty="0"/>
              <a:t>Un exemplu important este aplicația QMR-DT (</a:t>
            </a:r>
            <a:r>
              <a:rPr lang="ro-RO" dirty="0" err="1"/>
              <a:t>Quiq</a:t>
            </a:r>
            <a:r>
              <a:rPr lang="ro-RO" dirty="0"/>
              <a:t> Medical </a:t>
            </a:r>
            <a:r>
              <a:rPr lang="ro-RO" dirty="0" err="1"/>
              <a:t>Response</a:t>
            </a:r>
            <a:r>
              <a:rPr lang="ro-RO" dirty="0"/>
              <a:t>). În această structură partea superioară reprezintă nodurile corespunzătoare maladiilor, iar partea inferioară – corespunzătoare simptomelor. Scopul: depistarea bolilor pe baza simptomelor observate</a:t>
            </a:r>
            <a:endParaRPr lang="en-US" dirty="0"/>
          </a:p>
        </p:txBody>
      </p:sp>
      <p:pic>
        <p:nvPicPr>
          <p:cNvPr id="6" name="Picture 5">
            <a:extLst>
              <a:ext uri="{FF2B5EF4-FFF2-40B4-BE49-F238E27FC236}">
                <a16:creationId xmlns:a16="http://schemas.microsoft.com/office/drawing/2014/main" id="{C66F952A-E729-7A5A-427B-D25559395825}"/>
              </a:ext>
            </a:extLst>
          </p:cNvPr>
          <p:cNvPicPr>
            <a:picLocks noChangeAspect="1"/>
          </p:cNvPicPr>
          <p:nvPr/>
        </p:nvPicPr>
        <p:blipFill>
          <a:blip r:embed="rId2"/>
          <a:stretch>
            <a:fillRect/>
          </a:stretch>
        </p:blipFill>
        <p:spPr>
          <a:xfrm>
            <a:off x="7817222" y="365125"/>
            <a:ext cx="2818087" cy="932009"/>
          </a:xfrm>
          <a:prstGeom prst="rect">
            <a:avLst/>
          </a:prstGeom>
        </p:spPr>
      </p:pic>
      <p:pic>
        <p:nvPicPr>
          <p:cNvPr id="8" name="Picture 7">
            <a:extLst>
              <a:ext uri="{FF2B5EF4-FFF2-40B4-BE49-F238E27FC236}">
                <a16:creationId xmlns:a16="http://schemas.microsoft.com/office/drawing/2014/main" id="{248432D8-4EA6-08C6-8860-47895C932620}"/>
              </a:ext>
            </a:extLst>
          </p:cNvPr>
          <p:cNvPicPr>
            <a:picLocks noChangeAspect="1"/>
          </p:cNvPicPr>
          <p:nvPr/>
        </p:nvPicPr>
        <p:blipFill>
          <a:blip r:embed="rId3"/>
          <a:stretch>
            <a:fillRect/>
          </a:stretch>
        </p:blipFill>
        <p:spPr>
          <a:xfrm>
            <a:off x="7431742" y="2128657"/>
            <a:ext cx="3958187" cy="2600686"/>
          </a:xfrm>
          <a:prstGeom prst="rect">
            <a:avLst/>
          </a:prstGeom>
        </p:spPr>
      </p:pic>
      <p:sp>
        <p:nvSpPr>
          <p:cNvPr id="10" name="TextBox 9">
            <a:extLst>
              <a:ext uri="{FF2B5EF4-FFF2-40B4-BE49-F238E27FC236}">
                <a16:creationId xmlns:a16="http://schemas.microsoft.com/office/drawing/2014/main" id="{4D915C2A-9EBF-0874-FE0D-376B1C725403}"/>
              </a:ext>
            </a:extLst>
          </p:cNvPr>
          <p:cNvSpPr txBox="1"/>
          <p:nvPr/>
        </p:nvSpPr>
        <p:spPr>
          <a:xfrm>
            <a:off x="6884894" y="5012826"/>
            <a:ext cx="5172635" cy="369332"/>
          </a:xfrm>
          <a:prstGeom prst="rect">
            <a:avLst/>
          </a:prstGeom>
          <a:noFill/>
        </p:spPr>
        <p:txBody>
          <a:bodyPr wrap="square">
            <a:spAutoFit/>
          </a:bodyPr>
          <a:lstStyle/>
          <a:p>
            <a:r>
              <a:rPr lang="ro-RO" b="1" dirty="0"/>
              <a:t>Rețeaua </a:t>
            </a:r>
            <a:r>
              <a:rPr lang="ro-RO" b="1" dirty="0" err="1"/>
              <a:t>Bayesiană</a:t>
            </a:r>
            <a:r>
              <a:rPr lang="ro-RO" b="1" dirty="0"/>
              <a:t> pentru </a:t>
            </a:r>
            <a:r>
              <a:rPr lang="ro-RO" b="1" dirty="0" err="1"/>
              <a:t>digonosticarea</a:t>
            </a:r>
            <a:r>
              <a:rPr lang="ro-RO" b="1" dirty="0"/>
              <a:t> maladiilor</a:t>
            </a:r>
            <a:endParaRPr lang="en-US" b="1" dirty="0"/>
          </a:p>
        </p:txBody>
      </p:sp>
    </p:spTree>
    <p:extLst>
      <p:ext uri="{BB962C8B-B14F-4D97-AF65-F5344CB8AC3E}">
        <p14:creationId xmlns:p14="http://schemas.microsoft.com/office/powerpoint/2010/main" val="295195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7F81-D7AA-962E-A4F4-358856BA5174}"/>
              </a:ext>
            </a:extLst>
          </p:cNvPr>
          <p:cNvSpPr>
            <a:spLocks noGrp="1"/>
          </p:cNvSpPr>
          <p:nvPr>
            <p:ph type="title"/>
          </p:nvPr>
        </p:nvSpPr>
        <p:spPr/>
        <p:txBody>
          <a:bodyPr/>
          <a:lstStyle/>
          <a:p>
            <a:pPr algn="ctr"/>
            <a:r>
              <a:rPr lang="ro-RO" dirty="0"/>
              <a:t>Aplicații în medicină</a:t>
            </a:r>
            <a:endParaRPr lang="en-US" dirty="0"/>
          </a:p>
        </p:txBody>
      </p:sp>
      <p:sp>
        <p:nvSpPr>
          <p:cNvPr id="3" name="Content Placeholder 2">
            <a:extLst>
              <a:ext uri="{FF2B5EF4-FFF2-40B4-BE49-F238E27FC236}">
                <a16:creationId xmlns:a16="http://schemas.microsoft.com/office/drawing/2014/main" id="{A740399C-C1EC-BE35-39D0-AFD18919D1A6}"/>
              </a:ext>
            </a:extLst>
          </p:cNvPr>
          <p:cNvSpPr>
            <a:spLocks noGrp="1"/>
          </p:cNvSpPr>
          <p:nvPr>
            <p:ph idx="1"/>
          </p:nvPr>
        </p:nvSpPr>
        <p:spPr/>
        <p:txBody>
          <a:bodyPr>
            <a:normAutofit fontScale="92500" lnSpcReduction="10000"/>
          </a:bodyPr>
          <a:lstStyle/>
          <a:p>
            <a:r>
              <a:rPr lang="en-US" dirty="0" err="1"/>
              <a:t>În</a:t>
            </a:r>
            <a:r>
              <a:rPr lang="en-US" dirty="0"/>
              <a:t> </a:t>
            </a:r>
            <a:r>
              <a:rPr lang="en-US" dirty="0" err="1"/>
              <a:t>domeniul</a:t>
            </a:r>
            <a:r>
              <a:rPr lang="en-US" dirty="0"/>
              <a:t> medical, SDT </a:t>
            </a:r>
            <a:r>
              <a:rPr lang="en-US" dirty="0" err="1"/>
              <a:t>poate</a:t>
            </a:r>
            <a:r>
              <a:rPr lang="en-US" dirty="0"/>
              <a:t> </a:t>
            </a:r>
            <a:r>
              <a:rPr lang="en-US" dirty="0" err="1"/>
              <a:t>ajuta</a:t>
            </a:r>
            <a:r>
              <a:rPr lang="en-US" dirty="0"/>
              <a:t> la </a:t>
            </a:r>
            <a:r>
              <a:rPr lang="en-US" dirty="0" err="1"/>
              <a:t>explicarea</a:t>
            </a:r>
            <a:r>
              <a:rPr lang="en-US" dirty="0"/>
              <a:t> </a:t>
            </a:r>
            <a:r>
              <a:rPr lang="en-US" dirty="0" err="1"/>
              <a:t>motivului</a:t>
            </a:r>
            <a:r>
              <a:rPr lang="en-US" dirty="0"/>
              <a:t> </a:t>
            </a:r>
            <a:r>
              <a:rPr lang="en-US" dirty="0" err="1"/>
              <a:t>pentru</a:t>
            </a:r>
            <a:r>
              <a:rPr lang="en-US" dirty="0"/>
              <a:t> care </a:t>
            </a:r>
            <a:r>
              <a:rPr lang="en-US" dirty="0" err="1"/>
              <a:t>medicii</a:t>
            </a:r>
            <a:r>
              <a:rPr lang="en-US" dirty="0"/>
              <a:t> </a:t>
            </a:r>
            <a:r>
              <a:rPr lang="en-US" dirty="0" err="1"/>
              <a:t>ar</a:t>
            </a:r>
            <a:r>
              <a:rPr lang="en-US" dirty="0"/>
              <a:t> </a:t>
            </a:r>
            <a:r>
              <a:rPr lang="en-US" dirty="0" err="1"/>
              <a:t>putea</a:t>
            </a:r>
            <a:r>
              <a:rPr lang="en-US" dirty="0"/>
              <a:t> rata un diagnostic </a:t>
            </a:r>
            <a:r>
              <a:rPr lang="en-US" dirty="0" err="1"/>
              <a:t>sau</a:t>
            </a:r>
            <a:r>
              <a:rPr lang="en-US" dirty="0"/>
              <a:t> de </a:t>
            </a:r>
            <a:r>
              <a:rPr lang="en-US" dirty="0" err="1"/>
              <a:t>ce</a:t>
            </a:r>
            <a:r>
              <a:rPr lang="en-US" dirty="0"/>
              <a:t> un test </a:t>
            </a:r>
            <a:r>
              <a:rPr lang="en-US" dirty="0" err="1"/>
              <a:t>ar</a:t>
            </a:r>
            <a:r>
              <a:rPr lang="en-US" dirty="0"/>
              <a:t> </a:t>
            </a:r>
            <a:r>
              <a:rPr lang="en-US" dirty="0" err="1"/>
              <a:t>putea</a:t>
            </a:r>
            <a:r>
              <a:rPr lang="en-US" dirty="0"/>
              <a:t> genera </a:t>
            </a:r>
            <a:r>
              <a:rPr lang="en-US" dirty="0" err="1"/>
              <a:t>rezultate</a:t>
            </a:r>
            <a:r>
              <a:rPr lang="en-US" dirty="0"/>
              <a:t> </a:t>
            </a:r>
            <a:r>
              <a:rPr lang="en-US" dirty="0" err="1"/>
              <a:t>fals</a:t>
            </a:r>
            <a:r>
              <a:rPr lang="en-US" dirty="0"/>
              <a:t> </a:t>
            </a:r>
            <a:r>
              <a:rPr lang="en-US" dirty="0" err="1"/>
              <a:t>pozitive</a:t>
            </a:r>
            <a:r>
              <a:rPr lang="en-US" dirty="0"/>
              <a:t>. </a:t>
            </a:r>
            <a:endParaRPr lang="ro-RO" dirty="0"/>
          </a:p>
          <a:p>
            <a:r>
              <a:rPr lang="ro-RO" dirty="0"/>
              <a:t>E.g.</a:t>
            </a:r>
            <a:r>
              <a:rPr lang="en-US" dirty="0"/>
              <a:t> </a:t>
            </a:r>
            <a:r>
              <a:rPr lang="en-US" dirty="0" err="1"/>
              <a:t>când</a:t>
            </a:r>
            <a:r>
              <a:rPr lang="en-US" dirty="0"/>
              <a:t> </a:t>
            </a:r>
            <a:r>
              <a:rPr lang="en-US" dirty="0" err="1"/>
              <a:t>interpretează</a:t>
            </a:r>
            <a:r>
              <a:rPr lang="en-US" dirty="0"/>
              <a:t> </a:t>
            </a:r>
            <a:r>
              <a:rPr lang="en-US" dirty="0" err="1"/>
              <a:t>radiografii</a:t>
            </a:r>
            <a:r>
              <a:rPr lang="en-US" dirty="0"/>
              <a:t> </a:t>
            </a:r>
            <a:r>
              <a:rPr lang="en-US" dirty="0" err="1"/>
              <a:t>sau</a:t>
            </a:r>
            <a:r>
              <a:rPr lang="en-US" dirty="0"/>
              <a:t> </a:t>
            </a:r>
            <a:r>
              <a:rPr lang="en-US" dirty="0" err="1"/>
              <a:t>scanări</a:t>
            </a:r>
            <a:r>
              <a:rPr lang="en-US" dirty="0"/>
              <a:t> RMN, </a:t>
            </a:r>
            <a:r>
              <a:rPr lang="en-US" dirty="0" err="1"/>
              <a:t>radiologii</a:t>
            </a:r>
            <a:r>
              <a:rPr lang="en-US" dirty="0"/>
              <a:t> </a:t>
            </a:r>
            <a:r>
              <a:rPr lang="en-US" dirty="0" err="1"/>
              <a:t>trebuie</a:t>
            </a:r>
            <a:r>
              <a:rPr lang="en-US" dirty="0"/>
              <a:t> </a:t>
            </a:r>
            <a:r>
              <a:rPr lang="en-US" dirty="0" err="1"/>
              <a:t>să</a:t>
            </a:r>
            <a:r>
              <a:rPr lang="en-US" dirty="0"/>
              <a:t> </a:t>
            </a:r>
            <a:r>
              <a:rPr lang="en-US" dirty="0" err="1"/>
              <a:t>detecteze</a:t>
            </a:r>
            <a:r>
              <a:rPr lang="en-US" dirty="0"/>
              <a:t> </a:t>
            </a:r>
            <a:r>
              <a:rPr lang="en-US" dirty="0" err="1"/>
              <a:t>semnale</a:t>
            </a:r>
            <a:r>
              <a:rPr lang="en-US" dirty="0"/>
              <a:t> (</a:t>
            </a:r>
            <a:r>
              <a:rPr lang="ro-RO" dirty="0"/>
              <a:t>e.g.</a:t>
            </a:r>
            <a:r>
              <a:rPr lang="en-US" dirty="0"/>
              <a:t> </a:t>
            </a:r>
            <a:r>
              <a:rPr lang="en-US" dirty="0" err="1"/>
              <a:t>tumori</a:t>
            </a:r>
            <a:r>
              <a:rPr lang="en-US" dirty="0"/>
              <a:t>) </a:t>
            </a:r>
            <a:r>
              <a:rPr lang="en-US" dirty="0" err="1"/>
              <a:t>în</a:t>
            </a:r>
            <a:r>
              <a:rPr lang="en-US" dirty="0"/>
              <a:t> </a:t>
            </a:r>
            <a:r>
              <a:rPr lang="en-US" dirty="0" err="1"/>
              <a:t>mijlocul</a:t>
            </a:r>
            <a:r>
              <a:rPr lang="en-US" dirty="0"/>
              <a:t> </a:t>
            </a:r>
            <a:r>
              <a:rPr lang="en-US" dirty="0" err="1"/>
              <a:t>zgomotului</a:t>
            </a:r>
            <a:r>
              <a:rPr lang="en-US" dirty="0"/>
              <a:t> </a:t>
            </a:r>
            <a:r>
              <a:rPr lang="en-US" dirty="0" err="1"/>
              <a:t>țesutului</a:t>
            </a:r>
            <a:r>
              <a:rPr lang="en-US" dirty="0"/>
              <a:t> normal. </a:t>
            </a:r>
            <a:endParaRPr lang="ro-RO" dirty="0"/>
          </a:p>
          <a:p>
            <a:r>
              <a:rPr lang="en-US" dirty="0" err="1"/>
              <a:t>Dacă</a:t>
            </a:r>
            <a:r>
              <a:rPr lang="en-US" dirty="0"/>
              <a:t> </a:t>
            </a:r>
            <a:r>
              <a:rPr lang="en-US" dirty="0" err="1"/>
              <a:t>consecințele</a:t>
            </a:r>
            <a:r>
              <a:rPr lang="en-US" dirty="0"/>
              <a:t> </a:t>
            </a:r>
            <a:r>
              <a:rPr lang="en-US" dirty="0" err="1"/>
              <a:t>ratării</a:t>
            </a:r>
            <a:r>
              <a:rPr lang="en-US" dirty="0"/>
              <a:t> </a:t>
            </a:r>
            <a:r>
              <a:rPr lang="en-US" dirty="0" err="1"/>
              <a:t>unui</a:t>
            </a:r>
            <a:r>
              <a:rPr lang="en-US" dirty="0"/>
              <a:t> diagnostic sunt severe (</a:t>
            </a:r>
            <a:r>
              <a:rPr lang="ro-RO" dirty="0"/>
              <a:t>e.g.</a:t>
            </a:r>
            <a:r>
              <a:rPr lang="en-US" dirty="0"/>
              <a:t> </a:t>
            </a:r>
            <a:r>
              <a:rPr lang="en-US" dirty="0" err="1"/>
              <a:t>nedetectarea</a:t>
            </a:r>
            <a:r>
              <a:rPr lang="en-US" dirty="0"/>
              <a:t> </a:t>
            </a:r>
            <a:r>
              <a:rPr lang="en-US" dirty="0" err="1"/>
              <a:t>cancerului</a:t>
            </a:r>
            <a:r>
              <a:rPr lang="en-US" dirty="0"/>
              <a:t>), un </a:t>
            </a:r>
            <a:r>
              <a:rPr lang="en-US" dirty="0" err="1"/>
              <a:t>radiolog</a:t>
            </a:r>
            <a:r>
              <a:rPr lang="en-US" dirty="0"/>
              <a:t> </a:t>
            </a:r>
            <a:r>
              <a:rPr lang="en-US" dirty="0" err="1"/>
              <a:t>își</a:t>
            </a:r>
            <a:r>
              <a:rPr lang="en-US" dirty="0"/>
              <a:t> </a:t>
            </a:r>
            <a:r>
              <a:rPr lang="en-US" dirty="0" err="1"/>
              <a:t>poate</a:t>
            </a:r>
            <a:r>
              <a:rPr lang="en-US" dirty="0"/>
              <a:t> </a:t>
            </a:r>
            <a:r>
              <a:rPr lang="en-US" dirty="0" err="1"/>
              <a:t>ajusta</a:t>
            </a:r>
            <a:r>
              <a:rPr lang="en-US" dirty="0"/>
              <a:t> </a:t>
            </a:r>
            <a:r>
              <a:rPr lang="en-US" dirty="0" err="1"/>
              <a:t>criteriul</a:t>
            </a:r>
            <a:r>
              <a:rPr lang="en-US" dirty="0"/>
              <a:t> de </a:t>
            </a:r>
            <a:r>
              <a:rPr lang="en-US" dirty="0" err="1"/>
              <a:t>decizie</a:t>
            </a:r>
            <a:r>
              <a:rPr lang="en-US" dirty="0"/>
              <a:t>, </a:t>
            </a:r>
            <a:r>
              <a:rPr lang="en-US" dirty="0" err="1"/>
              <a:t>fiind</a:t>
            </a:r>
            <a:r>
              <a:rPr lang="en-US" dirty="0"/>
              <a:t> </a:t>
            </a:r>
            <a:r>
              <a:rPr lang="en-US" dirty="0" err="1"/>
              <a:t>mai</a:t>
            </a:r>
            <a:r>
              <a:rPr lang="en-US" dirty="0"/>
              <a:t> </a:t>
            </a:r>
            <a:r>
              <a:rPr lang="en-US" dirty="0" err="1"/>
              <a:t>precaut</a:t>
            </a:r>
            <a:r>
              <a:rPr lang="en-US" dirty="0"/>
              <a:t> </a:t>
            </a:r>
            <a:r>
              <a:rPr lang="en-US" dirty="0" err="1"/>
              <a:t>și</a:t>
            </a:r>
            <a:r>
              <a:rPr lang="en-US" dirty="0"/>
              <a:t> </a:t>
            </a:r>
            <a:r>
              <a:rPr lang="en-US" dirty="0" err="1"/>
              <a:t>detectând</a:t>
            </a:r>
            <a:r>
              <a:rPr lang="en-US" dirty="0"/>
              <a:t> </a:t>
            </a:r>
            <a:r>
              <a:rPr lang="en-US" dirty="0" err="1"/>
              <a:t>mai</a:t>
            </a:r>
            <a:r>
              <a:rPr lang="en-US" dirty="0"/>
              <a:t> </a:t>
            </a:r>
            <a:r>
              <a:rPr lang="en-US" dirty="0" err="1"/>
              <a:t>multe</a:t>
            </a:r>
            <a:r>
              <a:rPr lang="en-US" dirty="0"/>
              <a:t> </a:t>
            </a:r>
            <a:r>
              <a:rPr lang="en-US" dirty="0" err="1"/>
              <a:t>semnale</a:t>
            </a:r>
            <a:r>
              <a:rPr lang="en-US" dirty="0"/>
              <a:t> - </a:t>
            </a:r>
            <a:r>
              <a:rPr lang="en-US" dirty="0" err="1"/>
              <a:t>chiar</a:t>
            </a:r>
            <a:r>
              <a:rPr lang="en-US" dirty="0"/>
              <a:t> </a:t>
            </a:r>
            <a:r>
              <a:rPr lang="en-US" dirty="0" err="1"/>
              <a:t>și</a:t>
            </a:r>
            <a:r>
              <a:rPr lang="en-US" dirty="0"/>
              <a:t> pe </a:t>
            </a:r>
            <a:r>
              <a:rPr lang="en-US" dirty="0" err="1"/>
              <a:t>cele</a:t>
            </a:r>
            <a:r>
              <a:rPr lang="en-US" dirty="0"/>
              <a:t> care s-</a:t>
            </a:r>
            <a:r>
              <a:rPr lang="en-US" dirty="0" err="1"/>
              <a:t>ar</a:t>
            </a:r>
            <a:r>
              <a:rPr lang="en-US" dirty="0"/>
              <a:t> </a:t>
            </a:r>
            <a:r>
              <a:rPr lang="en-US" dirty="0" err="1"/>
              <a:t>putea</a:t>
            </a:r>
            <a:r>
              <a:rPr lang="en-US" dirty="0"/>
              <a:t> </a:t>
            </a:r>
            <a:r>
              <a:rPr lang="en-US" dirty="0" err="1"/>
              <a:t>dovedi</a:t>
            </a:r>
            <a:r>
              <a:rPr lang="en-US" dirty="0"/>
              <a:t> a fi </a:t>
            </a:r>
            <a:r>
              <a:rPr lang="en-US" dirty="0" err="1"/>
              <a:t>fals</a:t>
            </a:r>
            <a:r>
              <a:rPr lang="en-US" dirty="0"/>
              <a:t> </a:t>
            </a:r>
            <a:r>
              <a:rPr lang="en-US" dirty="0" err="1"/>
              <a:t>pozitive</a:t>
            </a:r>
            <a:r>
              <a:rPr lang="en-US" dirty="0"/>
              <a:t>. </a:t>
            </a:r>
            <a:endParaRPr lang="ro-RO" dirty="0"/>
          </a:p>
          <a:p>
            <a:r>
              <a:rPr lang="en-US" dirty="0"/>
              <a:t>Pe de </a:t>
            </a:r>
            <a:r>
              <a:rPr lang="en-US" dirty="0" err="1"/>
              <a:t>altă</a:t>
            </a:r>
            <a:r>
              <a:rPr lang="en-US" dirty="0"/>
              <a:t> </a:t>
            </a:r>
            <a:r>
              <a:rPr lang="en-US" dirty="0" err="1"/>
              <a:t>parte</a:t>
            </a:r>
            <a:r>
              <a:rPr lang="en-US" dirty="0"/>
              <a:t>, </a:t>
            </a:r>
            <a:r>
              <a:rPr lang="en-US" dirty="0" err="1"/>
              <a:t>dacă</a:t>
            </a:r>
            <a:r>
              <a:rPr lang="en-US" dirty="0"/>
              <a:t> </a:t>
            </a:r>
            <a:r>
              <a:rPr lang="en-US" dirty="0" err="1"/>
              <a:t>alarmele</a:t>
            </a:r>
            <a:r>
              <a:rPr lang="en-US" dirty="0"/>
              <a:t> false sunt </a:t>
            </a:r>
            <a:r>
              <a:rPr lang="en-US" dirty="0" err="1"/>
              <a:t>costisitoare</a:t>
            </a:r>
            <a:r>
              <a:rPr lang="en-US" dirty="0"/>
              <a:t> (cum </a:t>
            </a:r>
            <a:r>
              <a:rPr lang="en-US" dirty="0" err="1"/>
              <a:t>ar</a:t>
            </a:r>
            <a:r>
              <a:rPr lang="en-US" dirty="0"/>
              <a:t> fi </a:t>
            </a:r>
            <a:r>
              <a:rPr lang="en-US" dirty="0" err="1"/>
              <a:t>tratamentele</a:t>
            </a:r>
            <a:r>
              <a:rPr lang="en-US" dirty="0"/>
              <a:t> inutile), </a:t>
            </a:r>
            <a:r>
              <a:rPr lang="en-US" dirty="0" err="1"/>
              <a:t>radiologul</a:t>
            </a:r>
            <a:r>
              <a:rPr lang="en-US" dirty="0"/>
              <a:t> </a:t>
            </a:r>
            <a:r>
              <a:rPr lang="en-US" dirty="0" err="1"/>
              <a:t>poate</a:t>
            </a:r>
            <a:r>
              <a:rPr lang="en-US" dirty="0"/>
              <a:t> </a:t>
            </a:r>
            <a:r>
              <a:rPr lang="en-US" dirty="0" err="1"/>
              <a:t>ridica</a:t>
            </a:r>
            <a:r>
              <a:rPr lang="en-US" dirty="0"/>
              <a:t> </a:t>
            </a:r>
            <a:r>
              <a:rPr lang="en-US" dirty="0" err="1"/>
              <a:t>pragul</a:t>
            </a:r>
            <a:r>
              <a:rPr lang="en-US" dirty="0"/>
              <a:t>, </a:t>
            </a:r>
            <a:r>
              <a:rPr lang="en-US" dirty="0" err="1"/>
              <a:t>ceea</a:t>
            </a:r>
            <a:r>
              <a:rPr lang="en-US" dirty="0"/>
              <a:t> </a:t>
            </a:r>
            <a:r>
              <a:rPr lang="en-US" dirty="0" err="1"/>
              <a:t>ce</a:t>
            </a:r>
            <a:r>
              <a:rPr lang="en-US" dirty="0"/>
              <a:t> </a:t>
            </a:r>
            <a:r>
              <a:rPr lang="en-US" dirty="0" err="1"/>
              <a:t>poate</a:t>
            </a:r>
            <a:r>
              <a:rPr lang="en-US" dirty="0"/>
              <a:t> duce la </a:t>
            </a:r>
            <a:r>
              <a:rPr lang="en-US" dirty="0" err="1"/>
              <a:t>mai</a:t>
            </a:r>
            <a:r>
              <a:rPr lang="en-US" dirty="0"/>
              <a:t> </a:t>
            </a:r>
            <a:r>
              <a:rPr lang="en-US" dirty="0" err="1"/>
              <a:t>multe</a:t>
            </a:r>
            <a:r>
              <a:rPr lang="en-US" dirty="0"/>
              <a:t> </a:t>
            </a:r>
            <a:r>
              <a:rPr lang="en-US" dirty="0" err="1"/>
              <a:t>diagnostice</a:t>
            </a:r>
            <a:r>
              <a:rPr lang="en-US" dirty="0"/>
              <a:t> </a:t>
            </a:r>
            <a:r>
              <a:rPr lang="en-US" dirty="0" err="1"/>
              <a:t>ratate</a:t>
            </a:r>
            <a:r>
              <a:rPr lang="en-US" dirty="0"/>
              <a:t>, </a:t>
            </a:r>
            <a:r>
              <a:rPr lang="en-US" dirty="0" err="1"/>
              <a:t>dar</a:t>
            </a:r>
            <a:r>
              <a:rPr lang="en-US" dirty="0"/>
              <a:t> la </a:t>
            </a:r>
            <a:r>
              <a:rPr lang="en-US" dirty="0" err="1"/>
              <a:t>mai</a:t>
            </a:r>
            <a:r>
              <a:rPr lang="en-US" dirty="0"/>
              <a:t> </a:t>
            </a:r>
            <a:r>
              <a:rPr lang="en-US" dirty="0" err="1"/>
              <a:t>puține</a:t>
            </a:r>
            <a:r>
              <a:rPr lang="en-US" dirty="0"/>
              <a:t> </a:t>
            </a:r>
            <a:r>
              <a:rPr lang="en-US" dirty="0" err="1"/>
              <a:t>fals</a:t>
            </a:r>
            <a:r>
              <a:rPr lang="en-US" dirty="0"/>
              <a:t> </a:t>
            </a:r>
            <a:r>
              <a:rPr lang="en-US" dirty="0" err="1"/>
              <a:t>pozitive</a:t>
            </a:r>
            <a:r>
              <a:rPr lang="en-US" dirty="0"/>
              <a:t>.</a:t>
            </a:r>
          </a:p>
        </p:txBody>
      </p:sp>
    </p:spTree>
    <p:extLst>
      <p:ext uri="{BB962C8B-B14F-4D97-AF65-F5344CB8AC3E}">
        <p14:creationId xmlns:p14="http://schemas.microsoft.com/office/powerpoint/2010/main" val="16010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1E12-9F02-565F-EA77-7C534860F90A}"/>
              </a:ext>
            </a:extLst>
          </p:cNvPr>
          <p:cNvSpPr>
            <a:spLocks noGrp="1"/>
          </p:cNvSpPr>
          <p:nvPr>
            <p:ph type="title"/>
          </p:nvPr>
        </p:nvSpPr>
        <p:spPr>
          <a:xfrm>
            <a:off x="2552700" y="252249"/>
            <a:ext cx="7086600" cy="1047633"/>
          </a:xfrm>
        </p:spPr>
        <p:txBody>
          <a:bodyPr>
            <a:noAutofit/>
          </a:bodyPr>
          <a:lstStyle/>
          <a:p>
            <a:pPr algn="ctr"/>
            <a:r>
              <a:rPr lang="en-US" sz="3600" b="1" dirty="0" err="1"/>
              <a:t>Prejudecata</a:t>
            </a:r>
            <a:r>
              <a:rPr lang="en-US" sz="3600" b="1" dirty="0"/>
              <a:t> de </a:t>
            </a:r>
            <a:r>
              <a:rPr lang="en-US" sz="3600" b="1" dirty="0" err="1"/>
              <a:t>răspuns</a:t>
            </a:r>
            <a:r>
              <a:rPr lang="en-US" sz="3600" b="1" dirty="0"/>
              <a:t> </a:t>
            </a:r>
            <a:br>
              <a:rPr lang="ro-RO" sz="3600" b="1" dirty="0"/>
            </a:br>
            <a:r>
              <a:rPr lang="en-US" sz="3600" b="1" dirty="0" err="1"/>
              <a:t>și</a:t>
            </a:r>
            <a:r>
              <a:rPr lang="en-US" sz="3600" b="1" dirty="0"/>
              <a:t> </a:t>
            </a:r>
            <a:r>
              <a:rPr lang="en-US" sz="3600" b="1" dirty="0" err="1"/>
              <a:t>impactul</a:t>
            </a:r>
            <a:r>
              <a:rPr lang="en-US" sz="3600" b="1" dirty="0"/>
              <a:t> </a:t>
            </a:r>
            <a:r>
              <a:rPr lang="en-US" sz="3600" b="1" dirty="0" err="1"/>
              <a:t>acesteia</a:t>
            </a:r>
            <a:r>
              <a:rPr lang="en-US" sz="3600" b="1" dirty="0"/>
              <a:t> </a:t>
            </a:r>
            <a:r>
              <a:rPr lang="en-US" sz="3600" b="1" dirty="0" err="1"/>
              <a:t>asupra</a:t>
            </a:r>
            <a:r>
              <a:rPr lang="en-US" sz="3600" b="1" dirty="0"/>
              <a:t> </a:t>
            </a:r>
            <a:r>
              <a:rPr lang="en-US" sz="3600" b="1" dirty="0" err="1"/>
              <a:t>percepției</a:t>
            </a:r>
            <a:r>
              <a:rPr lang="en-US" sz="3600" b="1" dirty="0"/>
              <a:t> </a:t>
            </a:r>
          </a:p>
        </p:txBody>
      </p:sp>
      <p:sp>
        <p:nvSpPr>
          <p:cNvPr id="3" name="Content Placeholder 2">
            <a:extLst>
              <a:ext uri="{FF2B5EF4-FFF2-40B4-BE49-F238E27FC236}">
                <a16:creationId xmlns:a16="http://schemas.microsoft.com/office/drawing/2014/main" id="{58A97FEC-FFFE-1F34-74FA-1EE7D49A7D9A}"/>
              </a:ext>
            </a:extLst>
          </p:cNvPr>
          <p:cNvSpPr>
            <a:spLocks noGrp="1"/>
          </p:cNvSpPr>
          <p:nvPr>
            <p:ph idx="1"/>
          </p:nvPr>
        </p:nvSpPr>
        <p:spPr>
          <a:xfrm>
            <a:off x="409903" y="1434354"/>
            <a:ext cx="11256580" cy="5171398"/>
          </a:xfrm>
        </p:spPr>
        <p:txBody>
          <a:bodyPr>
            <a:normAutofit fontScale="92500" lnSpcReduction="10000"/>
          </a:bodyPr>
          <a:lstStyle/>
          <a:p>
            <a:pPr marL="0" indent="0">
              <a:buNone/>
            </a:pPr>
            <a:r>
              <a:rPr lang="en-US" dirty="0" err="1"/>
              <a:t>Prejudecata</a:t>
            </a:r>
            <a:r>
              <a:rPr lang="en-US" dirty="0"/>
              <a:t> de </a:t>
            </a:r>
            <a:r>
              <a:rPr lang="en-US" dirty="0" err="1"/>
              <a:t>răspuns</a:t>
            </a:r>
            <a:r>
              <a:rPr lang="en-US" dirty="0"/>
              <a:t> </a:t>
            </a:r>
            <a:r>
              <a:rPr lang="en-US" dirty="0" err="1"/>
              <a:t>joacă</a:t>
            </a:r>
            <a:r>
              <a:rPr lang="en-US" dirty="0"/>
              <a:t> un </a:t>
            </a:r>
            <a:r>
              <a:rPr lang="en-US" dirty="0" err="1"/>
              <a:t>rol</a:t>
            </a:r>
            <a:r>
              <a:rPr lang="en-US" dirty="0"/>
              <a:t> crucial </a:t>
            </a:r>
            <a:r>
              <a:rPr lang="en-US" dirty="0" err="1"/>
              <a:t>în</a:t>
            </a:r>
            <a:r>
              <a:rPr lang="en-US" dirty="0"/>
              <a:t> </a:t>
            </a:r>
            <a:r>
              <a:rPr lang="en-US" dirty="0" err="1"/>
              <a:t>modul</a:t>
            </a:r>
            <a:r>
              <a:rPr lang="en-US" dirty="0"/>
              <a:t> </a:t>
            </a:r>
            <a:r>
              <a:rPr lang="en-US" dirty="0" err="1"/>
              <a:t>în</a:t>
            </a:r>
            <a:r>
              <a:rPr lang="en-US" dirty="0"/>
              <a:t> care </a:t>
            </a:r>
            <a:r>
              <a:rPr lang="en-US" dirty="0" err="1"/>
              <a:t>interpretăm</a:t>
            </a:r>
            <a:r>
              <a:rPr lang="en-US" dirty="0"/>
              <a:t> </a:t>
            </a:r>
            <a:r>
              <a:rPr lang="en-US" dirty="0" err="1"/>
              <a:t>lumea</a:t>
            </a:r>
            <a:r>
              <a:rPr lang="en-US" dirty="0"/>
              <a:t> din </a:t>
            </a:r>
            <a:r>
              <a:rPr lang="en-US" dirty="0" err="1"/>
              <a:t>jurul</a:t>
            </a:r>
            <a:r>
              <a:rPr lang="en-US" dirty="0"/>
              <a:t> </a:t>
            </a:r>
            <a:r>
              <a:rPr lang="en-US" dirty="0" err="1"/>
              <a:t>nostru</a:t>
            </a:r>
            <a:r>
              <a:rPr lang="en-US" dirty="0"/>
              <a:t>. Se </a:t>
            </a:r>
            <a:r>
              <a:rPr lang="en-US" dirty="0" err="1"/>
              <a:t>referă</a:t>
            </a:r>
            <a:r>
              <a:rPr lang="en-US" dirty="0"/>
              <a:t> la </a:t>
            </a:r>
            <a:r>
              <a:rPr lang="en-US" dirty="0" err="1"/>
              <a:t>predispoziția</a:t>
            </a:r>
            <a:r>
              <a:rPr lang="en-US" dirty="0"/>
              <a:t> </a:t>
            </a:r>
            <a:r>
              <a:rPr lang="en-US" dirty="0" err="1"/>
              <a:t>noastră</a:t>
            </a:r>
            <a:r>
              <a:rPr lang="en-US" dirty="0"/>
              <a:t> de a </a:t>
            </a:r>
            <a:r>
              <a:rPr lang="en-US" dirty="0" err="1"/>
              <a:t>reacționa</a:t>
            </a:r>
            <a:r>
              <a:rPr lang="en-US" dirty="0"/>
              <a:t> </a:t>
            </a:r>
            <a:r>
              <a:rPr lang="en-US" dirty="0" err="1"/>
              <a:t>într</a:t>
            </a:r>
            <a:r>
              <a:rPr lang="en-US" dirty="0"/>
              <a:t>-un </a:t>
            </a:r>
            <a:r>
              <a:rPr lang="en-US" dirty="0" err="1"/>
              <a:t>anumit</a:t>
            </a:r>
            <a:r>
              <a:rPr lang="en-US" dirty="0"/>
              <a:t> </a:t>
            </a:r>
            <a:r>
              <a:rPr lang="en-US" dirty="0" err="1"/>
              <a:t>fel</a:t>
            </a:r>
            <a:r>
              <a:rPr lang="en-US" dirty="0"/>
              <a:t>, </a:t>
            </a:r>
            <a:r>
              <a:rPr lang="en-US" dirty="0" err="1"/>
              <a:t>chiar</a:t>
            </a:r>
            <a:r>
              <a:rPr lang="en-US" dirty="0"/>
              <a:t> </a:t>
            </a:r>
            <a:r>
              <a:rPr lang="en-US" dirty="0" err="1"/>
              <a:t>și</a:t>
            </a:r>
            <a:r>
              <a:rPr lang="en-US" dirty="0"/>
              <a:t> </a:t>
            </a:r>
            <a:r>
              <a:rPr lang="en-US" dirty="0" err="1"/>
              <a:t>atunci</a:t>
            </a:r>
            <a:r>
              <a:rPr lang="en-US" dirty="0"/>
              <a:t> </a:t>
            </a:r>
            <a:r>
              <a:rPr lang="en-US" dirty="0" err="1"/>
              <a:t>când</a:t>
            </a:r>
            <a:r>
              <a:rPr lang="en-US" dirty="0"/>
              <a:t> </a:t>
            </a:r>
            <a:r>
              <a:rPr lang="en-US" dirty="0" err="1"/>
              <a:t>dovezile</a:t>
            </a:r>
            <a:r>
              <a:rPr lang="en-US" dirty="0"/>
              <a:t> sunt </a:t>
            </a:r>
            <a:r>
              <a:rPr lang="en-US" dirty="0" err="1"/>
              <a:t>ambigue</a:t>
            </a:r>
            <a:r>
              <a:rPr lang="en-US" dirty="0"/>
              <a:t>. </a:t>
            </a:r>
            <a:endParaRPr lang="ro-RO" dirty="0"/>
          </a:p>
          <a:p>
            <a:pPr marL="0" indent="0">
              <a:buNone/>
            </a:pPr>
            <a:r>
              <a:rPr lang="en-US" dirty="0" err="1"/>
              <a:t>Aceste</a:t>
            </a:r>
            <a:r>
              <a:rPr lang="en-US" dirty="0"/>
              <a:t> </a:t>
            </a:r>
            <a:r>
              <a:rPr lang="en-US" dirty="0" err="1"/>
              <a:t>prejudecăți</a:t>
            </a:r>
            <a:r>
              <a:rPr lang="en-US" dirty="0"/>
              <a:t> pot fi </a:t>
            </a:r>
            <a:r>
              <a:rPr lang="en-US" dirty="0" err="1"/>
              <a:t>modelate</a:t>
            </a:r>
            <a:r>
              <a:rPr lang="en-US" dirty="0"/>
              <a:t> de o </a:t>
            </a:r>
            <a:r>
              <a:rPr lang="en-US" dirty="0" err="1"/>
              <a:t>serie</a:t>
            </a:r>
            <a:r>
              <a:rPr lang="en-US" dirty="0"/>
              <a:t> de </a:t>
            </a:r>
            <a:r>
              <a:rPr lang="en-US" dirty="0" err="1"/>
              <a:t>factori</a:t>
            </a:r>
            <a:r>
              <a:rPr lang="en-US" dirty="0"/>
              <a:t>:</a:t>
            </a:r>
            <a:endParaRPr lang="ro-RO" dirty="0"/>
          </a:p>
          <a:p>
            <a:pPr marL="0" indent="0">
              <a:buNone/>
            </a:pPr>
            <a:r>
              <a:rPr lang="en-US" b="1" dirty="0" err="1"/>
              <a:t>Motivație</a:t>
            </a:r>
            <a:r>
              <a:rPr lang="en-US" b="1" dirty="0"/>
              <a:t>: </a:t>
            </a:r>
            <a:r>
              <a:rPr lang="en-US" dirty="0"/>
              <a:t>O </a:t>
            </a:r>
            <a:r>
              <a:rPr lang="en-US" dirty="0" err="1"/>
              <a:t>persoană</a:t>
            </a:r>
            <a:r>
              <a:rPr lang="en-US" dirty="0"/>
              <a:t> care </a:t>
            </a:r>
            <a:r>
              <a:rPr lang="en-US" dirty="0" err="1"/>
              <a:t>este</a:t>
            </a:r>
            <a:r>
              <a:rPr lang="en-US" dirty="0"/>
              <a:t> </a:t>
            </a:r>
            <a:r>
              <a:rPr lang="en-US" dirty="0" err="1"/>
              <a:t>foarte</a:t>
            </a:r>
            <a:r>
              <a:rPr lang="en-US" dirty="0"/>
              <a:t> </a:t>
            </a:r>
            <a:r>
              <a:rPr lang="en-US" dirty="0" err="1"/>
              <a:t>motivată</a:t>
            </a:r>
            <a:r>
              <a:rPr lang="en-US" dirty="0"/>
              <a:t> </a:t>
            </a:r>
            <a:r>
              <a:rPr lang="en-US" dirty="0" err="1"/>
              <a:t>să</a:t>
            </a:r>
            <a:r>
              <a:rPr lang="en-US" dirty="0"/>
              <a:t> </a:t>
            </a:r>
            <a:r>
              <a:rPr lang="en-US" dirty="0" err="1"/>
              <a:t>detecteze</a:t>
            </a:r>
            <a:r>
              <a:rPr lang="en-US" dirty="0"/>
              <a:t> un </a:t>
            </a:r>
            <a:r>
              <a:rPr lang="en-US" dirty="0" err="1"/>
              <a:t>semnal</a:t>
            </a:r>
            <a:r>
              <a:rPr lang="en-US" dirty="0"/>
              <a:t> (</a:t>
            </a:r>
            <a:r>
              <a:rPr lang="ro-RO" dirty="0"/>
              <a:t>e.g.</a:t>
            </a:r>
            <a:r>
              <a:rPr lang="en-US" dirty="0"/>
              <a:t> un </a:t>
            </a:r>
            <a:r>
              <a:rPr lang="en-US" dirty="0" err="1"/>
              <a:t>cercetător</a:t>
            </a:r>
            <a:r>
              <a:rPr lang="en-US" dirty="0"/>
              <a:t> care </a:t>
            </a:r>
            <a:r>
              <a:rPr lang="en-US" dirty="0" err="1"/>
              <a:t>caută</a:t>
            </a:r>
            <a:r>
              <a:rPr lang="en-US" dirty="0"/>
              <a:t> date) </a:t>
            </a:r>
            <a:r>
              <a:rPr lang="en-US" dirty="0" err="1"/>
              <a:t>ar</a:t>
            </a:r>
            <a:r>
              <a:rPr lang="en-US" dirty="0"/>
              <a:t> </a:t>
            </a:r>
            <a:r>
              <a:rPr lang="en-US" dirty="0" err="1"/>
              <a:t>putea</a:t>
            </a:r>
            <a:r>
              <a:rPr lang="en-US" dirty="0"/>
              <a:t> </a:t>
            </a:r>
            <a:r>
              <a:rPr lang="en-US" dirty="0" err="1"/>
              <a:t>avea</a:t>
            </a:r>
            <a:r>
              <a:rPr lang="en-US" dirty="0"/>
              <a:t> un </a:t>
            </a:r>
            <a:r>
              <a:rPr lang="en-US" dirty="0" err="1"/>
              <a:t>prag</a:t>
            </a:r>
            <a:r>
              <a:rPr lang="en-US" dirty="0"/>
              <a:t> de </a:t>
            </a:r>
            <a:r>
              <a:rPr lang="en-US" dirty="0" err="1"/>
              <a:t>decizie</a:t>
            </a:r>
            <a:r>
              <a:rPr lang="en-US" dirty="0"/>
              <a:t> </a:t>
            </a:r>
            <a:r>
              <a:rPr lang="en-US" dirty="0" err="1"/>
              <a:t>scăzut</a:t>
            </a:r>
            <a:r>
              <a:rPr lang="en-US" dirty="0"/>
              <a:t>, </a:t>
            </a:r>
            <a:r>
              <a:rPr lang="en-US" dirty="0" err="1"/>
              <a:t>ceea</a:t>
            </a:r>
            <a:r>
              <a:rPr lang="en-US" dirty="0"/>
              <a:t> </a:t>
            </a:r>
            <a:r>
              <a:rPr lang="en-US" dirty="0" err="1"/>
              <a:t>ce</a:t>
            </a:r>
            <a:r>
              <a:rPr lang="en-US" dirty="0"/>
              <a:t> duce la </a:t>
            </a:r>
            <a:r>
              <a:rPr lang="en-US" dirty="0" err="1"/>
              <a:t>mai</a:t>
            </a:r>
            <a:r>
              <a:rPr lang="en-US" dirty="0"/>
              <a:t> </a:t>
            </a:r>
            <a:r>
              <a:rPr lang="en-US" dirty="0" err="1"/>
              <a:t>multe</a:t>
            </a:r>
            <a:r>
              <a:rPr lang="en-US" dirty="0"/>
              <a:t> </a:t>
            </a:r>
            <a:r>
              <a:rPr lang="en-US" dirty="0" err="1"/>
              <a:t>rezultate</a:t>
            </a:r>
            <a:r>
              <a:rPr lang="en-US" dirty="0"/>
              <a:t> </a:t>
            </a:r>
            <a:r>
              <a:rPr lang="en-US" dirty="0" err="1"/>
              <a:t>pozitive</a:t>
            </a:r>
            <a:r>
              <a:rPr lang="en-US" dirty="0"/>
              <a:t>, </a:t>
            </a:r>
            <a:r>
              <a:rPr lang="en-US" dirty="0" err="1"/>
              <a:t>dar</a:t>
            </a:r>
            <a:r>
              <a:rPr lang="en-US" dirty="0"/>
              <a:t> </a:t>
            </a:r>
            <a:r>
              <a:rPr lang="en-US" dirty="0" err="1"/>
              <a:t>și</a:t>
            </a:r>
            <a:r>
              <a:rPr lang="en-US" dirty="0"/>
              <a:t> la </a:t>
            </a:r>
            <a:r>
              <a:rPr lang="en-US" dirty="0" err="1"/>
              <a:t>mai</a:t>
            </a:r>
            <a:r>
              <a:rPr lang="en-US" dirty="0"/>
              <a:t> </a:t>
            </a:r>
            <a:r>
              <a:rPr lang="en-US" dirty="0" err="1"/>
              <a:t>multe</a:t>
            </a:r>
            <a:r>
              <a:rPr lang="en-US" dirty="0"/>
              <a:t> </a:t>
            </a:r>
            <a:r>
              <a:rPr lang="en-US" dirty="0" err="1"/>
              <a:t>alarme</a:t>
            </a:r>
            <a:r>
              <a:rPr lang="en-US" dirty="0"/>
              <a:t> false.</a:t>
            </a:r>
            <a:endParaRPr lang="ro-RO" dirty="0"/>
          </a:p>
          <a:p>
            <a:pPr marL="0" indent="0">
              <a:buNone/>
            </a:pPr>
            <a:r>
              <a:rPr lang="en-US" b="1" dirty="0" err="1"/>
              <a:t>Așteptare</a:t>
            </a:r>
            <a:r>
              <a:rPr lang="en-US" b="1" dirty="0"/>
              <a:t>: </a:t>
            </a:r>
            <a:r>
              <a:rPr lang="en-US" dirty="0" err="1"/>
              <a:t>Oamenii</a:t>
            </a:r>
            <a:r>
              <a:rPr lang="en-US" dirty="0"/>
              <a:t> sunt </a:t>
            </a:r>
            <a:r>
              <a:rPr lang="en-US" dirty="0" err="1"/>
              <a:t>mai</a:t>
            </a:r>
            <a:r>
              <a:rPr lang="en-US" dirty="0"/>
              <a:t> </a:t>
            </a:r>
            <a:r>
              <a:rPr lang="en-US" dirty="0" err="1"/>
              <a:t>predispuși</a:t>
            </a:r>
            <a:r>
              <a:rPr lang="en-US" dirty="0"/>
              <a:t> </a:t>
            </a:r>
            <a:r>
              <a:rPr lang="en-US" dirty="0" err="1"/>
              <a:t>să</a:t>
            </a:r>
            <a:r>
              <a:rPr lang="en-US" dirty="0"/>
              <a:t> </a:t>
            </a:r>
            <a:r>
              <a:rPr lang="en-US" dirty="0" err="1"/>
              <a:t>detecteze</a:t>
            </a:r>
            <a:r>
              <a:rPr lang="en-US" dirty="0"/>
              <a:t> </a:t>
            </a:r>
            <a:r>
              <a:rPr lang="en-US" dirty="0" err="1"/>
              <a:t>semnale</a:t>
            </a:r>
            <a:r>
              <a:rPr lang="en-US" dirty="0"/>
              <a:t> care se </a:t>
            </a:r>
            <a:r>
              <a:rPr lang="en-US" dirty="0" err="1"/>
              <a:t>aliniază</a:t>
            </a:r>
            <a:r>
              <a:rPr lang="en-US" dirty="0"/>
              <a:t> cu </a:t>
            </a:r>
            <a:r>
              <a:rPr lang="en-US" dirty="0" err="1"/>
              <a:t>așteptările</a:t>
            </a:r>
            <a:r>
              <a:rPr lang="en-US" dirty="0"/>
              <a:t> lor. </a:t>
            </a:r>
            <a:r>
              <a:rPr lang="ro-RO" dirty="0"/>
              <a:t>E.g.</a:t>
            </a:r>
            <a:r>
              <a:rPr lang="en-US" dirty="0"/>
              <a:t> </a:t>
            </a:r>
            <a:r>
              <a:rPr lang="en-US" dirty="0" err="1"/>
              <a:t>cineva</a:t>
            </a:r>
            <a:r>
              <a:rPr lang="en-US" dirty="0"/>
              <a:t> care </a:t>
            </a:r>
            <a:r>
              <a:rPr lang="en-US" dirty="0" err="1"/>
              <a:t>așteaptă</a:t>
            </a:r>
            <a:r>
              <a:rPr lang="en-US" dirty="0"/>
              <a:t> un </a:t>
            </a:r>
            <a:r>
              <a:rPr lang="en-US" dirty="0" err="1"/>
              <a:t>apel</a:t>
            </a:r>
            <a:r>
              <a:rPr lang="en-US" dirty="0"/>
              <a:t> </a:t>
            </a:r>
            <a:r>
              <a:rPr lang="en-US" dirty="0" err="1"/>
              <a:t>telefonic</a:t>
            </a:r>
            <a:r>
              <a:rPr lang="en-US" dirty="0"/>
              <a:t> </a:t>
            </a:r>
            <a:r>
              <a:rPr lang="en-US" dirty="0" err="1"/>
              <a:t>ar</a:t>
            </a:r>
            <a:r>
              <a:rPr lang="en-US" dirty="0"/>
              <a:t> </a:t>
            </a:r>
            <a:r>
              <a:rPr lang="en-US" dirty="0" err="1"/>
              <a:t>putea</a:t>
            </a:r>
            <a:r>
              <a:rPr lang="en-US" dirty="0"/>
              <a:t> </a:t>
            </a:r>
            <a:r>
              <a:rPr lang="en-US" dirty="0" err="1"/>
              <a:t>auzi</a:t>
            </a:r>
            <a:r>
              <a:rPr lang="en-US" dirty="0"/>
              <a:t> </a:t>
            </a:r>
            <a:r>
              <a:rPr lang="en-US" dirty="0" err="1"/>
              <a:t>telefonul</a:t>
            </a:r>
            <a:r>
              <a:rPr lang="en-US" dirty="0"/>
              <a:t> </a:t>
            </a:r>
            <a:r>
              <a:rPr lang="en-US" dirty="0" err="1"/>
              <a:t>său</a:t>
            </a:r>
            <a:r>
              <a:rPr lang="en-US" dirty="0"/>
              <a:t> </a:t>
            </a:r>
            <a:r>
              <a:rPr lang="en-US" dirty="0" err="1"/>
              <a:t>vibrând</a:t>
            </a:r>
            <a:r>
              <a:rPr lang="en-US" dirty="0"/>
              <a:t> </a:t>
            </a:r>
            <a:r>
              <a:rPr lang="en-US" dirty="0" err="1"/>
              <a:t>chiar</a:t>
            </a:r>
            <a:r>
              <a:rPr lang="en-US" dirty="0"/>
              <a:t> </a:t>
            </a:r>
            <a:r>
              <a:rPr lang="en-US" dirty="0" err="1"/>
              <a:t>și</a:t>
            </a:r>
            <a:r>
              <a:rPr lang="en-US" dirty="0"/>
              <a:t> </a:t>
            </a:r>
            <a:r>
              <a:rPr lang="en-US" dirty="0" err="1"/>
              <a:t>atunci</a:t>
            </a:r>
            <a:r>
              <a:rPr lang="en-US" dirty="0"/>
              <a:t> </a:t>
            </a:r>
            <a:r>
              <a:rPr lang="en-US" dirty="0" err="1"/>
              <a:t>când</a:t>
            </a:r>
            <a:r>
              <a:rPr lang="en-US" dirty="0"/>
              <a:t> nu a </a:t>
            </a:r>
            <a:r>
              <a:rPr lang="en-US" dirty="0" err="1"/>
              <a:t>făcut</a:t>
            </a:r>
            <a:r>
              <a:rPr lang="en-US" dirty="0"/>
              <a:t>-o.</a:t>
            </a:r>
            <a:endParaRPr lang="ro-RO" dirty="0"/>
          </a:p>
          <a:p>
            <a:pPr marL="0" indent="0">
              <a:buNone/>
            </a:pPr>
            <a:r>
              <a:rPr lang="en-US" b="1" dirty="0"/>
              <a:t>Stare </a:t>
            </a:r>
            <a:r>
              <a:rPr lang="en-US" b="1" dirty="0" err="1"/>
              <a:t>emoțională</a:t>
            </a:r>
            <a:r>
              <a:rPr lang="en-US" b="1" dirty="0"/>
              <a:t>: </a:t>
            </a:r>
            <a:r>
              <a:rPr lang="en-US" dirty="0" err="1"/>
              <a:t>Anxietatea</a:t>
            </a:r>
            <a:r>
              <a:rPr lang="en-US" dirty="0"/>
              <a:t> </a:t>
            </a:r>
            <a:r>
              <a:rPr lang="en-US" dirty="0" err="1"/>
              <a:t>sau</a:t>
            </a:r>
            <a:r>
              <a:rPr lang="en-US" dirty="0"/>
              <a:t> </a:t>
            </a:r>
            <a:r>
              <a:rPr lang="en-US" dirty="0" err="1"/>
              <a:t>stresul</a:t>
            </a:r>
            <a:r>
              <a:rPr lang="en-US" dirty="0"/>
              <a:t> pot </a:t>
            </a:r>
            <a:r>
              <a:rPr lang="en-US" dirty="0" err="1"/>
              <a:t>influența</a:t>
            </a:r>
            <a:r>
              <a:rPr lang="en-US" dirty="0"/>
              <a:t> </a:t>
            </a:r>
            <a:r>
              <a:rPr lang="en-US" dirty="0" err="1"/>
              <a:t>prejudecata</a:t>
            </a:r>
            <a:r>
              <a:rPr lang="en-US" dirty="0"/>
              <a:t> de </a:t>
            </a:r>
            <a:r>
              <a:rPr lang="en-US" dirty="0" err="1"/>
              <a:t>răspuns</a:t>
            </a:r>
            <a:r>
              <a:rPr lang="en-US" dirty="0"/>
              <a:t>. </a:t>
            </a:r>
            <a:r>
              <a:rPr lang="ro-RO" dirty="0"/>
              <a:t>E.g.</a:t>
            </a:r>
            <a:r>
              <a:rPr lang="en-US" dirty="0"/>
              <a:t> o </a:t>
            </a:r>
            <a:r>
              <a:rPr lang="en-US" dirty="0" err="1"/>
              <a:t>persoană</a:t>
            </a:r>
            <a:r>
              <a:rPr lang="en-US" dirty="0"/>
              <a:t> care </a:t>
            </a:r>
            <a:r>
              <a:rPr lang="en-US" dirty="0" err="1"/>
              <a:t>este</a:t>
            </a:r>
            <a:r>
              <a:rPr lang="en-US" dirty="0"/>
              <a:t> </a:t>
            </a:r>
            <a:r>
              <a:rPr lang="en-US" dirty="0" err="1"/>
              <a:t>anxioasă</a:t>
            </a:r>
            <a:r>
              <a:rPr lang="en-US" dirty="0"/>
              <a:t> </a:t>
            </a:r>
            <a:r>
              <a:rPr lang="en-US" dirty="0" err="1"/>
              <a:t>poate</a:t>
            </a:r>
            <a:r>
              <a:rPr lang="en-US" dirty="0"/>
              <a:t> fi </a:t>
            </a:r>
            <a:r>
              <a:rPr lang="en-US" dirty="0" err="1"/>
              <a:t>mai</a:t>
            </a:r>
            <a:r>
              <a:rPr lang="en-US" dirty="0"/>
              <a:t> </a:t>
            </a:r>
            <a:r>
              <a:rPr lang="en-US" dirty="0" err="1"/>
              <a:t>predispusă</a:t>
            </a:r>
            <a:r>
              <a:rPr lang="en-US" dirty="0"/>
              <a:t> </a:t>
            </a:r>
            <a:r>
              <a:rPr lang="en-US" dirty="0" err="1"/>
              <a:t>să</a:t>
            </a:r>
            <a:r>
              <a:rPr lang="en-US" dirty="0"/>
              <a:t> </a:t>
            </a:r>
            <a:r>
              <a:rPr lang="en-US" dirty="0" err="1"/>
              <a:t>interpreteze</a:t>
            </a:r>
            <a:r>
              <a:rPr lang="en-US" dirty="0"/>
              <a:t> </a:t>
            </a:r>
            <a:r>
              <a:rPr lang="en-US" dirty="0" err="1"/>
              <a:t>semnalele</a:t>
            </a:r>
            <a:r>
              <a:rPr lang="en-US" dirty="0"/>
              <a:t> </a:t>
            </a:r>
            <a:r>
              <a:rPr lang="en-US" dirty="0" err="1"/>
              <a:t>ambigue</a:t>
            </a:r>
            <a:r>
              <a:rPr lang="en-US" dirty="0"/>
              <a:t> ca </a:t>
            </a:r>
            <a:r>
              <a:rPr lang="en-US" dirty="0" err="1"/>
              <a:t>amenințări</a:t>
            </a:r>
            <a:r>
              <a:rPr lang="en-US" dirty="0"/>
              <a:t>.</a:t>
            </a:r>
          </a:p>
        </p:txBody>
      </p:sp>
    </p:spTree>
    <p:extLst>
      <p:ext uri="{BB962C8B-B14F-4D97-AF65-F5344CB8AC3E}">
        <p14:creationId xmlns:p14="http://schemas.microsoft.com/office/powerpoint/2010/main" val="347070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1750-8427-3F99-375F-825941939C40}"/>
              </a:ext>
            </a:extLst>
          </p:cNvPr>
          <p:cNvSpPr>
            <a:spLocks noGrp="1"/>
          </p:cNvSpPr>
          <p:nvPr>
            <p:ph type="title"/>
          </p:nvPr>
        </p:nvSpPr>
        <p:spPr>
          <a:xfrm>
            <a:off x="2353235" y="312270"/>
            <a:ext cx="7956176" cy="737534"/>
          </a:xfrm>
        </p:spPr>
        <p:txBody>
          <a:bodyPr>
            <a:normAutofit/>
          </a:bodyPr>
          <a:lstStyle/>
          <a:p>
            <a:pPr algn="ctr"/>
            <a:r>
              <a:rPr lang="ro-MD" b="1" dirty="0"/>
              <a:t>Codificarea parametrilor excitanți</a:t>
            </a:r>
            <a:endParaRPr lang="ro-RO" b="1" dirty="0"/>
          </a:p>
        </p:txBody>
      </p:sp>
      <p:sp>
        <p:nvSpPr>
          <p:cNvPr id="3" name="Content Placeholder 2">
            <a:extLst>
              <a:ext uri="{FF2B5EF4-FFF2-40B4-BE49-F238E27FC236}">
                <a16:creationId xmlns:a16="http://schemas.microsoft.com/office/drawing/2014/main" id="{ADB5CE74-94F3-4B7F-D918-A2325D6B3648}"/>
              </a:ext>
            </a:extLst>
          </p:cNvPr>
          <p:cNvSpPr>
            <a:spLocks noGrp="1"/>
          </p:cNvSpPr>
          <p:nvPr>
            <p:ph idx="1"/>
          </p:nvPr>
        </p:nvSpPr>
        <p:spPr>
          <a:xfrm>
            <a:off x="476249" y="1147482"/>
            <a:ext cx="11344275" cy="5398248"/>
          </a:xfrm>
        </p:spPr>
        <p:txBody>
          <a:bodyPr>
            <a:normAutofit fontScale="70000" lnSpcReduction="20000"/>
          </a:bodyPr>
          <a:lstStyle/>
          <a:p>
            <a:r>
              <a:rPr lang="en-GB" dirty="0" err="1"/>
              <a:t>În</a:t>
            </a:r>
            <a:r>
              <a:rPr lang="en-GB" dirty="0"/>
              <a:t> general, </a:t>
            </a:r>
            <a:r>
              <a:rPr lang="en-GB" dirty="0" err="1"/>
              <a:t>taria</a:t>
            </a:r>
            <a:r>
              <a:rPr lang="en-GB" dirty="0"/>
              <a:t> </a:t>
            </a:r>
            <a:r>
              <a:rPr lang="en-GB" dirty="0" err="1"/>
              <a:t>senzatiilor</a:t>
            </a:r>
            <a:r>
              <a:rPr lang="en-GB" dirty="0"/>
              <a:t> </a:t>
            </a:r>
            <a:r>
              <a:rPr lang="en-GB" dirty="0" err="1"/>
              <a:t>este</a:t>
            </a:r>
            <a:r>
              <a:rPr lang="en-GB" dirty="0"/>
              <a:t> </a:t>
            </a:r>
            <a:r>
              <a:rPr lang="en-GB" dirty="0" err="1"/>
              <a:t>apreciata</a:t>
            </a:r>
            <a:r>
              <a:rPr lang="en-GB" dirty="0"/>
              <a:t> </a:t>
            </a:r>
            <a:r>
              <a:rPr lang="en-GB" dirty="0" err="1"/>
              <a:t>prin</a:t>
            </a:r>
            <a:r>
              <a:rPr lang="en-GB" dirty="0"/>
              <a:t> </a:t>
            </a:r>
            <a:r>
              <a:rPr lang="en-GB" b="1" dirty="0" err="1"/>
              <a:t>frecventa</a:t>
            </a:r>
            <a:r>
              <a:rPr lang="en-GB" b="1" dirty="0"/>
              <a:t> cu care </a:t>
            </a:r>
            <a:r>
              <a:rPr lang="en-GB" b="1" dirty="0" err="1"/>
              <a:t>sosesc</a:t>
            </a:r>
            <a:r>
              <a:rPr lang="en-GB" b="1" dirty="0"/>
              <a:t> </a:t>
            </a:r>
            <a:r>
              <a:rPr lang="en-GB" b="1" dirty="0" err="1"/>
              <a:t>impulsurile</a:t>
            </a:r>
            <a:r>
              <a:rPr lang="en-GB" b="1" dirty="0"/>
              <a:t> pe </a:t>
            </a:r>
            <a:r>
              <a:rPr lang="en-GB" b="1" dirty="0" err="1"/>
              <a:t>scoarta</a:t>
            </a:r>
            <a:r>
              <a:rPr lang="en-GB" b="1" dirty="0"/>
              <a:t> </a:t>
            </a:r>
            <a:r>
              <a:rPr lang="en-GB" b="1" dirty="0" err="1"/>
              <a:t>cerebrala</a:t>
            </a:r>
            <a:r>
              <a:rPr lang="en-GB" dirty="0"/>
              <a:t>. </a:t>
            </a:r>
            <a:endParaRPr lang="ro-MD" dirty="0"/>
          </a:p>
          <a:p>
            <a:pPr marL="0" indent="0">
              <a:buNone/>
            </a:pPr>
            <a:r>
              <a:rPr lang="en-GB" b="1" dirty="0"/>
              <a:t>Alte </a:t>
            </a:r>
            <a:r>
              <a:rPr lang="en-GB" b="1" dirty="0" err="1"/>
              <a:t>caracteristici</a:t>
            </a:r>
            <a:r>
              <a:rPr lang="en-GB" b="1" dirty="0"/>
              <a:t> pot fi </a:t>
            </a:r>
            <a:r>
              <a:rPr lang="en-GB" b="1" dirty="0" err="1"/>
              <a:t>codificate</a:t>
            </a:r>
            <a:r>
              <a:rPr lang="en-GB" b="1" dirty="0"/>
              <a:t> spatial </a:t>
            </a:r>
            <a:r>
              <a:rPr lang="en-GB" b="1" dirty="0" err="1"/>
              <a:t>sau</a:t>
            </a:r>
            <a:r>
              <a:rPr lang="en-GB" b="1" dirty="0"/>
              <a:t> temporal.</a:t>
            </a:r>
            <a:endParaRPr lang="ro-RO" b="1" dirty="0"/>
          </a:p>
          <a:p>
            <a:r>
              <a:rPr lang="en-GB" dirty="0" err="1"/>
              <a:t>În</a:t>
            </a:r>
            <a:r>
              <a:rPr lang="en-GB" dirty="0"/>
              <a:t> </a:t>
            </a:r>
            <a:r>
              <a:rPr lang="en-GB" dirty="0" err="1"/>
              <a:t>cazul</a:t>
            </a:r>
            <a:r>
              <a:rPr lang="en-GB" dirty="0"/>
              <a:t> </a:t>
            </a:r>
            <a:r>
              <a:rPr lang="en-GB" i="1" dirty="0" err="1">
                <a:solidFill>
                  <a:srgbClr val="FF0000"/>
                </a:solidFill>
              </a:rPr>
              <a:t>semnalelor</a:t>
            </a:r>
            <a:r>
              <a:rPr lang="en-GB" i="1" dirty="0">
                <a:solidFill>
                  <a:srgbClr val="FF0000"/>
                </a:solidFill>
              </a:rPr>
              <a:t> </a:t>
            </a:r>
            <a:r>
              <a:rPr lang="en-GB" i="1" dirty="0" err="1">
                <a:solidFill>
                  <a:srgbClr val="FF0000"/>
                </a:solidFill>
              </a:rPr>
              <a:t>luminoase</a:t>
            </a:r>
            <a:r>
              <a:rPr lang="en-GB" dirty="0"/>
              <a:t>, </a:t>
            </a:r>
            <a:r>
              <a:rPr lang="en-GB" dirty="0" err="1"/>
              <a:t>intensitatea</a:t>
            </a:r>
            <a:r>
              <a:rPr lang="en-GB" dirty="0"/>
              <a:t> </a:t>
            </a:r>
            <a:r>
              <a:rPr lang="en-GB" dirty="0" err="1"/>
              <a:t>este</a:t>
            </a:r>
            <a:r>
              <a:rPr lang="en-GB" dirty="0"/>
              <a:t> </a:t>
            </a:r>
            <a:r>
              <a:rPr lang="en-GB" dirty="0" err="1"/>
              <a:t>codificata</a:t>
            </a:r>
            <a:r>
              <a:rPr lang="en-GB" dirty="0"/>
              <a:t> </a:t>
            </a:r>
            <a:r>
              <a:rPr lang="en-GB" dirty="0" err="1"/>
              <a:t>prin</a:t>
            </a:r>
            <a:r>
              <a:rPr lang="en-GB" dirty="0"/>
              <a:t> </a:t>
            </a:r>
            <a:r>
              <a:rPr lang="en-GB" dirty="0" err="1"/>
              <a:t>frecventa</a:t>
            </a:r>
            <a:r>
              <a:rPr lang="en-GB" dirty="0"/>
              <a:t> cu care </a:t>
            </a:r>
            <a:r>
              <a:rPr lang="en-GB" dirty="0" err="1"/>
              <a:t>sosesc</a:t>
            </a:r>
            <a:r>
              <a:rPr lang="en-GB" dirty="0"/>
              <a:t> </a:t>
            </a:r>
            <a:r>
              <a:rPr lang="en-GB" dirty="0" err="1"/>
              <a:t>impulsurile</a:t>
            </a:r>
            <a:r>
              <a:rPr lang="en-GB" dirty="0"/>
              <a:t> </a:t>
            </a:r>
            <a:r>
              <a:rPr lang="en-GB" dirty="0" err="1"/>
              <a:t>nervoase</a:t>
            </a:r>
            <a:r>
              <a:rPr lang="en-GB" dirty="0"/>
              <a:t> la </a:t>
            </a:r>
            <a:r>
              <a:rPr lang="en-GB" dirty="0" err="1"/>
              <a:t>nivelul</a:t>
            </a:r>
            <a:r>
              <a:rPr lang="en-GB" dirty="0"/>
              <a:t> </a:t>
            </a:r>
            <a:r>
              <a:rPr lang="en-GB" dirty="0" err="1"/>
              <a:t>scizurii</a:t>
            </a:r>
            <a:r>
              <a:rPr lang="en-GB" dirty="0"/>
              <a:t> calcarine a </a:t>
            </a:r>
            <a:r>
              <a:rPr lang="en-GB" dirty="0" err="1"/>
              <a:t>scoartei</a:t>
            </a:r>
            <a:r>
              <a:rPr lang="en-GB" dirty="0"/>
              <a:t> </a:t>
            </a:r>
            <a:r>
              <a:rPr lang="en-GB" dirty="0" err="1"/>
              <a:t>cerebrale</a:t>
            </a:r>
            <a:r>
              <a:rPr lang="en-GB" dirty="0"/>
              <a:t>. </a:t>
            </a:r>
            <a:endParaRPr lang="ro-MD" dirty="0"/>
          </a:p>
          <a:p>
            <a:r>
              <a:rPr lang="en-GB" i="1" dirty="0">
                <a:solidFill>
                  <a:srgbClr val="FF0000"/>
                </a:solidFill>
              </a:rPr>
              <a:t>Forma </a:t>
            </a:r>
            <a:r>
              <a:rPr lang="en-GB" i="1" dirty="0" err="1">
                <a:solidFill>
                  <a:srgbClr val="FF0000"/>
                </a:solidFill>
              </a:rPr>
              <a:t>si</a:t>
            </a:r>
            <a:r>
              <a:rPr lang="en-GB" i="1" dirty="0">
                <a:solidFill>
                  <a:srgbClr val="FF0000"/>
                </a:solidFill>
              </a:rPr>
              <a:t> </a:t>
            </a:r>
            <a:r>
              <a:rPr lang="en-GB" i="1" dirty="0" err="1">
                <a:solidFill>
                  <a:srgbClr val="FF0000"/>
                </a:solidFill>
              </a:rPr>
              <a:t>dimensiunile</a:t>
            </a:r>
            <a:r>
              <a:rPr lang="en-GB" i="1" dirty="0">
                <a:solidFill>
                  <a:srgbClr val="FF0000"/>
                </a:solidFill>
              </a:rPr>
              <a:t> </a:t>
            </a:r>
            <a:r>
              <a:rPr lang="en-GB" i="1" dirty="0" err="1">
                <a:solidFill>
                  <a:srgbClr val="FF0000"/>
                </a:solidFill>
              </a:rPr>
              <a:t>obiectelor</a:t>
            </a:r>
            <a:r>
              <a:rPr lang="en-GB" i="1" dirty="0">
                <a:solidFill>
                  <a:srgbClr val="FF0000"/>
                </a:solidFill>
              </a:rPr>
              <a:t> </a:t>
            </a:r>
            <a:r>
              <a:rPr lang="en-GB" dirty="0"/>
              <a:t>sunt </a:t>
            </a:r>
            <a:r>
              <a:rPr lang="en-GB" dirty="0" err="1"/>
              <a:t>codificate</a:t>
            </a:r>
            <a:r>
              <a:rPr lang="en-GB" dirty="0"/>
              <a:t> spatial: pe retina </a:t>
            </a:r>
            <a:r>
              <a:rPr lang="en-GB" dirty="0" err="1"/>
              <a:t>imaginea</a:t>
            </a:r>
            <a:r>
              <a:rPr lang="en-GB" dirty="0"/>
              <a:t> se </a:t>
            </a:r>
            <a:r>
              <a:rPr lang="en-GB" dirty="0" err="1"/>
              <a:t>realizeaza</a:t>
            </a:r>
            <a:r>
              <a:rPr lang="en-GB" dirty="0"/>
              <a:t> spatial </a:t>
            </a:r>
            <a:r>
              <a:rPr lang="en-GB" dirty="0" err="1"/>
              <a:t>si</a:t>
            </a:r>
            <a:r>
              <a:rPr lang="en-GB" dirty="0"/>
              <a:t> </a:t>
            </a:r>
            <a:r>
              <a:rPr lang="en-GB" dirty="0" err="1"/>
              <a:t>vor</a:t>
            </a:r>
            <a:r>
              <a:rPr lang="en-GB" dirty="0"/>
              <a:t> fi </a:t>
            </a:r>
            <a:r>
              <a:rPr lang="en-GB" dirty="0" err="1"/>
              <a:t>excitate</a:t>
            </a:r>
            <a:r>
              <a:rPr lang="en-GB" dirty="0"/>
              <a:t> </a:t>
            </a:r>
            <a:r>
              <a:rPr lang="en-GB" dirty="0" err="1"/>
              <a:t>celulele</a:t>
            </a:r>
            <a:r>
              <a:rPr lang="en-GB" dirty="0"/>
              <a:t> </a:t>
            </a:r>
            <a:r>
              <a:rPr lang="en-GB" dirty="0" err="1"/>
              <a:t>fotoreceptoare</a:t>
            </a:r>
            <a:r>
              <a:rPr lang="en-GB" dirty="0"/>
              <a:t> </a:t>
            </a:r>
            <a:r>
              <a:rPr lang="en-GB" dirty="0" err="1"/>
              <a:t>corespunzatoare</a:t>
            </a:r>
            <a:r>
              <a:rPr lang="en-GB" dirty="0"/>
              <a:t>. De la </a:t>
            </a:r>
            <a:r>
              <a:rPr lang="en-GB" dirty="0" err="1"/>
              <a:t>acestea</a:t>
            </a:r>
            <a:r>
              <a:rPr lang="en-GB" dirty="0"/>
              <a:t> </a:t>
            </a:r>
            <a:r>
              <a:rPr lang="en-GB" dirty="0" err="1"/>
              <a:t>impulsurile</a:t>
            </a:r>
            <a:r>
              <a:rPr lang="en-GB" dirty="0"/>
              <a:t> </a:t>
            </a:r>
            <a:r>
              <a:rPr lang="en-GB" dirty="0" err="1"/>
              <a:t>nervoase</a:t>
            </a:r>
            <a:r>
              <a:rPr lang="en-GB" dirty="0"/>
              <a:t> </a:t>
            </a:r>
            <a:r>
              <a:rPr lang="en-GB" dirty="0" err="1"/>
              <a:t>vor</a:t>
            </a:r>
            <a:r>
              <a:rPr lang="en-GB" dirty="0"/>
              <a:t> </a:t>
            </a:r>
            <a:r>
              <a:rPr lang="en-GB" dirty="0" err="1"/>
              <a:t>ajunge</a:t>
            </a:r>
            <a:r>
              <a:rPr lang="en-GB" dirty="0"/>
              <a:t> pe </a:t>
            </a:r>
            <a:r>
              <a:rPr lang="en-GB" dirty="0" err="1"/>
              <a:t>scoarta</a:t>
            </a:r>
            <a:r>
              <a:rPr lang="en-GB" dirty="0"/>
              <a:t> </a:t>
            </a:r>
            <a:r>
              <a:rPr lang="en-GB" dirty="0" err="1"/>
              <a:t>în</a:t>
            </a:r>
            <a:r>
              <a:rPr lang="en-GB" dirty="0"/>
              <a:t> </a:t>
            </a:r>
            <a:r>
              <a:rPr lang="en-GB" dirty="0" err="1"/>
              <a:t>locuri</a:t>
            </a:r>
            <a:r>
              <a:rPr lang="en-GB" dirty="0"/>
              <a:t> </a:t>
            </a:r>
            <a:r>
              <a:rPr lang="en-GB" dirty="0" err="1"/>
              <a:t>diferite</a:t>
            </a:r>
            <a:r>
              <a:rPr lang="en-GB" dirty="0"/>
              <a:t>. </a:t>
            </a:r>
            <a:endParaRPr lang="ro-MD" dirty="0"/>
          </a:p>
          <a:p>
            <a:r>
              <a:rPr lang="en-GB" i="1" dirty="0" err="1">
                <a:solidFill>
                  <a:srgbClr val="FF0000"/>
                </a:solidFill>
              </a:rPr>
              <a:t>Culoare</a:t>
            </a:r>
            <a:r>
              <a:rPr lang="ro-RO" i="1" dirty="0">
                <a:solidFill>
                  <a:srgbClr val="FF0000"/>
                </a:solidFill>
              </a:rPr>
              <a:t>a</a:t>
            </a:r>
            <a:r>
              <a:rPr lang="en-GB" i="1" dirty="0">
                <a:solidFill>
                  <a:srgbClr val="FF0000"/>
                </a:solidFill>
              </a:rPr>
              <a:t> </a:t>
            </a:r>
            <a:r>
              <a:rPr lang="en-GB" dirty="0"/>
              <a:t>se </a:t>
            </a:r>
            <a:r>
              <a:rPr lang="en-GB" dirty="0" err="1"/>
              <a:t>codifica</a:t>
            </a:r>
            <a:r>
              <a:rPr lang="en-GB" dirty="0"/>
              <a:t> de </a:t>
            </a:r>
            <a:r>
              <a:rPr lang="en-GB" dirty="0" err="1"/>
              <a:t>asemenea</a:t>
            </a:r>
            <a:r>
              <a:rPr lang="en-GB" dirty="0"/>
              <a:t> spatial. Cele </a:t>
            </a:r>
            <a:r>
              <a:rPr lang="en-GB" dirty="0" err="1"/>
              <a:t>trei</a:t>
            </a:r>
            <a:r>
              <a:rPr lang="en-GB" dirty="0"/>
              <a:t> </a:t>
            </a:r>
            <a:r>
              <a:rPr lang="en-GB" dirty="0" err="1"/>
              <a:t>tipuri</a:t>
            </a:r>
            <a:r>
              <a:rPr lang="en-GB" dirty="0"/>
              <a:t> de </a:t>
            </a:r>
            <a:r>
              <a:rPr lang="en-GB" dirty="0" err="1"/>
              <a:t>celule</a:t>
            </a:r>
            <a:r>
              <a:rPr lang="en-GB" dirty="0"/>
              <a:t> cu </a:t>
            </a:r>
            <a:r>
              <a:rPr lang="en-GB" dirty="0" err="1"/>
              <a:t>conuri</a:t>
            </a:r>
            <a:r>
              <a:rPr lang="en-GB" dirty="0"/>
              <a:t> au o </a:t>
            </a:r>
            <a:r>
              <a:rPr lang="en-GB" dirty="0" err="1"/>
              <a:t>distributie</a:t>
            </a:r>
            <a:r>
              <a:rPr lang="en-GB" dirty="0"/>
              <a:t> </a:t>
            </a:r>
            <a:r>
              <a:rPr lang="en-GB" dirty="0" err="1"/>
              <a:t>spatiala</a:t>
            </a:r>
            <a:r>
              <a:rPr lang="en-GB" dirty="0"/>
              <a:t> pe retina, </a:t>
            </a:r>
            <a:r>
              <a:rPr lang="en-GB" dirty="0" err="1"/>
              <a:t>trimitând</a:t>
            </a:r>
            <a:r>
              <a:rPr lang="en-GB" dirty="0"/>
              <a:t> </a:t>
            </a:r>
            <a:r>
              <a:rPr lang="en-GB" dirty="0" err="1"/>
              <a:t>informatii</a:t>
            </a:r>
            <a:r>
              <a:rPr lang="en-GB" dirty="0"/>
              <a:t> </a:t>
            </a:r>
            <a:r>
              <a:rPr lang="en-GB" dirty="0" err="1"/>
              <a:t>în</a:t>
            </a:r>
            <a:r>
              <a:rPr lang="en-GB" dirty="0"/>
              <a:t> </a:t>
            </a:r>
            <a:r>
              <a:rPr lang="en-GB" dirty="0" err="1"/>
              <a:t>regiuni</a:t>
            </a:r>
            <a:r>
              <a:rPr lang="en-GB" dirty="0"/>
              <a:t> </a:t>
            </a:r>
            <a:r>
              <a:rPr lang="en-GB" dirty="0" err="1"/>
              <a:t>diferite</a:t>
            </a:r>
            <a:r>
              <a:rPr lang="en-GB" dirty="0"/>
              <a:t> ale </a:t>
            </a:r>
            <a:r>
              <a:rPr lang="en-GB" dirty="0" err="1"/>
              <a:t>scoartei</a:t>
            </a:r>
            <a:r>
              <a:rPr lang="en-GB" dirty="0"/>
              <a:t> </a:t>
            </a:r>
            <a:r>
              <a:rPr lang="en-GB" dirty="0" err="1"/>
              <a:t>occipitale</a:t>
            </a:r>
            <a:r>
              <a:rPr lang="en-GB" dirty="0"/>
              <a:t>. </a:t>
            </a:r>
            <a:endParaRPr lang="ro-MD" dirty="0"/>
          </a:p>
          <a:p>
            <a:r>
              <a:rPr lang="en-GB" i="1" dirty="0" err="1">
                <a:solidFill>
                  <a:srgbClr val="FF0000"/>
                </a:solidFill>
              </a:rPr>
              <a:t>Distanta</a:t>
            </a:r>
            <a:r>
              <a:rPr lang="en-GB" dirty="0"/>
              <a:t> </a:t>
            </a:r>
            <a:r>
              <a:rPr lang="en-GB" dirty="0" err="1"/>
              <a:t>este</a:t>
            </a:r>
            <a:r>
              <a:rPr lang="en-GB" dirty="0"/>
              <a:t> </a:t>
            </a:r>
            <a:r>
              <a:rPr lang="en-GB" dirty="0" err="1"/>
              <a:t>codificata</a:t>
            </a:r>
            <a:r>
              <a:rPr lang="en-GB" dirty="0"/>
              <a:t> </a:t>
            </a:r>
            <a:r>
              <a:rPr lang="en-GB" dirty="0" err="1"/>
              <a:t>prin</a:t>
            </a:r>
            <a:r>
              <a:rPr lang="en-GB" dirty="0"/>
              <a:t> </a:t>
            </a:r>
            <a:r>
              <a:rPr lang="en-GB" dirty="0" err="1"/>
              <a:t>frecventa</a:t>
            </a:r>
            <a:r>
              <a:rPr lang="en-GB" dirty="0"/>
              <a:t> cu care </a:t>
            </a:r>
            <a:r>
              <a:rPr lang="en-GB" dirty="0" err="1"/>
              <a:t>sosesc</a:t>
            </a:r>
            <a:r>
              <a:rPr lang="en-GB" dirty="0"/>
              <a:t> </a:t>
            </a:r>
            <a:r>
              <a:rPr lang="en-GB" dirty="0" err="1"/>
              <a:t>impulsurile</a:t>
            </a:r>
            <a:r>
              <a:rPr lang="en-GB" dirty="0"/>
              <a:t> de la </a:t>
            </a:r>
            <a:r>
              <a:rPr lang="en-GB" dirty="0" err="1"/>
              <a:t>proprioceptorii</a:t>
            </a:r>
            <a:r>
              <a:rPr lang="en-GB" dirty="0"/>
              <a:t> </a:t>
            </a:r>
            <a:r>
              <a:rPr lang="en-GB" dirty="0" err="1"/>
              <a:t>muschilor</a:t>
            </a:r>
            <a:r>
              <a:rPr lang="en-GB" dirty="0"/>
              <a:t> </a:t>
            </a:r>
            <a:r>
              <a:rPr lang="en-GB" dirty="0" err="1"/>
              <a:t>globilor</a:t>
            </a:r>
            <a:r>
              <a:rPr lang="en-GB" dirty="0"/>
              <a:t> </a:t>
            </a:r>
            <a:r>
              <a:rPr lang="en-GB" dirty="0" err="1"/>
              <a:t>oculari</a:t>
            </a:r>
            <a:r>
              <a:rPr lang="en-GB" dirty="0"/>
              <a:t> care, </a:t>
            </a:r>
            <a:r>
              <a:rPr lang="en-GB" dirty="0" err="1"/>
              <a:t>pentru</a:t>
            </a:r>
            <a:r>
              <a:rPr lang="en-GB" dirty="0"/>
              <a:t> a </a:t>
            </a:r>
            <a:r>
              <a:rPr lang="en-GB" dirty="0" err="1"/>
              <a:t>asigura</a:t>
            </a:r>
            <a:r>
              <a:rPr lang="en-GB" dirty="0"/>
              <a:t> </a:t>
            </a:r>
            <a:r>
              <a:rPr lang="en-GB" dirty="0" err="1"/>
              <a:t>suprapunerea</a:t>
            </a:r>
            <a:r>
              <a:rPr lang="en-GB" dirty="0"/>
              <a:t> </a:t>
            </a:r>
            <a:r>
              <a:rPr lang="en-GB" dirty="0" err="1"/>
              <a:t>imaginilor</a:t>
            </a:r>
            <a:r>
              <a:rPr lang="en-GB" dirty="0"/>
              <a:t> de la </a:t>
            </a:r>
            <a:r>
              <a:rPr lang="en-GB" dirty="0" err="1"/>
              <a:t>cei</a:t>
            </a:r>
            <a:r>
              <a:rPr lang="en-GB" dirty="0"/>
              <a:t> </a:t>
            </a:r>
            <a:r>
              <a:rPr lang="en-GB" dirty="0" err="1"/>
              <a:t>doi</a:t>
            </a:r>
            <a:r>
              <a:rPr lang="en-GB" dirty="0"/>
              <a:t> </a:t>
            </a:r>
            <a:r>
              <a:rPr lang="en-GB" dirty="0" err="1"/>
              <a:t>ochi</a:t>
            </a:r>
            <a:r>
              <a:rPr lang="en-GB" dirty="0"/>
              <a:t>, </a:t>
            </a:r>
            <a:r>
              <a:rPr lang="en-GB" dirty="0" err="1"/>
              <a:t>realizeaza</a:t>
            </a:r>
            <a:r>
              <a:rPr lang="en-GB" dirty="0"/>
              <a:t> o </a:t>
            </a:r>
            <a:r>
              <a:rPr lang="en-GB" dirty="0" err="1"/>
              <a:t>convergenta</a:t>
            </a:r>
            <a:r>
              <a:rPr lang="en-GB" dirty="0"/>
              <a:t> a </a:t>
            </a:r>
            <a:r>
              <a:rPr lang="en-GB" dirty="0" err="1"/>
              <a:t>axelor</a:t>
            </a:r>
            <a:r>
              <a:rPr lang="en-GB" dirty="0"/>
              <a:t> </a:t>
            </a:r>
            <a:r>
              <a:rPr lang="en-GB" dirty="0" err="1"/>
              <a:t>optice</a:t>
            </a:r>
            <a:r>
              <a:rPr lang="en-GB" dirty="0"/>
              <a:t> </a:t>
            </a:r>
            <a:r>
              <a:rPr lang="en-GB" dirty="0" err="1"/>
              <a:t>oculare</a:t>
            </a:r>
            <a:r>
              <a:rPr lang="en-GB" dirty="0"/>
              <a:t>, </a:t>
            </a:r>
            <a:r>
              <a:rPr lang="en-GB" dirty="0" err="1"/>
              <a:t>convergenta</a:t>
            </a:r>
            <a:r>
              <a:rPr lang="en-GB" dirty="0"/>
              <a:t> cu </a:t>
            </a:r>
            <a:r>
              <a:rPr lang="en-GB" dirty="0" err="1"/>
              <a:t>atât</a:t>
            </a:r>
            <a:r>
              <a:rPr lang="en-GB" dirty="0"/>
              <a:t> </a:t>
            </a:r>
            <a:r>
              <a:rPr lang="en-GB" dirty="0" err="1"/>
              <a:t>mai</a:t>
            </a:r>
            <a:r>
              <a:rPr lang="en-GB" dirty="0"/>
              <a:t> </a:t>
            </a:r>
            <a:r>
              <a:rPr lang="en-GB" dirty="0" err="1"/>
              <a:t>accentuata</a:t>
            </a:r>
            <a:r>
              <a:rPr lang="en-GB" dirty="0"/>
              <a:t> cu </a:t>
            </a:r>
            <a:r>
              <a:rPr lang="en-GB" dirty="0" err="1"/>
              <a:t>cât</a:t>
            </a:r>
            <a:r>
              <a:rPr lang="en-GB" dirty="0"/>
              <a:t> </a:t>
            </a:r>
            <a:r>
              <a:rPr lang="en-GB" dirty="0" err="1"/>
              <a:t>obiectele</a:t>
            </a:r>
            <a:r>
              <a:rPr lang="en-GB" dirty="0"/>
              <a:t> sunt </a:t>
            </a:r>
            <a:r>
              <a:rPr lang="en-GB" dirty="0" err="1"/>
              <a:t>mai</a:t>
            </a:r>
            <a:r>
              <a:rPr lang="en-GB" dirty="0"/>
              <a:t> </a:t>
            </a:r>
            <a:r>
              <a:rPr lang="en-GB" dirty="0" err="1"/>
              <a:t>aproape</a:t>
            </a:r>
            <a:r>
              <a:rPr lang="en-GB" dirty="0"/>
              <a:t> de </a:t>
            </a:r>
            <a:r>
              <a:rPr lang="en-GB" dirty="0" err="1"/>
              <a:t>ochi</a:t>
            </a:r>
            <a:r>
              <a:rPr lang="en-GB" dirty="0"/>
              <a:t>.</a:t>
            </a:r>
            <a:endParaRPr lang="ro-RO" dirty="0"/>
          </a:p>
          <a:p>
            <a:r>
              <a:rPr lang="en-GB" i="1" dirty="0" err="1">
                <a:solidFill>
                  <a:srgbClr val="FF0000"/>
                </a:solidFill>
              </a:rPr>
              <a:t>Frecventa</a:t>
            </a:r>
            <a:r>
              <a:rPr lang="en-GB" dirty="0"/>
              <a:t> </a:t>
            </a:r>
            <a:r>
              <a:rPr lang="en-GB" dirty="0" err="1"/>
              <a:t>este</a:t>
            </a:r>
            <a:r>
              <a:rPr lang="en-GB" dirty="0"/>
              <a:t> </a:t>
            </a:r>
            <a:r>
              <a:rPr lang="en-GB" dirty="0" err="1"/>
              <a:t>codificata</a:t>
            </a:r>
            <a:r>
              <a:rPr lang="en-GB" dirty="0"/>
              <a:t> spatial: </a:t>
            </a:r>
            <a:r>
              <a:rPr lang="en-GB" dirty="0" err="1"/>
              <a:t>diferitele</a:t>
            </a:r>
            <a:r>
              <a:rPr lang="en-GB" dirty="0"/>
              <a:t> </a:t>
            </a:r>
            <a:r>
              <a:rPr lang="en-GB" dirty="0" err="1"/>
              <a:t>frecvente</a:t>
            </a:r>
            <a:r>
              <a:rPr lang="en-GB" dirty="0"/>
              <a:t> sunt </a:t>
            </a:r>
            <a:r>
              <a:rPr lang="en-GB" dirty="0" err="1"/>
              <a:t>receptionate</a:t>
            </a:r>
            <a:r>
              <a:rPr lang="en-GB" dirty="0"/>
              <a:t> de parti </a:t>
            </a:r>
            <a:r>
              <a:rPr lang="en-GB" dirty="0" err="1"/>
              <a:t>diferite</a:t>
            </a:r>
            <a:r>
              <a:rPr lang="en-GB" dirty="0"/>
              <a:t> ale </a:t>
            </a:r>
            <a:r>
              <a:rPr lang="en-GB" dirty="0" err="1"/>
              <a:t>membranei</a:t>
            </a:r>
            <a:r>
              <a:rPr lang="en-GB" dirty="0"/>
              <a:t> </a:t>
            </a:r>
            <a:r>
              <a:rPr lang="en-GB" dirty="0" err="1"/>
              <a:t>bazilare</a:t>
            </a:r>
            <a:r>
              <a:rPr lang="en-GB" dirty="0"/>
              <a:t>, sunt </a:t>
            </a:r>
            <a:r>
              <a:rPr lang="en-GB" dirty="0" err="1"/>
              <a:t>excitate</a:t>
            </a:r>
            <a:r>
              <a:rPr lang="en-GB" dirty="0"/>
              <a:t> </a:t>
            </a:r>
            <a:r>
              <a:rPr lang="en-GB" dirty="0" err="1"/>
              <a:t>celule</a:t>
            </a:r>
            <a:r>
              <a:rPr lang="en-GB" dirty="0"/>
              <a:t> ciliate </a:t>
            </a:r>
            <a:r>
              <a:rPr lang="en-GB" dirty="0" err="1"/>
              <a:t>aflate</a:t>
            </a:r>
            <a:r>
              <a:rPr lang="en-GB" dirty="0"/>
              <a:t> </a:t>
            </a:r>
            <a:r>
              <a:rPr lang="en-GB" dirty="0" err="1"/>
              <a:t>în</a:t>
            </a:r>
            <a:r>
              <a:rPr lang="en-GB" dirty="0"/>
              <a:t> </a:t>
            </a:r>
            <a:r>
              <a:rPr lang="en-GB" dirty="0" err="1"/>
              <a:t>zonele</a:t>
            </a:r>
            <a:r>
              <a:rPr lang="en-GB" dirty="0"/>
              <a:t> </a:t>
            </a:r>
            <a:r>
              <a:rPr lang="en-GB" dirty="0" err="1"/>
              <a:t>corespunzatoare</a:t>
            </a:r>
            <a:r>
              <a:rPr lang="en-GB" dirty="0"/>
              <a:t> ale </a:t>
            </a:r>
            <a:r>
              <a:rPr lang="en-GB" dirty="0" err="1"/>
              <a:t>membranei</a:t>
            </a:r>
            <a:r>
              <a:rPr lang="en-GB" dirty="0"/>
              <a:t> </a:t>
            </a:r>
            <a:r>
              <a:rPr lang="en-GB" dirty="0" err="1"/>
              <a:t>bazilare</a:t>
            </a:r>
            <a:r>
              <a:rPr lang="en-GB" dirty="0"/>
              <a:t> </a:t>
            </a:r>
            <a:r>
              <a:rPr lang="en-GB" dirty="0" err="1"/>
              <a:t>si</a:t>
            </a:r>
            <a:r>
              <a:rPr lang="en-GB" dirty="0"/>
              <a:t> </a:t>
            </a:r>
            <a:r>
              <a:rPr lang="en-GB" dirty="0" err="1"/>
              <a:t>acestora</a:t>
            </a:r>
            <a:r>
              <a:rPr lang="en-GB" dirty="0"/>
              <a:t> le </a:t>
            </a:r>
            <a:r>
              <a:rPr lang="en-GB" dirty="0" err="1"/>
              <a:t>corespund</a:t>
            </a:r>
            <a:r>
              <a:rPr lang="en-GB" dirty="0"/>
              <a:t> </a:t>
            </a:r>
            <a:r>
              <a:rPr lang="en-GB" dirty="0" err="1"/>
              <a:t>proiectii</a:t>
            </a:r>
            <a:r>
              <a:rPr lang="en-GB" dirty="0"/>
              <a:t> </a:t>
            </a:r>
            <a:r>
              <a:rPr lang="en-GB" dirty="0" err="1"/>
              <a:t>în</a:t>
            </a:r>
            <a:r>
              <a:rPr lang="en-GB" dirty="0"/>
              <a:t> zone </a:t>
            </a:r>
            <a:r>
              <a:rPr lang="en-GB" dirty="0" err="1"/>
              <a:t>diferite</a:t>
            </a:r>
            <a:r>
              <a:rPr lang="en-GB" dirty="0"/>
              <a:t> ale </a:t>
            </a:r>
            <a:r>
              <a:rPr lang="en-GB" dirty="0" err="1"/>
              <a:t>scoartei</a:t>
            </a:r>
            <a:r>
              <a:rPr lang="en-GB" dirty="0"/>
              <a:t>. </a:t>
            </a:r>
            <a:endParaRPr lang="ro-MD" dirty="0"/>
          </a:p>
          <a:p>
            <a:r>
              <a:rPr lang="en-GB" i="1" dirty="0" err="1">
                <a:solidFill>
                  <a:srgbClr val="FF0000"/>
                </a:solidFill>
              </a:rPr>
              <a:t>Directia</a:t>
            </a:r>
            <a:r>
              <a:rPr lang="en-GB" dirty="0"/>
              <a:t> </a:t>
            </a:r>
            <a:r>
              <a:rPr lang="en-GB" dirty="0" err="1"/>
              <a:t>este</a:t>
            </a:r>
            <a:r>
              <a:rPr lang="en-GB" dirty="0"/>
              <a:t> </a:t>
            </a:r>
            <a:r>
              <a:rPr lang="en-GB" dirty="0" err="1"/>
              <a:t>codificata</a:t>
            </a:r>
            <a:r>
              <a:rPr lang="en-GB" dirty="0"/>
              <a:t> temporal, </a:t>
            </a:r>
            <a:r>
              <a:rPr lang="en-GB" dirty="0" err="1"/>
              <a:t>prin</a:t>
            </a:r>
            <a:r>
              <a:rPr lang="en-GB" dirty="0"/>
              <a:t> </a:t>
            </a:r>
            <a:r>
              <a:rPr lang="en-GB" dirty="0" err="1"/>
              <a:t>defazajul</a:t>
            </a:r>
            <a:r>
              <a:rPr lang="en-GB" dirty="0"/>
              <a:t> </a:t>
            </a:r>
            <a:r>
              <a:rPr lang="en-GB" dirty="0" err="1"/>
              <a:t>între</a:t>
            </a:r>
            <a:r>
              <a:rPr lang="en-GB" dirty="0"/>
              <a:t> </a:t>
            </a:r>
            <a:r>
              <a:rPr lang="en-GB" dirty="0" err="1"/>
              <a:t>razele</a:t>
            </a:r>
            <a:r>
              <a:rPr lang="en-GB" dirty="0"/>
              <a:t> </a:t>
            </a:r>
            <a:r>
              <a:rPr lang="en-GB" dirty="0" err="1"/>
              <a:t>sonore</a:t>
            </a:r>
            <a:r>
              <a:rPr lang="en-GB" dirty="0"/>
              <a:t> care </a:t>
            </a:r>
            <a:r>
              <a:rPr lang="en-GB" dirty="0" err="1"/>
              <a:t>ajung</a:t>
            </a:r>
            <a:r>
              <a:rPr lang="en-GB" dirty="0"/>
              <a:t> la </a:t>
            </a:r>
            <a:r>
              <a:rPr lang="en-GB" dirty="0" err="1"/>
              <a:t>cele</a:t>
            </a:r>
            <a:r>
              <a:rPr lang="en-GB" dirty="0"/>
              <a:t> </a:t>
            </a:r>
            <a:r>
              <a:rPr lang="en-GB" dirty="0" err="1"/>
              <a:t>doua</a:t>
            </a:r>
            <a:r>
              <a:rPr lang="en-GB" dirty="0"/>
              <a:t> </a:t>
            </a:r>
            <a:r>
              <a:rPr lang="en-GB" dirty="0" err="1"/>
              <a:t>urechi</a:t>
            </a:r>
            <a:r>
              <a:rPr lang="en-GB" dirty="0"/>
              <a:t>; </a:t>
            </a:r>
            <a:r>
              <a:rPr lang="en-GB" dirty="0" err="1"/>
              <a:t>acest</a:t>
            </a:r>
            <a:r>
              <a:rPr lang="en-GB" dirty="0"/>
              <a:t> </a:t>
            </a:r>
            <a:r>
              <a:rPr lang="en-GB" dirty="0" err="1"/>
              <a:t>defazaj</a:t>
            </a:r>
            <a:r>
              <a:rPr lang="en-GB" dirty="0"/>
              <a:t> </a:t>
            </a:r>
            <a:r>
              <a:rPr lang="en-GB" dirty="0" err="1"/>
              <a:t>este</a:t>
            </a:r>
            <a:r>
              <a:rPr lang="en-GB" dirty="0"/>
              <a:t> </a:t>
            </a:r>
            <a:r>
              <a:rPr lang="en-GB" dirty="0" err="1"/>
              <a:t>amplificat</a:t>
            </a:r>
            <a:r>
              <a:rPr lang="en-GB" dirty="0"/>
              <a:t> </a:t>
            </a:r>
            <a:r>
              <a:rPr lang="en-GB" dirty="0" err="1"/>
              <a:t>în</a:t>
            </a:r>
            <a:r>
              <a:rPr lang="en-GB" dirty="0"/>
              <a:t> </a:t>
            </a:r>
            <a:r>
              <a:rPr lang="en-GB" dirty="0" err="1"/>
              <a:t>retele</a:t>
            </a:r>
            <a:r>
              <a:rPr lang="en-GB" dirty="0"/>
              <a:t> </a:t>
            </a:r>
            <a:r>
              <a:rPr lang="en-GB" dirty="0" err="1"/>
              <a:t>neuronale</a:t>
            </a:r>
            <a:r>
              <a:rPr lang="en-GB" dirty="0"/>
              <a:t> </a:t>
            </a:r>
            <a:r>
              <a:rPr lang="en-GB" dirty="0" err="1"/>
              <a:t>specifice</a:t>
            </a:r>
            <a:r>
              <a:rPr lang="en-GB" dirty="0"/>
              <a:t>. Prin </a:t>
            </a:r>
            <a:r>
              <a:rPr lang="en-GB" dirty="0" err="1"/>
              <a:t>aceasta</a:t>
            </a:r>
            <a:r>
              <a:rPr lang="en-GB" dirty="0"/>
              <a:t> sunt </a:t>
            </a:r>
            <a:r>
              <a:rPr lang="en-GB" dirty="0" err="1"/>
              <a:t>localizate</a:t>
            </a:r>
            <a:r>
              <a:rPr lang="en-GB" dirty="0"/>
              <a:t> </a:t>
            </a:r>
            <a:r>
              <a:rPr lang="en-GB" dirty="0" err="1"/>
              <a:t>sursele</a:t>
            </a:r>
            <a:r>
              <a:rPr lang="en-GB" dirty="0"/>
              <a:t> </a:t>
            </a:r>
            <a:r>
              <a:rPr lang="en-GB" dirty="0" err="1"/>
              <a:t>sonore</a:t>
            </a:r>
            <a:r>
              <a:rPr lang="en-GB" dirty="0"/>
              <a:t>.</a:t>
            </a:r>
            <a:endParaRPr lang="ro-RO" dirty="0"/>
          </a:p>
          <a:p>
            <a:r>
              <a:rPr lang="en-GB" dirty="0" err="1"/>
              <a:t>În</a:t>
            </a:r>
            <a:r>
              <a:rPr lang="en-GB" dirty="0"/>
              <a:t> </a:t>
            </a:r>
            <a:r>
              <a:rPr lang="en-GB" dirty="0" err="1"/>
              <a:t>cazul</a:t>
            </a:r>
            <a:r>
              <a:rPr lang="en-GB" dirty="0"/>
              <a:t> </a:t>
            </a:r>
            <a:r>
              <a:rPr lang="en-GB" i="1" dirty="0" err="1">
                <a:solidFill>
                  <a:srgbClr val="FF0000"/>
                </a:solidFill>
              </a:rPr>
              <a:t>semnalelelor</a:t>
            </a:r>
            <a:r>
              <a:rPr lang="en-GB" i="1" dirty="0">
                <a:solidFill>
                  <a:srgbClr val="FF0000"/>
                </a:solidFill>
              </a:rPr>
              <a:t> </a:t>
            </a:r>
            <a:r>
              <a:rPr lang="en-GB" i="1" dirty="0" err="1">
                <a:solidFill>
                  <a:srgbClr val="FF0000"/>
                </a:solidFill>
              </a:rPr>
              <a:t>acustice</a:t>
            </a:r>
            <a:r>
              <a:rPr lang="en-GB" dirty="0"/>
              <a:t>, </a:t>
            </a:r>
            <a:r>
              <a:rPr lang="en-GB" dirty="0" err="1"/>
              <a:t>intensitatea</a:t>
            </a:r>
            <a:r>
              <a:rPr lang="en-GB" dirty="0"/>
              <a:t> (</a:t>
            </a:r>
            <a:r>
              <a:rPr lang="en-GB" dirty="0" err="1"/>
              <a:t>taria</a:t>
            </a:r>
            <a:r>
              <a:rPr lang="en-GB" dirty="0"/>
              <a:t> </a:t>
            </a:r>
            <a:r>
              <a:rPr lang="en-GB" dirty="0" err="1"/>
              <a:t>sonora</a:t>
            </a:r>
            <a:r>
              <a:rPr lang="en-GB" dirty="0"/>
              <a:t>) </a:t>
            </a:r>
            <a:r>
              <a:rPr lang="en-GB" dirty="0" err="1"/>
              <a:t>este</a:t>
            </a:r>
            <a:r>
              <a:rPr lang="en-GB" dirty="0"/>
              <a:t> </a:t>
            </a:r>
            <a:r>
              <a:rPr lang="en-GB" dirty="0" err="1"/>
              <a:t>codificata</a:t>
            </a:r>
            <a:r>
              <a:rPr lang="en-GB" dirty="0"/>
              <a:t> </a:t>
            </a:r>
            <a:r>
              <a:rPr lang="en-GB" dirty="0" err="1"/>
              <a:t>prin</a:t>
            </a:r>
            <a:r>
              <a:rPr lang="en-GB" dirty="0"/>
              <a:t> </a:t>
            </a:r>
            <a:r>
              <a:rPr lang="en-GB" dirty="0" err="1"/>
              <a:t>frecventa</a:t>
            </a:r>
            <a:r>
              <a:rPr lang="en-GB" dirty="0"/>
              <a:t> </a:t>
            </a:r>
            <a:r>
              <a:rPr lang="en-GB" dirty="0" err="1"/>
              <a:t>impulsurilor</a:t>
            </a:r>
            <a:r>
              <a:rPr lang="en-GB" dirty="0"/>
              <a:t> </a:t>
            </a:r>
            <a:r>
              <a:rPr lang="en-GB" dirty="0" err="1"/>
              <a:t>sosite</a:t>
            </a:r>
            <a:r>
              <a:rPr lang="en-GB" dirty="0"/>
              <a:t> pe </a:t>
            </a:r>
            <a:r>
              <a:rPr lang="en-GB" dirty="0" err="1"/>
              <a:t>calea</a:t>
            </a:r>
            <a:r>
              <a:rPr lang="en-GB" dirty="0"/>
              <a:t> </a:t>
            </a:r>
            <a:r>
              <a:rPr lang="en-GB" dirty="0" err="1"/>
              <a:t>nervului</a:t>
            </a:r>
            <a:r>
              <a:rPr lang="en-GB" dirty="0"/>
              <a:t> </a:t>
            </a:r>
            <a:r>
              <a:rPr lang="en-GB" dirty="0" err="1"/>
              <a:t>auditiv</a:t>
            </a:r>
            <a:r>
              <a:rPr lang="en-GB" dirty="0"/>
              <a:t>. </a:t>
            </a:r>
            <a:endParaRPr lang="ro-MD" dirty="0"/>
          </a:p>
          <a:p>
            <a:endParaRPr lang="ro-RO" dirty="0"/>
          </a:p>
        </p:txBody>
      </p:sp>
    </p:spTree>
    <p:extLst>
      <p:ext uri="{BB962C8B-B14F-4D97-AF65-F5344CB8AC3E}">
        <p14:creationId xmlns:p14="http://schemas.microsoft.com/office/powerpoint/2010/main" val="1679049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DBF9-636D-190C-7433-8C37A9A0498B}"/>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Aplica</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ie</a:t>
            </a:r>
            <a:r>
              <a:rPr lang="en-GB" b="1" kern="100" dirty="0">
                <a:latin typeface="Calibri" panose="020F0502020204030204" pitchFamily="34" charset="0"/>
                <a:ea typeface="Calibri" panose="020F0502020204030204" pitchFamily="34" charset="0"/>
                <a:cs typeface="Times New Roman" panose="02020603050405020304" pitchFamily="18" charset="0"/>
              </a:rPr>
              <a:t> la </a:t>
            </a:r>
            <a:r>
              <a:rPr lang="en-GB" b="1" kern="100" dirty="0" err="1">
                <a:latin typeface="Calibri" panose="020F0502020204030204" pitchFamily="34" charset="0"/>
                <a:ea typeface="Calibri" panose="020F0502020204030204" pitchFamily="34" charset="0"/>
                <a:cs typeface="Times New Roman" panose="02020603050405020304" pitchFamily="18" charset="0"/>
              </a:rPr>
              <a:t>percep</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auditiv</a:t>
            </a:r>
            <a:r>
              <a:rPr lang="ro-MD" b="1" kern="100" dirty="0">
                <a:latin typeface="Calibri" panose="020F0502020204030204" pitchFamily="34" charset="0"/>
                <a:ea typeface="Calibri" panose="020F0502020204030204" pitchFamily="34" charset="0"/>
                <a:cs typeface="Times New Roman" panose="02020603050405020304" pitchFamily="18" charset="0"/>
              </a:rPr>
              <a:t>ă</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18B6CB69-167A-9002-EADC-21227BCDD56C}"/>
              </a:ext>
            </a:extLst>
          </p:cNvPr>
          <p:cNvSpPr>
            <a:spLocks noGrp="1"/>
          </p:cNvSpPr>
          <p:nvPr>
            <p:ph idx="1"/>
          </p:nvPr>
        </p:nvSpPr>
        <p:spPr>
          <a:xfrm>
            <a:off x="428297" y="1120182"/>
            <a:ext cx="10515600" cy="4351338"/>
          </a:xfrm>
        </p:spPr>
        <p:txBody>
          <a:bodyPr>
            <a:normAutofit lnSpcReduction="10000"/>
          </a:bodyPr>
          <a:lstStyle/>
          <a:p>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care au un </a:t>
            </a:r>
            <a:r>
              <a:rPr lang="en-GB" kern="100" dirty="0" err="1">
                <a:latin typeface="Calibri" panose="020F0502020204030204" pitchFamily="34" charset="0"/>
                <a:ea typeface="Calibri" panose="020F0502020204030204" pitchFamily="34" charset="0"/>
                <a:cs typeface="Times New Roman" panose="02020603050405020304" pitchFamily="18" charset="0"/>
              </a:rPr>
              <a:t>corespondent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subiectiv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intensitatea</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sunetului</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taria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Datele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experimentale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arata</a:t>
            </a:r>
            <a:r>
              <a:rPr lang="en-GB" i="1" kern="100" dirty="0">
                <a:latin typeface="Calibri" panose="020F0502020204030204" pitchFamily="34" charset="0"/>
                <a:ea typeface="Calibri" panose="020F0502020204030204" pitchFamily="34" charset="0"/>
                <a:cs typeface="Times New Roman" panose="02020603050405020304" pitchFamily="18" charset="0"/>
              </a:rPr>
              <a:t> ca </a:t>
            </a:r>
            <a:r>
              <a:rPr lang="en-GB" i="1"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auditiva</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intensitate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este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aproape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în</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întregime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determinata</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nivelul</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presiunii</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acustice</a:t>
            </a:r>
            <a:r>
              <a:rPr lang="en-GB" i="1" kern="100" dirty="0">
                <a:latin typeface="Calibri" panose="020F0502020204030204" pitchFamily="34" charset="0"/>
                <a:ea typeface="Calibri" panose="020F0502020204030204" pitchFamily="34" charset="0"/>
                <a:cs typeface="Times New Roman" panose="02020603050405020304" pitchFamily="18" charset="0"/>
              </a:rPr>
              <a:t>. </a:t>
            </a:r>
          </a:p>
          <a:p>
            <a:r>
              <a:rPr lang="en-GB" i="1" kern="100" dirty="0">
                <a:latin typeface="Calibri" panose="020F0502020204030204" pitchFamily="34" charset="0"/>
                <a:ea typeface="Calibri" panose="020F0502020204030204" pitchFamily="34" charset="0"/>
                <a:cs typeface="Times New Roman" panose="02020603050405020304" pitchFamily="18" charset="0"/>
              </a:rPr>
              <a:t>Se </a:t>
            </a:r>
            <a:r>
              <a:rPr lang="en-GB" i="1" kern="100" dirty="0" err="1">
                <a:latin typeface="Calibri" panose="020F0502020204030204" pitchFamily="34" charset="0"/>
                <a:ea typeface="Calibri" panose="020F0502020204030204" pitchFamily="34" charset="0"/>
                <a:cs typeface="Times New Roman" panose="02020603050405020304" pitchFamily="18" charset="0"/>
              </a:rPr>
              <a:t>poate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spune</a:t>
            </a:r>
            <a:r>
              <a:rPr lang="en-GB" i="1" kern="100" dirty="0">
                <a:latin typeface="Calibri" panose="020F0502020204030204" pitchFamily="34" charset="0"/>
                <a:ea typeface="Calibri" panose="020F0502020204030204" pitchFamily="34" charset="0"/>
                <a:cs typeface="Times New Roman" panose="02020603050405020304" pitchFamily="18" charset="0"/>
              </a:rPr>
              <a:t> ca </a:t>
            </a:r>
            <a:r>
              <a:rPr lang="en-GB" i="1" kern="100" dirty="0" err="1">
                <a:latin typeface="Calibri" panose="020F0502020204030204" pitchFamily="34" charset="0"/>
                <a:ea typeface="Calibri" panose="020F0502020204030204" pitchFamily="34" charset="0"/>
                <a:cs typeface="Times New Roman" panose="02020603050405020304" pitchFamily="18" charset="0"/>
              </a:rPr>
              <a:t>marimii</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i="1" kern="100" dirty="0">
                <a:latin typeface="Calibri" panose="020F0502020204030204" pitchFamily="34" charset="0"/>
                <a:ea typeface="Calibri" panose="020F0502020204030204" pitchFamily="34" charset="0"/>
                <a:cs typeface="Times New Roman" panose="02020603050405020304" pitchFamily="18" charset="0"/>
              </a:rPr>
              <a:t> care </a:t>
            </a:r>
            <a:r>
              <a:rPr lang="en-GB" i="1" kern="100" dirty="0" err="1">
                <a:latin typeface="Calibri" panose="020F0502020204030204" pitchFamily="34" charset="0"/>
                <a:ea typeface="Calibri" panose="020F0502020204030204" pitchFamily="34" charset="0"/>
                <a:cs typeface="Times New Roman" panose="02020603050405020304" pitchFamily="18" charset="0"/>
              </a:rPr>
              <a:t>este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presiunea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acustica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exprimata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prin</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nivelul</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sau</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în</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decibeli</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îi</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corespunde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marimea</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numita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tarie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sonora</a:t>
            </a:r>
            <a:r>
              <a:rPr lang="en-GB" i="1" kern="100" dirty="0">
                <a:latin typeface="Calibri" panose="020F0502020204030204" pitchFamily="34" charset="0"/>
                <a:ea typeface="Calibri" panose="020F0502020204030204" pitchFamily="34" charset="0"/>
                <a:cs typeface="Times New Roman" panose="02020603050405020304" pitchFamily="18" charset="0"/>
              </a:rPr>
              <a:t>.</a:t>
            </a:r>
          </a:p>
          <a:p>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sunetului</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si</a:t>
            </a:r>
            <a:r>
              <a:rPr lang="en-GB" b="1" kern="100" dirty="0">
                <a:latin typeface="Calibri" panose="020F0502020204030204" pitchFamily="34" charset="0"/>
                <a:ea typeface="Calibri" panose="020F0502020204030204" pitchFamily="34" charset="0"/>
                <a:cs typeface="Times New Roman" panose="02020603050405020304" pitchFamily="18" charset="0"/>
              </a:rPr>
              <a:t> </a:t>
            </a:r>
            <a:endParaRPr lang="ro-MD" b="1" kern="100" dirty="0">
              <a:latin typeface="Calibri" panose="020F0502020204030204" pitchFamily="34" charset="0"/>
              <a:ea typeface="Calibri" panose="020F0502020204030204" pitchFamily="34" charset="0"/>
              <a:cs typeface="Times New Roman" panose="02020603050405020304" pitchFamily="18" charset="0"/>
            </a:endParaRPr>
          </a:p>
          <a:p>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compozitia</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în</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armonice</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timbrul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t>
            </a:r>
            <a:r>
              <a:rPr lang="en-GB" b="1" kern="100" dirty="0">
                <a:latin typeface="Calibri" panose="020F0502020204030204" pitchFamily="34" charset="0"/>
                <a:ea typeface="Calibri" panose="020F0502020204030204" pitchFamily="34" charset="0"/>
                <a:cs typeface="Times New Roman" panose="02020603050405020304" pitchFamily="18" charset="0"/>
              </a:rPr>
              <a:t>.</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F93D3746-C3C0-DA80-2296-D32069A907E1}"/>
              </a:ext>
            </a:extLst>
          </p:cNvPr>
          <p:cNvPicPr>
            <a:picLocks noChangeAspect="1"/>
          </p:cNvPicPr>
          <p:nvPr/>
        </p:nvPicPr>
        <p:blipFill>
          <a:blip r:embed="rId2"/>
          <a:stretch>
            <a:fillRect/>
          </a:stretch>
        </p:blipFill>
        <p:spPr>
          <a:xfrm>
            <a:off x="8544910" y="5056898"/>
            <a:ext cx="3647090" cy="1801102"/>
          </a:xfrm>
          <a:prstGeom prst="rect">
            <a:avLst/>
          </a:prstGeom>
        </p:spPr>
      </p:pic>
    </p:spTree>
    <p:extLst>
      <p:ext uri="{BB962C8B-B14F-4D97-AF65-F5344CB8AC3E}">
        <p14:creationId xmlns:p14="http://schemas.microsoft.com/office/powerpoint/2010/main" val="1301837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ABDB-B8F3-B63A-79D0-92329632826A}"/>
              </a:ext>
            </a:extLst>
          </p:cNvPr>
          <p:cNvSpPr>
            <a:spLocks noGrp="1"/>
          </p:cNvSpPr>
          <p:nvPr>
            <p:ph type="title"/>
          </p:nvPr>
        </p:nvSpPr>
        <p:spPr/>
        <p:txBody>
          <a:bodyPr>
            <a:normAutofit/>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Reteaua</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linii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izosonice</a:t>
            </a:r>
            <a:r>
              <a:rPr lang="en-GB" b="1" kern="100" dirty="0">
                <a:latin typeface="Calibri" panose="020F0502020204030204" pitchFamily="34" charset="0"/>
                <a:ea typeface="Calibri" panose="020F0502020204030204" pitchFamily="34" charset="0"/>
                <a:cs typeface="Times New Roman" panose="02020603050405020304" pitchFamily="18" charset="0"/>
              </a:rPr>
              <a:t>. Scara </a:t>
            </a:r>
            <a:r>
              <a:rPr lang="en-GB" b="1" kern="100" dirty="0" err="1">
                <a:latin typeface="Calibri" panose="020F0502020204030204" pitchFamily="34" charset="0"/>
                <a:ea typeface="Calibri" panose="020F0502020204030204" pitchFamily="34" charset="0"/>
                <a:cs typeface="Times New Roman" panose="02020603050405020304" pitchFamily="18" charset="0"/>
              </a:rPr>
              <a:t>fonilor</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206C61F7-6748-3430-066D-DBE91D74CF66}"/>
              </a:ext>
            </a:extLst>
          </p:cNvPr>
          <p:cNvSpPr>
            <a:spLocks noGrp="1"/>
          </p:cNvSpPr>
          <p:nvPr>
            <p:ph idx="1"/>
          </p:nvPr>
        </p:nvSpPr>
        <p:spPr>
          <a:xfrm>
            <a:off x="433754" y="1090246"/>
            <a:ext cx="10920046" cy="5849816"/>
          </a:xfrm>
        </p:spPr>
        <p:txBody>
          <a:bodyPr>
            <a:normAutofit/>
          </a:bodyPr>
          <a:lstStyle/>
          <a:p>
            <a:r>
              <a:rPr lang="ro-RO" dirty="0" err="1">
                <a:latin typeface="Calibri" panose="020F0502020204030204" pitchFamily="34" charset="0"/>
                <a:ea typeface="Calibri" panose="020F0502020204030204" pitchFamily="34" charset="0"/>
                <a:cs typeface="Times New Roman" panose="02020603050405020304" pitchFamily="18" charset="0"/>
              </a:rPr>
              <a:t>Psihofozoca</a:t>
            </a:r>
            <a:r>
              <a:rPr lang="ro-RO" dirty="0">
                <a:latin typeface="Calibri" panose="020F0502020204030204" pitchFamily="34" charset="0"/>
                <a:ea typeface="Calibri" panose="020F0502020204030204" pitchFamily="34" charset="0"/>
                <a:cs typeface="Times New Roman" panose="02020603050405020304" pitchFamily="18" charset="0"/>
              </a:rPr>
              <a:t> auzului. În scopul stabilirii unei scari de senzatie pentru </a:t>
            </a:r>
            <a:r>
              <a:rPr lang="ro-RO" dirty="0" err="1">
                <a:latin typeface="Calibri" panose="020F0502020204030204" pitchFamily="34" charset="0"/>
                <a:ea typeface="Calibri" panose="020F0502020204030204" pitchFamily="34" charset="0"/>
                <a:cs typeface="Times New Roman" panose="02020603050405020304" pitchFamily="18" charset="0"/>
              </a:rPr>
              <a:t>taria</a:t>
            </a:r>
            <a:r>
              <a:rPr lang="ro-RO" dirty="0">
                <a:latin typeface="Calibri" panose="020F0502020204030204" pitchFamily="34" charset="0"/>
                <a:ea typeface="Calibri" panose="020F0502020204030204" pitchFamily="34" charset="0"/>
                <a:cs typeface="Times New Roman" panose="02020603050405020304" pitchFamily="18" charset="0"/>
              </a:rPr>
              <a:t> sonora</a:t>
            </a:r>
            <a:endParaRPr lang="ro-RO" dirty="0"/>
          </a:p>
        </p:txBody>
      </p:sp>
      <p:pic>
        <p:nvPicPr>
          <p:cNvPr id="4" name="Picture 3">
            <a:extLst>
              <a:ext uri="{FF2B5EF4-FFF2-40B4-BE49-F238E27FC236}">
                <a16:creationId xmlns:a16="http://schemas.microsoft.com/office/drawing/2014/main" id="{DAB61E9E-0644-D4F0-453F-601E6623F453}"/>
              </a:ext>
            </a:extLst>
          </p:cNvPr>
          <p:cNvPicPr>
            <a:picLocks noChangeAspect="1"/>
          </p:cNvPicPr>
          <p:nvPr/>
        </p:nvPicPr>
        <p:blipFill>
          <a:blip r:embed="rId2"/>
          <a:stretch>
            <a:fillRect/>
          </a:stretch>
        </p:blipFill>
        <p:spPr>
          <a:xfrm>
            <a:off x="244568" y="2179419"/>
            <a:ext cx="5382095" cy="3974937"/>
          </a:xfrm>
          <a:prstGeom prst="rect">
            <a:avLst/>
          </a:prstGeom>
        </p:spPr>
      </p:pic>
      <p:pic>
        <p:nvPicPr>
          <p:cNvPr id="5" name="Picture 4">
            <a:extLst>
              <a:ext uri="{FF2B5EF4-FFF2-40B4-BE49-F238E27FC236}">
                <a16:creationId xmlns:a16="http://schemas.microsoft.com/office/drawing/2014/main" id="{DA359C57-1324-9820-FD8F-63CA3137B926}"/>
              </a:ext>
            </a:extLst>
          </p:cNvPr>
          <p:cNvPicPr>
            <a:picLocks noChangeAspect="1"/>
          </p:cNvPicPr>
          <p:nvPr/>
        </p:nvPicPr>
        <p:blipFill>
          <a:blip r:embed="rId3"/>
          <a:stretch>
            <a:fillRect/>
          </a:stretch>
        </p:blipFill>
        <p:spPr>
          <a:xfrm>
            <a:off x="5795841" y="2027685"/>
            <a:ext cx="5962405" cy="3974937"/>
          </a:xfrm>
          <a:prstGeom prst="rect">
            <a:avLst/>
          </a:prstGeom>
        </p:spPr>
      </p:pic>
    </p:spTree>
    <p:extLst>
      <p:ext uri="{BB962C8B-B14F-4D97-AF65-F5344CB8AC3E}">
        <p14:creationId xmlns:p14="http://schemas.microsoft.com/office/powerpoint/2010/main" val="278746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8B86-9D91-4E2F-6A5C-84433B3B162D}"/>
              </a:ext>
            </a:extLst>
          </p:cNvPr>
          <p:cNvSpPr>
            <a:spLocks noGrp="1"/>
          </p:cNvSpPr>
          <p:nvPr>
            <p:ph idx="1"/>
          </p:nvPr>
        </p:nvSpPr>
        <p:spPr>
          <a:xfrm>
            <a:off x="838200" y="1116177"/>
            <a:ext cx="10515600" cy="4351338"/>
          </a:xfrm>
        </p:spPr>
        <p:txBody>
          <a:bodyPr/>
          <a:lstStyle/>
          <a:p>
            <a:pPr>
              <a:lnSpc>
                <a:spcPct val="107000"/>
              </a:lnSpc>
              <a:spcAft>
                <a:spcPts val="800"/>
              </a:spcAft>
              <a:buNone/>
            </a:pPr>
            <a:r>
              <a:rPr lang="ro-RO" b="1" i="1" kern="100" dirty="0">
                <a:latin typeface="Calibri" panose="020F0502020204030204" pitchFamily="34" charset="0"/>
                <a:ea typeface="Calibri" panose="020F0502020204030204" pitchFamily="34" charset="0"/>
                <a:cs typeface="Times New Roman" panose="02020603050405020304" pitchFamily="18" charset="0"/>
              </a:rPr>
              <a:t>Timbrul </a:t>
            </a:r>
            <a:r>
              <a:rPr lang="ro-RO" kern="100" dirty="0">
                <a:latin typeface="Calibri" panose="020F0502020204030204" pitchFamily="34" charset="0"/>
                <a:ea typeface="Calibri" panose="020F0502020204030204" pitchFamily="34" charset="0"/>
                <a:cs typeface="Times New Roman" panose="02020603050405020304" pitchFamily="18" charset="0"/>
              </a:rPr>
              <a:t>poate fi definit ca reprezentând acea componentă a senzației auditive care permite să se diferențieze două sunete care au aceeași înălțime tonală și aceeași tărie sonoră.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a:t>
            </a:r>
            <a:r>
              <a:rPr lang="en-GB" kern="100" dirty="0" err="1">
                <a:latin typeface="Calibri" panose="020F0502020204030204" pitchFamily="34" charset="0"/>
                <a:ea typeface="Calibri" panose="020F0502020204030204" pitchFamily="34" charset="0"/>
                <a:cs typeface="Times New Roman" panose="02020603050405020304" pitchFamily="18" charset="0"/>
              </a:rPr>
              <a:t>ou</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note interpretate de </a:t>
            </a:r>
            <a:r>
              <a:rPr lang="en-GB" kern="100" dirty="0" err="1">
                <a:latin typeface="Calibri" panose="020F0502020204030204" pitchFamily="34" charset="0"/>
                <a:ea typeface="Calibri" panose="020F0502020204030204" pitchFamily="34" charset="0"/>
                <a:cs typeface="Times New Roman" panose="02020603050405020304" pitchFamily="18" charset="0"/>
              </a:rPr>
              <a:t>dou</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instrumente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la un </a:t>
            </a:r>
            <a:r>
              <a:rPr lang="en-GB" kern="100" dirty="0" err="1">
                <a:latin typeface="Calibri" panose="020F0502020204030204" pitchFamily="34" charset="0"/>
                <a:ea typeface="Calibri" panose="020F0502020204030204" pitchFamily="34" charset="0"/>
                <a:cs typeface="Times New Roman" panose="02020603050405020304" pitchFamily="18" charset="0"/>
              </a:rPr>
              <a:t>nivel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t>
            </a:r>
            <a:r>
              <a:rPr lang="en-GB" kern="100" dirty="0">
                <a:latin typeface="Calibri" panose="020F0502020204030204" pitchFamily="34" charset="0"/>
                <a:ea typeface="Calibri" panose="020F0502020204030204" pitchFamily="34" charset="0"/>
                <a:cs typeface="Times New Roman" panose="02020603050405020304" pitchFamily="18" charset="0"/>
              </a:rPr>
              <a:t> identic,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produce senza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ii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spune</a:t>
            </a:r>
            <a:r>
              <a:rPr lang="en-GB" kern="100" dirty="0">
                <a:latin typeface="Calibri" panose="020F0502020204030204" pitchFamily="34" charset="0"/>
                <a:ea typeface="Calibri" panose="020F0502020204030204" pitchFamily="34" charset="0"/>
                <a:cs typeface="Times New Roman" panose="02020603050405020304" pitchFamily="18" charset="0"/>
              </a:rPr>
              <a:t> ca au </a:t>
            </a:r>
            <a:r>
              <a:rPr lang="en-GB" i="1" kern="100" dirty="0" err="1">
                <a:latin typeface="Calibri" panose="020F0502020204030204" pitchFamily="34" charset="0"/>
                <a:ea typeface="Calibri" panose="020F0502020204030204" pitchFamily="34" charset="0"/>
                <a:cs typeface="Times New Roman" panose="02020603050405020304" pitchFamily="18" charset="0"/>
              </a:rPr>
              <a:t>sonoritate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883526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F733-84B3-D030-C4DD-64C0CFE5AC33}"/>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r>
              <a:rPr lang="en-GB" b="1" kern="100" dirty="0">
                <a:latin typeface="Calibri" panose="020F0502020204030204" pitchFamily="34" charset="0"/>
                <a:ea typeface="Calibri" panose="020F0502020204030204" pitchFamily="34" charset="0"/>
                <a:cs typeface="Times New Roman" panose="02020603050405020304" pitchFamily="18" charset="0"/>
              </a:rPr>
              <a:t> a </a:t>
            </a:r>
            <a:r>
              <a:rPr lang="en-GB" b="1" kern="100" dirty="0" err="1">
                <a:latin typeface="Calibri" panose="020F0502020204030204" pitchFamily="34" charset="0"/>
                <a:ea typeface="Calibri" panose="020F0502020204030204" pitchFamily="34" charset="0"/>
                <a:cs typeface="Times New Roman" panose="02020603050405020304" pitchFamily="18" charset="0"/>
              </a:rPr>
              <a:t>sunetelor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complexe</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E952FF23-7B68-9A13-E85A-CE817003174D}"/>
              </a:ext>
            </a:extLst>
          </p:cNvPr>
          <p:cNvSpPr>
            <a:spLocks noGrp="1"/>
          </p:cNvSpPr>
          <p:nvPr>
            <p:ph idx="1"/>
          </p:nvPr>
        </p:nvSpPr>
        <p:spPr/>
        <p:txBody>
          <a:bodyPr>
            <a:normAutofit lnSpcReduction="1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După cum am discutat anterior, senzația de înălțime tonală produsă de un sunet periodic complex este determinată de frecvența fundamentală a acestuia.</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Percepția înălțimii tonale în cazul sunetelor complexe conține un aspect paradoxal numit fenomenul "</a:t>
            </a:r>
            <a:r>
              <a:rPr lang="ro-RO" i="1" kern="100" dirty="0">
                <a:latin typeface="Calibri" panose="020F0502020204030204" pitchFamily="34" charset="0"/>
                <a:ea typeface="Calibri" panose="020F0502020204030204" pitchFamily="34" charset="0"/>
                <a:cs typeface="Times New Roman" panose="02020603050405020304" pitchFamily="18" charset="0"/>
              </a:rPr>
              <a:t>fundamentalei absențe"</a:t>
            </a:r>
            <a:r>
              <a:rPr lang="ro-RO" kern="100" dirty="0">
                <a:latin typeface="Calibri" panose="020F0502020204030204" pitchFamily="34" charset="0"/>
                <a:ea typeface="Calibri" panose="020F0502020204030204" pitchFamily="34" charset="0"/>
                <a:cs typeface="Times New Roman" panose="02020603050405020304" pitchFamily="18" charset="0"/>
              </a:rPr>
              <a:t>. Acest efect se referă la capacitatea sistemului auditiv uman de a percepe o aceeași înălțime tonală și anume cea asociată cu frecvența fundamentală, indiferent dacă aceasta este sau nu prezentă în sunetul periodic complex respectiv.</a:t>
            </a:r>
          </a:p>
          <a:p>
            <a:endParaRPr lang="ro-RO" dirty="0"/>
          </a:p>
        </p:txBody>
      </p:sp>
    </p:spTree>
    <p:extLst>
      <p:ext uri="{BB962C8B-B14F-4D97-AF65-F5344CB8AC3E}">
        <p14:creationId xmlns:p14="http://schemas.microsoft.com/office/powerpoint/2010/main" val="483304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0A5E-DF99-0CB4-63C2-72CDA6538D09}"/>
              </a:ext>
            </a:extLst>
          </p:cNvPr>
          <p:cNvSpPr>
            <a:spLocks noGrp="1"/>
          </p:cNvSpPr>
          <p:nvPr>
            <p:ph type="title"/>
          </p:nvPr>
        </p:nvSpPr>
        <p:spPr/>
        <p:txBody>
          <a:bodyPr>
            <a:normAutofit/>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b="1" kern="100" dirty="0">
                <a:latin typeface="Calibri" panose="020F0502020204030204" pitchFamily="34" charset="0"/>
                <a:ea typeface="Calibri" panose="020F0502020204030204" pitchFamily="34" charset="0"/>
                <a:cs typeface="Times New Roman" panose="02020603050405020304" pitchFamily="18" charset="0"/>
              </a:rPr>
              <a:t> senza</a:t>
            </a:r>
            <a:r>
              <a:rPr lang="ro-RO"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iei</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intensitate</a:t>
            </a:r>
            <a:r>
              <a:rPr lang="ro-RO" b="1" kern="100" dirty="0">
                <a:latin typeface="Calibri" panose="020F0502020204030204" pitchFamily="34" charset="0"/>
                <a:ea typeface="Calibri" panose="020F0502020204030204" pitchFamily="34" charset="0"/>
                <a:cs typeface="Times New Roman" panose="02020603050405020304" pitchFamily="18" charset="0"/>
              </a:rPr>
              <a: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t>
            </a:r>
            <a:r>
              <a:rPr lang="ro-RO" b="1" kern="100" dirty="0">
                <a:latin typeface="Calibri" panose="020F0502020204030204" pitchFamily="34" charset="0"/>
                <a:ea typeface="Calibri" panose="020F0502020204030204" pitchFamily="34" charset="0"/>
                <a:cs typeface="Times New Roman" panose="02020603050405020304" pitchFamily="18" charset="0"/>
              </a:rPr>
              <a:t>ă</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44BA6187-4BED-2D03-E171-D0516D4A24FF}"/>
              </a:ext>
            </a:extLst>
          </p:cNvPr>
          <p:cNvSpPr>
            <a:spLocks noGrp="1"/>
          </p:cNvSpPr>
          <p:nvPr>
            <p:ph idx="1"/>
          </p:nvPr>
        </p:nvSpPr>
        <p:spPr/>
        <p:txBody>
          <a:bodyPr>
            <a:normAutofit fontScale="850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stadiul actual al cunoștințelor, mecanismul codificării tăriei sonore nu este pe deplin lămurit. Se pare că acest mecanism este complex și implică, pe de-o parte, o etapă de codificare la nivelul fibrelor nervului auditiv și, pe de alta parte, o prelucrare ulterioară la nivel cortical unde se asamblează informațiile provenite de la totalitatea fibrelor periferice.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La nivelul fibrelor nervului auditiv au fost evidențiate mai multe fenomene care sunt implicate în codificarea intensității sunetului, cum ar fi:</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1)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propag</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fibrele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2)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rului</a:t>
            </a:r>
            <a:r>
              <a:rPr lang="en-GB" kern="100" dirty="0">
                <a:latin typeface="Calibri" panose="020F0502020204030204" pitchFamily="34" charset="0"/>
                <a:ea typeface="Calibri" panose="020F0502020204030204" pitchFamily="34" charset="0"/>
                <a:cs typeface="Times New Roman" panose="02020603050405020304" pitchFamily="18" charset="0"/>
              </a:rPr>
              <a:t> de fibre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3) </a:t>
            </a:r>
            <a:r>
              <a:rPr lang="en-GB" kern="100" dirty="0" err="1">
                <a:latin typeface="Calibri" panose="020F0502020204030204" pitchFamily="34" charset="0"/>
                <a:ea typeface="Calibri" panose="020F0502020204030204" pitchFamily="34" charset="0"/>
                <a:cs typeface="Times New Roman" panose="02020603050405020304" pitchFamily="18" charset="0"/>
              </a:rPr>
              <a:t>existen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35741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66B825-40A7-2141-0E63-4AA3BB79F256}"/>
              </a:ext>
            </a:extLst>
          </p:cNvPr>
          <p:cNvPicPr>
            <a:picLocks noGrp="1" noChangeAspect="1"/>
          </p:cNvPicPr>
          <p:nvPr>
            <p:ph idx="1"/>
          </p:nvPr>
        </p:nvPicPr>
        <p:blipFill>
          <a:blip r:embed="rId2"/>
          <a:stretch>
            <a:fillRect/>
          </a:stretch>
        </p:blipFill>
        <p:spPr>
          <a:xfrm>
            <a:off x="4134342" y="1642286"/>
            <a:ext cx="4310412" cy="2349528"/>
          </a:xfrm>
          <a:prstGeom prst="rect">
            <a:avLst/>
          </a:prstGeom>
        </p:spPr>
      </p:pic>
      <p:sp>
        <p:nvSpPr>
          <p:cNvPr id="7" name="TextBox 6">
            <a:extLst>
              <a:ext uri="{FF2B5EF4-FFF2-40B4-BE49-F238E27FC236}">
                <a16:creationId xmlns:a16="http://schemas.microsoft.com/office/drawing/2014/main" id="{634DAF3E-8E95-EF9D-C2ED-A89EEAA63D9D}"/>
              </a:ext>
            </a:extLst>
          </p:cNvPr>
          <p:cNvSpPr txBox="1"/>
          <p:nvPr/>
        </p:nvSpPr>
        <p:spPr>
          <a:xfrm>
            <a:off x="881118" y="4743271"/>
            <a:ext cx="10638530" cy="646331"/>
          </a:xfrm>
          <a:prstGeom prst="rect">
            <a:avLst/>
          </a:prstGeom>
          <a:noFill/>
        </p:spPr>
        <p:txBody>
          <a:bodyPr wrap="square">
            <a:spAutoFit/>
          </a:bodyPr>
          <a:lstStyle/>
          <a:p>
            <a:r>
              <a:rPr lang="en-GB" b="0" i="0" dirty="0" err="1">
                <a:solidFill>
                  <a:srgbClr val="4B5563"/>
                </a:solidFill>
                <a:effectLst/>
                <a:latin typeface="Avenir"/>
              </a:rPr>
              <a:t>Diferența</a:t>
            </a:r>
            <a:r>
              <a:rPr lang="en-GB" b="0" i="0" dirty="0">
                <a:solidFill>
                  <a:srgbClr val="4B5563"/>
                </a:solidFill>
                <a:effectLst/>
                <a:latin typeface="Avenir"/>
              </a:rPr>
              <a:t> </a:t>
            </a:r>
            <a:r>
              <a:rPr lang="en-GB" b="0" i="0" dirty="0" err="1">
                <a:solidFill>
                  <a:srgbClr val="4B5563"/>
                </a:solidFill>
                <a:effectLst/>
                <a:latin typeface="Avenir"/>
              </a:rPr>
              <a:t>abia</a:t>
            </a:r>
            <a:r>
              <a:rPr lang="en-GB" b="0" i="0" dirty="0">
                <a:solidFill>
                  <a:srgbClr val="4B5563"/>
                </a:solidFill>
                <a:effectLst/>
                <a:latin typeface="Avenir"/>
              </a:rPr>
              <a:t> </a:t>
            </a:r>
            <a:r>
              <a:rPr lang="en-GB" b="0" i="0" dirty="0" err="1">
                <a:solidFill>
                  <a:srgbClr val="4B5563"/>
                </a:solidFill>
                <a:effectLst/>
                <a:latin typeface="Avenir"/>
              </a:rPr>
              <a:t>sesizabilă</a:t>
            </a:r>
            <a:r>
              <a:rPr lang="en-GB" b="0" i="0" dirty="0">
                <a:solidFill>
                  <a:srgbClr val="4B5563"/>
                </a:solidFill>
                <a:effectLst/>
                <a:latin typeface="Avenir"/>
              </a:rPr>
              <a:t> </a:t>
            </a:r>
            <a:r>
              <a:rPr lang="en-GB" dirty="0">
                <a:solidFill>
                  <a:srgbClr val="4B5563"/>
                </a:solidFill>
                <a:latin typeface="Avenir"/>
              </a:rPr>
              <a:t>(JND</a:t>
            </a:r>
            <a:r>
              <a:rPr lang="ro-RO" dirty="0">
                <a:solidFill>
                  <a:srgbClr val="4B5563"/>
                </a:solidFill>
                <a:latin typeface="Avenir"/>
              </a:rPr>
              <a:t> -j</a:t>
            </a:r>
            <a:r>
              <a:rPr lang="en-GB" dirty="0" err="1">
                <a:solidFill>
                  <a:srgbClr val="4B5563"/>
                </a:solidFill>
                <a:latin typeface="Avenir"/>
              </a:rPr>
              <a:t>ust</a:t>
            </a:r>
            <a:r>
              <a:rPr lang="en-GB" dirty="0">
                <a:solidFill>
                  <a:srgbClr val="4B5563"/>
                </a:solidFill>
                <a:latin typeface="Avenir"/>
              </a:rPr>
              <a:t>-noticeable difference ) </a:t>
            </a:r>
            <a:r>
              <a:rPr lang="en-GB" b="0" i="0" dirty="0" err="1">
                <a:solidFill>
                  <a:srgbClr val="4B5563"/>
                </a:solidFill>
                <a:effectLst/>
                <a:latin typeface="Avenir"/>
              </a:rPr>
              <a:t>este</a:t>
            </a:r>
            <a:r>
              <a:rPr lang="en-GB" b="0" i="0" dirty="0">
                <a:solidFill>
                  <a:srgbClr val="4B5563"/>
                </a:solidFill>
                <a:effectLst/>
                <a:latin typeface="Avenir"/>
              </a:rPr>
              <a:t> un concept </a:t>
            </a:r>
            <a:r>
              <a:rPr lang="en-GB" b="0" i="0" dirty="0" err="1">
                <a:solidFill>
                  <a:srgbClr val="4B5563"/>
                </a:solidFill>
                <a:effectLst/>
                <a:latin typeface="Avenir"/>
              </a:rPr>
              <a:t>cheie</a:t>
            </a:r>
            <a:r>
              <a:rPr lang="en-GB" b="0" i="0" dirty="0">
                <a:solidFill>
                  <a:srgbClr val="4B5563"/>
                </a:solidFill>
                <a:effectLst/>
                <a:latin typeface="Avenir"/>
              </a:rPr>
              <a:t> </a:t>
            </a:r>
            <a:r>
              <a:rPr lang="en-GB" b="0" i="0" dirty="0" err="1">
                <a:solidFill>
                  <a:srgbClr val="4B5563"/>
                </a:solidFill>
                <a:effectLst/>
                <a:latin typeface="Avenir"/>
              </a:rPr>
              <a:t>în</a:t>
            </a:r>
            <a:r>
              <a:rPr lang="en-GB" b="0" i="0" dirty="0">
                <a:solidFill>
                  <a:srgbClr val="4B5563"/>
                </a:solidFill>
                <a:effectLst/>
                <a:latin typeface="Avenir"/>
              </a:rPr>
              <a:t> </a:t>
            </a:r>
            <a:r>
              <a:rPr lang="en-GB" b="0" i="0" dirty="0" err="1">
                <a:solidFill>
                  <a:srgbClr val="4B5563"/>
                </a:solidFill>
                <a:effectLst/>
                <a:latin typeface="Avenir"/>
              </a:rPr>
              <a:t>psihofizică</a:t>
            </a:r>
            <a:r>
              <a:rPr lang="en-GB" b="0" i="0" dirty="0">
                <a:solidFill>
                  <a:srgbClr val="4B5563"/>
                </a:solidFill>
                <a:effectLst/>
                <a:latin typeface="Avenir"/>
              </a:rPr>
              <a:t>, </a:t>
            </a:r>
            <a:r>
              <a:rPr lang="en-GB" b="0" i="0" dirty="0" err="1">
                <a:solidFill>
                  <a:srgbClr val="4B5563"/>
                </a:solidFill>
                <a:effectLst/>
                <a:latin typeface="Avenir"/>
              </a:rPr>
              <a:t>definită</a:t>
            </a:r>
            <a:r>
              <a:rPr lang="en-GB" b="0" i="0" dirty="0">
                <a:solidFill>
                  <a:srgbClr val="4B5563"/>
                </a:solidFill>
                <a:effectLst/>
                <a:latin typeface="Avenir"/>
              </a:rPr>
              <a:t> ca </a:t>
            </a:r>
            <a:r>
              <a:rPr lang="en-GB" b="0" i="0" dirty="0" err="1">
                <a:solidFill>
                  <a:srgbClr val="4B5563"/>
                </a:solidFill>
                <a:effectLst/>
                <a:latin typeface="Avenir"/>
              </a:rPr>
              <a:t>cea</a:t>
            </a:r>
            <a:r>
              <a:rPr lang="en-GB" b="0" i="0" dirty="0">
                <a:solidFill>
                  <a:srgbClr val="4B5563"/>
                </a:solidFill>
                <a:effectLst/>
                <a:latin typeface="Avenir"/>
              </a:rPr>
              <a:t> </a:t>
            </a:r>
            <a:r>
              <a:rPr lang="en-GB" b="0" i="0" dirty="0" err="1">
                <a:solidFill>
                  <a:srgbClr val="4B5563"/>
                </a:solidFill>
                <a:effectLst/>
                <a:latin typeface="Avenir"/>
              </a:rPr>
              <a:t>mai</a:t>
            </a:r>
            <a:r>
              <a:rPr lang="en-GB" b="0" i="0" dirty="0">
                <a:solidFill>
                  <a:srgbClr val="4B5563"/>
                </a:solidFill>
                <a:effectLst/>
                <a:latin typeface="Avenir"/>
              </a:rPr>
              <a:t> </a:t>
            </a:r>
            <a:r>
              <a:rPr lang="en-GB" b="0" i="0" dirty="0" err="1">
                <a:solidFill>
                  <a:srgbClr val="4B5563"/>
                </a:solidFill>
                <a:effectLst/>
                <a:latin typeface="Avenir"/>
              </a:rPr>
              <a:t>mică</a:t>
            </a:r>
            <a:r>
              <a:rPr lang="en-GB" b="0" i="0" dirty="0">
                <a:solidFill>
                  <a:srgbClr val="4B5563"/>
                </a:solidFill>
                <a:effectLst/>
                <a:latin typeface="Avenir"/>
              </a:rPr>
              <a:t> </a:t>
            </a:r>
            <a:r>
              <a:rPr lang="en-GB" b="0" i="0" dirty="0" err="1">
                <a:solidFill>
                  <a:srgbClr val="4B5563"/>
                </a:solidFill>
                <a:effectLst/>
                <a:latin typeface="Avenir"/>
              </a:rPr>
              <a:t>diferență</a:t>
            </a:r>
            <a:r>
              <a:rPr lang="en-GB" b="0" i="0" dirty="0">
                <a:solidFill>
                  <a:srgbClr val="4B5563"/>
                </a:solidFill>
                <a:effectLst/>
                <a:latin typeface="Avenir"/>
              </a:rPr>
              <a:t> </a:t>
            </a:r>
            <a:r>
              <a:rPr lang="en-GB" b="0" i="0" dirty="0" err="1">
                <a:solidFill>
                  <a:srgbClr val="4B5563"/>
                </a:solidFill>
                <a:effectLst/>
                <a:latin typeface="Avenir"/>
              </a:rPr>
              <a:t>detectabilă</a:t>
            </a:r>
            <a:r>
              <a:rPr lang="en-GB" b="0" i="0" dirty="0">
                <a:solidFill>
                  <a:srgbClr val="4B5563"/>
                </a:solidFill>
                <a:effectLst/>
                <a:latin typeface="Avenir"/>
              </a:rPr>
              <a:t> </a:t>
            </a:r>
            <a:r>
              <a:rPr lang="en-GB" b="0" i="0" dirty="0" err="1">
                <a:solidFill>
                  <a:srgbClr val="4B5563"/>
                </a:solidFill>
                <a:effectLst/>
                <a:latin typeface="Avenir"/>
              </a:rPr>
              <a:t>între</a:t>
            </a:r>
            <a:r>
              <a:rPr lang="en-GB" b="0" i="0" dirty="0">
                <a:solidFill>
                  <a:srgbClr val="4B5563"/>
                </a:solidFill>
                <a:effectLst/>
                <a:latin typeface="Avenir"/>
              </a:rPr>
              <a:t> </a:t>
            </a:r>
            <a:r>
              <a:rPr lang="en-GB" b="0" i="0" dirty="0" err="1">
                <a:solidFill>
                  <a:srgbClr val="4B5563"/>
                </a:solidFill>
                <a:effectLst/>
                <a:latin typeface="Avenir"/>
              </a:rPr>
              <a:t>doi</a:t>
            </a:r>
            <a:r>
              <a:rPr lang="en-GB" b="0" i="0" dirty="0">
                <a:solidFill>
                  <a:srgbClr val="4B5563"/>
                </a:solidFill>
                <a:effectLst/>
                <a:latin typeface="Avenir"/>
              </a:rPr>
              <a:t> stimuli </a:t>
            </a:r>
            <a:r>
              <a:rPr lang="en-GB" b="0" i="0" dirty="0" err="1">
                <a:solidFill>
                  <a:srgbClr val="4B5563"/>
                </a:solidFill>
                <a:effectLst/>
                <a:latin typeface="Avenir"/>
              </a:rPr>
              <a:t>similari</a:t>
            </a:r>
            <a:r>
              <a:rPr lang="en-GB" b="0" i="0" dirty="0">
                <a:solidFill>
                  <a:srgbClr val="4B5563"/>
                </a:solidFill>
                <a:effectLst/>
                <a:latin typeface="Avenir"/>
              </a:rPr>
              <a:t> care </a:t>
            </a:r>
            <a:r>
              <a:rPr lang="en-GB" b="0" i="0" dirty="0" err="1">
                <a:solidFill>
                  <a:srgbClr val="4B5563"/>
                </a:solidFill>
                <a:effectLst/>
                <a:latin typeface="Avenir"/>
              </a:rPr>
              <a:t>poate</a:t>
            </a:r>
            <a:r>
              <a:rPr lang="en-GB" b="0" i="0" dirty="0">
                <a:solidFill>
                  <a:srgbClr val="4B5563"/>
                </a:solidFill>
                <a:effectLst/>
                <a:latin typeface="Avenir"/>
              </a:rPr>
              <a:t> fi </a:t>
            </a:r>
            <a:r>
              <a:rPr lang="en-GB" b="0" i="0" dirty="0" err="1">
                <a:solidFill>
                  <a:srgbClr val="4B5563"/>
                </a:solidFill>
                <a:effectLst/>
                <a:latin typeface="Avenir"/>
              </a:rPr>
              <a:t>percepută</a:t>
            </a:r>
            <a:r>
              <a:rPr lang="en-GB" b="0" i="0" dirty="0">
                <a:solidFill>
                  <a:srgbClr val="4B5563"/>
                </a:solidFill>
                <a:effectLst/>
                <a:latin typeface="Avenir"/>
              </a:rPr>
              <a:t> cel </a:t>
            </a:r>
            <a:r>
              <a:rPr lang="en-GB" b="0" i="0" dirty="0" err="1">
                <a:solidFill>
                  <a:srgbClr val="4B5563"/>
                </a:solidFill>
                <a:effectLst/>
                <a:latin typeface="Avenir"/>
              </a:rPr>
              <a:t>puțin</a:t>
            </a:r>
            <a:r>
              <a:rPr lang="en-GB" b="0" i="0" dirty="0">
                <a:solidFill>
                  <a:srgbClr val="4B5563"/>
                </a:solidFill>
                <a:effectLst/>
                <a:latin typeface="Avenir"/>
              </a:rPr>
              <a:t> </a:t>
            </a:r>
            <a:r>
              <a:rPr lang="en-GB" b="0" i="0" dirty="0" err="1">
                <a:solidFill>
                  <a:srgbClr val="4B5563"/>
                </a:solidFill>
                <a:effectLst/>
                <a:latin typeface="Avenir"/>
              </a:rPr>
              <a:t>jumătate</a:t>
            </a:r>
            <a:r>
              <a:rPr lang="en-GB" b="0" i="0" dirty="0">
                <a:solidFill>
                  <a:srgbClr val="4B5563"/>
                </a:solidFill>
                <a:effectLst/>
                <a:latin typeface="Avenir"/>
              </a:rPr>
              <a:t> din </a:t>
            </a:r>
            <a:r>
              <a:rPr lang="en-GB" b="0" i="0" dirty="0" err="1">
                <a:solidFill>
                  <a:srgbClr val="4B5563"/>
                </a:solidFill>
                <a:effectLst/>
                <a:latin typeface="Avenir"/>
              </a:rPr>
              <a:t>timp.</a:t>
            </a:r>
            <a:r>
              <a:rPr lang="en-GB" b="0" i="0" dirty="0">
                <a:solidFill>
                  <a:srgbClr val="4B5563"/>
                </a:solidFill>
                <a:effectLst/>
                <a:latin typeface="Avenir"/>
              </a:rPr>
              <a:t> </a:t>
            </a:r>
            <a:endParaRPr lang="ro-RO" dirty="0"/>
          </a:p>
        </p:txBody>
      </p:sp>
    </p:spTree>
    <p:extLst>
      <p:ext uri="{BB962C8B-B14F-4D97-AF65-F5344CB8AC3E}">
        <p14:creationId xmlns:p14="http://schemas.microsoft.com/office/powerpoint/2010/main" val="105796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B7E27-8E09-D2A5-AC70-83EAA250703F}"/>
              </a:ext>
            </a:extLst>
          </p:cNvPr>
          <p:cNvSpPr>
            <a:spLocks noGrp="1"/>
          </p:cNvSpPr>
          <p:nvPr>
            <p:ph idx="1"/>
          </p:nvPr>
        </p:nvSpPr>
        <p:spPr>
          <a:xfrm>
            <a:off x="838200" y="685800"/>
            <a:ext cx="10515600" cy="5491163"/>
          </a:xfrm>
        </p:spPr>
        <p:txBody>
          <a:bodyPr>
            <a:normAutofit fontScale="92500"/>
          </a:bodyPr>
          <a:lstStyle/>
          <a:p>
            <a:pPr marL="0" indent="0" algn="just">
              <a:buNone/>
            </a:pPr>
            <a:r>
              <a:rPr lang="en-GB" kern="100" dirty="0">
                <a:latin typeface="Calibri" panose="020F0502020204030204" pitchFamily="34" charset="0"/>
                <a:ea typeface="Calibri" panose="020F0502020204030204" pitchFamily="34" charset="0"/>
                <a:cs typeface="Times New Roman" panose="02020603050405020304" pitchFamily="18" charset="0"/>
              </a:rPr>
              <a:t>1) </a:t>
            </a:r>
            <a:r>
              <a:rPr lang="en-GB" kern="100" dirty="0" err="1">
                <a:latin typeface="Calibri" panose="020F0502020204030204" pitchFamily="34" charset="0"/>
                <a:ea typeface="Calibri" panose="020F0502020204030204" pitchFamily="34" charset="0"/>
                <a:cs typeface="Times New Roman" panose="02020603050405020304" pitchFamily="18" charset="0"/>
              </a:rPr>
              <a:t>Presupunerea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privind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veche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cunoscut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kern="100" dirty="0">
                <a:latin typeface="Calibri" panose="020F0502020204030204" pitchFamily="34" charset="0"/>
                <a:ea typeface="Calibri" panose="020F0502020204030204" pitchFamily="34" charset="0"/>
                <a:cs typeface="Times New Roman" panose="02020603050405020304" pitchFamily="18" charset="0"/>
              </a:rPr>
              <a:t>Se </a:t>
            </a:r>
            <a:r>
              <a:rPr lang="ro-RO" kern="100" dirty="0">
                <a:latin typeface="Calibri" panose="020F0502020204030204" pitchFamily="34" charset="0"/>
                <a:ea typeface="Calibri" panose="020F0502020204030204" pitchFamily="34" charset="0"/>
                <a:cs typeface="Times New Roman" panose="02020603050405020304" pitchFamily="18" charset="0"/>
              </a:rPr>
              <a:t>cunoaște,</a:t>
            </a:r>
            <a:r>
              <a:rPr lang="en-GB" kern="100" dirty="0">
                <a:latin typeface="Calibri" panose="020F0502020204030204" pitchFamily="34" charset="0"/>
                <a:ea typeface="Calibri" panose="020F0502020204030204" pitchFamily="34" charset="0"/>
                <a:cs typeface="Times New Roman" panose="02020603050405020304" pitchFamily="18" charset="0"/>
              </a:rPr>
              <a:t> 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prezint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chiar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absen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activitate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spontan</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caracterizat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producerea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poten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iale</a:t>
            </a:r>
            <a:r>
              <a:rPr lang="en-GB" kern="100" dirty="0">
                <a:latin typeface="Calibri" panose="020F0502020204030204" pitchFamily="34" charset="0"/>
                <a:ea typeface="Calibri" panose="020F0502020204030204" pitchFamily="34" charset="0"/>
                <a:cs typeface="Times New Roman" panose="02020603050405020304" pitchFamily="18" charset="0"/>
              </a:rPr>
              <a:t> de ac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iune</a:t>
            </a:r>
            <a:r>
              <a:rPr lang="en-GB" kern="100" dirty="0">
                <a:latin typeface="Calibri" panose="020F0502020204030204" pitchFamily="34" charset="0"/>
                <a:ea typeface="Calibri" panose="020F0502020204030204" pitchFamily="34" charset="0"/>
                <a:cs typeface="Times New Roman" panose="02020603050405020304" pitchFamily="18" charset="0"/>
              </a:rPr>
              <a:t> de tip </a:t>
            </a:r>
            <a:r>
              <a:rPr lang="en-GB" i="1" kern="100" dirty="0">
                <a:latin typeface="Calibri" panose="020F0502020204030204" pitchFamily="34" charset="0"/>
                <a:ea typeface="Calibri" panose="020F0502020204030204" pitchFamily="34" charset="0"/>
                <a:cs typeface="Times New Roman" panose="02020603050405020304" pitchFamily="18" charset="0"/>
              </a:rPr>
              <a:t>tot </a:t>
            </a:r>
            <a:r>
              <a:rPr lang="en-GB" i="1" kern="100" dirty="0" err="1">
                <a:latin typeface="Calibri" panose="020F0502020204030204" pitchFamily="34" charset="0"/>
                <a:ea typeface="Calibri" panose="020F0502020204030204" pitchFamily="34" charset="0"/>
                <a:cs typeface="Times New Roman" panose="02020603050405020304" pitchFamily="18" charset="0"/>
              </a:rPr>
              <a:t>sau</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nimic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urma</a:t>
            </a:r>
            <a:r>
              <a:rPr lang="en-GB" kern="100" dirty="0">
                <a:latin typeface="Calibri" panose="020F0502020204030204" pitchFamily="34" charset="0"/>
                <a:ea typeface="Calibri" panose="020F0502020204030204" pitchFamily="34" charset="0"/>
                <a:cs typeface="Times New Roman" panose="02020603050405020304" pitchFamily="18" charset="0"/>
              </a:rPr>
              <a:t> ac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iunii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poten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ialelor</a:t>
            </a:r>
            <a:r>
              <a:rPr lang="en-GB" kern="100" dirty="0">
                <a:latin typeface="Calibri" panose="020F0502020204030204" pitchFamily="34" charset="0"/>
                <a:ea typeface="Calibri" panose="020F0502020204030204" pitchFamily="34" charset="0"/>
                <a:cs typeface="Times New Roman" panose="02020603050405020304" pitchFamily="18" charset="0"/>
              </a:rPr>
              <a:t> de ac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propor</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ional</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Totusi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majoritatea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func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nu dep</a:t>
            </a:r>
            <a:r>
              <a:rPr lang="ro-RO" kern="100" dirty="0" err="1">
                <a:latin typeface="Calibri" panose="020F0502020204030204" pitchFamily="34" charset="0"/>
                <a:ea typeface="Calibri" panose="020F0502020204030204" pitchFamily="34" charset="0"/>
                <a:cs typeface="Times New Roman" panose="02020603050405020304" pitchFamily="18" charset="0"/>
              </a:rPr>
              <a:t>ăș</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un interval de 40 </a:t>
            </a:r>
            <a:r>
              <a:rPr lang="en-GB" kern="100" dirty="0" err="1">
                <a:latin typeface="Calibri" panose="020F0502020204030204" pitchFamily="34" charset="0"/>
                <a:ea typeface="Calibri" panose="020F0502020204030204" pitchFamily="34" charset="0"/>
                <a:cs typeface="Times New Roman" panose="02020603050405020304" pitchFamily="18" charset="0"/>
              </a:rPr>
              <a:t>dB.</a:t>
            </a:r>
            <a:r>
              <a:rPr lang="en-GB" kern="100" dirty="0">
                <a:latin typeface="Calibri" panose="020F0502020204030204" pitchFamily="34" charset="0"/>
                <a:ea typeface="Calibri" panose="020F0502020204030204" pitchFamily="34" charset="0"/>
                <a:cs typeface="Times New Roman" panose="02020603050405020304" pitchFamily="18" charset="0"/>
              </a:rPr>
              <a:t> Exist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care posed</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extins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pân</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la 80 dB, care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specializa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
            </a:r>
            <a:r>
              <a:rPr lang="ro-RO" kern="100" dirty="0" err="1">
                <a:latin typeface="Calibri" panose="020F0502020204030204" pitchFamily="34" charset="0"/>
                <a:ea typeface="Calibri" panose="020F0502020204030204" pitchFamily="34" charset="0"/>
                <a:cs typeface="Times New Roman" panose="02020603050405020304" pitchFamily="18" charset="0"/>
              </a:rPr>
              <a:t>ăț</a:t>
            </a:r>
            <a:r>
              <a:rPr lang="en-GB" kern="100" dirty="0" err="1">
                <a:latin typeface="Calibri" panose="020F0502020204030204" pitchFamily="34" charset="0"/>
                <a:ea typeface="Calibri" panose="020F0502020204030204" pitchFamily="34" charset="0"/>
                <a:cs typeface="Times New Roman" panose="02020603050405020304" pitchFamily="18" charset="0"/>
              </a:rPr>
              <a:t>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ridicate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urechii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de 120 dB,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audibilitate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dureros</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GB" kern="100" dirty="0">
                <a:latin typeface="Calibri" panose="020F0502020204030204" pitchFamily="34" charset="0"/>
                <a:ea typeface="Calibri" panose="020F0502020204030204" pitchFamily="34" charset="0"/>
                <a:cs typeface="Times New Roman" panose="02020603050405020304" pitchFamily="18" charset="0"/>
              </a:rPr>
              <a:t>Prin </a:t>
            </a:r>
            <a:r>
              <a:rPr lang="en-GB" kern="100" dirty="0" err="1">
                <a:latin typeface="Calibri" panose="020F0502020204030204" pitchFamily="34" charset="0"/>
                <a:ea typeface="Calibri" panose="020F0502020204030204" pitchFamily="34" charset="0"/>
                <a:cs typeface="Times New Roman" panose="02020603050405020304" pitchFamily="18" charset="0"/>
              </a:rPr>
              <a:t>urmare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limitat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fost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necesar</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g</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sirea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altor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mecanisme</a:t>
            </a:r>
            <a:r>
              <a:rPr lang="en-GB" kern="100" dirty="0">
                <a:latin typeface="Calibri" panose="020F0502020204030204" pitchFamily="34" charset="0"/>
                <a:ea typeface="Calibri" panose="020F0502020204030204" pitchFamily="34" charset="0"/>
                <a:cs typeface="Times New Roman" panose="02020603050405020304" pitchFamily="18" charset="0"/>
              </a:rPr>
              <a:t> care 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-l </a:t>
            </a:r>
            <a:r>
              <a:rPr lang="en-GB" kern="100" dirty="0" err="1">
                <a:latin typeface="Calibri" panose="020F0502020204030204" pitchFamily="34" charset="0"/>
                <a:ea typeface="Calibri" panose="020F0502020204030204" pitchFamily="34" charset="0"/>
                <a:cs typeface="Times New Roman" panose="02020603050405020304" pitchFamily="18" charset="0"/>
              </a:rPr>
              <a:t>completeze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4002374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4891-790A-200E-03C3-1299CBF2DBB0}"/>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3B0B5CF-42D4-882A-2C72-7C148C7B05AD}"/>
              </a:ext>
            </a:extLst>
          </p:cNvPr>
          <p:cNvSpPr>
            <a:spLocks noGrp="1"/>
          </p:cNvSpPr>
          <p:nvPr>
            <p:ph idx="1"/>
          </p:nvPr>
        </p:nvSpPr>
        <p:spPr/>
        <p:txBody>
          <a:bodyPr/>
          <a:lstStyle/>
          <a:p>
            <a:pPr marL="0" indent="0" algn="just">
              <a:buNone/>
            </a:pPr>
            <a:r>
              <a:rPr lang="en-GB" kern="100" dirty="0">
                <a:latin typeface="Calibri" panose="020F0502020204030204" pitchFamily="34" charset="0"/>
                <a:ea typeface="Calibri" panose="020F0502020204030204" pitchFamily="34" charset="0"/>
                <a:cs typeface="Times New Roman" panose="02020603050405020304" pitchFamily="18" charset="0"/>
              </a:rPr>
              <a:t>2) O </a:t>
            </a:r>
            <a:r>
              <a:rPr lang="en-GB" kern="100" dirty="0" err="1">
                <a:latin typeface="Calibri" panose="020F0502020204030204" pitchFamily="34" charset="0"/>
                <a:ea typeface="Calibri" panose="020F0502020204030204" pitchFamily="34" charset="0"/>
                <a:cs typeface="Times New Roman" panose="02020603050405020304" pitchFamily="18" charset="0"/>
              </a:rPr>
              <a:t>alta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posibilitate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rului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odat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
            </a:r>
            <a:r>
              <a:rPr lang="ro-RO" kern="100" dirty="0" err="1">
                <a:latin typeface="Calibri" panose="020F0502020204030204" pitchFamily="34" charset="0"/>
                <a:ea typeface="Calibri" panose="020F0502020204030204" pitchFamily="34" charset="0"/>
                <a:cs typeface="Times New Roman" panose="02020603050405020304" pitchFamily="18" charset="0"/>
              </a:rPr>
              <a:t>ăț</a:t>
            </a:r>
            <a:r>
              <a:rPr lang="en-GB" kern="100" dirty="0">
                <a:latin typeface="Calibri" panose="020F0502020204030204" pitchFamily="34" charset="0"/>
                <a:ea typeface="Calibri" panose="020F0502020204030204" pitchFamily="34" charset="0"/>
                <a:cs typeface="Times New Roman" panose="02020603050405020304" pitchFamily="18" charset="0"/>
              </a:rPr>
              <a:t>ii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Fiecare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ciliat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intern</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conexiuni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sinaptice</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mul</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a:t>
            </a:r>
            <a:r>
              <a:rPr lang="en-GB" kern="100" dirty="0">
                <a:latin typeface="Calibri" panose="020F0502020204030204" pitchFamily="34" charset="0"/>
                <a:ea typeface="Calibri" panose="020F0502020204030204" pitchFamily="34" charset="0"/>
                <a:cs typeface="Times New Roman" panose="02020603050405020304" pitchFamily="18" charset="0"/>
              </a:rPr>
              <a:t> ca la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
            </a:r>
            <a:r>
              <a:rPr lang="ro-RO" kern="100" dirty="0" err="1">
                <a:latin typeface="Calibri" panose="020F0502020204030204" pitchFamily="34" charset="0"/>
                <a:ea typeface="Calibri" panose="020F0502020204030204" pitchFamily="34" charset="0"/>
                <a:cs typeface="Times New Roman" panose="02020603050405020304" pitchFamily="18" charset="0"/>
              </a:rPr>
              <a:t>ăț</a:t>
            </a:r>
            <a:r>
              <a:rPr lang="en-GB" kern="100" dirty="0">
                <a:latin typeface="Calibri" panose="020F0502020204030204" pitchFamily="34" charset="0"/>
                <a:ea typeface="Calibri" panose="020F0502020204030204" pitchFamily="34" charset="0"/>
                <a:cs typeface="Times New Roman" panose="02020603050405020304" pitchFamily="18" charset="0"/>
              </a:rPr>
              <a:t>ii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creasc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atât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ciliate </a:t>
            </a:r>
            <a:r>
              <a:rPr lang="en-GB" kern="100" dirty="0" err="1">
                <a:latin typeface="Calibri" panose="020F0502020204030204" pitchFamily="34" charset="0"/>
                <a:ea typeface="Calibri" panose="020F0502020204030204" pitchFamily="34" charset="0"/>
                <a:cs typeface="Times New Roman" panose="02020603050405020304" pitchFamily="18" charset="0"/>
              </a:rPr>
              <a:t>cât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rul</a:t>
            </a:r>
            <a:r>
              <a:rPr lang="en-GB" kern="100" dirty="0">
                <a:latin typeface="Calibri" panose="020F0502020204030204" pitchFamily="34" charset="0"/>
                <a:ea typeface="Calibri" panose="020F0502020204030204" pitchFamily="34" charset="0"/>
                <a:cs typeface="Times New Roman" panose="02020603050405020304" pitchFamily="18" charset="0"/>
              </a:rPr>
              <a:t> de fibre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cuvinte</a:t>
            </a:r>
            <a:r>
              <a:rPr lang="en-GB" kern="100" dirty="0">
                <a:latin typeface="Calibri" panose="020F0502020204030204" pitchFamily="34" charset="0"/>
                <a:ea typeface="Calibri" panose="020F0502020204030204" pitchFamily="34" charset="0"/>
                <a:cs typeface="Times New Roman" panose="02020603050405020304" pitchFamily="18" charset="0"/>
              </a:rPr>
              <a:t> 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amplifice</a:t>
            </a:r>
            <a:r>
              <a:rPr lang="en-GB" kern="100" dirty="0">
                <a:latin typeface="Calibri" panose="020F0502020204030204" pitchFamily="34" charset="0"/>
                <a:ea typeface="Calibri" panose="020F0502020204030204" pitchFamily="34" charset="0"/>
                <a:cs typeface="Times New Roman" panose="02020603050405020304" pitchFamily="18" charset="0"/>
              </a:rPr>
              <a:t> 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a:latin typeface="Calibri" panose="020F0502020204030204" pitchFamily="34" charset="0"/>
                <a:ea typeface="Calibri" panose="020F0502020204030204" pitchFamily="34" charset="0"/>
                <a:cs typeface="Times New Roman" panose="02020603050405020304" pitchFamily="18" charset="0"/>
              </a:rPr>
              <a:t>a-</a:t>
            </a:r>
            <a:r>
              <a:rPr lang="en-GB" kern="100" dirty="0" err="1">
                <a:latin typeface="Calibri" panose="020F0502020204030204" pitchFamily="34" charset="0"/>
                <a:ea typeface="Calibri" panose="020F0502020204030204" pitchFamily="34" charset="0"/>
                <a:cs typeface="Times New Roman" panose="02020603050405020304" pitchFamily="18" charset="0"/>
              </a:rPr>
              <a:t>numitul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a:latin typeface="Calibri" panose="020F0502020204030204" pitchFamily="34" charset="0"/>
                <a:ea typeface="Calibri" panose="020F0502020204030204" pitchFamily="34" charset="0"/>
                <a:cs typeface="Times New Roman" panose="02020603050405020304" pitchFamily="18" charset="0"/>
              </a:rPr>
              <a:t>pattern de </a:t>
            </a:r>
            <a:r>
              <a:rPr lang="en-GB" i="1"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kern="100" dirty="0">
                <a:latin typeface="Calibri" panose="020F0502020204030204" pitchFamily="34" charset="0"/>
                <a:ea typeface="Calibri" panose="020F0502020204030204" pitchFamily="34" charset="0"/>
                <a:cs typeface="Times New Roman" panose="02020603050405020304" pitchFamily="18" charset="0"/>
              </a:rPr>
              <a:t>Nici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suficient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explica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a:t>
            </a:r>
            <a:r>
              <a:rPr lang="en-GB" kern="100" dirty="0">
                <a:latin typeface="Calibri" panose="020F0502020204030204" pitchFamily="34" charset="0"/>
                <a:ea typeface="Calibri" panose="020F0502020204030204" pitchFamily="34" charset="0"/>
                <a:cs typeface="Times New Roman" panose="02020603050405020304" pitchFamily="18" charset="0"/>
              </a:rPr>
              <a:t> de 120 dB a </a:t>
            </a:r>
            <a:r>
              <a:rPr lang="en-GB" kern="100" dirty="0" err="1">
                <a:latin typeface="Calibri" panose="020F0502020204030204" pitchFamily="34" charset="0"/>
                <a:ea typeface="Calibri" panose="020F0502020204030204" pitchFamily="34" charset="0"/>
                <a:cs typeface="Times New Roman" panose="02020603050405020304" pitchFamily="18" charset="0"/>
              </a:rPr>
              <a:t>urechii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84324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AB43-11F9-10A5-2ADF-95DB60B14FF1}"/>
              </a:ext>
            </a:extLst>
          </p:cNvPr>
          <p:cNvSpPr>
            <a:spLocks noGrp="1"/>
          </p:cNvSpPr>
          <p:nvPr>
            <p:ph type="title"/>
          </p:nvPr>
        </p:nvSpPr>
        <p:spPr>
          <a:xfrm>
            <a:off x="838200" y="365125"/>
            <a:ext cx="10515600" cy="568325"/>
          </a:xfrm>
        </p:spPr>
        <p:txBody>
          <a:bodyPr>
            <a:normAutofit fontScale="90000"/>
          </a:bodyPr>
          <a:lstStyle/>
          <a:p>
            <a:endParaRPr lang="ro-RO" dirty="0"/>
          </a:p>
        </p:txBody>
      </p:sp>
      <p:sp>
        <p:nvSpPr>
          <p:cNvPr id="3" name="Content Placeholder 2">
            <a:extLst>
              <a:ext uri="{FF2B5EF4-FFF2-40B4-BE49-F238E27FC236}">
                <a16:creationId xmlns:a16="http://schemas.microsoft.com/office/drawing/2014/main" id="{C5C6FDDB-2F92-B408-3252-151EA8FAB2F4}"/>
              </a:ext>
            </a:extLst>
          </p:cNvPr>
          <p:cNvSpPr>
            <a:spLocks noGrp="1"/>
          </p:cNvSpPr>
          <p:nvPr>
            <p:ph idx="1"/>
          </p:nvPr>
        </p:nvSpPr>
        <p:spPr>
          <a:xfrm>
            <a:off x="838200" y="1152525"/>
            <a:ext cx="10515600" cy="5024438"/>
          </a:xfrm>
        </p:spPr>
        <p:txBody>
          <a:bodyPr>
            <a:normAutofit fontScale="92500" lnSpcReduction="20000"/>
          </a:bodyPr>
          <a:lstStyle/>
          <a:p>
            <a:pPr algn="just">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3) Un al </a:t>
            </a:r>
            <a:r>
              <a:rPr lang="en-GB" kern="100" dirty="0" err="1">
                <a:latin typeface="Calibri" panose="020F0502020204030204" pitchFamily="34" charset="0"/>
                <a:ea typeface="Calibri" panose="020F0502020204030204" pitchFamily="34" charset="0"/>
                <a:cs typeface="Times New Roman" panose="02020603050405020304" pitchFamily="18" charset="0"/>
              </a:rPr>
              <a:t>treilea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 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extinderea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
            </a:r>
            <a:r>
              <a:rPr lang="ro-RO" kern="100" dirty="0" err="1">
                <a:latin typeface="Calibri" panose="020F0502020204030204" pitchFamily="34" charset="0"/>
                <a:ea typeface="Calibri" panose="020F0502020204030204" pitchFamily="34" charset="0"/>
                <a:cs typeface="Times New Roman" panose="02020603050405020304" pitchFamily="18" charset="0"/>
              </a:rPr>
              <a:t>ăț</a:t>
            </a:r>
            <a:r>
              <a:rPr lang="en-GB" kern="100" dirty="0">
                <a:latin typeface="Calibri" panose="020F0502020204030204" pitchFamily="34" charset="0"/>
                <a:ea typeface="Calibri" panose="020F0502020204030204" pitchFamily="34" charset="0"/>
                <a:cs typeface="Times New Roman" panose="02020603050405020304" pitchFamily="18" charset="0"/>
              </a:rPr>
              <a:t>ii, se </a:t>
            </a:r>
            <a:r>
              <a:rPr lang="en-GB" kern="100" dirty="0" err="1">
                <a:latin typeface="Calibri" panose="020F0502020204030204" pitchFamily="34" charset="0"/>
                <a:ea typeface="Calibri" panose="020F0502020204030204" pitchFamily="34" charset="0"/>
                <a:cs typeface="Times New Roman" panose="02020603050405020304" pitchFamily="18" charset="0"/>
              </a:rPr>
              <a:t>bazeaz</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existen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Într-adevar</a:t>
            </a:r>
            <a:r>
              <a:rPr lang="en-GB" kern="100" dirty="0">
                <a:latin typeface="Calibri" panose="020F0502020204030204" pitchFamily="34" charset="0"/>
                <a:ea typeface="Calibri" panose="020F0502020204030204" pitchFamily="34" charset="0"/>
                <a:cs typeface="Times New Roman" panose="02020603050405020304" pitchFamily="18" charset="0"/>
              </a:rPr>
              <a:t>, s-a </a:t>
            </a:r>
            <a:r>
              <a:rPr lang="en-GB" kern="100" dirty="0" err="1">
                <a:latin typeface="Calibri" panose="020F0502020204030204" pitchFamily="34" charset="0"/>
                <a:ea typeface="Calibri" panose="020F0502020204030204" pitchFamily="34" charset="0"/>
                <a:cs typeface="Times New Roman" panose="02020603050405020304" pitchFamily="18" charset="0"/>
              </a:rPr>
              <a:t>constatat</a:t>
            </a:r>
            <a:r>
              <a:rPr lang="en-GB" kern="100" dirty="0">
                <a:latin typeface="Calibri" panose="020F0502020204030204" pitchFamily="34" charset="0"/>
                <a:ea typeface="Calibri" panose="020F0502020204030204" pitchFamily="34" charset="0"/>
                <a:cs typeface="Times New Roman" panose="02020603050405020304" pitchFamily="18" charset="0"/>
              </a:rPr>
              <a:t> 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aceea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err="1">
                <a:latin typeface="Calibri" panose="020F0502020204030204" pitchFamily="34" charset="0"/>
                <a:ea typeface="Calibri" panose="020F0502020204030204" pitchFamily="34" charset="0"/>
                <a:cs typeface="Times New Roman" panose="02020603050405020304" pitchFamily="18" charset="0"/>
              </a:rPr>
              <a:t>ță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împ</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r</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popula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ii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Exista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joase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medii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ridicate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astfel</a:t>
            </a:r>
            <a:r>
              <a:rPr lang="en-GB" kern="100" dirty="0">
                <a:latin typeface="Calibri" panose="020F0502020204030204" pitchFamily="34" charset="0"/>
                <a:ea typeface="Calibri" panose="020F0502020204030204" pitchFamily="34" charset="0"/>
                <a:cs typeface="Times New Roman" panose="02020603050405020304" pitchFamily="18" charset="0"/>
              </a:rPr>
              <a:t> 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ajunge</a:t>
            </a:r>
            <a:r>
              <a:rPr lang="en-GB" kern="100" dirty="0">
                <a:latin typeface="Calibri" panose="020F0502020204030204" pitchFamily="34" charset="0"/>
                <a:ea typeface="Calibri" panose="020F0502020204030204" pitchFamily="34" charset="0"/>
                <a:cs typeface="Times New Roman" panose="02020603050405020304" pitchFamily="18" charset="0"/>
              </a:rPr>
              <a:t> la o </a:t>
            </a:r>
            <a:r>
              <a:rPr lang="en-GB" kern="100" dirty="0" err="1">
                <a:latin typeface="Calibri" panose="020F0502020204030204" pitchFamily="34" charset="0"/>
                <a:ea typeface="Calibri" panose="020F0502020204030204" pitchFamily="34" charset="0"/>
                <a:cs typeface="Times New Roman" panose="02020603050405020304" pitchFamily="18" charset="0"/>
              </a:rPr>
              <a:t>diferen</a:t>
            </a:r>
            <a:r>
              <a:rPr lang="ro-RO" kern="100" dirty="0" err="1">
                <a:latin typeface="Calibri" panose="020F0502020204030204" pitchFamily="34" charset="0"/>
                <a:ea typeface="Calibri" panose="020F0502020204030204" pitchFamily="34" charset="0"/>
                <a:cs typeface="Times New Roman" panose="02020603050405020304" pitchFamily="18" charset="0"/>
              </a:rPr>
              <a:t>ță</a:t>
            </a:r>
            <a:r>
              <a:rPr lang="en-GB" kern="100" dirty="0">
                <a:latin typeface="Calibri" panose="020F0502020204030204" pitchFamily="34" charset="0"/>
                <a:ea typeface="Calibri" panose="020F0502020204030204" pitchFamily="34" charset="0"/>
                <a:cs typeface="Times New Roman" panose="02020603050405020304" pitchFamily="18" charset="0"/>
              </a:rPr>
              <a:t> de 80 dB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intrarea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iune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cre</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
            </a:r>
            <a:r>
              <a:rPr lang="ro-RO" kern="100" dirty="0" err="1">
                <a:latin typeface="Calibri" panose="020F0502020204030204" pitchFamily="34" charset="0"/>
                <a:ea typeface="Calibri" panose="020F0502020204030204" pitchFamily="34" charset="0"/>
                <a:cs typeface="Times New Roman" panose="02020603050405020304" pitchFamily="18" charset="0"/>
              </a:rPr>
              <a:t>ăț</a:t>
            </a:r>
            <a:r>
              <a:rPr lang="en-GB" kern="100" dirty="0">
                <a:latin typeface="Calibri" panose="020F0502020204030204" pitchFamily="34" charset="0"/>
                <a:ea typeface="Calibri" panose="020F0502020204030204" pitchFamily="34" charset="0"/>
                <a:cs typeface="Times New Roman" panose="02020603050405020304" pitchFamily="18" charset="0"/>
              </a:rPr>
              <a:t>ii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toare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posibil</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aceea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err="1">
                <a:latin typeface="Calibri" panose="020F0502020204030204" pitchFamily="34" charset="0"/>
                <a:ea typeface="Calibri" panose="020F0502020204030204" pitchFamily="34" charset="0"/>
                <a:cs typeface="Times New Roman" panose="02020603050405020304" pitchFamily="18" charset="0"/>
              </a:rPr>
              <a:t>ță</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Aceste mecanisme de codificare sunt complementare și pot explica o serie de aspecte ale percepției intensității sonore, fără însă a le epuiza pe toate. De aceea, domeniul rămâne încă deschis, insistându-se mai ales asupra  cercetărilor privind prelucrările operate la nivelul centrelor superiori.</a:t>
            </a:r>
          </a:p>
          <a:p>
            <a:endParaRPr lang="ro-RO" dirty="0"/>
          </a:p>
        </p:txBody>
      </p:sp>
    </p:spTree>
    <p:extLst>
      <p:ext uri="{BB962C8B-B14F-4D97-AF65-F5344CB8AC3E}">
        <p14:creationId xmlns:p14="http://schemas.microsoft.com/office/powerpoint/2010/main" val="259440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69EE-33FB-0BC9-57E2-9AF552328774}"/>
              </a:ext>
            </a:extLst>
          </p:cNvPr>
          <p:cNvSpPr>
            <a:spLocks noGrp="1"/>
          </p:cNvSpPr>
          <p:nvPr>
            <p:ph type="title"/>
          </p:nvPr>
        </p:nvSpPr>
        <p:spPr>
          <a:xfrm>
            <a:off x="2390775" y="508001"/>
            <a:ext cx="6962775" cy="939800"/>
          </a:xfrm>
        </p:spPr>
        <p:txBody>
          <a:bodyPr/>
          <a:lstStyle/>
          <a:p>
            <a:r>
              <a:rPr lang="en-GB" b="1" u="sng"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b="1" u="sng" kern="100" dirty="0">
                <a:latin typeface="Calibri" panose="020F0502020204030204" pitchFamily="34" charset="0"/>
                <a:ea typeface="Calibri" panose="020F0502020204030204" pitchFamily="34" charset="0"/>
                <a:cs typeface="Times New Roman" panose="02020603050405020304" pitchFamily="18" charset="0"/>
              </a:rPr>
              <a:t> </a:t>
            </a:r>
            <a:r>
              <a:rPr lang="en-GB" b="1" u="sng" kern="100" dirty="0" err="1">
                <a:latin typeface="Calibri" panose="020F0502020204030204" pitchFamily="34" charset="0"/>
                <a:ea typeface="Calibri" panose="020F0502020204030204" pitchFamily="34" charset="0"/>
                <a:cs typeface="Times New Roman" panose="02020603050405020304" pitchFamily="18" charset="0"/>
              </a:rPr>
              <a:t>înal</a:t>
            </a:r>
            <a:r>
              <a:rPr lang="ro-RO" b="1" u="sng" kern="100" dirty="0">
                <a:latin typeface="Calibri" panose="020F0502020204030204" pitchFamily="34" charset="0"/>
                <a:ea typeface="Calibri" panose="020F0502020204030204" pitchFamily="34" charset="0"/>
                <a:cs typeface="Times New Roman" panose="02020603050405020304" pitchFamily="18" charset="0"/>
              </a:rPr>
              <a:t>ț</a:t>
            </a:r>
            <a:r>
              <a:rPr lang="en-GB" b="1" u="sng" kern="100" dirty="0" err="1">
                <a:latin typeface="Calibri" panose="020F0502020204030204" pitchFamily="34" charset="0"/>
                <a:ea typeface="Calibri" panose="020F0502020204030204" pitchFamily="34" charset="0"/>
                <a:cs typeface="Times New Roman" panose="02020603050405020304" pitchFamily="18" charset="0"/>
              </a:rPr>
              <a:t>imii</a:t>
            </a:r>
            <a:r>
              <a:rPr lang="en-GB" b="1" u="sng" kern="100" dirty="0">
                <a:latin typeface="Calibri" panose="020F0502020204030204" pitchFamily="34" charset="0"/>
                <a:ea typeface="Calibri" panose="020F0502020204030204" pitchFamily="34" charset="0"/>
                <a:cs typeface="Times New Roman" panose="02020603050405020304" pitchFamily="18" charset="0"/>
              </a:rPr>
              <a:t> </a:t>
            </a:r>
            <a:r>
              <a:rPr lang="en-GB" b="1" u="sng" kern="100" dirty="0" err="1">
                <a:latin typeface="Calibri" panose="020F0502020204030204" pitchFamily="34" charset="0"/>
                <a:ea typeface="Calibri" panose="020F0502020204030204" pitchFamily="34" charset="0"/>
                <a:cs typeface="Times New Roman" panose="02020603050405020304" pitchFamily="18" charset="0"/>
              </a:rPr>
              <a:t>tonale</a:t>
            </a:r>
            <a:endParaRPr lang="ro-RO" dirty="0"/>
          </a:p>
        </p:txBody>
      </p:sp>
      <p:sp>
        <p:nvSpPr>
          <p:cNvPr id="3" name="Content Placeholder 2">
            <a:extLst>
              <a:ext uri="{FF2B5EF4-FFF2-40B4-BE49-F238E27FC236}">
                <a16:creationId xmlns:a16="http://schemas.microsoft.com/office/drawing/2014/main" id="{CD56DCA2-2A08-1EC9-67D3-758BF5561B90}"/>
              </a:ext>
            </a:extLst>
          </p:cNvPr>
          <p:cNvSpPr>
            <a:spLocks noGrp="1"/>
          </p:cNvSpPr>
          <p:nvPr>
            <p:ph idx="1"/>
          </p:nvPr>
        </p:nvSpPr>
        <p:spPr/>
        <p:txBody>
          <a:bodyPr/>
          <a:lstStyle/>
          <a:p>
            <a:pPr algn="just"/>
            <a:r>
              <a:rPr lang="ro-RO" kern="100" dirty="0">
                <a:latin typeface="Calibri" panose="020F0502020204030204" pitchFamily="34" charset="0"/>
                <a:ea typeface="Calibri" panose="020F0502020204030204" pitchFamily="34" charset="0"/>
                <a:cs typeface="Times New Roman" panose="02020603050405020304" pitchFamily="18" charset="0"/>
              </a:rPr>
              <a:t>Mecanismul codificării înălțimii tonale în sistemul auditiv uman nu este încă pe deplin cunoscut. </a:t>
            </a: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Cele mai multe date experimentale </a:t>
            </a:r>
            <a:r>
              <a:rPr lang="ro-RO" kern="100" dirty="0" err="1">
                <a:latin typeface="Calibri" panose="020F0502020204030204" pitchFamily="34" charset="0"/>
                <a:ea typeface="Calibri" panose="020F0502020204030204" pitchFamily="34" charset="0"/>
                <a:cs typeface="Times New Roman" panose="02020603050405020304" pitchFamily="18" charset="0"/>
              </a:rPr>
              <a:t>neurofiziologice</a:t>
            </a:r>
            <a:r>
              <a:rPr lang="ro-RO" kern="100" dirty="0">
                <a:latin typeface="Calibri" panose="020F0502020204030204" pitchFamily="34" charset="0"/>
                <a:ea typeface="Calibri" panose="020F0502020204030204" pitchFamily="34" charset="0"/>
                <a:cs typeface="Times New Roman" panose="02020603050405020304" pitchFamily="18" charset="0"/>
              </a:rPr>
              <a:t> psihoacustice, pledează pentru o </a:t>
            </a:r>
            <a:r>
              <a:rPr lang="ro-RO" i="1" kern="100" dirty="0">
                <a:latin typeface="Calibri" panose="020F0502020204030204" pitchFamily="34" charset="0"/>
                <a:ea typeface="Calibri" panose="020F0502020204030204" pitchFamily="34" charset="0"/>
                <a:cs typeface="Times New Roman" panose="02020603050405020304" pitchFamily="18" charset="0"/>
              </a:rPr>
              <a:t>codificare spațială</a:t>
            </a:r>
            <a:r>
              <a:rPr lang="ro-RO" kern="100" dirty="0">
                <a:latin typeface="Calibri" panose="020F0502020204030204" pitchFamily="34" charset="0"/>
                <a:ea typeface="Calibri" panose="020F0502020204030204" pitchFamily="34" charset="0"/>
                <a:cs typeface="Times New Roman" panose="02020603050405020304" pitchFamily="18" charset="0"/>
              </a:rPr>
              <a:t>, bazată pe tonotopia sistemului auditiv, la toate nivelele acestuia. </a:t>
            </a: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Exista, totuși, o serie de date experimentale care aduc argumente și în favoarea unei </a:t>
            </a:r>
            <a:r>
              <a:rPr lang="ro-RO" i="1" kern="100" dirty="0">
                <a:latin typeface="Calibri" panose="020F0502020204030204" pitchFamily="34" charset="0"/>
                <a:ea typeface="Calibri" panose="020F0502020204030204" pitchFamily="34" charset="0"/>
                <a:cs typeface="Times New Roman" panose="02020603050405020304" pitchFamily="18" charset="0"/>
              </a:rPr>
              <a:t>codificări temporale</a:t>
            </a:r>
            <a:r>
              <a:rPr lang="ro-RO" kern="100" dirty="0">
                <a:latin typeface="Calibri" panose="020F0502020204030204" pitchFamily="34" charset="0"/>
                <a:ea typeface="Calibri" panose="020F0502020204030204" pitchFamily="34" charset="0"/>
                <a:cs typeface="Times New Roman" panose="02020603050405020304" pitchFamily="18" charset="0"/>
              </a:rPr>
              <a:t>, cel puțin pentru frecvențe sub 5 kHz.</a:t>
            </a:r>
          </a:p>
          <a:p>
            <a:endParaRPr lang="ro-RO" dirty="0"/>
          </a:p>
        </p:txBody>
      </p:sp>
    </p:spTree>
    <p:extLst>
      <p:ext uri="{BB962C8B-B14F-4D97-AF65-F5344CB8AC3E}">
        <p14:creationId xmlns:p14="http://schemas.microsoft.com/office/powerpoint/2010/main" val="3898950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01AD-F243-5AB9-93D1-F60DB2EB7EA4}"/>
              </a:ext>
            </a:extLst>
          </p:cNvPr>
          <p:cNvSpPr>
            <a:spLocks noGrp="1"/>
          </p:cNvSpPr>
          <p:nvPr>
            <p:ph type="title"/>
          </p:nvPr>
        </p:nvSpPr>
        <p:spPr>
          <a:xfrm>
            <a:off x="3867150" y="344487"/>
            <a:ext cx="4867275" cy="673100"/>
          </a:xfrm>
        </p:spPr>
        <p:txBody>
          <a:bodyPr>
            <a:normAutofit fontScale="90000"/>
          </a:bodyPr>
          <a:lstStyle/>
          <a:p>
            <a:r>
              <a:rPr lang="en-GB" dirty="0" err="1"/>
              <a:t>Codificarea</a:t>
            </a:r>
            <a:r>
              <a:rPr lang="en-GB" dirty="0"/>
              <a:t> spa</a:t>
            </a:r>
            <a:r>
              <a:rPr lang="ro-RO" dirty="0"/>
              <a:t>ț</a:t>
            </a:r>
            <a:r>
              <a:rPr lang="en-GB" dirty="0" err="1"/>
              <a:t>ial</a:t>
            </a:r>
            <a:r>
              <a:rPr lang="ro-RO" dirty="0"/>
              <a:t>ă</a:t>
            </a:r>
          </a:p>
        </p:txBody>
      </p:sp>
      <p:sp>
        <p:nvSpPr>
          <p:cNvPr id="3" name="Content Placeholder 2">
            <a:extLst>
              <a:ext uri="{FF2B5EF4-FFF2-40B4-BE49-F238E27FC236}">
                <a16:creationId xmlns:a16="http://schemas.microsoft.com/office/drawing/2014/main" id="{94A10F71-E496-44A6-959B-4897661FD066}"/>
              </a:ext>
            </a:extLst>
          </p:cNvPr>
          <p:cNvSpPr>
            <a:spLocks noGrp="1"/>
          </p:cNvSpPr>
          <p:nvPr>
            <p:ph idx="1"/>
          </p:nvPr>
        </p:nvSpPr>
        <p:spPr>
          <a:xfrm>
            <a:off x="838200" y="1400175"/>
            <a:ext cx="10515600" cy="4776788"/>
          </a:xfrm>
        </p:spPr>
        <p:txBody>
          <a:bodyPr>
            <a:normAutofit fontScale="70000" lnSpcReduction="20000"/>
          </a:bodyPr>
          <a:lstStyle/>
          <a:p>
            <a:pPr algn="just"/>
            <a:r>
              <a:rPr lang="ro-RO" dirty="0"/>
              <a:t>În fiecare etapă parcursă de semnalul auditiv, amplasarea activității mecanice sau electrice evocată de către un sunet pur variază în mod sistematic și regulat cu frecvența acelui sunet. </a:t>
            </a:r>
          </a:p>
          <a:p>
            <a:pPr algn="just"/>
            <a:r>
              <a:rPr lang="ro-RO" dirty="0"/>
              <a:t>Dintre argumentele în favoarea codificării spațiale a înălțimii sonore se pot aminti următoarele:</a:t>
            </a:r>
          </a:p>
          <a:p>
            <a:pPr marL="0" indent="0" algn="just">
              <a:buNone/>
            </a:pPr>
            <a:r>
              <a:rPr lang="ro-RO" dirty="0"/>
              <a:t>- Prin stimularea urechii cu sunete pure, răspunsul maxim corespunde unei localizări precise pe membrana </a:t>
            </a:r>
            <a:r>
              <a:rPr lang="ro-RO" dirty="0" err="1"/>
              <a:t>bazilară</a:t>
            </a:r>
            <a:r>
              <a:rPr lang="ro-RO" dirty="0"/>
              <a:t>, frecvențele joase fiind situate în apropierea apexului, iar cele înalte lângă fereastra ovală.</a:t>
            </a:r>
          </a:p>
          <a:p>
            <a:pPr marL="0" indent="0" algn="just">
              <a:buNone/>
            </a:pPr>
            <a:r>
              <a:rPr lang="ro-RO" dirty="0"/>
              <a:t>- Fiecare fibră a nervului auditiv funcționează ca un </a:t>
            </a:r>
            <a:r>
              <a:rPr lang="ro-RO" i="1" dirty="0"/>
              <a:t>filtru trece bandă</a:t>
            </a:r>
            <a:r>
              <a:rPr lang="ro-RO" dirty="0"/>
              <a:t>; între localizarea fibrei în nervul auditiv și frecvența caracteristică pe care acesta o transmite există o </a:t>
            </a:r>
            <a:r>
              <a:rPr lang="ro-RO" dirty="0" err="1"/>
              <a:t>legatură</a:t>
            </a:r>
            <a:r>
              <a:rPr lang="ro-RO" dirty="0"/>
              <a:t> strânsă. Fiecărui sunet pur îi corespunde un număr de fibre ale nervului auditiv, precis localizate, care formează așa-numitul "pattern" de excitare pentru o frecvență dată. În funcție de intensitatea sunetului, "pattern"-ul de excitare cuprinde un număr mai mic sau mai mare de fibre.</a:t>
            </a:r>
          </a:p>
          <a:p>
            <a:pPr marL="0" indent="0" algn="just">
              <a:buNone/>
            </a:pPr>
            <a:r>
              <a:rPr lang="ro-RO" dirty="0"/>
              <a:t>- Un argument puternic în favoarea codificării spatiale îl constituie "</a:t>
            </a:r>
            <a:r>
              <a:rPr lang="ro-RO" i="1" dirty="0"/>
              <a:t>sunetele lui Zwicker</a:t>
            </a:r>
            <a:r>
              <a:rPr lang="ro-RO" dirty="0"/>
              <a:t>". Zwicker a descoperit că, în urma ascultării prelungite a unui zgomot din al carui spectru au fost înlăturate cu ajutorul unui filtru anumite benzi de frecvență, apare un efect asemănător cu cel întâlnit în cazul vederii. La încetarea zgomotului, subiectul percepe un sunet "fantomă" care conține frecvențele care fusesera eliminate prin filtrare. Totul se petrece ca și cum neuronii care au fost solicitați un timp mai îndelungat au "obosit", iar neuronii corespunzători frecvențelor lipsă își păstrează activitatea spontană obișnuită.</a:t>
            </a:r>
          </a:p>
          <a:p>
            <a:endParaRPr lang="ro-RO" dirty="0"/>
          </a:p>
        </p:txBody>
      </p:sp>
    </p:spTree>
    <p:extLst>
      <p:ext uri="{BB962C8B-B14F-4D97-AF65-F5344CB8AC3E}">
        <p14:creationId xmlns:p14="http://schemas.microsoft.com/office/powerpoint/2010/main" val="1715539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F83D-E080-7A10-E77E-15BBE4B0D5CE}"/>
              </a:ext>
            </a:extLst>
          </p:cNvPr>
          <p:cNvSpPr>
            <a:spLocks noGrp="1"/>
          </p:cNvSpPr>
          <p:nvPr>
            <p:ph type="title"/>
          </p:nvPr>
        </p:nvSpPr>
        <p:spPr>
          <a:xfrm>
            <a:off x="3705225" y="393700"/>
            <a:ext cx="5543550" cy="758825"/>
          </a:xfrm>
        </p:spPr>
        <p:txBody>
          <a:bodyPr>
            <a:normAutofit/>
          </a:bodyPr>
          <a:lstStyle/>
          <a:p>
            <a:r>
              <a:rPr lang="en-GB" i="1"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i="1" kern="100" dirty="0">
                <a:latin typeface="Calibri" panose="020F0502020204030204" pitchFamily="34" charset="0"/>
                <a:ea typeface="Calibri" panose="020F0502020204030204" pitchFamily="34" charset="0"/>
                <a:cs typeface="Times New Roman" panose="02020603050405020304" pitchFamily="18" charset="0"/>
              </a:rPr>
              <a:t> temporal</a:t>
            </a:r>
            <a:r>
              <a:rPr lang="ro-RO" i="1" kern="100" dirty="0">
                <a:latin typeface="Calibri" panose="020F0502020204030204" pitchFamily="34" charset="0"/>
                <a:ea typeface="Calibri" panose="020F0502020204030204" pitchFamily="34" charset="0"/>
                <a:cs typeface="Times New Roman" panose="02020603050405020304" pitchFamily="18" charset="0"/>
              </a:rPr>
              <a:t>ă</a:t>
            </a:r>
            <a:endParaRPr lang="ro-RO" dirty="0"/>
          </a:p>
        </p:txBody>
      </p:sp>
      <p:sp>
        <p:nvSpPr>
          <p:cNvPr id="3" name="Content Placeholder 2">
            <a:extLst>
              <a:ext uri="{FF2B5EF4-FFF2-40B4-BE49-F238E27FC236}">
                <a16:creationId xmlns:a16="http://schemas.microsoft.com/office/drawing/2014/main" id="{BF5B63F6-74EF-93B7-D4F5-0F970630D2F5}"/>
              </a:ext>
            </a:extLst>
          </p:cNvPr>
          <p:cNvSpPr>
            <a:spLocks noGrp="1"/>
          </p:cNvSpPr>
          <p:nvPr>
            <p:ph idx="1"/>
          </p:nvPr>
        </p:nvSpPr>
        <p:spPr>
          <a:xfrm>
            <a:off x="838200" y="1247775"/>
            <a:ext cx="10515600" cy="4929188"/>
          </a:xfrm>
        </p:spPr>
        <p:txBody>
          <a:bodyPr>
            <a:normAutofit fontScale="85000" lnSpcReduction="20000"/>
          </a:bodyPr>
          <a:lstStyle/>
          <a:p>
            <a:pPr marL="0" indent="0" algn="just">
              <a:buNone/>
            </a:pPr>
            <a:r>
              <a:rPr lang="ro-RO" dirty="0">
                <a:latin typeface="Calibri" panose="020F0502020204030204" pitchFamily="34" charset="0"/>
                <a:ea typeface="Calibri" panose="020F0502020204030204" pitchFamily="34" charset="0"/>
                <a:cs typeface="Times New Roman" panose="02020603050405020304" pitchFamily="18" charset="0"/>
              </a:rPr>
              <a:t>Există și argumente în favoarea unei codificări temporale a înălțimii tonale. </a:t>
            </a:r>
          </a:p>
          <a:p>
            <a:pPr algn="just"/>
            <a:r>
              <a:rPr lang="ro-RO" dirty="0">
                <a:latin typeface="Calibri" panose="020F0502020204030204" pitchFamily="34" charset="0"/>
                <a:ea typeface="Calibri" panose="020F0502020204030204" pitchFamily="34" charset="0"/>
                <a:cs typeface="Times New Roman" panose="02020603050405020304" pitchFamily="18" charset="0"/>
              </a:rPr>
              <a:t>Astfel, sub acțiunea unui sunet pur, mișcarea oscilatorie a membranei bazilare are aceeași frecvență cu cea a sunetului, iar aceasta se traduce într-o acțiune periodică de frecvență asupra celulelor ciliate. Fibrele nervului auditiv, care primesc semnalul acustic de la celulele ciliate interne, transmit trenuri de potențiale de acțiune corelate cu perioada </a:t>
            </a:r>
            <a:r>
              <a:rPr lang="ro-RO" baseline="-25000"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 = 1/ </a:t>
            </a:r>
            <a:r>
              <a:rPr lang="el-GR" dirty="0">
                <a:latin typeface="Calibri" panose="020F0502020204030204" pitchFamily="34" charset="0"/>
                <a:ea typeface="Calibri" panose="020F0502020204030204" pitchFamily="34" charset="0"/>
                <a:cs typeface="Times New Roman" panose="02020603050405020304" pitchFamily="18" charset="0"/>
              </a:rPr>
              <a:t>ν</a:t>
            </a:r>
            <a:r>
              <a:rPr lang="en-GB"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a sunetului pur. Acest proces pare a fi în legătură cu capacitatea urechii umane de a percepe o calitate a sunetelor care a fost numita "</a:t>
            </a:r>
            <a:r>
              <a:rPr lang="ro-RO" i="1" dirty="0">
                <a:latin typeface="Calibri" panose="020F0502020204030204" pitchFamily="34" charset="0"/>
                <a:ea typeface="Calibri" panose="020F0502020204030204" pitchFamily="34" charset="0"/>
                <a:cs typeface="Times New Roman" panose="02020603050405020304" pitchFamily="18" charset="0"/>
              </a:rPr>
              <a:t>cromă</a:t>
            </a:r>
            <a:r>
              <a:rPr lang="ro-RO" dirty="0">
                <a:latin typeface="Calibri" panose="020F0502020204030204" pitchFamily="34" charset="0"/>
                <a:ea typeface="Calibri" panose="020F0502020204030204" pitchFamily="34" charset="0"/>
                <a:cs typeface="Times New Roman" panose="02020603050405020304" pitchFamily="18" charset="0"/>
              </a:rPr>
              <a:t>". Doua sunete pure al caror raport de frecvente este 2, deci care sunt separate printr-o octavă, sunt percepute ca similare sau chiar identice. </a:t>
            </a:r>
          </a:p>
          <a:p>
            <a:pPr algn="just"/>
            <a:r>
              <a:rPr lang="ro-RO" dirty="0">
                <a:latin typeface="Calibri" panose="020F0502020204030204" pitchFamily="34" charset="0"/>
                <a:ea typeface="Calibri" panose="020F0502020204030204" pitchFamily="34" charset="0"/>
                <a:cs typeface="Times New Roman" panose="02020603050405020304" pitchFamily="18" charset="0"/>
              </a:rPr>
              <a:t>Persoanele care pot identifica o notă muzicală izolată pot uneori să confunde două note care sunt separate printr-o octavă, ca și cum le-ar recunoaște pe baza calității de cromă. </a:t>
            </a:r>
          </a:p>
          <a:p>
            <a:pPr algn="just"/>
            <a:r>
              <a:rPr lang="ro-RO" dirty="0">
                <a:latin typeface="Calibri" panose="020F0502020204030204" pitchFamily="34" charset="0"/>
                <a:ea typeface="Calibri" panose="020F0502020204030204" pitchFamily="34" charset="0"/>
                <a:cs typeface="Times New Roman" panose="02020603050405020304" pitchFamily="18" charset="0"/>
              </a:rPr>
              <a:t>Pe de alta parte, chiar pentru o persoană fără o educație muzicală specială, o melodie formată din sunete pure este ușor de recunoscut atunci, când este interpretată cu o octavă mai sus sau mai jos, dar nu și dacă intervalele pentru care a fost transpusă sunt altele decât octava.</a:t>
            </a:r>
            <a:endParaRPr lang="ro-RO" dirty="0"/>
          </a:p>
        </p:txBody>
      </p:sp>
    </p:spTree>
    <p:extLst>
      <p:ext uri="{BB962C8B-B14F-4D97-AF65-F5344CB8AC3E}">
        <p14:creationId xmlns:p14="http://schemas.microsoft.com/office/powerpoint/2010/main" val="86071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2D5CF-5277-DB6B-88D8-D0314924631F}"/>
              </a:ext>
            </a:extLst>
          </p:cNvPr>
          <p:cNvSpPr>
            <a:spLocks noGrp="1"/>
          </p:cNvSpPr>
          <p:nvPr>
            <p:ph idx="1"/>
          </p:nvPr>
        </p:nvSpPr>
        <p:spPr>
          <a:xfrm>
            <a:off x="838200" y="316523"/>
            <a:ext cx="10515600" cy="6176352"/>
          </a:xfrm>
        </p:spPr>
        <p:txBody>
          <a:bodyPr>
            <a:normAutofit fontScale="775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Un asemenea efect poate fi explicat prin </a:t>
            </a:r>
            <a:r>
              <a:rPr lang="en-GB" kern="100" dirty="0" err="1">
                <a:latin typeface="Calibri" panose="020F0502020204030204" pitchFamily="34" charset="0"/>
                <a:ea typeface="Calibri" panose="020F0502020204030204" pitchFamily="34" charset="0"/>
                <a:cs typeface="Times New Roman" panose="02020603050405020304" pitchFamily="18" charset="0"/>
              </a:rPr>
              <a:t>stimulri</a:t>
            </a:r>
            <a:r>
              <a:rPr lang="ro-RO" kern="100" dirty="0">
                <a:latin typeface="Calibri" panose="020F0502020204030204" pitchFamily="34" charset="0"/>
                <a:ea typeface="Calibri" panose="020F0502020204030204" pitchFamily="34" charset="0"/>
                <a:cs typeface="Times New Roman" panose="02020603050405020304" pitchFamily="18" charset="0"/>
              </a:rPr>
              <a:t> codificare temporală a frecvenței în modul următor:</a:t>
            </a:r>
          </a:p>
          <a:p>
            <a:pPr algn="just">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celulelor</a:t>
            </a:r>
            <a:r>
              <a:rPr lang="en-GB" kern="100" dirty="0">
                <a:latin typeface="Calibri" panose="020F0502020204030204" pitchFamily="34" charset="0"/>
                <a:ea typeface="Calibri" panose="020F0502020204030204" pitchFamily="34" charset="0"/>
                <a:cs typeface="Times New Roman" panose="02020603050405020304" pitchFamily="18" charset="0"/>
              </a:rPr>
              <a:t> ciliate cu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o </a:t>
            </a:r>
            <a:r>
              <a:rPr lang="en-GB" kern="100" dirty="0" err="1">
                <a:latin typeface="Calibri" panose="020F0502020204030204" pitchFamily="34" charset="0"/>
                <a:ea typeface="Calibri" panose="020F0502020204030204" pitchFamily="34" charset="0"/>
                <a:cs typeface="Times New Roman" panose="02020603050405020304" pitchFamily="18" charset="0"/>
              </a:rPr>
              <a:t>anumit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err="1">
                <a:latin typeface="Calibri" panose="020F0502020204030204" pitchFamily="34" charset="0"/>
                <a:ea typeface="Calibri" panose="020F0502020204030204" pitchFamily="34" charset="0"/>
                <a:cs typeface="Times New Roman" panose="02020603050405020304" pitchFamily="18" charset="0"/>
              </a:rPr>
              <a:t>ță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l-GR" b="1" kern="100" dirty="0">
                <a:latin typeface="Calibri" panose="020F0502020204030204" pitchFamily="34" charset="0"/>
                <a:ea typeface="Calibri" panose="020F0502020204030204" pitchFamily="34" charset="0"/>
                <a:cs typeface="Times New Roman" panose="02020603050405020304" pitchFamily="18" charset="0"/>
              </a:rPr>
              <a:t>ν</a:t>
            </a:r>
            <a:r>
              <a:rPr lang="en-GB" b="1" kern="100" dirty="0">
                <a:latin typeface="Calibri" panose="020F0502020204030204" pitchFamily="34" charset="0"/>
                <a:ea typeface="Calibri" panose="020F0502020204030204" pitchFamily="34" charset="0"/>
                <a:cs typeface="Times New Roman" panose="02020603050405020304" pitchFamily="18" charset="0"/>
              </a:rPr>
              <a:t>=1/T</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succed</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fibrele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la intervale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T, 2T, 3T</a:t>
            </a:r>
            <a:r>
              <a:rPr lang="en-GB" kern="100" dirty="0">
                <a:latin typeface="Calibri" panose="020F0502020204030204" pitchFamily="34" charset="0"/>
                <a:ea typeface="Calibri" panose="020F0502020204030204" pitchFamily="34" charset="0"/>
                <a:cs typeface="Times New Roman" panose="02020603050405020304" pitchFamily="18" charset="0"/>
              </a:rPr>
              <a:t>, etc.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produse</a:t>
            </a:r>
            <a:r>
              <a:rPr lang="en-GB" kern="100" dirty="0">
                <a:latin typeface="Calibri" panose="020F0502020204030204" pitchFamily="34" charset="0"/>
                <a:ea typeface="Calibri" panose="020F0502020204030204" pitchFamily="34" charset="0"/>
                <a:cs typeface="Times New Roman" panose="02020603050405020304" pitchFamily="18" charset="0"/>
              </a:rPr>
              <a:t> de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b="1" kern="100" dirty="0">
                <a:latin typeface="Calibri" panose="020F0502020204030204" pitchFamily="34" charset="0"/>
                <a:ea typeface="Calibri" panose="020F0502020204030204" pitchFamily="34" charset="0"/>
                <a:cs typeface="Times New Roman" panose="02020603050405020304" pitchFamily="18" charset="0"/>
              </a:rPr>
              <a:t>2</a:t>
            </a:r>
            <a:r>
              <a:rPr lang="el-GR" b="1" kern="100" dirty="0">
                <a:latin typeface="Calibri" panose="020F0502020204030204" pitchFamily="34" charset="0"/>
                <a:ea typeface="Calibri" panose="020F0502020204030204" pitchFamily="34" charset="0"/>
                <a:cs typeface="Times New Roman" panose="02020603050405020304" pitchFamily="18" charset="0"/>
              </a:rPr>
              <a:t>ν</a:t>
            </a:r>
            <a:r>
              <a:rPr lang="en-GB" b="1" kern="100" dirty="0">
                <a:latin typeface="Calibri" panose="020F0502020204030204" pitchFamily="34" charset="0"/>
                <a:ea typeface="Calibri" panose="020F0502020204030204" pitchFamily="34" charset="0"/>
                <a:cs typeface="Times New Roman" panose="02020603050405020304" pitchFamily="18" charset="0"/>
              </a:rPr>
              <a:t>=2/T</a:t>
            </a:r>
            <a:r>
              <a:rPr lang="en-GB" b="1"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se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succede</a:t>
            </a:r>
            <a:r>
              <a:rPr lang="en-GB" kern="100" dirty="0">
                <a:latin typeface="Calibri" panose="020F0502020204030204" pitchFamily="34" charset="0"/>
                <a:ea typeface="Calibri" panose="020F0502020204030204" pitchFamily="34" charset="0"/>
                <a:cs typeface="Times New Roman" panose="02020603050405020304" pitchFamily="18" charset="0"/>
              </a:rPr>
              <a:t> la intervale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ro-RO" kern="100" dirty="0">
                <a:latin typeface="Calibri" panose="020F0502020204030204" pitchFamily="34" charset="0"/>
                <a:ea typeface="Calibri" panose="020F0502020204030204" pitchFamily="34" charset="0"/>
                <a:cs typeface="Times New Roman" panose="02020603050405020304" pitchFamily="18" charset="0"/>
              </a:rPr>
              <a:t> </a:t>
            </a:r>
            <a:r>
              <a:rPr lang="ro-RO" b="1" kern="100" dirty="0">
                <a:latin typeface="Calibri" panose="020F0502020204030204" pitchFamily="34" charset="0"/>
                <a:ea typeface="Calibri" panose="020F0502020204030204" pitchFamily="34" charset="0"/>
                <a:cs typeface="Times New Roman" panose="02020603050405020304" pitchFamily="18" charset="0"/>
              </a:rPr>
              <a:t>T/2, T, 3T/2 </a:t>
            </a:r>
            <a:r>
              <a:rPr lang="en-GB" kern="100" dirty="0">
                <a:latin typeface="Calibri" panose="020F0502020204030204" pitchFamily="34" charset="0"/>
                <a:ea typeface="Calibri" panose="020F0502020204030204" pitchFamily="34" charset="0"/>
                <a:cs typeface="Times New Roman" panose="02020603050405020304" pitchFamily="18" charset="0"/>
              </a:rPr>
              <a:t>etc. </a:t>
            </a:r>
            <a:r>
              <a:rPr lang="en-GB" kern="100" dirty="0" err="1">
                <a:latin typeface="Calibri" panose="020F0502020204030204" pitchFamily="34" charset="0"/>
                <a:ea typeface="Calibri" panose="020F0502020204030204" pitchFamily="34" charset="0"/>
                <a:cs typeface="Times New Roman" panose="02020603050405020304" pitchFamily="18" charset="0"/>
              </a:rPr>
              <a:t>Sunetele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a:t>
            </a:r>
            <a:r>
              <a:rPr lang="ro-RO" kern="100" dirty="0">
                <a:latin typeface="Calibri" panose="020F0502020204030204" pitchFamily="34" charset="0"/>
                <a:ea typeface="Calibri" panose="020F0502020204030204" pitchFamily="34" charset="0"/>
                <a:cs typeface="Times New Roman" panose="02020603050405020304" pitchFamily="18" charset="0"/>
              </a:rPr>
              <a:t> </a:t>
            </a:r>
            <a:r>
              <a:rPr lang="el-GR" b="1"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2</a:t>
            </a:r>
            <a:r>
              <a:rPr lang="el-GR" b="1" kern="100" dirty="0">
                <a:latin typeface="Calibri" panose="020F0502020204030204" pitchFamily="34" charset="0"/>
                <a:ea typeface="Calibri" panose="020F0502020204030204" pitchFamily="34" charset="0"/>
                <a:cs typeface="Times New Roman" panose="02020603050405020304" pitchFamily="18" charset="0"/>
              </a:rPr>
              <a:t>ν</a:t>
            </a:r>
            <a:r>
              <a:rPr lang="ro-RO"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avea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comun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succesiunea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a:t>
            </a:r>
            <a:r>
              <a:rPr lang="en-GB" kern="100" dirty="0">
                <a:latin typeface="Calibri" panose="020F0502020204030204" pitchFamily="34" charset="0"/>
                <a:ea typeface="Calibri" panose="020F0502020204030204" pitchFamily="34" charset="0"/>
                <a:cs typeface="Times New Roman" panose="02020603050405020304" pitchFamily="18" charset="0"/>
              </a:rPr>
              <a:t> la intervale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T, 2T</a:t>
            </a:r>
            <a:r>
              <a:rPr lang="ro-RO"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etc. </a:t>
            </a:r>
            <a:r>
              <a:rPr lang="en-GB" kern="100" dirty="0" err="1">
                <a:latin typeface="Calibri" panose="020F0502020204030204" pitchFamily="34" charset="0"/>
                <a:ea typeface="Calibri" panose="020F0502020204030204" pitchFamily="34" charset="0"/>
                <a:cs typeface="Times New Roman" panose="02020603050405020304" pitchFamily="18" charset="0"/>
              </a:rPr>
              <a:t>Aceast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comun</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propag</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err="1">
                <a:latin typeface="Calibri" panose="020F0502020204030204" pitchFamily="34" charset="0"/>
                <a:ea typeface="Calibri" panose="020F0502020204030204" pitchFamily="34" charset="0"/>
                <a:cs typeface="Times New Roman" panose="02020603050405020304" pitchFamily="18" charset="0"/>
              </a:rPr>
              <a:t>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sta</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baza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elegerii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perceperii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notelor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aceea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denumire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e.g. n</a:t>
            </a:r>
            <a:r>
              <a:rPr lang="en-GB" kern="100" dirty="0" err="1">
                <a:latin typeface="Calibri" panose="020F0502020204030204" pitchFamily="34" charset="0"/>
                <a:ea typeface="Calibri" panose="020F0502020204030204" pitchFamily="34" charset="0"/>
                <a:cs typeface="Times New Roman" panose="02020603050405020304" pitchFamily="18" charset="0"/>
              </a:rPr>
              <a:t>ota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a:latin typeface="Calibri" panose="020F0502020204030204" pitchFamily="34" charset="0"/>
                <a:ea typeface="Calibri" panose="020F0502020204030204" pitchFamily="34" charset="0"/>
                <a:cs typeface="Times New Roman" panose="02020603050405020304" pitchFamily="18" charset="0"/>
              </a:rPr>
              <a:t>la</a:t>
            </a:r>
            <a:r>
              <a:rPr lang="en-GB" kern="100" dirty="0">
                <a:latin typeface="Calibri" panose="020F0502020204030204" pitchFamily="34" charset="0"/>
                <a:ea typeface="Calibri" panose="020F0502020204030204" pitchFamily="34" charset="0"/>
                <a:cs typeface="Times New Roman" panose="02020603050405020304" pitchFamily="18" charset="0"/>
              </a:rPr>
              <a:t>) din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octave ca </a:t>
            </a:r>
            <a:r>
              <a:rPr lang="en-GB" kern="100" dirty="0" err="1">
                <a:latin typeface="Calibri" panose="020F0502020204030204" pitchFamily="34" charset="0"/>
                <a:ea typeface="Calibri" panose="020F0502020204030204" pitchFamily="34" charset="0"/>
                <a:cs typeface="Times New Roman" panose="02020603050405020304" pitchFamily="18" charset="0"/>
              </a:rPr>
              <a:t>având</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anumit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similaritate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Un bun </a:t>
            </a:r>
            <a:r>
              <a:rPr lang="en-GB" kern="100" dirty="0" err="1">
                <a:latin typeface="Calibri" panose="020F0502020204030204" pitchFamily="34" charset="0"/>
                <a:ea typeface="Calibri" panose="020F0502020204030204" pitchFamily="34" charset="0"/>
                <a:cs typeface="Times New Roman" panose="02020603050405020304" pitchFamily="18" charset="0"/>
              </a:rPr>
              <a:t>muzician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recunoa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melodice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succesive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dirty="0">
                <a:latin typeface="Calibri" panose="020F0502020204030204" pitchFamily="34" charset="0"/>
                <a:ea typeface="Calibri" panose="020F0502020204030204" pitchFamily="34" charset="0"/>
                <a:cs typeface="Times New Roman" panose="02020603050405020304" pitchFamily="18" charset="0"/>
              </a:rPr>
              <a:t> 60</a:t>
            </a:r>
            <a:r>
              <a:rPr lang="ro-RO" kern="100" dirty="0">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5.000 Hz. Peste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de 5.000 Hz </a:t>
            </a:r>
            <a:r>
              <a:rPr lang="en-GB" kern="100" dirty="0" err="1">
                <a:latin typeface="Calibri" panose="020F0502020204030204" pitchFamily="34" charset="0"/>
                <a:ea typeface="Calibri" panose="020F0502020204030204" pitchFamily="34" charset="0"/>
                <a:cs typeface="Times New Roman" panose="02020603050405020304" pitchFamily="18" charset="0"/>
              </a:rPr>
              <a:t>recunoa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devine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dificil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realizat</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recunoa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asociat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calitatea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crom</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e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coincide cu cel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 </a:t>
            </a:r>
            <a:r>
              <a:rPr lang="en-GB" kern="100" dirty="0" err="1">
                <a:latin typeface="Calibri" panose="020F0502020204030204" pitchFamily="34" charset="0"/>
                <a:ea typeface="Calibri" panose="020F0502020204030204" pitchFamily="34" charset="0"/>
                <a:cs typeface="Times New Roman" panose="02020603050405020304" pitchFamily="18" charset="0"/>
              </a:rPr>
              <a:t>fost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observat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transmiterea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poten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ialelor</a:t>
            </a:r>
            <a:r>
              <a:rPr lang="en-GB" kern="100" dirty="0">
                <a:latin typeface="Calibri" panose="020F0502020204030204" pitchFamily="34" charset="0"/>
                <a:ea typeface="Calibri" panose="020F0502020204030204" pitchFamily="34" charset="0"/>
                <a:cs typeface="Times New Roman" panose="02020603050405020304" pitchFamily="18" charset="0"/>
              </a:rPr>
              <a:t> de ac</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mod </a:t>
            </a:r>
            <a:r>
              <a:rPr lang="en-GB" kern="100" dirty="0" err="1">
                <a:latin typeface="Calibri" panose="020F0502020204030204" pitchFamily="34" charset="0"/>
                <a:ea typeface="Calibri" panose="020F0502020204030204" pitchFamily="34" charset="0"/>
                <a:cs typeface="Times New Roman" panose="02020603050405020304" pitchFamily="18" charset="0"/>
              </a:rPr>
              <a:t>corelat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sunetului</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urmare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a:t>
            </a:r>
            <a:r>
              <a:rPr lang="ro-RO" kern="100" dirty="0" err="1">
                <a:latin typeface="Calibri" panose="020F0502020204030204" pitchFamily="34" charset="0"/>
                <a:ea typeface="Calibri" panose="020F0502020204030204" pitchFamily="34" charset="0"/>
                <a:cs typeface="Times New Roman" panose="02020603050405020304" pitchFamily="18" charset="0"/>
              </a:rPr>
              <a:t>ță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asociat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croma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restrâns</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decât</a:t>
            </a:r>
            <a:r>
              <a:rPr lang="en-GB" kern="100" dirty="0">
                <a:latin typeface="Calibri" panose="020F0502020204030204" pitchFamily="34" charset="0"/>
                <a:ea typeface="Calibri" panose="020F0502020204030204" pitchFamily="34" charset="0"/>
                <a:cs typeface="Times New Roman" panose="02020603050405020304" pitchFamily="18" charset="0"/>
              </a:rPr>
              <a:t> cel </a:t>
            </a:r>
            <a:r>
              <a:rPr lang="en-GB" kern="100" dirty="0" err="1">
                <a:latin typeface="Calibri" panose="020F0502020204030204" pitchFamily="34" charset="0"/>
                <a:ea typeface="Calibri" panose="020F0502020204030204" pitchFamily="34" charset="0"/>
                <a:cs typeface="Times New Roman" panose="02020603050405020304" pitchFamily="18" charset="0"/>
              </a:rPr>
              <a:t>corelat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înal</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imea</a:t>
            </a:r>
            <a:r>
              <a:rPr lang="en-GB" kern="100" dirty="0">
                <a:latin typeface="Calibri" panose="020F0502020204030204" pitchFamily="34" charset="0"/>
                <a:ea typeface="Calibri" panose="020F0502020204030204" pitchFamily="34" charset="0"/>
                <a:cs typeface="Times New Roman" panose="02020603050405020304" pitchFamily="18" charset="0"/>
              </a:rPr>
              <a:t> tonal</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spa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ial</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499540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3B0E-5411-63B7-0531-792092B8A8E0}"/>
              </a:ext>
            </a:extLst>
          </p:cNvPr>
          <p:cNvSpPr>
            <a:spLocks noGrp="1"/>
          </p:cNvSpPr>
          <p:nvPr>
            <p:ph type="title"/>
          </p:nvPr>
        </p:nvSpPr>
        <p:spPr>
          <a:xfrm>
            <a:off x="5105399" y="183103"/>
            <a:ext cx="6953250" cy="958850"/>
          </a:xfrm>
        </p:spPr>
        <p:txBody>
          <a:bodyPr/>
          <a:lstStyle/>
          <a:p>
            <a:r>
              <a:rPr lang="ro-RO" dirty="0"/>
              <a:t>Psihofizica percepției culorilor</a:t>
            </a:r>
            <a:endParaRPr lang="en-US" dirty="0"/>
          </a:p>
        </p:txBody>
      </p:sp>
      <p:pic>
        <p:nvPicPr>
          <p:cNvPr id="4" name="Content Placeholder 3">
            <a:extLst>
              <a:ext uri="{FF2B5EF4-FFF2-40B4-BE49-F238E27FC236}">
                <a16:creationId xmlns:a16="http://schemas.microsoft.com/office/drawing/2014/main" id="{3602FE05-2836-798D-863B-F72147EC5884}"/>
              </a:ext>
            </a:extLst>
          </p:cNvPr>
          <p:cNvPicPr>
            <a:picLocks noGrp="1" noChangeAspect="1"/>
          </p:cNvPicPr>
          <p:nvPr>
            <p:ph idx="1"/>
          </p:nvPr>
        </p:nvPicPr>
        <p:blipFill>
          <a:blip r:embed="rId2"/>
          <a:stretch>
            <a:fillRect/>
          </a:stretch>
        </p:blipFill>
        <p:spPr>
          <a:xfrm>
            <a:off x="323851" y="232646"/>
            <a:ext cx="4491371" cy="2280866"/>
          </a:xfrm>
          <a:prstGeom prst="rect">
            <a:avLst/>
          </a:prstGeom>
        </p:spPr>
      </p:pic>
      <p:sp>
        <p:nvSpPr>
          <p:cNvPr id="5" name="TextBox 4">
            <a:extLst>
              <a:ext uri="{FF2B5EF4-FFF2-40B4-BE49-F238E27FC236}">
                <a16:creationId xmlns:a16="http://schemas.microsoft.com/office/drawing/2014/main" id="{312C3C8F-9862-5FAC-3743-D91A5D9D6982}"/>
              </a:ext>
            </a:extLst>
          </p:cNvPr>
          <p:cNvSpPr txBox="1"/>
          <p:nvPr/>
        </p:nvSpPr>
        <p:spPr>
          <a:xfrm>
            <a:off x="5105399" y="1381126"/>
            <a:ext cx="6524625" cy="4524315"/>
          </a:xfrm>
          <a:prstGeom prst="rect">
            <a:avLst/>
          </a:prstGeom>
          <a:noFill/>
        </p:spPr>
        <p:txBody>
          <a:bodyPr wrap="square">
            <a:spAutoFit/>
          </a:bodyPr>
          <a:lstStyle/>
          <a:p>
            <a:pPr algn="just"/>
            <a:r>
              <a:rPr lang="ro-RO" b="1" dirty="0"/>
              <a:t>       Etapele tricromatică și adversă ale vederii cromatice</a:t>
            </a:r>
          </a:p>
          <a:p>
            <a:pPr algn="just"/>
            <a:r>
              <a:rPr lang="en-US" b="1" dirty="0" err="1"/>
              <a:t>Bază</a:t>
            </a:r>
            <a:r>
              <a:rPr lang="en-US" b="1" dirty="0"/>
              <a:t> </a:t>
            </a:r>
            <a:r>
              <a:rPr lang="en-US" b="1" dirty="0" err="1"/>
              <a:t>fizică</a:t>
            </a:r>
            <a:r>
              <a:rPr lang="en-US" b="1" dirty="0"/>
              <a:t>: </a:t>
            </a:r>
            <a:r>
              <a:rPr lang="en-US" dirty="0" err="1"/>
              <a:t>Lungimile</a:t>
            </a:r>
            <a:r>
              <a:rPr lang="en-US" dirty="0"/>
              <a:t> de </a:t>
            </a:r>
            <a:r>
              <a:rPr lang="en-US" dirty="0" err="1"/>
              <a:t>undă</a:t>
            </a:r>
            <a:r>
              <a:rPr lang="en-US" dirty="0"/>
              <a:t> ale </a:t>
            </a:r>
            <a:r>
              <a:rPr lang="en-US" dirty="0" err="1"/>
              <a:t>luminii</a:t>
            </a:r>
            <a:r>
              <a:rPr lang="en-US" dirty="0"/>
              <a:t> </a:t>
            </a:r>
            <a:r>
              <a:rPr lang="ro-RO" dirty="0"/>
              <a:t>excită </a:t>
            </a:r>
            <a:r>
              <a:rPr lang="en-US" dirty="0" err="1"/>
              <a:t>celulele</a:t>
            </a:r>
            <a:r>
              <a:rPr lang="en-US" dirty="0"/>
              <a:t> </a:t>
            </a:r>
            <a:r>
              <a:rPr lang="en-US" dirty="0" err="1"/>
              <a:t>conice</a:t>
            </a:r>
            <a:r>
              <a:rPr lang="en-US" dirty="0"/>
              <a:t> ale </a:t>
            </a:r>
            <a:r>
              <a:rPr lang="en-US" dirty="0" err="1"/>
              <a:t>retinei</a:t>
            </a:r>
            <a:r>
              <a:rPr lang="en-US" dirty="0"/>
              <a:t> (</a:t>
            </a:r>
            <a:r>
              <a:rPr lang="en-US" dirty="0" err="1"/>
              <a:t>scurte</a:t>
            </a:r>
            <a:r>
              <a:rPr lang="en-US" dirty="0"/>
              <a:t>, </a:t>
            </a:r>
            <a:r>
              <a:rPr lang="en-US" dirty="0" err="1"/>
              <a:t>medii</a:t>
            </a:r>
            <a:r>
              <a:rPr lang="en-US" dirty="0"/>
              <a:t>, lungi), care </a:t>
            </a:r>
            <a:r>
              <a:rPr lang="ro-RO" dirty="0"/>
              <a:t>reacționează </a:t>
            </a:r>
            <a:r>
              <a:rPr lang="en-US" dirty="0" err="1"/>
              <a:t>trimițând</a:t>
            </a:r>
            <a:r>
              <a:rPr lang="en-US" dirty="0"/>
              <a:t> </a:t>
            </a:r>
            <a:r>
              <a:rPr lang="en-US" dirty="0" err="1"/>
              <a:t>semnale</a:t>
            </a:r>
            <a:r>
              <a:rPr lang="en-US" dirty="0"/>
              <a:t> </a:t>
            </a:r>
            <a:r>
              <a:rPr lang="en-US" dirty="0" err="1"/>
              <a:t>către</a:t>
            </a:r>
            <a:r>
              <a:rPr lang="en-US" dirty="0"/>
              <a:t> </a:t>
            </a:r>
            <a:r>
              <a:rPr lang="en-US" dirty="0" err="1"/>
              <a:t>creier</a:t>
            </a:r>
            <a:r>
              <a:rPr lang="en-US" dirty="0"/>
              <a:t>.</a:t>
            </a:r>
            <a:endParaRPr lang="ro-RO" dirty="0"/>
          </a:p>
          <a:p>
            <a:pPr algn="just"/>
            <a:r>
              <a:rPr lang="en-US" b="1" dirty="0"/>
              <a:t>Teoria </a:t>
            </a:r>
            <a:r>
              <a:rPr lang="en-US" b="1" dirty="0" err="1"/>
              <a:t>tricromatică</a:t>
            </a:r>
            <a:r>
              <a:rPr lang="en-US" b="1" dirty="0"/>
              <a:t> (Young-Helmholtz): </a:t>
            </a:r>
            <a:r>
              <a:rPr lang="en-US" dirty="0"/>
              <a:t>Trei </a:t>
            </a:r>
            <a:r>
              <a:rPr lang="en-US" dirty="0" err="1"/>
              <a:t>tipuri</a:t>
            </a:r>
            <a:r>
              <a:rPr lang="en-US" dirty="0"/>
              <a:t> de </a:t>
            </a:r>
            <a:r>
              <a:rPr lang="en-US" dirty="0" err="1"/>
              <a:t>conuri</a:t>
            </a:r>
            <a:r>
              <a:rPr lang="en-US" dirty="0"/>
              <a:t> (</a:t>
            </a:r>
            <a:r>
              <a:rPr lang="en-US" dirty="0" err="1"/>
              <a:t>sensibile</a:t>
            </a:r>
            <a:r>
              <a:rPr lang="en-US" dirty="0"/>
              <a:t> la </a:t>
            </a:r>
            <a:r>
              <a:rPr lang="en-US" dirty="0" err="1"/>
              <a:t>roșu</a:t>
            </a:r>
            <a:r>
              <a:rPr lang="en-US" dirty="0"/>
              <a:t>, </a:t>
            </a:r>
            <a:r>
              <a:rPr lang="en-US" dirty="0" err="1"/>
              <a:t>verde</a:t>
            </a:r>
            <a:r>
              <a:rPr lang="en-US" dirty="0"/>
              <a:t>, </a:t>
            </a:r>
            <a:r>
              <a:rPr lang="en-US" dirty="0" err="1"/>
              <a:t>albastru</a:t>
            </a:r>
            <a:r>
              <a:rPr lang="en-US" dirty="0"/>
              <a:t>) </a:t>
            </a:r>
            <a:r>
              <a:rPr lang="en-US" dirty="0" err="1"/>
              <a:t>combină</a:t>
            </a:r>
            <a:r>
              <a:rPr lang="en-US" dirty="0"/>
              <a:t> </a:t>
            </a:r>
            <a:r>
              <a:rPr lang="en-US" dirty="0" err="1"/>
              <a:t>semnale</a:t>
            </a:r>
            <a:r>
              <a:rPr lang="en-US" dirty="0"/>
              <a:t> </a:t>
            </a:r>
            <a:r>
              <a:rPr lang="en-US" dirty="0" err="1"/>
              <a:t>pentru</a:t>
            </a:r>
            <a:r>
              <a:rPr lang="en-US" dirty="0"/>
              <a:t> a </a:t>
            </a:r>
            <a:r>
              <a:rPr lang="en-US" dirty="0" err="1"/>
              <a:t>crea</a:t>
            </a:r>
            <a:r>
              <a:rPr lang="en-US" dirty="0"/>
              <a:t> </a:t>
            </a:r>
            <a:r>
              <a:rPr lang="ro-RO" dirty="0"/>
              <a:t>gama</a:t>
            </a:r>
            <a:r>
              <a:rPr lang="en-US" dirty="0"/>
              <a:t> </a:t>
            </a:r>
            <a:r>
              <a:rPr lang="en-US" dirty="0" err="1"/>
              <a:t>culoril</a:t>
            </a:r>
            <a:r>
              <a:rPr lang="ro-RO" dirty="0"/>
              <a:t>or</a:t>
            </a:r>
            <a:r>
              <a:rPr lang="en-US" dirty="0"/>
              <a:t>.</a:t>
            </a:r>
            <a:endParaRPr lang="ro-RO" dirty="0"/>
          </a:p>
          <a:p>
            <a:pPr algn="just"/>
            <a:r>
              <a:rPr lang="en-US" b="1" dirty="0"/>
              <a:t>Teoria </a:t>
            </a:r>
            <a:r>
              <a:rPr lang="en-US" b="1" dirty="0" err="1"/>
              <a:t>procesului</a:t>
            </a:r>
            <a:r>
              <a:rPr lang="en-US" b="1" dirty="0"/>
              <a:t> </a:t>
            </a:r>
            <a:r>
              <a:rPr lang="en-US" b="1" dirty="0" err="1"/>
              <a:t>advers</a:t>
            </a:r>
            <a:r>
              <a:rPr lang="en-US" b="1" dirty="0"/>
              <a:t> (Hering): </a:t>
            </a:r>
            <a:r>
              <a:rPr lang="en-US" dirty="0" err="1"/>
              <a:t>Vederea</a:t>
            </a:r>
            <a:r>
              <a:rPr lang="en-US" dirty="0"/>
              <a:t> </a:t>
            </a:r>
            <a:r>
              <a:rPr lang="en-US" dirty="0" err="1"/>
              <a:t>culorilor</a:t>
            </a:r>
            <a:r>
              <a:rPr lang="en-US" dirty="0"/>
              <a:t> </a:t>
            </a:r>
            <a:r>
              <a:rPr lang="en-US" dirty="0" err="1"/>
              <a:t>funcționează</a:t>
            </a:r>
            <a:r>
              <a:rPr lang="en-US" dirty="0"/>
              <a:t> </a:t>
            </a:r>
            <a:r>
              <a:rPr lang="en-US" dirty="0" err="1"/>
              <a:t>în</a:t>
            </a:r>
            <a:r>
              <a:rPr lang="en-US" dirty="0"/>
              <a:t> </a:t>
            </a:r>
            <a:r>
              <a:rPr lang="en-US" dirty="0" err="1"/>
              <a:t>perechi</a:t>
            </a:r>
            <a:r>
              <a:rPr lang="en-US" dirty="0"/>
              <a:t> </a:t>
            </a:r>
            <a:r>
              <a:rPr lang="en-US" dirty="0" err="1"/>
              <a:t>opuse</a:t>
            </a:r>
            <a:r>
              <a:rPr lang="en-US" dirty="0"/>
              <a:t> (</a:t>
            </a:r>
            <a:r>
              <a:rPr lang="en-US" dirty="0" err="1"/>
              <a:t>roșu-verde</a:t>
            </a:r>
            <a:r>
              <a:rPr lang="en-US" dirty="0"/>
              <a:t>, </a:t>
            </a:r>
            <a:r>
              <a:rPr lang="en-US" dirty="0" err="1"/>
              <a:t>albastru-galben</a:t>
            </a:r>
            <a:r>
              <a:rPr lang="en-US" dirty="0"/>
              <a:t>, </a:t>
            </a:r>
            <a:r>
              <a:rPr lang="en-US" dirty="0" err="1"/>
              <a:t>negru-alb</a:t>
            </a:r>
            <a:r>
              <a:rPr lang="en-US" dirty="0"/>
              <a:t>) </a:t>
            </a:r>
            <a:r>
              <a:rPr lang="en-US" dirty="0" err="1"/>
              <a:t>în</a:t>
            </a:r>
            <a:r>
              <a:rPr lang="en-US" dirty="0"/>
              <a:t> </a:t>
            </a:r>
            <a:r>
              <a:rPr lang="en-US" dirty="0" err="1"/>
              <a:t>căile</a:t>
            </a:r>
            <a:r>
              <a:rPr lang="en-US" dirty="0"/>
              <a:t> </a:t>
            </a:r>
            <a:r>
              <a:rPr lang="en-US" dirty="0" err="1"/>
              <a:t>neuronale</a:t>
            </a:r>
            <a:r>
              <a:rPr lang="en-US" dirty="0"/>
              <a:t>.</a:t>
            </a:r>
            <a:endParaRPr lang="ro-RO" dirty="0"/>
          </a:p>
          <a:p>
            <a:pPr algn="just"/>
            <a:r>
              <a:rPr lang="en-US" b="1" dirty="0" err="1"/>
              <a:t>Teoriile</a:t>
            </a:r>
            <a:r>
              <a:rPr lang="en-US" b="1" dirty="0"/>
              <a:t> </a:t>
            </a:r>
            <a:r>
              <a:rPr lang="en-US" b="1" dirty="0" err="1"/>
              <a:t>zonelor</a:t>
            </a:r>
            <a:r>
              <a:rPr lang="en-US" b="1" dirty="0"/>
              <a:t>: </a:t>
            </a:r>
            <a:r>
              <a:rPr lang="en-US" dirty="0" err="1"/>
              <a:t>Combină</a:t>
            </a:r>
            <a:r>
              <a:rPr lang="en-US" dirty="0"/>
              <a:t> </a:t>
            </a:r>
            <a:r>
              <a:rPr lang="en-US" dirty="0" err="1"/>
              <a:t>ambele</a:t>
            </a:r>
            <a:r>
              <a:rPr lang="en-US" dirty="0"/>
              <a:t> </a:t>
            </a:r>
            <a:r>
              <a:rPr lang="en-US" dirty="0" err="1"/>
              <a:t>teorii</a:t>
            </a:r>
            <a:r>
              <a:rPr lang="en-US" dirty="0"/>
              <a:t>, </a:t>
            </a:r>
            <a:r>
              <a:rPr lang="en-US" dirty="0" err="1"/>
              <a:t>arătând</a:t>
            </a:r>
            <a:r>
              <a:rPr lang="en-US" dirty="0"/>
              <a:t> </a:t>
            </a:r>
            <a:r>
              <a:rPr lang="en-US" dirty="0" err="1"/>
              <a:t>că</a:t>
            </a:r>
            <a:r>
              <a:rPr lang="en-US" dirty="0"/>
              <a:t> </a:t>
            </a:r>
            <a:r>
              <a:rPr lang="en-US" dirty="0" err="1"/>
              <a:t>conurile</a:t>
            </a:r>
            <a:r>
              <a:rPr lang="en-US" dirty="0"/>
              <a:t> </a:t>
            </a:r>
            <a:r>
              <a:rPr lang="en-US" dirty="0" err="1"/>
              <a:t>funcționează</a:t>
            </a:r>
            <a:r>
              <a:rPr lang="en-US" dirty="0"/>
              <a:t> </a:t>
            </a:r>
            <a:r>
              <a:rPr lang="en-US" dirty="0" err="1"/>
              <a:t>tricromatic</a:t>
            </a:r>
            <a:r>
              <a:rPr lang="en-US" dirty="0"/>
              <a:t>, </a:t>
            </a:r>
            <a:r>
              <a:rPr lang="en-US" dirty="0" err="1"/>
              <a:t>apoi</a:t>
            </a:r>
            <a:r>
              <a:rPr lang="en-US" dirty="0"/>
              <a:t> </a:t>
            </a:r>
            <a:r>
              <a:rPr lang="en-US" dirty="0" err="1"/>
              <a:t>semnalele</a:t>
            </a:r>
            <a:r>
              <a:rPr lang="en-US" dirty="0"/>
              <a:t> sunt </a:t>
            </a:r>
            <a:r>
              <a:rPr lang="en-US" dirty="0" err="1"/>
              <a:t>procesate</a:t>
            </a:r>
            <a:r>
              <a:rPr lang="en-US" dirty="0"/>
              <a:t> </a:t>
            </a:r>
            <a:r>
              <a:rPr lang="en-US" dirty="0" err="1"/>
              <a:t>în</a:t>
            </a:r>
            <a:r>
              <a:rPr lang="en-US" dirty="0"/>
              <a:t> </a:t>
            </a:r>
            <a:r>
              <a:rPr lang="en-US" dirty="0" err="1"/>
              <a:t>perechi</a:t>
            </a:r>
            <a:r>
              <a:rPr lang="en-US" dirty="0"/>
              <a:t> </a:t>
            </a:r>
            <a:r>
              <a:rPr lang="en-US" dirty="0" err="1"/>
              <a:t>opuse</a:t>
            </a:r>
            <a:r>
              <a:rPr lang="en-US" dirty="0"/>
              <a:t>.</a:t>
            </a:r>
            <a:endParaRPr lang="ro-RO" dirty="0"/>
          </a:p>
          <a:p>
            <a:pPr algn="just"/>
            <a:r>
              <a:rPr lang="en-US" b="1" dirty="0" err="1"/>
              <a:t>Inducția</a:t>
            </a:r>
            <a:r>
              <a:rPr lang="en-US" b="1" dirty="0"/>
              <a:t> </a:t>
            </a:r>
            <a:r>
              <a:rPr lang="ro-RO" b="1" dirty="0"/>
              <a:t>&amp;</a:t>
            </a:r>
            <a:r>
              <a:rPr lang="en-US" b="1" dirty="0"/>
              <a:t> </a:t>
            </a:r>
            <a:r>
              <a:rPr lang="en-US" b="1" dirty="0" err="1"/>
              <a:t>constanța</a:t>
            </a:r>
            <a:r>
              <a:rPr lang="en-US" b="1" dirty="0"/>
              <a:t> </a:t>
            </a:r>
            <a:r>
              <a:rPr lang="en-US" b="1" dirty="0" err="1"/>
              <a:t>culorilor</a:t>
            </a:r>
            <a:r>
              <a:rPr lang="en-US" b="1" dirty="0"/>
              <a:t>: </a:t>
            </a:r>
            <a:r>
              <a:rPr lang="en-US" dirty="0"/>
              <a:t>Cum </a:t>
            </a:r>
            <a:r>
              <a:rPr lang="en-US" dirty="0" err="1"/>
              <a:t>modifică</a:t>
            </a:r>
            <a:r>
              <a:rPr lang="en-US" dirty="0"/>
              <a:t> </a:t>
            </a:r>
            <a:r>
              <a:rPr lang="en-US" dirty="0" err="1"/>
              <a:t>culorile</a:t>
            </a:r>
            <a:r>
              <a:rPr lang="en-US" dirty="0"/>
              <a:t> din </a:t>
            </a:r>
            <a:r>
              <a:rPr lang="en-US" dirty="0" err="1"/>
              <a:t>jur</a:t>
            </a:r>
            <a:r>
              <a:rPr lang="en-US" dirty="0"/>
              <a:t> </a:t>
            </a:r>
            <a:r>
              <a:rPr lang="en-US" dirty="0" err="1"/>
              <a:t>percepția</a:t>
            </a:r>
            <a:r>
              <a:rPr lang="en-US" dirty="0"/>
              <a:t> (</a:t>
            </a:r>
            <a:r>
              <a:rPr lang="en-US" dirty="0" err="1"/>
              <a:t>inducție</a:t>
            </a:r>
            <a:r>
              <a:rPr lang="en-US" dirty="0"/>
              <a:t>) </a:t>
            </a:r>
            <a:r>
              <a:rPr lang="en-US" dirty="0" err="1"/>
              <a:t>și</a:t>
            </a:r>
            <a:r>
              <a:rPr lang="en-US" dirty="0"/>
              <a:t> cum </a:t>
            </a:r>
            <a:r>
              <a:rPr lang="en-US" dirty="0" err="1"/>
              <a:t>creierul</a:t>
            </a:r>
            <a:r>
              <a:rPr lang="en-US" dirty="0"/>
              <a:t> </a:t>
            </a:r>
            <a:r>
              <a:rPr lang="en-US" dirty="0" err="1"/>
              <a:t>încearcă</a:t>
            </a:r>
            <a:r>
              <a:rPr lang="en-US" dirty="0"/>
              <a:t> </a:t>
            </a:r>
            <a:r>
              <a:rPr lang="en-US" dirty="0" err="1"/>
              <a:t>să</a:t>
            </a:r>
            <a:r>
              <a:rPr lang="en-US" dirty="0"/>
              <a:t> </a:t>
            </a:r>
            <a:r>
              <a:rPr lang="en-US" dirty="0" err="1"/>
              <a:t>mențină</a:t>
            </a:r>
            <a:r>
              <a:rPr lang="en-US" dirty="0"/>
              <a:t> </a:t>
            </a:r>
            <a:r>
              <a:rPr lang="en-US" dirty="0" err="1"/>
              <a:t>culorile</a:t>
            </a:r>
            <a:r>
              <a:rPr lang="en-US" dirty="0"/>
              <a:t> stabile </a:t>
            </a:r>
            <a:r>
              <a:rPr lang="en-US" dirty="0" err="1"/>
              <a:t>în</a:t>
            </a:r>
            <a:r>
              <a:rPr lang="en-US" dirty="0"/>
              <a:t> </a:t>
            </a:r>
            <a:r>
              <a:rPr lang="en-US" dirty="0" err="1"/>
              <a:t>ciuda</a:t>
            </a:r>
            <a:r>
              <a:rPr lang="en-US" dirty="0"/>
              <a:t> </a:t>
            </a:r>
            <a:r>
              <a:rPr lang="en-US" dirty="0" err="1"/>
              <a:t>schimbărilor</a:t>
            </a:r>
            <a:r>
              <a:rPr lang="en-US" dirty="0"/>
              <a:t> de </a:t>
            </a:r>
            <a:r>
              <a:rPr lang="en-US" dirty="0" err="1"/>
              <a:t>iluminare</a:t>
            </a:r>
            <a:r>
              <a:rPr lang="en-US" dirty="0"/>
              <a:t> (</a:t>
            </a:r>
            <a:r>
              <a:rPr lang="en-US" dirty="0" err="1"/>
              <a:t>constanță</a:t>
            </a:r>
            <a:endParaRPr lang="en-US" dirty="0"/>
          </a:p>
        </p:txBody>
      </p:sp>
      <p:sp>
        <p:nvSpPr>
          <p:cNvPr id="7" name="TextBox 6">
            <a:extLst>
              <a:ext uri="{FF2B5EF4-FFF2-40B4-BE49-F238E27FC236}">
                <a16:creationId xmlns:a16="http://schemas.microsoft.com/office/drawing/2014/main" id="{71321A28-A80F-45F6-9F67-76D3130F75BA}"/>
              </a:ext>
            </a:extLst>
          </p:cNvPr>
          <p:cNvSpPr txBox="1"/>
          <p:nvPr/>
        </p:nvSpPr>
        <p:spPr>
          <a:xfrm>
            <a:off x="735105" y="5979023"/>
            <a:ext cx="10999693" cy="646331"/>
          </a:xfrm>
          <a:prstGeom prst="rect">
            <a:avLst/>
          </a:prstGeom>
          <a:noFill/>
        </p:spPr>
        <p:txBody>
          <a:bodyPr wrap="square">
            <a:spAutoFit/>
          </a:bodyPr>
          <a:lstStyle/>
          <a:p>
            <a:r>
              <a:rPr lang="en-US" dirty="0" err="1"/>
              <a:t>Creierul</a:t>
            </a:r>
            <a:r>
              <a:rPr lang="en-US" dirty="0"/>
              <a:t> </a:t>
            </a:r>
            <a:r>
              <a:rPr lang="en-US" dirty="0" err="1"/>
              <a:t>interpretează</a:t>
            </a:r>
            <a:r>
              <a:rPr lang="en-US" dirty="0"/>
              <a:t> </a:t>
            </a:r>
            <a:r>
              <a:rPr lang="en-US" dirty="0" err="1"/>
              <a:t>semnale</a:t>
            </a:r>
            <a:r>
              <a:rPr lang="ro-RO" dirty="0"/>
              <a:t>le</a:t>
            </a:r>
            <a:r>
              <a:rPr lang="en-US" dirty="0"/>
              <a:t>, </a:t>
            </a:r>
            <a:r>
              <a:rPr lang="en-US" dirty="0" err="1"/>
              <a:t>influențat</a:t>
            </a:r>
            <a:r>
              <a:rPr lang="en-US" dirty="0"/>
              <a:t> de context </a:t>
            </a:r>
            <a:r>
              <a:rPr lang="en-US" dirty="0" err="1"/>
              <a:t>și</a:t>
            </a:r>
            <a:r>
              <a:rPr lang="en-US" dirty="0"/>
              <a:t> </a:t>
            </a:r>
            <a:r>
              <a:rPr lang="en-US" dirty="0" err="1"/>
              <a:t>experiență</a:t>
            </a:r>
            <a:r>
              <a:rPr lang="en-US" dirty="0"/>
              <a:t>, </a:t>
            </a:r>
            <a:r>
              <a:rPr lang="en-US" dirty="0" err="1"/>
              <a:t>creând</a:t>
            </a:r>
            <a:r>
              <a:rPr lang="en-US" dirty="0"/>
              <a:t> </a:t>
            </a:r>
            <a:r>
              <a:rPr lang="en-US" dirty="0" err="1"/>
              <a:t>percepția</a:t>
            </a:r>
            <a:r>
              <a:rPr lang="en-US" dirty="0"/>
              <a:t> </a:t>
            </a:r>
            <a:r>
              <a:rPr lang="en-US" dirty="0" err="1"/>
              <a:t>culorii</a:t>
            </a:r>
            <a:r>
              <a:rPr lang="en-US" dirty="0"/>
              <a:t> </a:t>
            </a:r>
            <a:r>
              <a:rPr lang="en-US" dirty="0" err="1"/>
              <a:t>și</a:t>
            </a:r>
            <a:r>
              <a:rPr lang="en-US" dirty="0"/>
              <a:t> a </a:t>
            </a:r>
            <a:r>
              <a:rPr lang="en-US" dirty="0" err="1"/>
              <a:t>sentimentelor</a:t>
            </a:r>
            <a:r>
              <a:rPr lang="en-US" dirty="0"/>
              <a:t> </a:t>
            </a:r>
            <a:r>
              <a:rPr lang="en-US" dirty="0" err="1"/>
              <a:t>asociate</a:t>
            </a:r>
            <a:r>
              <a:rPr lang="en-US" dirty="0"/>
              <a:t>.</a:t>
            </a:r>
          </a:p>
        </p:txBody>
      </p:sp>
      <p:sp>
        <p:nvSpPr>
          <p:cNvPr id="10" name="Arrow: Right 9">
            <a:extLst>
              <a:ext uri="{FF2B5EF4-FFF2-40B4-BE49-F238E27FC236}">
                <a16:creationId xmlns:a16="http://schemas.microsoft.com/office/drawing/2014/main" id="{41D12901-F9D6-2147-6AD9-5E79BBB49463}"/>
              </a:ext>
            </a:extLst>
          </p:cNvPr>
          <p:cNvSpPr/>
          <p:nvPr/>
        </p:nvSpPr>
        <p:spPr>
          <a:xfrm>
            <a:off x="4914900" y="3305175"/>
            <a:ext cx="3400425" cy="123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BA1A51A-D4B3-BEDC-CC3B-85BCAC653E63}"/>
              </a:ext>
            </a:extLst>
          </p:cNvPr>
          <p:cNvPicPr>
            <a:picLocks noChangeAspect="1"/>
          </p:cNvPicPr>
          <p:nvPr/>
        </p:nvPicPr>
        <p:blipFill>
          <a:blip r:embed="rId3"/>
          <a:stretch>
            <a:fillRect/>
          </a:stretch>
        </p:blipFill>
        <p:spPr>
          <a:xfrm>
            <a:off x="180300" y="2748052"/>
            <a:ext cx="4829849" cy="2724530"/>
          </a:xfrm>
          <a:prstGeom prst="rect">
            <a:avLst/>
          </a:prstGeom>
        </p:spPr>
      </p:pic>
    </p:spTree>
    <p:extLst>
      <p:ext uri="{BB962C8B-B14F-4D97-AF65-F5344CB8AC3E}">
        <p14:creationId xmlns:p14="http://schemas.microsoft.com/office/powerpoint/2010/main" val="2698869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13D81-5518-1F95-7C72-A451C3B2E508}"/>
              </a:ext>
            </a:extLst>
          </p:cNvPr>
          <p:cNvSpPr>
            <a:spLocks noGrp="1"/>
          </p:cNvSpPr>
          <p:nvPr>
            <p:ph idx="1"/>
          </p:nvPr>
        </p:nvSpPr>
        <p:spPr>
          <a:xfrm>
            <a:off x="0" y="168088"/>
            <a:ext cx="7284335" cy="6289862"/>
          </a:xfrm>
        </p:spPr>
        <p:txBody>
          <a:bodyPr>
            <a:noAutofit/>
          </a:bodyPr>
          <a:lstStyle/>
          <a:p>
            <a:r>
              <a:rPr lang="en-US" sz="1600" dirty="0"/>
              <a:t>O </a:t>
            </a:r>
            <a:r>
              <a:rPr lang="en-US" sz="1600" dirty="0" err="1"/>
              <a:t>diagramă</a:t>
            </a:r>
            <a:r>
              <a:rPr lang="en-US" sz="1600" dirty="0"/>
              <a:t> </a:t>
            </a:r>
            <a:r>
              <a:rPr lang="en-US" sz="1600" dirty="0" err="1"/>
              <a:t>schematică</a:t>
            </a:r>
            <a:r>
              <a:rPr lang="en-US" sz="1600" dirty="0"/>
              <a:t> care </a:t>
            </a:r>
            <a:r>
              <a:rPr lang="en-US" sz="1600" dirty="0" err="1"/>
              <a:t>prezintă</a:t>
            </a:r>
            <a:r>
              <a:rPr lang="en-US" sz="1600" dirty="0"/>
              <a:t> </a:t>
            </a:r>
            <a:r>
              <a:rPr lang="en-US" sz="1600" dirty="0" err="1"/>
              <a:t>relațiile</a:t>
            </a:r>
            <a:r>
              <a:rPr lang="en-US" sz="1600" dirty="0"/>
              <a:t> </a:t>
            </a:r>
            <a:r>
              <a:rPr lang="en-US" sz="1600" dirty="0" err="1"/>
              <a:t>dintre</a:t>
            </a:r>
            <a:r>
              <a:rPr lang="en-US" sz="1600" dirty="0"/>
              <a:t> </a:t>
            </a:r>
            <a:r>
              <a:rPr lang="en-US" sz="1600" dirty="0" err="1"/>
              <a:t>cele</a:t>
            </a:r>
            <a:r>
              <a:rPr lang="en-US" sz="1600" dirty="0"/>
              <a:t> </a:t>
            </a:r>
            <a:r>
              <a:rPr lang="en-US" sz="1600" dirty="0" err="1"/>
              <a:t>trei</a:t>
            </a:r>
            <a:r>
              <a:rPr lang="en-US" sz="1600" dirty="0"/>
              <a:t> </a:t>
            </a:r>
            <a:r>
              <a:rPr lang="en-US" sz="1600" dirty="0" err="1"/>
              <a:t>etape</a:t>
            </a:r>
            <a:r>
              <a:rPr lang="en-US" sz="1600" dirty="0"/>
              <a:t> ale </a:t>
            </a:r>
            <a:r>
              <a:rPr lang="en-US" sz="1600" dirty="0" err="1"/>
              <a:t>unui</a:t>
            </a:r>
            <a:r>
              <a:rPr lang="en-US" sz="1600" dirty="0"/>
              <a:t> model de aspect: </a:t>
            </a:r>
            <a:r>
              <a:rPr lang="en-US" sz="1600" dirty="0" err="1"/>
              <a:t>detectarea</a:t>
            </a:r>
            <a:r>
              <a:rPr lang="en-US" sz="1600" dirty="0"/>
              <a:t>, </a:t>
            </a:r>
            <a:r>
              <a:rPr lang="en-US" sz="1600" dirty="0" err="1"/>
              <a:t>adaptarea</a:t>
            </a:r>
            <a:r>
              <a:rPr lang="en-US" sz="1600" dirty="0"/>
              <a:t> </a:t>
            </a:r>
            <a:r>
              <a:rPr lang="en-US" sz="1600" dirty="0" err="1"/>
              <a:t>și</a:t>
            </a:r>
            <a:r>
              <a:rPr lang="en-US" sz="1600" dirty="0"/>
              <a:t> </a:t>
            </a:r>
            <a:r>
              <a:rPr lang="en-US" sz="1600" dirty="0" err="1"/>
              <a:t>combinarea</a:t>
            </a:r>
            <a:r>
              <a:rPr lang="en-US" sz="1600" dirty="0"/>
              <a:t> </a:t>
            </a:r>
            <a:r>
              <a:rPr lang="en-US" sz="1600" dirty="0" err="1"/>
              <a:t>este</a:t>
            </a:r>
            <a:r>
              <a:rPr lang="en-US" sz="1600" dirty="0"/>
              <a:t> </a:t>
            </a:r>
            <a:r>
              <a:rPr lang="en-US" sz="1600" dirty="0" err="1"/>
              <a:t>prezentată</a:t>
            </a:r>
            <a:r>
              <a:rPr lang="en-US" sz="1600" dirty="0"/>
              <a:t> </a:t>
            </a:r>
            <a:r>
              <a:rPr lang="en-US" sz="1600" dirty="0" err="1"/>
              <a:t>în</a:t>
            </a:r>
            <a:r>
              <a:rPr lang="en-US" sz="1600" dirty="0"/>
              <a:t> </a:t>
            </a:r>
            <a:r>
              <a:rPr lang="en-US" sz="1600" dirty="0" err="1"/>
              <a:t>Figura</a:t>
            </a:r>
            <a:r>
              <a:rPr lang="en-US" sz="1600" dirty="0"/>
              <a:t> </a:t>
            </a:r>
            <a:r>
              <a:rPr lang="ro-RO" sz="1600" dirty="0"/>
              <a:t>alăturată</a:t>
            </a:r>
            <a:r>
              <a:rPr lang="en-US" sz="1600" dirty="0"/>
              <a:t> </a:t>
            </a:r>
            <a:endParaRPr lang="ro-RO" sz="1600" dirty="0"/>
          </a:p>
          <a:p>
            <a:r>
              <a:rPr lang="en-US" sz="1600" dirty="0"/>
              <a:t>Prima </a:t>
            </a:r>
            <a:r>
              <a:rPr lang="en-US" sz="1600" dirty="0" err="1"/>
              <a:t>etapă</a:t>
            </a:r>
            <a:r>
              <a:rPr lang="en-US" sz="1600" dirty="0"/>
              <a:t> a </a:t>
            </a:r>
            <a:r>
              <a:rPr lang="en-US" sz="1600" dirty="0" err="1"/>
              <a:t>procesului</a:t>
            </a:r>
            <a:r>
              <a:rPr lang="en-US" sz="1600" dirty="0"/>
              <a:t> </a:t>
            </a:r>
            <a:r>
              <a:rPr lang="en-US" sz="1600" dirty="0" err="1"/>
              <a:t>vizual</a:t>
            </a:r>
            <a:r>
              <a:rPr lang="en-US" sz="1600" dirty="0"/>
              <a:t> </a:t>
            </a:r>
            <a:r>
              <a:rPr lang="en-US" sz="1600" dirty="0" err="1"/>
              <a:t>este</a:t>
            </a:r>
            <a:r>
              <a:rPr lang="en-US" sz="1600" dirty="0"/>
              <a:t> </a:t>
            </a:r>
            <a:r>
              <a:rPr lang="en-US" sz="1600" dirty="0" err="1"/>
              <a:t>detectarea</a:t>
            </a:r>
            <a:r>
              <a:rPr lang="en-US" sz="1600" dirty="0"/>
              <a:t> </a:t>
            </a:r>
            <a:r>
              <a:rPr lang="en-US" sz="1600" dirty="0" err="1"/>
              <a:t>luminii</a:t>
            </a:r>
            <a:r>
              <a:rPr lang="en-US" sz="1600" dirty="0"/>
              <a:t> de </a:t>
            </a:r>
            <a:r>
              <a:rPr lang="en-US" sz="1600" dirty="0" err="1"/>
              <a:t>către</a:t>
            </a:r>
            <a:r>
              <a:rPr lang="en-US" sz="1600" dirty="0"/>
              <a:t> </a:t>
            </a:r>
            <a:r>
              <a:rPr lang="en-US" sz="1600" dirty="0" err="1"/>
              <a:t>elementele</a:t>
            </a:r>
            <a:r>
              <a:rPr lang="en-US" sz="1600" dirty="0"/>
              <a:t> </a:t>
            </a:r>
            <a:r>
              <a:rPr lang="en-US" sz="1600" dirty="0" err="1"/>
              <a:t>fotosensibile</a:t>
            </a:r>
            <a:r>
              <a:rPr lang="en-US" sz="1600" dirty="0"/>
              <a:t>. </a:t>
            </a:r>
            <a:endParaRPr lang="ro-RO" sz="1600" dirty="0"/>
          </a:p>
          <a:p>
            <a:pPr algn="just"/>
            <a:r>
              <a:rPr lang="en-US" sz="1600" dirty="0"/>
              <a:t>A </a:t>
            </a:r>
            <a:r>
              <a:rPr lang="en-US" sz="1600" dirty="0" err="1"/>
              <a:t>doua</a:t>
            </a:r>
            <a:r>
              <a:rPr lang="en-US" sz="1600" dirty="0"/>
              <a:t> </a:t>
            </a:r>
            <a:r>
              <a:rPr lang="en-US" sz="1600" dirty="0" err="1"/>
              <a:t>etapă</a:t>
            </a:r>
            <a:r>
              <a:rPr lang="en-US" sz="1600" dirty="0"/>
              <a:t> a </a:t>
            </a:r>
            <a:r>
              <a:rPr lang="en-US" sz="1600" dirty="0" err="1"/>
              <a:t>procesului</a:t>
            </a:r>
            <a:r>
              <a:rPr lang="en-US" sz="1600" dirty="0"/>
              <a:t> </a:t>
            </a:r>
            <a:r>
              <a:rPr lang="en-US" sz="1600" dirty="0" err="1"/>
              <a:t>vizual</a:t>
            </a:r>
            <a:r>
              <a:rPr lang="en-US" sz="1600" dirty="0"/>
              <a:t> </a:t>
            </a:r>
            <a:r>
              <a:rPr lang="en-US" sz="1600" dirty="0" err="1"/>
              <a:t>transformă</a:t>
            </a:r>
            <a:r>
              <a:rPr lang="en-US" sz="1600" dirty="0"/>
              <a:t> </a:t>
            </a:r>
            <a:r>
              <a:rPr lang="en-US" sz="1600" dirty="0" err="1"/>
              <a:t>sau</a:t>
            </a:r>
            <a:r>
              <a:rPr lang="en-US" sz="1600" dirty="0"/>
              <a:t> </a:t>
            </a:r>
            <a:r>
              <a:rPr lang="en-US" sz="1600" dirty="0" err="1"/>
              <a:t>adaptează</a:t>
            </a:r>
            <a:r>
              <a:rPr lang="en-US" sz="1600" dirty="0"/>
              <a:t> </a:t>
            </a:r>
            <a:r>
              <a:rPr lang="en-US" sz="1600" dirty="0" err="1"/>
              <a:t>semnalele</a:t>
            </a:r>
            <a:r>
              <a:rPr lang="en-US" sz="1600" dirty="0"/>
              <a:t> </a:t>
            </a:r>
            <a:r>
              <a:rPr lang="en-US" sz="1600" dirty="0" err="1"/>
              <a:t>vizuale</a:t>
            </a:r>
            <a:r>
              <a:rPr lang="en-US" sz="1600" dirty="0"/>
              <a:t> de la </a:t>
            </a:r>
            <a:r>
              <a:rPr lang="en-US" sz="1600" dirty="0" err="1"/>
              <a:t>celulele</a:t>
            </a:r>
            <a:r>
              <a:rPr lang="en-US" sz="1600" dirty="0"/>
              <a:t> </a:t>
            </a:r>
            <a:r>
              <a:rPr lang="en-US" sz="1600" dirty="0" err="1"/>
              <a:t>fotosensibile</a:t>
            </a:r>
            <a:r>
              <a:rPr lang="en-US" sz="1600" dirty="0"/>
              <a:t> stimulate de lumina </a:t>
            </a:r>
            <a:r>
              <a:rPr lang="en-US" sz="1600" dirty="0" err="1"/>
              <a:t>elementului</a:t>
            </a:r>
            <a:r>
              <a:rPr lang="en-US" sz="1600" dirty="0"/>
              <a:t> central din </a:t>
            </a:r>
            <a:r>
              <a:rPr lang="en-US" sz="1600" dirty="0" err="1"/>
              <a:t>câmpul</a:t>
            </a:r>
            <a:r>
              <a:rPr lang="en-US" sz="1600" dirty="0"/>
              <a:t> </a:t>
            </a:r>
            <a:r>
              <a:rPr lang="en-US" sz="1600" dirty="0" err="1"/>
              <a:t>vizual</a:t>
            </a:r>
            <a:r>
              <a:rPr lang="en-US" sz="1600" dirty="0"/>
              <a:t>. </a:t>
            </a:r>
            <a:r>
              <a:rPr lang="en-US" sz="1600" dirty="0" err="1"/>
              <a:t>Transformarea</a:t>
            </a:r>
            <a:r>
              <a:rPr lang="en-US" sz="1600" dirty="0"/>
              <a:t> </a:t>
            </a:r>
            <a:r>
              <a:rPr lang="en-US" sz="1600" dirty="0" err="1"/>
              <a:t>ia</a:t>
            </a:r>
            <a:r>
              <a:rPr lang="en-US" sz="1600" dirty="0"/>
              <a:t> </a:t>
            </a:r>
            <a:r>
              <a:rPr lang="en-US" sz="1600" dirty="0" err="1"/>
              <a:t>în</a:t>
            </a:r>
            <a:r>
              <a:rPr lang="en-US" sz="1600" dirty="0"/>
              <a:t> </a:t>
            </a:r>
            <a:r>
              <a:rPr lang="en-US" sz="1600" dirty="0" err="1"/>
              <a:t>considerare</a:t>
            </a:r>
            <a:r>
              <a:rPr lang="en-US" sz="1600" dirty="0"/>
              <a:t> </a:t>
            </a:r>
            <a:r>
              <a:rPr lang="en-US" sz="1600" dirty="0" err="1"/>
              <a:t>interacțiunile</a:t>
            </a:r>
            <a:r>
              <a:rPr lang="en-US" sz="1600" dirty="0"/>
              <a:t> cu </a:t>
            </a:r>
            <a:r>
              <a:rPr lang="en-US" sz="1600" dirty="0" err="1"/>
              <a:t>semnalele</a:t>
            </a:r>
            <a:r>
              <a:rPr lang="en-US" sz="1600" dirty="0"/>
              <a:t> </a:t>
            </a:r>
            <a:r>
              <a:rPr lang="en-US" sz="1600" dirty="0" err="1"/>
              <a:t>provenite</a:t>
            </a:r>
            <a:r>
              <a:rPr lang="en-US" sz="1600" dirty="0"/>
              <a:t> de la </a:t>
            </a:r>
            <a:r>
              <a:rPr lang="en-US" sz="1600" dirty="0" err="1"/>
              <a:t>celulele</a:t>
            </a:r>
            <a:r>
              <a:rPr lang="en-US" sz="1600" dirty="0"/>
              <a:t> din </a:t>
            </a:r>
            <a:r>
              <a:rPr lang="en-US" sz="1600" dirty="0" err="1"/>
              <a:t>celelalte</a:t>
            </a:r>
            <a:r>
              <a:rPr lang="en-US" sz="1600" dirty="0"/>
              <a:t> zone ale </a:t>
            </a:r>
            <a:r>
              <a:rPr lang="en-US" sz="1600" dirty="0" err="1"/>
              <a:t>retinei</a:t>
            </a:r>
            <a:r>
              <a:rPr lang="en-US" sz="1600" dirty="0"/>
              <a:t>. </a:t>
            </a:r>
            <a:r>
              <a:rPr lang="en-US" sz="1600" dirty="0" err="1"/>
              <a:t>Unul</a:t>
            </a:r>
            <a:r>
              <a:rPr lang="en-US" sz="1600" dirty="0"/>
              <a:t> </a:t>
            </a:r>
            <a:r>
              <a:rPr lang="en-US" sz="1600" dirty="0" err="1"/>
              <a:t>dintre</a:t>
            </a:r>
            <a:r>
              <a:rPr lang="en-US" sz="1600" dirty="0"/>
              <a:t> </a:t>
            </a:r>
            <a:r>
              <a:rPr lang="en-US" sz="1600" dirty="0" err="1"/>
              <a:t>cele</a:t>
            </a:r>
            <a:r>
              <a:rPr lang="en-US" sz="1600" dirty="0"/>
              <a:t> </a:t>
            </a:r>
            <a:r>
              <a:rPr lang="en-US" sz="1600" dirty="0" err="1"/>
              <a:t>mai</a:t>
            </a:r>
            <a:r>
              <a:rPr lang="en-US" sz="1600" dirty="0"/>
              <a:t> </a:t>
            </a:r>
            <a:r>
              <a:rPr lang="en-US" sz="1600" dirty="0" err="1"/>
              <a:t>comune</a:t>
            </a:r>
            <a:r>
              <a:rPr lang="en-US" sz="1600" dirty="0"/>
              <a:t> </a:t>
            </a:r>
            <a:r>
              <a:rPr lang="en-US" sz="1600" dirty="0" err="1"/>
              <a:t>exemple</a:t>
            </a:r>
            <a:r>
              <a:rPr lang="en-US" sz="1600" dirty="0"/>
              <a:t> </a:t>
            </a:r>
            <a:r>
              <a:rPr lang="en-US" sz="1600" dirty="0" err="1"/>
              <a:t>este</a:t>
            </a:r>
            <a:r>
              <a:rPr lang="en-US" sz="1600" dirty="0"/>
              <a:t> </a:t>
            </a:r>
            <a:r>
              <a:rPr lang="en-US" sz="1600" dirty="0" err="1"/>
              <a:t>adaptarea</a:t>
            </a:r>
            <a:r>
              <a:rPr lang="en-US" sz="1600" dirty="0"/>
              <a:t> </a:t>
            </a:r>
            <a:r>
              <a:rPr lang="en-US" sz="1600" dirty="0" err="1"/>
              <a:t>cromatică</a:t>
            </a:r>
            <a:r>
              <a:rPr lang="en-US" sz="1600" dirty="0"/>
              <a:t>, care </a:t>
            </a:r>
            <a:r>
              <a:rPr lang="en-US" sz="1600" dirty="0" err="1"/>
              <a:t>acționează</a:t>
            </a:r>
            <a:r>
              <a:rPr lang="en-US" sz="1600" dirty="0"/>
              <a:t> </a:t>
            </a:r>
            <a:r>
              <a:rPr lang="en-US" sz="1600" dirty="0" err="1"/>
              <a:t>astfel</a:t>
            </a:r>
            <a:r>
              <a:rPr lang="en-US" sz="1600" dirty="0"/>
              <a:t> </a:t>
            </a:r>
            <a:r>
              <a:rPr lang="en-US" sz="1600" dirty="0" err="1"/>
              <a:t>încât</a:t>
            </a:r>
            <a:r>
              <a:rPr lang="en-US" sz="1600" dirty="0"/>
              <a:t> un </a:t>
            </a:r>
            <a:r>
              <a:rPr lang="en-US" sz="1600" dirty="0" err="1"/>
              <a:t>obiect</a:t>
            </a:r>
            <a:r>
              <a:rPr lang="en-US" sz="1600" dirty="0"/>
              <a:t> </a:t>
            </a:r>
            <a:r>
              <a:rPr lang="en-US" sz="1600" dirty="0" err="1"/>
              <a:t>alb</a:t>
            </a:r>
            <a:r>
              <a:rPr lang="en-US" sz="1600" dirty="0"/>
              <a:t> </a:t>
            </a:r>
            <a:r>
              <a:rPr lang="en-US" sz="1600" dirty="0" err="1"/>
              <a:t>este</a:t>
            </a:r>
            <a:r>
              <a:rPr lang="en-US" sz="1600" dirty="0"/>
              <a:t> </a:t>
            </a:r>
            <a:r>
              <a:rPr lang="en-US" sz="1600" dirty="0" err="1"/>
              <a:t>perceput</a:t>
            </a:r>
            <a:r>
              <a:rPr lang="en-US" sz="1600" dirty="0"/>
              <a:t> ca </a:t>
            </a:r>
            <a:r>
              <a:rPr lang="en-US" sz="1600" dirty="0" err="1"/>
              <a:t>fiind</a:t>
            </a:r>
            <a:r>
              <a:rPr lang="en-US" sz="1600" dirty="0"/>
              <a:t> </a:t>
            </a:r>
            <a:r>
              <a:rPr lang="en-US" sz="1600" dirty="0" err="1"/>
              <a:t>alb</a:t>
            </a:r>
            <a:r>
              <a:rPr lang="en-US" sz="1600" dirty="0"/>
              <a:t> </a:t>
            </a:r>
            <a:r>
              <a:rPr lang="en-US" sz="1600" dirty="0" err="1"/>
              <a:t>într</a:t>
            </a:r>
            <a:r>
              <a:rPr lang="en-US" sz="1600" dirty="0"/>
              <a:t>-o </a:t>
            </a:r>
            <a:r>
              <a:rPr lang="en-US" sz="1600" dirty="0" err="1"/>
              <a:t>gamă</a:t>
            </a:r>
            <a:r>
              <a:rPr lang="en-US" sz="1600" dirty="0"/>
              <a:t> </a:t>
            </a:r>
            <a:r>
              <a:rPr lang="en-US" sz="1600" dirty="0" err="1"/>
              <a:t>largă</a:t>
            </a:r>
            <a:r>
              <a:rPr lang="en-US" sz="1600" dirty="0"/>
              <a:t> de </a:t>
            </a:r>
            <a:r>
              <a:rPr lang="en-US" sz="1600" dirty="0" err="1"/>
              <a:t>condiții</a:t>
            </a:r>
            <a:r>
              <a:rPr lang="en-US" sz="1600" dirty="0"/>
              <a:t> de </a:t>
            </a:r>
            <a:r>
              <a:rPr lang="en-US" sz="1600" dirty="0" err="1"/>
              <a:t>iluminare</a:t>
            </a:r>
            <a:r>
              <a:rPr lang="en-US" sz="1600" dirty="0"/>
              <a:t>. </a:t>
            </a:r>
            <a:r>
              <a:rPr lang="en-US" sz="1600" dirty="0" err="1"/>
              <a:t>Adaptarea</a:t>
            </a:r>
            <a:r>
              <a:rPr lang="en-US" sz="1600" dirty="0"/>
              <a:t> </a:t>
            </a:r>
            <a:r>
              <a:rPr lang="en-US" sz="1600" dirty="0" err="1"/>
              <a:t>cromatică</a:t>
            </a:r>
            <a:r>
              <a:rPr lang="en-US" sz="1600" dirty="0"/>
              <a:t> </a:t>
            </a:r>
            <a:r>
              <a:rPr lang="en-US" sz="1600" dirty="0" err="1"/>
              <a:t>este</a:t>
            </a:r>
            <a:r>
              <a:rPr lang="en-US" sz="1600" dirty="0"/>
              <a:t> </a:t>
            </a:r>
            <a:r>
              <a:rPr lang="en-US" sz="1600" dirty="0" err="1"/>
              <a:t>luată</a:t>
            </a:r>
            <a:r>
              <a:rPr lang="en-US" sz="1600" dirty="0"/>
              <a:t> </a:t>
            </a:r>
            <a:r>
              <a:rPr lang="en-US" sz="1600" dirty="0" err="1"/>
              <a:t>în</a:t>
            </a:r>
            <a:r>
              <a:rPr lang="en-US" sz="1600" dirty="0"/>
              <a:t> </a:t>
            </a:r>
            <a:r>
              <a:rPr lang="en-US" sz="1600" dirty="0" err="1"/>
              <a:t>considerare</a:t>
            </a:r>
            <a:r>
              <a:rPr lang="en-US" sz="1600" dirty="0"/>
              <a:t> </a:t>
            </a:r>
            <a:r>
              <a:rPr lang="en-US" sz="1600" dirty="0" err="1"/>
              <a:t>matematic</a:t>
            </a:r>
            <a:r>
              <a:rPr lang="en-US" sz="1600" dirty="0"/>
              <a:t> </a:t>
            </a:r>
            <a:r>
              <a:rPr lang="en-US" sz="1600" dirty="0" err="1"/>
              <a:t>prin</a:t>
            </a:r>
            <a:r>
              <a:rPr lang="en-US" sz="1600" dirty="0"/>
              <a:t> </a:t>
            </a:r>
            <a:r>
              <a:rPr lang="en-US" sz="1600" dirty="0" err="1"/>
              <a:t>formarea</a:t>
            </a:r>
            <a:r>
              <a:rPr lang="en-US" sz="1600" dirty="0"/>
              <a:t> </a:t>
            </a:r>
            <a:r>
              <a:rPr lang="en-US" sz="1600" dirty="0" err="1"/>
              <a:t>raportului</a:t>
            </a:r>
            <a:r>
              <a:rPr lang="en-US" sz="1600" dirty="0"/>
              <a:t> </a:t>
            </a:r>
            <a:r>
              <a:rPr lang="en-US" sz="1600" dirty="0" err="1"/>
              <a:t>dintre</a:t>
            </a:r>
            <a:r>
              <a:rPr lang="en-US" sz="1600" dirty="0"/>
              <a:t> </a:t>
            </a:r>
            <a:r>
              <a:rPr lang="en-US" sz="1600" dirty="0" err="1"/>
              <a:t>stimulul</a:t>
            </a:r>
            <a:r>
              <a:rPr lang="en-US" sz="1600" dirty="0"/>
              <a:t> </a:t>
            </a:r>
            <a:r>
              <a:rPr lang="en-US" sz="1600" dirty="0" err="1"/>
              <a:t>celular</a:t>
            </a:r>
            <a:r>
              <a:rPr lang="en-US" sz="1600" dirty="0"/>
              <a:t> </a:t>
            </a:r>
            <a:r>
              <a:rPr lang="el-GR" sz="1600" b="1" dirty="0">
                <a:solidFill>
                  <a:srgbClr val="FF0000"/>
                </a:solidFill>
              </a:rPr>
              <a:t>ρ, γ </a:t>
            </a:r>
            <a:r>
              <a:rPr lang="en-US" sz="1600" dirty="0" err="1"/>
              <a:t>și</a:t>
            </a:r>
            <a:r>
              <a:rPr lang="en-US" sz="1600" dirty="0"/>
              <a:t> </a:t>
            </a:r>
            <a:r>
              <a:rPr lang="el-GR" sz="1600" b="1" dirty="0">
                <a:solidFill>
                  <a:srgbClr val="FF0000"/>
                </a:solidFill>
              </a:rPr>
              <a:t>β</a:t>
            </a:r>
            <a:r>
              <a:rPr lang="el-GR" sz="1600" dirty="0"/>
              <a:t> </a:t>
            </a:r>
            <a:r>
              <a:rPr lang="en-US" sz="1600" dirty="0" err="1"/>
              <a:t>și</a:t>
            </a:r>
            <a:r>
              <a:rPr lang="en-US" sz="1600" dirty="0"/>
              <a:t> </a:t>
            </a:r>
            <a:r>
              <a:rPr lang="en-US" sz="1600" dirty="0" err="1"/>
              <a:t>stimulul</a:t>
            </a:r>
            <a:r>
              <a:rPr lang="en-US" sz="1600" dirty="0"/>
              <a:t> care </a:t>
            </a:r>
            <a:r>
              <a:rPr lang="en-US" sz="1600" dirty="0" err="1"/>
              <a:t>ar</a:t>
            </a:r>
            <a:r>
              <a:rPr lang="en-US" sz="1600" dirty="0"/>
              <a:t> fi </a:t>
            </a:r>
            <a:r>
              <a:rPr lang="en-US" sz="1600" dirty="0" err="1"/>
              <a:t>primit</a:t>
            </a:r>
            <a:r>
              <a:rPr lang="en-US" sz="1600" dirty="0"/>
              <a:t> la </a:t>
            </a:r>
            <a:r>
              <a:rPr lang="en-US" sz="1600" dirty="0" err="1"/>
              <a:t>vizualizarea</a:t>
            </a:r>
            <a:r>
              <a:rPr lang="en-US" sz="1600" dirty="0"/>
              <a:t> </a:t>
            </a:r>
            <a:r>
              <a:rPr lang="en-US" sz="1600" dirty="0" err="1"/>
              <a:t>unui</a:t>
            </a:r>
            <a:r>
              <a:rPr lang="en-US" sz="1600" dirty="0"/>
              <a:t> </a:t>
            </a:r>
            <a:r>
              <a:rPr lang="en-US" sz="1600" dirty="0" err="1"/>
              <a:t>alb</a:t>
            </a:r>
            <a:r>
              <a:rPr lang="en-US" sz="1600" dirty="0"/>
              <a:t> de </a:t>
            </a:r>
            <a:r>
              <a:rPr lang="en-US" sz="1600" dirty="0" err="1"/>
              <a:t>referință</a:t>
            </a:r>
            <a:r>
              <a:rPr lang="en-US" sz="1600" dirty="0"/>
              <a:t> </a:t>
            </a:r>
            <a:r>
              <a:rPr lang="en-US" sz="1600" dirty="0" err="1"/>
              <a:t>în</a:t>
            </a:r>
            <a:r>
              <a:rPr lang="en-US" sz="1600" dirty="0"/>
              <a:t> </a:t>
            </a:r>
            <a:r>
              <a:rPr lang="en-US" sz="1600" dirty="0" err="1"/>
              <a:t>aceleași</a:t>
            </a:r>
            <a:r>
              <a:rPr lang="en-US" sz="1600" dirty="0"/>
              <a:t> </a:t>
            </a:r>
            <a:r>
              <a:rPr lang="en-US" sz="1600" dirty="0" err="1"/>
              <a:t>condiții</a:t>
            </a:r>
            <a:r>
              <a:rPr lang="en-US" sz="1600" dirty="0"/>
              <a:t> </a:t>
            </a:r>
            <a:r>
              <a:rPr lang="el-GR" sz="1600" b="1" dirty="0">
                <a:solidFill>
                  <a:srgbClr val="FF0000"/>
                </a:solidFill>
              </a:rPr>
              <a:t>ρ</a:t>
            </a:r>
            <a:r>
              <a:rPr lang="en-US" sz="1600" b="1" dirty="0">
                <a:solidFill>
                  <a:srgbClr val="FF0000"/>
                </a:solidFill>
              </a:rPr>
              <a:t>w, </a:t>
            </a:r>
            <a:r>
              <a:rPr lang="el-GR" sz="1600" b="1" dirty="0">
                <a:solidFill>
                  <a:srgbClr val="FF0000"/>
                </a:solidFill>
              </a:rPr>
              <a:t>γ</a:t>
            </a:r>
            <a:r>
              <a:rPr lang="en-US" sz="1600" b="1" dirty="0">
                <a:solidFill>
                  <a:srgbClr val="FF0000"/>
                </a:solidFill>
              </a:rPr>
              <a:t>w </a:t>
            </a:r>
            <a:r>
              <a:rPr lang="en-US" sz="1600" dirty="0" err="1"/>
              <a:t>și</a:t>
            </a:r>
            <a:r>
              <a:rPr lang="en-US" sz="1600" dirty="0"/>
              <a:t> </a:t>
            </a:r>
            <a:r>
              <a:rPr lang="el-GR" sz="1600" b="1" dirty="0">
                <a:solidFill>
                  <a:srgbClr val="FF0000"/>
                </a:solidFill>
              </a:rPr>
              <a:t>β</a:t>
            </a:r>
            <a:r>
              <a:rPr lang="en-US" sz="1600" b="1" dirty="0">
                <a:solidFill>
                  <a:srgbClr val="FF0000"/>
                </a:solidFill>
              </a:rPr>
              <a:t>w</a:t>
            </a:r>
            <a:r>
              <a:rPr lang="en-US" sz="1600" dirty="0"/>
              <a:t>. </a:t>
            </a:r>
            <a:r>
              <a:rPr lang="en-US" sz="1600" dirty="0" err="1"/>
              <a:t>Acesta</a:t>
            </a:r>
            <a:r>
              <a:rPr lang="en-US" sz="1600" dirty="0"/>
              <a:t> </a:t>
            </a:r>
            <a:r>
              <a:rPr lang="en-US" sz="1600" dirty="0" err="1"/>
              <a:t>este</a:t>
            </a:r>
            <a:r>
              <a:rPr lang="en-US" sz="1600" dirty="0"/>
              <a:t> </a:t>
            </a:r>
            <a:r>
              <a:rPr lang="en-US" sz="1600" dirty="0" err="1"/>
              <a:t>cunoscut</a:t>
            </a:r>
            <a:r>
              <a:rPr lang="en-US" sz="1600" dirty="0"/>
              <a:t> sub </a:t>
            </a:r>
            <a:r>
              <a:rPr lang="en-US" sz="1600" dirty="0" err="1"/>
              <a:t>numele</a:t>
            </a:r>
            <a:r>
              <a:rPr lang="en-US" sz="1600" dirty="0"/>
              <a:t> de </a:t>
            </a:r>
            <a:r>
              <a:rPr lang="en-US" sz="1600" b="1" dirty="0" err="1"/>
              <a:t>raportul</a:t>
            </a:r>
            <a:r>
              <a:rPr lang="en-US" sz="1600" b="1" dirty="0"/>
              <a:t> von Kries</a:t>
            </a:r>
            <a:r>
              <a:rPr lang="en-US" sz="1600" dirty="0"/>
              <a:t>. </a:t>
            </a:r>
            <a:endParaRPr lang="ro-RO" sz="1600" dirty="0"/>
          </a:p>
          <a:p>
            <a:pPr algn="just"/>
            <a:r>
              <a:rPr lang="en-US" sz="1600" dirty="0"/>
              <a:t>A </a:t>
            </a:r>
            <a:r>
              <a:rPr lang="en-US" sz="1600" dirty="0" err="1"/>
              <a:t>treia</a:t>
            </a:r>
            <a:r>
              <a:rPr lang="en-US" sz="1600" dirty="0"/>
              <a:t> </a:t>
            </a:r>
            <a:r>
              <a:rPr lang="en-US" sz="1600" dirty="0" err="1"/>
              <a:t>etapă</a:t>
            </a:r>
            <a:r>
              <a:rPr lang="en-US" sz="1600" dirty="0"/>
              <a:t> a </a:t>
            </a:r>
            <a:r>
              <a:rPr lang="en-US" sz="1600" dirty="0" err="1"/>
              <a:t>procesului</a:t>
            </a:r>
            <a:r>
              <a:rPr lang="en-US" sz="1600" dirty="0"/>
              <a:t> </a:t>
            </a:r>
            <a:r>
              <a:rPr lang="en-US" sz="1600" dirty="0" err="1"/>
              <a:t>vizual</a:t>
            </a:r>
            <a:r>
              <a:rPr lang="en-US" sz="1600" dirty="0"/>
              <a:t> </a:t>
            </a:r>
            <a:r>
              <a:rPr lang="en-US" sz="1600" dirty="0" err="1"/>
              <a:t>este</a:t>
            </a:r>
            <a:r>
              <a:rPr lang="en-US" sz="1600" dirty="0"/>
              <a:t> </a:t>
            </a:r>
            <a:r>
              <a:rPr lang="en-US" sz="1600" dirty="0" err="1"/>
              <a:t>adunarea</a:t>
            </a:r>
            <a:r>
              <a:rPr lang="en-US" sz="1600" dirty="0"/>
              <a:t> </a:t>
            </a:r>
            <a:r>
              <a:rPr lang="en-US" sz="1600" dirty="0" err="1"/>
              <a:t>și</a:t>
            </a:r>
            <a:r>
              <a:rPr lang="en-US" sz="1600" dirty="0"/>
              <a:t> </a:t>
            </a:r>
            <a:r>
              <a:rPr lang="en-US" sz="1600" dirty="0" err="1"/>
              <a:t>scăderea</a:t>
            </a:r>
            <a:r>
              <a:rPr lang="en-US" sz="1600" dirty="0"/>
              <a:t> </a:t>
            </a:r>
            <a:r>
              <a:rPr lang="en-US" sz="1600" dirty="0" err="1"/>
              <a:t>semnalelor</a:t>
            </a:r>
            <a:r>
              <a:rPr lang="en-US" sz="1600" dirty="0"/>
              <a:t> </a:t>
            </a:r>
            <a:r>
              <a:rPr lang="en-US" sz="1600" dirty="0" err="1"/>
              <a:t>adaptate</a:t>
            </a:r>
            <a:r>
              <a:rPr lang="en-US" sz="1600" dirty="0"/>
              <a:t> </a:t>
            </a:r>
            <a:r>
              <a:rPr lang="en-US" sz="1600" dirty="0" err="1"/>
              <a:t>pentru</a:t>
            </a:r>
            <a:r>
              <a:rPr lang="en-US" sz="1600" dirty="0"/>
              <a:t> a genera un canal de </a:t>
            </a:r>
            <a:r>
              <a:rPr lang="en-US" sz="1600" dirty="0" err="1"/>
              <a:t>luminanță</a:t>
            </a:r>
            <a:r>
              <a:rPr lang="en-US" sz="1600" dirty="0"/>
              <a:t> </a:t>
            </a:r>
            <a:r>
              <a:rPr lang="en-US" sz="1600" dirty="0" err="1"/>
              <a:t>și</a:t>
            </a:r>
            <a:r>
              <a:rPr lang="en-US" sz="1600" dirty="0"/>
              <a:t> </a:t>
            </a:r>
            <a:r>
              <a:rPr lang="en-US" sz="1600" dirty="0" err="1"/>
              <a:t>canalele</a:t>
            </a:r>
            <a:r>
              <a:rPr lang="en-US" sz="1600" dirty="0"/>
              <a:t> de „</a:t>
            </a:r>
            <a:r>
              <a:rPr lang="en-US" sz="1600" dirty="0" err="1"/>
              <a:t>culoare</a:t>
            </a:r>
            <a:r>
              <a:rPr lang="en-US" sz="1600" dirty="0"/>
              <a:t>” adverse. </a:t>
            </a:r>
            <a:endParaRPr lang="ro-RO" sz="1600" dirty="0"/>
          </a:p>
          <a:p>
            <a:pPr algn="just"/>
            <a:r>
              <a:rPr lang="en-US" sz="1600" dirty="0" err="1"/>
              <a:t>Semnalele</a:t>
            </a:r>
            <a:r>
              <a:rPr lang="en-US" sz="1600" dirty="0"/>
              <a:t> combinate sunt interpretate de </a:t>
            </a:r>
            <a:r>
              <a:rPr lang="en-US" sz="1600" dirty="0" err="1"/>
              <a:t>creier</a:t>
            </a:r>
            <a:r>
              <a:rPr lang="en-US" sz="1600" dirty="0"/>
              <a:t> </a:t>
            </a:r>
            <a:r>
              <a:rPr lang="en-US" sz="1600" dirty="0" err="1"/>
              <a:t>în</a:t>
            </a:r>
            <a:r>
              <a:rPr lang="en-US" sz="1600" dirty="0"/>
              <a:t> </a:t>
            </a:r>
            <a:r>
              <a:rPr lang="en-US" sz="1600" dirty="0" err="1"/>
              <a:t>termeni</a:t>
            </a:r>
            <a:r>
              <a:rPr lang="en-US" sz="1600" dirty="0"/>
              <a:t> de </a:t>
            </a:r>
            <a:r>
              <a:rPr lang="en-US" sz="1600" dirty="0" err="1"/>
              <a:t>atribute</a:t>
            </a:r>
            <a:r>
              <a:rPr lang="en-US" sz="1600" dirty="0"/>
              <a:t> ale </a:t>
            </a:r>
            <a:r>
              <a:rPr lang="en-US" sz="1600" dirty="0" err="1"/>
              <a:t>aspectului</a:t>
            </a:r>
            <a:r>
              <a:rPr lang="en-US" sz="1600" dirty="0"/>
              <a:t> </a:t>
            </a:r>
            <a:r>
              <a:rPr lang="en-US" sz="1600" dirty="0" err="1"/>
              <a:t>culorii</a:t>
            </a:r>
            <a:r>
              <a:rPr lang="en-US" sz="1600" dirty="0"/>
              <a:t>, cum </a:t>
            </a:r>
            <a:r>
              <a:rPr lang="en-US" sz="1600" dirty="0" err="1"/>
              <a:t>ar</a:t>
            </a:r>
            <a:r>
              <a:rPr lang="en-US" sz="1600" dirty="0"/>
              <a:t> fi </a:t>
            </a:r>
            <a:r>
              <a:rPr lang="en-US" sz="1600" dirty="0" err="1"/>
              <a:t>nuanța</a:t>
            </a:r>
            <a:r>
              <a:rPr lang="en-US" sz="1600" dirty="0"/>
              <a:t>, </a:t>
            </a:r>
            <a:r>
              <a:rPr lang="en-US" sz="1600" dirty="0" err="1"/>
              <a:t>luminozitatea</a:t>
            </a:r>
            <a:r>
              <a:rPr lang="en-US" sz="1600" dirty="0"/>
              <a:t> </a:t>
            </a:r>
            <a:r>
              <a:rPr lang="en-US" sz="1600" dirty="0" err="1"/>
              <a:t>și</a:t>
            </a:r>
            <a:r>
              <a:rPr lang="en-US" sz="1600" dirty="0"/>
              <a:t> </a:t>
            </a:r>
            <a:r>
              <a:rPr lang="en-US" sz="1600" dirty="0" err="1"/>
              <a:t>croma</a:t>
            </a:r>
            <a:r>
              <a:rPr lang="en-US" sz="1600" dirty="0"/>
              <a:t>. </a:t>
            </a:r>
            <a:endParaRPr lang="ro-RO" sz="1600" dirty="0"/>
          </a:p>
          <a:p>
            <a:pPr algn="just"/>
            <a:r>
              <a:rPr lang="en-US" sz="1600" dirty="0" err="1"/>
              <a:t>Modelele</a:t>
            </a:r>
            <a:r>
              <a:rPr lang="en-US" sz="1600" dirty="0"/>
              <a:t> de aspect sunt </a:t>
            </a:r>
            <a:r>
              <a:rPr lang="en-US" sz="1600" dirty="0" err="1"/>
              <a:t>concepute</a:t>
            </a:r>
            <a:r>
              <a:rPr lang="en-US" sz="1600" dirty="0"/>
              <a:t> </a:t>
            </a:r>
            <a:r>
              <a:rPr lang="en-US" sz="1600" dirty="0" err="1"/>
              <a:t>pentru</a:t>
            </a:r>
            <a:r>
              <a:rPr lang="en-US" sz="1600" dirty="0"/>
              <a:t> a </a:t>
            </a:r>
            <a:r>
              <a:rPr lang="en-US" sz="1600" dirty="0" err="1"/>
              <a:t>lua</a:t>
            </a:r>
            <a:r>
              <a:rPr lang="en-US" sz="1600" dirty="0"/>
              <a:t> </a:t>
            </a:r>
            <a:r>
              <a:rPr lang="en-US" sz="1600" dirty="0" err="1"/>
              <a:t>în</a:t>
            </a:r>
            <a:r>
              <a:rPr lang="en-US" sz="1600" dirty="0"/>
              <a:t> </a:t>
            </a:r>
            <a:r>
              <a:rPr lang="en-US" sz="1600" dirty="0" err="1"/>
              <a:t>considerare</a:t>
            </a:r>
            <a:r>
              <a:rPr lang="en-US" sz="1600" dirty="0"/>
              <a:t> </a:t>
            </a:r>
            <a:r>
              <a:rPr lang="en-US" sz="1600" dirty="0" err="1"/>
              <a:t>efectul</a:t>
            </a:r>
            <a:r>
              <a:rPr lang="en-US" sz="1600" dirty="0"/>
              <a:t> </a:t>
            </a:r>
            <a:r>
              <a:rPr lang="en-US" sz="1600" dirty="0" err="1"/>
              <a:t>modificărilor</a:t>
            </a:r>
            <a:r>
              <a:rPr lang="en-US" sz="1600" dirty="0"/>
              <a:t> </a:t>
            </a:r>
            <a:r>
              <a:rPr lang="en-US" sz="1600" dirty="0" err="1"/>
              <a:t>intensității</a:t>
            </a:r>
            <a:r>
              <a:rPr lang="en-US" sz="1600" dirty="0"/>
              <a:t> </a:t>
            </a:r>
            <a:r>
              <a:rPr lang="en-US" sz="1600" dirty="0" err="1"/>
              <a:t>sau</a:t>
            </a:r>
            <a:r>
              <a:rPr lang="en-US" sz="1600" dirty="0"/>
              <a:t> ale </a:t>
            </a:r>
            <a:r>
              <a:rPr lang="en-US" sz="1600" dirty="0" err="1"/>
              <a:t>tipului</a:t>
            </a:r>
            <a:r>
              <a:rPr lang="en-US" sz="1600" dirty="0"/>
              <a:t> de </a:t>
            </a:r>
            <a:r>
              <a:rPr lang="en-US" sz="1600" dirty="0" err="1"/>
              <a:t>iluminare</a:t>
            </a:r>
            <a:r>
              <a:rPr lang="en-US" sz="1600" dirty="0"/>
              <a:t> </a:t>
            </a:r>
            <a:r>
              <a:rPr lang="en-US" sz="1600" dirty="0" err="1"/>
              <a:t>asupra</a:t>
            </a:r>
            <a:r>
              <a:rPr lang="en-US" sz="1600" dirty="0"/>
              <a:t> </a:t>
            </a:r>
            <a:r>
              <a:rPr lang="en-US" sz="1600" dirty="0" err="1"/>
              <a:t>aspectului</a:t>
            </a:r>
            <a:r>
              <a:rPr lang="en-US" sz="1600" dirty="0"/>
              <a:t> </a:t>
            </a:r>
            <a:r>
              <a:rPr lang="en-US" sz="1600" dirty="0" err="1"/>
              <a:t>culorii</a:t>
            </a:r>
            <a:r>
              <a:rPr lang="en-US" sz="1600" dirty="0"/>
              <a:t> </a:t>
            </a:r>
            <a:r>
              <a:rPr lang="en-US" sz="1600" dirty="0" err="1"/>
              <a:t>unui</a:t>
            </a:r>
            <a:r>
              <a:rPr lang="en-US" sz="1600" dirty="0"/>
              <a:t> </a:t>
            </a:r>
            <a:r>
              <a:rPr lang="en-US" sz="1600" dirty="0" err="1"/>
              <a:t>obiect</a:t>
            </a:r>
            <a:r>
              <a:rPr lang="en-US" sz="1600" dirty="0"/>
              <a:t>. </a:t>
            </a:r>
            <a:r>
              <a:rPr lang="en-US" sz="1600" dirty="0" err="1"/>
              <a:t>Modelele</a:t>
            </a:r>
            <a:r>
              <a:rPr lang="en-US" sz="1600" dirty="0"/>
              <a:t> de aspect sunt </a:t>
            </a:r>
            <a:r>
              <a:rPr lang="en-US" sz="1600" dirty="0" err="1"/>
              <a:t>capabile</a:t>
            </a:r>
            <a:r>
              <a:rPr lang="en-US" sz="1600" dirty="0"/>
              <a:t> </a:t>
            </a:r>
            <a:r>
              <a:rPr lang="en-US" sz="1600" dirty="0" err="1"/>
              <a:t>să</a:t>
            </a:r>
            <a:r>
              <a:rPr lang="en-US" sz="1600" dirty="0"/>
              <a:t> </a:t>
            </a:r>
            <a:r>
              <a:rPr lang="en-US" sz="1600" dirty="0" err="1"/>
              <a:t>prezică</a:t>
            </a:r>
            <a:r>
              <a:rPr lang="en-US" sz="1600" dirty="0"/>
              <a:t> </a:t>
            </a:r>
            <a:r>
              <a:rPr lang="en-US" sz="1600" dirty="0" err="1"/>
              <a:t>și</a:t>
            </a:r>
            <a:r>
              <a:rPr lang="en-US" sz="1600" dirty="0"/>
              <a:t> </a:t>
            </a:r>
            <a:r>
              <a:rPr lang="en-US" sz="1600" dirty="0" err="1"/>
              <a:t>să</a:t>
            </a:r>
            <a:r>
              <a:rPr lang="en-US" sz="1600" dirty="0"/>
              <a:t> </a:t>
            </a:r>
            <a:r>
              <a:rPr lang="en-US" sz="1600" dirty="0" err="1"/>
              <a:t>compenseze</a:t>
            </a:r>
            <a:r>
              <a:rPr lang="en-US" sz="1600" dirty="0"/>
              <a:t> </a:t>
            </a:r>
            <a:r>
              <a:rPr lang="en-US" sz="1600" dirty="0" err="1"/>
              <a:t>efectul</a:t>
            </a:r>
            <a:r>
              <a:rPr lang="en-US" sz="1600" dirty="0"/>
              <a:t> de contrast </a:t>
            </a:r>
            <a:r>
              <a:rPr lang="en-US" sz="1600" dirty="0" err="1"/>
              <a:t>simultan</a:t>
            </a:r>
            <a:r>
              <a:rPr lang="en-US" sz="1600" dirty="0"/>
              <a:t>, </a:t>
            </a:r>
            <a:r>
              <a:rPr lang="en-US" sz="1600" dirty="0" err="1"/>
              <a:t>așa</a:t>
            </a:r>
            <a:r>
              <a:rPr lang="en-US" sz="1600" dirty="0"/>
              <a:t> cum </a:t>
            </a:r>
            <a:r>
              <a:rPr lang="en-US" sz="1600" dirty="0" err="1"/>
              <a:t>este</a:t>
            </a:r>
            <a:r>
              <a:rPr lang="en-US" sz="1600" dirty="0"/>
              <a:t> </a:t>
            </a:r>
            <a:r>
              <a:rPr lang="en-US" sz="1600" dirty="0" err="1"/>
              <a:t>ilustrat</a:t>
            </a:r>
            <a:r>
              <a:rPr lang="en-US" sz="1600" dirty="0"/>
              <a:t> </a:t>
            </a:r>
            <a:r>
              <a:rPr lang="en-US" sz="1600" dirty="0" err="1"/>
              <a:t>în</a:t>
            </a:r>
            <a:r>
              <a:rPr lang="en-US" sz="1600" dirty="0"/>
              <a:t> </a:t>
            </a:r>
            <a:r>
              <a:rPr lang="en-US" sz="1600" dirty="0" err="1"/>
              <a:t>Figura</a:t>
            </a:r>
            <a:r>
              <a:rPr lang="ro-RO" sz="1600" dirty="0"/>
              <a:t> alăturată</a:t>
            </a:r>
            <a:r>
              <a:rPr lang="en-US" sz="1600" dirty="0"/>
              <a:t>. </a:t>
            </a:r>
            <a:endParaRPr lang="ro-RO" sz="1600" dirty="0"/>
          </a:p>
          <a:p>
            <a:pPr algn="just"/>
            <a:r>
              <a:rPr lang="en-US" sz="1600" i="1" dirty="0">
                <a:solidFill>
                  <a:srgbClr val="FF0000"/>
                </a:solidFill>
              </a:rPr>
              <a:t>Banda </a:t>
            </a:r>
            <a:r>
              <a:rPr lang="en-US" sz="1600" i="1" dirty="0" err="1">
                <a:solidFill>
                  <a:srgbClr val="FF0000"/>
                </a:solidFill>
              </a:rPr>
              <a:t>gri</a:t>
            </a:r>
            <a:r>
              <a:rPr lang="en-US" sz="1600" i="1" dirty="0">
                <a:solidFill>
                  <a:srgbClr val="FF0000"/>
                </a:solidFill>
              </a:rPr>
              <a:t> din </a:t>
            </a:r>
            <a:r>
              <a:rPr lang="en-US" sz="1600" i="1" dirty="0" err="1">
                <a:solidFill>
                  <a:srgbClr val="FF0000"/>
                </a:solidFill>
              </a:rPr>
              <a:t>partea</a:t>
            </a:r>
            <a:r>
              <a:rPr lang="en-US" sz="1600" i="1" dirty="0">
                <a:solidFill>
                  <a:srgbClr val="FF0000"/>
                </a:solidFill>
              </a:rPr>
              <a:t> </a:t>
            </a:r>
            <a:r>
              <a:rPr lang="en-US" sz="1600" i="1" dirty="0" err="1">
                <a:solidFill>
                  <a:srgbClr val="FF0000"/>
                </a:solidFill>
              </a:rPr>
              <a:t>stângă</a:t>
            </a:r>
            <a:r>
              <a:rPr lang="en-US" sz="1600" i="1" dirty="0">
                <a:solidFill>
                  <a:srgbClr val="FF0000"/>
                </a:solidFill>
              </a:rPr>
              <a:t> a </a:t>
            </a:r>
            <a:r>
              <a:rPr lang="en-US" sz="1600" i="1" dirty="0" err="1">
                <a:solidFill>
                  <a:srgbClr val="FF0000"/>
                </a:solidFill>
              </a:rPr>
              <a:t>figurii</a:t>
            </a:r>
            <a:r>
              <a:rPr lang="en-US" sz="1600" i="1" dirty="0">
                <a:solidFill>
                  <a:srgbClr val="FF0000"/>
                </a:solidFill>
              </a:rPr>
              <a:t> pare a fi </a:t>
            </a:r>
            <a:r>
              <a:rPr lang="en-US" sz="1600" i="1" dirty="0" err="1">
                <a:solidFill>
                  <a:srgbClr val="FF0000"/>
                </a:solidFill>
              </a:rPr>
              <a:t>mai</a:t>
            </a:r>
            <a:r>
              <a:rPr lang="en-US" sz="1600" i="1" dirty="0">
                <a:solidFill>
                  <a:srgbClr val="FF0000"/>
                </a:solidFill>
              </a:rPr>
              <a:t> </a:t>
            </a:r>
            <a:r>
              <a:rPr lang="en-US" sz="1600" i="1" dirty="0" err="1">
                <a:solidFill>
                  <a:srgbClr val="FF0000"/>
                </a:solidFill>
              </a:rPr>
              <a:t>deschisă</a:t>
            </a:r>
            <a:r>
              <a:rPr lang="en-US" sz="1600" i="1" dirty="0">
                <a:solidFill>
                  <a:srgbClr val="FF0000"/>
                </a:solidFill>
              </a:rPr>
              <a:t> </a:t>
            </a:r>
            <a:r>
              <a:rPr lang="en-US" sz="1600" i="1" dirty="0" err="1">
                <a:solidFill>
                  <a:srgbClr val="FF0000"/>
                </a:solidFill>
              </a:rPr>
              <a:t>decât</a:t>
            </a:r>
            <a:r>
              <a:rPr lang="en-US" sz="1600" i="1" dirty="0">
                <a:solidFill>
                  <a:srgbClr val="FF0000"/>
                </a:solidFill>
              </a:rPr>
              <a:t> </a:t>
            </a:r>
            <a:r>
              <a:rPr lang="en-US" sz="1600" i="1" dirty="0" err="1">
                <a:solidFill>
                  <a:srgbClr val="FF0000"/>
                </a:solidFill>
              </a:rPr>
              <a:t>banda</a:t>
            </a:r>
            <a:r>
              <a:rPr lang="en-US" sz="1600" i="1" dirty="0">
                <a:solidFill>
                  <a:srgbClr val="FF0000"/>
                </a:solidFill>
              </a:rPr>
              <a:t> </a:t>
            </a:r>
            <a:r>
              <a:rPr lang="en-US" sz="1600" i="1" dirty="0" err="1">
                <a:solidFill>
                  <a:srgbClr val="FF0000"/>
                </a:solidFill>
              </a:rPr>
              <a:t>gri</a:t>
            </a:r>
            <a:r>
              <a:rPr lang="en-US" sz="1600" i="1" dirty="0">
                <a:solidFill>
                  <a:srgbClr val="FF0000"/>
                </a:solidFill>
              </a:rPr>
              <a:t> din </a:t>
            </a:r>
            <a:r>
              <a:rPr lang="en-US" sz="1600" i="1" dirty="0" err="1">
                <a:solidFill>
                  <a:srgbClr val="FF0000"/>
                </a:solidFill>
              </a:rPr>
              <a:t>partea</a:t>
            </a:r>
            <a:r>
              <a:rPr lang="en-US" sz="1600" i="1" dirty="0">
                <a:solidFill>
                  <a:srgbClr val="FF0000"/>
                </a:solidFill>
              </a:rPr>
              <a:t> </a:t>
            </a:r>
            <a:r>
              <a:rPr lang="en-US" sz="1600" i="1" dirty="0" err="1">
                <a:solidFill>
                  <a:srgbClr val="FF0000"/>
                </a:solidFill>
              </a:rPr>
              <a:t>dreaptă</a:t>
            </a:r>
            <a:r>
              <a:rPr lang="en-US" sz="1600" i="1" dirty="0">
                <a:solidFill>
                  <a:srgbClr val="FF0000"/>
                </a:solidFill>
              </a:rPr>
              <a:t> a </a:t>
            </a:r>
            <a:r>
              <a:rPr lang="en-US" sz="1600" i="1" dirty="0" err="1">
                <a:solidFill>
                  <a:srgbClr val="FF0000"/>
                </a:solidFill>
              </a:rPr>
              <a:t>figurii</a:t>
            </a:r>
            <a:r>
              <a:rPr lang="en-US" sz="1600" dirty="0"/>
              <a:t>. </a:t>
            </a:r>
            <a:r>
              <a:rPr lang="en-US" sz="1600" dirty="0" err="1"/>
              <a:t>În</a:t>
            </a:r>
            <a:r>
              <a:rPr lang="en-US" sz="1600" dirty="0"/>
              <a:t> general, </a:t>
            </a:r>
            <a:r>
              <a:rPr lang="en-US" sz="1600" dirty="0" err="1"/>
              <a:t>efectul</a:t>
            </a:r>
            <a:r>
              <a:rPr lang="en-US" sz="1600" dirty="0"/>
              <a:t> </a:t>
            </a:r>
            <a:r>
              <a:rPr lang="en-US" sz="1600" dirty="0" err="1"/>
              <a:t>tinde</a:t>
            </a:r>
            <a:r>
              <a:rPr lang="en-US" sz="1600" dirty="0"/>
              <a:t> </a:t>
            </a:r>
            <a:r>
              <a:rPr lang="en-US" sz="1600" dirty="0" err="1"/>
              <a:t>să</a:t>
            </a:r>
            <a:r>
              <a:rPr lang="en-US" sz="1600" dirty="0"/>
              <a:t> </a:t>
            </a:r>
            <a:r>
              <a:rPr lang="en-US" sz="1600" dirty="0" err="1"/>
              <a:t>amplifice</a:t>
            </a:r>
            <a:r>
              <a:rPr lang="en-US" sz="1600" dirty="0"/>
              <a:t> </a:t>
            </a:r>
            <a:r>
              <a:rPr lang="en-US" sz="1600" dirty="0" err="1"/>
              <a:t>contrastul</a:t>
            </a:r>
            <a:r>
              <a:rPr lang="en-US" sz="1600" dirty="0"/>
              <a:t> </a:t>
            </a:r>
            <a:r>
              <a:rPr lang="en-US" sz="1600" dirty="0" err="1"/>
              <a:t>dintre</a:t>
            </a:r>
            <a:r>
              <a:rPr lang="en-US" sz="1600" dirty="0"/>
              <a:t> </a:t>
            </a:r>
            <a:r>
              <a:rPr lang="en-US" sz="1600" dirty="0" err="1"/>
              <a:t>nuanța</a:t>
            </a:r>
            <a:r>
              <a:rPr lang="en-US" sz="1600" dirty="0"/>
              <a:t>, </a:t>
            </a:r>
            <a:r>
              <a:rPr lang="en-US" sz="1600" dirty="0" err="1"/>
              <a:t>saturația</a:t>
            </a:r>
            <a:r>
              <a:rPr lang="en-US" sz="1600" dirty="0"/>
              <a:t> </a:t>
            </a:r>
            <a:r>
              <a:rPr lang="en-US" sz="1600" dirty="0" err="1"/>
              <a:t>și</a:t>
            </a:r>
            <a:r>
              <a:rPr lang="en-US" sz="1600" dirty="0"/>
              <a:t> </a:t>
            </a:r>
            <a:r>
              <a:rPr lang="en-US" sz="1600" dirty="0" err="1"/>
              <a:t>luminozitatea</a:t>
            </a:r>
            <a:r>
              <a:rPr lang="en-US" sz="1600" dirty="0"/>
              <a:t> </a:t>
            </a:r>
            <a:r>
              <a:rPr lang="en-US" sz="1600" dirty="0" err="1"/>
              <a:t>regiunilor</a:t>
            </a:r>
            <a:r>
              <a:rPr lang="en-US" sz="1600" dirty="0"/>
              <a:t> </a:t>
            </a:r>
            <a:r>
              <a:rPr lang="en-US" sz="1600" dirty="0" err="1"/>
              <a:t>învecinate</a:t>
            </a:r>
            <a:r>
              <a:rPr lang="en-US" sz="1600" dirty="0"/>
              <a:t>. </a:t>
            </a:r>
            <a:r>
              <a:rPr lang="en-US" sz="1600" dirty="0" err="1"/>
              <a:t>În</a:t>
            </a:r>
            <a:r>
              <a:rPr lang="en-US" sz="1600" dirty="0"/>
              <a:t> </a:t>
            </a:r>
            <a:r>
              <a:rPr lang="en-US" sz="1600" dirty="0" err="1"/>
              <a:t>Figura</a:t>
            </a:r>
            <a:r>
              <a:rPr lang="ro-RO" sz="1600" dirty="0"/>
              <a:t> alăturată</a:t>
            </a:r>
            <a:r>
              <a:rPr lang="en-US" sz="1600" dirty="0"/>
              <a:t> </a:t>
            </a:r>
            <a:r>
              <a:rPr lang="en-US" sz="1600" dirty="0" err="1"/>
              <a:t>acest</a:t>
            </a:r>
            <a:r>
              <a:rPr lang="en-US" sz="1600" dirty="0"/>
              <a:t> </a:t>
            </a:r>
            <a:r>
              <a:rPr lang="en-US" sz="1600" dirty="0" err="1"/>
              <a:t>lucru</a:t>
            </a:r>
            <a:r>
              <a:rPr lang="en-US" sz="1600" dirty="0"/>
              <a:t> are </a:t>
            </a:r>
            <a:r>
              <a:rPr lang="en-US" sz="1600" dirty="0" err="1"/>
              <a:t>efectul</a:t>
            </a:r>
            <a:r>
              <a:rPr lang="en-US" sz="1600" dirty="0"/>
              <a:t> de a </a:t>
            </a:r>
            <a:r>
              <a:rPr lang="en-US" sz="1600" dirty="0" err="1"/>
              <a:t>accentua</a:t>
            </a:r>
            <a:r>
              <a:rPr lang="en-US" sz="1600" dirty="0"/>
              <a:t> </a:t>
            </a:r>
            <a:r>
              <a:rPr lang="en-US" sz="1600" dirty="0" err="1"/>
              <a:t>limitele</a:t>
            </a:r>
            <a:r>
              <a:rPr lang="en-US" sz="1600" dirty="0"/>
              <a:t> </a:t>
            </a:r>
            <a:r>
              <a:rPr lang="en-US" sz="1600" dirty="0" err="1"/>
              <a:t>dintre</a:t>
            </a:r>
            <a:r>
              <a:rPr lang="en-US" sz="1600" dirty="0"/>
              <a:t> </a:t>
            </a:r>
            <a:r>
              <a:rPr lang="en-US" sz="1600" dirty="0" err="1"/>
              <a:t>zonele</a:t>
            </a:r>
            <a:r>
              <a:rPr lang="en-US" sz="1600" dirty="0"/>
              <a:t> de </a:t>
            </a:r>
            <a:r>
              <a:rPr lang="en-US" sz="1600" dirty="0" err="1"/>
              <a:t>culoare</a:t>
            </a:r>
            <a:r>
              <a:rPr lang="en-US" sz="1600" dirty="0"/>
              <a:t> </a:t>
            </a:r>
            <a:r>
              <a:rPr lang="en-US" sz="1600" dirty="0" err="1"/>
              <a:t>sau</a:t>
            </a:r>
            <a:r>
              <a:rPr lang="en-US" sz="1600" dirty="0"/>
              <a:t> </a:t>
            </a:r>
            <a:r>
              <a:rPr lang="en-US" sz="1600" dirty="0" err="1"/>
              <a:t>luminozitate</a:t>
            </a:r>
            <a:r>
              <a:rPr lang="en-US" sz="1600" dirty="0"/>
              <a:t> </a:t>
            </a:r>
            <a:r>
              <a:rPr lang="en-US" sz="1600" dirty="0" err="1"/>
              <a:t>diferite</a:t>
            </a:r>
            <a:r>
              <a:rPr lang="en-US" sz="1600" dirty="0"/>
              <a:t>.</a:t>
            </a:r>
            <a:endParaRPr lang="ro-RO" sz="1600" dirty="0"/>
          </a:p>
        </p:txBody>
      </p:sp>
      <p:pic>
        <p:nvPicPr>
          <p:cNvPr id="9" name="Picture 8">
            <a:extLst>
              <a:ext uri="{FF2B5EF4-FFF2-40B4-BE49-F238E27FC236}">
                <a16:creationId xmlns:a16="http://schemas.microsoft.com/office/drawing/2014/main" id="{C06DFAD2-4F0D-8832-42A5-30EF916D1E54}"/>
              </a:ext>
            </a:extLst>
          </p:cNvPr>
          <p:cNvPicPr>
            <a:picLocks noChangeAspect="1"/>
          </p:cNvPicPr>
          <p:nvPr/>
        </p:nvPicPr>
        <p:blipFill>
          <a:blip r:embed="rId2"/>
          <a:stretch>
            <a:fillRect/>
          </a:stretch>
        </p:blipFill>
        <p:spPr>
          <a:xfrm>
            <a:off x="7526569" y="264386"/>
            <a:ext cx="4413396" cy="3164614"/>
          </a:xfrm>
          <a:prstGeom prst="rect">
            <a:avLst/>
          </a:prstGeom>
        </p:spPr>
      </p:pic>
      <p:pic>
        <p:nvPicPr>
          <p:cNvPr id="11" name="Picture 10">
            <a:extLst>
              <a:ext uri="{FF2B5EF4-FFF2-40B4-BE49-F238E27FC236}">
                <a16:creationId xmlns:a16="http://schemas.microsoft.com/office/drawing/2014/main" id="{C2C32A45-6A38-92C1-2559-DA802096C505}"/>
              </a:ext>
            </a:extLst>
          </p:cNvPr>
          <p:cNvPicPr>
            <a:picLocks noChangeAspect="1"/>
          </p:cNvPicPr>
          <p:nvPr/>
        </p:nvPicPr>
        <p:blipFill>
          <a:blip r:embed="rId3"/>
          <a:stretch>
            <a:fillRect/>
          </a:stretch>
        </p:blipFill>
        <p:spPr>
          <a:xfrm>
            <a:off x="7815135" y="3649978"/>
            <a:ext cx="3620005" cy="2943636"/>
          </a:xfrm>
          <a:prstGeom prst="rect">
            <a:avLst/>
          </a:prstGeom>
        </p:spPr>
      </p:pic>
    </p:spTree>
    <p:extLst>
      <p:ext uri="{BB962C8B-B14F-4D97-AF65-F5344CB8AC3E}">
        <p14:creationId xmlns:p14="http://schemas.microsoft.com/office/powerpoint/2010/main" val="1788268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4085-C12C-28B6-BEE3-A2359B22D410}"/>
              </a:ext>
            </a:extLst>
          </p:cNvPr>
          <p:cNvSpPr>
            <a:spLocks noGrp="1"/>
          </p:cNvSpPr>
          <p:nvPr>
            <p:ph type="title"/>
          </p:nvPr>
        </p:nvSpPr>
        <p:spPr>
          <a:xfrm>
            <a:off x="3800475" y="412750"/>
            <a:ext cx="5057775" cy="958850"/>
          </a:xfrm>
        </p:spPr>
        <p:txBody>
          <a:bodyPr>
            <a:normAutofit/>
          </a:bodyPr>
          <a:lstStyle/>
          <a:p>
            <a:r>
              <a:rPr lang="ro-RO" dirty="0"/>
              <a:t>Efectul de asimilare</a:t>
            </a:r>
            <a:endParaRPr lang="en-US" dirty="0"/>
          </a:p>
        </p:txBody>
      </p:sp>
      <p:sp>
        <p:nvSpPr>
          <p:cNvPr id="3" name="Content Placeholder 2">
            <a:extLst>
              <a:ext uri="{FF2B5EF4-FFF2-40B4-BE49-F238E27FC236}">
                <a16:creationId xmlns:a16="http://schemas.microsoft.com/office/drawing/2014/main" id="{05E6015D-2559-F70E-6B61-5C4CD26CC65D}"/>
              </a:ext>
            </a:extLst>
          </p:cNvPr>
          <p:cNvSpPr>
            <a:spLocks noGrp="1"/>
          </p:cNvSpPr>
          <p:nvPr>
            <p:ph idx="1"/>
          </p:nvPr>
        </p:nvSpPr>
        <p:spPr>
          <a:xfrm>
            <a:off x="104775" y="1530350"/>
            <a:ext cx="6353175" cy="4351338"/>
          </a:xfrm>
        </p:spPr>
        <p:txBody>
          <a:bodyPr>
            <a:normAutofit fontScale="85000" lnSpcReduction="20000"/>
          </a:bodyPr>
          <a:lstStyle/>
          <a:p>
            <a:pPr algn="just"/>
            <a:r>
              <a:rPr lang="en-US" dirty="0"/>
              <a:t>Efectul de </a:t>
            </a:r>
            <a:r>
              <a:rPr lang="en-US" dirty="0" err="1"/>
              <a:t>asimilare</a:t>
            </a:r>
            <a:r>
              <a:rPr lang="en-US" dirty="0"/>
              <a:t> </a:t>
            </a:r>
            <a:r>
              <a:rPr lang="en-US" dirty="0" err="1"/>
              <a:t>este</a:t>
            </a:r>
            <a:r>
              <a:rPr lang="en-US" dirty="0"/>
              <a:t> </a:t>
            </a:r>
            <a:r>
              <a:rPr lang="en-US" dirty="0" err="1"/>
              <a:t>ilustrat</a:t>
            </a:r>
            <a:r>
              <a:rPr lang="en-US" dirty="0"/>
              <a:t> de </a:t>
            </a:r>
            <a:r>
              <a:rPr lang="en-US" dirty="0" err="1"/>
              <a:t>Figura</a:t>
            </a:r>
            <a:r>
              <a:rPr lang="en-US" dirty="0"/>
              <a:t>, </a:t>
            </a:r>
            <a:r>
              <a:rPr lang="en-US" dirty="0" err="1"/>
              <a:t>unde</a:t>
            </a:r>
            <a:r>
              <a:rPr lang="en-US" dirty="0"/>
              <a:t> </a:t>
            </a:r>
            <a:r>
              <a:rPr lang="en-US" dirty="0" err="1"/>
              <a:t>fundalul</a:t>
            </a:r>
            <a:r>
              <a:rPr lang="en-US" dirty="0"/>
              <a:t> din </a:t>
            </a:r>
            <a:r>
              <a:rPr lang="en-US" dirty="0" err="1"/>
              <a:t>jumătatea</a:t>
            </a:r>
            <a:r>
              <a:rPr lang="en-US" dirty="0"/>
              <a:t> </a:t>
            </a:r>
            <a:r>
              <a:rPr lang="en-US" dirty="0" err="1"/>
              <a:t>superioară</a:t>
            </a:r>
            <a:r>
              <a:rPr lang="en-US" dirty="0"/>
              <a:t> a </a:t>
            </a:r>
            <a:r>
              <a:rPr lang="en-US" dirty="0" err="1"/>
              <a:t>figurii</a:t>
            </a:r>
            <a:r>
              <a:rPr lang="en-US" dirty="0"/>
              <a:t> </a:t>
            </a:r>
            <a:r>
              <a:rPr lang="en-US" dirty="0" err="1"/>
              <a:t>este</a:t>
            </a:r>
            <a:r>
              <a:rPr lang="en-US" dirty="0"/>
              <a:t> </a:t>
            </a:r>
            <a:r>
              <a:rPr lang="en-US" dirty="0" err="1"/>
              <a:t>mai</a:t>
            </a:r>
            <a:r>
              <a:rPr lang="en-US" dirty="0"/>
              <a:t> </a:t>
            </a:r>
            <a:r>
              <a:rPr lang="en-US" dirty="0" err="1"/>
              <a:t>închis</a:t>
            </a:r>
            <a:r>
              <a:rPr lang="en-US" dirty="0"/>
              <a:t> </a:t>
            </a:r>
            <a:r>
              <a:rPr lang="en-US" dirty="0" err="1"/>
              <a:t>decât</a:t>
            </a:r>
            <a:r>
              <a:rPr lang="en-US" dirty="0"/>
              <a:t> </a:t>
            </a:r>
            <a:r>
              <a:rPr lang="en-US" dirty="0" err="1"/>
              <a:t>fundalul</a:t>
            </a:r>
            <a:r>
              <a:rPr lang="en-US" dirty="0"/>
              <a:t> din </a:t>
            </a:r>
            <a:r>
              <a:rPr lang="en-US" dirty="0" err="1"/>
              <a:t>jumătatea</a:t>
            </a:r>
            <a:r>
              <a:rPr lang="en-US" dirty="0"/>
              <a:t> </a:t>
            </a:r>
            <a:r>
              <a:rPr lang="en-US" dirty="0" err="1"/>
              <a:t>inferioară</a:t>
            </a:r>
            <a:r>
              <a:rPr lang="en-US" dirty="0"/>
              <a:t> a </a:t>
            </a:r>
            <a:r>
              <a:rPr lang="en-US" dirty="0" err="1"/>
              <a:t>figurii</a:t>
            </a:r>
            <a:r>
              <a:rPr lang="en-US" dirty="0"/>
              <a:t>. </a:t>
            </a:r>
            <a:endParaRPr lang="ro-RO" dirty="0"/>
          </a:p>
          <a:p>
            <a:pPr algn="just"/>
            <a:r>
              <a:rPr lang="en-US" dirty="0" err="1"/>
              <a:t>În</a:t>
            </a:r>
            <a:r>
              <a:rPr lang="en-US" dirty="0"/>
              <a:t> general, </a:t>
            </a:r>
            <a:r>
              <a:rPr lang="en-US" dirty="0" err="1"/>
              <a:t>efectul</a:t>
            </a:r>
            <a:r>
              <a:rPr lang="en-US" dirty="0"/>
              <a:t> de </a:t>
            </a:r>
            <a:r>
              <a:rPr lang="en-US" dirty="0" err="1"/>
              <a:t>asimilare</a:t>
            </a:r>
            <a:r>
              <a:rPr lang="en-US" dirty="0"/>
              <a:t> </a:t>
            </a:r>
            <a:r>
              <a:rPr lang="en-US" dirty="0" err="1"/>
              <a:t>tinde</a:t>
            </a:r>
            <a:r>
              <a:rPr lang="en-US" dirty="0"/>
              <a:t> </a:t>
            </a:r>
            <a:r>
              <a:rPr lang="en-US" dirty="0" err="1"/>
              <a:t>să</a:t>
            </a:r>
            <a:r>
              <a:rPr lang="en-US" dirty="0"/>
              <a:t> </a:t>
            </a:r>
            <a:r>
              <a:rPr lang="en-US" dirty="0" err="1"/>
              <a:t>reducă</a:t>
            </a:r>
            <a:r>
              <a:rPr lang="en-US" dirty="0"/>
              <a:t> </a:t>
            </a:r>
            <a:r>
              <a:rPr lang="en-US" dirty="0" err="1"/>
              <a:t>contrastul</a:t>
            </a:r>
            <a:r>
              <a:rPr lang="en-US" dirty="0"/>
              <a:t> </a:t>
            </a:r>
            <a:r>
              <a:rPr lang="en-US" dirty="0" err="1"/>
              <a:t>dintre</a:t>
            </a:r>
            <a:r>
              <a:rPr lang="en-US" dirty="0"/>
              <a:t> </a:t>
            </a:r>
            <a:r>
              <a:rPr lang="en-US" dirty="0" err="1"/>
              <a:t>regiunile</a:t>
            </a:r>
            <a:r>
              <a:rPr lang="en-US" dirty="0"/>
              <a:t> </a:t>
            </a:r>
            <a:r>
              <a:rPr lang="en-US" dirty="0" err="1"/>
              <a:t>învecinate</a:t>
            </a:r>
            <a:r>
              <a:rPr lang="en-US" dirty="0"/>
              <a:t>, </a:t>
            </a:r>
            <a:r>
              <a:rPr lang="en-US" dirty="0" err="1"/>
              <a:t>culorile</a:t>
            </a:r>
            <a:r>
              <a:rPr lang="en-US" dirty="0"/>
              <a:t> </a:t>
            </a:r>
            <a:r>
              <a:rPr lang="en-US" dirty="0" err="1"/>
              <a:t>adiacente</a:t>
            </a:r>
            <a:r>
              <a:rPr lang="en-US" dirty="0"/>
              <a:t> par </a:t>
            </a:r>
            <a:r>
              <a:rPr lang="en-US" dirty="0" err="1"/>
              <a:t>să</a:t>
            </a:r>
            <a:r>
              <a:rPr lang="en-US" dirty="0"/>
              <a:t> se </a:t>
            </a:r>
            <a:r>
              <a:rPr lang="en-US" dirty="0" err="1"/>
              <a:t>amestece</a:t>
            </a:r>
            <a:r>
              <a:rPr lang="en-US" dirty="0"/>
              <a:t> </a:t>
            </a:r>
            <a:r>
              <a:rPr lang="en-US" dirty="0" err="1"/>
              <a:t>și</a:t>
            </a:r>
            <a:r>
              <a:rPr lang="en-US" dirty="0"/>
              <a:t> </a:t>
            </a:r>
            <a:r>
              <a:rPr lang="en-US" dirty="0" err="1"/>
              <a:t>să</a:t>
            </a:r>
            <a:r>
              <a:rPr lang="en-US" dirty="0"/>
              <a:t> se </a:t>
            </a:r>
            <a:r>
              <a:rPr lang="en-US" dirty="0" err="1"/>
              <a:t>amestece</a:t>
            </a:r>
            <a:r>
              <a:rPr lang="en-US" dirty="0"/>
              <a:t> optic. </a:t>
            </a:r>
            <a:endParaRPr lang="ro-RO" dirty="0"/>
          </a:p>
          <a:p>
            <a:pPr algn="just"/>
            <a:r>
              <a:rPr lang="en-US" dirty="0" err="1"/>
              <a:t>Indiferent</a:t>
            </a:r>
            <a:r>
              <a:rPr lang="en-US" dirty="0"/>
              <a:t> </a:t>
            </a:r>
            <a:r>
              <a:rPr lang="en-US" dirty="0" err="1"/>
              <a:t>dacă</a:t>
            </a:r>
            <a:r>
              <a:rPr lang="en-US" dirty="0"/>
              <a:t> are loc </a:t>
            </a:r>
            <a:r>
              <a:rPr lang="en-US" dirty="0" err="1"/>
              <a:t>contrastul</a:t>
            </a:r>
            <a:r>
              <a:rPr lang="en-US" dirty="0"/>
              <a:t> </a:t>
            </a:r>
            <a:r>
              <a:rPr lang="en-US" dirty="0" err="1"/>
              <a:t>sau</a:t>
            </a:r>
            <a:r>
              <a:rPr lang="en-US" dirty="0"/>
              <a:t> </a:t>
            </a:r>
            <a:r>
              <a:rPr lang="en-US" dirty="0" err="1"/>
              <a:t>asimilarea</a:t>
            </a:r>
            <a:r>
              <a:rPr lang="en-US" dirty="0"/>
              <a:t>, </a:t>
            </a:r>
            <a:r>
              <a:rPr lang="en-US" dirty="0" err="1"/>
              <a:t>depinde</a:t>
            </a:r>
            <a:r>
              <a:rPr lang="en-US" dirty="0"/>
              <a:t> de </a:t>
            </a:r>
            <a:r>
              <a:rPr lang="en-US" dirty="0" err="1"/>
              <a:t>mediul</a:t>
            </a:r>
            <a:r>
              <a:rPr lang="en-US" dirty="0"/>
              <a:t> </a:t>
            </a:r>
            <a:r>
              <a:rPr lang="en-US" dirty="0" err="1"/>
              <a:t>imediat</a:t>
            </a:r>
            <a:r>
              <a:rPr lang="en-US" dirty="0"/>
              <a:t> al </a:t>
            </a:r>
            <a:r>
              <a:rPr lang="en-US" dirty="0" err="1"/>
              <a:t>elementului</a:t>
            </a:r>
            <a:r>
              <a:rPr lang="en-US" dirty="0"/>
              <a:t> central, </a:t>
            </a:r>
            <a:r>
              <a:rPr lang="en-US" dirty="0" err="1"/>
              <a:t>definit</a:t>
            </a:r>
            <a:r>
              <a:rPr lang="en-US" dirty="0"/>
              <a:t> ca </a:t>
            </a:r>
            <a:r>
              <a:rPr lang="en-US" dirty="0" err="1"/>
              <a:t>și</a:t>
            </a:r>
            <a:r>
              <a:rPr lang="en-US" dirty="0"/>
              <a:t> </a:t>
            </a:r>
            <a:r>
              <a:rPr lang="en-US" dirty="0" err="1"/>
              <a:t>câmp</a:t>
            </a:r>
            <a:r>
              <a:rPr lang="en-US" dirty="0"/>
              <a:t> proximal. </a:t>
            </a:r>
            <a:endParaRPr lang="ro-RO" dirty="0"/>
          </a:p>
          <a:p>
            <a:pPr algn="just"/>
            <a:r>
              <a:rPr lang="en-US" dirty="0" err="1"/>
              <a:t>Trecerea</a:t>
            </a:r>
            <a:r>
              <a:rPr lang="en-US" dirty="0"/>
              <a:t> de la </a:t>
            </a:r>
            <a:r>
              <a:rPr lang="en-US" dirty="0" err="1"/>
              <a:t>asimilare</a:t>
            </a:r>
            <a:r>
              <a:rPr lang="en-US" dirty="0"/>
              <a:t> la contrast are loc </a:t>
            </a:r>
            <a:r>
              <a:rPr lang="en-US" dirty="0" err="1"/>
              <a:t>atunci</a:t>
            </a:r>
            <a:r>
              <a:rPr lang="en-US" dirty="0"/>
              <a:t> </a:t>
            </a:r>
            <a:r>
              <a:rPr lang="en-US" dirty="0" err="1"/>
              <a:t>când</a:t>
            </a:r>
            <a:r>
              <a:rPr lang="en-US" dirty="0"/>
              <a:t> </a:t>
            </a:r>
            <a:r>
              <a:rPr lang="en-US" dirty="0" err="1"/>
              <a:t>lățimea</a:t>
            </a:r>
            <a:r>
              <a:rPr lang="en-US" dirty="0"/>
              <a:t> </a:t>
            </a:r>
            <a:r>
              <a:rPr lang="en-US" dirty="0" err="1"/>
              <a:t>unghiulară</a:t>
            </a:r>
            <a:r>
              <a:rPr lang="en-US" dirty="0"/>
              <a:t> a </a:t>
            </a:r>
            <a:r>
              <a:rPr lang="en-US" dirty="0" err="1"/>
              <a:t>câmpului</a:t>
            </a:r>
            <a:r>
              <a:rPr lang="en-US" dirty="0"/>
              <a:t> proximal </a:t>
            </a:r>
            <a:r>
              <a:rPr lang="en-US" dirty="0" err="1"/>
              <a:t>este</a:t>
            </a:r>
            <a:r>
              <a:rPr lang="en-US" dirty="0"/>
              <a:t> </a:t>
            </a:r>
            <a:r>
              <a:rPr lang="en-US" dirty="0" err="1"/>
              <a:t>mai</a:t>
            </a:r>
            <a:r>
              <a:rPr lang="en-US" dirty="0"/>
              <a:t> mare de </a:t>
            </a:r>
            <a:r>
              <a:rPr lang="en-US" dirty="0" err="1"/>
              <a:t>aproximativ</a:t>
            </a:r>
            <a:r>
              <a:rPr lang="en-US" dirty="0"/>
              <a:t> (1/3) de grad.</a:t>
            </a:r>
          </a:p>
          <a:p>
            <a:endParaRPr lang="en-US" dirty="0"/>
          </a:p>
        </p:txBody>
      </p:sp>
      <p:pic>
        <p:nvPicPr>
          <p:cNvPr id="7" name="Picture 6">
            <a:extLst>
              <a:ext uri="{FF2B5EF4-FFF2-40B4-BE49-F238E27FC236}">
                <a16:creationId xmlns:a16="http://schemas.microsoft.com/office/drawing/2014/main" id="{718268F4-6CE0-80C6-DF03-B6497FF15220}"/>
              </a:ext>
            </a:extLst>
          </p:cNvPr>
          <p:cNvPicPr>
            <a:picLocks noChangeAspect="1"/>
          </p:cNvPicPr>
          <p:nvPr/>
        </p:nvPicPr>
        <p:blipFill>
          <a:blip r:embed="rId2"/>
          <a:stretch>
            <a:fillRect/>
          </a:stretch>
        </p:blipFill>
        <p:spPr>
          <a:xfrm>
            <a:off x="7352991" y="1657102"/>
            <a:ext cx="4420217" cy="3543795"/>
          </a:xfrm>
          <a:prstGeom prst="rect">
            <a:avLst/>
          </a:prstGeom>
        </p:spPr>
      </p:pic>
    </p:spTree>
    <p:extLst>
      <p:ext uri="{BB962C8B-B14F-4D97-AF65-F5344CB8AC3E}">
        <p14:creationId xmlns:p14="http://schemas.microsoft.com/office/powerpoint/2010/main" val="285467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13BB-67B4-6DE3-A19D-2CA021C60107}"/>
              </a:ext>
            </a:extLst>
          </p:cNvPr>
          <p:cNvSpPr>
            <a:spLocks noGrp="1"/>
          </p:cNvSpPr>
          <p:nvPr>
            <p:ph type="title"/>
          </p:nvPr>
        </p:nvSpPr>
        <p:spPr>
          <a:xfrm>
            <a:off x="838200" y="365126"/>
            <a:ext cx="10515600" cy="666506"/>
          </a:xfrm>
        </p:spPr>
        <p:txBody>
          <a:bodyPr>
            <a:normAutofit fontScale="90000"/>
          </a:bodyPr>
          <a:lstStyle/>
          <a:p>
            <a:r>
              <a:rPr lang="en-GB" dirty="0"/>
              <a:t>PSIHOFIZICA?</a:t>
            </a:r>
            <a:endParaRPr lang="ro-RO" dirty="0"/>
          </a:p>
        </p:txBody>
      </p:sp>
      <p:sp>
        <p:nvSpPr>
          <p:cNvPr id="3" name="Content Placeholder 2">
            <a:extLst>
              <a:ext uri="{FF2B5EF4-FFF2-40B4-BE49-F238E27FC236}">
                <a16:creationId xmlns:a16="http://schemas.microsoft.com/office/drawing/2014/main" id="{1088AE23-5643-6F43-6E72-2E7508FF0A60}"/>
              </a:ext>
            </a:extLst>
          </p:cNvPr>
          <p:cNvSpPr>
            <a:spLocks noGrp="1"/>
          </p:cNvSpPr>
          <p:nvPr>
            <p:ph idx="1"/>
          </p:nvPr>
        </p:nvSpPr>
        <p:spPr>
          <a:xfrm>
            <a:off x="838200" y="1031632"/>
            <a:ext cx="10515600" cy="5556737"/>
          </a:xfrm>
        </p:spPr>
        <p:txBody>
          <a:bodyPr>
            <a:normAutofit fontScale="77500" lnSpcReduction="20000"/>
          </a:bodyPr>
          <a:lstStyle/>
          <a:p>
            <a:pPr>
              <a:lnSpc>
                <a:spcPct val="107000"/>
              </a:lnSpc>
              <a:spcAft>
                <a:spcPts val="800"/>
              </a:spcAft>
              <a:buNone/>
            </a:pPr>
            <a:r>
              <a:rPr lang="en-GB" i="1" kern="100" dirty="0" err="1">
                <a:latin typeface="Calibri" panose="020F0502020204030204" pitchFamily="34" charset="0"/>
                <a:ea typeface="Calibri" panose="020F0502020204030204" pitchFamily="34" charset="0"/>
                <a:cs typeface="Times New Roman" panose="02020603050405020304" pitchFamily="18" charset="0"/>
              </a:rPr>
              <a:t>Psihofizica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disciplina</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situeaza</a:t>
            </a:r>
            <a:r>
              <a:rPr lang="en-GB" kern="100" dirty="0">
                <a:latin typeface="Calibri" panose="020F0502020204030204" pitchFamily="34" charset="0"/>
                <a:ea typeface="Calibri" panose="020F0502020204030204" pitchFamily="34" charset="0"/>
                <a:cs typeface="Times New Roman" panose="02020603050405020304" pitchFamily="18" charset="0"/>
              </a:rPr>
              <a:t> la granita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biofizica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psihologie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studiaza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relatiile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existente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între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caracteristicile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si</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senzatiile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produse</a:t>
            </a:r>
            <a:r>
              <a:rPr lang="en-GB" b="1" i="1" kern="100" dirty="0">
                <a:latin typeface="Calibri" panose="020F0502020204030204" pitchFamily="34" charset="0"/>
                <a:ea typeface="Calibri" panose="020F0502020204030204" pitchFamily="34" charset="0"/>
                <a:cs typeface="Times New Roman" panose="02020603050405020304" pitchFamily="18" charset="0"/>
              </a:rPr>
              <a:t> de </a:t>
            </a:r>
            <a:r>
              <a:rPr lang="en-GB" b="1" i="1" kern="100" dirty="0" err="1">
                <a:latin typeface="Calibri" panose="020F0502020204030204" pitchFamily="34" charset="0"/>
                <a:ea typeface="Calibri" panose="020F0502020204030204" pitchFamily="34" charset="0"/>
                <a:cs typeface="Times New Roman" panose="02020603050405020304" pitchFamily="18" charset="0"/>
              </a:rPr>
              <a:t>acestia</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dirty="0"/>
              <a:t>Psihofizica este o ramură a psihologiei care studiază </a:t>
            </a:r>
            <a:r>
              <a:rPr lang="ro-RO" b="1" dirty="0"/>
              <a:t>relația dintre lumea fizică (stimuli) și experiențele mentale (senzații), încercând să înțeleagă cum răspunde mintea la stimuli externi</a:t>
            </a:r>
            <a:r>
              <a:rPr lang="ro-RO" dirty="0"/>
              <a:t>. </a:t>
            </a:r>
          </a:p>
          <a:p>
            <a:pPr>
              <a:lnSpc>
                <a:spcPct val="107000"/>
              </a:lnSpc>
              <a:spcAft>
                <a:spcPts val="800"/>
              </a:spcAft>
              <a:buNone/>
            </a:pPr>
            <a:r>
              <a:rPr lang="ro-RO" dirty="0"/>
              <a:t>Psihofizica se concentrează pe măsurarea intensității senzațiilor și pe determinarea legilor care guvernează aceste relații, neglijând aspectele psihologice intermediare. </a:t>
            </a:r>
            <a:endParaRPr lang="en-GB"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Procesul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comunicare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omului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mediul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înconjurator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patru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elemente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esentiale</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stimulul</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receptorul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si</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perceptia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301300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53D5-FDFE-FB24-571C-72DE42345473}"/>
              </a:ext>
            </a:extLst>
          </p:cNvPr>
          <p:cNvSpPr>
            <a:spLocks noGrp="1"/>
          </p:cNvSpPr>
          <p:nvPr>
            <p:ph type="title"/>
          </p:nvPr>
        </p:nvSpPr>
        <p:spPr>
          <a:xfrm>
            <a:off x="3671047" y="105615"/>
            <a:ext cx="5329518" cy="880969"/>
          </a:xfrm>
        </p:spPr>
        <p:txBody>
          <a:bodyPr/>
          <a:lstStyle/>
          <a:p>
            <a:r>
              <a:rPr lang="ro-RO" dirty="0"/>
              <a:t>Psihofizica inteligenței</a:t>
            </a:r>
            <a:endParaRPr lang="en-US" dirty="0"/>
          </a:p>
        </p:txBody>
      </p:sp>
      <p:sp>
        <p:nvSpPr>
          <p:cNvPr id="3" name="Content Placeholder 2">
            <a:extLst>
              <a:ext uri="{FF2B5EF4-FFF2-40B4-BE49-F238E27FC236}">
                <a16:creationId xmlns:a16="http://schemas.microsoft.com/office/drawing/2014/main" id="{B10C99C6-C30F-0AD3-EA25-8DA1923EB970}"/>
              </a:ext>
            </a:extLst>
          </p:cNvPr>
          <p:cNvSpPr>
            <a:spLocks noGrp="1"/>
          </p:cNvSpPr>
          <p:nvPr>
            <p:ph idx="1"/>
          </p:nvPr>
        </p:nvSpPr>
        <p:spPr>
          <a:xfrm>
            <a:off x="838200" y="887506"/>
            <a:ext cx="6070787" cy="3526839"/>
          </a:xfrm>
        </p:spPr>
        <p:txBody>
          <a:bodyPr>
            <a:normAutofit/>
          </a:bodyPr>
          <a:lstStyle/>
          <a:p>
            <a:r>
              <a:rPr lang="ro-RO" sz="2000" dirty="0"/>
              <a:t>Legea lui </a:t>
            </a:r>
            <a:r>
              <a:rPr lang="ro-RO" sz="2000" dirty="0" err="1"/>
              <a:t>Hick</a:t>
            </a:r>
            <a:r>
              <a:rPr lang="ro-RO" sz="2000" dirty="0"/>
              <a:t> /Legea </a:t>
            </a:r>
            <a:r>
              <a:rPr lang="ro-RO" sz="2000" dirty="0" err="1"/>
              <a:t>Hick-Hyman</a:t>
            </a:r>
            <a:r>
              <a:rPr lang="ro-RO" sz="2000" dirty="0"/>
              <a:t> - un principiu care afirmă că </a:t>
            </a:r>
            <a:r>
              <a:rPr lang="ro-RO" sz="2000" i="1" dirty="0">
                <a:solidFill>
                  <a:srgbClr val="FF0000"/>
                </a:solidFill>
              </a:rPr>
              <a:t>timpul necesar pentru a lua o decizie crește logaritmic cu numărul de opțiuni disponibile</a:t>
            </a:r>
            <a:r>
              <a:rPr lang="ro-RO" sz="2000" dirty="0"/>
              <a:t>. Mai simplu spus, cu cât cineva are mai multe opțiuni, cu atât îi va lua mai mult timp să se decidă. </a:t>
            </a:r>
          </a:p>
          <a:p>
            <a:r>
              <a:rPr lang="ro-RO" sz="2000" dirty="0"/>
              <a:t>Relație între informație și timp decizional</a:t>
            </a:r>
          </a:p>
          <a:p>
            <a:r>
              <a:rPr lang="en-US" sz="2000" dirty="0"/>
              <a:t>Luarea </a:t>
            </a:r>
            <a:r>
              <a:rPr lang="en-US" sz="2000" dirty="0" err="1"/>
              <a:t>deciziilor</a:t>
            </a:r>
            <a:r>
              <a:rPr lang="en-US" sz="2000" dirty="0"/>
              <a:t> sub </a:t>
            </a:r>
            <a:r>
              <a:rPr lang="en-US" sz="2000" dirty="0" err="1"/>
              <a:t>presiune</a:t>
            </a:r>
            <a:r>
              <a:rPr lang="en-US" sz="2000" dirty="0"/>
              <a:t>: </a:t>
            </a:r>
            <a:r>
              <a:rPr lang="en-US" sz="2000" dirty="0" err="1"/>
              <a:t>Legea</a:t>
            </a:r>
            <a:r>
              <a:rPr lang="en-US" sz="2000" dirty="0"/>
              <a:t> </a:t>
            </a:r>
            <a:r>
              <a:rPr lang="en-US" sz="2000" dirty="0" err="1"/>
              <a:t>este</a:t>
            </a:r>
            <a:r>
              <a:rPr lang="en-US" sz="2000" dirty="0"/>
              <a:t> </a:t>
            </a:r>
            <a:r>
              <a:rPr lang="en-US" sz="2000" dirty="0" err="1"/>
              <a:t>relevantă</a:t>
            </a:r>
            <a:r>
              <a:rPr lang="en-US" sz="2000" dirty="0"/>
              <a:t> </a:t>
            </a:r>
            <a:r>
              <a:rPr lang="en-US" sz="2000" dirty="0" err="1"/>
              <a:t>și</a:t>
            </a:r>
            <a:r>
              <a:rPr lang="en-US" sz="2000" dirty="0"/>
              <a:t> </a:t>
            </a:r>
            <a:r>
              <a:rPr lang="en-US" sz="2000" dirty="0" err="1"/>
              <a:t>în</a:t>
            </a:r>
            <a:r>
              <a:rPr lang="en-US" sz="2000" dirty="0"/>
              <a:t> </a:t>
            </a:r>
            <a:r>
              <a:rPr lang="ro-RO" sz="2000" dirty="0"/>
              <a:t>varia domenii </a:t>
            </a:r>
            <a:r>
              <a:rPr lang="en-US" sz="2000" dirty="0" err="1"/>
              <a:t>unde</a:t>
            </a:r>
            <a:r>
              <a:rPr lang="en-US" sz="2000" dirty="0"/>
              <a:t> natura </a:t>
            </a:r>
            <a:r>
              <a:rPr lang="en-US" sz="2000" dirty="0" err="1"/>
              <a:t>stresantă</a:t>
            </a:r>
            <a:r>
              <a:rPr lang="en-US" sz="2000" dirty="0"/>
              <a:t> </a:t>
            </a:r>
            <a:r>
              <a:rPr lang="en-US" sz="2000" dirty="0" err="1"/>
              <a:t>și</a:t>
            </a:r>
            <a:r>
              <a:rPr lang="en-US" sz="2000" dirty="0"/>
              <a:t> </a:t>
            </a:r>
            <a:r>
              <a:rPr lang="en-US" sz="2000" dirty="0" err="1"/>
              <a:t>ambiguă</a:t>
            </a:r>
            <a:r>
              <a:rPr lang="en-US" sz="2000" dirty="0"/>
              <a:t> a </a:t>
            </a:r>
            <a:r>
              <a:rPr lang="en-US" sz="2000" dirty="0" err="1"/>
              <a:t>unei</a:t>
            </a:r>
            <a:r>
              <a:rPr lang="en-US" sz="2000" dirty="0"/>
              <a:t> </a:t>
            </a:r>
            <a:r>
              <a:rPr lang="en-US" sz="2000" dirty="0" err="1"/>
              <a:t>situații</a:t>
            </a:r>
            <a:r>
              <a:rPr lang="en-US" sz="2000" dirty="0"/>
              <a:t> </a:t>
            </a:r>
            <a:r>
              <a:rPr lang="en-US" sz="2000" dirty="0" err="1"/>
              <a:t>poate</a:t>
            </a:r>
            <a:r>
              <a:rPr lang="en-US" sz="2000" dirty="0"/>
              <a:t> fi </a:t>
            </a:r>
            <a:r>
              <a:rPr lang="en-US" sz="2000" dirty="0" err="1"/>
              <a:t>agravată</a:t>
            </a:r>
            <a:r>
              <a:rPr lang="en-US" sz="2000" dirty="0"/>
              <a:t> de </a:t>
            </a:r>
            <a:r>
              <a:rPr lang="en-US" sz="2000" dirty="0" err="1"/>
              <a:t>prea</a:t>
            </a:r>
            <a:r>
              <a:rPr lang="en-US" sz="2000" dirty="0"/>
              <a:t> </a:t>
            </a:r>
            <a:r>
              <a:rPr lang="en-US" sz="2000" dirty="0" err="1"/>
              <a:t>multe</a:t>
            </a:r>
            <a:r>
              <a:rPr lang="en-US" sz="2000" dirty="0"/>
              <a:t> </a:t>
            </a:r>
            <a:r>
              <a:rPr lang="en-US" sz="2000" dirty="0" err="1"/>
              <a:t>variabile</a:t>
            </a:r>
            <a:r>
              <a:rPr lang="en-US" sz="2000" dirty="0"/>
              <a:t>, </a:t>
            </a:r>
            <a:r>
              <a:rPr lang="en-US" sz="2000" dirty="0" err="1"/>
              <a:t>încetinind</a:t>
            </a:r>
            <a:r>
              <a:rPr lang="en-US" sz="2000" dirty="0"/>
              <a:t> </a:t>
            </a:r>
            <a:r>
              <a:rPr lang="en-US" sz="2000" dirty="0" err="1"/>
              <a:t>deciziile</a:t>
            </a:r>
            <a:r>
              <a:rPr lang="en-US" sz="2000" dirty="0"/>
              <a:t> </a:t>
            </a:r>
            <a:r>
              <a:rPr lang="en-US" sz="2000" dirty="0" err="1"/>
              <a:t>cruciale</a:t>
            </a:r>
            <a:r>
              <a:rPr lang="en-US" sz="2000" dirty="0"/>
              <a:t> </a:t>
            </a:r>
            <a:r>
              <a:rPr lang="en-US" sz="2000" dirty="0" err="1"/>
              <a:t>luate</a:t>
            </a:r>
            <a:r>
              <a:rPr lang="en-US" sz="2000" dirty="0"/>
              <a:t> </a:t>
            </a:r>
            <a:r>
              <a:rPr lang="en-US" sz="2000" dirty="0" err="1"/>
              <a:t>într</a:t>
            </a:r>
            <a:r>
              <a:rPr lang="en-US" sz="2000" dirty="0"/>
              <a:t>-o </a:t>
            </a:r>
            <a:r>
              <a:rPr lang="en-US" sz="2000" dirty="0" err="1"/>
              <a:t>fracțiune</a:t>
            </a:r>
            <a:r>
              <a:rPr lang="en-US" sz="2000" dirty="0"/>
              <a:t> de </a:t>
            </a:r>
            <a:r>
              <a:rPr lang="en-US" sz="2000" dirty="0" err="1"/>
              <a:t>secundă</a:t>
            </a:r>
            <a:endParaRPr lang="en-US" sz="2000" dirty="0"/>
          </a:p>
        </p:txBody>
      </p:sp>
      <p:pic>
        <p:nvPicPr>
          <p:cNvPr id="6" name="Picture 5">
            <a:extLst>
              <a:ext uri="{FF2B5EF4-FFF2-40B4-BE49-F238E27FC236}">
                <a16:creationId xmlns:a16="http://schemas.microsoft.com/office/drawing/2014/main" id="{9141B991-529E-CE71-EC8B-A0DE0F14F884}"/>
              </a:ext>
            </a:extLst>
          </p:cNvPr>
          <p:cNvPicPr>
            <a:picLocks noChangeAspect="1"/>
          </p:cNvPicPr>
          <p:nvPr/>
        </p:nvPicPr>
        <p:blipFill>
          <a:blip r:embed="rId2"/>
          <a:stretch>
            <a:fillRect/>
          </a:stretch>
        </p:blipFill>
        <p:spPr>
          <a:xfrm>
            <a:off x="6908987" y="887506"/>
            <a:ext cx="4924425" cy="2197051"/>
          </a:xfrm>
          <a:prstGeom prst="rect">
            <a:avLst/>
          </a:prstGeom>
        </p:spPr>
      </p:pic>
      <p:sp>
        <p:nvSpPr>
          <p:cNvPr id="8" name="TextBox 7">
            <a:extLst>
              <a:ext uri="{FF2B5EF4-FFF2-40B4-BE49-F238E27FC236}">
                <a16:creationId xmlns:a16="http://schemas.microsoft.com/office/drawing/2014/main" id="{F895062E-AE30-6B87-C3AA-43432D919CDD}"/>
              </a:ext>
            </a:extLst>
          </p:cNvPr>
          <p:cNvSpPr txBox="1"/>
          <p:nvPr/>
        </p:nvSpPr>
        <p:spPr>
          <a:xfrm>
            <a:off x="1133266" y="4855780"/>
            <a:ext cx="6093372" cy="1477328"/>
          </a:xfrm>
          <a:prstGeom prst="rect">
            <a:avLst/>
          </a:prstGeom>
          <a:noFill/>
        </p:spPr>
        <p:txBody>
          <a:bodyPr wrap="square">
            <a:spAutoFit/>
          </a:bodyPr>
          <a:lstStyle/>
          <a:p>
            <a:endParaRPr lang="en-US" dirty="0"/>
          </a:p>
          <a:p>
            <a:r>
              <a:rPr lang="ro-RO" dirty="0"/>
              <a:t>Limitele Legii:</a:t>
            </a:r>
          </a:p>
          <a:p>
            <a:r>
              <a:rPr lang="ro-RO" dirty="0"/>
              <a:t>Aplicabilă la cazul Simplu si Complicat</a:t>
            </a:r>
          </a:p>
          <a:p>
            <a:r>
              <a:rPr lang="ro-RO" dirty="0"/>
              <a:t>Nu se aplica in </a:t>
            </a:r>
            <a:r>
              <a:rPr lang="ro-RO" dirty="0" err="1"/>
              <a:t>conditii</a:t>
            </a:r>
            <a:r>
              <a:rPr lang="ro-RO" dirty="0"/>
              <a:t> stresante, complexe, haotice</a:t>
            </a:r>
          </a:p>
          <a:p>
            <a:endParaRPr lang="en-US" dirty="0"/>
          </a:p>
        </p:txBody>
      </p:sp>
      <p:pic>
        <p:nvPicPr>
          <p:cNvPr id="9" name="Picture 8">
            <a:extLst>
              <a:ext uri="{FF2B5EF4-FFF2-40B4-BE49-F238E27FC236}">
                <a16:creationId xmlns:a16="http://schemas.microsoft.com/office/drawing/2014/main" id="{84F96207-2105-9685-F893-96500106232A}"/>
              </a:ext>
            </a:extLst>
          </p:cNvPr>
          <p:cNvPicPr>
            <a:picLocks noChangeAspect="1"/>
          </p:cNvPicPr>
          <p:nvPr/>
        </p:nvPicPr>
        <p:blipFill>
          <a:blip r:embed="rId3"/>
          <a:stretch>
            <a:fillRect/>
          </a:stretch>
        </p:blipFill>
        <p:spPr>
          <a:xfrm>
            <a:off x="8102563" y="4112327"/>
            <a:ext cx="2356458" cy="2640058"/>
          </a:xfrm>
          <a:prstGeom prst="rect">
            <a:avLst/>
          </a:prstGeom>
        </p:spPr>
      </p:pic>
    </p:spTree>
    <p:extLst>
      <p:ext uri="{BB962C8B-B14F-4D97-AF65-F5344CB8AC3E}">
        <p14:creationId xmlns:p14="http://schemas.microsoft.com/office/powerpoint/2010/main" val="355814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EC6B-6962-D36D-DEC1-E72073F1D6F5}"/>
              </a:ext>
            </a:extLst>
          </p:cNvPr>
          <p:cNvSpPr>
            <a:spLocks noGrp="1"/>
          </p:cNvSpPr>
          <p:nvPr>
            <p:ph type="title"/>
          </p:nvPr>
        </p:nvSpPr>
        <p:spPr>
          <a:xfrm>
            <a:off x="1340224" y="2444937"/>
            <a:ext cx="3984812" cy="1325563"/>
          </a:xfrm>
        </p:spPr>
        <p:txBody>
          <a:bodyPr/>
          <a:lstStyle/>
          <a:p>
            <a:r>
              <a:rPr lang="ro-RO" b="1" dirty="0"/>
              <a:t>De la vizual </a:t>
            </a:r>
            <a:br>
              <a:rPr lang="ro-RO" b="1" dirty="0"/>
            </a:br>
            <a:r>
              <a:rPr lang="ro-RO" b="1" dirty="0"/>
              <a:t>la decizional</a:t>
            </a:r>
            <a:endParaRPr lang="en-US" b="1" dirty="0"/>
          </a:p>
        </p:txBody>
      </p:sp>
      <p:pic>
        <p:nvPicPr>
          <p:cNvPr id="5" name="Content Placeholder 4">
            <a:extLst>
              <a:ext uri="{FF2B5EF4-FFF2-40B4-BE49-F238E27FC236}">
                <a16:creationId xmlns:a16="http://schemas.microsoft.com/office/drawing/2014/main" id="{67B5D799-73B5-B15C-7589-45C2B72518D0}"/>
              </a:ext>
            </a:extLst>
          </p:cNvPr>
          <p:cNvPicPr>
            <a:picLocks noGrp="1" noChangeAspect="1"/>
          </p:cNvPicPr>
          <p:nvPr>
            <p:ph idx="1"/>
          </p:nvPr>
        </p:nvPicPr>
        <p:blipFill>
          <a:blip r:embed="rId2"/>
          <a:stretch>
            <a:fillRect/>
          </a:stretch>
        </p:blipFill>
        <p:spPr>
          <a:xfrm>
            <a:off x="6707604" y="365125"/>
            <a:ext cx="5018232" cy="5750821"/>
          </a:xfrm>
          <a:prstGeom prst="rect">
            <a:avLst/>
          </a:prstGeom>
        </p:spPr>
      </p:pic>
      <p:sp>
        <p:nvSpPr>
          <p:cNvPr id="7" name="TextBox 6">
            <a:extLst>
              <a:ext uri="{FF2B5EF4-FFF2-40B4-BE49-F238E27FC236}">
                <a16:creationId xmlns:a16="http://schemas.microsoft.com/office/drawing/2014/main" id="{48158E1C-D56C-FBCE-E750-B573375C6725}"/>
              </a:ext>
            </a:extLst>
          </p:cNvPr>
          <p:cNvSpPr txBox="1"/>
          <p:nvPr/>
        </p:nvSpPr>
        <p:spPr>
          <a:xfrm>
            <a:off x="1703294" y="5547262"/>
            <a:ext cx="6096000" cy="923330"/>
          </a:xfrm>
          <a:prstGeom prst="rect">
            <a:avLst/>
          </a:prstGeom>
          <a:noFill/>
        </p:spPr>
        <p:txBody>
          <a:bodyPr wrap="square">
            <a:spAutoFit/>
          </a:bodyPr>
          <a:lstStyle/>
          <a:p>
            <a:r>
              <a:rPr lang="en-US" dirty="0">
                <a:hlinkClick r:id="rId3"/>
              </a:rPr>
              <a:t>https://www.researchgate.net/publication/331132456_Paper_1_-_Physiology_Psychology_and_Perception_of_Colour</a:t>
            </a:r>
            <a:endParaRPr lang="ro-RO" dirty="0"/>
          </a:p>
          <a:p>
            <a:endParaRPr lang="en-US" dirty="0"/>
          </a:p>
        </p:txBody>
      </p:sp>
    </p:spTree>
    <p:extLst>
      <p:ext uri="{BB962C8B-B14F-4D97-AF65-F5344CB8AC3E}">
        <p14:creationId xmlns:p14="http://schemas.microsoft.com/office/powerpoint/2010/main" val="173072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2B34-88FA-283E-11C3-CE2152A7484A}"/>
              </a:ext>
            </a:extLst>
          </p:cNvPr>
          <p:cNvSpPr>
            <a:spLocks noGrp="1"/>
          </p:cNvSpPr>
          <p:nvPr>
            <p:ph type="title"/>
          </p:nvPr>
        </p:nvSpPr>
        <p:spPr>
          <a:xfrm>
            <a:off x="838200" y="365125"/>
            <a:ext cx="7248525" cy="1325563"/>
          </a:xfrm>
        </p:spPr>
        <p:txBody>
          <a:bodyPr/>
          <a:lstStyle/>
          <a:p>
            <a:r>
              <a:rPr lang="ro-RO" dirty="0"/>
              <a:t>Principiile percepției dictate de complexitatea situațiilor</a:t>
            </a:r>
            <a:endParaRPr lang="en-US" dirty="0"/>
          </a:p>
        </p:txBody>
      </p:sp>
      <p:sp>
        <p:nvSpPr>
          <p:cNvPr id="3" name="Content Placeholder 2">
            <a:extLst>
              <a:ext uri="{FF2B5EF4-FFF2-40B4-BE49-F238E27FC236}">
                <a16:creationId xmlns:a16="http://schemas.microsoft.com/office/drawing/2014/main" id="{DC125C95-A1E5-C521-6C57-E07CB785F94A}"/>
              </a:ext>
            </a:extLst>
          </p:cNvPr>
          <p:cNvSpPr>
            <a:spLocks noGrp="1"/>
          </p:cNvSpPr>
          <p:nvPr>
            <p:ph idx="1"/>
          </p:nvPr>
        </p:nvSpPr>
        <p:spPr>
          <a:xfrm>
            <a:off x="390525" y="1882775"/>
            <a:ext cx="7696200" cy="4794250"/>
          </a:xfrm>
        </p:spPr>
        <p:txBody>
          <a:bodyPr>
            <a:normAutofit fontScale="85000" lnSpcReduction="20000"/>
          </a:bodyPr>
          <a:lstStyle/>
          <a:p>
            <a:r>
              <a:rPr lang="en-US" b="1" dirty="0" err="1">
                <a:solidFill>
                  <a:srgbClr val="FF0000"/>
                </a:solidFill>
              </a:rPr>
              <a:t>Percepția</a:t>
            </a:r>
            <a:r>
              <a:rPr lang="en-US" b="1" dirty="0">
                <a:solidFill>
                  <a:srgbClr val="FF0000"/>
                </a:solidFill>
              </a:rPr>
              <a:t>, </a:t>
            </a:r>
            <a:r>
              <a:rPr lang="en-US" b="1" dirty="0" err="1">
                <a:solidFill>
                  <a:srgbClr val="FF0000"/>
                </a:solidFill>
              </a:rPr>
              <a:t>localizarea</a:t>
            </a:r>
            <a:r>
              <a:rPr lang="en-US" b="1" dirty="0">
                <a:solidFill>
                  <a:srgbClr val="FF0000"/>
                </a:solidFill>
              </a:rPr>
              <a:t> </a:t>
            </a:r>
            <a:r>
              <a:rPr lang="en-US" b="1" dirty="0" err="1">
                <a:solidFill>
                  <a:srgbClr val="FF0000"/>
                </a:solidFill>
              </a:rPr>
              <a:t>și</a:t>
            </a:r>
            <a:r>
              <a:rPr lang="en-US" b="1" dirty="0">
                <a:solidFill>
                  <a:srgbClr val="FF0000"/>
                </a:solidFill>
              </a:rPr>
              <a:t> </a:t>
            </a:r>
            <a:r>
              <a:rPr lang="en-US" b="1" dirty="0" err="1">
                <a:solidFill>
                  <a:srgbClr val="FF0000"/>
                </a:solidFill>
              </a:rPr>
              <a:t>figura</a:t>
            </a:r>
            <a:r>
              <a:rPr lang="en-US" b="1" dirty="0">
                <a:solidFill>
                  <a:srgbClr val="FF0000"/>
                </a:solidFill>
              </a:rPr>
              <a:t> „</a:t>
            </a:r>
            <a:r>
              <a:rPr lang="en-US" b="1" dirty="0" err="1">
                <a:solidFill>
                  <a:srgbClr val="FF0000"/>
                </a:solidFill>
              </a:rPr>
              <a:t>imposibilă</a:t>
            </a:r>
            <a:r>
              <a:rPr lang="en-US" b="1" dirty="0">
                <a:solidFill>
                  <a:srgbClr val="FF0000"/>
                </a:solidFill>
              </a:rPr>
              <a:t>”</a:t>
            </a:r>
            <a:endParaRPr lang="ro-RO" b="1" dirty="0">
              <a:solidFill>
                <a:srgbClr val="FF0000"/>
              </a:solidFill>
            </a:endParaRPr>
          </a:p>
          <a:p>
            <a:pPr algn="just"/>
            <a:r>
              <a:rPr lang="en-US" dirty="0" err="1"/>
              <a:t>Oamenii</a:t>
            </a:r>
            <a:r>
              <a:rPr lang="en-US" dirty="0"/>
              <a:t> au </a:t>
            </a:r>
            <a:r>
              <a:rPr lang="en-US" dirty="0" err="1"/>
              <a:t>tendința</a:t>
            </a:r>
            <a:r>
              <a:rPr lang="en-US" dirty="0"/>
              <a:t> de a </a:t>
            </a:r>
            <a:r>
              <a:rPr lang="en-US" dirty="0" err="1"/>
              <a:t>dezvolta</a:t>
            </a:r>
            <a:r>
              <a:rPr lang="en-US" dirty="0"/>
              <a:t> </a:t>
            </a:r>
            <a:r>
              <a:rPr lang="en-US" dirty="0" err="1"/>
              <a:t>grupări</a:t>
            </a:r>
            <a:r>
              <a:rPr lang="en-US" dirty="0"/>
              <a:t> </a:t>
            </a:r>
            <a:r>
              <a:rPr lang="en-US" dirty="0" err="1"/>
              <a:t>în</a:t>
            </a:r>
            <a:r>
              <a:rPr lang="en-US" dirty="0"/>
              <a:t> </a:t>
            </a:r>
            <a:r>
              <a:rPr lang="en-US" dirty="0" err="1"/>
              <a:t>formele</a:t>
            </a:r>
            <a:r>
              <a:rPr lang="en-US" dirty="0"/>
              <a:t> </a:t>
            </a:r>
            <a:r>
              <a:rPr lang="en-US" dirty="0" err="1"/>
              <a:t>fizice</a:t>
            </a:r>
            <a:r>
              <a:rPr lang="en-US" dirty="0"/>
              <a:t> </a:t>
            </a:r>
            <a:r>
              <a:rPr lang="en-US" dirty="0" err="1"/>
              <a:t>văzute</a:t>
            </a:r>
            <a:r>
              <a:rPr lang="en-US" dirty="0"/>
              <a:t>. </a:t>
            </a:r>
            <a:endParaRPr lang="ro-RO" dirty="0"/>
          </a:p>
          <a:p>
            <a:pPr algn="just"/>
            <a:r>
              <a:rPr lang="en-US" dirty="0" err="1"/>
              <a:t>Opiniile</a:t>
            </a:r>
            <a:r>
              <a:rPr lang="en-US" dirty="0"/>
              <a:t> se </a:t>
            </a:r>
            <a:r>
              <a:rPr lang="en-US" dirty="0" err="1"/>
              <a:t>schimbă</a:t>
            </a:r>
            <a:r>
              <a:rPr lang="en-US" dirty="0"/>
              <a:t> </a:t>
            </a:r>
            <a:r>
              <a:rPr lang="en-US" dirty="0" err="1"/>
              <a:t>atunci</a:t>
            </a:r>
            <a:r>
              <a:rPr lang="en-US" dirty="0"/>
              <a:t> </a:t>
            </a:r>
            <a:r>
              <a:rPr lang="en-US" dirty="0" err="1"/>
              <a:t>când</a:t>
            </a:r>
            <a:r>
              <a:rPr lang="en-US" dirty="0"/>
              <a:t> se fac </a:t>
            </a:r>
            <a:r>
              <a:rPr lang="en-US" dirty="0" err="1"/>
              <a:t>ajustări</a:t>
            </a:r>
            <a:r>
              <a:rPr lang="en-US" dirty="0"/>
              <a:t> </a:t>
            </a:r>
            <a:r>
              <a:rPr lang="en-US" dirty="0" err="1"/>
              <a:t>minore</a:t>
            </a:r>
            <a:r>
              <a:rPr lang="en-US" dirty="0"/>
              <a:t> </a:t>
            </a:r>
            <a:r>
              <a:rPr lang="en-US" dirty="0" err="1"/>
              <a:t>formelor</a:t>
            </a:r>
            <a:r>
              <a:rPr lang="en-US" dirty="0"/>
              <a:t> examinate. </a:t>
            </a:r>
            <a:r>
              <a:rPr lang="en-US" dirty="0" err="1"/>
              <a:t>Simpla</a:t>
            </a:r>
            <a:r>
              <a:rPr lang="en-US" dirty="0"/>
              <a:t> </a:t>
            </a:r>
            <a:r>
              <a:rPr lang="en-US" dirty="0" err="1"/>
              <a:t>adăugare</a:t>
            </a:r>
            <a:r>
              <a:rPr lang="en-US" dirty="0"/>
              <a:t> a </a:t>
            </a:r>
            <a:r>
              <a:rPr lang="en-US" dirty="0" err="1"/>
              <a:t>unor</a:t>
            </a:r>
            <a:r>
              <a:rPr lang="en-US" dirty="0"/>
              <a:t> </a:t>
            </a:r>
            <a:r>
              <a:rPr lang="en-US" dirty="0" err="1"/>
              <a:t>modificări</a:t>
            </a:r>
            <a:r>
              <a:rPr lang="en-US" dirty="0"/>
              <a:t> </a:t>
            </a:r>
            <a:r>
              <a:rPr lang="en-US" dirty="0" err="1"/>
              <a:t>minore</a:t>
            </a:r>
            <a:r>
              <a:rPr lang="en-US" dirty="0"/>
              <a:t> la o imagine </a:t>
            </a:r>
            <a:r>
              <a:rPr lang="en-US" dirty="0" err="1"/>
              <a:t>poate</a:t>
            </a:r>
            <a:r>
              <a:rPr lang="en-US" dirty="0"/>
              <a:t> da o </a:t>
            </a:r>
            <a:r>
              <a:rPr lang="en-US" dirty="0" err="1"/>
              <a:t>impresie</a:t>
            </a:r>
            <a:r>
              <a:rPr lang="en-US" dirty="0"/>
              <a:t> total </a:t>
            </a:r>
            <a:r>
              <a:rPr lang="en-US" dirty="0" err="1"/>
              <a:t>diferită</a:t>
            </a:r>
            <a:r>
              <a:rPr lang="en-US" dirty="0"/>
              <a:t> </a:t>
            </a:r>
            <a:r>
              <a:rPr lang="en-US" dirty="0" err="1"/>
              <a:t>asupra</a:t>
            </a:r>
            <a:r>
              <a:rPr lang="en-US" dirty="0"/>
              <a:t> </a:t>
            </a:r>
            <a:r>
              <a:rPr lang="en-US" dirty="0" err="1"/>
              <a:t>unui</a:t>
            </a:r>
            <a:r>
              <a:rPr lang="en-US" dirty="0"/>
              <a:t> design, a </a:t>
            </a:r>
            <a:r>
              <a:rPr lang="en-US" dirty="0" err="1"/>
              <a:t>unui</a:t>
            </a:r>
            <a:r>
              <a:rPr lang="en-US" dirty="0"/>
              <a:t> logo </a:t>
            </a:r>
            <a:r>
              <a:rPr lang="en-US" dirty="0" err="1"/>
              <a:t>și</a:t>
            </a:r>
            <a:r>
              <a:rPr lang="en-US" dirty="0"/>
              <a:t> </a:t>
            </a:r>
            <a:r>
              <a:rPr lang="en-US" dirty="0" err="1"/>
              <a:t>chiar</a:t>
            </a:r>
            <a:r>
              <a:rPr lang="en-US" dirty="0"/>
              <a:t> </a:t>
            </a:r>
            <a:r>
              <a:rPr lang="en-US" dirty="0" err="1"/>
              <a:t>mai</a:t>
            </a:r>
            <a:r>
              <a:rPr lang="en-US" dirty="0"/>
              <a:t> </a:t>
            </a:r>
            <a:r>
              <a:rPr lang="en-US" dirty="0" err="1"/>
              <a:t>târziu</a:t>
            </a:r>
            <a:r>
              <a:rPr lang="en-US" dirty="0"/>
              <a:t>. </a:t>
            </a:r>
            <a:r>
              <a:rPr lang="en-US" dirty="0" err="1"/>
              <a:t>Acest</a:t>
            </a:r>
            <a:r>
              <a:rPr lang="en-US" dirty="0"/>
              <a:t> </a:t>
            </a:r>
            <a:r>
              <a:rPr lang="en-US" dirty="0" err="1"/>
              <a:t>lucru</a:t>
            </a:r>
            <a:r>
              <a:rPr lang="en-US" dirty="0"/>
              <a:t> </a:t>
            </a:r>
            <a:r>
              <a:rPr lang="en-US" dirty="0" err="1"/>
              <a:t>poate</a:t>
            </a:r>
            <a:r>
              <a:rPr lang="en-US" dirty="0"/>
              <a:t> duce la </a:t>
            </a:r>
            <a:r>
              <a:rPr lang="en-US" dirty="0" err="1"/>
              <a:t>ambiguitate</a:t>
            </a:r>
            <a:r>
              <a:rPr lang="en-US" dirty="0"/>
              <a:t> </a:t>
            </a:r>
            <a:r>
              <a:rPr lang="en-US" dirty="0" err="1"/>
              <a:t>în</a:t>
            </a:r>
            <a:r>
              <a:rPr lang="en-US" dirty="0"/>
              <a:t> </a:t>
            </a:r>
            <a:r>
              <a:rPr lang="en-US" dirty="0" err="1"/>
              <a:t>interpretare</a:t>
            </a:r>
            <a:r>
              <a:rPr lang="en-US" dirty="0"/>
              <a:t>. </a:t>
            </a:r>
            <a:endParaRPr lang="ro-RO" dirty="0"/>
          </a:p>
          <a:p>
            <a:pPr algn="just"/>
            <a:r>
              <a:rPr lang="en-US" dirty="0"/>
              <a:t>Au </a:t>
            </a:r>
            <a:r>
              <a:rPr lang="en-US" dirty="0" err="1"/>
              <a:t>fost</a:t>
            </a:r>
            <a:r>
              <a:rPr lang="en-US" dirty="0"/>
              <a:t> </a:t>
            </a:r>
            <a:r>
              <a:rPr lang="en-US" dirty="0" err="1"/>
              <a:t>publicate</a:t>
            </a:r>
            <a:r>
              <a:rPr lang="en-US" dirty="0"/>
              <a:t> </a:t>
            </a:r>
            <a:r>
              <a:rPr lang="en-US" dirty="0" err="1"/>
              <a:t>multe</a:t>
            </a:r>
            <a:r>
              <a:rPr lang="en-US" dirty="0"/>
              <a:t> </a:t>
            </a:r>
            <a:r>
              <a:rPr lang="en-US" dirty="0" err="1"/>
              <a:t>exemple</a:t>
            </a:r>
            <a:r>
              <a:rPr lang="en-US" dirty="0"/>
              <a:t> de </a:t>
            </a:r>
            <a:r>
              <a:rPr lang="en-US" dirty="0" err="1"/>
              <a:t>figuri</a:t>
            </a:r>
            <a:r>
              <a:rPr lang="en-US" dirty="0"/>
              <a:t> </a:t>
            </a:r>
            <a:r>
              <a:rPr lang="en-US" dirty="0" err="1"/>
              <a:t>imposibile</a:t>
            </a:r>
            <a:r>
              <a:rPr lang="en-US" dirty="0"/>
              <a:t>. </a:t>
            </a:r>
            <a:r>
              <a:rPr lang="en-US" dirty="0" err="1"/>
              <a:t>Acestea</a:t>
            </a:r>
            <a:r>
              <a:rPr lang="en-US" dirty="0"/>
              <a:t> sunt </a:t>
            </a:r>
            <a:r>
              <a:rPr lang="en-US" dirty="0" err="1"/>
              <a:t>imposibile</a:t>
            </a:r>
            <a:r>
              <a:rPr lang="en-US" dirty="0"/>
              <a:t> </a:t>
            </a:r>
            <a:r>
              <a:rPr lang="en-US" dirty="0" err="1"/>
              <a:t>atunci</a:t>
            </a:r>
            <a:r>
              <a:rPr lang="en-US" dirty="0"/>
              <a:t> </a:t>
            </a:r>
            <a:r>
              <a:rPr lang="en-US" dirty="0" err="1"/>
              <a:t>când</a:t>
            </a:r>
            <a:r>
              <a:rPr lang="en-US" dirty="0"/>
              <a:t> sunt </a:t>
            </a:r>
            <a:r>
              <a:rPr lang="en-US" dirty="0" err="1"/>
              <a:t>privite</a:t>
            </a:r>
            <a:r>
              <a:rPr lang="en-US" dirty="0"/>
              <a:t> </a:t>
            </a:r>
            <a:r>
              <a:rPr lang="en-US" dirty="0" err="1"/>
              <a:t>în</a:t>
            </a:r>
            <a:r>
              <a:rPr lang="en-US" dirty="0"/>
              <a:t> </a:t>
            </a:r>
            <a:r>
              <a:rPr lang="en-US" dirty="0" err="1"/>
              <a:t>totalitate</a:t>
            </a:r>
            <a:r>
              <a:rPr lang="en-US" dirty="0"/>
              <a:t> </a:t>
            </a:r>
            <a:r>
              <a:rPr lang="en-US" dirty="0" err="1"/>
              <a:t>datorită</a:t>
            </a:r>
            <a:r>
              <a:rPr lang="en-US" dirty="0"/>
              <a:t> </a:t>
            </a:r>
            <a:r>
              <a:rPr lang="en-US" dirty="0" err="1"/>
              <a:t>percepției</a:t>
            </a:r>
            <a:r>
              <a:rPr lang="en-US" dirty="0"/>
              <a:t> </a:t>
            </a:r>
            <a:r>
              <a:rPr lang="en-US" dirty="0" err="1"/>
              <a:t>unei</a:t>
            </a:r>
            <a:r>
              <a:rPr lang="en-US" dirty="0"/>
              <a:t> </a:t>
            </a:r>
            <a:r>
              <a:rPr lang="en-US" dirty="0" err="1"/>
              <a:t>figuri</a:t>
            </a:r>
            <a:r>
              <a:rPr lang="en-US" dirty="0"/>
              <a:t> </a:t>
            </a:r>
            <a:r>
              <a:rPr lang="en-US" dirty="0" err="1"/>
              <a:t>tridimensionale</a:t>
            </a:r>
            <a:r>
              <a:rPr lang="en-US" dirty="0"/>
              <a:t>. </a:t>
            </a:r>
            <a:endParaRPr lang="ro-RO" dirty="0"/>
          </a:p>
          <a:p>
            <a:pPr algn="just"/>
            <a:r>
              <a:rPr lang="en-US" dirty="0"/>
              <a:t>Cu </a:t>
            </a:r>
            <a:r>
              <a:rPr lang="en-US" dirty="0" err="1"/>
              <a:t>toate</a:t>
            </a:r>
            <a:r>
              <a:rPr lang="en-US" dirty="0"/>
              <a:t> </a:t>
            </a:r>
            <a:r>
              <a:rPr lang="en-US" dirty="0" err="1"/>
              <a:t>acestea</a:t>
            </a:r>
            <a:r>
              <a:rPr lang="en-US" dirty="0"/>
              <a:t>, </a:t>
            </a:r>
            <a:r>
              <a:rPr lang="en-US" dirty="0" err="1"/>
              <a:t>atunci</a:t>
            </a:r>
            <a:r>
              <a:rPr lang="en-US" dirty="0"/>
              <a:t> </a:t>
            </a:r>
            <a:r>
              <a:rPr lang="en-US" dirty="0" err="1"/>
              <a:t>când</a:t>
            </a:r>
            <a:r>
              <a:rPr lang="en-US" dirty="0"/>
              <a:t> sunt </a:t>
            </a:r>
            <a:r>
              <a:rPr lang="en-US" dirty="0" err="1"/>
              <a:t>privite</a:t>
            </a:r>
            <a:r>
              <a:rPr lang="en-US" dirty="0"/>
              <a:t> </a:t>
            </a:r>
            <a:r>
              <a:rPr lang="en-US" dirty="0" err="1"/>
              <a:t>secțiuni</a:t>
            </a:r>
            <a:r>
              <a:rPr lang="en-US" dirty="0"/>
              <a:t> ale </a:t>
            </a:r>
            <a:r>
              <a:rPr lang="en-US" dirty="0" err="1"/>
              <a:t>unor</a:t>
            </a:r>
            <a:r>
              <a:rPr lang="en-US" dirty="0"/>
              <a:t> </a:t>
            </a:r>
            <a:r>
              <a:rPr lang="en-US" dirty="0" err="1"/>
              <a:t>astfel</a:t>
            </a:r>
            <a:r>
              <a:rPr lang="en-US" dirty="0"/>
              <a:t> de </a:t>
            </a:r>
            <a:r>
              <a:rPr lang="en-US" dirty="0" err="1"/>
              <a:t>figuri</a:t>
            </a:r>
            <a:r>
              <a:rPr lang="en-US" dirty="0"/>
              <a:t>, </a:t>
            </a:r>
            <a:r>
              <a:rPr lang="en-US" dirty="0" err="1"/>
              <a:t>imaginea</a:t>
            </a:r>
            <a:r>
              <a:rPr lang="en-US" dirty="0"/>
              <a:t> </a:t>
            </a:r>
            <a:r>
              <a:rPr lang="en-US" dirty="0" err="1"/>
              <a:t>este</a:t>
            </a:r>
            <a:r>
              <a:rPr lang="en-US" dirty="0"/>
              <a:t> total </a:t>
            </a:r>
            <a:r>
              <a:rPr lang="en-US" dirty="0" err="1"/>
              <a:t>logică</a:t>
            </a:r>
            <a:r>
              <a:rPr lang="en-US" dirty="0"/>
              <a:t>. </a:t>
            </a:r>
            <a:r>
              <a:rPr lang="en-US" dirty="0" err="1"/>
              <a:t>Figura</a:t>
            </a:r>
            <a:r>
              <a:rPr lang="en-US" dirty="0"/>
              <a:t> 13 </a:t>
            </a:r>
            <a:r>
              <a:rPr lang="en-US" dirty="0" err="1"/>
              <a:t>oferă</a:t>
            </a:r>
            <a:r>
              <a:rPr lang="en-US" dirty="0"/>
              <a:t> un </a:t>
            </a:r>
            <a:r>
              <a:rPr lang="en-US" dirty="0" err="1"/>
              <a:t>exemplu</a:t>
            </a:r>
            <a:r>
              <a:rPr lang="en-US" dirty="0"/>
              <a:t> al </a:t>
            </a:r>
            <a:r>
              <a:rPr lang="en-US" dirty="0" err="1"/>
              <a:t>acestui</a:t>
            </a:r>
            <a:r>
              <a:rPr lang="en-US" dirty="0"/>
              <a:t> </a:t>
            </a:r>
            <a:r>
              <a:rPr lang="en-US" dirty="0" err="1"/>
              <a:t>efect</a:t>
            </a:r>
            <a:r>
              <a:rPr lang="en-US" dirty="0"/>
              <a:t>. </a:t>
            </a:r>
            <a:r>
              <a:rPr lang="en-US" dirty="0" err="1"/>
              <a:t>Priviți</a:t>
            </a:r>
            <a:r>
              <a:rPr lang="en-US" dirty="0"/>
              <a:t> </a:t>
            </a:r>
            <a:r>
              <a:rPr lang="en-US" dirty="0" err="1"/>
              <a:t>fiecare</a:t>
            </a:r>
            <a:r>
              <a:rPr lang="en-US" dirty="0"/>
              <a:t> </a:t>
            </a:r>
            <a:r>
              <a:rPr lang="en-US" dirty="0" err="1"/>
              <a:t>colț</a:t>
            </a:r>
            <a:r>
              <a:rPr lang="en-US" dirty="0"/>
              <a:t> al </a:t>
            </a:r>
            <a:r>
              <a:rPr lang="en-US" dirty="0" err="1"/>
              <a:t>triunghiului</a:t>
            </a:r>
            <a:r>
              <a:rPr lang="en-US" dirty="0"/>
              <a:t> </a:t>
            </a:r>
            <a:r>
              <a:rPr lang="en-US" dirty="0" err="1"/>
              <a:t>izolat</a:t>
            </a:r>
            <a:r>
              <a:rPr lang="en-US" dirty="0"/>
              <a:t> (</a:t>
            </a:r>
            <a:r>
              <a:rPr lang="en-US" dirty="0" err="1"/>
              <a:t>acoperind</a:t>
            </a:r>
            <a:r>
              <a:rPr lang="en-US" dirty="0"/>
              <a:t> </a:t>
            </a:r>
            <a:r>
              <a:rPr lang="en-US" dirty="0" err="1"/>
              <a:t>restul</a:t>
            </a:r>
            <a:r>
              <a:rPr lang="en-US" dirty="0"/>
              <a:t> </a:t>
            </a:r>
            <a:r>
              <a:rPr lang="en-US" dirty="0" err="1"/>
              <a:t>figurii</a:t>
            </a:r>
            <a:r>
              <a:rPr lang="en-US" dirty="0"/>
              <a:t>) </a:t>
            </a:r>
            <a:r>
              <a:rPr lang="en-US" dirty="0" err="1"/>
              <a:t>pentru</a:t>
            </a:r>
            <a:r>
              <a:rPr lang="en-US" dirty="0"/>
              <a:t> a </a:t>
            </a:r>
            <a:r>
              <a:rPr lang="en-US" dirty="0" err="1"/>
              <a:t>vă</a:t>
            </a:r>
            <a:r>
              <a:rPr lang="en-US" dirty="0"/>
              <a:t> </a:t>
            </a:r>
            <a:r>
              <a:rPr lang="en-US" dirty="0" err="1"/>
              <a:t>asigura</a:t>
            </a:r>
            <a:r>
              <a:rPr lang="en-US" dirty="0"/>
              <a:t> </a:t>
            </a:r>
            <a:r>
              <a:rPr lang="en-US" dirty="0" err="1"/>
              <a:t>că</a:t>
            </a:r>
            <a:r>
              <a:rPr lang="en-US" dirty="0"/>
              <a:t> </a:t>
            </a:r>
            <a:r>
              <a:rPr lang="en-US" dirty="0" err="1"/>
              <a:t>afirmațiile</a:t>
            </a:r>
            <a:r>
              <a:rPr lang="en-US" dirty="0"/>
              <a:t> de </a:t>
            </a:r>
            <a:r>
              <a:rPr lang="en-US" dirty="0" err="1"/>
              <a:t>mai</a:t>
            </a:r>
            <a:r>
              <a:rPr lang="en-US" dirty="0"/>
              <a:t> sus sunt </a:t>
            </a:r>
            <a:r>
              <a:rPr lang="en-US" dirty="0" err="1"/>
              <a:t>corecte</a:t>
            </a:r>
            <a:r>
              <a:rPr lang="en-US" dirty="0"/>
              <a:t>.</a:t>
            </a:r>
          </a:p>
        </p:txBody>
      </p:sp>
      <p:pic>
        <p:nvPicPr>
          <p:cNvPr id="7" name="Picture 6">
            <a:extLst>
              <a:ext uri="{FF2B5EF4-FFF2-40B4-BE49-F238E27FC236}">
                <a16:creationId xmlns:a16="http://schemas.microsoft.com/office/drawing/2014/main" id="{3AA505A2-C6CB-AEFD-476E-797361944198}"/>
              </a:ext>
            </a:extLst>
          </p:cNvPr>
          <p:cNvPicPr>
            <a:picLocks noChangeAspect="1"/>
          </p:cNvPicPr>
          <p:nvPr/>
        </p:nvPicPr>
        <p:blipFill>
          <a:blip r:embed="rId2"/>
          <a:stretch>
            <a:fillRect/>
          </a:stretch>
        </p:blipFill>
        <p:spPr>
          <a:xfrm>
            <a:off x="8610141" y="2395374"/>
            <a:ext cx="3286584" cy="2333951"/>
          </a:xfrm>
          <a:prstGeom prst="rect">
            <a:avLst/>
          </a:prstGeom>
        </p:spPr>
      </p:pic>
    </p:spTree>
    <p:extLst>
      <p:ext uri="{BB962C8B-B14F-4D97-AF65-F5344CB8AC3E}">
        <p14:creationId xmlns:p14="http://schemas.microsoft.com/office/powerpoint/2010/main" val="277515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4DCC-F240-921F-1518-A319A08BE7FF}"/>
              </a:ext>
            </a:extLst>
          </p:cNvPr>
          <p:cNvSpPr>
            <a:spLocks noGrp="1"/>
          </p:cNvSpPr>
          <p:nvPr>
            <p:ph type="title"/>
          </p:nvPr>
        </p:nvSpPr>
        <p:spPr>
          <a:xfrm>
            <a:off x="838200" y="365125"/>
            <a:ext cx="7481047" cy="1033369"/>
          </a:xfrm>
        </p:spPr>
        <p:txBody>
          <a:bodyPr/>
          <a:lstStyle/>
          <a:p>
            <a:r>
              <a:rPr lang="en-US" dirty="0" err="1"/>
              <a:t>Percepția</a:t>
            </a:r>
            <a:r>
              <a:rPr lang="en-US" dirty="0"/>
              <a:t> </a:t>
            </a:r>
            <a:r>
              <a:rPr lang="en-US" dirty="0" err="1"/>
              <a:t>și</a:t>
            </a:r>
            <a:r>
              <a:rPr lang="en-US" dirty="0"/>
              <a:t> </a:t>
            </a:r>
            <a:r>
              <a:rPr lang="en-US" dirty="0" err="1"/>
              <a:t>constanța</a:t>
            </a:r>
            <a:r>
              <a:rPr lang="en-US" dirty="0"/>
              <a:t> </a:t>
            </a:r>
            <a:r>
              <a:rPr lang="en-US" dirty="0" err="1"/>
              <a:t>locației</a:t>
            </a:r>
            <a:r>
              <a:rPr lang="en-US" dirty="0"/>
              <a:t> </a:t>
            </a:r>
          </a:p>
        </p:txBody>
      </p:sp>
      <p:sp>
        <p:nvSpPr>
          <p:cNvPr id="3" name="Content Placeholder 2">
            <a:extLst>
              <a:ext uri="{FF2B5EF4-FFF2-40B4-BE49-F238E27FC236}">
                <a16:creationId xmlns:a16="http://schemas.microsoft.com/office/drawing/2014/main" id="{9DD4C652-1F7C-7B3E-FF41-196EB43F1237}"/>
              </a:ext>
            </a:extLst>
          </p:cNvPr>
          <p:cNvSpPr>
            <a:spLocks noGrp="1"/>
          </p:cNvSpPr>
          <p:nvPr>
            <p:ph idx="1"/>
          </p:nvPr>
        </p:nvSpPr>
        <p:spPr>
          <a:xfrm>
            <a:off x="838200" y="1219201"/>
            <a:ext cx="7212106" cy="4957762"/>
          </a:xfrm>
        </p:spPr>
        <p:txBody>
          <a:bodyPr>
            <a:normAutofit fontScale="77500" lnSpcReduction="20000"/>
          </a:bodyPr>
          <a:lstStyle/>
          <a:p>
            <a:r>
              <a:rPr lang="en-US" dirty="0"/>
              <a:t>Este util </a:t>
            </a:r>
            <a:r>
              <a:rPr lang="en-US" dirty="0" err="1"/>
              <a:t>să</a:t>
            </a:r>
            <a:r>
              <a:rPr lang="en-US" dirty="0"/>
              <a:t> </a:t>
            </a:r>
            <a:r>
              <a:rPr lang="en-US" dirty="0" err="1"/>
              <a:t>luăm</a:t>
            </a:r>
            <a:r>
              <a:rPr lang="en-US" dirty="0"/>
              <a:t> </a:t>
            </a:r>
            <a:r>
              <a:rPr lang="en-US" dirty="0" err="1"/>
              <a:t>în</a:t>
            </a:r>
            <a:r>
              <a:rPr lang="en-US" dirty="0"/>
              <a:t> </a:t>
            </a:r>
            <a:r>
              <a:rPr lang="en-US" dirty="0" err="1"/>
              <a:t>considerare</a:t>
            </a:r>
            <a:r>
              <a:rPr lang="en-US" dirty="0"/>
              <a:t> </a:t>
            </a:r>
            <a:r>
              <a:rPr lang="en-US" dirty="0" err="1"/>
              <a:t>cantitatea</a:t>
            </a:r>
            <a:r>
              <a:rPr lang="en-US" dirty="0"/>
              <a:t> de </a:t>
            </a:r>
            <a:r>
              <a:rPr lang="en-US" dirty="0" err="1"/>
              <a:t>informații</a:t>
            </a:r>
            <a:r>
              <a:rPr lang="en-US" dirty="0"/>
              <a:t> </a:t>
            </a:r>
            <a:r>
              <a:rPr lang="en-US" dirty="0" err="1"/>
              <a:t>necesare</a:t>
            </a:r>
            <a:r>
              <a:rPr lang="en-US" dirty="0"/>
              <a:t> </a:t>
            </a:r>
            <a:r>
              <a:rPr lang="en-US" dirty="0" err="1"/>
              <a:t>pentru</a:t>
            </a:r>
            <a:r>
              <a:rPr lang="en-US" dirty="0"/>
              <a:t> a </a:t>
            </a:r>
            <a:r>
              <a:rPr lang="en-US" dirty="0" err="1"/>
              <a:t>lua</a:t>
            </a:r>
            <a:r>
              <a:rPr lang="en-US" dirty="0"/>
              <a:t> o </a:t>
            </a:r>
            <a:r>
              <a:rPr lang="en-US" dirty="0" err="1"/>
              <a:t>decizie</a:t>
            </a:r>
            <a:r>
              <a:rPr lang="en-US" dirty="0"/>
              <a:t> </a:t>
            </a:r>
            <a:r>
              <a:rPr lang="en-US" dirty="0" err="1"/>
              <a:t>privind</a:t>
            </a:r>
            <a:r>
              <a:rPr lang="en-US" dirty="0"/>
              <a:t> </a:t>
            </a:r>
            <a:r>
              <a:rPr lang="en-US" dirty="0" err="1"/>
              <a:t>culoarea</a:t>
            </a:r>
            <a:r>
              <a:rPr lang="en-US" dirty="0"/>
              <a:t> </a:t>
            </a:r>
            <a:r>
              <a:rPr lang="en-US" dirty="0" err="1"/>
              <a:t>și</a:t>
            </a:r>
            <a:r>
              <a:rPr lang="en-US" dirty="0"/>
              <a:t> forma,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identificarea</a:t>
            </a:r>
            <a:r>
              <a:rPr lang="en-US" dirty="0"/>
              <a:t> </a:t>
            </a:r>
            <a:r>
              <a:rPr lang="en-US" dirty="0" err="1"/>
              <a:t>unui</a:t>
            </a:r>
            <a:r>
              <a:rPr lang="en-US" dirty="0"/>
              <a:t> </a:t>
            </a:r>
            <a:r>
              <a:rPr lang="en-US" dirty="0" err="1"/>
              <a:t>obiect</a:t>
            </a:r>
            <a:r>
              <a:rPr lang="en-US" dirty="0"/>
              <a:t>. </a:t>
            </a:r>
            <a:endParaRPr lang="ro-RO" dirty="0"/>
          </a:p>
          <a:p>
            <a:r>
              <a:rPr lang="en-US" dirty="0" err="1"/>
              <a:t>Examinați</a:t>
            </a:r>
            <a:r>
              <a:rPr lang="en-US" dirty="0"/>
              <a:t> </a:t>
            </a:r>
            <a:r>
              <a:rPr lang="en-US" dirty="0" err="1"/>
              <a:t>Figura</a:t>
            </a:r>
            <a:r>
              <a:rPr lang="en-US" dirty="0"/>
              <a:t> </a:t>
            </a:r>
            <a:r>
              <a:rPr lang="ro-RO" dirty="0"/>
              <a:t>și</a:t>
            </a:r>
            <a:r>
              <a:rPr lang="en-US" dirty="0"/>
              <a:t> </a:t>
            </a:r>
            <a:r>
              <a:rPr lang="en-US" dirty="0" err="1"/>
              <a:t>priviți</a:t>
            </a:r>
            <a:r>
              <a:rPr lang="en-US" dirty="0"/>
              <a:t> </a:t>
            </a:r>
            <a:r>
              <a:rPr lang="en-US" dirty="0" err="1"/>
              <a:t>componentele</a:t>
            </a:r>
            <a:r>
              <a:rPr lang="en-US" dirty="0"/>
              <a:t> </a:t>
            </a:r>
            <a:r>
              <a:rPr lang="en-US" dirty="0" err="1"/>
              <a:t>individuale</a:t>
            </a:r>
            <a:r>
              <a:rPr lang="en-US" dirty="0"/>
              <a:t>. De </a:t>
            </a:r>
            <a:r>
              <a:rPr lang="en-US" dirty="0" err="1"/>
              <a:t>câtă</a:t>
            </a:r>
            <a:r>
              <a:rPr lang="en-US" dirty="0"/>
              <a:t> </a:t>
            </a:r>
            <a:r>
              <a:rPr lang="en-US" dirty="0" err="1"/>
              <a:t>informație</a:t>
            </a:r>
            <a:r>
              <a:rPr lang="en-US" dirty="0"/>
              <a:t> </a:t>
            </a:r>
            <a:r>
              <a:rPr lang="en-US" dirty="0" err="1"/>
              <a:t>aveți</a:t>
            </a:r>
            <a:r>
              <a:rPr lang="en-US" dirty="0"/>
              <a:t> </a:t>
            </a:r>
            <a:r>
              <a:rPr lang="en-US" dirty="0" err="1"/>
              <a:t>nevoie</a:t>
            </a:r>
            <a:r>
              <a:rPr lang="en-US" dirty="0"/>
              <a:t> </a:t>
            </a:r>
            <a:r>
              <a:rPr lang="en-US" dirty="0" err="1"/>
              <a:t>înainte</a:t>
            </a:r>
            <a:r>
              <a:rPr lang="en-US" dirty="0"/>
              <a:t> de a decide </a:t>
            </a:r>
            <a:r>
              <a:rPr lang="en-US" dirty="0" err="1"/>
              <a:t>că</a:t>
            </a:r>
            <a:r>
              <a:rPr lang="en-US" dirty="0"/>
              <a:t> </a:t>
            </a:r>
            <a:r>
              <a:rPr lang="en-US" dirty="0" err="1"/>
              <a:t>priviți</a:t>
            </a:r>
            <a:r>
              <a:rPr lang="en-US" dirty="0"/>
              <a:t> o </a:t>
            </a:r>
            <a:r>
              <a:rPr lang="en-US" dirty="0" err="1"/>
              <a:t>ușă</a:t>
            </a:r>
            <a:r>
              <a:rPr lang="en-US" dirty="0"/>
              <a:t>? </a:t>
            </a:r>
            <a:endParaRPr lang="ro-RO" dirty="0"/>
          </a:p>
          <a:p>
            <a:r>
              <a:rPr lang="en-US" dirty="0" err="1"/>
              <a:t>Diversele</a:t>
            </a:r>
            <a:r>
              <a:rPr lang="en-US" dirty="0"/>
              <a:t> </a:t>
            </a:r>
            <a:r>
              <a:rPr lang="en-US" dirty="0" err="1"/>
              <a:t>imagini</a:t>
            </a:r>
            <a:r>
              <a:rPr lang="en-US" dirty="0"/>
              <a:t> </a:t>
            </a:r>
            <a:r>
              <a:rPr lang="en-US" dirty="0" err="1"/>
              <a:t>produse</a:t>
            </a:r>
            <a:r>
              <a:rPr lang="en-US" dirty="0"/>
              <a:t> de </a:t>
            </a:r>
            <a:r>
              <a:rPr lang="en-US" dirty="0" err="1"/>
              <a:t>acțiunea</a:t>
            </a:r>
            <a:r>
              <a:rPr lang="en-US" dirty="0"/>
              <a:t> de a </a:t>
            </a:r>
            <a:r>
              <a:rPr lang="en-US" dirty="0" err="1"/>
              <a:t>deschide</a:t>
            </a:r>
            <a:r>
              <a:rPr lang="en-US" dirty="0"/>
              <a:t> o </a:t>
            </a:r>
            <a:r>
              <a:rPr lang="en-US" dirty="0" err="1"/>
              <a:t>ușă</a:t>
            </a:r>
            <a:r>
              <a:rPr lang="en-US" dirty="0"/>
              <a:t> </a:t>
            </a:r>
            <a:r>
              <a:rPr lang="en-US" dirty="0" err="1"/>
              <a:t>sau</a:t>
            </a:r>
            <a:r>
              <a:rPr lang="en-US" dirty="0"/>
              <a:t> de a </a:t>
            </a:r>
            <a:r>
              <a:rPr lang="en-US" dirty="0" err="1"/>
              <a:t>privi</a:t>
            </a:r>
            <a:r>
              <a:rPr lang="en-US" dirty="0"/>
              <a:t> o </a:t>
            </a:r>
            <a:r>
              <a:rPr lang="en-US" dirty="0" err="1"/>
              <a:t>ușă</a:t>
            </a:r>
            <a:r>
              <a:rPr lang="en-US" dirty="0"/>
              <a:t> </a:t>
            </a:r>
            <a:r>
              <a:rPr lang="en-US" dirty="0" err="1"/>
              <a:t>atunci</a:t>
            </a:r>
            <a:r>
              <a:rPr lang="en-US" dirty="0"/>
              <a:t> </a:t>
            </a:r>
            <a:r>
              <a:rPr lang="en-US" dirty="0" err="1"/>
              <a:t>când</a:t>
            </a:r>
            <a:r>
              <a:rPr lang="en-US" dirty="0"/>
              <a:t> </a:t>
            </a:r>
            <a:r>
              <a:rPr lang="en-US" dirty="0" err="1"/>
              <a:t>este</a:t>
            </a:r>
            <a:r>
              <a:rPr lang="en-US" dirty="0"/>
              <a:t> </a:t>
            </a:r>
            <a:r>
              <a:rPr lang="en-US" dirty="0" err="1"/>
              <a:t>deschisă</a:t>
            </a:r>
            <a:r>
              <a:rPr lang="en-US" dirty="0"/>
              <a:t> sunt </a:t>
            </a:r>
            <a:r>
              <a:rPr lang="en-US" dirty="0" err="1"/>
              <a:t>diferite</a:t>
            </a:r>
            <a:r>
              <a:rPr lang="en-US" dirty="0"/>
              <a:t> </a:t>
            </a:r>
            <a:r>
              <a:rPr lang="en-US" dirty="0" err="1"/>
              <a:t>și</a:t>
            </a:r>
            <a:r>
              <a:rPr lang="en-US" dirty="0"/>
              <a:t> </a:t>
            </a:r>
            <a:r>
              <a:rPr lang="en-US" dirty="0" err="1"/>
              <a:t>totuși</a:t>
            </a:r>
            <a:r>
              <a:rPr lang="en-US" dirty="0"/>
              <a:t> </a:t>
            </a:r>
            <a:r>
              <a:rPr lang="en-US" dirty="0" err="1"/>
              <a:t>putem</a:t>
            </a:r>
            <a:r>
              <a:rPr lang="en-US" dirty="0"/>
              <a:t> </a:t>
            </a:r>
            <a:r>
              <a:rPr lang="en-US" dirty="0" err="1"/>
              <a:t>percepe</a:t>
            </a:r>
            <a:r>
              <a:rPr lang="en-US" dirty="0"/>
              <a:t> </a:t>
            </a:r>
            <a:r>
              <a:rPr lang="en-US" dirty="0" err="1"/>
              <a:t>că</a:t>
            </a:r>
            <a:r>
              <a:rPr lang="en-US" dirty="0"/>
              <a:t> </a:t>
            </a:r>
            <a:r>
              <a:rPr lang="en-US" dirty="0" err="1"/>
              <a:t>privim</a:t>
            </a:r>
            <a:r>
              <a:rPr lang="en-US" dirty="0"/>
              <a:t> o </a:t>
            </a:r>
            <a:r>
              <a:rPr lang="en-US" dirty="0" err="1"/>
              <a:t>ușă</a:t>
            </a:r>
            <a:r>
              <a:rPr lang="en-US" dirty="0"/>
              <a:t>. </a:t>
            </a:r>
            <a:endParaRPr lang="ro-RO" dirty="0"/>
          </a:p>
          <a:p>
            <a:r>
              <a:rPr lang="en-US" dirty="0"/>
              <a:t>Cum </a:t>
            </a:r>
            <a:r>
              <a:rPr lang="en-US" dirty="0" err="1"/>
              <a:t>este</a:t>
            </a:r>
            <a:r>
              <a:rPr lang="en-US" dirty="0"/>
              <a:t> </a:t>
            </a:r>
            <a:r>
              <a:rPr lang="en-US" dirty="0" err="1"/>
              <a:t>influențată</a:t>
            </a:r>
            <a:r>
              <a:rPr lang="en-US" dirty="0"/>
              <a:t> </a:t>
            </a:r>
            <a:r>
              <a:rPr lang="en-US" dirty="0" err="1"/>
              <a:t>vederea</a:t>
            </a:r>
            <a:r>
              <a:rPr lang="en-US" dirty="0"/>
              <a:t> </a:t>
            </a:r>
            <a:r>
              <a:rPr lang="en-US" dirty="0" err="1"/>
              <a:t>dvs</a:t>
            </a:r>
            <a:r>
              <a:rPr lang="en-US" dirty="0"/>
              <a:t>. de </a:t>
            </a:r>
            <a:r>
              <a:rPr lang="en-US" dirty="0" err="1"/>
              <a:t>împrejurimi</a:t>
            </a:r>
            <a:r>
              <a:rPr lang="en-US" dirty="0"/>
              <a:t>, de </a:t>
            </a:r>
            <a:r>
              <a:rPr lang="en-US" dirty="0" err="1"/>
              <a:t>exemplu</a:t>
            </a:r>
            <a:r>
              <a:rPr lang="en-US" dirty="0"/>
              <a:t>, </a:t>
            </a:r>
            <a:r>
              <a:rPr lang="en-US" dirty="0" err="1"/>
              <a:t>peretele</a:t>
            </a:r>
            <a:r>
              <a:rPr lang="en-US" dirty="0"/>
              <a:t> care </a:t>
            </a:r>
            <a:r>
              <a:rPr lang="en-US" dirty="0" err="1"/>
              <a:t>înconjoară</a:t>
            </a:r>
            <a:r>
              <a:rPr lang="en-US" dirty="0"/>
              <a:t> </a:t>
            </a:r>
            <a:r>
              <a:rPr lang="en-US" dirty="0" err="1"/>
              <a:t>ușa</a:t>
            </a:r>
            <a:r>
              <a:rPr lang="en-US" dirty="0"/>
              <a:t>? Cum </a:t>
            </a:r>
            <a:r>
              <a:rPr lang="en-US" dirty="0" err="1"/>
              <a:t>ar</a:t>
            </a:r>
            <a:r>
              <a:rPr lang="en-US" dirty="0"/>
              <a:t> varia </a:t>
            </a:r>
            <a:r>
              <a:rPr lang="en-US" dirty="0" err="1"/>
              <a:t>decizia</a:t>
            </a:r>
            <a:r>
              <a:rPr lang="en-US" dirty="0"/>
              <a:t> </a:t>
            </a:r>
            <a:r>
              <a:rPr lang="en-US" dirty="0" err="1"/>
              <a:t>dvs</a:t>
            </a:r>
            <a:r>
              <a:rPr lang="en-US" dirty="0"/>
              <a:t>. </a:t>
            </a:r>
            <a:r>
              <a:rPr lang="en-US" dirty="0" err="1"/>
              <a:t>dacă</a:t>
            </a:r>
            <a:r>
              <a:rPr lang="en-US" dirty="0"/>
              <a:t> </a:t>
            </a:r>
            <a:r>
              <a:rPr lang="en-US" dirty="0" err="1"/>
              <a:t>ușa</a:t>
            </a:r>
            <a:r>
              <a:rPr lang="en-US" dirty="0"/>
              <a:t> s-</a:t>
            </a:r>
            <a:r>
              <a:rPr lang="en-US" dirty="0" err="1"/>
              <a:t>ar</a:t>
            </a:r>
            <a:r>
              <a:rPr lang="en-US" dirty="0"/>
              <a:t> </a:t>
            </a:r>
            <a:r>
              <a:rPr lang="en-US" dirty="0" err="1"/>
              <a:t>balansa</a:t>
            </a:r>
            <a:r>
              <a:rPr lang="en-US" dirty="0"/>
              <a:t> pe </a:t>
            </a:r>
            <a:r>
              <a:rPr lang="en-US" dirty="0" err="1"/>
              <a:t>balamale</a:t>
            </a:r>
            <a:r>
              <a:rPr lang="en-US" dirty="0"/>
              <a:t>? </a:t>
            </a:r>
            <a:r>
              <a:rPr lang="en-US" dirty="0" err="1"/>
              <a:t>Acum</a:t>
            </a:r>
            <a:r>
              <a:rPr lang="en-US" dirty="0"/>
              <a:t> </a:t>
            </a:r>
            <a:r>
              <a:rPr lang="en-US" dirty="0" err="1"/>
              <a:t>încercați-vă</a:t>
            </a:r>
            <a:r>
              <a:rPr lang="en-US" dirty="0"/>
              <a:t> </a:t>
            </a:r>
            <a:r>
              <a:rPr lang="en-US" dirty="0" err="1"/>
              <a:t>judecata</a:t>
            </a:r>
            <a:r>
              <a:rPr lang="en-US" dirty="0"/>
              <a:t> </a:t>
            </a:r>
            <a:r>
              <a:rPr lang="en-US" dirty="0" err="1"/>
              <a:t>folosind</a:t>
            </a:r>
            <a:r>
              <a:rPr lang="en-US" dirty="0"/>
              <a:t> </a:t>
            </a:r>
            <a:r>
              <a:rPr lang="en-US" dirty="0" err="1"/>
              <a:t>cea</a:t>
            </a:r>
            <a:r>
              <a:rPr lang="en-US" dirty="0"/>
              <a:t> </a:t>
            </a:r>
            <a:r>
              <a:rPr lang="en-US" dirty="0" err="1"/>
              <a:t>mai</a:t>
            </a:r>
            <a:r>
              <a:rPr lang="en-US" dirty="0"/>
              <a:t> </a:t>
            </a:r>
            <a:r>
              <a:rPr lang="en-US" dirty="0" err="1"/>
              <a:t>apropiată</a:t>
            </a:r>
            <a:r>
              <a:rPr lang="en-US" dirty="0"/>
              <a:t> </a:t>
            </a:r>
            <a:r>
              <a:rPr lang="en-US" dirty="0" err="1"/>
              <a:t>ușă</a:t>
            </a:r>
            <a:r>
              <a:rPr lang="en-US" dirty="0"/>
              <a:t>. </a:t>
            </a:r>
            <a:endParaRPr lang="ro-RO" dirty="0"/>
          </a:p>
          <a:p>
            <a:r>
              <a:rPr lang="en-US" dirty="0" err="1"/>
              <a:t>Luați</a:t>
            </a:r>
            <a:r>
              <a:rPr lang="en-US" dirty="0"/>
              <a:t> </a:t>
            </a:r>
            <a:r>
              <a:rPr lang="en-US" dirty="0" err="1"/>
              <a:t>în</a:t>
            </a:r>
            <a:r>
              <a:rPr lang="en-US" dirty="0"/>
              <a:t> </a:t>
            </a:r>
            <a:r>
              <a:rPr lang="en-US" dirty="0" err="1"/>
              <a:t>considerare</a:t>
            </a:r>
            <a:r>
              <a:rPr lang="en-US" dirty="0"/>
              <a:t> </a:t>
            </a:r>
            <a:r>
              <a:rPr lang="en-US" dirty="0" err="1"/>
              <a:t>cât</a:t>
            </a:r>
            <a:r>
              <a:rPr lang="en-US" dirty="0"/>
              <a:t> de </a:t>
            </a:r>
            <a:r>
              <a:rPr lang="en-US" dirty="0" err="1"/>
              <a:t>mult</a:t>
            </a:r>
            <a:r>
              <a:rPr lang="en-US" dirty="0"/>
              <a:t> </a:t>
            </a:r>
            <a:r>
              <a:rPr lang="en-US" dirty="0" err="1"/>
              <a:t>sunteți</a:t>
            </a:r>
            <a:r>
              <a:rPr lang="en-US" dirty="0"/>
              <a:t> </a:t>
            </a:r>
            <a:r>
              <a:rPr lang="en-US" dirty="0" err="1"/>
              <a:t>ajutați</a:t>
            </a:r>
            <a:r>
              <a:rPr lang="en-US" dirty="0"/>
              <a:t> </a:t>
            </a:r>
            <a:r>
              <a:rPr lang="en-US" dirty="0" err="1"/>
              <a:t>în</a:t>
            </a:r>
            <a:r>
              <a:rPr lang="en-US" dirty="0"/>
              <a:t> </a:t>
            </a:r>
            <a:r>
              <a:rPr lang="en-US" dirty="0" err="1"/>
              <a:t>luarea</a:t>
            </a:r>
            <a:r>
              <a:rPr lang="en-US" dirty="0"/>
              <a:t> </a:t>
            </a:r>
            <a:r>
              <a:rPr lang="en-US" dirty="0" err="1"/>
              <a:t>unei</a:t>
            </a:r>
            <a:r>
              <a:rPr lang="en-US" dirty="0"/>
              <a:t> </a:t>
            </a:r>
            <a:r>
              <a:rPr lang="en-US" dirty="0" err="1"/>
              <a:t>decizii</a:t>
            </a:r>
            <a:r>
              <a:rPr lang="en-US" dirty="0"/>
              <a:t> de </a:t>
            </a:r>
            <a:r>
              <a:rPr lang="en-US" dirty="0" err="1"/>
              <a:t>componentele</a:t>
            </a:r>
            <a:r>
              <a:rPr lang="en-US" dirty="0"/>
              <a:t> </a:t>
            </a:r>
            <a:r>
              <a:rPr lang="en-US" dirty="0" err="1"/>
              <a:t>adăugate</a:t>
            </a:r>
            <a:r>
              <a:rPr lang="en-US" dirty="0"/>
              <a:t>, cum </a:t>
            </a:r>
            <a:r>
              <a:rPr lang="en-US" dirty="0" err="1"/>
              <a:t>ar</a:t>
            </a:r>
            <a:r>
              <a:rPr lang="en-US" dirty="0"/>
              <a:t> fi </a:t>
            </a:r>
            <a:r>
              <a:rPr lang="en-US" dirty="0" err="1"/>
              <a:t>balamalele</a:t>
            </a:r>
            <a:r>
              <a:rPr lang="en-US" dirty="0"/>
              <a:t>, </a:t>
            </a:r>
            <a:r>
              <a:rPr lang="en-US" dirty="0" err="1"/>
              <a:t>mânerele</a:t>
            </a:r>
            <a:r>
              <a:rPr lang="en-US" dirty="0"/>
              <a:t> </a:t>
            </a:r>
            <a:r>
              <a:rPr lang="en-US" dirty="0" err="1"/>
              <a:t>ușilor</a:t>
            </a:r>
            <a:r>
              <a:rPr lang="en-US" dirty="0"/>
              <a:t> </a:t>
            </a:r>
            <a:r>
              <a:rPr lang="en-US" dirty="0" err="1"/>
              <a:t>și</a:t>
            </a:r>
            <a:r>
              <a:rPr lang="en-US" dirty="0"/>
              <a:t> </a:t>
            </a:r>
            <a:r>
              <a:rPr lang="en-US" dirty="0" err="1"/>
              <a:t>scârțâitul</a:t>
            </a:r>
            <a:r>
              <a:rPr lang="en-US" dirty="0"/>
              <a:t> </a:t>
            </a:r>
            <a:r>
              <a:rPr lang="en-US" dirty="0" err="1"/>
              <a:t>ușii</a:t>
            </a:r>
            <a:r>
              <a:rPr lang="en-US" dirty="0"/>
              <a:t> (</a:t>
            </a:r>
            <a:r>
              <a:rPr lang="en-US" dirty="0" err="1"/>
              <a:t>dacă</a:t>
            </a:r>
            <a:r>
              <a:rPr lang="en-US" dirty="0"/>
              <a:t> </a:t>
            </a:r>
            <a:r>
              <a:rPr lang="en-US" dirty="0" err="1"/>
              <a:t>scârțâie</a:t>
            </a:r>
            <a:r>
              <a:rPr lang="en-US" dirty="0"/>
              <a:t>). </a:t>
            </a:r>
            <a:r>
              <a:rPr lang="en-US" dirty="0" err="1"/>
              <a:t>Folosim</a:t>
            </a:r>
            <a:r>
              <a:rPr lang="en-US" dirty="0"/>
              <a:t> tot </a:t>
            </a:r>
            <a:r>
              <a:rPr lang="en-US" dirty="0" err="1"/>
              <a:t>felul</a:t>
            </a:r>
            <a:r>
              <a:rPr lang="en-US" dirty="0"/>
              <a:t> de </a:t>
            </a:r>
            <a:r>
              <a:rPr lang="en-US" dirty="0" err="1"/>
              <a:t>informații</a:t>
            </a:r>
            <a:r>
              <a:rPr lang="en-US" dirty="0"/>
              <a:t> </a:t>
            </a:r>
            <a:r>
              <a:rPr lang="en-US" dirty="0" err="1"/>
              <a:t>înainte</a:t>
            </a:r>
            <a:r>
              <a:rPr lang="en-US" dirty="0"/>
              <a:t> de a </a:t>
            </a:r>
            <a:r>
              <a:rPr lang="en-US" dirty="0" err="1"/>
              <a:t>lua</a:t>
            </a:r>
            <a:r>
              <a:rPr lang="en-US" dirty="0"/>
              <a:t> o </a:t>
            </a:r>
            <a:r>
              <a:rPr lang="en-US" dirty="0" err="1"/>
              <a:t>decizie</a:t>
            </a:r>
            <a:r>
              <a:rPr lang="en-US" dirty="0"/>
              <a:t> </a:t>
            </a:r>
            <a:r>
              <a:rPr lang="en-US" dirty="0" err="1"/>
              <a:t>despre</a:t>
            </a:r>
            <a:r>
              <a:rPr lang="en-US" dirty="0"/>
              <a:t> </a:t>
            </a:r>
            <a:r>
              <a:rPr lang="en-US" dirty="0" err="1"/>
              <a:t>obiecte</a:t>
            </a:r>
            <a:r>
              <a:rPr lang="en-US" dirty="0"/>
              <a:t> </a:t>
            </a:r>
            <a:r>
              <a:rPr lang="en-US" dirty="0" err="1"/>
              <a:t>în</a:t>
            </a:r>
            <a:r>
              <a:rPr lang="en-US" dirty="0"/>
              <a:t> </a:t>
            </a:r>
            <a:r>
              <a:rPr lang="en-US" dirty="0" err="1"/>
              <a:t>ceea</a:t>
            </a:r>
            <a:r>
              <a:rPr lang="en-US" dirty="0"/>
              <a:t> </a:t>
            </a:r>
            <a:r>
              <a:rPr lang="en-US" dirty="0" err="1"/>
              <a:t>ce</a:t>
            </a:r>
            <a:r>
              <a:rPr lang="en-US" dirty="0"/>
              <a:t> </a:t>
            </a:r>
            <a:r>
              <a:rPr lang="en-US" dirty="0" err="1"/>
              <a:t>privește</a:t>
            </a:r>
            <a:r>
              <a:rPr lang="en-US" dirty="0"/>
              <a:t> </a:t>
            </a:r>
            <a:r>
              <a:rPr lang="en-US" dirty="0" err="1"/>
              <a:t>culoarea</a:t>
            </a:r>
            <a:r>
              <a:rPr lang="en-US" dirty="0"/>
              <a:t> </a:t>
            </a:r>
            <a:r>
              <a:rPr lang="en-US" dirty="0" err="1"/>
              <a:t>și</a:t>
            </a:r>
            <a:r>
              <a:rPr lang="en-US" dirty="0"/>
              <a:t> forma.</a:t>
            </a:r>
          </a:p>
        </p:txBody>
      </p:sp>
      <p:pic>
        <p:nvPicPr>
          <p:cNvPr id="5" name="Picture 4">
            <a:extLst>
              <a:ext uri="{FF2B5EF4-FFF2-40B4-BE49-F238E27FC236}">
                <a16:creationId xmlns:a16="http://schemas.microsoft.com/office/drawing/2014/main" id="{306216F4-2B1F-5ECD-2B93-5F81421C5BC8}"/>
              </a:ext>
            </a:extLst>
          </p:cNvPr>
          <p:cNvPicPr>
            <a:picLocks noChangeAspect="1"/>
          </p:cNvPicPr>
          <p:nvPr/>
        </p:nvPicPr>
        <p:blipFill>
          <a:blip r:embed="rId2"/>
          <a:stretch>
            <a:fillRect/>
          </a:stretch>
        </p:blipFill>
        <p:spPr>
          <a:xfrm>
            <a:off x="8733074" y="1961220"/>
            <a:ext cx="3296110" cy="1286054"/>
          </a:xfrm>
          <a:prstGeom prst="rect">
            <a:avLst/>
          </a:prstGeom>
        </p:spPr>
      </p:pic>
    </p:spTree>
    <p:extLst>
      <p:ext uri="{BB962C8B-B14F-4D97-AF65-F5344CB8AC3E}">
        <p14:creationId xmlns:p14="http://schemas.microsoft.com/office/powerpoint/2010/main" val="398045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C001-5F3A-EFA5-9535-6D7FD1238C2A}"/>
              </a:ext>
            </a:extLst>
          </p:cNvPr>
          <p:cNvSpPr>
            <a:spLocks noGrp="1"/>
          </p:cNvSpPr>
          <p:nvPr>
            <p:ph type="title"/>
          </p:nvPr>
        </p:nvSpPr>
        <p:spPr>
          <a:xfrm>
            <a:off x="2152650" y="365125"/>
            <a:ext cx="8972550" cy="892175"/>
          </a:xfrm>
        </p:spPr>
        <p:txBody>
          <a:bodyPr/>
          <a:lstStyle/>
          <a:p>
            <a:r>
              <a:rPr lang="en-US" dirty="0" err="1"/>
              <a:t>Percepția</a:t>
            </a:r>
            <a:r>
              <a:rPr lang="en-US" dirty="0"/>
              <a:t> </a:t>
            </a:r>
            <a:r>
              <a:rPr lang="en-US" dirty="0" err="1"/>
              <a:t>și</a:t>
            </a:r>
            <a:r>
              <a:rPr lang="en-US" dirty="0"/>
              <a:t> </a:t>
            </a:r>
            <a:r>
              <a:rPr lang="en-US" dirty="0" err="1"/>
              <a:t>organizarea</a:t>
            </a:r>
            <a:r>
              <a:rPr lang="en-US" dirty="0"/>
              <a:t> </a:t>
            </a:r>
            <a:r>
              <a:rPr lang="en-US" dirty="0" err="1"/>
              <a:t>figură</a:t>
            </a:r>
            <a:r>
              <a:rPr lang="en-US" dirty="0"/>
              <a:t>/fundal </a:t>
            </a:r>
          </a:p>
        </p:txBody>
      </p:sp>
      <p:sp>
        <p:nvSpPr>
          <p:cNvPr id="3" name="Content Placeholder 2">
            <a:extLst>
              <a:ext uri="{FF2B5EF4-FFF2-40B4-BE49-F238E27FC236}">
                <a16:creationId xmlns:a16="http://schemas.microsoft.com/office/drawing/2014/main" id="{B09EFCBF-C4DE-E34D-4DE7-CB362DA708BB}"/>
              </a:ext>
            </a:extLst>
          </p:cNvPr>
          <p:cNvSpPr>
            <a:spLocks noGrp="1"/>
          </p:cNvSpPr>
          <p:nvPr>
            <p:ph idx="1"/>
          </p:nvPr>
        </p:nvSpPr>
        <p:spPr/>
        <p:txBody>
          <a:bodyPr>
            <a:normAutofit lnSpcReduction="10000"/>
          </a:bodyPr>
          <a:lstStyle/>
          <a:p>
            <a:pPr algn="just"/>
            <a:r>
              <a:rPr lang="en-US" dirty="0" err="1"/>
              <a:t>Obiectele</a:t>
            </a:r>
            <a:r>
              <a:rPr lang="en-US" dirty="0"/>
              <a:t> sunt </a:t>
            </a:r>
            <a:r>
              <a:rPr lang="en-US" dirty="0" err="1"/>
              <a:t>în</a:t>
            </a:r>
            <a:r>
              <a:rPr lang="en-US" dirty="0"/>
              <a:t> general </a:t>
            </a:r>
            <a:r>
              <a:rPr lang="en-US" dirty="0" err="1"/>
              <a:t>văzute</a:t>
            </a:r>
            <a:r>
              <a:rPr lang="en-US" dirty="0"/>
              <a:t> ca </a:t>
            </a:r>
            <a:r>
              <a:rPr lang="en-US" dirty="0" err="1"/>
              <a:t>figuri</a:t>
            </a:r>
            <a:r>
              <a:rPr lang="en-US" dirty="0"/>
              <a:t> </a:t>
            </a:r>
            <a:r>
              <a:rPr lang="en-US" dirty="0" err="1"/>
              <a:t>sau</a:t>
            </a:r>
            <a:r>
              <a:rPr lang="en-US" dirty="0"/>
              <a:t> </a:t>
            </a:r>
            <a:r>
              <a:rPr lang="en-US" dirty="0" err="1"/>
              <a:t>forme</a:t>
            </a:r>
            <a:r>
              <a:rPr lang="en-US" dirty="0"/>
              <a:t> </a:t>
            </a:r>
            <a:r>
              <a:rPr lang="en-US" dirty="0" err="1"/>
              <a:t>colorate</a:t>
            </a:r>
            <a:r>
              <a:rPr lang="en-US" dirty="0"/>
              <a:t>, </a:t>
            </a:r>
            <a:r>
              <a:rPr lang="en-US" dirty="0" err="1"/>
              <a:t>plasate</a:t>
            </a:r>
            <a:r>
              <a:rPr lang="en-US" dirty="0"/>
              <a:t> pe </a:t>
            </a:r>
            <a:r>
              <a:rPr lang="en-US" dirty="0" err="1"/>
              <a:t>fundaluri</a:t>
            </a:r>
            <a:r>
              <a:rPr lang="en-US" dirty="0"/>
              <a:t>. </a:t>
            </a:r>
            <a:r>
              <a:rPr lang="en-US" dirty="0" err="1"/>
              <a:t>Aceasta</a:t>
            </a:r>
            <a:r>
              <a:rPr lang="en-US" dirty="0"/>
              <a:t> </a:t>
            </a:r>
            <a:r>
              <a:rPr lang="en-US" dirty="0" err="1"/>
              <a:t>oferă</a:t>
            </a:r>
            <a:r>
              <a:rPr lang="en-US" dirty="0"/>
              <a:t> o </a:t>
            </a:r>
            <a:r>
              <a:rPr lang="en-US" dirty="0" err="1"/>
              <a:t>explicație</a:t>
            </a:r>
            <a:r>
              <a:rPr lang="en-US" dirty="0"/>
              <a:t> </a:t>
            </a:r>
            <a:r>
              <a:rPr lang="en-US" dirty="0" err="1"/>
              <a:t>pentru</a:t>
            </a:r>
            <a:r>
              <a:rPr lang="en-US" dirty="0"/>
              <a:t> </a:t>
            </a:r>
            <a:r>
              <a:rPr lang="en-US" dirty="0" err="1"/>
              <a:t>motivul</a:t>
            </a:r>
            <a:r>
              <a:rPr lang="en-US" dirty="0"/>
              <a:t> </a:t>
            </a:r>
            <a:r>
              <a:rPr lang="en-US" dirty="0" err="1"/>
              <a:t>pentru</a:t>
            </a:r>
            <a:r>
              <a:rPr lang="en-US" dirty="0"/>
              <a:t> care </a:t>
            </a:r>
            <a:r>
              <a:rPr lang="en-US" dirty="0" err="1"/>
              <a:t>locuitorii</a:t>
            </a:r>
            <a:r>
              <a:rPr lang="en-US" dirty="0"/>
              <a:t> de la </a:t>
            </a:r>
            <a:r>
              <a:rPr lang="en-US" dirty="0" err="1"/>
              <a:t>țară</a:t>
            </a:r>
            <a:r>
              <a:rPr lang="en-US" dirty="0"/>
              <a:t> se </a:t>
            </a:r>
            <a:r>
              <a:rPr lang="en-US" dirty="0" err="1"/>
              <a:t>simt</a:t>
            </a:r>
            <a:r>
              <a:rPr lang="en-US" dirty="0"/>
              <a:t> </a:t>
            </a:r>
            <a:r>
              <a:rPr lang="en-US" dirty="0" err="1"/>
              <a:t>inconfortabil</a:t>
            </a:r>
            <a:r>
              <a:rPr lang="en-US" dirty="0"/>
              <a:t> </a:t>
            </a:r>
            <a:r>
              <a:rPr lang="en-US" dirty="0" err="1"/>
              <a:t>în</a:t>
            </a:r>
            <a:r>
              <a:rPr lang="en-US" dirty="0"/>
              <a:t> </a:t>
            </a:r>
            <a:r>
              <a:rPr lang="en-US" dirty="0" err="1"/>
              <a:t>orașele</a:t>
            </a:r>
            <a:r>
              <a:rPr lang="en-US" dirty="0"/>
              <a:t> </a:t>
            </a:r>
            <a:r>
              <a:rPr lang="en-US" dirty="0" err="1"/>
              <a:t>aglomerate</a:t>
            </a:r>
            <a:r>
              <a:rPr lang="en-US" dirty="0"/>
              <a:t> </a:t>
            </a:r>
            <a:r>
              <a:rPr lang="en-US" dirty="0" err="1"/>
              <a:t>și</a:t>
            </a:r>
            <a:r>
              <a:rPr lang="en-US" dirty="0"/>
              <a:t> </a:t>
            </a:r>
            <a:r>
              <a:rPr lang="en-US" dirty="0" err="1"/>
              <a:t>pentru</a:t>
            </a:r>
            <a:r>
              <a:rPr lang="en-US" dirty="0"/>
              <a:t> care </a:t>
            </a:r>
            <a:r>
              <a:rPr lang="en-US" dirty="0" err="1"/>
              <a:t>locuitorii</a:t>
            </a:r>
            <a:r>
              <a:rPr lang="en-US" dirty="0"/>
              <a:t> </a:t>
            </a:r>
            <a:r>
              <a:rPr lang="en-US" dirty="0" err="1"/>
              <a:t>orașelor</a:t>
            </a:r>
            <a:r>
              <a:rPr lang="en-US" dirty="0"/>
              <a:t> se pot </a:t>
            </a:r>
            <a:r>
              <a:rPr lang="en-US" dirty="0" err="1"/>
              <a:t>dezorienta</a:t>
            </a:r>
            <a:r>
              <a:rPr lang="en-US" dirty="0"/>
              <a:t> </a:t>
            </a:r>
            <a:r>
              <a:rPr lang="en-US" dirty="0" err="1"/>
              <a:t>ușor</a:t>
            </a:r>
            <a:r>
              <a:rPr lang="en-US" dirty="0"/>
              <a:t> la </a:t>
            </a:r>
            <a:r>
              <a:rPr lang="en-US" dirty="0" err="1"/>
              <a:t>țară</a:t>
            </a:r>
            <a:r>
              <a:rPr lang="en-US" dirty="0"/>
              <a:t>. </a:t>
            </a:r>
            <a:endParaRPr lang="ro-RO" dirty="0"/>
          </a:p>
          <a:p>
            <a:pPr algn="just"/>
            <a:r>
              <a:rPr lang="en-US" dirty="0" err="1"/>
              <a:t>Aprecierea</a:t>
            </a:r>
            <a:r>
              <a:rPr lang="en-US" dirty="0"/>
              <a:t> </a:t>
            </a:r>
            <a:r>
              <a:rPr lang="en-US" dirty="0" err="1"/>
              <a:t>organizării</a:t>
            </a:r>
            <a:r>
              <a:rPr lang="en-US" dirty="0"/>
              <a:t> </a:t>
            </a:r>
            <a:r>
              <a:rPr lang="en-US" dirty="0" err="1"/>
              <a:t>figură</a:t>
            </a:r>
            <a:r>
              <a:rPr lang="en-US" dirty="0"/>
              <a:t>/fundal </a:t>
            </a:r>
            <a:r>
              <a:rPr lang="en-US" dirty="0" err="1"/>
              <a:t>începe</a:t>
            </a:r>
            <a:r>
              <a:rPr lang="en-US" dirty="0"/>
              <a:t> </a:t>
            </a:r>
            <a:r>
              <a:rPr lang="en-US" dirty="0" err="1"/>
              <a:t>devreme</a:t>
            </a:r>
            <a:r>
              <a:rPr lang="en-US" dirty="0"/>
              <a:t> </a:t>
            </a:r>
            <a:r>
              <a:rPr lang="en-US" dirty="0" err="1"/>
              <a:t>în</a:t>
            </a:r>
            <a:r>
              <a:rPr lang="en-US" dirty="0"/>
              <a:t> </a:t>
            </a:r>
            <a:r>
              <a:rPr lang="en-US" dirty="0" err="1"/>
              <a:t>viață</a:t>
            </a:r>
            <a:r>
              <a:rPr lang="en-US" dirty="0"/>
              <a:t>, </a:t>
            </a:r>
            <a:r>
              <a:rPr lang="en-US" dirty="0" err="1"/>
              <a:t>odată</a:t>
            </a:r>
            <a:r>
              <a:rPr lang="en-US" dirty="0"/>
              <a:t> cu </a:t>
            </a:r>
            <a:r>
              <a:rPr lang="en-US" dirty="0" err="1"/>
              <a:t>percepția</a:t>
            </a:r>
            <a:r>
              <a:rPr lang="en-US" dirty="0"/>
              <a:t> </a:t>
            </a:r>
            <a:r>
              <a:rPr lang="en-US" dirty="0" err="1"/>
              <a:t>formei</a:t>
            </a:r>
            <a:r>
              <a:rPr lang="en-US" dirty="0"/>
              <a:t> de </a:t>
            </a:r>
            <a:r>
              <a:rPr lang="en-US" dirty="0" err="1"/>
              <a:t>către</a:t>
            </a:r>
            <a:r>
              <a:rPr lang="en-US" dirty="0"/>
              <a:t> </a:t>
            </a:r>
            <a:r>
              <a:rPr lang="en-US" dirty="0" err="1"/>
              <a:t>bebeluși</a:t>
            </a:r>
            <a:r>
              <a:rPr lang="en-US" dirty="0"/>
              <a:t>. </a:t>
            </a:r>
            <a:endParaRPr lang="ro-RO" dirty="0"/>
          </a:p>
          <a:p>
            <a:pPr algn="just"/>
            <a:r>
              <a:rPr lang="en-US" dirty="0"/>
              <a:t>Este o </a:t>
            </a:r>
            <a:r>
              <a:rPr lang="en-US" dirty="0" err="1"/>
              <a:t>senzație</a:t>
            </a:r>
            <a:r>
              <a:rPr lang="en-US" dirty="0"/>
              <a:t> </a:t>
            </a:r>
            <a:r>
              <a:rPr lang="en-US" dirty="0" err="1"/>
              <a:t>puternică</a:t>
            </a:r>
            <a:r>
              <a:rPr lang="en-US" dirty="0"/>
              <a:t>, </a:t>
            </a:r>
            <a:r>
              <a:rPr lang="en-US" dirty="0" err="1"/>
              <a:t>deoarece</a:t>
            </a:r>
            <a:r>
              <a:rPr lang="en-US" dirty="0"/>
              <a:t> </a:t>
            </a:r>
            <a:r>
              <a:rPr lang="en-US" dirty="0" err="1"/>
              <a:t>relațiile</a:t>
            </a:r>
            <a:r>
              <a:rPr lang="en-US" dirty="0"/>
              <a:t> </a:t>
            </a:r>
            <a:r>
              <a:rPr lang="en-US" dirty="0" err="1"/>
              <a:t>figură</a:t>
            </a:r>
            <a:r>
              <a:rPr lang="en-US" dirty="0"/>
              <a:t>/fundal pot fi </a:t>
            </a:r>
            <a:r>
              <a:rPr lang="en-US" dirty="0" err="1"/>
              <a:t>apreciate</a:t>
            </a:r>
            <a:r>
              <a:rPr lang="en-US" dirty="0"/>
              <a:t> de </a:t>
            </a:r>
            <a:r>
              <a:rPr lang="en-US" dirty="0" err="1"/>
              <a:t>persoanele</a:t>
            </a:r>
            <a:r>
              <a:rPr lang="en-US" dirty="0"/>
              <a:t> </a:t>
            </a:r>
            <a:r>
              <a:rPr lang="en-US" dirty="0" err="1"/>
              <a:t>nevăzătoare</a:t>
            </a:r>
            <a:r>
              <a:rPr lang="en-US" dirty="0"/>
              <a:t> </a:t>
            </a:r>
            <a:r>
              <a:rPr lang="en-US" dirty="0" err="1"/>
              <a:t>prin</a:t>
            </a:r>
            <a:r>
              <a:rPr lang="en-US" dirty="0"/>
              <a:t> </a:t>
            </a:r>
            <a:r>
              <a:rPr lang="en-US" dirty="0" err="1"/>
              <a:t>utilizarea</a:t>
            </a:r>
            <a:r>
              <a:rPr lang="en-US" dirty="0"/>
              <a:t> </a:t>
            </a:r>
            <a:r>
              <a:rPr lang="en-US" dirty="0" err="1"/>
              <a:t>altor</a:t>
            </a:r>
            <a:r>
              <a:rPr lang="en-US" dirty="0"/>
              <a:t> </a:t>
            </a:r>
            <a:r>
              <a:rPr lang="en-US" dirty="0" err="1"/>
              <a:t>simțuri</a:t>
            </a:r>
            <a:r>
              <a:rPr lang="en-US" dirty="0"/>
              <a:t> care </a:t>
            </a:r>
            <a:r>
              <a:rPr lang="en-US" dirty="0" err="1"/>
              <a:t>ajută</a:t>
            </a:r>
            <a:r>
              <a:rPr lang="en-US" dirty="0"/>
              <a:t> la </a:t>
            </a:r>
            <a:r>
              <a:rPr lang="en-US" dirty="0" err="1"/>
              <a:t>compensarea</a:t>
            </a:r>
            <a:r>
              <a:rPr lang="en-US" dirty="0"/>
              <a:t> </a:t>
            </a:r>
            <a:r>
              <a:rPr lang="en-US" dirty="0" err="1"/>
              <a:t>lipsei</a:t>
            </a:r>
            <a:r>
              <a:rPr lang="en-US" dirty="0"/>
              <a:t> de </a:t>
            </a:r>
            <a:r>
              <a:rPr lang="en-US" dirty="0" err="1"/>
              <a:t>vedere</a:t>
            </a:r>
            <a:r>
              <a:rPr lang="en-US" dirty="0"/>
              <a:t>. </a:t>
            </a:r>
            <a:endParaRPr lang="ro-RO" dirty="0"/>
          </a:p>
          <a:p>
            <a:pPr algn="just"/>
            <a:r>
              <a:rPr lang="en-US" dirty="0" err="1"/>
              <a:t>Pentru</a:t>
            </a:r>
            <a:r>
              <a:rPr lang="en-US" dirty="0"/>
              <a:t> </a:t>
            </a:r>
            <a:r>
              <a:rPr lang="en-US" dirty="0" err="1"/>
              <a:t>persoanele</a:t>
            </a:r>
            <a:r>
              <a:rPr lang="en-US" dirty="0"/>
              <a:t> </a:t>
            </a:r>
            <a:r>
              <a:rPr lang="en-US" dirty="0" err="1"/>
              <a:t>văzătoare</a:t>
            </a:r>
            <a:r>
              <a:rPr lang="en-US" dirty="0"/>
              <a:t>, </a:t>
            </a:r>
            <a:r>
              <a:rPr lang="en-US" dirty="0" err="1"/>
              <a:t>relațiile</a:t>
            </a:r>
            <a:r>
              <a:rPr lang="en-US" dirty="0"/>
              <a:t> </a:t>
            </a:r>
            <a:r>
              <a:rPr lang="en-US" dirty="0" err="1"/>
              <a:t>figură</a:t>
            </a:r>
            <a:r>
              <a:rPr lang="en-US" dirty="0"/>
              <a:t>/fundal sunt </a:t>
            </a:r>
            <a:r>
              <a:rPr lang="en-US" dirty="0" err="1"/>
              <a:t>influențate</a:t>
            </a:r>
            <a:r>
              <a:rPr lang="en-US" dirty="0"/>
              <a:t> de </a:t>
            </a:r>
            <a:r>
              <a:rPr lang="en-US" dirty="0" err="1"/>
              <a:t>percepția</a:t>
            </a:r>
            <a:r>
              <a:rPr lang="en-US" dirty="0"/>
              <a:t> </a:t>
            </a:r>
            <a:r>
              <a:rPr lang="en-US" dirty="0" err="1"/>
              <a:t>adâncimii</a:t>
            </a:r>
            <a:r>
              <a:rPr lang="en-US" dirty="0"/>
              <a:t>.</a:t>
            </a:r>
          </a:p>
        </p:txBody>
      </p:sp>
    </p:spTree>
    <p:extLst>
      <p:ext uri="{BB962C8B-B14F-4D97-AF65-F5344CB8AC3E}">
        <p14:creationId xmlns:p14="http://schemas.microsoft.com/office/powerpoint/2010/main" val="1926016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0814-AC81-CDEE-882F-280ED079E4D1}"/>
              </a:ext>
            </a:extLst>
          </p:cNvPr>
          <p:cNvSpPr>
            <a:spLocks noGrp="1"/>
          </p:cNvSpPr>
          <p:nvPr>
            <p:ph type="title"/>
          </p:nvPr>
        </p:nvSpPr>
        <p:spPr>
          <a:xfrm>
            <a:off x="2590800" y="536576"/>
            <a:ext cx="7829550" cy="730250"/>
          </a:xfrm>
        </p:spPr>
        <p:txBody>
          <a:bodyPr/>
          <a:lstStyle/>
          <a:p>
            <a:r>
              <a:rPr lang="en-US" dirty="0" err="1"/>
              <a:t>Percepția</a:t>
            </a:r>
            <a:r>
              <a:rPr lang="en-US" dirty="0"/>
              <a:t> </a:t>
            </a:r>
            <a:r>
              <a:rPr lang="en-US" dirty="0" err="1"/>
              <a:t>și</a:t>
            </a:r>
            <a:r>
              <a:rPr lang="en-US" dirty="0"/>
              <a:t> </a:t>
            </a:r>
            <a:r>
              <a:rPr lang="en-US" dirty="0" err="1"/>
              <a:t>închiderea</a:t>
            </a:r>
            <a:r>
              <a:rPr lang="en-US" dirty="0"/>
              <a:t> </a:t>
            </a:r>
            <a:r>
              <a:rPr lang="en-US" dirty="0" err="1"/>
              <a:t>mentală</a:t>
            </a:r>
            <a:r>
              <a:rPr lang="en-US" dirty="0"/>
              <a:t> </a:t>
            </a:r>
          </a:p>
        </p:txBody>
      </p:sp>
      <p:sp>
        <p:nvSpPr>
          <p:cNvPr id="3" name="Content Placeholder 2">
            <a:extLst>
              <a:ext uri="{FF2B5EF4-FFF2-40B4-BE49-F238E27FC236}">
                <a16:creationId xmlns:a16="http://schemas.microsoft.com/office/drawing/2014/main" id="{D1B0BCA9-3F16-7C7B-21D6-533244EE6935}"/>
              </a:ext>
            </a:extLst>
          </p:cNvPr>
          <p:cNvSpPr>
            <a:spLocks noGrp="1"/>
          </p:cNvSpPr>
          <p:nvPr>
            <p:ph idx="1"/>
          </p:nvPr>
        </p:nvSpPr>
        <p:spPr>
          <a:xfrm>
            <a:off x="838200" y="1825624"/>
            <a:ext cx="10515600" cy="4495799"/>
          </a:xfrm>
        </p:spPr>
        <p:txBody>
          <a:bodyPr>
            <a:normAutofit fontScale="92500" lnSpcReduction="10000"/>
          </a:bodyPr>
          <a:lstStyle/>
          <a:p>
            <a:pPr algn="just"/>
            <a:r>
              <a:rPr lang="en-US" dirty="0" err="1"/>
              <a:t>Principiul</a:t>
            </a:r>
            <a:r>
              <a:rPr lang="en-US" dirty="0"/>
              <a:t> </a:t>
            </a:r>
            <a:r>
              <a:rPr lang="en-US" dirty="0" err="1"/>
              <a:t>închiderii</a:t>
            </a:r>
            <a:r>
              <a:rPr lang="en-US" dirty="0"/>
              <a:t> </a:t>
            </a:r>
            <a:r>
              <a:rPr lang="en-US" dirty="0" err="1"/>
              <a:t>funcționează</a:t>
            </a:r>
            <a:r>
              <a:rPr lang="en-US" dirty="0"/>
              <a:t> </a:t>
            </a:r>
            <a:r>
              <a:rPr lang="en-US" dirty="0" err="1"/>
              <a:t>în</a:t>
            </a:r>
            <a:r>
              <a:rPr lang="en-US" dirty="0"/>
              <a:t> </a:t>
            </a:r>
            <a:r>
              <a:rPr lang="en-US" dirty="0" err="1"/>
              <a:t>lumea</a:t>
            </a:r>
            <a:r>
              <a:rPr lang="en-US" dirty="0"/>
              <a:t> </a:t>
            </a:r>
            <a:r>
              <a:rPr lang="en-US" dirty="0" err="1"/>
              <a:t>noastră</a:t>
            </a:r>
            <a:r>
              <a:rPr lang="en-US" dirty="0"/>
              <a:t> </a:t>
            </a:r>
            <a:r>
              <a:rPr lang="en-US" dirty="0" err="1"/>
              <a:t>vizuală</a:t>
            </a:r>
            <a:r>
              <a:rPr lang="en-US" dirty="0"/>
              <a:t> </a:t>
            </a:r>
            <a:r>
              <a:rPr lang="en-US" dirty="0" err="1"/>
              <a:t>și</a:t>
            </a:r>
            <a:r>
              <a:rPr lang="en-US" dirty="0"/>
              <a:t> </a:t>
            </a:r>
            <a:r>
              <a:rPr lang="en-US" dirty="0" err="1"/>
              <a:t>este</a:t>
            </a:r>
            <a:r>
              <a:rPr lang="en-US" dirty="0"/>
              <a:t> </a:t>
            </a:r>
            <a:r>
              <a:rPr lang="en-US" dirty="0" err="1"/>
              <a:t>experimentat</a:t>
            </a:r>
            <a:r>
              <a:rPr lang="en-US" dirty="0"/>
              <a:t> </a:t>
            </a:r>
            <a:r>
              <a:rPr lang="en-US" dirty="0" err="1"/>
              <a:t>în</a:t>
            </a:r>
            <a:r>
              <a:rPr lang="en-US" dirty="0"/>
              <a:t> </a:t>
            </a:r>
            <a:r>
              <a:rPr lang="en-US" dirty="0" err="1"/>
              <a:t>tendința</a:t>
            </a:r>
            <a:r>
              <a:rPr lang="en-US" dirty="0"/>
              <a:t> de a completa </a:t>
            </a:r>
            <a:r>
              <a:rPr lang="en-US" dirty="0" err="1"/>
              <a:t>imagini</a:t>
            </a:r>
            <a:r>
              <a:rPr lang="en-US" dirty="0"/>
              <a:t>, de a completa </a:t>
            </a:r>
            <a:r>
              <a:rPr lang="en-US" dirty="0" err="1"/>
              <a:t>propozițiile</a:t>
            </a:r>
            <a:r>
              <a:rPr lang="en-US" dirty="0"/>
              <a:t> </a:t>
            </a:r>
            <a:r>
              <a:rPr lang="en-US" dirty="0" err="1"/>
              <a:t>altor</a:t>
            </a:r>
            <a:r>
              <a:rPr lang="en-US" dirty="0"/>
              <a:t> </a:t>
            </a:r>
            <a:r>
              <a:rPr lang="en-US" dirty="0" err="1"/>
              <a:t>persoane</a:t>
            </a:r>
            <a:r>
              <a:rPr lang="en-US" dirty="0"/>
              <a:t> </a:t>
            </a:r>
            <a:r>
              <a:rPr lang="en-US" dirty="0" err="1"/>
              <a:t>înainte</a:t>
            </a:r>
            <a:r>
              <a:rPr lang="en-US" dirty="0"/>
              <a:t> ca </a:t>
            </a:r>
            <a:r>
              <a:rPr lang="en-US" dirty="0" err="1"/>
              <a:t>acestea</a:t>
            </a:r>
            <a:r>
              <a:rPr lang="en-US" dirty="0"/>
              <a:t> </a:t>
            </a:r>
            <a:r>
              <a:rPr lang="en-US" dirty="0" err="1"/>
              <a:t>să</a:t>
            </a:r>
            <a:r>
              <a:rPr lang="en-US" dirty="0"/>
              <a:t> </a:t>
            </a:r>
            <a:r>
              <a:rPr lang="en-US" dirty="0" err="1"/>
              <a:t>termine</a:t>
            </a:r>
            <a:r>
              <a:rPr lang="en-US" dirty="0"/>
              <a:t> </a:t>
            </a:r>
            <a:r>
              <a:rPr lang="en-US" dirty="0" err="1"/>
              <a:t>ceea</a:t>
            </a:r>
            <a:r>
              <a:rPr lang="en-US" dirty="0"/>
              <a:t> </a:t>
            </a:r>
            <a:r>
              <a:rPr lang="en-US" dirty="0" err="1"/>
              <a:t>ce</a:t>
            </a:r>
            <a:r>
              <a:rPr lang="en-US" dirty="0"/>
              <a:t> </a:t>
            </a:r>
            <a:r>
              <a:rPr lang="en-US" dirty="0" err="1"/>
              <a:t>urmau</a:t>
            </a:r>
            <a:r>
              <a:rPr lang="en-US" dirty="0"/>
              <a:t> </a:t>
            </a:r>
            <a:r>
              <a:rPr lang="en-US" dirty="0" err="1"/>
              <a:t>să</a:t>
            </a:r>
            <a:r>
              <a:rPr lang="en-US" dirty="0"/>
              <a:t> </a:t>
            </a:r>
            <a:r>
              <a:rPr lang="en-US" dirty="0" err="1"/>
              <a:t>spună</a:t>
            </a:r>
            <a:r>
              <a:rPr lang="en-US" dirty="0"/>
              <a:t>. </a:t>
            </a:r>
            <a:endParaRPr lang="ro-RO" dirty="0"/>
          </a:p>
          <a:p>
            <a:pPr algn="just"/>
            <a:r>
              <a:rPr lang="en-US" dirty="0" err="1"/>
              <a:t>Acest</a:t>
            </a:r>
            <a:r>
              <a:rPr lang="en-US" dirty="0"/>
              <a:t> </a:t>
            </a:r>
            <a:r>
              <a:rPr lang="en-US" dirty="0" err="1"/>
              <a:t>lucru</a:t>
            </a:r>
            <a:r>
              <a:rPr lang="en-US" dirty="0"/>
              <a:t> </a:t>
            </a:r>
            <a:r>
              <a:rPr lang="en-US" dirty="0" err="1"/>
              <a:t>apare</a:t>
            </a:r>
            <a:r>
              <a:rPr lang="en-US" dirty="0"/>
              <a:t> </a:t>
            </a:r>
            <a:r>
              <a:rPr lang="en-US" dirty="0" err="1"/>
              <a:t>deoarece</a:t>
            </a:r>
            <a:r>
              <a:rPr lang="en-US" dirty="0"/>
              <a:t> </a:t>
            </a:r>
            <a:r>
              <a:rPr lang="en-US" dirty="0" err="1"/>
              <a:t>există</a:t>
            </a:r>
            <a:r>
              <a:rPr lang="en-US" dirty="0"/>
              <a:t> o </a:t>
            </a:r>
            <a:r>
              <a:rPr lang="en-US" dirty="0" err="1"/>
              <a:t>lipsă</a:t>
            </a:r>
            <a:r>
              <a:rPr lang="en-US" dirty="0"/>
              <a:t> de </a:t>
            </a:r>
            <a:r>
              <a:rPr lang="en-US" dirty="0" err="1"/>
              <a:t>conștientizare</a:t>
            </a:r>
            <a:r>
              <a:rPr lang="en-US" dirty="0"/>
              <a:t> a </a:t>
            </a:r>
            <a:r>
              <a:rPr lang="en-US" dirty="0" err="1"/>
              <a:t>lacunelor</a:t>
            </a:r>
            <a:r>
              <a:rPr lang="en-US" dirty="0"/>
              <a:t> care pot </a:t>
            </a:r>
            <a:r>
              <a:rPr lang="en-US" dirty="0" err="1"/>
              <a:t>exista</a:t>
            </a:r>
            <a:r>
              <a:rPr lang="en-US" dirty="0"/>
              <a:t> </a:t>
            </a:r>
            <a:r>
              <a:rPr lang="en-US" dirty="0" err="1"/>
              <a:t>în</a:t>
            </a:r>
            <a:r>
              <a:rPr lang="en-US" dirty="0"/>
              <a:t> </a:t>
            </a:r>
            <a:r>
              <a:rPr lang="en-US" dirty="0" err="1"/>
              <a:t>informații</a:t>
            </a:r>
            <a:r>
              <a:rPr lang="en-US" dirty="0"/>
              <a:t> </a:t>
            </a:r>
            <a:r>
              <a:rPr lang="en-US" dirty="0" err="1"/>
              <a:t>sau</a:t>
            </a:r>
            <a:r>
              <a:rPr lang="en-US" dirty="0"/>
              <a:t> o </a:t>
            </a:r>
            <a:r>
              <a:rPr lang="en-US" dirty="0" err="1"/>
              <a:t>conștientizare</a:t>
            </a:r>
            <a:r>
              <a:rPr lang="en-US" dirty="0"/>
              <a:t> </a:t>
            </a:r>
            <a:r>
              <a:rPr lang="en-US" dirty="0" err="1"/>
              <a:t>excesivă</a:t>
            </a:r>
            <a:r>
              <a:rPr lang="en-US" dirty="0"/>
              <a:t> a </a:t>
            </a:r>
            <a:r>
              <a:rPr lang="en-US" dirty="0" err="1"/>
              <a:t>situației</a:t>
            </a:r>
            <a:r>
              <a:rPr lang="en-US" dirty="0"/>
              <a:t>, </a:t>
            </a:r>
            <a:r>
              <a:rPr lang="en-US" dirty="0" err="1"/>
              <a:t>ceea</a:t>
            </a:r>
            <a:r>
              <a:rPr lang="en-US" dirty="0"/>
              <a:t> </a:t>
            </a:r>
            <a:r>
              <a:rPr lang="en-US" dirty="0" err="1"/>
              <a:t>ce</a:t>
            </a:r>
            <a:r>
              <a:rPr lang="en-US" dirty="0"/>
              <a:t> face ca </a:t>
            </a:r>
            <a:r>
              <a:rPr lang="en-US" dirty="0" err="1"/>
              <a:t>cineva</a:t>
            </a:r>
            <a:r>
              <a:rPr lang="en-US" dirty="0"/>
              <a:t> </a:t>
            </a:r>
            <a:r>
              <a:rPr lang="en-US" dirty="0" err="1"/>
              <a:t>să</a:t>
            </a:r>
            <a:r>
              <a:rPr lang="en-US" dirty="0"/>
              <a:t> </a:t>
            </a:r>
            <a:r>
              <a:rPr lang="en-US" dirty="0" err="1"/>
              <a:t>presupună</a:t>
            </a:r>
            <a:r>
              <a:rPr lang="en-US" dirty="0"/>
              <a:t> </a:t>
            </a:r>
            <a:r>
              <a:rPr lang="en-US" dirty="0" err="1"/>
              <a:t>că</a:t>
            </a:r>
            <a:r>
              <a:rPr lang="en-US" dirty="0"/>
              <a:t> </a:t>
            </a:r>
            <a:r>
              <a:rPr lang="en-US" dirty="0" err="1"/>
              <a:t>imaginea</a:t>
            </a:r>
            <a:r>
              <a:rPr lang="en-US" dirty="0"/>
              <a:t> </a:t>
            </a:r>
            <a:r>
              <a:rPr lang="en-US" dirty="0" err="1"/>
              <a:t>este</a:t>
            </a:r>
            <a:r>
              <a:rPr lang="en-US" dirty="0"/>
              <a:t> </a:t>
            </a:r>
            <a:r>
              <a:rPr lang="en-US" dirty="0" err="1"/>
              <a:t>completă</a:t>
            </a:r>
            <a:r>
              <a:rPr lang="en-US" dirty="0"/>
              <a:t>, </a:t>
            </a:r>
            <a:r>
              <a:rPr lang="en-US" dirty="0" err="1"/>
              <a:t>când</a:t>
            </a:r>
            <a:r>
              <a:rPr lang="en-US" dirty="0"/>
              <a:t>, de </a:t>
            </a:r>
            <a:r>
              <a:rPr lang="en-US" dirty="0" err="1"/>
              <a:t>fapt</a:t>
            </a:r>
            <a:r>
              <a:rPr lang="en-US" dirty="0"/>
              <a:t>, nu </a:t>
            </a:r>
            <a:r>
              <a:rPr lang="en-US" dirty="0" err="1"/>
              <a:t>este</a:t>
            </a:r>
            <a:r>
              <a:rPr lang="en-US" dirty="0"/>
              <a:t> </a:t>
            </a:r>
            <a:r>
              <a:rPr lang="en-US" dirty="0" err="1"/>
              <a:t>completă</a:t>
            </a:r>
            <a:r>
              <a:rPr lang="en-US" dirty="0"/>
              <a:t>. </a:t>
            </a:r>
            <a:endParaRPr lang="ro-RO" dirty="0"/>
          </a:p>
          <a:p>
            <a:pPr algn="just"/>
            <a:r>
              <a:rPr lang="en-US" dirty="0" err="1"/>
              <a:t>Închiderea</a:t>
            </a:r>
            <a:r>
              <a:rPr lang="en-US" dirty="0"/>
              <a:t> </a:t>
            </a:r>
            <a:r>
              <a:rPr lang="en-US" dirty="0" err="1"/>
              <a:t>este</a:t>
            </a:r>
            <a:r>
              <a:rPr lang="en-US" dirty="0"/>
              <a:t> </a:t>
            </a:r>
            <a:r>
              <a:rPr lang="en-US" dirty="0" err="1"/>
              <a:t>experimentată</a:t>
            </a:r>
            <a:r>
              <a:rPr lang="en-US" dirty="0"/>
              <a:t> </a:t>
            </a:r>
            <a:r>
              <a:rPr lang="en-US" dirty="0" err="1"/>
              <a:t>și</a:t>
            </a:r>
            <a:r>
              <a:rPr lang="en-US" dirty="0"/>
              <a:t> </a:t>
            </a:r>
            <a:r>
              <a:rPr lang="en-US" dirty="0" err="1"/>
              <a:t>atunci</a:t>
            </a:r>
            <a:r>
              <a:rPr lang="en-US" dirty="0"/>
              <a:t> </a:t>
            </a:r>
            <a:r>
              <a:rPr lang="en-US" dirty="0" err="1"/>
              <a:t>când</a:t>
            </a:r>
            <a:r>
              <a:rPr lang="en-US" dirty="0"/>
              <a:t> o </a:t>
            </a:r>
            <a:r>
              <a:rPr lang="en-US" dirty="0" err="1"/>
              <a:t>serie</a:t>
            </a:r>
            <a:r>
              <a:rPr lang="en-US" dirty="0"/>
              <a:t> </a:t>
            </a:r>
            <a:r>
              <a:rPr lang="en-US" dirty="0" err="1"/>
              <a:t>rapidă</a:t>
            </a:r>
            <a:r>
              <a:rPr lang="en-US" dirty="0"/>
              <a:t> de </a:t>
            </a:r>
            <a:r>
              <a:rPr lang="en-US" dirty="0" err="1"/>
              <a:t>imagini</a:t>
            </a:r>
            <a:r>
              <a:rPr lang="en-US" dirty="0"/>
              <a:t> </a:t>
            </a:r>
            <a:r>
              <a:rPr lang="en-US" dirty="0" err="1"/>
              <a:t>sau</a:t>
            </a:r>
            <a:r>
              <a:rPr lang="en-US" dirty="0"/>
              <a:t> </a:t>
            </a:r>
            <a:r>
              <a:rPr lang="en-US" dirty="0" err="1"/>
              <a:t>lumini</a:t>
            </a:r>
            <a:r>
              <a:rPr lang="en-US" dirty="0"/>
              <a:t> </a:t>
            </a:r>
            <a:r>
              <a:rPr lang="en-US" dirty="0" err="1"/>
              <a:t>este</a:t>
            </a:r>
            <a:r>
              <a:rPr lang="en-US" dirty="0"/>
              <a:t> </a:t>
            </a:r>
            <a:r>
              <a:rPr lang="en-US" dirty="0" err="1"/>
              <a:t>văzută</a:t>
            </a:r>
            <a:r>
              <a:rPr lang="en-US" dirty="0"/>
              <a:t> ca o </a:t>
            </a:r>
            <a:r>
              <a:rPr lang="en-US" dirty="0" err="1"/>
              <a:t>singură</a:t>
            </a:r>
            <a:r>
              <a:rPr lang="en-US" dirty="0"/>
              <a:t> imagine </a:t>
            </a:r>
            <a:r>
              <a:rPr lang="en-US" dirty="0" err="1"/>
              <a:t>în</a:t>
            </a:r>
            <a:r>
              <a:rPr lang="en-US" dirty="0"/>
              <a:t> </a:t>
            </a:r>
            <a:r>
              <a:rPr lang="en-US" dirty="0" err="1"/>
              <a:t>mișcare</a:t>
            </a:r>
            <a:r>
              <a:rPr lang="en-US" dirty="0"/>
              <a:t>. </a:t>
            </a:r>
            <a:endParaRPr lang="ro-RO" dirty="0"/>
          </a:p>
          <a:p>
            <a:pPr algn="just"/>
            <a:r>
              <a:rPr lang="en-US" dirty="0" err="1"/>
              <a:t>Acest</a:t>
            </a:r>
            <a:r>
              <a:rPr lang="en-US" dirty="0"/>
              <a:t> </a:t>
            </a:r>
            <a:r>
              <a:rPr lang="en-US" dirty="0" err="1"/>
              <a:t>lucru</a:t>
            </a:r>
            <a:r>
              <a:rPr lang="en-US" dirty="0"/>
              <a:t> </a:t>
            </a:r>
            <a:r>
              <a:rPr lang="en-US" dirty="0" err="1"/>
              <a:t>este</a:t>
            </a:r>
            <a:r>
              <a:rPr lang="en-US" dirty="0"/>
              <a:t> evident relevant </a:t>
            </a:r>
            <a:r>
              <a:rPr lang="en-US" dirty="0" err="1"/>
              <a:t>pentru</a:t>
            </a:r>
            <a:r>
              <a:rPr lang="en-US" dirty="0"/>
              <a:t> film </a:t>
            </a:r>
            <a:r>
              <a:rPr lang="en-US" dirty="0" err="1"/>
              <a:t>și</a:t>
            </a:r>
            <a:r>
              <a:rPr lang="en-US" dirty="0"/>
              <a:t> cinema. </a:t>
            </a:r>
            <a:endParaRPr lang="ro-RO" dirty="0"/>
          </a:p>
          <a:p>
            <a:pPr algn="just"/>
            <a:r>
              <a:rPr lang="en-US" dirty="0" err="1"/>
              <a:t>Fenomenele</a:t>
            </a:r>
            <a:r>
              <a:rPr lang="en-US" dirty="0"/>
              <a:t> de </a:t>
            </a:r>
            <a:r>
              <a:rPr lang="en-US" dirty="0" err="1"/>
              <a:t>închidere</a:t>
            </a:r>
            <a:r>
              <a:rPr lang="en-US" dirty="0"/>
              <a:t> sunt, de </a:t>
            </a:r>
            <a:r>
              <a:rPr lang="en-US" dirty="0" err="1"/>
              <a:t>asemenea</a:t>
            </a:r>
            <a:r>
              <a:rPr lang="en-US" dirty="0"/>
              <a:t>, </a:t>
            </a:r>
            <a:r>
              <a:rPr lang="en-US" dirty="0" err="1"/>
              <a:t>importante</a:t>
            </a:r>
            <a:r>
              <a:rPr lang="en-US" dirty="0"/>
              <a:t> </a:t>
            </a:r>
            <a:r>
              <a:rPr lang="en-US" dirty="0" err="1"/>
              <a:t>pentru</a:t>
            </a:r>
            <a:r>
              <a:rPr lang="en-US" dirty="0"/>
              <a:t> </a:t>
            </a:r>
            <a:r>
              <a:rPr lang="en-US" dirty="0" err="1"/>
              <a:t>recepția</a:t>
            </a:r>
            <a:r>
              <a:rPr lang="en-US" dirty="0"/>
              <a:t> </a:t>
            </a:r>
            <a:r>
              <a:rPr lang="en-US" dirty="0" err="1"/>
              <a:t>mentală</a:t>
            </a:r>
            <a:r>
              <a:rPr lang="en-US" dirty="0"/>
              <a:t> </a:t>
            </a:r>
            <a:r>
              <a:rPr lang="en-US" dirty="0" err="1"/>
              <a:t>și</a:t>
            </a:r>
            <a:r>
              <a:rPr lang="en-US" dirty="0"/>
              <a:t> </a:t>
            </a:r>
            <a:r>
              <a:rPr lang="en-US" dirty="0" err="1"/>
              <a:t>pentru</a:t>
            </a:r>
            <a:r>
              <a:rPr lang="en-US" dirty="0"/>
              <a:t> </a:t>
            </a:r>
            <a:r>
              <a:rPr lang="en-US" dirty="0" err="1"/>
              <a:t>memorie</a:t>
            </a:r>
            <a:r>
              <a:rPr lang="en-US" dirty="0"/>
              <a:t>.</a:t>
            </a:r>
          </a:p>
        </p:txBody>
      </p:sp>
    </p:spTree>
    <p:extLst>
      <p:ext uri="{BB962C8B-B14F-4D97-AF65-F5344CB8AC3E}">
        <p14:creationId xmlns:p14="http://schemas.microsoft.com/office/powerpoint/2010/main" val="2764110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A433-7BA7-F771-91ED-3101D8261AFD}"/>
              </a:ext>
            </a:extLst>
          </p:cNvPr>
          <p:cNvSpPr>
            <a:spLocks noGrp="1"/>
          </p:cNvSpPr>
          <p:nvPr>
            <p:ph type="title"/>
          </p:nvPr>
        </p:nvSpPr>
        <p:spPr>
          <a:xfrm>
            <a:off x="838200" y="231776"/>
            <a:ext cx="10515600" cy="635000"/>
          </a:xfrm>
        </p:spPr>
        <p:txBody>
          <a:bodyPr>
            <a:normAutofit fontScale="90000"/>
          </a:bodyPr>
          <a:lstStyle/>
          <a:p>
            <a:r>
              <a:rPr lang="en-US" dirty="0" err="1"/>
              <a:t>Percepție</a:t>
            </a:r>
            <a:r>
              <a:rPr lang="en-US" dirty="0"/>
              <a:t> </a:t>
            </a:r>
            <a:r>
              <a:rPr lang="en-US" dirty="0" err="1"/>
              <a:t>și</a:t>
            </a:r>
            <a:r>
              <a:rPr lang="en-US" dirty="0"/>
              <a:t> </a:t>
            </a:r>
            <a:r>
              <a:rPr lang="en-US" dirty="0" err="1"/>
              <a:t>experiență</a:t>
            </a:r>
            <a:r>
              <a:rPr lang="en-US" dirty="0"/>
              <a:t> - </a:t>
            </a:r>
            <a:r>
              <a:rPr lang="en-US" dirty="0" err="1"/>
              <a:t>seturi</a:t>
            </a:r>
            <a:r>
              <a:rPr lang="en-US" dirty="0"/>
              <a:t> perceptive </a:t>
            </a:r>
          </a:p>
        </p:txBody>
      </p:sp>
      <p:sp>
        <p:nvSpPr>
          <p:cNvPr id="3" name="Content Placeholder 2">
            <a:extLst>
              <a:ext uri="{FF2B5EF4-FFF2-40B4-BE49-F238E27FC236}">
                <a16:creationId xmlns:a16="http://schemas.microsoft.com/office/drawing/2014/main" id="{B462F2A7-962E-BE3F-5C4E-E151525DA161}"/>
              </a:ext>
            </a:extLst>
          </p:cNvPr>
          <p:cNvSpPr>
            <a:spLocks noGrp="1"/>
          </p:cNvSpPr>
          <p:nvPr>
            <p:ph idx="1"/>
          </p:nvPr>
        </p:nvSpPr>
        <p:spPr>
          <a:xfrm>
            <a:off x="400050" y="762001"/>
            <a:ext cx="11391900" cy="5762624"/>
          </a:xfrm>
        </p:spPr>
        <p:txBody>
          <a:bodyPr>
            <a:noAutofit/>
          </a:bodyPr>
          <a:lstStyle/>
          <a:p>
            <a:r>
              <a:rPr lang="en-US" sz="1800" dirty="0" err="1"/>
              <a:t>Percepția</a:t>
            </a:r>
            <a:r>
              <a:rPr lang="en-US" sz="1800" dirty="0"/>
              <a:t> </a:t>
            </a:r>
            <a:r>
              <a:rPr lang="en-US" sz="1800" dirty="0" err="1"/>
              <a:t>noastră</a:t>
            </a:r>
            <a:r>
              <a:rPr lang="en-US" sz="1800" dirty="0"/>
              <a:t> </a:t>
            </a:r>
            <a:r>
              <a:rPr lang="en-US" sz="1800" dirty="0" err="1"/>
              <a:t>asupra</a:t>
            </a:r>
            <a:r>
              <a:rPr lang="en-US" sz="1800" dirty="0"/>
              <a:t> </a:t>
            </a:r>
            <a:r>
              <a:rPr lang="en-US" sz="1800" dirty="0" err="1"/>
              <a:t>evenimentelor</a:t>
            </a:r>
            <a:r>
              <a:rPr lang="en-US" sz="1800" dirty="0"/>
              <a:t> </a:t>
            </a:r>
            <a:r>
              <a:rPr lang="en-US" sz="1800" dirty="0" err="1"/>
              <a:t>este</a:t>
            </a:r>
            <a:r>
              <a:rPr lang="en-US" sz="1800" dirty="0"/>
              <a:t> </a:t>
            </a:r>
            <a:r>
              <a:rPr lang="en-US" sz="1800" dirty="0" err="1"/>
              <a:t>influențată</a:t>
            </a:r>
            <a:r>
              <a:rPr lang="en-US" sz="1800" dirty="0"/>
              <a:t> de </a:t>
            </a:r>
            <a:r>
              <a:rPr lang="en-US" sz="1800" dirty="0" err="1"/>
              <a:t>experiențele</a:t>
            </a:r>
            <a:r>
              <a:rPr lang="en-US" sz="1800" dirty="0"/>
              <a:t> </a:t>
            </a:r>
            <a:r>
              <a:rPr lang="en-US" sz="1800" dirty="0" err="1"/>
              <a:t>noastre</a:t>
            </a:r>
            <a:r>
              <a:rPr lang="en-US" sz="1800" dirty="0"/>
              <a:t> de </a:t>
            </a:r>
            <a:r>
              <a:rPr lang="en-US" sz="1800" dirty="0" err="1"/>
              <a:t>viață</a:t>
            </a:r>
            <a:r>
              <a:rPr lang="en-US" sz="1800" dirty="0"/>
              <a:t>. </a:t>
            </a:r>
            <a:r>
              <a:rPr lang="en-US" sz="1800" dirty="0" err="1"/>
              <a:t>Avem</a:t>
            </a:r>
            <a:r>
              <a:rPr lang="en-US" sz="1800" dirty="0"/>
              <a:t> </a:t>
            </a:r>
            <a:r>
              <a:rPr lang="en-US" sz="1800" dirty="0" err="1"/>
              <a:t>tendința</a:t>
            </a:r>
            <a:r>
              <a:rPr lang="en-US" sz="1800" dirty="0"/>
              <a:t> </a:t>
            </a:r>
            <a:r>
              <a:rPr lang="en-US" sz="1800" dirty="0" err="1"/>
              <a:t>să</a:t>
            </a:r>
            <a:r>
              <a:rPr lang="en-US" sz="1800" dirty="0"/>
              <a:t> ne </a:t>
            </a:r>
            <a:r>
              <a:rPr lang="en-US" sz="1800" dirty="0" err="1"/>
              <a:t>grupăm</a:t>
            </a:r>
            <a:r>
              <a:rPr lang="en-US" sz="1800" dirty="0"/>
              <a:t> </a:t>
            </a:r>
            <a:r>
              <a:rPr lang="en-US" sz="1800" dirty="0" err="1"/>
              <a:t>experiențele</a:t>
            </a:r>
            <a:r>
              <a:rPr lang="en-US" sz="1800" dirty="0"/>
              <a:t> </a:t>
            </a:r>
            <a:r>
              <a:rPr lang="en-US" sz="1800" dirty="0" err="1"/>
              <a:t>astfel</a:t>
            </a:r>
            <a:r>
              <a:rPr lang="en-US" sz="1800" dirty="0"/>
              <a:t> </a:t>
            </a:r>
            <a:r>
              <a:rPr lang="en-US" sz="1800" dirty="0" err="1"/>
              <a:t>încât</a:t>
            </a:r>
            <a:r>
              <a:rPr lang="en-US" sz="1800" dirty="0"/>
              <a:t> </a:t>
            </a:r>
            <a:r>
              <a:rPr lang="en-US" sz="1800" dirty="0" err="1"/>
              <a:t>să</a:t>
            </a:r>
            <a:r>
              <a:rPr lang="en-US" sz="1800" dirty="0"/>
              <a:t> </a:t>
            </a:r>
            <a:r>
              <a:rPr lang="en-US" sz="1800" dirty="0" err="1"/>
              <a:t>avem</a:t>
            </a:r>
            <a:r>
              <a:rPr lang="en-US" sz="1800" dirty="0"/>
              <a:t> </a:t>
            </a:r>
            <a:r>
              <a:rPr lang="en-US" sz="1800" dirty="0" err="1"/>
              <a:t>seturi</a:t>
            </a:r>
            <a:r>
              <a:rPr lang="en-US" sz="1800" dirty="0"/>
              <a:t> de </a:t>
            </a:r>
            <a:r>
              <a:rPr lang="en-US" sz="1800" dirty="0" err="1"/>
              <a:t>informații</a:t>
            </a:r>
            <a:r>
              <a:rPr lang="en-US" sz="1800" dirty="0"/>
              <a:t> pe care le </a:t>
            </a:r>
            <a:r>
              <a:rPr lang="en-US" sz="1800" dirty="0" err="1"/>
              <a:t>putem</a:t>
            </a:r>
            <a:r>
              <a:rPr lang="en-US" sz="1800" dirty="0"/>
              <a:t> </a:t>
            </a:r>
            <a:r>
              <a:rPr lang="en-US" sz="1800" dirty="0" err="1"/>
              <a:t>utiliza</a:t>
            </a:r>
            <a:r>
              <a:rPr lang="en-US" sz="1800" dirty="0"/>
              <a:t> la </a:t>
            </a:r>
            <a:r>
              <a:rPr lang="en-US" sz="1800" dirty="0" err="1"/>
              <a:t>cerere</a:t>
            </a:r>
            <a:r>
              <a:rPr lang="en-US" sz="1800" dirty="0"/>
              <a:t>. </a:t>
            </a:r>
            <a:r>
              <a:rPr lang="en-US" sz="1800" dirty="0" err="1"/>
              <a:t>Devenim</a:t>
            </a:r>
            <a:r>
              <a:rPr lang="en-US" sz="1800" dirty="0"/>
              <a:t> </a:t>
            </a:r>
            <a:r>
              <a:rPr lang="en-US" sz="1800" dirty="0" err="1"/>
              <a:t>pregătiți</a:t>
            </a:r>
            <a:r>
              <a:rPr lang="en-US" sz="1800" dirty="0"/>
              <a:t> </a:t>
            </a:r>
            <a:r>
              <a:rPr lang="en-US" sz="1800" dirty="0" err="1"/>
              <a:t>sau</a:t>
            </a:r>
            <a:r>
              <a:rPr lang="en-US" sz="1800" dirty="0"/>
              <a:t> gata </a:t>
            </a:r>
            <a:r>
              <a:rPr lang="en-US" sz="1800" dirty="0" err="1"/>
              <a:t>să</a:t>
            </a:r>
            <a:r>
              <a:rPr lang="en-US" sz="1800" dirty="0"/>
              <a:t> </a:t>
            </a:r>
            <a:r>
              <a:rPr lang="en-US" sz="1800" dirty="0" err="1"/>
              <a:t>acceptăm</a:t>
            </a:r>
            <a:r>
              <a:rPr lang="en-US" sz="1800" dirty="0"/>
              <a:t> </a:t>
            </a:r>
            <a:r>
              <a:rPr lang="en-US" sz="1800" dirty="0" err="1"/>
              <a:t>anumite</a:t>
            </a:r>
            <a:r>
              <a:rPr lang="en-US" sz="1800" dirty="0"/>
              <a:t> </a:t>
            </a:r>
            <a:r>
              <a:rPr lang="en-US" sz="1800" dirty="0" err="1"/>
              <a:t>tipuri</a:t>
            </a:r>
            <a:r>
              <a:rPr lang="en-US" sz="1800" dirty="0"/>
              <a:t> de </a:t>
            </a:r>
            <a:r>
              <a:rPr lang="en-US" sz="1800" dirty="0" err="1"/>
              <a:t>informații</a:t>
            </a:r>
            <a:r>
              <a:rPr lang="en-US" sz="1800" dirty="0"/>
              <a:t> </a:t>
            </a:r>
            <a:r>
              <a:rPr lang="en-US" sz="1800" dirty="0" err="1"/>
              <a:t>în</a:t>
            </a:r>
            <a:r>
              <a:rPr lang="en-US" sz="1800" dirty="0"/>
              <a:t> </a:t>
            </a:r>
            <a:r>
              <a:rPr lang="en-US" sz="1800" dirty="0" err="1"/>
              <a:t>locul</a:t>
            </a:r>
            <a:r>
              <a:rPr lang="en-US" sz="1800" dirty="0"/>
              <a:t> </a:t>
            </a:r>
            <a:r>
              <a:rPr lang="en-US" sz="1800" dirty="0" err="1"/>
              <a:t>altor</a:t>
            </a:r>
            <a:r>
              <a:rPr lang="en-US" sz="1800" dirty="0"/>
              <a:t> </a:t>
            </a:r>
            <a:r>
              <a:rPr lang="en-US" sz="1800" dirty="0" err="1"/>
              <a:t>tipuri</a:t>
            </a:r>
            <a:r>
              <a:rPr lang="en-US" sz="1800" dirty="0"/>
              <a:t> de </a:t>
            </a:r>
            <a:r>
              <a:rPr lang="en-US" sz="1800" dirty="0" err="1"/>
              <a:t>informații</a:t>
            </a:r>
            <a:r>
              <a:rPr lang="en-US" sz="1800" dirty="0"/>
              <a:t>. </a:t>
            </a:r>
            <a:r>
              <a:rPr lang="en-US" sz="1800" dirty="0" err="1"/>
              <a:t>Funcționarea</a:t>
            </a:r>
            <a:r>
              <a:rPr lang="en-US" sz="1800" dirty="0"/>
              <a:t> </a:t>
            </a:r>
            <a:r>
              <a:rPr lang="en-US" sz="1800" dirty="0" err="1"/>
              <a:t>seturilor</a:t>
            </a:r>
            <a:r>
              <a:rPr lang="en-US" sz="1800" dirty="0"/>
              <a:t> perceptive se </a:t>
            </a:r>
            <a:r>
              <a:rPr lang="en-US" sz="1800" dirty="0" err="1"/>
              <a:t>observă</a:t>
            </a:r>
            <a:r>
              <a:rPr lang="en-US" sz="1800" dirty="0"/>
              <a:t> </a:t>
            </a:r>
            <a:r>
              <a:rPr lang="en-US" sz="1800" dirty="0" err="1"/>
              <a:t>în</a:t>
            </a:r>
            <a:r>
              <a:rPr lang="en-US" sz="1800" dirty="0"/>
              <a:t> </a:t>
            </a:r>
            <a:r>
              <a:rPr lang="en-US" sz="1800" dirty="0" err="1"/>
              <a:t>modul</a:t>
            </a:r>
            <a:r>
              <a:rPr lang="en-US" sz="1800" dirty="0"/>
              <a:t> </a:t>
            </a:r>
            <a:r>
              <a:rPr lang="en-US" sz="1800" dirty="0" err="1"/>
              <a:t>în</a:t>
            </a:r>
            <a:r>
              <a:rPr lang="en-US" sz="1800" dirty="0"/>
              <a:t> care </a:t>
            </a:r>
            <a:r>
              <a:rPr lang="en-US" sz="1800" dirty="0" err="1"/>
              <a:t>cumpărăm</a:t>
            </a:r>
            <a:r>
              <a:rPr lang="en-US" sz="1800" dirty="0"/>
              <a:t> </a:t>
            </a:r>
            <a:r>
              <a:rPr lang="en-US" sz="1800" dirty="0" err="1"/>
              <a:t>obiecte</a:t>
            </a:r>
            <a:r>
              <a:rPr lang="en-US" sz="1800" dirty="0"/>
              <a:t>. </a:t>
            </a:r>
            <a:r>
              <a:rPr lang="en-US" sz="1800" dirty="0" err="1"/>
              <a:t>În</a:t>
            </a:r>
            <a:r>
              <a:rPr lang="en-US" sz="1800" dirty="0"/>
              <a:t> </a:t>
            </a:r>
            <a:r>
              <a:rPr lang="en-US" sz="1800" dirty="0" err="1"/>
              <a:t>cadrul</a:t>
            </a:r>
            <a:r>
              <a:rPr lang="en-US" sz="1800" dirty="0"/>
              <a:t> </a:t>
            </a:r>
            <a:r>
              <a:rPr lang="en-US" sz="1800" dirty="0" err="1"/>
              <a:t>seturilor</a:t>
            </a:r>
            <a:r>
              <a:rPr lang="en-US" sz="1800" dirty="0"/>
              <a:t> perceptive apar </a:t>
            </a:r>
            <a:r>
              <a:rPr lang="en-US" sz="1800" dirty="0" err="1"/>
              <a:t>senzații</a:t>
            </a:r>
            <a:r>
              <a:rPr lang="en-US" sz="1800" dirty="0"/>
              <a:t> precum </a:t>
            </a:r>
            <a:r>
              <a:rPr lang="en-US" sz="1800" i="1" dirty="0" err="1">
                <a:solidFill>
                  <a:srgbClr val="FF0000"/>
                </a:solidFill>
              </a:rPr>
              <a:t>emoții</a:t>
            </a:r>
            <a:r>
              <a:rPr lang="en-US" sz="1800" i="1" dirty="0">
                <a:solidFill>
                  <a:srgbClr val="FF0000"/>
                </a:solidFill>
              </a:rPr>
              <a:t>, </a:t>
            </a:r>
            <a:r>
              <a:rPr lang="en-US" sz="1800" i="1" dirty="0" err="1">
                <a:solidFill>
                  <a:srgbClr val="FF0000"/>
                </a:solidFill>
              </a:rPr>
              <a:t>valori</a:t>
            </a:r>
            <a:r>
              <a:rPr lang="en-US" sz="1800" i="1" dirty="0">
                <a:solidFill>
                  <a:srgbClr val="FF0000"/>
                </a:solidFill>
              </a:rPr>
              <a:t> </a:t>
            </a:r>
            <a:r>
              <a:rPr lang="en-US" sz="1800" i="1" dirty="0" err="1">
                <a:solidFill>
                  <a:srgbClr val="FF0000"/>
                </a:solidFill>
              </a:rPr>
              <a:t>și</a:t>
            </a:r>
            <a:r>
              <a:rPr lang="en-US" sz="1800" i="1" dirty="0">
                <a:solidFill>
                  <a:srgbClr val="FF0000"/>
                </a:solidFill>
              </a:rPr>
              <a:t> </a:t>
            </a:r>
            <a:r>
              <a:rPr lang="en-US" sz="1800" i="1" dirty="0" err="1">
                <a:solidFill>
                  <a:srgbClr val="FF0000"/>
                </a:solidFill>
              </a:rPr>
              <a:t>judecăți</a:t>
            </a:r>
            <a:r>
              <a:rPr lang="en-US" sz="1800" i="1" dirty="0">
                <a:solidFill>
                  <a:srgbClr val="FF0000"/>
                </a:solidFill>
              </a:rPr>
              <a:t> de </a:t>
            </a:r>
            <a:r>
              <a:rPr lang="en-US" sz="1800" i="1" dirty="0" err="1">
                <a:solidFill>
                  <a:srgbClr val="FF0000"/>
                </a:solidFill>
              </a:rPr>
              <a:t>valoare</a:t>
            </a:r>
            <a:r>
              <a:rPr lang="en-US" sz="1800" i="1" dirty="0">
                <a:solidFill>
                  <a:srgbClr val="FF0000"/>
                </a:solidFill>
              </a:rPr>
              <a:t>, </a:t>
            </a:r>
            <a:r>
              <a:rPr lang="en-US" sz="1800" i="1" dirty="0" err="1">
                <a:solidFill>
                  <a:srgbClr val="FF0000"/>
                </a:solidFill>
              </a:rPr>
              <a:t>așteptări</a:t>
            </a:r>
            <a:r>
              <a:rPr lang="en-US" sz="1800" i="1" dirty="0">
                <a:solidFill>
                  <a:srgbClr val="FF0000"/>
                </a:solidFill>
              </a:rPr>
              <a:t> </a:t>
            </a:r>
            <a:r>
              <a:rPr lang="en-US" sz="1800" i="1" dirty="0" err="1">
                <a:solidFill>
                  <a:srgbClr val="FF0000"/>
                </a:solidFill>
              </a:rPr>
              <a:t>și</a:t>
            </a:r>
            <a:r>
              <a:rPr lang="en-US" sz="1800" i="1" dirty="0">
                <a:solidFill>
                  <a:srgbClr val="FF0000"/>
                </a:solidFill>
              </a:rPr>
              <a:t> </a:t>
            </a:r>
            <a:r>
              <a:rPr lang="en-US" sz="1800" i="1" dirty="0" err="1">
                <a:solidFill>
                  <a:srgbClr val="FF0000"/>
                </a:solidFill>
              </a:rPr>
              <a:t>motivații</a:t>
            </a:r>
            <a:r>
              <a:rPr lang="en-US" sz="1800" dirty="0"/>
              <a:t>. </a:t>
            </a:r>
            <a:r>
              <a:rPr lang="en-US" sz="1800" dirty="0" err="1"/>
              <a:t>Sentimente</a:t>
            </a:r>
            <a:r>
              <a:rPr lang="en-US" sz="1800" dirty="0"/>
              <a:t> precum </a:t>
            </a:r>
            <a:r>
              <a:rPr lang="en-US" sz="1800" dirty="0" err="1"/>
              <a:t>dragostea</a:t>
            </a:r>
            <a:r>
              <a:rPr lang="en-US" sz="1800" dirty="0"/>
              <a:t>, </a:t>
            </a:r>
            <a:r>
              <a:rPr lang="en-US" sz="1800" dirty="0" err="1"/>
              <a:t>anticiparea</a:t>
            </a:r>
            <a:r>
              <a:rPr lang="en-US" sz="1800" dirty="0"/>
              <a:t>, </a:t>
            </a:r>
            <a:r>
              <a:rPr lang="en-US" sz="1800" dirty="0" err="1"/>
              <a:t>agresivitatea</a:t>
            </a:r>
            <a:r>
              <a:rPr lang="en-US" sz="1800" dirty="0"/>
              <a:t> </a:t>
            </a:r>
            <a:r>
              <a:rPr lang="en-US" sz="1800" dirty="0" err="1"/>
              <a:t>și</a:t>
            </a:r>
            <a:r>
              <a:rPr lang="en-US" sz="1800" dirty="0"/>
              <a:t> </a:t>
            </a:r>
            <a:r>
              <a:rPr lang="en-US" sz="1800" dirty="0" err="1"/>
              <a:t>așa</a:t>
            </a:r>
            <a:r>
              <a:rPr lang="en-US" sz="1800" dirty="0"/>
              <a:t> </a:t>
            </a:r>
            <a:r>
              <a:rPr lang="en-US" sz="1800" dirty="0" err="1"/>
              <a:t>mai</a:t>
            </a:r>
            <a:r>
              <a:rPr lang="en-US" sz="1800" dirty="0"/>
              <a:t> </a:t>
            </a:r>
            <a:r>
              <a:rPr lang="en-US" sz="1800" dirty="0" err="1"/>
              <a:t>departe</a:t>
            </a:r>
            <a:r>
              <a:rPr lang="en-US" sz="1800" dirty="0"/>
              <a:t> pot fi </a:t>
            </a:r>
            <a:r>
              <a:rPr lang="en-US" sz="1800" dirty="0" err="1"/>
              <a:t>plasate</a:t>
            </a:r>
            <a:r>
              <a:rPr lang="en-US" sz="1800" dirty="0"/>
              <a:t> </a:t>
            </a:r>
            <a:r>
              <a:rPr lang="en-US" sz="1800" dirty="0" err="1"/>
              <a:t>în</a:t>
            </a:r>
            <a:r>
              <a:rPr lang="en-US" sz="1800" dirty="0"/>
              <a:t> </a:t>
            </a:r>
            <a:r>
              <a:rPr lang="en-US" sz="1800" dirty="0" err="1"/>
              <a:t>conotația</a:t>
            </a:r>
            <a:r>
              <a:rPr lang="en-US" sz="1800" dirty="0"/>
              <a:t> </a:t>
            </a:r>
            <a:r>
              <a:rPr lang="en-US" sz="1800" dirty="0" err="1"/>
              <a:t>emoțională</a:t>
            </a:r>
            <a:r>
              <a:rPr lang="en-US" sz="1800" dirty="0"/>
              <a:t>. </a:t>
            </a:r>
            <a:endParaRPr lang="ro-RO" sz="1800" dirty="0"/>
          </a:p>
          <a:p>
            <a:r>
              <a:rPr lang="en-US" sz="1800" b="1" i="1" dirty="0" err="1">
                <a:solidFill>
                  <a:srgbClr val="FF0000"/>
                </a:solidFill>
              </a:rPr>
              <a:t>Lumea</a:t>
            </a:r>
            <a:r>
              <a:rPr lang="en-US" sz="1800" b="1" i="1" dirty="0">
                <a:solidFill>
                  <a:srgbClr val="FF0000"/>
                </a:solidFill>
              </a:rPr>
              <a:t> </a:t>
            </a:r>
            <a:r>
              <a:rPr lang="en-US" sz="1800" b="1" i="1" dirty="0" err="1">
                <a:solidFill>
                  <a:srgbClr val="FF0000"/>
                </a:solidFill>
              </a:rPr>
              <a:t>culorilor</a:t>
            </a:r>
            <a:r>
              <a:rPr lang="en-US" sz="1800" b="1" i="1" dirty="0">
                <a:solidFill>
                  <a:srgbClr val="FF0000"/>
                </a:solidFill>
              </a:rPr>
              <a:t> </a:t>
            </a:r>
            <a:r>
              <a:rPr lang="en-US" sz="1800" b="1" i="1" dirty="0" err="1">
                <a:solidFill>
                  <a:srgbClr val="FF0000"/>
                </a:solidFill>
              </a:rPr>
              <a:t>influențează</a:t>
            </a:r>
            <a:r>
              <a:rPr lang="en-US" sz="1800" b="1" i="1" dirty="0">
                <a:solidFill>
                  <a:srgbClr val="FF0000"/>
                </a:solidFill>
              </a:rPr>
              <a:t> </a:t>
            </a:r>
            <a:r>
              <a:rPr lang="en-US" sz="1800" b="1" i="1" dirty="0" err="1">
                <a:solidFill>
                  <a:srgbClr val="FF0000"/>
                </a:solidFill>
              </a:rPr>
              <a:t>emoțiile</a:t>
            </a:r>
            <a:r>
              <a:rPr lang="en-US" sz="1800" b="1" i="1" dirty="0">
                <a:solidFill>
                  <a:srgbClr val="FF0000"/>
                </a:solidFill>
              </a:rPr>
              <a:t> </a:t>
            </a:r>
            <a:r>
              <a:rPr lang="en-US" sz="1800" dirty="0" err="1"/>
              <a:t>și</a:t>
            </a:r>
            <a:r>
              <a:rPr lang="en-US" sz="1800" dirty="0"/>
              <a:t>, indirect, </a:t>
            </a:r>
            <a:r>
              <a:rPr lang="en-US" sz="1800" dirty="0" err="1"/>
              <a:t>combinațiile</a:t>
            </a:r>
            <a:r>
              <a:rPr lang="en-US" sz="1800" dirty="0"/>
              <a:t> de </a:t>
            </a:r>
            <a:r>
              <a:rPr lang="en-US" sz="1800" dirty="0" err="1"/>
              <a:t>culori</a:t>
            </a:r>
            <a:r>
              <a:rPr lang="en-US" sz="1800" dirty="0"/>
              <a:t> sunt create </a:t>
            </a:r>
            <a:r>
              <a:rPr lang="en-US" sz="1800" dirty="0" err="1"/>
              <a:t>pentru</a:t>
            </a:r>
            <a:r>
              <a:rPr lang="en-US" sz="1800" dirty="0"/>
              <a:t> a se </a:t>
            </a:r>
            <a:r>
              <a:rPr lang="en-US" sz="1800" dirty="0" err="1"/>
              <a:t>potrivi</a:t>
            </a:r>
            <a:r>
              <a:rPr lang="en-US" sz="1800" dirty="0"/>
              <a:t> </a:t>
            </a:r>
            <a:r>
              <a:rPr lang="en-US" sz="1800" dirty="0" err="1"/>
              <a:t>anumitor</a:t>
            </a:r>
            <a:r>
              <a:rPr lang="en-US" sz="1800" dirty="0"/>
              <a:t> </a:t>
            </a:r>
            <a:r>
              <a:rPr lang="en-US" sz="1800" dirty="0" err="1"/>
              <a:t>circumstanțe</a:t>
            </a:r>
            <a:r>
              <a:rPr lang="en-US" sz="1800" dirty="0"/>
              <a:t> </a:t>
            </a:r>
            <a:r>
              <a:rPr lang="en-US" sz="1800" dirty="0" err="1"/>
              <a:t>emoționale</a:t>
            </a:r>
            <a:r>
              <a:rPr lang="ro-RO" sz="1800" dirty="0"/>
              <a:t> (</a:t>
            </a:r>
            <a:r>
              <a:rPr lang="en-US" sz="1800" dirty="0" err="1"/>
              <a:t>doliul</a:t>
            </a:r>
            <a:r>
              <a:rPr lang="en-US" sz="1800" dirty="0"/>
              <a:t>, </a:t>
            </a:r>
            <a:r>
              <a:rPr lang="en-US" sz="1800" dirty="0" err="1"/>
              <a:t>nunt</a:t>
            </a:r>
            <a:r>
              <a:rPr lang="ro-RO" sz="1800" dirty="0"/>
              <a:t>a...)</a:t>
            </a:r>
            <a:r>
              <a:rPr lang="en-US" sz="1800" dirty="0"/>
              <a:t>. </a:t>
            </a:r>
            <a:r>
              <a:rPr lang="en-US" sz="1800" dirty="0" err="1"/>
              <a:t>Starea</a:t>
            </a:r>
            <a:r>
              <a:rPr lang="en-US" sz="1800" dirty="0"/>
              <a:t> </a:t>
            </a:r>
            <a:r>
              <a:rPr lang="en-US" sz="1800" dirty="0" err="1"/>
              <a:t>emoțională</a:t>
            </a:r>
            <a:r>
              <a:rPr lang="en-US" sz="1800" dirty="0"/>
              <a:t> </a:t>
            </a:r>
            <a:r>
              <a:rPr lang="en-US" sz="1800" dirty="0" err="1"/>
              <a:t>poate</a:t>
            </a:r>
            <a:r>
              <a:rPr lang="en-US" sz="1800" dirty="0"/>
              <a:t> </a:t>
            </a:r>
            <a:r>
              <a:rPr lang="en-US" sz="1800" dirty="0" err="1"/>
              <a:t>influența</a:t>
            </a:r>
            <a:r>
              <a:rPr lang="en-US" sz="1800" dirty="0"/>
              <a:t> </a:t>
            </a:r>
            <a:r>
              <a:rPr lang="en-US" sz="1800" dirty="0" err="1"/>
              <a:t>aprecierea</a:t>
            </a:r>
            <a:r>
              <a:rPr lang="en-US" sz="1800" dirty="0"/>
              <a:t> </a:t>
            </a:r>
            <a:r>
              <a:rPr lang="en-US" sz="1800" dirty="0" err="1"/>
              <a:t>noastră</a:t>
            </a:r>
            <a:r>
              <a:rPr lang="en-US" sz="1800" dirty="0"/>
              <a:t> </a:t>
            </a:r>
            <a:r>
              <a:rPr lang="ro-RO" sz="1800" dirty="0"/>
              <a:t>a </a:t>
            </a:r>
            <a:r>
              <a:rPr lang="en-US" sz="1800" dirty="0" err="1"/>
              <a:t>evenimente</a:t>
            </a:r>
            <a:r>
              <a:rPr lang="ro-RO" sz="1800" dirty="0"/>
              <a:t>lor</a:t>
            </a:r>
            <a:r>
              <a:rPr lang="en-US" sz="1800" dirty="0"/>
              <a:t> </a:t>
            </a:r>
            <a:r>
              <a:rPr lang="en-US" sz="1800" dirty="0" err="1"/>
              <a:t>și</a:t>
            </a:r>
            <a:r>
              <a:rPr lang="en-US" sz="1800" dirty="0"/>
              <a:t> </a:t>
            </a:r>
            <a:r>
              <a:rPr lang="en-US" sz="1800" dirty="0" err="1"/>
              <a:t>chiar</a:t>
            </a:r>
            <a:r>
              <a:rPr lang="en-US" sz="1800" dirty="0"/>
              <a:t> </a:t>
            </a:r>
            <a:r>
              <a:rPr lang="en-US" sz="1800" dirty="0" err="1"/>
              <a:t>poate</a:t>
            </a:r>
            <a:r>
              <a:rPr lang="en-US" sz="1800" dirty="0"/>
              <a:t> </a:t>
            </a:r>
            <a:r>
              <a:rPr lang="en-US" sz="1800" dirty="0" err="1"/>
              <a:t>influența</a:t>
            </a:r>
            <a:r>
              <a:rPr lang="en-US" sz="1800" dirty="0"/>
              <a:t> </a:t>
            </a:r>
            <a:r>
              <a:rPr lang="en-US" sz="1800" dirty="0" err="1"/>
              <a:t>deciziile</a:t>
            </a:r>
            <a:r>
              <a:rPr lang="en-US" sz="1800" dirty="0"/>
              <a:t> pe care le </a:t>
            </a:r>
            <a:r>
              <a:rPr lang="en-US" sz="1800" dirty="0" err="1"/>
              <a:t>luăm</a:t>
            </a:r>
            <a:r>
              <a:rPr lang="en-US" sz="1800" dirty="0"/>
              <a:t> </a:t>
            </a:r>
            <a:r>
              <a:rPr lang="en-US" sz="1800" dirty="0" err="1"/>
              <a:t>în</a:t>
            </a:r>
            <a:r>
              <a:rPr lang="en-US" sz="1800" dirty="0"/>
              <a:t> </a:t>
            </a:r>
            <a:r>
              <a:rPr lang="en-US" sz="1800" dirty="0" err="1"/>
              <a:t>achiziții</a:t>
            </a:r>
            <a:r>
              <a:rPr lang="en-US" sz="1800" dirty="0"/>
              <a:t>. </a:t>
            </a:r>
            <a:r>
              <a:rPr lang="en-US" sz="1800" dirty="0" err="1"/>
              <a:t>Astfel</a:t>
            </a:r>
            <a:r>
              <a:rPr lang="en-US" sz="1800" dirty="0"/>
              <a:t>, </a:t>
            </a:r>
            <a:r>
              <a:rPr lang="en-US" sz="1800" dirty="0" err="1"/>
              <a:t>lumea</a:t>
            </a:r>
            <a:r>
              <a:rPr lang="en-US" sz="1800" dirty="0"/>
              <a:t> </a:t>
            </a:r>
            <a:r>
              <a:rPr lang="en-US" sz="1800" dirty="0" err="1"/>
              <a:t>culorilor</a:t>
            </a:r>
            <a:r>
              <a:rPr lang="en-US" sz="1800" dirty="0"/>
              <a:t> ne </a:t>
            </a:r>
            <a:r>
              <a:rPr lang="en-US" sz="1800" dirty="0" err="1"/>
              <a:t>influențează</a:t>
            </a:r>
            <a:r>
              <a:rPr lang="en-US" sz="1800" dirty="0"/>
              <a:t> </a:t>
            </a:r>
            <a:r>
              <a:rPr lang="en-US" sz="1800" dirty="0" err="1"/>
              <a:t>judecățile</a:t>
            </a:r>
            <a:r>
              <a:rPr lang="en-US" sz="1800" dirty="0"/>
              <a:t> de </a:t>
            </a:r>
            <a:r>
              <a:rPr lang="en-US" sz="1800" dirty="0" err="1"/>
              <a:t>valoare</a:t>
            </a:r>
            <a:r>
              <a:rPr lang="en-US" sz="1800" dirty="0"/>
              <a:t>. </a:t>
            </a:r>
            <a:endParaRPr lang="ro-RO" sz="1800" dirty="0"/>
          </a:p>
          <a:p>
            <a:r>
              <a:rPr lang="en-US" sz="1800" b="1" i="1" dirty="0" err="1">
                <a:solidFill>
                  <a:srgbClr val="FF0000"/>
                </a:solidFill>
              </a:rPr>
              <a:t>Emoția</a:t>
            </a:r>
            <a:r>
              <a:rPr lang="en-US" sz="1800" dirty="0"/>
              <a:t> </a:t>
            </a:r>
            <a:r>
              <a:rPr lang="en-US" sz="1800" dirty="0" err="1"/>
              <a:t>poate</a:t>
            </a:r>
            <a:r>
              <a:rPr lang="en-US" sz="1800" dirty="0"/>
              <a:t> </a:t>
            </a:r>
            <a:r>
              <a:rPr lang="en-US" sz="1800" dirty="0" err="1"/>
              <a:t>avea</a:t>
            </a:r>
            <a:r>
              <a:rPr lang="en-US" sz="1800" dirty="0"/>
              <a:t> un </a:t>
            </a:r>
            <a:r>
              <a:rPr lang="en-US" sz="1800" dirty="0" err="1"/>
              <a:t>efect</a:t>
            </a:r>
            <a:r>
              <a:rPr lang="en-US" sz="1800" dirty="0"/>
              <a:t> </a:t>
            </a:r>
            <a:r>
              <a:rPr lang="en-US" sz="1800" dirty="0" err="1"/>
              <a:t>semnificativ</a:t>
            </a:r>
            <a:r>
              <a:rPr lang="en-US" sz="1800" dirty="0"/>
              <a:t> </a:t>
            </a:r>
            <a:r>
              <a:rPr lang="en-US" sz="1800" dirty="0" err="1"/>
              <a:t>asupra</a:t>
            </a:r>
            <a:r>
              <a:rPr lang="en-US" sz="1800" dirty="0"/>
              <a:t> </a:t>
            </a:r>
            <a:r>
              <a:rPr lang="en-US" sz="1800" dirty="0" err="1"/>
              <a:t>observării</a:t>
            </a:r>
            <a:r>
              <a:rPr lang="en-US" sz="1800" dirty="0"/>
              <a:t> </a:t>
            </a:r>
            <a:r>
              <a:rPr lang="en-US" sz="1800" dirty="0" err="1"/>
              <a:t>culorilor</a:t>
            </a:r>
            <a:r>
              <a:rPr lang="en-US" sz="1800" dirty="0"/>
              <a:t> </a:t>
            </a:r>
            <a:r>
              <a:rPr lang="en-US" sz="1800" dirty="0" err="1"/>
              <a:t>și</a:t>
            </a:r>
            <a:r>
              <a:rPr lang="en-US" sz="1800" dirty="0"/>
              <a:t> a </a:t>
            </a:r>
            <a:r>
              <a:rPr lang="en-US" sz="1800" dirty="0" err="1"/>
              <a:t>aprecierii</a:t>
            </a:r>
            <a:r>
              <a:rPr lang="en-US" sz="1800" dirty="0"/>
              <a:t> </a:t>
            </a:r>
            <a:r>
              <a:rPr lang="en-US" sz="1800" dirty="0" err="1"/>
              <a:t>acestora</a:t>
            </a:r>
            <a:r>
              <a:rPr lang="en-US" sz="1800" dirty="0"/>
              <a:t>. </a:t>
            </a:r>
            <a:r>
              <a:rPr lang="ro-RO" sz="1800" dirty="0"/>
              <a:t>S</a:t>
            </a:r>
            <a:r>
              <a:rPr lang="en-US" sz="1800" dirty="0"/>
              <a:t>t</a:t>
            </a:r>
            <a:r>
              <a:rPr lang="ro-RO" sz="1800" dirty="0" err="1"/>
              <a:t>area</a:t>
            </a:r>
            <a:r>
              <a:rPr lang="en-US" sz="1800" dirty="0"/>
              <a:t> </a:t>
            </a:r>
            <a:r>
              <a:rPr lang="en-US" sz="1800" dirty="0" err="1"/>
              <a:t>emoțional</a:t>
            </a:r>
            <a:r>
              <a:rPr lang="ro-RO" sz="1800" dirty="0"/>
              <a:t>ă</a:t>
            </a:r>
            <a:r>
              <a:rPr lang="en-US" sz="1800" dirty="0"/>
              <a:t> </a:t>
            </a:r>
            <a:r>
              <a:rPr lang="en-US" sz="1800" dirty="0" err="1"/>
              <a:t>diferit</a:t>
            </a:r>
            <a:r>
              <a:rPr lang="ro-RO" sz="1800" dirty="0"/>
              <a:t>ă</a:t>
            </a:r>
            <a:r>
              <a:rPr lang="en-US" sz="1800" dirty="0"/>
              <a:t> </a:t>
            </a:r>
            <a:r>
              <a:rPr lang="ro-RO" sz="1800" dirty="0"/>
              <a:t>dictează modul nostru de a privi e.g. scenele. </a:t>
            </a:r>
            <a:r>
              <a:rPr lang="en-US" sz="1800" dirty="0" err="1"/>
              <a:t>Acest</a:t>
            </a:r>
            <a:r>
              <a:rPr lang="en-US" sz="1800" dirty="0"/>
              <a:t> </a:t>
            </a:r>
            <a:r>
              <a:rPr lang="en-US" sz="1800" dirty="0" err="1"/>
              <a:t>lucru</a:t>
            </a:r>
            <a:r>
              <a:rPr lang="en-US" sz="1800" dirty="0"/>
              <a:t> </a:t>
            </a:r>
            <a:r>
              <a:rPr lang="en-US" sz="1800" dirty="0" err="1"/>
              <a:t>este</a:t>
            </a:r>
            <a:r>
              <a:rPr lang="en-US" sz="1800" dirty="0"/>
              <a:t> relevant </a:t>
            </a:r>
            <a:r>
              <a:rPr lang="en-US" sz="1800" dirty="0" err="1"/>
              <a:t>pentru</a:t>
            </a:r>
            <a:r>
              <a:rPr lang="en-US" sz="1800" dirty="0"/>
              <a:t> </a:t>
            </a:r>
            <a:r>
              <a:rPr lang="en-US" sz="1800" dirty="0" err="1"/>
              <a:t>aprecierea</a:t>
            </a:r>
            <a:r>
              <a:rPr lang="en-US" sz="1800" dirty="0"/>
              <a:t> </a:t>
            </a:r>
            <a:r>
              <a:rPr lang="en-US" sz="1800" dirty="0" err="1"/>
              <a:t>individuală</a:t>
            </a:r>
            <a:r>
              <a:rPr lang="en-US" sz="1800" dirty="0"/>
              <a:t> a </a:t>
            </a:r>
            <a:r>
              <a:rPr lang="en-US" sz="1800" dirty="0" err="1"/>
              <a:t>unui</a:t>
            </a:r>
            <a:r>
              <a:rPr lang="en-US" sz="1800" dirty="0"/>
              <a:t> </a:t>
            </a:r>
            <a:r>
              <a:rPr lang="en-US" sz="1800" dirty="0" err="1"/>
              <a:t>cadou</a:t>
            </a:r>
            <a:r>
              <a:rPr lang="en-US" sz="1800" dirty="0"/>
              <a:t>, a </a:t>
            </a:r>
            <a:r>
              <a:rPr lang="en-US" sz="1800" dirty="0" err="1"/>
              <a:t>unei</a:t>
            </a:r>
            <a:r>
              <a:rPr lang="en-US" sz="1800" dirty="0"/>
              <a:t> </a:t>
            </a:r>
            <a:r>
              <a:rPr lang="en-US" sz="1800" dirty="0" err="1"/>
              <a:t>prezentări</a:t>
            </a:r>
            <a:r>
              <a:rPr lang="en-US" sz="1800" dirty="0"/>
              <a:t> </a:t>
            </a:r>
            <a:r>
              <a:rPr lang="en-US" sz="1800" dirty="0" err="1"/>
              <a:t>teatrale</a:t>
            </a:r>
            <a:r>
              <a:rPr lang="en-US" sz="1800" dirty="0"/>
              <a:t>, a </a:t>
            </a:r>
            <a:r>
              <a:rPr lang="en-US" sz="1800" dirty="0" err="1"/>
              <a:t>unui</a:t>
            </a:r>
            <a:r>
              <a:rPr lang="en-US" sz="1800" dirty="0"/>
              <a:t> stand de supermarket </a:t>
            </a:r>
            <a:r>
              <a:rPr lang="en-US" sz="1800" dirty="0" err="1"/>
              <a:t>sau</a:t>
            </a:r>
            <a:r>
              <a:rPr lang="en-US" sz="1800" dirty="0"/>
              <a:t> a </a:t>
            </a:r>
            <a:r>
              <a:rPr lang="en-US" sz="1800" dirty="0" err="1"/>
              <a:t>unui</a:t>
            </a:r>
            <a:r>
              <a:rPr lang="en-US" sz="1800" dirty="0"/>
              <a:t> accident </a:t>
            </a:r>
            <a:r>
              <a:rPr lang="en-US" sz="1800" dirty="0" err="1"/>
              <a:t>rutier</a:t>
            </a:r>
            <a:r>
              <a:rPr lang="en-US" sz="1800" dirty="0"/>
              <a:t>. </a:t>
            </a:r>
            <a:endParaRPr lang="ro-RO" sz="1800" dirty="0"/>
          </a:p>
          <a:p>
            <a:r>
              <a:rPr lang="en-US" sz="1800" dirty="0" err="1"/>
              <a:t>Fiecare</a:t>
            </a:r>
            <a:r>
              <a:rPr lang="en-US" sz="1800" dirty="0"/>
              <a:t> </a:t>
            </a:r>
            <a:r>
              <a:rPr lang="en-US" sz="1800" dirty="0" err="1"/>
              <a:t>dintre</a:t>
            </a:r>
            <a:r>
              <a:rPr lang="en-US" sz="1800" dirty="0"/>
              <a:t> </a:t>
            </a:r>
            <a:r>
              <a:rPr lang="en-US" sz="1800" dirty="0" err="1"/>
              <a:t>noi</a:t>
            </a:r>
            <a:r>
              <a:rPr lang="en-US" sz="1800" dirty="0"/>
              <a:t> are </a:t>
            </a:r>
            <a:r>
              <a:rPr lang="en-US" sz="1800" dirty="0" err="1"/>
              <a:t>capacitatea</a:t>
            </a:r>
            <a:r>
              <a:rPr lang="en-US" sz="1800" dirty="0"/>
              <a:t> de a </a:t>
            </a:r>
            <a:r>
              <a:rPr lang="en-US" sz="1800" dirty="0" err="1"/>
              <a:t>dezvolta</a:t>
            </a:r>
            <a:r>
              <a:rPr lang="en-US" sz="1800" dirty="0"/>
              <a:t> o </a:t>
            </a:r>
            <a:r>
              <a:rPr lang="en-US" sz="1800" dirty="0" err="1"/>
              <a:t>apărare</a:t>
            </a:r>
            <a:r>
              <a:rPr lang="en-US" sz="1800" dirty="0"/>
              <a:t> </a:t>
            </a:r>
            <a:r>
              <a:rPr lang="en-US" sz="1800" dirty="0" err="1"/>
              <a:t>perceptivă</a:t>
            </a:r>
            <a:r>
              <a:rPr lang="en-US" sz="1800" dirty="0"/>
              <a:t>, care duce la </a:t>
            </a:r>
            <a:r>
              <a:rPr lang="en-US" sz="1800" dirty="0" err="1"/>
              <a:t>protecție</a:t>
            </a:r>
            <a:r>
              <a:rPr lang="en-US" sz="1800" dirty="0"/>
              <a:t> </a:t>
            </a:r>
            <a:r>
              <a:rPr lang="en-US" sz="1800" dirty="0" err="1"/>
              <a:t>împotriva</a:t>
            </a:r>
            <a:r>
              <a:rPr lang="en-US" sz="1800" dirty="0"/>
              <a:t> </a:t>
            </a:r>
            <a:r>
              <a:rPr lang="en-US" sz="1800" dirty="0" err="1"/>
              <a:t>evenimentelor</a:t>
            </a:r>
            <a:r>
              <a:rPr lang="en-US" sz="1800" dirty="0"/>
              <a:t> care ne </a:t>
            </a:r>
            <a:r>
              <a:rPr lang="en-US" sz="1800" dirty="0" err="1"/>
              <a:t>perturbă</a:t>
            </a:r>
            <a:r>
              <a:rPr lang="en-US" sz="1800" dirty="0"/>
              <a:t> </a:t>
            </a:r>
            <a:r>
              <a:rPr lang="en-US" sz="1800" dirty="0" err="1"/>
              <a:t>sau</a:t>
            </a:r>
            <a:r>
              <a:rPr lang="en-US" sz="1800" dirty="0"/>
              <a:t> sunt anticipate ca </a:t>
            </a:r>
            <a:r>
              <a:rPr lang="en-US" sz="1800" dirty="0" err="1"/>
              <a:t>fiind</a:t>
            </a:r>
            <a:r>
              <a:rPr lang="en-US" sz="1800" dirty="0"/>
              <a:t> </a:t>
            </a:r>
            <a:r>
              <a:rPr lang="en-US" sz="1800" dirty="0" err="1"/>
              <a:t>probabil</a:t>
            </a:r>
            <a:r>
              <a:rPr lang="en-US" sz="1800" dirty="0"/>
              <a:t> </a:t>
            </a:r>
            <a:r>
              <a:rPr lang="en-US" sz="1800" dirty="0" err="1"/>
              <a:t>neplăcute</a:t>
            </a:r>
            <a:r>
              <a:rPr lang="en-US" sz="1800" dirty="0"/>
              <a:t>. Ace</a:t>
            </a:r>
            <a:r>
              <a:rPr lang="ro-RO" sz="1800" dirty="0"/>
              <a:t>a</a:t>
            </a:r>
            <a:r>
              <a:rPr lang="en-US" sz="1800" dirty="0" err="1"/>
              <a:t>st</a:t>
            </a:r>
            <a:r>
              <a:rPr lang="ro-RO" sz="1800" dirty="0"/>
              <a:t>a</a:t>
            </a:r>
            <a:r>
              <a:rPr lang="en-US" sz="1800" dirty="0"/>
              <a:t> </a:t>
            </a:r>
            <a:r>
              <a:rPr lang="ro-RO" sz="1800" dirty="0"/>
              <a:t>con</a:t>
            </a:r>
            <a:r>
              <a:rPr lang="en-US" sz="1800" dirty="0"/>
              <a:t>duce la </a:t>
            </a:r>
            <a:r>
              <a:rPr lang="en-US" sz="1800" dirty="0" err="1"/>
              <a:t>oboseala</a:t>
            </a:r>
            <a:r>
              <a:rPr lang="en-US" sz="1800" dirty="0"/>
              <a:t> </a:t>
            </a:r>
            <a:r>
              <a:rPr lang="en-US" sz="1800" dirty="0" err="1"/>
              <a:t>reprezentărilor</a:t>
            </a:r>
            <a:r>
              <a:rPr lang="en-US" sz="1800" dirty="0"/>
              <a:t> </a:t>
            </a:r>
            <a:r>
              <a:rPr lang="en-US" sz="1800" dirty="0" err="1"/>
              <a:t>imaginilor</a:t>
            </a:r>
            <a:r>
              <a:rPr lang="en-US" sz="1800" dirty="0"/>
              <a:t> </a:t>
            </a:r>
            <a:r>
              <a:rPr lang="en-US" sz="1800" dirty="0" err="1"/>
              <a:t>dacă</a:t>
            </a:r>
            <a:r>
              <a:rPr lang="en-US" sz="1800" dirty="0"/>
              <a:t> </a:t>
            </a:r>
            <a:r>
              <a:rPr lang="en-US" sz="1800" dirty="0" err="1"/>
              <a:t>devenim</a:t>
            </a:r>
            <a:r>
              <a:rPr lang="en-US" sz="1800" dirty="0"/>
              <a:t> </a:t>
            </a:r>
            <a:r>
              <a:rPr lang="en-US" sz="1800" dirty="0" err="1"/>
              <a:t>supraexpuși</a:t>
            </a:r>
            <a:r>
              <a:rPr lang="en-US" sz="1800" dirty="0"/>
              <a:t> la </a:t>
            </a:r>
            <a:r>
              <a:rPr lang="en-US" sz="1800" dirty="0" err="1"/>
              <a:t>astfel</a:t>
            </a:r>
            <a:r>
              <a:rPr lang="en-US" sz="1800" dirty="0"/>
              <a:t> de scene. </a:t>
            </a:r>
            <a:r>
              <a:rPr lang="en-US" sz="1800" dirty="0" err="1"/>
              <a:t>Supraexpunerea</a:t>
            </a:r>
            <a:r>
              <a:rPr lang="en-US" sz="1800" dirty="0"/>
              <a:t> duce la o </a:t>
            </a:r>
            <a:r>
              <a:rPr lang="en-US" sz="1800" dirty="0" err="1"/>
              <a:t>reducere</a:t>
            </a:r>
            <a:r>
              <a:rPr lang="en-US" sz="1800" dirty="0"/>
              <a:t> a </a:t>
            </a:r>
            <a:r>
              <a:rPr lang="en-US" sz="1800" dirty="0" err="1"/>
              <a:t>aprecierii</a:t>
            </a:r>
            <a:r>
              <a:rPr lang="en-US" sz="1800" dirty="0"/>
              <a:t> </a:t>
            </a:r>
            <a:r>
              <a:rPr lang="en-US" sz="1800" dirty="0" err="1"/>
              <a:t>gravității</a:t>
            </a:r>
            <a:r>
              <a:rPr lang="en-US" sz="1800" dirty="0"/>
              <a:t> </a:t>
            </a:r>
            <a:r>
              <a:rPr lang="en-US" sz="1800" dirty="0" err="1"/>
              <a:t>situației</a:t>
            </a:r>
            <a:r>
              <a:rPr lang="en-US" sz="1800" dirty="0"/>
              <a:t> </a:t>
            </a:r>
            <a:r>
              <a:rPr lang="en-US" sz="1800" dirty="0" err="1"/>
              <a:t>individuale</a:t>
            </a:r>
            <a:r>
              <a:rPr lang="en-US" sz="1800" dirty="0"/>
              <a:t>. </a:t>
            </a:r>
            <a:r>
              <a:rPr lang="en-US" sz="1800" dirty="0" err="1"/>
              <a:t>Avem</a:t>
            </a:r>
            <a:r>
              <a:rPr lang="en-US" sz="1800" dirty="0"/>
              <a:t> o </a:t>
            </a:r>
            <a:r>
              <a:rPr lang="en-US" sz="1800" dirty="0" err="1"/>
              <a:t>prejudecată</a:t>
            </a:r>
            <a:r>
              <a:rPr lang="en-US" sz="1800" dirty="0"/>
              <a:t> </a:t>
            </a:r>
            <a:r>
              <a:rPr lang="en-US" sz="1800" dirty="0" err="1"/>
              <a:t>naturală</a:t>
            </a:r>
            <a:r>
              <a:rPr lang="en-US" sz="1800" dirty="0"/>
              <a:t> </a:t>
            </a:r>
            <a:r>
              <a:rPr lang="en-US" sz="1800" dirty="0" err="1"/>
              <a:t>în</a:t>
            </a:r>
            <a:r>
              <a:rPr lang="en-US" sz="1800" dirty="0"/>
              <a:t> </a:t>
            </a:r>
            <a:r>
              <a:rPr lang="en-US" sz="1800" dirty="0" err="1"/>
              <a:t>răspunsul</a:t>
            </a:r>
            <a:r>
              <a:rPr lang="en-US" sz="1800" dirty="0"/>
              <a:t> </a:t>
            </a:r>
            <a:r>
              <a:rPr lang="en-US" sz="1800" dirty="0" err="1"/>
              <a:t>nostru</a:t>
            </a:r>
            <a:r>
              <a:rPr lang="en-US" sz="1800" dirty="0"/>
              <a:t>, care se </a:t>
            </a:r>
            <a:r>
              <a:rPr lang="en-US" sz="1800" dirty="0" err="1"/>
              <a:t>bazează</a:t>
            </a:r>
            <a:r>
              <a:rPr lang="en-US" sz="1800" dirty="0"/>
              <a:t> pe </a:t>
            </a:r>
            <a:r>
              <a:rPr lang="en-US" sz="1800" dirty="0" err="1"/>
              <a:t>pregătirea</a:t>
            </a:r>
            <a:r>
              <a:rPr lang="en-US" sz="1800" dirty="0"/>
              <a:t>, </a:t>
            </a:r>
            <a:r>
              <a:rPr lang="en-US" sz="1800" dirty="0" err="1"/>
              <a:t>educația</a:t>
            </a:r>
            <a:r>
              <a:rPr lang="en-US" sz="1800" dirty="0"/>
              <a:t> </a:t>
            </a:r>
            <a:r>
              <a:rPr lang="en-US" sz="1800" dirty="0" err="1"/>
              <a:t>și</a:t>
            </a:r>
            <a:r>
              <a:rPr lang="en-US" sz="1800" dirty="0"/>
              <a:t> </a:t>
            </a:r>
            <a:r>
              <a:rPr lang="en-US" sz="1800" dirty="0" err="1"/>
              <a:t>experiența</a:t>
            </a:r>
            <a:r>
              <a:rPr lang="en-US" sz="1800" dirty="0"/>
              <a:t> </a:t>
            </a:r>
            <a:r>
              <a:rPr lang="en-US" sz="1800" dirty="0" err="1"/>
              <a:t>noastră</a:t>
            </a:r>
            <a:r>
              <a:rPr lang="en-US" sz="1800" dirty="0"/>
              <a:t> de </a:t>
            </a:r>
            <a:r>
              <a:rPr lang="en-US" sz="1800" dirty="0" err="1"/>
              <a:t>viață</a:t>
            </a:r>
            <a:r>
              <a:rPr lang="en-US" sz="1800" dirty="0"/>
              <a:t>. </a:t>
            </a:r>
            <a:endParaRPr lang="ro-RO" sz="1800" dirty="0"/>
          </a:p>
          <a:p>
            <a:r>
              <a:rPr lang="en-US" sz="1800" b="1" i="1" dirty="0" err="1"/>
              <a:t>Valorile</a:t>
            </a:r>
            <a:r>
              <a:rPr lang="en-US" sz="1800" b="1" i="1" dirty="0"/>
              <a:t> </a:t>
            </a:r>
            <a:r>
              <a:rPr lang="en-US" sz="1800" b="1" i="1" dirty="0" err="1"/>
              <a:t>noastre</a:t>
            </a:r>
            <a:r>
              <a:rPr lang="en-US" sz="1800" b="1" i="1" dirty="0"/>
              <a:t> </a:t>
            </a:r>
            <a:r>
              <a:rPr lang="en-US" sz="1800" b="1" i="1" dirty="0" err="1"/>
              <a:t>influențează</a:t>
            </a:r>
            <a:r>
              <a:rPr lang="en-US" sz="1800" b="1" i="1" dirty="0"/>
              <a:t> </a:t>
            </a:r>
            <a:r>
              <a:rPr lang="en-US" sz="1800" b="1" i="1" dirty="0" err="1"/>
              <a:t>ceea</a:t>
            </a:r>
            <a:r>
              <a:rPr lang="en-US" sz="1800" b="1" i="1" dirty="0"/>
              <a:t> </a:t>
            </a:r>
            <a:r>
              <a:rPr lang="en-US" sz="1800" b="1" i="1" dirty="0" err="1"/>
              <a:t>ce</a:t>
            </a:r>
            <a:r>
              <a:rPr lang="en-US" sz="1800" b="1" i="1" dirty="0"/>
              <a:t> </a:t>
            </a:r>
            <a:r>
              <a:rPr lang="en-US" sz="1800" b="1" i="1" dirty="0" err="1"/>
              <a:t>percepem</a:t>
            </a:r>
            <a:r>
              <a:rPr lang="en-US" sz="1800" b="1" i="1" dirty="0"/>
              <a:t> din </a:t>
            </a:r>
            <a:r>
              <a:rPr lang="en-US" sz="1800" b="1" i="1" dirty="0" err="1"/>
              <a:t>ceea</a:t>
            </a:r>
            <a:r>
              <a:rPr lang="en-US" sz="1800" b="1" i="1" dirty="0"/>
              <a:t> </a:t>
            </a:r>
            <a:r>
              <a:rPr lang="en-US" sz="1800" b="1" i="1" dirty="0" err="1"/>
              <a:t>ce</a:t>
            </a:r>
            <a:r>
              <a:rPr lang="en-US" sz="1800" b="1" i="1" dirty="0"/>
              <a:t> </a:t>
            </a:r>
            <a:r>
              <a:rPr lang="en-US" sz="1800" b="1" i="1" dirty="0" err="1"/>
              <a:t>vedem</a:t>
            </a:r>
            <a:r>
              <a:rPr lang="en-US" sz="1800" dirty="0"/>
              <a:t>. Ele </a:t>
            </a:r>
            <a:r>
              <a:rPr lang="en-US" sz="1800" dirty="0" err="1"/>
              <a:t>influențează</a:t>
            </a:r>
            <a:r>
              <a:rPr lang="en-US" sz="1800" dirty="0"/>
              <a:t> </a:t>
            </a:r>
            <a:r>
              <a:rPr lang="en-US" sz="1800" dirty="0" err="1"/>
              <a:t>pragul</a:t>
            </a:r>
            <a:r>
              <a:rPr lang="en-US" sz="1800" dirty="0"/>
              <a:t> de </a:t>
            </a:r>
            <a:r>
              <a:rPr lang="en-US" sz="1800" dirty="0" err="1"/>
              <a:t>recunoaștere</a:t>
            </a:r>
            <a:r>
              <a:rPr lang="en-US" sz="1800" dirty="0"/>
              <a:t>. </a:t>
            </a:r>
            <a:r>
              <a:rPr lang="en-US" sz="1800" b="1" i="1" dirty="0" err="1"/>
              <a:t>Valorile</a:t>
            </a:r>
            <a:r>
              <a:rPr lang="en-US" sz="1800" b="1" i="1" dirty="0"/>
              <a:t> </a:t>
            </a:r>
            <a:r>
              <a:rPr lang="en-US" sz="1800" b="1" i="1" dirty="0" err="1"/>
              <a:t>noastre</a:t>
            </a:r>
            <a:r>
              <a:rPr lang="en-US" sz="1800" b="1" i="1" dirty="0"/>
              <a:t> </a:t>
            </a:r>
            <a:r>
              <a:rPr lang="en-US" sz="1800" b="1" i="1" dirty="0" err="1"/>
              <a:t>oferă</a:t>
            </a:r>
            <a:r>
              <a:rPr lang="en-US" sz="1800" b="1" i="1" dirty="0"/>
              <a:t> o </a:t>
            </a:r>
            <a:r>
              <a:rPr lang="en-US" sz="1800" b="1" i="1" dirty="0" err="1"/>
              <a:t>bază</a:t>
            </a:r>
            <a:r>
              <a:rPr lang="en-US" sz="1800" b="1" i="1" dirty="0"/>
              <a:t> </a:t>
            </a:r>
            <a:r>
              <a:rPr lang="en-US" sz="1800" b="1" i="1" dirty="0" err="1"/>
              <a:t>pentru</a:t>
            </a:r>
            <a:r>
              <a:rPr lang="en-US" sz="1800" b="1" i="1" dirty="0"/>
              <a:t> </a:t>
            </a:r>
            <a:r>
              <a:rPr lang="en-US" sz="1800" b="1" i="1" dirty="0" err="1"/>
              <a:t>percepția</a:t>
            </a:r>
            <a:r>
              <a:rPr lang="en-US" sz="1800" b="1" i="1" dirty="0"/>
              <a:t> </a:t>
            </a:r>
            <a:r>
              <a:rPr lang="en-US" sz="1800" b="1" i="1" dirty="0" err="1"/>
              <a:t>subliminală</a:t>
            </a:r>
            <a:r>
              <a:rPr lang="en-US" sz="1800" dirty="0"/>
              <a:t>, </a:t>
            </a:r>
            <a:r>
              <a:rPr lang="en-US" sz="1800" dirty="0" err="1"/>
              <a:t>în</a:t>
            </a:r>
            <a:r>
              <a:rPr lang="en-US" sz="1800" dirty="0"/>
              <a:t> care </a:t>
            </a:r>
            <a:r>
              <a:rPr lang="en-US" sz="1800" dirty="0" err="1"/>
              <a:t>percepem</a:t>
            </a:r>
            <a:r>
              <a:rPr lang="en-US" sz="1800" dirty="0"/>
              <a:t> </a:t>
            </a:r>
            <a:r>
              <a:rPr lang="en-US" sz="1800" dirty="0" err="1"/>
              <a:t>fără</a:t>
            </a:r>
            <a:r>
              <a:rPr lang="en-US" sz="1800" dirty="0"/>
              <a:t> </a:t>
            </a:r>
            <a:r>
              <a:rPr lang="en-US" sz="1800" dirty="0" err="1"/>
              <a:t>să</a:t>
            </a:r>
            <a:r>
              <a:rPr lang="en-US" sz="1800" dirty="0"/>
              <a:t> ne </a:t>
            </a:r>
            <a:r>
              <a:rPr lang="en-US" sz="1800" dirty="0" err="1"/>
              <a:t>dăm</a:t>
            </a:r>
            <a:r>
              <a:rPr lang="en-US" sz="1800" dirty="0"/>
              <a:t> </a:t>
            </a:r>
            <a:r>
              <a:rPr lang="en-US" sz="1800" dirty="0" err="1"/>
              <a:t>seama</a:t>
            </a:r>
            <a:r>
              <a:rPr lang="en-US" sz="1800" dirty="0"/>
              <a:t> </a:t>
            </a:r>
            <a:r>
              <a:rPr lang="en-US" sz="1800" dirty="0" err="1"/>
              <a:t>că</a:t>
            </a:r>
            <a:r>
              <a:rPr lang="en-US" sz="1800" dirty="0"/>
              <a:t> am </a:t>
            </a:r>
            <a:r>
              <a:rPr lang="en-US" sz="1800" dirty="0" err="1"/>
              <a:t>perceput</a:t>
            </a:r>
            <a:r>
              <a:rPr lang="en-US" sz="1800" dirty="0"/>
              <a:t>. </a:t>
            </a:r>
            <a:r>
              <a:rPr lang="en-US" sz="1800" b="1" i="1" dirty="0" err="1"/>
              <a:t>Valorile</a:t>
            </a:r>
            <a:r>
              <a:rPr lang="en-US" sz="1800" b="1" i="1" dirty="0"/>
              <a:t> </a:t>
            </a:r>
            <a:r>
              <a:rPr lang="en-US" sz="1800" b="1" i="1" dirty="0" err="1"/>
              <a:t>noastre</a:t>
            </a:r>
            <a:r>
              <a:rPr lang="en-US" sz="1800" b="1" i="1" dirty="0"/>
              <a:t> legate de </a:t>
            </a:r>
            <a:r>
              <a:rPr lang="en-US" sz="1800" b="1" i="1" dirty="0" err="1"/>
              <a:t>culori</a:t>
            </a:r>
            <a:r>
              <a:rPr lang="en-US" sz="1800" b="1" i="1" dirty="0"/>
              <a:t> </a:t>
            </a:r>
            <a:r>
              <a:rPr lang="en-US" sz="1800" dirty="0" err="1"/>
              <a:t>oferă</a:t>
            </a:r>
            <a:r>
              <a:rPr lang="en-US" sz="1800" dirty="0"/>
              <a:t> o </a:t>
            </a:r>
            <a:r>
              <a:rPr lang="en-US" sz="1800" dirty="0" err="1"/>
              <a:t>bază</a:t>
            </a:r>
            <a:r>
              <a:rPr lang="en-US" sz="1800" dirty="0"/>
              <a:t> </a:t>
            </a:r>
            <a:r>
              <a:rPr lang="en-US" sz="1800" dirty="0" err="1"/>
              <a:t>pentru</a:t>
            </a:r>
            <a:r>
              <a:rPr lang="en-US" sz="1800" dirty="0"/>
              <a:t> o </a:t>
            </a:r>
            <a:r>
              <a:rPr lang="en-US" sz="1800" dirty="0" err="1"/>
              <a:t>prejudecată</a:t>
            </a:r>
            <a:r>
              <a:rPr lang="en-US" sz="1800" dirty="0"/>
              <a:t> de </a:t>
            </a:r>
            <a:r>
              <a:rPr lang="en-US" sz="1800" dirty="0" err="1"/>
              <a:t>răspuns</a:t>
            </a:r>
            <a:r>
              <a:rPr lang="en-US" sz="1800" dirty="0"/>
              <a:t>, </a:t>
            </a:r>
            <a:r>
              <a:rPr lang="en-US" sz="1800" dirty="0" err="1"/>
              <a:t>prin</a:t>
            </a:r>
            <a:r>
              <a:rPr lang="en-US" sz="1800" dirty="0"/>
              <a:t> care </a:t>
            </a:r>
            <a:r>
              <a:rPr lang="en-US" sz="1800" dirty="0" err="1"/>
              <a:t>reacționăm</a:t>
            </a:r>
            <a:r>
              <a:rPr lang="en-US" sz="1800" dirty="0"/>
              <a:t> la </a:t>
            </a:r>
            <a:r>
              <a:rPr lang="en-US" sz="1800" dirty="0" err="1"/>
              <a:t>produse</a:t>
            </a:r>
            <a:r>
              <a:rPr lang="en-US" sz="1800" dirty="0"/>
              <a:t> tabu </a:t>
            </a:r>
            <a:r>
              <a:rPr lang="en-US" sz="1800" dirty="0" err="1"/>
              <a:t>sau</a:t>
            </a:r>
            <a:r>
              <a:rPr lang="en-US" sz="1800" dirty="0"/>
              <a:t> </a:t>
            </a:r>
            <a:r>
              <a:rPr lang="en-US" sz="1800" dirty="0" err="1"/>
              <a:t>combinații</a:t>
            </a:r>
            <a:r>
              <a:rPr lang="en-US" sz="1800" dirty="0"/>
              <a:t> de </a:t>
            </a:r>
            <a:r>
              <a:rPr lang="en-US" sz="1800" dirty="0" err="1"/>
              <a:t>culori</a:t>
            </a:r>
            <a:r>
              <a:rPr lang="en-US" sz="1800" dirty="0"/>
              <a:t>. </a:t>
            </a:r>
            <a:r>
              <a:rPr lang="en-US" sz="1800" dirty="0" err="1"/>
              <a:t>Lumea</a:t>
            </a:r>
            <a:r>
              <a:rPr lang="en-US" sz="1800" dirty="0"/>
              <a:t> </a:t>
            </a:r>
            <a:r>
              <a:rPr lang="en-US" sz="1800" dirty="0" err="1"/>
              <a:t>culorilor</a:t>
            </a:r>
            <a:r>
              <a:rPr lang="en-US" sz="1800" dirty="0"/>
              <a:t> </a:t>
            </a:r>
            <a:r>
              <a:rPr lang="en-US" sz="1800" dirty="0" err="1"/>
              <a:t>motiv</a:t>
            </a:r>
            <a:r>
              <a:rPr lang="ro-RO" sz="1800" dirty="0" err="1"/>
              <a:t>ează</a:t>
            </a:r>
            <a:r>
              <a:rPr lang="ro-RO" sz="1800" dirty="0"/>
              <a:t> </a:t>
            </a:r>
            <a:r>
              <a:rPr lang="en-US" sz="1800" dirty="0" err="1"/>
              <a:t>oamenii</a:t>
            </a:r>
            <a:r>
              <a:rPr lang="en-US" sz="1800" dirty="0"/>
              <a:t> </a:t>
            </a:r>
            <a:r>
              <a:rPr lang="en-US" sz="1800" dirty="0" err="1"/>
              <a:t>în</a:t>
            </a:r>
            <a:r>
              <a:rPr lang="en-US" sz="1800" dirty="0"/>
              <a:t> </a:t>
            </a:r>
            <a:r>
              <a:rPr lang="en-US" sz="1800" dirty="0" err="1"/>
              <a:t>moduri</a:t>
            </a:r>
            <a:r>
              <a:rPr lang="en-US" sz="1800" dirty="0"/>
              <a:t> </a:t>
            </a:r>
            <a:r>
              <a:rPr lang="en-US" sz="1800" dirty="0" err="1"/>
              <a:t>diferite</a:t>
            </a:r>
            <a:r>
              <a:rPr lang="en-US" sz="1800" dirty="0"/>
              <a:t>, din </a:t>
            </a:r>
            <a:r>
              <a:rPr lang="en-US" sz="1800" dirty="0" err="1"/>
              <a:t>diferite</a:t>
            </a:r>
            <a:r>
              <a:rPr lang="en-US" sz="1800" dirty="0"/>
              <a:t> motive. </a:t>
            </a:r>
            <a:r>
              <a:rPr lang="en-US" sz="1800" b="1" i="1" dirty="0" err="1"/>
              <a:t>Motivația</a:t>
            </a:r>
            <a:r>
              <a:rPr lang="en-US" sz="1800" dirty="0"/>
              <a:t> </a:t>
            </a:r>
            <a:r>
              <a:rPr lang="en-US" sz="1800" dirty="0" err="1"/>
              <a:t>este</a:t>
            </a:r>
            <a:r>
              <a:rPr lang="en-US" sz="1800" dirty="0"/>
              <a:t> un instrument </a:t>
            </a:r>
            <a:r>
              <a:rPr lang="en-US" sz="1800" dirty="0" err="1"/>
              <a:t>puternic</a:t>
            </a:r>
            <a:r>
              <a:rPr lang="en-US" sz="1800" dirty="0"/>
              <a:t>. </a:t>
            </a:r>
          </a:p>
        </p:txBody>
      </p:sp>
    </p:spTree>
    <p:extLst>
      <p:ext uri="{BB962C8B-B14F-4D97-AF65-F5344CB8AC3E}">
        <p14:creationId xmlns:p14="http://schemas.microsoft.com/office/powerpoint/2010/main" val="2733916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Noogeneză și inteligență globală</a:t>
            </a:r>
          </a:p>
        </p:txBody>
      </p:sp>
      <p:sp>
        <p:nvSpPr>
          <p:cNvPr id="3" name="Content Placeholder 2"/>
          <p:cNvSpPr>
            <a:spLocks noGrp="1"/>
          </p:cNvSpPr>
          <p:nvPr>
            <p:ph idx="1"/>
          </p:nvPr>
        </p:nvSpPr>
        <p:spPr/>
        <p:txBody>
          <a:bodyPr/>
          <a:lstStyle/>
          <a:p>
            <a:r>
              <a:rPr dirty="0" err="1"/>
              <a:t>creier</a:t>
            </a:r>
            <a:r>
              <a:rPr dirty="0"/>
              <a:t> individual → </a:t>
            </a:r>
            <a:r>
              <a:rPr dirty="0" err="1"/>
              <a:t>rețele</a:t>
            </a:r>
            <a:r>
              <a:rPr dirty="0"/>
              <a:t> </a:t>
            </a:r>
            <a:r>
              <a:rPr dirty="0" err="1"/>
              <a:t>sociale</a:t>
            </a:r>
            <a:endParaRPr dirty="0"/>
          </a:p>
          <a:p>
            <a:r>
              <a:rPr dirty="0" err="1"/>
              <a:t>explozia</a:t>
            </a:r>
            <a:r>
              <a:rPr dirty="0"/>
              <a:t> </a:t>
            </a:r>
            <a:r>
              <a:rPr dirty="0" err="1"/>
              <a:t>cantității</a:t>
            </a:r>
            <a:r>
              <a:rPr dirty="0"/>
              <a:t> de </a:t>
            </a:r>
            <a:r>
              <a:rPr dirty="0" err="1"/>
              <a:t>informație</a:t>
            </a:r>
            <a:r>
              <a:rPr dirty="0"/>
              <a:t> </a:t>
            </a:r>
            <a:r>
              <a:rPr dirty="0" err="1"/>
              <a:t>și</a:t>
            </a:r>
            <a:r>
              <a:rPr dirty="0"/>
              <a:t> a </a:t>
            </a:r>
            <a:r>
              <a:rPr dirty="0" err="1"/>
              <a:t>vitezei</a:t>
            </a:r>
            <a:r>
              <a:rPr dirty="0"/>
              <a:t> de </a:t>
            </a:r>
            <a:r>
              <a:rPr dirty="0" err="1"/>
              <a:t>transmitere</a:t>
            </a:r>
            <a:endParaRPr dirty="0"/>
          </a:p>
          <a:p>
            <a:r>
              <a:rPr dirty="0"/>
              <a:t>homo sapiens + </a:t>
            </a:r>
            <a:r>
              <a:rPr dirty="0" err="1"/>
              <a:t>tehnologie</a:t>
            </a:r>
            <a:r>
              <a:rPr dirty="0"/>
              <a:t> = </a:t>
            </a:r>
            <a:r>
              <a:rPr dirty="0" err="1"/>
              <a:t>rețea</a:t>
            </a:r>
            <a:r>
              <a:rPr dirty="0"/>
              <a:t> </a:t>
            </a:r>
            <a:r>
              <a:rPr dirty="0" err="1"/>
              <a:t>cognitivă</a:t>
            </a:r>
            <a:r>
              <a:rPr dirty="0"/>
              <a:t> </a:t>
            </a:r>
            <a:r>
              <a:rPr dirty="0" err="1"/>
              <a:t>globală</a:t>
            </a:r>
            <a:endParaRPr dirty="0"/>
          </a:p>
        </p:txBody>
      </p:sp>
      <p:pic>
        <p:nvPicPr>
          <p:cNvPr id="6" name="Picture 5">
            <a:extLst>
              <a:ext uri="{FF2B5EF4-FFF2-40B4-BE49-F238E27FC236}">
                <a16:creationId xmlns:a16="http://schemas.microsoft.com/office/drawing/2014/main" id="{70D7A5EA-EA2A-0FA7-1B36-DB460DAB439D}"/>
              </a:ext>
            </a:extLst>
          </p:cNvPr>
          <p:cNvPicPr>
            <a:picLocks noChangeAspect="1"/>
          </p:cNvPicPr>
          <p:nvPr/>
        </p:nvPicPr>
        <p:blipFill>
          <a:blip r:embed="rId2"/>
          <a:srcRect t="28333" b="42188"/>
          <a:stretch>
            <a:fillRect/>
          </a:stretch>
        </p:blipFill>
        <p:spPr>
          <a:xfrm>
            <a:off x="1524000" y="4096258"/>
            <a:ext cx="9144000" cy="1797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27E2-0579-9B24-F1BE-E8B4687C1CBD}"/>
              </a:ext>
            </a:extLst>
          </p:cNvPr>
          <p:cNvSpPr>
            <a:spLocks noGrp="1"/>
          </p:cNvSpPr>
          <p:nvPr>
            <p:ph type="title"/>
          </p:nvPr>
        </p:nvSpPr>
        <p:spPr>
          <a:xfrm>
            <a:off x="4884384" y="234462"/>
            <a:ext cx="2944906" cy="736843"/>
          </a:xfrm>
        </p:spPr>
        <p:txBody>
          <a:bodyPr/>
          <a:lstStyle/>
          <a:p>
            <a:r>
              <a:rPr lang="en-GB" b="1" i="1" dirty="0">
                <a:solidFill>
                  <a:srgbClr val="FF0000"/>
                </a:solidFill>
              </a:rPr>
              <a:t>STIMULUL</a:t>
            </a:r>
            <a:endParaRPr lang="ro-RO" b="1" i="1" dirty="0">
              <a:solidFill>
                <a:srgbClr val="FF0000"/>
              </a:solidFill>
            </a:endParaRPr>
          </a:p>
        </p:txBody>
      </p:sp>
      <p:sp>
        <p:nvSpPr>
          <p:cNvPr id="3" name="Content Placeholder 2">
            <a:extLst>
              <a:ext uri="{FF2B5EF4-FFF2-40B4-BE49-F238E27FC236}">
                <a16:creationId xmlns:a16="http://schemas.microsoft.com/office/drawing/2014/main" id="{873C449E-1051-FD9C-CE92-B32E7D0BFE5C}"/>
              </a:ext>
            </a:extLst>
          </p:cNvPr>
          <p:cNvSpPr>
            <a:spLocks noGrp="1"/>
          </p:cNvSpPr>
          <p:nvPr>
            <p:ph idx="1"/>
          </p:nvPr>
        </p:nvSpPr>
        <p:spPr>
          <a:xfrm>
            <a:off x="742949" y="1387719"/>
            <a:ext cx="11037277" cy="4955931"/>
          </a:xfrm>
        </p:spPr>
        <p:txBody>
          <a:bodyPr>
            <a:normAutofit fontScale="92500"/>
          </a:bodyPr>
          <a:lstStyle/>
          <a:p>
            <a:pPr marL="0" indent="0">
              <a:buNone/>
            </a:pPr>
            <a:r>
              <a:rPr lang="en-GB" kern="100" dirty="0">
                <a:latin typeface="Calibri" panose="020F0502020204030204" pitchFamily="34" charset="0"/>
                <a:ea typeface="Calibri" panose="020F0502020204030204" pitchFamily="34" charset="0"/>
                <a:cs typeface="Times New Roman" panose="02020603050405020304" pitchFamily="18" charset="0"/>
              </a:rPr>
              <a:t>Este forma de </a:t>
            </a:r>
            <a:r>
              <a:rPr lang="en-GB" kern="100" dirty="0" err="1">
                <a:latin typeface="Calibri" panose="020F0502020204030204" pitchFamily="34" charset="0"/>
                <a:ea typeface="Calibri" panose="020F0502020204030204" pitchFamily="34" charset="0"/>
                <a:cs typeface="Times New Roman" panose="02020603050405020304" pitchFamily="18" charset="0"/>
              </a:rPr>
              <a:t>energie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apartine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sfere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exterioare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constiintei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constituie</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semnal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organele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masura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anumite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acestora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sensibile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existenta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kern="100" dirty="0">
                <a:latin typeface="Calibri" panose="020F0502020204030204" pitchFamily="34" charset="0"/>
                <a:ea typeface="Calibri" panose="020F0502020204030204" pitchFamily="34" charset="0"/>
                <a:cs typeface="Times New Roman" panose="02020603050405020304" pitchFamily="18" charset="0"/>
              </a:rPr>
              <a:t>De </a:t>
            </a:r>
            <a:r>
              <a:rPr lang="en-GB" kern="100" dirty="0" err="1">
                <a:latin typeface="Calibri" panose="020F0502020204030204" pitchFamily="34" charset="0"/>
                <a:ea typeface="Calibri" panose="020F0502020204030204" pitchFamily="34" charset="0"/>
                <a:cs typeface="Times New Roman" panose="02020603050405020304" pitchFamily="18" charset="0"/>
              </a:rPr>
              <a:t>exemplu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undele</a:t>
            </a:r>
            <a:r>
              <a:rPr lang="en-GB" kern="100" dirty="0">
                <a:latin typeface="Calibri" panose="020F0502020204030204" pitchFamily="34" charset="0"/>
                <a:ea typeface="Calibri" panose="020F0502020204030204" pitchFamily="34" charset="0"/>
                <a:cs typeface="Times New Roman" panose="02020603050405020304" pitchFamily="18" charset="0"/>
              </a:rPr>
              <a:t> EM cu </a:t>
            </a:r>
            <a:r>
              <a:rPr lang="en-GB" kern="100" dirty="0" err="1">
                <a:latin typeface="Calibri" panose="020F0502020204030204" pitchFamily="34" charset="0"/>
                <a:ea typeface="Calibri" panose="020F0502020204030204" pitchFamily="34" charset="0"/>
                <a:cs typeface="Times New Roman" panose="02020603050405020304" pitchFamily="18" charset="0"/>
              </a:rPr>
              <a:t>lungimea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λ</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400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750 nm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stimuli </a:t>
            </a: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analizorul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vizual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uman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undele</a:t>
            </a:r>
            <a:r>
              <a:rPr lang="en-GB" kern="100" dirty="0">
                <a:latin typeface="Calibri" panose="020F0502020204030204" pitchFamily="34" charset="0"/>
                <a:ea typeface="Calibri" panose="020F0502020204030204" pitchFamily="34" charset="0"/>
                <a:cs typeface="Times New Roman" panose="02020603050405020304" pitchFamily="18" charset="0"/>
              </a:rPr>
              <a:t> EM din afara </a:t>
            </a:r>
            <a:r>
              <a:rPr lang="en-GB" kern="100" dirty="0" err="1">
                <a:latin typeface="Calibri" panose="020F0502020204030204" pitchFamily="34" charset="0"/>
                <a:ea typeface="Calibri" panose="020F0502020204030204" pitchFamily="34" charset="0"/>
                <a:cs typeface="Times New Roman" panose="02020603050405020304" pitchFamily="18" charset="0"/>
              </a:rPr>
              <a:t>acestui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a:t>
            </a:r>
            <a:r>
              <a:rPr lang="en-GB" kern="100" dirty="0">
                <a:latin typeface="Calibri" panose="020F0502020204030204" pitchFamily="34" charset="0"/>
                <a:ea typeface="Calibri" panose="020F0502020204030204" pitchFamily="34" charset="0"/>
                <a:cs typeface="Times New Roman" panose="02020603050405020304" pitchFamily="18" charset="0"/>
              </a:rPr>
              <a:t>, desi sunt de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natura, nu pot fi </a:t>
            </a:r>
            <a:r>
              <a:rPr lang="en-GB" kern="100" dirty="0" err="1">
                <a:latin typeface="Calibri" panose="020F0502020204030204" pitchFamily="34" charset="0"/>
                <a:ea typeface="Calibri" panose="020F0502020204030204" pitchFamily="34" charset="0"/>
                <a:cs typeface="Times New Roman" panose="02020603050405020304" pitchFamily="18" charset="0"/>
              </a:rPr>
              <a:t>detectate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catre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kern="100" dirty="0" err="1">
                <a:latin typeface="Calibri" panose="020F0502020204030204" pitchFamily="34" charset="0"/>
                <a:ea typeface="Calibri" panose="020F0502020204030204" pitchFamily="34" charset="0"/>
                <a:cs typeface="Times New Roman" panose="02020603050405020304" pitchFamily="18" charset="0"/>
              </a:rPr>
              <a:t>Vibratiile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mecanice</a:t>
            </a:r>
            <a:r>
              <a:rPr lang="en-GB" kern="100" dirty="0">
                <a:latin typeface="Calibri" panose="020F0502020204030204" pitchFamily="34" charset="0"/>
                <a:ea typeface="Calibri" panose="020F0502020204030204" pitchFamily="34" charset="0"/>
                <a:cs typeface="Times New Roman" panose="02020603050405020304" pitchFamily="18" charset="0"/>
              </a:rPr>
              <a:t> cu f = 16…20 kHz </a:t>
            </a:r>
            <a:r>
              <a:rPr lang="en-GB" kern="100" dirty="0" err="1">
                <a:latin typeface="Calibri" panose="020F0502020204030204" pitchFamily="34" charset="0"/>
                <a:ea typeface="Calibri" panose="020F0502020204030204" pitchFamily="34" charset="0"/>
                <a:cs typeface="Times New Roman" panose="02020603050405020304" pitchFamily="18" charset="0"/>
              </a:rPr>
              <a:t>constituie</a:t>
            </a:r>
            <a:r>
              <a:rPr lang="en-GB" kern="100" dirty="0">
                <a:latin typeface="Calibri" panose="020F0502020204030204" pitchFamily="34" charset="0"/>
                <a:ea typeface="Calibri" panose="020F0502020204030204" pitchFamily="34" charset="0"/>
                <a:cs typeface="Times New Roman" panose="02020603050405020304" pitchFamily="18" charset="0"/>
              </a:rPr>
              <a:t> stimuli </a:t>
            </a: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receptorul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auditiv</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uman</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când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ultrasunetele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caror</a:t>
            </a:r>
            <a:r>
              <a:rPr lang="en-GB" kern="100" dirty="0">
                <a:latin typeface="Calibri" panose="020F0502020204030204" pitchFamily="34" charset="0"/>
                <a:ea typeface="Calibri" panose="020F0502020204030204" pitchFamily="34" charset="0"/>
                <a:cs typeface="Times New Roman" panose="02020603050405020304" pitchFamily="18" charset="0"/>
              </a:rPr>
              <a:t> f &gt; 20 kHz - nu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a:t>
            </a:r>
            <a:r>
              <a:rPr lang="en-GB" kern="100" dirty="0">
                <a:latin typeface="Calibri" panose="020F0502020204030204" pitchFamily="34" charset="0"/>
                <a:ea typeface="Calibri" panose="020F0502020204030204" pitchFamily="34" charset="0"/>
                <a:cs typeface="Times New Roman" panose="02020603050405020304" pitchFamily="18" charset="0"/>
              </a:rPr>
              <a:t> nu pot </a:t>
            </a:r>
            <a:r>
              <a:rPr lang="en-GB" kern="100" dirty="0" err="1">
                <a:latin typeface="Calibri" panose="020F0502020204030204" pitchFamily="34" charset="0"/>
                <a:ea typeface="Calibri" panose="020F0502020204030204" pitchFamily="34" charset="0"/>
                <a:cs typeface="Times New Roman" panose="02020603050405020304" pitchFamily="18" charset="0"/>
              </a:rPr>
              <a:t>avea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om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valoare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informationala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În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psihofizica</a:t>
            </a:r>
            <a:r>
              <a:rPr lang="en-GB" b="1" kern="100" dirty="0">
                <a:latin typeface="Calibri" panose="020F0502020204030204" pitchFamily="34" charset="0"/>
                <a:ea typeface="Calibri" panose="020F0502020204030204" pitchFamily="34" charset="0"/>
                <a:cs typeface="Times New Roman" panose="02020603050405020304" pitchFamily="18" charset="0"/>
              </a:rPr>
              <a:t> se </a:t>
            </a:r>
            <a:r>
              <a:rPr lang="en-GB" b="1" kern="100" dirty="0" err="1">
                <a:latin typeface="Calibri" panose="020F0502020204030204" pitchFamily="34" charset="0"/>
                <a:ea typeface="Calibri" panose="020F0502020204030204" pitchFamily="34" charset="0"/>
                <a:cs typeface="Times New Roman" panose="02020603050405020304" pitchFamily="18" charset="0"/>
              </a:rPr>
              <a:t>considera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 </a:t>
            </a:r>
            <a:r>
              <a:rPr lang="en-GB" b="1" kern="100" dirty="0">
                <a:latin typeface="Calibri" panose="020F0502020204030204" pitchFamily="34" charset="0"/>
                <a:ea typeface="Calibri" panose="020F0502020204030204" pitchFamily="34" charset="0"/>
                <a:cs typeface="Times New Roman" panose="02020603050405020304" pitchFamily="18" charset="0"/>
              </a:rPr>
              <a:t>ca </a:t>
            </a:r>
            <a:r>
              <a:rPr lang="en-GB" b="1" kern="100" dirty="0" err="1">
                <a:latin typeface="Calibri" panose="020F0502020204030204" pitchFamily="34" charset="0"/>
                <a:ea typeface="Calibri" panose="020F0502020204030204" pitchFamily="34" charset="0"/>
                <a:cs typeface="Times New Roman" panose="02020603050405020304" pitchFamily="18" charset="0"/>
              </a:rPr>
              <a:t>stimulul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de natura </a:t>
            </a:r>
            <a:r>
              <a:rPr lang="en-GB" b="1" kern="100" dirty="0" err="1">
                <a:latin typeface="Calibri" panose="020F0502020204030204" pitchFamily="34" charset="0"/>
                <a:ea typeface="Calibri" panose="020F0502020204030204" pitchFamily="34" charset="0"/>
                <a:cs typeface="Times New Roman" panose="02020603050405020304" pitchFamily="18" charset="0"/>
              </a:rPr>
              <a:t>fizico-chimica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desi </a:t>
            </a:r>
            <a:r>
              <a:rPr lang="en-GB" kern="100" dirty="0" err="1">
                <a:latin typeface="Calibri" panose="020F0502020204030204" pitchFamily="34" charset="0"/>
                <a:ea typeface="Calibri" panose="020F0502020204030204" pitchFamily="34" charset="0"/>
                <a:cs typeface="Times New Roman" panose="02020603050405020304" pitchFamily="18" charset="0"/>
              </a:rPr>
              <a:t>senzatiile</a:t>
            </a:r>
            <a:r>
              <a:rPr lang="en-GB" kern="100" dirty="0">
                <a:latin typeface="Calibri" panose="020F0502020204030204" pitchFamily="34" charset="0"/>
                <a:ea typeface="Calibri" panose="020F0502020204030204" pitchFamily="34" charset="0"/>
                <a:cs typeface="Times New Roman" panose="02020603050405020304" pitchFamily="18" charset="0"/>
              </a:rPr>
              <a:t> pot fi </a:t>
            </a:r>
            <a:r>
              <a:rPr lang="en-GB" kern="100" dirty="0" err="1">
                <a:latin typeface="Calibri" panose="020F0502020204030204" pitchFamily="34" charset="0"/>
                <a:ea typeface="Calibri" panose="020F0502020204030204" pitchFamily="34" charset="0"/>
                <a:cs typeface="Times New Roman" panose="02020603050405020304" pitchFamily="18" charset="0"/>
              </a:rPr>
              <a:t>provocate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de stimuli de </a:t>
            </a:r>
            <a:r>
              <a:rPr lang="en-GB" kern="100" dirty="0" err="1">
                <a:latin typeface="Calibri" panose="020F0502020204030204" pitchFamily="34" charset="0"/>
                <a:ea typeface="Calibri" panose="020F0502020204030204" pitchFamily="34" charset="0"/>
                <a:cs typeface="Times New Roman" panose="02020603050405020304" pitchFamily="18" charset="0"/>
              </a:rPr>
              <a:t>alta</a:t>
            </a:r>
            <a:r>
              <a:rPr lang="en-GB" kern="100" dirty="0">
                <a:latin typeface="Calibri" panose="020F0502020204030204" pitchFamily="34" charset="0"/>
                <a:ea typeface="Calibri" panose="020F0502020204030204" pitchFamily="34" charset="0"/>
                <a:cs typeface="Times New Roman" panose="02020603050405020304" pitchFamily="18" charset="0"/>
              </a:rPr>
              <a:t> natura. </a:t>
            </a:r>
          </a:p>
          <a:p>
            <a:pPr marL="0" indent="0">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unii</a:t>
            </a:r>
            <a:r>
              <a:rPr lang="en-GB" kern="100" dirty="0">
                <a:latin typeface="Calibri" panose="020F0502020204030204" pitchFamily="34" charset="0"/>
                <a:ea typeface="Calibri" panose="020F0502020204030204" pitchFamily="34" charset="0"/>
                <a:cs typeface="Times New Roman" panose="02020603050405020304" pitchFamily="18" charset="0"/>
              </a:rPr>
              <a:t> stimuli, cum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b="1" kern="100" dirty="0" err="1">
                <a:latin typeface="Calibri" panose="020F0502020204030204" pitchFamily="34" charset="0"/>
                <a:ea typeface="Calibri" panose="020F0502020204030204" pitchFamily="34" charset="0"/>
                <a:cs typeface="Times New Roman" panose="02020603050405020304" pitchFamily="18" charset="0"/>
              </a:rPr>
              <a:t>stimulii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electrici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nu </a:t>
            </a:r>
            <a:r>
              <a:rPr lang="en-GB" b="1" kern="100" dirty="0" err="1">
                <a:latin typeface="Calibri" panose="020F0502020204030204" pitchFamily="34" charset="0"/>
                <a:ea typeface="Calibri" panose="020F0502020204030204" pitchFamily="34" charset="0"/>
                <a:cs typeface="Times New Roman" panose="02020603050405020304" pitchFamily="18" charset="0"/>
              </a:rPr>
              <a:t>exista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însa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organe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specializate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90664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FD09-9A51-177F-1F5D-CF12694D5938}"/>
              </a:ext>
            </a:extLst>
          </p:cNvPr>
          <p:cNvSpPr>
            <a:spLocks noGrp="1"/>
          </p:cNvSpPr>
          <p:nvPr>
            <p:ph type="title"/>
          </p:nvPr>
        </p:nvSpPr>
        <p:spPr>
          <a:xfrm>
            <a:off x="838200" y="365126"/>
            <a:ext cx="10515600" cy="795460"/>
          </a:xfrm>
        </p:spPr>
        <p:txBody>
          <a:bodyPr/>
          <a:lstStyle/>
          <a:p>
            <a:r>
              <a:rPr lang="en-GB" i="1" dirty="0" err="1">
                <a:latin typeface="Calibri" panose="020F0502020204030204" pitchFamily="34" charset="0"/>
                <a:ea typeface="Calibri" panose="020F0502020204030204" pitchFamily="34" charset="0"/>
                <a:cs typeface="Times New Roman" panose="02020603050405020304" pitchFamily="18" charset="0"/>
              </a:rPr>
              <a:t>Receptorii</a:t>
            </a:r>
            <a:r>
              <a:rPr lang="en-GB" i="1" dirty="0">
                <a:latin typeface="Calibri" panose="020F0502020204030204" pitchFamily="34" charset="0"/>
                <a:ea typeface="Calibri" panose="020F0502020204030204" pitchFamily="34" charset="0"/>
                <a:cs typeface="Times New Roman" panose="02020603050405020304" pitchFamily="18" charset="0"/>
              </a:rPr>
              <a:t> </a:t>
            </a:r>
            <a:endParaRPr lang="ro-RO" dirty="0"/>
          </a:p>
        </p:txBody>
      </p:sp>
      <p:sp>
        <p:nvSpPr>
          <p:cNvPr id="3" name="Content Placeholder 2">
            <a:extLst>
              <a:ext uri="{FF2B5EF4-FFF2-40B4-BE49-F238E27FC236}">
                <a16:creationId xmlns:a16="http://schemas.microsoft.com/office/drawing/2014/main" id="{AAF4293F-886D-0F31-387B-AE5E4F411E5E}"/>
              </a:ext>
            </a:extLst>
          </p:cNvPr>
          <p:cNvSpPr>
            <a:spLocks noGrp="1"/>
          </p:cNvSpPr>
          <p:nvPr>
            <p:ph idx="1"/>
          </p:nvPr>
        </p:nvSpPr>
        <p:spPr>
          <a:xfrm>
            <a:off x="838199" y="1160587"/>
            <a:ext cx="10860741" cy="5482260"/>
          </a:xfrm>
        </p:spPr>
        <p:txBody>
          <a:bodyPr>
            <a:normAutofit fontScale="77500" lnSpcReduction="20000"/>
          </a:bodyPr>
          <a:lstStyle/>
          <a:p>
            <a:pPr algn="just"/>
            <a:r>
              <a:rPr lang="ro-RO" dirty="0">
                <a:latin typeface="Calibri" panose="020F0502020204030204" pitchFamily="34" charset="0"/>
                <a:ea typeface="Calibri" panose="020F0502020204030204" pitchFamily="34" charset="0"/>
                <a:cs typeface="Times New Roman" panose="02020603050405020304" pitchFamily="18" charset="0"/>
              </a:rPr>
              <a:t>Sunt </a:t>
            </a:r>
            <a:r>
              <a:rPr lang="en-GB" dirty="0" err="1">
                <a:latin typeface="Calibri" panose="020F0502020204030204" pitchFamily="34" charset="0"/>
                <a:ea typeface="Calibri" panose="020F0502020204030204" pitchFamily="34" charset="0"/>
                <a:cs typeface="Times New Roman" panose="02020603050405020304" pitchFamily="18" charset="0"/>
              </a:rPr>
              <a:t>reprezenta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de c</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tre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celule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specializate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sensibile</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actiunea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stimulilor</a:t>
            </a:r>
            <a:r>
              <a:rPr lang="en-GB" dirty="0">
                <a:latin typeface="Calibri" panose="020F0502020204030204" pitchFamily="34" charset="0"/>
                <a:ea typeface="Calibri" panose="020F0502020204030204" pitchFamily="34" charset="0"/>
                <a:cs typeface="Times New Roman" panose="02020603050405020304" pitchFamily="18" charset="0"/>
              </a:rPr>
              <a:t>, integrate </a:t>
            </a:r>
            <a:r>
              <a:rPr lang="en-GB" dirty="0" err="1">
                <a:latin typeface="Calibri" panose="020F0502020204030204" pitchFamily="34" charset="0"/>
                <a:ea typeface="Calibri" panose="020F0502020204030204" pitchFamily="34" charset="0"/>
                <a:cs typeface="Times New Roman" panose="02020603050405020304" pitchFamily="18" charset="0"/>
              </a:rPr>
              <a:t>uneori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structuri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complexe</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b="1" i="1" dirty="0" err="1">
                <a:latin typeface="Calibri" panose="020F0502020204030204" pitchFamily="34" charset="0"/>
                <a:ea typeface="Calibri" panose="020F0502020204030204" pitchFamily="34" charset="0"/>
                <a:cs typeface="Times New Roman" panose="02020603050405020304" pitchFamily="18" charset="0"/>
              </a:rPr>
              <a:t>analizori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 destinate </a:t>
            </a:r>
            <a:r>
              <a:rPr lang="en-GB" dirty="0" err="1">
                <a:latin typeface="Calibri" panose="020F0502020204030204" pitchFamily="34" charset="0"/>
                <a:ea typeface="Calibri" panose="020F0502020204030204" pitchFamily="34" charset="0"/>
                <a:cs typeface="Times New Roman" panose="02020603050405020304" pitchFamily="18" charset="0"/>
              </a:rPr>
              <a:t>prelucr</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informa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recep</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ionate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scopul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inerii</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b="1" i="1" dirty="0">
                <a:latin typeface="Calibri" panose="020F0502020204030204" pitchFamily="34" charset="0"/>
                <a:ea typeface="Calibri" panose="020F0502020204030204" pitchFamily="34" charset="0"/>
                <a:cs typeface="Times New Roman" panose="02020603050405020304" pitchFamily="18" charset="0"/>
              </a:rPr>
              <a:t>senza</a:t>
            </a:r>
            <a:r>
              <a:rPr lang="ro-MD" b="1" i="1" dirty="0">
                <a:latin typeface="Calibri" panose="020F0502020204030204" pitchFamily="34" charset="0"/>
                <a:ea typeface="Calibri" panose="020F0502020204030204" pitchFamily="34" charset="0"/>
                <a:cs typeface="Times New Roman" panose="02020603050405020304" pitchFamily="18" charset="0"/>
              </a:rPr>
              <a:t>ț</a:t>
            </a:r>
            <a:r>
              <a:rPr lang="en-GB" b="1" i="1" dirty="0">
                <a:latin typeface="Calibri" panose="020F0502020204030204" pitchFamily="34" charset="0"/>
                <a:ea typeface="Calibri" panose="020F0502020204030204" pitchFamily="34" charset="0"/>
                <a:cs typeface="Times New Roman" panose="02020603050405020304" pitchFamily="18" charset="0"/>
              </a:rPr>
              <a:t>ii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ro-MD" dirty="0">
                <a:latin typeface="Calibri" panose="020F0502020204030204" pitchFamily="34" charset="0"/>
                <a:ea typeface="Calibri" panose="020F0502020204030204" pitchFamily="34" charset="0"/>
                <a:cs typeface="Times New Roman" panose="02020603050405020304" pitchFamily="18" charset="0"/>
              </a:rPr>
              <a:t>ș</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percep</a:t>
            </a:r>
            <a:r>
              <a:rPr lang="ro-MD" b="1" i="1" dirty="0">
                <a:latin typeface="Calibri" panose="020F0502020204030204" pitchFamily="34" charset="0"/>
                <a:ea typeface="Calibri" panose="020F0502020204030204" pitchFamily="34" charset="0"/>
                <a:cs typeface="Times New Roman" panose="02020603050405020304" pitchFamily="18" charset="0"/>
              </a:rPr>
              <a:t>ț</a:t>
            </a:r>
            <a:r>
              <a:rPr lang="en-GB" b="1" i="1" dirty="0">
                <a:latin typeface="Calibri" panose="020F0502020204030204" pitchFamily="34" charset="0"/>
                <a:ea typeface="Calibri" panose="020F0502020204030204" pitchFamily="34" charset="0"/>
                <a:cs typeface="Times New Roman" panose="02020603050405020304" pitchFamily="18" charset="0"/>
              </a:rPr>
              <a:t>ii</a:t>
            </a: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ro-MD" b="1" dirty="0">
              <a:latin typeface="Calibri" panose="020F0502020204030204" pitchFamily="34" charset="0"/>
              <a:ea typeface="Calibri" panose="020F0502020204030204" pitchFamily="34" charset="0"/>
              <a:cs typeface="Times New Roman" panose="02020603050405020304" pitchFamily="18" charset="0"/>
            </a:endParaRPr>
          </a:p>
          <a:p>
            <a:pPr algn="just"/>
            <a:r>
              <a:rPr lang="ro-RO" dirty="0">
                <a:latin typeface="Calibri" panose="020F0502020204030204" pitchFamily="34" charset="0"/>
                <a:ea typeface="Calibri" panose="020F0502020204030204" pitchFamily="34" charset="0"/>
                <a:cs typeface="Times New Roman" panose="02020603050405020304" pitchFamily="18" charset="0"/>
              </a:rPr>
              <a:t>F</a:t>
            </a:r>
            <a:r>
              <a:rPr lang="en-GB" dirty="0" err="1">
                <a:latin typeface="Calibri" panose="020F0502020204030204" pitchFamily="34" charset="0"/>
                <a:ea typeface="Calibri" panose="020F0502020204030204" pitchFamily="34" charset="0"/>
                <a:cs typeface="Times New Roman" panose="02020603050405020304" pitchFamily="18" charset="0"/>
              </a:rPr>
              <a:t>unc</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ional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receptorii</a:t>
            </a:r>
            <a:r>
              <a:rPr lang="en-GB" dirty="0">
                <a:latin typeface="Calibri" panose="020F0502020204030204" pitchFamily="34" charset="0"/>
                <a:ea typeface="Calibri" panose="020F0502020204030204" pitchFamily="34" charset="0"/>
                <a:cs typeface="Times New Roman" panose="02020603050405020304" pitchFamily="18" charset="0"/>
              </a:rPr>
              <a:t> pot fi</a:t>
            </a:r>
            <a:r>
              <a:rPr lang="ro-MD"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considera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traductori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care transform</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energia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stimulului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energia</a:t>
            </a:r>
            <a:r>
              <a:rPr lang="en-GB" dirty="0">
                <a:latin typeface="Calibri" panose="020F0502020204030204" pitchFamily="34" charset="0"/>
                <a:ea typeface="Calibri" panose="020F0502020204030204" pitchFamily="34" charset="0"/>
                <a:cs typeface="Times New Roman" panose="02020603050405020304" pitchFamily="18" charset="0"/>
              </a:rPr>
              <a:t> bioelectric</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baza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gener</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influxului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nervos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o-RO" b="1" dirty="0"/>
          </a:p>
          <a:p>
            <a:pPr marL="0" indent="0">
              <a:buNone/>
            </a:pPr>
            <a:endParaRPr lang="ro-RO" b="1" dirty="0"/>
          </a:p>
          <a:p>
            <a:pPr marL="0" indent="0">
              <a:buNone/>
            </a:pPr>
            <a:endParaRPr lang="ro-RO" b="1" dirty="0"/>
          </a:p>
          <a:p>
            <a:pPr marL="0" indent="0">
              <a:buNone/>
            </a:pPr>
            <a:endParaRPr lang="ro-RO" b="1" dirty="0"/>
          </a:p>
          <a:p>
            <a:pPr marL="0" indent="0">
              <a:buNone/>
            </a:pPr>
            <a:endParaRPr lang="ro-RO" b="1" dirty="0"/>
          </a:p>
          <a:p>
            <a:pPr marL="0" indent="0">
              <a:buNone/>
            </a:pPr>
            <a:endParaRPr lang="ro-RO" b="1" dirty="0"/>
          </a:p>
          <a:p>
            <a:pPr marL="0" indent="0">
              <a:buNone/>
            </a:pPr>
            <a:r>
              <a:rPr lang="ro-RO" b="1" dirty="0"/>
              <a:t>Clasificarea </a:t>
            </a:r>
            <a:r>
              <a:rPr lang="ro-RO" dirty="0"/>
              <a:t>bazată pe proveniența stimulilor împarte receptorii în 3 categorii:</a:t>
            </a:r>
          </a:p>
          <a:p>
            <a:r>
              <a:rPr lang="ro-RO" dirty="0" err="1">
                <a:solidFill>
                  <a:srgbClr val="FF0000"/>
                </a:solidFill>
              </a:rPr>
              <a:t>Proprioceptori</a:t>
            </a:r>
            <a:r>
              <a:rPr lang="ro-RO" dirty="0">
                <a:solidFill>
                  <a:srgbClr val="FF0000"/>
                </a:solidFill>
              </a:rPr>
              <a:t> -</a:t>
            </a:r>
            <a:r>
              <a:rPr lang="ro-RO" dirty="0"/>
              <a:t> primesc informații din propriul corp (mușchi, tendoane, articulații etc.);</a:t>
            </a:r>
          </a:p>
          <a:p>
            <a:r>
              <a:rPr lang="ro-RO" dirty="0">
                <a:solidFill>
                  <a:srgbClr val="FF0000"/>
                </a:solidFill>
              </a:rPr>
              <a:t>Interoceptori -</a:t>
            </a:r>
            <a:r>
              <a:rPr lang="ro-RO" dirty="0"/>
              <a:t> furnizează informații privind mediului intern (presiunea sângelui, concentrația unor substanțe în sânge etc.), informații care în general nu sunt conștientizate;</a:t>
            </a:r>
          </a:p>
          <a:p>
            <a:r>
              <a:rPr lang="ro-RO" dirty="0">
                <a:solidFill>
                  <a:srgbClr val="FF0000"/>
                </a:solidFill>
              </a:rPr>
              <a:t>Exteroceptorii - </a:t>
            </a:r>
            <a:r>
              <a:rPr lang="ro-RO" dirty="0"/>
              <a:t>furnizează informații privind mediului extern.</a:t>
            </a:r>
          </a:p>
        </p:txBody>
      </p:sp>
      <p:graphicFrame>
        <p:nvGraphicFramePr>
          <p:cNvPr id="5" name="Table 4">
            <a:extLst>
              <a:ext uri="{FF2B5EF4-FFF2-40B4-BE49-F238E27FC236}">
                <a16:creationId xmlns:a16="http://schemas.microsoft.com/office/drawing/2014/main" id="{1EC4DAC7-729C-C572-90AD-6DB646D88F0E}"/>
              </a:ext>
            </a:extLst>
          </p:cNvPr>
          <p:cNvGraphicFramePr>
            <a:graphicFrameLocks noGrp="1"/>
          </p:cNvGraphicFramePr>
          <p:nvPr>
            <p:extLst>
              <p:ext uri="{D42A27DB-BD31-4B8C-83A1-F6EECF244321}">
                <p14:modId xmlns:p14="http://schemas.microsoft.com/office/powerpoint/2010/main" val="3651324695"/>
              </p:ext>
            </p:extLst>
          </p:nvPr>
        </p:nvGraphicFramePr>
        <p:xfrm>
          <a:off x="2233678" y="2716306"/>
          <a:ext cx="8069782" cy="1676400"/>
        </p:xfrm>
        <a:graphic>
          <a:graphicData uri="http://schemas.openxmlformats.org/drawingml/2006/table">
            <a:tbl>
              <a:tblPr firstRow="1" bandRow="1">
                <a:tableStyleId>{7DF18680-E054-41AD-8BC1-D1AEF772440D}</a:tableStyleId>
              </a:tblPr>
              <a:tblGrid>
                <a:gridCol w="2017445">
                  <a:extLst>
                    <a:ext uri="{9D8B030D-6E8A-4147-A177-3AD203B41FA5}">
                      <a16:colId xmlns:a16="http://schemas.microsoft.com/office/drawing/2014/main" val="20000"/>
                    </a:ext>
                  </a:extLst>
                </a:gridCol>
                <a:gridCol w="2179339">
                  <a:extLst>
                    <a:ext uri="{9D8B030D-6E8A-4147-A177-3AD203B41FA5}">
                      <a16:colId xmlns:a16="http://schemas.microsoft.com/office/drawing/2014/main" val="20001"/>
                    </a:ext>
                  </a:extLst>
                </a:gridCol>
                <a:gridCol w="3872998">
                  <a:extLst>
                    <a:ext uri="{9D8B030D-6E8A-4147-A177-3AD203B41FA5}">
                      <a16:colId xmlns:a16="http://schemas.microsoft.com/office/drawing/2014/main" val="20002"/>
                    </a:ext>
                  </a:extLst>
                </a:gridCol>
              </a:tblGrid>
              <a:tr h="269970">
                <a:tc>
                  <a:txBody>
                    <a:bodyPr/>
                    <a:lstStyle/>
                    <a:p>
                      <a:r>
                        <a:rPr sz="1600" dirty="0">
                          <a:solidFill>
                            <a:srgbClr val="002060"/>
                          </a:solidFill>
                        </a:rPr>
                        <a:t>Stimulus</a:t>
                      </a:r>
                    </a:p>
                  </a:txBody>
                  <a:tcPr/>
                </a:tc>
                <a:tc>
                  <a:txBody>
                    <a:bodyPr/>
                    <a:lstStyle/>
                    <a:p>
                      <a:r>
                        <a:rPr sz="1600">
                          <a:solidFill>
                            <a:srgbClr val="002060"/>
                          </a:solidFill>
                        </a:rPr>
                        <a:t>Receptor</a:t>
                      </a:r>
                    </a:p>
                  </a:txBody>
                  <a:tcPr/>
                </a:tc>
                <a:tc>
                  <a:txBody>
                    <a:bodyPr/>
                    <a:lstStyle/>
                    <a:p>
                      <a:r>
                        <a:rPr sz="1600">
                          <a:solidFill>
                            <a:srgbClr val="002060"/>
                          </a:solidFill>
                        </a:rPr>
                        <a:t>Transformare</a:t>
                      </a:r>
                    </a:p>
                  </a:txBody>
                  <a:tcPr/>
                </a:tc>
                <a:extLst>
                  <a:ext uri="{0D108BD9-81ED-4DB2-BD59-A6C34878D82A}">
                    <a16:rowId xmlns:a16="http://schemas.microsoft.com/office/drawing/2014/main" val="10000"/>
                  </a:ext>
                </a:extLst>
              </a:tr>
              <a:tr h="269970">
                <a:tc>
                  <a:txBody>
                    <a:bodyPr/>
                    <a:lstStyle/>
                    <a:p>
                      <a:r>
                        <a:rPr sz="1600" dirty="0" err="1">
                          <a:solidFill>
                            <a:srgbClr val="002060"/>
                          </a:solidFill>
                        </a:rPr>
                        <a:t>lumină</a:t>
                      </a:r>
                      <a:endParaRPr sz="1600" dirty="0">
                        <a:solidFill>
                          <a:srgbClr val="002060"/>
                        </a:solidFill>
                      </a:endParaRPr>
                    </a:p>
                  </a:txBody>
                  <a:tcPr/>
                </a:tc>
                <a:tc>
                  <a:txBody>
                    <a:bodyPr/>
                    <a:lstStyle/>
                    <a:p>
                      <a:r>
                        <a:rPr sz="1600" dirty="0" err="1">
                          <a:solidFill>
                            <a:srgbClr val="002060"/>
                          </a:solidFill>
                        </a:rPr>
                        <a:t>fotoreceptori</a:t>
                      </a:r>
                      <a:endParaRPr sz="1600" dirty="0">
                        <a:solidFill>
                          <a:srgbClr val="002060"/>
                        </a:solidFill>
                      </a:endParaRPr>
                    </a:p>
                  </a:txBody>
                  <a:tcPr/>
                </a:tc>
                <a:tc>
                  <a:txBody>
                    <a:bodyPr/>
                    <a:lstStyle/>
                    <a:p>
                      <a:r>
                        <a:rPr sz="1600" dirty="0" err="1">
                          <a:solidFill>
                            <a:srgbClr val="002060"/>
                          </a:solidFill>
                        </a:rPr>
                        <a:t>energie</a:t>
                      </a:r>
                      <a:r>
                        <a:rPr sz="1600" dirty="0">
                          <a:solidFill>
                            <a:srgbClr val="002060"/>
                          </a:solidFill>
                        </a:rPr>
                        <a:t> </a:t>
                      </a:r>
                      <a:r>
                        <a:rPr sz="1600" dirty="0" err="1">
                          <a:solidFill>
                            <a:srgbClr val="002060"/>
                          </a:solidFill>
                        </a:rPr>
                        <a:t>luminoasă</a:t>
                      </a:r>
                      <a:r>
                        <a:rPr sz="1600" dirty="0">
                          <a:solidFill>
                            <a:srgbClr val="002060"/>
                          </a:solidFill>
                        </a:rPr>
                        <a:t> → </a:t>
                      </a:r>
                      <a:r>
                        <a:rPr sz="1600" dirty="0" err="1">
                          <a:solidFill>
                            <a:srgbClr val="002060"/>
                          </a:solidFill>
                        </a:rPr>
                        <a:t>impuls</a:t>
                      </a:r>
                      <a:r>
                        <a:rPr sz="1600" dirty="0">
                          <a:solidFill>
                            <a:srgbClr val="002060"/>
                          </a:solidFill>
                        </a:rPr>
                        <a:t> </a:t>
                      </a:r>
                      <a:r>
                        <a:rPr sz="1600" dirty="0" err="1">
                          <a:solidFill>
                            <a:srgbClr val="002060"/>
                          </a:solidFill>
                        </a:rPr>
                        <a:t>nervos</a:t>
                      </a:r>
                      <a:endParaRPr sz="1600" dirty="0">
                        <a:solidFill>
                          <a:srgbClr val="002060"/>
                        </a:solidFill>
                      </a:endParaRPr>
                    </a:p>
                  </a:txBody>
                  <a:tcPr/>
                </a:tc>
                <a:extLst>
                  <a:ext uri="{0D108BD9-81ED-4DB2-BD59-A6C34878D82A}">
                    <a16:rowId xmlns:a16="http://schemas.microsoft.com/office/drawing/2014/main" val="10001"/>
                  </a:ext>
                </a:extLst>
              </a:tr>
              <a:tr h="269970">
                <a:tc>
                  <a:txBody>
                    <a:bodyPr/>
                    <a:lstStyle/>
                    <a:p>
                      <a:r>
                        <a:rPr sz="1600" dirty="0" err="1">
                          <a:solidFill>
                            <a:srgbClr val="002060"/>
                          </a:solidFill>
                        </a:rPr>
                        <a:t>sunet</a:t>
                      </a:r>
                      <a:endParaRPr sz="1600" dirty="0">
                        <a:solidFill>
                          <a:srgbClr val="002060"/>
                        </a:solidFill>
                      </a:endParaRPr>
                    </a:p>
                  </a:txBody>
                  <a:tcPr/>
                </a:tc>
                <a:tc>
                  <a:txBody>
                    <a:bodyPr/>
                    <a:lstStyle/>
                    <a:p>
                      <a:r>
                        <a:rPr sz="1600" dirty="0" err="1">
                          <a:solidFill>
                            <a:srgbClr val="002060"/>
                          </a:solidFill>
                        </a:rPr>
                        <a:t>celule</a:t>
                      </a:r>
                      <a:r>
                        <a:rPr sz="1600" dirty="0">
                          <a:solidFill>
                            <a:srgbClr val="002060"/>
                          </a:solidFill>
                        </a:rPr>
                        <a:t> ciliate</a:t>
                      </a:r>
                    </a:p>
                  </a:txBody>
                  <a:tcPr/>
                </a:tc>
                <a:tc>
                  <a:txBody>
                    <a:bodyPr/>
                    <a:lstStyle/>
                    <a:p>
                      <a:r>
                        <a:rPr sz="1600" dirty="0" err="1">
                          <a:solidFill>
                            <a:srgbClr val="002060"/>
                          </a:solidFill>
                        </a:rPr>
                        <a:t>vibrație</a:t>
                      </a:r>
                      <a:r>
                        <a:rPr sz="1600" dirty="0">
                          <a:solidFill>
                            <a:srgbClr val="002060"/>
                          </a:solidFill>
                        </a:rPr>
                        <a:t> </a:t>
                      </a:r>
                      <a:r>
                        <a:rPr sz="1600" dirty="0" err="1">
                          <a:solidFill>
                            <a:srgbClr val="002060"/>
                          </a:solidFill>
                        </a:rPr>
                        <a:t>mecanică</a:t>
                      </a:r>
                      <a:r>
                        <a:rPr sz="1600" dirty="0">
                          <a:solidFill>
                            <a:srgbClr val="002060"/>
                          </a:solidFill>
                        </a:rPr>
                        <a:t> → </a:t>
                      </a:r>
                      <a:r>
                        <a:rPr sz="1600" dirty="0" err="1">
                          <a:solidFill>
                            <a:srgbClr val="002060"/>
                          </a:solidFill>
                        </a:rPr>
                        <a:t>impuls</a:t>
                      </a:r>
                      <a:r>
                        <a:rPr sz="1600" dirty="0">
                          <a:solidFill>
                            <a:srgbClr val="002060"/>
                          </a:solidFill>
                        </a:rPr>
                        <a:t> </a:t>
                      </a:r>
                      <a:r>
                        <a:rPr sz="1600" dirty="0" err="1">
                          <a:solidFill>
                            <a:srgbClr val="002060"/>
                          </a:solidFill>
                        </a:rPr>
                        <a:t>nervos</a:t>
                      </a:r>
                      <a:endParaRPr sz="1600" dirty="0">
                        <a:solidFill>
                          <a:srgbClr val="002060"/>
                        </a:solidFill>
                      </a:endParaRPr>
                    </a:p>
                  </a:txBody>
                  <a:tcPr/>
                </a:tc>
                <a:extLst>
                  <a:ext uri="{0D108BD9-81ED-4DB2-BD59-A6C34878D82A}">
                    <a16:rowId xmlns:a16="http://schemas.microsoft.com/office/drawing/2014/main" val="10002"/>
                  </a:ext>
                </a:extLst>
              </a:tr>
              <a:tr h="269970">
                <a:tc>
                  <a:txBody>
                    <a:bodyPr/>
                    <a:lstStyle/>
                    <a:p>
                      <a:r>
                        <a:rPr sz="1600">
                          <a:solidFill>
                            <a:srgbClr val="002060"/>
                          </a:solidFill>
                        </a:rPr>
                        <a:t>presiune</a:t>
                      </a:r>
                    </a:p>
                  </a:txBody>
                  <a:tcPr/>
                </a:tc>
                <a:tc>
                  <a:txBody>
                    <a:bodyPr/>
                    <a:lstStyle/>
                    <a:p>
                      <a:r>
                        <a:rPr sz="1600" dirty="0" err="1">
                          <a:solidFill>
                            <a:srgbClr val="002060"/>
                          </a:solidFill>
                        </a:rPr>
                        <a:t>mecanoreceptori</a:t>
                      </a:r>
                      <a:endParaRPr sz="1600" dirty="0">
                        <a:solidFill>
                          <a:srgbClr val="002060"/>
                        </a:solidFill>
                      </a:endParaRPr>
                    </a:p>
                  </a:txBody>
                  <a:tcPr/>
                </a:tc>
                <a:tc>
                  <a:txBody>
                    <a:bodyPr/>
                    <a:lstStyle/>
                    <a:p>
                      <a:r>
                        <a:rPr sz="1600" dirty="0" err="1">
                          <a:solidFill>
                            <a:srgbClr val="002060"/>
                          </a:solidFill>
                        </a:rPr>
                        <a:t>deformare</a:t>
                      </a:r>
                      <a:r>
                        <a:rPr sz="1600" dirty="0">
                          <a:solidFill>
                            <a:srgbClr val="002060"/>
                          </a:solidFill>
                        </a:rPr>
                        <a:t> → </a:t>
                      </a:r>
                      <a:r>
                        <a:rPr sz="1600" dirty="0" err="1">
                          <a:solidFill>
                            <a:srgbClr val="002060"/>
                          </a:solidFill>
                        </a:rPr>
                        <a:t>potențial</a:t>
                      </a:r>
                      <a:r>
                        <a:rPr sz="1600" dirty="0">
                          <a:solidFill>
                            <a:srgbClr val="002060"/>
                          </a:solidFill>
                        </a:rPr>
                        <a:t> receptor</a:t>
                      </a:r>
                    </a:p>
                  </a:txBody>
                  <a:tcPr/>
                </a:tc>
                <a:extLst>
                  <a:ext uri="{0D108BD9-81ED-4DB2-BD59-A6C34878D82A}">
                    <a16:rowId xmlns:a16="http://schemas.microsoft.com/office/drawing/2014/main" val="10003"/>
                  </a:ext>
                </a:extLst>
              </a:tr>
              <a:tr h="269970">
                <a:tc>
                  <a:txBody>
                    <a:bodyPr/>
                    <a:lstStyle/>
                    <a:p>
                      <a:r>
                        <a:rPr sz="1600">
                          <a:solidFill>
                            <a:srgbClr val="002060"/>
                          </a:solidFill>
                        </a:rPr>
                        <a:t>substanțe chimice</a:t>
                      </a:r>
                    </a:p>
                  </a:txBody>
                  <a:tcPr/>
                </a:tc>
                <a:tc>
                  <a:txBody>
                    <a:bodyPr/>
                    <a:lstStyle/>
                    <a:p>
                      <a:r>
                        <a:rPr sz="1600">
                          <a:solidFill>
                            <a:srgbClr val="002060"/>
                          </a:solidFill>
                        </a:rPr>
                        <a:t>chemoreceptori</a:t>
                      </a:r>
                    </a:p>
                  </a:txBody>
                  <a:tcPr/>
                </a:tc>
                <a:tc>
                  <a:txBody>
                    <a:bodyPr/>
                    <a:lstStyle/>
                    <a:p>
                      <a:r>
                        <a:rPr sz="1600" dirty="0" err="1">
                          <a:solidFill>
                            <a:srgbClr val="002060"/>
                          </a:solidFill>
                        </a:rPr>
                        <a:t>legare</a:t>
                      </a:r>
                      <a:r>
                        <a:rPr sz="1600" dirty="0">
                          <a:solidFill>
                            <a:srgbClr val="002060"/>
                          </a:solidFill>
                        </a:rPr>
                        <a:t> </a:t>
                      </a:r>
                      <a:r>
                        <a:rPr sz="1600" dirty="0" err="1">
                          <a:solidFill>
                            <a:srgbClr val="002060"/>
                          </a:solidFill>
                        </a:rPr>
                        <a:t>moleculă</a:t>
                      </a:r>
                      <a:r>
                        <a:rPr sz="1600" dirty="0">
                          <a:solidFill>
                            <a:srgbClr val="002060"/>
                          </a:solidFill>
                        </a:rPr>
                        <a:t> → </a:t>
                      </a:r>
                      <a:r>
                        <a:rPr sz="1600" dirty="0" err="1">
                          <a:solidFill>
                            <a:srgbClr val="002060"/>
                          </a:solidFill>
                        </a:rPr>
                        <a:t>semnal</a:t>
                      </a:r>
                      <a:r>
                        <a:rPr sz="1600" dirty="0">
                          <a:solidFill>
                            <a:srgbClr val="002060"/>
                          </a:solidFill>
                        </a:rPr>
                        <a:t> electric</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83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9CC68-D1C7-85AD-22E2-7535B55419F1}"/>
              </a:ext>
            </a:extLst>
          </p:cNvPr>
          <p:cNvSpPr>
            <a:spLocks noGrp="1"/>
          </p:cNvSpPr>
          <p:nvPr>
            <p:ph type="title"/>
          </p:nvPr>
        </p:nvSpPr>
        <p:spPr>
          <a:xfrm>
            <a:off x="3420036" y="392020"/>
            <a:ext cx="4648200" cy="638922"/>
          </a:xfrm>
        </p:spPr>
        <p:txBody>
          <a:bodyPr>
            <a:normAutofit fontScale="90000"/>
          </a:bodyPr>
          <a:lstStyle/>
          <a:p>
            <a:r>
              <a:rPr lang="ro-RO" b="1" dirty="0"/>
              <a:t>EXTERORECEPTORII</a:t>
            </a:r>
            <a:endParaRPr lang="en-US" b="1" dirty="0"/>
          </a:p>
        </p:txBody>
      </p:sp>
      <p:sp>
        <p:nvSpPr>
          <p:cNvPr id="3" name="Content Placeholder 2">
            <a:extLst>
              <a:ext uri="{FF2B5EF4-FFF2-40B4-BE49-F238E27FC236}">
                <a16:creationId xmlns:a16="http://schemas.microsoft.com/office/drawing/2014/main" id="{04F23E8E-152E-B05F-C498-C9B1B9FBBDA2}"/>
              </a:ext>
            </a:extLst>
          </p:cNvPr>
          <p:cNvSpPr>
            <a:spLocks noGrp="1"/>
          </p:cNvSpPr>
          <p:nvPr>
            <p:ph idx="1"/>
          </p:nvPr>
        </p:nvSpPr>
        <p:spPr>
          <a:xfrm>
            <a:off x="838200" y="1183341"/>
            <a:ext cx="10515600" cy="4993622"/>
          </a:xfrm>
        </p:spPr>
        <p:txBody>
          <a:bodyPr>
            <a:normAutofit fontScale="70000" lnSpcReduction="20000"/>
          </a:bodyPr>
          <a:lstStyle/>
          <a:p>
            <a:pPr marL="0" indent="0">
              <a:buNone/>
            </a:pPr>
            <a:r>
              <a:rPr lang="ro-RO" sz="3200" i="1" dirty="0">
                <a:solidFill>
                  <a:srgbClr val="FF0000"/>
                </a:solidFill>
              </a:rPr>
              <a:t>Organele de simt fac parte din categoria exteroceptorilor  </a:t>
            </a:r>
          </a:p>
          <a:p>
            <a:pPr marL="0" indent="0">
              <a:buNone/>
            </a:pPr>
            <a:r>
              <a:rPr lang="ro-RO" sz="3200" dirty="0"/>
              <a:t>Dintre acestea, analizorul vizual si analizorul auditiv formeaza structuri complexe, care sunt </a:t>
            </a:r>
            <a:r>
              <a:rPr lang="ro-RO" sz="3200" i="1" dirty="0"/>
              <a:t>sisteme senzoriale</a:t>
            </a:r>
            <a:r>
              <a:rPr lang="ro-RO" sz="3200" dirty="0"/>
              <a:t>. Un asemenea sistem senzorial este alcatuit din 2 părți principale:</a:t>
            </a:r>
          </a:p>
          <a:p>
            <a:pPr marL="0" indent="0">
              <a:buNone/>
            </a:pPr>
            <a:r>
              <a:rPr lang="ro-RO" sz="3200" dirty="0"/>
              <a:t>1) Sistemul periferic - care include receptorul senzorial propriu-zis</a:t>
            </a:r>
          </a:p>
          <a:p>
            <a:pPr marL="0" indent="0">
              <a:buNone/>
            </a:pPr>
            <a:r>
              <a:rPr lang="ro-RO" sz="3200" dirty="0"/>
              <a:t>2) Caile nervoase - care prelucreaza informatia si ariile corticale specia­lizate care sunt destinatarul informatiei.</a:t>
            </a:r>
          </a:p>
          <a:p>
            <a:pPr marL="0" indent="0">
              <a:buNone/>
            </a:pPr>
            <a:r>
              <a:rPr lang="ro-RO" sz="3200" dirty="0"/>
              <a:t>De exemplu, în cazul sistemului auditiv:</a:t>
            </a:r>
          </a:p>
          <a:p>
            <a:pPr algn="just"/>
            <a:r>
              <a:rPr lang="ro-RO" sz="3200" i="1" dirty="0"/>
              <a:t>partea periferica </a:t>
            </a:r>
            <a:r>
              <a:rPr lang="ro-RO" sz="3200" dirty="0"/>
              <a:t>este reprezentata de urechea externa, urechea medie si de o parte a elementelor urechii interne. Partea periferica are rolul de a amplifica selectiv stimulul acustic, de a-l transmite cu o eficienta cât mai mare si de a efectua analiza sa în frecventa. </a:t>
            </a:r>
          </a:p>
          <a:p>
            <a:r>
              <a:rPr lang="ro-RO" sz="3200" i="1" dirty="0"/>
              <a:t>receptorul</a:t>
            </a:r>
            <a:r>
              <a:rPr lang="ro-RO" sz="3200" dirty="0"/>
              <a:t>, în acest caz celulele ciliate interne, asigura traducerea mecano-electrica prin care stimulul mecanic reprezentat de unda acustică este transformat în semnalul electric care stă la baza propagării influxului nervos. </a:t>
            </a:r>
          </a:p>
          <a:p>
            <a:r>
              <a:rPr lang="ro-RO" sz="3200" i="1" dirty="0"/>
              <a:t>segmentul al doilea</a:t>
            </a:r>
            <a:r>
              <a:rPr lang="ro-RO" sz="3200" dirty="0"/>
              <a:t>, reprezentat de caile nervoase aferente si de cele eferente, asigura comunicarea cu cortexul auditiv. De-a lungul acestor cai, neuronii pot fi dispusi în mai multe configuratii, în serie sau paralel.</a:t>
            </a:r>
          </a:p>
          <a:p>
            <a:endParaRPr lang="ro-RO" dirty="0"/>
          </a:p>
        </p:txBody>
      </p:sp>
    </p:spTree>
    <p:extLst>
      <p:ext uri="{BB962C8B-B14F-4D97-AF65-F5344CB8AC3E}">
        <p14:creationId xmlns:p14="http://schemas.microsoft.com/office/powerpoint/2010/main" val="16886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9EA7-A9FC-960A-0A76-8A74912B7311}"/>
              </a:ext>
            </a:extLst>
          </p:cNvPr>
          <p:cNvSpPr>
            <a:spLocks noGrp="1"/>
          </p:cNvSpPr>
          <p:nvPr>
            <p:ph type="title"/>
          </p:nvPr>
        </p:nvSpPr>
        <p:spPr>
          <a:xfrm>
            <a:off x="4477870" y="445807"/>
            <a:ext cx="2478741" cy="854075"/>
          </a:xfrm>
        </p:spPr>
        <p:txBody>
          <a:bodyPr/>
          <a:lstStyle/>
          <a:p>
            <a:r>
              <a:rPr lang="en-GB"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ro-RO" b="1" i="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ENZAȚIA</a:t>
            </a:r>
            <a:endParaRPr lang="ro-RO" b="1" dirty="0">
              <a:solidFill>
                <a:srgbClr val="FF0000"/>
              </a:solidFill>
            </a:endParaRPr>
          </a:p>
        </p:txBody>
      </p:sp>
      <p:sp>
        <p:nvSpPr>
          <p:cNvPr id="3" name="Content Placeholder 2">
            <a:extLst>
              <a:ext uri="{FF2B5EF4-FFF2-40B4-BE49-F238E27FC236}">
                <a16:creationId xmlns:a16="http://schemas.microsoft.com/office/drawing/2014/main" id="{58D5EC6A-D8AA-ABB3-E4DB-1823FC3F38C0}"/>
              </a:ext>
            </a:extLst>
          </p:cNvPr>
          <p:cNvSpPr>
            <a:spLocks noGrp="1"/>
          </p:cNvSpPr>
          <p:nvPr>
            <p:ph idx="1"/>
          </p:nvPr>
        </p:nvSpPr>
        <p:spPr>
          <a:xfrm>
            <a:off x="838200" y="1299882"/>
            <a:ext cx="10515600" cy="5112311"/>
          </a:xfrm>
        </p:spPr>
        <p:txBody>
          <a:bodyPr>
            <a:normAutofit fontScale="92500" lnSpcReduction="20000"/>
          </a:bodyPr>
          <a:lstStyle/>
          <a:p>
            <a:pPr marL="0" indent="0" algn="just">
              <a:buNone/>
            </a:pPr>
            <a:r>
              <a:rPr lang="en-US" kern="100" dirty="0">
                <a:latin typeface="Calibri" panose="020F0502020204030204" pitchFamily="34" charset="0"/>
                <a:ea typeface="Calibri" panose="020F0502020204030204" pitchFamily="34" charset="0"/>
                <a:cs typeface="Times New Roman" panose="02020603050405020304" pitchFamily="18" charset="0"/>
              </a:rPr>
              <a:t>SENZA</a:t>
            </a:r>
            <a:r>
              <a:rPr lang="ro-RO" kern="100" dirty="0">
                <a:latin typeface="Calibri" panose="020F0502020204030204" pitchFamily="34" charset="0"/>
                <a:ea typeface="Calibri" panose="020F0502020204030204" pitchFamily="34" charset="0"/>
                <a:cs typeface="Times New Roman" panose="02020603050405020304" pitchFamily="18" charset="0"/>
              </a:rPr>
              <a:t>ȚIA:</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ro-MD" kern="100" dirty="0">
                <a:latin typeface="Calibri" panose="020F0502020204030204" pitchFamily="34" charset="0"/>
                <a:ea typeface="Calibri" panose="020F0502020204030204" pitchFamily="34" charset="0"/>
                <a:cs typeface="Times New Roman" panose="02020603050405020304" pitchFamily="18" charset="0"/>
              </a:rPr>
              <a:t>este </a:t>
            </a:r>
            <a:r>
              <a:rPr lang="en-GB" kern="100" dirty="0">
                <a:latin typeface="Calibri" panose="020F0502020204030204" pitchFamily="34" charset="0"/>
                <a:ea typeface="Calibri" panose="020F0502020204030204" pitchFamily="34" charset="0"/>
                <a:cs typeface="Times New Roman" panose="02020603050405020304" pitchFamily="18" charset="0"/>
              </a:rPr>
              <a:t>de </a:t>
            </a:r>
            <a:r>
              <a:rPr lang="en-GB" kern="100" dirty="0" err="1">
                <a:latin typeface="Calibri" panose="020F0502020204030204" pitchFamily="34" charset="0"/>
                <a:ea typeface="Calibri" panose="020F0502020204030204" pitchFamily="34" charset="0"/>
                <a:cs typeface="Times New Roman" panose="02020603050405020304" pitchFamily="18" charset="0"/>
              </a:rPr>
              <a:t>natur</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subiectiv</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reflectare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psihic</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a:t>
            </a:r>
            <a:r>
              <a:rPr lang="en-GB" kern="100" dirty="0">
                <a:latin typeface="Calibri" panose="020F0502020204030204" pitchFamily="34" charset="0"/>
                <a:ea typeface="Calibri" panose="020F0502020204030204" pitchFamily="34" charset="0"/>
                <a:cs typeface="Times New Roman" panose="02020603050405020304" pitchFamily="18" charset="0"/>
              </a:rPr>
              <a:t> separate ale </a:t>
            </a:r>
            <a:r>
              <a:rPr lang="en-GB"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actioneaz</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direct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organelor</a:t>
            </a:r>
            <a:r>
              <a:rPr lang="en-GB" kern="100" dirty="0">
                <a:latin typeface="Calibri" panose="020F0502020204030204" pitchFamily="34" charset="0"/>
                <a:ea typeface="Calibri" panose="020F0502020204030204" pitchFamily="34" charset="0"/>
                <a:cs typeface="Times New Roman" panose="02020603050405020304" pitchFamily="18" charset="0"/>
              </a:rPr>
              <a:t> de sim</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receptorilor</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con</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err="1">
                <a:latin typeface="Calibri" panose="020F0502020204030204" pitchFamily="34" charset="0"/>
                <a:ea typeface="Calibri" panose="020F0502020204030204" pitchFamily="34" charset="0"/>
                <a:cs typeface="Times New Roman" panose="02020603050405020304" pitchFamily="18" charset="0"/>
              </a:rPr>
              <a:t>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a:t>
            </a:r>
            <a:r>
              <a:rPr lang="ro-RO"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ii </a:t>
            </a:r>
            <a:r>
              <a:rPr lang="en-GB" i="1" kern="100" dirty="0">
                <a:latin typeface="Calibri" panose="020F0502020204030204" pitchFamily="34" charset="0"/>
                <a:ea typeface="Calibri" panose="020F0502020204030204" pitchFamily="34" charset="0"/>
                <a:cs typeface="Times New Roman" panose="02020603050405020304" pitchFamily="18" charset="0"/>
              </a:rPr>
              <a:t>de </a:t>
            </a:r>
            <a:r>
              <a:rPr lang="en-GB" i="1" kern="100" dirty="0" err="1">
                <a:latin typeface="Calibri" panose="020F0502020204030204" pitchFamily="34" charset="0"/>
                <a:ea typeface="Calibri" panose="020F0502020204030204" pitchFamily="34" charset="0"/>
                <a:cs typeface="Times New Roman" panose="02020603050405020304" pitchFamily="18" charset="0"/>
              </a:rPr>
              <a:t>ordin</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calitativ</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a:t>
            </a:r>
            <a:r>
              <a:rPr lang="en-GB" kern="100" dirty="0" err="1">
                <a:latin typeface="Calibri" panose="020F0502020204030204" pitchFamily="34" charset="0"/>
                <a:ea typeface="Calibri" panose="020F0502020204030204" pitchFamily="34" charset="0"/>
                <a:cs typeface="Times New Roman" panose="02020603050405020304" pitchFamily="18" charset="0"/>
              </a:rPr>
              <a:t>culoare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timbrul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a:t>
            </a:r>
            <a:r>
              <a:rPr lang="ro-RO" kern="100" dirty="0">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cantitativ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luminoas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stralucirea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ro-RO" kern="100" dirty="0">
                <a:latin typeface="Calibri" panose="020F0502020204030204" pitchFamily="34" charset="0"/>
                <a:ea typeface="Calibri" panose="020F0502020204030204" pitchFamily="34" charset="0"/>
                <a:cs typeface="Times New Roman" panose="02020603050405020304" pitchFamily="18" charset="0"/>
              </a:rPr>
              <a:t>ului...</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kern="100" dirty="0">
                <a:latin typeface="Calibri" panose="020F0502020204030204" pitchFamily="34" charset="0"/>
                <a:ea typeface="Calibri" panose="020F0502020204030204" pitchFamily="34" charset="0"/>
                <a:cs typeface="Times New Roman" panose="02020603050405020304" pitchFamily="18" charset="0"/>
              </a:rPr>
              <a:t>nu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îns</a:t>
            </a:r>
            <a:r>
              <a:rPr lang="ro-RO"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cunoa</a:t>
            </a:r>
            <a:r>
              <a:rPr lang="ro-RO" kern="100" dirty="0">
                <a:latin typeface="Calibri" panose="020F0502020204030204" pitchFamily="34" charset="0"/>
                <a:ea typeface="Calibri" panose="020F0502020204030204" pitchFamily="34" charset="0"/>
                <a:cs typeface="Times New Roman" panose="02020603050405020304" pitchFamily="18" charset="0"/>
              </a:rPr>
              <a:t>ș</a:t>
            </a:r>
            <a:r>
              <a:rPr lang="en-GB" kern="100" dirty="0" err="1">
                <a:latin typeface="Calibri" panose="020F0502020204030204" pitchFamily="34" charset="0"/>
                <a:ea typeface="Calibri" panose="020F0502020204030204" pitchFamily="34" charset="0"/>
                <a:cs typeface="Times New Roman" panose="02020603050405020304" pitchFamily="18" charset="0"/>
              </a:rPr>
              <a:t>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integralitatea</a:t>
            </a:r>
            <a:r>
              <a:rPr lang="en-GB" kern="100" dirty="0">
                <a:latin typeface="Calibri" panose="020F0502020204030204" pitchFamily="34" charset="0"/>
                <a:ea typeface="Calibri" panose="020F0502020204030204" pitchFamily="34" charset="0"/>
                <a:cs typeface="Times New Roman" panose="02020603050405020304" pitchFamily="18" charset="0"/>
              </a:rPr>
              <a:t> lor.</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produsă de același stimuli diferă de la un subiect la celălalt și chiar la același subiect, în funcție de condițiile în care acesta se află. </a:t>
            </a:r>
          </a:p>
          <a:p>
            <a:pPr algn="just"/>
            <a:r>
              <a:rPr lang="ro-RO" kern="100" dirty="0">
                <a:latin typeface="Calibri" panose="020F0502020204030204" pitchFamily="34" charset="0"/>
                <a:ea typeface="Calibri" panose="020F0502020204030204" pitchFamily="34" charset="0"/>
                <a:cs typeface="Times New Roman" panose="02020603050405020304" pitchFamily="18" charset="0"/>
              </a:rPr>
              <a:t>poate fi influențată de o serie de factori cum ar fi: experiența anterioară, starea </a:t>
            </a:r>
            <a:r>
              <a:rPr lang="ro-RO" kern="100" dirty="0" err="1">
                <a:latin typeface="Calibri" panose="020F0502020204030204" pitchFamily="34" charset="0"/>
                <a:ea typeface="Calibri" panose="020F0502020204030204" pitchFamily="34" charset="0"/>
                <a:cs typeface="Times New Roman" panose="02020603050405020304" pitchFamily="18" charset="0"/>
              </a:rPr>
              <a:t>psiho</a:t>
            </a:r>
            <a:r>
              <a:rPr lang="ro-RO" kern="100" dirty="0">
                <a:latin typeface="Calibri" panose="020F0502020204030204" pitchFamily="34" charset="0"/>
                <a:ea typeface="Calibri" panose="020F0502020204030204" pitchFamily="34" charset="0"/>
                <a:cs typeface="Times New Roman" panose="02020603050405020304" pitchFamily="18" charset="0"/>
              </a:rPr>
              <a:t>-afectivă, nivelul de cultură, starea fizică (oboseala, stresul, adaptarea, etc.).</a:t>
            </a:r>
          </a:p>
          <a:p>
            <a:pPr algn="just"/>
            <a:r>
              <a:rPr lang="ro-RO" b="1" kern="100" dirty="0">
                <a:latin typeface="Calibri" panose="020F0502020204030204" pitchFamily="34" charset="0"/>
                <a:ea typeface="Calibri" panose="020F0502020204030204" pitchFamily="34" charset="0"/>
                <a:cs typeface="Times New Roman" panose="02020603050405020304" pitchFamily="18" charset="0"/>
              </a:rPr>
              <a:t>Senzația este urmată de percepție</a:t>
            </a:r>
          </a:p>
          <a:p>
            <a:endParaRPr lang="ro-RO" dirty="0"/>
          </a:p>
        </p:txBody>
      </p:sp>
    </p:spTree>
    <p:extLst>
      <p:ext uri="{BB962C8B-B14F-4D97-AF65-F5344CB8AC3E}">
        <p14:creationId xmlns:p14="http://schemas.microsoft.com/office/powerpoint/2010/main" val="3854906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8259</Words>
  <Application>Microsoft Office PowerPoint</Application>
  <PresentationFormat>Widescreen</PresentationFormat>
  <Paragraphs>337</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Avenir</vt:lpstr>
      <vt:lpstr>Calibri</vt:lpstr>
      <vt:lpstr>Calibri Light</vt:lpstr>
      <vt:lpstr>Office Theme</vt:lpstr>
      <vt:lpstr>Biofizica și Elemente de psihofizică</vt:lpstr>
      <vt:lpstr>Cuprins</vt:lpstr>
      <vt:lpstr>Psihofizica </vt:lpstr>
      <vt:lpstr>PowerPoint Presentation</vt:lpstr>
      <vt:lpstr>PSIHOFIZICA?</vt:lpstr>
      <vt:lpstr>STIMULUL</vt:lpstr>
      <vt:lpstr>Receptorii </vt:lpstr>
      <vt:lpstr>EXTERORECEPTORII</vt:lpstr>
      <vt:lpstr>SENZAȚIA</vt:lpstr>
      <vt:lpstr>PERCEPȚIA</vt:lpstr>
      <vt:lpstr>Percepția vs Senzația</vt:lpstr>
      <vt:lpstr>ATENȚIA</vt:lpstr>
      <vt:lpstr>Mărimi de excitare și mărimi de senzație</vt:lpstr>
      <vt:lpstr>Mărimi de excitare și de senzație</vt:lpstr>
      <vt:lpstr>Scara de senzații</vt:lpstr>
      <vt:lpstr>Pragurile în psihofizică</vt:lpstr>
      <vt:lpstr>Factorii care influențează pragul absolut</vt:lpstr>
      <vt:lpstr>PowerPoint Presentation</vt:lpstr>
      <vt:lpstr>Psychophysical Testing (pentru vederea ochiului)</vt:lpstr>
      <vt:lpstr>Color vision</vt:lpstr>
      <vt:lpstr>Legea lui Weber</vt:lpstr>
      <vt:lpstr>Legea lui Weber -  Fechner</vt:lpstr>
      <vt:lpstr>PowerPoint Presentation</vt:lpstr>
      <vt:lpstr>Legea puterii (Stevens)</vt:lpstr>
      <vt:lpstr>Aspecte cheie și implicații ale Legii Stevens</vt:lpstr>
      <vt:lpstr>Exponenta (n) din Lege : Cheia pentru înțelegerea percepției senzoriale</vt:lpstr>
      <vt:lpstr>PowerPoint Presentation</vt:lpstr>
      <vt:lpstr>Senzația vs Percepția</vt:lpstr>
      <vt:lpstr>Altă teorie: a detectării semnalelor (SDT). Concepte cheie</vt:lpstr>
      <vt:lpstr>Cele patru rezultate posibile în detectarea semnalului </vt:lpstr>
      <vt:lpstr>Modele Bayesiene</vt:lpstr>
      <vt:lpstr>Aplicații în medicină</vt:lpstr>
      <vt:lpstr>Prejudecata de răspuns  și impactul acesteia asupra percepției </vt:lpstr>
      <vt:lpstr>Codificarea parametrilor excitanți</vt:lpstr>
      <vt:lpstr>Aplicație la percepția auditivă </vt:lpstr>
      <vt:lpstr>Reteaua de linii izosonice. Scara fonilor </vt:lpstr>
      <vt:lpstr>PowerPoint Presentation</vt:lpstr>
      <vt:lpstr>Înaltimea tonala a sunetelor complexe </vt:lpstr>
      <vt:lpstr>Codificarea senzației de intensitatea sonoră </vt:lpstr>
      <vt:lpstr>PowerPoint Presentation</vt:lpstr>
      <vt:lpstr>PowerPoint Presentation</vt:lpstr>
      <vt:lpstr>PowerPoint Presentation</vt:lpstr>
      <vt:lpstr>Codificarea înalțimii tonale</vt:lpstr>
      <vt:lpstr>Codificarea spațială</vt:lpstr>
      <vt:lpstr>Codificarea temporală</vt:lpstr>
      <vt:lpstr>PowerPoint Presentation</vt:lpstr>
      <vt:lpstr>Psihofizica percepției culorilor</vt:lpstr>
      <vt:lpstr>PowerPoint Presentation</vt:lpstr>
      <vt:lpstr>Efectul de asimilare</vt:lpstr>
      <vt:lpstr>Psihofizica inteligenței</vt:lpstr>
      <vt:lpstr>De la vizual  la decizional</vt:lpstr>
      <vt:lpstr>Principiile percepției dictate de complexitatea situațiilor</vt:lpstr>
      <vt:lpstr>Percepția și constanța locației </vt:lpstr>
      <vt:lpstr>Percepția și organizarea figură/fundal </vt:lpstr>
      <vt:lpstr>Percepția și închiderea mentală </vt:lpstr>
      <vt:lpstr>Percepție și experiență - seturi perceptive </vt:lpstr>
      <vt:lpstr>Noogeneză și inteligență globală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COR-RCU</dc:creator>
  <cp:lastModifiedBy>buzdugan artur</cp:lastModifiedBy>
  <cp:revision>9</cp:revision>
  <dcterms:created xsi:type="dcterms:W3CDTF">2025-09-12T12:16:33Z</dcterms:created>
  <dcterms:modified xsi:type="dcterms:W3CDTF">2025-12-05T19:25:27Z</dcterms:modified>
</cp:coreProperties>
</file>