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0"/>
  </p:notesMasterIdLst>
  <p:sldIdLst>
    <p:sldId id="256" r:id="rId2"/>
    <p:sldId id="257" r:id="rId3"/>
    <p:sldId id="277" r:id="rId4"/>
    <p:sldId id="258" r:id="rId5"/>
    <p:sldId id="259" r:id="rId6"/>
    <p:sldId id="278" r:id="rId7"/>
    <p:sldId id="260" r:id="rId8"/>
    <p:sldId id="279" r:id="rId9"/>
    <p:sldId id="261" r:id="rId10"/>
    <p:sldId id="280" r:id="rId11"/>
    <p:sldId id="262" r:id="rId12"/>
    <p:sldId id="263" r:id="rId13"/>
    <p:sldId id="281" r:id="rId14"/>
    <p:sldId id="264" r:id="rId15"/>
    <p:sldId id="282" r:id="rId16"/>
    <p:sldId id="265" r:id="rId17"/>
    <p:sldId id="283" r:id="rId18"/>
    <p:sldId id="266" r:id="rId19"/>
    <p:sldId id="284" r:id="rId20"/>
    <p:sldId id="267" r:id="rId21"/>
    <p:sldId id="285" r:id="rId22"/>
    <p:sldId id="268" r:id="rId23"/>
    <p:sldId id="286" r:id="rId24"/>
    <p:sldId id="269" r:id="rId25"/>
    <p:sldId id="287" r:id="rId26"/>
    <p:sldId id="270" r:id="rId27"/>
    <p:sldId id="288" r:id="rId28"/>
    <p:sldId id="271" r:id="rId29"/>
    <p:sldId id="289" r:id="rId30"/>
    <p:sldId id="272" r:id="rId31"/>
    <p:sldId id="290" r:id="rId32"/>
    <p:sldId id="273" r:id="rId33"/>
    <p:sldId id="291" r:id="rId34"/>
    <p:sldId id="274" r:id="rId35"/>
    <p:sldId id="292" r:id="rId36"/>
    <p:sldId id="275" r:id="rId37"/>
    <p:sldId id="293" r:id="rId38"/>
    <p:sldId id="276"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680" autoAdjust="0"/>
    <p:restoredTop sz="95253" autoAdjust="0"/>
  </p:normalViewPr>
  <p:slideViewPr>
    <p:cSldViewPr snapToGrid="0">
      <p:cViewPr>
        <p:scale>
          <a:sx n="100" d="100"/>
          <a:sy n="100" d="100"/>
        </p:scale>
        <p:origin x="-336" y="-5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27F67-3A50-4297-B8B6-693DA88AA5E4}" type="datetimeFigureOut">
              <a:rPr lang="en-US" smtClean="0"/>
              <a:pPr/>
              <a:t>3/1/2023</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8DB0D-707A-4B4F-9F6C-74B60B20FB92}" type="slidenum">
              <a:rPr lang="en-US" smtClean="0"/>
              <a:pPr/>
              <a:t>‹#›</a:t>
            </a:fld>
            <a:endParaRPr lang="en-US"/>
          </a:p>
        </p:txBody>
      </p:sp>
    </p:spTree>
    <p:extLst>
      <p:ext uri="{BB962C8B-B14F-4D97-AF65-F5344CB8AC3E}">
        <p14:creationId xmlns:p14="http://schemas.microsoft.com/office/powerpoint/2010/main" xmlns="" val="1570655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1538014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1344207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2189767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64619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D7CAE28-B5DB-416C-BBE2-FF443ED9C5B5}"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906351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D7CAE28-B5DB-416C-BBE2-FF443ED9C5B5}" type="datetimeFigureOut">
              <a:rPr lang="en-US" smtClean="0"/>
              <a:pPr/>
              <a:t>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3011166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D7CAE28-B5DB-416C-BBE2-FF443ED9C5B5}" type="datetimeFigureOut">
              <a:rPr lang="en-US" smtClean="0"/>
              <a:pPr/>
              <a:t>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2052972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D7CAE28-B5DB-416C-BBE2-FF443ED9C5B5}" type="datetimeFigureOut">
              <a:rPr lang="en-US" smtClean="0"/>
              <a:pPr/>
              <a:t>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2820483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CAE28-B5DB-416C-BBE2-FF443ED9C5B5}" type="datetimeFigureOut">
              <a:rPr lang="en-US" smtClean="0"/>
              <a:pPr/>
              <a:t>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148447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pPr/>
              <a:t>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417882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pPr/>
              <a:t>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3696069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CAE28-B5DB-416C-BBE2-FF443ED9C5B5}" type="datetimeFigureOut">
              <a:rPr lang="en-US" smtClean="0"/>
              <a:pPr/>
              <a:t>3/1/2023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14515823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lse.fcim.utm.md/course/view.php?id=233"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0" y="280657"/>
            <a:ext cx="12191999" cy="1204112"/>
          </a:xfrm>
        </p:spPr>
        <p:txBody>
          <a:bodyPr anchor="t">
            <a:normAutofit fontScale="90000"/>
          </a:bodyPr>
          <a:lstStyle/>
          <a:p>
            <a:r>
              <a:rPr lang="en-GB" sz="5400" b="1" dirty="0" err="1" smtClean="0">
                <a:latin typeface="Times New Roman" panose="02020603050405020304" pitchFamily="18" charset="0"/>
                <a:cs typeface="Times New Roman" panose="02020603050405020304" pitchFamily="18" charset="0"/>
              </a:rPr>
              <a:t>Sisteme</a:t>
            </a:r>
            <a:r>
              <a:rPr lang="en-GB" sz="5400" b="1" dirty="0" smtClean="0">
                <a:latin typeface="Times New Roman" panose="02020603050405020304" pitchFamily="18" charset="0"/>
                <a:cs typeface="Times New Roman" panose="02020603050405020304" pitchFamily="18" charset="0"/>
              </a:rPr>
              <a:t> de </a:t>
            </a:r>
            <a:r>
              <a:rPr lang="en-GB" sz="5400" b="1" dirty="0" err="1" smtClean="0">
                <a:latin typeface="Times New Roman" panose="02020603050405020304" pitchFamily="18" charset="0"/>
                <a:cs typeface="Times New Roman" panose="02020603050405020304" pitchFamily="18" charset="0"/>
              </a:rPr>
              <a:t>Comunicare</a:t>
            </a:r>
            <a:r>
              <a:rPr lang="en-GB" sz="5400" b="1" dirty="0" smtClean="0">
                <a:latin typeface="Times New Roman" panose="02020603050405020304" pitchFamily="18" charset="0"/>
                <a:cs typeface="Times New Roman" panose="02020603050405020304" pitchFamily="18" charset="0"/>
              </a:rPr>
              <a:t> </a:t>
            </a:r>
            <a:r>
              <a:rPr lang="ro-MO" sz="5400" b="1" dirty="0" smtClean="0">
                <a:latin typeface="Times New Roman" panose="02020603050405020304" pitchFamily="18" charset="0"/>
                <a:cs typeface="Times New Roman" panose="02020603050405020304" pitchFamily="18" charset="0"/>
              </a:rPr>
              <a:t>și transmitere de Date</a:t>
            </a:r>
            <a:r>
              <a:rPr lang="x-none" sz="5400" b="1" smtClean="0">
                <a:latin typeface="Times New Roman" panose="02020603050405020304" pitchFamily="18" charset="0"/>
                <a:cs typeface="Times New Roman" panose="02020603050405020304" pitchFamily="18" charset="0"/>
              </a:rPr>
              <a:t/>
            </a:r>
            <a:br>
              <a:rPr lang="x-none" sz="5400" b="1" smtClean="0">
                <a:latin typeface="Times New Roman" panose="02020603050405020304" pitchFamily="18" charset="0"/>
                <a:cs typeface="Times New Roman" panose="02020603050405020304" pitchFamily="18" charset="0"/>
              </a:rPr>
            </a:br>
            <a:r>
              <a:rPr lang="en-GB" sz="2000" dirty="0" smtClean="0">
                <a:latin typeface="Arial Black" panose="020B0A04020102020204" pitchFamily="34" charset="0"/>
              </a:rPr>
              <a:t>T</a:t>
            </a:r>
            <a:r>
              <a:rPr lang="x-none" sz="2000" dirty="0">
                <a:latin typeface="Arial Black" panose="020B0A04020102020204" pitchFamily="34" charset="0"/>
              </a:rPr>
              <a:t>.1 – </a:t>
            </a:r>
            <a:r>
              <a:rPr lang="en-US" sz="2000" dirty="0" err="1">
                <a:latin typeface="Arial Black" panose="020B0A04020102020204" pitchFamily="34" charset="0"/>
                <a:hlinkClick r:id="rId2"/>
              </a:rPr>
              <a:t>Principii</a:t>
            </a:r>
            <a:r>
              <a:rPr lang="en-US" sz="2000" dirty="0">
                <a:latin typeface="Arial Black" panose="020B0A04020102020204" pitchFamily="34" charset="0"/>
                <a:hlinkClick r:id="rId2"/>
              </a:rPr>
              <a:t>, </a:t>
            </a:r>
            <a:r>
              <a:rPr lang="en-US" sz="2000" dirty="0" err="1">
                <a:latin typeface="Arial Black" panose="020B0A04020102020204" pitchFamily="34" charset="0"/>
                <a:hlinkClick r:id="rId2"/>
              </a:rPr>
              <a:t>clasificări</a:t>
            </a:r>
            <a:r>
              <a:rPr lang="en-US" sz="2000" dirty="0">
                <a:latin typeface="Arial Black" panose="020B0A04020102020204" pitchFamily="34" charset="0"/>
                <a:hlinkClick r:id="rId2"/>
              </a:rPr>
              <a:t> </a:t>
            </a:r>
            <a:r>
              <a:rPr lang="en-US" sz="2000" dirty="0" err="1">
                <a:latin typeface="Arial Black" panose="020B0A04020102020204" pitchFamily="34" charset="0"/>
                <a:hlinkClick r:id="rId2"/>
              </a:rPr>
              <a:t>și</a:t>
            </a:r>
            <a:r>
              <a:rPr lang="en-US" sz="2000" dirty="0">
                <a:latin typeface="Arial Black" panose="020B0A04020102020204" pitchFamily="34" charset="0"/>
                <a:hlinkClick r:id="rId2"/>
              </a:rPr>
              <a:t> </a:t>
            </a:r>
            <a:r>
              <a:rPr lang="en-US" sz="2000" dirty="0" err="1">
                <a:latin typeface="Arial Black" panose="020B0A04020102020204" pitchFamily="34" charset="0"/>
                <a:hlinkClick r:id="rId2"/>
              </a:rPr>
              <a:t>modele</a:t>
            </a:r>
            <a:r>
              <a:rPr lang="en-US" sz="2000" dirty="0">
                <a:latin typeface="Arial Black" panose="020B0A04020102020204" pitchFamily="34" charset="0"/>
                <a:hlinkClick r:id="rId2"/>
              </a:rPr>
              <a:t> de </a:t>
            </a:r>
            <a:r>
              <a:rPr lang="en-US" sz="2000" dirty="0" err="1">
                <a:latin typeface="Arial Black" panose="020B0A04020102020204" pitchFamily="34" charset="0"/>
                <a:hlinkClick r:id="rId2"/>
              </a:rPr>
              <a:t>referință</a:t>
            </a:r>
            <a:r>
              <a:rPr lang="en-US" sz="2000" dirty="0">
                <a:latin typeface="Arial Black" panose="020B0A04020102020204" pitchFamily="34" charset="0"/>
                <a:hlinkClick r:id="rId2"/>
              </a:rPr>
              <a:t> ale </a:t>
            </a:r>
            <a:r>
              <a:rPr lang="en-US" sz="2000" dirty="0" err="1">
                <a:latin typeface="Arial Black" panose="020B0A04020102020204" pitchFamily="34" charset="0"/>
                <a:hlinkClick r:id="rId2"/>
              </a:rPr>
              <a:t>rețelor</a:t>
            </a:r>
            <a:r>
              <a:rPr lang="en-US" sz="2000" dirty="0">
                <a:latin typeface="Arial Black" panose="020B0A04020102020204" pitchFamily="34" charset="0"/>
                <a:hlinkClick r:id="rId2"/>
              </a:rPr>
              <a:t> de </a:t>
            </a:r>
            <a:r>
              <a:rPr lang="en-US" sz="2000" dirty="0" err="1">
                <a:latin typeface="Arial Black" panose="020B0A04020102020204" pitchFamily="34" charset="0"/>
                <a:hlinkClick r:id="rId2"/>
              </a:rPr>
              <a:t>calculatoare</a:t>
            </a:r>
            <a:r>
              <a:rPr lang="en-US" sz="2000" dirty="0">
                <a:latin typeface="Arial Black" panose="020B0A04020102020204" pitchFamily="34" charset="0"/>
                <a:hlinkClick r:id="rId2"/>
              </a:rPr>
              <a:t>.</a:t>
            </a:r>
            <a:endParaRPr lang="en-US" sz="2000" dirty="0">
              <a:latin typeface="Arial Black" panose="020B0A04020102020204" pitchFamily="34" charset="0"/>
            </a:endParaRPr>
          </a:p>
        </p:txBody>
      </p:sp>
      <p:sp>
        <p:nvSpPr>
          <p:cNvPr id="5" name="Подзаголовок 4"/>
          <p:cNvSpPr>
            <a:spLocks noGrp="1"/>
          </p:cNvSpPr>
          <p:nvPr>
            <p:ph type="subTitle" idx="1"/>
          </p:nvPr>
        </p:nvSpPr>
        <p:spPr>
          <a:xfrm>
            <a:off x="1406305" y="6047715"/>
            <a:ext cx="9144000" cy="495678"/>
          </a:xfrm>
        </p:spPr>
        <p:txBody>
          <a:bodyPr/>
          <a:lstStyle/>
          <a:p>
            <a:r>
              <a:rPr lang="x-none" dirty="0" smtClean="0"/>
              <a:t>Conf. Univ. Dr. Crețu Vasilii</a:t>
            </a:r>
            <a:endParaRPr lang="en-US" dirty="0"/>
          </a:p>
        </p:txBody>
      </p:sp>
      <p:sp>
        <p:nvSpPr>
          <p:cNvPr id="2" name="TextBox 1"/>
          <p:cNvSpPr txBox="1"/>
          <p:nvPr/>
        </p:nvSpPr>
        <p:spPr>
          <a:xfrm>
            <a:off x="846497" y="3023857"/>
            <a:ext cx="10429592" cy="369332"/>
          </a:xfrm>
          <a:prstGeom prst="rect">
            <a:avLst/>
          </a:prstGeom>
          <a:noFill/>
        </p:spPr>
        <p:txBody>
          <a:bodyPr wrap="square" rtlCol="0">
            <a:spAutoFit/>
          </a:bodyPr>
          <a:lstStyle/>
          <a:p>
            <a:r>
              <a:rPr lang="x-none" b="1" dirty="0" smtClean="0"/>
              <a:t>Scopul Lecției: </a:t>
            </a:r>
            <a:r>
              <a:rPr lang="en-US" b="1" dirty="0" err="1"/>
              <a:t>Înițierea</a:t>
            </a:r>
            <a:r>
              <a:rPr lang="en-US" b="1" dirty="0"/>
              <a:t> </a:t>
            </a:r>
            <a:r>
              <a:rPr lang="en-US" b="1" dirty="0" err="1"/>
              <a:t>în</a:t>
            </a:r>
            <a:r>
              <a:rPr lang="en-US" b="1" dirty="0"/>
              <a:t> </a:t>
            </a:r>
            <a:r>
              <a:rPr lang="en-US" b="1" dirty="0" err="1"/>
              <a:t>noțiunea</a:t>
            </a:r>
            <a:r>
              <a:rPr lang="en-US" b="1" dirty="0"/>
              <a:t> de </a:t>
            </a:r>
            <a:r>
              <a:rPr lang="en-US" b="1" dirty="0" err="1"/>
              <a:t>transmitere</a:t>
            </a:r>
            <a:r>
              <a:rPr lang="en-US" b="1" dirty="0"/>
              <a:t> de date cu </a:t>
            </a:r>
            <a:r>
              <a:rPr lang="en-US" b="1" dirty="0" err="1"/>
              <a:t>exemplificarea</a:t>
            </a:r>
            <a:r>
              <a:rPr lang="en-US" b="1" dirty="0"/>
              <a:t> </a:t>
            </a:r>
            <a:r>
              <a:rPr lang="en-US" b="1" dirty="0" err="1"/>
              <a:t>în</a:t>
            </a:r>
            <a:r>
              <a:rPr lang="en-US" b="1" dirty="0"/>
              <a:t> </a:t>
            </a:r>
            <a:r>
              <a:rPr lang="en-US" b="1" dirty="0" err="1"/>
              <a:t>rețele</a:t>
            </a:r>
            <a:r>
              <a:rPr lang="en-US" b="1" dirty="0"/>
              <a:t> de </a:t>
            </a:r>
            <a:r>
              <a:rPr lang="en-US" b="1" dirty="0" err="1"/>
              <a:t>calculatoare</a:t>
            </a:r>
            <a:r>
              <a:rPr lang="en-US" b="1" dirty="0"/>
              <a:t>.</a:t>
            </a:r>
            <a:endParaRPr lang="en-US" dirty="0"/>
          </a:p>
        </p:txBody>
      </p:sp>
      <p:sp>
        <p:nvSpPr>
          <p:cNvPr id="6" name="TextBox 5"/>
          <p:cNvSpPr txBox="1"/>
          <p:nvPr/>
        </p:nvSpPr>
        <p:spPr>
          <a:xfrm>
            <a:off x="846497" y="1779935"/>
            <a:ext cx="10429592" cy="646331"/>
          </a:xfrm>
          <a:prstGeom prst="rect">
            <a:avLst/>
          </a:prstGeom>
          <a:noFill/>
        </p:spPr>
        <p:txBody>
          <a:bodyPr wrap="square" rtlCol="0">
            <a:spAutoFit/>
          </a:bodyPr>
          <a:lstStyle/>
          <a:p>
            <a:pPr algn="ctr"/>
            <a:r>
              <a:rPr lang="ro-RO" b="1" dirty="0"/>
              <a:t>Principii și noțiuni fundamentale în transferul de date prin rețele de calculatoare. Componentele generale ale unei rețele. Modelul de rețea OSI</a:t>
            </a:r>
            <a:endParaRPr lang="en-US" strike="sngStrike" dirty="0"/>
          </a:p>
        </p:txBody>
      </p:sp>
      <p:sp>
        <p:nvSpPr>
          <p:cNvPr id="3" name="Прямоугольник 2"/>
          <p:cNvSpPr/>
          <p:nvPr/>
        </p:nvSpPr>
        <p:spPr>
          <a:xfrm>
            <a:off x="846497" y="3925545"/>
            <a:ext cx="6096000" cy="1200329"/>
          </a:xfrm>
          <a:prstGeom prst="rect">
            <a:avLst/>
          </a:prstGeom>
        </p:spPr>
        <p:txBody>
          <a:bodyPr>
            <a:spAutoFit/>
          </a:bodyPr>
          <a:lstStyle/>
          <a:p>
            <a:r>
              <a:rPr lang="ro-RO" b="1" i="1" dirty="0" smtClean="0">
                <a:solidFill>
                  <a:srgbClr val="555555"/>
                </a:solidFill>
                <a:latin typeface="Times New Roman" pitchFamily="18" charset="0"/>
                <a:cs typeface="Times New Roman" pitchFamily="18" charset="0"/>
              </a:rPr>
              <a:t>Studentul </a:t>
            </a:r>
            <a:r>
              <a:rPr lang="ro-RO" b="1" i="1" dirty="0">
                <a:solidFill>
                  <a:srgbClr val="555555"/>
                </a:solidFill>
                <a:latin typeface="Times New Roman" pitchFamily="18" charset="0"/>
                <a:cs typeface="Times New Roman" pitchFamily="18" charset="0"/>
              </a:rPr>
              <a:t>trebuie să cunoască:</a:t>
            </a:r>
          </a:p>
          <a:p>
            <a:r>
              <a:rPr lang="ro-RO" b="1" i="1" dirty="0">
                <a:solidFill>
                  <a:srgbClr val="555555"/>
                </a:solidFill>
                <a:latin typeface="Times New Roman" pitchFamily="18" charset="0"/>
                <a:cs typeface="Times New Roman" pitchFamily="18" charset="0"/>
              </a:rPr>
              <a:t>§  Noțiunile de bază în rețele de calculatoare;</a:t>
            </a:r>
            <a:br>
              <a:rPr lang="ro-RO" b="1" i="1" dirty="0">
                <a:solidFill>
                  <a:srgbClr val="555555"/>
                </a:solidFill>
                <a:latin typeface="Times New Roman" pitchFamily="18" charset="0"/>
                <a:cs typeface="Times New Roman" pitchFamily="18" charset="0"/>
              </a:rPr>
            </a:br>
            <a:r>
              <a:rPr lang="ro-RO" b="1" i="1" dirty="0" smtClean="0">
                <a:solidFill>
                  <a:srgbClr val="555555"/>
                </a:solidFill>
                <a:latin typeface="Times New Roman" pitchFamily="18" charset="0"/>
                <a:cs typeface="Times New Roman" pitchFamily="18" charset="0"/>
              </a:rPr>
              <a:t>§</a:t>
            </a:r>
            <a:r>
              <a:rPr lang="ro-RO" b="1" i="1" dirty="0">
                <a:solidFill>
                  <a:srgbClr val="555555"/>
                </a:solidFill>
                <a:latin typeface="Times New Roman" pitchFamily="18" charset="0"/>
                <a:cs typeface="Times New Roman" pitchFamily="18" charset="0"/>
              </a:rPr>
              <a:t>  Modelul de rețea ISO-OSI;</a:t>
            </a:r>
          </a:p>
          <a:p>
            <a:r>
              <a:rPr lang="ro-RO" b="1" i="1" dirty="0">
                <a:solidFill>
                  <a:srgbClr val="555555"/>
                </a:solidFill>
                <a:latin typeface="Times New Roman" pitchFamily="18" charset="0"/>
                <a:cs typeface="Times New Roman" pitchFamily="18" charset="0"/>
              </a:rPr>
              <a:t>§  Componentele fizice ale rețelei</a:t>
            </a:r>
            <a:r>
              <a:rPr lang="ro-RO" b="1" i="1" dirty="0" smtClean="0">
                <a:solidFill>
                  <a:srgbClr val="555555"/>
                </a:solidFill>
                <a:latin typeface="Times New Roman" pitchFamily="18" charset="0"/>
                <a:cs typeface="Times New Roman" pitchFamily="18" charset="0"/>
              </a:rPr>
              <a:t>:</a:t>
            </a:r>
            <a:endParaRPr lang="ro-RO" b="1" i="1" dirty="0">
              <a:solidFill>
                <a:srgbClr val="555555"/>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6999531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186309"/>
          </a:xfrm>
          <a:prstGeom prst="rect">
            <a:avLst/>
          </a:prstGeom>
        </p:spPr>
        <p:txBody>
          <a:bodyPr wrap="square">
            <a:spAutoFit/>
          </a:bodyPr>
          <a:lstStyle/>
          <a:p>
            <a:r>
              <a:rPr lang="ru-MO">
                <a:solidFill>
                  <a:srgbClr val="000000"/>
                </a:solidFill>
                <a:latin typeface="Times New Roman" pitchFamily="18" charset="0"/>
                <a:cs typeface="Times New Roman" pitchFamily="18" charset="0"/>
              </a:rPr>
              <a:t>Во время передачи от исходного компьютера к целевому компьютеру данные претерпевают ряд </a:t>
            </a:r>
            <a:r>
              <a:rPr lang="ru-MO" smtClean="0">
                <a:solidFill>
                  <a:srgbClr val="000000"/>
                </a:solidFill>
                <a:latin typeface="Times New Roman" pitchFamily="18" charset="0"/>
                <a:cs typeface="Times New Roman" pitchFamily="18" charset="0"/>
              </a:rPr>
              <a:t>изменений</a:t>
            </a:r>
            <a:r>
              <a:rPr lang="en-US" smtClean="0">
                <a:solidFill>
                  <a:srgbClr val="000000"/>
                </a:solidFill>
                <a:latin typeface="Times New Roman" pitchFamily="18" charset="0"/>
                <a:cs typeface="Times New Roman" pitchFamily="18" charset="0"/>
              </a:rPr>
              <a:t>: </a:t>
            </a:r>
            <a:endParaRPr lang="en-US" dirty="0"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en-US" smtClean="0">
                <a:solidFill>
                  <a:srgbClr val="000000"/>
                </a:solidFill>
                <a:latin typeface="Times New Roman" pitchFamily="18" charset="0"/>
                <a:cs typeface="Times New Roman" pitchFamily="18" charset="0"/>
              </a:rPr>
              <a:t> </a:t>
            </a:r>
            <a:r>
              <a:rPr lang="ru-MO">
                <a:solidFill>
                  <a:srgbClr val="000000"/>
                </a:solidFill>
                <a:latin typeface="Times New Roman" pitchFamily="18" charset="0"/>
                <a:cs typeface="Times New Roman" pitchFamily="18" charset="0"/>
              </a:rPr>
              <a:t>Перед передачей по сети данные преобразуются в поток буквенно-цифровых символов, затем делятся на сегменты, с которыми проще работать и которые позволяют нескольким пользователям одновременно передавать данные по </a:t>
            </a:r>
            <a:r>
              <a:rPr lang="ru-MO" smtClean="0">
                <a:solidFill>
                  <a:srgbClr val="000000"/>
                </a:solidFill>
                <a:latin typeface="Times New Roman" pitchFamily="18" charset="0"/>
                <a:cs typeface="Times New Roman" pitchFamily="18" charset="0"/>
              </a:rPr>
              <a:t>сети</a:t>
            </a:r>
            <a:r>
              <a:rPr lang="en-US" smtClean="0">
                <a:solidFill>
                  <a:srgbClr val="000000"/>
                </a:solidFill>
                <a:latin typeface="Times New Roman" pitchFamily="18" charset="0"/>
                <a:cs typeface="Times New Roman" pitchFamily="18" charset="0"/>
              </a:rPr>
              <a:t>; </a:t>
            </a:r>
            <a:endParaRPr lang="en-US" dirty="0"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en-US" smtClean="0">
                <a:solidFill>
                  <a:srgbClr val="000000"/>
                </a:solidFill>
                <a:latin typeface="Times New Roman" pitchFamily="18" charset="0"/>
                <a:cs typeface="Times New Roman" pitchFamily="18" charset="0"/>
              </a:rPr>
              <a:t> </a:t>
            </a:r>
            <a:r>
              <a:rPr lang="ru-MO">
                <a:solidFill>
                  <a:srgbClr val="000000"/>
                </a:solidFill>
                <a:latin typeface="Times New Roman" pitchFamily="18" charset="0"/>
                <a:cs typeface="Times New Roman" pitchFamily="18" charset="0"/>
              </a:rPr>
              <a:t>Затем к каждому сегменту прикрепляется заголовок, который содержит ряд дополнительных сведений, таких как</a:t>
            </a:r>
            <a:r>
              <a:rPr lang="en-US" smtClean="0">
                <a:solidFill>
                  <a:srgbClr val="000000"/>
                </a:solidFill>
                <a:latin typeface="Times New Roman" pitchFamily="18" charset="0"/>
                <a:cs typeface="Times New Roman" pitchFamily="18" charset="0"/>
              </a:rPr>
              <a:t>:</a:t>
            </a:r>
            <a:endParaRPr lang="en-US" dirty="0" smtClean="0">
              <a:solidFill>
                <a:srgbClr val="000000"/>
              </a:solidFill>
              <a:latin typeface="Times New Roman" pitchFamily="18" charset="0"/>
              <a:cs typeface="Times New Roman" pitchFamily="18" charset="0"/>
            </a:endParaRPr>
          </a:p>
          <a:p>
            <a:pPr marL="742950" lvl="1" indent="-285750">
              <a:buFont typeface="Arial" panose="020B0604020202020204" pitchFamily="34" charset="0"/>
              <a:buChar char="•"/>
            </a:pPr>
            <a:r>
              <a:rPr lang="ru-MO">
                <a:solidFill>
                  <a:srgbClr val="000000"/>
                </a:solidFill>
                <a:latin typeface="Times New Roman" pitchFamily="18" charset="0"/>
                <a:cs typeface="Times New Roman" pitchFamily="18" charset="0"/>
              </a:rPr>
              <a:t>предупреждающий сигнал о передаче пакета данных</a:t>
            </a:r>
            <a:r>
              <a:rPr lang="en-US" smtClean="0">
                <a:solidFill>
                  <a:srgbClr val="000000"/>
                </a:solidFill>
                <a:latin typeface="Times New Roman" pitchFamily="18" charset="0"/>
                <a:cs typeface="Times New Roman" pitchFamily="18" charset="0"/>
              </a:rPr>
              <a:t>; </a:t>
            </a:r>
            <a:endParaRPr lang="en-US" dirty="0" smtClean="0">
              <a:solidFill>
                <a:srgbClr val="000000"/>
              </a:solidFill>
              <a:latin typeface="Times New Roman" pitchFamily="18" charset="0"/>
              <a:cs typeface="Times New Roman" pitchFamily="18" charset="0"/>
            </a:endParaRPr>
          </a:p>
          <a:p>
            <a:pPr marL="742950" lvl="1" indent="-285750">
              <a:buFont typeface="Arial" panose="020B0604020202020204" pitchFamily="34" charset="0"/>
              <a:buChar char="•"/>
            </a:pPr>
            <a:r>
              <a:rPr lang="en-US">
                <a:solidFill>
                  <a:srgbClr val="000000"/>
                </a:solidFill>
                <a:latin typeface="Times New Roman" pitchFamily="18" charset="0"/>
                <a:cs typeface="Times New Roman" pitchFamily="18" charset="0"/>
              </a:rPr>
              <a:t>IP-</a:t>
            </a:r>
            <a:r>
              <a:rPr lang="ru-MO">
                <a:solidFill>
                  <a:srgbClr val="000000"/>
                </a:solidFill>
                <a:latin typeface="Times New Roman" pitchFamily="18" charset="0"/>
                <a:cs typeface="Times New Roman" pitchFamily="18" charset="0"/>
              </a:rPr>
              <a:t>адрес исходного компьютера</a:t>
            </a:r>
            <a:r>
              <a:rPr lang="en-US" smtClean="0">
                <a:solidFill>
                  <a:srgbClr val="000000"/>
                </a:solidFill>
                <a:latin typeface="Times New Roman" pitchFamily="18" charset="0"/>
                <a:cs typeface="Times New Roman" pitchFamily="18" charset="0"/>
              </a:rPr>
              <a:t>; </a:t>
            </a:r>
            <a:endParaRPr lang="en-US" dirty="0" smtClean="0">
              <a:solidFill>
                <a:srgbClr val="000000"/>
              </a:solidFill>
              <a:latin typeface="Times New Roman" pitchFamily="18" charset="0"/>
              <a:cs typeface="Times New Roman" pitchFamily="18" charset="0"/>
            </a:endParaRPr>
          </a:p>
          <a:p>
            <a:pPr marL="742950" lvl="1" indent="-285750">
              <a:buFont typeface="Arial" panose="020B0604020202020204" pitchFamily="34" charset="0"/>
              <a:buChar char="•"/>
            </a:pPr>
            <a:r>
              <a:rPr lang="en-US">
                <a:solidFill>
                  <a:srgbClr val="000000"/>
                </a:solidFill>
                <a:latin typeface="Times New Roman" pitchFamily="18" charset="0"/>
                <a:cs typeface="Times New Roman" pitchFamily="18" charset="0"/>
              </a:rPr>
              <a:t>IP-</a:t>
            </a:r>
            <a:r>
              <a:rPr lang="ru-MO">
                <a:solidFill>
                  <a:srgbClr val="000000"/>
                </a:solidFill>
                <a:latin typeface="Times New Roman" pitchFamily="18" charset="0"/>
                <a:cs typeface="Times New Roman" pitchFamily="18" charset="0"/>
              </a:rPr>
              <a:t>адрес целевого компьютера</a:t>
            </a:r>
            <a:r>
              <a:rPr lang="en-US" smtClean="0">
                <a:solidFill>
                  <a:srgbClr val="000000"/>
                </a:solidFill>
                <a:latin typeface="Times New Roman" pitchFamily="18" charset="0"/>
                <a:cs typeface="Times New Roman" pitchFamily="18" charset="0"/>
              </a:rPr>
              <a:t>; </a:t>
            </a:r>
            <a:endParaRPr lang="en-US" dirty="0" smtClean="0">
              <a:solidFill>
                <a:srgbClr val="000000"/>
              </a:solidFill>
              <a:latin typeface="Times New Roman" pitchFamily="18" charset="0"/>
              <a:cs typeface="Times New Roman" pitchFamily="18" charset="0"/>
            </a:endParaRPr>
          </a:p>
          <a:p>
            <a:pPr marL="742950" lvl="1" indent="-285750">
              <a:buFont typeface="Arial" panose="020B0604020202020204" pitchFamily="34" charset="0"/>
              <a:buChar char="•"/>
            </a:pPr>
            <a:r>
              <a:rPr lang="en-US" smtClean="0">
                <a:solidFill>
                  <a:srgbClr val="000000"/>
                </a:solidFill>
                <a:latin typeface="Times New Roman" pitchFamily="18" charset="0"/>
                <a:cs typeface="Times New Roman" pitchFamily="18" charset="0"/>
              </a:rPr>
              <a:t> </a:t>
            </a:r>
            <a:r>
              <a:rPr lang="ru-MO">
                <a:solidFill>
                  <a:srgbClr val="000000"/>
                </a:solidFill>
                <a:latin typeface="Times New Roman" pitchFamily="18" charset="0"/>
                <a:cs typeface="Times New Roman" pitchFamily="18" charset="0"/>
              </a:rPr>
              <a:t>информацию о часах синхронизации передачи) и предусилитель, который обычно является компонентом проверки ошибок (CRC). Модифицированный таким образом сегмент называется пакетом, IP-пакетом или </a:t>
            </a:r>
            <a:r>
              <a:rPr lang="ru-MO" smtClean="0">
                <a:solidFill>
                  <a:srgbClr val="000000"/>
                </a:solidFill>
                <a:latin typeface="Times New Roman" pitchFamily="18" charset="0"/>
                <a:cs typeface="Times New Roman" pitchFamily="18" charset="0"/>
              </a:rPr>
              <a:t>дейтаграммой</a:t>
            </a:r>
            <a:r>
              <a:rPr lang="en-US" smtClean="0">
                <a:solidFill>
                  <a:srgbClr val="000000"/>
                </a:solidFill>
                <a:latin typeface="Times New Roman" pitchFamily="18" charset="0"/>
                <a:cs typeface="Times New Roman" pitchFamily="18" charset="0"/>
              </a:rPr>
              <a:t>;</a:t>
            </a:r>
            <a:endParaRPr lang="en-US" dirty="0" smtClean="0">
              <a:solidFill>
                <a:srgbClr val="000000"/>
              </a:solidFill>
              <a:latin typeface="Times New Roman" pitchFamily="18" charset="0"/>
              <a:cs typeface="Times New Roman" pitchFamily="18" charset="0"/>
            </a:endParaRPr>
          </a:p>
          <a:p>
            <a:pPr marL="361950" lvl="1" indent="-361950">
              <a:buFont typeface="Arial" panose="020B0604020202020204" pitchFamily="34" charset="0"/>
              <a:buChar char="•"/>
            </a:pPr>
            <a:r>
              <a:rPr lang="ru-MO">
                <a:solidFill>
                  <a:srgbClr val="000000"/>
                </a:solidFill>
                <a:latin typeface="Times New Roman" pitchFamily="18" charset="0"/>
                <a:cs typeface="Times New Roman" pitchFamily="18" charset="0"/>
              </a:rPr>
              <a:t>Затем к каждому пакету присоединяется второй заголовок, который содержит MAC-адреса исходного компьютера и целевого компьютера соответственно. Таким образом, упаковка превращается в </a:t>
            </a:r>
            <a:r>
              <a:rPr lang="ru-MO" smtClean="0">
                <a:solidFill>
                  <a:srgbClr val="000000"/>
                </a:solidFill>
                <a:latin typeface="Times New Roman" pitchFamily="18" charset="0"/>
                <a:cs typeface="Times New Roman" pitchFamily="18" charset="0"/>
              </a:rPr>
              <a:t>кадр</a:t>
            </a:r>
            <a:r>
              <a:rPr lang="en-US" smtClean="0">
                <a:solidFill>
                  <a:srgbClr val="000000"/>
                </a:solidFill>
                <a:latin typeface="Times New Roman" pitchFamily="18" charset="0"/>
                <a:cs typeface="Times New Roman" pitchFamily="18" charset="0"/>
              </a:rPr>
              <a:t>; </a:t>
            </a:r>
            <a:endParaRPr lang="en-US" dirty="0" smtClean="0">
              <a:solidFill>
                <a:srgbClr val="000000"/>
              </a:solidFill>
              <a:latin typeface="Times New Roman" pitchFamily="18" charset="0"/>
              <a:cs typeface="Times New Roman" pitchFamily="18" charset="0"/>
            </a:endParaRPr>
          </a:p>
          <a:p>
            <a:pPr marL="361950" lvl="1" indent="-361950">
              <a:buFont typeface="Arial" panose="020B0604020202020204" pitchFamily="34" charset="0"/>
              <a:buChar char="•"/>
            </a:pPr>
            <a:endParaRPr lang="en-US" dirty="0" smtClean="0">
              <a:solidFill>
                <a:srgbClr val="000000"/>
              </a:solidFill>
              <a:latin typeface="Times New Roman" pitchFamily="18" charset="0"/>
              <a:cs typeface="Times New Roman" pitchFamily="18" charset="0"/>
            </a:endParaRPr>
          </a:p>
          <a:p>
            <a:pPr marL="0" lvl="1"/>
            <a:r>
              <a:rPr lang="ru-MO">
                <a:solidFill>
                  <a:srgbClr val="000000"/>
                </a:solidFill>
                <a:latin typeface="Times New Roman" pitchFamily="18" charset="0"/>
                <a:cs typeface="Times New Roman" pitchFamily="18" charset="0"/>
              </a:rPr>
              <a:t>Кадры проходят через среду передачи в виде битовых строк. Существует несколько типов кадров в зависимости от стандартов, используемых для их описания (кадр Ethernet, кадр FDDI и т. д</a:t>
            </a:r>
            <a:r>
              <a:rPr lang="ru-MO" smtClean="0">
                <a:solidFill>
                  <a:srgbClr val="000000"/>
                </a:solidFill>
                <a:latin typeface="Times New Roman" pitchFamily="18" charset="0"/>
                <a:cs typeface="Times New Roman" pitchFamily="18" charset="0"/>
              </a:rPr>
              <a:t>.).</a:t>
            </a:r>
          </a:p>
          <a:p>
            <a:pPr marL="0" lvl="1"/>
            <a:r>
              <a:rPr lang="en-US">
                <a:latin typeface="Times New Roman" pitchFamily="18" charset="0"/>
                <a:cs typeface="Times New Roman" pitchFamily="18" charset="0"/>
              </a:rPr>
              <a:t/>
            </a:r>
            <a:br>
              <a:rPr lang="en-US">
                <a:latin typeface="Times New Roman" pitchFamily="18" charset="0"/>
                <a:cs typeface="Times New Roman" pitchFamily="18" charset="0"/>
              </a:rPr>
            </a:br>
            <a:r>
              <a:rPr lang="ru-MO">
                <a:latin typeface="Times New Roman" pitchFamily="18" charset="0"/>
                <a:cs typeface="Times New Roman" pitchFamily="18" charset="0"/>
              </a:rPr>
              <a:t>Оказавшись на целевом компьютере, битовые строки подвергаются процессу обратного преобразования. Заголовки отделяются, затем сегменты снова собираются, проверяются их целостность и количество, после чего они приводятся в удобочитаемый вид</a:t>
            </a:r>
            <a:r>
              <a:rPr lang="ru-MO" smtClean="0">
                <a:latin typeface="Times New Roman" pitchFamily="18" charset="0"/>
                <a:cs typeface="Times New Roman" pitchFamily="18" charset="0"/>
              </a:rPr>
              <a:t>.</a:t>
            </a:r>
          </a:p>
          <a:p>
            <a:pPr marL="0" lvl="1"/>
            <a:r>
              <a:rPr lang="en-US">
                <a:latin typeface="Times New Roman" pitchFamily="18" charset="0"/>
                <a:cs typeface="Times New Roman" pitchFamily="18" charset="0"/>
              </a:rPr>
              <a:t/>
            </a:r>
            <a:br>
              <a:rPr lang="en-US">
                <a:latin typeface="Times New Roman" pitchFamily="18" charset="0"/>
                <a:cs typeface="Times New Roman" pitchFamily="18" charset="0"/>
              </a:rPr>
            </a:br>
            <a:r>
              <a:rPr lang="ru-MO">
                <a:latin typeface="Times New Roman" pitchFamily="18" charset="0"/>
                <a:cs typeface="Times New Roman" pitchFamily="18" charset="0"/>
              </a:rPr>
              <a:t>Процесс упаковки данных называется инкапсуляцией, а обратный процесс распаковки дополнительной информации — декапсуляцией. Следует отметить, что при инкапсуляции фактические данные остаются нетронутыми.</a:t>
            </a:r>
            <a:endParaRPr lang="en-US" dirty="0">
              <a:latin typeface="Times New Roman" pitchFamily="18" charset="0"/>
              <a:cs typeface="Times New Roman" pitchFamily="18" charset="0"/>
            </a:endParaRPr>
          </a:p>
        </p:txBody>
      </p:sp>
      <p:sp>
        <p:nvSpPr>
          <p:cNvPr id="3" name="Прямоугольник 2"/>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017995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5622" y="94690"/>
            <a:ext cx="12086377" cy="2862322"/>
          </a:xfrm>
          <a:prstGeom prst="rect">
            <a:avLst/>
          </a:prstGeom>
        </p:spPr>
        <p:txBody>
          <a:bodyPr wrap="square">
            <a:spAutoFit/>
          </a:bodyPr>
          <a:lstStyle/>
          <a:p>
            <a:r>
              <a:rPr lang="es-ES" dirty="0">
                <a:solidFill>
                  <a:srgbClr val="000000"/>
                </a:solidFill>
                <a:latin typeface="Times New Roman" pitchFamily="18" charset="0"/>
                <a:cs typeface="Times New Roman" pitchFamily="18" charset="0"/>
              </a:rPr>
              <a:t>Sunt definite două tehnologii de transmisie a datelor: transmisia prin </a:t>
            </a:r>
            <a:r>
              <a:rPr lang="es-ES" dirty="0" smtClean="0">
                <a:solidFill>
                  <a:srgbClr val="000000"/>
                </a:solidFill>
                <a:latin typeface="Times New Roman" pitchFamily="18" charset="0"/>
                <a:cs typeface="Times New Roman" pitchFamily="18" charset="0"/>
              </a:rPr>
              <a:t>difuzare (</a:t>
            </a:r>
            <a:r>
              <a:rPr lang="es-ES" dirty="0">
                <a:solidFill>
                  <a:srgbClr val="000000"/>
                </a:solidFill>
                <a:latin typeface="Times New Roman" pitchFamily="18" charset="0"/>
                <a:cs typeface="Times New Roman" pitchFamily="18" charset="0"/>
              </a:rPr>
              <a:t>broadcast) şi transmisia punct-la-punct</a:t>
            </a:r>
            <a:r>
              <a:rPr lang="es-ES" dirty="0" smtClean="0">
                <a:solidFill>
                  <a:srgbClr val="000000"/>
                </a:solidFill>
                <a:latin typeface="Times New Roman" pitchFamily="18" charset="0"/>
                <a:cs typeface="Times New Roman" pitchFamily="18" charset="0"/>
              </a:rPr>
              <a:t>.</a:t>
            </a:r>
          </a:p>
          <a:p>
            <a:pPr marL="285750" indent="-285750">
              <a:buFont typeface="Arial" panose="020B0604020202020204" pitchFamily="34" charset="0"/>
              <a:buChar char="•"/>
            </a:pPr>
            <a:r>
              <a:rPr lang="es-E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Transmisia</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prin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difuzare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utilizează</a:t>
            </a:r>
            <a:r>
              <a:rPr lang="en-US" dirty="0">
                <a:latin typeface="Times New Roman" pitchFamily="18" charset="0"/>
                <a:cs typeface="Times New Roman" pitchFamily="18" charset="0"/>
              </a:rPr>
              <a:t> de </a:t>
            </a:r>
            <a:r>
              <a:rPr lang="en-US" dirty="0" err="1">
                <a:latin typeface="Times New Roman" pitchFamily="18" charset="0"/>
                <a:cs typeface="Times New Roman" pitchFamily="18" charset="0"/>
              </a:rPr>
              <a:t>cele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multe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ori</a:t>
            </a:r>
            <a:r>
              <a:rPr lang="en-US" dirty="0">
                <a:latin typeface="Times New Roman" pitchFamily="18" charset="0"/>
                <a:cs typeface="Times New Roman" pitchFamily="18" charset="0"/>
              </a:rPr>
              <a:t> un </a:t>
            </a:r>
            <a:r>
              <a:rPr lang="en-US" dirty="0" err="1">
                <a:latin typeface="Times New Roman" pitchFamily="18" charset="0"/>
                <a:cs typeface="Times New Roman" pitchFamily="18" charset="0"/>
              </a:rPr>
              <a:t>singur</a:t>
            </a:r>
            <a:r>
              <a:rPr lang="en-US" dirty="0">
                <a:latin typeface="Times New Roman" pitchFamily="18" charset="0"/>
                <a:cs typeface="Times New Roman" pitchFamily="18" charset="0"/>
              </a:rPr>
              <a:t> canal </a:t>
            </a:r>
            <a:r>
              <a:rPr lang="en-US" dirty="0" smtClean="0">
                <a:latin typeface="Times New Roman" pitchFamily="18" charset="0"/>
                <a:cs typeface="Times New Roman" pitchFamily="18" charset="0"/>
              </a:rPr>
              <a:t>de </a:t>
            </a:r>
            <a:r>
              <a:rPr lang="en-US" dirty="0" err="1" smtClean="0">
                <a:latin typeface="Times New Roman" pitchFamily="18" charset="0"/>
                <a:cs typeface="Times New Roman" pitchFamily="18" charset="0"/>
              </a:rPr>
              <a:t>comunicaţie</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care </a:t>
            </a:r>
            <a:r>
              <a:rPr lang="en-US" dirty="0" err="1">
                <a:latin typeface="Times New Roman" pitchFamily="18" charset="0"/>
                <a:cs typeface="Times New Roman" pitchFamily="18" charset="0"/>
              </a:rPr>
              <a:t>este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partajat</a:t>
            </a:r>
            <a:r>
              <a:rPr lang="en-US" dirty="0">
                <a:latin typeface="Times New Roman" pitchFamily="18" charset="0"/>
                <a:cs typeface="Times New Roman" pitchFamily="18" charset="0"/>
              </a:rPr>
              <a:t> de </a:t>
            </a:r>
            <a:r>
              <a:rPr lang="en-US" dirty="0" err="1">
                <a:latin typeface="Times New Roman" pitchFamily="18" charset="0"/>
                <a:cs typeface="Times New Roman" pitchFamily="18" charset="0"/>
              </a:rPr>
              <a:t>toate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staţiile</a:t>
            </a:r>
            <a:r>
              <a:rPr lang="en-US" dirty="0">
                <a:latin typeface="Times New Roman" pitchFamily="18" charset="0"/>
                <a:cs typeface="Times New Roman" pitchFamily="18" charset="0"/>
              </a:rPr>
              <a:t> din </a:t>
            </a:r>
            <a:r>
              <a:rPr lang="en-US" dirty="0" err="1">
                <a:latin typeface="Times New Roman" pitchFamily="18" charset="0"/>
                <a:cs typeface="Times New Roman" pitchFamily="18" charset="0"/>
              </a:rPr>
              <a:t>reţea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Orice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staţie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poate</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trimite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pachete</a:t>
            </a:r>
            <a:r>
              <a:rPr lang="en-US" dirty="0">
                <a:latin typeface="Times New Roman" pitchFamily="18" charset="0"/>
                <a:cs typeface="Times New Roman" pitchFamily="18" charset="0"/>
              </a:rPr>
              <a:t>, care </a:t>
            </a:r>
            <a:r>
              <a:rPr lang="en-US" dirty="0" err="1">
                <a:latin typeface="Times New Roman" pitchFamily="18" charset="0"/>
                <a:cs typeface="Times New Roman" pitchFamily="18" charset="0"/>
              </a:rPr>
              <a:t>sunt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primite</a:t>
            </a:r>
            <a:r>
              <a:rPr lang="en-US" dirty="0">
                <a:latin typeface="Times New Roman" pitchFamily="18" charset="0"/>
                <a:cs typeface="Times New Roman" pitchFamily="18" charset="0"/>
              </a:rPr>
              <a:t> de </a:t>
            </a:r>
            <a:r>
              <a:rPr lang="en-US" dirty="0" err="1">
                <a:latin typeface="Times New Roman" pitchFamily="18" charset="0"/>
                <a:cs typeface="Times New Roman" pitchFamily="18" charset="0"/>
              </a:rPr>
              <a:t>toate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celelalte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staţii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operaţiunea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numindu</a:t>
            </a:r>
            <a:r>
              <a:rPr lang="en-US" dirty="0">
                <a:latin typeface="Times New Roman" pitchFamily="18" charset="0"/>
                <a:cs typeface="Times New Roman" pitchFamily="18" charset="0"/>
              </a:rPr>
              <a:t>-se </a:t>
            </a:r>
            <a:r>
              <a:rPr lang="en-US" dirty="0" err="1">
                <a:latin typeface="Times New Roman" pitchFamily="18" charset="0"/>
                <a:cs typeface="Times New Roman" pitchFamily="18" charset="0"/>
              </a:rPr>
              <a:t>difuzare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Staţiile</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prelucrează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numai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pachetele</a:t>
            </a:r>
            <a:r>
              <a:rPr lang="en-US" dirty="0">
                <a:latin typeface="Times New Roman" pitchFamily="18" charset="0"/>
                <a:cs typeface="Times New Roman" pitchFamily="18" charset="0"/>
              </a:rPr>
              <a:t> care le </a:t>
            </a:r>
            <a:r>
              <a:rPr lang="en-US" dirty="0" err="1">
                <a:latin typeface="Times New Roman" pitchFamily="18" charset="0"/>
                <a:cs typeface="Times New Roman" pitchFamily="18" charset="0"/>
              </a:rPr>
              <a:t>sunt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adresate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şi</a:t>
            </a:r>
            <a:r>
              <a:rPr lang="en-US" dirty="0">
                <a:latin typeface="Times New Roman" pitchFamily="18" charset="0"/>
                <a:cs typeface="Times New Roman" pitchFamily="18" charset="0"/>
              </a:rPr>
              <a:t> le </a:t>
            </a:r>
            <a:r>
              <a:rPr lang="en-US" dirty="0" err="1">
                <a:latin typeface="Times New Roman" pitchFamily="18" charset="0"/>
                <a:cs typeface="Times New Roman" pitchFamily="18" charset="0"/>
              </a:rPr>
              <a:t>ignoră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toate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celelalte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În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unele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reţele</a:t>
            </a:r>
            <a:r>
              <a:rPr lang="en-US" dirty="0">
                <a:latin typeface="Times New Roman" pitchFamily="18" charset="0"/>
                <a:cs typeface="Times New Roman" pitchFamily="18" charset="0"/>
              </a:rPr>
              <a:t> cu </a:t>
            </a:r>
            <a:r>
              <a:rPr lang="en-US" dirty="0" err="1">
                <a:latin typeface="Times New Roman" pitchFamily="18" charset="0"/>
                <a:cs typeface="Times New Roman" pitchFamily="18" charset="0"/>
              </a:rPr>
              <a:t>difuzare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este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posibilă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transmisia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simultană</a:t>
            </a:r>
            <a:r>
              <a:rPr lang="en-US" dirty="0">
                <a:latin typeface="Times New Roman" pitchFamily="18" charset="0"/>
                <a:cs typeface="Times New Roman" pitchFamily="18" charset="0"/>
              </a:rPr>
              <a:t> de </a:t>
            </a:r>
            <a:r>
              <a:rPr lang="en-US" dirty="0" err="1" smtClean="0">
                <a:latin typeface="Times New Roman" pitchFamily="18" charset="0"/>
                <a:cs typeface="Times New Roman" pitchFamily="18" charset="0"/>
              </a:rPr>
              <a:t>pachete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către</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mai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multe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staţii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conectate</a:t>
            </a:r>
            <a:r>
              <a:rPr lang="en-US" dirty="0">
                <a:latin typeface="Times New Roman" pitchFamily="18" charset="0"/>
                <a:cs typeface="Times New Roman" pitchFamily="18" charset="0"/>
              </a:rPr>
              <a:t> la </a:t>
            </a:r>
            <a:r>
              <a:rPr lang="en-US" dirty="0" err="1">
                <a:latin typeface="Times New Roman" pitchFamily="18" charset="0"/>
                <a:cs typeface="Times New Roman" pitchFamily="18" charset="0"/>
              </a:rPr>
              <a:t>reţea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operaţiune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poartă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numele</a:t>
            </a:r>
            <a:r>
              <a:rPr lang="en-US" dirty="0">
                <a:latin typeface="Times New Roman" pitchFamily="18" charset="0"/>
                <a:cs typeface="Times New Roman" pitchFamily="18" charset="0"/>
              </a:rPr>
              <a:t> de </a:t>
            </a:r>
            <a:r>
              <a:rPr lang="en-US" dirty="0" err="1" smtClean="0">
                <a:latin typeface="Times New Roman" pitchFamily="18" charset="0"/>
                <a:cs typeface="Times New Roman" pitchFamily="18" charset="0"/>
              </a:rPr>
              <a:t>trimitere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multiplă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Această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tehnică</a:t>
            </a:r>
            <a:r>
              <a:rPr lang="en-US" dirty="0">
                <a:latin typeface="Times New Roman" pitchFamily="18" charset="0"/>
                <a:cs typeface="Times New Roman" pitchFamily="18" charset="0"/>
              </a:rPr>
              <a:t> se </a:t>
            </a:r>
            <a:r>
              <a:rPr lang="en-US" dirty="0" err="1">
                <a:latin typeface="Times New Roman" pitchFamily="18" charset="0"/>
                <a:cs typeface="Times New Roman" pitchFamily="18" charset="0"/>
              </a:rPr>
              <a:t>utilizează</a:t>
            </a:r>
            <a:r>
              <a:rPr lang="en-US" dirty="0">
                <a:latin typeface="Times New Roman" pitchFamily="18" charset="0"/>
                <a:cs typeface="Times New Roman" pitchFamily="18" charset="0"/>
              </a:rPr>
              <a:t> cu </a:t>
            </a:r>
            <a:r>
              <a:rPr lang="en-US" dirty="0" err="1">
                <a:latin typeface="Times New Roman" pitchFamily="18" charset="0"/>
                <a:cs typeface="Times New Roman" pitchFamily="18" charset="0"/>
              </a:rPr>
              <a:t>precădere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în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reţelele</a:t>
            </a:r>
            <a:r>
              <a:rPr lang="en-US" dirty="0">
                <a:latin typeface="Times New Roman" pitchFamily="18" charset="0"/>
                <a:cs typeface="Times New Roman" pitchFamily="18" charset="0"/>
              </a:rPr>
              <a:t> de </a:t>
            </a:r>
            <a:r>
              <a:rPr lang="en-US" dirty="0" err="1">
                <a:latin typeface="Times New Roman" pitchFamily="18" charset="0"/>
                <a:cs typeface="Times New Roman" pitchFamily="18" charset="0"/>
              </a:rPr>
              <a:t>mici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dimensiuni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localizate</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în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aceeaşi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arie</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geografică</a:t>
            </a:r>
            <a:r>
              <a:rPr lang="en-US" dirty="0" smtClean="0">
                <a:latin typeface="Times New Roman" pitchFamily="18" charset="0"/>
                <a:cs typeface="Times New Roman" pitchFamily="18" charset="0"/>
              </a:rPr>
              <a:t>.</a:t>
            </a:r>
          </a:p>
          <a:p>
            <a:pPr marL="285750" indent="-285750">
              <a:buFont typeface="Arial" panose="020B0604020202020204" pitchFamily="34" charset="0"/>
              <a:buChar char="•"/>
            </a:pPr>
            <a:r>
              <a:rPr lang="en-US" dirty="0" err="1" smtClean="0">
                <a:latin typeface="Times New Roman" pitchFamily="18" charset="0"/>
                <a:cs typeface="Times New Roman" pitchFamily="18" charset="0"/>
              </a:rPr>
              <a:t>Transmisia</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punct</a:t>
            </a:r>
            <a:r>
              <a:rPr lang="en-US" dirty="0">
                <a:latin typeface="Times New Roman" pitchFamily="18" charset="0"/>
                <a:cs typeface="Times New Roman" pitchFamily="18" charset="0"/>
              </a:rPr>
              <a:t>-la-</a:t>
            </a:r>
            <a:r>
              <a:rPr lang="en-US" dirty="0" err="1">
                <a:latin typeface="Times New Roman" pitchFamily="18" charset="0"/>
                <a:cs typeface="Times New Roman" pitchFamily="18" charset="0"/>
              </a:rPr>
              <a:t>punct</a:t>
            </a:r>
            <a:r>
              <a:rPr lang="en-US" dirty="0">
                <a:latin typeface="Times New Roman" pitchFamily="18" charset="0"/>
                <a:cs typeface="Times New Roman" pitchFamily="18" charset="0"/>
              </a:rPr>
              <a:t> se </a:t>
            </a:r>
            <a:r>
              <a:rPr lang="en-US" dirty="0" err="1">
                <a:latin typeface="Times New Roman" pitchFamily="18" charset="0"/>
                <a:cs typeface="Times New Roman" pitchFamily="18" charset="0"/>
              </a:rPr>
              <a:t>bazează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conexiuni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pereche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între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staţii</a:t>
            </a:r>
            <a:r>
              <a:rPr lang="en-US" dirty="0">
                <a:latin typeface="Times New Roman" pitchFamily="18" charset="0"/>
                <a:cs typeface="Times New Roman" pitchFamily="18" charset="0"/>
              </a:rPr>
              <a:t>, cu </a:t>
            </a:r>
            <a:r>
              <a:rPr lang="en-US" dirty="0" err="1" smtClean="0">
                <a:latin typeface="Times New Roman" pitchFamily="18" charset="0"/>
                <a:cs typeface="Times New Roman" pitchFamily="18" charset="0"/>
              </a:rPr>
              <a:t>scopul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transmiterii</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de </a:t>
            </a:r>
            <a:r>
              <a:rPr lang="en-US" dirty="0" err="1">
                <a:latin typeface="Times New Roman" pitchFamily="18" charset="0"/>
                <a:cs typeface="Times New Roman" pitchFamily="18" charset="0"/>
              </a:rPr>
              <a:t>pachete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Pentru</a:t>
            </a:r>
            <a:r>
              <a:rPr lang="en-US" dirty="0">
                <a:latin typeface="Times New Roman" pitchFamily="18" charset="0"/>
                <a:cs typeface="Times New Roman" pitchFamily="18" charset="0"/>
              </a:rPr>
              <a:t> a </a:t>
            </a:r>
            <a:r>
              <a:rPr lang="en-US" dirty="0" err="1">
                <a:latin typeface="Times New Roman" pitchFamily="18" charset="0"/>
                <a:cs typeface="Times New Roman" pitchFamily="18" charset="0"/>
              </a:rPr>
              <a:t>parcurge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traseul</a:t>
            </a:r>
            <a:r>
              <a:rPr lang="en-US" dirty="0">
                <a:latin typeface="Times New Roman" pitchFamily="18" charset="0"/>
                <a:cs typeface="Times New Roman" pitchFamily="18" charset="0"/>
              </a:rPr>
              <a:t> de la o </a:t>
            </a:r>
            <a:r>
              <a:rPr lang="en-US" dirty="0" err="1">
                <a:latin typeface="Times New Roman" pitchFamily="18" charset="0"/>
                <a:cs typeface="Times New Roman" pitchFamily="18" charset="0"/>
              </a:rPr>
              <a:t>sursă</a:t>
            </a:r>
            <a:r>
              <a:rPr lang="en-US" dirty="0">
                <a:latin typeface="Times New Roman" pitchFamily="18" charset="0"/>
                <a:cs typeface="Times New Roman" pitchFamily="18" charset="0"/>
              </a:rPr>
              <a:t> la </a:t>
            </a:r>
            <a:r>
              <a:rPr lang="en-US" dirty="0" err="1">
                <a:latin typeface="Times New Roman" pitchFamily="18" charset="0"/>
                <a:cs typeface="Times New Roman" pitchFamily="18" charset="0"/>
              </a:rPr>
              <a:t>destinaţie</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intr</a:t>
            </a:r>
            <a:r>
              <a:rPr lang="en-US" dirty="0" smtClean="0">
                <a:latin typeface="Times New Roman" pitchFamily="18" charset="0"/>
                <a:cs typeface="Times New Roman" pitchFamily="18" charset="0"/>
              </a:rPr>
              <a:t>-o </a:t>
            </a:r>
            <a:r>
              <a:rPr lang="en-US" dirty="0" err="1" smtClean="0">
                <a:latin typeface="Times New Roman" pitchFamily="18" charset="0"/>
                <a:cs typeface="Times New Roman" pitchFamily="18" charset="0"/>
              </a:rPr>
              <a:t>reţea</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de </a:t>
            </a:r>
            <a:r>
              <a:rPr lang="en-US" dirty="0" err="1">
                <a:latin typeface="Times New Roman" pitchFamily="18" charset="0"/>
                <a:cs typeface="Times New Roman" pitchFamily="18" charset="0"/>
              </a:rPr>
              <a:t>acest</a:t>
            </a:r>
            <a:r>
              <a:rPr lang="en-US" dirty="0">
                <a:latin typeface="Times New Roman" pitchFamily="18" charset="0"/>
                <a:cs typeface="Times New Roman" pitchFamily="18" charset="0"/>
              </a:rPr>
              <a:t> tip, un </a:t>
            </a:r>
            <a:r>
              <a:rPr lang="en-US" dirty="0" err="1">
                <a:latin typeface="Times New Roman" pitchFamily="18" charset="0"/>
                <a:cs typeface="Times New Roman" pitchFamily="18" charset="0"/>
              </a:rPr>
              <a:t>pachet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călatori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multe</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maşini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intermediare</a:t>
            </a:r>
            <a:r>
              <a:rPr lang="en-US" dirty="0">
                <a:latin typeface="Times New Roman" pitchFamily="18" charset="0"/>
                <a:cs typeface="Times New Roman" pitchFamily="18" charset="0"/>
              </a:rPr>
              <a:t>. Pot </a:t>
            </a:r>
            <a:r>
              <a:rPr lang="en-US" dirty="0" err="1">
                <a:latin typeface="Times New Roman" pitchFamily="18" charset="0"/>
                <a:cs typeface="Times New Roman" pitchFamily="18" charset="0"/>
              </a:rPr>
              <a:t>exista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multe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trasee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între</a:t>
            </a:r>
            <a:r>
              <a:rPr lang="en-US" dirty="0">
                <a:latin typeface="Times New Roman" pitchFamily="18" charset="0"/>
                <a:cs typeface="Times New Roman" pitchFamily="18" charset="0"/>
              </a:rPr>
              <a:t> o </a:t>
            </a:r>
            <a:r>
              <a:rPr lang="en-US" dirty="0" err="1">
                <a:latin typeface="Times New Roman" pitchFamily="18" charset="0"/>
                <a:cs typeface="Times New Roman" pitchFamily="18" charset="0"/>
              </a:rPr>
              <a:t>sursă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şi</a:t>
            </a:r>
            <a:r>
              <a:rPr lang="en-US" dirty="0">
                <a:latin typeface="Times New Roman" pitchFamily="18" charset="0"/>
                <a:cs typeface="Times New Roman" pitchFamily="18" charset="0"/>
              </a:rPr>
              <a:t> o </a:t>
            </a:r>
            <a:r>
              <a:rPr lang="en-US" dirty="0" err="1">
                <a:latin typeface="Times New Roman" pitchFamily="18" charset="0"/>
                <a:cs typeface="Times New Roman" pitchFamily="18" charset="0"/>
              </a:rPr>
              <a:t>destinaţie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motiv</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pentru</a:t>
            </a:r>
            <a:r>
              <a:rPr lang="en-US" dirty="0" smtClean="0">
                <a:latin typeface="Times New Roman" pitchFamily="18" charset="0"/>
                <a:cs typeface="Times New Roman" pitchFamily="18" charset="0"/>
              </a:rPr>
              <a:t> care </a:t>
            </a:r>
            <a:r>
              <a:rPr lang="en-US" dirty="0" err="1">
                <a:latin typeface="Times New Roman" pitchFamily="18" charset="0"/>
                <a:cs typeface="Times New Roman" pitchFamily="18" charset="0"/>
              </a:rPr>
              <a:t>în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aceste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situaţii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este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necesara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implementarea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unor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algoritmi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specializaţi</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de </a:t>
            </a:r>
            <a:r>
              <a:rPr lang="en-US" dirty="0" err="1" smtClean="0">
                <a:latin typeface="Times New Roman" pitchFamily="18" charset="0"/>
                <a:cs typeface="Times New Roman" pitchFamily="18" charset="0"/>
              </a:rPr>
              <a:t>dirijare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Tehnica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punct</a:t>
            </a:r>
            <a:r>
              <a:rPr lang="en-US" dirty="0">
                <a:latin typeface="Times New Roman" pitchFamily="18" charset="0"/>
                <a:cs typeface="Times New Roman" pitchFamily="18" charset="0"/>
              </a:rPr>
              <a:t>-la-</a:t>
            </a:r>
            <a:r>
              <a:rPr lang="en-US" dirty="0" err="1">
                <a:latin typeface="Times New Roman" pitchFamily="18" charset="0"/>
                <a:cs typeface="Times New Roman" pitchFamily="18" charset="0"/>
              </a:rPr>
              <a:t>punct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este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caracteristică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reţelelor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mari</a:t>
            </a:r>
            <a:r>
              <a:rPr lang="en-US" dirty="0">
                <a:latin typeface="Times New Roman" pitchFamily="18" charset="0"/>
                <a:cs typeface="Times New Roman" pitchFamily="18" charset="0"/>
              </a:rPr>
              <a:t> </a:t>
            </a:r>
          </a:p>
        </p:txBody>
      </p:sp>
      <p:sp>
        <p:nvSpPr>
          <p:cNvPr id="2" name="Прямоугольник 1"/>
          <p:cNvSpPr/>
          <p:nvPr/>
        </p:nvSpPr>
        <p:spPr>
          <a:xfrm>
            <a:off x="0" y="3105835"/>
            <a:ext cx="12192000" cy="3139321"/>
          </a:xfrm>
          <a:prstGeom prst="rect">
            <a:avLst/>
          </a:prstGeom>
        </p:spPr>
        <p:txBody>
          <a:bodyPr wrap="square">
            <a:spAutoFit/>
          </a:bodyPr>
          <a:lstStyle/>
          <a:p>
            <a:r>
              <a:rPr lang="ru-MO">
                <a:latin typeface="Times New Roman" pitchFamily="18" charset="0"/>
                <a:cs typeface="Times New Roman" pitchFamily="18" charset="0"/>
              </a:rPr>
              <a:t>Определены две технологии передачи данных: широковещательная передача и двухточечная передача</a:t>
            </a:r>
            <a:r>
              <a:rPr lang="ru-MO" smtClean="0">
                <a:latin typeface="Times New Roman" pitchFamily="18" charset="0"/>
                <a:cs typeface="Times New Roman" pitchFamily="18" charset="0"/>
              </a:rPr>
              <a:t>.</a:t>
            </a:r>
          </a:p>
          <a:p>
            <a:pPr marL="285750" indent="-285750">
              <a:buFont typeface="Arial" pitchFamily="34" charset="0"/>
              <a:buChar char="•"/>
            </a:pPr>
            <a:r>
              <a:rPr lang="ru-MO">
                <a:latin typeface="Times New Roman" pitchFamily="18" charset="0"/>
                <a:cs typeface="Times New Roman" pitchFamily="18" charset="0"/>
              </a:rPr>
              <a:t>Широковещательная передача часто использует один канал связи, который используется всеми станциями в сети. Любая станция может посылать пакеты, которые принимаются всеми остальными станциями, эта операция называется широковещанием. Станции обрабатывают только адресованные им пакеты и игнорируют все остальные. В некоторых широковещательных сетях возможна одновременная передача пакетов нескольким станциям, подключенным к сети, что называется мультиотправкой. Этот метод в основном используется в небольших сетях, расположенных в одном географическом районе</a:t>
            </a:r>
            <a:r>
              <a:rPr lang="ru-MO" smtClean="0">
                <a:latin typeface="Times New Roman" pitchFamily="18" charset="0"/>
                <a:cs typeface="Times New Roman" pitchFamily="18" charset="0"/>
              </a:rPr>
              <a:t>.</a:t>
            </a:r>
          </a:p>
          <a:p>
            <a:pPr marL="285750" indent="-285750">
              <a:buFont typeface="Arial" pitchFamily="34" charset="0"/>
              <a:buChar char="•"/>
            </a:pPr>
            <a:r>
              <a:rPr lang="ru-MO">
                <a:latin typeface="Times New Roman" pitchFamily="18" charset="0"/>
                <a:cs typeface="Times New Roman" pitchFamily="18" charset="0"/>
              </a:rPr>
              <a:t>Передача точка-точка основана на парных соединениях между станциями с целью передачи пакетов. Для перемещения от одного источника к другому в такой сети пакет будет «путешествовать» через одну или несколько промежуточных машин. Между источником и получателем может быть несколько маршрутов, поэтому в таких ситуациях необходимо реализовать специализированные алгоритмы маршрутизации. Техника «точка-точка» характерна для крупных сетей.</a:t>
            </a:r>
            <a:endParaRPr lang="en-US">
              <a:latin typeface="Times New Roman" pitchFamily="18" charset="0"/>
              <a:cs typeface="Times New Roman" pitchFamily="18" charset="0"/>
            </a:endParaRPr>
          </a:p>
        </p:txBody>
      </p:sp>
      <p:sp>
        <p:nvSpPr>
          <p:cNvPr id="6" name="Прямоугольник 5"/>
          <p:cNvSpPr/>
          <p:nvPr/>
        </p:nvSpPr>
        <p:spPr>
          <a:xfrm>
            <a:off x="0" y="3105834"/>
            <a:ext cx="12192000" cy="3752165"/>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Прямоугольник 6"/>
          <p:cNvSpPr/>
          <p:nvPr/>
        </p:nvSpPr>
        <p:spPr>
          <a:xfrm>
            <a:off x="0" y="0"/>
            <a:ext cx="12192000" cy="295701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925544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4524315"/>
          </a:xfrm>
          <a:prstGeom prst="rect">
            <a:avLst/>
          </a:prstGeom>
        </p:spPr>
        <p:txBody>
          <a:bodyPr wrap="square">
            <a:spAutoFit/>
          </a:bodyPr>
          <a:lstStyle/>
          <a:p>
            <a:r>
              <a:rPr lang="en-US" dirty="0" err="1">
                <a:solidFill>
                  <a:srgbClr val="000000"/>
                </a:solidFill>
                <a:latin typeface="Times New Roman" pitchFamily="18" charset="0"/>
                <a:cs typeface="Times New Roman" pitchFamily="18" charset="0"/>
              </a:rPr>
              <a:t>Cantitatea</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informaţie</a:t>
            </a:r>
            <a:r>
              <a:rPr lang="en-US" dirty="0">
                <a:solidFill>
                  <a:srgbClr val="000000"/>
                </a:solidFill>
                <a:latin typeface="Times New Roman" pitchFamily="18" charset="0"/>
                <a:cs typeface="Times New Roman" pitchFamily="18" charset="0"/>
              </a:rPr>
              <a:t> care </a:t>
            </a:r>
            <a:r>
              <a:rPr lang="en-US" dirty="0" err="1">
                <a:solidFill>
                  <a:srgbClr val="000000"/>
                </a:solidFill>
                <a:latin typeface="Times New Roman" pitchFamily="18" charset="0"/>
                <a:cs typeface="Times New Roman" pitchFamily="18" charset="0"/>
              </a:rPr>
              <a:t>poate</a:t>
            </a:r>
            <a:r>
              <a:rPr lang="en-US" dirty="0">
                <a:solidFill>
                  <a:srgbClr val="000000"/>
                </a:solidFill>
                <a:latin typeface="Times New Roman" pitchFamily="18" charset="0"/>
                <a:cs typeface="Times New Roman" pitchFamily="18" charset="0"/>
              </a:rPr>
              <a:t> fi </a:t>
            </a:r>
            <a:r>
              <a:rPr lang="en-US" dirty="0" err="1">
                <a:solidFill>
                  <a:srgbClr val="000000"/>
                </a:solidFill>
                <a:latin typeface="Times New Roman" pitchFamily="18" charset="0"/>
                <a:cs typeface="Times New Roman" pitchFamily="18" charset="0"/>
              </a:rPr>
              <a:t>transmisă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unitatea</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timp</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este</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exprimată</a:t>
            </a:r>
            <a:r>
              <a:rPr lang="en-US" dirty="0" smtClean="0">
                <a:solidFill>
                  <a:srgbClr val="000000"/>
                </a:solidFill>
                <a:latin typeface="Times New Roman" pitchFamily="18" charset="0"/>
                <a:cs typeface="Times New Roman" pitchFamily="18" charset="0"/>
              </a:rPr>
              <a:t> de </a:t>
            </a:r>
            <a:r>
              <a:rPr lang="en-US" dirty="0">
                <a:solidFill>
                  <a:srgbClr val="000000"/>
                </a:solidFill>
                <a:latin typeface="Times New Roman" pitchFamily="18" charset="0"/>
                <a:cs typeface="Times New Roman" pitchFamily="18" charset="0"/>
              </a:rPr>
              <a:t>o </a:t>
            </a:r>
            <a:r>
              <a:rPr lang="en-US" dirty="0" err="1">
                <a:solidFill>
                  <a:srgbClr val="000000"/>
                </a:solidFill>
                <a:latin typeface="Times New Roman" pitchFamily="18" charset="0"/>
                <a:cs typeface="Times New Roman" pitchFamily="18" charset="0"/>
              </a:rPr>
              <a:t>mărime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numită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lăţime</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bandă</a:t>
            </a:r>
            <a:r>
              <a:rPr lang="en-US" dirty="0">
                <a:solidFill>
                  <a:srgbClr val="000000"/>
                </a:solidFill>
                <a:latin typeface="Times New Roman" pitchFamily="18" charset="0"/>
                <a:cs typeface="Times New Roman" pitchFamily="18" charset="0"/>
              </a:rPr>
              <a:t> (bandwidth), </a:t>
            </a:r>
            <a:r>
              <a:rPr lang="en-US" dirty="0" err="1">
                <a:solidFill>
                  <a:srgbClr val="000000"/>
                </a:solidFill>
                <a:latin typeface="Times New Roman" pitchFamily="18" charset="0"/>
                <a:cs typeface="Times New Roman" pitchFamily="18" charset="0"/>
              </a:rPr>
              <a:t>şi</a:t>
            </a:r>
            <a:r>
              <a:rPr lang="en-US" dirty="0">
                <a:solidFill>
                  <a:srgbClr val="000000"/>
                </a:solidFill>
                <a:latin typeface="Times New Roman" pitchFamily="18" charset="0"/>
                <a:cs typeface="Times New Roman" pitchFamily="18" charset="0"/>
              </a:rPr>
              <a:t> se </a:t>
            </a:r>
            <a:r>
              <a:rPr lang="en-US" dirty="0" err="1">
                <a:solidFill>
                  <a:srgbClr val="000000"/>
                </a:solidFill>
                <a:latin typeface="Times New Roman" pitchFamily="18" charset="0"/>
                <a:cs typeface="Times New Roman" pitchFamily="18" charset="0"/>
              </a:rPr>
              <a:t>măsoară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biţi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secundă</a:t>
            </a:r>
            <a:r>
              <a:rPr lang="en-US" dirty="0">
                <a:solidFill>
                  <a:srgbClr val="000000"/>
                </a:solidFill>
                <a:latin typeface="Times New Roman" pitchFamily="18" charset="0"/>
                <a:cs typeface="Times New Roman" pitchFamily="18" charset="0"/>
              </a:rPr>
              <a:t> (bps</a:t>
            </a:r>
            <a:r>
              <a:rPr lang="en-US" dirty="0" smtClean="0">
                <a:solidFill>
                  <a:srgbClr val="000000"/>
                </a:solidFill>
                <a:latin typeface="Times New Roman" pitchFamily="18" charset="0"/>
                <a:cs typeface="Times New Roman" pitchFamily="18" charset="0"/>
              </a:rPr>
              <a:t>).</a:t>
            </a:r>
          </a:p>
          <a:p>
            <a:r>
              <a:rPr lang="en-US"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Adeseori</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aprecierea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lăţimii</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bandă</a:t>
            </a:r>
            <a:r>
              <a:rPr lang="en-US" dirty="0">
                <a:solidFill>
                  <a:srgbClr val="000000"/>
                </a:solidFill>
                <a:latin typeface="Times New Roman" pitchFamily="18" charset="0"/>
                <a:cs typeface="Times New Roman" pitchFamily="18" charset="0"/>
              </a:rPr>
              <a:t> se </a:t>
            </a:r>
            <a:r>
              <a:rPr lang="en-US" dirty="0" err="1">
                <a:solidFill>
                  <a:srgbClr val="000000"/>
                </a:solidFill>
                <a:latin typeface="Times New Roman" pitchFamily="18" charset="0"/>
                <a:cs typeface="Times New Roman" pitchFamily="18" charset="0"/>
              </a:rPr>
              <a:t>folosesc</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multiplii</a:t>
            </a:r>
            <a:r>
              <a:rPr lang="en-US" dirty="0">
                <a:solidFill>
                  <a:srgbClr val="000000"/>
                </a:solidFill>
                <a:latin typeface="Times New Roman" pitchFamily="18" charset="0"/>
                <a:cs typeface="Times New Roman" pitchFamily="18" charset="0"/>
              </a:rPr>
              <a:t> cum </a:t>
            </a:r>
            <a:r>
              <a:rPr lang="en-US" dirty="0" err="1">
                <a:solidFill>
                  <a:srgbClr val="000000"/>
                </a:solidFill>
                <a:latin typeface="Times New Roman" pitchFamily="18" charset="0"/>
                <a:cs typeface="Times New Roman" pitchFamily="18" charset="0"/>
              </a:rPr>
              <a:t>ar</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fi:</a:t>
            </a:r>
          </a:p>
          <a:p>
            <a:pPr marL="285750" indent="-285750">
              <a:buFont typeface="Arial" panose="020B0604020202020204" pitchFamily="34" charset="0"/>
              <a:buChar char="•"/>
            </a:pP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Kbps – </a:t>
            </a:r>
            <a:r>
              <a:rPr lang="en-US" dirty="0" err="1">
                <a:solidFill>
                  <a:srgbClr val="000000"/>
                </a:solidFill>
                <a:latin typeface="Times New Roman" pitchFamily="18" charset="0"/>
                <a:cs typeface="Times New Roman" pitchFamily="18" charset="0"/>
              </a:rPr>
              <a:t>kilobiţi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pe</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secundă</a:t>
            </a:r>
            <a:r>
              <a:rPr lang="en-US" dirty="0" smtClean="0">
                <a:solidFill>
                  <a:srgbClr val="000000"/>
                </a:solidFill>
                <a:latin typeface="Times New Roman" pitchFamily="18" charset="0"/>
                <a:cs typeface="Times New Roman" pitchFamily="18" charset="0"/>
              </a:rPr>
              <a:t>;</a:t>
            </a:r>
          </a:p>
          <a:p>
            <a:pPr marL="285750" indent="-285750">
              <a:buFont typeface="Arial" panose="020B0604020202020204" pitchFamily="34" charset="0"/>
              <a:buChar char="•"/>
            </a:pP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Mbps – </a:t>
            </a:r>
            <a:r>
              <a:rPr lang="en-US" dirty="0" err="1">
                <a:solidFill>
                  <a:srgbClr val="000000"/>
                </a:solidFill>
                <a:latin typeface="Times New Roman" pitchFamily="18" charset="0"/>
                <a:cs typeface="Times New Roman" pitchFamily="18" charset="0"/>
              </a:rPr>
              <a:t>kilobiţi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secundă</a:t>
            </a:r>
            <a:r>
              <a:rPr lang="en-US" dirty="0" smtClean="0">
                <a:solidFill>
                  <a:srgbClr val="000000"/>
                </a:solidFill>
                <a:latin typeface="Times New Roman" pitchFamily="18" charset="0"/>
                <a:cs typeface="Times New Roman" pitchFamily="18" charset="0"/>
              </a:rPr>
              <a:t>;</a:t>
            </a:r>
          </a:p>
          <a:p>
            <a:r>
              <a:rPr lang="en-US" dirty="0">
                <a:solidFill>
                  <a:srgbClr val="000000"/>
                </a:solidFill>
                <a:latin typeface="Times New Roman" pitchFamily="18" charset="0"/>
                <a:cs typeface="Times New Roman" pitchFamily="18" charset="0"/>
              </a:rPr>
              <a:t/>
            </a:r>
            <a:br>
              <a:rPr lang="en-US" dirty="0">
                <a:solidFill>
                  <a:srgbClr val="000000"/>
                </a:solidFill>
                <a:latin typeface="Times New Roman" pitchFamily="18" charset="0"/>
                <a:cs typeface="Times New Roman" pitchFamily="18" charset="0"/>
              </a:rPr>
            </a:br>
            <a:r>
              <a:rPr lang="en-US" dirty="0">
                <a:solidFill>
                  <a:srgbClr val="000000"/>
                </a:solidFill>
                <a:latin typeface="Times New Roman" pitchFamily="18" charset="0"/>
                <a:cs typeface="Times New Roman" pitchFamily="18" charset="0"/>
              </a:rPr>
              <a:t>O </a:t>
            </a:r>
            <a:r>
              <a:rPr lang="en-US" dirty="0" err="1">
                <a:solidFill>
                  <a:srgbClr val="000000"/>
                </a:solidFill>
                <a:latin typeface="Times New Roman" pitchFamily="18" charset="0"/>
                <a:cs typeface="Times New Roman" pitchFamily="18" charset="0"/>
              </a:rPr>
              <a:t>reţea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suportă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trei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moduri</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transmisie</a:t>
            </a:r>
            <a:r>
              <a:rPr lang="en-US" dirty="0">
                <a:solidFill>
                  <a:srgbClr val="000000"/>
                </a:solidFill>
                <a:latin typeface="Times New Roman" pitchFamily="18" charset="0"/>
                <a:cs typeface="Times New Roman" pitchFamily="18" charset="0"/>
              </a:rPr>
              <a:t> a </a:t>
            </a:r>
            <a:r>
              <a:rPr lang="en-US" dirty="0" err="1">
                <a:solidFill>
                  <a:srgbClr val="000000"/>
                </a:solidFill>
                <a:latin typeface="Times New Roman" pitchFamily="18" charset="0"/>
                <a:cs typeface="Times New Roman" pitchFamily="18" charset="0"/>
              </a:rPr>
              <a:t>datelor</a:t>
            </a:r>
            <a:r>
              <a:rPr lang="en-US" dirty="0">
                <a:solidFill>
                  <a:srgbClr val="000000"/>
                </a:solidFill>
                <a:latin typeface="Times New Roman" pitchFamily="18" charset="0"/>
                <a:cs typeface="Times New Roman" pitchFamily="18" charset="0"/>
              </a:rPr>
              <a:t>: simplex, half-duplex </a:t>
            </a:r>
            <a:r>
              <a:rPr lang="en-US" dirty="0" err="1">
                <a:solidFill>
                  <a:srgbClr val="000000"/>
                </a:solidFill>
                <a:latin typeface="Times New Roman" pitchFamily="18" charset="0"/>
                <a:cs typeface="Times New Roman" pitchFamily="18" charset="0"/>
              </a:rPr>
              <a:t>şi</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fullduplex</a:t>
            </a:r>
            <a:r>
              <a:rPr lang="en-US" dirty="0" smtClean="0">
                <a:solidFill>
                  <a:srgbClr val="000000"/>
                </a:solidFill>
                <a:latin typeface="Times New Roman" pitchFamily="18" charset="0"/>
                <a:cs typeface="Times New Roman" pitchFamily="18" charset="0"/>
              </a:rPr>
              <a:t>:</a:t>
            </a:r>
          </a:p>
          <a:p>
            <a:pPr marL="285750" indent="-285750">
              <a:buFont typeface="Arial" panose="020B0604020202020204" pitchFamily="34" charset="0"/>
              <a:buChar char="•"/>
            </a:pP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Simplex- </a:t>
            </a:r>
            <a:r>
              <a:rPr lang="en-US" dirty="0" err="1">
                <a:solidFill>
                  <a:srgbClr val="000000"/>
                </a:solidFill>
                <a:latin typeface="Times New Roman" pitchFamily="18" charset="0"/>
                <a:cs typeface="Times New Roman" pitchFamily="18" charset="0"/>
              </a:rPr>
              <a:t>întâlnit</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şi</a:t>
            </a:r>
            <a:r>
              <a:rPr lang="en-US" dirty="0">
                <a:solidFill>
                  <a:srgbClr val="000000"/>
                </a:solidFill>
                <a:latin typeface="Times New Roman" pitchFamily="18" charset="0"/>
                <a:cs typeface="Times New Roman" pitchFamily="18" charset="0"/>
              </a:rPr>
              <a:t> sub </a:t>
            </a:r>
            <a:r>
              <a:rPr lang="en-US" dirty="0" err="1">
                <a:solidFill>
                  <a:srgbClr val="000000"/>
                </a:solidFill>
                <a:latin typeface="Times New Roman" pitchFamily="18" charset="0"/>
                <a:cs typeface="Times New Roman" pitchFamily="18" charset="0"/>
              </a:rPr>
              <a:t>numele</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transmisie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unidirecţională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constă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transmisia</a:t>
            </a:r>
            <a:r>
              <a:rPr lang="en-US"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datelor</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într</a:t>
            </a:r>
            <a:r>
              <a:rPr lang="en-US" dirty="0">
                <a:solidFill>
                  <a:srgbClr val="000000"/>
                </a:solidFill>
                <a:latin typeface="Times New Roman" pitchFamily="18" charset="0"/>
                <a:cs typeface="Times New Roman" pitchFamily="18" charset="0"/>
              </a:rPr>
              <a:t>-un </a:t>
            </a:r>
            <a:r>
              <a:rPr lang="en-US" dirty="0" err="1">
                <a:solidFill>
                  <a:srgbClr val="000000"/>
                </a:solidFill>
                <a:latin typeface="Times New Roman" pitchFamily="18" charset="0"/>
                <a:cs typeface="Times New Roman" pitchFamily="18" charset="0"/>
              </a:rPr>
              <a:t>singur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sens.</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Cel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mai</a:t>
            </a:r>
            <a:r>
              <a:rPr lang="en-US" dirty="0">
                <a:solidFill>
                  <a:srgbClr val="000000"/>
                </a:solidFill>
                <a:latin typeface="Times New Roman" pitchFamily="18" charset="0"/>
                <a:cs typeface="Times New Roman" pitchFamily="18" charset="0"/>
              </a:rPr>
              <a:t> popular </a:t>
            </a:r>
            <a:r>
              <a:rPr lang="en-US" dirty="0" err="1">
                <a:solidFill>
                  <a:srgbClr val="000000"/>
                </a:solidFill>
                <a:latin typeface="Times New Roman" pitchFamily="18" charset="0"/>
                <a:cs typeface="Times New Roman" pitchFamily="18" charset="0"/>
              </a:rPr>
              <a:t>exemplu</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transmisie</a:t>
            </a:r>
            <a:r>
              <a:rPr lang="en-US" dirty="0">
                <a:solidFill>
                  <a:srgbClr val="000000"/>
                </a:solidFill>
                <a:latin typeface="Times New Roman" pitchFamily="18" charset="0"/>
                <a:cs typeface="Times New Roman" pitchFamily="18" charset="0"/>
              </a:rPr>
              <a:t> simplex </a:t>
            </a:r>
            <a:r>
              <a:rPr lang="en-US" dirty="0" err="1" smtClean="0">
                <a:solidFill>
                  <a:srgbClr val="000000"/>
                </a:solidFill>
                <a:latin typeface="Times New Roman" pitchFamily="18" charset="0"/>
                <a:cs typeface="Times New Roman" pitchFamily="18" charset="0"/>
              </a:rPr>
              <a:t>este</a:t>
            </a:r>
            <a:r>
              <a:rPr lang="en-US"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transmisia</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semnalului</a:t>
            </a:r>
            <a:r>
              <a:rPr lang="en-US" dirty="0">
                <a:solidFill>
                  <a:srgbClr val="000000"/>
                </a:solidFill>
                <a:latin typeface="Times New Roman" pitchFamily="18" charset="0"/>
                <a:cs typeface="Times New Roman" pitchFamily="18" charset="0"/>
              </a:rPr>
              <a:t> de la un </a:t>
            </a:r>
            <a:r>
              <a:rPr lang="en-US" dirty="0" err="1">
                <a:solidFill>
                  <a:srgbClr val="000000"/>
                </a:solidFill>
                <a:latin typeface="Times New Roman" pitchFamily="18" charset="0"/>
                <a:cs typeface="Times New Roman" pitchFamily="18" charset="0"/>
              </a:rPr>
              <a:t>emiţător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staţia</a:t>
            </a:r>
            <a:r>
              <a:rPr lang="en-US" dirty="0">
                <a:solidFill>
                  <a:srgbClr val="000000"/>
                </a:solidFill>
                <a:latin typeface="Times New Roman" pitchFamily="18" charset="0"/>
                <a:cs typeface="Times New Roman" pitchFamily="18" charset="0"/>
              </a:rPr>
              <a:t> TV ) </a:t>
            </a:r>
            <a:r>
              <a:rPr lang="en-US" dirty="0" err="1">
                <a:solidFill>
                  <a:srgbClr val="000000"/>
                </a:solidFill>
                <a:latin typeface="Times New Roman" pitchFamily="18" charset="0"/>
                <a:cs typeface="Times New Roman" pitchFamily="18" charset="0"/>
              </a:rPr>
              <a:t>către</a:t>
            </a:r>
            <a:r>
              <a:rPr lang="en-US" dirty="0">
                <a:solidFill>
                  <a:srgbClr val="000000"/>
                </a:solidFill>
                <a:latin typeface="Times New Roman" pitchFamily="18" charset="0"/>
                <a:cs typeface="Times New Roman" pitchFamily="18" charset="0"/>
              </a:rPr>
              <a:t> un receptor(</a:t>
            </a:r>
            <a:r>
              <a:rPr lang="en-US" dirty="0" err="1">
                <a:solidFill>
                  <a:srgbClr val="000000"/>
                </a:solidFill>
                <a:latin typeface="Times New Roman" pitchFamily="18" charset="0"/>
                <a:cs typeface="Times New Roman" pitchFamily="18" charset="0"/>
              </a:rPr>
              <a:t>televizor</a:t>
            </a:r>
            <a:r>
              <a:rPr lang="en-US" dirty="0" smtClean="0">
                <a:solidFill>
                  <a:srgbClr val="000000"/>
                </a:solidFill>
                <a:latin typeface="Times New Roman" pitchFamily="18" charset="0"/>
                <a:cs typeface="Times New Roman" pitchFamily="18" charset="0"/>
              </a:rPr>
              <a:t>);</a:t>
            </a:r>
          </a:p>
          <a:p>
            <a:pPr marL="285750" indent="-285750">
              <a:buFont typeface="Arial" panose="020B0604020202020204" pitchFamily="34" charset="0"/>
              <a:buChar char="•"/>
            </a:pP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Half-duplex – </a:t>
            </a:r>
            <a:r>
              <a:rPr lang="en-US" dirty="0" err="1">
                <a:solidFill>
                  <a:srgbClr val="000000"/>
                </a:solidFill>
                <a:latin typeface="Times New Roman" pitchFamily="18" charset="0"/>
                <a:cs typeface="Times New Roman" pitchFamily="18" charset="0"/>
              </a:rPr>
              <a:t>constă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transmiterea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datelor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ambele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direcţii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alternativ</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Datele</a:t>
            </a:r>
            <a:r>
              <a:rPr lang="en-US"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circulă</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acest</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caz</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rând</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într</a:t>
            </a:r>
            <a:r>
              <a:rPr lang="en-US" dirty="0">
                <a:solidFill>
                  <a:srgbClr val="000000"/>
                </a:solidFill>
                <a:latin typeface="Times New Roman" pitchFamily="18" charset="0"/>
                <a:cs typeface="Times New Roman" pitchFamily="18" charset="0"/>
              </a:rPr>
              <a:t>-o </a:t>
            </a:r>
            <a:r>
              <a:rPr lang="en-US" dirty="0" err="1">
                <a:solidFill>
                  <a:srgbClr val="000000"/>
                </a:solidFill>
                <a:latin typeface="Times New Roman" pitchFamily="18" charset="0"/>
                <a:cs typeface="Times New Roman" pitchFamily="18" charset="0"/>
              </a:rPr>
              <a:t>anumită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direcţie</a:t>
            </a:r>
            <a:r>
              <a:rPr lang="en-US" dirty="0">
                <a:solidFill>
                  <a:srgbClr val="000000"/>
                </a:solidFill>
                <a:latin typeface="Times New Roman" pitchFamily="18" charset="0"/>
                <a:cs typeface="Times New Roman" pitchFamily="18" charset="0"/>
              </a:rPr>
              <a:t>. Un </a:t>
            </a:r>
            <a:r>
              <a:rPr lang="en-US" dirty="0" err="1">
                <a:solidFill>
                  <a:srgbClr val="000000"/>
                </a:solidFill>
                <a:latin typeface="Times New Roman" pitchFamily="18" charset="0"/>
                <a:cs typeface="Times New Roman" pitchFamily="18" charset="0"/>
              </a:rPr>
              <a:t>exemplu</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transmisie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halfduplex</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este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transmisia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datelor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între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staţiile</a:t>
            </a:r>
            <a:r>
              <a:rPr lang="en-US" dirty="0">
                <a:solidFill>
                  <a:srgbClr val="000000"/>
                </a:solidFill>
                <a:latin typeface="Times New Roman" pitchFamily="18" charset="0"/>
                <a:cs typeface="Times New Roman" pitchFamily="18" charset="0"/>
              </a:rPr>
              <a:t> radio de </a:t>
            </a:r>
            <a:r>
              <a:rPr lang="en-US" dirty="0" err="1">
                <a:solidFill>
                  <a:srgbClr val="000000"/>
                </a:solidFill>
                <a:latin typeface="Times New Roman" pitchFamily="18" charset="0"/>
                <a:cs typeface="Times New Roman" pitchFamily="18" charset="0"/>
              </a:rPr>
              <a:t>emisie-recepţie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Sistemele</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sunt</a:t>
            </a:r>
            <a:r>
              <a:rPr lang="en-US"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formate</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din </a:t>
            </a:r>
            <a:r>
              <a:rPr lang="en-US" dirty="0" err="1">
                <a:solidFill>
                  <a:srgbClr val="000000"/>
                </a:solidFill>
                <a:latin typeface="Times New Roman" pitchFamily="18" charset="0"/>
                <a:cs typeface="Times New Roman" pitchFamily="18" charset="0"/>
              </a:rPr>
              <a:t>două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sau</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mai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multe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staţii</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emisie-recepţie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dintre</a:t>
            </a:r>
            <a:r>
              <a:rPr lang="en-US" dirty="0">
                <a:solidFill>
                  <a:srgbClr val="000000"/>
                </a:solidFill>
                <a:latin typeface="Times New Roman" pitchFamily="18" charset="0"/>
                <a:cs typeface="Times New Roman" pitchFamily="18" charset="0"/>
              </a:rPr>
              <a:t> care </a:t>
            </a:r>
            <a:r>
              <a:rPr lang="en-US" dirty="0" err="1">
                <a:solidFill>
                  <a:srgbClr val="000000"/>
                </a:solidFill>
                <a:latin typeface="Times New Roman" pitchFamily="18" charset="0"/>
                <a:cs typeface="Times New Roman" pitchFamily="18" charset="0"/>
              </a:rPr>
              <a:t>una</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singură</a:t>
            </a:r>
            <a:r>
              <a:rPr lang="en-US"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joacă</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rol</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emiţător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timp</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celelalte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joacă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rol</a:t>
            </a:r>
            <a:r>
              <a:rPr lang="en-US" dirty="0">
                <a:solidFill>
                  <a:srgbClr val="000000"/>
                </a:solidFill>
                <a:latin typeface="Times New Roman" pitchFamily="18" charset="0"/>
                <a:cs typeface="Times New Roman" pitchFamily="18" charset="0"/>
              </a:rPr>
              <a:t> de </a:t>
            </a:r>
            <a:r>
              <a:rPr lang="en-US" dirty="0" smtClean="0">
                <a:solidFill>
                  <a:srgbClr val="000000"/>
                </a:solidFill>
                <a:latin typeface="Times New Roman" pitchFamily="18" charset="0"/>
                <a:cs typeface="Times New Roman" pitchFamily="18" charset="0"/>
              </a:rPr>
              <a:t>receptor;</a:t>
            </a:r>
          </a:p>
          <a:p>
            <a:pPr marL="285750" indent="-285750">
              <a:buFont typeface="Arial" panose="020B0604020202020204" pitchFamily="34" charset="0"/>
              <a:buChar char="•"/>
            </a:pP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Full-duplex – </a:t>
            </a:r>
            <a:r>
              <a:rPr lang="en-US" dirty="0" err="1">
                <a:solidFill>
                  <a:srgbClr val="000000"/>
                </a:solidFill>
                <a:latin typeface="Times New Roman" pitchFamily="18" charset="0"/>
                <a:cs typeface="Times New Roman" pitchFamily="18" charset="0"/>
              </a:rPr>
              <a:t>constă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transmisia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datelor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simultan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ambele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sensuri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Lăţimea</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de </a:t>
            </a:r>
            <a:r>
              <a:rPr lang="en-US" dirty="0" err="1" smtClean="0">
                <a:solidFill>
                  <a:srgbClr val="000000"/>
                </a:solidFill>
                <a:latin typeface="Times New Roman" pitchFamily="18" charset="0"/>
                <a:cs typeface="Times New Roman" pitchFamily="18" charset="0"/>
              </a:rPr>
              <a:t>bandă</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este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măsurată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numai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într</a:t>
            </a:r>
            <a:r>
              <a:rPr lang="en-US" dirty="0">
                <a:solidFill>
                  <a:srgbClr val="000000"/>
                </a:solidFill>
                <a:latin typeface="Times New Roman" pitchFamily="18" charset="0"/>
                <a:cs typeface="Times New Roman" pitchFamily="18" charset="0"/>
              </a:rPr>
              <a:t>-o </a:t>
            </a:r>
            <a:r>
              <a:rPr lang="en-US" dirty="0" err="1">
                <a:solidFill>
                  <a:srgbClr val="000000"/>
                </a:solidFill>
                <a:latin typeface="Times New Roman" pitchFamily="18" charset="0"/>
                <a:cs typeface="Times New Roman" pitchFamily="18" charset="0"/>
              </a:rPr>
              <a:t>singură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direcţie</a:t>
            </a:r>
            <a:r>
              <a:rPr lang="en-US" dirty="0">
                <a:solidFill>
                  <a:srgbClr val="000000"/>
                </a:solidFill>
                <a:latin typeface="Times New Roman" pitchFamily="18" charset="0"/>
                <a:cs typeface="Times New Roman" pitchFamily="18" charset="0"/>
              </a:rPr>
              <a:t> (un </a:t>
            </a:r>
            <a:r>
              <a:rPr lang="en-US" dirty="0" err="1">
                <a:solidFill>
                  <a:srgbClr val="000000"/>
                </a:solidFill>
                <a:latin typeface="Times New Roman" pitchFamily="18" charset="0"/>
                <a:cs typeface="Times New Roman" pitchFamily="18" charset="0"/>
              </a:rPr>
              <a:t>cablu</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reţea</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care </a:t>
            </a:r>
            <a:r>
              <a:rPr lang="en-US" dirty="0" err="1" smtClean="0">
                <a:solidFill>
                  <a:srgbClr val="000000"/>
                </a:solidFill>
                <a:latin typeface="Times New Roman" pitchFamily="18" charset="0"/>
                <a:cs typeface="Times New Roman" pitchFamily="18" charset="0"/>
              </a:rPr>
              <a:t>funcţionează</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full-duplex la o </a:t>
            </a:r>
            <a:r>
              <a:rPr lang="en-US" dirty="0" err="1">
                <a:solidFill>
                  <a:srgbClr val="000000"/>
                </a:solidFill>
                <a:latin typeface="Times New Roman" pitchFamily="18" charset="0"/>
                <a:cs typeface="Times New Roman" pitchFamily="18" charset="0"/>
              </a:rPr>
              <a:t>viteză</a:t>
            </a:r>
            <a:r>
              <a:rPr lang="en-US" dirty="0">
                <a:solidFill>
                  <a:srgbClr val="000000"/>
                </a:solidFill>
                <a:latin typeface="Times New Roman" pitchFamily="18" charset="0"/>
                <a:cs typeface="Times New Roman" pitchFamily="18" charset="0"/>
              </a:rPr>
              <a:t> de 100 Mbps are o </a:t>
            </a:r>
            <a:r>
              <a:rPr lang="en-US" dirty="0" err="1">
                <a:solidFill>
                  <a:srgbClr val="000000"/>
                </a:solidFill>
                <a:latin typeface="Times New Roman" pitchFamily="18" charset="0"/>
                <a:cs typeface="Times New Roman" pitchFamily="18" charset="0"/>
              </a:rPr>
              <a:t>lăţime</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bandă</a:t>
            </a:r>
            <a:r>
              <a:rPr lang="en-US" dirty="0">
                <a:solidFill>
                  <a:srgbClr val="000000"/>
                </a:solidFill>
                <a:latin typeface="Times New Roman" pitchFamily="18" charset="0"/>
                <a:cs typeface="Times New Roman" pitchFamily="18" charset="0"/>
              </a:rPr>
              <a:t> de </a:t>
            </a:r>
            <a:r>
              <a:rPr lang="en-US" dirty="0" smtClean="0">
                <a:solidFill>
                  <a:srgbClr val="000000"/>
                </a:solidFill>
                <a:latin typeface="Times New Roman" pitchFamily="18" charset="0"/>
                <a:cs typeface="Times New Roman" pitchFamily="18" charset="0"/>
              </a:rPr>
              <a:t>100 Mbps</a:t>
            </a:r>
            <a:r>
              <a:rPr lang="en-US" dirty="0">
                <a:solidFill>
                  <a:srgbClr val="000000"/>
                </a:solidFill>
                <a:latin typeface="Times New Roman" pitchFamily="18" charset="0"/>
                <a:cs typeface="Times New Roman" pitchFamily="18" charset="0"/>
              </a:rPr>
              <a:t>). Un </a:t>
            </a:r>
            <a:r>
              <a:rPr lang="en-US" dirty="0" err="1">
                <a:solidFill>
                  <a:srgbClr val="000000"/>
                </a:solidFill>
                <a:latin typeface="Times New Roman" pitchFamily="18" charset="0"/>
                <a:cs typeface="Times New Roman" pitchFamily="18" charset="0"/>
              </a:rPr>
              <a:t>exemplu</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transmisie</a:t>
            </a:r>
            <a:r>
              <a:rPr lang="en-US" dirty="0">
                <a:solidFill>
                  <a:srgbClr val="000000"/>
                </a:solidFill>
                <a:latin typeface="Times New Roman" pitchFamily="18" charset="0"/>
                <a:cs typeface="Times New Roman" pitchFamily="18" charset="0"/>
              </a:rPr>
              <a:t> full-duplex </a:t>
            </a:r>
            <a:r>
              <a:rPr lang="en-US" dirty="0" err="1">
                <a:solidFill>
                  <a:srgbClr val="000000"/>
                </a:solidFill>
                <a:latin typeface="Times New Roman" pitchFamily="18" charset="0"/>
                <a:cs typeface="Times New Roman" pitchFamily="18" charset="0"/>
              </a:rPr>
              <a:t>este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conversaţia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telefonică</a:t>
            </a:r>
            <a:r>
              <a:rPr lang="en-US" dirty="0">
                <a:solidFill>
                  <a:srgbClr val="000000"/>
                </a:solidFill>
                <a:latin typeface="Times New Roman" pitchFamily="18" charset="0"/>
                <a:cs typeface="Times New Roman" pitchFamily="18" charset="0"/>
              </a:rPr>
              <a:t>.</a:t>
            </a:r>
            <a:r>
              <a:rPr lang="en-US" dirty="0">
                <a:latin typeface="Times New Roman" pitchFamily="18" charset="0"/>
                <a:cs typeface="Times New Roman" pitchFamily="18" charset="0"/>
              </a:rPr>
              <a:t> </a:t>
            </a:r>
          </a:p>
        </p:txBody>
      </p:sp>
      <p:sp>
        <p:nvSpPr>
          <p:cNvPr id="3" name="Прямоугольник 2"/>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6977072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4801314"/>
          </a:xfrm>
          <a:prstGeom prst="rect">
            <a:avLst/>
          </a:prstGeom>
        </p:spPr>
        <p:txBody>
          <a:bodyPr wrap="square">
            <a:spAutoFit/>
          </a:bodyPr>
          <a:lstStyle/>
          <a:p>
            <a:r>
              <a:rPr lang="ru-MO">
                <a:solidFill>
                  <a:srgbClr val="000000"/>
                </a:solidFill>
                <a:latin typeface="Times New Roman" pitchFamily="18" charset="0"/>
                <a:cs typeface="Times New Roman" pitchFamily="18" charset="0"/>
              </a:rPr>
              <a:t>Количество информации, которое может быть передано в единицу времени, выражается в величине, называемой пропускной способностью, и измеряется в битах в секунду (бит/с</a:t>
            </a:r>
            <a:r>
              <a:rPr lang="ru-MO" smtClean="0">
                <a:solidFill>
                  <a:srgbClr val="000000"/>
                </a:solidFill>
                <a:latin typeface="Times New Roman" pitchFamily="18" charset="0"/>
                <a:cs typeface="Times New Roman" pitchFamily="18" charset="0"/>
              </a:rPr>
              <a:t>).</a:t>
            </a:r>
            <a:endParaRPr lang="en-US" dirty="0" smtClean="0">
              <a:solidFill>
                <a:srgbClr val="000000"/>
              </a:solidFill>
              <a:latin typeface="Times New Roman" pitchFamily="18" charset="0"/>
              <a:cs typeface="Times New Roman" pitchFamily="18" charset="0"/>
            </a:endParaRPr>
          </a:p>
          <a:p>
            <a:r>
              <a:rPr lang="en-US" smtClean="0">
                <a:solidFill>
                  <a:srgbClr val="000000"/>
                </a:solidFill>
                <a:latin typeface="Times New Roman" pitchFamily="18" charset="0"/>
                <a:cs typeface="Times New Roman" pitchFamily="18" charset="0"/>
              </a:rPr>
              <a:t>	</a:t>
            </a:r>
            <a:r>
              <a:rPr lang="ru-MO">
                <a:solidFill>
                  <a:srgbClr val="000000"/>
                </a:solidFill>
                <a:latin typeface="Times New Roman" pitchFamily="18" charset="0"/>
                <a:cs typeface="Times New Roman" pitchFamily="18" charset="0"/>
              </a:rPr>
              <a:t>Множители, такие как часто используются для оценки пропускной способности</a:t>
            </a:r>
            <a:r>
              <a:rPr lang="en-US" smtClean="0">
                <a:solidFill>
                  <a:srgbClr val="000000"/>
                </a:solidFill>
                <a:latin typeface="Times New Roman" pitchFamily="18" charset="0"/>
                <a:cs typeface="Times New Roman" pitchFamily="18" charset="0"/>
              </a:rPr>
              <a:t>:</a:t>
            </a:r>
            <a:endParaRPr lang="en-US" dirty="0"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Kbps </a:t>
            </a:r>
            <a:r>
              <a:rPr lang="en-US">
                <a:solidFill>
                  <a:srgbClr val="000000"/>
                </a:solidFill>
                <a:latin typeface="Times New Roman" pitchFamily="18" charset="0"/>
                <a:cs typeface="Times New Roman" pitchFamily="18" charset="0"/>
              </a:rPr>
              <a:t>– </a:t>
            </a:r>
            <a:r>
              <a:rPr lang="ru-MO">
                <a:solidFill>
                  <a:srgbClr val="000000"/>
                </a:solidFill>
                <a:latin typeface="Times New Roman" pitchFamily="18" charset="0"/>
                <a:cs typeface="Times New Roman" pitchFamily="18" charset="0"/>
              </a:rPr>
              <a:t>килобит в секунду</a:t>
            </a:r>
            <a:r>
              <a:rPr lang="en-US" smtClean="0">
                <a:solidFill>
                  <a:srgbClr val="000000"/>
                </a:solidFill>
                <a:latin typeface="Times New Roman" pitchFamily="18" charset="0"/>
                <a:cs typeface="Times New Roman" pitchFamily="18" charset="0"/>
              </a:rPr>
              <a:t>;</a:t>
            </a:r>
            <a:endParaRPr lang="en-US" dirty="0"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Mbps </a:t>
            </a:r>
            <a:r>
              <a:rPr lang="en-US">
                <a:solidFill>
                  <a:srgbClr val="000000"/>
                </a:solidFill>
                <a:latin typeface="Times New Roman" pitchFamily="18" charset="0"/>
                <a:cs typeface="Times New Roman" pitchFamily="18" charset="0"/>
              </a:rPr>
              <a:t>– </a:t>
            </a:r>
            <a:r>
              <a:rPr lang="ru-MO" smtClean="0">
                <a:solidFill>
                  <a:srgbClr val="000000"/>
                </a:solidFill>
                <a:latin typeface="Times New Roman" pitchFamily="18" charset="0"/>
                <a:cs typeface="Times New Roman" pitchFamily="18" charset="0"/>
              </a:rPr>
              <a:t>мегабит </a:t>
            </a:r>
            <a:r>
              <a:rPr lang="ru-MO">
                <a:solidFill>
                  <a:srgbClr val="000000"/>
                </a:solidFill>
                <a:latin typeface="Times New Roman" pitchFamily="18" charset="0"/>
                <a:cs typeface="Times New Roman" pitchFamily="18" charset="0"/>
              </a:rPr>
              <a:t>в секунду</a:t>
            </a:r>
            <a:r>
              <a:rPr lang="en-US" smtClean="0">
                <a:solidFill>
                  <a:srgbClr val="000000"/>
                </a:solidFill>
                <a:latin typeface="Times New Roman" pitchFamily="18" charset="0"/>
                <a:cs typeface="Times New Roman" pitchFamily="18" charset="0"/>
              </a:rPr>
              <a:t>;</a:t>
            </a:r>
            <a:endParaRPr lang="en-US" dirty="0" smtClean="0">
              <a:solidFill>
                <a:srgbClr val="000000"/>
              </a:solidFill>
              <a:latin typeface="Times New Roman" pitchFamily="18" charset="0"/>
              <a:cs typeface="Times New Roman" pitchFamily="18" charset="0"/>
            </a:endParaRPr>
          </a:p>
          <a:p>
            <a:r>
              <a:rPr lang="en-US">
                <a:solidFill>
                  <a:srgbClr val="000000"/>
                </a:solidFill>
                <a:latin typeface="Times New Roman" pitchFamily="18" charset="0"/>
                <a:cs typeface="Times New Roman" pitchFamily="18" charset="0"/>
              </a:rPr>
              <a:t/>
            </a:r>
            <a:br>
              <a:rPr lang="en-US">
                <a:solidFill>
                  <a:srgbClr val="000000"/>
                </a:solidFill>
                <a:latin typeface="Times New Roman" pitchFamily="18" charset="0"/>
                <a:cs typeface="Times New Roman" pitchFamily="18" charset="0"/>
              </a:rPr>
            </a:br>
            <a:r>
              <a:rPr lang="ru-MO">
                <a:solidFill>
                  <a:srgbClr val="000000"/>
                </a:solidFill>
                <a:latin typeface="Times New Roman" pitchFamily="18" charset="0"/>
                <a:cs typeface="Times New Roman" pitchFamily="18" charset="0"/>
              </a:rPr>
              <a:t>Сеть поддерживает три режима передачи данных: симплексный, полудуплексный и </a:t>
            </a:r>
            <a:r>
              <a:rPr lang="ru-MO" smtClean="0">
                <a:solidFill>
                  <a:srgbClr val="000000"/>
                </a:solidFill>
                <a:latin typeface="Times New Roman" pitchFamily="18" charset="0"/>
                <a:cs typeface="Times New Roman" pitchFamily="18" charset="0"/>
              </a:rPr>
              <a:t>дуплексный</a:t>
            </a:r>
            <a:r>
              <a:rPr lang="en-US" smtClean="0">
                <a:solidFill>
                  <a:srgbClr val="000000"/>
                </a:solidFill>
                <a:latin typeface="Times New Roman" pitchFamily="18" charset="0"/>
                <a:cs typeface="Times New Roman" pitchFamily="18" charset="0"/>
              </a:rPr>
              <a:t>:</a:t>
            </a:r>
            <a:endParaRPr lang="en-US" dirty="0"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en-US" smtClean="0">
                <a:solidFill>
                  <a:srgbClr val="000000"/>
                </a:solidFill>
                <a:latin typeface="Times New Roman" pitchFamily="18" charset="0"/>
                <a:cs typeface="Times New Roman" pitchFamily="18" charset="0"/>
              </a:rPr>
              <a:t> </a:t>
            </a:r>
            <a:r>
              <a:rPr lang="ru-MO">
                <a:solidFill>
                  <a:srgbClr val="000000"/>
                </a:solidFill>
                <a:latin typeface="Times New Roman" pitchFamily="18" charset="0"/>
                <a:cs typeface="Times New Roman" pitchFamily="18" charset="0"/>
              </a:rPr>
              <a:t>Симплекс - также известный как однонаправленная передача, состоит из односторонней передачи данных. Наиболее популярным примером симплексной передачи является передача сигнала от передатчика (телевизионной станции) к приемнику (телевизору).</a:t>
            </a:r>
            <a:r>
              <a:rPr lang="en-US" smtClean="0">
                <a:solidFill>
                  <a:srgbClr val="000000"/>
                </a:solidFill>
                <a:latin typeface="Times New Roman" pitchFamily="18" charset="0"/>
                <a:cs typeface="Times New Roman" pitchFamily="18" charset="0"/>
              </a:rPr>
              <a:t>;</a:t>
            </a:r>
            <a:endParaRPr lang="en-US" dirty="0"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en-US" smtClean="0">
                <a:solidFill>
                  <a:srgbClr val="000000"/>
                </a:solidFill>
                <a:latin typeface="Times New Roman" pitchFamily="18" charset="0"/>
                <a:cs typeface="Times New Roman" pitchFamily="18" charset="0"/>
              </a:rPr>
              <a:t> </a:t>
            </a:r>
            <a:r>
              <a:rPr lang="ru-MO">
                <a:solidFill>
                  <a:srgbClr val="000000"/>
                </a:solidFill>
                <a:latin typeface="Times New Roman" pitchFamily="18" charset="0"/>
                <a:cs typeface="Times New Roman" pitchFamily="18" charset="0"/>
              </a:rPr>
              <a:t>Полудуплексный – состоит из попеременной передачи данных в обоих направлениях. В этом случае данные текут в определенном направлении. Примером полудуплексной передачи является передача данных между радиопередающей и приемной станциями. Системы состоят из двух или более передающих и приемных станций, из которых только одна выступает в роли передатчика, а остальные — в роли </a:t>
            </a:r>
            <a:r>
              <a:rPr lang="ru-MO" smtClean="0">
                <a:solidFill>
                  <a:srgbClr val="000000"/>
                </a:solidFill>
                <a:latin typeface="Times New Roman" pitchFamily="18" charset="0"/>
                <a:cs typeface="Times New Roman" pitchFamily="18" charset="0"/>
              </a:rPr>
              <a:t>приемника</a:t>
            </a:r>
            <a:r>
              <a:rPr lang="en-US" smtClean="0">
                <a:solidFill>
                  <a:srgbClr val="000000"/>
                </a:solidFill>
                <a:latin typeface="Times New Roman" pitchFamily="18" charset="0"/>
                <a:cs typeface="Times New Roman" pitchFamily="18" charset="0"/>
              </a:rPr>
              <a:t>;</a:t>
            </a:r>
            <a:endParaRPr lang="en-US" dirty="0"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en-US" smtClean="0">
                <a:solidFill>
                  <a:srgbClr val="000000"/>
                </a:solidFill>
                <a:latin typeface="Times New Roman" pitchFamily="18" charset="0"/>
                <a:cs typeface="Times New Roman" pitchFamily="18" charset="0"/>
              </a:rPr>
              <a:t> </a:t>
            </a:r>
            <a:r>
              <a:rPr lang="ru-MO">
                <a:solidFill>
                  <a:srgbClr val="000000"/>
                </a:solidFill>
                <a:latin typeface="Times New Roman" pitchFamily="18" charset="0"/>
                <a:cs typeface="Times New Roman" pitchFamily="18" charset="0"/>
              </a:rPr>
              <a:t>Полнодуплексный – состоит из передачи данных одновременно в обоих направлениях. Пропускная способность измеряется только в одном направлении (полнодуплексный сетевой кабель со скоростью 100 Мбит/с имеет пропускную способность 100 Мбит/с). Примером полнодуплексного вещания является телефонный </a:t>
            </a:r>
            <a:r>
              <a:rPr lang="ru-MO" smtClean="0">
                <a:solidFill>
                  <a:srgbClr val="000000"/>
                </a:solidFill>
                <a:latin typeface="Times New Roman" pitchFamily="18" charset="0"/>
                <a:cs typeface="Times New Roman" pitchFamily="18" charset="0"/>
              </a:rPr>
              <a:t>разговор</a:t>
            </a:r>
            <a:r>
              <a:rPr lang="en-US" smtClean="0">
                <a:solidFill>
                  <a:srgbClr val="000000"/>
                </a:solidFill>
                <a:latin typeface="Times New Roman" pitchFamily="18" charset="0"/>
                <a:cs typeface="Times New Roman" pitchFamily="18" charset="0"/>
              </a:rPr>
              <a:t>.</a:t>
            </a:r>
            <a:r>
              <a:rPr lang="en-US"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3" name="Прямоугольник 2"/>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183632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1941520" cy="6494085"/>
          </a:xfrm>
          <a:prstGeom prst="rect">
            <a:avLst/>
          </a:prstGeom>
        </p:spPr>
        <p:txBody>
          <a:bodyPr wrap="square">
            <a:spAutoFit/>
          </a:bodyPr>
          <a:lstStyle/>
          <a:p>
            <a:r>
              <a:rPr lang="en-US" sz="1600" b="1" dirty="0" err="1">
                <a:solidFill>
                  <a:srgbClr val="000000"/>
                </a:solidFill>
                <a:latin typeface="Times New Roman" panose="02020603050405020304" pitchFamily="18" charset="0"/>
                <a:cs typeface="Times New Roman" panose="02020603050405020304" pitchFamily="18" charset="0"/>
              </a:rPr>
              <a:t>Reţele</a:t>
            </a:r>
            <a:r>
              <a:rPr lang="en-US" sz="1600" b="1" dirty="0">
                <a:solidFill>
                  <a:srgbClr val="000000"/>
                </a:solidFill>
                <a:latin typeface="Times New Roman" panose="02020603050405020304" pitchFamily="18" charset="0"/>
                <a:cs typeface="Times New Roman" panose="02020603050405020304" pitchFamily="18" charset="0"/>
              </a:rPr>
              <a:t> de tip LAN, WAN </a:t>
            </a:r>
            <a:r>
              <a:rPr lang="en-US" sz="1600" b="1" dirty="0" err="1">
                <a:solidFill>
                  <a:srgbClr val="000000"/>
                </a:solidFill>
                <a:latin typeface="Times New Roman" panose="02020603050405020304" pitchFamily="18" charset="0"/>
                <a:cs typeface="Times New Roman" panose="02020603050405020304" pitchFamily="18" charset="0"/>
              </a:rPr>
              <a:t>şi</a:t>
            </a:r>
            <a:r>
              <a:rPr lang="en-US" sz="1600" b="1" dirty="0">
                <a:solidFill>
                  <a:srgbClr val="000000"/>
                </a:solidFill>
                <a:latin typeface="Times New Roman" panose="02020603050405020304" pitchFamily="18" charset="0"/>
                <a:cs typeface="Times New Roman" panose="02020603050405020304" pitchFamily="18" charset="0"/>
              </a:rPr>
              <a:t> WLAN</a:t>
            </a:r>
            <a:br>
              <a:rPr lang="en-US" sz="1600" b="1" dirty="0">
                <a:solidFill>
                  <a:srgbClr val="000000"/>
                </a:solidFill>
                <a:latin typeface="Times New Roman" panose="02020603050405020304" pitchFamily="18" charset="0"/>
                <a:cs typeface="Times New Roman" panose="02020603050405020304" pitchFamily="18" charset="0"/>
              </a:rPr>
            </a:br>
            <a:r>
              <a:rPr lang="en-US" sz="1600" dirty="0">
                <a:solidFill>
                  <a:srgbClr val="000000"/>
                </a:solidFill>
                <a:latin typeface="Times New Roman" panose="02020603050405020304" pitchFamily="18" charset="0"/>
                <a:cs typeface="Times New Roman" panose="02020603050405020304" pitchFamily="18" charset="0"/>
              </a:rPr>
              <a:t>O </a:t>
            </a:r>
            <a:r>
              <a:rPr lang="en-US" sz="1600" dirty="0" err="1">
                <a:solidFill>
                  <a:srgbClr val="000000"/>
                </a:solidFill>
                <a:latin typeface="Times New Roman" panose="02020603050405020304" pitchFamily="18" charset="0"/>
                <a:cs typeface="Times New Roman" panose="02020603050405020304" pitchFamily="18" charset="0"/>
              </a:rPr>
              <a:t>clasificare</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reţelelor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după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criteriul</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răspândirii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arii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geografice</a:t>
            </a:r>
            <a:r>
              <a:rPr lang="en-US" sz="1600" dirty="0">
                <a:solidFill>
                  <a:srgbClr val="000000"/>
                </a:solidFill>
                <a:latin typeface="Times New Roman" panose="02020603050405020304" pitchFamily="18" charset="0"/>
                <a:cs typeface="Times New Roman" panose="02020603050405020304" pitchFamily="18" charset="0"/>
              </a:rPr>
              <a:t>, al </a:t>
            </a:r>
            <a:r>
              <a:rPr lang="en-US" sz="1600" dirty="0" err="1">
                <a:solidFill>
                  <a:srgbClr val="000000"/>
                </a:solidFill>
                <a:latin typeface="Times New Roman" panose="02020603050405020304" pitchFamily="18" charset="0"/>
                <a:cs typeface="Times New Roman" panose="02020603050405020304" pitchFamily="18" charset="0"/>
              </a:rPr>
              <a:t>modului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de </a:t>
            </a:r>
            <a:r>
              <a:rPr lang="en-US" sz="1600" dirty="0" err="1" smtClean="0">
                <a:solidFill>
                  <a:srgbClr val="000000"/>
                </a:solidFill>
                <a:latin typeface="Times New Roman" panose="02020603050405020304" pitchFamily="18" charset="0"/>
                <a:cs typeface="Times New Roman" panose="02020603050405020304" pitchFamily="18" charset="0"/>
              </a:rPr>
              <a:t>administrare</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si</a:t>
            </a:r>
            <a:r>
              <a:rPr lang="en-US" sz="1600" dirty="0">
                <a:solidFill>
                  <a:srgbClr val="000000"/>
                </a:solidFill>
                <a:latin typeface="Times New Roman" panose="02020603050405020304" pitchFamily="18" charset="0"/>
                <a:cs typeface="Times New Roman" panose="02020603050405020304" pitchFamily="18" charset="0"/>
              </a:rPr>
              <a:t> al </a:t>
            </a:r>
            <a:r>
              <a:rPr lang="en-US" sz="1600" dirty="0" err="1">
                <a:solidFill>
                  <a:srgbClr val="000000"/>
                </a:solidFill>
                <a:latin typeface="Times New Roman" panose="02020603050405020304" pitchFamily="18" charset="0"/>
                <a:cs typeface="Times New Roman" panose="02020603050405020304" pitchFamily="18" charset="0"/>
              </a:rPr>
              <a:t>mediului</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transmisie</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datelor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evidenţia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printre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altele</a:t>
            </a:r>
            <a:r>
              <a:rPr lang="en-US" sz="1600" dirty="0">
                <a:solidFill>
                  <a:srgbClr val="000000"/>
                </a:solidFill>
                <a:latin typeface="Times New Roman" panose="02020603050405020304" pitchFamily="18" charset="0"/>
                <a:cs typeface="Times New Roman" panose="02020603050405020304" pitchFamily="18" charset="0"/>
              </a:rPr>
              <a:t> , </a:t>
            </a:r>
            <a:r>
              <a:rPr lang="en-US" sz="1600" dirty="0" err="1" smtClean="0">
                <a:solidFill>
                  <a:srgbClr val="000000"/>
                </a:solidFill>
                <a:latin typeface="Times New Roman" panose="02020603050405020304" pitchFamily="18" charset="0"/>
                <a:cs typeface="Times New Roman" panose="02020603050405020304" pitchFamily="18" charset="0"/>
              </a:rPr>
              <a:t>următoarele</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trei</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tipuri</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reţele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reţele</a:t>
            </a:r>
            <a:r>
              <a:rPr lang="en-US" sz="1600" dirty="0">
                <a:solidFill>
                  <a:srgbClr val="000000"/>
                </a:solidFill>
                <a:latin typeface="Times New Roman" panose="02020603050405020304" pitchFamily="18" charset="0"/>
                <a:cs typeface="Times New Roman" panose="02020603050405020304" pitchFamily="18" charset="0"/>
              </a:rPr>
              <a:t> locale de </a:t>
            </a:r>
            <a:r>
              <a:rPr lang="en-US" sz="1600" dirty="0" err="1">
                <a:solidFill>
                  <a:srgbClr val="000000"/>
                </a:solidFill>
                <a:latin typeface="Times New Roman" panose="02020603050405020304" pitchFamily="18" charset="0"/>
                <a:cs typeface="Times New Roman" panose="02020603050405020304" pitchFamily="18" charset="0"/>
              </a:rPr>
              <a:t>calculatoare</a:t>
            </a:r>
            <a:r>
              <a:rPr lang="en-US" sz="1600" dirty="0">
                <a:solidFill>
                  <a:srgbClr val="000000"/>
                </a:solidFill>
                <a:latin typeface="Times New Roman" panose="02020603050405020304" pitchFamily="18" charset="0"/>
                <a:cs typeface="Times New Roman" panose="02020603050405020304" pitchFamily="18" charset="0"/>
              </a:rPr>
              <a:t> (LAN – Local Area Network); </a:t>
            </a:r>
            <a:r>
              <a:rPr lang="en-US" sz="1600" dirty="0" err="1">
                <a:solidFill>
                  <a:srgbClr val="000000"/>
                </a:solidFill>
                <a:latin typeface="Times New Roman" panose="02020603050405020304" pitchFamily="18" charset="0"/>
                <a:cs typeface="Times New Roman" panose="02020603050405020304" pitchFamily="18" charset="0"/>
              </a:rPr>
              <a:t>reţele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de </a:t>
            </a:r>
            <a:r>
              <a:rPr lang="en-US" sz="1600" dirty="0" err="1" smtClean="0">
                <a:solidFill>
                  <a:srgbClr val="000000"/>
                </a:solidFill>
                <a:latin typeface="Times New Roman" panose="02020603050405020304" pitchFamily="18" charset="0"/>
                <a:cs typeface="Times New Roman" panose="02020603050405020304" pitchFamily="18" charset="0"/>
              </a:rPr>
              <a:t>întindere</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mare (WAN – Wide Area Network); </a:t>
            </a:r>
            <a:r>
              <a:rPr lang="en-US" sz="1600" dirty="0" err="1">
                <a:solidFill>
                  <a:srgbClr val="000000"/>
                </a:solidFill>
                <a:latin typeface="Times New Roman" panose="02020603050405020304" pitchFamily="18" charset="0"/>
                <a:cs typeface="Times New Roman" panose="02020603050405020304" pitchFamily="18" charset="0"/>
              </a:rPr>
              <a:t>reţele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fără</a:t>
            </a:r>
            <a:r>
              <a:rPr lang="en-US" sz="1600" dirty="0">
                <a:solidFill>
                  <a:srgbClr val="000000"/>
                </a:solidFill>
                <a:latin typeface="Times New Roman" panose="02020603050405020304" pitchFamily="18" charset="0"/>
                <a:cs typeface="Times New Roman" panose="02020603050405020304" pitchFamily="18" charset="0"/>
              </a:rPr>
              <a:t> fir (WLAN – Wireless </a:t>
            </a:r>
            <a:r>
              <a:rPr lang="en-US" sz="1600" dirty="0" smtClean="0">
                <a:solidFill>
                  <a:srgbClr val="000000"/>
                </a:solidFill>
                <a:latin typeface="Times New Roman" panose="02020603050405020304" pitchFamily="18" charset="0"/>
                <a:cs typeface="Times New Roman" panose="02020603050405020304" pitchFamily="18" charset="0"/>
              </a:rPr>
              <a:t>Local Area </a:t>
            </a:r>
            <a:r>
              <a:rPr lang="en-US" sz="1600" dirty="0">
                <a:solidFill>
                  <a:srgbClr val="000000"/>
                </a:solidFill>
                <a:latin typeface="Times New Roman" panose="02020603050405020304" pitchFamily="18" charset="0"/>
                <a:cs typeface="Times New Roman" panose="02020603050405020304" pitchFamily="18" charset="0"/>
              </a:rPr>
              <a:t>Network</a:t>
            </a:r>
            <a:r>
              <a:rPr lang="en-US" sz="1600" dirty="0" smtClean="0">
                <a:solidFill>
                  <a:srgbClr val="000000"/>
                </a:solidFill>
                <a:latin typeface="Times New Roman" panose="02020603050405020304" pitchFamily="18" charset="0"/>
                <a:cs typeface="Times New Roman" panose="02020603050405020304" pitchFamily="18" charset="0"/>
              </a:rPr>
              <a:t>).</a:t>
            </a:r>
          </a:p>
          <a:p>
            <a:pPr marL="285750" indent="-285750">
              <a:buFont typeface="Arial" panose="020B0604020202020204" pitchFamily="34" charset="0"/>
              <a:buChar char="•"/>
            </a:pP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Reţele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LAN</a:t>
            </a:r>
          </a:p>
          <a:p>
            <a:r>
              <a:rPr lang="en-US" sz="1600" dirty="0" err="1" smtClean="0">
                <a:solidFill>
                  <a:srgbClr val="000000"/>
                </a:solidFill>
                <a:latin typeface="Times New Roman" panose="02020603050405020304" pitchFamily="18" charset="0"/>
                <a:cs typeface="Times New Roman" panose="02020603050405020304" pitchFamily="18" charset="0"/>
              </a:rPr>
              <a:t>Reţeaua</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locală</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calculatoare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este</a:t>
            </a:r>
            <a:r>
              <a:rPr lang="en-US" sz="1600" dirty="0">
                <a:solidFill>
                  <a:srgbClr val="000000"/>
                </a:solidFill>
                <a:latin typeface="Times New Roman" panose="02020603050405020304" pitchFamily="18" charset="0"/>
                <a:cs typeface="Times New Roman" panose="02020603050405020304" pitchFamily="18" charset="0"/>
              </a:rPr>
              <a:t> o </a:t>
            </a:r>
            <a:r>
              <a:rPr lang="en-US" sz="1600" dirty="0" err="1">
                <a:solidFill>
                  <a:srgbClr val="000000"/>
                </a:solidFill>
                <a:latin typeface="Times New Roman" panose="02020603050405020304" pitchFamily="18" charset="0"/>
                <a:cs typeface="Times New Roman" panose="02020603050405020304" pitchFamily="18" charset="0"/>
              </a:rPr>
              <a:t>reţea</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echipamente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interconectate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răspândite</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pe</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o </a:t>
            </a:r>
            <a:r>
              <a:rPr lang="en-US" sz="1600" dirty="0" err="1">
                <a:solidFill>
                  <a:srgbClr val="000000"/>
                </a:solidFill>
                <a:latin typeface="Times New Roman" panose="02020603050405020304" pitchFamily="18" charset="0"/>
                <a:cs typeface="Times New Roman" panose="02020603050405020304" pitchFamily="18" charset="0"/>
              </a:rPr>
              <a:t>suprafaţă</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mici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dimensiuni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încăpere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clădire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grup</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clădiri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apropiate</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Conceptul</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de LAN face </a:t>
            </a:r>
            <a:r>
              <a:rPr lang="en-US" sz="1600" dirty="0" err="1">
                <a:solidFill>
                  <a:srgbClr val="000000"/>
                </a:solidFill>
                <a:latin typeface="Times New Roman" panose="02020603050405020304" pitchFamily="18" charset="0"/>
                <a:cs typeface="Times New Roman" panose="02020603050405020304" pitchFamily="18" charset="0"/>
              </a:rPr>
              <a:t>referire</a:t>
            </a:r>
            <a:r>
              <a:rPr lang="en-US" sz="1600" dirty="0">
                <a:solidFill>
                  <a:srgbClr val="000000"/>
                </a:solidFill>
                <a:latin typeface="Times New Roman" panose="02020603050405020304" pitchFamily="18" charset="0"/>
                <a:cs typeface="Times New Roman" panose="02020603050405020304" pitchFamily="18" charset="0"/>
              </a:rPr>
              <a:t> la o </a:t>
            </a:r>
            <a:r>
              <a:rPr lang="en-US" sz="1600" dirty="0" err="1">
                <a:solidFill>
                  <a:srgbClr val="000000"/>
                </a:solidFill>
                <a:latin typeface="Times New Roman" panose="02020603050405020304" pitchFamily="18" charset="0"/>
                <a:cs typeface="Times New Roman" panose="02020603050405020304" pitchFamily="18" charset="0"/>
              </a:rPr>
              <a:t>reţea</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calculatoare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interconectate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şi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supuse</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aceloraşi</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politici</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securitate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şi</a:t>
            </a:r>
            <a:r>
              <a:rPr lang="en-US" sz="1600" dirty="0">
                <a:solidFill>
                  <a:srgbClr val="000000"/>
                </a:solidFill>
                <a:latin typeface="Times New Roman" panose="02020603050405020304" pitchFamily="18" charset="0"/>
                <a:cs typeface="Times New Roman" panose="02020603050405020304" pitchFamily="18" charset="0"/>
              </a:rPr>
              <a:t> control a </a:t>
            </a:r>
            <a:r>
              <a:rPr lang="en-US" sz="1600" dirty="0" err="1">
                <a:solidFill>
                  <a:srgbClr val="000000"/>
                </a:solidFill>
                <a:latin typeface="Times New Roman" panose="02020603050405020304" pitchFamily="18" charset="0"/>
                <a:cs typeface="Times New Roman" panose="02020603050405020304" pitchFamily="18" charset="0"/>
              </a:rPr>
              <a:t>accesului</a:t>
            </a:r>
            <a:r>
              <a:rPr lang="en-US" sz="1600" dirty="0">
                <a:solidFill>
                  <a:srgbClr val="000000"/>
                </a:solidFill>
                <a:latin typeface="Times New Roman" panose="02020603050405020304" pitchFamily="18" charset="0"/>
                <a:cs typeface="Times New Roman" panose="02020603050405020304" pitchFamily="18" charset="0"/>
              </a:rPr>
              <a:t> la date, </a:t>
            </a:r>
            <a:r>
              <a:rPr lang="en-US" sz="1600" dirty="0" err="1">
                <a:solidFill>
                  <a:srgbClr val="000000"/>
                </a:solidFill>
                <a:latin typeface="Times New Roman" panose="02020603050405020304" pitchFamily="18" charset="0"/>
                <a:cs typeface="Times New Roman" panose="02020603050405020304" pitchFamily="18" charset="0"/>
              </a:rPr>
              <a:t>chiar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dacă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acestea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sunt</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amplasate</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în</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locuri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diferite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clădiri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sau</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chiar</a:t>
            </a:r>
            <a:r>
              <a:rPr lang="en-US" sz="1600" dirty="0">
                <a:solidFill>
                  <a:srgbClr val="000000"/>
                </a:solidFill>
                <a:latin typeface="Times New Roman" panose="02020603050405020304" pitchFamily="18" charset="0"/>
                <a:cs typeface="Times New Roman" panose="02020603050405020304" pitchFamily="18" charset="0"/>
              </a:rPr>
              <a:t> zone </a:t>
            </a:r>
            <a:r>
              <a:rPr lang="en-US" sz="1600" dirty="0" err="1">
                <a:solidFill>
                  <a:srgbClr val="000000"/>
                </a:solidFill>
                <a:latin typeface="Times New Roman" panose="02020603050405020304" pitchFamily="18" charset="0"/>
                <a:cs typeface="Times New Roman" panose="02020603050405020304" pitchFamily="18" charset="0"/>
              </a:rPr>
              <a:t>geografice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În</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acest</a:t>
            </a:r>
            <a:r>
              <a:rPr lang="en-US" sz="1600" dirty="0">
                <a:solidFill>
                  <a:srgbClr val="000000"/>
                </a:solidFill>
                <a:latin typeface="Times New Roman" panose="02020603050405020304" pitchFamily="18" charset="0"/>
                <a:cs typeface="Times New Roman" panose="02020603050405020304" pitchFamily="18" charset="0"/>
              </a:rPr>
              <a:t> context, </a:t>
            </a:r>
            <a:r>
              <a:rPr lang="en-US" sz="1600" dirty="0" err="1">
                <a:solidFill>
                  <a:srgbClr val="000000"/>
                </a:solidFill>
                <a:latin typeface="Times New Roman" panose="02020603050405020304" pitchFamily="18" charset="0"/>
                <a:cs typeface="Times New Roman" panose="02020603050405020304" pitchFamily="18" charset="0"/>
              </a:rPr>
              <a:t>conceptul</a:t>
            </a:r>
            <a:r>
              <a:rPr lang="en-US" sz="1600" dirty="0">
                <a:solidFill>
                  <a:srgbClr val="000000"/>
                </a:solidFill>
                <a:latin typeface="Times New Roman" panose="02020603050405020304" pitchFamily="18" charset="0"/>
                <a:cs typeface="Times New Roman" panose="02020603050405020304" pitchFamily="18" charset="0"/>
              </a:rPr>
              <a:t/>
            </a:r>
            <a:br>
              <a:rPr lang="en-US" sz="1600" dirty="0">
                <a:solidFill>
                  <a:srgbClr val="000000"/>
                </a:solidFill>
                <a:latin typeface="Times New Roman" panose="02020603050405020304" pitchFamily="18" charset="0"/>
                <a:cs typeface="Times New Roman" panose="02020603050405020304" pitchFamily="18" charset="0"/>
              </a:rPr>
            </a:br>
            <a:r>
              <a:rPr lang="en-US" sz="1600" dirty="0">
                <a:solidFill>
                  <a:srgbClr val="000000"/>
                </a:solidFill>
                <a:latin typeface="Times New Roman" panose="02020603050405020304" pitchFamily="18" charset="0"/>
                <a:cs typeface="Times New Roman" panose="02020603050405020304" pitchFamily="18" charset="0"/>
              </a:rPr>
              <a:t>de local se </a:t>
            </a:r>
            <a:r>
              <a:rPr lang="en-US" sz="1600" dirty="0" err="1">
                <a:solidFill>
                  <a:srgbClr val="000000"/>
                </a:solidFill>
                <a:latin typeface="Times New Roman" panose="02020603050405020304" pitchFamily="18" charset="0"/>
                <a:cs typeface="Times New Roman" panose="02020603050405020304" pitchFamily="18" charset="0"/>
              </a:rPr>
              <a:t>referă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mai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degrabă</a:t>
            </a:r>
            <a:r>
              <a:rPr lang="en-US" sz="1600" dirty="0">
                <a:solidFill>
                  <a:srgbClr val="000000"/>
                </a:solidFill>
                <a:latin typeface="Times New Roman" panose="02020603050405020304" pitchFamily="18" charset="0"/>
                <a:cs typeface="Times New Roman" panose="02020603050405020304" pitchFamily="18" charset="0"/>
              </a:rPr>
              <a:t> la </a:t>
            </a:r>
            <a:r>
              <a:rPr lang="en-US" sz="1600" dirty="0" err="1">
                <a:solidFill>
                  <a:srgbClr val="000000"/>
                </a:solidFill>
                <a:latin typeface="Times New Roman" panose="02020603050405020304" pitchFamily="18" charset="0"/>
                <a:cs typeface="Times New Roman" panose="02020603050405020304" pitchFamily="18" charset="0"/>
              </a:rPr>
              <a:t>controlul</a:t>
            </a:r>
            <a:r>
              <a:rPr lang="en-US" sz="1600" dirty="0">
                <a:solidFill>
                  <a:srgbClr val="000000"/>
                </a:solidFill>
                <a:latin typeface="Times New Roman" panose="02020603050405020304" pitchFamily="18" charset="0"/>
                <a:cs typeface="Times New Roman" panose="02020603050405020304" pitchFamily="18" charset="0"/>
              </a:rPr>
              <a:t> local </a:t>
            </a:r>
            <a:r>
              <a:rPr lang="en-US" sz="1600" dirty="0" err="1">
                <a:solidFill>
                  <a:srgbClr val="000000"/>
                </a:solidFill>
                <a:latin typeface="Times New Roman" panose="02020603050405020304" pitchFamily="18" charset="0"/>
                <a:cs typeface="Times New Roman" panose="02020603050405020304" pitchFamily="18" charset="0"/>
              </a:rPr>
              <a:t>decât</a:t>
            </a:r>
            <a:r>
              <a:rPr lang="en-US" sz="1600" dirty="0">
                <a:solidFill>
                  <a:srgbClr val="000000"/>
                </a:solidFill>
                <a:latin typeface="Times New Roman" panose="02020603050405020304" pitchFamily="18" charset="0"/>
                <a:cs typeface="Times New Roman" panose="02020603050405020304" pitchFamily="18" charset="0"/>
              </a:rPr>
              <a:t> la </a:t>
            </a:r>
            <a:r>
              <a:rPr lang="en-US" sz="1600" dirty="0" err="1">
                <a:solidFill>
                  <a:srgbClr val="000000"/>
                </a:solidFill>
                <a:latin typeface="Times New Roman" panose="02020603050405020304" pitchFamily="18" charset="0"/>
                <a:cs typeface="Times New Roman" panose="02020603050405020304" pitchFamily="18" charset="0"/>
              </a:rPr>
              <a:t>apropierea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fizică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între</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echipamente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Transmisia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datelor</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în</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reţelele</a:t>
            </a:r>
            <a:r>
              <a:rPr lang="en-US" sz="1600" dirty="0">
                <a:solidFill>
                  <a:srgbClr val="000000"/>
                </a:solidFill>
                <a:latin typeface="Times New Roman" panose="02020603050405020304" pitchFamily="18" charset="0"/>
                <a:cs typeface="Times New Roman" panose="02020603050405020304" pitchFamily="18" charset="0"/>
              </a:rPr>
              <a:t> LAN </a:t>
            </a:r>
            <a:r>
              <a:rPr lang="en-US" sz="1600" dirty="0" err="1">
                <a:solidFill>
                  <a:srgbClr val="000000"/>
                </a:solidFill>
                <a:latin typeface="Times New Roman" panose="02020603050405020304" pitchFamily="18" charset="0"/>
                <a:cs typeface="Times New Roman" panose="02020603050405020304" pitchFamily="18" charset="0"/>
              </a:rPr>
              <a:t>tradiţionale</a:t>
            </a:r>
            <a:r>
              <a:rPr lang="en-US" sz="1600" dirty="0">
                <a:solidFill>
                  <a:srgbClr val="000000"/>
                </a:solidFill>
                <a:latin typeface="Times New Roman" panose="02020603050405020304" pitchFamily="18" charset="0"/>
                <a:cs typeface="Times New Roman" panose="02020603050405020304" pitchFamily="18" charset="0"/>
              </a:rPr>
              <a:t> se face </a:t>
            </a:r>
            <a:r>
              <a:rPr lang="en-US" sz="1600" dirty="0" err="1">
                <a:solidFill>
                  <a:srgbClr val="000000"/>
                </a:solidFill>
                <a:latin typeface="Times New Roman" panose="02020603050405020304" pitchFamily="18" charset="0"/>
                <a:cs typeface="Times New Roman" panose="02020603050405020304" pitchFamily="18" charset="0"/>
              </a:rPr>
              <a:t>prin</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conductoare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de </a:t>
            </a:r>
            <a:r>
              <a:rPr lang="en-US" sz="1600" dirty="0" err="1" smtClean="0">
                <a:solidFill>
                  <a:srgbClr val="000000"/>
                </a:solidFill>
                <a:latin typeface="Times New Roman" panose="02020603050405020304" pitchFamily="18" charset="0"/>
                <a:cs typeface="Times New Roman" panose="02020603050405020304" pitchFamily="18" charset="0"/>
              </a:rPr>
              <a:t>cupru</a:t>
            </a:r>
            <a:r>
              <a:rPr lang="en-US" sz="1600" dirty="0">
                <a:solidFill>
                  <a:srgbClr val="000000"/>
                </a:solidFill>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 </a:t>
            </a:r>
            <a:endParaRPr lang="en-US" sz="1600"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Reţele</a:t>
            </a: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WAN</a:t>
            </a:r>
          </a:p>
          <a:p>
            <a:r>
              <a:rPr lang="en-US" sz="1600" dirty="0" smtClean="0">
                <a:latin typeface="Times New Roman" panose="02020603050405020304" pitchFamily="18" charset="0"/>
                <a:cs typeface="Times New Roman" panose="02020603050405020304" pitchFamily="18" charset="0"/>
              </a:rPr>
              <a:t>O </a:t>
            </a:r>
            <a:r>
              <a:rPr lang="en-US" sz="1600" dirty="0" err="1">
                <a:latin typeface="Times New Roman" panose="02020603050405020304" pitchFamily="18" charset="0"/>
                <a:cs typeface="Times New Roman" panose="02020603050405020304" pitchFamily="18" charset="0"/>
              </a:rPr>
              <a:t>reţea</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întindere</a:t>
            </a:r>
            <a:r>
              <a:rPr lang="en-US" sz="1600" dirty="0">
                <a:latin typeface="Times New Roman" panose="02020603050405020304" pitchFamily="18" charset="0"/>
                <a:cs typeface="Times New Roman" panose="02020603050405020304" pitchFamily="18" charset="0"/>
              </a:rPr>
              <a:t> mare </a:t>
            </a:r>
            <a:r>
              <a:rPr lang="en-US" sz="1600" dirty="0" err="1">
                <a:latin typeface="Times New Roman" panose="02020603050405020304" pitchFamily="18" charset="0"/>
                <a:cs typeface="Times New Roman" panose="02020603050405020304" pitchFamily="18" charset="0"/>
              </a:rPr>
              <a:t>este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alcătuită</a:t>
            </a:r>
            <a:r>
              <a:rPr lang="en-US" sz="1600" dirty="0">
                <a:latin typeface="Times New Roman" panose="02020603050405020304" pitchFamily="18" charset="0"/>
                <a:cs typeface="Times New Roman" panose="02020603050405020304" pitchFamily="18" charset="0"/>
              </a:rPr>
              <a:t> din </a:t>
            </a:r>
            <a:r>
              <a:rPr lang="en-US" sz="1600" dirty="0" err="1">
                <a:latin typeface="Times New Roman" panose="02020603050405020304" pitchFamily="18" charset="0"/>
                <a:cs typeface="Times New Roman" panose="02020603050405020304" pitchFamily="18" charset="0"/>
              </a:rPr>
              <a:t>mai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multe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reţele</a:t>
            </a:r>
            <a:r>
              <a:rPr lang="en-US" sz="1600" dirty="0">
                <a:latin typeface="Times New Roman" panose="02020603050405020304" pitchFamily="18" charset="0"/>
                <a:cs typeface="Times New Roman" panose="02020603050405020304" pitchFamily="18" charset="0"/>
              </a:rPr>
              <a:t> locale (LAN-</a:t>
            </a:r>
            <a:r>
              <a:rPr lang="en-US" sz="1600" dirty="0" err="1">
                <a:latin typeface="Times New Roman" panose="02020603050405020304" pitchFamily="18" charset="0"/>
                <a:cs typeface="Times New Roman" panose="02020603050405020304" pitchFamily="18" charset="0"/>
              </a:rPr>
              <a:t>uri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aflate</a:t>
            </a:r>
            <a:r>
              <a:rPr lang="en-US" sz="1600" dirty="0" smtClean="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în</a:t>
            </a: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zone </a:t>
            </a:r>
            <a:r>
              <a:rPr lang="en-US" sz="1600" dirty="0" err="1">
                <a:latin typeface="Times New Roman" panose="02020603050405020304" pitchFamily="18" charset="0"/>
                <a:cs typeface="Times New Roman" panose="02020603050405020304" pitchFamily="18" charset="0"/>
              </a:rPr>
              <a:t>geografice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diferite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Reţelele</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întindere</a:t>
            </a:r>
            <a:r>
              <a:rPr lang="en-US" sz="1600" dirty="0">
                <a:latin typeface="Times New Roman" panose="02020603050405020304" pitchFamily="18" charset="0"/>
                <a:cs typeface="Times New Roman" panose="02020603050405020304" pitchFamily="18" charset="0"/>
              </a:rPr>
              <a:t> mare </a:t>
            </a:r>
            <a:r>
              <a:rPr lang="en-US" sz="1600" dirty="0" err="1">
                <a:latin typeface="Times New Roman" panose="02020603050405020304" pitchFamily="18" charset="0"/>
                <a:cs typeface="Times New Roman" panose="02020603050405020304" pitchFamily="18" charset="0"/>
              </a:rPr>
              <a:t>acoperă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arii</a:t>
            </a:r>
            <a:r>
              <a:rPr lang="en-US" sz="1600" dirty="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geografice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extinse</a:t>
            </a:r>
            <a:r>
              <a:rPr lang="en-US" sz="1600" dirty="0">
                <a:latin typeface="Times New Roman" panose="02020603050405020304" pitchFamily="18" charset="0"/>
                <a:cs typeface="Times New Roman" panose="02020603050405020304" pitchFamily="18" charset="0"/>
              </a:rPr>
              <a:t>, o </a:t>
            </a:r>
            <a:r>
              <a:rPr lang="en-US" sz="1600" dirty="0" err="1">
                <a:latin typeface="Times New Roman" panose="02020603050405020304" pitchFamily="18" charset="0"/>
                <a:cs typeface="Times New Roman" panose="02020603050405020304" pitchFamily="18" charset="0"/>
              </a:rPr>
              <a:t>reţea</a:t>
            </a:r>
            <a:r>
              <a:rPr lang="en-US" sz="1600" dirty="0">
                <a:latin typeface="Times New Roman" panose="02020603050405020304" pitchFamily="18" charset="0"/>
                <a:cs typeface="Times New Roman" panose="02020603050405020304" pitchFamily="18" charset="0"/>
              </a:rPr>
              <a:t> WAN se </a:t>
            </a:r>
            <a:r>
              <a:rPr lang="en-US" sz="1600" dirty="0" err="1">
                <a:latin typeface="Times New Roman" panose="02020603050405020304" pitchFamily="18" charset="0"/>
                <a:cs typeface="Times New Roman" panose="02020603050405020304" pitchFamily="18" charset="0"/>
              </a:rPr>
              <a:t>poate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întinde</a:t>
            </a:r>
            <a:r>
              <a:rPr lang="en-US" sz="1600" dirty="0">
                <a:latin typeface="Times New Roman" panose="02020603050405020304" pitchFamily="18" charset="0"/>
                <a:cs typeface="Times New Roman" panose="02020603050405020304" pitchFamily="18" charset="0"/>
              </a:rPr>
              <a:t> la </a:t>
            </a:r>
            <a:r>
              <a:rPr lang="en-US" sz="1600" dirty="0" err="1">
                <a:latin typeface="Times New Roman" panose="02020603050405020304" pitchFamily="18" charset="0"/>
                <a:cs typeface="Times New Roman" panose="02020603050405020304" pitchFamily="18" charset="0"/>
              </a:rPr>
              <a:t>nivel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naţional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sau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internaţional</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În</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mod specific </a:t>
            </a:r>
            <a:r>
              <a:rPr lang="en-US" sz="1600" dirty="0" err="1">
                <a:latin typeface="Times New Roman" panose="02020603050405020304" pitchFamily="18" charset="0"/>
                <a:cs typeface="Times New Roman" panose="02020603050405020304" pitchFamily="18" charset="0"/>
              </a:rPr>
              <a:t>în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aceste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reţele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calculatoarele</a:t>
            </a:r>
            <a:r>
              <a:rPr lang="en-US" sz="1600" dirty="0">
                <a:latin typeface="Times New Roman" panose="02020603050405020304" pitchFamily="18" charset="0"/>
                <a:cs typeface="Times New Roman" panose="02020603050405020304" pitchFamily="18" charset="0"/>
              </a:rPr>
              <a:t> se </a:t>
            </a:r>
            <a:r>
              <a:rPr lang="en-US" sz="1600" dirty="0" err="1">
                <a:latin typeface="Times New Roman" panose="02020603050405020304" pitchFamily="18" charset="0"/>
                <a:cs typeface="Times New Roman" panose="02020603050405020304" pitchFamily="18" charset="0"/>
              </a:rPr>
              <a:t>numesc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gazde</a:t>
            </a:r>
            <a:r>
              <a:rPr lang="en-US" sz="1600" dirty="0">
                <a:latin typeface="Times New Roman" panose="02020603050405020304" pitchFamily="18" charset="0"/>
                <a:cs typeface="Times New Roman" panose="02020603050405020304" pitchFamily="18" charset="0"/>
              </a:rPr>
              <a:t> (host), </a:t>
            </a:r>
            <a:r>
              <a:rPr lang="en-US" sz="1600" dirty="0" err="1">
                <a:latin typeface="Times New Roman" panose="02020603050405020304" pitchFamily="18" charset="0"/>
                <a:cs typeface="Times New Roman" panose="02020603050405020304" pitchFamily="18" charset="0"/>
              </a:rPr>
              <a:t>termen</a:t>
            </a: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care se </a:t>
            </a:r>
            <a:r>
              <a:rPr lang="en-US" sz="1600" dirty="0" err="1">
                <a:latin typeface="Times New Roman" panose="02020603050405020304" pitchFamily="18" charset="0"/>
                <a:cs typeface="Times New Roman" panose="02020603050405020304" pitchFamily="18" charset="0"/>
              </a:rPr>
              <a:t>extinde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şi</a:t>
            </a:r>
            <a:r>
              <a:rPr lang="en-US" sz="1600" dirty="0">
                <a:latin typeface="Times New Roman" panose="02020603050405020304" pitchFamily="18" charset="0"/>
                <a:cs typeface="Times New Roman" panose="02020603050405020304" pitchFamily="18" charset="0"/>
              </a:rPr>
              <a:t> la </a:t>
            </a:r>
            <a:r>
              <a:rPr lang="en-US" sz="1600" dirty="0" err="1">
                <a:latin typeface="Times New Roman" panose="02020603050405020304" pitchFamily="18" charset="0"/>
                <a:cs typeface="Times New Roman" panose="02020603050405020304" pitchFamily="18" charset="0"/>
              </a:rPr>
              <a:t>reţelele</a:t>
            </a:r>
            <a:r>
              <a:rPr lang="en-US" sz="1600" dirty="0">
                <a:latin typeface="Times New Roman" panose="02020603050405020304" pitchFamily="18" charset="0"/>
                <a:cs typeface="Times New Roman" panose="02020603050405020304" pitchFamily="18" charset="0"/>
              </a:rPr>
              <a:t> LAN care </a:t>
            </a:r>
            <a:r>
              <a:rPr lang="en-US" sz="1600" dirty="0" err="1">
                <a:latin typeface="Times New Roman" panose="02020603050405020304" pitchFamily="18" charset="0"/>
                <a:cs typeface="Times New Roman" panose="02020603050405020304" pitchFamily="18" charset="0"/>
              </a:rPr>
              <a:t>fac</a:t>
            </a:r>
            <a:r>
              <a:rPr lang="en-US" sz="1600" dirty="0">
                <a:latin typeface="Times New Roman" panose="02020603050405020304" pitchFamily="18" charset="0"/>
                <a:cs typeface="Times New Roman" panose="02020603050405020304" pitchFamily="18" charset="0"/>
              </a:rPr>
              <a:t> parte din </a:t>
            </a:r>
            <a:r>
              <a:rPr lang="en-US" sz="1600" dirty="0" err="1">
                <a:latin typeface="Times New Roman" panose="02020603050405020304" pitchFamily="18" charset="0"/>
                <a:cs typeface="Times New Roman" panose="02020603050405020304" pitchFamily="18" charset="0"/>
              </a:rPr>
              <a:t>acestea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Gazdele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sunt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conectare</a:t>
            </a:r>
            <a:r>
              <a:rPr lang="en-US" sz="1600" dirty="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printr</a:t>
            </a:r>
            <a:r>
              <a:rPr lang="en-US" sz="1600" dirty="0" smtClean="0">
                <a:latin typeface="Times New Roman" panose="02020603050405020304" pitchFamily="18" charset="0"/>
                <a:cs typeface="Times New Roman" panose="02020603050405020304" pitchFamily="18" charset="0"/>
              </a:rPr>
              <a:t>-o </a:t>
            </a:r>
            <a:r>
              <a:rPr lang="en-US" sz="1600" dirty="0" err="1" smtClean="0">
                <a:latin typeface="Times New Roman" panose="02020603050405020304" pitchFamily="18" charset="0"/>
                <a:cs typeface="Times New Roman" panose="02020603050405020304" pitchFamily="18" charset="0"/>
              </a:rPr>
              <a:t>subreţea</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de </a:t>
            </a:r>
            <a:r>
              <a:rPr lang="en-US" sz="1600" dirty="0" err="1">
                <a:latin typeface="Times New Roman" panose="02020603050405020304" pitchFamily="18" charset="0"/>
                <a:cs typeface="Times New Roman" panose="02020603050405020304" pitchFamily="18" charset="0"/>
              </a:rPr>
              <a:t>comunicaţie</a:t>
            </a:r>
            <a:r>
              <a:rPr lang="en-US" sz="1600" dirty="0">
                <a:latin typeface="Times New Roman" panose="02020603050405020304" pitchFamily="18" charset="0"/>
                <a:cs typeface="Times New Roman" panose="02020603050405020304" pitchFamily="18" charset="0"/>
              </a:rPr>
              <a:t> care are </a:t>
            </a:r>
            <a:r>
              <a:rPr lang="en-US" sz="1600" dirty="0" err="1">
                <a:latin typeface="Times New Roman" panose="02020603050405020304" pitchFamily="18" charset="0"/>
                <a:cs typeface="Times New Roman" panose="02020603050405020304" pitchFamily="18" charset="0"/>
              </a:rPr>
              <a:t>sarcina</a:t>
            </a:r>
            <a:r>
              <a:rPr lang="en-US" sz="1600" dirty="0">
                <a:latin typeface="Times New Roman" panose="02020603050405020304" pitchFamily="18" charset="0"/>
                <a:cs typeface="Times New Roman" panose="02020603050405020304" pitchFamily="18" charset="0"/>
              </a:rPr>
              <a:t> de a </a:t>
            </a:r>
            <a:r>
              <a:rPr lang="en-US" sz="1600" dirty="0" err="1">
                <a:latin typeface="Times New Roman" panose="02020603050405020304" pitchFamily="18" charset="0"/>
                <a:cs typeface="Times New Roman" panose="02020603050405020304" pitchFamily="18" charset="0"/>
              </a:rPr>
              <a:t>transporta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mesajele</a:t>
            </a:r>
            <a:r>
              <a:rPr lang="en-US" sz="1600" dirty="0">
                <a:latin typeface="Times New Roman" panose="02020603050405020304" pitchFamily="18" charset="0"/>
                <a:cs typeface="Times New Roman" panose="02020603050405020304" pitchFamily="18" charset="0"/>
              </a:rPr>
              <a:t> de la o </a:t>
            </a:r>
            <a:r>
              <a:rPr lang="en-US" sz="1600" dirty="0" err="1">
                <a:latin typeface="Times New Roman" panose="02020603050405020304" pitchFamily="18" charset="0"/>
                <a:cs typeface="Times New Roman" panose="02020603050405020304" pitchFamily="18" charset="0"/>
              </a:rPr>
              <a:t>gazdă</a:t>
            </a:r>
            <a:r>
              <a:rPr lang="en-US" sz="1600" dirty="0">
                <a:latin typeface="Times New Roman" panose="02020603050405020304" pitchFamily="18" charset="0"/>
                <a:cs typeface="Times New Roman" panose="02020603050405020304" pitchFamily="18" charset="0"/>
              </a:rPr>
              <a:t> la </a:t>
            </a:r>
            <a:r>
              <a:rPr lang="en-US" sz="1600" dirty="0" err="1">
                <a:latin typeface="Times New Roman" panose="02020603050405020304" pitchFamily="18" charset="0"/>
                <a:cs typeface="Times New Roman" panose="02020603050405020304" pitchFamily="18" charset="0"/>
              </a:rPr>
              <a:t>alta</a:t>
            </a:r>
            <a:r>
              <a:rPr lang="en-US" sz="1600" dirty="0" err="1" smtClean="0">
                <a:latin typeface="Times New Roman" panose="02020603050405020304" pitchFamily="18" charset="0"/>
                <a:cs typeface="Times New Roman" panose="02020603050405020304" pitchFamily="18" charset="0"/>
              </a:rPr>
              <a:t>.</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Subreţeaua</a:t>
            </a:r>
            <a:r>
              <a:rPr lang="en-US" sz="1600" dirty="0" smtClean="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este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formată</a:t>
            </a:r>
            <a:r>
              <a:rPr lang="en-US" sz="1600" dirty="0">
                <a:latin typeface="Times New Roman" panose="02020603050405020304" pitchFamily="18" charset="0"/>
                <a:cs typeface="Times New Roman" panose="02020603050405020304" pitchFamily="18" charset="0"/>
              </a:rPr>
              <a:t> din </a:t>
            </a:r>
            <a:r>
              <a:rPr lang="en-US" sz="1600" dirty="0" err="1">
                <a:latin typeface="Times New Roman" panose="02020603050405020304" pitchFamily="18" charset="0"/>
                <a:cs typeface="Times New Roman" panose="02020603050405020304" pitchFamily="18" charset="0"/>
              </a:rPr>
              <a:t>două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componente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distincte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liniile</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transmisie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şi</a:t>
            </a:r>
            <a:r>
              <a:rPr lang="en-US" sz="1600" dirty="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elementele</a:t>
            </a:r>
            <a:r>
              <a:rPr lang="en-US" sz="1600" dirty="0" smtClean="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comutare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Elementele</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comutare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numite</a:t>
            </a:r>
            <a:r>
              <a:rPr lang="en-US" sz="1600" dirty="0">
                <a:latin typeface="Times New Roman" panose="02020603050405020304" pitchFamily="18" charset="0"/>
                <a:cs typeface="Times New Roman" panose="02020603050405020304" pitchFamily="18" charset="0"/>
              </a:rPr>
              <a:t> generic </a:t>
            </a:r>
            <a:r>
              <a:rPr lang="en-US" sz="1600" dirty="0" err="1">
                <a:latin typeface="Times New Roman" panose="02020603050405020304" pitchFamily="18" charset="0"/>
                <a:cs typeface="Times New Roman" panose="02020603050405020304" pitchFamily="18" charset="0"/>
              </a:rPr>
              <a:t>noduri</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comutare</a:t>
            </a:r>
            <a:r>
              <a:rPr lang="en-US" sz="1600" dirty="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sunt</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echipamente</a:t>
            </a:r>
            <a:r>
              <a:rPr lang="en-US" sz="1600" dirty="0" smtClean="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specializate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folosite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pentru</a:t>
            </a:r>
            <a:r>
              <a:rPr lang="en-US" sz="1600" dirty="0">
                <a:latin typeface="Times New Roman" panose="02020603050405020304" pitchFamily="18" charset="0"/>
                <a:cs typeface="Times New Roman" panose="02020603050405020304" pitchFamily="18" charset="0"/>
              </a:rPr>
              <a:t> a </a:t>
            </a:r>
            <a:r>
              <a:rPr lang="en-US" sz="1600" dirty="0" err="1">
                <a:latin typeface="Times New Roman" panose="02020603050405020304" pitchFamily="18" charset="0"/>
                <a:cs typeface="Times New Roman" panose="02020603050405020304" pitchFamily="18" charset="0"/>
              </a:rPr>
              <a:t>interconecta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două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sau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mai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multe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linii</a:t>
            </a: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de </a:t>
            </a:r>
            <a:r>
              <a:rPr lang="en-US" sz="1600" dirty="0" err="1" smtClean="0">
                <a:latin typeface="Times New Roman" panose="02020603050405020304" pitchFamily="18" charset="0"/>
                <a:cs typeface="Times New Roman" panose="02020603050405020304" pitchFamily="18" charset="0"/>
              </a:rPr>
              <a:t>transmisie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Unele</a:t>
            </a:r>
            <a:r>
              <a:rPr lang="en-US" sz="1600" dirty="0" smtClean="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reţele</a:t>
            </a:r>
            <a:r>
              <a:rPr lang="en-US" sz="1600" dirty="0">
                <a:latin typeface="Times New Roman" panose="02020603050405020304" pitchFamily="18" charset="0"/>
                <a:cs typeface="Times New Roman" panose="02020603050405020304" pitchFamily="18" charset="0"/>
              </a:rPr>
              <a:t> WAN </a:t>
            </a:r>
            <a:r>
              <a:rPr lang="en-US" sz="1600" dirty="0" err="1">
                <a:latin typeface="Times New Roman" panose="02020603050405020304" pitchFamily="18" charset="0"/>
                <a:cs typeface="Times New Roman" panose="02020603050405020304" pitchFamily="18" charset="0"/>
              </a:rPr>
              <a:t>aparţin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unor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organizaţii</a:t>
            </a:r>
            <a:r>
              <a:rPr lang="en-US" sz="1600" dirty="0">
                <a:latin typeface="Times New Roman" panose="02020603050405020304" pitchFamily="18" charset="0"/>
                <a:cs typeface="Times New Roman" panose="02020603050405020304" pitchFamily="18" charset="0"/>
              </a:rPr>
              <a:t> a </a:t>
            </a:r>
            <a:r>
              <a:rPr lang="en-US" sz="1600" dirty="0" err="1">
                <a:latin typeface="Times New Roman" panose="02020603050405020304" pitchFamily="18" charset="0"/>
                <a:cs typeface="Times New Roman" panose="02020603050405020304" pitchFamily="18" charset="0"/>
              </a:rPr>
              <a:t>căror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activitate</a:t>
            </a:r>
            <a:r>
              <a:rPr lang="en-US" sz="1600" dirty="0">
                <a:latin typeface="Times New Roman" panose="02020603050405020304" pitchFamily="18" charset="0"/>
                <a:cs typeface="Times New Roman" panose="02020603050405020304" pitchFamily="18" charset="0"/>
              </a:rPr>
              <a:t> se </a:t>
            </a:r>
            <a:r>
              <a:rPr lang="en-US" sz="1600" dirty="0" err="1">
                <a:latin typeface="Times New Roman" panose="02020603050405020304" pitchFamily="18" charset="0"/>
                <a:cs typeface="Times New Roman" panose="02020603050405020304" pitchFamily="18" charset="0"/>
              </a:rPr>
              <a:t>desfăşoară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pe</a:t>
            </a:r>
            <a:r>
              <a:rPr lang="en-US" sz="1600" dirty="0">
                <a:latin typeface="Times New Roman" panose="02020603050405020304" pitchFamily="18" charset="0"/>
                <a:cs typeface="Times New Roman" panose="02020603050405020304" pitchFamily="18" charset="0"/>
              </a:rPr>
              <a:t> o </a:t>
            </a:r>
            <a:r>
              <a:rPr lang="en-US" sz="1600" dirty="0" err="1">
                <a:latin typeface="Times New Roman" panose="02020603050405020304" pitchFamily="18" charset="0"/>
                <a:cs typeface="Times New Roman" panose="02020603050405020304" pitchFamily="18" charset="0"/>
              </a:rPr>
              <a:t>arie</a:t>
            </a:r>
            <a:r>
              <a:rPr lang="en-US" sz="1600" dirty="0">
                <a:latin typeface="Times New Roman" panose="02020603050405020304" pitchFamily="18" charset="0"/>
                <a:cs typeface="Times New Roman" panose="02020603050405020304" pitchFamily="18" charset="0"/>
              </a:rPr>
              <a:t/>
            </a:r>
            <a:br>
              <a:rPr lang="en-US" sz="1600" dirty="0">
                <a:latin typeface="Times New Roman" panose="02020603050405020304" pitchFamily="18" charset="0"/>
                <a:cs typeface="Times New Roman" panose="02020603050405020304" pitchFamily="18" charset="0"/>
              </a:rPr>
            </a:br>
            <a:r>
              <a:rPr lang="en-US" sz="1600" dirty="0" err="1">
                <a:latin typeface="Times New Roman" panose="02020603050405020304" pitchFamily="18" charset="0"/>
                <a:cs typeface="Times New Roman" panose="02020603050405020304" pitchFamily="18" charset="0"/>
              </a:rPr>
              <a:t>largă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şi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sunt</a:t>
            </a:r>
            <a:r>
              <a:rPr lang="en-US" sz="1600" dirty="0">
                <a:latin typeface="Times New Roman" panose="02020603050405020304" pitchFamily="18" charset="0"/>
                <a:cs typeface="Times New Roman" panose="02020603050405020304" pitchFamily="18" charset="0"/>
              </a:rPr>
              <a:t> private. </a:t>
            </a:r>
            <a:r>
              <a:rPr lang="en-US" sz="1600" dirty="0" err="1">
                <a:latin typeface="Times New Roman" panose="02020603050405020304" pitchFamily="18" charset="0"/>
                <a:cs typeface="Times New Roman" panose="02020603050405020304" pitchFamily="18" charset="0"/>
              </a:rPr>
              <a:t>Cel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mai</a:t>
            </a:r>
            <a:r>
              <a:rPr lang="en-US" sz="1600" dirty="0">
                <a:latin typeface="Times New Roman" panose="02020603050405020304" pitchFamily="18" charset="0"/>
                <a:cs typeface="Times New Roman" panose="02020603050405020304" pitchFamily="18" charset="0"/>
              </a:rPr>
              <a:t> popular </a:t>
            </a:r>
            <a:r>
              <a:rPr lang="en-US" sz="1600" dirty="0" err="1">
                <a:latin typeface="Times New Roman" panose="02020603050405020304" pitchFamily="18" charset="0"/>
                <a:cs typeface="Times New Roman" panose="02020603050405020304" pitchFamily="18" charset="0"/>
              </a:rPr>
              <a:t>exemplu</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reţea</a:t>
            </a:r>
            <a:r>
              <a:rPr lang="en-US" sz="1600" dirty="0">
                <a:latin typeface="Times New Roman" panose="02020603050405020304" pitchFamily="18" charset="0"/>
                <a:cs typeface="Times New Roman" panose="02020603050405020304" pitchFamily="18" charset="0"/>
              </a:rPr>
              <a:t> WAN </a:t>
            </a:r>
            <a:r>
              <a:rPr lang="en-US" sz="1600" dirty="0" err="1">
                <a:latin typeface="Times New Roman" panose="02020603050405020304" pitchFamily="18" charset="0"/>
                <a:cs typeface="Times New Roman" panose="02020603050405020304" pitchFamily="18" charset="0"/>
              </a:rPr>
              <a:t>este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Internetul</a:t>
            </a:r>
            <a:r>
              <a:rPr lang="en-US" sz="1600" dirty="0">
                <a:latin typeface="Times New Roman" panose="02020603050405020304" pitchFamily="18" charset="0"/>
                <a:cs typeface="Times New Roman" panose="02020603050405020304" pitchFamily="18" charset="0"/>
              </a:rPr>
              <a:t>, care </a:t>
            </a:r>
            <a:r>
              <a:rPr lang="en-US" sz="1600" dirty="0" err="1" smtClean="0">
                <a:latin typeface="Times New Roman" panose="02020603050405020304" pitchFamily="18" charset="0"/>
                <a:cs typeface="Times New Roman" panose="02020603050405020304" pitchFamily="18" charset="0"/>
              </a:rPr>
              <a:t>este</a:t>
            </a:r>
            <a:r>
              <a:rPr lang="en-US" sz="1600" dirty="0" smtClean="0">
                <a:latin typeface="Times New Roman" panose="02020603050405020304" pitchFamily="18" charset="0"/>
                <a:cs typeface="Times New Roman" panose="02020603050405020304" pitchFamily="18" charset="0"/>
              </a:rPr>
              <a:t> format </a:t>
            </a:r>
            <a:r>
              <a:rPr lang="en-US" sz="1600" dirty="0">
                <a:latin typeface="Times New Roman" panose="02020603050405020304" pitchFamily="18" charset="0"/>
                <a:cs typeface="Times New Roman" panose="02020603050405020304" pitchFamily="18" charset="0"/>
              </a:rPr>
              <a:t>din </a:t>
            </a:r>
            <a:r>
              <a:rPr lang="en-US" sz="1600" dirty="0" err="1">
                <a:latin typeface="Times New Roman" panose="02020603050405020304" pitchFamily="18" charset="0"/>
                <a:cs typeface="Times New Roman" panose="02020603050405020304" pitchFamily="18" charset="0"/>
              </a:rPr>
              <a:t>milioane</a:t>
            </a:r>
            <a:r>
              <a:rPr lang="en-US" sz="1600" dirty="0">
                <a:latin typeface="Times New Roman" panose="02020603050405020304" pitchFamily="18" charset="0"/>
                <a:cs typeface="Times New Roman" panose="02020603050405020304" pitchFamily="18" charset="0"/>
              </a:rPr>
              <a:t> de LAN-</a:t>
            </a:r>
            <a:r>
              <a:rPr lang="en-US" sz="1600" dirty="0" err="1">
                <a:latin typeface="Times New Roman" panose="02020603050405020304" pitchFamily="18" charset="0"/>
                <a:cs typeface="Times New Roman" panose="02020603050405020304" pitchFamily="18" charset="0"/>
              </a:rPr>
              <a:t>uri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interconectate</a:t>
            </a:r>
            <a:r>
              <a:rPr lang="en-US" sz="1600" dirty="0">
                <a:latin typeface="Times New Roman" panose="02020603050405020304" pitchFamily="18" charset="0"/>
                <a:cs typeface="Times New Roman" panose="02020603050405020304" pitchFamily="18" charset="0"/>
              </a:rPr>
              <a:t> cu </a:t>
            </a:r>
            <a:r>
              <a:rPr lang="en-US" sz="1600" dirty="0" err="1">
                <a:latin typeface="Times New Roman" panose="02020603050405020304" pitchFamily="18" charset="0"/>
                <a:cs typeface="Times New Roman" panose="02020603050405020304" pitchFamily="18" charset="0"/>
              </a:rPr>
              <a:t>sprijinul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furnizorilor</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servicii</a:t>
            </a: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de </a:t>
            </a:r>
            <a:r>
              <a:rPr lang="en-US" sz="1600" dirty="0" err="1" smtClean="0">
                <a:latin typeface="Times New Roman" panose="02020603050405020304" pitchFamily="18" charset="0"/>
                <a:cs typeface="Times New Roman" panose="02020603050405020304" pitchFamily="18" charset="0"/>
              </a:rPr>
              <a:t>comunicaţii</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(TSP-Telecommunications Service Providers</a:t>
            </a:r>
            <a:r>
              <a:rPr lang="en-US" sz="1600" dirty="0" smtClean="0">
                <a:latin typeface="Times New Roman" panose="02020603050405020304" pitchFamily="18" charset="0"/>
                <a:cs typeface="Times New Roman" panose="02020603050405020304" pitchFamily="18" charset="0"/>
              </a:rPr>
              <a:t>).</a:t>
            </a:r>
          </a:p>
          <a:p>
            <a:pPr marL="285750" indent="-285750">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Reţele</a:t>
            </a: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WLAN</a:t>
            </a:r>
          </a:p>
          <a:p>
            <a:r>
              <a:rPr lang="en-US" sz="1600" dirty="0" err="1" smtClean="0">
                <a:latin typeface="Times New Roman" panose="02020603050405020304" pitchFamily="18" charset="0"/>
                <a:cs typeface="Times New Roman" panose="02020603050405020304" pitchFamily="18" charset="0"/>
              </a:rPr>
              <a:t>Sunt</a:t>
            </a:r>
            <a:r>
              <a:rPr lang="en-US" sz="1600" dirty="0" smtClean="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reţele</a:t>
            </a:r>
            <a:r>
              <a:rPr lang="en-US" sz="1600" dirty="0">
                <a:latin typeface="Times New Roman" panose="02020603050405020304" pitchFamily="18" charset="0"/>
                <a:cs typeface="Times New Roman" panose="02020603050405020304" pitchFamily="18" charset="0"/>
              </a:rPr>
              <a:t> locale care </a:t>
            </a:r>
            <a:r>
              <a:rPr lang="en-US" sz="1600" dirty="0" err="1">
                <a:latin typeface="Times New Roman" panose="02020603050405020304" pitchFamily="18" charset="0"/>
                <a:cs typeface="Times New Roman" panose="02020603050405020304" pitchFamily="18" charset="0"/>
              </a:rPr>
              <a:t>transmisia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datelor</a:t>
            </a:r>
            <a:r>
              <a:rPr lang="en-US" sz="1600" dirty="0">
                <a:latin typeface="Times New Roman" panose="02020603050405020304" pitchFamily="18" charset="0"/>
                <a:cs typeface="Times New Roman" panose="02020603050405020304" pitchFamily="18" charset="0"/>
              </a:rPr>
              <a:t> se face </a:t>
            </a:r>
            <a:r>
              <a:rPr lang="en-US" sz="1600" dirty="0" err="1">
                <a:latin typeface="Times New Roman" panose="02020603050405020304" pitchFamily="18" charset="0"/>
                <a:cs typeface="Times New Roman" panose="02020603050405020304" pitchFamily="18" charset="0"/>
              </a:rPr>
              <a:t>prin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medii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fără</a:t>
            </a:r>
            <a:r>
              <a:rPr lang="en-US" sz="1600" dirty="0">
                <a:latin typeface="Times New Roman" panose="02020603050405020304" pitchFamily="18" charset="0"/>
                <a:cs typeface="Times New Roman" panose="02020603050405020304" pitchFamily="18" charset="0"/>
              </a:rPr>
              <a:t> fir. </a:t>
            </a:r>
            <a:r>
              <a:rPr lang="en-US" sz="1600" dirty="0" err="1" smtClean="0">
                <a:latin typeface="Times New Roman" panose="02020603050405020304" pitchFamily="18" charset="0"/>
                <a:cs typeface="Times New Roman" panose="02020603050405020304" pitchFamily="18" charset="0"/>
              </a:rPr>
              <a:t>Într</a:t>
            </a:r>
            <a:r>
              <a:rPr lang="en-US" sz="1600" dirty="0" smtClean="0">
                <a:latin typeface="Times New Roman" panose="02020603050405020304" pitchFamily="18" charset="0"/>
                <a:cs typeface="Times New Roman" panose="02020603050405020304" pitchFamily="18" charset="0"/>
              </a:rPr>
              <a:t>-un WLAN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staţiile</a:t>
            </a:r>
            <a:r>
              <a:rPr lang="en-US" sz="1600" dirty="0">
                <a:latin typeface="Times New Roman" panose="02020603050405020304" pitchFamily="18" charset="0"/>
                <a:cs typeface="Times New Roman" panose="02020603050405020304" pitchFamily="18" charset="0"/>
              </a:rPr>
              <a:t>, care pot fi </a:t>
            </a:r>
            <a:r>
              <a:rPr lang="en-US" sz="1600" dirty="0" err="1">
                <a:latin typeface="Times New Roman" panose="02020603050405020304" pitchFamily="18" charset="0"/>
                <a:cs typeface="Times New Roman" panose="02020603050405020304" pitchFamily="18" charset="0"/>
              </a:rPr>
              <a:t>echipamente</a:t>
            </a:r>
            <a:r>
              <a:rPr lang="en-US" sz="1600" dirty="0">
                <a:latin typeface="Times New Roman" panose="02020603050405020304" pitchFamily="18" charset="0"/>
                <a:cs typeface="Times New Roman" panose="02020603050405020304" pitchFamily="18" charset="0"/>
              </a:rPr>
              <a:t> mobile – laptop – </a:t>
            </a:r>
            <a:r>
              <a:rPr lang="en-US" sz="1600" dirty="0" err="1">
                <a:latin typeface="Times New Roman" panose="02020603050405020304" pitchFamily="18" charset="0"/>
                <a:cs typeface="Times New Roman" panose="02020603050405020304" pitchFamily="18" charset="0"/>
              </a:rPr>
              <a:t>sau</a:t>
            </a:r>
            <a:r>
              <a:rPr lang="en-US" sz="1600" dirty="0">
                <a:latin typeface="Times New Roman" panose="02020603050405020304" pitchFamily="18" charset="0"/>
                <a:cs typeface="Times New Roman" panose="02020603050405020304" pitchFamily="18" charset="0"/>
              </a:rPr>
              <a:t> fixe – desktop </a:t>
            </a:r>
            <a:r>
              <a:rPr lang="en-US" sz="1600" dirty="0" smtClean="0">
                <a:latin typeface="Times New Roman" panose="02020603050405020304" pitchFamily="18" charset="0"/>
                <a:cs typeface="Times New Roman" panose="02020603050405020304" pitchFamily="18" charset="0"/>
              </a:rPr>
              <a:t>– se </a:t>
            </a:r>
            <a:r>
              <a:rPr lang="en-US" sz="1600" dirty="0" err="1" smtClean="0">
                <a:latin typeface="Times New Roman" panose="02020603050405020304" pitchFamily="18" charset="0"/>
                <a:cs typeface="Times New Roman" panose="02020603050405020304" pitchFamily="18" charset="0"/>
              </a:rPr>
              <a:t>conectează</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la </a:t>
            </a:r>
            <a:r>
              <a:rPr lang="en-US" sz="1600" dirty="0" err="1">
                <a:latin typeface="Times New Roman" panose="02020603050405020304" pitchFamily="18" charset="0"/>
                <a:cs typeface="Times New Roman" panose="02020603050405020304" pitchFamily="18" charset="0"/>
              </a:rPr>
              <a:t>echipamente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specifice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numite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puncte</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acces</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Staţiile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sunt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dotate</a:t>
            </a:r>
            <a:r>
              <a:rPr lang="en-US" sz="1600" dirty="0">
                <a:latin typeface="Times New Roman" panose="02020603050405020304" pitchFamily="18" charset="0"/>
                <a:cs typeface="Times New Roman" panose="02020603050405020304" pitchFamily="18" charset="0"/>
              </a:rPr>
              <a:t> cu </a:t>
            </a:r>
            <a:r>
              <a:rPr lang="en-US" sz="1600" dirty="0" err="1">
                <a:latin typeface="Times New Roman" panose="02020603050405020304" pitchFamily="18" charset="0"/>
                <a:cs typeface="Times New Roman" panose="02020603050405020304" pitchFamily="18" charset="0"/>
              </a:rPr>
              <a:t>plăci</a:t>
            </a: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de </a:t>
            </a:r>
            <a:r>
              <a:rPr lang="en-US" sz="1600" dirty="0" err="1" smtClean="0">
                <a:latin typeface="Times New Roman" panose="02020603050405020304" pitchFamily="18" charset="0"/>
                <a:cs typeface="Times New Roman" panose="02020603050405020304" pitchFamily="18" charset="0"/>
              </a:rPr>
              <a:t>reţea</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wireless. </a:t>
            </a:r>
            <a:r>
              <a:rPr lang="en-US" sz="1600" dirty="0" err="1">
                <a:latin typeface="Times New Roman" panose="02020603050405020304" pitchFamily="18" charset="0"/>
                <a:cs typeface="Times New Roman" panose="02020603050405020304" pitchFamily="18" charset="0"/>
              </a:rPr>
              <a:t>Punctele</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acces</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regulă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routere</a:t>
            </a:r>
            <a:r>
              <a:rPr lang="en-US" sz="1600" dirty="0">
                <a:latin typeface="Times New Roman" panose="02020603050405020304" pitchFamily="18" charset="0"/>
                <a:cs typeface="Times New Roman" panose="02020603050405020304" pitchFamily="18" charset="0"/>
              </a:rPr>
              <a:t>, transmit </a:t>
            </a:r>
            <a:r>
              <a:rPr lang="en-US" sz="1600" dirty="0" err="1">
                <a:latin typeface="Times New Roman" panose="02020603050405020304" pitchFamily="18" charset="0"/>
                <a:cs typeface="Times New Roman" panose="02020603050405020304" pitchFamily="18" charset="0"/>
              </a:rPr>
              <a:t>şi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recepţionează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semnale</a:t>
            </a: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radio </a:t>
            </a:r>
            <a:r>
              <a:rPr lang="en-US" sz="1600" dirty="0" err="1" smtClean="0">
                <a:latin typeface="Times New Roman" panose="02020603050405020304" pitchFamily="18" charset="0"/>
                <a:cs typeface="Times New Roman" panose="02020603050405020304" pitchFamily="18" charset="0"/>
              </a:rPr>
              <a:t>către</a:t>
            </a:r>
            <a:r>
              <a:rPr lang="en-US" sz="1600" dirty="0" smtClean="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şi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dinspre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dispozitivele</a:t>
            </a:r>
            <a:r>
              <a:rPr lang="en-US" sz="1600" dirty="0">
                <a:latin typeface="Times New Roman" panose="02020603050405020304" pitchFamily="18" charset="0"/>
                <a:cs typeface="Times New Roman" panose="02020603050405020304" pitchFamily="18" charset="0"/>
              </a:rPr>
              <a:t> wireless ale </a:t>
            </a:r>
            <a:r>
              <a:rPr lang="en-US" sz="1600" dirty="0" err="1">
                <a:latin typeface="Times New Roman" panose="02020603050405020304" pitchFamily="18" charset="0"/>
                <a:cs typeface="Times New Roman" panose="02020603050405020304" pitchFamily="18" charset="0"/>
              </a:rPr>
              <a:t>staţiilor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conectate</a:t>
            </a:r>
            <a:r>
              <a:rPr lang="en-US" sz="1600" dirty="0">
                <a:latin typeface="Times New Roman" panose="02020603050405020304" pitchFamily="18" charset="0"/>
                <a:cs typeface="Times New Roman" panose="02020603050405020304" pitchFamily="18" charset="0"/>
              </a:rPr>
              <a:t> la </a:t>
            </a:r>
            <a:r>
              <a:rPr lang="en-US" sz="1600" dirty="0" err="1">
                <a:latin typeface="Times New Roman" panose="02020603050405020304" pitchFamily="18" charset="0"/>
                <a:cs typeface="Times New Roman" panose="02020603050405020304" pitchFamily="18" charset="0"/>
              </a:rPr>
              <a:t>reţea</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Punctele</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de </a:t>
            </a:r>
            <a:r>
              <a:rPr lang="en-US" sz="1600" dirty="0" err="1">
                <a:latin typeface="Times New Roman" panose="02020603050405020304" pitchFamily="18" charset="0"/>
                <a:cs typeface="Times New Roman" panose="02020603050405020304" pitchFamily="18" charset="0"/>
              </a:rPr>
              <a:t>acces</a:t>
            </a:r>
            <a:r>
              <a:rPr lang="en-US" sz="1600" dirty="0">
                <a:latin typeface="Times New Roman" panose="02020603050405020304" pitchFamily="18" charset="0"/>
                <a:cs typeface="Times New Roman" panose="02020603050405020304" pitchFamily="18" charset="0"/>
              </a:rPr>
              <a:t> se </a:t>
            </a:r>
            <a:r>
              <a:rPr lang="en-US" sz="1600" dirty="0" err="1">
                <a:latin typeface="Times New Roman" panose="02020603050405020304" pitchFamily="18" charset="0"/>
                <a:cs typeface="Times New Roman" panose="02020603050405020304" pitchFamily="18" charset="0"/>
              </a:rPr>
              <a:t>conectează</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obicei</a:t>
            </a:r>
            <a:r>
              <a:rPr lang="en-US" sz="1600" dirty="0">
                <a:latin typeface="Times New Roman" panose="02020603050405020304" pitchFamily="18" charset="0"/>
                <a:cs typeface="Times New Roman" panose="02020603050405020304" pitchFamily="18" charset="0"/>
              </a:rPr>
              <a:t> la </a:t>
            </a:r>
            <a:r>
              <a:rPr lang="en-US" sz="1600" dirty="0" err="1">
                <a:latin typeface="Times New Roman" panose="02020603050405020304" pitchFamily="18" charset="0"/>
                <a:cs typeface="Times New Roman" panose="02020603050405020304" pitchFamily="18" charset="0"/>
              </a:rPr>
              <a:t>reţeaua</a:t>
            </a:r>
            <a:r>
              <a:rPr lang="en-US" sz="1600" dirty="0">
                <a:latin typeface="Times New Roman" panose="02020603050405020304" pitchFamily="18" charset="0"/>
                <a:cs typeface="Times New Roman" panose="02020603050405020304" pitchFamily="18" charset="0"/>
              </a:rPr>
              <a:t> WAN </a:t>
            </a:r>
            <a:r>
              <a:rPr lang="en-US" sz="1600" dirty="0" err="1">
                <a:latin typeface="Times New Roman" panose="02020603050405020304" pitchFamily="18" charset="0"/>
                <a:cs typeface="Times New Roman" panose="02020603050405020304" pitchFamily="18" charset="0"/>
              </a:rPr>
              <a:t>folosind</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conductoare</a:t>
            </a: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de </a:t>
            </a:r>
            <a:r>
              <a:rPr lang="en-US" sz="1600" dirty="0" err="1" smtClean="0">
                <a:latin typeface="Times New Roman" panose="02020603050405020304" pitchFamily="18" charset="0"/>
                <a:cs typeface="Times New Roman" panose="02020603050405020304" pitchFamily="18" charset="0"/>
              </a:rPr>
              <a:t>cupru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Calculatoarele</a:t>
            </a:r>
            <a:r>
              <a:rPr lang="en-US" sz="1600" dirty="0">
                <a:latin typeface="Times New Roman" panose="02020603050405020304" pitchFamily="18" charset="0"/>
                <a:cs typeface="Times New Roman" panose="02020603050405020304" pitchFamily="18" charset="0"/>
              </a:rPr>
              <a:t> care </a:t>
            </a:r>
            <a:r>
              <a:rPr lang="en-US" sz="1600" dirty="0" err="1">
                <a:latin typeface="Times New Roman" panose="02020603050405020304" pitchFamily="18" charset="0"/>
                <a:cs typeface="Times New Roman" panose="02020603050405020304" pitchFamily="18" charset="0"/>
              </a:rPr>
              <a:t>fac</a:t>
            </a:r>
            <a:r>
              <a:rPr lang="en-US" sz="1600" dirty="0">
                <a:latin typeface="Times New Roman" panose="02020603050405020304" pitchFamily="18" charset="0"/>
                <a:cs typeface="Times New Roman" panose="02020603050405020304" pitchFamily="18" charset="0"/>
              </a:rPr>
              <a:t> parte din WLAN </a:t>
            </a:r>
            <a:r>
              <a:rPr lang="en-US" sz="1600" dirty="0" err="1">
                <a:latin typeface="Times New Roman" panose="02020603050405020304" pitchFamily="18" charset="0"/>
                <a:cs typeface="Times New Roman" panose="02020603050405020304" pitchFamily="18" charset="0"/>
              </a:rPr>
              <a:t>trebuie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să</a:t>
            </a:r>
            <a:r>
              <a:rPr lang="en-US" sz="1600" dirty="0">
                <a:latin typeface="Times New Roman" panose="02020603050405020304" pitchFamily="18" charset="0"/>
                <a:cs typeface="Times New Roman" panose="02020603050405020304" pitchFamily="18" charset="0"/>
              </a:rPr>
              <a:t> se </a:t>
            </a:r>
            <a:r>
              <a:rPr lang="en-US" sz="1600" dirty="0" err="1">
                <a:latin typeface="Times New Roman" panose="02020603050405020304" pitchFamily="18" charset="0"/>
                <a:cs typeface="Times New Roman" panose="02020603050405020304" pitchFamily="18" charset="0"/>
              </a:rPr>
              <a:t>găsească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în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raza</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acţiune</a:t>
            </a: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a </a:t>
            </a:r>
            <a:r>
              <a:rPr lang="en-US" sz="1600" dirty="0" err="1" smtClean="0">
                <a:latin typeface="Times New Roman" panose="02020603050405020304" pitchFamily="18" charset="0"/>
                <a:cs typeface="Times New Roman" panose="02020603050405020304" pitchFamily="18" charset="0"/>
              </a:rPr>
              <a:t>acestor</a:t>
            </a:r>
            <a:r>
              <a:rPr lang="en-US" sz="1600" dirty="0" smtClean="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puncte</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acces</a:t>
            </a:r>
            <a:r>
              <a:rPr lang="en-US" sz="1600" dirty="0">
                <a:latin typeface="Times New Roman" panose="02020603050405020304" pitchFamily="18" charset="0"/>
                <a:cs typeface="Times New Roman" panose="02020603050405020304" pitchFamily="18" charset="0"/>
              </a:rPr>
              <a:t>, care </a:t>
            </a:r>
            <a:r>
              <a:rPr lang="en-US" sz="1600" dirty="0" err="1">
                <a:latin typeface="Times New Roman" panose="02020603050405020304" pitchFamily="18" charset="0"/>
                <a:cs typeface="Times New Roman" panose="02020603050405020304" pitchFamily="18" charset="0"/>
              </a:rPr>
              <a:t>variază</a:t>
            </a:r>
            <a:r>
              <a:rPr lang="en-US" sz="1600" dirty="0">
                <a:latin typeface="Times New Roman" panose="02020603050405020304" pitchFamily="18" charset="0"/>
                <a:cs typeface="Times New Roman" panose="02020603050405020304" pitchFamily="18" charset="0"/>
              </a:rPr>
              <a:t> de la </a:t>
            </a:r>
            <a:r>
              <a:rPr lang="en-US" sz="1600" dirty="0" err="1">
                <a:latin typeface="Times New Roman" panose="02020603050405020304" pitchFamily="18" charset="0"/>
                <a:cs typeface="Times New Roman" panose="02020603050405020304" pitchFamily="18" charset="0"/>
              </a:rPr>
              <a:t>valori</a:t>
            </a:r>
            <a:r>
              <a:rPr lang="en-US" sz="1600" dirty="0">
                <a:latin typeface="Times New Roman" panose="02020603050405020304" pitchFamily="18" charset="0"/>
                <a:cs typeface="Times New Roman" panose="02020603050405020304" pitchFamily="18" charset="0"/>
              </a:rPr>
              <a:t> de maxim 30 m </a:t>
            </a:r>
            <a:r>
              <a:rPr lang="en-US" sz="1600" dirty="0" err="1">
                <a:latin typeface="Times New Roman" panose="02020603050405020304" pitchFamily="18" charset="0"/>
                <a:cs typeface="Times New Roman" panose="02020603050405020304" pitchFamily="18" charset="0"/>
              </a:rPr>
              <a:t>în</a:t>
            </a:r>
            <a:r>
              <a:rPr lang="en-US" sz="1600" dirty="0">
                <a:latin typeface="Times New Roman" panose="02020603050405020304" pitchFamily="18" charset="0"/>
                <a:cs typeface="Times New Roman" panose="02020603050405020304" pitchFamily="18" charset="0"/>
              </a:rPr>
              <a:t> interior la </a:t>
            </a:r>
            <a:r>
              <a:rPr lang="en-US" sz="1600" dirty="0" err="1">
                <a:latin typeface="Times New Roman" panose="02020603050405020304" pitchFamily="18" charset="0"/>
                <a:cs typeface="Times New Roman" panose="02020603050405020304" pitchFamily="18" charset="0"/>
              </a:rPr>
              <a:t>valori</a:t>
            </a:r>
            <a:r>
              <a:rPr lang="en-US" sz="1600" dirty="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mult</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mai</a:t>
            </a:r>
            <a:r>
              <a:rPr lang="en-US" sz="1600" dirty="0" smtClean="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mari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în</a:t>
            </a:r>
            <a:r>
              <a:rPr lang="en-US" sz="1600" dirty="0">
                <a:latin typeface="Times New Roman" panose="02020603050405020304" pitchFamily="18" charset="0"/>
                <a:cs typeface="Times New Roman" panose="02020603050405020304" pitchFamily="18" charset="0"/>
              </a:rPr>
              <a:t> exterior, </a:t>
            </a:r>
            <a:r>
              <a:rPr lang="en-US" sz="1600" dirty="0" err="1">
                <a:latin typeface="Times New Roman" panose="02020603050405020304" pitchFamily="18" charset="0"/>
                <a:cs typeface="Times New Roman" panose="02020603050405020304" pitchFamily="18" charset="0"/>
              </a:rPr>
              <a:t>în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funcţie</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tehnologia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utilizată</a:t>
            </a:r>
            <a:r>
              <a:rPr lang="en-US" sz="1600" dirty="0">
                <a:latin typeface="Times New Roman" panose="02020603050405020304" pitchFamily="18" charset="0"/>
                <a:cs typeface="Times New Roman" panose="02020603050405020304" pitchFamily="18" charset="0"/>
              </a:rPr>
              <a:t> </a:t>
            </a:r>
          </a:p>
        </p:txBody>
      </p:sp>
      <p:sp>
        <p:nvSpPr>
          <p:cNvPr id="3" name="Прямоугольник 2"/>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5223842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7232749"/>
          </a:xfrm>
          <a:prstGeom prst="rect">
            <a:avLst/>
          </a:prstGeom>
        </p:spPr>
        <p:txBody>
          <a:bodyPr wrap="square">
            <a:spAutoFit/>
          </a:bodyPr>
          <a:lstStyle/>
          <a:p>
            <a:r>
              <a:rPr lang="ru-MO" sz="1600" b="1">
                <a:solidFill>
                  <a:srgbClr val="000000"/>
                </a:solidFill>
                <a:latin typeface="Times New Roman" panose="02020603050405020304" pitchFamily="18" charset="0"/>
                <a:cs typeface="Times New Roman" panose="02020603050405020304" pitchFamily="18" charset="0"/>
              </a:rPr>
              <a:t>Сети LAN, WAN и </a:t>
            </a:r>
            <a:r>
              <a:rPr lang="ru-MO" sz="1600" b="1" smtClean="0">
                <a:solidFill>
                  <a:srgbClr val="000000"/>
                </a:solidFill>
                <a:latin typeface="Times New Roman" panose="02020603050405020304" pitchFamily="18" charset="0"/>
                <a:cs typeface="Times New Roman" panose="02020603050405020304" pitchFamily="18" charset="0"/>
              </a:rPr>
              <a:t>WLAN</a:t>
            </a:r>
          </a:p>
          <a:p>
            <a:r>
              <a:rPr lang="ru-MO" sz="1600">
                <a:solidFill>
                  <a:srgbClr val="000000"/>
                </a:solidFill>
                <a:latin typeface="Times New Roman" panose="02020603050405020304" pitchFamily="18" charset="0"/>
                <a:cs typeface="Times New Roman" panose="02020603050405020304" pitchFamily="18" charset="0"/>
              </a:rPr>
              <a:t>Классификация сетей по критерию распределения по географическим областям, режиму администрирования и среде передачи данных позволила бы выделить, среди прочего, следующие три типа сетей: локальные компьютерные сети (LAN - Local Area Network); глобальные сети (WAN); беспроводные сети (WLAN — Wireless Local Area Network</a:t>
            </a:r>
            <a:r>
              <a:rPr lang="ru-MO" sz="1600" smtClean="0">
                <a:solidFill>
                  <a:srgbClr val="000000"/>
                </a:solidFill>
                <a:latin typeface="Times New Roman" panose="02020603050405020304" pitchFamily="18" charset="0"/>
                <a:cs typeface="Times New Roman" panose="02020603050405020304" pitchFamily="18" charset="0"/>
              </a:rPr>
              <a:t>).</a:t>
            </a:r>
          </a:p>
          <a:p>
            <a:pPr marL="285750" indent="-285750">
              <a:buFont typeface="Arial" pitchFamily="34" charset="0"/>
              <a:buChar char="•"/>
            </a:pPr>
            <a:r>
              <a:rPr lang="en-US" sz="1600" smtClean="0">
                <a:solidFill>
                  <a:srgbClr val="000000"/>
                </a:solidFill>
                <a:latin typeface="Times New Roman" panose="02020603050405020304" pitchFamily="18" charset="0"/>
                <a:cs typeface="Times New Roman" panose="02020603050405020304" pitchFamily="18" charset="0"/>
              </a:rPr>
              <a:t> </a:t>
            </a:r>
            <a:r>
              <a:rPr lang="ru-MO" sz="1600">
                <a:solidFill>
                  <a:srgbClr val="000000"/>
                </a:solidFill>
                <a:latin typeface="Times New Roman" panose="02020603050405020304" pitchFamily="18" charset="0"/>
                <a:cs typeface="Times New Roman" panose="02020603050405020304" pitchFamily="18" charset="0"/>
              </a:rPr>
              <a:t>локальные </a:t>
            </a:r>
            <a:r>
              <a:rPr lang="ru-MO" sz="1600" smtClean="0">
                <a:solidFill>
                  <a:srgbClr val="000000"/>
                </a:solidFill>
                <a:latin typeface="Times New Roman" panose="02020603050405020304" pitchFamily="18" charset="0"/>
                <a:cs typeface="Times New Roman" panose="02020603050405020304" pitchFamily="18" charset="0"/>
              </a:rPr>
              <a:t>сети</a:t>
            </a:r>
            <a:r>
              <a:rPr lang="en-US" sz="1600" smtClean="0">
                <a:solidFill>
                  <a:srgbClr val="000000"/>
                </a:solidFill>
                <a:latin typeface="Times New Roman" panose="02020603050405020304" pitchFamily="18" charset="0"/>
                <a:cs typeface="Times New Roman" panose="02020603050405020304" pitchFamily="18" charset="0"/>
              </a:rPr>
              <a:t> LAN</a:t>
            </a:r>
          </a:p>
          <a:p>
            <a:r>
              <a:rPr lang="ru-MO" sz="1600">
                <a:solidFill>
                  <a:srgbClr val="000000"/>
                </a:solidFill>
                <a:latin typeface="Times New Roman" panose="02020603050405020304" pitchFamily="18" charset="0"/>
                <a:cs typeface="Times New Roman" panose="02020603050405020304" pitchFamily="18" charset="0"/>
              </a:rPr>
              <a:t>Локальная компьютерная сеть представляет собой сеть взаимосвязанного оборудования, раскиданного на небольшой территории (комната, здание, группа близлежащих зданий). Концепция локальной сети относится к сети взаимосвязанных компьютеров, на которые распространяются одни и те же политики безопасности и контроля доступа к данным, даже если они расположены в разных местах (зданиях или даже географических районах). В этом контексте понятие локальности относится к локальному управлению, а не к физической близости между оборудованием. Передача данных в традиционных локальных сетях осуществляется по медным проводникам</a:t>
            </a:r>
            <a:r>
              <a:rPr lang="ru-MO" sz="1600" smtClean="0">
                <a:solidFill>
                  <a:srgbClr val="000000"/>
                </a:solidFill>
                <a:latin typeface="Times New Roman" panose="02020603050405020304" pitchFamily="18" charset="0"/>
                <a:cs typeface="Times New Roman" panose="02020603050405020304" pitchFamily="18" charset="0"/>
              </a:rPr>
              <a:t>.</a:t>
            </a:r>
            <a:r>
              <a:rPr lang="en-US" sz="1600" smtClean="0">
                <a:latin typeface="Times New Roman" panose="02020603050405020304" pitchFamily="18" charset="0"/>
                <a:cs typeface="Times New Roman" panose="02020603050405020304" pitchFamily="18" charset="0"/>
              </a:rPr>
              <a:t> </a:t>
            </a:r>
          </a:p>
          <a:p>
            <a:pPr marL="285750" indent="-285750">
              <a:buFont typeface="Arial" pitchFamily="34" charset="0"/>
              <a:buChar char="•"/>
            </a:pPr>
            <a:r>
              <a:rPr lang="en-US" sz="1600" smtClean="0">
                <a:latin typeface="Times New Roman" panose="02020603050405020304" pitchFamily="18" charset="0"/>
                <a:cs typeface="Times New Roman" panose="02020603050405020304" pitchFamily="18" charset="0"/>
              </a:rPr>
              <a:t> </a:t>
            </a:r>
            <a:r>
              <a:rPr lang="ru-MO" sz="1600">
                <a:latin typeface="Times New Roman" panose="02020603050405020304" pitchFamily="18" charset="0"/>
                <a:cs typeface="Times New Roman" panose="02020603050405020304" pitchFamily="18" charset="0"/>
              </a:rPr>
              <a:t>глобальные </a:t>
            </a:r>
            <a:r>
              <a:rPr lang="ru-MO" sz="1600" smtClean="0">
                <a:latin typeface="Times New Roman" panose="02020603050405020304" pitchFamily="18" charset="0"/>
                <a:cs typeface="Times New Roman" panose="02020603050405020304" pitchFamily="18" charset="0"/>
              </a:rPr>
              <a:t>сети </a:t>
            </a:r>
            <a:r>
              <a:rPr lang="en-US" sz="1600" smtClean="0">
                <a:latin typeface="Times New Roman" panose="02020603050405020304" pitchFamily="18" charset="0"/>
                <a:cs typeface="Times New Roman" panose="02020603050405020304" pitchFamily="18" charset="0"/>
              </a:rPr>
              <a:t>WAN</a:t>
            </a:r>
            <a:endParaRPr lang="en-US" sz="1600" dirty="0" smtClean="0">
              <a:latin typeface="Times New Roman" panose="02020603050405020304" pitchFamily="18" charset="0"/>
              <a:cs typeface="Times New Roman" panose="02020603050405020304" pitchFamily="18" charset="0"/>
            </a:endParaRPr>
          </a:p>
          <a:p>
            <a:r>
              <a:rPr lang="ru-MO" sz="1600">
                <a:latin typeface="Times New Roman" panose="02020603050405020304" pitchFamily="18" charset="0"/>
                <a:cs typeface="Times New Roman" panose="02020603050405020304" pitchFamily="18" charset="0"/>
              </a:rPr>
              <a:t>Большая сеть состоит из нескольких локальных вычислительных сетей (ЛВС), расположенных в разных географических областях. Крупномасштабные сети охватывают обширную географическую зону, глобальная сеть может быть распространена на национальном или международном уровне. В частности, в этих сетях компьютеры называются хостами, термин, который распространяется на локальные сети, которые являются их частью. Хосты соединены коммуникационной подсетью, которая отвечает за передачу сообщений от одного хоста к другому. Подсеть состоит из двух отдельных компонентов: линий передачи и коммутационных элементов. Коммутационные элементы, обычно называемые коммутационными узлами, представляют собой специализированное оборудование, используемое для соединения двух или более линий передачи. Некоторые глобальные сети принадлежат широкому кругу частных организаций. Наиболее популярным примером глобальной сети является Интернет, который состоит из миллионов локальных сетей, связанных между собой при поддержке поставщиков телекоммуникационных услуг (TSP — поставщики телекоммуникационных услуг).</a:t>
            </a:r>
            <a:r>
              <a:rPr lang="en-US" sz="1600" smtClean="0">
                <a:latin typeface="Times New Roman" panose="02020603050405020304" pitchFamily="18" charset="0"/>
                <a:cs typeface="Times New Roman" panose="02020603050405020304" pitchFamily="18" charset="0"/>
              </a:rPr>
              <a:t>.</a:t>
            </a:r>
            <a:endParaRPr lang="en-US" sz="1600"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1600" smtClean="0">
                <a:latin typeface="Times New Roman" panose="02020603050405020304" pitchFamily="18" charset="0"/>
                <a:cs typeface="Times New Roman" panose="02020603050405020304" pitchFamily="18" charset="0"/>
              </a:rPr>
              <a:t> </a:t>
            </a:r>
            <a:r>
              <a:rPr lang="ru-MO" sz="1600">
                <a:latin typeface="Times New Roman" panose="02020603050405020304" pitchFamily="18" charset="0"/>
                <a:cs typeface="Times New Roman" panose="02020603050405020304" pitchFamily="18" charset="0"/>
              </a:rPr>
              <a:t>беспроводные </a:t>
            </a:r>
            <a:r>
              <a:rPr lang="ru-MO" sz="1600" smtClean="0">
                <a:latin typeface="Times New Roman" panose="02020603050405020304" pitchFamily="18" charset="0"/>
                <a:cs typeface="Times New Roman" panose="02020603050405020304" pitchFamily="18" charset="0"/>
              </a:rPr>
              <a:t>сети </a:t>
            </a:r>
            <a:r>
              <a:rPr lang="en-US" sz="1600" smtClean="0">
                <a:latin typeface="Times New Roman" panose="02020603050405020304" pitchFamily="18" charset="0"/>
                <a:cs typeface="Times New Roman" panose="02020603050405020304" pitchFamily="18" charset="0"/>
              </a:rPr>
              <a:t>WLAN</a:t>
            </a:r>
            <a:endParaRPr lang="en-US" sz="1600" dirty="0" smtClean="0">
              <a:latin typeface="Times New Roman" panose="02020603050405020304" pitchFamily="18" charset="0"/>
              <a:cs typeface="Times New Roman" panose="02020603050405020304" pitchFamily="18" charset="0"/>
            </a:endParaRPr>
          </a:p>
          <a:p>
            <a:r>
              <a:rPr lang="ru-MO" sz="1600">
                <a:latin typeface="Times New Roman" panose="02020603050405020304" pitchFamily="18" charset="0"/>
                <a:cs typeface="Times New Roman" panose="02020603050405020304" pitchFamily="18" charset="0"/>
              </a:rPr>
              <a:t>Существуют локальные сети, которые передают данные по беспроводной сети. В WLAN станции, которые могут быть мобильными (ноутбуками) или стационарными (настольными), подключаются к определенным устройствам, называемым точками доступа. Станции оснащены беспроводными сетевыми картами. Точки доступа, обычно маршрутизаторы, передают и принимают радиосигналы от беспроводных устройств сетевых станций. Точки доступа обычно подключаются к глобальной сети с помощью медных проводов. Компьютеры, входящие в состав WLAN, должны находиться в пределах досягаемости этих точек доступа, которая варьируется от значений до 30 м внутри до гораздо более высоких значений снаружи, в зависимости от используемой технологии.</a:t>
            </a:r>
            <a:endParaRPr lang="en-US" sz="16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689554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8107"/>
            <a:ext cx="12192000" cy="7294305"/>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Primele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transmisii</a:t>
            </a:r>
            <a:r>
              <a:rPr lang="en-US" dirty="0">
                <a:solidFill>
                  <a:srgbClr val="000000"/>
                </a:solidFill>
                <a:latin typeface="Times New Roman" panose="02020603050405020304" pitchFamily="18" charset="0"/>
                <a:cs typeface="Times New Roman" panose="02020603050405020304" pitchFamily="18" charset="0"/>
              </a:rPr>
              <a:t> de date </a:t>
            </a:r>
            <a:r>
              <a:rPr lang="en-US" dirty="0" err="1">
                <a:solidFill>
                  <a:srgbClr val="000000"/>
                </a:solidFill>
                <a:latin typeface="Times New Roman" panose="02020603050405020304" pitchFamily="18" charset="0"/>
                <a:cs typeface="Times New Roman" panose="02020603050405020304" pitchFamily="18" charset="0"/>
              </a:rPr>
              <a:t>experimentale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reţele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reţele</a:t>
            </a:r>
            <a:r>
              <a:rPr lang="en-US" dirty="0">
                <a:solidFill>
                  <a:srgbClr val="000000"/>
                </a:solidFill>
                <a:latin typeface="Times New Roman" panose="02020603050405020304" pitchFamily="18" charset="0"/>
                <a:cs typeface="Times New Roman" panose="02020603050405020304" pitchFamily="18" charset="0"/>
              </a:rPr>
              <a:t> wireless au </a:t>
            </a:r>
            <a:r>
              <a:rPr lang="en-US" dirty="0" err="1">
                <a:solidFill>
                  <a:srgbClr val="000000"/>
                </a:solidFill>
                <a:latin typeface="Times New Roman" panose="02020603050405020304" pitchFamily="18" charset="0"/>
                <a:cs typeface="Times New Roman" panose="02020603050405020304" pitchFamily="18" charset="0"/>
              </a:rPr>
              <a:t>avut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loc</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anii</a:t>
            </a:r>
            <a:r>
              <a:rPr lang="en-US" dirty="0" smtClean="0">
                <a:solidFill>
                  <a:srgbClr val="000000"/>
                </a:solidFill>
                <a:latin typeface="Times New Roman" panose="02020603050405020304" pitchFamily="18" charset="0"/>
                <a:cs typeface="Times New Roman" panose="02020603050405020304" pitchFamily="18" charset="0"/>
              </a:rPr>
              <a:t> 70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au </a:t>
            </a:r>
            <a:r>
              <a:rPr lang="en-US" dirty="0" err="1">
                <a:solidFill>
                  <a:srgbClr val="000000"/>
                </a:solidFill>
                <a:latin typeface="Times New Roman" panose="02020603050405020304" pitchFamily="18" charset="0"/>
                <a:cs typeface="Times New Roman" panose="02020603050405020304" pitchFamily="18" charset="0"/>
              </a:rPr>
              <a:t>folosit</a:t>
            </a:r>
            <a:r>
              <a:rPr lang="en-US" dirty="0">
                <a:solidFill>
                  <a:srgbClr val="000000"/>
                </a:solidFill>
                <a:latin typeface="Times New Roman" panose="02020603050405020304" pitchFamily="18" charset="0"/>
                <a:cs typeface="Times New Roman" panose="02020603050405020304" pitchFamily="18" charset="0"/>
              </a:rPr>
              <a:t> ca agent de </a:t>
            </a:r>
            <a:r>
              <a:rPr lang="en-US" dirty="0" err="1">
                <a:solidFill>
                  <a:srgbClr val="000000"/>
                </a:solidFill>
                <a:latin typeface="Times New Roman" panose="02020603050405020304" pitchFamily="18" charset="0"/>
                <a:cs typeface="Times New Roman" panose="02020603050405020304" pitchFamily="18" charset="0"/>
              </a:rPr>
              <a:t>transmisie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datelor</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reţea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undele</a:t>
            </a:r>
            <a:r>
              <a:rPr lang="en-US" dirty="0">
                <a:solidFill>
                  <a:srgbClr val="000000"/>
                </a:solidFill>
                <a:latin typeface="Times New Roman" panose="02020603050405020304" pitchFamily="18" charset="0"/>
                <a:cs typeface="Times New Roman" panose="02020603050405020304" pitchFamily="18" charset="0"/>
              </a:rPr>
              <a:t> radio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razele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infraroşii</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Între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timp</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tehnologia</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evoluat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s-a </a:t>
            </a:r>
            <a:r>
              <a:rPr lang="en-US" dirty="0" err="1">
                <a:solidFill>
                  <a:srgbClr val="000000"/>
                </a:solidFill>
                <a:latin typeface="Times New Roman" panose="02020603050405020304" pitchFamily="18" charset="0"/>
                <a:cs typeface="Times New Roman" panose="02020603050405020304" pitchFamily="18" charset="0"/>
              </a:rPr>
              <a:t>extins</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până</a:t>
            </a:r>
            <a:r>
              <a:rPr lang="en-US" dirty="0">
                <a:solidFill>
                  <a:srgbClr val="000000"/>
                </a:solidFill>
                <a:latin typeface="Times New Roman" panose="02020603050405020304" pitchFamily="18" charset="0"/>
                <a:cs typeface="Times New Roman" panose="02020603050405020304" pitchFamily="18" charset="0"/>
              </a:rPr>
              <a:t> la </a:t>
            </a:r>
            <a:r>
              <a:rPr lang="en-US" dirty="0" err="1">
                <a:solidFill>
                  <a:srgbClr val="000000"/>
                </a:solidFill>
                <a:latin typeface="Times New Roman" panose="02020603050405020304" pitchFamily="18" charset="0"/>
                <a:cs typeface="Times New Roman" panose="02020603050405020304" pitchFamily="18" charset="0"/>
              </a:rPr>
              <a:t>nivelul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utilizatorilor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casnici</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În</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prezent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există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multe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moduri</a:t>
            </a:r>
            <a:r>
              <a:rPr lang="en-US" dirty="0">
                <a:solidFill>
                  <a:srgbClr val="000000"/>
                </a:solidFill>
                <a:latin typeface="Times New Roman" panose="02020603050405020304" pitchFamily="18" charset="0"/>
                <a:cs typeface="Times New Roman" panose="02020603050405020304" pitchFamily="18" charset="0"/>
              </a:rPr>
              <a:t> de a </a:t>
            </a:r>
            <a:r>
              <a:rPr lang="en-US" dirty="0" err="1">
                <a:solidFill>
                  <a:srgbClr val="000000"/>
                </a:solidFill>
                <a:latin typeface="Times New Roman" panose="02020603050405020304" pitchFamily="18" charset="0"/>
                <a:cs typeface="Times New Roman" panose="02020603050405020304" pitchFamily="18" charset="0"/>
              </a:rPr>
              <a:t>capta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datele</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eter</a:t>
            </a:r>
            <a:r>
              <a:rPr lang="en-US" dirty="0">
                <a:solidFill>
                  <a:srgbClr val="000000"/>
                </a:solidFill>
                <a:latin typeface="Times New Roman" panose="02020603050405020304" pitchFamily="18" charset="0"/>
                <a:cs typeface="Times New Roman" panose="02020603050405020304" pitchFamily="18" charset="0"/>
              </a:rPr>
              <a:t>: Wi-Fi, Bluetooth</a:t>
            </a:r>
            <a:r>
              <a:rPr lang="en-US" dirty="0" smtClean="0">
                <a:solidFill>
                  <a:srgbClr val="000000"/>
                </a:solidFill>
                <a:latin typeface="Times New Roman" panose="02020603050405020304" pitchFamily="18" charset="0"/>
                <a:cs typeface="Times New Roman" panose="02020603050405020304" pitchFamily="18" charset="0"/>
              </a:rPr>
              <a:t>, GPRS</a:t>
            </a:r>
            <a:r>
              <a:rPr lang="en-US" dirty="0">
                <a:solidFill>
                  <a:srgbClr val="000000"/>
                </a:solidFill>
                <a:latin typeface="Times New Roman" panose="02020603050405020304" pitchFamily="18" charset="0"/>
                <a:cs typeface="Times New Roman" panose="02020603050405020304" pitchFamily="18" charset="0"/>
              </a:rPr>
              <a:t>, 3G </a:t>
            </a:r>
            <a:r>
              <a:rPr lang="en-US" dirty="0" err="1">
                <a:solidFill>
                  <a:srgbClr val="000000"/>
                </a:solidFill>
                <a:latin typeface="Times New Roman" panose="02020603050405020304" pitchFamily="18" charset="0"/>
                <a:cs typeface="Times New Roman" panose="02020603050405020304" pitchFamily="18" charset="0"/>
              </a:rPr>
              <a:t>ş.a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Acestora</a:t>
            </a:r>
            <a:r>
              <a:rPr lang="en-US" dirty="0">
                <a:solidFill>
                  <a:srgbClr val="000000"/>
                </a:solidFill>
                <a:latin typeface="Times New Roman" panose="02020603050405020304" pitchFamily="18" charset="0"/>
                <a:cs typeface="Times New Roman" panose="02020603050405020304" pitchFamily="18" charset="0"/>
              </a:rPr>
              <a:t> li se </a:t>
            </a:r>
            <a:r>
              <a:rPr lang="en-US" dirty="0" err="1">
                <a:solidFill>
                  <a:srgbClr val="000000"/>
                </a:solidFill>
                <a:latin typeface="Times New Roman" panose="02020603050405020304" pitchFamily="18" charset="0"/>
                <a:cs typeface="Times New Roman" panose="02020603050405020304" pitchFamily="18" charset="0"/>
              </a:rPr>
              <a:t>adaugă</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nouă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tehnologie</a:t>
            </a:r>
            <a:r>
              <a:rPr lang="en-US" dirty="0">
                <a:solidFill>
                  <a:srgbClr val="000000"/>
                </a:solidFill>
                <a:latin typeface="Times New Roman" panose="02020603050405020304" pitchFamily="18" charset="0"/>
                <a:cs typeface="Times New Roman" panose="02020603050405020304" pitchFamily="18" charset="0"/>
              </a:rPr>
              <a:t> care </a:t>
            </a:r>
            <a:r>
              <a:rPr lang="en-US" dirty="0" err="1">
                <a:solidFill>
                  <a:srgbClr val="000000"/>
                </a:solidFill>
                <a:latin typeface="Times New Roman" panose="02020603050405020304" pitchFamily="18" charset="0"/>
                <a:cs typeface="Times New Roman" panose="02020603050405020304" pitchFamily="18" charset="0"/>
              </a:rPr>
              <a:t>poate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capta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datele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şapte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ori</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repede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de o </a:t>
            </a:r>
            <a:r>
              <a:rPr lang="en-US" dirty="0" err="1">
                <a:solidFill>
                  <a:srgbClr val="000000"/>
                </a:solidFill>
                <a:latin typeface="Times New Roman" panose="02020603050405020304" pitchFamily="18" charset="0"/>
                <a:cs typeface="Times New Roman" panose="02020603050405020304" pitchFamily="18" charset="0"/>
              </a:rPr>
              <a:t>mie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ori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departe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decât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populara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tehnologie</a:t>
            </a:r>
            <a:r>
              <a:rPr lang="en-US" dirty="0">
                <a:solidFill>
                  <a:srgbClr val="000000"/>
                </a:solidFill>
                <a:latin typeface="Times New Roman" panose="02020603050405020304" pitchFamily="18" charset="0"/>
                <a:cs typeface="Times New Roman" panose="02020603050405020304" pitchFamily="18" charset="0"/>
              </a:rPr>
              <a:t> Wireless Fidelity (</a:t>
            </a:r>
            <a:r>
              <a:rPr lang="en-US" dirty="0" err="1">
                <a:solidFill>
                  <a:srgbClr val="000000"/>
                </a:solidFill>
                <a:latin typeface="Times New Roman" panose="02020603050405020304" pitchFamily="18" charset="0"/>
                <a:cs typeface="Times New Roman" panose="02020603050405020304" pitchFamily="18" charset="0"/>
              </a:rPr>
              <a:t>WiFi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numită</a:t>
            </a:r>
            <a:r>
              <a:rPr lang="en-US" dirty="0">
                <a:solidFill>
                  <a:srgbClr val="000000"/>
                </a:solidFill>
                <a:latin typeface="Times New Roman" panose="02020603050405020304" pitchFamily="18" charset="0"/>
                <a:cs typeface="Times New Roman" panose="02020603050405020304" pitchFamily="18" charset="0"/>
              </a:rPr>
              <a:t> WiMAX.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timp</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reţelele</a:t>
            </a:r>
            <a:r>
              <a:rPr lang="en-US" dirty="0">
                <a:solidFill>
                  <a:srgbClr val="000000"/>
                </a:solidFill>
                <a:latin typeface="Times New Roman" panose="02020603050405020304" pitchFamily="18" charset="0"/>
                <a:cs typeface="Times New Roman" panose="02020603050405020304" pitchFamily="18" charset="0"/>
              </a:rPr>
              <a:t> Wi-Fi simple au o </a:t>
            </a:r>
            <a:r>
              <a:rPr lang="en-US" dirty="0" err="1">
                <a:solidFill>
                  <a:srgbClr val="000000"/>
                </a:solidFill>
                <a:latin typeface="Times New Roman" panose="02020603050405020304" pitchFamily="18" charset="0"/>
                <a:cs typeface="Times New Roman" panose="02020603050405020304" pitchFamily="18" charset="0"/>
              </a:rPr>
              <a:t>rază</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acţiune</a:t>
            </a:r>
            <a:r>
              <a:rPr lang="en-US" dirty="0">
                <a:solidFill>
                  <a:srgbClr val="000000"/>
                </a:solidFill>
                <a:latin typeface="Times New Roman" panose="02020603050405020304" pitchFamily="18" charset="0"/>
                <a:cs typeface="Times New Roman" panose="02020603050405020304" pitchFamily="18" charset="0"/>
              </a:rPr>
              <a:t> de </a:t>
            </a:r>
            <a:r>
              <a:rPr lang="en-US" dirty="0" err="1" smtClean="0">
                <a:solidFill>
                  <a:srgbClr val="000000"/>
                </a:solidFill>
                <a:latin typeface="Times New Roman" panose="02020603050405020304" pitchFamily="18" charset="0"/>
                <a:cs typeface="Times New Roman" panose="02020603050405020304" pitchFamily="18" charset="0"/>
              </a:rPr>
              <a:t>aproximativ</a:t>
            </a:r>
            <a:r>
              <a:rPr lang="en-US" dirty="0" smtClean="0">
                <a:solidFill>
                  <a:srgbClr val="000000"/>
                </a:solidFill>
                <a:latin typeface="Times New Roman" panose="02020603050405020304" pitchFamily="18" charset="0"/>
                <a:cs typeface="Times New Roman" panose="02020603050405020304" pitchFamily="18" charset="0"/>
              </a:rPr>
              <a:t> 30 </a:t>
            </a:r>
            <a:r>
              <a:rPr lang="en-US" dirty="0">
                <a:solidFill>
                  <a:srgbClr val="000000"/>
                </a:solidFill>
                <a:latin typeface="Times New Roman" panose="02020603050405020304" pitchFamily="18" charset="0"/>
                <a:cs typeface="Times New Roman" panose="02020603050405020304" pitchFamily="18" charset="0"/>
              </a:rPr>
              <a:t>m, </a:t>
            </a:r>
            <a:r>
              <a:rPr lang="en-US" dirty="0" err="1">
                <a:solidFill>
                  <a:srgbClr val="000000"/>
                </a:solidFill>
                <a:latin typeface="Times New Roman" panose="02020603050405020304" pitchFamily="18" charset="0"/>
                <a:cs typeface="Times New Roman" panose="02020603050405020304" pitchFamily="18" charset="0"/>
              </a:rPr>
              <a:t>WiMax</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utilizează</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tehnologie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microunde</a:t>
            </a:r>
            <a:r>
              <a:rPr lang="en-US" dirty="0">
                <a:solidFill>
                  <a:srgbClr val="000000"/>
                </a:solidFill>
                <a:latin typeface="Times New Roman" panose="02020603050405020304" pitchFamily="18" charset="0"/>
                <a:cs typeface="Times New Roman" panose="02020603050405020304" pitchFamily="18" charset="0"/>
              </a:rPr>
              <a:t> radio care </a:t>
            </a:r>
            <a:r>
              <a:rPr lang="en-US" dirty="0" err="1">
                <a:solidFill>
                  <a:srgbClr val="000000"/>
                </a:solidFill>
                <a:latin typeface="Times New Roman" panose="02020603050405020304" pitchFamily="18" charset="0"/>
                <a:cs typeface="Times New Roman" panose="02020603050405020304" pitchFamily="18" charset="0"/>
              </a:rPr>
              <a:t>măreşte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distanţa</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la </a:t>
            </a:r>
            <a:r>
              <a:rPr lang="en-US" dirty="0" err="1" smtClean="0">
                <a:solidFill>
                  <a:srgbClr val="000000"/>
                </a:solidFill>
                <a:latin typeface="Times New Roman" panose="02020603050405020304" pitchFamily="18" charset="0"/>
                <a:cs typeface="Times New Roman" panose="02020603050405020304" pitchFamily="18" charset="0"/>
              </a:rPr>
              <a:t>aproximativ</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50 km. </a:t>
            </a:r>
            <a:r>
              <a:rPr lang="en-US" dirty="0" err="1">
                <a:solidFill>
                  <a:srgbClr val="000000"/>
                </a:solidFill>
                <a:latin typeface="Times New Roman" panose="02020603050405020304" pitchFamily="18" charset="0"/>
                <a:cs typeface="Times New Roman" panose="02020603050405020304" pitchFamily="18" charset="0"/>
              </a:rPr>
              <a:t>Astfel</a:t>
            </a:r>
            <a:r>
              <a:rPr lang="en-US" dirty="0">
                <a:solidFill>
                  <a:srgbClr val="000000"/>
                </a:solidFill>
                <a:latin typeface="Times New Roman" panose="02020603050405020304" pitchFamily="18" charset="0"/>
                <a:cs typeface="Times New Roman" panose="02020603050405020304" pitchFamily="18" charset="0"/>
              </a:rPr>
              <a:t>, se pot </a:t>
            </a:r>
            <a:r>
              <a:rPr lang="en-US" dirty="0" err="1">
                <a:solidFill>
                  <a:srgbClr val="000000"/>
                </a:solidFill>
                <a:latin typeface="Times New Roman" panose="02020603050405020304" pitchFamily="18" charset="0"/>
                <a:cs typeface="Times New Roman" panose="02020603050405020304" pitchFamily="18" charset="0"/>
              </a:rPr>
              <a:t>construi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reţele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metropolitane</a:t>
            </a:r>
            <a:r>
              <a:rPr lang="en-US" dirty="0">
                <a:solidFill>
                  <a:srgbClr val="000000"/>
                </a:solidFill>
                <a:latin typeface="Times New Roman" panose="02020603050405020304" pitchFamily="18" charset="0"/>
                <a:cs typeface="Times New Roman" panose="02020603050405020304" pitchFamily="18" charset="0"/>
              </a:rPr>
              <a:t> WiMAX.</a:t>
            </a:r>
            <a:br>
              <a:rPr lang="en-US" dirty="0">
                <a:solidFill>
                  <a:srgbClr val="000000"/>
                </a:solidFill>
                <a:latin typeface="Times New Roman" panose="02020603050405020304" pitchFamily="18" charset="0"/>
                <a:cs typeface="Times New Roman" panose="02020603050405020304" pitchFamily="18" charset="0"/>
              </a:rPr>
            </a:br>
            <a:endParaRPr lang="en-US" dirty="0" smtClean="0">
              <a:solidFill>
                <a:srgbClr val="000000"/>
              </a:solidFill>
              <a:latin typeface="Times New Roman" panose="02020603050405020304" pitchFamily="18" charset="0"/>
              <a:cs typeface="Times New Roman" panose="02020603050405020304" pitchFamily="18" charset="0"/>
            </a:endParaRPr>
          </a:p>
          <a:p>
            <a:r>
              <a:rPr lang="en-US" dirty="0" err="1" smtClean="0">
                <a:solidFill>
                  <a:srgbClr val="000000"/>
                </a:solidFill>
                <a:latin typeface="Times New Roman" panose="02020603050405020304" pitchFamily="18" charset="0"/>
                <a:cs typeface="Times New Roman" panose="02020603050405020304" pitchFamily="18" charset="0"/>
              </a:rPr>
              <a:t>Avantaje</a:t>
            </a:r>
            <a:r>
              <a:rPr lang="en-US" dirty="0" smtClean="0">
                <a:solidFill>
                  <a:srgbClr val="000000"/>
                </a:solidFill>
                <a:latin typeface="Times New Roman" panose="02020603050405020304" pitchFamily="18" charset="0"/>
                <a:cs typeface="Times New Roman" panose="02020603050405020304" pitchFamily="18" charset="0"/>
              </a:rPr>
              <a:t>:</a:t>
            </a:r>
          </a:p>
          <a:p>
            <a:pPr marL="285750" indent="-285750">
              <a:buFont typeface="Arial" panose="020B0604020202020204" pitchFamily="34" charset="0"/>
              <a:buChar char="•"/>
            </a:pP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Simplitate</a:t>
            </a:r>
            <a:r>
              <a:rPr lang="en-US" dirty="0">
                <a:solidFill>
                  <a:srgbClr val="000000"/>
                </a:solidFill>
                <a:latin typeface="Times New Roman" panose="02020603050405020304" pitchFamily="18" charset="0"/>
                <a:cs typeface="Times New Roman" panose="02020603050405020304" pitchFamily="18" charset="0"/>
              </a:rPr>
              <a:t> in </a:t>
            </a:r>
            <a:r>
              <a:rPr lang="en-US" dirty="0" err="1" smtClean="0">
                <a:solidFill>
                  <a:srgbClr val="000000"/>
                </a:solidFill>
                <a:latin typeface="Times New Roman" panose="02020603050405020304" pitchFamily="18" charset="0"/>
                <a:cs typeface="Times New Roman" panose="02020603050405020304" pitchFamily="18" charset="0"/>
              </a:rPr>
              <a:t>instalare</a:t>
            </a:r>
            <a:r>
              <a:rPr lang="en-US" dirty="0" smtClean="0">
                <a:solidFill>
                  <a:srgbClr val="000000"/>
                </a:solidFill>
                <a:latin typeface="Times New Roman" panose="02020603050405020304" pitchFamily="18" charset="0"/>
                <a:cs typeface="Times New Roman" panose="02020603050405020304" pitchFamily="18" charset="0"/>
              </a:rPr>
              <a:t>;</a:t>
            </a:r>
          </a:p>
          <a:p>
            <a:pPr marL="285750" indent="-285750">
              <a:buFont typeface="Arial" panose="020B0604020202020204" pitchFamily="34" charset="0"/>
              <a:buChar char="•"/>
            </a:pPr>
            <a:r>
              <a:rPr lang="en-US" dirty="0" smtClean="0">
                <a:solidFill>
                  <a:srgbClr val="000000"/>
                </a:solidFill>
                <a:latin typeface="Times New Roman" panose="02020603050405020304" pitchFamily="18" charset="0"/>
                <a:cs typeface="Times New Roman" panose="02020603050405020304" pitchFamily="18" charset="0"/>
              </a:rPr>
              <a:t>Grad </a:t>
            </a:r>
            <a:r>
              <a:rPr lang="en-US" dirty="0" err="1">
                <a:solidFill>
                  <a:srgbClr val="000000"/>
                </a:solidFill>
                <a:latin typeface="Times New Roman" panose="02020603050405020304" pitchFamily="18" charset="0"/>
                <a:cs typeface="Times New Roman" panose="02020603050405020304" pitchFamily="18" charset="0"/>
              </a:rPr>
              <a:t>ridicat</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mobilitate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echipamentelor</a:t>
            </a:r>
            <a:r>
              <a:rPr lang="en-US" dirty="0">
                <a:solidFill>
                  <a:srgbClr val="000000"/>
                </a:solidFill>
                <a:latin typeface="Times New Roman" panose="02020603050405020304" pitchFamily="18" charset="0"/>
                <a:cs typeface="Times New Roman" panose="02020603050405020304" pitchFamily="18" charset="0"/>
              </a:rPr>
              <a:t> – </a:t>
            </a:r>
            <a:r>
              <a:rPr lang="en-US" dirty="0" err="1">
                <a:solidFill>
                  <a:srgbClr val="000000"/>
                </a:solidFill>
                <a:latin typeface="Times New Roman" panose="02020603050405020304" pitchFamily="18" charset="0"/>
                <a:cs typeface="Times New Roman" panose="02020603050405020304" pitchFamily="18" charset="0"/>
              </a:rPr>
              <a:t>tehnologia</a:t>
            </a:r>
            <a:r>
              <a:rPr lang="en-US" dirty="0">
                <a:solidFill>
                  <a:srgbClr val="000000"/>
                </a:solidFill>
                <a:latin typeface="Times New Roman" panose="02020603050405020304" pitchFamily="18" charset="0"/>
                <a:cs typeface="Times New Roman" panose="02020603050405020304" pitchFamily="18" charset="0"/>
              </a:rPr>
              <a:t> s-a </a:t>
            </a:r>
            <a:r>
              <a:rPr lang="en-US" dirty="0" err="1">
                <a:solidFill>
                  <a:srgbClr val="000000"/>
                </a:solidFill>
                <a:latin typeface="Times New Roman" panose="02020603050405020304" pitchFamily="18" charset="0"/>
                <a:cs typeface="Times New Roman" panose="02020603050405020304" pitchFamily="18" charset="0"/>
              </a:rPr>
              <a:t>popularizat</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cu </a:t>
            </a:r>
            <a:r>
              <a:rPr lang="en-US" dirty="0" err="1" smtClean="0">
                <a:solidFill>
                  <a:srgbClr val="000000"/>
                </a:solidFill>
                <a:latin typeface="Times New Roman" panose="02020603050405020304" pitchFamily="18" charset="0"/>
                <a:cs typeface="Times New Roman" panose="02020603050405020304" pitchFamily="18" charset="0"/>
              </a:rPr>
              <a:t>precădere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conectarea</a:t>
            </a:r>
            <a:r>
              <a:rPr lang="en-US" dirty="0">
                <a:solidFill>
                  <a:srgbClr val="000000"/>
                </a:solidFill>
                <a:latin typeface="Times New Roman" panose="02020603050405020304" pitchFamily="18" charset="0"/>
                <a:cs typeface="Times New Roman" panose="02020603050405020304" pitchFamily="18" charset="0"/>
              </a:rPr>
              <a:t> la </a:t>
            </a:r>
            <a:r>
              <a:rPr lang="en-US" dirty="0" err="1">
                <a:solidFill>
                  <a:srgbClr val="000000"/>
                </a:solidFill>
                <a:latin typeface="Times New Roman" panose="02020603050405020304" pitchFamily="18" charset="0"/>
                <a:cs typeface="Times New Roman" panose="02020603050405020304" pitchFamily="18" charset="0"/>
              </a:rPr>
              <a:t>reţea</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echipamentelor</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mobile;</a:t>
            </a:r>
          </a:p>
          <a:p>
            <a:pPr marL="285750" indent="-285750">
              <a:buFont typeface="Arial" panose="020B0604020202020204" pitchFamily="34" charset="0"/>
              <a:buChar char="•"/>
            </a:pPr>
            <a:r>
              <a:rPr lang="en-US" dirty="0" err="1" smtClean="0">
                <a:solidFill>
                  <a:srgbClr val="000000"/>
                </a:solidFill>
                <a:latin typeface="Times New Roman" panose="02020603050405020304" pitchFamily="18" charset="0"/>
                <a:cs typeface="Times New Roman" panose="02020603050405020304" pitchFamily="18" charset="0"/>
              </a:rPr>
              <a:t>Tehnologia</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poate</a:t>
            </a:r>
            <a:r>
              <a:rPr lang="en-US" dirty="0">
                <a:solidFill>
                  <a:srgbClr val="000000"/>
                </a:solidFill>
                <a:latin typeface="Times New Roman" panose="02020603050405020304" pitchFamily="18" charset="0"/>
                <a:cs typeface="Times New Roman" panose="02020603050405020304" pitchFamily="18" charset="0"/>
              </a:rPr>
              <a:t> fi </a:t>
            </a:r>
            <a:r>
              <a:rPr lang="en-US" dirty="0" err="1">
                <a:solidFill>
                  <a:srgbClr val="000000"/>
                </a:solidFill>
                <a:latin typeface="Times New Roman" panose="02020603050405020304" pitchFamily="18" charset="0"/>
                <a:cs typeface="Times New Roman" panose="02020603050405020304" pitchFamily="18" charset="0"/>
              </a:rPr>
              <a:t>utilizată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zone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care </a:t>
            </a:r>
            <a:r>
              <a:rPr lang="en-US" dirty="0" err="1">
                <a:solidFill>
                  <a:srgbClr val="000000"/>
                </a:solidFill>
                <a:latin typeface="Times New Roman" panose="02020603050405020304" pitchFamily="18" charset="0"/>
                <a:cs typeface="Times New Roman" panose="02020603050405020304" pitchFamily="18" charset="0"/>
              </a:rPr>
              <a:t>cablarea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dificil</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sau</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imposibil</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realizat</a:t>
            </a:r>
            <a:r>
              <a:rPr lang="en-US" dirty="0" smtClean="0">
                <a:solidFill>
                  <a:srgbClr val="000000"/>
                </a:solidFill>
                <a:latin typeface="Times New Roman" panose="02020603050405020304" pitchFamily="18" charset="0"/>
                <a:cs typeface="Times New Roman" panose="02020603050405020304" pitchFamily="18" charset="0"/>
              </a:rPr>
              <a:t>; </a:t>
            </a:r>
          </a:p>
          <a:p>
            <a:pPr marL="285750" indent="-285750">
              <a:buFont typeface="Arial" panose="020B0604020202020204" pitchFamily="34" charset="0"/>
              <a:buChar char="•"/>
            </a:pPr>
            <a:r>
              <a:rPr lang="en-US" dirty="0" err="1" smtClean="0">
                <a:solidFill>
                  <a:srgbClr val="000000"/>
                </a:solidFill>
                <a:latin typeface="Times New Roman" panose="02020603050405020304" pitchFamily="18" charset="0"/>
                <a:cs typeface="Times New Roman" panose="02020603050405020304" pitchFamily="18" charset="0"/>
              </a:rPr>
              <a:t>Costul</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ridicat</a:t>
            </a:r>
            <a:r>
              <a:rPr lang="en-US" dirty="0">
                <a:solidFill>
                  <a:srgbClr val="000000"/>
                </a:solidFill>
                <a:latin typeface="Times New Roman" panose="02020603050405020304" pitchFamily="18" charset="0"/>
                <a:cs typeface="Times New Roman" panose="02020603050405020304" pitchFamily="18" charset="0"/>
              </a:rPr>
              <a:t> al </a:t>
            </a:r>
            <a:r>
              <a:rPr lang="en-US" dirty="0" err="1">
                <a:solidFill>
                  <a:srgbClr val="000000"/>
                </a:solidFill>
                <a:latin typeface="Times New Roman" panose="02020603050405020304" pitchFamily="18" charset="0"/>
                <a:cs typeface="Times New Roman" panose="02020603050405020304" pitchFamily="18" charset="0"/>
              </a:rPr>
              <a:t>echipamentelor</a:t>
            </a:r>
            <a:r>
              <a:rPr lang="en-US" dirty="0">
                <a:solidFill>
                  <a:srgbClr val="000000"/>
                </a:solidFill>
                <a:latin typeface="Times New Roman" panose="02020603050405020304" pitchFamily="18" charset="0"/>
                <a:cs typeface="Times New Roman" panose="02020603050405020304" pitchFamily="18" charset="0"/>
              </a:rPr>
              <a:t> wireless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nesemnificativ</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raportat</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la </a:t>
            </a:r>
            <a:r>
              <a:rPr lang="en-US" dirty="0" err="1" smtClean="0">
                <a:solidFill>
                  <a:srgbClr val="000000"/>
                </a:solidFill>
                <a:latin typeface="Times New Roman" panose="02020603050405020304" pitchFamily="18" charset="0"/>
                <a:cs typeface="Times New Roman" panose="02020603050405020304" pitchFamily="18" charset="0"/>
              </a:rPr>
              <a:t>costul</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efectiv</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costul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manoperei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cazul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reţelelor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cablate</a:t>
            </a:r>
            <a:r>
              <a:rPr lang="en-US" dirty="0" smtClean="0">
                <a:solidFill>
                  <a:srgbClr val="000000"/>
                </a:solidFill>
                <a:latin typeface="Times New Roman" panose="02020603050405020304" pitchFamily="18" charset="0"/>
                <a:cs typeface="Times New Roman" panose="02020603050405020304" pitchFamily="18" charset="0"/>
              </a:rPr>
              <a:t>; </a:t>
            </a:r>
          </a:p>
          <a:p>
            <a:pPr marL="285750" indent="-285750">
              <a:buFont typeface="Arial" panose="020B0604020202020204" pitchFamily="34" charset="0"/>
              <a:buChar char="•"/>
            </a:pPr>
            <a:r>
              <a:rPr lang="en-US" dirty="0" err="1" smtClean="0">
                <a:solidFill>
                  <a:srgbClr val="000000"/>
                </a:solidFill>
                <a:latin typeface="Times New Roman" panose="02020603050405020304" pitchFamily="18" charset="0"/>
                <a:cs typeface="Times New Roman" panose="02020603050405020304" pitchFamily="18" charset="0"/>
              </a:rPr>
              <a:t>Conectarea</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nou</a:t>
            </a:r>
            <a:r>
              <a:rPr lang="en-US" dirty="0">
                <a:solidFill>
                  <a:srgbClr val="000000"/>
                </a:solidFill>
                <a:latin typeface="Times New Roman" panose="02020603050405020304" pitchFamily="18" charset="0"/>
                <a:cs typeface="Times New Roman" panose="02020603050405020304" pitchFamily="18" charset="0"/>
              </a:rPr>
              <a:t> client la o </a:t>
            </a:r>
            <a:r>
              <a:rPr lang="en-US" dirty="0" err="1">
                <a:solidFill>
                  <a:srgbClr val="000000"/>
                </a:solidFill>
                <a:latin typeface="Times New Roman" panose="02020603050405020304" pitchFamily="18" charset="0"/>
                <a:cs typeface="Times New Roman" panose="02020603050405020304" pitchFamily="18" charset="0"/>
              </a:rPr>
              <a:t>reţea</a:t>
            </a:r>
            <a:r>
              <a:rPr lang="en-US" dirty="0">
                <a:solidFill>
                  <a:srgbClr val="000000"/>
                </a:solidFill>
                <a:latin typeface="Times New Roman" panose="02020603050405020304" pitchFamily="18" charset="0"/>
                <a:cs typeface="Times New Roman" panose="02020603050405020304" pitchFamily="18" charset="0"/>
              </a:rPr>
              <a:t> wireless nu </a:t>
            </a:r>
            <a:r>
              <a:rPr lang="en-US" dirty="0" err="1">
                <a:solidFill>
                  <a:srgbClr val="000000"/>
                </a:solidFill>
                <a:latin typeface="Times New Roman" panose="02020603050405020304" pitchFamily="18" charset="0"/>
                <a:cs typeface="Times New Roman" panose="02020603050405020304" pitchFamily="18" charset="0"/>
              </a:rPr>
              <a:t>implică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folosirea</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unor</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echipamente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suplimentare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endParaRPr lang="en-US" dirty="0" smtClean="0">
              <a:solidFill>
                <a:srgbClr val="000000"/>
              </a:solidFill>
              <a:latin typeface="Times New Roman" panose="02020603050405020304" pitchFamily="18" charset="0"/>
              <a:cs typeface="Times New Roman" panose="02020603050405020304" pitchFamily="18" charset="0"/>
            </a:endParaRPr>
          </a:p>
          <a:p>
            <a:r>
              <a:rPr lang="en-US" dirty="0" err="1" smtClean="0">
                <a:solidFill>
                  <a:srgbClr val="000000"/>
                </a:solidFill>
                <a:latin typeface="Times New Roman" panose="02020603050405020304" pitchFamily="18" charset="0"/>
                <a:cs typeface="Times New Roman" panose="02020603050405020304" pitchFamily="18" charset="0"/>
              </a:rPr>
              <a:t>Dezavantaje</a:t>
            </a:r>
            <a:r>
              <a:rPr lang="en-US" dirty="0" smtClean="0">
                <a:solidFill>
                  <a:srgbClr val="000000"/>
                </a:solidFill>
                <a:latin typeface="Times New Roman" panose="02020603050405020304" pitchFamily="18" charset="0"/>
                <a:cs typeface="Times New Roman" panose="02020603050405020304" pitchFamily="18" charset="0"/>
              </a:rPr>
              <a:t>: </a:t>
            </a:r>
          </a:p>
          <a:p>
            <a:pPr marL="285750" indent="-285750">
              <a:buFont typeface="Arial" panose="020B0604020202020204" pitchFamily="34" charset="0"/>
              <a:buChar char="•"/>
            </a:pPr>
            <a:r>
              <a:rPr lang="en-US" dirty="0" smtClean="0">
                <a:solidFill>
                  <a:srgbClr val="000000"/>
                </a:solidFill>
                <a:latin typeface="Times New Roman" panose="02020603050405020304" pitchFamily="18" charset="0"/>
                <a:cs typeface="Times New Roman" panose="02020603050405020304" pitchFamily="18" charset="0"/>
              </a:rPr>
              <a:t>Securitate </a:t>
            </a:r>
            <a:r>
              <a:rPr lang="en-US" dirty="0" err="1">
                <a:solidFill>
                  <a:srgbClr val="000000"/>
                </a:solidFill>
                <a:latin typeface="Times New Roman" panose="02020603050405020304" pitchFamily="18" charset="0"/>
                <a:cs typeface="Times New Roman" panose="02020603050405020304" pitchFamily="18" charset="0"/>
              </a:rPr>
              <a:t>scăzută</a:t>
            </a:r>
            <a:r>
              <a:rPr lang="en-US" dirty="0" smtClean="0">
                <a:solidFill>
                  <a:srgbClr val="000000"/>
                </a:solidFill>
                <a:latin typeface="Times New Roman" panose="02020603050405020304" pitchFamily="18" charset="0"/>
                <a:cs typeface="Times New Roman" panose="02020603050405020304" pitchFamily="18" charset="0"/>
              </a:rPr>
              <a:t>;</a:t>
            </a:r>
          </a:p>
          <a:p>
            <a:pPr marL="285750" indent="-285750">
              <a:buFont typeface="Arial" panose="020B0604020202020204" pitchFamily="34" charset="0"/>
              <a:buChar char="•"/>
            </a:pPr>
            <a:r>
              <a:rPr lang="en-US" dirty="0" smtClean="0">
                <a:solidFill>
                  <a:srgbClr val="000000"/>
                </a:solidFill>
                <a:latin typeface="Times New Roman" panose="02020603050405020304" pitchFamily="18" charset="0"/>
                <a:cs typeface="Times New Roman" panose="02020603050405020304" pitchFamily="18" charset="0"/>
              </a:rPr>
              <a:t>Raza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acţiune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cazul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folosirii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echipamentelor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standart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de </a:t>
            </a:r>
            <a:r>
              <a:rPr lang="en-US" dirty="0" smtClean="0">
                <a:solidFill>
                  <a:srgbClr val="000000"/>
                </a:solidFill>
                <a:latin typeface="Times New Roman" panose="02020603050405020304" pitchFamily="18" charset="0"/>
                <a:cs typeface="Times New Roman" panose="02020603050405020304" pitchFamily="18" charset="0"/>
              </a:rPr>
              <a:t>ordinal </a:t>
            </a:r>
            <a:r>
              <a:rPr lang="en-US" dirty="0" err="1" smtClean="0">
                <a:solidFill>
                  <a:srgbClr val="000000"/>
                </a:solidFill>
                <a:latin typeface="Times New Roman" panose="02020603050405020304" pitchFamily="18" charset="0"/>
                <a:cs typeface="Times New Roman" panose="02020603050405020304" pitchFamily="18" charset="0"/>
              </a:rPr>
              <a:t>zecilor</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metrii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extinderea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necesare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echipamente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suplimentare</a:t>
            </a:r>
            <a:r>
              <a:rPr lang="en-US" dirty="0">
                <a:solidFill>
                  <a:srgbClr val="000000"/>
                </a:solidFill>
                <a:latin typeface="Times New Roman" panose="02020603050405020304" pitchFamily="18" charset="0"/>
                <a:cs typeface="Times New Roman" panose="02020603050405020304" pitchFamily="18" charset="0"/>
              </a:rPr>
              <a:t> care </a:t>
            </a:r>
            <a:r>
              <a:rPr lang="en-US" dirty="0" err="1" smtClean="0">
                <a:solidFill>
                  <a:srgbClr val="000000"/>
                </a:solidFill>
                <a:latin typeface="Times New Roman" panose="02020603050405020304" pitchFamily="18" charset="0"/>
                <a:cs typeface="Times New Roman" panose="02020603050405020304" pitchFamily="18" charset="0"/>
              </a:rPr>
              <a:t>cresc</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costul</a:t>
            </a:r>
            <a:r>
              <a:rPr lang="en-US" dirty="0" smtClean="0">
                <a:solidFill>
                  <a:srgbClr val="000000"/>
                </a:solidFill>
                <a:latin typeface="Times New Roman" panose="02020603050405020304" pitchFamily="18" charset="0"/>
                <a:cs typeface="Times New Roman" panose="02020603050405020304" pitchFamily="18" charset="0"/>
              </a:rPr>
              <a:t>;</a:t>
            </a:r>
          </a:p>
          <a:p>
            <a:pPr marL="285750" indent="-285750">
              <a:buFont typeface="Arial" panose="020B0604020202020204" pitchFamily="34" charset="0"/>
              <a:buChar char="•"/>
            </a:pPr>
            <a:r>
              <a:rPr lang="en-US" dirty="0" err="1" smtClean="0">
                <a:solidFill>
                  <a:srgbClr val="000000"/>
                </a:solidFill>
                <a:latin typeface="Times New Roman" panose="02020603050405020304" pitchFamily="18" charset="0"/>
                <a:cs typeface="Times New Roman" panose="02020603050405020304" pitchFamily="18" charset="0"/>
              </a:rPr>
              <a:t>Semnalele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transmise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supuse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fenomene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interferenţe</a:t>
            </a:r>
            <a:r>
              <a:rPr lang="en-US" dirty="0">
                <a:solidFill>
                  <a:srgbClr val="000000"/>
                </a:solidFill>
                <a:latin typeface="Times New Roman" panose="02020603050405020304" pitchFamily="18" charset="0"/>
                <a:cs typeface="Times New Roman" panose="02020603050405020304" pitchFamily="18" charset="0"/>
              </a:rPr>
              <a:t> care nu </a:t>
            </a:r>
            <a:r>
              <a:rPr lang="en-US" dirty="0" smtClean="0">
                <a:solidFill>
                  <a:srgbClr val="000000"/>
                </a:solidFill>
                <a:latin typeface="Times New Roman" panose="02020603050405020304" pitchFamily="18" charset="0"/>
                <a:cs typeface="Times New Roman" panose="02020603050405020304" pitchFamily="18" charset="0"/>
              </a:rPr>
              <a:t>pot fi </a:t>
            </a:r>
            <a:r>
              <a:rPr lang="en-US" dirty="0" err="1">
                <a:solidFill>
                  <a:srgbClr val="000000"/>
                </a:solidFill>
                <a:latin typeface="Times New Roman" panose="02020603050405020304" pitchFamily="18" charset="0"/>
                <a:cs typeface="Times New Roman" panose="02020603050405020304" pitchFamily="18" charset="0"/>
              </a:rPr>
              <a:t>controlate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administratorul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reţea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care </a:t>
            </a:r>
            <a:r>
              <a:rPr lang="en-US" dirty="0" err="1">
                <a:solidFill>
                  <a:srgbClr val="000000"/>
                </a:solidFill>
                <a:latin typeface="Times New Roman" panose="02020603050405020304" pitchFamily="18" charset="0"/>
                <a:cs typeface="Times New Roman" panose="02020603050405020304" pitchFamily="18" charset="0"/>
              </a:rPr>
              <a:t>afectează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stabilitatea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fiabilitatea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reţelei</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motiv</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care </a:t>
            </a:r>
            <a:r>
              <a:rPr lang="en-US" dirty="0" err="1">
                <a:solidFill>
                  <a:srgbClr val="000000"/>
                </a:solidFill>
                <a:latin typeface="Times New Roman" panose="02020603050405020304" pitchFamily="18" charset="0"/>
                <a:cs typeface="Times New Roman" panose="02020603050405020304" pitchFamily="18" charset="0"/>
              </a:rPr>
              <a:t>serverele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rareori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conectate</a:t>
            </a:r>
            <a:r>
              <a:rPr lang="en-US" dirty="0">
                <a:solidFill>
                  <a:srgbClr val="000000"/>
                </a:solidFill>
                <a:latin typeface="Times New Roman" panose="02020603050405020304" pitchFamily="18" charset="0"/>
                <a:cs typeface="Times New Roman" panose="02020603050405020304" pitchFamily="18" charset="0"/>
              </a:rPr>
              <a:t> wireless;</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err="1" smtClean="0">
                <a:solidFill>
                  <a:srgbClr val="000000"/>
                </a:solidFill>
                <a:latin typeface="Times New Roman" panose="02020603050405020304" pitchFamily="18" charset="0"/>
                <a:cs typeface="Times New Roman" panose="02020603050405020304" pitchFamily="18" charset="0"/>
              </a:rPr>
              <a:t>Lăţimea</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bandă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mică</a:t>
            </a:r>
            <a:r>
              <a:rPr lang="en-US" dirty="0">
                <a:solidFill>
                  <a:srgbClr val="000000"/>
                </a:solidFill>
                <a:latin typeface="Times New Roman" panose="02020603050405020304" pitchFamily="18" charset="0"/>
                <a:cs typeface="Times New Roman" panose="02020603050405020304" pitchFamily="18" charset="0"/>
              </a:rPr>
              <a:t> (1-108 Mbit/s)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comparaţie</a:t>
            </a:r>
            <a:r>
              <a:rPr lang="en-US" dirty="0">
                <a:solidFill>
                  <a:srgbClr val="000000"/>
                </a:solidFill>
                <a:latin typeface="Times New Roman" panose="02020603050405020304" pitchFamily="18" charset="0"/>
                <a:cs typeface="Times New Roman" panose="02020603050405020304" pitchFamily="18" charset="0"/>
              </a:rPr>
              <a:t> cu </a:t>
            </a:r>
            <a:r>
              <a:rPr lang="en-US" dirty="0" err="1">
                <a:solidFill>
                  <a:srgbClr val="000000"/>
                </a:solidFill>
                <a:latin typeface="Times New Roman" panose="02020603050405020304" pitchFamily="18" charset="0"/>
                <a:cs typeface="Times New Roman" panose="02020603050405020304" pitchFamily="18" charset="0"/>
              </a:rPr>
              <a:t>cazul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reţelelor</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cablate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până</a:t>
            </a:r>
            <a:r>
              <a:rPr lang="en-US" dirty="0">
                <a:solidFill>
                  <a:srgbClr val="000000"/>
                </a:solidFill>
                <a:latin typeface="Times New Roman" panose="02020603050405020304" pitchFamily="18" charset="0"/>
                <a:cs typeface="Times New Roman" panose="02020603050405020304" pitchFamily="18" charset="0"/>
              </a:rPr>
              <a:t> la </a:t>
            </a:r>
            <a:r>
              <a:rPr lang="en-US" dirty="0" err="1">
                <a:solidFill>
                  <a:srgbClr val="000000"/>
                </a:solidFill>
                <a:latin typeface="Times New Roman" panose="02020603050405020304" pitchFamily="18" charset="0"/>
                <a:cs typeface="Times New Roman" panose="02020603050405020304" pitchFamily="18" charset="0"/>
              </a:rPr>
              <a:t>câţiva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Gbit</a:t>
            </a:r>
            <a:r>
              <a:rPr lang="en-US" dirty="0">
                <a:solidFill>
                  <a:srgbClr val="000000"/>
                </a:solidFill>
                <a:latin typeface="Times New Roman" panose="02020603050405020304" pitchFamily="18" charset="0"/>
                <a:cs typeface="Times New Roman" panose="02020603050405020304" pitchFamily="18" charset="0"/>
              </a:rPr>
              <a:t>/s); </a:t>
            </a:r>
          </a:p>
        </p:txBody>
      </p:sp>
      <p:sp>
        <p:nvSpPr>
          <p:cNvPr id="3" name="Прямоугольник 2"/>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4935113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8107"/>
            <a:ext cx="12192000" cy="6740307"/>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Первые экспериментальные передачи данных в беспроводных сетях имели место в 70-х годах и использовали радиоволны или инфракрасные лучи в качестве агента передачи данных в сети. Тем временем технологии развивались и расширялись до уровня домашних пользователей. В настоящее время существует несколько способов захвата данных по воздуху: Wi-Fi, Bluetooth, GPRS, 3G и другие. К этому добавляется новая технология, которая может собирать данные в семь раз быстрее и в тысячу раз быстрее, чем популярная технология Wireless Fidelity (WiFi) под названием WiMAX. В то время как обычные сети Wi-Fi имеют дальность действия около 30 м, WiMax использует технологию радиоволн, которая увеличивает расстояние примерно до 50 км. Таким образом, можно построить городские сети WiMAX</a:t>
            </a:r>
            <a:r>
              <a:rPr lang="ru-MO" smtClean="0">
                <a:solidFill>
                  <a:srgbClr val="000000"/>
                </a:solidFill>
                <a:latin typeface="Times New Roman" panose="02020603050405020304" pitchFamily="18" charset="0"/>
                <a:cs typeface="Times New Roman" panose="02020603050405020304" pitchFamily="18" charset="0"/>
              </a:rPr>
              <a:t>.</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endParaRPr lang="en-US" dirty="0" smtClean="0">
              <a:solidFill>
                <a:srgbClr val="000000"/>
              </a:solidFill>
              <a:latin typeface="Times New Roman" panose="02020603050405020304" pitchFamily="18" charset="0"/>
              <a:cs typeface="Times New Roman" panose="02020603050405020304" pitchFamily="18" charset="0"/>
            </a:endParaRPr>
          </a:p>
          <a:p>
            <a:r>
              <a:rPr lang="ru-MO">
                <a:solidFill>
                  <a:srgbClr val="000000"/>
                </a:solidFill>
                <a:latin typeface="Times New Roman" panose="02020603050405020304" pitchFamily="18" charset="0"/>
                <a:cs typeface="Times New Roman" panose="02020603050405020304" pitchFamily="18" charset="0"/>
              </a:rPr>
              <a:t>Преимущества</a:t>
            </a:r>
            <a:r>
              <a:rPr lang="en-US" smtClean="0">
                <a:solidFill>
                  <a:srgbClr val="000000"/>
                </a:solidFill>
                <a:latin typeface="Times New Roman" panose="02020603050405020304" pitchFamily="18" charset="0"/>
                <a:cs typeface="Times New Roman" panose="02020603050405020304" pitchFamily="18" charset="0"/>
              </a:rPr>
              <a:t>:</a:t>
            </a:r>
            <a:endParaRPr lang="en-US" dirty="0" smtClean="0">
              <a:solidFill>
                <a:srgbClr val="00000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mtClean="0">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Простота в установке</a:t>
            </a:r>
            <a:r>
              <a:rPr lang="en-US" smtClean="0">
                <a:solidFill>
                  <a:srgbClr val="000000"/>
                </a:solidFill>
                <a:latin typeface="Times New Roman" panose="02020603050405020304" pitchFamily="18" charset="0"/>
                <a:cs typeface="Times New Roman" panose="02020603050405020304" pitchFamily="18" charset="0"/>
              </a:rPr>
              <a:t>;</a:t>
            </a:r>
            <a:endParaRPr lang="en-US" dirty="0" smtClean="0">
              <a:solidFill>
                <a:srgbClr val="00000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u-MO">
                <a:solidFill>
                  <a:srgbClr val="000000"/>
                </a:solidFill>
                <a:latin typeface="Times New Roman" panose="02020603050405020304" pitchFamily="18" charset="0"/>
                <a:cs typeface="Times New Roman" panose="02020603050405020304" pitchFamily="18" charset="0"/>
              </a:rPr>
              <a:t>Высокая степень мобильности оборудования – технология стала популярной именно для подключения мобильного оборудования к сети.</a:t>
            </a:r>
            <a:r>
              <a:rPr lang="en-US" smtClean="0">
                <a:solidFill>
                  <a:srgbClr val="000000"/>
                </a:solidFill>
                <a:latin typeface="Times New Roman" panose="02020603050405020304" pitchFamily="18" charset="0"/>
                <a:cs typeface="Times New Roman" panose="02020603050405020304" pitchFamily="18" charset="0"/>
              </a:rPr>
              <a:t>;</a:t>
            </a:r>
            <a:endParaRPr lang="en-US" dirty="0" smtClean="0">
              <a:solidFill>
                <a:srgbClr val="00000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u-MO">
                <a:solidFill>
                  <a:srgbClr val="000000"/>
                </a:solidFill>
                <a:latin typeface="Times New Roman" panose="02020603050405020304" pitchFamily="18" charset="0"/>
                <a:cs typeface="Times New Roman" panose="02020603050405020304" pitchFamily="18" charset="0"/>
              </a:rPr>
              <a:t>Технология может применяться в местах, где электромонтаж затруднен или </a:t>
            </a:r>
            <a:r>
              <a:rPr lang="ru-MO" smtClean="0">
                <a:solidFill>
                  <a:srgbClr val="000000"/>
                </a:solidFill>
                <a:latin typeface="Times New Roman" panose="02020603050405020304" pitchFamily="18" charset="0"/>
                <a:cs typeface="Times New Roman" panose="02020603050405020304" pitchFamily="18" charset="0"/>
              </a:rPr>
              <a:t>невозможен</a:t>
            </a:r>
            <a:r>
              <a:rPr lang="en-US" smtClean="0">
                <a:solidFill>
                  <a:srgbClr val="000000"/>
                </a:solidFill>
                <a:latin typeface="Times New Roman" panose="02020603050405020304" pitchFamily="18" charset="0"/>
                <a:cs typeface="Times New Roman" panose="02020603050405020304" pitchFamily="18" charset="0"/>
              </a:rPr>
              <a:t>; </a:t>
            </a:r>
            <a:endParaRPr lang="en-US" dirty="0" smtClean="0">
              <a:solidFill>
                <a:srgbClr val="00000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u-MO">
                <a:solidFill>
                  <a:srgbClr val="000000"/>
                </a:solidFill>
                <a:latin typeface="Times New Roman" panose="02020603050405020304" pitchFamily="18" charset="0"/>
                <a:cs typeface="Times New Roman" panose="02020603050405020304" pitchFamily="18" charset="0"/>
              </a:rPr>
              <a:t>Более высокая стоимость беспроводного оборудования незначительна по сравнению с фактической стоимостью и трудозатратами проводных сетей</a:t>
            </a:r>
            <a:r>
              <a:rPr lang="en-US" smtClean="0">
                <a:solidFill>
                  <a:srgbClr val="000000"/>
                </a:solidFill>
                <a:latin typeface="Times New Roman" panose="02020603050405020304" pitchFamily="18" charset="0"/>
                <a:cs typeface="Times New Roman" panose="02020603050405020304" pitchFamily="18" charset="0"/>
              </a:rPr>
              <a:t>; </a:t>
            </a:r>
            <a:endParaRPr lang="en-US" dirty="0" smtClean="0">
              <a:solidFill>
                <a:srgbClr val="00000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u-MO">
                <a:solidFill>
                  <a:srgbClr val="000000"/>
                </a:solidFill>
                <a:latin typeface="Times New Roman" panose="02020603050405020304" pitchFamily="18" charset="0"/>
                <a:cs typeface="Times New Roman" panose="02020603050405020304" pitchFamily="18" charset="0"/>
              </a:rPr>
              <a:t>Подключение нового клиента к беспроводной сети не требует использования дополнительного оборудования</a:t>
            </a:r>
            <a:r>
              <a:rPr lang="en-US" smtClean="0">
                <a:solidFill>
                  <a:srgbClr val="000000"/>
                </a:solidFill>
                <a:latin typeface="Times New Roman" panose="02020603050405020304" pitchFamily="18" charset="0"/>
                <a:cs typeface="Times New Roman" panose="02020603050405020304" pitchFamily="18" charset="0"/>
              </a:rPr>
              <a:t>.</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endParaRPr lang="en-US" dirty="0" smtClean="0">
              <a:solidFill>
                <a:srgbClr val="000000"/>
              </a:solidFill>
              <a:latin typeface="Times New Roman" panose="02020603050405020304" pitchFamily="18" charset="0"/>
              <a:cs typeface="Times New Roman" panose="02020603050405020304" pitchFamily="18" charset="0"/>
            </a:endParaRPr>
          </a:p>
          <a:p>
            <a:r>
              <a:rPr lang="ru-MO" smtClean="0">
                <a:solidFill>
                  <a:srgbClr val="000000"/>
                </a:solidFill>
                <a:latin typeface="Times New Roman" panose="02020603050405020304" pitchFamily="18" charset="0"/>
                <a:cs typeface="Times New Roman" panose="02020603050405020304" pitchFamily="18" charset="0"/>
              </a:rPr>
              <a:t>Недостатки</a:t>
            </a:r>
            <a:r>
              <a:rPr lang="en-US" smtClean="0">
                <a:solidFill>
                  <a:srgbClr val="000000"/>
                </a:solidFill>
                <a:latin typeface="Times New Roman" panose="02020603050405020304" pitchFamily="18" charset="0"/>
                <a:cs typeface="Times New Roman" panose="02020603050405020304" pitchFamily="18" charset="0"/>
              </a:rPr>
              <a:t>: </a:t>
            </a:r>
            <a:endParaRPr lang="en-US" dirty="0" smtClean="0">
              <a:solidFill>
                <a:srgbClr val="00000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u-MO">
                <a:solidFill>
                  <a:srgbClr val="000000"/>
                </a:solidFill>
                <a:latin typeface="Times New Roman" panose="02020603050405020304" pitchFamily="18" charset="0"/>
                <a:cs typeface="Times New Roman" panose="02020603050405020304" pitchFamily="18" charset="0"/>
              </a:rPr>
              <a:t>Низкий уровень безопасности</a:t>
            </a:r>
            <a:r>
              <a:rPr lang="en-US" smtClean="0">
                <a:solidFill>
                  <a:srgbClr val="000000"/>
                </a:solidFill>
                <a:latin typeface="Times New Roman" panose="02020603050405020304" pitchFamily="18" charset="0"/>
                <a:cs typeface="Times New Roman" panose="02020603050405020304" pitchFamily="18" charset="0"/>
              </a:rPr>
              <a:t>;</a:t>
            </a:r>
            <a:endParaRPr lang="en-US" dirty="0" smtClean="0">
              <a:solidFill>
                <a:srgbClr val="00000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u-MO">
                <a:solidFill>
                  <a:srgbClr val="000000"/>
                </a:solidFill>
                <a:latin typeface="Times New Roman" panose="02020603050405020304" pitchFamily="18" charset="0"/>
                <a:cs typeface="Times New Roman" panose="02020603050405020304" pitchFamily="18" charset="0"/>
              </a:rPr>
              <a:t>Дальность использования штатного оборудования составляет десятки метров. Необходимо дополнительное оборудование для увеличения его стоимости</a:t>
            </a:r>
            <a:r>
              <a:rPr lang="en-US" smtClean="0">
                <a:solidFill>
                  <a:srgbClr val="000000"/>
                </a:solidFill>
                <a:latin typeface="Times New Roman" panose="02020603050405020304" pitchFamily="18" charset="0"/>
                <a:cs typeface="Times New Roman" panose="02020603050405020304" pitchFamily="18" charset="0"/>
              </a:rPr>
              <a:t>;</a:t>
            </a:r>
            <a:endParaRPr lang="en-US" dirty="0" smtClean="0">
              <a:solidFill>
                <a:srgbClr val="00000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u-MO">
                <a:solidFill>
                  <a:srgbClr val="000000"/>
                </a:solidFill>
                <a:latin typeface="Times New Roman" panose="02020603050405020304" pitchFamily="18" charset="0"/>
                <a:cs typeface="Times New Roman" panose="02020603050405020304" pitchFamily="18" charset="0"/>
              </a:rPr>
              <a:t>Передаваемые сигналы подвержены помехам, которые администратор сети не может контролировать и которые влияют на стабильность и надежность сети, поэтому серверы редко подключаются по беспроводной </a:t>
            </a:r>
            <a:r>
              <a:rPr lang="ru-MO" smtClean="0">
                <a:solidFill>
                  <a:srgbClr val="000000"/>
                </a:solidFill>
                <a:latin typeface="Times New Roman" panose="02020603050405020304" pitchFamily="18" charset="0"/>
                <a:cs typeface="Times New Roman" panose="02020603050405020304" pitchFamily="18" charset="0"/>
              </a:rPr>
              <a:t>сети</a:t>
            </a:r>
            <a:r>
              <a:rPr lang="en-US" smtClean="0">
                <a:solidFill>
                  <a:srgbClr val="000000"/>
                </a:solidFill>
                <a:latin typeface="Times New Roman" panose="02020603050405020304" pitchFamily="18" charset="0"/>
                <a:cs typeface="Times New Roman" panose="02020603050405020304" pitchFamily="18" charset="0"/>
              </a:rPr>
              <a:t>;</a:t>
            </a:r>
            <a:r>
              <a:rPr lang="en-US" smtClean="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u-MO">
                <a:solidFill>
                  <a:srgbClr val="000000"/>
                </a:solidFill>
                <a:latin typeface="Times New Roman" panose="02020603050405020304" pitchFamily="18" charset="0"/>
                <a:cs typeface="Times New Roman" panose="02020603050405020304" pitchFamily="18" charset="0"/>
              </a:rPr>
              <a:t>Низкая пропускная способность (1-108 Мбит/с) по сравнению с проводными сетями (до нескольких Гбит/с);</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2263066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Прямоугольник 3"/>
          <p:cNvSpPr/>
          <p:nvPr/>
        </p:nvSpPr>
        <p:spPr>
          <a:xfrm>
            <a:off x="162961" y="0"/>
            <a:ext cx="11950575" cy="5909310"/>
          </a:xfrm>
          <a:prstGeom prst="rect">
            <a:avLst/>
          </a:prstGeom>
        </p:spPr>
        <p:txBody>
          <a:bodyPr wrap="square">
            <a:spAutoFit/>
          </a:bodyPr>
          <a:lstStyle/>
          <a:p>
            <a:r>
              <a:rPr lang="en-US" b="1" dirty="0" err="1">
                <a:solidFill>
                  <a:srgbClr val="000000"/>
                </a:solidFill>
                <a:latin typeface="Times New Roman" pitchFamily="18" charset="0"/>
                <a:cs typeface="Times New Roman" pitchFamily="18" charset="0"/>
              </a:rPr>
              <a:t>Reţele</a:t>
            </a:r>
            <a:r>
              <a:rPr lang="en-US" b="1" dirty="0">
                <a:solidFill>
                  <a:srgbClr val="000000"/>
                </a:solidFill>
                <a:latin typeface="Times New Roman" pitchFamily="18" charset="0"/>
                <a:cs typeface="Times New Roman" pitchFamily="18" charset="0"/>
              </a:rPr>
              <a:t> peer-to-peer (P2P) </a:t>
            </a:r>
            <a:r>
              <a:rPr lang="en-US" b="1" dirty="0" err="1">
                <a:solidFill>
                  <a:srgbClr val="000000"/>
                </a:solidFill>
                <a:latin typeface="Times New Roman" pitchFamily="18" charset="0"/>
                <a:cs typeface="Times New Roman" pitchFamily="18" charset="0"/>
              </a:rPr>
              <a:t>şi</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reţele</a:t>
            </a:r>
            <a:r>
              <a:rPr lang="en-US" b="1" dirty="0">
                <a:solidFill>
                  <a:srgbClr val="000000"/>
                </a:solidFill>
                <a:latin typeface="Times New Roman" pitchFamily="18" charset="0"/>
                <a:cs typeface="Times New Roman" pitchFamily="18" charset="0"/>
              </a:rPr>
              <a:t> client-server</a:t>
            </a:r>
            <a:br>
              <a:rPr lang="en-US" b="1" dirty="0">
                <a:solidFill>
                  <a:srgbClr val="000000"/>
                </a:solidFill>
                <a:latin typeface="Times New Roman" pitchFamily="18" charset="0"/>
                <a:cs typeface="Times New Roman" pitchFamily="18" charset="0"/>
              </a:rPr>
            </a:br>
            <a:r>
              <a:rPr lang="en-US" dirty="0" err="1">
                <a:solidFill>
                  <a:srgbClr val="000000"/>
                </a:solidFill>
                <a:latin typeface="Times New Roman" pitchFamily="18" charset="0"/>
                <a:cs typeface="Times New Roman" pitchFamily="18" charset="0"/>
              </a:rPr>
              <a:t>Într</a:t>
            </a:r>
            <a:r>
              <a:rPr lang="en-US" dirty="0">
                <a:solidFill>
                  <a:srgbClr val="000000"/>
                </a:solidFill>
                <a:latin typeface="Times New Roman" pitchFamily="18" charset="0"/>
                <a:cs typeface="Times New Roman" pitchFamily="18" charset="0"/>
              </a:rPr>
              <a:t>-o </a:t>
            </a:r>
            <a:r>
              <a:rPr lang="en-US" dirty="0" err="1">
                <a:solidFill>
                  <a:srgbClr val="000000"/>
                </a:solidFill>
                <a:latin typeface="Times New Roman" pitchFamily="18" charset="0"/>
                <a:cs typeface="Times New Roman" pitchFamily="18" charset="0"/>
              </a:rPr>
              <a:t>reţea</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calculatoare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comunicarea</a:t>
            </a:r>
            <a:r>
              <a:rPr lang="en-US" dirty="0">
                <a:solidFill>
                  <a:srgbClr val="000000"/>
                </a:solidFill>
                <a:latin typeface="Times New Roman" pitchFamily="18" charset="0"/>
                <a:cs typeface="Times New Roman" pitchFamily="18" charset="0"/>
              </a:rPr>
              <a:t> are </a:t>
            </a:r>
            <a:r>
              <a:rPr lang="en-US" dirty="0" err="1">
                <a:solidFill>
                  <a:srgbClr val="000000"/>
                </a:solidFill>
                <a:latin typeface="Times New Roman" pitchFamily="18" charset="0"/>
                <a:cs typeface="Times New Roman" pitchFamily="18" charset="0"/>
              </a:rPr>
              <a:t>loc</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între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două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entităţi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clientul</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care </a:t>
            </a:r>
            <a:r>
              <a:rPr lang="en-US" dirty="0" err="1" smtClean="0">
                <a:solidFill>
                  <a:srgbClr val="000000"/>
                </a:solidFill>
                <a:latin typeface="Times New Roman" pitchFamily="18" charset="0"/>
                <a:cs typeface="Times New Roman" pitchFamily="18" charset="0"/>
              </a:rPr>
              <a:t>emite</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o </a:t>
            </a:r>
            <a:r>
              <a:rPr lang="en-US" dirty="0" err="1">
                <a:solidFill>
                  <a:srgbClr val="000000"/>
                </a:solidFill>
                <a:latin typeface="Times New Roman" pitchFamily="18" charset="0"/>
                <a:cs typeface="Times New Roman" pitchFamily="18" charset="0"/>
              </a:rPr>
              <a:t>cerere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prin</a:t>
            </a:r>
            <a:r>
              <a:rPr lang="en-US" dirty="0">
                <a:solidFill>
                  <a:srgbClr val="000000"/>
                </a:solidFill>
                <a:latin typeface="Times New Roman" pitchFamily="18" charset="0"/>
                <a:cs typeface="Times New Roman" pitchFamily="18" charset="0"/>
              </a:rPr>
              <a:t> care </a:t>
            </a:r>
            <a:r>
              <a:rPr lang="en-US" dirty="0" err="1">
                <a:solidFill>
                  <a:srgbClr val="000000"/>
                </a:solidFill>
                <a:latin typeface="Times New Roman" pitchFamily="18" charset="0"/>
                <a:cs typeface="Times New Roman" pitchFamily="18" charset="0"/>
              </a:rPr>
              <a:t>solicită</a:t>
            </a:r>
            <a:r>
              <a:rPr lang="en-US" dirty="0">
                <a:solidFill>
                  <a:srgbClr val="000000"/>
                </a:solidFill>
                <a:latin typeface="Times New Roman" pitchFamily="18" charset="0"/>
                <a:cs typeface="Times New Roman" pitchFamily="18" charset="0"/>
              </a:rPr>
              <a:t> o </a:t>
            </a:r>
            <a:r>
              <a:rPr lang="en-US" dirty="0" err="1">
                <a:solidFill>
                  <a:srgbClr val="000000"/>
                </a:solidFill>
                <a:latin typeface="Times New Roman" pitchFamily="18" charset="0"/>
                <a:cs typeface="Times New Roman" pitchFamily="18" charset="0"/>
              </a:rPr>
              <a:t>anumită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informaţie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şi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serverul</a:t>
            </a:r>
            <a:r>
              <a:rPr lang="en-US" dirty="0">
                <a:solidFill>
                  <a:srgbClr val="000000"/>
                </a:solidFill>
                <a:latin typeface="Times New Roman" pitchFamily="18" charset="0"/>
                <a:cs typeface="Times New Roman" pitchFamily="18" charset="0"/>
              </a:rPr>
              <a:t> care </a:t>
            </a:r>
            <a:r>
              <a:rPr lang="en-US" dirty="0" err="1">
                <a:solidFill>
                  <a:srgbClr val="000000"/>
                </a:solidFill>
                <a:latin typeface="Times New Roman" pitchFamily="18" charset="0"/>
                <a:cs typeface="Times New Roman" pitchFamily="18" charset="0"/>
              </a:rPr>
              <a:t>primeste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cererea</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o </a:t>
            </a:r>
            <a:r>
              <a:rPr lang="en-US" dirty="0" err="1" smtClean="0">
                <a:solidFill>
                  <a:srgbClr val="000000"/>
                </a:solidFill>
                <a:latin typeface="Times New Roman" pitchFamily="18" charset="0"/>
                <a:cs typeface="Times New Roman" pitchFamily="18" charset="0"/>
              </a:rPr>
              <a:t>prelucreaza</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iar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apoi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trimite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clientului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informatia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solicitată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Dacă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ar</a:t>
            </a:r>
            <a:r>
              <a:rPr lang="en-US" dirty="0">
                <a:solidFill>
                  <a:srgbClr val="000000"/>
                </a:solidFill>
                <a:latin typeface="Times New Roman" pitchFamily="18" charset="0"/>
                <a:cs typeface="Times New Roman" pitchFamily="18" charset="0"/>
              </a:rPr>
              <a:t> fi </a:t>
            </a:r>
            <a:r>
              <a:rPr lang="en-US" dirty="0" err="1">
                <a:solidFill>
                  <a:srgbClr val="000000"/>
                </a:solidFill>
                <a:latin typeface="Times New Roman" pitchFamily="18" charset="0"/>
                <a:cs typeface="Times New Roman" pitchFamily="18" charset="0"/>
              </a:rPr>
              <a:t>să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clasificăm</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reţelele</a:t>
            </a:r>
            <a:r>
              <a:rPr lang="en-US"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după</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ierarhia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pe</a:t>
            </a:r>
            <a:r>
              <a:rPr lang="en-US" dirty="0">
                <a:solidFill>
                  <a:srgbClr val="000000"/>
                </a:solidFill>
                <a:latin typeface="Times New Roman" pitchFamily="18" charset="0"/>
                <a:cs typeface="Times New Roman" pitchFamily="18" charset="0"/>
              </a:rPr>
              <a:t> care o au </a:t>
            </a:r>
            <a:r>
              <a:rPr lang="en-US" dirty="0" err="1">
                <a:solidFill>
                  <a:srgbClr val="000000"/>
                </a:solidFill>
                <a:latin typeface="Times New Roman" pitchFamily="18" charset="0"/>
                <a:cs typeface="Times New Roman" pitchFamily="18" charset="0"/>
              </a:rPr>
              <a:t>într</a:t>
            </a:r>
            <a:r>
              <a:rPr lang="en-US" dirty="0">
                <a:solidFill>
                  <a:srgbClr val="000000"/>
                </a:solidFill>
                <a:latin typeface="Times New Roman" pitchFamily="18" charset="0"/>
                <a:cs typeface="Times New Roman" pitchFamily="18" charset="0"/>
              </a:rPr>
              <a:t>-o </a:t>
            </a:r>
            <a:r>
              <a:rPr lang="en-US" dirty="0" err="1">
                <a:solidFill>
                  <a:srgbClr val="000000"/>
                </a:solidFill>
                <a:latin typeface="Times New Roman" pitchFamily="18" charset="0"/>
                <a:cs typeface="Times New Roman" pitchFamily="18" charset="0"/>
              </a:rPr>
              <a:t>reţea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echipamentele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conectate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trebui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facem</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referire</a:t>
            </a:r>
            <a:r>
              <a:rPr lang="en-US" dirty="0" smtClean="0">
                <a:solidFill>
                  <a:srgbClr val="000000"/>
                </a:solidFill>
                <a:latin typeface="Times New Roman" pitchFamily="18" charset="0"/>
                <a:cs typeface="Times New Roman" pitchFamily="18" charset="0"/>
              </a:rPr>
              <a:t> la </a:t>
            </a:r>
            <a:r>
              <a:rPr lang="en-US" dirty="0" err="1">
                <a:solidFill>
                  <a:srgbClr val="000000"/>
                </a:solidFill>
                <a:latin typeface="Times New Roman" pitchFamily="18" charset="0"/>
                <a:cs typeface="Times New Roman" pitchFamily="18" charset="0"/>
              </a:rPr>
              <a:t>două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tipuri</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reţele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reţele</a:t>
            </a:r>
            <a:r>
              <a:rPr lang="en-US" dirty="0">
                <a:solidFill>
                  <a:srgbClr val="000000"/>
                </a:solidFill>
                <a:latin typeface="Times New Roman" pitchFamily="18" charset="0"/>
                <a:cs typeface="Times New Roman" pitchFamily="18" charset="0"/>
              </a:rPr>
              <a:t> de tip peer-to-peer </a:t>
            </a:r>
            <a:r>
              <a:rPr lang="en-US" dirty="0" err="1">
                <a:solidFill>
                  <a:srgbClr val="000000"/>
                </a:solidFill>
                <a:latin typeface="Times New Roman" pitchFamily="18" charset="0"/>
                <a:cs typeface="Times New Roman" pitchFamily="18" charset="0"/>
              </a:rPr>
              <a:t>şi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reţele</a:t>
            </a:r>
            <a:r>
              <a:rPr lang="en-US" dirty="0">
                <a:solidFill>
                  <a:srgbClr val="000000"/>
                </a:solidFill>
                <a:latin typeface="Times New Roman" pitchFamily="18" charset="0"/>
                <a:cs typeface="Times New Roman" pitchFamily="18" charset="0"/>
              </a:rPr>
              <a:t> de tip client-server</a:t>
            </a:r>
            <a:r>
              <a:rPr lang="en-US" dirty="0" smtClean="0">
                <a:solidFill>
                  <a:srgbClr val="000000"/>
                </a:solidFill>
                <a:latin typeface="Times New Roman" pitchFamily="18" charset="0"/>
                <a:cs typeface="Times New Roman" pitchFamily="18" charset="0"/>
              </a:rPr>
              <a:t>. </a:t>
            </a:r>
          </a:p>
          <a:p>
            <a:endParaRPr lang="en-US" dirty="0" smtClean="0">
              <a:solidFill>
                <a:srgbClr val="000000"/>
              </a:solidFill>
              <a:latin typeface="Times New Roman" pitchFamily="18" charset="0"/>
              <a:cs typeface="Times New Roman" pitchFamily="18" charset="0"/>
            </a:endParaRPr>
          </a:p>
          <a:p>
            <a:r>
              <a:rPr lang="en-US" b="1" dirty="0" err="1" smtClean="0">
                <a:solidFill>
                  <a:srgbClr val="000000"/>
                </a:solidFill>
                <a:latin typeface="Times New Roman" pitchFamily="18" charset="0"/>
                <a:cs typeface="Times New Roman" pitchFamily="18" charset="0"/>
              </a:rPr>
              <a:t>Reţele</a:t>
            </a:r>
            <a:r>
              <a:rPr lang="en-US" b="1" dirty="0" smtClean="0">
                <a:solidFill>
                  <a:srgbClr val="000000"/>
                </a:solidFill>
                <a:latin typeface="Times New Roman" pitchFamily="18" charset="0"/>
                <a:cs typeface="Times New Roman" pitchFamily="18" charset="0"/>
              </a:rPr>
              <a:t> peer-to-peer</a:t>
            </a:r>
          </a:p>
          <a:p>
            <a:r>
              <a:rPr lang="en-US" dirty="0" err="1" smtClean="0">
                <a:solidFill>
                  <a:srgbClr val="000000"/>
                </a:solidFill>
                <a:latin typeface="Times New Roman" pitchFamily="18" charset="0"/>
                <a:cs typeface="Times New Roman" pitchFamily="18" charset="0"/>
              </a:rPr>
              <a:t>Într</a:t>
            </a:r>
            <a:r>
              <a:rPr lang="en-US" dirty="0" smtClean="0">
                <a:solidFill>
                  <a:srgbClr val="000000"/>
                </a:solidFill>
                <a:latin typeface="Times New Roman" pitchFamily="18" charset="0"/>
                <a:cs typeface="Times New Roman" pitchFamily="18" charset="0"/>
              </a:rPr>
              <a:t>-o </a:t>
            </a:r>
            <a:r>
              <a:rPr lang="en-US" dirty="0" err="1">
                <a:solidFill>
                  <a:srgbClr val="000000"/>
                </a:solidFill>
                <a:latin typeface="Times New Roman" pitchFamily="18" charset="0"/>
                <a:cs typeface="Times New Roman" pitchFamily="18" charset="0"/>
              </a:rPr>
              <a:t>reţea</a:t>
            </a:r>
            <a:r>
              <a:rPr lang="en-US" dirty="0">
                <a:solidFill>
                  <a:srgbClr val="000000"/>
                </a:solidFill>
                <a:latin typeface="Times New Roman" pitchFamily="18" charset="0"/>
                <a:cs typeface="Times New Roman" pitchFamily="18" charset="0"/>
              </a:rPr>
              <a:t> peer-to-peer, </a:t>
            </a:r>
            <a:r>
              <a:rPr lang="en-US" dirty="0" err="1">
                <a:solidFill>
                  <a:srgbClr val="000000"/>
                </a:solidFill>
                <a:latin typeface="Times New Roman" pitchFamily="18" charset="0"/>
                <a:cs typeface="Times New Roman" pitchFamily="18" charset="0"/>
              </a:rPr>
              <a:t>toate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calculatoarele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sunt</a:t>
            </a:r>
            <a:r>
              <a:rPr lang="en-US" dirty="0">
                <a:solidFill>
                  <a:srgbClr val="000000"/>
                </a:solidFill>
                <a:latin typeface="Times New Roman" pitchFamily="18" charset="0"/>
                <a:cs typeface="Times New Roman" pitchFamily="18" charset="0"/>
              </a:rPr>
              <a:t> considerate </a:t>
            </a:r>
            <a:r>
              <a:rPr lang="en-US" dirty="0" err="1">
                <a:solidFill>
                  <a:srgbClr val="000000"/>
                </a:solidFill>
                <a:latin typeface="Times New Roman" pitchFamily="18" charset="0"/>
                <a:cs typeface="Times New Roman" pitchFamily="18" charset="0"/>
              </a:rPr>
              <a:t>egale</a:t>
            </a:r>
            <a:r>
              <a:rPr lang="en-US" dirty="0">
                <a:solidFill>
                  <a:srgbClr val="000000"/>
                </a:solidFill>
                <a:latin typeface="Times New Roman" pitchFamily="18" charset="0"/>
                <a:cs typeface="Times New Roman" pitchFamily="18" charset="0"/>
              </a:rPr>
              <a:t> (peers), </a:t>
            </a:r>
            <a:r>
              <a:rPr lang="en-US" dirty="0" err="1" smtClean="0">
                <a:solidFill>
                  <a:srgbClr val="000000"/>
                </a:solidFill>
                <a:latin typeface="Times New Roman" pitchFamily="18" charset="0"/>
                <a:cs typeface="Times New Roman" pitchFamily="18" charset="0"/>
              </a:rPr>
              <a:t>fiecare</a:t>
            </a:r>
            <a:r>
              <a:rPr lang="en-US" dirty="0" smtClean="0">
                <a:solidFill>
                  <a:srgbClr val="000000"/>
                </a:solidFill>
                <a:latin typeface="Times New Roman" pitchFamily="18" charset="0"/>
                <a:cs typeface="Times New Roman" pitchFamily="18" charset="0"/>
              </a:rPr>
              <a:t> calculator </a:t>
            </a:r>
            <a:r>
              <a:rPr lang="en-US" dirty="0" err="1">
                <a:solidFill>
                  <a:srgbClr val="000000"/>
                </a:solidFill>
                <a:latin typeface="Times New Roman" pitchFamily="18" charset="0"/>
                <a:cs typeface="Times New Roman" pitchFamily="18" charset="0"/>
              </a:rPr>
              <a:t>îndeplineşte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simultan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şi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rolul</a:t>
            </a:r>
            <a:r>
              <a:rPr lang="en-US" dirty="0">
                <a:solidFill>
                  <a:srgbClr val="000000"/>
                </a:solidFill>
                <a:latin typeface="Times New Roman" pitchFamily="18" charset="0"/>
                <a:cs typeface="Times New Roman" pitchFamily="18" charset="0"/>
              </a:rPr>
              <a:t> de client </a:t>
            </a:r>
            <a:r>
              <a:rPr lang="en-US" dirty="0" err="1">
                <a:solidFill>
                  <a:srgbClr val="000000"/>
                </a:solidFill>
                <a:latin typeface="Times New Roman" pitchFamily="18" charset="0"/>
                <a:cs typeface="Times New Roman" pitchFamily="18" charset="0"/>
              </a:rPr>
              <a:t>şi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rolul</a:t>
            </a:r>
            <a:r>
              <a:rPr lang="en-US" dirty="0">
                <a:solidFill>
                  <a:srgbClr val="000000"/>
                </a:solidFill>
                <a:latin typeface="Times New Roman" pitchFamily="18" charset="0"/>
                <a:cs typeface="Times New Roman" pitchFamily="18" charset="0"/>
              </a:rPr>
              <a:t> de server, </a:t>
            </a:r>
            <a:r>
              <a:rPr lang="en-US" dirty="0" err="1">
                <a:solidFill>
                  <a:srgbClr val="000000"/>
                </a:solidFill>
                <a:latin typeface="Times New Roman" pitchFamily="18" charset="0"/>
                <a:cs typeface="Times New Roman" pitchFamily="18" charset="0"/>
              </a:rPr>
              <a:t>neexistînd</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un administrator </a:t>
            </a:r>
            <a:r>
              <a:rPr lang="en-US" dirty="0" err="1">
                <a:solidFill>
                  <a:srgbClr val="000000"/>
                </a:solidFill>
                <a:latin typeface="Times New Roman" pitchFamily="18" charset="0"/>
                <a:cs typeface="Times New Roman" pitchFamily="18" charset="0"/>
              </a:rPr>
              <a:t>responsabil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pentru</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întreaga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reţea</a:t>
            </a:r>
            <a:r>
              <a:rPr lang="en-US" dirty="0">
                <a:solidFill>
                  <a:srgbClr val="000000"/>
                </a:solidFill>
                <a:latin typeface="Times New Roman" pitchFamily="18" charset="0"/>
                <a:cs typeface="Times New Roman" pitchFamily="18" charset="0"/>
              </a:rPr>
              <a:t>. Un </a:t>
            </a:r>
            <a:r>
              <a:rPr lang="en-US" dirty="0" err="1">
                <a:solidFill>
                  <a:srgbClr val="000000"/>
                </a:solidFill>
                <a:latin typeface="Times New Roman" pitchFamily="18" charset="0"/>
                <a:cs typeface="Times New Roman" pitchFamily="18" charset="0"/>
              </a:rPr>
              <a:t>exemplu</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serviciu</a:t>
            </a:r>
            <a:r>
              <a:rPr lang="en-US" dirty="0">
                <a:solidFill>
                  <a:srgbClr val="000000"/>
                </a:solidFill>
                <a:latin typeface="Times New Roman" pitchFamily="18" charset="0"/>
                <a:cs typeface="Times New Roman" pitchFamily="18" charset="0"/>
              </a:rPr>
              <a:t> care </a:t>
            </a:r>
            <a:r>
              <a:rPr lang="en-US" dirty="0" err="1">
                <a:solidFill>
                  <a:srgbClr val="000000"/>
                </a:solidFill>
                <a:latin typeface="Times New Roman" pitchFamily="18" charset="0"/>
                <a:cs typeface="Times New Roman" pitchFamily="18" charset="0"/>
              </a:rPr>
              <a:t>poate</a:t>
            </a:r>
            <a:r>
              <a:rPr lang="en-US" dirty="0">
                <a:solidFill>
                  <a:srgbClr val="000000"/>
                </a:solidFill>
                <a:latin typeface="Times New Roman" pitchFamily="18" charset="0"/>
                <a:cs typeface="Times New Roman" pitchFamily="18" charset="0"/>
              </a:rPr>
              <a:t> fi </a:t>
            </a:r>
            <a:r>
              <a:rPr lang="en-US" dirty="0" err="1" smtClean="0">
                <a:solidFill>
                  <a:srgbClr val="000000"/>
                </a:solidFill>
                <a:latin typeface="Times New Roman" pitchFamily="18" charset="0"/>
                <a:cs typeface="Times New Roman" pitchFamily="18" charset="0"/>
              </a:rPr>
              <a:t>oferit</a:t>
            </a:r>
            <a:r>
              <a:rPr lang="en-US" dirty="0" smtClean="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acest</a:t>
            </a:r>
            <a:r>
              <a:rPr lang="en-US" dirty="0">
                <a:solidFill>
                  <a:srgbClr val="000000"/>
                </a:solidFill>
                <a:latin typeface="Times New Roman" pitchFamily="18" charset="0"/>
                <a:cs typeface="Times New Roman" pitchFamily="18" charset="0"/>
              </a:rPr>
              <a:t> tip de </a:t>
            </a:r>
            <a:r>
              <a:rPr lang="en-US" dirty="0" err="1">
                <a:solidFill>
                  <a:srgbClr val="000000"/>
                </a:solidFill>
                <a:latin typeface="Times New Roman" pitchFamily="18" charset="0"/>
                <a:cs typeface="Times New Roman" pitchFamily="18" charset="0"/>
              </a:rPr>
              <a:t>reţele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este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partajarea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fişierelor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Acest</a:t>
            </a:r>
            <a:r>
              <a:rPr lang="en-US" dirty="0">
                <a:solidFill>
                  <a:srgbClr val="000000"/>
                </a:solidFill>
                <a:latin typeface="Times New Roman" pitchFamily="18" charset="0"/>
                <a:cs typeface="Times New Roman" pitchFamily="18" charset="0"/>
              </a:rPr>
              <a:t> tip de </a:t>
            </a:r>
            <a:r>
              <a:rPr lang="en-US" dirty="0" err="1">
                <a:solidFill>
                  <a:srgbClr val="000000"/>
                </a:solidFill>
                <a:latin typeface="Times New Roman" pitchFamily="18" charset="0"/>
                <a:cs typeface="Times New Roman" pitchFamily="18" charset="0"/>
              </a:rPr>
              <a:t>reţele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sunt</a:t>
            </a:r>
            <a:r>
              <a:rPr lang="en-US" dirty="0">
                <a:solidFill>
                  <a:srgbClr val="000000"/>
                </a:solidFill>
                <a:latin typeface="Times New Roman" pitchFamily="18" charset="0"/>
                <a:cs typeface="Times New Roman" pitchFamily="18" charset="0"/>
              </a:rPr>
              <a:t> o </a:t>
            </a:r>
            <a:r>
              <a:rPr lang="en-US" dirty="0" err="1">
                <a:solidFill>
                  <a:srgbClr val="000000"/>
                </a:solidFill>
                <a:latin typeface="Times New Roman" pitchFamily="18" charset="0"/>
                <a:cs typeface="Times New Roman" pitchFamily="18" charset="0"/>
              </a:rPr>
              <a:t>alegere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bună</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pentru</a:t>
            </a:r>
            <a:r>
              <a:rPr lang="en-US"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mediile</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care: </a:t>
            </a:r>
            <a:r>
              <a:rPr lang="en-US" dirty="0" err="1">
                <a:solidFill>
                  <a:srgbClr val="000000"/>
                </a:solidFill>
                <a:latin typeface="Times New Roman" pitchFamily="18" charset="0"/>
                <a:cs typeface="Times New Roman" pitchFamily="18" charset="0"/>
              </a:rPr>
              <a:t>există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cel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mult</a:t>
            </a:r>
            <a:r>
              <a:rPr lang="en-US" dirty="0">
                <a:solidFill>
                  <a:srgbClr val="000000"/>
                </a:solidFill>
                <a:latin typeface="Times New Roman" pitchFamily="18" charset="0"/>
                <a:cs typeface="Times New Roman" pitchFamily="18" charset="0"/>
              </a:rPr>
              <a:t> 10 </a:t>
            </a:r>
            <a:r>
              <a:rPr lang="en-US" dirty="0" err="1">
                <a:solidFill>
                  <a:srgbClr val="000000"/>
                </a:solidFill>
                <a:latin typeface="Times New Roman" pitchFamily="18" charset="0"/>
                <a:cs typeface="Times New Roman" pitchFamily="18" charset="0"/>
              </a:rPr>
              <a:t>utilizatori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utilizatorii</a:t>
            </a:r>
            <a:r>
              <a:rPr lang="en-US" dirty="0">
                <a:solidFill>
                  <a:srgbClr val="000000"/>
                </a:solidFill>
                <a:latin typeface="Times New Roman" pitchFamily="18" charset="0"/>
                <a:cs typeface="Times New Roman" pitchFamily="18" charset="0"/>
              </a:rPr>
              <a:t> se </a:t>
            </a:r>
            <a:r>
              <a:rPr lang="en-US" dirty="0" err="1">
                <a:solidFill>
                  <a:srgbClr val="000000"/>
                </a:solidFill>
                <a:latin typeface="Times New Roman" pitchFamily="18" charset="0"/>
                <a:cs typeface="Times New Roman" pitchFamily="18" charset="0"/>
              </a:rPr>
              <a:t>află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într</a:t>
            </a:r>
            <a:r>
              <a:rPr lang="en-US" dirty="0">
                <a:solidFill>
                  <a:srgbClr val="000000"/>
                </a:solidFill>
                <a:latin typeface="Times New Roman" pitchFamily="18" charset="0"/>
                <a:cs typeface="Times New Roman" pitchFamily="18" charset="0"/>
              </a:rPr>
              <a:t>-o </a:t>
            </a:r>
            <a:r>
              <a:rPr lang="en-US" dirty="0" err="1">
                <a:solidFill>
                  <a:srgbClr val="000000"/>
                </a:solidFill>
                <a:latin typeface="Times New Roman" pitchFamily="18" charset="0"/>
                <a:cs typeface="Times New Roman" pitchFamily="18" charset="0"/>
              </a:rPr>
              <a:t>zonă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restrânsă</a:t>
            </a:r>
            <a:r>
              <a:rPr lang="en-US"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securitatea</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nu </a:t>
            </a:r>
            <a:r>
              <a:rPr lang="en-US" dirty="0" err="1">
                <a:solidFill>
                  <a:srgbClr val="000000"/>
                </a:solidFill>
                <a:latin typeface="Times New Roman" pitchFamily="18" charset="0"/>
                <a:cs typeface="Times New Roman" pitchFamily="18" charset="0"/>
              </a:rPr>
              <a:t>este</a:t>
            </a:r>
            <a:r>
              <a:rPr lang="en-US" dirty="0">
                <a:solidFill>
                  <a:srgbClr val="000000"/>
                </a:solidFill>
                <a:latin typeface="Times New Roman" pitchFamily="18" charset="0"/>
                <a:cs typeface="Times New Roman" pitchFamily="18" charset="0"/>
              </a:rPr>
              <a:t> o </a:t>
            </a:r>
            <a:r>
              <a:rPr lang="en-US" dirty="0" err="1">
                <a:solidFill>
                  <a:srgbClr val="000000"/>
                </a:solidFill>
                <a:latin typeface="Times New Roman" pitchFamily="18" charset="0"/>
                <a:cs typeface="Times New Roman" pitchFamily="18" charset="0"/>
              </a:rPr>
              <a:t>problemă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esenţială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organizaţia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şi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reţeaua</a:t>
            </a:r>
            <a:r>
              <a:rPr lang="en-US" dirty="0">
                <a:solidFill>
                  <a:srgbClr val="000000"/>
                </a:solidFill>
                <a:latin typeface="Times New Roman" pitchFamily="18" charset="0"/>
                <a:cs typeface="Times New Roman" pitchFamily="18" charset="0"/>
              </a:rPr>
              <a:t> nu au o </a:t>
            </a:r>
            <a:r>
              <a:rPr lang="en-US" dirty="0" err="1">
                <a:solidFill>
                  <a:srgbClr val="000000"/>
                </a:solidFill>
                <a:latin typeface="Times New Roman" pitchFamily="18" charset="0"/>
                <a:cs typeface="Times New Roman" pitchFamily="18" charset="0"/>
              </a:rPr>
              <a:t>creştere</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previzibilă</a:t>
            </a:r>
            <a:r>
              <a:rPr lang="en-US"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în</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viitorul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apropiat</a:t>
            </a:r>
            <a:r>
              <a:rPr lang="en-US" dirty="0" smtClean="0">
                <a:solidFill>
                  <a:srgbClr val="000000"/>
                </a:solidFill>
                <a:latin typeface="Times New Roman" pitchFamily="18" charset="0"/>
                <a:cs typeface="Times New Roman" pitchFamily="18" charset="0"/>
              </a:rPr>
              <a:t>: </a:t>
            </a:r>
          </a:p>
          <a:p>
            <a:endParaRPr lang="en-US" dirty="0">
              <a:solidFill>
                <a:srgbClr val="000000"/>
              </a:solidFill>
              <a:latin typeface="Times New Roman" pitchFamily="18" charset="0"/>
              <a:cs typeface="Times New Roman" pitchFamily="18" charset="0"/>
            </a:endParaRPr>
          </a:p>
          <a:p>
            <a:r>
              <a:rPr lang="en-US" dirty="0" err="1" smtClean="0">
                <a:solidFill>
                  <a:srgbClr val="000000"/>
                </a:solidFill>
                <a:latin typeface="Times New Roman" pitchFamily="18" charset="0"/>
                <a:cs typeface="Times New Roman" pitchFamily="18" charset="0"/>
              </a:rPr>
              <a:t>Neajunsuri</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ale </a:t>
            </a:r>
            <a:r>
              <a:rPr lang="en-US" dirty="0" err="1">
                <a:solidFill>
                  <a:srgbClr val="000000"/>
                </a:solidFill>
                <a:latin typeface="Times New Roman" pitchFamily="18" charset="0"/>
                <a:cs typeface="Times New Roman" pitchFamily="18" charset="0"/>
              </a:rPr>
              <a:t>reţelelor</a:t>
            </a:r>
            <a:r>
              <a:rPr lang="en-US" dirty="0">
                <a:solidFill>
                  <a:srgbClr val="000000"/>
                </a:solidFill>
                <a:latin typeface="Times New Roman" pitchFamily="18" charset="0"/>
                <a:cs typeface="Times New Roman" pitchFamily="18" charset="0"/>
              </a:rPr>
              <a:t> peer-to-peer </a:t>
            </a:r>
            <a:r>
              <a:rPr lang="en-US" dirty="0" err="1">
                <a:solidFill>
                  <a:srgbClr val="000000"/>
                </a:solidFill>
                <a:latin typeface="Times New Roman" pitchFamily="18" charset="0"/>
                <a:cs typeface="Times New Roman" pitchFamily="18" charset="0"/>
              </a:rPr>
              <a:t>sunt</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următoarele</a:t>
            </a:r>
            <a:r>
              <a:rPr lang="en-US" dirty="0" smtClean="0">
                <a:solidFill>
                  <a:srgbClr val="000000"/>
                </a:solidFill>
                <a:latin typeface="Times New Roman" pitchFamily="18" charset="0"/>
                <a:cs typeface="Times New Roman" pitchFamily="18" charset="0"/>
              </a:rPr>
              <a:t>:</a:t>
            </a:r>
          </a:p>
          <a:p>
            <a:pPr marL="285750" indent="-285750">
              <a:buFont typeface="Arial" panose="020B0604020202020204" pitchFamily="34" charset="0"/>
              <a:buChar char="•"/>
            </a:pPr>
            <a:r>
              <a:rPr lang="en-US" dirty="0" smtClean="0">
                <a:solidFill>
                  <a:srgbClr val="000000"/>
                </a:solidFill>
                <a:latin typeface="Times New Roman" pitchFamily="18" charset="0"/>
                <a:cs typeface="Times New Roman" pitchFamily="18" charset="0"/>
              </a:rPr>
              <a:t>Nu </a:t>
            </a:r>
            <a:r>
              <a:rPr lang="en-US" dirty="0">
                <a:solidFill>
                  <a:srgbClr val="000000"/>
                </a:solidFill>
                <a:latin typeface="Times New Roman" pitchFamily="18" charset="0"/>
                <a:cs typeface="Times New Roman" pitchFamily="18" charset="0"/>
              </a:rPr>
              <a:t>pot fi administrate </a:t>
            </a:r>
            <a:r>
              <a:rPr lang="en-US" dirty="0" err="1">
                <a:solidFill>
                  <a:srgbClr val="000000"/>
                </a:solidFill>
                <a:latin typeface="Times New Roman" pitchFamily="18" charset="0"/>
                <a:cs typeface="Times New Roman" pitchFamily="18" charset="0"/>
              </a:rPr>
              <a:t>centralizat</a:t>
            </a:r>
            <a:r>
              <a:rPr lang="en-US" dirty="0" smtClean="0">
                <a:solidFill>
                  <a:srgbClr val="000000"/>
                </a:solidFill>
                <a:latin typeface="Times New Roman" pitchFamily="18" charset="0"/>
                <a:cs typeface="Times New Roman" pitchFamily="18" charset="0"/>
              </a:rPr>
              <a:t>; </a:t>
            </a:r>
          </a:p>
          <a:p>
            <a:pPr marL="285750" indent="-285750">
              <a:buFont typeface="Arial" panose="020B0604020202020204" pitchFamily="34" charset="0"/>
              <a:buChar char="•"/>
            </a:pPr>
            <a:r>
              <a:rPr lang="en-US" dirty="0" smtClean="0">
                <a:solidFill>
                  <a:srgbClr val="000000"/>
                </a:solidFill>
                <a:latin typeface="Times New Roman" pitchFamily="18" charset="0"/>
                <a:cs typeface="Times New Roman" pitchFamily="18" charset="0"/>
              </a:rPr>
              <a:t>Nu </a:t>
            </a:r>
            <a:r>
              <a:rPr lang="en-US" dirty="0" err="1">
                <a:solidFill>
                  <a:srgbClr val="000000"/>
                </a:solidFill>
                <a:latin typeface="Times New Roman" pitchFamily="18" charset="0"/>
                <a:cs typeface="Times New Roman" pitchFamily="18" charset="0"/>
              </a:rPr>
              <a:t>poate</a:t>
            </a:r>
            <a:r>
              <a:rPr lang="en-US" dirty="0">
                <a:solidFill>
                  <a:srgbClr val="000000"/>
                </a:solidFill>
                <a:latin typeface="Times New Roman" pitchFamily="18" charset="0"/>
                <a:cs typeface="Times New Roman" pitchFamily="18" charset="0"/>
              </a:rPr>
              <a:t> fi </a:t>
            </a:r>
            <a:r>
              <a:rPr lang="en-US" dirty="0" err="1">
                <a:solidFill>
                  <a:srgbClr val="000000"/>
                </a:solidFill>
                <a:latin typeface="Times New Roman" pitchFamily="18" charset="0"/>
                <a:cs typeface="Times New Roman" pitchFamily="18" charset="0"/>
              </a:rPr>
              <a:t>asigurată</a:t>
            </a:r>
            <a:r>
              <a:rPr lang="en-US" dirty="0">
                <a:solidFill>
                  <a:srgbClr val="000000"/>
                </a:solidFill>
                <a:latin typeface="Times New Roman" pitchFamily="18" charset="0"/>
                <a:cs typeface="Times New Roman" pitchFamily="18" charset="0"/>
              </a:rPr>
              <a:t> o </a:t>
            </a:r>
            <a:r>
              <a:rPr lang="en-US" dirty="0" err="1">
                <a:solidFill>
                  <a:srgbClr val="000000"/>
                </a:solidFill>
                <a:latin typeface="Times New Roman" pitchFamily="18" charset="0"/>
                <a:cs typeface="Times New Roman" pitchFamily="18" charset="0"/>
              </a:rPr>
              <a:t>securitate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centralizată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ceea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înseamnă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că</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fiecare</a:t>
            </a:r>
            <a:r>
              <a:rPr lang="en-US" dirty="0" smtClean="0">
                <a:solidFill>
                  <a:srgbClr val="000000"/>
                </a:solidFill>
                <a:latin typeface="Times New Roman" pitchFamily="18" charset="0"/>
                <a:cs typeface="Times New Roman" pitchFamily="18" charset="0"/>
              </a:rPr>
              <a:t> calculator </a:t>
            </a:r>
            <a:r>
              <a:rPr lang="en-US" dirty="0" err="1">
                <a:solidFill>
                  <a:srgbClr val="000000"/>
                </a:solidFill>
                <a:latin typeface="Times New Roman" pitchFamily="18" charset="0"/>
                <a:cs typeface="Times New Roman" pitchFamily="18" charset="0"/>
              </a:rPr>
              <a:t>trebuie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folosească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măsuri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proprii</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securitate</a:t>
            </a:r>
            <a:r>
              <a:rPr lang="en-US" dirty="0">
                <a:solidFill>
                  <a:srgbClr val="000000"/>
                </a:solidFill>
                <a:latin typeface="Times New Roman" pitchFamily="18" charset="0"/>
                <a:cs typeface="Times New Roman" pitchFamily="18" charset="0"/>
              </a:rPr>
              <a:t> a </a:t>
            </a:r>
            <a:r>
              <a:rPr lang="en-US" dirty="0" err="1">
                <a:solidFill>
                  <a:srgbClr val="000000"/>
                </a:solidFill>
                <a:latin typeface="Times New Roman" pitchFamily="18" charset="0"/>
                <a:cs typeface="Times New Roman" pitchFamily="18" charset="0"/>
              </a:rPr>
              <a:t>datelor</a:t>
            </a:r>
            <a:r>
              <a:rPr lang="en-US" dirty="0" smtClean="0">
                <a:solidFill>
                  <a:srgbClr val="000000"/>
                </a:solidFill>
                <a:latin typeface="Times New Roman" pitchFamily="18" charset="0"/>
                <a:cs typeface="Times New Roman" pitchFamily="18" charset="0"/>
              </a:rPr>
              <a:t>; </a:t>
            </a:r>
          </a:p>
          <a:p>
            <a:pPr marL="285750" indent="-285750">
              <a:buFont typeface="Arial" panose="020B0604020202020204" pitchFamily="34" charset="0"/>
              <a:buChar char="•"/>
            </a:pPr>
            <a:r>
              <a:rPr lang="en-US" dirty="0" err="1" smtClean="0">
                <a:solidFill>
                  <a:srgbClr val="000000"/>
                </a:solidFill>
                <a:latin typeface="Times New Roman" pitchFamily="18" charset="0"/>
                <a:cs typeface="Times New Roman" pitchFamily="18" charset="0"/>
              </a:rPr>
              <a:t>Datele</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nu pot fi </a:t>
            </a:r>
            <a:r>
              <a:rPr lang="en-US" dirty="0" err="1">
                <a:solidFill>
                  <a:srgbClr val="000000"/>
                </a:solidFill>
                <a:latin typeface="Times New Roman" pitchFamily="18" charset="0"/>
                <a:cs typeface="Times New Roman" pitchFamily="18" charset="0"/>
              </a:rPr>
              <a:t>stocate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centralizat</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trebuie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menţinute</a:t>
            </a:r>
            <a:r>
              <a:rPr lang="en-US" dirty="0">
                <a:solidFill>
                  <a:srgbClr val="000000"/>
                </a:solidFill>
                <a:latin typeface="Times New Roman" pitchFamily="18" charset="0"/>
                <a:cs typeface="Times New Roman" pitchFamily="18" charset="0"/>
              </a:rPr>
              <a:t> backup-</a:t>
            </a:r>
            <a:r>
              <a:rPr lang="en-US" dirty="0" err="1">
                <a:solidFill>
                  <a:srgbClr val="000000"/>
                </a:solidFill>
                <a:latin typeface="Times New Roman" pitchFamily="18" charset="0"/>
                <a:cs typeface="Times New Roman" pitchFamily="18" charset="0"/>
              </a:rPr>
              <a:t>uri</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separate ale </a:t>
            </a:r>
            <a:r>
              <a:rPr lang="en-US" dirty="0" err="1">
                <a:solidFill>
                  <a:srgbClr val="000000"/>
                </a:solidFill>
                <a:latin typeface="Times New Roman" pitchFamily="18" charset="0"/>
                <a:cs typeface="Times New Roman" pitchFamily="18" charset="0"/>
              </a:rPr>
              <a:t>datelor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iar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responsabilitatea</a:t>
            </a:r>
            <a:r>
              <a:rPr lang="en-US" dirty="0">
                <a:solidFill>
                  <a:srgbClr val="000000"/>
                </a:solidFill>
                <a:latin typeface="Times New Roman" pitchFamily="18" charset="0"/>
                <a:cs typeface="Times New Roman" pitchFamily="18" charset="0"/>
              </a:rPr>
              <a:t> cade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sarcina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utilizatorilor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individuali</a:t>
            </a:r>
            <a:r>
              <a:rPr lang="en-US" dirty="0" smtClean="0">
                <a:solidFill>
                  <a:srgbClr val="000000"/>
                </a:solidFill>
                <a:latin typeface="Times New Roman" pitchFamily="18" charset="0"/>
                <a:cs typeface="Times New Roman" pitchFamily="18" charset="0"/>
              </a:rPr>
              <a:t>; </a:t>
            </a:r>
          </a:p>
          <a:p>
            <a:pPr marL="285750" indent="-285750">
              <a:buFont typeface="Arial" panose="020B0604020202020204" pitchFamily="34" charset="0"/>
              <a:buChar char="•"/>
            </a:pPr>
            <a:r>
              <a:rPr lang="en-US" dirty="0" err="1" smtClean="0">
                <a:solidFill>
                  <a:srgbClr val="000000"/>
                </a:solidFill>
                <a:latin typeface="Times New Roman" pitchFamily="18" charset="0"/>
                <a:cs typeface="Times New Roman" pitchFamily="18" charset="0"/>
              </a:rPr>
              <a:t>Administrarea</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reţelelor</a:t>
            </a:r>
            <a:r>
              <a:rPr lang="en-US" dirty="0">
                <a:solidFill>
                  <a:srgbClr val="000000"/>
                </a:solidFill>
                <a:latin typeface="Times New Roman" pitchFamily="18" charset="0"/>
                <a:cs typeface="Times New Roman" pitchFamily="18" charset="0"/>
              </a:rPr>
              <a:t> peer-to-peer </a:t>
            </a:r>
            <a:r>
              <a:rPr lang="en-US" dirty="0" err="1">
                <a:solidFill>
                  <a:srgbClr val="000000"/>
                </a:solidFill>
                <a:latin typeface="Times New Roman" pitchFamily="18" charset="0"/>
                <a:cs typeface="Times New Roman" pitchFamily="18" charset="0"/>
              </a:rPr>
              <a:t>este</a:t>
            </a:r>
            <a:r>
              <a:rPr lang="en-US" dirty="0">
                <a:solidFill>
                  <a:srgbClr val="000000"/>
                </a:solidFill>
                <a:latin typeface="Times New Roman" pitchFamily="18" charset="0"/>
                <a:cs typeface="Times New Roman" pitchFamily="18" charset="0"/>
              </a:rPr>
              <a:t> cu </a:t>
            </a:r>
            <a:r>
              <a:rPr lang="en-US" dirty="0" err="1">
                <a:solidFill>
                  <a:srgbClr val="000000"/>
                </a:solidFill>
                <a:latin typeface="Times New Roman" pitchFamily="18" charset="0"/>
                <a:cs typeface="Times New Roman" pitchFamily="18" charset="0"/>
              </a:rPr>
              <a:t>atât</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mai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complicată</a:t>
            </a:r>
            <a:r>
              <a:rPr lang="en-US" dirty="0">
                <a:solidFill>
                  <a:srgbClr val="000000"/>
                </a:solidFill>
                <a:latin typeface="Times New Roman" pitchFamily="18" charset="0"/>
                <a:cs typeface="Times New Roman" pitchFamily="18" charset="0"/>
              </a:rPr>
              <a:t> cu </a:t>
            </a:r>
            <a:r>
              <a:rPr lang="en-US" dirty="0" err="1" smtClean="0">
                <a:solidFill>
                  <a:srgbClr val="000000"/>
                </a:solidFill>
                <a:latin typeface="Times New Roman" pitchFamily="18" charset="0"/>
                <a:cs typeface="Times New Roman" pitchFamily="18" charset="0"/>
              </a:rPr>
              <a:t>cât</a:t>
            </a:r>
            <a:r>
              <a:rPr lang="en-US"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numărul</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calculatoarelor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interconectate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este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mai</a:t>
            </a:r>
            <a:r>
              <a:rPr lang="en-US" dirty="0">
                <a:solidFill>
                  <a:srgbClr val="000000"/>
                </a:solidFill>
                <a:latin typeface="Times New Roman" pitchFamily="18" charset="0"/>
                <a:cs typeface="Times New Roman" pitchFamily="18" charset="0"/>
              </a:rPr>
              <a:t> mare.</a:t>
            </a:r>
            <a:r>
              <a:rPr lang="en-US" dirty="0">
                <a:latin typeface="Times New Roman" pitchFamily="18" charset="0"/>
                <a:cs typeface="Times New Roman" pitchFamily="18" charset="0"/>
              </a:rPr>
              <a:t>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Прямоугольник 2"/>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4221915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62961" y="0"/>
            <a:ext cx="11950575" cy="6186309"/>
          </a:xfrm>
          <a:prstGeom prst="rect">
            <a:avLst/>
          </a:prstGeom>
        </p:spPr>
        <p:txBody>
          <a:bodyPr wrap="square">
            <a:spAutoFit/>
          </a:bodyPr>
          <a:lstStyle/>
          <a:p>
            <a:r>
              <a:rPr lang="ru-MO" b="1">
                <a:solidFill>
                  <a:srgbClr val="000000"/>
                </a:solidFill>
                <a:latin typeface="Times New Roman" pitchFamily="18" charset="0"/>
                <a:cs typeface="Times New Roman" pitchFamily="18" charset="0"/>
              </a:rPr>
              <a:t>Одноранговые (P2P) сети и сети клиент-сервер</a:t>
            </a:r>
            <a:r>
              <a:rPr lang="en-US" b="1">
                <a:solidFill>
                  <a:srgbClr val="000000"/>
                </a:solidFill>
                <a:latin typeface="Times New Roman" pitchFamily="18" charset="0"/>
                <a:cs typeface="Times New Roman" pitchFamily="18" charset="0"/>
              </a:rPr>
              <a:t/>
            </a:r>
            <a:br>
              <a:rPr lang="en-US" b="1">
                <a:solidFill>
                  <a:srgbClr val="000000"/>
                </a:solidFill>
                <a:latin typeface="Times New Roman" pitchFamily="18" charset="0"/>
                <a:cs typeface="Times New Roman" pitchFamily="18" charset="0"/>
              </a:rPr>
            </a:br>
            <a:r>
              <a:rPr lang="ru-MO">
                <a:solidFill>
                  <a:srgbClr val="000000"/>
                </a:solidFill>
                <a:latin typeface="Times New Roman" pitchFamily="18" charset="0"/>
                <a:cs typeface="Times New Roman" pitchFamily="18" charset="0"/>
              </a:rPr>
              <a:t>В компьютерной сети связь происходит между двумя объектами: клиентом, который выдает запрос, запрашивающий определенную информацию, и сервером, который получает запрос, обрабатывает его, а затем отправляет запрошенную информацию клиенту. Если бы нам нужно было классифицировать сети в соответствии с иерархией подключенного оборудования в сети, мы должны были бы сослаться на два типа сетей: одноранговые сети и сети клиент-сервер.</a:t>
            </a:r>
            <a:r>
              <a:rPr lang="en-US" smtClean="0">
                <a:solidFill>
                  <a:srgbClr val="000000"/>
                </a:solidFill>
                <a:latin typeface="Times New Roman" pitchFamily="18" charset="0"/>
                <a:cs typeface="Times New Roman" pitchFamily="18" charset="0"/>
              </a:rPr>
              <a:t> </a:t>
            </a:r>
            <a:endParaRPr lang="en-US" dirty="0" smtClean="0">
              <a:solidFill>
                <a:srgbClr val="000000"/>
              </a:solidFill>
              <a:latin typeface="Times New Roman" pitchFamily="18" charset="0"/>
              <a:cs typeface="Times New Roman" pitchFamily="18" charset="0"/>
            </a:endParaRPr>
          </a:p>
          <a:p>
            <a:endParaRPr lang="en-US" dirty="0" smtClean="0">
              <a:solidFill>
                <a:srgbClr val="000000"/>
              </a:solidFill>
              <a:latin typeface="Times New Roman" pitchFamily="18" charset="0"/>
              <a:cs typeface="Times New Roman" pitchFamily="18" charset="0"/>
            </a:endParaRPr>
          </a:p>
          <a:p>
            <a:r>
              <a:rPr lang="ru-MO" b="1">
                <a:solidFill>
                  <a:srgbClr val="000000"/>
                </a:solidFill>
                <a:latin typeface="Times New Roman" pitchFamily="18" charset="0"/>
                <a:cs typeface="Times New Roman" pitchFamily="18" charset="0"/>
              </a:rPr>
              <a:t>Одноранговые </a:t>
            </a:r>
            <a:r>
              <a:rPr lang="ru-MO" b="1" smtClean="0">
                <a:solidFill>
                  <a:srgbClr val="000000"/>
                </a:solidFill>
                <a:latin typeface="Times New Roman" pitchFamily="18" charset="0"/>
                <a:cs typeface="Times New Roman" pitchFamily="18" charset="0"/>
              </a:rPr>
              <a:t>сети</a:t>
            </a:r>
          </a:p>
          <a:p>
            <a:r>
              <a:rPr lang="ru-MO">
                <a:solidFill>
                  <a:srgbClr val="000000"/>
                </a:solidFill>
                <a:latin typeface="Times New Roman" pitchFamily="18" charset="0"/>
                <a:cs typeface="Times New Roman" pitchFamily="18" charset="0"/>
              </a:rPr>
              <a:t>В одноранговой сети все компьютеры считаются равными (равноправными), каждый компьютер одновременно выполняет и роль клиента, и роль сервера, а администратора, ответственного за всю сеть, нет. Примером услуги, которую может предложить этот тип сети, является обмен файлами. Эти типы сетей являются хорошим выбором для сред, в которых: имеется до 10 пользователей, пользователи находятся в зоне ограниченного доступа, безопасность не является критической проблемой, в ближайшем будущем не ожидается роста организации и </a:t>
            </a:r>
            <a:r>
              <a:rPr lang="ru-MO" smtClean="0">
                <a:solidFill>
                  <a:srgbClr val="000000"/>
                </a:solidFill>
                <a:latin typeface="Times New Roman" pitchFamily="18" charset="0"/>
                <a:cs typeface="Times New Roman" pitchFamily="18" charset="0"/>
              </a:rPr>
              <a:t>сети</a:t>
            </a:r>
            <a:r>
              <a:rPr lang="en-US" smtClean="0">
                <a:solidFill>
                  <a:srgbClr val="000000"/>
                </a:solidFill>
                <a:latin typeface="Times New Roman" pitchFamily="18" charset="0"/>
                <a:cs typeface="Times New Roman" pitchFamily="18" charset="0"/>
              </a:rPr>
              <a:t>: </a:t>
            </a:r>
            <a:endParaRPr lang="en-US" dirty="0" smtClean="0">
              <a:solidFill>
                <a:srgbClr val="000000"/>
              </a:solidFill>
              <a:latin typeface="Times New Roman" pitchFamily="18" charset="0"/>
              <a:cs typeface="Times New Roman" pitchFamily="18" charset="0"/>
            </a:endParaRPr>
          </a:p>
          <a:p>
            <a:endParaRPr lang="en-US" dirty="0">
              <a:solidFill>
                <a:srgbClr val="000000"/>
              </a:solidFill>
              <a:latin typeface="Times New Roman" pitchFamily="18" charset="0"/>
              <a:cs typeface="Times New Roman" pitchFamily="18" charset="0"/>
            </a:endParaRPr>
          </a:p>
          <a:p>
            <a:r>
              <a:rPr lang="ru-MO">
                <a:solidFill>
                  <a:srgbClr val="000000"/>
                </a:solidFill>
                <a:latin typeface="Times New Roman" pitchFamily="18" charset="0"/>
                <a:cs typeface="Times New Roman" pitchFamily="18" charset="0"/>
              </a:rPr>
              <a:t>Недостатки одноранговых сетей заключаются в следующем.</a:t>
            </a:r>
            <a:r>
              <a:rPr lang="en-US" smtClean="0">
                <a:solidFill>
                  <a:srgbClr val="000000"/>
                </a:solidFill>
                <a:latin typeface="Times New Roman" pitchFamily="18" charset="0"/>
                <a:cs typeface="Times New Roman" pitchFamily="18" charset="0"/>
              </a:rPr>
              <a:t>:</a:t>
            </a:r>
            <a:endParaRPr lang="en-US" dirty="0"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ru-MO">
                <a:solidFill>
                  <a:srgbClr val="000000"/>
                </a:solidFill>
                <a:latin typeface="Times New Roman" pitchFamily="18" charset="0"/>
                <a:cs typeface="Times New Roman" pitchFamily="18" charset="0"/>
              </a:rPr>
              <a:t>Их нельзя администрировать централизованно</a:t>
            </a:r>
            <a:r>
              <a:rPr lang="en-US" smtClean="0">
                <a:solidFill>
                  <a:srgbClr val="000000"/>
                </a:solidFill>
                <a:latin typeface="Times New Roman" pitchFamily="18" charset="0"/>
                <a:cs typeface="Times New Roman" pitchFamily="18" charset="0"/>
              </a:rPr>
              <a:t>; </a:t>
            </a:r>
            <a:endParaRPr lang="en-US" dirty="0"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ru-MO">
                <a:solidFill>
                  <a:srgbClr val="000000"/>
                </a:solidFill>
                <a:latin typeface="Times New Roman" pitchFamily="18" charset="0"/>
                <a:cs typeface="Times New Roman" pitchFamily="18" charset="0"/>
              </a:rPr>
              <a:t>Централизованная безопасность не может быть обеспечена, а это означает, что каждый компьютер должен использовать свои собственные меры безопасности </a:t>
            </a:r>
            <a:r>
              <a:rPr lang="ru-MO" smtClean="0">
                <a:solidFill>
                  <a:srgbClr val="000000"/>
                </a:solidFill>
                <a:latin typeface="Times New Roman" pitchFamily="18" charset="0"/>
                <a:cs typeface="Times New Roman" pitchFamily="18" charset="0"/>
              </a:rPr>
              <a:t>данных</a:t>
            </a:r>
            <a:r>
              <a:rPr lang="en-US" smtClean="0">
                <a:solidFill>
                  <a:srgbClr val="000000"/>
                </a:solidFill>
                <a:latin typeface="Times New Roman" pitchFamily="18" charset="0"/>
                <a:cs typeface="Times New Roman" pitchFamily="18" charset="0"/>
              </a:rPr>
              <a:t>; </a:t>
            </a:r>
            <a:endParaRPr lang="en-US" dirty="0"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ru-MO">
                <a:solidFill>
                  <a:srgbClr val="000000"/>
                </a:solidFill>
                <a:latin typeface="Times New Roman" pitchFamily="18" charset="0"/>
                <a:cs typeface="Times New Roman" pitchFamily="18" charset="0"/>
              </a:rPr>
              <a:t>Данные не могут храниться централизованно, необходимо поддерживать отдельные резервные копии данных, и ответственность за это несут отдельные </a:t>
            </a:r>
            <a:r>
              <a:rPr lang="ru-MO" smtClean="0">
                <a:solidFill>
                  <a:srgbClr val="000000"/>
                </a:solidFill>
                <a:latin typeface="Times New Roman" pitchFamily="18" charset="0"/>
                <a:cs typeface="Times New Roman" pitchFamily="18" charset="0"/>
              </a:rPr>
              <a:t>пользователи</a:t>
            </a:r>
            <a:r>
              <a:rPr lang="en-US" smtClean="0">
                <a:solidFill>
                  <a:srgbClr val="000000"/>
                </a:solidFill>
                <a:latin typeface="Times New Roman" pitchFamily="18" charset="0"/>
                <a:cs typeface="Times New Roman" pitchFamily="18" charset="0"/>
              </a:rPr>
              <a:t>; </a:t>
            </a:r>
            <a:endParaRPr lang="en-US" dirty="0"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ru-MO">
                <a:solidFill>
                  <a:srgbClr val="000000"/>
                </a:solidFill>
                <a:latin typeface="Times New Roman" pitchFamily="18" charset="0"/>
                <a:cs typeface="Times New Roman" pitchFamily="18" charset="0"/>
              </a:rPr>
              <a:t>Управление одноранговыми сетями становится все более сложным по мере увеличения числа взаимосвязанных компьютеров.</a:t>
            </a:r>
            <a:r>
              <a:rPr lang="en-US" smtClean="0">
                <a:solidFill>
                  <a:srgbClr val="000000"/>
                </a:solidFill>
                <a:latin typeface="Times New Roman" pitchFamily="18" charset="0"/>
                <a:cs typeface="Times New Roman" pitchFamily="18" charset="0"/>
              </a:rPr>
              <a:t>.</a:t>
            </a:r>
            <a:r>
              <a:rPr lang="en-US" smtClean="0">
                <a:latin typeface="Times New Roman" pitchFamily="18" charset="0"/>
                <a:cs typeface="Times New Roman" pitchFamily="18" charset="0"/>
              </a:rPr>
              <a:t> </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Прямоугольник 2"/>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475994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Прямоугольник 3"/>
          <p:cNvSpPr/>
          <p:nvPr/>
        </p:nvSpPr>
        <p:spPr>
          <a:xfrm>
            <a:off x="0" y="0"/>
            <a:ext cx="12192000" cy="2166875"/>
          </a:xfrm>
          <a:prstGeom prst="rect">
            <a:avLst/>
          </a:prstGeom>
        </p:spPr>
        <p:txBody>
          <a:bodyPr wrap="square">
            <a:spAutoFit/>
          </a:bodyPr>
          <a:lstStyle/>
          <a:p>
            <a:pPr>
              <a:lnSpc>
                <a:spcPct val="107000"/>
              </a:lnSpc>
              <a:spcAft>
                <a:spcPts val="0"/>
              </a:spcAft>
            </a:pP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Rețelele de calculatoare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reprezintă cazuri particulare ale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rețelelor de telecomunicații</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 astfel de structură poate fi definită ca un ansamblu de echipamente de calcul, conectate între ele cu scopul de a prelucra şi transporta la distanță diverse informații, reprezentate prin date.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Echipamentele rețelelor de calculatoare nu sunt neapărat numai calculatoarele, ci şi orice alt dispozitiv capabil să prelucreze date. Calculatoarele din rețele pot fi de tipuri diferite, atât ca </a:t>
            </a:r>
            <a:r>
              <a:rPr lang="x-none"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hard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cât şi ca </a:t>
            </a:r>
            <a:r>
              <a:rPr lang="x-none"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soft</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exemplu, folosirea telefoniei mobile poate servi drept o rețea de date; televiziunea digitală de asemenea reprezintă avantajele tehnologiilor din rețelele de calculatoare; jocurile de calculator au schimbat modul de folosire a timpului liber.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p:cNvSpPr/>
          <p:nvPr/>
        </p:nvSpPr>
        <p:spPr>
          <a:xfrm>
            <a:off x="69410" y="2166875"/>
            <a:ext cx="11383224" cy="2031325"/>
          </a:xfrm>
          <a:prstGeom prst="rect">
            <a:avLst/>
          </a:prstGeom>
        </p:spPr>
        <p:txBody>
          <a:bodyPr wrap="square">
            <a:spAutoFit/>
          </a:bodyPr>
          <a:lstStyle/>
          <a:p>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Principii şi noțiuni fundamentale în transferul de date prin rețele de </a:t>
            </a:r>
            <a:r>
              <a:rPr lang="x-none"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calculatoare</a:t>
            </a:r>
            <a:endParaRPr lang="ru-RU"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x-none" dirty="0">
                <a:latin typeface="Times New Roman" panose="02020603050405020304" pitchFamily="18" charset="0"/>
                <a:cs typeface="Times New Roman" panose="02020603050405020304" pitchFamily="18" charset="0"/>
              </a:rPr>
              <a:t>O rețea de calculatoare (</a:t>
            </a:r>
            <a:r>
              <a:rPr lang="x-none" i="1" dirty="0">
                <a:latin typeface="Times New Roman" panose="02020603050405020304" pitchFamily="18" charset="0"/>
                <a:cs typeface="Times New Roman" panose="02020603050405020304" pitchFamily="18" charset="0"/>
              </a:rPr>
              <a:t>computer network</a:t>
            </a:r>
            <a:r>
              <a:rPr lang="x-none" dirty="0">
                <a:latin typeface="Times New Roman" panose="02020603050405020304" pitchFamily="18" charset="0"/>
                <a:cs typeface="Times New Roman" panose="02020603050405020304" pitchFamily="18" charset="0"/>
              </a:rPr>
              <a:t>) reprezintă un sistem  de calcul complex, format din mai multe echipamente interconectate prin intermediul unui canal de comunicație (</a:t>
            </a:r>
            <a:r>
              <a:rPr lang="x-none" b="1" dirty="0">
                <a:latin typeface="Times New Roman" panose="02020603050405020304" pitchFamily="18" charset="0"/>
                <a:cs typeface="Times New Roman" panose="02020603050405020304" pitchFamily="18" charset="0"/>
              </a:rPr>
              <a:t>cablu coaxial, fibră optică, linie telefonică, ghid de unde</a:t>
            </a:r>
            <a:r>
              <a:rPr lang="x-none" dirty="0">
                <a:latin typeface="Times New Roman" panose="02020603050405020304" pitchFamily="18" charset="0"/>
                <a:cs typeface="Times New Roman" panose="02020603050405020304" pitchFamily="18" charset="0"/>
              </a:rPr>
              <a:t>) în scopul utilizării în comun de către mai mulți utilizatori a tuturor resurselor fizice, logice şi informaționale, asociate calculatoarelor din rețea. Calculatoarele conectate la rețea sunt denumite </a:t>
            </a:r>
            <a:r>
              <a:rPr lang="x-none" b="1" dirty="0">
                <a:latin typeface="Times New Roman" panose="02020603050405020304" pitchFamily="18" charset="0"/>
                <a:cs typeface="Times New Roman" panose="02020603050405020304" pitchFamily="18" charset="0"/>
              </a:rPr>
              <a:t>noduri</a:t>
            </a:r>
            <a:r>
              <a:rPr lang="x-none" dirty="0">
                <a:latin typeface="Times New Roman" panose="02020603050405020304" pitchFamily="18" charset="0"/>
                <a:cs typeface="Times New Roman" panose="02020603050405020304" pitchFamily="18" charset="0"/>
              </a:rPr>
              <a:t>.</a:t>
            </a:r>
            <a:r>
              <a:rPr lang="x-none" dirty="0"/>
              <a:t/>
            </a:r>
            <a:br>
              <a:rPr lang="x-none" dirty="0"/>
            </a:br>
            <a:r>
              <a:rPr lang="x-none" b="1" dirty="0">
                <a:solidFill>
                  <a:srgbClr val="000000"/>
                </a:solidFill>
                <a:latin typeface="Times New Roman" panose="02020603050405020304" pitchFamily="18" charset="0"/>
                <a:ea typeface="Calibri" panose="020F0502020204030204" pitchFamily="34" charset="0"/>
              </a:rPr>
              <a:t/>
            </a:r>
            <a:br>
              <a:rPr lang="x-none" b="1" dirty="0">
                <a:solidFill>
                  <a:srgbClr val="000000"/>
                </a:solidFill>
                <a:latin typeface="Times New Roman" panose="02020603050405020304" pitchFamily="18" charset="0"/>
                <a:ea typeface="Calibri" panose="020F0502020204030204" pitchFamily="34" charset="0"/>
              </a:rPr>
            </a:br>
            <a:endParaRPr lang="en-US" dirty="0"/>
          </a:p>
        </p:txBody>
      </p:sp>
      <p:sp>
        <p:nvSpPr>
          <p:cNvPr id="6" name="Прямоугольник 5"/>
          <p:cNvSpPr/>
          <p:nvPr/>
        </p:nvSpPr>
        <p:spPr>
          <a:xfrm>
            <a:off x="175034" y="3807227"/>
            <a:ext cx="12016966" cy="2308324"/>
          </a:xfrm>
          <a:prstGeom prst="rect">
            <a:avLst/>
          </a:prstGeom>
        </p:spPr>
        <p:txBody>
          <a:bodyPr wrap="square">
            <a:spAutoFit/>
          </a:bodyPr>
          <a:lstStyle/>
          <a:p>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Utilizarea calculatoarelor în rețea are o serie de avantaje: </a:t>
            </a:r>
            <a:r>
              <a:rPr lang="x-none" dirty="0">
                <a:solidFill>
                  <a:srgbClr val="000000"/>
                </a:solidFill>
                <a:latin typeface="Times New Roman" panose="02020603050405020304" pitchFamily="18" charset="0"/>
                <a:ea typeface="Calibri" panose="020F0502020204030204" pitchFamily="34" charset="0"/>
              </a:rPr>
              <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accesul la toate resursele (echipamente, programe şi date) al oricărui utilizator indiferent de localizarea sa fizică;</a:t>
            </a:r>
            <a:r>
              <a:rPr lang="x-none" dirty="0">
                <a:solidFill>
                  <a:srgbClr val="000000"/>
                </a:solidFill>
                <a:latin typeface="Times New Roman" panose="02020603050405020304" pitchFamily="18" charset="0"/>
                <a:ea typeface="Calibri" panose="020F0502020204030204" pitchFamily="34" charset="0"/>
              </a:rPr>
              <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creşterea gradului de fiabilitate a sistemului de calcul, prin preluarea sarcinilor componentelor care apar de către alte componente disponibile în rețea;</a:t>
            </a:r>
            <a:r>
              <a:rPr lang="x-none" dirty="0">
                <a:solidFill>
                  <a:srgbClr val="000000"/>
                </a:solidFill>
                <a:latin typeface="Times New Roman" panose="02020603050405020304" pitchFamily="18" charset="0"/>
                <a:ea typeface="Calibri" panose="020F0502020204030204" pitchFamily="34" charset="0"/>
              </a:rPr>
              <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posibilitatea extinderii rețelei prin adăugarea de noi componente </a:t>
            </a:r>
            <a:r>
              <a:rPr lang="x-none"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hard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 </a:t>
            </a:r>
            <a:r>
              <a:rPr lang="x-none"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soft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care să asigure creşterea performanțelor;</a:t>
            </a:r>
            <a:r>
              <a:rPr lang="x-none" dirty="0">
                <a:solidFill>
                  <a:srgbClr val="000000"/>
                </a:solidFill>
                <a:latin typeface="Times New Roman" panose="02020603050405020304" pitchFamily="18" charset="0"/>
                <a:ea typeface="Calibri" panose="020F0502020204030204" pitchFamily="34" charset="0"/>
              </a:rPr>
              <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implementarea diverselor aplicații cu aceleaşi investiții de către mai mulți utilizatori;</a:t>
            </a:r>
            <a:r>
              <a:rPr lang="x-none" dirty="0">
                <a:solidFill>
                  <a:srgbClr val="000000"/>
                </a:solidFill>
                <a:latin typeface="Times New Roman" panose="02020603050405020304" pitchFamily="18" charset="0"/>
                <a:ea typeface="Calibri" panose="020F0502020204030204" pitchFamily="34" charset="0"/>
              </a:rPr>
              <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crearea unor puternice medii de comunicație interumane.</a:t>
            </a:r>
            <a:r>
              <a:rPr lang="x-none" dirty="0">
                <a:solidFill>
                  <a:srgbClr val="000000"/>
                </a:solidFill>
                <a:latin typeface="Times New Roman" panose="02020603050405020304" pitchFamily="18" charset="0"/>
                <a:ea typeface="Calibri" panose="020F0502020204030204" pitchFamily="34" charset="0"/>
              </a:rPr>
              <a:t/>
            </a:r>
            <a:br>
              <a:rPr lang="x-none" dirty="0">
                <a:solidFill>
                  <a:srgbClr val="000000"/>
                </a:solidFill>
                <a:latin typeface="Times New Roman" panose="02020603050405020304" pitchFamily="18" charset="0"/>
                <a:ea typeface="Calibri" panose="020F0502020204030204" pitchFamily="34" charset="0"/>
              </a:rPr>
            </a:br>
            <a:endParaRPr lang="en-US" dirty="0"/>
          </a:p>
        </p:txBody>
      </p:sp>
    </p:spTree>
    <p:extLst>
      <p:ext uri="{BB962C8B-B14F-4D97-AF65-F5344CB8AC3E}">
        <p14:creationId xmlns:p14="http://schemas.microsoft.com/office/powerpoint/2010/main" xmlns="" val="30747842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35389" y="139738"/>
            <a:ext cx="11316832" cy="6247864"/>
          </a:xfrm>
          <a:prstGeom prst="rect">
            <a:avLst/>
          </a:prstGeom>
        </p:spPr>
        <p:txBody>
          <a:bodyPr wrap="square">
            <a:spAutoFit/>
          </a:bodyPr>
          <a:lstStyle/>
          <a:p>
            <a:r>
              <a:rPr lang="en-US" sz="1600" b="1" dirty="0" err="1" smtClean="0">
                <a:solidFill>
                  <a:srgbClr val="000000"/>
                </a:solidFill>
                <a:latin typeface="Times New Roman" pitchFamily="18" charset="0"/>
                <a:cs typeface="Times New Roman" pitchFamily="18" charset="0"/>
              </a:rPr>
              <a:t>Reţele</a:t>
            </a:r>
            <a:r>
              <a:rPr lang="en-US" sz="1600" b="1" dirty="0" smtClean="0">
                <a:solidFill>
                  <a:srgbClr val="000000"/>
                </a:solidFill>
                <a:latin typeface="Times New Roman" pitchFamily="18" charset="0"/>
                <a:cs typeface="Times New Roman" pitchFamily="18" charset="0"/>
              </a:rPr>
              <a:t> client-server</a:t>
            </a:r>
          </a:p>
          <a:p>
            <a:r>
              <a:rPr lang="en-US" sz="1600" dirty="0" err="1" smtClean="0">
                <a:solidFill>
                  <a:srgbClr val="000000"/>
                </a:solidFill>
                <a:latin typeface="Times New Roman" pitchFamily="18" charset="0"/>
                <a:cs typeface="Times New Roman" pitchFamily="18" charset="0"/>
              </a:rPr>
              <a:t>Reţele</a:t>
            </a:r>
            <a:r>
              <a:rPr lang="en-US" sz="1600" dirty="0" smtClean="0">
                <a:solidFill>
                  <a:srgbClr val="000000"/>
                </a:solidFill>
                <a:latin typeface="Times New Roman" pitchFamily="18" charset="0"/>
                <a:cs typeface="Times New Roman" pitchFamily="18" charset="0"/>
              </a:rPr>
              <a:t> </a:t>
            </a:r>
            <a:r>
              <a:rPr lang="en-US" sz="1600" dirty="0">
                <a:solidFill>
                  <a:srgbClr val="000000"/>
                </a:solidFill>
                <a:latin typeface="Times New Roman" pitchFamily="18" charset="0"/>
                <a:cs typeface="Times New Roman" pitchFamily="18" charset="0"/>
              </a:rPr>
              <a:t>client-server, </a:t>
            </a:r>
            <a:r>
              <a:rPr lang="en-US" sz="1600" dirty="0" err="1">
                <a:solidFill>
                  <a:srgbClr val="000000"/>
                </a:solidFill>
                <a:latin typeface="Times New Roman" pitchFamily="18" charset="0"/>
                <a:cs typeface="Times New Roman" pitchFamily="18" charset="0"/>
              </a:rPr>
              <a:t>în</a:t>
            </a:r>
            <a:r>
              <a:rPr lang="en-US" sz="1600" dirty="0">
                <a:solidFill>
                  <a:srgbClr val="000000"/>
                </a:solidFill>
                <a:latin typeface="Times New Roman" pitchFamily="18" charset="0"/>
                <a:cs typeface="Times New Roman" pitchFamily="18" charset="0"/>
              </a:rPr>
              <a:t> care un calculator </a:t>
            </a:r>
            <a:r>
              <a:rPr lang="en-US" sz="1600" dirty="0" err="1">
                <a:solidFill>
                  <a:srgbClr val="000000"/>
                </a:solidFill>
                <a:latin typeface="Times New Roman" pitchFamily="18" charset="0"/>
                <a:cs typeface="Times New Roman" pitchFamily="18" charset="0"/>
              </a:rPr>
              <a:t>îndeplineşte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rolul</a:t>
            </a:r>
            <a:r>
              <a:rPr lang="en-US" sz="1600" dirty="0">
                <a:solidFill>
                  <a:srgbClr val="000000"/>
                </a:solidFill>
                <a:latin typeface="Times New Roman" pitchFamily="18" charset="0"/>
                <a:cs typeface="Times New Roman" pitchFamily="18" charset="0"/>
              </a:rPr>
              <a:t> de server, </a:t>
            </a:r>
            <a:r>
              <a:rPr lang="en-US" sz="1600" dirty="0" err="1">
                <a:solidFill>
                  <a:srgbClr val="000000"/>
                </a:solidFill>
                <a:latin typeface="Times New Roman" pitchFamily="18" charset="0"/>
                <a:cs typeface="Times New Roman" pitchFamily="18" charset="0"/>
              </a:rPr>
              <a:t>în</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timp</a:t>
            </a:r>
            <a:r>
              <a:rPr lang="en-US" sz="1600" dirty="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ce</a:t>
            </a:r>
            <a:r>
              <a:rPr lang="en-US" sz="1600" dirty="0" smtClean="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toate</a:t>
            </a:r>
            <a:r>
              <a:rPr lang="en-US" sz="1600" dirty="0" smtClean="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celelalte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îndeplinesc</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rolul</a:t>
            </a:r>
            <a:r>
              <a:rPr lang="en-US" sz="1600" dirty="0">
                <a:solidFill>
                  <a:srgbClr val="000000"/>
                </a:solidFill>
                <a:latin typeface="Times New Roman" pitchFamily="18" charset="0"/>
                <a:cs typeface="Times New Roman" pitchFamily="18" charset="0"/>
              </a:rPr>
              <a:t> de client. De </a:t>
            </a:r>
            <a:r>
              <a:rPr lang="en-US" sz="1600" dirty="0" err="1">
                <a:solidFill>
                  <a:srgbClr val="000000"/>
                </a:solidFill>
                <a:latin typeface="Times New Roman" pitchFamily="18" charset="0"/>
                <a:cs typeface="Times New Roman" pitchFamily="18" charset="0"/>
              </a:rPr>
              <a:t>regulă</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serverele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sunt</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specializate</a:t>
            </a:r>
            <a:r>
              <a:rPr lang="en-US" sz="1600" dirty="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servere</a:t>
            </a:r>
            <a:r>
              <a:rPr lang="en-US" sz="1600" dirty="0" smtClean="0">
                <a:solidFill>
                  <a:srgbClr val="000000"/>
                </a:solidFill>
                <a:latin typeface="Times New Roman" pitchFamily="18" charset="0"/>
                <a:cs typeface="Times New Roman" pitchFamily="18" charset="0"/>
              </a:rPr>
              <a:t> dedicate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în</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efectuarea</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diferitelor</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procesări</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pentru</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sistemele</a:t>
            </a:r>
            <a:r>
              <a:rPr lang="en-US" sz="1600" dirty="0">
                <a:solidFill>
                  <a:srgbClr val="000000"/>
                </a:solidFill>
                <a:latin typeface="Times New Roman" pitchFamily="18" charset="0"/>
                <a:cs typeface="Times New Roman" pitchFamily="18" charset="0"/>
              </a:rPr>
              <a:t>-client, cum </a:t>
            </a:r>
            <a:r>
              <a:rPr lang="en-US" sz="1600" dirty="0" err="1">
                <a:solidFill>
                  <a:srgbClr val="000000"/>
                </a:solidFill>
                <a:latin typeface="Times New Roman" pitchFamily="18" charset="0"/>
                <a:cs typeface="Times New Roman" pitchFamily="18" charset="0"/>
              </a:rPr>
              <a:t>ar</a:t>
            </a:r>
            <a:r>
              <a:rPr lang="en-US" sz="1600" dirty="0">
                <a:solidFill>
                  <a:srgbClr val="000000"/>
                </a:solidFill>
                <a:latin typeface="Times New Roman" pitchFamily="18" charset="0"/>
                <a:cs typeface="Times New Roman" pitchFamily="18" charset="0"/>
              </a:rPr>
              <a:t> fi</a:t>
            </a:r>
            <a:r>
              <a:rPr lang="en-US" sz="1600" dirty="0" smtClean="0">
                <a:solidFill>
                  <a:srgbClr val="000000"/>
                </a:solidFill>
                <a:latin typeface="Times New Roman" pitchFamily="18" charset="0"/>
                <a:cs typeface="Times New Roman" pitchFamily="18" charset="0"/>
              </a:rPr>
              <a:t>: </a:t>
            </a:r>
          </a:p>
          <a:p>
            <a:pPr marL="742950" lvl="1" indent="-285750">
              <a:buFont typeface="Arial" panose="020B0604020202020204" pitchFamily="34" charset="0"/>
              <a:buChar char="•"/>
            </a:pPr>
            <a:r>
              <a:rPr lang="en-US" sz="1600" dirty="0" smtClean="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Servere</a:t>
            </a:r>
            <a:r>
              <a:rPr lang="en-US" sz="1600" dirty="0">
                <a:solidFill>
                  <a:srgbClr val="000000"/>
                </a:solidFill>
                <a:latin typeface="Times New Roman" pitchFamily="18" charset="0"/>
                <a:cs typeface="Times New Roman" pitchFamily="18" charset="0"/>
              </a:rPr>
              <a:t> de </a:t>
            </a:r>
            <a:r>
              <a:rPr lang="en-US" sz="1600" dirty="0" err="1">
                <a:solidFill>
                  <a:srgbClr val="000000"/>
                </a:solidFill>
                <a:latin typeface="Times New Roman" pitchFamily="18" charset="0"/>
                <a:cs typeface="Times New Roman" pitchFamily="18" charset="0"/>
              </a:rPr>
              <a:t>fişiere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şi</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imprimare</a:t>
            </a:r>
            <a:r>
              <a:rPr lang="en-US" sz="1600" dirty="0">
                <a:solidFill>
                  <a:srgbClr val="000000"/>
                </a:solidFill>
                <a:latin typeface="Times New Roman" pitchFamily="18" charset="0"/>
                <a:cs typeface="Times New Roman" pitchFamily="18" charset="0"/>
              </a:rPr>
              <a:t> – </a:t>
            </a:r>
            <a:r>
              <a:rPr lang="en-US" sz="1600" dirty="0" err="1">
                <a:solidFill>
                  <a:srgbClr val="000000"/>
                </a:solidFill>
                <a:latin typeface="Times New Roman" pitchFamily="18" charset="0"/>
                <a:cs typeface="Times New Roman" pitchFamily="18" charset="0"/>
              </a:rPr>
              <a:t>oferă</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suport</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sigur</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pentru</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toate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datele</a:t>
            </a:r>
            <a:r>
              <a:rPr lang="en-US" sz="1600" dirty="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şi</a:t>
            </a:r>
            <a:r>
              <a:rPr lang="en-US" sz="1600" dirty="0" smtClean="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gestionează</a:t>
            </a:r>
            <a:r>
              <a:rPr lang="en-US" sz="1600" dirty="0" smtClean="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tipărirea</a:t>
            </a:r>
            <a:r>
              <a:rPr lang="en-US" sz="1600" dirty="0">
                <a:solidFill>
                  <a:srgbClr val="000000"/>
                </a:solidFill>
                <a:latin typeface="Times New Roman" pitchFamily="18" charset="0"/>
                <a:cs typeface="Times New Roman" pitchFamily="18" charset="0"/>
              </a:rPr>
              <a:t> la </a:t>
            </a:r>
            <a:r>
              <a:rPr lang="en-US" sz="1600" dirty="0" err="1">
                <a:solidFill>
                  <a:srgbClr val="000000"/>
                </a:solidFill>
                <a:latin typeface="Times New Roman" pitchFamily="18" charset="0"/>
                <a:cs typeface="Times New Roman" pitchFamily="18" charset="0"/>
              </a:rPr>
              <a:t>imprimantele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partajate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în</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reţea</a:t>
            </a:r>
            <a:r>
              <a:rPr lang="en-US" sz="1600" dirty="0">
                <a:solidFill>
                  <a:srgbClr val="000000"/>
                </a:solidFill>
                <a:latin typeface="Times New Roman" pitchFamily="18" charset="0"/>
                <a:cs typeface="Times New Roman" pitchFamily="18" charset="0"/>
              </a:rPr>
              <a:t> pot fi administrate </a:t>
            </a:r>
            <a:r>
              <a:rPr lang="en-US" sz="1600" dirty="0" err="1" smtClean="0">
                <a:solidFill>
                  <a:srgbClr val="000000"/>
                </a:solidFill>
                <a:latin typeface="Times New Roman" pitchFamily="18" charset="0"/>
                <a:cs typeface="Times New Roman" pitchFamily="18" charset="0"/>
              </a:rPr>
              <a:t>centralizat</a:t>
            </a:r>
            <a:r>
              <a:rPr lang="en-US" sz="1600" dirty="0" smtClean="0">
                <a:solidFill>
                  <a:srgbClr val="000000"/>
                </a:solidFill>
                <a:latin typeface="Times New Roman" pitchFamily="18" charset="0"/>
                <a:cs typeface="Times New Roman" pitchFamily="18" charset="0"/>
              </a:rPr>
              <a:t>;</a:t>
            </a:r>
          </a:p>
          <a:p>
            <a:pPr marL="742950" lvl="1" indent="-285750">
              <a:buFont typeface="Arial" panose="020B0604020202020204" pitchFamily="34" charset="0"/>
              <a:buChar char="•"/>
            </a:pPr>
            <a:r>
              <a:rPr lang="en-US" sz="1600" dirty="0" err="1" smtClean="0">
                <a:solidFill>
                  <a:srgbClr val="000000"/>
                </a:solidFill>
                <a:latin typeface="Times New Roman" pitchFamily="18" charset="0"/>
                <a:cs typeface="Times New Roman" pitchFamily="18" charset="0"/>
              </a:rPr>
              <a:t>Servere</a:t>
            </a:r>
            <a:r>
              <a:rPr lang="en-US" sz="1600" dirty="0" smtClean="0">
                <a:solidFill>
                  <a:srgbClr val="000000"/>
                </a:solidFill>
                <a:latin typeface="Times New Roman" pitchFamily="18" charset="0"/>
                <a:cs typeface="Times New Roman" pitchFamily="18" charset="0"/>
              </a:rPr>
              <a:t> </a:t>
            </a:r>
            <a:r>
              <a:rPr lang="en-US" sz="1600" dirty="0">
                <a:solidFill>
                  <a:srgbClr val="000000"/>
                </a:solidFill>
                <a:latin typeface="Times New Roman" pitchFamily="18" charset="0"/>
                <a:cs typeface="Times New Roman" pitchFamily="18" charset="0"/>
              </a:rPr>
              <a:t>web – </a:t>
            </a:r>
            <a:r>
              <a:rPr lang="en-US" sz="1600" dirty="0" err="1">
                <a:solidFill>
                  <a:srgbClr val="000000"/>
                </a:solidFill>
                <a:latin typeface="Times New Roman" pitchFamily="18" charset="0"/>
                <a:cs typeface="Times New Roman" pitchFamily="18" charset="0"/>
              </a:rPr>
              <a:t>găzduiesc</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pagini</a:t>
            </a:r>
            <a:r>
              <a:rPr lang="en-US" sz="1600" dirty="0">
                <a:solidFill>
                  <a:srgbClr val="000000"/>
                </a:solidFill>
                <a:latin typeface="Times New Roman" pitchFamily="18" charset="0"/>
                <a:cs typeface="Times New Roman" pitchFamily="18" charset="0"/>
              </a:rPr>
              <a:t> </a:t>
            </a:r>
            <a:r>
              <a:rPr lang="en-US" sz="1600" dirty="0" smtClean="0">
                <a:solidFill>
                  <a:srgbClr val="000000"/>
                </a:solidFill>
                <a:latin typeface="Times New Roman" pitchFamily="18" charset="0"/>
                <a:cs typeface="Times New Roman" pitchFamily="18" charset="0"/>
              </a:rPr>
              <a:t>web;</a:t>
            </a:r>
          </a:p>
          <a:p>
            <a:pPr marL="742950" lvl="1" indent="-285750">
              <a:buFont typeface="Arial" panose="020B0604020202020204" pitchFamily="34" charset="0"/>
              <a:buChar char="•"/>
            </a:pPr>
            <a:r>
              <a:rPr lang="en-US" sz="1600" dirty="0" err="1" smtClean="0">
                <a:solidFill>
                  <a:srgbClr val="000000"/>
                </a:solidFill>
                <a:latin typeface="Times New Roman" pitchFamily="18" charset="0"/>
                <a:cs typeface="Times New Roman" pitchFamily="18" charset="0"/>
              </a:rPr>
              <a:t>Servere</a:t>
            </a:r>
            <a:r>
              <a:rPr lang="en-US" sz="1600" dirty="0" smtClean="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pentru</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aplicaţii</a:t>
            </a:r>
            <a:r>
              <a:rPr lang="en-US" sz="1600" dirty="0">
                <a:solidFill>
                  <a:srgbClr val="000000"/>
                </a:solidFill>
                <a:latin typeface="Times New Roman" pitchFamily="18" charset="0"/>
                <a:cs typeface="Times New Roman" pitchFamily="18" charset="0"/>
              </a:rPr>
              <a:t> – cum </a:t>
            </a:r>
            <a:r>
              <a:rPr lang="en-US" sz="1600" dirty="0" err="1">
                <a:solidFill>
                  <a:srgbClr val="000000"/>
                </a:solidFill>
                <a:latin typeface="Times New Roman" pitchFamily="18" charset="0"/>
                <a:cs typeface="Times New Roman" pitchFamily="18" charset="0"/>
              </a:rPr>
              <a:t>ar</a:t>
            </a:r>
            <a:r>
              <a:rPr lang="en-US" sz="1600" dirty="0">
                <a:solidFill>
                  <a:srgbClr val="000000"/>
                </a:solidFill>
                <a:latin typeface="Times New Roman" pitchFamily="18" charset="0"/>
                <a:cs typeface="Times New Roman" pitchFamily="18" charset="0"/>
              </a:rPr>
              <a:t> fi </a:t>
            </a:r>
            <a:r>
              <a:rPr lang="en-US" sz="1600" dirty="0" err="1">
                <a:solidFill>
                  <a:srgbClr val="000000"/>
                </a:solidFill>
                <a:latin typeface="Times New Roman" pitchFamily="18" charset="0"/>
                <a:cs typeface="Times New Roman" pitchFamily="18" charset="0"/>
              </a:rPr>
              <a:t>serverele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pentru</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baze</a:t>
            </a:r>
            <a:r>
              <a:rPr lang="en-US" sz="1600" dirty="0">
                <a:solidFill>
                  <a:srgbClr val="000000"/>
                </a:solidFill>
                <a:latin typeface="Times New Roman" pitchFamily="18" charset="0"/>
                <a:cs typeface="Times New Roman" pitchFamily="18" charset="0"/>
              </a:rPr>
              <a:t> de </a:t>
            </a:r>
            <a:r>
              <a:rPr lang="en-US" sz="1600" dirty="0" smtClean="0">
                <a:solidFill>
                  <a:srgbClr val="000000"/>
                </a:solidFill>
                <a:latin typeface="Times New Roman" pitchFamily="18" charset="0"/>
                <a:cs typeface="Times New Roman" pitchFamily="18" charset="0"/>
              </a:rPr>
              <a:t>date;</a:t>
            </a:r>
          </a:p>
          <a:p>
            <a:pPr marL="742950" lvl="1" indent="-285750">
              <a:buFont typeface="Arial" panose="020B0604020202020204" pitchFamily="34" charset="0"/>
              <a:buChar char="•"/>
            </a:pPr>
            <a:r>
              <a:rPr lang="en-US" sz="1600" dirty="0" err="1" smtClean="0">
                <a:solidFill>
                  <a:srgbClr val="000000"/>
                </a:solidFill>
                <a:latin typeface="Times New Roman" pitchFamily="18" charset="0"/>
                <a:cs typeface="Times New Roman" pitchFamily="18" charset="0"/>
              </a:rPr>
              <a:t>Servere</a:t>
            </a:r>
            <a:r>
              <a:rPr lang="en-US" sz="1600" dirty="0" smtClean="0">
                <a:solidFill>
                  <a:srgbClr val="000000"/>
                </a:solidFill>
                <a:latin typeface="Times New Roman" pitchFamily="18" charset="0"/>
                <a:cs typeface="Times New Roman" pitchFamily="18" charset="0"/>
              </a:rPr>
              <a:t> </a:t>
            </a:r>
            <a:r>
              <a:rPr lang="en-US" sz="1600" dirty="0">
                <a:solidFill>
                  <a:srgbClr val="000000"/>
                </a:solidFill>
                <a:latin typeface="Times New Roman" pitchFamily="18" charset="0"/>
                <a:cs typeface="Times New Roman" pitchFamily="18" charset="0"/>
              </a:rPr>
              <a:t>de mail – </a:t>
            </a:r>
            <a:r>
              <a:rPr lang="en-US" sz="1600" dirty="0" err="1">
                <a:solidFill>
                  <a:srgbClr val="000000"/>
                </a:solidFill>
                <a:latin typeface="Times New Roman" pitchFamily="18" charset="0"/>
                <a:cs typeface="Times New Roman" pitchFamily="18" charset="0"/>
              </a:rPr>
              <a:t>gestionează</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mesaje</a:t>
            </a:r>
            <a:r>
              <a:rPr lang="en-US" sz="1600" dirty="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electronice</a:t>
            </a:r>
            <a:r>
              <a:rPr lang="en-US" sz="1600" dirty="0" smtClean="0">
                <a:solidFill>
                  <a:srgbClr val="000000"/>
                </a:solidFill>
                <a:latin typeface="Times New Roman" pitchFamily="18" charset="0"/>
                <a:cs typeface="Times New Roman" pitchFamily="18" charset="0"/>
              </a:rPr>
              <a:t>;</a:t>
            </a:r>
          </a:p>
          <a:p>
            <a:pPr marL="742950" lvl="1" indent="-285750">
              <a:buFont typeface="Arial" panose="020B0604020202020204" pitchFamily="34" charset="0"/>
              <a:buChar char="•"/>
            </a:pPr>
            <a:r>
              <a:rPr lang="en-US" sz="1600" dirty="0" err="1" smtClean="0">
                <a:solidFill>
                  <a:srgbClr val="000000"/>
                </a:solidFill>
                <a:latin typeface="Times New Roman" pitchFamily="18" charset="0"/>
                <a:cs typeface="Times New Roman" pitchFamily="18" charset="0"/>
              </a:rPr>
              <a:t>Servere</a:t>
            </a:r>
            <a:r>
              <a:rPr lang="en-US" sz="1600" dirty="0" smtClean="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pentru</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gestiunea</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securităţii</a:t>
            </a:r>
            <a:r>
              <a:rPr lang="en-US" sz="1600" dirty="0">
                <a:solidFill>
                  <a:srgbClr val="000000"/>
                </a:solidFill>
                <a:latin typeface="Times New Roman" pitchFamily="18" charset="0"/>
                <a:cs typeface="Times New Roman" pitchFamily="18" charset="0"/>
              </a:rPr>
              <a:t> – </a:t>
            </a:r>
            <a:r>
              <a:rPr lang="en-US" sz="1600" dirty="0" err="1">
                <a:solidFill>
                  <a:srgbClr val="000000"/>
                </a:solidFill>
                <a:latin typeface="Times New Roman" pitchFamily="18" charset="0"/>
                <a:cs typeface="Times New Roman" pitchFamily="18" charset="0"/>
              </a:rPr>
              <a:t>asigură</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securitatea</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unei</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reţele</a:t>
            </a:r>
            <a:r>
              <a:rPr lang="en-US" sz="1600" dirty="0">
                <a:solidFill>
                  <a:srgbClr val="000000"/>
                </a:solidFill>
                <a:latin typeface="Times New Roman" pitchFamily="18" charset="0"/>
                <a:cs typeface="Times New Roman" pitchFamily="18" charset="0"/>
              </a:rPr>
              <a:t> </a:t>
            </a:r>
            <a:r>
              <a:rPr lang="en-US" sz="1600" dirty="0" smtClean="0">
                <a:solidFill>
                  <a:srgbClr val="000000"/>
                </a:solidFill>
                <a:latin typeface="Times New Roman" pitchFamily="18" charset="0"/>
                <a:cs typeface="Times New Roman" pitchFamily="18" charset="0"/>
              </a:rPr>
              <a:t>locale </a:t>
            </a:r>
            <a:r>
              <a:rPr lang="en-US" sz="1600" dirty="0" err="1" smtClean="0">
                <a:solidFill>
                  <a:srgbClr val="000000"/>
                </a:solidFill>
                <a:latin typeface="Times New Roman" pitchFamily="18" charset="0"/>
                <a:cs typeface="Times New Roman" pitchFamily="18" charset="0"/>
              </a:rPr>
              <a:t>când</a:t>
            </a:r>
            <a:r>
              <a:rPr lang="en-US" sz="1600" dirty="0" smtClean="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aceasta</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este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conectată</a:t>
            </a:r>
            <a:r>
              <a:rPr lang="en-US" sz="1600" dirty="0">
                <a:solidFill>
                  <a:srgbClr val="000000"/>
                </a:solidFill>
                <a:latin typeface="Times New Roman" pitchFamily="18" charset="0"/>
                <a:cs typeface="Times New Roman" pitchFamily="18" charset="0"/>
              </a:rPr>
              <a:t> la o </a:t>
            </a:r>
            <a:r>
              <a:rPr lang="en-US" sz="1600" dirty="0" err="1">
                <a:solidFill>
                  <a:srgbClr val="000000"/>
                </a:solidFill>
                <a:latin typeface="Times New Roman" pitchFamily="18" charset="0"/>
                <a:cs typeface="Times New Roman" pitchFamily="18" charset="0"/>
              </a:rPr>
              <a:t>reţea</a:t>
            </a:r>
            <a:r>
              <a:rPr lang="en-US" sz="1600" dirty="0">
                <a:solidFill>
                  <a:srgbClr val="000000"/>
                </a:solidFill>
                <a:latin typeface="Times New Roman" pitchFamily="18" charset="0"/>
                <a:cs typeface="Times New Roman" pitchFamily="18" charset="0"/>
              </a:rPr>
              <a:t> de </a:t>
            </a:r>
            <a:r>
              <a:rPr lang="en-US" sz="1600" dirty="0" err="1">
                <a:solidFill>
                  <a:srgbClr val="000000"/>
                </a:solidFill>
                <a:latin typeface="Times New Roman" pitchFamily="18" charset="0"/>
                <a:cs typeface="Times New Roman" pitchFamily="18" charset="0"/>
              </a:rPr>
              <a:t>tipul</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Internetului</a:t>
            </a:r>
            <a:r>
              <a:rPr lang="en-US" sz="1600" dirty="0">
                <a:solidFill>
                  <a:srgbClr val="000000"/>
                </a:solidFill>
                <a:latin typeface="Times New Roman" pitchFamily="18" charset="0"/>
                <a:cs typeface="Times New Roman" pitchFamily="18" charset="0"/>
              </a:rPr>
              <a:t> – </a:t>
            </a:r>
            <a:r>
              <a:rPr lang="en-US" sz="1600" dirty="0" err="1">
                <a:solidFill>
                  <a:srgbClr val="000000"/>
                </a:solidFill>
                <a:latin typeface="Times New Roman" pitchFamily="18" charset="0"/>
                <a:cs typeface="Times New Roman" pitchFamily="18" charset="0"/>
              </a:rPr>
              <a:t>exemple</a:t>
            </a:r>
            <a:r>
              <a:rPr lang="en-US" sz="1600" dirty="0">
                <a:solidFill>
                  <a:srgbClr val="000000"/>
                </a:solidFill>
                <a:latin typeface="Times New Roman" pitchFamily="18" charset="0"/>
                <a:cs typeface="Times New Roman" pitchFamily="18" charset="0"/>
              </a:rPr>
              <a:t>: firewall, </a:t>
            </a:r>
            <a:r>
              <a:rPr lang="en-US" sz="1600" dirty="0" err="1" smtClean="0">
                <a:solidFill>
                  <a:srgbClr val="000000"/>
                </a:solidFill>
                <a:latin typeface="Times New Roman" pitchFamily="18" charset="0"/>
                <a:cs typeface="Times New Roman" pitchFamily="18" charset="0"/>
              </a:rPr>
              <a:t>proxyserver</a:t>
            </a:r>
            <a:r>
              <a:rPr lang="en-US" sz="1600" dirty="0" smtClean="0">
                <a:solidFill>
                  <a:srgbClr val="000000"/>
                </a:solidFill>
                <a:latin typeface="Times New Roman" pitchFamily="18" charset="0"/>
                <a:cs typeface="Times New Roman" pitchFamily="18" charset="0"/>
              </a:rPr>
              <a:t>;</a:t>
            </a:r>
          </a:p>
          <a:p>
            <a:pPr marL="742950" lvl="1" indent="-285750">
              <a:buFont typeface="Arial" panose="020B0604020202020204" pitchFamily="34" charset="0"/>
              <a:buChar char="•"/>
            </a:pPr>
            <a:r>
              <a:rPr lang="en-US" sz="1600" dirty="0" err="1" smtClean="0">
                <a:solidFill>
                  <a:srgbClr val="000000"/>
                </a:solidFill>
                <a:latin typeface="Times New Roman" pitchFamily="18" charset="0"/>
                <a:cs typeface="Times New Roman" pitchFamily="18" charset="0"/>
              </a:rPr>
              <a:t>Servere</a:t>
            </a:r>
            <a:r>
              <a:rPr lang="en-US" sz="1600" dirty="0" smtClean="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pentru</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comunicaţii</a:t>
            </a:r>
            <a:r>
              <a:rPr lang="en-US" sz="1600" dirty="0">
                <a:solidFill>
                  <a:srgbClr val="000000"/>
                </a:solidFill>
                <a:latin typeface="Times New Roman" pitchFamily="18" charset="0"/>
                <a:cs typeface="Times New Roman" pitchFamily="18" charset="0"/>
              </a:rPr>
              <a:t> – </a:t>
            </a:r>
            <a:r>
              <a:rPr lang="en-US" sz="1600" dirty="0" err="1">
                <a:solidFill>
                  <a:srgbClr val="000000"/>
                </a:solidFill>
                <a:latin typeface="Times New Roman" pitchFamily="18" charset="0"/>
                <a:cs typeface="Times New Roman" pitchFamily="18" charset="0"/>
              </a:rPr>
              <a:t>asigură</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schimbul</a:t>
            </a:r>
            <a:r>
              <a:rPr lang="en-US" sz="1600" dirty="0">
                <a:solidFill>
                  <a:srgbClr val="000000"/>
                </a:solidFill>
                <a:latin typeface="Times New Roman" pitchFamily="18" charset="0"/>
                <a:cs typeface="Times New Roman" pitchFamily="18" charset="0"/>
              </a:rPr>
              <a:t> de </a:t>
            </a:r>
            <a:r>
              <a:rPr lang="en-US" sz="1600" dirty="0" err="1">
                <a:solidFill>
                  <a:srgbClr val="000000"/>
                </a:solidFill>
                <a:latin typeface="Times New Roman" pitchFamily="18" charset="0"/>
                <a:cs typeface="Times New Roman" pitchFamily="18" charset="0"/>
              </a:rPr>
              <a:t>informaţii</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între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reţea</a:t>
            </a:r>
            <a:r>
              <a:rPr lang="en-US" sz="1600" dirty="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şi</a:t>
            </a:r>
            <a:r>
              <a:rPr lang="en-US" sz="1600" dirty="0" smtClean="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clienţii</a:t>
            </a:r>
            <a:r>
              <a:rPr lang="en-US" sz="1600" dirty="0" smtClean="0">
                <a:solidFill>
                  <a:srgbClr val="000000"/>
                </a:solidFill>
                <a:latin typeface="Times New Roman" pitchFamily="18" charset="0"/>
                <a:cs typeface="Times New Roman" pitchFamily="18" charset="0"/>
              </a:rPr>
              <a:t> </a:t>
            </a:r>
            <a:r>
              <a:rPr lang="en-US" sz="1600" dirty="0">
                <a:solidFill>
                  <a:srgbClr val="000000"/>
                </a:solidFill>
                <a:latin typeface="Times New Roman" pitchFamily="18" charset="0"/>
                <a:cs typeface="Times New Roman" pitchFamily="18" charset="0"/>
              </a:rPr>
              <a:t>din </a:t>
            </a:r>
            <a:r>
              <a:rPr lang="en-US" sz="1600" dirty="0" err="1">
                <a:solidFill>
                  <a:srgbClr val="000000"/>
                </a:solidFill>
                <a:latin typeface="Times New Roman" pitchFamily="18" charset="0"/>
                <a:cs typeface="Times New Roman" pitchFamily="18" charset="0"/>
              </a:rPr>
              <a:t>afara</a:t>
            </a:r>
            <a:r>
              <a:rPr lang="en-US" sz="1600" dirty="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acesteia</a:t>
            </a:r>
            <a:r>
              <a:rPr lang="en-US" sz="1600" dirty="0" smtClean="0">
                <a:solidFill>
                  <a:srgbClr val="000000"/>
                </a:solidFill>
                <a:latin typeface="Times New Roman" pitchFamily="18" charset="0"/>
                <a:cs typeface="Times New Roman" pitchFamily="18" charset="0"/>
              </a:rPr>
              <a:t>.</a:t>
            </a:r>
          </a:p>
          <a:p>
            <a:pPr marL="0" lvl="1"/>
            <a:r>
              <a:rPr lang="en-US" sz="1600" dirty="0" err="1" smtClean="0">
                <a:solidFill>
                  <a:srgbClr val="000000"/>
                </a:solidFill>
                <a:latin typeface="Times New Roman" pitchFamily="18" charset="0"/>
                <a:cs typeface="Times New Roman" pitchFamily="18" charset="0"/>
              </a:rPr>
              <a:t>Reţelele</a:t>
            </a:r>
            <a:r>
              <a:rPr lang="en-US" sz="1600" dirty="0" smtClean="0">
                <a:solidFill>
                  <a:srgbClr val="000000"/>
                </a:solidFill>
                <a:latin typeface="Times New Roman" pitchFamily="18" charset="0"/>
                <a:cs typeface="Times New Roman" pitchFamily="18" charset="0"/>
              </a:rPr>
              <a:t> </a:t>
            </a:r>
            <a:r>
              <a:rPr lang="en-US" sz="1600" dirty="0">
                <a:solidFill>
                  <a:srgbClr val="000000"/>
                </a:solidFill>
                <a:latin typeface="Times New Roman" pitchFamily="18" charset="0"/>
                <a:cs typeface="Times New Roman" pitchFamily="18" charset="0"/>
              </a:rPr>
              <a:t>client-server se </a:t>
            </a:r>
            <a:r>
              <a:rPr lang="en-US" sz="1600" dirty="0" err="1">
                <a:solidFill>
                  <a:srgbClr val="000000"/>
                </a:solidFill>
                <a:latin typeface="Times New Roman" pitchFamily="18" charset="0"/>
                <a:cs typeface="Times New Roman" pitchFamily="18" charset="0"/>
              </a:rPr>
              <a:t>folosesc</a:t>
            </a:r>
            <a:r>
              <a:rPr lang="en-US" sz="1600" dirty="0">
                <a:solidFill>
                  <a:srgbClr val="000000"/>
                </a:solidFill>
                <a:latin typeface="Times New Roman" pitchFamily="18" charset="0"/>
                <a:cs typeface="Times New Roman" pitchFamily="18" charset="0"/>
              </a:rPr>
              <a:t> cu </a:t>
            </a:r>
            <a:r>
              <a:rPr lang="en-US" sz="1600" dirty="0" err="1">
                <a:solidFill>
                  <a:srgbClr val="000000"/>
                </a:solidFill>
                <a:latin typeface="Times New Roman" pitchFamily="18" charset="0"/>
                <a:cs typeface="Times New Roman" pitchFamily="18" charset="0"/>
              </a:rPr>
              <a:t>precădere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pentru</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comunicarea</a:t>
            </a:r>
            <a:r>
              <a:rPr lang="en-US" sz="1600" dirty="0">
                <a:solidFill>
                  <a:srgbClr val="000000"/>
                </a:solidFill>
                <a:latin typeface="Times New Roman" pitchFamily="18" charset="0"/>
                <a:cs typeface="Times New Roman" pitchFamily="18" charset="0"/>
              </a:rPr>
              <a:t> de date </a:t>
            </a:r>
            <a:r>
              <a:rPr lang="en-US" sz="1600" dirty="0" err="1">
                <a:solidFill>
                  <a:srgbClr val="000000"/>
                </a:solidFill>
                <a:latin typeface="Times New Roman" pitchFamily="18" charset="0"/>
                <a:cs typeface="Times New Roman" pitchFamily="18" charset="0"/>
              </a:rPr>
              <a:t>în</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reţea</a:t>
            </a:r>
            <a:r>
              <a:rPr lang="en-US" sz="1600" dirty="0" smtClean="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marea</a:t>
            </a:r>
            <a:r>
              <a:rPr lang="en-US" sz="1600" dirty="0" smtClean="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majoritate</a:t>
            </a:r>
            <a:r>
              <a:rPr lang="en-US" sz="1600" dirty="0">
                <a:solidFill>
                  <a:srgbClr val="000000"/>
                </a:solidFill>
                <a:latin typeface="Times New Roman" pitchFamily="18" charset="0"/>
                <a:cs typeface="Times New Roman" pitchFamily="18" charset="0"/>
              </a:rPr>
              <a:t> a </a:t>
            </a:r>
            <a:r>
              <a:rPr lang="en-US" sz="1600" dirty="0" err="1">
                <a:solidFill>
                  <a:srgbClr val="000000"/>
                </a:solidFill>
                <a:latin typeface="Times New Roman" pitchFamily="18" charset="0"/>
                <a:cs typeface="Times New Roman" pitchFamily="18" charset="0"/>
              </a:rPr>
              <a:t>aplicaţiilor</a:t>
            </a:r>
            <a:r>
              <a:rPr lang="en-US" sz="1600" dirty="0">
                <a:solidFill>
                  <a:srgbClr val="000000"/>
                </a:solidFill>
                <a:latin typeface="Times New Roman" pitchFamily="18" charset="0"/>
                <a:cs typeface="Times New Roman" pitchFamily="18" charset="0"/>
              </a:rPr>
              <a:t> software </a:t>
            </a:r>
            <a:r>
              <a:rPr lang="en-US" sz="1600" dirty="0" err="1">
                <a:solidFill>
                  <a:srgbClr val="000000"/>
                </a:solidFill>
                <a:latin typeface="Times New Roman" pitchFamily="18" charset="0"/>
                <a:cs typeface="Times New Roman" pitchFamily="18" charset="0"/>
              </a:rPr>
              <a:t>dezvoltate</a:t>
            </a:r>
            <a:r>
              <a:rPr lang="en-US" sz="1600" dirty="0">
                <a:solidFill>
                  <a:srgbClr val="000000"/>
                </a:solidFill>
                <a:latin typeface="Times New Roman" pitchFamily="18" charset="0"/>
                <a:cs typeface="Times New Roman" pitchFamily="18" charset="0"/>
              </a:rPr>
              <a:t> au la </a:t>
            </a:r>
            <a:r>
              <a:rPr lang="en-US" sz="1600" dirty="0" err="1">
                <a:solidFill>
                  <a:srgbClr val="000000"/>
                </a:solidFill>
                <a:latin typeface="Times New Roman" pitchFamily="18" charset="0"/>
                <a:cs typeface="Times New Roman" pitchFamily="18" charset="0"/>
              </a:rPr>
              <a:t>bază</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acest</a:t>
            </a:r>
            <a:r>
              <a:rPr lang="en-US" sz="1600" dirty="0">
                <a:solidFill>
                  <a:srgbClr val="000000"/>
                </a:solidFill>
                <a:latin typeface="Times New Roman" pitchFamily="18" charset="0"/>
                <a:cs typeface="Times New Roman" pitchFamily="18" charset="0"/>
              </a:rPr>
              <a:t> model. </a:t>
            </a:r>
            <a:r>
              <a:rPr lang="en-US" sz="1600" dirty="0" err="1" smtClean="0">
                <a:solidFill>
                  <a:srgbClr val="000000"/>
                </a:solidFill>
                <a:latin typeface="Times New Roman" pitchFamily="18" charset="0"/>
                <a:cs typeface="Times New Roman" pitchFamily="18" charset="0"/>
              </a:rPr>
              <a:t>Printre</a:t>
            </a:r>
            <a:r>
              <a:rPr lang="en-US" sz="1600" dirty="0" smtClean="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avantajele</a:t>
            </a:r>
            <a:r>
              <a:rPr lang="en-US" sz="1600" dirty="0" smtClean="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reţelelor</a:t>
            </a:r>
            <a:r>
              <a:rPr lang="en-US" sz="1600" dirty="0">
                <a:solidFill>
                  <a:srgbClr val="000000"/>
                </a:solidFill>
                <a:latin typeface="Times New Roman" pitchFamily="18" charset="0"/>
                <a:cs typeface="Times New Roman" pitchFamily="18" charset="0"/>
              </a:rPr>
              <a:t> de tip client-server se </a:t>
            </a:r>
            <a:r>
              <a:rPr lang="en-US" sz="1600" dirty="0" err="1">
                <a:solidFill>
                  <a:srgbClr val="000000"/>
                </a:solidFill>
                <a:latin typeface="Times New Roman" pitchFamily="18" charset="0"/>
                <a:cs typeface="Times New Roman" pitchFamily="18" charset="0"/>
              </a:rPr>
              <a:t>numără</a:t>
            </a:r>
            <a:r>
              <a:rPr lang="en-US" sz="1600" dirty="0" smtClean="0">
                <a:solidFill>
                  <a:srgbClr val="000000"/>
                </a:solidFill>
                <a:latin typeface="Times New Roman" pitchFamily="18" charset="0"/>
                <a:cs typeface="Times New Roman" pitchFamily="18" charset="0"/>
              </a:rPr>
              <a:t>: </a:t>
            </a:r>
          </a:p>
          <a:p>
            <a:pPr marL="742950" lvl="2" indent="-285750">
              <a:buFont typeface="Arial" panose="020B0604020202020204" pitchFamily="34" charset="0"/>
              <a:buChar char="•"/>
            </a:pPr>
            <a:r>
              <a:rPr lang="en-US" sz="1600" dirty="0" err="1" smtClean="0">
                <a:solidFill>
                  <a:srgbClr val="000000"/>
                </a:solidFill>
                <a:latin typeface="Times New Roman" pitchFamily="18" charset="0"/>
                <a:cs typeface="Times New Roman" pitchFamily="18" charset="0"/>
              </a:rPr>
              <a:t>administrarea</a:t>
            </a:r>
            <a:r>
              <a:rPr lang="en-US" sz="1600" dirty="0" smtClean="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centralizată</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administratorul</a:t>
            </a:r>
            <a:r>
              <a:rPr lang="en-US" sz="1600" dirty="0">
                <a:solidFill>
                  <a:srgbClr val="000000"/>
                </a:solidFill>
                <a:latin typeface="Times New Roman" pitchFamily="18" charset="0"/>
                <a:cs typeface="Times New Roman" pitchFamily="18" charset="0"/>
              </a:rPr>
              <a:t> de </a:t>
            </a:r>
            <a:r>
              <a:rPr lang="en-US" sz="1600" dirty="0" err="1">
                <a:solidFill>
                  <a:srgbClr val="000000"/>
                </a:solidFill>
                <a:latin typeface="Times New Roman" pitchFamily="18" charset="0"/>
                <a:cs typeface="Times New Roman" pitchFamily="18" charset="0"/>
              </a:rPr>
              <a:t>reţea</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fiind</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cel</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asigură</a:t>
            </a:r>
            <a:r>
              <a:rPr lang="en-US" sz="1600" dirty="0">
                <a:solidFill>
                  <a:srgbClr val="000000"/>
                </a:solidFill>
                <a:latin typeface="Times New Roman" pitchFamily="18" charset="0"/>
                <a:cs typeface="Times New Roman" pitchFamily="18" charset="0"/>
              </a:rPr>
              <a:t> backup-</a:t>
            </a:r>
            <a:r>
              <a:rPr lang="en-US" sz="1600" dirty="0" err="1">
                <a:solidFill>
                  <a:srgbClr val="000000"/>
                </a:solidFill>
                <a:latin typeface="Times New Roman" pitchFamily="18" charset="0"/>
                <a:cs typeface="Times New Roman" pitchFamily="18" charset="0"/>
              </a:rPr>
              <a:t>urile</a:t>
            </a:r>
            <a:r>
              <a:rPr lang="en-US" sz="1600" dirty="0">
                <a:solidFill>
                  <a:srgbClr val="000000"/>
                </a:solidFill>
                <a:latin typeface="Times New Roman" pitchFamily="18" charset="0"/>
                <a:cs typeface="Times New Roman" pitchFamily="18" charset="0"/>
              </a:rPr>
              <a:t> de date </a:t>
            </a:r>
            <a:r>
              <a:rPr lang="en-US" sz="1600" dirty="0" err="1">
                <a:solidFill>
                  <a:srgbClr val="000000"/>
                </a:solidFill>
                <a:latin typeface="Times New Roman" pitchFamily="18" charset="0"/>
                <a:cs typeface="Times New Roman" pitchFamily="18" charset="0"/>
              </a:rPr>
              <a:t>ervere</a:t>
            </a:r>
            <a:r>
              <a:rPr lang="en-US" sz="1600" dirty="0">
                <a:solidFill>
                  <a:srgbClr val="000000"/>
                </a:solidFill>
                <a:latin typeface="Times New Roman" pitchFamily="18" charset="0"/>
                <a:cs typeface="Times New Roman" pitchFamily="18" charset="0"/>
              </a:rPr>
              <a:t> de </a:t>
            </a:r>
            <a:r>
              <a:rPr lang="en-US" sz="1600" dirty="0" err="1">
                <a:solidFill>
                  <a:srgbClr val="000000"/>
                </a:solidFill>
                <a:latin typeface="Times New Roman" pitchFamily="18" charset="0"/>
                <a:cs typeface="Times New Roman" pitchFamily="18" charset="0"/>
              </a:rPr>
              <a:t>fişiere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şi</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imprimare</a:t>
            </a:r>
            <a:r>
              <a:rPr lang="en-US" sz="1600" dirty="0">
                <a:solidFill>
                  <a:srgbClr val="000000"/>
                </a:solidFill>
                <a:latin typeface="Times New Roman" pitchFamily="18" charset="0"/>
                <a:cs typeface="Times New Roman" pitchFamily="18" charset="0"/>
              </a:rPr>
              <a:t> – </a:t>
            </a:r>
            <a:r>
              <a:rPr lang="en-US" sz="1600" dirty="0" err="1">
                <a:solidFill>
                  <a:srgbClr val="000000"/>
                </a:solidFill>
                <a:latin typeface="Times New Roman" pitchFamily="18" charset="0"/>
                <a:cs typeface="Times New Roman" pitchFamily="18" charset="0"/>
              </a:rPr>
              <a:t>oferă</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suport</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sigur</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pentru</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toate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datele</a:t>
            </a:r>
            <a:r>
              <a:rPr lang="en-US" sz="1600" dirty="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şi</a:t>
            </a:r>
            <a:r>
              <a:rPr lang="en-US" sz="1600" dirty="0" smtClean="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gestionează</a:t>
            </a:r>
            <a:r>
              <a:rPr lang="en-US" sz="1600" dirty="0" smtClean="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tipărirea</a:t>
            </a:r>
            <a:r>
              <a:rPr lang="en-US" sz="1600" dirty="0">
                <a:solidFill>
                  <a:srgbClr val="000000"/>
                </a:solidFill>
                <a:latin typeface="Times New Roman" pitchFamily="18" charset="0"/>
                <a:cs typeface="Times New Roman" pitchFamily="18" charset="0"/>
              </a:rPr>
              <a:t> la </a:t>
            </a:r>
            <a:r>
              <a:rPr lang="en-US" sz="1600" dirty="0" err="1">
                <a:solidFill>
                  <a:srgbClr val="000000"/>
                </a:solidFill>
                <a:latin typeface="Times New Roman" pitchFamily="18" charset="0"/>
                <a:cs typeface="Times New Roman" pitchFamily="18" charset="0"/>
              </a:rPr>
              <a:t>imprimantele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partajate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în</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reţea</a:t>
            </a:r>
            <a:r>
              <a:rPr lang="en-US" sz="1600" dirty="0">
                <a:solidFill>
                  <a:srgbClr val="000000"/>
                </a:solidFill>
                <a:latin typeface="Times New Roman" pitchFamily="18" charset="0"/>
                <a:cs typeface="Times New Roman" pitchFamily="18" charset="0"/>
              </a:rPr>
              <a:t> pot fi administrate </a:t>
            </a:r>
            <a:r>
              <a:rPr lang="en-US" sz="1600" dirty="0" err="1" smtClean="0">
                <a:solidFill>
                  <a:srgbClr val="000000"/>
                </a:solidFill>
                <a:latin typeface="Times New Roman" pitchFamily="18" charset="0"/>
                <a:cs typeface="Times New Roman" pitchFamily="18" charset="0"/>
              </a:rPr>
              <a:t>centralizat</a:t>
            </a:r>
            <a:r>
              <a:rPr lang="en-US" sz="1600" dirty="0" smtClean="0">
                <a:solidFill>
                  <a:srgbClr val="000000"/>
                </a:solidFill>
                <a:latin typeface="Times New Roman" pitchFamily="18" charset="0"/>
                <a:cs typeface="Times New Roman" pitchFamily="18" charset="0"/>
              </a:rPr>
              <a:t>;</a:t>
            </a:r>
          </a:p>
          <a:p>
            <a:pPr marL="742950" lvl="2" indent="-285750">
              <a:buFont typeface="Arial" panose="020B0604020202020204" pitchFamily="34" charset="0"/>
              <a:buChar char="•"/>
            </a:pPr>
            <a:r>
              <a:rPr lang="en-US" sz="1600" dirty="0" err="1" smtClean="0">
                <a:solidFill>
                  <a:srgbClr val="000000"/>
                </a:solidFill>
                <a:latin typeface="Times New Roman" pitchFamily="18" charset="0"/>
                <a:cs typeface="Times New Roman" pitchFamily="18" charset="0"/>
              </a:rPr>
              <a:t>implementarea</a:t>
            </a:r>
            <a:r>
              <a:rPr lang="en-US" sz="1600" dirty="0" smtClean="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măsurile</a:t>
            </a:r>
            <a:r>
              <a:rPr lang="en-US" sz="1600" dirty="0">
                <a:solidFill>
                  <a:srgbClr val="000000"/>
                </a:solidFill>
                <a:latin typeface="Times New Roman" pitchFamily="18" charset="0"/>
                <a:cs typeface="Times New Roman" pitchFamily="18" charset="0"/>
              </a:rPr>
              <a:t> de </a:t>
            </a:r>
            <a:r>
              <a:rPr lang="en-US" sz="1600" dirty="0" err="1">
                <a:solidFill>
                  <a:srgbClr val="000000"/>
                </a:solidFill>
                <a:latin typeface="Times New Roman" pitchFamily="18" charset="0"/>
                <a:cs typeface="Times New Roman" pitchFamily="18" charset="0"/>
              </a:rPr>
              <a:t>securitate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şi</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controlul</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accesul</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utilizatorilor</a:t>
            </a:r>
            <a:r>
              <a:rPr lang="en-US" sz="1600" dirty="0">
                <a:solidFill>
                  <a:srgbClr val="000000"/>
                </a:solidFill>
                <a:latin typeface="Times New Roman" pitchFamily="18" charset="0"/>
                <a:cs typeface="Times New Roman" pitchFamily="18" charset="0"/>
              </a:rPr>
              <a:t> </a:t>
            </a:r>
            <a:r>
              <a:rPr lang="en-US" sz="1600" dirty="0" smtClean="0">
                <a:solidFill>
                  <a:srgbClr val="000000"/>
                </a:solidFill>
                <a:latin typeface="Times New Roman" pitchFamily="18" charset="0"/>
                <a:cs typeface="Times New Roman" pitchFamily="18" charset="0"/>
              </a:rPr>
              <a:t>la </a:t>
            </a:r>
            <a:r>
              <a:rPr lang="en-US" sz="1600" dirty="0" err="1" smtClean="0">
                <a:solidFill>
                  <a:srgbClr val="000000"/>
                </a:solidFill>
                <a:latin typeface="Times New Roman" pitchFamily="18" charset="0"/>
                <a:cs typeface="Times New Roman" pitchFamily="18" charset="0"/>
              </a:rPr>
              <a:t>resurse</a:t>
            </a:r>
            <a:r>
              <a:rPr lang="en-US" sz="1600" dirty="0" smtClean="0">
                <a:solidFill>
                  <a:srgbClr val="000000"/>
                </a:solidFill>
                <a:latin typeface="Times New Roman" pitchFamily="18" charset="0"/>
                <a:cs typeface="Times New Roman" pitchFamily="18" charset="0"/>
              </a:rPr>
              <a:t>;</a:t>
            </a:r>
          </a:p>
          <a:p>
            <a:pPr marL="742950" lvl="2" indent="-285750">
              <a:buFont typeface="Arial" panose="020B0604020202020204" pitchFamily="34" charset="0"/>
              <a:buChar char="•"/>
            </a:pPr>
            <a:r>
              <a:rPr lang="en-US" sz="1600" dirty="0" err="1" smtClean="0">
                <a:solidFill>
                  <a:srgbClr val="000000"/>
                </a:solidFill>
                <a:latin typeface="Times New Roman" pitchFamily="18" charset="0"/>
                <a:cs typeface="Times New Roman" pitchFamily="18" charset="0"/>
              </a:rPr>
              <a:t>funcţionarea</a:t>
            </a:r>
            <a:r>
              <a:rPr lang="en-US" sz="1600" dirty="0" smtClean="0">
                <a:solidFill>
                  <a:srgbClr val="000000"/>
                </a:solidFill>
                <a:latin typeface="Times New Roman" pitchFamily="18" charset="0"/>
                <a:cs typeface="Times New Roman" pitchFamily="18" charset="0"/>
              </a:rPr>
              <a:t> </a:t>
            </a:r>
            <a:r>
              <a:rPr lang="en-US" sz="1600" dirty="0">
                <a:solidFill>
                  <a:srgbClr val="000000"/>
                </a:solidFill>
                <a:latin typeface="Times New Roman" pitchFamily="18" charset="0"/>
                <a:cs typeface="Times New Roman" pitchFamily="18" charset="0"/>
              </a:rPr>
              <a:t>cu </a:t>
            </a:r>
            <a:r>
              <a:rPr lang="en-US" sz="1600" dirty="0" err="1">
                <a:solidFill>
                  <a:srgbClr val="000000"/>
                </a:solidFill>
                <a:latin typeface="Times New Roman" pitchFamily="18" charset="0"/>
                <a:cs typeface="Times New Roman" pitchFamily="18" charset="0"/>
              </a:rPr>
              <a:t>sisteme</a:t>
            </a:r>
            <a:r>
              <a:rPr lang="en-US" sz="1600" dirty="0">
                <a:solidFill>
                  <a:srgbClr val="000000"/>
                </a:solidFill>
                <a:latin typeface="Times New Roman" pitchFamily="18" charset="0"/>
                <a:cs typeface="Times New Roman" pitchFamily="18" charset="0"/>
              </a:rPr>
              <a:t>-client de </a:t>
            </a:r>
            <a:r>
              <a:rPr lang="en-US" sz="1600" dirty="0" err="1">
                <a:solidFill>
                  <a:srgbClr val="000000"/>
                </a:solidFill>
                <a:latin typeface="Times New Roman" pitchFamily="18" charset="0"/>
                <a:cs typeface="Times New Roman" pitchFamily="18" charset="0"/>
              </a:rPr>
              <a:t>capabilităţi</a:t>
            </a:r>
            <a:r>
              <a:rPr lang="en-US" sz="1600" dirty="0">
                <a:solidFill>
                  <a:srgbClr val="000000"/>
                </a:solidFill>
                <a:latin typeface="Times New Roman" pitchFamily="18" charset="0"/>
                <a:cs typeface="Times New Roman" pitchFamily="18" charset="0"/>
              </a:rPr>
              <a:t> </a:t>
            </a:r>
            <a:r>
              <a:rPr lang="en-US" sz="1600" dirty="0" smtClean="0">
                <a:solidFill>
                  <a:srgbClr val="000000"/>
                </a:solidFill>
                <a:latin typeface="Times New Roman" pitchFamily="18" charset="0"/>
                <a:cs typeface="Times New Roman" pitchFamily="18" charset="0"/>
              </a:rPr>
              <a:t>diverse;</a:t>
            </a:r>
          </a:p>
          <a:p>
            <a:pPr marL="742950" lvl="2" indent="-285750">
              <a:buFont typeface="Arial" panose="020B0604020202020204" pitchFamily="34" charset="0"/>
              <a:buChar char="•"/>
            </a:pPr>
            <a:r>
              <a:rPr lang="en-US" sz="1600" dirty="0" err="1" smtClean="0">
                <a:solidFill>
                  <a:srgbClr val="000000"/>
                </a:solidFill>
                <a:latin typeface="Times New Roman" pitchFamily="18" charset="0"/>
                <a:cs typeface="Times New Roman" pitchFamily="18" charset="0"/>
              </a:rPr>
              <a:t>securitate</a:t>
            </a:r>
            <a:r>
              <a:rPr lang="en-US" sz="1600" dirty="0" smtClean="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ridicată</a:t>
            </a:r>
            <a:r>
              <a:rPr lang="en-US" sz="1600" dirty="0">
                <a:solidFill>
                  <a:srgbClr val="000000"/>
                </a:solidFill>
                <a:latin typeface="Times New Roman" pitchFamily="18" charset="0"/>
                <a:cs typeface="Times New Roman" pitchFamily="18" charset="0"/>
              </a:rPr>
              <a:t> a </a:t>
            </a:r>
            <a:r>
              <a:rPr lang="en-US" sz="1600" dirty="0" err="1" smtClean="0">
                <a:solidFill>
                  <a:srgbClr val="000000"/>
                </a:solidFill>
                <a:latin typeface="Times New Roman" pitchFamily="18" charset="0"/>
                <a:cs typeface="Times New Roman" pitchFamily="18" charset="0"/>
              </a:rPr>
              <a:t>datelor</a:t>
            </a:r>
            <a:r>
              <a:rPr lang="en-US" sz="1600" dirty="0" smtClean="0">
                <a:solidFill>
                  <a:srgbClr val="000000"/>
                </a:solidFill>
                <a:latin typeface="Times New Roman" pitchFamily="18" charset="0"/>
                <a:cs typeface="Times New Roman" pitchFamily="18" charset="0"/>
              </a:rPr>
              <a:t>;</a:t>
            </a:r>
          </a:p>
          <a:p>
            <a:pPr marL="742950" lvl="2" indent="-285750">
              <a:buFont typeface="Arial" panose="020B0604020202020204" pitchFamily="34" charset="0"/>
              <a:buChar char="•"/>
            </a:pPr>
            <a:r>
              <a:rPr lang="en-US" sz="1600" dirty="0" err="1" smtClean="0">
                <a:solidFill>
                  <a:srgbClr val="000000"/>
                </a:solidFill>
                <a:latin typeface="Times New Roman" pitchFamily="18" charset="0"/>
                <a:cs typeface="Times New Roman" pitchFamily="18" charset="0"/>
              </a:rPr>
              <a:t>controlul</a:t>
            </a:r>
            <a:r>
              <a:rPr lang="en-US" sz="1600" dirty="0" smtClean="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accesului</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exclusiv</a:t>
            </a:r>
            <a:r>
              <a:rPr lang="en-US" sz="1600" dirty="0">
                <a:solidFill>
                  <a:srgbClr val="000000"/>
                </a:solidFill>
                <a:latin typeface="Times New Roman" pitchFamily="18" charset="0"/>
                <a:cs typeface="Times New Roman" pitchFamily="18" charset="0"/>
              </a:rPr>
              <a:t> la </a:t>
            </a:r>
            <a:r>
              <a:rPr lang="en-US" sz="1600" dirty="0" err="1">
                <a:solidFill>
                  <a:srgbClr val="000000"/>
                </a:solidFill>
                <a:latin typeface="Times New Roman" pitchFamily="18" charset="0"/>
                <a:cs typeface="Times New Roman" pitchFamily="18" charset="0"/>
              </a:rPr>
              <a:t>resurse</a:t>
            </a:r>
            <a:r>
              <a:rPr lang="en-US" sz="1600" dirty="0">
                <a:solidFill>
                  <a:srgbClr val="000000"/>
                </a:solidFill>
                <a:latin typeface="Times New Roman" pitchFamily="18" charset="0"/>
                <a:cs typeface="Times New Roman" pitchFamily="18" charset="0"/>
              </a:rPr>
              <a:t> a </a:t>
            </a:r>
            <a:r>
              <a:rPr lang="en-US" sz="1600" dirty="0" err="1">
                <a:solidFill>
                  <a:srgbClr val="000000"/>
                </a:solidFill>
                <a:latin typeface="Times New Roman" pitchFamily="18" charset="0"/>
                <a:cs typeface="Times New Roman" pitchFamily="18" charset="0"/>
              </a:rPr>
              <a:t>clientilor</a:t>
            </a:r>
            <a:r>
              <a:rPr lang="en-US" sz="1600" dirty="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autorizaţi</a:t>
            </a:r>
            <a:r>
              <a:rPr lang="en-US" sz="1600" dirty="0" smtClean="0">
                <a:solidFill>
                  <a:srgbClr val="000000"/>
                </a:solidFill>
                <a:latin typeface="Times New Roman" pitchFamily="18" charset="0"/>
                <a:cs typeface="Times New Roman" pitchFamily="18" charset="0"/>
              </a:rPr>
              <a:t>;</a:t>
            </a:r>
          </a:p>
          <a:p>
            <a:pPr marL="742950" lvl="2" indent="-285750">
              <a:buFont typeface="Arial" panose="020B0604020202020204" pitchFamily="34" charset="0"/>
              <a:buChar char="•"/>
            </a:pPr>
            <a:r>
              <a:rPr lang="en-US" sz="1600" dirty="0" err="1" smtClean="0">
                <a:solidFill>
                  <a:srgbClr val="000000"/>
                </a:solidFill>
                <a:latin typeface="Times New Roman" pitchFamily="18" charset="0"/>
                <a:cs typeface="Times New Roman" pitchFamily="18" charset="0"/>
              </a:rPr>
              <a:t>întretinere</a:t>
            </a:r>
            <a:r>
              <a:rPr lang="en-US" sz="1600" dirty="0" smtClean="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usoară</a:t>
            </a:r>
            <a:r>
              <a:rPr lang="en-US" sz="1600" dirty="0">
                <a:solidFill>
                  <a:srgbClr val="000000"/>
                </a:solidFill>
                <a:latin typeface="Times New Roman" pitchFamily="18" charset="0"/>
                <a:cs typeface="Times New Roman" pitchFamily="18" charset="0"/>
              </a:rPr>
              <a:t>.</a:t>
            </a:r>
            <a:r>
              <a:rPr lang="en-US" sz="1600" dirty="0">
                <a:latin typeface="Times New Roman" pitchFamily="18" charset="0"/>
                <a:cs typeface="Times New Roman" pitchFamily="18" charset="0"/>
              </a:rPr>
              <a:t> </a:t>
            </a:r>
            <a:endParaRPr lang="en-US" sz="1600" dirty="0" smtClean="0">
              <a:latin typeface="Times New Roman" pitchFamily="18" charset="0"/>
              <a:cs typeface="Times New Roman" pitchFamily="18" charset="0"/>
            </a:endParaRPr>
          </a:p>
          <a:p>
            <a:pPr marL="0" lvl="2"/>
            <a:endParaRPr lang="en-US" sz="1600" dirty="0" smtClean="0">
              <a:solidFill>
                <a:srgbClr val="000000"/>
              </a:solidFill>
              <a:latin typeface="Times New Roman" pitchFamily="18" charset="0"/>
              <a:cs typeface="Times New Roman" pitchFamily="18" charset="0"/>
            </a:endParaRPr>
          </a:p>
          <a:p>
            <a:pPr marL="0" lvl="2"/>
            <a:r>
              <a:rPr lang="en-US" sz="1600" b="1" dirty="0" err="1" smtClean="0">
                <a:solidFill>
                  <a:srgbClr val="000000"/>
                </a:solidFill>
                <a:latin typeface="Times New Roman" pitchFamily="18" charset="0"/>
                <a:cs typeface="Times New Roman" pitchFamily="18" charset="0"/>
              </a:rPr>
              <a:t>Reţelele</a:t>
            </a:r>
            <a:r>
              <a:rPr lang="en-US" sz="1600" b="1" dirty="0" smtClean="0">
                <a:solidFill>
                  <a:srgbClr val="000000"/>
                </a:solidFill>
                <a:latin typeface="Times New Roman" pitchFamily="18" charset="0"/>
                <a:cs typeface="Times New Roman" pitchFamily="18" charset="0"/>
              </a:rPr>
              <a:t> </a:t>
            </a:r>
            <a:r>
              <a:rPr lang="en-US" sz="1600" b="1" dirty="0" err="1">
                <a:solidFill>
                  <a:srgbClr val="000000"/>
                </a:solidFill>
                <a:latin typeface="Times New Roman" pitchFamily="18" charset="0"/>
                <a:cs typeface="Times New Roman" pitchFamily="18" charset="0"/>
              </a:rPr>
              <a:t>hibride</a:t>
            </a:r>
            <a:r>
              <a:rPr lang="en-US" sz="1600" b="1" dirty="0">
                <a:solidFill>
                  <a:srgbClr val="000000"/>
                </a:solidFill>
                <a:latin typeface="Times New Roman" pitchFamily="18" charset="0"/>
                <a:cs typeface="Times New Roman" pitchFamily="18" charset="0"/>
              </a:rPr>
              <a:t> </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sunt</a:t>
            </a:r>
            <a:r>
              <a:rPr lang="en-US" sz="1600" dirty="0">
                <a:solidFill>
                  <a:srgbClr val="000000"/>
                </a:solidFill>
                <a:latin typeface="Times New Roman" pitchFamily="18" charset="0"/>
                <a:cs typeface="Times New Roman" pitchFamily="18" charset="0"/>
              </a:rPr>
              <a:t> o </a:t>
            </a:r>
            <a:r>
              <a:rPr lang="en-US" sz="1600" dirty="0" err="1">
                <a:solidFill>
                  <a:srgbClr val="000000"/>
                </a:solidFill>
                <a:latin typeface="Times New Roman" pitchFamily="18" charset="0"/>
                <a:cs typeface="Times New Roman" pitchFamily="18" charset="0"/>
              </a:rPr>
              <a:t>combinaţie</a:t>
            </a:r>
            <a:r>
              <a:rPr lang="en-US" sz="1600" dirty="0">
                <a:solidFill>
                  <a:srgbClr val="000000"/>
                </a:solidFill>
                <a:latin typeface="Times New Roman" pitchFamily="18" charset="0"/>
                <a:cs typeface="Times New Roman" pitchFamily="18" charset="0"/>
              </a:rPr>
              <a:t> a </a:t>
            </a:r>
            <a:r>
              <a:rPr lang="en-US" sz="1600" dirty="0" err="1">
                <a:solidFill>
                  <a:srgbClr val="000000"/>
                </a:solidFill>
                <a:latin typeface="Times New Roman" pitchFamily="18" charset="0"/>
                <a:cs typeface="Times New Roman" pitchFamily="18" charset="0"/>
              </a:rPr>
              <a:t>modelului</a:t>
            </a:r>
            <a:r>
              <a:rPr lang="en-US" sz="1600" dirty="0">
                <a:solidFill>
                  <a:srgbClr val="000000"/>
                </a:solidFill>
                <a:latin typeface="Times New Roman" pitchFamily="18" charset="0"/>
                <a:cs typeface="Times New Roman" pitchFamily="18" charset="0"/>
              </a:rPr>
              <a:t> client-server cu </a:t>
            </a:r>
            <a:r>
              <a:rPr lang="en-US" sz="1600" dirty="0" err="1">
                <a:solidFill>
                  <a:srgbClr val="000000"/>
                </a:solidFill>
                <a:latin typeface="Times New Roman" pitchFamily="18" charset="0"/>
                <a:cs typeface="Times New Roman" pitchFamily="18" charset="0"/>
              </a:rPr>
              <a:t>modelul</a:t>
            </a:r>
            <a:r>
              <a:rPr lang="en-US" sz="1600" dirty="0">
                <a:solidFill>
                  <a:srgbClr val="000000"/>
                </a:solidFill>
                <a:latin typeface="Times New Roman" pitchFamily="18" charset="0"/>
                <a:cs typeface="Times New Roman" pitchFamily="18" charset="0"/>
              </a:rPr>
              <a:t> peer-</a:t>
            </a:r>
            <a:r>
              <a:rPr lang="en-US" sz="1600" dirty="0" err="1">
                <a:solidFill>
                  <a:srgbClr val="000000"/>
                </a:solidFill>
                <a:latin typeface="Times New Roman" pitchFamily="18" charset="0"/>
                <a:cs typeface="Times New Roman" pitchFamily="18" charset="0"/>
              </a:rPr>
              <a:t>topeer</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Staţiile</a:t>
            </a:r>
            <a:r>
              <a:rPr lang="en-US" sz="1600" dirty="0">
                <a:solidFill>
                  <a:srgbClr val="000000"/>
                </a:solidFill>
                <a:latin typeface="Times New Roman" pitchFamily="18" charset="0"/>
                <a:cs typeface="Times New Roman" pitchFamily="18" charset="0"/>
              </a:rPr>
              <a:t> (peers) </a:t>
            </a:r>
            <a:r>
              <a:rPr lang="en-US" sz="1600" dirty="0" err="1">
                <a:solidFill>
                  <a:srgbClr val="000000"/>
                </a:solidFill>
                <a:latin typeface="Times New Roman" pitchFamily="18" charset="0"/>
                <a:cs typeface="Times New Roman" pitchFamily="18" charset="0"/>
              </a:rPr>
              <a:t>depozitează</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resursele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partajate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iar</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serverul</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păstrează</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informaţii</a:t>
            </a:r>
            <a:r>
              <a:rPr lang="en-US" sz="1600" dirty="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în</a:t>
            </a:r>
            <a:r>
              <a:rPr lang="en-US" sz="1600" dirty="0" smtClean="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legătură</a:t>
            </a:r>
            <a:r>
              <a:rPr lang="en-US" sz="1600" dirty="0" smtClean="0">
                <a:solidFill>
                  <a:srgbClr val="000000"/>
                </a:solidFill>
                <a:latin typeface="Times New Roman" pitchFamily="18" charset="0"/>
                <a:cs typeface="Times New Roman" pitchFamily="18" charset="0"/>
              </a:rPr>
              <a:t> </a:t>
            </a:r>
            <a:r>
              <a:rPr lang="en-US" sz="1600" dirty="0">
                <a:solidFill>
                  <a:srgbClr val="000000"/>
                </a:solidFill>
                <a:latin typeface="Times New Roman" pitchFamily="18" charset="0"/>
                <a:cs typeface="Times New Roman" pitchFamily="18" charset="0"/>
              </a:rPr>
              <a:t>cu </a:t>
            </a:r>
            <a:r>
              <a:rPr lang="en-US" sz="1600" dirty="0" err="1">
                <a:solidFill>
                  <a:srgbClr val="000000"/>
                </a:solidFill>
                <a:latin typeface="Times New Roman" pitchFamily="18" charset="0"/>
                <a:cs typeface="Times New Roman" pitchFamily="18" charset="0"/>
              </a:rPr>
              <a:t>staţiile</a:t>
            </a:r>
            <a:r>
              <a:rPr lang="en-US" sz="1600" dirty="0">
                <a:solidFill>
                  <a:srgbClr val="000000"/>
                </a:solidFill>
                <a:latin typeface="Times New Roman" pitchFamily="18" charset="0"/>
                <a:cs typeface="Times New Roman" pitchFamily="18" charset="0"/>
              </a:rPr>
              <a:t> ( </a:t>
            </a:r>
            <a:r>
              <a:rPr lang="en-US" sz="1600" dirty="0" err="1">
                <a:solidFill>
                  <a:srgbClr val="000000"/>
                </a:solidFill>
                <a:latin typeface="Times New Roman" pitchFamily="18" charset="0"/>
                <a:cs typeface="Times New Roman" pitchFamily="18" charset="0"/>
              </a:rPr>
              <a:t>adresa</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lor</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lista</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resurselor</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deţinute</a:t>
            </a:r>
            <a:r>
              <a:rPr lang="en-US" sz="1600" dirty="0">
                <a:solidFill>
                  <a:srgbClr val="000000"/>
                </a:solidFill>
                <a:latin typeface="Times New Roman" pitchFamily="18" charset="0"/>
                <a:cs typeface="Times New Roman" pitchFamily="18" charset="0"/>
              </a:rPr>
              <a:t> de </a:t>
            </a:r>
            <a:r>
              <a:rPr lang="en-US" sz="1600" dirty="0" err="1">
                <a:solidFill>
                  <a:srgbClr val="000000"/>
                </a:solidFill>
                <a:latin typeface="Times New Roman" pitchFamily="18" charset="0"/>
                <a:cs typeface="Times New Roman" pitchFamily="18" charset="0"/>
              </a:rPr>
              <a:t>acestea</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şi</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răspunde</a:t>
            </a:r>
            <a:r>
              <a:rPr lang="en-US" sz="1600" dirty="0">
                <a:solidFill>
                  <a:srgbClr val="000000"/>
                </a:solidFill>
                <a:latin typeface="Times New Roman" pitchFamily="18" charset="0"/>
                <a:cs typeface="Times New Roman" pitchFamily="18" charset="0"/>
              </a:rPr>
              <a:t> la </a:t>
            </a:r>
            <a:r>
              <a:rPr lang="en-US" sz="1600" dirty="0" err="1" smtClean="0">
                <a:solidFill>
                  <a:srgbClr val="000000"/>
                </a:solidFill>
                <a:latin typeface="Times New Roman" pitchFamily="18" charset="0"/>
                <a:cs typeface="Times New Roman" pitchFamily="18" charset="0"/>
              </a:rPr>
              <a:t>cererea</a:t>
            </a:r>
            <a:r>
              <a:rPr lang="en-US" sz="1600" dirty="0" smtClean="0">
                <a:solidFill>
                  <a:srgbClr val="000000"/>
                </a:solidFill>
                <a:latin typeface="Times New Roman" pitchFamily="18" charset="0"/>
                <a:cs typeface="Times New Roman" pitchFamily="18" charset="0"/>
              </a:rPr>
              <a:t> de </a:t>
            </a:r>
            <a:r>
              <a:rPr lang="en-US" sz="1600" dirty="0" err="1">
                <a:solidFill>
                  <a:srgbClr val="000000"/>
                </a:solidFill>
                <a:latin typeface="Times New Roman" pitchFamily="18" charset="0"/>
                <a:cs typeface="Times New Roman" pitchFamily="18" charset="0"/>
              </a:rPr>
              <a:t>astfel</a:t>
            </a:r>
            <a:r>
              <a:rPr lang="en-US" sz="1600" dirty="0">
                <a:solidFill>
                  <a:srgbClr val="000000"/>
                </a:solidFill>
                <a:latin typeface="Times New Roman" pitchFamily="18" charset="0"/>
                <a:cs typeface="Times New Roman" pitchFamily="18" charset="0"/>
              </a:rPr>
              <a:t> de </a:t>
            </a:r>
            <a:r>
              <a:rPr lang="en-US" sz="1600" dirty="0" err="1">
                <a:solidFill>
                  <a:srgbClr val="000000"/>
                </a:solidFill>
                <a:latin typeface="Times New Roman" pitchFamily="18" charset="0"/>
                <a:cs typeface="Times New Roman" pitchFamily="18" charset="0"/>
              </a:rPr>
              <a:t>informaţii</a:t>
            </a:r>
            <a:r>
              <a:rPr lang="en-US" sz="1600" dirty="0">
                <a:solidFill>
                  <a:srgbClr val="000000"/>
                </a:solidFill>
                <a:latin typeface="Times New Roman" pitchFamily="18" charset="0"/>
                <a:cs typeface="Times New Roman" pitchFamily="18" charset="0"/>
              </a:rPr>
              <a:t>. Un </a:t>
            </a:r>
            <a:r>
              <a:rPr lang="en-US" sz="1600" dirty="0" err="1">
                <a:solidFill>
                  <a:srgbClr val="000000"/>
                </a:solidFill>
                <a:latin typeface="Times New Roman" pitchFamily="18" charset="0"/>
                <a:cs typeface="Times New Roman" pitchFamily="18" charset="0"/>
              </a:rPr>
              <a:t>exemplu</a:t>
            </a:r>
            <a:r>
              <a:rPr lang="en-US" sz="1600" dirty="0">
                <a:solidFill>
                  <a:srgbClr val="000000"/>
                </a:solidFill>
                <a:latin typeface="Times New Roman" pitchFamily="18" charset="0"/>
                <a:cs typeface="Times New Roman" pitchFamily="18" charset="0"/>
              </a:rPr>
              <a:t> de </a:t>
            </a:r>
            <a:r>
              <a:rPr lang="en-US" sz="1600" dirty="0" err="1">
                <a:solidFill>
                  <a:srgbClr val="000000"/>
                </a:solidFill>
                <a:latin typeface="Times New Roman" pitchFamily="18" charset="0"/>
                <a:cs typeface="Times New Roman" pitchFamily="18" charset="0"/>
              </a:rPr>
              <a:t>serviciu</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oferit</a:t>
            </a:r>
            <a:r>
              <a:rPr lang="en-US" sz="1600" dirty="0">
                <a:solidFill>
                  <a:srgbClr val="000000"/>
                </a:solidFill>
                <a:latin typeface="Times New Roman" pitchFamily="18" charset="0"/>
                <a:cs typeface="Times New Roman" pitchFamily="18" charset="0"/>
              </a:rPr>
              <a:t> de o </a:t>
            </a:r>
            <a:r>
              <a:rPr lang="en-US" sz="1600" dirty="0" err="1">
                <a:solidFill>
                  <a:srgbClr val="000000"/>
                </a:solidFill>
                <a:latin typeface="Times New Roman" pitchFamily="18" charset="0"/>
                <a:cs typeface="Times New Roman" pitchFamily="18" charset="0"/>
              </a:rPr>
              <a:t>astfel</a:t>
            </a:r>
            <a:r>
              <a:rPr lang="en-US" sz="1600" dirty="0">
                <a:solidFill>
                  <a:srgbClr val="000000"/>
                </a:solidFill>
                <a:latin typeface="Times New Roman" pitchFamily="18" charset="0"/>
                <a:cs typeface="Times New Roman" pitchFamily="18" charset="0"/>
              </a:rPr>
              <a:t> de </a:t>
            </a:r>
            <a:r>
              <a:rPr lang="en-US" sz="1600" dirty="0" err="1">
                <a:solidFill>
                  <a:srgbClr val="000000"/>
                </a:solidFill>
                <a:latin typeface="Times New Roman" pitchFamily="18" charset="0"/>
                <a:cs typeface="Times New Roman" pitchFamily="18" charset="0"/>
              </a:rPr>
              <a:t>reţea</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este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descărcarea</a:t>
            </a:r>
            <a:r>
              <a:rPr lang="en-US" sz="1600" dirty="0">
                <a:solidFill>
                  <a:srgbClr val="000000"/>
                </a:solidFill>
                <a:latin typeface="Times New Roman" pitchFamily="18" charset="0"/>
                <a:cs typeface="Times New Roman" pitchFamily="18" charset="0"/>
              </a:rPr>
              <a:t/>
            </a:r>
            <a:br>
              <a:rPr lang="en-US" sz="1600" dirty="0">
                <a:solidFill>
                  <a:srgbClr val="000000"/>
                </a:solidFill>
                <a:latin typeface="Times New Roman" pitchFamily="18" charset="0"/>
                <a:cs typeface="Times New Roman" pitchFamily="18" charset="0"/>
              </a:rPr>
            </a:br>
            <a:r>
              <a:rPr lang="en-US" sz="1600" dirty="0">
                <a:solidFill>
                  <a:srgbClr val="000000"/>
                </a:solidFill>
                <a:latin typeface="Times New Roman" pitchFamily="18" charset="0"/>
                <a:cs typeface="Times New Roman" pitchFamily="18" charset="0"/>
              </a:rPr>
              <a:t>de </a:t>
            </a:r>
            <a:r>
              <a:rPr lang="en-US" sz="1600" dirty="0" err="1">
                <a:solidFill>
                  <a:srgbClr val="000000"/>
                </a:solidFill>
                <a:latin typeface="Times New Roman" pitchFamily="18" charset="0"/>
                <a:cs typeface="Times New Roman" pitchFamily="18" charset="0"/>
              </a:rPr>
              <a:t>fişiere</a:t>
            </a:r>
            <a:r>
              <a:rPr lang="en-US" sz="1600" dirty="0">
                <a:solidFill>
                  <a:srgbClr val="000000"/>
                </a:solidFill>
                <a:latin typeface="Times New Roman" pitchFamily="18" charset="0"/>
                <a:cs typeface="Times New Roman" pitchFamily="18" charset="0"/>
              </a:rPr>
              <a:t> de </a:t>
            </a:r>
            <a:r>
              <a:rPr lang="en-US" sz="1600" dirty="0" err="1">
                <a:solidFill>
                  <a:srgbClr val="000000"/>
                </a:solidFill>
                <a:latin typeface="Times New Roman" pitchFamily="18" charset="0"/>
                <a:cs typeface="Times New Roman" pitchFamily="18" charset="0"/>
              </a:rPr>
              <a:t>pe</a:t>
            </a:r>
            <a:r>
              <a:rPr lang="en-US" sz="1600" dirty="0">
                <a:solidFill>
                  <a:srgbClr val="000000"/>
                </a:solidFill>
                <a:latin typeface="Times New Roman" pitchFamily="18" charset="0"/>
                <a:cs typeface="Times New Roman" pitchFamily="18" charset="0"/>
              </a:rPr>
              <a:t> site-</a:t>
            </a:r>
            <a:r>
              <a:rPr lang="en-US" sz="1600" dirty="0" err="1">
                <a:solidFill>
                  <a:srgbClr val="000000"/>
                </a:solidFill>
                <a:latin typeface="Times New Roman" pitchFamily="18" charset="0"/>
                <a:cs typeface="Times New Roman" pitchFamily="18" charset="0"/>
              </a:rPr>
              <a:t>urile</a:t>
            </a:r>
            <a:r>
              <a:rPr lang="en-US" sz="1600" dirty="0">
                <a:solidFill>
                  <a:srgbClr val="000000"/>
                </a:solidFill>
                <a:latin typeface="Times New Roman" pitchFamily="18" charset="0"/>
                <a:cs typeface="Times New Roman" pitchFamily="18" charset="0"/>
              </a:rPr>
              <a:t> torrent. </a:t>
            </a:r>
            <a:endParaRPr lang="en-US" sz="1600" dirty="0">
              <a:latin typeface="Times New Roman" pitchFamily="18" charset="0"/>
              <a:cs typeface="Times New Roman" pitchFamily="18" charset="0"/>
            </a:endParaRPr>
          </a:p>
        </p:txBody>
      </p:sp>
      <p:sp>
        <p:nvSpPr>
          <p:cNvPr id="3" name="Прямоугольник 2"/>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41929423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35389" y="139738"/>
            <a:ext cx="11316832" cy="6494085"/>
          </a:xfrm>
          <a:prstGeom prst="rect">
            <a:avLst/>
          </a:prstGeom>
        </p:spPr>
        <p:txBody>
          <a:bodyPr wrap="square">
            <a:spAutoFit/>
          </a:bodyPr>
          <a:lstStyle/>
          <a:p>
            <a:r>
              <a:rPr lang="ru-MO" sz="1600" b="1">
                <a:solidFill>
                  <a:srgbClr val="000000"/>
                </a:solidFill>
                <a:latin typeface="Times New Roman" pitchFamily="18" charset="0"/>
                <a:cs typeface="Times New Roman" pitchFamily="18" charset="0"/>
              </a:rPr>
              <a:t>Сети </a:t>
            </a:r>
            <a:r>
              <a:rPr lang="ru-MO" sz="1600" b="1" smtClean="0">
                <a:solidFill>
                  <a:srgbClr val="000000"/>
                </a:solidFill>
                <a:latin typeface="Times New Roman" pitchFamily="18" charset="0"/>
                <a:cs typeface="Times New Roman" pitchFamily="18" charset="0"/>
              </a:rPr>
              <a:t>клиент-сервер</a:t>
            </a:r>
          </a:p>
          <a:p>
            <a:r>
              <a:rPr lang="ru-MO" sz="1600">
                <a:solidFill>
                  <a:srgbClr val="000000"/>
                </a:solidFill>
                <a:latin typeface="Times New Roman" pitchFamily="18" charset="0"/>
                <a:cs typeface="Times New Roman" pitchFamily="18" charset="0"/>
              </a:rPr>
              <a:t>Сети клиент-сервер, в которых один компьютер выступает в роли сервера, а все остальные — в роли клиентов. Обычно серверы специализируются (выделенные серверы) на выполнении различной обработки для клиентских систем, например</a:t>
            </a:r>
            <a:r>
              <a:rPr lang="en-US" sz="1600" smtClean="0">
                <a:solidFill>
                  <a:srgbClr val="000000"/>
                </a:solidFill>
                <a:latin typeface="Times New Roman" pitchFamily="18" charset="0"/>
                <a:cs typeface="Times New Roman" pitchFamily="18" charset="0"/>
              </a:rPr>
              <a:t>: </a:t>
            </a:r>
            <a:endParaRPr lang="en-US" sz="1600" dirty="0" smtClean="0">
              <a:solidFill>
                <a:srgbClr val="000000"/>
              </a:solidFill>
              <a:latin typeface="Times New Roman" pitchFamily="18" charset="0"/>
              <a:cs typeface="Times New Roman" pitchFamily="18" charset="0"/>
            </a:endParaRPr>
          </a:p>
          <a:p>
            <a:pPr marL="742950" lvl="1" indent="-285750">
              <a:buFont typeface="Arial" panose="020B0604020202020204" pitchFamily="34" charset="0"/>
              <a:buChar char="•"/>
            </a:pPr>
            <a:r>
              <a:rPr lang="en-US" sz="1600" smtClean="0">
                <a:solidFill>
                  <a:srgbClr val="000000"/>
                </a:solidFill>
                <a:latin typeface="Times New Roman" pitchFamily="18" charset="0"/>
                <a:cs typeface="Times New Roman" pitchFamily="18" charset="0"/>
              </a:rPr>
              <a:t> </a:t>
            </a:r>
            <a:r>
              <a:rPr lang="ru-MO" sz="1600">
                <a:solidFill>
                  <a:srgbClr val="000000"/>
                </a:solidFill>
                <a:latin typeface="Times New Roman" pitchFamily="18" charset="0"/>
                <a:cs typeface="Times New Roman" pitchFamily="18" charset="0"/>
              </a:rPr>
              <a:t>Файловые серверы и серверы печати — обеспечивает безопасную поддержку всех данных и управляет печатью на общих сетевых принтерах, которыми можно управлять </a:t>
            </a:r>
            <a:r>
              <a:rPr lang="ru-MO" sz="1600" smtClean="0">
                <a:solidFill>
                  <a:srgbClr val="000000"/>
                </a:solidFill>
                <a:latin typeface="Times New Roman" pitchFamily="18" charset="0"/>
                <a:cs typeface="Times New Roman" pitchFamily="18" charset="0"/>
              </a:rPr>
              <a:t>централизованно</a:t>
            </a:r>
            <a:r>
              <a:rPr lang="en-US" sz="1600" smtClean="0">
                <a:solidFill>
                  <a:srgbClr val="000000"/>
                </a:solidFill>
                <a:latin typeface="Times New Roman" pitchFamily="18" charset="0"/>
                <a:cs typeface="Times New Roman" pitchFamily="18" charset="0"/>
              </a:rPr>
              <a:t>;</a:t>
            </a:r>
            <a:endParaRPr lang="en-US" sz="1600" dirty="0" smtClean="0">
              <a:solidFill>
                <a:srgbClr val="000000"/>
              </a:solidFill>
              <a:latin typeface="Times New Roman" pitchFamily="18" charset="0"/>
              <a:cs typeface="Times New Roman" pitchFamily="18" charset="0"/>
            </a:endParaRPr>
          </a:p>
          <a:p>
            <a:pPr marL="742950" lvl="1" indent="-285750">
              <a:buFont typeface="Arial" panose="020B0604020202020204" pitchFamily="34" charset="0"/>
              <a:buChar char="•"/>
            </a:pPr>
            <a:r>
              <a:rPr lang="ru-MO" sz="1600">
                <a:solidFill>
                  <a:srgbClr val="000000"/>
                </a:solidFill>
                <a:latin typeface="Times New Roman" pitchFamily="18" charset="0"/>
                <a:cs typeface="Times New Roman" pitchFamily="18" charset="0"/>
              </a:rPr>
              <a:t>Веб-серверы - размещают веб-страницы</a:t>
            </a:r>
            <a:r>
              <a:rPr lang="en-US" sz="1600" smtClean="0">
                <a:solidFill>
                  <a:srgbClr val="000000"/>
                </a:solidFill>
                <a:latin typeface="Times New Roman" pitchFamily="18" charset="0"/>
                <a:cs typeface="Times New Roman" pitchFamily="18" charset="0"/>
              </a:rPr>
              <a:t>;</a:t>
            </a:r>
            <a:endParaRPr lang="en-US" sz="1600" dirty="0" smtClean="0">
              <a:solidFill>
                <a:srgbClr val="000000"/>
              </a:solidFill>
              <a:latin typeface="Times New Roman" pitchFamily="18" charset="0"/>
              <a:cs typeface="Times New Roman" pitchFamily="18" charset="0"/>
            </a:endParaRPr>
          </a:p>
          <a:p>
            <a:pPr marL="742950" lvl="1" indent="-285750">
              <a:buFont typeface="Arial" panose="020B0604020202020204" pitchFamily="34" charset="0"/>
              <a:buChar char="•"/>
            </a:pPr>
            <a:r>
              <a:rPr lang="ru-MO" sz="1600">
                <a:solidFill>
                  <a:srgbClr val="000000"/>
                </a:solidFill>
                <a:latin typeface="Times New Roman" pitchFamily="18" charset="0"/>
                <a:cs typeface="Times New Roman" pitchFamily="18" charset="0"/>
              </a:rPr>
              <a:t>Серверы приложений, такие как серверы баз данных</a:t>
            </a:r>
            <a:r>
              <a:rPr lang="en-US" sz="1600" smtClean="0">
                <a:solidFill>
                  <a:srgbClr val="000000"/>
                </a:solidFill>
                <a:latin typeface="Times New Roman" pitchFamily="18" charset="0"/>
                <a:cs typeface="Times New Roman" pitchFamily="18" charset="0"/>
              </a:rPr>
              <a:t>;</a:t>
            </a:r>
            <a:endParaRPr lang="en-US" sz="1600" dirty="0" smtClean="0">
              <a:solidFill>
                <a:srgbClr val="000000"/>
              </a:solidFill>
              <a:latin typeface="Times New Roman" pitchFamily="18" charset="0"/>
              <a:cs typeface="Times New Roman" pitchFamily="18" charset="0"/>
            </a:endParaRPr>
          </a:p>
          <a:p>
            <a:pPr marL="742950" lvl="1" indent="-285750">
              <a:buFont typeface="Arial" panose="020B0604020202020204" pitchFamily="34" charset="0"/>
              <a:buChar char="•"/>
            </a:pPr>
            <a:r>
              <a:rPr lang="ru-MO" sz="1600">
                <a:solidFill>
                  <a:srgbClr val="000000"/>
                </a:solidFill>
                <a:latin typeface="Times New Roman" pitchFamily="18" charset="0"/>
                <a:cs typeface="Times New Roman" pitchFamily="18" charset="0"/>
              </a:rPr>
              <a:t>Почтовые серверы - управляйте электронными сообщениями</a:t>
            </a:r>
            <a:r>
              <a:rPr lang="en-US" sz="1600" smtClean="0">
                <a:solidFill>
                  <a:srgbClr val="000000"/>
                </a:solidFill>
                <a:latin typeface="Times New Roman" pitchFamily="18" charset="0"/>
                <a:cs typeface="Times New Roman" pitchFamily="18" charset="0"/>
              </a:rPr>
              <a:t>;</a:t>
            </a:r>
            <a:endParaRPr lang="en-US" sz="1600" dirty="0" smtClean="0">
              <a:solidFill>
                <a:srgbClr val="000000"/>
              </a:solidFill>
              <a:latin typeface="Times New Roman" pitchFamily="18" charset="0"/>
              <a:cs typeface="Times New Roman" pitchFamily="18" charset="0"/>
            </a:endParaRPr>
          </a:p>
          <a:p>
            <a:pPr marL="742950" lvl="1" indent="-285750">
              <a:buFont typeface="Arial" panose="020B0604020202020204" pitchFamily="34" charset="0"/>
              <a:buChar char="•"/>
            </a:pPr>
            <a:r>
              <a:rPr lang="ru-MO" sz="1600">
                <a:solidFill>
                  <a:srgbClr val="000000"/>
                </a:solidFill>
                <a:latin typeface="Times New Roman" pitchFamily="18" charset="0"/>
                <a:cs typeface="Times New Roman" pitchFamily="18" charset="0"/>
              </a:rPr>
              <a:t>Серверы управления безопасностью — обеспечивают безопасность локальной сети при ее подключении к сети интернет-типа — примеры: брандмауэр, прокси-сервер</a:t>
            </a:r>
            <a:r>
              <a:rPr lang="en-US" sz="1600" smtClean="0">
                <a:solidFill>
                  <a:srgbClr val="000000"/>
                </a:solidFill>
                <a:latin typeface="Times New Roman" pitchFamily="18" charset="0"/>
                <a:cs typeface="Times New Roman" pitchFamily="18" charset="0"/>
              </a:rPr>
              <a:t>;</a:t>
            </a:r>
            <a:endParaRPr lang="en-US" sz="1600" dirty="0" smtClean="0">
              <a:solidFill>
                <a:srgbClr val="000000"/>
              </a:solidFill>
              <a:latin typeface="Times New Roman" pitchFamily="18" charset="0"/>
              <a:cs typeface="Times New Roman" pitchFamily="18" charset="0"/>
            </a:endParaRPr>
          </a:p>
          <a:p>
            <a:pPr marL="742950" lvl="1" indent="-285750">
              <a:buFont typeface="Arial" panose="020B0604020202020204" pitchFamily="34" charset="0"/>
              <a:buChar char="•"/>
            </a:pPr>
            <a:r>
              <a:rPr lang="ru-MO" sz="1600">
                <a:solidFill>
                  <a:srgbClr val="000000"/>
                </a:solidFill>
                <a:latin typeface="Times New Roman" pitchFamily="18" charset="0"/>
                <a:cs typeface="Times New Roman" pitchFamily="18" charset="0"/>
              </a:rPr>
              <a:t>Коммуникационные серверы - обеспечивают обмен информацией между сетью и клиентами вне сети</a:t>
            </a:r>
            <a:r>
              <a:rPr lang="en-US" sz="1600" smtClean="0">
                <a:solidFill>
                  <a:srgbClr val="000000"/>
                </a:solidFill>
                <a:latin typeface="Times New Roman" pitchFamily="18" charset="0"/>
                <a:cs typeface="Times New Roman" pitchFamily="18" charset="0"/>
              </a:rPr>
              <a:t>.</a:t>
            </a:r>
            <a:endParaRPr lang="en-US" sz="1600" dirty="0" smtClean="0">
              <a:solidFill>
                <a:srgbClr val="000000"/>
              </a:solidFill>
              <a:latin typeface="Times New Roman" pitchFamily="18" charset="0"/>
              <a:cs typeface="Times New Roman" pitchFamily="18" charset="0"/>
            </a:endParaRPr>
          </a:p>
          <a:p>
            <a:pPr marL="0" lvl="1"/>
            <a:r>
              <a:rPr lang="ru-MO" sz="1600">
                <a:solidFill>
                  <a:srgbClr val="000000"/>
                </a:solidFill>
                <a:latin typeface="Times New Roman" pitchFamily="18" charset="0"/>
                <a:cs typeface="Times New Roman" pitchFamily="18" charset="0"/>
              </a:rPr>
              <a:t>Сети клиент-сервер в основном используются для передачи данных по сети, подавляющее большинство разрабатываемых программных приложений основано на этой модели. К преимуществам клиент-серверных сетей можно отнести</a:t>
            </a:r>
            <a:r>
              <a:rPr lang="en-US" sz="1600" smtClean="0">
                <a:solidFill>
                  <a:srgbClr val="000000"/>
                </a:solidFill>
                <a:latin typeface="Times New Roman" pitchFamily="18" charset="0"/>
                <a:cs typeface="Times New Roman" pitchFamily="18" charset="0"/>
              </a:rPr>
              <a:t>: </a:t>
            </a:r>
            <a:endParaRPr lang="en-US" sz="1600" dirty="0" smtClean="0">
              <a:solidFill>
                <a:srgbClr val="000000"/>
              </a:solidFill>
              <a:latin typeface="Times New Roman" pitchFamily="18" charset="0"/>
              <a:cs typeface="Times New Roman" pitchFamily="18" charset="0"/>
            </a:endParaRPr>
          </a:p>
          <a:p>
            <a:pPr marL="742950" lvl="2" indent="-285750">
              <a:buFont typeface="Arial" panose="020B0604020202020204" pitchFamily="34" charset="0"/>
              <a:buChar char="•"/>
            </a:pPr>
            <a:r>
              <a:rPr lang="ru-MO" sz="1600">
                <a:solidFill>
                  <a:srgbClr val="000000"/>
                </a:solidFill>
                <a:latin typeface="Times New Roman" pitchFamily="18" charset="0"/>
                <a:cs typeface="Times New Roman" pitchFamily="18" charset="0"/>
              </a:rPr>
              <a:t>централизованное администрирование с сетевым администратором, обеспечивающим резервное копирование файлов данных и печать — обеспечивает безопасную поддержку всех данных и управляет печатью на общих сетевых принтерах, может управляться централизованно</a:t>
            </a:r>
            <a:r>
              <a:rPr lang="en-US" sz="1600" smtClean="0">
                <a:solidFill>
                  <a:srgbClr val="000000"/>
                </a:solidFill>
                <a:latin typeface="Times New Roman" pitchFamily="18" charset="0"/>
                <a:cs typeface="Times New Roman" pitchFamily="18" charset="0"/>
              </a:rPr>
              <a:t>;</a:t>
            </a:r>
            <a:endParaRPr lang="en-US" sz="1600" dirty="0" smtClean="0">
              <a:solidFill>
                <a:srgbClr val="000000"/>
              </a:solidFill>
              <a:latin typeface="Times New Roman" pitchFamily="18" charset="0"/>
              <a:cs typeface="Times New Roman" pitchFamily="18" charset="0"/>
            </a:endParaRPr>
          </a:p>
          <a:p>
            <a:pPr marL="742950" lvl="2" indent="-285750">
              <a:buFont typeface="Arial" panose="020B0604020202020204" pitchFamily="34" charset="0"/>
              <a:buChar char="•"/>
            </a:pPr>
            <a:r>
              <a:rPr lang="ru-MO" sz="1600">
                <a:solidFill>
                  <a:srgbClr val="000000"/>
                </a:solidFill>
                <a:latin typeface="Times New Roman" pitchFamily="18" charset="0"/>
                <a:cs typeface="Times New Roman" pitchFamily="18" charset="0"/>
              </a:rPr>
              <a:t>реализация мер безопасности и контроль доступа пользователей к ресурсам</a:t>
            </a:r>
            <a:r>
              <a:rPr lang="en-US" sz="1600" smtClean="0">
                <a:solidFill>
                  <a:srgbClr val="000000"/>
                </a:solidFill>
                <a:latin typeface="Times New Roman" pitchFamily="18" charset="0"/>
                <a:cs typeface="Times New Roman" pitchFamily="18" charset="0"/>
              </a:rPr>
              <a:t>;</a:t>
            </a:r>
            <a:endParaRPr lang="en-US" sz="1600" dirty="0" smtClean="0">
              <a:solidFill>
                <a:srgbClr val="000000"/>
              </a:solidFill>
              <a:latin typeface="Times New Roman" pitchFamily="18" charset="0"/>
              <a:cs typeface="Times New Roman" pitchFamily="18" charset="0"/>
            </a:endParaRPr>
          </a:p>
          <a:p>
            <a:pPr marL="742950" lvl="2" indent="-285750">
              <a:buFont typeface="Arial" panose="020B0604020202020204" pitchFamily="34" charset="0"/>
              <a:buChar char="•"/>
            </a:pPr>
            <a:r>
              <a:rPr lang="ru-MO" sz="1600">
                <a:solidFill>
                  <a:srgbClr val="000000"/>
                </a:solidFill>
                <a:latin typeface="Times New Roman" pitchFamily="18" charset="0"/>
                <a:cs typeface="Times New Roman" pitchFamily="18" charset="0"/>
              </a:rPr>
              <a:t>работа с клиентскими системами различных возможностей</a:t>
            </a:r>
            <a:r>
              <a:rPr lang="en-US" sz="1600" smtClean="0">
                <a:solidFill>
                  <a:srgbClr val="000000"/>
                </a:solidFill>
                <a:latin typeface="Times New Roman" pitchFamily="18" charset="0"/>
                <a:cs typeface="Times New Roman" pitchFamily="18" charset="0"/>
              </a:rPr>
              <a:t>;</a:t>
            </a:r>
            <a:endParaRPr lang="en-US" sz="1600" dirty="0" smtClean="0">
              <a:solidFill>
                <a:srgbClr val="000000"/>
              </a:solidFill>
              <a:latin typeface="Times New Roman" pitchFamily="18" charset="0"/>
              <a:cs typeface="Times New Roman" pitchFamily="18" charset="0"/>
            </a:endParaRPr>
          </a:p>
          <a:p>
            <a:pPr marL="742950" lvl="2" indent="-285750">
              <a:buFont typeface="Arial" panose="020B0604020202020204" pitchFamily="34" charset="0"/>
              <a:buChar char="•"/>
            </a:pPr>
            <a:r>
              <a:rPr lang="ru-MO" sz="1600">
                <a:solidFill>
                  <a:srgbClr val="000000"/>
                </a:solidFill>
                <a:latin typeface="Times New Roman" pitchFamily="18" charset="0"/>
                <a:cs typeface="Times New Roman" pitchFamily="18" charset="0"/>
              </a:rPr>
              <a:t>высокая безопасность данных</a:t>
            </a:r>
            <a:r>
              <a:rPr lang="en-US" sz="1600" smtClean="0">
                <a:solidFill>
                  <a:srgbClr val="000000"/>
                </a:solidFill>
                <a:latin typeface="Times New Roman" pitchFamily="18" charset="0"/>
                <a:cs typeface="Times New Roman" pitchFamily="18" charset="0"/>
              </a:rPr>
              <a:t>;</a:t>
            </a:r>
            <a:endParaRPr lang="en-US" sz="1600" dirty="0" smtClean="0">
              <a:solidFill>
                <a:srgbClr val="000000"/>
              </a:solidFill>
              <a:latin typeface="Times New Roman" pitchFamily="18" charset="0"/>
              <a:cs typeface="Times New Roman" pitchFamily="18" charset="0"/>
            </a:endParaRPr>
          </a:p>
          <a:p>
            <a:pPr marL="742950" lvl="2" indent="-285750">
              <a:buFont typeface="Arial" panose="020B0604020202020204" pitchFamily="34" charset="0"/>
              <a:buChar char="•"/>
            </a:pPr>
            <a:r>
              <a:rPr lang="ru-MO" sz="1600">
                <a:solidFill>
                  <a:srgbClr val="000000"/>
                </a:solidFill>
                <a:latin typeface="Times New Roman" pitchFamily="18" charset="0"/>
                <a:cs typeface="Times New Roman" pitchFamily="18" charset="0"/>
              </a:rPr>
              <a:t>контроль монопольного доступа к ресурсам авторизованных клиентов</a:t>
            </a:r>
            <a:r>
              <a:rPr lang="en-US" sz="1600" smtClean="0">
                <a:solidFill>
                  <a:srgbClr val="000000"/>
                </a:solidFill>
                <a:latin typeface="Times New Roman" pitchFamily="18" charset="0"/>
                <a:cs typeface="Times New Roman" pitchFamily="18" charset="0"/>
              </a:rPr>
              <a:t>;</a:t>
            </a:r>
            <a:endParaRPr lang="en-US" sz="1600" dirty="0" smtClean="0">
              <a:solidFill>
                <a:srgbClr val="000000"/>
              </a:solidFill>
              <a:latin typeface="Times New Roman" pitchFamily="18" charset="0"/>
              <a:cs typeface="Times New Roman" pitchFamily="18" charset="0"/>
            </a:endParaRPr>
          </a:p>
          <a:p>
            <a:pPr marL="742950" lvl="2" indent="-285750">
              <a:buFont typeface="Arial" panose="020B0604020202020204" pitchFamily="34" charset="0"/>
              <a:buChar char="•"/>
            </a:pPr>
            <a:r>
              <a:rPr lang="ru-MO" sz="1600">
                <a:solidFill>
                  <a:srgbClr val="000000"/>
                </a:solidFill>
                <a:latin typeface="Times New Roman" pitchFamily="18" charset="0"/>
                <a:cs typeface="Times New Roman" pitchFamily="18" charset="0"/>
              </a:rPr>
              <a:t>простота обслуживания</a:t>
            </a:r>
            <a:r>
              <a:rPr lang="en-US" sz="1600" smtClean="0">
                <a:solidFill>
                  <a:srgbClr val="000000"/>
                </a:solidFill>
                <a:latin typeface="Times New Roman" pitchFamily="18" charset="0"/>
                <a:cs typeface="Times New Roman" pitchFamily="18" charset="0"/>
              </a:rPr>
              <a:t>.</a:t>
            </a:r>
            <a:r>
              <a:rPr lang="en-US" sz="1600" smtClean="0">
                <a:latin typeface="Times New Roman" pitchFamily="18" charset="0"/>
                <a:cs typeface="Times New Roman" pitchFamily="18" charset="0"/>
              </a:rPr>
              <a:t> </a:t>
            </a:r>
            <a:endParaRPr lang="en-US" sz="1600" dirty="0" smtClean="0">
              <a:latin typeface="Times New Roman" pitchFamily="18" charset="0"/>
              <a:cs typeface="Times New Roman" pitchFamily="18" charset="0"/>
            </a:endParaRPr>
          </a:p>
          <a:p>
            <a:pPr marL="0" lvl="2"/>
            <a:endParaRPr lang="en-US" sz="1600" dirty="0" smtClean="0">
              <a:solidFill>
                <a:srgbClr val="000000"/>
              </a:solidFill>
              <a:latin typeface="Times New Roman" pitchFamily="18" charset="0"/>
              <a:cs typeface="Times New Roman" pitchFamily="18" charset="0"/>
            </a:endParaRPr>
          </a:p>
          <a:p>
            <a:pPr marL="0" lvl="2"/>
            <a:r>
              <a:rPr lang="ru-MO" sz="1600" b="1">
                <a:solidFill>
                  <a:srgbClr val="000000"/>
                </a:solidFill>
                <a:latin typeface="Times New Roman" pitchFamily="18" charset="0"/>
                <a:cs typeface="Times New Roman" pitchFamily="18" charset="0"/>
              </a:rPr>
              <a:t>Гибридные сети </a:t>
            </a:r>
            <a:r>
              <a:rPr lang="ru-MO" sz="1600">
                <a:solidFill>
                  <a:srgbClr val="000000"/>
                </a:solidFill>
                <a:latin typeface="Times New Roman" pitchFamily="18" charset="0"/>
                <a:cs typeface="Times New Roman" pitchFamily="18" charset="0"/>
              </a:rPr>
              <a:t>- это сочетание клиент-серверной модели с одноранговой моделью. Станции (пиры) хранят общие ресурсы, а сервер хранит информацию о станциях (их адреса, список ресурсов, которыми они владеют) и отвечает на запрос такой информации. Примером услуги, предлагаемой такой сетью, является скачивание файлов с </a:t>
            </a:r>
            <a:r>
              <a:rPr lang="ru-MO" sz="1600" smtClean="0">
                <a:solidFill>
                  <a:srgbClr val="000000"/>
                </a:solidFill>
                <a:latin typeface="Times New Roman" pitchFamily="18" charset="0"/>
                <a:cs typeface="Times New Roman" pitchFamily="18" charset="0"/>
              </a:rPr>
              <a:t>торрент-сайтов</a:t>
            </a:r>
            <a:r>
              <a:rPr lang="en-US" sz="1600" smtClean="0">
                <a:solidFill>
                  <a:srgbClr val="000000"/>
                </a:solidFill>
                <a:latin typeface="Times New Roman" pitchFamily="18" charset="0"/>
                <a:cs typeface="Times New Roman" pitchFamily="18" charset="0"/>
              </a:rPr>
              <a:t>. </a:t>
            </a:r>
            <a:endParaRPr lang="en-US" sz="1600" dirty="0">
              <a:latin typeface="Times New Roman" pitchFamily="18" charset="0"/>
              <a:cs typeface="Times New Roman" pitchFamily="18" charset="0"/>
            </a:endParaRPr>
          </a:p>
        </p:txBody>
      </p:sp>
      <p:sp>
        <p:nvSpPr>
          <p:cNvPr id="3" name="Прямоугольник 2"/>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901358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1857368"/>
          </a:xfrm>
          <a:prstGeom prst="rect">
            <a:avLst/>
          </a:prstGeom>
        </p:spPr>
        <p:txBody>
          <a:bodyPr wrap="square">
            <a:spAutoFit/>
          </a:bodyPr>
          <a:lstStyle/>
          <a:p>
            <a:pPr>
              <a:lnSpc>
                <a:spcPct val="107000"/>
              </a:lnSpc>
              <a:spcAft>
                <a:spcPts val="0"/>
              </a:spcAft>
            </a:pP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Modelul de rețea OSI</a:t>
            </a:r>
            <a:b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Modelul de referință OSI-RM (</a:t>
            </a:r>
            <a:r>
              <a:rPr lang="x-none"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Open Systems Interconnection-Reference Model</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este un standard ISO (</a:t>
            </a:r>
            <a:r>
              <a:rPr lang="x-none"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International Standards Organization</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 defineşte un set de reguli universal valabile pentru proiectarea protocoalelor de comunicațiilor, în scopul înlesnirii interconectării dispozitivelor </a:t>
            </a:r>
            <a:r>
              <a:rPr lang="x-none"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hardware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 </a:t>
            </a:r>
            <a:r>
              <a:rPr lang="x-none"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software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indiferent de producător. </a:t>
            </a:r>
            <a:endParaRPr lang="en-GB"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x-none" dirty="0">
                <a:latin typeface="Times New Roman" panose="02020603050405020304" pitchFamily="18" charset="0"/>
                <a:cs typeface="Times New Roman" panose="02020603050405020304" pitchFamily="18" charset="0"/>
              </a:rPr>
              <a:t>Prin intermediul acestui </a:t>
            </a:r>
            <a:r>
              <a:rPr lang="x-none" dirty="0" smtClean="0">
                <a:latin typeface="Times New Roman" panose="02020603050405020304" pitchFamily="18" charset="0"/>
                <a:cs typeface="Times New Roman" panose="02020603050405020304" pitchFamily="18" charset="0"/>
              </a:rPr>
              <a:t>model, </a:t>
            </a:r>
            <a:r>
              <a:rPr lang="x-none" dirty="0">
                <a:latin typeface="Times New Roman" panose="02020603050405020304" pitchFamily="18" charset="0"/>
                <a:cs typeface="Times New Roman" panose="02020603050405020304" pitchFamily="18" charset="0"/>
              </a:rPr>
              <a:t>suita de operații necesare pentru desfăşurarea unui flux de date între clienții din rețea este organizată ierarhic pe şapte niveluri</a:t>
            </a:r>
            <a:r>
              <a:rPr lang="x-none"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pic>
        <p:nvPicPr>
          <p:cNvPr id="5" name="Рисунок 4"/>
          <p:cNvPicPr/>
          <p:nvPr/>
        </p:nvPicPr>
        <p:blipFill rotWithShape="1">
          <a:blip r:embed="rId2" cstate="print"/>
          <a:srcRect b="5824"/>
          <a:stretch/>
        </p:blipFill>
        <p:spPr bwMode="auto">
          <a:xfrm>
            <a:off x="7894623" y="1530048"/>
            <a:ext cx="4297378" cy="3851577"/>
          </a:xfrm>
          <a:prstGeom prst="rect">
            <a:avLst/>
          </a:prstGeom>
          <a:noFill/>
          <a:ln w="9525">
            <a:noFill/>
            <a:miter lim="800000"/>
            <a:headEnd/>
            <a:tailEnd/>
          </a:ln>
        </p:spPr>
      </p:pic>
      <p:sp>
        <p:nvSpPr>
          <p:cNvPr id="6" name="Прямоугольник 5"/>
          <p:cNvSpPr/>
          <p:nvPr/>
        </p:nvSpPr>
        <p:spPr>
          <a:xfrm>
            <a:off x="-1" y="1793478"/>
            <a:ext cx="7894623" cy="4789516"/>
          </a:xfrm>
          <a:prstGeom prst="rect">
            <a:avLst/>
          </a:prstGeom>
        </p:spPr>
        <p:txBody>
          <a:bodyPr wrap="square">
            <a:spAutoFit/>
          </a:bodyPr>
          <a:lstStyle/>
          <a:p>
            <a:pPr>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nivelul fizic: stabileşte proprietățile cablurilor şi conectorilor, defineşte protocoalele necesare pentru transmisia datelor pe o linie de comunicație,</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nivelul legăturii de date: defineşte modalitățile de acces la mediul de transmisiune partajat de mai multe echipamente, stabileşte modul de transfer al datelor între nivelurile superioare şi conectorii fizici,</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nivelul rețea: permite identificarea nodurilor de destinație prin prelucrarea informațiilor rezultate din adresele de rețea şi tabelele de direcționare ale </a:t>
            </a:r>
            <a:r>
              <a:rPr lang="x-none"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router</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-elor,</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nivel de transport: defineşte metodele prin care se asigură integritatea datelor către nodul de destinație,</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nivelul sesiune: sincronizează comunicația între două calculatoare, controlează când un utilizator poate transmite sau recepționa date,</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nivelul prezentare: efectuează translația datelor între formatul utilizat de aplicație şi formatul informației transferate prin rețea,</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nivelul aplicație: asigură interfața </a:t>
            </a:r>
            <a:r>
              <a:rPr lang="x-none"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software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 utilizatori.</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6280942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1870512"/>
          </a:xfrm>
          <a:prstGeom prst="rect">
            <a:avLst/>
          </a:prstGeom>
        </p:spPr>
        <p:txBody>
          <a:bodyPr wrap="square">
            <a:spAutoFit/>
          </a:bodyPr>
          <a:lstStyle/>
          <a:p>
            <a:pPr>
              <a:lnSpc>
                <a:spcPct val="107000"/>
              </a:lnSpc>
              <a:spcAft>
                <a:spcPts val="0"/>
              </a:spcAft>
            </a:pPr>
            <a:r>
              <a:rPr lang="ru-MO"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Сетевая модель </a:t>
            </a:r>
            <a:r>
              <a:rPr lang="en-US"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OSI</a:t>
            </a:r>
            <a:r>
              <a:rPr lang="x-none"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x-none"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OSI-RM (</a:t>
            </a:r>
            <a:r>
              <a:rPr lang="ru-MO" i="1">
                <a:solidFill>
                  <a:srgbClr val="000000"/>
                </a:solidFill>
                <a:latin typeface="Times New Roman" panose="02020603050405020304" pitchFamily="18" charset="0"/>
                <a:ea typeface="Calibri" panose="020F0502020204030204" pitchFamily="34" charset="0"/>
                <a:cs typeface="Times New Roman" panose="02020603050405020304" pitchFamily="18" charset="0"/>
              </a:rPr>
              <a:t>эталонная модель взаимодействия открытых систем</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 - это стандарт ISO (</a:t>
            </a:r>
            <a:r>
              <a:rPr lang="ru-MO" i="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Международной организации по стандартизации</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который определяет набор универсально действующих правил для разработки протоколов связи, чтобы облегчить взаимодействие аппаратных и программных устройств независимо от производитель.</a:t>
            </a:r>
          </a:p>
          <a:p>
            <a:pPr>
              <a:lnSpc>
                <a:spcPct val="107000"/>
              </a:lnSpc>
              <a:spcAft>
                <a:spcPts val="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 помощью этой модели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набор операций, необходимых для развития потока данных между клиентами в сети, иерархически организован на семи уровнях</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x-none"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pic>
        <p:nvPicPr>
          <p:cNvPr id="5" name="Рисунок 4"/>
          <p:cNvPicPr/>
          <p:nvPr/>
        </p:nvPicPr>
        <p:blipFill rotWithShape="1">
          <a:blip r:embed="rId2" cstate="print"/>
          <a:srcRect b="6056"/>
          <a:stretch/>
        </p:blipFill>
        <p:spPr bwMode="auto">
          <a:xfrm>
            <a:off x="7894623" y="1530048"/>
            <a:ext cx="4297378" cy="3842052"/>
          </a:xfrm>
          <a:prstGeom prst="rect">
            <a:avLst/>
          </a:prstGeom>
          <a:noFill/>
          <a:ln w="9525">
            <a:noFill/>
            <a:miter lim="800000"/>
            <a:headEnd/>
            <a:tailEnd/>
          </a:ln>
        </p:spPr>
      </p:pic>
      <p:sp>
        <p:nvSpPr>
          <p:cNvPr id="6" name="Прямоугольник 5"/>
          <p:cNvSpPr/>
          <p:nvPr/>
        </p:nvSpPr>
        <p:spPr>
          <a:xfrm>
            <a:off x="-1" y="1793478"/>
            <a:ext cx="7894623" cy="5130507"/>
          </a:xfrm>
          <a:prstGeom prst="rect">
            <a:avLst/>
          </a:prstGeom>
        </p:spPr>
        <p:txBody>
          <a:bodyPr wrap="square">
            <a:spAutoFit/>
          </a:bodyPr>
          <a:lstStyle/>
          <a:p>
            <a:pPr>
              <a:lnSpc>
                <a:spcPct val="107000"/>
              </a:lnSpc>
              <a:spcAft>
                <a:spcPts val="0"/>
              </a:spcAft>
            </a:pPr>
            <a: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физический уровень: устанавливает свойства кабелей и разъемов, определяет протоколы, необходимые для передачи данных по линии связи</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уровень канала передачи данных: определяет способы доступа к среде передачи, совместно используемой несколькими устройствами, устанавливает режим передачи данных между более высокими уровнями и физическими соединителями</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сетевой уровень: позволяет идентифицировать узлы назначения путем обработки информации, полученной из сетевых адресов и таблиц маршрутизации маршрутизаторов</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транспортный уровень: определяет методы, с помощью которых обеспечивается целостность данных до узла назначения</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уровень сеанса: синхронизирует связь между двумя компьютерами, контролирует, когда пользователь может передавать или получать данные</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уровень представления: выполняет преобразование данных между форматом, используемым приложением, и форматом информации, передаваемой по сети</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уровень приложения: предоставляет пользователям программный интерфейс</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7558281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4678" y="0"/>
            <a:ext cx="6096000" cy="2463238"/>
          </a:xfrm>
          <a:prstGeom prst="rect">
            <a:avLst/>
          </a:prstGeom>
        </p:spPr>
        <p:txBody>
          <a:bodyPr>
            <a:spAutoFit/>
          </a:bodyPr>
          <a:lstStyle/>
          <a:p>
            <a:pPr>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Primele patru niveluri sunt caracteristice echipamentelor de comunicații cu funcții specializate implementate pe o platformă </a:t>
            </a:r>
            <a:r>
              <a:rPr lang="x-none"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hardware</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Următoarele trei niveluri sunt oferite de orice aplicație (</a:t>
            </a:r>
            <a:r>
              <a:rPr lang="x-none"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software</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rețea existentă pe </a:t>
            </a:r>
            <a:r>
              <a:rPr lang="x-none"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server</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 calculatoare sau echipamente de comunicație specializate. Modul de reprezentare a stivei OSI în cadrul unei rețele cu un </a:t>
            </a:r>
            <a:r>
              <a:rPr lang="x-none"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server</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un client si un echipament de comunicație este ilustrat în Figura C.7.</a:t>
            </a:r>
            <a:endParaRPr lang="en-US" sz="16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p:nvPr/>
        </p:nvPicPr>
        <p:blipFill>
          <a:blip r:embed="rId2" cstate="print"/>
          <a:srcRect/>
          <a:stretch>
            <a:fillRect/>
          </a:stretch>
        </p:blipFill>
        <p:spPr bwMode="auto">
          <a:xfrm>
            <a:off x="6047715" y="0"/>
            <a:ext cx="6144285" cy="4189731"/>
          </a:xfrm>
          <a:prstGeom prst="rect">
            <a:avLst/>
          </a:prstGeom>
          <a:noFill/>
          <a:ln w="9525">
            <a:noFill/>
            <a:miter lim="800000"/>
            <a:headEnd/>
            <a:tailEnd/>
          </a:ln>
        </p:spPr>
      </p:pic>
      <p:sp>
        <p:nvSpPr>
          <p:cNvPr id="6" name="Прямоугольник 5"/>
          <p:cNvSpPr/>
          <p:nvPr/>
        </p:nvSpPr>
        <p:spPr>
          <a:xfrm>
            <a:off x="57339" y="2463238"/>
            <a:ext cx="6096000" cy="4241418"/>
          </a:xfrm>
          <a:prstGeom prst="rect">
            <a:avLst/>
          </a:prstGeom>
        </p:spPr>
        <p:txBody>
          <a:bodyPr>
            <a:spAutoFit/>
          </a:bodyPr>
          <a:lstStyle/>
          <a:p>
            <a:pPr>
              <a:lnSpc>
                <a:spcPct val="107000"/>
              </a:lnSpc>
              <a:spcAft>
                <a:spcPts val="0"/>
              </a:spcAft>
            </a:pP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Nivelul 1: Fizic (</a:t>
            </a:r>
            <a:r>
              <a:rPr lang="x-none"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Physical Layer</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defineşte specificațiile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electrice, mecanice, procedurale şi funcționale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 activarea, menținerea şi dezactivarea legăturilor fizice între sisteme. În această categorie de caracteristici se încadrează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nivelurile de tensiune</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x-none"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timing</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-ul schimbărilor acestor niveluri,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ratele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 transfer fizice,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distanțele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maxime la care se poate transmite şi alte atribute similar care sunt definite de specificațiile fizice: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fire de cupru, fibre optice, emițătoare</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receptoare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 sunt folosite pentru a transmite date. Aceste date sunt de fapt </a:t>
            </a:r>
            <a:r>
              <a:rPr lang="x-none"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mail</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-uri, filme, </a:t>
            </a:r>
            <a:r>
              <a:rPr lang="x-none"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mp3</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-uri, poze, fişiere text.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Datele sunt convertite în </a:t>
            </a:r>
            <a:r>
              <a:rPr lang="x-none"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biți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care sunt transmişi prin aceste medii fizice. Fiecare dintre ele este definit de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lărgimea sa de bandă, întârziere, cost şi uşurința de instalare şi de întreținere</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8612772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153339" cy="2463238"/>
          </a:xfrm>
          <a:prstGeom prst="rect">
            <a:avLst/>
          </a:prstGeom>
        </p:spPr>
        <p:txBody>
          <a:bodyPr wrap="square">
            <a:spAutoFit/>
          </a:bodyPr>
          <a:lstStyle/>
          <a:p>
            <a:pPr>
              <a:lnSpc>
                <a:spcPct val="107000"/>
              </a:lnSpc>
              <a:spcAft>
                <a:spcPts val="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Первые четыре уровня характерны для оборудования связи со специализированными функциями, реализованными на аппаратной платформе. Следующие три уровня предлагаются любым существующим сетевым приложением (программным обеспечением) на серверах, компьютерах или специализированном коммуникационном оборудовании. Как представить стек OSI в сети с сервером, клиентом и коммуникационным оборудованием показано на рисунке C.7</a:t>
            </a:r>
            <a:endParaRPr lang="en-US" sz="16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p:nvPr/>
        </p:nvPicPr>
        <p:blipFill>
          <a:blip r:embed="rId2" cstate="print"/>
          <a:srcRect/>
          <a:stretch>
            <a:fillRect/>
          </a:stretch>
        </p:blipFill>
        <p:spPr bwMode="auto">
          <a:xfrm>
            <a:off x="6047715" y="0"/>
            <a:ext cx="6144285" cy="4189731"/>
          </a:xfrm>
          <a:prstGeom prst="rect">
            <a:avLst/>
          </a:prstGeom>
          <a:noFill/>
          <a:ln w="9525">
            <a:noFill/>
            <a:miter lim="800000"/>
            <a:headEnd/>
            <a:tailEnd/>
          </a:ln>
        </p:spPr>
      </p:pic>
      <p:sp>
        <p:nvSpPr>
          <p:cNvPr id="7" name="Прямоугольник 6"/>
          <p:cNvSpPr/>
          <p:nvPr/>
        </p:nvSpPr>
        <p:spPr>
          <a:xfrm>
            <a:off x="0" y="2463238"/>
            <a:ext cx="6096000" cy="4031360"/>
          </a:xfrm>
          <a:prstGeom prst="rect">
            <a:avLst/>
          </a:prstGeom>
        </p:spPr>
        <p:txBody>
          <a:bodyPr>
            <a:spAutoFit/>
          </a:bodyPr>
          <a:lstStyle/>
          <a:p>
            <a:pPr>
              <a:lnSpc>
                <a:spcPct val="107000"/>
              </a:lnSpc>
              <a:spcAft>
                <a:spcPts val="0"/>
              </a:spcAft>
            </a:pPr>
            <a:r>
              <a:rPr lang="ru-MO" sz="1600"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Уровень 1: физический уровень - </a:t>
            </a: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определяет </a:t>
            </a:r>
            <a:r>
              <a:rPr lang="ru-MO" sz="1600"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электрические, механические, процедурные и функциональные спецификации </a:t>
            </a: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для включения, поддержания и отключения физических соединений между системами. Эта категория характеристик включает </a:t>
            </a:r>
            <a:r>
              <a:rPr lang="ru-MO" sz="1600"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уровни напряжения</a:t>
            </a: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sz="1600"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время</a:t>
            </a: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изменения этих уровней, физические </a:t>
            </a:r>
            <a:r>
              <a:rPr lang="ru-MO" sz="1600"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скорости передачи</a:t>
            </a: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максимальные </a:t>
            </a:r>
            <a:r>
              <a:rPr lang="ru-MO" sz="1600"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расстояния</a:t>
            </a: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на которые можно передавать, и другие аналогичные атрибуты, которые определяются физическими характеристиками: </a:t>
            </a:r>
            <a:r>
              <a:rPr lang="ru-MO" sz="1600"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медные провода, оптические волокна, передатчики, приемники</a:t>
            </a: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которые используются для передавать данные. На самом деле это </a:t>
            </a:r>
            <a:r>
              <a:rPr lang="ru-MO" sz="1600"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электронные письма, фильмы, mp3, изображения, текстовые файлы</a:t>
            </a: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Данные преобразуются в биты, которые передаются через эти физические среды. Каждый из них определяется своей </a:t>
            </a:r>
            <a:r>
              <a:rPr lang="ru-MO" sz="1600"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пропускной способностью, задержкой, стоимостью и простотой установки и обслуживания</a:t>
            </a: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x-none"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7"/>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7198010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5632311"/>
          </a:xfrm>
          <a:prstGeom prst="rect">
            <a:avLst/>
          </a:prstGeom>
        </p:spPr>
        <p:txBody>
          <a:bodyPr wrap="square">
            <a:spAutoFit/>
          </a:bodyPr>
          <a:lstStyle/>
          <a:p>
            <a:r>
              <a:rPr lang="x-none" b="1" dirty="0">
                <a:solidFill>
                  <a:srgbClr val="000000"/>
                </a:solidFill>
                <a:latin typeface="Times New Roman" panose="02020603050405020304" pitchFamily="18" charset="0"/>
                <a:ea typeface="Calibri" panose="020F0502020204030204" pitchFamily="34" charset="0"/>
              </a:rPr>
              <a:t>Componentele fizice ale rețelei</a:t>
            </a:r>
            <a:br>
              <a:rPr lang="x-none" b="1"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Componentele fizice (</a:t>
            </a:r>
            <a:r>
              <a:rPr lang="x-none" i="1" dirty="0">
                <a:solidFill>
                  <a:srgbClr val="000000"/>
                </a:solidFill>
                <a:latin typeface="Times New Roman" panose="02020603050405020304" pitchFamily="18" charset="0"/>
                <a:ea typeface="Calibri" panose="020F0502020204030204" pitchFamily="34" charset="0"/>
              </a:rPr>
              <a:t>hardware</a:t>
            </a:r>
            <a:r>
              <a:rPr lang="x-none" dirty="0">
                <a:solidFill>
                  <a:srgbClr val="000000"/>
                </a:solidFill>
                <a:latin typeface="Times New Roman" panose="02020603050405020304" pitchFamily="18" charset="0"/>
                <a:ea typeface="Calibri" panose="020F0502020204030204" pitchFamily="34" charset="0"/>
              </a:rPr>
              <a:t>) ale rețelei reprezintă dispozitivele care conectează în mod fizic toată rețeaua şi permit calculatoarelor şi perifericelor să comunice între ele. Acestea corespund nivelului fizic din stratificarea rețelelor. Calculatoarele şi perifericele dintr-o rețea se numesc </a:t>
            </a:r>
            <a:r>
              <a:rPr lang="x-none" b="1" dirty="0">
                <a:solidFill>
                  <a:srgbClr val="000000"/>
                </a:solidFill>
                <a:latin typeface="Times New Roman" panose="02020603050405020304" pitchFamily="18" charset="0"/>
                <a:ea typeface="Calibri" panose="020F0502020204030204" pitchFamily="34" charset="0"/>
              </a:rPr>
              <a:t>noduri</a:t>
            </a:r>
            <a:r>
              <a:rPr lang="x-none" dirty="0">
                <a:solidFill>
                  <a:srgbClr val="000000"/>
                </a:solidFill>
                <a:latin typeface="Times New Roman" panose="02020603050405020304" pitchFamily="18" charset="0"/>
                <a:ea typeface="Calibri" panose="020F0502020204030204" pitchFamily="34" charset="0"/>
              </a:rPr>
              <a:t>.</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Componentele fizice elementare ale rețelei includ trei tipuri de dispozitive:</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 </a:t>
            </a:r>
            <a:r>
              <a:rPr lang="x-none" b="1" dirty="0">
                <a:solidFill>
                  <a:srgbClr val="000000"/>
                </a:solidFill>
                <a:latin typeface="Times New Roman" panose="02020603050405020304" pitchFamily="18" charset="0"/>
                <a:ea typeface="Calibri" panose="020F0502020204030204" pitchFamily="34" charset="0"/>
              </a:rPr>
              <a:t>echipamente de procesare şi acces la rețea</a:t>
            </a:r>
            <a:r>
              <a:rPr lang="x-none" dirty="0">
                <a:solidFill>
                  <a:srgbClr val="000000"/>
                </a:solidFill>
                <a:latin typeface="Times New Roman" panose="02020603050405020304" pitchFamily="18" charset="0"/>
                <a:ea typeface="Calibri" panose="020F0502020204030204" pitchFamily="34" charset="0"/>
              </a:rPr>
              <a:t>;</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 </a:t>
            </a:r>
            <a:r>
              <a:rPr lang="x-none" b="1" dirty="0">
                <a:solidFill>
                  <a:srgbClr val="000000"/>
                </a:solidFill>
                <a:latin typeface="Times New Roman" panose="02020603050405020304" pitchFamily="18" charset="0"/>
                <a:ea typeface="Calibri" panose="020F0502020204030204" pitchFamily="34" charset="0"/>
              </a:rPr>
              <a:t>echipamente de transmisie</a:t>
            </a:r>
            <a:r>
              <a:rPr lang="x-none" dirty="0">
                <a:solidFill>
                  <a:srgbClr val="000000"/>
                </a:solidFill>
                <a:latin typeface="Times New Roman" panose="02020603050405020304" pitchFamily="18" charset="0"/>
                <a:ea typeface="Calibri" panose="020F0502020204030204" pitchFamily="34" charset="0"/>
              </a:rPr>
              <a:t>;</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 </a:t>
            </a:r>
            <a:r>
              <a:rPr lang="x-none" b="1" dirty="0">
                <a:solidFill>
                  <a:srgbClr val="000000"/>
                </a:solidFill>
                <a:latin typeface="Times New Roman" panose="02020603050405020304" pitchFamily="18" charset="0"/>
                <a:ea typeface="Calibri" panose="020F0502020204030204" pitchFamily="34" charset="0"/>
              </a:rPr>
              <a:t>echipamente de conectare</a:t>
            </a:r>
            <a:r>
              <a:rPr lang="x-none" dirty="0">
                <a:solidFill>
                  <a:srgbClr val="000000"/>
                </a:solidFill>
                <a:latin typeface="Times New Roman" panose="02020603050405020304" pitchFamily="18" charset="0"/>
                <a:ea typeface="Calibri" panose="020F0502020204030204" pitchFamily="34" charset="0"/>
              </a:rPr>
              <a:t>.</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Aceste componente sunt elementare deoarece toate rețelele trebuie, fie să le conțină, fie cel puțin să funcționeze cu ajutorul lor. Toate aceste resurse fizice (procesorul, mediile de stocare, mediul de transmisie, dispozitivele de acces, dispozitivele de conectare) influențează funcționarea rețelei. Fiecare</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dintre aceste resurse fizice vor fi analizate în continuare referitor la administrare şi performanțe.</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Echipamentele de stocare sunt tratate în capitolul 4 pentru că au legătură administrarea datelor.</a:t>
            </a:r>
            <a:br>
              <a:rPr lang="x-none" dirty="0">
                <a:solidFill>
                  <a:srgbClr val="000000"/>
                </a:solidFill>
                <a:latin typeface="Times New Roman" panose="02020603050405020304" pitchFamily="18" charset="0"/>
                <a:ea typeface="Calibri" panose="020F0502020204030204" pitchFamily="34" charset="0"/>
              </a:rPr>
            </a:br>
            <a:endParaRPr lang="en-GB" dirty="0" smtClean="0">
              <a:solidFill>
                <a:srgbClr val="000000"/>
              </a:solidFill>
              <a:latin typeface="Times New Roman" panose="02020603050405020304" pitchFamily="18" charset="0"/>
              <a:ea typeface="Calibri" panose="020F0502020204030204" pitchFamily="34" charset="0"/>
            </a:endParaRPr>
          </a:p>
          <a:p>
            <a:r>
              <a:rPr lang="x-none" b="1" dirty="0" smtClean="0"/>
              <a:t>Componenta </a:t>
            </a:r>
            <a:r>
              <a:rPr lang="x-none" b="1" dirty="0"/>
              <a:t>fizică în ierarhia OSI</a:t>
            </a:r>
            <a:br>
              <a:rPr lang="x-none" b="1" dirty="0"/>
            </a:br>
            <a:r>
              <a:rPr lang="x-none" dirty="0">
                <a:latin typeface="Times New Roman" panose="02020603050405020304" pitchFamily="18" charset="0"/>
                <a:cs typeface="Times New Roman" panose="02020603050405020304" pitchFamily="18" charset="0"/>
              </a:rPr>
              <a:t>Nivelul fizic are sarcina de a transmite şiruri de biți, convertindu-le în semnale care să poată fi transmise eficient pe canalul fizic de comunicație. Nivelul 1 este implementat doar prin hard.</a:t>
            </a:r>
            <a:br>
              <a:rPr lang="x-none" dirty="0">
                <a:latin typeface="Times New Roman" panose="02020603050405020304" pitchFamily="18" charset="0"/>
                <a:cs typeface="Times New Roman" panose="02020603050405020304" pitchFamily="18" charset="0"/>
              </a:rPr>
            </a:br>
            <a:r>
              <a:rPr lang="x-none" dirty="0">
                <a:latin typeface="Times New Roman" panose="02020603050405020304" pitchFamily="18" charset="0"/>
                <a:cs typeface="Times New Roman" panose="02020603050405020304" pitchFamily="18" charset="0"/>
              </a:rPr>
              <a:t>Nivelului 2 OSI îi revine sarcina de a marca şi recunoaşte limitele cadrelor (</a:t>
            </a:r>
            <a:r>
              <a:rPr lang="x-none" i="1" dirty="0">
                <a:latin typeface="Times New Roman" panose="02020603050405020304" pitchFamily="18" charset="0"/>
                <a:cs typeface="Times New Roman" panose="02020603050405020304" pitchFamily="18" charset="0"/>
              </a:rPr>
              <a:t>framing</a:t>
            </a:r>
            <a:r>
              <a:rPr lang="x-none" dirty="0">
                <a:latin typeface="Times New Roman" panose="02020603050405020304" pitchFamily="18" charset="0"/>
                <a:cs typeface="Times New Roman" panose="02020603050405020304" pitchFamily="18" charset="0"/>
              </a:rPr>
              <a:t>) şi a conversiilor în cadrul unei punți de interconectare a două rețele care folosesc acelaşi protocol de nivel 3, dar la care diferă protocoalele de la nivelul legătură de date. Nivelul 2 este implementat prin soft şi parțial prin hard. În subnivelul MAC este stocată adresa fizică - unică în lume a maşinii</a:t>
            </a:r>
            <a:r>
              <a:rPr lang="x-none" dirty="0" smtClean="0">
                <a:latin typeface="Times New Roman" panose="02020603050405020304" pitchFamily="18" charset="0"/>
                <a:cs typeface="Times New Roman" panose="02020603050405020304" pitchFamily="18" charset="0"/>
              </a:rPr>
              <a:t>.</a:t>
            </a:r>
            <a:endParaRPr lang="en-US" dirty="0"/>
          </a:p>
        </p:txBody>
      </p:sp>
      <p:sp>
        <p:nvSpPr>
          <p:cNvPr id="3" name="Прямоугольник 2"/>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5555283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186309"/>
          </a:xfrm>
          <a:prstGeom prst="rect">
            <a:avLst/>
          </a:prstGeom>
        </p:spPr>
        <p:txBody>
          <a:bodyPr wrap="square">
            <a:spAutoFit/>
          </a:bodyPr>
          <a:lstStyle/>
          <a:p>
            <a:r>
              <a:rPr lang="ru-MO" b="1">
                <a:solidFill>
                  <a:srgbClr val="000000"/>
                </a:solidFill>
                <a:latin typeface="Times New Roman" panose="02020603050405020304" pitchFamily="18" charset="0"/>
                <a:ea typeface="Calibri" panose="020F0502020204030204" pitchFamily="34" charset="0"/>
              </a:rPr>
              <a:t>Физические компоненты сети</a:t>
            </a:r>
            <a:r>
              <a:rPr lang="x-none" b="1">
                <a:solidFill>
                  <a:srgbClr val="000000"/>
                </a:solidFill>
                <a:latin typeface="Times New Roman" panose="02020603050405020304" pitchFamily="18" charset="0"/>
                <a:ea typeface="Calibri" panose="020F0502020204030204" pitchFamily="34" charset="0"/>
              </a:rPr>
              <a:t/>
            </a:r>
            <a:br>
              <a:rPr lang="x-none" b="1">
                <a:solidFill>
                  <a:srgbClr val="000000"/>
                </a:solidFill>
                <a:latin typeface="Times New Roman" panose="02020603050405020304" pitchFamily="18" charset="0"/>
                <a:ea typeface="Calibri" panose="020F0502020204030204" pitchFamily="34" charset="0"/>
              </a:rPr>
            </a:br>
            <a:r>
              <a:rPr lang="ru-MO">
                <a:solidFill>
                  <a:srgbClr val="000000"/>
                </a:solidFill>
                <a:latin typeface="Times New Roman" panose="02020603050405020304" pitchFamily="18" charset="0"/>
                <a:ea typeface="Calibri" panose="020F0502020204030204" pitchFamily="34" charset="0"/>
              </a:rPr>
              <a:t>Физические компоненты (оборудование) сети - это устройства, которые физически соединяют всю сеть и позволяют компьютерам и периферийным устройствам взаимодействовать друг с другом. Они соответствуют физическому уровню стратификации сети. Компьютеры и периферийные устройства в сети называются </a:t>
            </a:r>
            <a:r>
              <a:rPr lang="ru-MO" b="1" i="1">
                <a:solidFill>
                  <a:srgbClr val="000000"/>
                </a:solidFill>
                <a:latin typeface="Times New Roman" panose="02020603050405020304" pitchFamily="18" charset="0"/>
                <a:ea typeface="Calibri" panose="020F0502020204030204" pitchFamily="34" charset="0"/>
              </a:rPr>
              <a:t>узлами</a:t>
            </a:r>
            <a:r>
              <a:rPr lang="ru-MO" b="1" i="1" smtClean="0">
                <a:solidFill>
                  <a:srgbClr val="000000"/>
                </a:solidFill>
                <a:latin typeface="Times New Roman" panose="02020603050405020304" pitchFamily="18" charset="0"/>
                <a:ea typeface="Calibri" panose="020F0502020204030204" pitchFamily="34" charset="0"/>
              </a:rPr>
              <a:t>.</a:t>
            </a:r>
            <a:r>
              <a:rPr lang="x-none">
                <a:solidFill>
                  <a:srgbClr val="000000"/>
                </a:solidFill>
                <a:latin typeface="Times New Roman" panose="02020603050405020304" pitchFamily="18" charset="0"/>
                <a:ea typeface="Calibri" panose="020F0502020204030204" pitchFamily="34" charset="0"/>
              </a:rPr>
              <a:t/>
            </a:r>
            <a:br>
              <a:rPr lang="x-none">
                <a:solidFill>
                  <a:srgbClr val="000000"/>
                </a:solidFill>
                <a:latin typeface="Times New Roman" panose="02020603050405020304" pitchFamily="18" charset="0"/>
                <a:ea typeface="Calibri" panose="020F0502020204030204" pitchFamily="34" charset="0"/>
              </a:rPr>
            </a:br>
            <a:r>
              <a:rPr lang="ru-MO">
                <a:solidFill>
                  <a:srgbClr val="000000"/>
                </a:solidFill>
                <a:latin typeface="Times New Roman" panose="02020603050405020304" pitchFamily="18" charset="0"/>
                <a:ea typeface="Calibri" panose="020F0502020204030204" pitchFamily="34" charset="0"/>
              </a:rPr>
              <a:t>Основные физические компоненты сети включают три типа устройств</a:t>
            </a:r>
            <a:r>
              <a:rPr lang="x-none" smtClean="0">
                <a:solidFill>
                  <a:srgbClr val="000000"/>
                </a:solidFill>
                <a:latin typeface="Times New Roman" panose="02020603050405020304" pitchFamily="18" charset="0"/>
                <a:ea typeface="Calibri" panose="020F0502020204030204" pitchFamily="34" charset="0"/>
              </a:rPr>
              <a:t>:</a:t>
            </a:r>
            <a:r>
              <a:rPr lang="x-none" dirty="0">
                <a:solidFill>
                  <a:srgbClr val="000000"/>
                </a:solidFill>
                <a:latin typeface="Times New Roman" panose="02020603050405020304" pitchFamily="18" charset="0"/>
                <a:ea typeface="Calibri" panose="020F0502020204030204" pitchFamily="34" charset="0"/>
              </a:rPr>
              <a:t/>
            </a:r>
            <a:br>
              <a:rPr lang="x-none" dirty="0">
                <a:solidFill>
                  <a:srgbClr val="000000"/>
                </a:solidFill>
                <a:latin typeface="Times New Roman" panose="02020603050405020304" pitchFamily="18" charset="0"/>
                <a:ea typeface="Calibri" panose="020F0502020204030204" pitchFamily="34" charset="0"/>
              </a:rPr>
            </a:br>
            <a:r>
              <a:rPr lang="x-none">
                <a:solidFill>
                  <a:srgbClr val="000000"/>
                </a:solidFill>
                <a:latin typeface="Times New Roman" panose="02020603050405020304" pitchFamily="18" charset="0"/>
                <a:ea typeface="Calibri" panose="020F0502020204030204" pitchFamily="34" charset="0"/>
              </a:rPr>
              <a:t>• </a:t>
            </a:r>
            <a:r>
              <a:rPr lang="ru-MO" b="1">
                <a:solidFill>
                  <a:srgbClr val="000000"/>
                </a:solidFill>
                <a:latin typeface="Times New Roman" panose="02020603050405020304" pitchFamily="18" charset="0"/>
                <a:ea typeface="Calibri" panose="020F0502020204030204" pitchFamily="34" charset="0"/>
              </a:rPr>
              <a:t>технологическое оборудование и доступ к сети</a:t>
            </a:r>
            <a:r>
              <a:rPr lang="x-none" smtClean="0">
                <a:solidFill>
                  <a:srgbClr val="000000"/>
                </a:solidFill>
                <a:latin typeface="Times New Roman" panose="02020603050405020304" pitchFamily="18" charset="0"/>
                <a:ea typeface="Calibri" panose="020F0502020204030204" pitchFamily="34" charset="0"/>
              </a:rPr>
              <a:t>;</a:t>
            </a:r>
            <a:r>
              <a:rPr lang="x-none" dirty="0">
                <a:solidFill>
                  <a:srgbClr val="000000"/>
                </a:solidFill>
                <a:latin typeface="Times New Roman" panose="02020603050405020304" pitchFamily="18" charset="0"/>
                <a:ea typeface="Calibri" panose="020F0502020204030204" pitchFamily="34" charset="0"/>
              </a:rPr>
              <a:t/>
            </a:r>
            <a:br>
              <a:rPr lang="x-none" dirty="0">
                <a:solidFill>
                  <a:srgbClr val="000000"/>
                </a:solidFill>
                <a:latin typeface="Times New Roman" panose="02020603050405020304" pitchFamily="18" charset="0"/>
                <a:ea typeface="Calibri" panose="020F0502020204030204" pitchFamily="34" charset="0"/>
              </a:rPr>
            </a:br>
            <a:r>
              <a:rPr lang="x-none">
                <a:solidFill>
                  <a:srgbClr val="000000"/>
                </a:solidFill>
                <a:latin typeface="Times New Roman" panose="02020603050405020304" pitchFamily="18" charset="0"/>
                <a:ea typeface="Calibri" panose="020F0502020204030204" pitchFamily="34" charset="0"/>
              </a:rPr>
              <a:t>• </a:t>
            </a:r>
            <a:r>
              <a:rPr lang="ru-MO" b="1">
                <a:solidFill>
                  <a:srgbClr val="000000"/>
                </a:solidFill>
                <a:latin typeface="Times New Roman" panose="02020603050405020304" pitchFamily="18" charset="0"/>
                <a:ea typeface="Calibri" panose="020F0502020204030204" pitchFamily="34" charset="0"/>
              </a:rPr>
              <a:t>передаточное оборудование</a:t>
            </a:r>
            <a:r>
              <a:rPr lang="x-none" smtClean="0">
                <a:solidFill>
                  <a:srgbClr val="000000"/>
                </a:solidFill>
                <a:latin typeface="Times New Roman" panose="02020603050405020304" pitchFamily="18" charset="0"/>
                <a:ea typeface="Calibri" panose="020F0502020204030204" pitchFamily="34" charset="0"/>
              </a:rPr>
              <a:t>;</a:t>
            </a:r>
            <a:r>
              <a:rPr lang="x-none" dirty="0">
                <a:solidFill>
                  <a:srgbClr val="000000"/>
                </a:solidFill>
                <a:latin typeface="Times New Roman" panose="02020603050405020304" pitchFamily="18" charset="0"/>
                <a:ea typeface="Calibri" panose="020F0502020204030204" pitchFamily="34" charset="0"/>
              </a:rPr>
              <a:t/>
            </a:r>
            <a:br>
              <a:rPr lang="x-none" dirty="0">
                <a:solidFill>
                  <a:srgbClr val="000000"/>
                </a:solidFill>
                <a:latin typeface="Times New Roman" panose="02020603050405020304" pitchFamily="18" charset="0"/>
                <a:ea typeface="Calibri" panose="020F0502020204030204" pitchFamily="34" charset="0"/>
              </a:rPr>
            </a:br>
            <a:r>
              <a:rPr lang="x-none">
                <a:solidFill>
                  <a:srgbClr val="000000"/>
                </a:solidFill>
                <a:latin typeface="Times New Roman" panose="02020603050405020304" pitchFamily="18" charset="0"/>
                <a:ea typeface="Calibri" panose="020F0502020204030204" pitchFamily="34" charset="0"/>
              </a:rPr>
              <a:t>• </a:t>
            </a:r>
            <a:r>
              <a:rPr lang="ru-MO" b="1">
                <a:solidFill>
                  <a:srgbClr val="000000"/>
                </a:solidFill>
                <a:latin typeface="Times New Roman" panose="02020603050405020304" pitchFamily="18" charset="0"/>
                <a:ea typeface="Calibri" panose="020F0502020204030204" pitchFamily="34" charset="0"/>
              </a:rPr>
              <a:t>соединительное оборудование</a:t>
            </a:r>
            <a:r>
              <a:rPr lang="x-none" smtClean="0">
                <a:solidFill>
                  <a:srgbClr val="000000"/>
                </a:solidFill>
                <a:latin typeface="Times New Roman" panose="02020603050405020304" pitchFamily="18" charset="0"/>
                <a:ea typeface="Calibri" panose="020F0502020204030204" pitchFamily="34" charset="0"/>
              </a:rPr>
              <a:t>.</a:t>
            </a:r>
            <a:r>
              <a:rPr lang="x-none">
                <a:solidFill>
                  <a:srgbClr val="000000"/>
                </a:solidFill>
                <a:latin typeface="Times New Roman" panose="02020603050405020304" pitchFamily="18" charset="0"/>
                <a:ea typeface="Calibri" panose="020F0502020204030204" pitchFamily="34" charset="0"/>
              </a:rPr>
              <a:t/>
            </a:r>
            <a:br>
              <a:rPr lang="x-none">
                <a:solidFill>
                  <a:srgbClr val="000000"/>
                </a:solidFill>
                <a:latin typeface="Times New Roman" panose="02020603050405020304" pitchFamily="18" charset="0"/>
                <a:ea typeface="Calibri" panose="020F0502020204030204" pitchFamily="34" charset="0"/>
              </a:rPr>
            </a:br>
            <a:r>
              <a:rPr lang="ru-MO">
                <a:solidFill>
                  <a:srgbClr val="000000"/>
                </a:solidFill>
                <a:latin typeface="Times New Roman" panose="02020603050405020304" pitchFamily="18" charset="0"/>
                <a:ea typeface="Calibri" panose="020F0502020204030204" pitchFamily="34" charset="0"/>
              </a:rPr>
              <a:t>Эти компоненты являются базовыми, потому что все сети должны либо содержать их, либо, по крайней мере, работать с ними. Все эти физические ресурсы (процессор, носители данных, среда передачи, устройства доступа, устройства подключения) влияют на работу сети. Каждый</a:t>
            </a:r>
          </a:p>
          <a:p>
            <a:r>
              <a:rPr lang="ru-MO">
                <a:solidFill>
                  <a:srgbClr val="000000"/>
                </a:solidFill>
                <a:latin typeface="Times New Roman" panose="02020603050405020304" pitchFamily="18" charset="0"/>
                <a:ea typeface="Calibri" panose="020F0502020204030204" pitchFamily="34" charset="0"/>
              </a:rPr>
              <a:t>Эти физические ресурсы будут дополнительно проанализированы с точки зрения администрирования и производительности</a:t>
            </a:r>
            <a:r>
              <a:rPr lang="ru-MO" smtClean="0">
                <a:solidFill>
                  <a:srgbClr val="000000"/>
                </a:solidFill>
                <a:latin typeface="Times New Roman" panose="02020603050405020304" pitchFamily="18" charset="0"/>
                <a:ea typeface="Calibri" panose="020F0502020204030204" pitchFamily="34" charset="0"/>
              </a:rPr>
              <a:t>. Оборудование </a:t>
            </a:r>
            <a:r>
              <a:rPr lang="ru-MO">
                <a:solidFill>
                  <a:srgbClr val="000000"/>
                </a:solidFill>
                <a:latin typeface="Times New Roman" panose="02020603050405020304" pitchFamily="18" charset="0"/>
                <a:ea typeface="Calibri" panose="020F0502020204030204" pitchFamily="34" charset="0"/>
              </a:rPr>
              <a:t>для хранения рассматривается в главе 4, поскольку оно связано с управлением данными</a:t>
            </a:r>
            <a:r>
              <a:rPr lang="ru-MO" smtClean="0">
                <a:solidFill>
                  <a:srgbClr val="000000"/>
                </a:solidFill>
                <a:latin typeface="Times New Roman" panose="02020603050405020304" pitchFamily="18" charset="0"/>
                <a:ea typeface="Calibri" panose="020F0502020204030204" pitchFamily="34" charset="0"/>
              </a:rPr>
              <a:t>.</a:t>
            </a:r>
          </a:p>
          <a:p>
            <a:endParaRPr lang="en-GB" dirty="0" smtClean="0">
              <a:solidFill>
                <a:srgbClr val="000000"/>
              </a:solidFill>
              <a:latin typeface="Times New Roman" panose="02020603050405020304" pitchFamily="18" charset="0"/>
              <a:ea typeface="Calibri" panose="020F0502020204030204" pitchFamily="34" charset="0"/>
            </a:endParaRPr>
          </a:p>
          <a:p>
            <a:r>
              <a:rPr lang="ru-MO" b="1"/>
              <a:t>Физический компонент в иерархии </a:t>
            </a:r>
            <a:r>
              <a:rPr lang="ru-MO" b="1" smtClean="0"/>
              <a:t>OSI</a:t>
            </a:r>
          </a:p>
          <a:p>
            <a:r>
              <a:rPr lang="ru-MO">
                <a:latin typeface="Times New Roman" panose="02020603050405020304" pitchFamily="18" charset="0"/>
                <a:cs typeface="Times New Roman" panose="02020603050405020304" pitchFamily="18" charset="0"/>
              </a:rPr>
              <a:t>На физическом уровне стоит задача передачи цепочек битов, преобразования их в сигналы, которые можно эффективно передавать по физическому каналу связи. Уровень 1 реализуется только жестким диском.</a:t>
            </a:r>
          </a:p>
          <a:p>
            <a:r>
              <a:rPr lang="ru-MO">
                <a:latin typeface="Times New Roman" panose="02020603050405020304" pitchFamily="18" charset="0"/>
                <a:cs typeface="Times New Roman" panose="02020603050405020304" pitchFamily="18" charset="0"/>
              </a:rPr>
              <a:t>OSI уровня 2 имеет задачу отмечать и распознавать пределы кадрирования и преобразования в пределах соединяющего моста двух сетей, которые используют один и тот же протокол уровня 3, но где протоколы на уровне канала данных различаются. Уровень 2 реализуется программно и частично аппаратно. На подуровне MAC хранится физический адрес - уникальный в мире машины.</a:t>
            </a:r>
          </a:p>
        </p:txBody>
      </p:sp>
      <p:sp>
        <p:nvSpPr>
          <p:cNvPr id="3" name="Прямоугольник 2"/>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6267168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9410" y="0"/>
            <a:ext cx="12122590" cy="1200329"/>
          </a:xfrm>
          <a:prstGeom prst="rect">
            <a:avLst/>
          </a:prstGeom>
        </p:spPr>
        <p:txBody>
          <a:bodyPr wrap="square">
            <a:spAutoFit/>
          </a:bodyPr>
          <a:lstStyle/>
          <a:p>
            <a:r>
              <a:rPr lang="x-none" b="1" dirty="0">
                <a:solidFill>
                  <a:srgbClr val="000000"/>
                </a:solidFill>
                <a:latin typeface="Times New Roman" panose="02020603050405020304" pitchFamily="18" charset="0"/>
                <a:ea typeface="Calibri" panose="020F0502020204030204" pitchFamily="34" charset="0"/>
              </a:rPr>
              <a:t>Echipamente de procesare şi acces la rețea</a:t>
            </a:r>
            <a:br>
              <a:rPr lang="x-none" b="1"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În această categorie se găsesc echipamentele care pregătesc datele pentru a fi transmise: </a:t>
            </a:r>
            <a:r>
              <a:rPr lang="x-none" b="1" dirty="0">
                <a:solidFill>
                  <a:srgbClr val="000000"/>
                </a:solidFill>
                <a:latin typeface="Times New Roman" panose="02020603050405020304" pitchFamily="18" charset="0"/>
                <a:ea typeface="Calibri" panose="020F0502020204030204" pitchFamily="34" charset="0"/>
              </a:rPr>
              <a:t>componentele calculatorului </a:t>
            </a:r>
            <a:r>
              <a:rPr lang="x-none" dirty="0">
                <a:solidFill>
                  <a:srgbClr val="000000"/>
                </a:solidFill>
                <a:latin typeface="Times New Roman" panose="02020603050405020304" pitchFamily="18" charset="0"/>
                <a:ea typeface="Calibri" panose="020F0502020204030204" pitchFamily="34" charset="0"/>
              </a:rPr>
              <a:t>şi </a:t>
            </a:r>
            <a:r>
              <a:rPr lang="x-none" b="1" dirty="0">
                <a:solidFill>
                  <a:srgbClr val="000000"/>
                </a:solidFill>
                <a:latin typeface="Times New Roman" panose="02020603050405020304" pitchFamily="18" charset="0"/>
                <a:ea typeface="Calibri" panose="020F0502020204030204" pitchFamily="34" charset="0"/>
              </a:rPr>
              <a:t>dispozitivele de acces </a:t>
            </a:r>
            <a:r>
              <a:rPr lang="x-none" dirty="0">
                <a:solidFill>
                  <a:srgbClr val="000000"/>
                </a:solidFill>
                <a:latin typeface="Times New Roman" panose="02020603050405020304" pitchFamily="18" charset="0"/>
                <a:ea typeface="Calibri" panose="020F0502020204030204" pitchFamily="34" charset="0"/>
              </a:rPr>
              <a:t>(placa de rețea). Componentele calculatorului cuprind: </a:t>
            </a:r>
            <a:r>
              <a:rPr lang="x-none" b="1" dirty="0">
                <a:solidFill>
                  <a:srgbClr val="000000"/>
                </a:solidFill>
                <a:latin typeface="Times New Roman" panose="02020603050405020304" pitchFamily="18" charset="0"/>
                <a:ea typeface="Calibri" panose="020F0502020204030204" pitchFamily="34" charset="0"/>
              </a:rPr>
              <a:t>infrastructura de calcul </a:t>
            </a:r>
            <a:r>
              <a:rPr lang="x-none" dirty="0">
                <a:solidFill>
                  <a:srgbClr val="000000"/>
                </a:solidFill>
                <a:latin typeface="Times New Roman" panose="02020603050405020304" pitchFamily="18" charset="0"/>
                <a:ea typeface="Calibri" panose="020F0502020204030204" pitchFamily="34" charset="0"/>
              </a:rPr>
              <a:t>(procesorul) şi </a:t>
            </a:r>
            <a:r>
              <a:rPr lang="x-none" b="1" dirty="0">
                <a:solidFill>
                  <a:srgbClr val="000000"/>
                </a:solidFill>
                <a:latin typeface="Times New Roman" panose="02020603050405020304" pitchFamily="18" charset="0"/>
                <a:ea typeface="Calibri" panose="020F0502020204030204" pitchFamily="34" charset="0"/>
              </a:rPr>
              <a:t>mediile de stocare </a:t>
            </a:r>
            <a:r>
              <a:rPr lang="x-none" dirty="0">
                <a:solidFill>
                  <a:srgbClr val="000000"/>
                </a:solidFill>
                <a:latin typeface="Times New Roman" panose="02020603050405020304" pitchFamily="18" charset="0"/>
                <a:ea typeface="Calibri" panose="020F0502020204030204" pitchFamily="34" charset="0"/>
              </a:rPr>
              <a:t>(memoria principală şi harddiscul</a:t>
            </a:r>
            <a:r>
              <a:rPr lang="x-none" dirty="0" smtClean="0">
                <a:solidFill>
                  <a:srgbClr val="000000"/>
                </a:solidFill>
                <a:latin typeface="Times New Roman" panose="02020603050405020304" pitchFamily="18" charset="0"/>
                <a:ea typeface="Calibri" panose="020F0502020204030204" pitchFamily="34" charset="0"/>
              </a:rPr>
              <a:t>).</a:t>
            </a:r>
            <a:endParaRPr lang="en-US" dirty="0"/>
          </a:p>
        </p:txBody>
      </p:sp>
      <p:sp>
        <p:nvSpPr>
          <p:cNvPr id="5" name="Прямоугольник 4"/>
          <p:cNvSpPr/>
          <p:nvPr/>
        </p:nvSpPr>
        <p:spPr>
          <a:xfrm>
            <a:off x="69411" y="1076044"/>
            <a:ext cx="7309164" cy="4208524"/>
          </a:xfrm>
          <a:prstGeom prst="rect">
            <a:avLst/>
          </a:prstGeom>
        </p:spPr>
        <p:txBody>
          <a:bodyPr wrap="square">
            <a:spAutoFit/>
          </a:bodyPr>
          <a:lstStyle/>
          <a:p>
            <a:pPr marL="257175">
              <a:lnSpc>
                <a:spcPct val="107000"/>
              </a:lnSpc>
              <a:spcAft>
                <a:spcPts val="0"/>
              </a:spcAft>
            </a:pP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Performanțele unității centrale de prelucrare</a:t>
            </a:r>
            <a:b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 alegerea unui procesor trebuie să luăm în considerare că performanțele unității centrale de prelucrare sunt influențate de:</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viteza de procesare;</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memoria cache a unității centrale de prelucrare (registre şi nivelul L1);</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algoritmii de alocare a timpului pentru sistemul de operare;</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canalele de acces ale memoriei.</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Capacitatea procesorului în traficul prin circuitele comutate</a:t>
            </a:r>
            <a:b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 cazul traficului prin circuitele comutate trebuie luată în considerare care este capacitatea procesorului necesară în timpul comunicației Fiecare conectare şi fiecare încercare de conectare încarcă procesorul central pentru câteva milisecunde.</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Figura 1 prezintă încărcarea procesorului şi viteza apelurilor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Рисунок 5"/>
          <p:cNvPicPr/>
          <p:nvPr/>
        </p:nvPicPr>
        <p:blipFill>
          <a:blip r:embed="rId2" cstate="print"/>
          <a:stretch>
            <a:fillRect/>
          </a:stretch>
        </p:blipFill>
        <p:spPr>
          <a:xfrm>
            <a:off x="7361035" y="1200328"/>
            <a:ext cx="4705411" cy="2991425"/>
          </a:xfrm>
          <a:prstGeom prst="rect">
            <a:avLst/>
          </a:prstGeom>
        </p:spPr>
      </p:pic>
      <p:sp>
        <p:nvSpPr>
          <p:cNvPr id="7" name="Прямоугольник 6"/>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7773216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9410" y="0"/>
            <a:ext cx="12122590" cy="1200329"/>
          </a:xfrm>
          <a:prstGeom prst="rect">
            <a:avLst/>
          </a:prstGeom>
        </p:spPr>
        <p:txBody>
          <a:bodyPr wrap="square">
            <a:spAutoFit/>
          </a:bodyPr>
          <a:lstStyle/>
          <a:p>
            <a:r>
              <a:rPr lang="ru-MO" b="1">
                <a:solidFill>
                  <a:srgbClr val="000000"/>
                </a:solidFill>
                <a:latin typeface="Times New Roman" panose="02020603050405020304" pitchFamily="18" charset="0"/>
                <a:ea typeface="Calibri" panose="020F0502020204030204" pitchFamily="34" charset="0"/>
              </a:rPr>
              <a:t>Технологическое оборудование и доступ к сети</a:t>
            </a:r>
            <a:r>
              <a:rPr lang="x-none" b="1">
                <a:solidFill>
                  <a:srgbClr val="000000"/>
                </a:solidFill>
                <a:latin typeface="Times New Roman" panose="02020603050405020304" pitchFamily="18" charset="0"/>
                <a:ea typeface="Calibri" panose="020F0502020204030204" pitchFamily="34" charset="0"/>
              </a:rPr>
              <a:t/>
            </a:r>
            <a:br>
              <a:rPr lang="x-none" b="1">
                <a:solidFill>
                  <a:srgbClr val="000000"/>
                </a:solidFill>
                <a:latin typeface="Times New Roman" panose="02020603050405020304" pitchFamily="18" charset="0"/>
                <a:ea typeface="Calibri" panose="020F0502020204030204" pitchFamily="34" charset="0"/>
              </a:rPr>
            </a:br>
            <a:r>
              <a:rPr lang="ru-MO">
                <a:solidFill>
                  <a:srgbClr val="000000"/>
                </a:solidFill>
                <a:latin typeface="Times New Roman" panose="02020603050405020304" pitchFamily="18" charset="0"/>
                <a:ea typeface="Calibri" panose="020F0502020204030204" pitchFamily="34" charset="0"/>
              </a:rPr>
              <a:t>К этой категории относится оборудование, которое </a:t>
            </a:r>
            <a:r>
              <a:rPr lang="ru-MO" b="1">
                <a:solidFill>
                  <a:srgbClr val="000000"/>
                </a:solidFill>
                <a:latin typeface="Times New Roman" panose="02020603050405020304" pitchFamily="18" charset="0"/>
                <a:ea typeface="Calibri" panose="020F0502020204030204" pitchFamily="34" charset="0"/>
              </a:rPr>
              <a:t>готовит данные </a:t>
            </a:r>
            <a:r>
              <a:rPr lang="ru-MO">
                <a:solidFill>
                  <a:srgbClr val="000000"/>
                </a:solidFill>
                <a:latin typeface="Times New Roman" panose="02020603050405020304" pitchFamily="18" charset="0"/>
                <a:ea typeface="Calibri" panose="020F0502020204030204" pitchFamily="34" charset="0"/>
              </a:rPr>
              <a:t>к передаче: компоненты компьютера и устройства доступа (сетевая карта). Компоненты компьютера включают в себя: </a:t>
            </a:r>
            <a:r>
              <a:rPr lang="ru-MO" b="1">
                <a:solidFill>
                  <a:srgbClr val="000000"/>
                </a:solidFill>
                <a:latin typeface="Times New Roman" panose="02020603050405020304" pitchFamily="18" charset="0"/>
                <a:ea typeface="Calibri" panose="020F0502020204030204" pitchFamily="34" charset="0"/>
              </a:rPr>
              <a:t>вычислительную инфраструктуру </a:t>
            </a:r>
            <a:r>
              <a:rPr lang="ru-MO">
                <a:solidFill>
                  <a:srgbClr val="000000"/>
                </a:solidFill>
                <a:latin typeface="Times New Roman" panose="02020603050405020304" pitchFamily="18" charset="0"/>
                <a:ea typeface="Calibri" panose="020F0502020204030204" pitchFamily="34" charset="0"/>
              </a:rPr>
              <a:t>(процессор) и носители данных (основная память и жесткий диск).</a:t>
            </a:r>
            <a:r>
              <a:rPr lang="x-none" smtClean="0">
                <a:solidFill>
                  <a:srgbClr val="000000"/>
                </a:solidFill>
                <a:latin typeface="Times New Roman" panose="02020603050405020304" pitchFamily="18" charset="0"/>
                <a:ea typeface="Calibri" panose="020F0502020204030204" pitchFamily="34" charset="0"/>
              </a:rPr>
              <a:t>.</a:t>
            </a:r>
            <a:endParaRPr lang="en-US" dirty="0"/>
          </a:p>
        </p:txBody>
      </p:sp>
      <p:sp>
        <p:nvSpPr>
          <p:cNvPr id="5" name="Прямоугольник 4"/>
          <p:cNvSpPr/>
          <p:nvPr/>
        </p:nvSpPr>
        <p:spPr>
          <a:xfrm>
            <a:off x="69411" y="1076044"/>
            <a:ext cx="7309164" cy="4208524"/>
          </a:xfrm>
          <a:prstGeom prst="rect">
            <a:avLst/>
          </a:prstGeom>
        </p:spPr>
        <p:txBody>
          <a:bodyPr wrap="square">
            <a:spAutoFit/>
          </a:bodyPr>
          <a:lstStyle/>
          <a:p>
            <a:pPr marL="257175">
              <a:lnSpc>
                <a:spcPct val="107000"/>
              </a:lnSpc>
              <a:spcAft>
                <a:spcPts val="0"/>
              </a:spcAft>
            </a:pPr>
            <a:r>
              <a:rPr lang="ru-MO"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Производительность центрального процессора</a:t>
            </a:r>
            <a:r>
              <a:rPr lang="x-none"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x-none"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При выборе процессора необходимо учитывать, что на производительность центрального процессора влияют</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скорость обработки</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кэш центрального процессора (регистры и уровень L1)</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алгоритмы распределения времени для операционной системы</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каналы доступа к памяти</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ru-MO"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Емкость процессора в коммутируемом трафике</a:t>
            </a:r>
            <a:r>
              <a:rPr lang="x-none"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x-none"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В случае трафика коммутируемых каналов необходимо учитывать мощность процессора, требуемую во время связи.Каждое соединение и каждая попытка соединения заряжают центральный процессор в течение нескольких миллисекунд</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На рисунке 1 показана загрузка процессора и скорость вызова</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Рисунок 5"/>
          <p:cNvPicPr/>
          <p:nvPr/>
        </p:nvPicPr>
        <p:blipFill>
          <a:blip r:embed="rId2" cstate="print"/>
          <a:stretch>
            <a:fillRect/>
          </a:stretch>
        </p:blipFill>
        <p:spPr>
          <a:xfrm>
            <a:off x="7361035" y="1200328"/>
            <a:ext cx="4705411" cy="2991425"/>
          </a:xfrm>
          <a:prstGeom prst="rect">
            <a:avLst/>
          </a:prstGeom>
        </p:spPr>
      </p:pic>
      <p:sp>
        <p:nvSpPr>
          <p:cNvPr id="7" name="Прямоугольник 6"/>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327721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2681"/>
            <a:ext cx="12192000" cy="6740307"/>
          </a:xfrm>
          <a:prstGeom prst="rect">
            <a:avLst/>
          </a:prstGeom>
        </p:spPr>
        <p:txBody>
          <a:bodyPr wrap="square">
            <a:spAutoFit/>
          </a:bodyPr>
          <a:lstStyle/>
          <a:p>
            <a:r>
              <a:rPr lang="x-none" b="1">
                <a:latin typeface="Times New Roman" pitchFamily="18" charset="0"/>
                <a:cs typeface="Times New Roman" pitchFamily="18" charset="0"/>
              </a:rPr>
              <a:t>Компьютерные сети </a:t>
            </a:r>
            <a:r>
              <a:rPr lang="x-none">
                <a:latin typeface="Times New Roman" pitchFamily="18" charset="0"/>
                <a:cs typeface="Times New Roman" pitchFamily="18" charset="0"/>
              </a:rPr>
              <a:t>- частные случаи </a:t>
            </a:r>
            <a:r>
              <a:rPr lang="x-none" b="1">
                <a:latin typeface="Times New Roman" pitchFamily="18" charset="0"/>
                <a:cs typeface="Times New Roman" pitchFamily="18" charset="0"/>
              </a:rPr>
              <a:t>телекоммуникационных сетей</a:t>
            </a:r>
            <a:r>
              <a:rPr lang="x-none">
                <a:latin typeface="Times New Roman" pitchFamily="18" charset="0"/>
                <a:cs typeface="Times New Roman" pitchFamily="18" charset="0"/>
              </a:rPr>
              <a:t>. Такую структуру можно определить как набор вычислительного оборудования, подключенного друг к другу для обработки и удаленной передачи различной информации, представленной данными.</a:t>
            </a:r>
            <a:endParaRPr lang="en-US">
              <a:latin typeface="Times New Roman" pitchFamily="18" charset="0"/>
              <a:cs typeface="Times New Roman" pitchFamily="18" charset="0"/>
            </a:endParaRPr>
          </a:p>
          <a:p>
            <a:r>
              <a:rPr lang="x-none" b="1">
                <a:latin typeface="Times New Roman" pitchFamily="18" charset="0"/>
                <a:cs typeface="Times New Roman" pitchFamily="18" charset="0"/>
              </a:rPr>
              <a:t>Компьютерное сетевое оборудование </a:t>
            </a:r>
            <a:r>
              <a:rPr lang="x-none">
                <a:latin typeface="Times New Roman" pitchFamily="18" charset="0"/>
                <a:cs typeface="Times New Roman" pitchFamily="18" charset="0"/>
              </a:rPr>
              <a:t>- это не обязательно только компьютеры, но и любое другое устройство, способное обрабатывать данные. Сетевые компьютеры могут быть разных типов, как аппаратные, так и программные. Например, использование мобильной телефонии может служить сетью передачи данных; цифровое телевидение также представляет собой преимущества компьютерных сетевых технологий; компьютерные игры изменили то, как мы используем наше свободное время</a:t>
            </a:r>
            <a:r>
              <a:rPr lang="x-none" smtClean="0">
                <a:latin typeface="Times New Roman" pitchFamily="18" charset="0"/>
                <a:cs typeface="Times New Roman" pitchFamily="18" charset="0"/>
              </a:rPr>
              <a:t>.</a:t>
            </a:r>
            <a:endParaRPr lang="en-US" smtClean="0">
              <a:latin typeface="Times New Roman" pitchFamily="18" charset="0"/>
              <a:cs typeface="Times New Roman" pitchFamily="18" charset="0"/>
            </a:endParaRPr>
          </a:p>
          <a:p>
            <a:endParaRPr lang="en-US">
              <a:latin typeface="Times New Roman" pitchFamily="18" charset="0"/>
              <a:cs typeface="Times New Roman" pitchFamily="18" charset="0"/>
            </a:endParaRPr>
          </a:p>
          <a:p>
            <a:r>
              <a:rPr lang="x-none" b="1">
                <a:latin typeface="Times New Roman" pitchFamily="18" charset="0"/>
                <a:cs typeface="Times New Roman" pitchFamily="18" charset="0"/>
              </a:rPr>
              <a:t>Основные принципы и понятия передачи данных через компьютерные сети</a:t>
            </a:r>
            <a:endParaRPr lang="en-US" b="1">
              <a:latin typeface="Times New Roman" pitchFamily="18" charset="0"/>
              <a:cs typeface="Times New Roman" pitchFamily="18" charset="0"/>
            </a:endParaRPr>
          </a:p>
          <a:p>
            <a:r>
              <a:rPr lang="x-none" smtClean="0">
                <a:latin typeface="Times New Roman" pitchFamily="18" charset="0"/>
                <a:cs typeface="Times New Roman" pitchFamily="18" charset="0"/>
              </a:rPr>
              <a:t>Компьютерная </a:t>
            </a:r>
            <a:r>
              <a:rPr lang="x-none">
                <a:latin typeface="Times New Roman" pitchFamily="18" charset="0"/>
                <a:cs typeface="Times New Roman" pitchFamily="18" charset="0"/>
              </a:rPr>
              <a:t>сеть - это сложная вычислительная система, состоящая из нескольких устройств, связанных между собой каналом связи (</a:t>
            </a:r>
            <a:r>
              <a:rPr lang="x-none" b="1">
                <a:latin typeface="Times New Roman" pitchFamily="18" charset="0"/>
                <a:cs typeface="Times New Roman" pitchFamily="18" charset="0"/>
              </a:rPr>
              <a:t>коаксиальный кабель, оптоволокно, телефонная линия, волновод</a:t>
            </a:r>
            <a:r>
              <a:rPr lang="x-none">
                <a:latin typeface="Times New Roman" pitchFamily="18" charset="0"/>
                <a:cs typeface="Times New Roman" pitchFamily="18" charset="0"/>
              </a:rPr>
              <a:t>) с целью совместного использования несколькими пользователями всех физических, логических и информационных ресурсов, связанных с компьютерами на сеть. Компьютеры, подключенные к сети, называются </a:t>
            </a:r>
            <a:r>
              <a:rPr lang="x-none" b="1">
                <a:latin typeface="Times New Roman" pitchFamily="18" charset="0"/>
                <a:cs typeface="Times New Roman" pitchFamily="18" charset="0"/>
              </a:rPr>
              <a:t>узлами</a:t>
            </a:r>
            <a:r>
              <a:rPr lang="x-none">
                <a:latin typeface="Times New Roman" pitchFamily="18" charset="0"/>
                <a:cs typeface="Times New Roman" pitchFamily="18" charset="0"/>
              </a:rPr>
              <a:t>.</a:t>
            </a:r>
            <a:endParaRPr lang="en-US">
              <a:latin typeface="Times New Roman" pitchFamily="18" charset="0"/>
              <a:cs typeface="Times New Roman" pitchFamily="18" charset="0"/>
            </a:endParaRPr>
          </a:p>
          <a:p>
            <a:endParaRPr lang="en-US">
              <a:latin typeface="Times New Roman" pitchFamily="18" charset="0"/>
              <a:cs typeface="Times New Roman" pitchFamily="18" charset="0"/>
            </a:endParaRPr>
          </a:p>
          <a:p>
            <a:r>
              <a:rPr lang="x-none" b="1">
                <a:latin typeface="Times New Roman" pitchFamily="18" charset="0"/>
                <a:cs typeface="Times New Roman" pitchFamily="18" charset="0"/>
              </a:rPr>
              <a:t>Использование компьютеров в сети дает несколько преимуществ</a:t>
            </a:r>
            <a:r>
              <a:rPr lang="x-none" b="1" smtClean="0">
                <a:latin typeface="Times New Roman" pitchFamily="18" charset="0"/>
                <a:cs typeface="Times New Roman" pitchFamily="18" charset="0"/>
              </a:rPr>
              <a:t>:</a:t>
            </a:r>
            <a:r>
              <a:rPr lang="en-US" b="1" smtClean="0">
                <a:latin typeface="Times New Roman" pitchFamily="18" charset="0"/>
                <a:cs typeface="Times New Roman" pitchFamily="18" charset="0"/>
              </a:rPr>
              <a:t> </a:t>
            </a:r>
            <a:endParaRPr lang="en-US" b="1">
              <a:latin typeface="Times New Roman" pitchFamily="18" charset="0"/>
              <a:cs typeface="Times New Roman" pitchFamily="18" charset="0"/>
            </a:endParaRPr>
          </a:p>
          <a:p>
            <a:r>
              <a:rPr lang="x-none">
                <a:latin typeface="Times New Roman" pitchFamily="18" charset="0"/>
                <a:cs typeface="Times New Roman" pitchFamily="18" charset="0"/>
              </a:rPr>
              <a:t>- доступ ко всем ресурсам (оборудованию, программам и данным) любого пользователя независимо от его физического местонахождения;</a:t>
            </a:r>
            <a:endParaRPr lang="en-US">
              <a:latin typeface="Times New Roman" pitchFamily="18" charset="0"/>
              <a:cs typeface="Times New Roman" pitchFamily="18" charset="0"/>
            </a:endParaRPr>
          </a:p>
          <a:p>
            <a:r>
              <a:rPr lang="x-none">
                <a:latin typeface="Times New Roman" pitchFamily="18" charset="0"/>
                <a:cs typeface="Times New Roman" pitchFamily="18" charset="0"/>
              </a:rPr>
              <a:t>- повышение надежности компьютерной системы за счет принятия на себя задач компонентов, которые появляются другими компонентами, доступными в сети;</a:t>
            </a:r>
            <a:endParaRPr lang="en-US">
              <a:latin typeface="Times New Roman" pitchFamily="18" charset="0"/>
              <a:cs typeface="Times New Roman" pitchFamily="18" charset="0"/>
            </a:endParaRPr>
          </a:p>
          <a:p>
            <a:r>
              <a:rPr lang="x-none">
                <a:latin typeface="Times New Roman" pitchFamily="18" charset="0"/>
                <a:cs typeface="Times New Roman" pitchFamily="18" charset="0"/>
              </a:rPr>
              <a:t>- возможность расширения сети за счет добавления новых аппаратных и программных компонентов для повышения производительности;</a:t>
            </a:r>
            <a:endParaRPr lang="en-US">
              <a:latin typeface="Times New Roman" pitchFamily="18" charset="0"/>
              <a:cs typeface="Times New Roman" pitchFamily="18" charset="0"/>
            </a:endParaRPr>
          </a:p>
          <a:p>
            <a:r>
              <a:rPr lang="x-none">
                <a:latin typeface="Times New Roman" pitchFamily="18" charset="0"/>
                <a:cs typeface="Times New Roman" pitchFamily="18" charset="0"/>
              </a:rPr>
              <a:t>- внедрение разных приложений с одинаковыми вложениями несколькими пользователями;</a:t>
            </a:r>
            <a:endParaRPr lang="en-US">
              <a:latin typeface="Times New Roman" pitchFamily="18" charset="0"/>
              <a:cs typeface="Times New Roman" pitchFamily="18" charset="0"/>
            </a:endParaRPr>
          </a:p>
          <a:p>
            <a:r>
              <a:rPr lang="x-none">
                <a:latin typeface="Times New Roman" pitchFamily="18" charset="0"/>
                <a:cs typeface="Times New Roman" pitchFamily="18" charset="0"/>
              </a:rPr>
              <a:t>- создание сильных средств межличностного общения. </a:t>
            </a:r>
            <a:endParaRPr lang="en-US">
              <a:latin typeface="Times New Roman" pitchFamily="18" charset="0"/>
              <a:cs typeface="Times New Roman" pitchFamily="18" charset="0"/>
            </a:endParaRPr>
          </a:p>
        </p:txBody>
      </p:sp>
      <p:sp>
        <p:nvSpPr>
          <p:cNvPr id="5" name="Прямоугольник 4"/>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5518416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343083"/>
          </a:xfrm>
          <a:prstGeom prst="rect">
            <a:avLst/>
          </a:prstGeom>
        </p:spPr>
        <p:txBody>
          <a:bodyPr wrap="square">
            <a:spAutoFit/>
          </a:bodyPr>
          <a:lstStyle/>
          <a:p>
            <a:pPr marL="257175">
              <a:lnSpc>
                <a:spcPct val="107000"/>
              </a:lnSpc>
              <a:spcAft>
                <a:spcPts val="0"/>
              </a:spcAft>
            </a:pP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Factorii care afectează capacitatea procesorului</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Din punctul de vedere al procesorului, deoarece acesta constituie o gâtuire, nodurile rețelei trebuie dimensionate astfel încât să țină seama de: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 creşterea schimbului de informații;</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 creşterea mobilității;</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 dezvoltarea multimedia;</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 dezvoltarea unei noi arhitecturi stratificate de rețea;</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 dezvoltarea tehnologiilor informaționale;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 </a:t>
            </a:r>
            <a:r>
              <a:rPr lang="x-none"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modularizare;</a:t>
            </a:r>
            <a:endParaRPr lang="en-US" sz="16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x-none"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g) gradul de deservire al rețelelor vecine.</a:t>
            </a:r>
            <a:endParaRPr lang="en-US" sz="1600" dirty="0" smtClean="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pPr>
            <a:r>
              <a:rPr lang="x-none" sz="16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a:t>
            </a:r>
            <a:r>
              <a:rPr lang="x-none"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Conduce la cerința unui procesor cu capacitate de lucru mai mare (de exemplu în cazul bazelor de date cu număr tot mai mare de intrări care trebuie accesate).</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pPr>
            <a:r>
              <a:rPr lang="x-none"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 Apelurile GSM solicită de aproape 10 ori mai mult capacitatea procesorului decât apelurile tradiționale PSTN. Sistemele mobile actuale pot manipula peste 500.000 de utilizatori, de aceea capacitatea procesorului trebuie să fie corect dimensionată şi să existe şi condiții pentru a putea creşte numărul de utilizatori.</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lvl="1"/>
            <a:r>
              <a:rPr lang="x-none" sz="1600" dirty="0">
                <a:solidFill>
                  <a:srgbClr val="000000"/>
                </a:solidFill>
                <a:latin typeface="Times New Roman" panose="02020603050405020304" pitchFamily="18" charset="0"/>
                <a:ea typeface="Calibri" panose="020F0502020204030204" pitchFamily="34" charset="0"/>
              </a:rPr>
              <a:t>c) Conexiunile multimedia solicită procesorul pentru că manevrează lățime de bandă mai mare şi solicită procesorul să lucreze în timp real.</a:t>
            </a:r>
            <a:br>
              <a:rPr lang="x-none" sz="1600" dirty="0">
                <a:solidFill>
                  <a:srgbClr val="000000"/>
                </a:solidFill>
                <a:latin typeface="Times New Roman" panose="02020603050405020304" pitchFamily="18" charset="0"/>
                <a:ea typeface="Calibri" panose="020F0502020204030204" pitchFamily="34" charset="0"/>
              </a:rPr>
            </a:br>
            <a:r>
              <a:rPr lang="x-none" sz="1600" dirty="0">
                <a:solidFill>
                  <a:srgbClr val="000000"/>
                </a:solidFill>
                <a:latin typeface="Times New Roman" panose="02020603050405020304" pitchFamily="18" charset="0"/>
                <a:ea typeface="Calibri" panose="020F0502020204030204" pitchFamily="34" charset="0"/>
              </a:rPr>
              <a:t>d) Pot apărea protocoale noi, pot apare anumite niveluri şi deci procesorul trebuie să poată lucra suplimentar (pentru manevrarea de noi tipuri de protocoale).</a:t>
            </a:r>
            <a:br>
              <a:rPr lang="x-none" sz="1600" dirty="0">
                <a:solidFill>
                  <a:srgbClr val="000000"/>
                </a:solidFill>
                <a:latin typeface="Times New Roman" panose="02020603050405020304" pitchFamily="18" charset="0"/>
                <a:ea typeface="Calibri" panose="020F0502020204030204" pitchFamily="34" charset="0"/>
              </a:rPr>
            </a:br>
            <a:r>
              <a:rPr lang="x-none" sz="1600" dirty="0">
                <a:solidFill>
                  <a:srgbClr val="000000"/>
                </a:solidFill>
                <a:latin typeface="Times New Roman" panose="02020603050405020304" pitchFamily="18" charset="0"/>
                <a:ea typeface="Calibri" panose="020F0502020204030204" pitchFamily="34" charset="0"/>
              </a:rPr>
              <a:t>e) Procesorul trebuie să fie uşor adaptabil şi compatibil cu noile tehnologii hardware şi software.</a:t>
            </a:r>
            <a:br>
              <a:rPr lang="x-none" sz="1600" dirty="0">
                <a:solidFill>
                  <a:srgbClr val="000000"/>
                </a:solidFill>
                <a:latin typeface="Times New Roman" panose="02020603050405020304" pitchFamily="18" charset="0"/>
                <a:ea typeface="Calibri" panose="020F0502020204030204" pitchFamily="34" charset="0"/>
              </a:rPr>
            </a:br>
            <a:r>
              <a:rPr lang="x-none" sz="1600" dirty="0">
                <a:solidFill>
                  <a:srgbClr val="000000"/>
                </a:solidFill>
                <a:latin typeface="Times New Roman" panose="02020603050405020304" pitchFamily="18" charset="0"/>
                <a:ea typeface="Calibri" panose="020F0502020204030204" pitchFamily="34" charset="0"/>
              </a:rPr>
              <a:t>f) Flexibilitate pentru o varietate de aplicații care să permită utilizare facilă a acestor platforme: PSTN, ISDN, PLMN, SS7.</a:t>
            </a:r>
            <a:br>
              <a:rPr lang="x-none" sz="1600" dirty="0">
                <a:solidFill>
                  <a:srgbClr val="000000"/>
                </a:solidFill>
                <a:latin typeface="Times New Roman" panose="02020603050405020304" pitchFamily="18" charset="0"/>
                <a:ea typeface="Calibri" panose="020F0502020204030204" pitchFamily="34" charset="0"/>
              </a:rPr>
            </a:br>
            <a:r>
              <a:rPr lang="x-none" sz="1600" dirty="0">
                <a:solidFill>
                  <a:srgbClr val="000000"/>
                </a:solidFill>
                <a:latin typeface="Times New Roman" panose="02020603050405020304" pitchFamily="18" charset="0"/>
                <a:ea typeface="Calibri" panose="020F0502020204030204" pitchFamily="34" charset="0"/>
              </a:rPr>
              <a:t>g) Să poată face față dacă rețelele vecine nu funcționează corespunzător, iar această încărcare să nu afecteze proprii utilizatori.</a:t>
            </a:r>
            <a:br>
              <a:rPr lang="x-none" sz="1600" dirty="0">
                <a:solidFill>
                  <a:srgbClr val="000000"/>
                </a:solidFill>
                <a:latin typeface="Times New Roman" panose="02020603050405020304" pitchFamily="18" charset="0"/>
                <a:ea typeface="Calibri" panose="020F0502020204030204" pitchFamily="34" charset="0"/>
              </a:rPr>
            </a:br>
            <a:r>
              <a:rPr lang="x-none" sz="1600" dirty="0">
                <a:solidFill>
                  <a:srgbClr val="000000"/>
                </a:solidFill>
                <a:latin typeface="Times New Roman" panose="02020603050405020304" pitchFamily="18" charset="0"/>
                <a:ea typeface="Calibri" panose="020F0502020204030204" pitchFamily="34" charset="0"/>
              </a:rPr>
              <a:t>În funcție de aceşti factori şi de situația în care se foloseşte rețeaua respectivă trebuie ales tipul de procesor corespunzător şi numărul lor. În lucrare există teste pentru numărul de procesoare</a:t>
            </a:r>
            <a:r>
              <a:rPr lang="x-none" sz="1600" dirty="0" smtClean="0">
                <a:solidFill>
                  <a:srgbClr val="000000"/>
                </a:solidFill>
                <a:latin typeface="Times New Roman" panose="02020603050405020304" pitchFamily="18" charset="0"/>
                <a:ea typeface="Calibri" panose="020F0502020204030204" pitchFamily="34" charset="0"/>
              </a:rPr>
              <a:t>.</a:t>
            </a:r>
            <a:endParaRPr lang="en-US" sz="1600" dirty="0"/>
          </a:p>
        </p:txBody>
      </p:sp>
      <p:sp>
        <p:nvSpPr>
          <p:cNvPr id="3" name="Прямоугольник 2"/>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0274965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292941"/>
          </a:xfrm>
          <a:prstGeom prst="rect">
            <a:avLst/>
          </a:prstGeom>
        </p:spPr>
        <p:txBody>
          <a:bodyPr wrap="square">
            <a:spAutoFit/>
          </a:bodyPr>
          <a:lstStyle/>
          <a:p>
            <a:pPr marL="257175">
              <a:lnSpc>
                <a:spcPct val="107000"/>
              </a:lnSpc>
              <a:spcAft>
                <a:spcPts val="0"/>
              </a:spcAft>
            </a:pPr>
            <a:r>
              <a:rPr lang="ru-MO"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Факторы, влияющие на производительность </a:t>
            </a:r>
            <a:r>
              <a:rPr lang="ru-MO" b="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процессора</a:t>
            </a:r>
          </a:p>
          <a:p>
            <a:pPr marL="257175">
              <a:lnSpc>
                <a:spcPct val="107000"/>
              </a:lnSpc>
              <a:spcAft>
                <a:spcPts val="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 точки зрения процессора, поскольку это узкое место, узлы сети должны быть рассчитаны с учетом</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a:t>
            </a:r>
            <a: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увеличение обмена информацией</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t>
            </a:r>
            <a: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повышение мобильности</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t>
            </a:r>
            <a: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мультимедийная разработка</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t>
            </a:r>
            <a: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разработка новой стратифицированной сетевой архитектуры</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a:t>
            </a:r>
            <a: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развитие информационных технологий</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t>
            </a:r>
            <a: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модульность</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16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x-none"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g</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уровень обслуживания соседних сетей</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1600" dirty="0" smtClean="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pPr>
            <a:r>
              <a:rPr lang="x-none" sz="16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a:t>
            </a:r>
            <a:r>
              <a:rPr lang="x-none"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Приводит к требованию процессора с более высокой производительностью (например, в случае баз данных с увеличивающимся числом входов, к которым необходимо получить доступ</a:t>
            </a:r>
            <a:r>
              <a:rPr lang="ru-MO" sz="16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x-none" sz="16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pPr>
            <a:r>
              <a:rPr lang="x-none"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t>
            </a:r>
            <a:r>
              <a:rPr lang="x-none"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Для вызовов GSM требуется почти в 10 раз больше мощности процессора, чем для традиционных вызовов PSTN. Современные мобильные системы могут обслуживать более 500 000 пользователей, поэтому мощность процессора должна быть правильно рассчитана и должны быть условия для увеличения числа пользователей</a:t>
            </a:r>
            <a:r>
              <a:rPr lang="x-none" sz="16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lvl="1"/>
            <a:r>
              <a:rPr lang="x-none" sz="1600" dirty="0">
                <a:solidFill>
                  <a:srgbClr val="000000"/>
                </a:solidFill>
                <a:latin typeface="Times New Roman" panose="02020603050405020304" pitchFamily="18" charset="0"/>
                <a:ea typeface="Calibri" panose="020F0502020204030204" pitchFamily="34" charset="0"/>
              </a:rPr>
              <a:t>c</a:t>
            </a:r>
            <a:r>
              <a:rPr lang="x-none" sz="1600">
                <a:solidFill>
                  <a:srgbClr val="000000"/>
                </a:solidFill>
                <a:latin typeface="Times New Roman" panose="02020603050405020304" pitchFamily="18" charset="0"/>
                <a:ea typeface="Calibri" panose="020F0502020204030204" pitchFamily="34" charset="0"/>
              </a:rPr>
              <a:t>) </a:t>
            </a:r>
            <a:r>
              <a:rPr lang="ru-MO" sz="1600">
                <a:solidFill>
                  <a:srgbClr val="000000"/>
                </a:solidFill>
                <a:latin typeface="Times New Roman" panose="02020603050405020304" pitchFamily="18" charset="0"/>
                <a:ea typeface="Calibri" panose="020F0502020204030204" pitchFamily="34" charset="0"/>
              </a:rPr>
              <a:t>Мультимедийные соединения требуют процессора, потому что он обрабатывает более высокую полосу пропускания и требует, чтобы процессор работал в реальном времени</a:t>
            </a:r>
            <a:r>
              <a:rPr lang="x-none" sz="1600" smtClean="0">
                <a:solidFill>
                  <a:srgbClr val="000000"/>
                </a:solidFill>
                <a:latin typeface="Times New Roman" panose="02020603050405020304" pitchFamily="18" charset="0"/>
                <a:ea typeface="Calibri" panose="020F0502020204030204" pitchFamily="34" charset="0"/>
              </a:rPr>
              <a:t>.</a:t>
            </a:r>
            <a:r>
              <a:rPr lang="x-none" sz="1600" dirty="0">
                <a:solidFill>
                  <a:srgbClr val="000000"/>
                </a:solidFill>
                <a:latin typeface="Times New Roman" panose="02020603050405020304" pitchFamily="18" charset="0"/>
                <a:ea typeface="Calibri" panose="020F0502020204030204" pitchFamily="34" charset="0"/>
              </a:rPr>
              <a:t/>
            </a:r>
            <a:br>
              <a:rPr lang="x-none" sz="1600" dirty="0">
                <a:solidFill>
                  <a:srgbClr val="000000"/>
                </a:solidFill>
                <a:latin typeface="Times New Roman" panose="02020603050405020304" pitchFamily="18" charset="0"/>
                <a:ea typeface="Calibri" panose="020F0502020204030204" pitchFamily="34" charset="0"/>
              </a:rPr>
            </a:br>
            <a:r>
              <a:rPr lang="x-none" sz="1600" dirty="0">
                <a:solidFill>
                  <a:srgbClr val="000000"/>
                </a:solidFill>
                <a:latin typeface="Times New Roman" panose="02020603050405020304" pitchFamily="18" charset="0"/>
                <a:ea typeface="Calibri" panose="020F0502020204030204" pitchFamily="34" charset="0"/>
              </a:rPr>
              <a:t>d</a:t>
            </a:r>
            <a:r>
              <a:rPr lang="x-none" sz="1600">
                <a:solidFill>
                  <a:srgbClr val="000000"/>
                </a:solidFill>
                <a:latin typeface="Times New Roman" panose="02020603050405020304" pitchFamily="18" charset="0"/>
                <a:ea typeface="Calibri" panose="020F0502020204030204" pitchFamily="34" charset="0"/>
              </a:rPr>
              <a:t>) </a:t>
            </a:r>
            <a:r>
              <a:rPr lang="ru-MO" sz="1600">
                <a:solidFill>
                  <a:srgbClr val="000000"/>
                </a:solidFill>
                <a:latin typeface="Times New Roman" panose="02020603050405020304" pitchFamily="18" charset="0"/>
                <a:ea typeface="Calibri" panose="020F0502020204030204" pitchFamily="34" charset="0"/>
              </a:rPr>
              <a:t>Могут появиться новые протоколы, могут появиться определенные уровни, и поэтому процессор должен иметь возможность работать дополнительно (для обработки новых типов протоколов</a:t>
            </a:r>
            <a:r>
              <a:rPr lang="ru-MO" sz="1600" smtClean="0">
                <a:solidFill>
                  <a:srgbClr val="000000"/>
                </a:solidFill>
                <a:latin typeface="Times New Roman" panose="02020603050405020304" pitchFamily="18" charset="0"/>
                <a:ea typeface="Calibri" panose="020F0502020204030204" pitchFamily="34" charset="0"/>
              </a:rPr>
              <a:t>).</a:t>
            </a:r>
            <a:r>
              <a:rPr lang="x-none" sz="1600" dirty="0">
                <a:solidFill>
                  <a:srgbClr val="000000"/>
                </a:solidFill>
                <a:latin typeface="Times New Roman" panose="02020603050405020304" pitchFamily="18" charset="0"/>
                <a:ea typeface="Calibri" panose="020F0502020204030204" pitchFamily="34" charset="0"/>
              </a:rPr>
              <a:t/>
            </a:r>
            <a:br>
              <a:rPr lang="x-none" sz="1600" dirty="0">
                <a:solidFill>
                  <a:srgbClr val="000000"/>
                </a:solidFill>
                <a:latin typeface="Times New Roman" panose="02020603050405020304" pitchFamily="18" charset="0"/>
                <a:ea typeface="Calibri" panose="020F0502020204030204" pitchFamily="34" charset="0"/>
              </a:rPr>
            </a:br>
            <a:r>
              <a:rPr lang="x-none" sz="1600" dirty="0">
                <a:solidFill>
                  <a:srgbClr val="000000"/>
                </a:solidFill>
                <a:latin typeface="Times New Roman" panose="02020603050405020304" pitchFamily="18" charset="0"/>
                <a:ea typeface="Calibri" panose="020F0502020204030204" pitchFamily="34" charset="0"/>
              </a:rPr>
              <a:t>e</a:t>
            </a:r>
            <a:r>
              <a:rPr lang="x-none" sz="1600">
                <a:solidFill>
                  <a:srgbClr val="000000"/>
                </a:solidFill>
                <a:latin typeface="Times New Roman" panose="02020603050405020304" pitchFamily="18" charset="0"/>
                <a:ea typeface="Calibri" panose="020F0502020204030204" pitchFamily="34" charset="0"/>
              </a:rPr>
              <a:t>) </a:t>
            </a:r>
            <a:r>
              <a:rPr lang="ru-MO" sz="1600">
                <a:solidFill>
                  <a:srgbClr val="000000"/>
                </a:solidFill>
                <a:latin typeface="Times New Roman" panose="02020603050405020304" pitchFamily="18" charset="0"/>
                <a:ea typeface="Calibri" panose="020F0502020204030204" pitchFamily="34" charset="0"/>
              </a:rPr>
              <a:t>Процессор должен быть легко адаптируемым и совместимым с новыми аппаратными и программными технологиями</a:t>
            </a:r>
            <a:r>
              <a:rPr lang="x-none" sz="1600" smtClean="0">
                <a:solidFill>
                  <a:srgbClr val="000000"/>
                </a:solidFill>
                <a:latin typeface="Times New Roman" panose="02020603050405020304" pitchFamily="18" charset="0"/>
                <a:ea typeface="Calibri" panose="020F0502020204030204" pitchFamily="34" charset="0"/>
              </a:rPr>
              <a:t>.</a:t>
            </a:r>
            <a:r>
              <a:rPr lang="x-none" sz="1600" dirty="0">
                <a:solidFill>
                  <a:srgbClr val="000000"/>
                </a:solidFill>
                <a:latin typeface="Times New Roman" panose="02020603050405020304" pitchFamily="18" charset="0"/>
                <a:ea typeface="Calibri" panose="020F0502020204030204" pitchFamily="34" charset="0"/>
              </a:rPr>
              <a:t/>
            </a:r>
            <a:br>
              <a:rPr lang="x-none" sz="1600" dirty="0">
                <a:solidFill>
                  <a:srgbClr val="000000"/>
                </a:solidFill>
                <a:latin typeface="Times New Roman" panose="02020603050405020304" pitchFamily="18" charset="0"/>
                <a:ea typeface="Calibri" panose="020F0502020204030204" pitchFamily="34" charset="0"/>
              </a:rPr>
            </a:br>
            <a:r>
              <a:rPr lang="x-none" sz="1600" dirty="0">
                <a:solidFill>
                  <a:srgbClr val="000000"/>
                </a:solidFill>
                <a:latin typeface="Times New Roman" panose="02020603050405020304" pitchFamily="18" charset="0"/>
                <a:ea typeface="Calibri" panose="020F0502020204030204" pitchFamily="34" charset="0"/>
              </a:rPr>
              <a:t>f</a:t>
            </a:r>
            <a:r>
              <a:rPr lang="x-none" sz="1600">
                <a:solidFill>
                  <a:srgbClr val="000000"/>
                </a:solidFill>
                <a:latin typeface="Times New Roman" panose="02020603050405020304" pitchFamily="18" charset="0"/>
                <a:ea typeface="Calibri" panose="020F0502020204030204" pitchFamily="34" charset="0"/>
              </a:rPr>
              <a:t>) </a:t>
            </a:r>
            <a:r>
              <a:rPr lang="ru-MO" sz="1600">
                <a:solidFill>
                  <a:srgbClr val="000000"/>
                </a:solidFill>
                <a:latin typeface="Times New Roman" panose="02020603050405020304" pitchFamily="18" charset="0"/>
                <a:ea typeface="Calibri" panose="020F0502020204030204" pitchFamily="34" charset="0"/>
              </a:rPr>
              <a:t>Гибкость для множества приложений, которые позволяют легко использовать эти платформы: PSTN, ISDN, PLMN, SS7</a:t>
            </a:r>
            <a:r>
              <a:rPr lang="x-none" sz="1600" smtClean="0">
                <a:solidFill>
                  <a:srgbClr val="000000"/>
                </a:solidFill>
                <a:latin typeface="Times New Roman" panose="02020603050405020304" pitchFamily="18" charset="0"/>
                <a:ea typeface="Calibri" panose="020F0502020204030204" pitchFamily="34" charset="0"/>
              </a:rPr>
              <a:t>.</a:t>
            </a:r>
            <a:r>
              <a:rPr lang="x-none" sz="1600" dirty="0">
                <a:solidFill>
                  <a:srgbClr val="000000"/>
                </a:solidFill>
                <a:latin typeface="Times New Roman" panose="02020603050405020304" pitchFamily="18" charset="0"/>
                <a:ea typeface="Calibri" panose="020F0502020204030204" pitchFamily="34" charset="0"/>
              </a:rPr>
              <a:t/>
            </a:r>
            <a:br>
              <a:rPr lang="x-none" sz="1600" dirty="0">
                <a:solidFill>
                  <a:srgbClr val="000000"/>
                </a:solidFill>
                <a:latin typeface="Times New Roman" panose="02020603050405020304" pitchFamily="18" charset="0"/>
                <a:ea typeface="Calibri" panose="020F0502020204030204" pitchFamily="34" charset="0"/>
              </a:rPr>
            </a:br>
            <a:r>
              <a:rPr lang="x-none" sz="1600" dirty="0">
                <a:solidFill>
                  <a:srgbClr val="000000"/>
                </a:solidFill>
                <a:latin typeface="Times New Roman" panose="02020603050405020304" pitchFamily="18" charset="0"/>
                <a:ea typeface="Calibri" panose="020F0502020204030204" pitchFamily="34" charset="0"/>
              </a:rPr>
              <a:t>g</a:t>
            </a:r>
            <a:r>
              <a:rPr lang="x-none" sz="1600">
                <a:solidFill>
                  <a:srgbClr val="000000"/>
                </a:solidFill>
                <a:latin typeface="Times New Roman" panose="02020603050405020304" pitchFamily="18" charset="0"/>
                <a:ea typeface="Calibri" panose="020F0502020204030204" pitchFamily="34" charset="0"/>
              </a:rPr>
              <a:t>) </a:t>
            </a:r>
            <a:r>
              <a:rPr lang="ru-MO" sz="1600">
                <a:solidFill>
                  <a:srgbClr val="000000"/>
                </a:solidFill>
                <a:latin typeface="Times New Roman" panose="02020603050405020304" pitchFamily="18" charset="0"/>
                <a:ea typeface="Calibri" panose="020F0502020204030204" pitchFamily="34" charset="0"/>
              </a:rPr>
              <a:t>Уметь справляться, если соседние сети не работают должным образом, и эта нагрузка не влияет на их собственных пользователей. В зависимости от этих факторов и ситуации, в которой используется сеть, необходимо выбрать соответствующий тип и количество процессора. В статье есть тесты на количество процессоров</a:t>
            </a:r>
            <a:r>
              <a:rPr lang="ru-MO" sz="1600" smtClean="0">
                <a:solidFill>
                  <a:srgbClr val="000000"/>
                </a:solidFill>
                <a:latin typeface="Times New Roman" panose="02020603050405020304" pitchFamily="18" charset="0"/>
                <a:ea typeface="Calibri" panose="020F0502020204030204" pitchFamily="34" charset="0"/>
              </a:rPr>
              <a:t>.</a:t>
            </a:r>
            <a:endParaRPr lang="en-US" sz="1600" dirty="0"/>
          </a:p>
        </p:txBody>
      </p:sp>
      <p:sp>
        <p:nvSpPr>
          <p:cNvPr id="3" name="Прямоугольник 2"/>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5465960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5078313"/>
          </a:xfrm>
          <a:prstGeom prst="rect">
            <a:avLst/>
          </a:prstGeom>
        </p:spPr>
        <p:txBody>
          <a:bodyPr wrap="square">
            <a:spAutoFit/>
          </a:bodyPr>
          <a:lstStyle/>
          <a:p>
            <a:r>
              <a:rPr lang="x-none" b="1" dirty="0">
                <a:solidFill>
                  <a:srgbClr val="000000"/>
                </a:solidFill>
                <a:latin typeface="Times New Roman" panose="02020603050405020304" pitchFamily="18" charset="0"/>
                <a:ea typeface="Calibri" panose="020F0502020204030204" pitchFamily="34" charset="0"/>
              </a:rPr>
              <a:t>Placa de interfață cu rețeaua</a:t>
            </a:r>
            <a:br>
              <a:rPr lang="x-none" b="1"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Într-o rețea locală, dispozitivul de acces este cunoscut drept </a:t>
            </a:r>
            <a:r>
              <a:rPr lang="x-none" b="1" dirty="0">
                <a:solidFill>
                  <a:srgbClr val="000000"/>
                </a:solidFill>
                <a:latin typeface="Times New Roman" panose="02020603050405020304" pitchFamily="18" charset="0"/>
                <a:ea typeface="Calibri" panose="020F0502020204030204" pitchFamily="34" charset="0"/>
              </a:rPr>
              <a:t>placa de interfață cu rețeaua </a:t>
            </a:r>
            <a:r>
              <a:rPr lang="x-none" dirty="0">
                <a:solidFill>
                  <a:srgbClr val="000000"/>
                </a:solidFill>
                <a:latin typeface="Times New Roman" panose="02020603050405020304" pitchFamily="18" charset="0"/>
                <a:ea typeface="Calibri" panose="020F0502020204030204" pitchFamily="34" charset="0"/>
              </a:rPr>
              <a:t>(NIC - Network Interface Card) sau simplu </a:t>
            </a:r>
            <a:r>
              <a:rPr lang="x-none" b="1" dirty="0">
                <a:solidFill>
                  <a:srgbClr val="000000"/>
                </a:solidFill>
                <a:latin typeface="Times New Roman" panose="02020603050405020304" pitchFamily="18" charset="0"/>
                <a:ea typeface="Calibri" panose="020F0502020204030204" pitchFamily="34" charset="0"/>
              </a:rPr>
              <a:t>placa de rețea </a:t>
            </a:r>
            <a:r>
              <a:rPr lang="x-none" dirty="0">
                <a:solidFill>
                  <a:srgbClr val="000000"/>
                </a:solidFill>
                <a:latin typeface="Times New Roman" panose="02020603050405020304" pitchFamily="18" charset="0"/>
                <a:ea typeface="Calibri" panose="020F0502020204030204" pitchFamily="34" charset="0"/>
              </a:rPr>
              <a:t>sau </a:t>
            </a:r>
            <a:r>
              <a:rPr lang="x-none" b="1" dirty="0">
                <a:solidFill>
                  <a:srgbClr val="000000"/>
                </a:solidFill>
                <a:latin typeface="Times New Roman" panose="02020603050405020304" pitchFamily="18" charset="0"/>
                <a:ea typeface="Calibri" panose="020F0502020204030204" pitchFamily="34" charset="0"/>
              </a:rPr>
              <a:t>adaptor de rețea</a:t>
            </a:r>
            <a:r>
              <a:rPr lang="x-none" dirty="0">
                <a:solidFill>
                  <a:srgbClr val="000000"/>
                </a:solidFill>
                <a:latin typeface="Times New Roman" panose="02020603050405020304" pitchFamily="18" charset="0"/>
                <a:ea typeface="Calibri" panose="020F0502020204030204" pitchFamily="34" charset="0"/>
              </a:rPr>
              <a:t>. Într-o rețea WAN, dispozitivul de acces este un </a:t>
            </a:r>
            <a:r>
              <a:rPr lang="x-none" b="1" dirty="0">
                <a:solidFill>
                  <a:srgbClr val="000000"/>
                </a:solidFill>
                <a:latin typeface="Times New Roman" panose="02020603050405020304" pitchFamily="18" charset="0"/>
                <a:ea typeface="Calibri" panose="020F0502020204030204" pitchFamily="34" charset="0"/>
              </a:rPr>
              <a:t>rutor</a:t>
            </a:r>
            <a:r>
              <a:rPr lang="x-none" dirty="0">
                <a:solidFill>
                  <a:srgbClr val="000000"/>
                </a:solidFill>
                <a:latin typeface="Times New Roman" panose="02020603050405020304" pitchFamily="18" charset="0"/>
                <a:ea typeface="Calibri" panose="020F0502020204030204" pitchFamily="34" charset="0"/>
              </a:rPr>
              <a:t>. Rutorul va fi prezentat în subcapitolul “Echipamente de interconectare”. Plăcile de rețea, în mod obişnut, sunt folosite pentru a conecta fizic un calculator la rețea, între cablul de rețea şi magistrala (</a:t>
            </a:r>
            <a:r>
              <a:rPr lang="x-none" i="1" dirty="0">
                <a:solidFill>
                  <a:srgbClr val="000000"/>
                </a:solidFill>
                <a:latin typeface="Times New Roman" panose="02020603050405020304" pitchFamily="18" charset="0"/>
                <a:ea typeface="Calibri" panose="020F0502020204030204" pitchFamily="34" charset="0"/>
              </a:rPr>
              <a:t>bus</a:t>
            </a:r>
            <a:r>
              <a:rPr lang="x-none" dirty="0">
                <a:solidFill>
                  <a:srgbClr val="000000"/>
                </a:solidFill>
                <a:latin typeface="Times New Roman" panose="02020603050405020304" pitchFamily="18" charset="0"/>
                <a:ea typeface="Calibri" panose="020F0502020204030204" pitchFamily="34" charset="0"/>
              </a:rPr>
              <a:t>) internă a calculatorului. Există diferite tipuri de arhitecturi bus (PCI, ISA, EISA, PCMCIA, Micro Channel, etc.). Fizic este o placă de circuite instalată în calculator într-un slot de intrare/ieşire de pe placa de bază a acestuia, având un port prin care se realizează conectarea în rețea a calculatorului.</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Fiecare placă de rețea este identificată printr-un cod unic numit controlul accesului la</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mediu (Media Access Control - MAC</a:t>
            </a:r>
            <a:r>
              <a:rPr lang="x-none" dirty="0" smtClean="0">
                <a:solidFill>
                  <a:srgbClr val="000000"/>
                </a:solidFill>
                <a:latin typeface="Times New Roman" panose="02020603050405020304" pitchFamily="18" charset="0"/>
                <a:ea typeface="Calibri" panose="020F0502020204030204" pitchFamily="34" charset="0"/>
              </a:rPr>
              <a:t>).</a:t>
            </a:r>
            <a:endParaRPr lang="en-GB" dirty="0" smtClean="0">
              <a:solidFill>
                <a:srgbClr val="000000"/>
              </a:solidFill>
              <a:latin typeface="Times New Roman" panose="02020603050405020304" pitchFamily="18" charset="0"/>
              <a:ea typeface="Calibri" panose="020F0502020204030204" pitchFamily="34" charset="0"/>
            </a:endParaRPr>
          </a:p>
          <a:p>
            <a:r>
              <a:rPr lang="x-none" dirty="0">
                <a:solidFill>
                  <a:srgbClr val="000000"/>
                </a:solidFill>
                <a:latin typeface="Times New Roman" panose="02020603050405020304" pitchFamily="18" charset="0"/>
                <a:ea typeface="Calibri" panose="020F0502020204030204" pitchFamily="34" charset="0"/>
              </a:rPr>
              <a:t/>
            </a:r>
            <a:br>
              <a:rPr lang="x-none" dirty="0">
                <a:solidFill>
                  <a:srgbClr val="000000"/>
                </a:solidFill>
                <a:latin typeface="Times New Roman" panose="02020603050405020304" pitchFamily="18" charset="0"/>
                <a:ea typeface="Calibri" panose="020F0502020204030204" pitchFamily="34" charset="0"/>
              </a:rPr>
            </a:br>
            <a:r>
              <a:rPr lang="x-none" b="1" dirty="0">
                <a:solidFill>
                  <a:srgbClr val="000000"/>
                </a:solidFill>
                <a:latin typeface="Times New Roman" panose="02020603050405020304" pitchFamily="18" charset="0"/>
                <a:ea typeface="Calibri" panose="020F0502020204030204" pitchFamily="34" charset="0"/>
              </a:rPr>
              <a:t>Plăcile adaptoare pentru rețea </a:t>
            </a:r>
            <a:r>
              <a:rPr lang="x-none" dirty="0">
                <a:solidFill>
                  <a:srgbClr val="000000"/>
                </a:solidFill>
                <a:latin typeface="Times New Roman" panose="02020603050405020304" pitchFamily="18" charset="0"/>
                <a:ea typeface="Calibri" panose="020F0502020204030204" pitchFamily="34" charset="0"/>
              </a:rPr>
              <a:t>au o mică memorie folosită ca memorie-tampon. Similar altor dispozitive hardware, placa de rețea are nevoie de un driver prin care să poată fi controlată. În sistemele Plug-and-Play (PnP), plăcile de rețea sunt configurate automat fără intervenția utilizatorului, în timp ce pe sisteme non-PnP configurarea se face manual prin programul de setare a comutatoarelor DIP.</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Testul de eroare în calitatea semnalului SQE (Signal Quality Error) este folosit pentru a testa dacă circuitul dintre transmițător şi interfața de rețea (NIC) prezintă coliziuni. În majoritatea rețelelor moderne Ethernet, testul SQE nu mai este folosit. Cele mai multe plăci de rețea (NIC) au un transmițător integrat şi testul pentru coliziuni nu mai este necesar.</a:t>
            </a:r>
            <a:br>
              <a:rPr lang="x-none" dirty="0">
                <a:solidFill>
                  <a:srgbClr val="000000"/>
                </a:solidFill>
                <a:latin typeface="Times New Roman" panose="02020603050405020304" pitchFamily="18" charset="0"/>
                <a:ea typeface="Calibri" panose="020F0502020204030204" pitchFamily="34" charset="0"/>
              </a:rPr>
            </a:br>
            <a:endParaRPr lang="en-US" dirty="0"/>
          </a:p>
        </p:txBody>
      </p:sp>
      <p:sp>
        <p:nvSpPr>
          <p:cNvPr id="3" name="Прямоугольник 2"/>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7898114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5909310"/>
          </a:xfrm>
          <a:prstGeom prst="rect">
            <a:avLst/>
          </a:prstGeom>
        </p:spPr>
        <p:txBody>
          <a:bodyPr wrap="square">
            <a:spAutoFit/>
          </a:bodyPr>
          <a:lstStyle/>
          <a:p>
            <a:r>
              <a:rPr lang="ru-MO" b="1">
                <a:solidFill>
                  <a:srgbClr val="000000"/>
                </a:solidFill>
                <a:latin typeface="Times New Roman" panose="02020603050405020304" pitchFamily="18" charset="0"/>
                <a:ea typeface="Calibri" panose="020F0502020204030204" pitchFamily="34" charset="0"/>
              </a:rPr>
              <a:t>Плата сетевого интерфейса</a:t>
            </a:r>
            <a:r>
              <a:rPr lang="x-none" b="1">
                <a:solidFill>
                  <a:srgbClr val="000000"/>
                </a:solidFill>
                <a:latin typeface="Times New Roman" panose="02020603050405020304" pitchFamily="18" charset="0"/>
                <a:ea typeface="Calibri" panose="020F0502020204030204" pitchFamily="34" charset="0"/>
              </a:rPr>
              <a:t/>
            </a:r>
            <a:br>
              <a:rPr lang="x-none" b="1">
                <a:solidFill>
                  <a:srgbClr val="000000"/>
                </a:solidFill>
                <a:latin typeface="Times New Roman" panose="02020603050405020304" pitchFamily="18" charset="0"/>
                <a:ea typeface="Calibri" panose="020F0502020204030204" pitchFamily="34" charset="0"/>
              </a:rPr>
            </a:br>
            <a:r>
              <a:rPr lang="ru-MO">
                <a:solidFill>
                  <a:srgbClr val="000000"/>
                </a:solidFill>
                <a:latin typeface="Times New Roman" panose="02020603050405020304" pitchFamily="18" charset="0"/>
                <a:ea typeface="Calibri" panose="020F0502020204030204" pitchFamily="34" charset="0"/>
              </a:rPr>
              <a:t>В локальной сети устройство доступа известно как </a:t>
            </a:r>
            <a:r>
              <a:rPr lang="ru-MO" b="1">
                <a:solidFill>
                  <a:srgbClr val="000000"/>
                </a:solidFill>
                <a:latin typeface="Times New Roman" panose="02020603050405020304" pitchFamily="18" charset="0"/>
                <a:ea typeface="Calibri" panose="020F0502020204030204" pitchFamily="34" charset="0"/>
              </a:rPr>
              <a:t>карта сетевого интерфейса </a:t>
            </a:r>
            <a:r>
              <a:rPr lang="ru-MO" smtClean="0">
                <a:solidFill>
                  <a:srgbClr val="000000"/>
                </a:solidFill>
                <a:latin typeface="Times New Roman" panose="02020603050405020304" pitchFamily="18" charset="0"/>
                <a:ea typeface="Calibri" panose="020F0502020204030204" pitchFamily="34" charset="0"/>
              </a:rPr>
              <a:t>(</a:t>
            </a:r>
            <a:r>
              <a:rPr lang="x-none">
                <a:solidFill>
                  <a:srgbClr val="000000"/>
                </a:solidFill>
                <a:latin typeface="Times New Roman" panose="02020603050405020304" pitchFamily="18" charset="0"/>
                <a:ea typeface="Calibri" panose="020F0502020204030204" pitchFamily="34" charset="0"/>
              </a:rPr>
              <a:t>NIC - Network Interface Card</a:t>
            </a:r>
            <a:r>
              <a:rPr lang="ru-MO" smtClean="0">
                <a:solidFill>
                  <a:srgbClr val="000000"/>
                </a:solidFill>
                <a:latin typeface="Times New Roman" panose="02020603050405020304" pitchFamily="18" charset="0"/>
                <a:ea typeface="Calibri" panose="020F0502020204030204" pitchFamily="34" charset="0"/>
              </a:rPr>
              <a:t>) </a:t>
            </a:r>
            <a:r>
              <a:rPr lang="ru-MO">
                <a:solidFill>
                  <a:srgbClr val="000000"/>
                </a:solidFill>
                <a:latin typeface="Times New Roman" panose="02020603050405020304" pitchFamily="18" charset="0"/>
                <a:ea typeface="Calibri" panose="020F0502020204030204" pitchFamily="34" charset="0"/>
              </a:rPr>
              <a:t>или просто </a:t>
            </a:r>
            <a:r>
              <a:rPr lang="ru-MO" b="1">
                <a:solidFill>
                  <a:srgbClr val="000000"/>
                </a:solidFill>
                <a:latin typeface="Times New Roman" panose="02020603050405020304" pitchFamily="18" charset="0"/>
                <a:ea typeface="Calibri" panose="020F0502020204030204" pitchFamily="34" charset="0"/>
              </a:rPr>
              <a:t>сетевая карта </a:t>
            </a:r>
            <a:r>
              <a:rPr lang="ru-MO">
                <a:solidFill>
                  <a:srgbClr val="000000"/>
                </a:solidFill>
                <a:latin typeface="Times New Roman" panose="02020603050405020304" pitchFamily="18" charset="0"/>
                <a:ea typeface="Calibri" panose="020F0502020204030204" pitchFamily="34" charset="0"/>
              </a:rPr>
              <a:t>или </a:t>
            </a:r>
            <a:r>
              <a:rPr lang="ru-MO" b="1">
                <a:solidFill>
                  <a:srgbClr val="000000"/>
                </a:solidFill>
                <a:latin typeface="Times New Roman" panose="02020603050405020304" pitchFamily="18" charset="0"/>
                <a:ea typeface="Calibri" panose="020F0502020204030204" pitchFamily="34" charset="0"/>
              </a:rPr>
              <a:t>сетевой адаптер</a:t>
            </a:r>
            <a:r>
              <a:rPr lang="ru-MO">
                <a:solidFill>
                  <a:srgbClr val="000000"/>
                </a:solidFill>
                <a:latin typeface="Times New Roman" panose="02020603050405020304" pitchFamily="18" charset="0"/>
                <a:ea typeface="Calibri" panose="020F0502020204030204" pitchFamily="34" charset="0"/>
              </a:rPr>
              <a:t>. В глобальной сети устройством доступа является </a:t>
            </a:r>
            <a:r>
              <a:rPr lang="ru-MO" b="1">
                <a:solidFill>
                  <a:srgbClr val="000000"/>
                </a:solidFill>
                <a:latin typeface="Times New Roman" panose="02020603050405020304" pitchFamily="18" charset="0"/>
                <a:ea typeface="Calibri" panose="020F0502020204030204" pitchFamily="34" charset="0"/>
              </a:rPr>
              <a:t>маршрутизатор</a:t>
            </a:r>
            <a:r>
              <a:rPr lang="ru-MO">
                <a:solidFill>
                  <a:srgbClr val="000000"/>
                </a:solidFill>
                <a:latin typeface="Times New Roman" panose="02020603050405020304" pitchFamily="18" charset="0"/>
                <a:ea typeface="Calibri" panose="020F0502020204030204" pitchFamily="34" charset="0"/>
              </a:rPr>
              <a:t>. Маршрутизатор будет представлен в подразделе «Оборудование для межсетевого взаимодействия». Сетевые карты обычно используются для физического подключения компьютера к сети между сетевым кабелем и внутренней шиной компьютера. Существуют разные типы шинных архитектур (PCI, ISA, EISA, PCMCIA, Micro Channel и т. Д.). Физически это печатная плата, установленная в компьютере в слот ввода / вывода на его материнской плате, имеющая порт, через который компьютер подключается к сети.</a:t>
            </a:r>
          </a:p>
          <a:p>
            <a:r>
              <a:rPr lang="ru-MO">
                <a:solidFill>
                  <a:srgbClr val="000000"/>
                </a:solidFill>
                <a:latin typeface="Times New Roman" panose="02020603050405020304" pitchFamily="18" charset="0"/>
                <a:ea typeface="Calibri" panose="020F0502020204030204" pitchFamily="34" charset="0"/>
              </a:rPr>
              <a:t>Каждая сетевая карта идентифицируется уникальным кодом, который называется контролем доступа.</a:t>
            </a:r>
          </a:p>
          <a:p>
            <a:r>
              <a:rPr lang="ru-MO">
                <a:solidFill>
                  <a:srgbClr val="000000"/>
                </a:solidFill>
                <a:latin typeface="Times New Roman" panose="02020603050405020304" pitchFamily="18" charset="0"/>
                <a:ea typeface="Calibri" panose="020F0502020204030204" pitchFamily="34" charset="0"/>
              </a:rPr>
              <a:t>медиа (Media Access Control - MAC).</a:t>
            </a:r>
          </a:p>
          <a:p>
            <a:r>
              <a:rPr lang="x-none">
                <a:solidFill>
                  <a:srgbClr val="000000"/>
                </a:solidFill>
                <a:latin typeface="Times New Roman" panose="02020603050405020304" pitchFamily="18" charset="0"/>
                <a:ea typeface="Calibri" panose="020F0502020204030204" pitchFamily="34" charset="0"/>
              </a:rPr>
              <a:t/>
            </a:r>
            <a:br>
              <a:rPr lang="x-none">
                <a:solidFill>
                  <a:srgbClr val="000000"/>
                </a:solidFill>
                <a:latin typeface="Times New Roman" panose="02020603050405020304" pitchFamily="18" charset="0"/>
                <a:ea typeface="Calibri" panose="020F0502020204030204" pitchFamily="34" charset="0"/>
              </a:rPr>
            </a:br>
            <a:r>
              <a:rPr lang="ru-MO" b="1">
                <a:solidFill>
                  <a:srgbClr val="000000"/>
                </a:solidFill>
                <a:latin typeface="Times New Roman" panose="02020603050405020304" pitchFamily="18" charset="0"/>
                <a:ea typeface="Calibri" panose="020F0502020204030204" pitchFamily="34" charset="0"/>
              </a:rPr>
              <a:t>Карты сетевого адаптера </a:t>
            </a:r>
            <a:r>
              <a:rPr lang="ru-MO">
                <a:solidFill>
                  <a:srgbClr val="000000"/>
                </a:solidFill>
                <a:latin typeface="Times New Roman" panose="02020603050405020304" pitchFamily="18" charset="0"/>
                <a:ea typeface="Calibri" panose="020F0502020204030204" pitchFamily="34" charset="0"/>
              </a:rPr>
              <a:t>имеют небольшой объем памяти, используемый в качестве буфера. Как и другим аппаратным устройствам, сетевой карте нужен драйвер, с помощью которого ею можно будет управлять. В системах Plug-and-Play (PnP) сетевые карты настраиваются автоматически без вмешательства пользователя, в то время как в системах без PnP настройка выполняется вручную с помощью программы настройки DIP-переключателя.</a:t>
            </a:r>
          </a:p>
          <a:p>
            <a:r>
              <a:rPr lang="ru-MO" b="1">
                <a:solidFill>
                  <a:srgbClr val="000000"/>
                </a:solidFill>
                <a:latin typeface="Times New Roman" panose="02020603050405020304" pitchFamily="18" charset="0"/>
                <a:ea typeface="Calibri" panose="020F0502020204030204" pitchFamily="34" charset="0"/>
              </a:rPr>
              <a:t>Тест ошибки качества сигнала </a:t>
            </a:r>
            <a:r>
              <a:rPr lang="ru-MO">
                <a:solidFill>
                  <a:srgbClr val="000000"/>
                </a:solidFill>
                <a:latin typeface="Times New Roman" panose="02020603050405020304" pitchFamily="18" charset="0"/>
                <a:ea typeface="Calibri" panose="020F0502020204030204" pitchFamily="34" charset="0"/>
              </a:rPr>
              <a:t>(</a:t>
            </a:r>
            <a:r>
              <a:rPr lang="ru-MO" smtClean="0">
                <a:solidFill>
                  <a:srgbClr val="000000"/>
                </a:solidFill>
                <a:latin typeface="Times New Roman" panose="02020603050405020304" pitchFamily="18" charset="0"/>
                <a:ea typeface="Calibri" panose="020F0502020204030204" pitchFamily="34" charset="0"/>
              </a:rPr>
              <a:t>SQE </a:t>
            </a:r>
            <a:r>
              <a:rPr lang="x-none">
                <a:solidFill>
                  <a:srgbClr val="000000"/>
                </a:solidFill>
                <a:latin typeface="Times New Roman" panose="02020603050405020304" pitchFamily="18" charset="0"/>
                <a:ea typeface="Calibri" panose="020F0502020204030204" pitchFamily="34" charset="0"/>
              </a:rPr>
              <a:t>Signal Quality Error</a:t>
            </a:r>
            <a:r>
              <a:rPr lang="ru-MO" smtClean="0">
                <a:solidFill>
                  <a:srgbClr val="000000"/>
                </a:solidFill>
                <a:latin typeface="Times New Roman" panose="02020603050405020304" pitchFamily="18" charset="0"/>
                <a:ea typeface="Calibri" panose="020F0502020204030204" pitchFamily="34" charset="0"/>
              </a:rPr>
              <a:t>) </a:t>
            </a:r>
            <a:r>
              <a:rPr lang="ru-MO">
                <a:solidFill>
                  <a:srgbClr val="000000"/>
                </a:solidFill>
                <a:latin typeface="Times New Roman" panose="02020603050405020304" pitchFamily="18" charset="0"/>
                <a:ea typeface="Calibri" panose="020F0502020204030204" pitchFamily="34" charset="0"/>
              </a:rPr>
              <a:t>используется для проверки того, не конфликтует ли цепь между передатчиком и сетевым интерфейсом (NIC). В большинстве современных сетей Ethernet тест SQE больше не используется. Большинство сетевых карт (NIC) имеют встроенный передатчик, и тестирование коллизий больше не требуется.</a:t>
            </a:r>
          </a:p>
          <a:p>
            <a:r>
              <a:rPr lang="x-none" dirty="0">
                <a:solidFill>
                  <a:srgbClr val="000000"/>
                </a:solidFill>
                <a:latin typeface="Times New Roman" panose="02020603050405020304" pitchFamily="18" charset="0"/>
                <a:ea typeface="Calibri" panose="020F0502020204030204" pitchFamily="34" charset="0"/>
              </a:rPr>
              <a:t/>
            </a:r>
            <a:br>
              <a:rPr lang="x-none" dirty="0">
                <a:solidFill>
                  <a:srgbClr val="000000"/>
                </a:solidFill>
                <a:latin typeface="Times New Roman" panose="02020603050405020304" pitchFamily="18" charset="0"/>
                <a:ea typeface="Calibri" panose="020F0502020204030204" pitchFamily="34" charset="0"/>
              </a:rPr>
            </a:br>
            <a:endParaRPr lang="en-US" dirty="0"/>
          </a:p>
        </p:txBody>
      </p:sp>
      <p:sp>
        <p:nvSpPr>
          <p:cNvPr id="3" name="Прямоугольник 2"/>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6665009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9589" y="0"/>
            <a:ext cx="12013948" cy="5909310"/>
          </a:xfrm>
          <a:prstGeom prst="rect">
            <a:avLst/>
          </a:prstGeom>
        </p:spPr>
        <p:txBody>
          <a:bodyPr wrap="square">
            <a:spAutoFit/>
          </a:bodyPr>
          <a:lstStyle/>
          <a:p>
            <a:r>
              <a:rPr lang="x-none" b="1" dirty="0">
                <a:solidFill>
                  <a:srgbClr val="000000"/>
                </a:solidFill>
                <a:latin typeface="Times New Roman" panose="02020603050405020304" pitchFamily="18" charset="0"/>
                <a:ea typeface="Calibri" panose="020F0502020204030204" pitchFamily="34" charset="0"/>
              </a:rPr>
              <a:t>Funcțiile plăcii de rețea</a:t>
            </a:r>
            <a:br>
              <a:rPr lang="x-none" b="1"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Placa de rețea realizează următoarele funcții:</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 pregăteşte datele pentru a putea fi transmise printr-un mediu;</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 transmite datele;</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 controlează fluxul datelor de la calculator la mediul de transmisie.</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Prin rețea datele circulă în serie (un bit o dată), în timp ce în interiorul calculatorului circulă în paralel (16, 32 sau 64 biți o dată, în funcție de bus-ul sistemului). Deci, placa de rețea trebuie să convertească datele care circulă în interiorul calculatorului în format serial. Pentru a funcționa, fiecare placă de rețea necesită o întrerupere (IRQ - Interrupt Request Line), o adresă I/O şi o adresă de memorie. Întreruperea o puteți asocia unei resurse prin care procesorul şi celelalte componente ale calculatorului îşi acordă atenție unele altora. Unele din aceste întreruperi sunt atribuite anumitor dispozitive chiar dacă acestea nu au fost încă instalate fizic în calculator (de exemplu, LPT2 pentru o a doua imprimantă). În cazul plăcilor de rețea, atribuirea</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unei întreruperi depinde de numărul întreruperii disponibile pe calculator şi de numărul întreruperii</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prin care placa de rețea a fost proiectată să acceseze sistemul. Dacă întreruperea pe care este proiectată să lucreze placa de rețea este ocupată de alt dispozitiv, trebuie rezolvat conflictul care apare reconfigurând placa pentru a lucra pe altă întrerupere. Adresa de memorie (Memory I/O Address) va conține informații despre zona de memorie pe care respectivul dispozitiv şi sistemul de operare o vor folosi pentru a-şi transmite date. Intervalul uzual de adrese pe care o placă de rețea îl foloseşte este 0x240-0x360. O parte dintre aceste adrese sunt deja atribuite unor dispozitive. De exemplu, adresa 0x278 este folosită de cel</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de al doilea port paralel, iar 0x378, de primul. Cartelele de sunet pot folosi 0x220, iar drive-urile</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CDROM pot folosi 0x300. PXE (Preboot Exectuion Environment) reprezintă o modalitate de a buta (porni)</a:t>
            </a:r>
            <a:br>
              <a:rPr lang="x-none" dirty="0">
                <a:solidFill>
                  <a:srgbClr val="000000"/>
                </a:solidFill>
                <a:latin typeface="Times New Roman" panose="02020603050405020304" pitchFamily="18" charset="0"/>
                <a:ea typeface="Calibri" panose="020F0502020204030204" pitchFamily="34" charset="0"/>
              </a:rPr>
            </a:br>
            <a:r>
              <a:rPr lang="x-none" dirty="0">
                <a:solidFill>
                  <a:srgbClr val="000000"/>
                </a:solidFill>
                <a:latin typeface="Times New Roman" panose="02020603050405020304" pitchFamily="18" charset="0"/>
                <a:ea typeface="Calibri" panose="020F0502020204030204" pitchFamily="34" charset="0"/>
              </a:rPr>
              <a:t>calculatorul din rețea, nu de pe un harddisc, dischetă sau CDROM. Tehnologia a fost dezvoltată de Intel şi este suportată de marea majoritate a cardurilor de rețea şi a calculatoarelor fabricate în prezent. Există şi alte protocoale de butare prin rețea</a:t>
            </a:r>
            <a:r>
              <a:rPr lang="x-none" dirty="0" smtClean="0">
                <a:solidFill>
                  <a:srgbClr val="000000"/>
                </a:solidFill>
                <a:latin typeface="Times New Roman" panose="02020603050405020304" pitchFamily="18" charset="0"/>
                <a:ea typeface="Calibri" panose="020F0502020204030204" pitchFamily="34" charset="0"/>
              </a:rPr>
              <a:t>.</a:t>
            </a:r>
            <a:endParaRPr lang="en-US" dirty="0"/>
          </a:p>
        </p:txBody>
      </p:sp>
      <p:sp>
        <p:nvSpPr>
          <p:cNvPr id="3" name="Прямоугольник 2"/>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40102379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9589" y="0"/>
            <a:ext cx="12013948" cy="6186309"/>
          </a:xfrm>
          <a:prstGeom prst="rect">
            <a:avLst/>
          </a:prstGeom>
        </p:spPr>
        <p:txBody>
          <a:bodyPr wrap="square">
            <a:spAutoFit/>
          </a:bodyPr>
          <a:lstStyle/>
          <a:p>
            <a:r>
              <a:rPr lang="ru-MO" b="1">
                <a:solidFill>
                  <a:srgbClr val="000000"/>
                </a:solidFill>
                <a:latin typeface="Times New Roman" panose="02020603050405020304" pitchFamily="18" charset="0"/>
                <a:ea typeface="Calibri" panose="020F0502020204030204" pitchFamily="34" charset="0"/>
              </a:rPr>
              <a:t>Функции сетевой карты</a:t>
            </a:r>
            <a:r>
              <a:rPr lang="x-none" b="1">
                <a:solidFill>
                  <a:srgbClr val="000000"/>
                </a:solidFill>
                <a:latin typeface="Times New Roman" panose="02020603050405020304" pitchFamily="18" charset="0"/>
                <a:ea typeface="Calibri" panose="020F0502020204030204" pitchFamily="34" charset="0"/>
              </a:rPr>
              <a:t/>
            </a:r>
            <a:br>
              <a:rPr lang="x-none" b="1">
                <a:solidFill>
                  <a:srgbClr val="000000"/>
                </a:solidFill>
                <a:latin typeface="Times New Roman" panose="02020603050405020304" pitchFamily="18" charset="0"/>
                <a:ea typeface="Calibri" panose="020F0502020204030204" pitchFamily="34" charset="0"/>
              </a:rPr>
            </a:br>
            <a:r>
              <a:rPr lang="ru-MO">
                <a:solidFill>
                  <a:srgbClr val="000000"/>
                </a:solidFill>
                <a:latin typeface="Times New Roman" panose="02020603050405020304" pitchFamily="18" charset="0"/>
                <a:ea typeface="Calibri" panose="020F0502020204030204" pitchFamily="34" charset="0"/>
              </a:rPr>
              <a:t>Сетевая карта выполняет следующие функции</a:t>
            </a:r>
            <a:r>
              <a:rPr lang="x-none" smtClean="0">
                <a:solidFill>
                  <a:srgbClr val="000000"/>
                </a:solidFill>
                <a:latin typeface="Times New Roman" panose="02020603050405020304" pitchFamily="18" charset="0"/>
                <a:ea typeface="Calibri" panose="020F0502020204030204" pitchFamily="34" charset="0"/>
              </a:rPr>
              <a:t>:</a:t>
            </a:r>
            <a:r>
              <a:rPr lang="x-none" dirty="0">
                <a:solidFill>
                  <a:srgbClr val="000000"/>
                </a:solidFill>
                <a:latin typeface="Times New Roman" panose="02020603050405020304" pitchFamily="18" charset="0"/>
                <a:ea typeface="Calibri" panose="020F0502020204030204" pitchFamily="34" charset="0"/>
              </a:rPr>
              <a:t/>
            </a:r>
            <a:br>
              <a:rPr lang="x-none" dirty="0">
                <a:solidFill>
                  <a:srgbClr val="000000"/>
                </a:solidFill>
                <a:latin typeface="Times New Roman" panose="02020603050405020304" pitchFamily="18" charset="0"/>
                <a:ea typeface="Calibri" panose="020F0502020204030204" pitchFamily="34" charset="0"/>
              </a:rPr>
            </a:br>
            <a:r>
              <a:rPr lang="x-none">
                <a:solidFill>
                  <a:srgbClr val="000000"/>
                </a:solidFill>
                <a:latin typeface="Times New Roman" panose="02020603050405020304" pitchFamily="18" charset="0"/>
                <a:ea typeface="Calibri" panose="020F0502020204030204" pitchFamily="34" charset="0"/>
              </a:rPr>
              <a:t>• </a:t>
            </a:r>
            <a:r>
              <a:rPr lang="ru-MO">
                <a:solidFill>
                  <a:srgbClr val="000000"/>
                </a:solidFill>
                <a:latin typeface="Times New Roman" panose="02020603050405020304" pitchFamily="18" charset="0"/>
                <a:ea typeface="Calibri" panose="020F0502020204030204" pitchFamily="34" charset="0"/>
              </a:rPr>
              <a:t>подготавливает данные для передачи через среду</a:t>
            </a:r>
            <a:r>
              <a:rPr lang="x-none" smtClean="0">
                <a:solidFill>
                  <a:srgbClr val="000000"/>
                </a:solidFill>
                <a:latin typeface="Times New Roman" panose="02020603050405020304" pitchFamily="18" charset="0"/>
                <a:ea typeface="Calibri" panose="020F0502020204030204" pitchFamily="34" charset="0"/>
              </a:rPr>
              <a:t>;</a:t>
            </a:r>
            <a:r>
              <a:rPr lang="x-none" dirty="0">
                <a:solidFill>
                  <a:srgbClr val="000000"/>
                </a:solidFill>
                <a:latin typeface="Times New Roman" panose="02020603050405020304" pitchFamily="18" charset="0"/>
                <a:ea typeface="Calibri" panose="020F0502020204030204" pitchFamily="34" charset="0"/>
              </a:rPr>
              <a:t/>
            </a:r>
            <a:br>
              <a:rPr lang="x-none" dirty="0">
                <a:solidFill>
                  <a:srgbClr val="000000"/>
                </a:solidFill>
                <a:latin typeface="Times New Roman" panose="02020603050405020304" pitchFamily="18" charset="0"/>
                <a:ea typeface="Calibri" panose="020F0502020204030204" pitchFamily="34" charset="0"/>
              </a:rPr>
            </a:br>
            <a:r>
              <a:rPr lang="x-none">
                <a:solidFill>
                  <a:srgbClr val="000000"/>
                </a:solidFill>
                <a:latin typeface="Times New Roman" panose="02020603050405020304" pitchFamily="18" charset="0"/>
                <a:ea typeface="Calibri" panose="020F0502020204030204" pitchFamily="34" charset="0"/>
              </a:rPr>
              <a:t>• </a:t>
            </a:r>
            <a:r>
              <a:rPr lang="ru-MO">
                <a:solidFill>
                  <a:srgbClr val="000000"/>
                </a:solidFill>
                <a:latin typeface="Times New Roman" panose="02020603050405020304" pitchFamily="18" charset="0"/>
                <a:ea typeface="Calibri" panose="020F0502020204030204" pitchFamily="34" charset="0"/>
              </a:rPr>
              <a:t>передает данные</a:t>
            </a:r>
            <a:r>
              <a:rPr lang="x-none" smtClean="0">
                <a:solidFill>
                  <a:srgbClr val="000000"/>
                </a:solidFill>
                <a:latin typeface="Times New Roman" panose="02020603050405020304" pitchFamily="18" charset="0"/>
                <a:ea typeface="Calibri" panose="020F0502020204030204" pitchFamily="34" charset="0"/>
              </a:rPr>
              <a:t>;</a:t>
            </a:r>
            <a:r>
              <a:rPr lang="x-none" dirty="0">
                <a:solidFill>
                  <a:srgbClr val="000000"/>
                </a:solidFill>
                <a:latin typeface="Times New Roman" panose="02020603050405020304" pitchFamily="18" charset="0"/>
                <a:ea typeface="Calibri" panose="020F0502020204030204" pitchFamily="34" charset="0"/>
              </a:rPr>
              <a:t/>
            </a:r>
            <a:br>
              <a:rPr lang="x-none" dirty="0">
                <a:solidFill>
                  <a:srgbClr val="000000"/>
                </a:solidFill>
                <a:latin typeface="Times New Roman" panose="02020603050405020304" pitchFamily="18" charset="0"/>
                <a:ea typeface="Calibri" panose="020F0502020204030204" pitchFamily="34" charset="0"/>
              </a:rPr>
            </a:br>
            <a:r>
              <a:rPr lang="x-none">
                <a:solidFill>
                  <a:srgbClr val="000000"/>
                </a:solidFill>
                <a:latin typeface="Times New Roman" panose="02020603050405020304" pitchFamily="18" charset="0"/>
                <a:ea typeface="Calibri" panose="020F0502020204030204" pitchFamily="34" charset="0"/>
              </a:rPr>
              <a:t>• </a:t>
            </a:r>
            <a:r>
              <a:rPr lang="ru-MO">
                <a:solidFill>
                  <a:srgbClr val="000000"/>
                </a:solidFill>
                <a:latin typeface="Times New Roman" panose="02020603050405020304" pitchFamily="18" charset="0"/>
                <a:ea typeface="Calibri" panose="020F0502020204030204" pitchFamily="34" charset="0"/>
              </a:rPr>
              <a:t>контролирует поток данных от компьютера к среде передачи</a:t>
            </a:r>
            <a:r>
              <a:rPr lang="x-none" smtClean="0">
                <a:solidFill>
                  <a:srgbClr val="000000"/>
                </a:solidFill>
                <a:latin typeface="Times New Roman" panose="02020603050405020304" pitchFamily="18" charset="0"/>
                <a:ea typeface="Calibri" panose="020F0502020204030204" pitchFamily="34" charset="0"/>
              </a:rPr>
              <a:t>.</a:t>
            </a:r>
            <a:r>
              <a:rPr lang="x-none">
                <a:solidFill>
                  <a:srgbClr val="000000"/>
                </a:solidFill>
                <a:latin typeface="Times New Roman" panose="02020603050405020304" pitchFamily="18" charset="0"/>
                <a:ea typeface="Calibri" panose="020F0502020204030204" pitchFamily="34" charset="0"/>
              </a:rPr>
              <a:t/>
            </a:r>
            <a:br>
              <a:rPr lang="x-none">
                <a:solidFill>
                  <a:srgbClr val="000000"/>
                </a:solidFill>
                <a:latin typeface="Times New Roman" panose="02020603050405020304" pitchFamily="18" charset="0"/>
                <a:ea typeface="Calibri" panose="020F0502020204030204" pitchFamily="34" charset="0"/>
              </a:rPr>
            </a:br>
            <a:r>
              <a:rPr lang="ru-MO">
                <a:solidFill>
                  <a:srgbClr val="000000"/>
                </a:solidFill>
                <a:latin typeface="Times New Roman" panose="02020603050405020304" pitchFamily="18" charset="0"/>
                <a:ea typeface="Calibri" panose="020F0502020204030204" pitchFamily="34" charset="0"/>
              </a:rPr>
              <a:t>По сети данные передаются последовательно (один бит один раз), а внутри компьютера - параллельно (16, 32 или 64 бита один раз, в зависимости от системной шины). Итак, сетевая карта должна преобразовать данные, циркулирующие внутри компьютера, в последовательный формат. Для работы каждой сетевой карте требуется линия запроса прерывания (IRQ), адрес ввода-вывода и адрес памяти. Вы можете связать прерывание с ресурсом, через который процессор и другие компоненты компьютера обращают внимание друг на друга. Некоторые из этих прерываний назначаются определенным устройствам, даже если они еще не были физически установлены на вашем компьютере (например, LPT2 для второго принтера). В случае сетевых карт </a:t>
            </a:r>
            <a:r>
              <a:rPr lang="ru-MO" smtClean="0">
                <a:solidFill>
                  <a:srgbClr val="000000"/>
                </a:solidFill>
                <a:latin typeface="Times New Roman" panose="02020603050405020304" pitchFamily="18" charset="0"/>
                <a:ea typeface="Calibri" panose="020F0502020204030204" pitchFamily="34" charset="0"/>
              </a:rPr>
              <a:t>назначение отключение </a:t>
            </a:r>
            <a:r>
              <a:rPr lang="ru-MO">
                <a:solidFill>
                  <a:srgbClr val="000000"/>
                </a:solidFill>
                <a:latin typeface="Times New Roman" panose="02020603050405020304" pitchFamily="18" charset="0"/>
                <a:ea typeface="Calibri" panose="020F0502020204030204" pitchFamily="34" charset="0"/>
              </a:rPr>
              <a:t>зависит от количества отключений, доступных на компьютере, и количества </a:t>
            </a:r>
            <a:r>
              <a:rPr lang="ru-MO" smtClean="0">
                <a:solidFill>
                  <a:srgbClr val="000000"/>
                </a:solidFill>
                <a:latin typeface="Times New Roman" panose="02020603050405020304" pitchFamily="18" charset="0"/>
                <a:ea typeface="Calibri" panose="020F0502020204030204" pitchFamily="34" charset="0"/>
              </a:rPr>
              <a:t>отключений через </a:t>
            </a:r>
            <a:r>
              <a:rPr lang="ru-MO">
                <a:solidFill>
                  <a:srgbClr val="000000"/>
                </a:solidFill>
                <a:latin typeface="Times New Roman" panose="02020603050405020304" pitchFamily="18" charset="0"/>
                <a:ea typeface="Calibri" panose="020F0502020204030204" pitchFamily="34" charset="0"/>
              </a:rPr>
              <a:t>которую сетевая карта была разработана для доступа к системе. Если прерывание, на которое рассчитана сетевая карта, занято другим устройством, необходимо разрешить конфликт, возникающий при перенастройке карты для работы с другим прерыванием. Адрес ввода-вывода памяти будет содержать информацию об области памяти, которую устройство и операционная система будут использовать для передачи данных. Обычный диапазон адресов, используемых сетевой картой, - 0x240-0x360. Некоторые из этих адресов уже назначены некоторым устройствам. Например, адрес 0x278 </a:t>
            </a:r>
            <a:r>
              <a:rPr lang="ru-MO" smtClean="0">
                <a:solidFill>
                  <a:srgbClr val="000000"/>
                </a:solidFill>
                <a:latin typeface="Times New Roman" panose="02020603050405020304" pitchFamily="18" charset="0"/>
                <a:ea typeface="Calibri" panose="020F0502020204030204" pitchFamily="34" charset="0"/>
              </a:rPr>
              <a:t>используется второго </a:t>
            </a:r>
            <a:r>
              <a:rPr lang="ru-MO">
                <a:solidFill>
                  <a:srgbClr val="000000"/>
                </a:solidFill>
                <a:latin typeface="Times New Roman" panose="02020603050405020304" pitchFamily="18" charset="0"/>
                <a:ea typeface="Calibri" panose="020F0502020204030204" pitchFamily="34" charset="0"/>
              </a:rPr>
              <a:t>параллельного порта и 0x378 первого. Звуковые карты могут использовать 0x220, а </a:t>
            </a:r>
            <a:r>
              <a:rPr lang="ru-MO" smtClean="0">
                <a:solidFill>
                  <a:srgbClr val="000000"/>
                </a:solidFill>
                <a:latin typeface="Times New Roman" panose="02020603050405020304" pitchFamily="18" charset="0"/>
                <a:ea typeface="Calibri" panose="020F0502020204030204" pitchFamily="34" charset="0"/>
              </a:rPr>
              <a:t>диски CDROM </a:t>
            </a:r>
            <a:r>
              <a:rPr lang="ru-MO">
                <a:solidFill>
                  <a:srgbClr val="000000"/>
                </a:solidFill>
                <a:latin typeface="Times New Roman" panose="02020603050405020304" pitchFamily="18" charset="0"/>
                <a:ea typeface="Calibri" panose="020F0502020204030204" pitchFamily="34" charset="0"/>
              </a:rPr>
              <a:t>может использовать 0x300. Prexoot Exectuion Environment (PXE) - способ </a:t>
            </a:r>
            <a:r>
              <a:rPr lang="ru-MO" smtClean="0">
                <a:solidFill>
                  <a:srgbClr val="000000"/>
                </a:solidFill>
                <a:latin typeface="Times New Roman" panose="02020603050405020304" pitchFamily="18" charset="0"/>
                <a:ea typeface="Calibri" panose="020F0502020204030204" pitchFamily="34" charset="0"/>
              </a:rPr>
              <a:t>загрузки компьютер </a:t>
            </a:r>
            <a:r>
              <a:rPr lang="ru-MO">
                <a:solidFill>
                  <a:srgbClr val="000000"/>
                </a:solidFill>
                <a:latin typeface="Times New Roman" panose="02020603050405020304" pitchFamily="18" charset="0"/>
                <a:ea typeface="Calibri" panose="020F0502020204030204" pitchFamily="34" charset="0"/>
              </a:rPr>
              <a:t>в сети, а не с жесткого диска, дискеты или компакт-диска. Технология была разработана Intel и поддерживается подавляющим большинством выпускаемых в настоящее время сетевых карт и компьютеров. Есть и другие сетевые </a:t>
            </a:r>
            <a:r>
              <a:rPr lang="ru-MO" smtClean="0">
                <a:solidFill>
                  <a:srgbClr val="000000"/>
                </a:solidFill>
                <a:latin typeface="Times New Roman" panose="02020603050405020304" pitchFamily="18" charset="0"/>
                <a:ea typeface="Calibri" panose="020F0502020204030204" pitchFamily="34" charset="0"/>
              </a:rPr>
              <a:t>протоколы</a:t>
            </a:r>
            <a:r>
              <a:rPr lang="x-none" smtClean="0">
                <a:solidFill>
                  <a:srgbClr val="000000"/>
                </a:solidFill>
                <a:latin typeface="Times New Roman" panose="02020603050405020304" pitchFamily="18" charset="0"/>
                <a:ea typeface="Calibri" panose="020F0502020204030204" pitchFamily="34" charset="0"/>
              </a:rPr>
              <a:t>.</a:t>
            </a:r>
            <a:endParaRPr lang="en-US" dirty="0"/>
          </a:p>
        </p:txBody>
      </p:sp>
      <p:sp>
        <p:nvSpPr>
          <p:cNvPr id="3" name="Прямоугольник 2"/>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194644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0" y="0"/>
            <a:ext cx="12192000" cy="1870512"/>
          </a:xfrm>
          <a:prstGeom prst="rect">
            <a:avLst/>
          </a:prstGeom>
        </p:spPr>
        <p:txBody>
          <a:bodyPr wrap="square">
            <a:spAutoFit/>
          </a:bodyPr>
          <a:lstStyle/>
          <a:p>
            <a:pPr marL="257175">
              <a:lnSpc>
                <a:spcPct val="107000"/>
              </a:lnSpc>
              <a:spcAft>
                <a:spcPts val="0"/>
              </a:spcAft>
            </a:pP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Adaptoare şi dispozitive pentru rețele locale</a:t>
            </a:r>
            <a:b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 important ca să configurați ambele adaptoare sau alte puncte finale de pe cablu (comutatoare Ethernet sau alte adaptoare dacă rulează într-o configurație punct-la-punct fără un comutator Ethernet) în acelaşi mod (aceeaşi viteză, mod duplex), altfel legătura (comutatoarele) va merge lent.</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Folosiți pentru configurare comenzile proprii fiecărui comutator Ethernet.</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Tabelul 2.2 prezintă o multitudine de interfețe de rețea.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Рисунок 9"/>
          <p:cNvPicPr/>
          <p:nvPr/>
        </p:nvPicPr>
        <p:blipFill>
          <a:blip r:embed="rId2" cstate="print"/>
          <a:stretch>
            <a:fillRect/>
          </a:stretch>
        </p:blipFill>
        <p:spPr>
          <a:xfrm>
            <a:off x="300990" y="1870512"/>
            <a:ext cx="5384586" cy="1934036"/>
          </a:xfrm>
          <a:prstGeom prst="rect">
            <a:avLst/>
          </a:prstGeom>
        </p:spPr>
      </p:pic>
      <p:sp>
        <p:nvSpPr>
          <p:cNvPr id="8" name="Прямоугольник 7"/>
          <p:cNvSpPr/>
          <p:nvPr/>
        </p:nvSpPr>
        <p:spPr>
          <a:xfrm>
            <a:off x="0" y="3833801"/>
            <a:ext cx="8700380" cy="388696"/>
          </a:xfrm>
          <a:prstGeom prst="rect">
            <a:avLst/>
          </a:prstGeom>
        </p:spPr>
        <p:txBody>
          <a:bodyPr wrap="square">
            <a:spAutoFit/>
          </a:bodyPr>
          <a:lstStyle/>
          <a:p>
            <a:pPr marL="257175">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Tabel 2.3 prezintă numărul de noduri şi numărul de interfețe recomandat pentru o rețea.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2" name="Рисунок 11"/>
          <p:cNvPicPr/>
          <p:nvPr/>
        </p:nvPicPr>
        <p:blipFill>
          <a:blip r:embed="rId3" cstate="print"/>
          <a:stretch>
            <a:fillRect/>
          </a:stretch>
        </p:blipFill>
        <p:spPr>
          <a:xfrm>
            <a:off x="300990" y="4119396"/>
            <a:ext cx="6327660" cy="1883052"/>
          </a:xfrm>
          <a:prstGeom prst="rect">
            <a:avLst/>
          </a:prstGeom>
        </p:spPr>
      </p:pic>
      <p:sp>
        <p:nvSpPr>
          <p:cNvPr id="6" name="Прямоугольник 5"/>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2503134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0" y="0"/>
            <a:ext cx="12192000" cy="1870512"/>
          </a:xfrm>
          <a:prstGeom prst="rect">
            <a:avLst/>
          </a:prstGeom>
        </p:spPr>
        <p:txBody>
          <a:bodyPr wrap="square">
            <a:spAutoFit/>
          </a:bodyPr>
          <a:lstStyle/>
          <a:p>
            <a:pPr marL="257175">
              <a:lnSpc>
                <a:spcPct val="107000"/>
              </a:lnSpc>
              <a:spcAft>
                <a:spcPts val="0"/>
              </a:spcAft>
            </a:pPr>
            <a:r>
              <a:rPr lang="ru-MO"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Адаптеры и устройства для локальных сетей</a:t>
            </a:r>
            <a:r>
              <a:rPr lang="x-none"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x-none"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Важно настроить оба адаптера или другие конечные точки на кабеле (коммутаторы Ethernet или другие адаптеры, если они работают в конфигурации точка-точка без коммутатора Ethernet) в одном и том же режиме (одинаковая скорость, дуплексный режим), в противном случае соединение ( переключатели) будет идти медленно</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Для настройки используйте элементы управления каждого коммутатора Ethernet</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x-none">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В таблице 2.2 показано множество сетевых интерфейсов</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Рисунок 9"/>
          <p:cNvPicPr/>
          <p:nvPr/>
        </p:nvPicPr>
        <p:blipFill>
          <a:blip r:embed="rId2" cstate="print"/>
          <a:stretch>
            <a:fillRect/>
          </a:stretch>
        </p:blipFill>
        <p:spPr>
          <a:xfrm>
            <a:off x="300990" y="1870512"/>
            <a:ext cx="5384586" cy="1934036"/>
          </a:xfrm>
          <a:prstGeom prst="rect">
            <a:avLst/>
          </a:prstGeom>
        </p:spPr>
      </p:pic>
      <p:sp>
        <p:nvSpPr>
          <p:cNvPr id="8" name="Прямоугольник 7"/>
          <p:cNvSpPr/>
          <p:nvPr/>
        </p:nvSpPr>
        <p:spPr>
          <a:xfrm>
            <a:off x="0" y="3833801"/>
            <a:ext cx="8700380" cy="685059"/>
          </a:xfrm>
          <a:prstGeom prst="rect">
            <a:avLst/>
          </a:prstGeom>
        </p:spPr>
        <p:txBody>
          <a:bodyPr wrap="square">
            <a:spAutoFit/>
          </a:bodyPr>
          <a:lstStyle/>
          <a:p>
            <a:pPr marL="257175">
              <a:lnSpc>
                <a:spcPct val="107000"/>
              </a:lnSpc>
              <a:spcAft>
                <a:spcPts val="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В таблице 2.3 показано количество узлов и рекомендуемое количество интерфейсов для сети</a:t>
            </a:r>
            <a:r>
              <a:rPr lang="x-none"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2" name="Рисунок 11"/>
          <p:cNvPicPr/>
          <p:nvPr/>
        </p:nvPicPr>
        <p:blipFill>
          <a:blip r:embed="rId3" cstate="print"/>
          <a:stretch>
            <a:fillRect/>
          </a:stretch>
        </p:blipFill>
        <p:spPr>
          <a:xfrm>
            <a:off x="300990" y="4119396"/>
            <a:ext cx="6327660" cy="1883052"/>
          </a:xfrm>
          <a:prstGeom prst="rect">
            <a:avLst/>
          </a:prstGeom>
        </p:spPr>
      </p:pic>
      <p:sp>
        <p:nvSpPr>
          <p:cNvPr id="6" name="Прямоугольник 5"/>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3868031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2463238"/>
          </a:xfrm>
          <a:prstGeom prst="rect">
            <a:avLst/>
          </a:prstGeom>
        </p:spPr>
        <p:txBody>
          <a:bodyPr wrap="square">
            <a:spAutoFit/>
          </a:bodyPr>
          <a:lstStyle/>
          <a:p>
            <a:pPr marL="257175">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Adaptoarele diferă nu doar prin protocolul de comunicație şi mediul de transmisie pe care îl suportă, dar şi prin interfața la magistrala de I/O şi procesor. Unele adaptoare nu se recomandă să fie folosite pe magistrala PCI secundară, deoarece lucrează lent pe aceasta. Dispozitivele variază şi în funcție de tehnica folosită pentru a transmite date între memorie şi adaptor. Următoarea descriere a fluxului de emisie şi recepție se aplică la marea majoritate a adaptoarelor şi dispozitivelor, dar detaliile variază. Când toate datele au fost trimise, se întoarce controlul către aplicație, care apoi rulează asincron în timp ce adaptorul transmite date. Dependent de dispozitiv, când adaptorul a transmis complet, îi trimite o întrerupere la sistem. Când întreruperea este tratată, rutina de întrerupere a dispozitivului este apelată pentru a adapta cozile de transmisie şi eliberează memoriile-tampon care țineau datele transmise. Dimensiunea MTU recomandată pentru comutator este 65520 octeți.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Прямоугольник 1"/>
          <p:cNvSpPr/>
          <p:nvPr/>
        </p:nvSpPr>
        <p:spPr>
          <a:xfrm>
            <a:off x="0" y="3015688"/>
            <a:ext cx="12192000" cy="2585323"/>
          </a:xfrm>
          <a:prstGeom prst="rect">
            <a:avLst/>
          </a:prstGeom>
        </p:spPr>
        <p:txBody>
          <a:bodyPr wrap="square">
            <a:spAutoFit/>
          </a:bodyPr>
          <a:lstStyle/>
          <a:p>
            <a:r>
              <a:rPr lang="x-none">
                <a:latin typeface="Times New Roman" pitchFamily="18" charset="0"/>
                <a:cs typeface="Times New Roman" pitchFamily="18" charset="0"/>
              </a:rPr>
              <a:t>Адаптеры различаются не только протоколом связи и поддерживаемой средой передачи, но и интерфейсом с шиной ввода-вывода и процессором. Некоторые адаптеры не рекомендуется использовать на вторичной шине PCI, потому что она на ней работает медленно. Устройства также различаются в зависимости от метода, используемого для передачи данных между памятью и адаптером. Следующее описание потока передачи и приема применимо к подавляющему большинству адаптеров и устройств, но детали меняются. Когда все данные отправлены, управление возвращается приложению, которое затем работает асинхронно, пока адаптер передает данные. В зависимости от устройства, когда адаптер завершил передачу, он отправляет прерывание в систему. Когда прерывание обрабатывается, вызывается процедура прерывания устройства для настройки очередей передачи и освобождения буферов, в которых хранятся переданные данные. Рекомендуемый размер MTU для коммутатора составляет 65520 байт.</a:t>
            </a:r>
            <a:endParaRPr lang="en-US">
              <a:latin typeface="Times New Roman" pitchFamily="18" charset="0"/>
              <a:cs typeface="Times New Roman" pitchFamily="18" charset="0"/>
            </a:endParaRPr>
          </a:p>
        </p:txBody>
      </p:sp>
      <p:sp>
        <p:nvSpPr>
          <p:cNvPr id="5" name="Прямоугольник 4"/>
          <p:cNvSpPr/>
          <p:nvPr/>
        </p:nvSpPr>
        <p:spPr>
          <a:xfrm>
            <a:off x="0" y="3015688"/>
            <a:ext cx="12192000" cy="3842312"/>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Прямоугольник 5"/>
          <p:cNvSpPr/>
          <p:nvPr/>
        </p:nvSpPr>
        <p:spPr>
          <a:xfrm>
            <a:off x="0" y="0"/>
            <a:ext cx="12192000" cy="275272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71288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3167727"/>
          </a:xfrm>
          <a:prstGeom prst="rect">
            <a:avLst/>
          </a:prstGeom>
        </p:spPr>
        <p:txBody>
          <a:bodyPr wrap="square">
            <a:spAutoFit/>
          </a:bodyPr>
          <a:lstStyle/>
          <a:p>
            <a:pPr marL="257175">
              <a:lnSpc>
                <a:spcPct val="107000"/>
              </a:lnSpc>
              <a:spcAft>
                <a:spcPts val="0"/>
              </a:spcAft>
            </a:pPr>
            <a:r>
              <a:rPr lang="x-none" sz="1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Componentele generale ale unei rețele sunt</a:t>
            </a:r>
            <a:r>
              <a:rPr lang="x-none"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br>
              <a:rPr lang="x-none"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x-none" sz="1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Calculatorul central </a:t>
            </a:r>
            <a:r>
              <a:rPr lang="x-none"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denumit computer gazdă (</a:t>
            </a:r>
            <a:r>
              <a:rPr lang="x-none" sz="16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host computer</a:t>
            </a:r>
            <a:r>
              <a:rPr lang="x-none"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sau </a:t>
            </a:r>
            <a:r>
              <a:rPr lang="x-none" sz="16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file-server</a:t>
            </a:r>
            <a:r>
              <a:rPr lang="x-none"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este cel care gestionează funcționarea întregii rețele şi concentrează o mare parte din resursele acesteia;</a:t>
            </a:r>
            <a:br>
              <a:rPr lang="x-none"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x-none" sz="1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Stațiile de lucru </a:t>
            </a:r>
            <a:r>
              <a:rPr lang="x-none"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numite şi nodurile rețelei, sunt echipamentele de calcul eterogene conectate la calculatorul central şi între ele, având posibilitatea să transmită şi să recepționeze date şi să partajeze între ele resursele întregii rețele. În rețele pot fi conectate şi</a:t>
            </a:r>
            <a:br>
              <a:rPr lang="x-none"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alte echipamente: imprimante, copiatoare, faxuri etc.;</a:t>
            </a:r>
            <a:br>
              <a:rPr lang="x-none"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x-none" sz="1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Mediile de comunicație </a:t>
            </a:r>
            <a:r>
              <a:rPr lang="x-none"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reprezentate de suporții pe care sunt vehiculate pachetele de date între nodurile rețelei;</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r>
              <a:rPr lang="x-none" sz="1600" dirty="0">
                <a:solidFill>
                  <a:srgbClr val="000000"/>
                </a:solidFill>
                <a:latin typeface="Times New Roman" panose="02020603050405020304" pitchFamily="18" charset="0"/>
                <a:ea typeface="Calibri" panose="020F0502020204030204" pitchFamily="34" charset="0"/>
              </a:rPr>
              <a:t>– </a:t>
            </a:r>
            <a:r>
              <a:rPr lang="x-none" sz="1600" b="1" dirty="0">
                <a:solidFill>
                  <a:srgbClr val="000000"/>
                </a:solidFill>
                <a:latin typeface="Times New Roman" panose="02020603050405020304" pitchFamily="18" charset="0"/>
                <a:ea typeface="Calibri" panose="020F0502020204030204" pitchFamily="34" charset="0"/>
              </a:rPr>
              <a:t>Echipamentele de adaptare1 </a:t>
            </a:r>
            <a:r>
              <a:rPr lang="x-none" sz="1600" dirty="0">
                <a:solidFill>
                  <a:srgbClr val="000000"/>
                </a:solidFill>
                <a:latin typeface="Times New Roman" panose="02020603050405020304" pitchFamily="18" charset="0"/>
                <a:ea typeface="Calibri" panose="020F0502020204030204" pitchFamily="34" charset="0"/>
              </a:rPr>
              <a:t>- realizează compatibilitatea între calculatoarele din rețea şi mediile de comunicație;</a:t>
            </a:r>
            <a:br>
              <a:rPr lang="x-none" sz="1600" dirty="0">
                <a:solidFill>
                  <a:srgbClr val="000000"/>
                </a:solidFill>
                <a:latin typeface="Times New Roman" panose="02020603050405020304" pitchFamily="18" charset="0"/>
                <a:ea typeface="Calibri" panose="020F0502020204030204" pitchFamily="34" charset="0"/>
              </a:rPr>
            </a:br>
            <a:r>
              <a:rPr lang="x-none" sz="1600" dirty="0">
                <a:solidFill>
                  <a:srgbClr val="000000"/>
                </a:solidFill>
                <a:latin typeface="Times New Roman" panose="02020603050405020304" pitchFamily="18" charset="0"/>
                <a:ea typeface="Calibri" panose="020F0502020204030204" pitchFamily="34" charset="0"/>
              </a:rPr>
              <a:t>– </a:t>
            </a:r>
            <a:r>
              <a:rPr lang="x-none" sz="1600" b="1" dirty="0">
                <a:solidFill>
                  <a:srgbClr val="000000"/>
                </a:solidFill>
                <a:latin typeface="Times New Roman" panose="02020603050405020304" pitchFamily="18" charset="0"/>
                <a:ea typeface="Calibri" panose="020F0502020204030204" pitchFamily="34" charset="0"/>
              </a:rPr>
              <a:t>Echipamente de control al comunicațiilor </a:t>
            </a:r>
            <a:r>
              <a:rPr lang="x-none" sz="1600" dirty="0">
                <a:solidFill>
                  <a:srgbClr val="000000"/>
                </a:solidFill>
                <a:latin typeface="Times New Roman" panose="02020603050405020304" pitchFamily="18" charset="0"/>
                <a:ea typeface="Calibri" panose="020F0502020204030204" pitchFamily="34" charset="0"/>
              </a:rPr>
              <a:t>– optimizează traficul de mesaje dintre componentele rețelei şi asigură protecția datelor. Ele utilizează o varietate de coduri de </a:t>
            </a:r>
            <a:r>
              <a:rPr lang="x-none" sz="1600" dirty="0">
                <a:latin typeface="Times New Roman" panose="02020603050405020304" pitchFamily="18" charset="0"/>
                <a:cs typeface="Times New Roman" panose="02020603050405020304" pitchFamily="18" charset="0"/>
              </a:rPr>
              <a:t>comunicație şi tehnici de transmisie.</a:t>
            </a:r>
            <a:br>
              <a:rPr lang="x-none" sz="1600" dirty="0">
                <a:latin typeface="Times New Roman" panose="02020603050405020304" pitchFamily="18" charset="0"/>
                <a:cs typeface="Times New Roman" panose="02020603050405020304" pitchFamily="18" charset="0"/>
              </a:rPr>
            </a:br>
            <a:r>
              <a:rPr lang="x-none" sz="1600" dirty="0">
                <a:latin typeface="Times New Roman" panose="02020603050405020304" pitchFamily="18" charset="0"/>
                <a:cs typeface="Times New Roman" panose="02020603050405020304" pitchFamily="18" charset="0"/>
              </a:rPr>
              <a:t>– </a:t>
            </a:r>
            <a:r>
              <a:rPr lang="x-none" sz="1600" b="1" dirty="0">
                <a:latin typeface="Times New Roman" panose="02020603050405020304" pitchFamily="18" charset="0"/>
                <a:cs typeface="Times New Roman" panose="02020603050405020304" pitchFamily="18" charset="0"/>
              </a:rPr>
              <a:t>Sistemul de operare al rețelei </a:t>
            </a:r>
            <a:r>
              <a:rPr lang="x-none" sz="1600" dirty="0">
                <a:latin typeface="Times New Roman" panose="02020603050405020304" pitchFamily="18" charset="0"/>
                <a:cs typeface="Times New Roman" panose="02020603050405020304" pitchFamily="18" charset="0"/>
              </a:rPr>
              <a:t>- reprezintă pachetul de programe, instalat pe calculatorul central, care asigură coordonarea funcțiilor acesteia şi compatibilitatea între sistemele de operare instalate pe calculatoarele locale</a:t>
            </a:r>
            <a:r>
              <a:rPr lang="x-none" sz="1600" dirty="0" smtClean="0">
                <a:latin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0" y="3359924"/>
            <a:ext cx="12192000" cy="3293209"/>
          </a:xfrm>
          <a:prstGeom prst="rect">
            <a:avLst/>
          </a:prstGeom>
        </p:spPr>
        <p:txBody>
          <a:bodyPr wrap="square">
            <a:spAutoFit/>
          </a:bodyPr>
          <a:lstStyle/>
          <a:p>
            <a:r>
              <a:rPr lang="x-none" sz="1600" b="1">
                <a:latin typeface="Times New Roman" pitchFamily="18" charset="0"/>
                <a:cs typeface="Times New Roman" pitchFamily="18" charset="0"/>
              </a:rPr>
              <a:t>Общие компоненты сети:</a:t>
            </a:r>
            <a:endParaRPr lang="en-US" sz="1600" b="1">
              <a:latin typeface="Times New Roman" pitchFamily="18" charset="0"/>
              <a:cs typeface="Times New Roman" pitchFamily="18" charset="0"/>
            </a:endParaRPr>
          </a:p>
          <a:p>
            <a:r>
              <a:rPr lang="x-none" sz="1600">
                <a:latin typeface="Times New Roman" pitchFamily="18" charset="0"/>
                <a:cs typeface="Times New Roman" pitchFamily="18" charset="0"/>
              </a:rPr>
              <a:t>- </a:t>
            </a:r>
            <a:r>
              <a:rPr lang="x-none" sz="1600" b="1">
                <a:latin typeface="Times New Roman" pitchFamily="18" charset="0"/>
                <a:cs typeface="Times New Roman" pitchFamily="18" charset="0"/>
              </a:rPr>
              <a:t>Центральный компьютер</a:t>
            </a:r>
            <a:r>
              <a:rPr lang="x-none" sz="1600">
                <a:latin typeface="Times New Roman" pitchFamily="18" charset="0"/>
                <a:cs typeface="Times New Roman" pitchFamily="18" charset="0"/>
              </a:rPr>
              <a:t>, называемый главным компьютером или файловым сервером, управляет работой всей сети и концентрирует большую часть ее ресурсов;</a:t>
            </a:r>
            <a:endParaRPr lang="en-US" sz="1600">
              <a:latin typeface="Times New Roman" pitchFamily="18" charset="0"/>
              <a:cs typeface="Times New Roman" pitchFamily="18" charset="0"/>
            </a:endParaRPr>
          </a:p>
          <a:p>
            <a:r>
              <a:rPr lang="x-none" sz="1600">
                <a:latin typeface="Times New Roman" pitchFamily="18" charset="0"/>
                <a:cs typeface="Times New Roman" pitchFamily="18" charset="0"/>
              </a:rPr>
              <a:t>- </a:t>
            </a:r>
            <a:r>
              <a:rPr lang="x-none" sz="1600" b="1">
                <a:latin typeface="Times New Roman" pitchFamily="18" charset="0"/>
                <a:cs typeface="Times New Roman" pitchFamily="18" charset="0"/>
              </a:rPr>
              <a:t>Рабочие станции</a:t>
            </a:r>
            <a:r>
              <a:rPr lang="x-none" sz="1600">
                <a:latin typeface="Times New Roman" pitchFamily="18" charset="0"/>
                <a:cs typeface="Times New Roman" pitchFamily="18" charset="0"/>
              </a:rPr>
              <a:t>, также называемые сетевыми узлами, представляют собой разнородные вычислительные устройства, подключенные к мэйнфрейму и между ними, с возможностью передачи и приема данных и совместного использования ресурсов всей сети. К сетям может быть подключено другое оборудование: принтеры, копировальные аппараты, факсы и т. Д .;</a:t>
            </a:r>
            <a:endParaRPr lang="en-US" sz="1600">
              <a:latin typeface="Times New Roman" pitchFamily="18" charset="0"/>
              <a:cs typeface="Times New Roman" pitchFamily="18" charset="0"/>
            </a:endParaRPr>
          </a:p>
          <a:p>
            <a:r>
              <a:rPr lang="x-none" sz="1600">
                <a:latin typeface="Times New Roman" pitchFamily="18" charset="0"/>
                <a:cs typeface="Times New Roman" pitchFamily="18" charset="0"/>
              </a:rPr>
              <a:t>- </a:t>
            </a:r>
            <a:r>
              <a:rPr lang="x-none" sz="1600" b="1">
                <a:latin typeface="Times New Roman" pitchFamily="18" charset="0"/>
                <a:cs typeface="Times New Roman" pitchFamily="18" charset="0"/>
              </a:rPr>
              <a:t>Среда связи</a:t>
            </a:r>
            <a:r>
              <a:rPr lang="x-none" sz="1600">
                <a:latin typeface="Times New Roman" pitchFamily="18" charset="0"/>
                <a:cs typeface="Times New Roman" pitchFamily="18" charset="0"/>
              </a:rPr>
              <a:t> - представлена ​​опорами, на которых пакеты данных передаются между узлами сети;</a:t>
            </a:r>
            <a:endParaRPr lang="en-US" sz="1600">
              <a:latin typeface="Times New Roman" pitchFamily="18" charset="0"/>
              <a:cs typeface="Times New Roman" pitchFamily="18" charset="0"/>
            </a:endParaRPr>
          </a:p>
          <a:p>
            <a:r>
              <a:rPr lang="x-none" sz="1600">
                <a:latin typeface="Times New Roman" pitchFamily="18" charset="0"/>
                <a:cs typeface="Times New Roman" pitchFamily="18" charset="0"/>
              </a:rPr>
              <a:t>- </a:t>
            </a:r>
            <a:r>
              <a:rPr lang="x-none" sz="1600" b="1">
                <a:latin typeface="Times New Roman" pitchFamily="18" charset="0"/>
                <a:cs typeface="Times New Roman" pitchFamily="18" charset="0"/>
              </a:rPr>
              <a:t>Адаптационное оборудование1</a:t>
            </a:r>
            <a:r>
              <a:rPr lang="x-none" sz="1600">
                <a:latin typeface="Times New Roman" pitchFamily="18" charset="0"/>
                <a:cs typeface="Times New Roman" pitchFamily="18" charset="0"/>
              </a:rPr>
              <a:t> - обеспечивает совместимость сетевых компьютеров и средств связи;</a:t>
            </a:r>
            <a:endParaRPr lang="en-US" sz="1600">
              <a:latin typeface="Times New Roman" pitchFamily="18" charset="0"/>
              <a:cs typeface="Times New Roman" pitchFamily="18" charset="0"/>
            </a:endParaRPr>
          </a:p>
          <a:p>
            <a:r>
              <a:rPr lang="x-none" sz="1600">
                <a:latin typeface="Times New Roman" pitchFamily="18" charset="0"/>
                <a:cs typeface="Times New Roman" pitchFamily="18" charset="0"/>
              </a:rPr>
              <a:t>- </a:t>
            </a:r>
            <a:r>
              <a:rPr lang="x-none" sz="1600" b="1">
                <a:latin typeface="Times New Roman" pitchFamily="18" charset="0"/>
                <a:cs typeface="Times New Roman" pitchFamily="18" charset="0"/>
              </a:rPr>
              <a:t>Оборудование управления связью </a:t>
            </a:r>
            <a:r>
              <a:rPr lang="x-none" sz="1600">
                <a:latin typeface="Times New Roman" pitchFamily="18" charset="0"/>
                <a:cs typeface="Times New Roman" pitchFamily="18" charset="0"/>
              </a:rPr>
              <a:t>- оптимизирует обмен сообщениями между компонентами сети и обеспечивает защиту данных. Они используют различные коды связи и методы передачи.</a:t>
            </a:r>
            <a:endParaRPr lang="en-US" sz="1600">
              <a:latin typeface="Times New Roman" pitchFamily="18" charset="0"/>
              <a:cs typeface="Times New Roman" pitchFamily="18" charset="0"/>
            </a:endParaRPr>
          </a:p>
          <a:p>
            <a:r>
              <a:rPr lang="x-none" sz="1600">
                <a:latin typeface="Times New Roman" pitchFamily="18" charset="0"/>
                <a:cs typeface="Times New Roman" pitchFamily="18" charset="0"/>
              </a:rPr>
              <a:t>- </a:t>
            </a:r>
            <a:r>
              <a:rPr lang="x-none" sz="1600" b="1">
                <a:latin typeface="Times New Roman" pitchFamily="18" charset="0"/>
                <a:cs typeface="Times New Roman" pitchFamily="18" charset="0"/>
              </a:rPr>
              <a:t>Операционная система сети </a:t>
            </a:r>
            <a:r>
              <a:rPr lang="x-none" sz="1600">
                <a:latin typeface="Times New Roman" pitchFamily="18" charset="0"/>
                <a:cs typeface="Times New Roman" pitchFamily="18" charset="0"/>
              </a:rPr>
              <a:t>- представляет собой программный комплекс, установленный на центральном компьютере, который обеспечивает согласованность его функций и совместимость между операционными системами, установленными на локальных компьютерах.</a:t>
            </a:r>
            <a:endParaRPr lang="en-US" sz="1600">
              <a:latin typeface="Times New Roman" pitchFamily="18" charset="0"/>
              <a:cs typeface="Times New Roman" pitchFamily="18" charset="0"/>
            </a:endParaRPr>
          </a:p>
        </p:txBody>
      </p:sp>
      <p:sp>
        <p:nvSpPr>
          <p:cNvPr id="5" name="Прямоугольник 4"/>
          <p:cNvSpPr/>
          <p:nvPr/>
        </p:nvSpPr>
        <p:spPr>
          <a:xfrm>
            <a:off x="0" y="3359924"/>
            <a:ext cx="12192000" cy="3498076"/>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Прямоугольник 5"/>
          <p:cNvSpPr/>
          <p:nvPr/>
        </p:nvSpPr>
        <p:spPr>
          <a:xfrm>
            <a:off x="0" y="0"/>
            <a:ext cx="12192000" cy="316772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826712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13538" cy="4834144"/>
          </a:xfrm>
          <a:prstGeom prst="rect">
            <a:avLst/>
          </a:prstGeom>
        </p:spPr>
        <p:txBody>
          <a:bodyPr wrap="square">
            <a:spAutoFit/>
          </a:bodyPr>
          <a:lstStyle/>
          <a:p>
            <a:pPr marL="257175" indent="192405">
              <a:lnSpc>
                <a:spcPct val="107000"/>
              </a:lnSpc>
              <a:spcAft>
                <a:spcPts val="0"/>
              </a:spcAft>
            </a:pP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Încapsularea</a:t>
            </a:r>
            <a:b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 ca mai mulți utilizatori să poată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transmite simultan informații în rețea</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datele trebuie fragmentate în unități mici. Cu acest scop înainte ca datele să fie transmise, ele trec printr-un proces numit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încapsulare.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Încapsularea adaugă informații specifice prin elaborarea unui </a:t>
            </a:r>
            <a:r>
              <a:rPr lang="x-none"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antet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 a unui </a:t>
            </a:r>
            <a:r>
              <a:rPr lang="x-none"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trailer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la fiecare nivel.</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257175" indent="192405">
              <a:lnSpc>
                <a:spcPct val="107000"/>
              </a:lnSpc>
              <a:spcAft>
                <a:spcPts val="0"/>
              </a:spcAft>
            </a:pP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Prin încapsulare, protocoalele de pe fiecare nivel de transmisie pot comunica între sursă şi destinație independent de celelalte niveluri. Aceste unități reprezintă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unitățile de bază ale comunicațiilor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 rețea şi în dependență de nivelul de transmisie sunt numite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segmente/ pachete/cadre</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Componentele acestor unități sunt grupate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 trei secțiuni</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Antetul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conține un semnal de atenționare, care indică faptul că se transmite un set de date; adresa sursă; adresa destinație; informații de ceas pentru sincronizarea transmisiei.</a:t>
            </a:r>
            <a:b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Datele -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reprezintă informațiile care se transmit. Această componentă poate avea dimensiuni diferite, în funcție de rețea</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Postambulul (</a:t>
            </a:r>
            <a:r>
              <a:rPr lang="x-none"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trailer</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depinde de protocolul utilizat. De obicei conține o componentă de verificare a erorilor, numită </a:t>
            </a:r>
            <a:r>
              <a:rPr lang="x-none"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CRC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x-none"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Cyclic Redundancy Check </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sau </a:t>
            </a:r>
            <a:r>
              <a:rPr lang="x-none"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FCS </a:t>
            </a:r>
            <a:r>
              <a:rPr lang="x-none"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x-none"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Frame Check Sequence</a:t>
            </a:r>
            <a:r>
              <a:rPr lang="x-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Segmente/pachete/cadre pot conține mai multe tipuri de date printre care: informații (mesaje sau fişiere); anumite tipuri de date şi comenzi de control pentru calculator (solicitățile de servicii; codurile de control al sesiunii etc.). Dacă datele sunt fragmentate în segmente/pachete/cadre, transmisiile individuale vor fi accelerate, astfel încât fiecare calculator din rețea va putea transmite şi recepționa date.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405768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5355312"/>
          </a:xfrm>
          <a:prstGeom prst="rect">
            <a:avLst/>
          </a:prstGeom>
        </p:spPr>
        <p:txBody>
          <a:bodyPr wrap="square">
            <a:spAutoFit/>
          </a:bodyPr>
          <a:lstStyle/>
          <a:p>
            <a:r>
              <a:rPr lang="x-none" b="1">
                <a:latin typeface="Times New Roman" pitchFamily="18" charset="0"/>
                <a:cs typeface="Times New Roman" pitchFamily="18" charset="0"/>
              </a:rPr>
              <a:t>Инкапсуляция</a:t>
            </a:r>
            <a:endParaRPr lang="en-US" b="1">
              <a:latin typeface="Times New Roman" pitchFamily="18" charset="0"/>
              <a:cs typeface="Times New Roman" pitchFamily="18" charset="0"/>
            </a:endParaRPr>
          </a:p>
          <a:p>
            <a:r>
              <a:rPr lang="x-none">
                <a:latin typeface="Times New Roman" pitchFamily="18" charset="0"/>
                <a:cs typeface="Times New Roman" pitchFamily="18" charset="0"/>
              </a:rPr>
              <a:t>Чтобы несколько пользователей могли </a:t>
            </a:r>
            <a:r>
              <a:rPr lang="x-none" b="1">
                <a:latin typeface="Times New Roman" pitchFamily="18" charset="0"/>
                <a:cs typeface="Times New Roman" pitchFamily="18" charset="0"/>
              </a:rPr>
              <a:t>передавать информацию по сети одновременно</a:t>
            </a:r>
            <a:r>
              <a:rPr lang="x-none">
                <a:latin typeface="Times New Roman" pitchFamily="18" charset="0"/>
                <a:cs typeface="Times New Roman" pitchFamily="18" charset="0"/>
              </a:rPr>
              <a:t>, данные должны быть фрагментированы на небольшие блоки. Для этого перед передачей данные проходят процесс, называемый </a:t>
            </a:r>
            <a:r>
              <a:rPr lang="x-none" b="1">
                <a:latin typeface="Times New Roman" pitchFamily="18" charset="0"/>
                <a:cs typeface="Times New Roman" pitchFamily="18" charset="0"/>
              </a:rPr>
              <a:t>инкапсуляцией</a:t>
            </a:r>
            <a:r>
              <a:rPr lang="x-none" smtClean="0">
                <a:latin typeface="Times New Roman" pitchFamily="18" charset="0"/>
                <a:cs typeface="Times New Roman" pitchFamily="18" charset="0"/>
              </a:rPr>
              <a:t>.</a:t>
            </a:r>
            <a:r>
              <a:rPr lang="en-US" smtClean="0">
                <a:latin typeface="Times New Roman" pitchFamily="18" charset="0"/>
                <a:cs typeface="Times New Roman" pitchFamily="18" charset="0"/>
              </a:rPr>
              <a:t> </a:t>
            </a:r>
            <a:r>
              <a:rPr lang="x-none" smtClean="0">
                <a:latin typeface="Times New Roman" pitchFamily="18" charset="0"/>
                <a:cs typeface="Times New Roman" pitchFamily="18" charset="0"/>
              </a:rPr>
              <a:t> </a:t>
            </a:r>
            <a:r>
              <a:rPr lang="x-none">
                <a:latin typeface="Times New Roman" pitchFamily="18" charset="0"/>
                <a:cs typeface="Times New Roman" pitchFamily="18" charset="0"/>
              </a:rPr>
              <a:t>Инкапсуляция добавляет конкретную информацию, разрабатывая </a:t>
            </a:r>
            <a:r>
              <a:rPr lang="x-none" b="1" i="1">
                <a:latin typeface="Times New Roman" pitchFamily="18" charset="0"/>
                <a:cs typeface="Times New Roman" pitchFamily="18" charset="0"/>
              </a:rPr>
              <a:t>заголовок</a:t>
            </a:r>
            <a:r>
              <a:rPr lang="x-none">
                <a:latin typeface="Times New Roman" pitchFamily="18" charset="0"/>
                <a:cs typeface="Times New Roman" pitchFamily="18" charset="0"/>
              </a:rPr>
              <a:t> и </a:t>
            </a:r>
            <a:r>
              <a:rPr lang="x-none" b="1" i="1">
                <a:latin typeface="Times New Roman" pitchFamily="18" charset="0"/>
                <a:cs typeface="Times New Roman" pitchFamily="18" charset="0"/>
              </a:rPr>
              <a:t>трейлер</a:t>
            </a:r>
            <a:r>
              <a:rPr lang="x-none">
                <a:latin typeface="Times New Roman" pitchFamily="18" charset="0"/>
                <a:cs typeface="Times New Roman" pitchFamily="18" charset="0"/>
              </a:rPr>
              <a:t> на каждом уровне.</a:t>
            </a:r>
            <a:endParaRPr lang="en-US">
              <a:latin typeface="Times New Roman" pitchFamily="18" charset="0"/>
              <a:cs typeface="Times New Roman" pitchFamily="18" charset="0"/>
            </a:endParaRPr>
          </a:p>
          <a:p>
            <a:r>
              <a:rPr lang="x-none">
                <a:latin typeface="Times New Roman" pitchFamily="18" charset="0"/>
                <a:cs typeface="Times New Roman" pitchFamily="18" charset="0"/>
              </a:rPr>
              <a:t>Посредством инкапсуляции протоколы на каждом уровне передачи могут обмениваться данными между источником и получателем независимо от других уровней. Эти блоки представляют собой </a:t>
            </a:r>
            <a:r>
              <a:rPr lang="x-none" b="1">
                <a:latin typeface="Times New Roman" pitchFamily="18" charset="0"/>
                <a:cs typeface="Times New Roman" pitchFamily="18" charset="0"/>
              </a:rPr>
              <a:t>основные блоки сетевых коммуникаций </a:t>
            </a:r>
            <a:r>
              <a:rPr lang="x-none">
                <a:latin typeface="Times New Roman" pitchFamily="18" charset="0"/>
                <a:cs typeface="Times New Roman" pitchFamily="18" charset="0"/>
              </a:rPr>
              <a:t>и в зависимости от уровня передачи называются </a:t>
            </a:r>
            <a:r>
              <a:rPr lang="x-none" b="1">
                <a:latin typeface="Times New Roman" pitchFamily="18" charset="0"/>
                <a:cs typeface="Times New Roman" pitchFamily="18" charset="0"/>
              </a:rPr>
              <a:t>сегментами / пакетами / кадрами</a:t>
            </a:r>
            <a:r>
              <a:rPr lang="x-none">
                <a:latin typeface="Times New Roman" pitchFamily="18" charset="0"/>
                <a:cs typeface="Times New Roman" pitchFamily="18" charset="0"/>
              </a:rPr>
              <a:t>.</a:t>
            </a:r>
            <a:endParaRPr lang="en-US">
              <a:latin typeface="Times New Roman" pitchFamily="18" charset="0"/>
              <a:cs typeface="Times New Roman" pitchFamily="18" charset="0"/>
            </a:endParaRPr>
          </a:p>
          <a:p>
            <a:r>
              <a:rPr lang="x-none">
                <a:latin typeface="Times New Roman" pitchFamily="18" charset="0"/>
                <a:cs typeface="Times New Roman" pitchFamily="18" charset="0"/>
              </a:rPr>
              <a:t>Компоненты этих блоков сгруппированы в три раздела:</a:t>
            </a:r>
            <a:endParaRPr lang="en-US">
              <a:latin typeface="Times New Roman" pitchFamily="18" charset="0"/>
              <a:cs typeface="Times New Roman" pitchFamily="18" charset="0"/>
            </a:endParaRPr>
          </a:p>
          <a:p>
            <a:r>
              <a:rPr lang="x-none" b="1">
                <a:latin typeface="Times New Roman" pitchFamily="18" charset="0"/>
                <a:cs typeface="Times New Roman" pitchFamily="18" charset="0"/>
              </a:rPr>
              <a:t>Заголовок</a:t>
            </a:r>
            <a:r>
              <a:rPr lang="x-none">
                <a:latin typeface="Times New Roman" pitchFamily="18" charset="0"/>
                <a:cs typeface="Times New Roman" pitchFamily="18" charset="0"/>
              </a:rPr>
              <a:t> - содержит предупреждающий сигнал, указывающий на передачу набора данных; адрес источника; адрес назначения; информация часов для синхронизации передачи.</a:t>
            </a:r>
            <a:endParaRPr lang="en-US">
              <a:latin typeface="Times New Roman" pitchFamily="18" charset="0"/>
              <a:cs typeface="Times New Roman" pitchFamily="18" charset="0"/>
            </a:endParaRPr>
          </a:p>
          <a:p>
            <a:r>
              <a:rPr lang="x-none" b="1">
                <a:latin typeface="Times New Roman" pitchFamily="18" charset="0"/>
                <a:cs typeface="Times New Roman" pitchFamily="18" charset="0"/>
              </a:rPr>
              <a:t>Данные</a:t>
            </a:r>
            <a:r>
              <a:rPr lang="x-none">
                <a:latin typeface="Times New Roman" pitchFamily="18" charset="0"/>
                <a:cs typeface="Times New Roman" pitchFamily="18" charset="0"/>
              </a:rPr>
              <a:t> - представляет собой передаваемую информацию. Этот компонент может иметь разные размеры, в зависимости от сети.</a:t>
            </a:r>
            <a:endParaRPr lang="en-US">
              <a:latin typeface="Times New Roman" pitchFamily="18" charset="0"/>
              <a:cs typeface="Times New Roman" pitchFamily="18" charset="0"/>
            </a:endParaRPr>
          </a:p>
          <a:p>
            <a:r>
              <a:rPr lang="x-none" b="1">
                <a:latin typeface="Times New Roman" pitchFamily="18" charset="0"/>
                <a:cs typeface="Times New Roman" pitchFamily="18" charset="0"/>
              </a:rPr>
              <a:t>Трейлер</a:t>
            </a:r>
            <a:r>
              <a:rPr lang="x-none">
                <a:latin typeface="Times New Roman" pitchFamily="18" charset="0"/>
                <a:cs typeface="Times New Roman" pitchFamily="18" charset="0"/>
              </a:rPr>
              <a:t> - зависит от используемого протокола. Обычно он содержит компонент проверки ошибок, называемый </a:t>
            </a:r>
            <a:r>
              <a:rPr lang="x-none" i="1">
                <a:latin typeface="Times New Roman" pitchFamily="18" charset="0"/>
                <a:cs typeface="Times New Roman" pitchFamily="18" charset="0"/>
              </a:rPr>
              <a:t>CRC (Cyclic Redundancy Check)</a:t>
            </a:r>
            <a:r>
              <a:rPr lang="x-none">
                <a:latin typeface="Times New Roman" pitchFamily="18" charset="0"/>
                <a:cs typeface="Times New Roman" pitchFamily="18" charset="0"/>
              </a:rPr>
              <a:t> или </a:t>
            </a:r>
            <a:r>
              <a:rPr lang="x-none" i="1">
                <a:latin typeface="Times New Roman" pitchFamily="18" charset="0"/>
                <a:cs typeface="Times New Roman" pitchFamily="18" charset="0"/>
              </a:rPr>
              <a:t>FCS (Frame Check Sequence)</a:t>
            </a:r>
            <a:r>
              <a:rPr lang="x-none">
                <a:latin typeface="Times New Roman" pitchFamily="18" charset="0"/>
                <a:cs typeface="Times New Roman" pitchFamily="18" charset="0"/>
              </a:rPr>
              <a:t>. Сегменты / пакеты / фреймы могут содержать несколько типов данных, включая: информацию (сообщения или файлы); определенные типы данных и команд управления компьютером (запросы на обслуживание, коды управления сеансом и т. д.). Если данные фрагментированы на сегменты / пакеты / кадры, отдельные передачи будут ускорены, так что каждый компьютер в сети сможет передавать и получать данные.</a:t>
            </a:r>
            <a:endParaRPr lang="en-US">
              <a:latin typeface="Times New Roman" pitchFamily="18" charset="0"/>
              <a:cs typeface="Times New Roman" pitchFamily="18" charset="0"/>
            </a:endParaRPr>
          </a:p>
        </p:txBody>
      </p:sp>
      <p:sp>
        <p:nvSpPr>
          <p:cNvPr id="5" name="Прямоугольник 4"/>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475774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32784" y="0"/>
            <a:ext cx="6096000" cy="369332"/>
          </a:xfrm>
          <a:prstGeom prst="rect">
            <a:avLst/>
          </a:prstGeom>
        </p:spPr>
        <p:txBody>
          <a:bodyPr>
            <a:spAutoFit/>
          </a:bodyPr>
          <a:lstStyle/>
          <a:p>
            <a:r>
              <a:rPr lang="en-US" dirty="0">
                <a:solidFill>
                  <a:srgbClr val="000000"/>
                </a:solidFill>
                <a:latin typeface="Times New Roman" pitchFamily="18" charset="0"/>
                <a:cs typeface="Times New Roman" pitchFamily="18" charset="0"/>
              </a:rPr>
              <a:t>DESCRIEREA TOPOLOGIILOR REŢELELOR DE DATE</a:t>
            </a:r>
            <a:r>
              <a:rPr lang="en-US" dirty="0">
                <a:latin typeface="Times New Roman" pitchFamily="18" charset="0"/>
                <a:cs typeface="Times New Roman" pitchFamily="18" charset="0"/>
              </a:rPr>
              <a:t> </a:t>
            </a:r>
          </a:p>
        </p:txBody>
      </p:sp>
      <p:sp>
        <p:nvSpPr>
          <p:cNvPr id="5" name="Прямоугольник 4"/>
          <p:cNvSpPr/>
          <p:nvPr/>
        </p:nvSpPr>
        <p:spPr>
          <a:xfrm>
            <a:off x="0" y="369332"/>
            <a:ext cx="6096000" cy="369332"/>
          </a:xfrm>
          <a:prstGeom prst="rect">
            <a:avLst/>
          </a:prstGeom>
        </p:spPr>
        <p:txBody>
          <a:bodyPr>
            <a:spAutoFit/>
          </a:bodyPr>
          <a:lstStyle/>
          <a:p>
            <a:r>
              <a:rPr lang="en-US" dirty="0" err="1">
                <a:solidFill>
                  <a:srgbClr val="000000"/>
                </a:solidFill>
                <a:latin typeface="Times New Roman" pitchFamily="18" charset="0"/>
                <a:cs typeface="Times New Roman" pitchFamily="18" charset="0"/>
              </a:rPr>
              <a:t>Transmisia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datelor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reţelele</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calculatoare</a:t>
            </a:r>
            <a:r>
              <a:rPr lang="en-US" dirty="0">
                <a:latin typeface="Times New Roman" pitchFamily="18" charset="0"/>
                <a:cs typeface="Times New Roman" pitchFamily="18" charset="0"/>
              </a:rPr>
              <a:t> </a:t>
            </a:r>
          </a:p>
        </p:txBody>
      </p:sp>
      <p:sp>
        <p:nvSpPr>
          <p:cNvPr id="6" name="Прямоугольник 5"/>
          <p:cNvSpPr/>
          <p:nvPr/>
        </p:nvSpPr>
        <p:spPr>
          <a:xfrm>
            <a:off x="132783" y="738664"/>
            <a:ext cx="11908325" cy="4801314"/>
          </a:xfrm>
          <a:prstGeom prst="rect">
            <a:avLst/>
          </a:prstGeom>
        </p:spPr>
        <p:txBody>
          <a:bodyPr wrap="square">
            <a:spAutoFit/>
          </a:bodyPr>
          <a:lstStyle/>
          <a:p>
            <a:r>
              <a:rPr lang="en-US" dirty="0">
                <a:solidFill>
                  <a:srgbClr val="000000"/>
                </a:solidFill>
                <a:latin typeface="Times New Roman" panose="02020603050405020304" pitchFamily="18" charset="0"/>
                <a:cs typeface="Times New Roman" panose="02020603050405020304" pitchFamily="18" charset="0"/>
              </a:rPr>
              <a:t>O </a:t>
            </a:r>
            <a:r>
              <a:rPr lang="en-US" dirty="0" err="1">
                <a:solidFill>
                  <a:srgbClr val="000000"/>
                </a:solidFill>
                <a:latin typeface="Times New Roman" panose="02020603050405020304" pitchFamily="18" charset="0"/>
                <a:cs typeface="Times New Roman" panose="02020603050405020304" pitchFamily="18" charset="0"/>
              </a:rPr>
              <a:t>reţea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calculatoare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alcătuită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dintr</a:t>
            </a:r>
            <a:r>
              <a:rPr lang="en-US" dirty="0">
                <a:solidFill>
                  <a:srgbClr val="000000"/>
                </a:solidFill>
                <a:latin typeface="Times New Roman" panose="02020603050405020304" pitchFamily="18" charset="0"/>
                <a:cs typeface="Times New Roman" panose="02020603050405020304" pitchFamily="18" charset="0"/>
              </a:rPr>
              <a:t>-un </a:t>
            </a:r>
            <a:r>
              <a:rPr lang="en-US" dirty="0" err="1">
                <a:solidFill>
                  <a:srgbClr val="000000"/>
                </a:solidFill>
                <a:latin typeface="Times New Roman" panose="02020603050405020304" pitchFamily="18" charset="0"/>
                <a:cs typeface="Times New Roman" panose="02020603050405020304" pitchFamily="18" charset="0"/>
              </a:rPr>
              <a:t>ansamblu</a:t>
            </a:r>
            <a:r>
              <a:rPr lang="en-US" dirty="0">
                <a:solidFill>
                  <a:srgbClr val="000000"/>
                </a:solidFill>
                <a:latin typeface="Times New Roman" panose="02020603050405020304" pitchFamily="18" charset="0"/>
                <a:cs typeface="Times New Roman" panose="02020603050405020304" pitchFamily="18" charset="0"/>
              </a:rPr>
              <a:t> de </a:t>
            </a:r>
            <a:r>
              <a:rPr lang="en-US" dirty="0" err="1" smtClean="0">
                <a:solidFill>
                  <a:srgbClr val="000000"/>
                </a:solidFill>
                <a:latin typeface="Times New Roman" panose="02020603050405020304" pitchFamily="18" charset="0"/>
                <a:cs typeface="Times New Roman" panose="02020603050405020304" pitchFamily="18" charset="0"/>
              </a:rPr>
              <a:t>echipamente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interconectate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între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intermediul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echipamente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reţea</a:t>
            </a:r>
            <a:r>
              <a:rPr lang="en-US" dirty="0">
                <a:solidFill>
                  <a:srgbClr val="000000"/>
                </a:solidFill>
                <a:latin typeface="Times New Roman" panose="02020603050405020304" pitchFamily="18" charset="0"/>
                <a:cs typeface="Times New Roman" panose="02020603050405020304" pitchFamily="18" charset="0"/>
              </a:rPr>
              <a:t>, cu </a:t>
            </a:r>
            <a:r>
              <a:rPr lang="en-US" dirty="0" err="1">
                <a:solidFill>
                  <a:srgbClr val="000000"/>
                </a:solidFill>
                <a:latin typeface="Times New Roman" panose="02020603050405020304" pitchFamily="18" charset="0"/>
                <a:cs typeface="Times New Roman" panose="02020603050405020304" pitchFamily="18" charset="0"/>
              </a:rPr>
              <a:t>scopul</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transmisiei</a:t>
            </a:r>
            <a:r>
              <a:rPr lang="en-US" dirty="0" smtClean="0">
                <a:solidFill>
                  <a:srgbClr val="000000"/>
                </a:solidFill>
                <a:latin typeface="Times New Roman" panose="02020603050405020304" pitchFamily="18" charset="0"/>
                <a:cs typeface="Times New Roman" panose="02020603050405020304" pitchFamily="18" charset="0"/>
              </a:rPr>
              <a:t> de </a:t>
            </a:r>
            <a:r>
              <a:rPr lang="en-US" dirty="0">
                <a:solidFill>
                  <a:srgbClr val="000000"/>
                </a:solidFill>
                <a:latin typeface="Times New Roman" panose="02020603050405020304" pitchFamily="18" charset="0"/>
                <a:cs typeface="Times New Roman" panose="02020603050405020304" pitchFamily="18" charset="0"/>
              </a:rPr>
              <a:t>date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partajării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resurselor</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O </a:t>
            </a:r>
            <a:r>
              <a:rPr lang="en-US" dirty="0" err="1">
                <a:latin typeface="Times New Roman" panose="02020603050405020304" pitchFamily="18" charset="0"/>
                <a:cs typeface="Times New Roman" panose="02020603050405020304" pitchFamily="18" charset="0"/>
              </a:rPr>
              <a:t>reţea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partaja</a:t>
            </a:r>
            <a:r>
              <a:rPr lang="en-US" dirty="0">
                <a:latin typeface="Times New Roman" panose="02020603050405020304" pitchFamily="18" charset="0"/>
                <a:cs typeface="Times New Roman" panose="02020603050405020304" pitchFamily="18" charset="0"/>
              </a:rPr>
              <a:t> diverse </a:t>
            </a:r>
            <a:r>
              <a:rPr lang="en-US" dirty="0" err="1">
                <a:latin typeface="Times New Roman" panose="02020603050405020304" pitchFamily="18" charset="0"/>
                <a:cs typeface="Times New Roman" panose="02020603050405020304" pitchFamily="18" charset="0"/>
              </a:rPr>
              <a:t>tipuri</a:t>
            </a:r>
            <a:r>
              <a:rPr lang="en-US" dirty="0">
                <a:latin typeface="Times New Roman" panose="02020603050405020304" pitchFamily="18" charset="0"/>
                <a:cs typeface="Times New Roman" panose="02020603050405020304" pitchFamily="18" charset="0"/>
              </a:rPr>
              <a:t> de </a:t>
            </a:r>
            <a:r>
              <a:rPr lang="en-US" dirty="0" err="1" smtClean="0">
                <a:latin typeface="Times New Roman" panose="02020603050405020304" pitchFamily="18" charset="0"/>
                <a:cs typeface="Times New Roman" panose="02020603050405020304" pitchFamily="18" charset="0"/>
              </a:rPr>
              <a:t>resurse</a:t>
            </a:r>
            <a:r>
              <a:rPr lang="en-US" dirty="0" smtClean="0">
                <a:latin typeface="Times New Roman" panose="02020603050405020304" pitchFamily="18" charset="0"/>
                <a:cs typeface="Times New Roman" panose="02020603050405020304" pitchFamily="18" charset="0"/>
              </a:rPr>
              <a:t>:</a:t>
            </a:r>
          </a:p>
          <a:p>
            <a:pPr marL="285750"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Servicii</a:t>
            </a:r>
            <a:r>
              <a:rPr lang="en-US" dirty="0">
                <a:latin typeface="Times New Roman" panose="02020603050405020304" pitchFamily="18" charset="0"/>
                <a:cs typeface="Times New Roman" panose="02020603050405020304" pitchFamily="18" charset="0"/>
              </a:rPr>
              <a:t> – cum </a:t>
            </a:r>
            <a:r>
              <a:rPr lang="en-US" dirty="0" err="1">
                <a:latin typeface="Times New Roman" panose="02020603050405020304" pitchFamily="18" charset="0"/>
                <a:cs typeface="Times New Roman" panose="02020603050405020304" pitchFamily="18" charset="0"/>
              </a:rPr>
              <a:t>ar</a:t>
            </a:r>
            <a:r>
              <a:rPr lang="en-US" dirty="0">
                <a:latin typeface="Times New Roman" panose="02020603050405020304" pitchFamily="18" charset="0"/>
                <a:cs typeface="Times New Roman" panose="02020603050405020304" pitchFamily="18" charset="0"/>
              </a:rPr>
              <a:t> fi </a:t>
            </a:r>
            <a:r>
              <a:rPr lang="en-US" dirty="0" err="1">
                <a:latin typeface="Times New Roman" panose="02020603050405020304" pitchFamily="18" charset="0"/>
                <a:cs typeface="Times New Roman" panose="02020603050405020304" pitchFamily="18" charset="0"/>
              </a:rPr>
              <a:t>imprimarea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scanare</a:t>
            </a:r>
            <a:r>
              <a:rPr lang="en-US" dirty="0" smtClean="0">
                <a:latin typeface="Times New Roman" panose="02020603050405020304" pitchFamily="18" charset="0"/>
                <a:cs typeface="Times New Roman" panose="02020603050405020304" pitchFamily="18" charset="0"/>
              </a:rPr>
              <a:t>;</a:t>
            </a:r>
          </a:p>
          <a:p>
            <a:pPr marL="285750"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Spaţii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stocare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suporturi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externe</a:t>
            </a:r>
            <a:r>
              <a:rPr lang="en-US" dirty="0">
                <a:latin typeface="Times New Roman" panose="02020603050405020304" pitchFamily="18" charset="0"/>
                <a:cs typeface="Times New Roman" panose="02020603050405020304" pitchFamily="18" charset="0"/>
              </a:rPr>
              <a:t> – cum </a:t>
            </a:r>
            <a:r>
              <a:rPr lang="en-US" dirty="0" err="1">
                <a:latin typeface="Times New Roman" panose="02020603050405020304" pitchFamily="18" charset="0"/>
                <a:cs typeface="Times New Roman" panose="02020603050405020304" pitchFamily="18" charset="0"/>
              </a:rPr>
              <a:t>ar</a:t>
            </a:r>
            <a:r>
              <a:rPr lang="en-US" dirty="0">
                <a:latin typeface="Times New Roman" panose="02020603050405020304" pitchFamily="18" charset="0"/>
                <a:cs typeface="Times New Roman" panose="02020603050405020304" pitchFamily="18" charset="0"/>
              </a:rPr>
              <a:t> fi </a:t>
            </a:r>
            <a:r>
              <a:rPr lang="en-US" dirty="0" smtClean="0">
                <a:latin typeface="Times New Roman" panose="02020603050405020304" pitchFamily="18" charset="0"/>
                <a:cs typeface="Times New Roman" panose="02020603050405020304" pitchFamily="18" charset="0"/>
              </a:rPr>
              <a:t>hard-</a:t>
            </a:r>
            <a:r>
              <a:rPr lang="en-US" dirty="0" err="1" smtClean="0">
                <a:latin typeface="Times New Roman" panose="02020603050405020304" pitchFamily="18" charset="0"/>
                <a:cs typeface="Times New Roman" panose="02020603050405020304" pitchFamily="18" charset="0"/>
              </a:rPr>
              <a:t>diskurile</a:t>
            </a:r>
            <a:r>
              <a:rPr lang="en-US" dirty="0" smtClean="0">
                <a:latin typeface="Times New Roman" panose="02020603050405020304" pitchFamily="18" charset="0"/>
                <a:cs typeface="Times New Roman" panose="02020603050405020304" pitchFamily="18" charset="0"/>
              </a:rPr>
              <a:t>;</a:t>
            </a:r>
          </a:p>
          <a:p>
            <a:pPr marL="285750"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Aplicaţii</a:t>
            </a:r>
            <a:r>
              <a:rPr lang="en-US" dirty="0">
                <a:latin typeface="Times New Roman" panose="02020603050405020304" pitchFamily="18" charset="0"/>
                <a:cs typeface="Times New Roman" panose="02020603050405020304" pitchFamily="18" charset="0"/>
              </a:rPr>
              <a:t> – cum </a:t>
            </a:r>
            <a:r>
              <a:rPr lang="en-US" dirty="0" err="1">
                <a:latin typeface="Times New Roman" panose="02020603050405020304" pitchFamily="18" charset="0"/>
                <a:cs typeface="Times New Roman" panose="02020603050405020304" pitchFamily="18" charset="0"/>
              </a:rPr>
              <a:t>ar</a:t>
            </a:r>
            <a:r>
              <a:rPr lang="en-US" dirty="0">
                <a:latin typeface="Times New Roman" panose="02020603050405020304" pitchFamily="18" charset="0"/>
                <a:cs typeface="Times New Roman" panose="02020603050405020304" pitchFamily="18" charset="0"/>
              </a:rPr>
              <a:t> fi </a:t>
            </a:r>
            <a:r>
              <a:rPr lang="en-US" dirty="0" err="1">
                <a:latin typeface="Times New Roman" panose="02020603050405020304" pitchFamily="18" charset="0"/>
                <a:cs typeface="Times New Roman" panose="02020603050405020304" pitchFamily="18" charset="0"/>
              </a:rPr>
              <a:t>bazele</a:t>
            </a:r>
            <a:r>
              <a:rPr lang="en-US" dirty="0">
                <a:latin typeface="Times New Roman" panose="02020603050405020304" pitchFamily="18" charset="0"/>
                <a:cs typeface="Times New Roman" panose="02020603050405020304" pitchFamily="18" charset="0"/>
              </a:rPr>
              <a:t> de </a:t>
            </a:r>
            <a:r>
              <a:rPr lang="en-US" dirty="0" smtClean="0">
                <a:latin typeface="Times New Roman" panose="02020603050405020304" pitchFamily="18" charset="0"/>
                <a:cs typeface="Times New Roman" panose="02020603050405020304" pitchFamily="18" charset="0"/>
              </a:rPr>
              <a:t>date</a:t>
            </a:r>
          </a:p>
          <a:p>
            <a:pPr marL="285750" indent="-285750">
              <a:buFont typeface="Arial" panose="020B0604020202020204" pitchFamily="34" charset="0"/>
              <a:buChar char="•"/>
            </a:pPr>
            <a:endParaRPr lang="en-US" dirty="0" smtClean="0">
              <a:latin typeface="Times New Roman" panose="02020603050405020304" pitchFamily="18" charset="0"/>
              <a:cs typeface="Times New Roman" panose="02020603050405020304" pitchFamily="18" charset="0"/>
            </a:endParaRPr>
          </a:p>
          <a:p>
            <a:r>
              <a:rPr lang="en-US" dirty="0" err="1" smtClean="0">
                <a:latin typeface="Times New Roman" panose="02020603050405020304" pitchFamily="18" charset="0"/>
                <a:cs typeface="Times New Roman" panose="02020603050405020304" pitchFamily="18" charset="0"/>
              </a:rPr>
              <a:t>Echipamentele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interconectate</a:t>
            </a:r>
            <a:r>
              <a:rPr lang="en-US" dirty="0">
                <a:latin typeface="Times New Roman" panose="02020603050405020304" pitchFamily="18" charset="0"/>
                <a:cs typeface="Times New Roman" panose="02020603050405020304" pitchFamily="18" charset="0"/>
              </a:rPr>
              <a:t> pot fi </a:t>
            </a:r>
            <a:r>
              <a:rPr lang="en-US" dirty="0" err="1">
                <a:latin typeface="Times New Roman" panose="02020603050405020304" pitchFamily="18" charset="0"/>
                <a:cs typeface="Times New Roman" panose="02020603050405020304" pitchFamily="18" charset="0"/>
              </a:rPr>
              <a:t>sisteme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calcul</a:t>
            </a:r>
            <a:r>
              <a:rPr lang="en-US" dirty="0">
                <a:latin typeface="Times New Roman" panose="02020603050405020304" pitchFamily="18" charset="0"/>
                <a:cs typeface="Times New Roman" panose="02020603050405020304" pitchFamily="18" charset="0"/>
              </a:rPr>
              <a:t> (desktop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laptop) </a:t>
            </a:r>
            <a:r>
              <a:rPr lang="en-US" dirty="0" err="1" smtClean="0">
                <a:latin typeface="Times New Roman" panose="02020603050405020304" pitchFamily="18" charset="0"/>
                <a:cs typeface="Times New Roman" panose="02020603050405020304" pitchFamily="18" charset="0"/>
              </a:rPr>
              <a:t>sau</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echipamente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periferice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imprimante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scannere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etc</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Conectivitatea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asigurată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echipamente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reţea</a:t>
            </a:r>
            <a:r>
              <a:rPr lang="en-US" dirty="0">
                <a:latin typeface="Times New Roman" panose="02020603050405020304" pitchFamily="18" charset="0"/>
                <a:cs typeface="Times New Roman" panose="02020603050405020304" pitchFamily="18" charset="0"/>
              </a:rPr>
              <a:t> (hub-</a:t>
            </a:r>
            <a:r>
              <a:rPr lang="en-US" dirty="0" err="1">
                <a:latin typeface="Times New Roman" panose="02020603050405020304" pitchFamily="18" charset="0"/>
                <a:cs typeface="Times New Roman" panose="02020603050405020304" pitchFamily="18" charset="0"/>
              </a:rPr>
              <a:t>uri</a:t>
            </a:r>
            <a:r>
              <a:rPr lang="en-US" dirty="0">
                <a:latin typeface="Times New Roman" panose="02020603050405020304" pitchFamily="18" charset="0"/>
                <a:cs typeface="Times New Roman" panose="02020603050405020304" pitchFamily="18" charset="0"/>
              </a:rPr>
              <a:t>, switch-</a:t>
            </a:r>
            <a:r>
              <a:rPr lang="en-US" dirty="0" err="1">
                <a:latin typeface="Times New Roman" panose="02020603050405020304" pitchFamily="18" charset="0"/>
                <a:cs typeface="Times New Roman" panose="02020603050405020304" pitchFamily="18" charset="0"/>
              </a:rPr>
              <a:t>uri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rutere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puncte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acces</a:t>
            </a:r>
            <a:r>
              <a:rPr lang="en-US" dirty="0">
                <a:latin typeface="Times New Roman" panose="02020603050405020304" pitchFamily="18" charset="0"/>
                <a:cs typeface="Times New Roman" panose="02020603050405020304" pitchFamily="18" charset="0"/>
              </a:rPr>
              <a:t> wireless</a:t>
            </a:r>
            <a:r>
              <a:rPr lang="en-US" dirty="0" smtClean="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Transmisia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datelor</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realizează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medii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transmisie</a:t>
            </a:r>
            <a:r>
              <a:rPr lang="en-US" dirty="0">
                <a:latin typeface="Times New Roman" panose="02020603050405020304" pitchFamily="18" charset="0"/>
                <a:cs typeface="Times New Roman" panose="02020603050405020304" pitchFamily="18" charset="0"/>
              </a:rPr>
              <a:t> care pot </a:t>
            </a:r>
            <a:r>
              <a:rPr lang="en-US" dirty="0" smtClean="0">
                <a:latin typeface="Times New Roman" panose="02020603050405020304" pitchFamily="18" charset="0"/>
                <a:cs typeface="Times New Roman" panose="02020603050405020304" pitchFamily="18" charset="0"/>
              </a:rPr>
              <a:t>fi:</a:t>
            </a:r>
          </a:p>
          <a:p>
            <a:pPr marL="285750"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Conductoare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cupru</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transmisia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datelor</a:t>
            </a:r>
            <a:r>
              <a:rPr lang="en-US" dirty="0">
                <a:latin typeface="Times New Roman" panose="02020603050405020304" pitchFamily="18" charset="0"/>
                <a:cs typeface="Times New Roman" panose="02020603050405020304" pitchFamily="18" charset="0"/>
              </a:rPr>
              <a:t> sub </a:t>
            </a:r>
            <a:r>
              <a:rPr lang="en-US" dirty="0" err="1">
                <a:latin typeface="Times New Roman" panose="02020603050405020304" pitchFamily="18" charset="0"/>
                <a:cs typeface="Times New Roman" panose="02020603050405020304" pitchFamily="18" charset="0"/>
              </a:rPr>
              <a:t>formă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semnale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electrice</a:t>
            </a:r>
            <a:r>
              <a:rPr lang="en-US" dirty="0" smtClean="0">
                <a:latin typeface="Times New Roman" panose="02020603050405020304" pitchFamily="18" charset="0"/>
                <a:cs typeface="Times New Roman" panose="02020603050405020304" pitchFamily="18" charset="0"/>
              </a:rPr>
              <a:t>;</a:t>
            </a:r>
          </a:p>
          <a:p>
            <a:pPr marL="285750"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Fibră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optică</a:t>
            </a:r>
            <a:r>
              <a:rPr lang="en-US" dirty="0">
                <a:latin typeface="Times New Roman" panose="02020603050405020304" pitchFamily="18" charset="0"/>
                <a:cs typeface="Times New Roman" panose="02020603050405020304" pitchFamily="18" charset="0"/>
              </a:rPr>
              <a:t> – din </a:t>
            </a:r>
            <a:r>
              <a:rPr lang="en-US" dirty="0" err="1">
                <a:latin typeface="Times New Roman" panose="02020603050405020304" pitchFamily="18" charset="0"/>
                <a:cs typeface="Times New Roman" panose="02020603050405020304" pitchFamily="18" charset="0"/>
              </a:rPr>
              <a:t>fibre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sticlă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materiale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plastice</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transporta</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datele</a:t>
            </a:r>
            <a:r>
              <a:rPr lang="en-US" dirty="0" smtClean="0">
                <a:latin typeface="Times New Roman" panose="02020603050405020304" pitchFamily="18" charset="0"/>
                <a:cs typeface="Times New Roman" panose="02020603050405020304" pitchFamily="18" charset="0"/>
              </a:rPr>
              <a:t> sub </a:t>
            </a:r>
            <a:r>
              <a:rPr lang="en-US" dirty="0" err="1">
                <a:latin typeface="Times New Roman" panose="02020603050405020304" pitchFamily="18" charset="0"/>
                <a:cs typeface="Times New Roman" panose="02020603050405020304" pitchFamily="18" charset="0"/>
              </a:rPr>
              <a:t>formă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impulsuri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luminoase</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Medii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transmisie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datelor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fără</a:t>
            </a:r>
            <a:r>
              <a:rPr lang="en-US" dirty="0">
                <a:latin typeface="Times New Roman" panose="02020603050405020304" pitchFamily="18" charset="0"/>
                <a:cs typeface="Times New Roman" panose="02020603050405020304" pitchFamily="18" charset="0"/>
              </a:rPr>
              <a:t> fir – transmit </a:t>
            </a:r>
            <a:r>
              <a:rPr lang="en-US" dirty="0" err="1">
                <a:latin typeface="Times New Roman" panose="02020603050405020304" pitchFamily="18" charset="0"/>
                <a:cs typeface="Times New Roman" panose="02020603050405020304" pitchFamily="18" charset="0"/>
              </a:rPr>
              <a:t>datele</a:t>
            </a:r>
            <a:r>
              <a:rPr lang="en-US" dirty="0">
                <a:latin typeface="Times New Roman" panose="02020603050405020304" pitchFamily="18" charset="0"/>
                <a:cs typeface="Times New Roman" panose="02020603050405020304" pitchFamily="18" charset="0"/>
              </a:rPr>
              <a:t> sub </a:t>
            </a:r>
            <a:r>
              <a:rPr lang="en-US" dirty="0" err="1">
                <a:latin typeface="Times New Roman" panose="02020603050405020304" pitchFamily="18" charset="0"/>
                <a:cs typeface="Times New Roman" panose="02020603050405020304" pitchFamily="18" charset="0"/>
              </a:rPr>
              <a:t>formă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unde</a:t>
            </a:r>
            <a:r>
              <a:rPr lang="en-US" dirty="0">
                <a:latin typeface="Times New Roman" panose="02020603050405020304" pitchFamily="18" charset="0"/>
                <a:cs typeface="Times New Roman" panose="02020603050405020304" pitchFamily="18" charset="0"/>
              </a:rPr>
              <a:t> radio</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microunde</a:t>
            </a:r>
            <a:r>
              <a:rPr lang="en-US" dirty="0">
                <a:latin typeface="Times New Roman" panose="02020603050405020304" pitchFamily="18" charset="0"/>
                <a:cs typeface="Times New Roman" panose="02020603050405020304" pitchFamily="18" charset="0"/>
              </a:rPr>
              <a:t>, raze </a:t>
            </a:r>
            <a:r>
              <a:rPr lang="en-US" dirty="0" err="1">
                <a:latin typeface="Times New Roman" panose="02020603050405020304" pitchFamily="18" charset="0"/>
                <a:cs typeface="Times New Roman" panose="02020603050405020304" pitchFamily="18" charset="0"/>
              </a:rPr>
              <a:t>infraroşii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raze laser -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cadrul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conexiunilor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fără</a:t>
            </a:r>
            <a:r>
              <a:rPr lang="en-US" dirty="0">
                <a:latin typeface="Times New Roman" panose="02020603050405020304" pitchFamily="18" charset="0"/>
                <a:cs typeface="Times New Roman" panose="02020603050405020304" pitchFamily="18" charset="0"/>
              </a:rPr>
              <a:t> fir (wireless); </a:t>
            </a:r>
          </a:p>
        </p:txBody>
      </p:sp>
      <p:sp>
        <p:nvSpPr>
          <p:cNvPr id="7" name="Прямоугольник 6"/>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888504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32784" y="0"/>
            <a:ext cx="6096000" cy="369332"/>
          </a:xfrm>
          <a:prstGeom prst="rect">
            <a:avLst/>
          </a:prstGeom>
        </p:spPr>
        <p:txBody>
          <a:bodyPr>
            <a:spAutoFit/>
          </a:bodyPr>
          <a:lstStyle/>
          <a:p>
            <a:r>
              <a:rPr lang="ru-MO">
                <a:solidFill>
                  <a:srgbClr val="000000"/>
                </a:solidFill>
                <a:latin typeface="Times New Roman" pitchFamily="18" charset="0"/>
                <a:cs typeface="Times New Roman" pitchFamily="18" charset="0"/>
              </a:rPr>
              <a:t>ОПИСАНИЕ ТОПОЛОГИЙ СЕТИ ПЕРЕДАЧИ ДАННЫХ</a:t>
            </a:r>
            <a:endParaRPr lang="en-US" dirty="0">
              <a:latin typeface="Times New Roman" pitchFamily="18" charset="0"/>
              <a:cs typeface="Times New Roman" pitchFamily="18" charset="0"/>
            </a:endParaRPr>
          </a:p>
        </p:txBody>
      </p:sp>
      <p:sp>
        <p:nvSpPr>
          <p:cNvPr id="5" name="Прямоугольник 4"/>
          <p:cNvSpPr/>
          <p:nvPr/>
        </p:nvSpPr>
        <p:spPr>
          <a:xfrm>
            <a:off x="0" y="369332"/>
            <a:ext cx="6096000" cy="369332"/>
          </a:xfrm>
          <a:prstGeom prst="rect">
            <a:avLst/>
          </a:prstGeom>
        </p:spPr>
        <p:txBody>
          <a:bodyPr>
            <a:spAutoFit/>
          </a:bodyPr>
          <a:lstStyle/>
          <a:p>
            <a:r>
              <a:rPr lang="ru-MO">
                <a:solidFill>
                  <a:srgbClr val="000000"/>
                </a:solidFill>
                <a:latin typeface="Times New Roman" pitchFamily="18" charset="0"/>
                <a:cs typeface="Times New Roman" pitchFamily="18" charset="0"/>
              </a:rPr>
              <a:t>Передача данных в компьютерных сетях</a:t>
            </a:r>
            <a:endParaRPr lang="en-US" dirty="0">
              <a:latin typeface="Times New Roman" pitchFamily="18" charset="0"/>
              <a:cs typeface="Times New Roman" pitchFamily="18" charset="0"/>
            </a:endParaRPr>
          </a:p>
        </p:txBody>
      </p:sp>
      <p:sp>
        <p:nvSpPr>
          <p:cNvPr id="6" name="Прямоугольник 5"/>
          <p:cNvSpPr/>
          <p:nvPr/>
        </p:nvSpPr>
        <p:spPr>
          <a:xfrm>
            <a:off x="132783" y="738664"/>
            <a:ext cx="11908325" cy="5078313"/>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Сеть компьютеров состоит из набора оборудования, соединенного между собой посредством сетевого оборудования с целью передачи данных и совместного использования ресурсов</a:t>
            </a:r>
            <a:r>
              <a:rPr lang="ru-MO" smtClean="0">
                <a:solidFill>
                  <a:srgbClr val="000000"/>
                </a:solidFill>
                <a:latin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cs typeface="Times New Roman" panose="02020603050405020304" pitchFamily="18" charset="0"/>
            </a:endParaRPr>
          </a:p>
          <a:p>
            <a:r>
              <a:rPr lang="en-US">
                <a:latin typeface="Times New Roman" panose="02020603050405020304" pitchFamily="18" charset="0"/>
                <a:cs typeface="Times New Roman" panose="02020603050405020304" pitchFamily="18" charset="0"/>
              </a:rPr>
              <a:t/>
            </a:r>
            <a:br>
              <a:rPr lang="en-US">
                <a:latin typeface="Times New Roman" panose="02020603050405020304" pitchFamily="18" charset="0"/>
                <a:cs typeface="Times New Roman" panose="02020603050405020304" pitchFamily="18" charset="0"/>
              </a:rPr>
            </a:br>
            <a:r>
              <a:rPr lang="ru-MO">
                <a:latin typeface="Times New Roman" panose="02020603050405020304" pitchFamily="18" charset="0"/>
                <a:cs typeface="Times New Roman" panose="02020603050405020304" pitchFamily="18" charset="0"/>
              </a:rPr>
              <a:t>Сеть может совместно использовать различные типы ресурсов</a:t>
            </a:r>
            <a:r>
              <a:rPr lang="en-US"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mtClean="0">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Услуги, такие как печать или сканирование</a:t>
            </a:r>
            <a:r>
              <a:rPr lang="en-US"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mtClean="0">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Внешнее хранилище — например, жесткие диски</a:t>
            </a:r>
            <a:r>
              <a:rPr lang="en-US"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mtClean="0">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Приложения, такие как базы данных</a:t>
            </a:r>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smtClean="0">
              <a:latin typeface="Times New Roman" panose="02020603050405020304" pitchFamily="18" charset="0"/>
              <a:cs typeface="Times New Roman" panose="02020603050405020304" pitchFamily="18" charset="0"/>
            </a:endParaRPr>
          </a:p>
          <a:p>
            <a:r>
              <a:rPr lang="ru-MO">
                <a:latin typeface="Times New Roman" panose="02020603050405020304" pitchFamily="18" charset="0"/>
                <a:cs typeface="Times New Roman" panose="02020603050405020304" pitchFamily="18" charset="0"/>
              </a:rPr>
              <a:t>Взаимосвязанным оборудованием могут быть компьютерные системы (настольный компьютер или ноутбук) или периферийное оборудование (принтеры, сканеры и т. д.).</a:t>
            </a:r>
            <a:r>
              <a:rPr lang="en-US">
                <a:latin typeface="Times New Roman" panose="02020603050405020304" pitchFamily="18" charset="0"/>
                <a:cs typeface="Times New Roman" panose="02020603050405020304" pitchFamily="18" charset="0"/>
              </a:rPr>
              <a:t/>
            </a:r>
            <a:br>
              <a:rPr lang="en-US">
                <a:latin typeface="Times New Roman" panose="02020603050405020304" pitchFamily="18" charset="0"/>
                <a:cs typeface="Times New Roman" panose="02020603050405020304" pitchFamily="18" charset="0"/>
              </a:rPr>
            </a:br>
            <a:r>
              <a:rPr lang="ru-MO">
                <a:latin typeface="Times New Roman" panose="02020603050405020304" pitchFamily="18" charset="0"/>
                <a:cs typeface="Times New Roman" panose="02020603050405020304" pitchFamily="18" charset="0"/>
              </a:rPr>
              <a:t>Связь обеспечивается сетевым оборудованием (концентраторы, коммутаторы, маршрутизаторы, беспроводные точки доступа</a:t>
            </a:r>
            <a:r>
              <a:rPr lang="ru-MO" smtClean="0">
                <a:latin typeface="Times New Roman" panose="02020603050405020304" pitchFamily="18" charset="0"/>
                <a:cs typeface="Times New Roman" panose="02020603050405020304" pitchFamily="18" charset="0"/>
              </a:rPr>
              <a:t>)</a:t>
            </a:r>
            <a:endParaRPr lang="en-US" smtClean="0">
              <a:latin typeface="Times New Roman" panose="02020603050405020304" pitchFamily="18" charset="0"/>
              <a:cs typeface="Times New Roman" panose="02020603050405020304" pitchFamily="18" charset="0"/>
            </a:endParaRPr>
          </a:p>
          <a:p>
            <a:r>
              <a:rPr lang="en-US">
                <a:latin typeface="Times New Roman" panose="02020603050405020304" pitchFamily="18" charset="0"/>
                <a:cs typeface="Times New Roman" panose="02020603050405020304" pitchFamily="18" charset="0"/>
              </a:rPr>
              <a:t/>
            </a:r>
            <a:br>
              <a:rPr lang="en-US">
                <a:latin typeface="Times New Roman" panose="02020603050405020304" pitchFamily="18" charset="0"/>
                <a:cs typeface="Times New Roman" panose="02020603050405020304" pitchFamily="18" charset="0"/>
              </a:rPr>
            </a:br>
            <a:r>
              <a:rPr lang="ru-MO">
                <a:latin typeface="Times New Roman" panose="02020603050405020304" pitchFamily="18" charset="0"/>
                <a:cs typeface="Times New Roman" panose="02020603050405020304" pitchFamily="18" charset="0"/>
              </a:rPr>
              <a:t>Передача данных осуществляется через среду передачи, которая может быть</a:t>
            </a:r>
            <a:r>
              <a:rPr lang="ru-MO" smtClean="0">
                <a:latin typeface="Times New Roman" panose="02020603050405020304" pitchFamily="18" charset="0"/>
                <a:cs typeface="Times New Roman" panose="02020603050405020304" pitchFamily="18" charset="0"/>
              </a:rPr>
              <a:t>:</a:t>
            </a:r>
            <a:endParaRPr lang="en-US"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mtClean="0">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Медные проводники - для передачи данных в виде электрических сигналов</a:t>
            </a:r>
            <a:r>
              <a:rPr lang="en-US"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mtClean="0">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Волоконная оптика — стекловолокно или пластик — для передачи данных в виде световых </a:t>
            </a:r>
            <a:r>
              <a:rPr lang="ru-MO" smtClean="0">
                <a:latin typeface="Times New Roman" panose="02020603050405020304" pitchFamily="18" charset="0"/>
                <a:cs typeface="Times New Roman" panose="02020603050405020304" pitchFamily="18" charset="0"/>
              </a:rPr>
              <a:t>импульсов</a:t>
            </a:r>
            <a:r>
              <a:rPr lang="en-US"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mtClean="0">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Среда беспроводной передачи данных - передает данные в виде радиоволн, микроволн, инфракрасных или лазерных лучей - по беспроводным соединениям</a:t>
            </a:r>
            <a:r>
              <a:rPr lang="ru-MO" smtClean="0">
                <a:latin typeface="Times New Roman" panose="02020603050405020304" pitchFamily="18" charset="0"/>
                <a:cs typeface="Times New Roman" panose="02020603050405020304" pitchFamily="18" charset="0"/>
              </a:rPr>
              <a:t>;</a:t>
            </a:r>
            <a:r>
              <a:rPr lang="en-US"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36772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5632311"/>
          </a:xfrm>
          <a:prstGeom prst="rect">
            <a:avLst/>
          </a:prstGeom>
        </p:spPr>
        <p:txBody>
          <a:bodyPr wrap="square">
            <a:spAutoFit/>
          </a:bodyPr>
          <a:lstStyle/>
          <a:p>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timpul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transmisiei</a:t>
            </a:r>
            <a:r>
              <a:rPr lang="en-US" dirty="0">
                <a:solidFill>
                  <a:srgbClr val="000000"/>
                </a:solidFill>
                <a:latin typeface="Times New Roman" pitchFamily="18" charset="0"/>
                <a:cs typeface="Times New Roman" pitchFamily="18" charset="0"/>
              </a:rPr>
              <a:t> de la un calculator </a:t>
            </a:r>
            <a:r>
              <a:rPr lang="en-US" dirty="0" err="1">
                <a:solidFill>
                  <a:srgbClr val="000000"/>
                </a:solidFill>
                <a:latin typeface="Times New Roman" pitchFamily="18" charset="0"/>
                <a:cs typeface="Times New Roman" pitchFamily="18" charset="0"/>
              </a:rPr>
              <a:t>sursă</a:t>
            </a:r>
            <a:r>
              <a:rPr lang="en-US" dirty="0">
                <a:solidFill>
                  <a:srgbClr val="000000"/>
                </a:solidFill>
                <a:latin typeface="Times New Roman" pitchFamily="18" charset="0"/>
                <a:cs typeface="Times New Roman" pitchFamily="18" charset="0"/>
              </a:rPr>
              <a:t> la un calculator </a:t>
            </a:r>
            <a:r>
              <a:rPr lang="en-US" dirty="0" err="1">
                <a:solidFill>
                  <a:srgbClr val="000000"/>
                </a:solidFill>
                <a:latin typeface="Times New Roman" pitchFamily="18" charset="0"/>
                <a:cs typeface="Times New Roman" pitchFamily="18" charset="0"/>
              </a:rPr>
              <a:t>destinaţie</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datele</a:t>
            </a:r>
            <a:r>
              <a:rPr lang="en-US"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suferă</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o </a:t>
            </a:r>
            <a:r>
              <a:rPr lang="en-US" dirty="0" err="1">
                <a:solidFill>
                  <a:srgbClr val="000000"/>
                </a:solidFill>
                <a:latin typeface="Times New Roman" pitchFamily="18" charset="0"/>
                <a:cs typeface="Times New Roman" pitchFamily="18" charset="0"/>
              </a:rPr>
              <a:t>serie</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modificări</a:t>
            </a:r>
            <a:r>
              <a:rPr lang="en-US" dirty="0" smtClean="0">
                <a:solidFill>
                  <a:srgbClr val="000000"/>
                </a:solidFill>
                <a:latin typeface="Times New Roman" pitchFamily="18" charset="0"/>
                <a:cs typeface="Times New Roman" pitchFamily="18" charset="0"/>
              </a:rPr>
              <a:t>: </a:t>
            </a:r>
          </a:p>
          <a:p>
            <a:pPr marL="285750" indent="-285750">
              <a:buFont typeface="Arial" panose="020B0604020202020204" pitchFamily="34" charset="0"/>
              <a:buChar char="•"/>
            </a:pP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Înainte</a:t>
            </a:r>
            <a:r>
              <a:rPr lang="en-US" dirty="0">
                <a:solidFill>
                  <a:srgbClr val="000000"/>
                </a:solidFill>
                <a:latin typeface="Times New Roman" pitchFamily="18" charset="0"/>
                <a:cs typeface="Times New Roman" pitchFamily="18" charset="0"/>
              </a:rPr>
              <a:t> de a fi </a:t>
            </a:r>
            <a:r>
              <a:rPr lang="en-US" dirty="0" err="1">
                <a:solidFill>
                  <a:srgbClr val="000000"/>
                </a:solidFill>
                <a:latin typeface="Times New Roman" pitchFamily="18" charset="0"/>
                <a:cs typeface="Times New Roman" pitchFamily="18" charset="0"/>
              </a:rPr>
              <a:t>transmise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reţea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datele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sunt</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transformate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flux de </a:t>
            </a:r>
            <a:r>
              <a:rPr lang="en-US" dirty="0" err="1" smtClean="0">
                <a:solidFill>
                  <a:srgbClr val="000000"/>
                </a:solidFill>
                <a:latin typeface="Times New Roman" pitchFamily="18" charset="0"/>
                <a:cs typeface="Times New Roman" pitchFamily="18" charset="0"/>
              </a:rPr>
              <a:t>caractere</a:t>
            </a:r>
            <a:r>
              <a:rPr lang="en-US"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alfanumerice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apoi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sunt</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împărţite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segmente</a:t>
            </a:r>
            <a:r>
              <a:rPr lang="en-US" dirty="0">
                <a:solidFill>
                  <a:srgbClr val="000000"/>
                </a:solidFill>
                <a:latin typeface="Times New Roman" pitchFamily="18" charset="0"/>
                <a:cs typeface="Times New Roman" pitchFamily="18" charset="0"/>
              </a:rPr>
              <a:t>, care </a:t>
            </a:r>
            <a:r>
              <a:rPr lang="en-US" dirty="0" err="1">
                <a:solidFill>
                  <a:srgbClr val="000000"/>
                </a:solidFill>
                <a:latin typeface="Times New Roman" pitchFamily="18" charset="0"/>
                <a:cs typeface="Times New Roman" pitchFamily="18" charset="0"/>
              </a:rPr>
              <a:t>sunt</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mai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uşor</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manevrat</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şi</a:t>
            </a:r>
            <a:r>
              <a:rPr lang="en-US" dirty="0" smtClean="0">
                <a:solidFill>
                  <a:srgbClr val="000000"/>
                </a:solidFill>
                <a:latin typeface="Times New Roman" pitchFamily="18" charset="0"/>
                <a:cs typeface="Times New Roman" pitchFamily="18" charset="0"/>
              </a:rPr>
              <a:t> permit </a:t>
            </a:r>
            <a:r>
              <a:rPr lang="en-US" dirty="0" err="1">
                <a:solidFill>
                  <a:srgbClr val="000000"/>
                </a:solidFill>
                <a:latin typeface="Times New Roman" pitchFamily="18" charset="0"/>
                <a:cs typeface="Times New Roman" pitchFamily="18" charset="0"/>
              </a:rPr>
              <a:t>mai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multor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utilizatori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transmită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simultan</a:t>
            </a:r>
            <a:r>
              <a:rPr lang="en-US" dirty="0">
                <a:solidFill>
                  <a:srgbClr val="000000"/>
                </a:solidFill>
                <a:latin typeface="Times New Roman" pitchFamily="18" charset="0"/>
                <a:cs typeface="Times New Roman" pitchFamily="18" charset="0"/>
              </a:rPr>
              <a:t> date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reţea</a:t>
            </a:r>
            <a:r>
              <a:rPr lang="en-US" dirty="0" smtClean="0">
                <a:solidFill>
                  <a:srgbClr val="000000"/>
                </a:solidFill>
                <a:latin typeface="Times New Roman" pitchFamily="18" charset="0"/>
                <a:cs typeface="Times New Roman" pitchFamily="18" charset="0"/>
              </a:rPr>
              <a:t>; </a:t>
            </a:r>
          </a:p>
          <a:p>
            <a:pPr marL="285750" indent="-285750">
              <a:buFont typeface="Arial" panose="020B0604020202020204" pitchFamily="34" charset="0"/>
              <a:buChar char="•"/>
            </a:pP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Fiecărui</a:t>
            </a:r>
            <a:r>
              <a:rPr lang="en-US" dirty="0">
                <a:solidFill>
                  <a:srgbClr val="000000"/>
                </a:solidFill>
                <a:latin typeface="Times New Roman" pitchFamily="18" charset="0"/>
                <a:cs typeface="Times New Roman" pitchFamily="18" charset="0"/>
              </a:rPr>
              <a:t> segment </a:t>
            </a:r>
            <a:r>
              <a:rPr lang="en-US" dirty="0" err="1">
                <a:solidFill>
                  <a:srgbClr val="000000"/>
                </a:solidFill>
                <a:latin typeface="Times New Roman" pitchFamily="18" charset="0"/>
                <a:cs typeface="Times New Roman" pitchFamily="18" charset="0"/>
              </a:rPr>
              <a:t>i</a:t>
            </a:r>
            <a:r>
              <a:rPr lang="en-US" dirty="0">
                <a:solidFill>
                  <a:srgbClr val="000000"/>
                </a:solidFill>
                <a:latin typeface="Times New Roman" pitchFamily="18" charset="0"/>
                <a:cs typeface="Times New Roman" pitchFamily="18" charset="0"/>
              </a:rPr>
              <a:t> se </a:t>
            </a:r>
            <a:r>
              <a:rPr lang="en-US" dirty="0" err="1">
                <a:solidFill>
                  <a:srgbClr val="000000"/>
                </a:solidFill>
                <a:latin typeface="Times New Roman" pitchFamily="18" charset="0"/>
                <a:cs typeface="Times New Roman" pitchFamily="18" charset="0"/>
              </a:rPr>
              <a:t>ataşează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apoi</a:t>
            </a:r>
            <a:r>
              <a:rPr lang="en-US" dirty="0">
                <a:solidFill>
                  <a:srgbClr val="000000"/>
                </a:solidFill>
                <a:latin typeface="Times New Roman" pitchFamily="18" charset="0"/>
                <a:cs typeface="Times New Roman" pitchFamily="18" charset="0"/>
              </a:rPr>
              <a:t> un </a:t>
            </a:r>
            <a:r>
              <a:rPr lang="en-US" dirty="0" err="1">
                <a:solidFill>
                  <a:srgbClr val="000000"/>
                </a:solidFill>
                <a:latin typeface="Times New Roman" pitchFamily="18" charset="0"/>
                <a:cs typeface="Times New Roman" pitchFamily="18" charset="0"/>
              </a:rPr>
              <a:t>antet</a:t>
            </a:r>
            <a:r>
              <a:rPr lang="en-US" dirty="0">
                <a:solidFill>
                  <a:srgbClr val="000000"/>
                </a:solidFill>
                <a:latin typeface="Times New Roman" pitchFamily="18" charset="0"/>
                <a:cs typeface="Times New Roman" pitchFamily="18" charset="0"/>
              </a:rPr>
              <a:t> (header), care </a:t>
            </a:r>
            <a:r>
              <a:rPr lang="en-US" dirty="0" err="1">
                <a:solidFill>
                  <a:srgbClr val="000000"/>
                </a:solidFill>
                <a:latin typeface="Times New Roman" pitchFamily="18" charset="0"/>
                <a:cs typeface="Times New Roman" pitchFamily="18" charset="0"/>
              </a:rPr>
              <a:t>conţine</a:t>
            </a:r>
            <a:r>
              <a:rPr lang="en-US" dirty="0">
                <a:solidFill>
                  <a:srgbClr val="000000"/>
                </a:solidFill>
                <a:latin typeface="Times New Roman" pitchFamily="18" charset="0"/>
                <a:cs typeface="Times New Roman" pitchFamily="18" charset="0"/>
              </a:rPr>
              <a:t> o </a:t>
            </a:r>
            <a:r>
              <a:rPr lang="en-US" dirty="0" err="1">
                <a:solidFill>
                  <a:srgbClr val="000000"/>
                </a:solidFill>
                <a:latin typeface="Times New Roman" pitchFamily="18" charset="0"/>
                <a:cs typeface="Times New Roman" pitchFamily="18" charset="0"/>
              </a:rPr>
              <a:t>serie</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de </a:t>
            </a:r>
            <a:r>
              <a:rPr lang="en-US" dirty="0" err="1" smtClean="0">
                <a:solidFill>
                  <a:srgbClr val="000000"/>
                </a:solidFill>
                <a:latin typeface="Times New Roman" pitchFamily="18" charset="0"/>
                <a:cs typeface="Times New Roman" pitchFamily="18" charset="0"/>
              </a:rPr>
              <a:t>informaţii</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suplimentare</a:t>
            </a:r>
            <a:r>
              <a:rPr lang="en-US" dirty="0">
                <a:solidFill>
                  <a:srgbClr val="000000"/>
                </a:solidFill>
                <a:latin typeface="Times New Roman" pitchFamily="18" charset="0"/>
                <a:cs typeface="Times New Roman" pitchFamily="18" charset="0"/>
              </a:rPr>
              <a:t> cum </a:t>
            </a:r>
            <a:r>
              <a:rPr lang="en-US" dirty="0" err="1">
                <a:solidFill>
                  <a:srgbClr val="000000"/>
                </a:solidFill>
                <a:latin typeface="Times New Roman" pitchFamily="18" charset="0"/>
                <a:cs typeface="Times New Roman" pitchFamily="18" charset="0"/>
              </a:rPr>
              <a:t>ar</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fi:</a:t>
            </a:r>
          </a:p>
          <a:p>
            <a:pPr marL="742950" lvl="1" indent="-285750">
              <a:buFont typeface="Arial" panose="020B0604020202020204" pitchFamily="34" charset="0"/>
              <a:buChar char="•"/>
            </a:pPr>
            <a:r>
              <a:rPr lang="en-US" dirty="0" smtClean="0">
                <a:solidFill>
                  <a:srgbClr val="000000"/>
                </a:solidFill>
                <a:latin typeface="Times New Roman" pitchFamily="18" charset="0"/>
                <a:cs typeface="Times New Roman" pitchFamily="18" charset="0"/>
              </a:rPr>
              <a:t>un </a:t>
            </a:r>
            <a:r>
              <a:rPr lang="en-US" dirty="0" err="1">
                <a:solidFill>
                  <a:srgbClr val="000000"/>
                </a:solidFill>
                <a:latin typeface="Times New Roman" pitchFamily="18" charset="0"/>
                <a:cs typeface="Times New Roman" pitchFamily="18" charset="0"/>
              </a:rPr>
              <a:t>semnal</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atenţionare</a:t>
            </a:r>
            <a:r>
              <a:rPr lang="en-US" dirty="0">
                <a:solidFill>
                  <a:srgbClr val="000000"/>
                </a:solidFill>
                <a:latin typeface="Times New Roman" pitchFamily="18" charset="0"/>
                <a:cs typeface="Times New Roman" pitchFamily="18" charset="0"/>
              </a:rPr>
              <a:t>, care </a:t>
            </a:r>
            <a:r>
              <a:rPr lang="en-US" dirty="0" err="1">
                <a:solidFill>
                  <a:srgbClr val="000000"/>
                </a:solidFill>
                <a:latin typeface="Times New Roman" pitchFamily="18" charset="0"/>
                <a:cs typeface="Times New Roman" pitchFamily="18" charset="0"/>
              </a:rPr>
              <a:t>indică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faptul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că</a:t>
            </a:r>
            <a:r>
              <a:rPr lang="en-US" dirty="0">
                <a:solidFill>
                  <a:srgbClr val="000000"/>
                </a:solidFill>
                <a:latin typeface="Times New Roman" pitchFamily="18" charset="0"/>
                <a:cs typeface="Times New Roman" pitchFamily="18" charset="0"/>
              </a:rPr>
              <a:t> se </a:t>
            </a:r>
            <a:r>
              <a:rPr lang="en-US" dirty="0" err="1">
                <a:solidFill>
                  <a:srgbClr val="000000"/>
                </a:solidFill>
                <a:latin typeface="Times New Roman" pitchFamily="18" charset="0"/>
                <a:cs typeface="Times New Roman" pitchFamily="18" charset="0"/>
              </a:rPr>
              <a:t>transmite</a:t>
            </a:r>
            <a:r>
              <a:rPr lang="en-US" dirty="0">
                <a:solidFill>
                  <a:srgbClr val="000000"/>
                </a:solidFill>
                <a:latin typeface="Times New Roman" pitchFamily="18" charset="0"/>
                <a:cs typeface="Times New Roman" pitchFamily="18" charset="0"/>
              </a:rPr>
              <a:t> un </a:t>
            </a:r>
            <a:r>
              <a:rPr lang="en-US" dirty="0" err="1">
                <a:solidFill>
                  <a:srgbClr val="000000"/>
                </a:solidFill>
                <a:latin typeface="Times New Roman" pitchFamily="18" charset="0"/>
                <a:cs typeface="Times New Roman" pitchFamily="18" charset="0"/>
              </a:rPr>
              <a:t>pachet</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de date; </a:t>
            </a:r>
          </a:p>
          <a:p>
            <a:pPr marL="742950" lvl="1" indent="-285750">
              <a:buFont typeface="Arial" panose="020B0604020202020204" pitchFamily="34" charset="0"/>
              <a:buChar char="•"/>
            </a:pPr>
            <a:r>
              <a:rPr lang="en-US" dirty="0" err="1" smtClean="0">
                <a:solidFill>
                  <a:srgbClr val="000000"/>
                </a:solidFill>
                <a:latin typeface="Times New Roman" pitchFamily="18" charset="0"/>
                <a:cs typeface="Times New Roman" pitchFamily="18" charset="0"/>
              </a:rPr>
              <a:t>adresa</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IP a </a:t>
            </a:r>
            <a:r>
              <a:rPr lang="en-US" dirty="0" err="1">
                <a:solidFill>
                  <a:srgbClr val="000000"/>
                </a:solidFill>
                <a:latin typeface="Times New Roman" pitchFamily="18" charset="0"/>
                <a:cs typeface="Times New Roman" pitchFamily="18" charset="0"/>
              </a:rPr>
              <a:t>calculatorului-sursă</a:t>
            </a:r>
            <a:r>
              <a:rPr lang="en-US" dirty="0" smtClean="0">
                <a:solidFill>
                  <a:srgbClr val="000000"/>
                </a:solidFill>
                <a:latin typeface="Times New Roman" pitchFamily="18" charset="0"/>
                <a:cs typeface="Times New Roman" pitchFamily="18" charset="0"/>
              </a:rPr>
              <a:t>; </a:t>
            </a:r>
          </a:p>
          <a:p>
            <a:pPr marL="742950" lvl="1" indent="-285750">
              <a:buFont typeface="Arial" panose="020B0604020202020204" pitchFamily="34" charset="0"/>
              <a:buChar char="•"/>
            </a:pPr>
            <a:r>
              <a:rPr lang="en-US" dirty="0" err="1" smtClean="0">
                <a:solidFill>
                  <a:srgbClr val="000000"/>
                </a:solidFill>
                <a:latin typeface="Times New Roman" pitchFamily="18" charset="0"/>
                <a:cs typeface="Times New Roman" pitchFamily="18" charset="0"/>
              </a:rPr>
              <a:t>adresa</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IP a </a:t>
            </a:r>
            <a:r>
              <a:rPr lang="en-US" dirty="0" err="1">
                <a:solidFill>
                  <a:srgbClr val="000000"/>
                </a:solidFill>
                <a:latin typeface="Times New Roman" pitchFamily="18" charset="0"/>
                <a:cs typeface="Times New Roman" pitchFamily="18" charset="0"/>
              </a:rPr>
              <a:t>calculatorului-destinaţie</a:t>
            </a:r>
            <a:r>
              <a:rPr lang="en-US" dirty="0" smtClean="0">
                <a:solidFill>
                  <a:srgbClr val="000000"/>
                </a:solidFill>
                <a:latin typeface="Times New Roman" pitchFamily="18" charset="0"/>
                <a:cs typeface="Times New Roman" pitchFamily="18" charset="0"/>
              </a:rPr>
              <a:t>; </a:t>
            </a:r>
          </a:p>
          <a:p>
            <a:pPr marL="742950" lvl="1" indent="-285750">
              <a:buFont typeface="Arial" panose="020B0604020202020204" pitchFamily="34" charset="0"/>
              <a:buChar char="•"/>
            </a:pP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informaţii</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ceas</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pentru</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sincronizarea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transmisiei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şi</a:t>
            </a:r>
            <a:r>
              <a:rPr lang="en-US" dirty="0">
                <a:solidFill>
                  <a:srgbClr val="000000"/>
                </a:solidFill>
                <a:latin typeface="Times New Roman" pitchFamily="18" charset="0"/>
                <a:cs typeface="Times New Roman" pitchFamily="18" charset="0"/>
              </a:rPr>
              <a:t> un </a:t>
            </a:r>
            <a:r>
              <a:rPr lang="en-US" dirty="0" err="1">
                <a:solidFill>
                  <a:srgbClr val="000000"/>
                </a:solidFill>
                <a:latin typeface="Times New Roman" pitchFamily="18" charset="0"/>
                <a:cs typeface="Times New Roman" pitchFamily="18" charset="0"/>
              </a:rPr>
              <a:t>postambul</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care </a:t>
            </a:r>
            <a:r>
              <a:rPr lang="en-US" dirty="0" err="1" smtClean="0">
                <a:solidFill>
                  <a:srgbClr val="000000"/>
                </a:solidFill>
                <a:latin typeface="Times New Roman" pitchFamily="18" charset="0"/>
                <a:cs typeface="Times New Roman" pitchFamily="18" charset="0"/>
              </a:rPr>
              <a:t>este</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de </a:t>
            </a:r>
            <a:r>
              <a:rPr lang="en-US" dirty="0" err="1">
                <a:solidFill>
                  <a:srgbClr val="000000"/>
                </a:solidFill>
                <a:latin typeface="Times New Roman" pitchFamily="18" charset="0"/>
                <a:cs typeface="Times New Roman" pitchFamily="18" charset="0"/>
              </a:rPr>
              <a:t>obicei</a:t>
            </a:r>
            <a:r>
              <a:rPr lang="en-US" dirty="0">
                <a:solidFill>
                  <a:srgbClr val="000000"/>
                </a:solidFill>
                <a:latin typeface="Times New Roman" pitchFamily="18" charset="0"/>
                <a:cs typeface="Times New Roman" pitchFamily="18" charset="0"/>
              </a:rPr>
              <a:t> o </a:t>
            </a:r>
            <a:r>
              <a:rPr lang="en-US" dirty="0" err="1">
                <a:solidFill>
                  <a:srgbClr val="000000"/>
                </a:solidFill>
                <a:latin typeface="Times New Roman" pitchFamily="18" charset="0"/>
                <a:cs typeface="Times New Roman" pitchFamily="18" charset="0"/>
              </a:rPr>
              <a:t>componentă</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verificare</a:t>
            </a:r>
            <a:r>
              <a:rPr lang="en-US" dirty="0">
                <a:solidFill>
                  <a:srgbClr val="000000"/>
                </a:solidFill>
                <a:latin typeface="Times New Roman" pitchFamily="18" charset="0"/>
                <a:cs typeface="Times New Roman" pitchFamily="18" charset="0"/>
              </a:rPr>
              <a:t> a </a:t>
            </a:r>
            <a:r>
              <a:rPr lang="en-US" dirty="0" err="1">
                <a:solidFill>
                  <a:srgbClr val="000000"/>
                </a:solidFill>
                <a:latin typeface="Times New Roman" pitchFamily="18" charset="0"/>
                <a:cs typeface="Times New Roman" pitchFamily="18" charset="0"/>
              </a:rPr>
              <a:t>erorilor</a:t>
            </a:r>
            <a:r>
              <a:rPr lang="en-US" dirty="0">
                <a:solidFill>
                  <a:srgbClr val="000000"/>
                </a:solidFill>
                <a:latin typeface="Times New Roman" pitchFamily="18" charset="0"/>
                <a:cs typeface="Times New Roman" pitchFamily="18" charset="0"/>
              </a:rPr>
              <a:t> (CRC). </a:t>
            </a:r>
            <a:r>
              <a:rPr lang="en-US" dirty="0" err="1">
                <a:solidFill>
                  <a:srgbClr val="000000"/>
                </a:solidFill>
                <a:latin typeface="Times New Roman" pitchFamily="18" charset="0"/>
                <a:cs typeface="Times New Roman" pitchFamily="18" charset="0"/>
              </a:rPr>
              <a:t>Segmentul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astfel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modificat</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se </a:t>
            </a:r>
            <a:r>
              <a:rPr lang="en-US" dirty="0" err="1" smtClean="0">
                <a:solidFill>
                  <a:srgbClr val="000000"/>
                </a:solidFill>
                <a:latin typeface="Times New Roman" pitchFamily="18" charset="0"/>
                <a:cs typeface="Times New Roman" pitchFamily="18" charset="0"/>
              </a:rPr>
              <a:t>numeşte</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pachet</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pachet</a:t>
            </a:r>
            <a:r>
              <a:rPr lang="en-US" dirty="0">
                <a:solidFill>
                  <a:srgbClr val="000000"/>
                </a:solidFill>
                <a:latin typeface="Times New Roman" pitchFamily="18" charset="0"/>
                <a:cs typeface="Times New Roman" pitchFamily="18" charset="0"/>
              </a:rPr>
              <a:t> IP </a:t>
            </a:r>
            <a:r>
              <a:rPr lang="en-US" dirty="0" err="1">
                <a:solidFill>
                  <a:srgbClr val="000000"/>
                </a:solidFill>
                <a:latin typeface="Times New Roman" pitchFamily="18" charset="0"/>
                <a:cs typeface="Times New Roman" pitchFamily="18" charset="0"/>
              </a:rPr>
              <a:t>sau</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datagramă</a:t>
            </a:r>
            <a:r>
              <a:rPr lang="en-US" dirty="0" smtClean="0">
                <a:solidFill>
                  <a:srgbClr val="000000"/>
                </a:solidFill>
                <a:latin typeface="Times New Roman" pitchFamily="18" charset="0"/>
                <a:cs typeface="Times New Roman" pitchFamily="18" charset="0"/>
              </a:rPr>
              <a:t>;</a:t>
            </a:r>
          </a:p>
          <a:p>
            <a:pPr marL="361950" lvl="1" indent="-361950">
              <a:buFont typeface="Arial" panose="020B0604020202020204" pitchFamily="34" charset="0"/>
              <a:buChar char="•"/>
            </a:pPr>
            <a:r>
              <a:rPr lang="en-US" dirty="0" err="1" smtClean="0">
                <a:solidFill>
                  <a:srgbClr val="000000"/>
                </a:solidFill>
                <a:latin typeface="Times New Roman" pitchFamily="18" charset="0"/>
                <a:cs typeface="Times New Roman" pitchFamily="18" charset="0"/>
              </a:rPr>
              <a:t>Fiecărui</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pachet</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a:t>
            </a:r>
            <a:r>
              <a:rPr lang="en-US" dirty="0">
                <a:solidFill>
                  <a:srgbClr val="000000"/>
                </a:solidFill>
                <a:latin typeface="Times New Roman" pitchFamily="18" charset="0"/>
                <a:cs typeface="Times New Roman" pitchFamily="18" charset="0"/>
              </a:rPr>
              <a:t> se </a:t>
            </a:r>
            <a:r>
              <a:rPr lang="en-US" dirty="0" err="1">
                <a:solidFill>
                  <a:srgbClr val="000000"/>
                </a:solidFill>
                <a:latin typeface="Times New Roman" pitchFamily="18" charset="0"/>
                <a:cs typeface="Times New Roman" pitchFamily="18" charset="0"/>
              </a:rPr>
              <a:t>ataşează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apoi</a:t>
            </a:r>
            <a:r>
              <a:rPr lang="en-US" dirty="0">
                <a:solidFill>
                  <a:srgbClr val="000000"/>
                </a:solidFill>
                <a:latin typeface="Times New Roman" pitchFamily="18" charset="0"/>
                <a:cs typeface="Times New Roman" pitchFamily="18" charset="0"/>
              </a:rPr>
              <a:t> un al </a:t>
            </a:r>
            <a:r>
              <a:rPr lang="en-US" dirty="0" err="1">
                <a:solidFill>
                  <a:srgbClr val="000000"/>
                </a:solidFill>
                <a:latin typeface="Times New Roman" pitchFamily="18" charset="0"/>
                <a:cs typeface="Times New Roman" pitchFamily="18" charset="0"/>
              </a:rPr>
              <a:t>doilea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antet</a:t>
            </a:r>
            <a:r>
              <a:rPr lang="en-US" dirty="0">
                <a:solidFill>
                  <a:srgbClr val="000000"/>
                </a:solidFill>
                <a:latin typeface="Times New Roman" pitchFamily="18" charset="0"/>
                <a:cs typeface="Times New Roman" pitchFamily="18" charset="0"/>
              </a:rPr>
              <a:t> care </a:t>
            </a:r>
            <a:r>
              <a:rPr lang="en-US" dirty="0" err="1">
                <a:solidFill>
                  <a:srgbClr val="000000"/>
                </a:solidFill>
                <a:latin typeface="Times New Roman" pitchFamily="18" charset="0"/>
                <a:cs typeface="Times New Roman" pitchFamily="18" charset="0"/>
              </a:rPr>
              <a:t>conţine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adresele</a:t>
            </a:r>
            <a:r>
              <a:rPr lang="en-US" dirty="0">
                <a:solidFill>
                  <a:srgbClr val="000000"/>
                </a:solidFill>
                <a:latin typeface="Times New Roman" pitchFamily="18" charset="0"/>
                <a:cs typeface="Times New Roman" pitchFamily="18" charset="0"/>
              </a:rPr>
              <a:t> MAC </a:t>
            </a:r>
            <a:r>
              <a:rPr lang="en-US" dirty="0" smtClean="0">
                <a:solidFill>
                  <a:srgbClr val="000000"/>
                </a:solidFill>
                <a:latin typeface="Times New Roman" pitchFamily="18" charset="0"/>
                <a:cs typeface="Times New Roman" pitchFamily="18" charset="0"/>
              </a:rPr>
              <a:t>ale </a:t>
            </a:r>
            <a:r>
              <a:rPr lang="en-US" dirty="0" err="1" smtClean="0">
                <a:solidFill>
                  <a:srgbClr val="000000"/>
                </a:solidFill>
                <a:latin typeface="Times New Roman" pitchFamily="18" charset="0"/>
                <a:cs typeface="Times New Roman" pitchFamily="18" charset="0"/>
              </a:rPr>
              <a:t>calculatorului-sursă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respectiv</a:t>
            </a:r>
            <a:r>
              <a:rPr lang="en-US" dirty="0">
                <a:solidFill>
                  <a:srgbClr val="000000"/>
                </a:solidFill>
                <a:latin typeface="Times New Roman" pitchFamily="18" charset="0"/>
                <a:cs typeface="Times New Roman" pitchFamily="18" charset="0"/>
              </a:rPr>
              <a:t> ale </a:t>
            </a:r>
            <a:r>
              <a:rPr lang="en-US" dirty="0" err="1">
                <a:solidFill>
                  <a:srgbClr val="000000"/>
                </a:solidFill>
                <a:latin typeface="Times New Roman" pitchFamily="18" charset="0"/>
                <a:cs typeface="Times New Roman" pitchFamily="18" charset="0"/>
              </a:rPr>
              <a:t>calculatorului-destinaţie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Pachetul</a:t>
            </a:r>
            <a:r>
              <a:rPr lang="en-US" dirty="0">
                <a:solidFill>
                  <a:srgbClr val="000000"/>
                </a:solidFill>
                <a:latin typeface="Times New Roman" pitchFamily="18" charset="0"/>
                <a:cs typeface="Times New Roman" pitchFamily="18" charset="0"/>
              </a:rPr>
              <a:t> se </a:t>
            </a:r>
            <a:r>
              <a:rPr lang="en-US" dirty="0" err="1" smtClean="0">
                <a:solidFill>
                  <a:srgbClr val="000000"/>
                </a:solidFill>
                <a:latin typeface="Times New Roman" pitchFamily="18" charset="0"/>
                <a:cs typeface="Times New Roman" pitchFamily="18" charset="0"/>
              </a:rPr>
              <a:t>transformă</a:t>
            </a:r>
            <a:r>
              <a:rPr lang="en-US"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astfel</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cadru</a:t>
            </a:r>
            <a:r>
              <a:rPr lang="en-US" dirty="0">
                <a:solidFill>
                  <a:srgbClr val="000000"/>
                </a:solidFill>
                <a:latin typeface="Times New Roman" pitchFamily="18" charset="0"/>
                <a:cs typeface="Times New Roman" pitchFamily="18" charset="0"/>
              </a:rPr>
              <a:t> (frame</a:t>
            </a:r>
            <a:r>
              <a:rPr lang="en-US" dirty="0" smtClean="0">
                <a:solidFill>
                  <a:srgbClr val="000000"/>
                </a:solidFill>
                <a:latin typeface="Times New Roman" pitchFamily="18" charset="0"/>
                <a:cs typeface="Times New Roman" pitchFamily="18" charset="0"/>
              </a:rPr>
              <a:t>); </a:t>
            </a:r>
          </a:p>
          <a:p>
            <a:pPr marL="361950" lvl="1" indent="-361950">
              <a:buFont typeface="Arial" panose="020B0604020202020204" pitchFamily="34" charset="0"/>
              <a:buChar char="•"/>
            </a:pPr>
            <a:endParaRPr lang="en-US" dirty="0" smtClean="0">
              <a:solidFill>
                <a:srgbClr val="000000"/>
              </a:solidFill>
              <a:latin typeface="Times New Roman" pitchFamily="18" charset="0"/>
              <a:cs typeface="Times New Roman" pitchFamily="18" charset="0"/>
            </a:endParaRPr>
          </a:p>
          <a:p>
            <a:pPr marL="0" lvl="1"/>
            <a:r>
              <a:rPr lang="en-US" dirty="0" err="1" smtClean="0">
                <a:solidFill>
                  <a:srgbClr val="000000"/>
                </a:solidFill>
                <a:latin typeface="Times New Roman" pitchFamily="18" charset="0"/>
                <a:cs typeface="Times New Roman" pitchFamily="18" charset="0"/>
              </a:rPr>
              <a:t>Cadrele</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circulă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prin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mediul</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transmisie</a:t>
            </a:r>
            <a:r>
              <a:rPr lang="en-US" dirty="0">
                <a:solidFill>
                  <a:srgbClr val="000000"/>
                </a:solidFill>
                <a:latin typeface="Times New Roman" pitchFamily="18" charset="0"/>
                <a:cs typeface="Times New Roman" pitchFamily="18" charset="0"/>
              </a:rPr>
              <a:t> sub </a:t>
            </a:r>
            <a:r>
              <a:rPr lang="en-US" dirty="0" err="1">
                <a:solidFill>
                  <a:srgbClr val="000000"/>
                </a:solidFill>
                <a:latin typeface="Times New Roman" pitchFamily="18" charset="0"/>
                <a:cs typeface="Times New Roman" pitchFamily="18" charset="0"/>
              </a:rPr>
              <a:t>formă</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şiruri</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biţi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Există</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mai</a:t>
            </a:r>
            <a:r>
              <a:rPr lang="en-US"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multe</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tipuri</a:t>
            </a:r>
            <a:r>
              <a:rPr lang="en-US" dirty="0">
                <a:solidFill>
                  <a:srgbClr val="000000"/>
                </a:solidFill>
                <a:latin typeface="Times New Roman" pitchFamily="18" charset="0"/>
                <a:cs typeface="Times New Roman" pitchFamily="18" charset="0"/>
              </a:rPr>
              <a:t> de cadre,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funcţie</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standardele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folosite</a:t>
            </a:r>
            <a:r>
              <a:rPr lang="en-US" dirty="0">
                <a:solidFill>
                  <a:srgbClr val="000000"/>
                </a:solidFill>
                <a:latin typeface="Times New Roman" pitchFamily="18" charset="0"/>
                <a:cs typeface="Times New Roman" pitchFamily="18" charset="0"/>
              </a:rPr>
              <a:t> la </a:t>
            </a:r>
            <a:r>
              <a:rPr lang="en-US" dirty="0" err="1">
                <a:solidFill>
                  <a:srgbClr val="000000"/>
                </a:solidFill>
                <a:latin typeface="Times New Roman" pitchFamily="18" charset="0"/>
                <a:cs typeface="Times New Roman" pitchFamily="18" charset="0"/>
              </a:rPr>
              <a:t>descrierea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lor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cadru</a:t>
            </a:r>
            <a:r>
              <a:rPr lang="en-US" dirty="0">
                <a:solidFill>
                  <a:srgbClr val="000000"/>
                </a:solidFill>
                <a:latin typeface="Times New Roman" pitchFamily="18" charset="0"/>
                <a:cs typeface="Times New Roman" pitchFamily="18" charset="0"/>
              </a:rPr>
              <a:t> Ethernet</a:t>
            </a:r>
            <a:r>
              <a:rPr lang="en-US"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cadru</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FDDI, etc.).</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0" lvl="1"/>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err="1">
                <a:latin typeface="Times New Roman" pitchFamily="18" charset="0"/>
                <a:cs typeface="Times New Roman" pitchFamily="18" charset="0"/>
              </a:rPr>
              <a:t>Odată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ajunse</a:t>
            </a:r>
            <a:r>
              <a:rPr lang="en-US" dirty="0">
                <a:latin typeface="Times New Roman" pitchFamily="18" charset="0"/>
                <a:cs typeface="Times New Roman" pitchFamily="18" charset="0"/>
              </a:rPr>
              <a:t> la </a:t>
            </a:r>
            <a:r>
              <a:rPr lang="en-US" dirty="0" err="1">
                <a:latin typeface="Times New Roman" pitchFamily="18" charset="0"/>
                <a:cs typeface="Times New Roman" pitchFamily="18" charset="0"/>
              </a:rPr>
              <a:t>calculatorul-destinaţie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şirurile</a:t>
            </a:r>
            <a:r>
              <a:rPr lang="en-US" dirty="0">
                <a:latin typeface="Times New Roman" pitchFamily="18" charset="0"/>
                <a:cs typeface="Times New Roman" pitchFamily="18" charset="0"/>
              </a:rPr>
              <a:t> de </a:t>
            </a:r>
            <a:r>
              <a:rPr lang="en-US" dirty="0" err="1">
                <a:latin typeface="Times New Roman" pitchFamily="18" charset="0"/>
                <a:cs typeface="Times New Roman" pitchFamily="18" charset="0"/>
              </a:rPr>
              <a:t>biţi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suferă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procesul</a:t>
            </a:r>
            <a:r>
              <a:rPr lang="en-US" dirty="0">
                <a:latin typeface="Times New Roman" pitchFamily="18" charset="0"/>
                <a:cs typeface="Times New Roman" pitchFamily="18" charset="0"/>
              </a:rPr>
              <a:t> invers </a:t>
            </a:r>
            <a:r>
              <a:rPr lang="en-US" dirty="0" smtClean="0">
                <a:latin typeface="Times New Roman" pitchFamily="18" charset="0"/>
                <a:cs typeface="Times New Roman" pitchFamily="18" charset="0"/>
              </a:rPr>
              <a:t>de </a:t>
            </a:r>
            <a:r>
              <a:rPr lang="en-US" dirty="0" err="1" smtClean="0">
                <a:latin typeface="Times New Roman" pitchFamily="18" charset="0"/>
                <a:cs typeface="Times New Roman" pitchFamily="18" charset="0"/>
              </a:rPr>
              <a:t>transformare</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Li </a:t>
            </a:r>
            <a:r>
              <a:rPr lang="en-US" dirty="0">
                <a:latin typeface="Times New Roman" pitchFamily="18" charset="0"/>
                <a:cs typeface="Times New Roman" pitchFamily="18" charset="0"/>
              </a:rPr>
              <a:t>se </a:t>
            </a:r>
            <a:r>
              <a:rPr lang="en-US" dirty="0" err="1">
                <a:latin typeface="Times New Roman" pitchFamily="18" charset="0"/>
                <a:cs typeface="Times New Roman" pitchFamily="18" charset="0"/>
              </a:rPr>
              <a:t>detaşează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antetele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segmentele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sunt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apoi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reasamblate</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li </a:t>
            </a:r>
            <a:r>
              <a:rPr lang="en-US" dirty="0">
                <a:latin typeface="Times New Roman" pitchFamily="18" charset="0"/>
                <a:cs typeface="Times New Roman" pitchFamily="18" charset="0"/>
              </a:rPr>
              <a:t>se </a:t>
            </a:r>
            <a:r>
              <a:rPr lang="en-US" dirty="0" err="1" smtClean="0">
                <a:latin typeface="Times New Roman" pitchFamily="18" charset="0"/>
                <a:cs typeface="Times New Roman" pitchFamily="18" charset="0"/>
              </a:rPr>
              <a:t>verifică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integritatea</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şi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numărul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apoi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sunt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aduse</a:t>
            </a:r>
            <a:r>
              <a:rPr lang="en-US" dirty="0">
                <a:latin typeface="Times New Roman" pitchFamily="18" charset="0"/>
                <a:cs typeface="Times New Roman" pitchFamily="18" charset="0"/>
              </a:rPr>
              <a:t> la o </a:t>
            </a:r>
            <a:r>
              <a:rPr lang="en-US" dirty="0" err="1">
                <a:latin typeface="Times New Roman" pitchFamily="18" charset="0"/>
                <a:cs typeface="Times New Roman" pitchFamily="18" charset="0"/>
              </a:rPr>
              <a:t>formă</a:t>
            </a:r>
            <a:r>
              <a:rPr lang="en-US" dirty="0">
                <a:latin typeface="Times New Roman" pitchFamily="18" charset="0"/>
                <a:cs typeface="Times New Roman" pitchFamily="18" charset="0"/>
              </a:rPr>
              <a:t> care </a:t>
            </a:r>
            <a:r>
              <a:rPr lang="en-US" dirty="0" err="1">
                <a:latin typeface="Times New Roman" pitchFamily="18" charset="0"/>
                <a:cs typeface="Times New Roman" pitchFamily="18" charset="0"/>
              </a:rPr>
              <a:t>poate</a:t>
            </a:r>
            <a:r>
              <a:rPr lang="en-US" dirty="0">
                <a:latin typeface="Times New Roman" pitchFamily="18" charset="0"/>
                <a:cs typeface="Times New Roman" pitchFamily="18" charset="0"/>
              </a:rPr>
              <a:t> fi </a:t>
            </a:r>
            <a:r>
              <a:rPr lang="en-US" dirty="0" err="1">
                <a:latin typeface="Times New Roman" pitchFamily="18" charset="0"/>
                <a:cs typeface="Times New Roman" pitchFamily="18" charset="0"/>
              </a:rPr>
              <a:t>citită</a:t>
            </a:r>
            <a:r>
              <a:rPr lang="en-US" dirty="0">
                <a:latin typeface="Times New Roman" pitchFamily="18" charset="0"/>
                <a:cs typeface="Times New Roman" pitchFamily="18" charset="0"/>
              </a:rPr>
              <a:t> de </a:t>
            </a:r>
            <a:r>
              <a:rPr lang="en-US" dirty="0" err="1">
                <a:latin typeface="Times New Roman" pitchFamily="18" charset="0"/>
                <a:cs typeface="Times New Roman" pitchFamily="18" charset="0"/>
              </a:rPr>
              <a:t>utilizator</a:t>
            </a:r>
            <a:r>
              <a:rPr lang="en-US" dirty="0" smtClean="0">
                <a:latin typeface="Times New Roman" pitchFamily="18" charset="0"/>
                <a:cs typeface="Times New Roman" pitchFamily="18" charset="0"/>
              </a:rPr>
              <a:t>.</a:t>
            </a:r>
          </a:p>
          <a:p>
            <a:pPr marL="0" lvl="1"/>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err="1">
                <a:latin typeface="Times New Roman" pitchFamily="18" charset="0"/>
                <a:cs typeface="Times New Roman" pitchFamily="18" charset="0"/>
              </a:rPr>
              <a:t>Procesul</a:t>
            </a:r>
            <a:r>
              <a:rPr lang="en-US" dirty="0">
                <a:latin typeface="Times New Roman" pitchFamily="18" charset="0"/>
                <a:cs typeface="Times New Roman" pitchFamily="18" charset="0"/>
              </a:rPr>
              <a:t> de </a:t>
            </a:r>
            <a:r>
              <a:rPr lang="en-US" dirty="0" err="1">
                <a:latin typeface="Times New Roman" pitchFamily="18" charset="0"/>
                <a:cs typeface="Times New Roman" pitchFamily="18" charset="0"/>
              </a:rPr>
              <a:t>împachetare</a:t>
            </a:r>
            <a:r>
              <a:rPr lang="en-US" dirty="0">
                <a:latin typeface="Times New Roman" pitchFamily="18" charset="0"/>
                <a:cs typeface="Times New Roman" pitchFamily="18" charset="0"/>
              </a:rPr>
              <a:t> a </a:t>
            </a:r>
            <a:r>
              <a:rPr lang="en-US" dirty="0" err="1">
                <a:latin typeface="Times New Roman" pitchFamily="18" charset="0"/>
                <a:cs typeface="Times New Roman" pitchFamily="18" charset="0"/>
              </a:rPr>
              <a:t>datelor</a:t>
            </a:r>
            <a:r>
              <a:rPr lang="en-US" dirty="0">
                <a:latin typeface="Times New Roman" pitchFamily="18" charset="0"/>
                <a:cs typeface="Times New Roman" pitchFamily="18" charset="0"/>
              </a:rPr>
              <a:t> se </a:t>
            </a:r>
            <a:r>
              <a:rPr lang="en-US" dirty="0" err="1">
                <a:latin typeface="Times New Roman" pitchFamily="18" charset="0"/>
                <a:cs typeface="Times New Roman" pitchFamily="18" charset="0"/>
              </a:rPr>
              <a:t>numeşte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încapsulare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procesul</a:t>
            </a:r>
            <a:r>
              <a:rPr lang="en-US" dirty="0">
                <a:latin typeface="Times New Roman" pitchFamily="18" charset="0"/>
                <a:cs typeface="Times New Roman" pitchFamily="18" charset="0"/>
              </a:rPr>
              <a:t> invers, </a:t>
            </a:r>
            <a:r>
              <a:rPr lang="en-US" dirty="0" smtClean="0">
                <a:latin typeface="Times New Roman" pitchFamily="18" charset="0"/>
                <a:cs typeface="Times New Roman" pitchFamily="18" charset="0"/>
              </a:rPr>
              <a:t>de </a:t>
            </a:r>
            <a:r>
              <a:rPr lang="en-US" dirty="0" err="1" smtClean="0">
                <a:latin typeface="Times New Roman" pitchFamily="18" charset="0"/>
                <a:cs typeface="Times New Roman" pitchFamily="18" charset="0"/>
              </a:rPr>
              <a:t>detaşare</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a </a:t>
            </a:r>
            <a:r>
              <a:rPr lang="en-US" dirty="0" err="1">
                <a:latin typeface="Times New Roman" pitchFamily="18" charset="0"/>
                <a:cs typeface="Times New Roman" pitchFamily="18" charset="0"/>
              </a:rPr>
              <a:t>informaţiilor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suplimentare</a:t>
            </a:r>
            <a:r>
              <a:rPr lang="en-US" dirty="0">
                <a:latin typeface="Times New Roman" pitchFamily="18" charset="0"/>
                <a:cs typeface="Times New Roman" pitchFamily="18" charset="0"/>
              </a:rPr>
              <a:t> se </a:t>
            </a:r>
            <a:r>
              <a:rPr lang="en-US" dirty="0" err="1">
                <a:latin typeface="Times New Roman" pitchFamily="18" charset="0"/>
                <a:cs typeface="Times New Roman" pitchFamily="18" charset="0"/>
              </a:rPr>
              <a:t>numeşte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decapsulare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Trebuie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menţionat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că</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în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timpul</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încapsulării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datele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propriu-zise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rămân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intacte</a:t>
            </a:r>
            <a:r>
              <a:rPr lang="en-US" dirty="0">
                <a:latin typeface="Times New Roman" pitchFamily="18" charset="0"/>
                <a:cs typeface="Times New Roman" pitchFamily="18" charset="0"/>
              </a:rPr>
              <a:t> </a:t>
            </a:r>
          </a:p>
        </p:txBody>
      </p:sp>
      <p:sp>
        <p:nvSpPr>
          <p:cNvPr id="3" name="Прямоугольник 2"/>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36758881"/>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9684</TotalTime>
  <Words>4172</Words>
  <Application>Microsoft Office PowerPoint</Application>
  <PresentationFormat>Произвольный</PresentationFormat>
  <Paragraphs>274</Paragraphs>
  <Slides>38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38</vt:i4>
      </vt:variant>
    </vt:vector>
  </HeadingPairs>
  <TitlesOfParts>
    <vt:vector size="39" baseType="lpstr">
      <vt:lpstr>Office Theme</vt:lpstr>
      <vt:lpstr>Sisteme de Comunicare și transmitere de Date T.1 – Principii, clasificări și modele de referință ale rețelor de calculatoare.</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lpstr>Слайд 36</vt:lpstr>
      <vt:lpstr>Слайд 37</vt:lpstr>
      <vt:lpstr>Слайд 38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Circuite și Dispozitive Electronice  L.1 – Introducere </dc:title>
  <dc:creator>Пользователь Windows</dc:creator>
  <cp:lastModifiedBy>Пользователь Windows</cp:lastModifiedBy>
  <cp:revision>404</cp:revision>
  <dcterms:created xsi:type="dcterms:W3CDTF">2020-08-28T11:28:42Z</dcterms:created>
  <dcterms:modified xsi:type="dcterms:W3CDTF">2023-03-01T08:08:41Z</dcterms:modified>
</cp:coreProperties>
</file>