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93" r:id="rId3"/>
    <p:sldId id="369" r:id="rId4"/>
    <p:sldId id="370" r:id="rId5"/>
    <p:sldId id="379" r:id="rId6"/>
    <p:sldId id="380" r:id="rId7"/>
    <p:sldId id="381" r:id="rId8"/>
    <p:sldId id="382" r:id="rId9"/>
    <p:sldId id="383" r:id="rId10"/>
    <p:sldId id="384" r:id="rId11"/>
    <p:sldId id="385" r:id="rId12"/>
    <p:sldId id="386" r:id="rId13"/>
    <p:sldId id="387" r:id="rId14"/>
    <p:sldId id="388" r:id="rId15"/>
    <p:sldId id="389" r:id="rId16"/>
    <p:sldId id="390" r:id="rId17"/>
    <p:sldId id="391" r:id="rId18"/>
    <p:sldId id="392" r:id="rId19"/>
    <p:sldId id="315" r:id="rId20"/>
    <p:sldId id="305" r:id="rId21"/>
    <p:sldId id="334" r:id="rId22"/>
    <p:sldId id="356" r:id="rId23"/>
    <p:sldId id="318" r:id="rId24"/>
    <p:sldId id="323" r:id="rId25"/>
    <p:sldId id="270" r:id="rId26"/>
    <p:sldId id="276" r:id="rId27"/>
    <p:sldId id="361" r:id="rId28"/>
    <p:sldId id="366" r:id="rId29"/>
    <p:sldId id="394" r:id="rId30"/>
    <p:sldId id="301" r:id="rId31"/>
    <p:sldId id="368" r:id="rId32"/>
    <p:sldId id="302" r:id="rId33"/>
    <p:sldId id="303" r:id="rId34"/>
    <p:sldId id="364" r:id="rId35"/>
    <p:sldId id="365" r:id="rId36"/>
    <p:sldId id="363" r:id="rId37"/>
    <p:sldId id="293" r:id="rId38"/>
    <p:sldId id="294" r:id="rId39"/>
    <p:sldId id="29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6" y="1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0E536-1B5D-4A0D-BD29-4AD68AD52F0E}" type="datetimeFigureOut">
              <a:rPr lang="en-US" smtClean="0"/>
              <a:t>2/18/2026</a:t>
            </a:fld>
            <a:endParaRPr lang="en-US"/>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78D2F-A579-4BCA-8478-73B2B1EEF46B}" type="slidenum">
              <a:rPr lang="en-US" smtClean="0"/>
              <a:t>‹#›</a:t>
            </a:fld>
            <a:endParaRPr lang="en-US"/>
          </a:p>
        </p:txBody>
      </p:sp>
    </p:spTree>
    <p:extLst>
      <p:ext uri="{BB962C8B-B14F-4D97-AF65-F5344CB8AC3E}">
        <p14:creationId xmlns:p14="http://schemas.microsoft.com/office/powerpoint/2010/main" val="1481124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txBody>
          <a:bodyPr/>
          <a:lstStyle/>
          <a:p>
            <a:endParaRPr lang="en-US"/>
          </a:p>
        </p:txBody>
      </p:sp>
      <p:sp>
        <p:nvSpPr>
          <p:cNvPr id="79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98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defTabSz="914400" fontAlgn="base">
              <a:spcBef>
                <a:spcPct val="0"/>
              </a:spcBef>
              <a:spcAft>
                <a:spcPct val="0"/>
              </a:spcAft>
            </a:pPr>
            <a:fld id="{C94DB3AD-6D70-4EF5-9551-18D10C5B3143}" type="slidenum">
              <a:rPr lang="en-US" altLang="en-US" smtClean="0">
                <a:solidFill>
                  <a:srgbClr val="000000"/>
                </a:solidFill>
              </a:rPr>
              <a:pPr defTabSz="914400" fontAlgn="base">
                <a:spcBef>
                  <a:spcPct val="0"/>
                </a:spcBef>
                <a:spcAft>
                  <a:spcPct val="0"/>
                </a:spcAft>
              </a:pPr>
              <a:t>26</a:t>
            </a:fld>
            <a:endParaRPr lang="en-US" altLang="en-US">
              <a:solidFill>
                <a:srgbClr val="000000"/>
              </a:solidFill>
            </a:endParaRPr>
          </a:p>
        </p:txBody>
      </p:sp>
    </p:spTree>
    <p:extLst>
      <p:ext uri="{BB962C8B-B14F-4D97-AF65-F5344CB8AC3E}">
        <p14:creationId xmlns:p14="http://schemas.microsoft.com/office/powerpoint/2010/main" val="3238523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8FB3471-3AC2-5E9B-2756-DAC126C86294}"/>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6B0E9823-6074-74CF-7F6F-5EED3D0C34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AACE776E-F644-7E70-0662-B9838B55EAE7}"/>
              </a:ext>
            </a:extLst>
          </p:cNvPr>
          <p:cNvSpPr>
            <a:spLocks noGrp="1"/>
          </p:cNvSpPr>
          <p:nvPr>
            <p:ph type="dt" sz="half" idx="10"/>
          </p:nvPr>
        </p:nvSpPr>
        <p:spPr/>
        <p:txBody>
          <a:bodyPr/>
          <a:lstStyle/>
          <a:p>
            <a:fld id="{736C6C56-A553-4D28-BA70-0FB90F9F759C}" type="datetimeFigureOut">
              <a:rPr lang="en-US" smtClean="0"/>
              <a:t>2/18/2026</a:t>
            </a:fld>
            <a:endParaRPr lang="en-US"/>
          </a:p>
        </p:txBody>
      </p:sp>
      <p:sp>
        <p:nvSpPr>
          <p:cNvPr id="5" name="Substituent subsol 4">
            <a:extLst>
              <a:ext uri="{FF2B5EF4-FFF2-40B4-BE49-F238E27FC236}">
                <a16:creationId xmlns:a16="http://schemas.microsoft.com/office/drawing/2014/main" id="{2B79293D-4778-9F91-E01E-1520D5A4940F}"/>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D0FA0B81-F79B-908A-55C9-694688EC3CB3}"/>
              </a:ext>
            </a:extLst>
          </p:cNvPr>
          <p:cNvSpPr>
            <a:spLocks noGrp="1"/>
          </p:cNvSpPr>
          <p:nvPr>
            <p:ph type="sldNum" sz="quarter" idx="12"/>
          </p:nvPr>
        </p:nvSpPr>
        <p:spPr/>
        <p:txBody>
          <a:bodyPr/>
          <a:lstStyle/>
          <a:p>
            <a:fld id="{10270C89-491F-4B7A-A615-82B25D6FBBE4}" type="slidenum">
              <a:rPr lang="en-US" smtClean="0"/>
              <a:t>‹#›</a:t>
            </a:fld>
            <a:endParaRPr lang="en-US"/>
          </a:p>
        </p:txBody>
      </p:sp>
    </p:spTree>
    <p:extLst>
      <p:ext uri="{BB962C8B-B14F-4D97-AF65-F5344CB8AC3E}">
        <p14:creationId xmlns:p14="http://schemas.microsoft.com/office/powerpoint/2010/main" val="191663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A5D6B63-7629-9C90-288D-2DB43BBCA049}"/>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B45ECD81-A67E-7A54-E988-F72593F92676}"/>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8F5AC7CE-9538-5289-7FFB-74ADF50F63E3}"/>
              </a:ext>
            </a:extLst>
          </p:cNvPr>
          <p:cNvSpPr>
            <a:spLocks noGrp="1"/>
          </p:cNvSpPr>
          <p:nvPr>
            <p:ph type="dt" sz="half" idx="10"/>
          </p:nvPr>
        </p:nvSpPr>
        <p:spPr/>
        <p:txBody>
          <a:bodyPr/>
          <a:lstStyle/>
          <a:p>
            <a:fld id="{736C6C56-A553-4D28-BA70-0FB90F9F759C}" type="datetimeFigureOut">
              <a:rPr lang="en-US" smtClean="0"/>
              <a:t>2/18/2026</a:t>
            </a:fld>
            <a:endParaRPr lang="en-US"/>
          </a:p>
        </p:txBody>
      </p:sp>
      <p:sp>
        <p:nvSpPr>
          <p:cNvPr id="5" name="Substituent subsol 4">
            <a:extLst>
              <a:ext uri="{FF2B5EF4-FFF2-40B4-BE49-F238E27FC236}">
                <a16:creationId xmlns:a16="http://schemas.microsoft.com/office/drawing/2014/main" id="{08FB77AE-CB97-23E9-8856-B7E553D86DEE}"/>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A1764713-83F8-86BC-D9F2-8F46B7ADB9D3}"/>
              </a:ext>
            </a:extLst>
          </p:cNvPr>
          <p:cNvSpPr>
            <a:spLocks noGrp="1"/>
          </p:cNvSpPr>
          <p:nvPr>
            <p:ph type="sldNum" sz="quarter" idx="12"/>
          </p:nvPr>
        </p:nvSpPr>
        <p:spPr/>
        <p:txBody>
          <a:bodyPr/>
          <a:lstStyle/>
          <a:p>
            <a:fld id="{10270C89-491F-4B7A-A615-82B25D6FBBE4}" type="slidenum">
              <a:rPr lang="en-US" smtClean="0"/>
              <a:t>‹#›</a:t>
            </a:fld>
            <a:endParaRPr lang="en-US"/>
          </a:p>
        </p:txBody>
      </p:sp>
    </p:spTree>
    <p:extLst>
      <p:ext uri="{BB962C8B-B14F-4D97-AF65-F5344CB8AC3E}">
        <p14:creationId xmlns:p14="http://schemas.microsoft.com/office/powerpoint/2010/main" val="4249641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C42AF32D-C9C0-B5A5-271D-2BEBD65229AF}"/>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744240D9-00AF-C876-7BC9-C6935BE4D05F}"/>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7F3F863B-1071-9690-E437-F9975B395668}"/>
              </a:ext>
            </a:extLst>
          </p:cNvPr>
          <p:cNvSpPr>
            <a:spLocks noGrp="1"/>
          </p:cNvSpPr>
          <p:nvPr>
            <p:ph type="dt" sz="half" idx="10"/>
          </p:nvPr>
        </p:nvSpPr>
        <p:spPr/>
        <p:txBody>
          <a:bodyPr/>
          <a:lstStyle/>
          <a:p>
            <a:fld id="{736C6C56-A553-4D28-BA70-0FB90F9F759C}" type="datetimeFigureOut">
              <a:rPr lang="en-US" smtClean="0"/>
              <a:t>2/18/2026</a:t>
            </a:fld>
            <a:endParaRPr lang="en-US"/>
          </a:p>
        </p:txBody>
      </p:sp>
      <p:sp>
        <p:nvSpPr>
          <p:cNvPr id="5" name="Substituent subsol 4">
            <a:extLst>
              <a:ext uri="{FF2B5EF4-FFF2-40B4-BE49-F238E27FC236}">
                <a16:creationId xmlns:a16="http://schemas.microsoft.com/office/drawing/2014/main" id="{EAA36A1C-B29D-0BCF-848B-684EB70DB3AB}"/>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BA5FD967-7451-9BAC-1004-E8FB1F1DA1EE}"/>
              </a:ext>
            </a:extLst>
          </p:cNvPr>
          <p:cNvSpPr>
            <a:spLocks noGrp="1"/>
          </p:cNvSpPr>
          <p:nvPr>
            <p:ph type="sldNum" sz="quarter" idx="12"/>
          </p:nvPr>
        </p:nvSpPr>
        <p:spPr/>
        <p:txBody>
          <a:bodyPr/>
          <a:lstStyle/>
          <a:p>
            <a:fld id="{10270C89-491F-4B7A-A615-82B25D6FBBE4}" type="slidenum">
              <a:rPr lang="en-US" smtClean="0"/>
              <a:t>‹#›</a:t>
            </a:fld>
            <a:endParaRPr lang="en-US"/>
          </a:p>
        </p:txBody>
      </p:sp>
    </p:spTree>
    <p:extLst>
      <p:ext uri="{BB962C8B-B14F-4D97-AF65-F5344CB8AC3E}">
        <p14:creationId xmlns:p14="http://schemas.microsoft.com/office/powerpoint/2010/main" val="89590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71545A1-D6EC-FDF4-D50A-8502D5A2676A}"/>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2229FC5D-8B5C-3A68-7653-34486D981DB9}"/>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8BABA53A-F626-DB13-805C-BEA6594C3627}"/>
              </a:ext>
            </a:extLst>
          </p:cNvPr>
          <p:cNvSpPr>
            <a:spLocks noGrp="1"/>
          </p:cNvSpPr>
          <p:nvPr>
            <p:ph type="dt" sz="half" idx="10"/>
          </p:nvPr>
        </p:nvSpPr>
        <p:spPr/>
        <p:txBody>
          <a:bodyPr/>
          <a:lstStyle/>
          <a:p>
            <a:fld id="{736C6C56-A553-4D28-BA70-0FB90F9F759C}" type="datetimeFigureOut">
              <a:rPr lang="en-US" smtClean="0"/>
              <a:t>2/18/2026</a:t>
            </a:fld>
            <a:endParaRPr lang="en-US"/>
          </a:p>
        </p:txBody>
      </p:sp>
      <p:sp>
        <p:nvSpPr>
          <p:cNvPr id="5" name="Substituent subsol 4">
            <a:extLst>
              <a:ext uri="{FF2B5EF4-FFF2-40B4-BE49-F238E27FC236}">
                <a16:creationId xmlns:a16="http://schemas.microsoft.com/office/drawing/2014/main" id="{1B022AA4-AAC3-3474-23F3-48F3FDC2F728}"/>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D4EEC88E-B0EE-19A9-74C6-2829DAF16AE9}"/>
              </a:ext>
            </a:extLst>
          </p:cNvPr>
          <p:cNvSpPr>
            <a:spLocks noGrp="1"/>
          </p:cNvSpPr>
          <p:nvPr>
            <p:ph type="sldNum" sz="quarter" idx="12"/>
          </p:nvPr>
        </p:nvSpPr>
        <p:spPr/>
        <p:txBody>
          <a:bodyPr/>
          <a:lstStyle/>
          <a:p>
            <a:fld id="{10270C89-491F-4B7A-A615-82B25D6FBBE4}" type="slidenum">
              <a:rPr lang="en-US" smtClean="0"/>
              <a:t>‹#›</a:t>
            </a:fld>
            <a:endParaRPr lang="en-US"/>
          </a:p>
        </p:txBody>
      </p:sp>
    </p:spTree>
    <p:extLst>
      <p:ext uri="{BB962C8B-B14F-4D97-AF65-F5344CB8AC3E}">
        <p14:creationId xmlns:p14="http://schemas.microsoft.com/office/powerpoint/2010/main" val="1477501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F53AB3B-887F-2252-7876-8CE94188F069}"/>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430F8BFF-DA08-64A6-BC48-6F0C3CB11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832C3F7E-E70A-8793-D549-CC6B40A69166}"/>
              </a:ext>
            </a:extLst>
          </p:cNvPr>
          <p:cNvSpPr>
            <a:spLocks noGrp="1"/>
          </p:cNvSpPr>
          <p:nvPr>
            <p:ph type="dt" sz="half" idx="10"/>
          </p:nvPr>
        </p:nvSpPr>
        <p:spPr/>
        <p:txBody>
          <a:bodyPr/>
          <a:lstStyle/>
          <a:p>
            <a:fld id="{736C6C56-A553-4D28-BA70-0FB90F9F759C}" type="datetimeFigureOut">
              <a:rPr lang="en-US" smtClean="0"/>
              <a:t>2/18/2026</a:t>
            </a:fld>
            <a:endParaRPr lang="en-US"/>
          </a:p>
        </p:txBody>
      </p:sp>
      <p:sp>
        <p:nvSpPr>
          <p:cNvPr id="5" name="Substituent subsol 4">
            <a:extLst>
              <a:ext uri="{FF2B5EF4-FFF2-40B4-BE49-F238E27FC236}">
                <a16:creationId xmlns:a16="http://schemas.microsoft.com/office/drawing/2014/main" id="{03793360-0183-477B-E993-0D85654DD813}"/>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09EB7559-F7F7-2DAC-BBBA-C9E6556C6955}"/>
              </a:ext>
            </a:extLst>
          </p:cNvPr>
          <p:cNvSpPr>
            <a:spLocks noGrp="1"/>
          </p:cNvSpPr>
          <p:nvPr>
            <p:ph type="sldNum" sz="quarter" idx="12"/>
          </p:nvPr>
        </p:nvSpPr>
        <p:spPr/>
        <p:txBody>
          <a:bodyPr/>
          <a:lstStyle/>
          <a:p>
            <a:fld id="{10270C89-491F-4B7A-A615-82B25D6FBBE4}" type="slidenum">
              <a:rPr lang="en-US" smtClean="0"/>
              <a:t>‹#›</a:t>
            </a:fld>
            <a:endParaRPr lang="en-US"/>
          </a:p>
        </p:txBody>
      </p:sp>
    </p:spTree>
    <p:extLst>
      <p:ext uri="{BB962C8B-B14F-4D97-AF65-F5344CB8AC3E}">
        <p14:creationId xmlns:p14="http://schemas.microsoft.com/office/powerpoint/2010/main" val="385116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C7E1228-7AB4-ACD2-CA46-DECA28708AAA}"/>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0C41EE73-8F0D-58DE-AF11-2CE93163FF69}"/>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3917BA3B-4933-AFA9-4208-76E571D5CA78}"/>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4C74E809-81E8-D984-5F56-ED194DB17FBE}"/>
              </a:ext>
            </a:extLst>
          </p:cNvPr>
          <p:cNvSpPr>
            <a:spLocks noGrp="1"/>
          </p:cNvSpPr>
          <p:nvPr>
            <p:ph type="dt" sz="half" idx="10"/>
          </p:nvPr>
        </p:nvSpPr>
        <p:spPr/>
        <p:txBody>
          <a:bodyPr/>
          <a:lstStyle/>
          <a:p>
            <a:fld id="{736C6C56-A553-4D28-BA70-0FB90F9F759C}" type="datetimeFigureOut">
              <a:rPr lang="en-US" smtClean="0"/>
              <a:t>2/18/2026</a:t>
            </a:fld>
            <a:endParaRPr lang="en-US"/>
          </a:p>
        </p:txBody>
      </p:sp>
      <p:sp>
        <p:nvSpPr>
          <p:cNvPr id="6" name="Substituent subsol 5">
            <a:extLst>
              <a:ext uri="{FF2B5EF4-FFF2-40B4-BE49-F238E27FC236}">
                <a16:creationId xmlns:a16="http://schemas.microsoft.com/office/drawing/2014/main" id="{D54D6500-BD4D-CA81-0512-3973D2A5ADC9}"/>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904C4403-E75E-1D04-0DEB-C89EE12745DD}"/>
              </a:ext>
            </a:extLst>
          </p:cNvPr>
          <p:cNvSpPr>
            <a:spLocks noGrp="1"/>
          </p:cNvSpPr>
          <p:nvPr>
            <p:ph type="sldNum" sz="quarter" idx="12"/>
          </p:nvPr>
        </p:nvSpPr>
        <p:spPr/>
        <p:txBody>
          <a:bodyPr/>
          <a:lstStyle/>
          <a:p>
            <a:fld id="{10270C89-491F-4B7A-A615-82B25D6FBBE4}" type="slidenum">
              <a:rPr lang="en-US" smtClean="0"/>
              <a:t>‹#›</a:t>
            </a:fld>
            <a:endParaRPr lang="en-US"/>
          </a:p>
        </p:txBody>
      </p:sp>
    </p:spTree>
    <p:extLst>
      <p:ext uri="{BB962C8B-B14F-4D97-AF65-F5344CB8AC3E}">
        <p14:creationId xmlns:p14="http://schemas.microsoft.com/office/powerpoint/2010/main" val="290692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856E021-FB3F-D37A-B895-0433DAD15BFF}"/>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6B87CBF8-0856-AB66-B6FB-B68751C2BB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2034F975-DCC5-8547-90EC-A5A86F81065A}"/>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0A506D69-98BB-E9BD-702E-677C4730DA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D9D42181-55F4-9ECB-563E-A5508E2A0760}"/>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138E9E6D-BE97-96EA-135D-C80E562D53DD}"/>
              </a:ext>
            </a:extLst>
          </p:cNvPr>
          <p:cNvSpPr>
            <a:spLocks noGrp="1"/>
          </p:cNvSpPr>
          <p:nvPr>
            <p:ph type="dt" sz="half" idx="10"/>
          </p:nvPr>
        </p:nvSpPr>
        <p:spPr/>
        <p:txBody>
          <a:bodyPr/>
          <a:lstStyle/>
          <a:p>
            <a:fld id="{736C6C56-A553-4D28-BA70-0FB90F9F759C}" type="datetimeFigureOut">
              <a:rPr lang="en-US" smtClean="0"/>
              <a:t>2/18/2026</a:t>
            </a:fld>
            <a:endParaRPr lang="en-US"/>
          </a:p>
        </p:txBody>
      </p:sp>
      <p:sp>
        <p:nvSpPr>
          <p:cNvPr id="8" name="Substituent subsol 7">
            <a:extLst>
              <a:ext uri="{FF2B5EF4-FFF2-40B4-BE49-F238E27FC236}">
                <a16:creationId xmlns:a16="http://schemas.microsoft.com/office/drawing/2014/main" id="{DDF0A178-08D6-9B7B-7068-5FD4DACF4C15}"/>
              </a:ext>
            </a:extLst>
          </p:cNvPr>
          <p:cNvSpPr>
            <a:spLocks noGrp="1"/>
          </p:cNvSpPr>
          <p:nvPr>
            <p:ph type="ftr" sz="quarter" idx="11"/>
          </p:nvPr>
        </p:nvSpPr>
        <p:spPr/>
        <p:txBody>
          <a:bodyPr/>
          <a:lstStyle/>
          <a:p>
            <a:endParaRPr lang="en-US"/>
          </a:p>
        </p:txBody>
      </p:sp>
      <p:sp>
        <p:nvSpPr>
          <p:cNvPr id="9" name="Substituent număr diapozitiv 8">
            <a:extLst>
              <a:ext uri="{FF2B5EF4-FFF2-40B4-BE49-F238E27FC236}">
                <a16:creationId xmlns:a16="http://schemas.microsoft.com/office/drawing/2014/main" id="{BD3216CF-5A75-E606-21D1-A125EB07FD04}"/>
              </a:ext>
            </a:extLst>
          </p:cNvPr>
          <p:cNvSpPr>
            <a:spLocks noGrp="1"/>
          </p:cNvSpPr>
          <p:nvPr>
            <p:ph type="sldNum" sz="quarter" idx="12"/>
          </p:nvPr>
        </p:nvSpPr>
        <p:spPr/>
        <p:txBody>
          <a:bodyPr/>
          <a:lstStyle/>
          <a:p>
            <a:fld id="{10270C89-491F-4B7A-A615-82B25D6FBBE4}" type="slidenum">
              <a:rPr lang="en-US" smtClean="0"/>
              <a:t>‹#›</a:t>
            </a:fld>
            <a:endParaRPr lang="en-US"/>
          </a:p>
        </p:txBody>
      </p:sp>
    </p:spTree>
    <p:extLst>
      <p:ext uri="{BB962C8B-B14F-4D97-AF65-F5344CB8AC3E}">
        <p14:creationId xmlns:p14="http://schemas.microsoft.com/office/powerpoint/2010/main" val="245047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B0C672C-584E-27B5-AFEA-60B43E7DBEB5}"/>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C97B688A-85BC-8429-B07C-ABF9421FB99B}"/>
              </a:ext>
            </a:extLst>
          </p:cNvPr>
          <p:cNvSpPr>
            <a:spLocks noGrp="1"/>
          </p:cNvSpPr>
          <p:nvPr>
            <p:ph type="dt" sz="half" idx="10"/>
          </p:nvPr>
        </p:nvSpPr>
        <p:spPr/>
        <p:txBody>
          <a:bodyPr/>
          <a:lstStyle/>
          <a:p>
            <a:fld id="{736C6C56-A553-4D28-BA70-0FB90F9F759C}" type="datetimeFigureOut">
              <a:rPr lang="en-US" smtClean="0"/>
              <a:t>2/18/2026</a:t>
            </a:fld>
            <a:endParaRPr lang="en-US"/>
          </a:p>
        </p:txBody>
      </p:sp>
      <p:sp>
        <p:nvSpPr>
          <p:cNvPr id="4" name="Substituent subsol 3">
            <a:extLst>
              <a:ext uri="{FF2B5EF4-FFF2-40B4-BE49-F238E27FC236}">
                <a16:creationId xmlns:a16="http://schemas.microsoft.com/office/drawing/2014/main" id="{97321F92-2133-AC70-806F-8029EC8EC886}"/>
              </a:ext>
            </a:extLst>
          </p:cNvPr>
          <p:cNvSpPr>
            <a:spLocks noGrp="1"/>
          </p:cNvSpPr>
          <p:nvPr>
            <p:ph type="ftr" sz="quarter" idx="11"/>
          </p:nvPr>
        </p:nvSpPr>
        <p:spPr/>
        <p:txBody>
          <a:bodyPr/>
          <a:lstStyle/>
          <a:p>
            <a:endParaRPr lang="en-US"/>
          </a:p>
        </p:txBody>
      </p:sp>
      <p:sp>
        <p:nvSpPr>
          <p:cNvPr id="5" name="Substituent număr diapozitiv 4">
            <a:extLst>
              <a:ext uri="{FF2B5EF4-FFF2-40B4-BE49-F238E27FC236}">
                <a16:creationId xmlns:a16="http://schemas.microsoft.com/office/drawing/2014/main" id="{8A2E304A-39A4-7988-BDE4-36CD544A16A9}"/>
              </a:ext>
            </a:extLst>
          </p:cNvPr>
          <p:cNvSpPr>
            <a:spLocks noGrp="1"/>
          </p:cNvSpPr>
          <p:nvPr>
            <p:ph type="sldNum" sz="quarter" idx="12"/>
          </p:nvPr>
        </p:nvSpPr>
        <p:spPr/>
        <p:txBody>
          <a:bodyPr/>
          <a:lstStyle/>
          <a:p>
            <a:fld id="{10270C89-491F-4B7A-A615-82B25D6FBBE4}" type="slidenum">
              <a:rPr lang="en-US" smtClean="0"/>
              <a:t>‹#›</a:t>
            </a:fld>
            <a:endParaRPr lang="en-US"/>
          </a:p>
        </p:txBody>
      </p:sp>
    </p:spTree>
    <p:extLst>
      <p:ext uri="{BB962C8B-B14F-4D97-AF65-F5344CB8AC3E}">
        <p14:creationId xmlns:p14="http://schemas.microsoft.com/office/powerpoint/2010/main" val="2449996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F899B736-E892-6BE9-2AC6-47511534ECBC}"/>
              </a:ext>
            </a:extLst>
          </p:cNvPr>
          <p:cNvSpPr>
            <a:spLocks noGrp="1"/>
          </p:cNvSpPr>
          <p:nvPr>
            <p:ph type="dt" sz="half" idx="10"/>
          </p:nvPr>
        </p:nvSpPr>
        <p:spPr/>
        <p:txBody>
          <a:bodyPr/>
          <a:lstStyle/>
          <a:p>
            <a:fld id="{736C6C56-A553-4D28-BA70-0FB90F9F759C}" type="datetimeFigureOut">
              <a:rPr lang="en-US" smtClean="0"/>
              <a:t>2/18/2026</a:t>
            </a:fld>
            <a:endParaRPr lang="en-US"/>
          </a:p>
        </p:txBody>
      </p:sp>
      <p:sp>
        <p:nvSpPr>
          <p:cNvPr id="3" name="Substituent subsol 2">
            <a:extLst>
              <a:ext uri="{FF2B5EF4-FFF2-40B4-BE49-F238E27FC236}">
                <a16:creationId xmlns:a16="http://schemas.microsoft.com/office/drawing/2014/main" id="{AF91C154-6577-69F9-5679-7B411291893F}"/>
              </a:ext>
            </a:extLst>
          </p:cNvPr>
          <p:cNvSpPr>
            <a:spLocks noGrp="1"/>
          </p:cNvSpPr>
          <p:nvPr>
            <p:ph type="ftr" sz="quarter" idx="11"/>
          </p:nvPr>
        </p:nvSpPr>
        <p:spPr/>
        <p:txBody>
          <a:bodyPr/>
          <a:lstStyle/>
          <a:p>
            <a:endParaRPr lang="en-US"/>
          </a:p>
        </p:txBody>
      </p:sp>
      <p:sp>
        <p:nvSpPr>
          <p:cNvPr id="4" name="Substituent număr diapozitiv 3">
            <a:extLst>
              <a:ext uri="{FF2B5EF4-FFF2-40B4-BE49-F238E27FC236}">
                <a16:creationId xmlns:a16="http://schemas.microsoft.com/office/drawing/2014/main" id="{C04F3F32-37D3-E3AA-979E-D73925815806}"/>
              </a:ext>
            </a:extLst>
          </p:cNvPr>
          <p:cNvSpPr>
            <a:spLocks noGrp="1"/>
          </p:cNvSpPr>
          <p:nvPr>
            <p:ph type="sldNum" sz="quarter" idx="12"/>
          </p:nvPr>
        </p:nvSpPr>
        <p:spPr/>
        <p:txBody>
          <a:bodyPr/>
          <a:lstStyle/>
          <a:p>
            <a:fld id="{10270C89-491F-4B7A-A615-82B25D6FBBE4}" type="slidenum">
              <a:rPr lang="en-US" smtClean="0"/>
              <a:t>‹#›</a:t>
            </a:fld>
            <a:endParaRPr lang="en-US"/>
          </a:p>
        </p:txBody>
      </p:sp>
    </p:spTree>
    <p:extLst>
      <p:ext uri="{BB962C8B-B14F-4D97-AF65-F5344CB8AC3E}">
        <p14:creationId xmlns:p14="http://schemas.microsoft.com/office/powerpoint/2010/main" val="241861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F010106-6FCD-4998-8D18-CE9E16B10CCE}"/>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C71C73D9-DF19-F6B8-7B84-8A8F280393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DEBFBF59-007A-E9F5-57B1-B06F2F584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1AE23818-68FD-145F-32C1-1DCC80DF683B}"/>
              </a:ext>
            </a:extLst>
          </p:cNvPr>
          <p:cNvSpPr>
            <a:spLocks noGrp="1"/>
          </p:cNvSpPr>
          <p:nvPr>
            <p:ph type="dt" sz="half" idx="10"/>
          </p:nvPr>
        </p:nvSpPr>
        <p:spPr/>
        <p:txBody>
          <a:bodyPr/>
          <a:lstStyle/>
          <a:p>
            <a:fld id="{736C6C56-A553-4D28-BA70-0FB90F9F759C}" type="datetimeFigureOut">
              <a:rPr lang="en-US" smtClean="0"/>
              <a:t>2/18/2026</a:t>
            </a:fld>
            <a:endParaRPr lang="en-US"/>
          </a:p>
        </p:txBody>
      </p:sp>
      <p:sp>
        <p:nvSpPr>
          <p:cNvPr id="6" name="Substituent subsol 5">
            <a:extLst>
              <a:ext uri="{FF2B5EF4-FFF2-40B4-BE49-F238E27FC236}">
                <a16:creationId xmlns:a16="http://schemas.microsoft.com/office/drawing/2014/main" id="{12DC4A82-5185-C320-2DD8-0A59F8BCC69E}"/>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EA61C6B8-ED81-8C1D-D820-972472E85226}"/>
              </a:ext>
            </a:extLst>
          </p:cNvPr>
          <p:cNvSpPr>
            <a:spLocks noGrp="1"/>
          </p:cNvSpPr>
          <p:nvPr>
            <p:ph type="sldNum" sz="quarter" idx="12"/>
          </p:nvPr>
        </p:nvSpPr>
        <p:spPr/>
        <p:txBody>
          <a:bodyPr/>
          <a:lstStyle/>
          <a:p>
            <a:fld id="{10270C89-491F-4B7A-A615-82B25D6FBBE4}" type="slidenum">
              <a:rPr lang="en-US" smtClean="0"/>
              <a:t>‹#›</a:t>
            </a:fld>
            <a:endParaRPr lang="en-US"/>
          </a:p>
        </p:txBody>
      </p:sp>
    </p:spTree>
    <p:extLst>
      <p:ext uri="{BB962C8B-B14F-4D97-AF65-F5344CB8AC3E}">
        <p14:creationId xmlns:p14="http://schemas.microsoft.com/office/powerpoint/2010/main" val="460903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5E412DD-CAF3-0DB0-A52D-C7360CE132C2}"/>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3CCBE899-361C-40B1-7B12-CF98E63465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a:extLst>
              <a:ext uri="{FF2B5EF4-FFF2-40B4-BE49-F238E27FC236}">
                <a16:creationId xmlns:a16="http://schemas.microsoft.com/office/drawing/2014/main" id="{CAB1DE8D-1FC6-D328-3329-6D39B6B5C4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48034373-91F9-6D30-6D76-61AB2960C12A}"/>
              </a:ext>
            </a:extLst>
          </p:cNvPr>
          <p:cNvSpPr>
            <a:spLocks noGrp="1"/>
          </p:cNvSpPr>
          <p:nvPr>
            <p:ph type="dt" sz="half" idx="10"/>
          </p:nvPr>
        </p:nvSpPr>
        <p:spPr/>
        <p:txBody>
          <a:bodyPr/>
          <a:lstStyle/>
          <a:p>
            <a:fld id="{736C6C56-A553-4D28-BA70-0FB90F9F759C}" type="datetimeFigureOut">
              <a:rPr lang="en-US" smtClean="0"/>
              <a:t>2/18/2026</a:t>
            </a:fld>
            <a:endParaRPr lang="en-US"/>
          </a:p>
        </p:txBody>
      </p:sp>
      <p:sp>
        <p:nvSpPr>
          <p:cNvPr id="6" name="Substituent subsol 5">
            <a:extLst>
              <a:ext uri="{FF2B5EF4-FFF2-40B4-BE49-F238E27FC236}">
                <a16:creationId xmlns:a16="http://schemas.microsoft.com/office/drawing/2014/main" id="{4978E21B-1B06-004C-33FB-2216A4A4B006}"/>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F1B437F9-93E1-89A5-3F64-2ACF6E37F71A}"/>
              </a:ext>
            </a:extLst>
          </p:cNvPr>
          <p:cNvSpPr>
            <a:spLocks noGrp="1"/>
          </p:cNvSpPr>
          <p:nvPr>
            <p:ph type="sldNum" sz="quarter" idx="12"/>
          </p:nvPr>
        </p:nvSpPr>
        <p:spPr/>
        <p:txBody>
          <a:bodyPr/>
          <a:lstStyle/>
          <a:p>
            <a:fld id="{10270C89-491F-4B7A-A615-82B25D6FBBE4}" type="slidenum">
              <a:rPr lang="en-US" smtClean="0"/>
              <a:t>‹#›</a:t>
            </a:fld>
            <a:endParaRPr lang="en-US"/>
          </a:p>
        </p:txBody>
      </p:sp>
    </p:spTree>
    <p:extLst>
      <p:ext uri="{BB962C8B-B14F-4D97-AF65-F5344CB8AC3E}">
        <p14:creationId xmlns:p14="http://schemas.microsoft.com/office/powerpoint/2010/main" val="1475862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0DE6850F-B53A-EF2E-B337-BCF5BCFB39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5C075628-A513-C6B3-2074-41EB9130C5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2A316557-5BAF-FB72-A926-6A1E3E27D2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C6C56-A553-4D28-BA70-0FB90F9F759C}" type="datetimeFigureOut">
              <a:rPr lang="en-US" smtClean="0"/>
              <a:t>2/18/2026</a:t>
            </a:fld>
            <a:endParaRPr lang="en-US"/>
          </a:p>
        </p:txBody>
      </p:sp>
      <p:sp>
        <p:nvSpPr>
          <p:cNvPr id="5" name="Substituent subsol 4">
            <a:extLst>
              <a:ext uri="{FF2B5EF4-FFF2-40B4-BE49-F238E27FC236}">
                <a16:creationId xmlns:a16="http://schemas.microsoft.com/office/drawing/2014/main" id="{DA92AEE2-5FA1-353C-CAE3-ADEBC52889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a:extLst>
              <a:ext uri="{FF2B5EF4-FFF2-40B4-BE49-F238E27FC236}">
                <a16:creationId xmlns:a16="http://schemas.microsoft.com/office/drawing/2014/main" id="{52939DFC-A29E-054D-672F-34F256F04C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270C89-491F-4B7A-A615-82B25D6FBBE4}" type="slidenum">
              <a:rPr lang="en-US" smtClean="0"/>
              <a:t>‹#›</a:t>
            </a:fld>
            <a:endParaRPr lang="en-US"/>
          </a:p>
        </p:txBody>
      </p:sp>
    </p:spTree>
    <p:extLst>
      <p:ext uri="{BB962C8B-B14F-4D97-AF65-F5344CB8AC3E}">
        <p14:creationId xmlns:p14="http://schemas.microsoft.com/office/powerpoint/2010/main" val="2551146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videoclip.toshiba.semicon-storage.com/ap-en/detail/video/6318388029112/e-learning-basics-of-schottky-barrier-diodes-chapter2-basic-of-metal-semiconductor-junctio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200" y="1354730"/>
            <a:ext cx="5567680" cy="4268808"/>
          </a:xfrm>
        </p:spPr>
        <p:txBody>
          <a:bodyPr>
            <a:noAutofit/>
          </a:bodyPr>
          <a:lstStyle/>
          <a:p>
            <a:r>
              <a:rPr lang="ro-RO" sz="3600" dirty="0"/>
              <a:t>Tema    </a:t>
            </a:r>
          </a:p>
          <a:p>
            <a:endParaRPr lang="ro-RO" sz="3600" dirty="0"/>
          </a:p>
          <a:p>
            <a:r>
              <a:rPr lang="ro-RO" sz="3600" dirty="0"/>
              <a:t>Contactul </a:t>
            </a:r>
            <a:r>
              <a:rPr lang="ro-RO" sz="3600" dirty="0" err="1"/>
              <a:t>Schottky</a:t>
            </a:r>
            <a:endParaRPr lang="ro-RO" sz="3600" dirty="0"/>
          </a:p>
          <a:p>
            <a:endParaRPr lang="ro-RO" sz="3600" dirty="0"/>
          </a:p>
          <a:p>
            <a:r>
              <a:rPr lang="ro-RO" sz="3600" dirty="0"/>
              <a:t>Contactul </a:t>
            </a:r>
            <a:r>
              <a:rPr lang="ro-RO" sz="3600" dirty="0" err="1"/>
              <a:t>heterostructuri</a:t>
            </a:r>
            <a:r>
              <a:rPr lang="ro-RO" sz="3600" dirty="0"/>
              <a:t> /</a:t>
            </a:r>
            <a:r>
              <a:rPr lang="ro-RO" sz="3600" dirty="0" err="1"/>
              <a:t>heterojonctiuni</a:t>
            </a:r>
            <a:endParaRPr lang="en-GB" sz="3600" dirty="0"/>
          </a:p>
          <a:p>
            <a:r>
              <a:rPr lang="ro-RO" sz="3600" dirty="0"/>
              <a:t>     </a:t>
            </a:r>
          </a:p>
          <a:p>
            <a:endParaRPr lang="ro-RO" sz="3600" dirty="0"/>
          </a:p>
        </p:txBody>
      </p:sp>
      <p:sp>
        <p:nvSpPr>
          <p:cNvPr id="4" name="TextBox 3">
            <a:extLst>
              <a:ext uri="{FF2B5EF4-FFF2-40B4-BE49-F238E27FC236}">
                <a16:creationId xmlns:a16="http://schemas.microsoft.com/office/drawing/2014/main" id="{22A10AAF-478E-0A23-C0B5-221154EB0C5A}"/>
              </a:ext>
            </a:extLst>
          </p:cNvPr>
          <p:cNvSpPr txBox="1"/>
          <p:nvPr/>
        </p:nvSpPr>
        <p:spPr>
          <a:xfrm>
            <a:off x="448596" y="5623538"/>
            <a:ext cx="11743404" cy="923330"/>
          </a:xfrm>
          <a:prstGeom prst="rect">
            <a:avLst/>
          </a:prstGeom>
          <a:noFill/>
        </p:spPr>
        <p:txBody>
          <a:bodyPr wrap="square">
            <a:spAutoFit/>
          </a:bodyPr>
          <a:lstStyle/>
          <a:p>
            <a:r>
              <a:rPr lang="en-US" dirty="0">
                <a:hlinkClick r:id="rId2"/>
              </a:rPr>
              <a:t>https://videoclip.toshiba.semicon-storage.com/ap-en/detail/video/6318388029112/e-learning-basics-of-schottky-barrier-diodes-chapter2-basic-of-metal-semiconductor-junction</a:t>
            </a:r>
            <a:endParaRPr lang="ro-RO" dirty="0"/>
          </a:p>
          <a:p>
            <a:endParaRPr lang="en-US" dirty="0"/>
          </a:p>
        </p:txBody>
      </p:sp>
    </p:spTree>
    <p:extLst>
      <p:ext uri="{BB962C8B-B14F-4D97-AF65-F5344CB8AC3E}">
        <p14:creationId xmlns:p14="http://schemas.microsoft.com/office/powerpoint/2010/main" val="787752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B1CDE4-68E4-AF0F-77D9-2E5FC0348E07}"/>
              </a:ext>
            </a:extLst>
          </p:cNvPr>
          <p:cNvPicPr>
            <a:picLocks noChangeAspect="1"/>
          </p:cNvPicPr>
          <p:nvPr/>
        </p:nvPicPr>
        <p:blipFill>
          <a:blip r:embed="rId2"/>
          <a:stretch>
            <a:fillRect/>
          </a:stretch>
        </p:blipFill>
        <p:spPr>
          <a:xfrm>
            <a:off x="795131" y="157070"/>
            <a:ext cx="10147376" cy="6543859"/>
          </a:xfrm>
          <a:prstGeom prst="rect">
            <a:avLst/>
          </a:prstGeom>
        </p:spPr>
      </p:pic>
    </p:spTree>
    <p:extLst>
      <p:ext uri="{BB962C8B-B14F-4D97-AF65-F5344CB8AC3E}">
        <p14:creationId xmlns:p14="http://schemas.microsoft.com/office/powerpoint/2010/main" val="419289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D1D26D-ADE6-7335-ADC1-CC5F811285CD}"/>
              </a:ext>
            </a:extLst>
          </p:cNvPr>
          <p:cNvPicPr>
            <a:picLocks noChangeAspect="1"/>
          </p:cNvPicPr>
          <p:nvPr/>
        </p:nvPicPr>
        <p:blipFill>
          <a:blip r:embed="rId2"/>
          <a:stretch>
            <a:fillRect/>
          </a:stretch>
        </p:blipFill>
        <p:spPr>
          <a:xfrm>
            <a:off x="1519083" y="228666"/>
            <a:ext cx="9188245" cy="6424731"/>
          </a:xfrm>
          <a:prstGeom prst="rect">
            <a:avLst/>
          </a:prstGeom>
        </p:spPr>
      </p:pic>
      <p:pic>
        <p:nvPicPr>
          <p:cNvPr id="12" name="Picture 11">
            <a:extLst>
              <a:ext uri="{FF2B5EF4-FFF2-40B4-BE49-F238E27FC236}">
                <a16:creationId xmlns:a16="http://schemas.microsoft.com/office/drawing/2014/main" id="{B4085242-F10B-9132-6870-802EC2B9F2F5}"/>
              </a:ext>
            </a:extLst>
          </p:cNvPr>
          <p:cNvPicPr>
            <a:picLocks noChangeAspect="1"/>
          </p:cNvPicPr>
          <p:nvPr/>
        </p:nvPicPr>
        <p:blipFill>
          <a:blip r:embed="rId3"/>
          <a:stretch>
            <a:fillRect/>
          </a:stretch>
        </p:blipFill>
        <p:spPr>
          <a:xfrm>
            <a:off x="1218001" y="5845308"/>
            <a:ext cx="1152686" cy="876422"/>
          </a:xfrm>
          <a:prstGeom prst="rect">
            <a:avLst/>
          </a:prstGeom>
        </p:spPr>
      </p:pic>
    </p:spTree>
    <p:extLst>
      <p:ext uri="{BB962C8B-B14F-4D97-AF65-F5344CB8AC3E}">
        <p14:creationId xmlns:p14="http://schemas.microsoft.com/office/powerpoint/2010/main" val="166974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58FA78D-86C9-5048-279C-D23A4517C645}"/>
              </a:ext>
            </a:extLst>
          </p:cNvPr>
          <p:cNvPicPr>
            <a:picLocks noChangeAspect="1"/>
          </p:cNvPicPr>
          <p:nvPr/>
        </p:nvPicPr>
        <p:blipFill>
          <a:blip r:embed="rId2"/>
          <a:stretch>
            <a:fillRect/>
          </a:stretch>
        </p:blipFill>
        <p:spPr>
          <a:xfrm>
            <a:off x="799694" y="6114946"/>
            <a:ext cx="1066949" cy="743054"/>
          </a:xfrm>
          <a:prstGeom prst="rect">
            <a:avLst/>
          </a:prstGeom>
        </p:spPr>
      </p:pic>
      <p:pic>
        <p:nvPicPr>
          <p:cNvPr id="16" name="Picture 15">
            <a:extLst>
              <a:ext uri="{FF2B5EF4-FFF2-40B4-BE49-F238E27FC236}">
                <a16:creationId xmlns:a16="http://schemas.microsoft.com/office/drawing/2014/main" id="{46749E68-B5C0-08BE-34AE-82F161B1D43D}"/>
              </a:ext>
            </a:extLst>
          </p:cNvPr>
          <p:cNvPicPr>
            <a:picLocks noChangeAspect="1"/>
          </p:cNvPicPr>
          <p:nvPr/>
        </p:nvPicPr>
        <p:blipFill>
          <a:blip r:embed="rId3"/>
          <a:stretch>
            <a:fillRect/>
          </a:stretch>
        </p:blipFill>
        <p:spPr>
          <a:xfrm>
            <a:off x="1220227" y="146239"/>
            <a:ext cx="9561793" cy="6413588"/>
          </a:xfrm>
          <a:prstGeom prst="rect">
            <a:avLst/>
          </a:prstGeom>
        </p:spPr>
      </p:pic>
    </p:spTree>
    <p:extLst>
      <p:ext uri="{BB962C8B-B14F-4D97-AF65-F5344CB8AC3E}">
        <p14:creationId xmlns:p14="http://schemas.microsoft.com/office/powerpoint/2010/main" val="4246987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C4B412-9B3E-9475-B4EC-1C56E97E50C0}"/>
              </a:ext>
            </a:extLst>
          </p:cNvPr>
          <p:cNvPicPr>
            <a:picLocks noChangeAspect="1"/>
          </p:cNvPicPr>
          <p:nvPr/>
        </p:nvPicPr>
        <p:blipFill>
          <a:blip r:embed="rId2"/>
          <a:stretch>
            <a:fillRect/>
          </a:stretch>
        </p:blipFill>
        <p:spPr>
          <a:xfrm>
            <a:off x="929148" y="256704"/>
            <a:ext cx="10323871" cy="6338553"/>
          </a:xfrm>
          <a:prstGeom prst="rect">
            <a:avLst/>
          </a:prstGeom>
        </p:spPr>
      </p:pic>
    </p:spTree>
    <p:extLst>
      <p:ext uri="{BB962C8B-B14F-4D97-AF65-F5344CB8AC3E}">
        <p14:creationId xmlns:p14="http://schemas.microsoft.com/office/powerpoint/2010/main" val="3185855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83692B-419A-0A52-9938-C7262C17205E}"/>
              </a:ext>
            </a:extLst>
          </p:cNvPr>
          <p:cNvPicPr>
            <a:picLocks noChangeAspect="1"/>
          </p:cNvPicPr>
          <p:nvPr/>
        </p:nvPicPr>
        <p:blipFill>
          <a:blip r:embed="rId2"/>
          <a:stretch>
            <a:fillRect/>
          </a:stretch>
        </p:blipFill>
        <p:spPr>
          <a:xfrm>
            <a:off x="935407" y="211218"/>
            <a:ext cx="10321186" cy="6435563"/>
          </a:xfrm>
          <a:prstGeom prst="rect">
            <a:avLst/>
          </a:prstGeom>
        </p:spPr>
      </p:pic>
    </p:spTree>
    <p:extLst>
      <p:ext uri="{BB962C8B-B14F-4D97-AF65-F5344CB8AC3E}">
        <p14:creationId xmlns:p14="http://schemas.microsoft.com/office/powerpoint/2010/main" val="766982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FBBE5C7-AB66-A583-1D8B-A15C8AB0ECAB}"/>
              </a:ext>
            </a:extLst>
          </p:cNvPr>
          <p:cNvPicPr>
            <a:picLocks noChangeAspect="1"/>
          </p:cNvPicPr>
          <p:nvPr/>
        </p:nvPicPr>
        <p:blipFill>
          <a:blip r:embed="rId2"/>
          <a:stretch>
            <a:fillRect/>
          </a:stretch>
        </p:blipFill>
        <p:spPr>
          <a:xfrm>
            <a:off x="3120002" y="221192"/>
            <a:ext cx="6430296" cy="6415615"/>
          </a:xfrm>
          <a:prstGeom prst="rect">
            <a:avLst/>
          </a:prstGeom>
        </p:spPr>
      </p:pic>
    </p:spTree>
    <p:extLst>
      <p:ext uri="{BB962C8B-B14F-4D97-AF65-F5344CB8AC3E}">
        <p14:creationId xmlns:p14="http://schemas.microsoft.com/office/powerpoint/2010/main" val="1081993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273A3A-939A-AC4E-5381-8C64597EEBEA}"/>
              </a:ext>
            </a:extLst>
          </p:cNvPr>
          <p:cNvPicPr>
            <a:picLocks noChangeAspect="1"/>
          </p:cNvPicPr>
          <p:nvPr/>
        </p:nvPicPr>
        <p:blipFill>
          <a:blip r:embed="rId2"/>
          <a:stretch>
            <a:fillRect/>
          </a:stretch>
        </p:blipFill>
        <p:spPr>
          <a:xfrm>
            <a:off x="347073" y="351894"/>
            <a:ext cx="11318901" cy="6446526"/>
          </a:xfrm>
          <a:prstGeom prst="rect">
            <a:avLst/>
          </a:prstGeom>
        </p:spPr>
      </p:pic>
    </p:spTree>
    <p:extLst>
      <p:ext uri="{BB962C8B-B14F-4D97-AF65-F5344CB8AC3E}">
        <p14:creationId xmlns:p14="http://schemas.microsoft.com/office/powerpoint/2010/main" val="4270034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6DE479-EEA8-DF72-1D99-329F9F778697}"/>
              </a:ext>
            </a:extLst>
          </p:cNvPr>
          <p:cNvPicPr>
            <a:picLocks noChangeAspect="1"/>
          </p:cNvPicPr>
          <p:nvPr/>
        </p:nvPicPr>
        <p:blipFill>
          <a:blip r:embed="rId2"/>
          <a:stretch>
            <a:fillRect/>
          </a:stretch>
        </p:blipFill>
        <p:spPr>
          <a:xfrm>
            <a:off x="1032386" y="190574"/>
            <a:ext cx="9571703" cy="6476852"/>
          </a:xfrm>
          <a:prstGeom prst="rect">
            <a:avLst/>
          </a:prstGeom>
        </p:spPr>
      </p:pic>
      <p:pic>
        <p:nvPicPr>
          <p:cNvPr id="10" name="Picture 9">
            <a:extLst>
              <a:ext uri="{FF2B5EF4-FFF2-40B4-BE49-F238E27FC236}">
                <a16:creationId xmlns:a16="http://schemas.microsoft.com/office/drawing/2014/main" id="{7B8A1D07-63A7-C2CE-E886-8071B2AF3E9F}"/>
              </a:ext>
            </a:extLst>
          </p:cNvPr>
          <p:cNvPicPr>
            <a:picLocks noChangeAspect="1"/>
          </p:cNvPicPr>
          <p:nvPr/>
        </p:nvPicPr>
        <p:blipFill>
          <a:blip r:embed="rId3"/>
          <a:stretch>
            <a:fillRect/>
          </a:stretch>
        </p:blipFill>
        <p:spPr>
          <a:xfrm>
            <a:off x="1011568" y="5981578"/>
            <a:ext cx="1152686" cy="876422"/>
          </a:xfrm>
          <a:prstGeom prst="rect">
            <a:avLst/>
          </a:prstGeom>
        </p:spPr>
      </p:pic>
    </p:spTree>
    <p:extLst>
      <p:ext uri="{BB962C8B-B14F-4D97-AF65-F5344CB8AC3E}">
        <p14:creationId xmlns:p14="http://schemas.microsoft.com/office/powerpoint/2010/main" val="2177875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67C97E-64C5-33A4-D380-75C956C19EE3}"/>
              </a:ext>
            </a:extLst>
          </p:cNvPr>
          <p:cNvPicPr>
            <a:picLocks noChangeAspect="1"/>
          </p:cNvPicPr>
          <p:nvPr/>
        </p:nvPicPr>
        <p:blipFill>
          <a:blip r:embed="rId2"/>
          <a:stretch>
            <a:fillRect/>
          </a:stretch>
        </p:blipFill>
        <p:spPr>
          <a:xfrm>
            <a:off x="1091381" y="184681"/>
            <a:ext cx="10043651" cy="6510946"/>
          </a:xfrm>
          <a:prstGeom prst="rect">
            <a:avLst/>
          </a:prstGeom>
        </p:spPr>
      </p:pic>
    </p:spTree>
    <p:extLst>
      <p:ext uri="{BB962C8B-B14F-4D97-AF65-F5344CB8AC3E}">
        <p14:creationId xmlns:p14="http://schemas.microsoft.com/office/powerpoint/2010/main" val="3041390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9030BA-C54D-C95E-4469-30F3DB7076BD}"/>
              </a:ext>
            </a:extLst>
          </p:cNvPr>
          <p:cNvSpPr>
            <a:spLocks noGrp="1"/>
          </p:cNvSpPr>
          <p:nvPr>
            <p:ph type="title"/>
          </p:nvPr>
        </p:nvSpPr>
        <p:spPr>
          <a:xfrm>
            <a:off x="838200" y="365125"/>
            <a:ext cx="10515600" cy="109660"/>
          </a:xfrm>
        </p:spPr>
        <p:txBody>
          <a:bodyPr>
            <a:noAutofit/>
          </a:bodyPr>
          <a:lstStyle/>
          <a:p>
            <a:r>
              <a:rPr lang="ro-RO" sz="3200" b="1" dirty="0"/>
              <a:t>Contactul </a:t>
            </a:r>
            <a:r>
              <a:rPr lang="ro-RO" sz="3200" b="1" dirty="0" err="1"/>
              <a:t>Schottky</a:t>
            </a:r>
            <a:r>
              <a:rPr lang="ro-RO" sz="3200" b="1" dirty="0"/>
              <a:t>. Diagrama benzilor de energie</a:t>
            </a:r>
          </a:p>
        </p:txBody>
      </p:sp>
      <p:pic>
        <p:nvPicPr>
          <p:cNvPr id="10" name="Imagine 9">
            <a:extLst>
              <a:ext uri="{FF2B5EF4-FFF2-40B4-BE49-F238E27FC236}">
                <a16:creationId xmlns:a16="http://schemas.microsoft.com/office/drawing/2014/main" id="{3D6D9D65-67E2-8663-2A82-B7BC5FD5988E}"/>
              </a:ext>
            </a:extLst>
          </p:cNvPr>
          <p:cNvPicPr>
            <a:picLocks noChangeAspect="1"/>
          </p:cNvPicPr>
          <p:nvPr/>
        </p:nvPicPr>
        <p:blipFill>
          <a:blip r:embed="rId2"/>
          <a:stretch>
            <a:fillRect/>
          </a:stretch>
        </p:blipFill>
        <p:spPr>
          <a:xfrm>
            <a:off x="1749969" y="1057928"/>
            <a:ext cx="8405898" cy="5278122"/>
          </a:xfrm>
          <a:prstGeom prst="rect">
            <a:avLst/>
          </a:prstGeom>
        </p:spPr>
      </p:pic>
    </p:spTree>
    <p:extLst>
      <p:ext uri="{BB962C8B-B14F-4D97-AF65-F5344CB8AC3E}">
        <p14:creationId xmlns:p14="http://schemas.microsoft.com/office/powerpoint/2010/main" val="3965155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739D923-3E9D-8E1D-A501-6311CB019DAA}"/>
              </a:ext>
            </a:extLst>
          </p:cNvPr>
          <p:cNvPicPr>
            <a:picLocks noGrp="1" noChangeAspect="1"/>
          </p:cNvPicPr>
          <p:nvPr>
            <p:ph idx="1"/>
          </p:nvPr>
        </p:nvPicPr>
        <p:blipFill>
          <a:blip r:embed="rId2"/>
          <a:stretch>
            <a:fillRect/>
          </a:stretch>
        </p:blipFill>
        <p:spPr>
          <a:xfrm>
            <a:off x="5796416" y="2051435"/>
            <a:ext cx="6314081" cy="3935896"/>
          </a:xfrm>
          <a:prstGeom prst="rect">
            <a:avLst/>
          </a:prstGeom>
        </p:spPr>
      </p:pic>
      <p:sp>
        <p:nvSpPr>
          <p:cNvPr id="6" name="TextBox 5">
            <a:extLst>
              <a:ext uri="{FF2B5EF4-FFF2-40B4-BE49-F238E27FC236}">
                <a16:creationId xmlns:a16="http://schemas.microsoft.com/office/drawing/2014/main" id="{0728AC1C-7A79-F696-C81B-B3C85CE34A34}"/>
              </a:ext>
            </a:extLst>
          </p:cNvPr>
          <p:cNvSpPr txBox="1"/>
          <p:nvPr/>
        </p:nvSpPr>
        <p:spPr>
          <a:xfrm>
            <a:off x="312006" y="1639754"/>
            <a:ext cx="5317433" cy="5078313"/>
          </a:xfrm>
          <a:prstGeom prst="rect">
            <a:avLst/>
          </a:prstGeom>
          <a:noFill/>
        </p:spPr>
        <p:txBody>
          <a:bodyPr wrap="square">
            <a:spAutoFit/>
          </a:bodyPr>
          <a:lstStyle/>
          <a:p>
            <a:r>
              <a:rPr lang="en-US" dirty="0" err="1"/>
              <a:t>Pentru</a:t>
            </a:r>
            <a:r>
              <a:rPr lang="en-US" dirty="0"/>
              <a:t> </a:t>
            </a:r>
            <a:r>
              <a:rPr lang="en-US" dirty="0" err="1"/>
              <a:t>joncțiune</a:t>
            </a:r>
            <a:r>
              <a:rPr lang="en-US" dirty="0"/>
              <a:t> Me-SC </a:t>
            </a:r>
            <a:r>
              <a:rPr lang="en-US" b="1" dirty="0" err="1"/>
              <a:t>lucrul</a:t>
            </a:r>
            <a:r>
              <a:rPr lang="en-US" b="1" dirty="0"/>
              <a:t> de </a:t>
            </a:r>
            <a:r>
              <a:rPr lang="en-US" b="1" dirty="0" err="1"/>
              <a:t>ieșire</a:t>
            </a:r>
            <a:r>
              <a:rPr lang="en-US" dirty="0"/>
              <a:t> este </a:t>
            </a:r>
            <a:r>
              <a:rPr lang="en-US" dirty="0" err="1"/>
              <a:t>utilizat</a:t>
            </a:r>
            <a:r>
              <a:rPr lang="en-US" dirty="0"/>
              <a:t> ca </a:t>
            </a:r>
            <a:r>
              <a:rPr lang="en-US" dirty="0" err="1"/>
              <a:t>punct</a:t>
            </a:r>
            <a:r>
              <a:rPr lang="en-US" dirty="0"/>
              <a:t> de </a:t>
            </a:r>
            <a:r>
              <a:rPr lang="en-US" dirty="0" err="1"/>
              <a:t>referință</a:t>
            </a:r>
            <a:r>
              <a:rPr lang="en-US" dirty="0"/>
              <a:t>. </a:t>
            </a:r>
            <a:endParaRPr lang="ro-RO" dirty="0"/>
          </a:p>
          <a:p>
            <a:pPr algn="just"/>
            <a:r>
              <a:rPr lang="en-US" dirty="0"/>
              <a:t>• </a:t>
            </a:r>
            <a:r>
              <a:rPr lang="ro-RO" dirty="0"/>
              <a:t>P</a:t>
            </a:r>
            <a:r>
              <a:rPr lang="en-US" dirty="0" err="1"/>
              <a:t>roprietatea</a:t>
            </a:r>
            <a:r>
              <a:rPr lang="en-US" dirty="0"/>
              <a:t> </a:t>
            </a:r>
            <a:r>
              <a:rPr lang="en-US" dirty="0" err="1"/>
              <a:t>fundamentală</a:t>
            </a:r>
            <a:r>
              <a:rPr lang="en-US" dirty="0"/>
              <a:t> a SC</a:t>
            </a:r>
            <a:r>
              <a:rPr lang="ro-RO" dirty="0"/>
              <a:t> - </a:t>
            </a:r>
            <a:r>
              <a:rPr lang="en-US" b="1" dirty="0" err="1"/>
              <a:t>Afinitatea</a:t>
            </a:r>
            <a:r>
              <a:rPr lang="en-US" b="1" dirty="0"/>
              <a:t> </a:t>
            </a:r>
            <a:r>
              <a:rPr lang="en-US" b="1" dirty="0" err="1"/>
              <a:t>electronică</a:t>
            </a:r>
            <a:r>
              <a:rPr lang="en-US" b="1" dirty="0"/>
              <a:t> </a:t>
            </a:r>
            <a:r>
              <a:rPr lang="ro-RO" b="1" dirty="0"/>
              <a:t>- este</a:t>
            </a:r>
            <a:r>
              <a:rPr lang="en-US" dirty="0"/>
              <a:t> </a:t>
            </a:r>
            <a:r>
              <a:rPr lang="en-US" dirty="0" err="1"/>
              <a:t>diferență</a:t>
            </a:r>
            <a:r>
              <a:rPr lang="en-US" dirty="0"/>
              <a:t> </a:t>
            </a:r>
            <a:r>
              <a:rPr lang="en-US" dirty="0" err="1"/>
              <a:t>între</a:t>
            </a:r>
            <a:r>
              <a:rPr lang="en-US" dirty="0"/>
              <a:t> cel </a:t>
            </a:r>
            <a:r>
              <a:rPr lang="en-US" dirty="0" err="1"/>
              <a:t>mai</a:t>
            </a:r>
            <a:r>
              <a:rPr lang="en-US" dirty="0"/>
              <a:t> </a:t>
            </a:r>
            <a:r>
              <a:rPr lang="en-US" dirty="0" err="1"/>
              <a:t>scăzut</a:t>
            </a:r>
            <a:r>
              <a:rPr lang="en-US" dirty="0"/>
              <a:t> </a:t>
            </a:r>
            <a:r>
              <a:rPr lang="en-US" dirty="0" err="1"/>
              <a:t>nivel</a:t>
            </a:r>
            <a:r>
              <a:rPr lang="en-US" dirty="0"/>
              <a:t> de </a:t>
            </a:r>
            <a:r>
              <a:rPr lang="en-US" dirty="0" err="1"/>
              <a:t>energie</a:t>
            </a:r>
            <a:r>
              <a:rPr lang="en-US" dirty="0"/>
              <a:t> din BC </a:t>
            </a:r>
            <a:r>
              <a:rPr lang="en-US" dirty="0" err="1"/>
              <a:t>și</a:t>
            </a:r>
            <a:r>
              <a:rPr lang="en-US" dirty="0"/>
              <a:t> </a:t>
            </a:r>
            <a:r>
              <a:rPr lang="en-US" dirty="0" err="1"/>
              <a:t>nivelul</a:t>
            </a:r>
            <a:r>
              <a:rPr lang="en-US" dirty="0"/>
              <a:t> de vid. </a:t>
            </a:r>
            <a:endParaRPr lang="ro-RO" dirty="0"/>
          </a:p>
          <a:p>
            <a:pPr marL="285750" indent="-285750" algn="just">
              <a:buFont typeface="Arial" panose="020B0604020202020204" pitchFamily="34" charset="0"/>
              <a:buChar char="•"/>
            </a:pPr>
            <a:r>
              <a:rPr lang="en-US" b="1" dirty="0" err="1"/>
              <a:t>Afinitatea</a:t>
            </a:r>
            <a:r>
              <a:rPr lang="en-US" b="1" dirty="0"/>
              <a:t> </a:t>
            </a:r>
            <a:r>
              <a:rPr lang="en-US" b="1" dirty="0" err="1"/>
              <a:t>electronică</a:t>
            </a:r>
            <a:r>
              <a:rPr lang="en-US" b="1" dirty="0"/>
              <a:t> a Me </a:t>
            </a:r>
            <a:r>
              <a:rPr lang="ro-RO" b="1" dirty="0"/>
              <a:t>=</a:t>
            </a:r>
            <a:r>
              <a:rPr lang="en-US" b="1" dirty="0"/>
              <a:t> </a:t>
            </a:r>
            <a:r>
              <a:rPr lang="en-US" b="1" dirty="0" err="1"/>
              <a:t>lucrul</a:t>
            </a:r>
            <a:r>
              <a:rPr lang="en-US" b="1" dirty="0"/>
              <a:t> de </a:t>
            </a:r>
            <a:r>
              <a:rPr lang="en-US" b="1" dirty="0" err="1"/>
              <a:t>ieșire</a:t>
            </a:r>
            <a:r>
              <a:rPr lang="en-US" b="1" dirty="0"/>
              <a:t>.</a:t>
            </a:r>
          </a:p>
          <a:p>
            <a:pPr algn="just"/>
            <a:r>
              <a:rPr lang="en-US" dirty="0"/>
              <a:t>• </a:t>
            </a:r>
            <a:r>
              <a:rPr lang="en-US" b="1" dirty="0" err="1"/>
              <a:t>Nivelul</a:t>
            </a:r>
            <a:r>
              <a:rPr lang="en-US" b="1" dirty="0"/>
              <a:t> Fermi: </a:t>
            </a:r>
            <a:r>
              <a:rPr lang="en-US" dirty="0"/>
              <a:t>este </a:t>
            </a:r>
            <a:r>
              <a:rPr lang="en-US" dirty="0" err="1"/>
              <a:t>nivelul</a:t>
            </a:r>
            <a:r>
              <a:rPr lang="en-US" dirty="0"/>
              <a:t> de </a:t>
            </a:r>
            <a:r>
              <a:rPr lang="en-US" dirty="0" err="1"/>
              <a:t>energie</a:t>
            </a:r>
            <a:r>
              <a:rPr lang="en-US" dirty="0"/>
              <a:t> care are o </a:t>
            </a:r>
            <a:r>
              <a:rPr lang="en-US" dirty="0" err="1"/>
              <a:t>probabilitate</a:t>
            </a:r>
            <a:r>
              <a:rPr lang="en-US" dirty="0"/>
              <a:t> de 50% de a fi </a:t>
            </a:r>
            <a:r>
              <a:rPr lang="en-US" dirty="0" err="1"/>
              <a:t>ocupat</a:t>
            </a:r>
            <a:r>
              <a:rPr lang="en-US" dirty="0"/>
              <a:t> de un electron conform </a:t>
            </a:r>
            <a:r>
              <a:rPr lang="en-US" dirty="0" err="1"/>
              <a:t>distributiei</a:t>
            </a:r>
            <a:r>
              <a:rPr lang="en-US" dirty="0"/>
              <a:t> Fermi</a:t>
            </a:r>
            <a:endParaRPr lang="ro-RO" dirty="0"/>
          </a:p>
          <a:p>
            <a:pPr algn="just"/>
            <a:endParaRPr lang="en-US" dirty="0"/>
          </a:p>
          <a:p>
            <a:pPr algn="just"/>
            <a:r>
              <a:rPr lang="en-US" dirty="0"/>
              <a:t>• </a:t>
            </a:r>
            <a:r>
              <a:rPr lang="en-US" dirty="0" err="1"/>
              <a:t>Lucrul</a:t>
            </a:r>
            <a:r>
              <a:rPr lang="en-US" dirty="0"/>
              <a:t> de </a:t>
            </a:r>
            <a:r>
              <a:rPr lang="en-US" dirty="0" err="1"/>
              <a:t>ieșire</a:t>
            </a:r>
            <a:r>
              <a:rPr lang="en-US" dirty="0"/>
              <a:t> este </a:t>
            </a:r>
            <a:r>
              <a:rPr lang="en-US" dirty="0" err="1"/>
              <a:t>cantitatea</a:t>
            </a:r>
            <a:r>
              <a:rPr lang="en-US" dirty="0"/>
              <a:t> de </a:t>
            </a:r>
            <a:r>
              <a:rPr lang="en-US" dirty="0" err="1"/>
              <a:t>energie</a:t>
            </a:r>
            <a:r>
              <a:rPr lang="en-US" dirty="0"/>
              <a:t> </a:t>
            </a:r>
            <a:r>
              <a:rPr lang="en-US" dirty="0" err="1"/>
              <a:t>necesară</a:t>
            </a:r>
            <a:r>
              <a:rPr lang="en-US" dirty="0"/>
              <a:t> </a:t>
            </a:r>
            <a:r>
              <a:rPr lang="en-US" dirty="0" err="1"/>
              <a:t>pentru</a:t>
            </a:r>
            <a:r>
              <a:rPr lang="en-US" dirty="0"/>
              <a:t> a </a:t>
            </a:r>
            <a:r>
              <a:rPr lang="en-US" dirty="0" err="1"/>
              <a:t>elimina</a:t>
            </a:r>
            <a:r>
              <a:rPr lang="en-US" dirty="0"/>
              <a:t> un electron liber </a:t>
            </a:r>
            <a:r>
              <a:rPr lang="en-US" dirty="0" err="1"/>
              <a:t>dintr</a:t>
            </a:r>
            <a:r>
              <a:rPr lang="en-US" dirty="0"/>
              <a:t>-o </a:t>
            </a:r>
            <a:r>
              <a:rPr lang="en-US" dirty="0" err="1"/>
              <a:t>moleculă</a:t>
            </a:r>
            <a:r>
              <a:rPr lang="en-US" dirty="0"/>
              <a:t>. Este egal cu </a:t>
            </a:r>
            <a:r>
              <a:rPr lang="en-US" dirty="0" err="1"/>
              <a:t>diferența</a:t>
            </a:r>
            <a:r>
              <a:rPr lang="en-US" dirty="0"/>
              <a:t> </a:t>
            </a:r>
            <a:r>
              <a:rPr lang="en-US" dirty="0" err="1"/>
              <a:t>dintre</a:t>
            </a:r>
            <a:r>
              <a:rPr lang="en-US" dirty="0"/>
              <a:t> </a:t>
            </a:r>
            <a:r>
              <a:rPr lang="en-US" dirty="0" err="1"/>
              <a:t>nivelul</a:t>
            </a:r>
            <a:r>
              <a:rPr lang="en-US" dirty="0"/>
              <a:t> Fermi </a:t>
            </a:r>
            <a:r>
              <a:rPr lang="en-US" dirty="0" err="1"/>
              <a:t>și</a:t>
            </a:r>
            <a:r>
              <a:rPr lang="en-US" dirty="0"/>
              <a:t> cel de vid. Este o </a:t>
            </a:r>
            <a:r>
              <a:rPr lang="en-US" dirty="0" err="1"/>
              <a:t>proprietate</a:t>
            </a:r>
            <a:r>
              <a:rPr lang="en-US" dirty="0"/>
              <a:t> </a:t>
            </a:r>
            <a:r>
              <a:rPr lang="en-US" dirty="0" err="1"/>
              <a:t>invariantă</a:t>
            </a:r>
            <a:r>
              <a:rPr lang="en-US" dirty="0"/>
              <a:t> a </a:t>
            </a:r>
            <a:r>
              <a:rPr lang="en-US" dirty="0" err="1"/>
              <a:t>metalului</a:t>
            </a:r>
            <a:r>
              <a:rPr lang="en-US" dirty="0"/>
              <a:t> </a:t>
            </a:r>
            <a:r>
              <a:rPr lang="en-US" dirty="0" err="1"/>
              <a:t>și</a:t>
            </a:r>
            <a:r>
              <a:rPr lang="en-US" dirty="0"/>
              <a:t> este minimum de </a:t>
            </a:r>
            <a:r>
              <a:rPr lang="en-US" dirty="0" err="1"/>
              <a:t>energie</a:t>
            </a:r>
            <a:r>
              <a:rPr lang="en-US" dirty="0"/>
              <a:t> </a:t>
            </a:r>
            <a:r>
              <a:rPr lang="en-US" dirty="0" err="1"/>
              <a:t>necesară</a:t>
            </a:r>
            <a:r>
              <a:rPr lang="en-US" dirty="0"/>
              <a:t> ca </a:t>
            </a:r>
            <a:r>
              <a:rPr lang="en-US" dirty="0" err="1"/>
              <a:t>electronul</a:t>
            </a:r>
            <a:r>
              <a:rPr lang="en-US" dirty="0"/>
              <a:t> </a:t>
            </a:r>
            <a:r>
              <a:rPr lang="en-US" dirty="0" err="1"/>
              <a:t>să</a:t>
            </a:r>
            <a:r>
              <a:rPr lang="en-US" dirty="0"/>
              <a:t> </a:t>
            </a:r>
            <a:r>
              <a:rPr lang="en-US" dirty="0" err="1"/>
              <a:t>devină</a:t>
            </a:r>
            <a:r>
              <a:rPr lang="en-US" dirty="0"/>
              <a:t> liber din metal.</a:t>
            </a:r>
            <a:endParaRPr lang="ro-RO" dirty="0"/>
          </a:p>
          <a:p>
            <a:pPr algn="just"/>
            <a:endParaRPr lang="en-US" dirty="0"/>
          </a:p>
          <a:p>
            <a:r>
              <a:rPr lang="en-US" dirty="0"/>
              <a:t>• </a:t>
            </a:r>
            <a:r>
              <a:rPr lang="en-US" dirty="0" err="1"/>
              <a:t>Nivelul</a:t>
            </a:r>
            <a:r>
              <a:rPr lang="en-US" dirty="0"/>
              <a:t> de vid este </a:t>
            </a:r>
            <a:r>
              <a:rPr lang="en-US" dirty="0" err="1"/>
              <a:t>energia</a:t>
            </a:r>
            <a:r>
              <a:rPr lang="en-US" dirty="0"/>
              <a:t> </a:t>
            </a:r>
            <a:r>
              <a:rPr lang="en-US" dirty="0" err="1"/>
              <a:t>electronului</a:t>
            </a:r>
            <a:r>
              <a:rPr lang="en-US" dirty="0"/>
              <a:t> liber</a:t>
            </a:r>
          </a:p>
        </p:txBody>
      </p:sp>
      <p:sp>
        <p:nvSpPr>
          <p:cNvPr id="8" name="TextBox 7">
            <a:extLst>
              <a:ext uri="{FF2B5EF4-FFF2-40B4-BE49-F238E27FC236}">
                <a16:creationId xmlns:a16="http://schemas.microsoft.com/office/drawing/2014/main" id="{C0157363-6460-418C-6ACD-EE242652936A}"/>
              </a:ext>
            </a:extLst>
          </p:cNvPr>
          <p:cNvSpPr txBox="1"/>
          <p:nvPr/>
        </p:nvSpPr>
        <p:spPr>
          <a:xfrm>
            <a:off x="375699" y="509690"/>
            <a:ext cx="11479695" cy="923330"/>
          </a:xfrm>
          <a:prstGeom prst="rect">
            <a:avLst/>
          </a:prstGeom>
          <a:noFill/>
        </p:spPr>
        <p:txBody>
          <a:bodyPr wrap="square">
            <a:spAutoFit/>
          </a:bodyPr>
          <a:lstStyle/>
          <a:p>
            <a:r>
              <a:rPr lang="en-US" dirty="0"/>
              <a:t>Am </a:t>
            </a:r>
            <a:r>
              <a:rPr lang="en-US" dirty="0" err="1"/>
              <a:t>discutat</a:t>
            </a:r>
            <a:r>
              <a:rPr lang="en-US" dirty="0"/>
              <a:t> </a:t>
            </a:r>
            <a:r>
              <a:rPr lang="en-US" dirty="0" err="1"/>
              <a:t>potențialul</a:t>
            </a:r>
            <a:r>
              <a:rPr lang="en-US" dirty="0"/>
              <a:t> de </a:t>
            </a:r>
            <a:r>
              <a:rPr lang="en-US" dirty="0" err="1"/>
              <a:t>difuzie</a:t>
            </a:r>
            <a:r>
              <a:rPr lang="en-US" dirty="0"/>
              <a:t> </a:t>
            </a:r>
            <a:r>
              <a:rPr lang="en-US" dirty="0" err="1"/>
              <a:t>într</a:t>
            </a:r>
            <a:r>
              <a:rPr lang="en-US" dirty="0"/>
              <a:t>-o </a:t>
            </a:r>
            <a:r>
              <a:rPr lang="en-US" dirty="0" err="1"/>
              <a:t>joncțiune</a:t>
            </a:r>
            <a:r>
              <a:rPr lang="en-US" dirty="0"/>
              <a:t> p-n. </a:t>
            </a:r>
            <a:r>
              <a:rPr lang="en-US" dirty="0" err="1"/>
              <a:t>Acum</a:t>
            </a:r>
            <a:r>
              <a:rPr lang="en-US" dirty="0"/>
              <a:t> </a:t>
            </a:r>
            <a:r>
              <a:rPr lang="en-US" dirty="0" err="1"/>
              <a:t>înțelegeți</a:t>
            </a:r>
            <a:r>
              <a:rPr lang="en-US" dirty="0"/>
              <a:t> </a:t>
            </a:r>
            <a:r>
              <a:rPr lang="en-US" dirty="0" err="1"/>
              <a:t>că</a:t>
            </a:r>
            <a:r>
              <a:rPr lang="en-US" dirty="0"/>
              <a:t> </a:t>
            </a:r>
            <a:r>
              <a:rPr lang="en-US" dirty="0" err="1"/>
              <a:t>nivelul</a:t>
            </a:r>
            <a:r>
              <a:rPr lang="en-US" dirty="0"/>
              <a:t> Fermi este </a:t>
            </a:r>
            <a:r>
              <a:rPr lang="en-US" dirty="0" err="1"/>
              <a:t>nivelul</a:t>
            </a:r>
            <a:r>
              <a:rPr lang="en-US" dirty="0"/>
              <a:t> de </a:t>
            </a:r>
            <a:r>
              <a:rPr lang="en-US" dirty="0" err="1"/>
              <a:t>energie</a:t>
            </a:r>
            <a:r>
              <a:rPr lang="en-US" dirty="0"/>
              <a:t> de </a:t>
            </a:r>
            <a:r>
              <a:rPr lang="en-US" dirty="0" err="1"/>
              <a:t>referință</a:t>
            </a:r>
            <a:r>
              <a:rPr lang="en-US" dirty="0"/>
              <a:t> </a:t>
            </a:r>
            <a:r>
              <a:rPr lang="en-US" dirty="0" err="1"/>
              <a:t>pentru</a:t>
            </a:r>
            <a:r>
              <a:rPr lang="en-US" dirty="0"/>
              <a:t> </a:t>
            </a:r>
            <a:r>
              <a:rPr lang="en-US" dirty="0" err="1"/>
              <a:t>joncțiunea</a:t>
            </a:r>
            <a:r>
              <a:rPr lang="en-US" dirty="0"/>
              <a:t> </a:t>
            </a:r>
            <a:r>
              <a:rPr lang="en-US" dirty="0" err="1"/>
              <a:t>pn</a:t>
            </a:r>
            <a:r>
              <a:rPr lang="en-US" dirty="0"/>
              <a:t>. </a:t>
            </a:r>
          </a:p>
          <a:p>
            <a:r>
              <a:rPr lang="en-US" dirty="0" err="1"/>
              <a:t>Nivelul</a:t>
            </a:r>
            <a:r>
              <a:rPr lang="en-US" dirty="0"/>
              <a:t> Fermi este </a:t>
            </a:r>
            <a:r>
              <a:rPr lang="en-US" dirty="0" err="1"/>
              <a:t>folosit</a:t>
            </a:r>
            <a:r>
              <a:rPr lang="en-US" dirty="0"/>
              <a:t> ca </a:t>
            </a:r>
            <a:r>
              <a:rPr lang="en-US" dirty="0" err="1"/>
              <a:t>punct</a:t>
            </a:r>
            <a:r>
              <a:rPr lang="en-US" dirty="0"/>
              <a:t> de </a:t>
            </a:r>
            <a:r>
              <a:rPr lang="en-US" dirty="0" err="1"/>
              <a:t>referință</a:t>
            </a:r>
            <a:r>
              <a:rPr lang="en-US" dirty="0"/>
              <a:t> </a:t>
            </a:r>
            <a:r>
              <a:rPr lang="en-US" dirty="0" err="1"/>
              <a:t>pentru</a:t>
            </a:r>
            <a:r>
              <a:rPr lang="en-US" dirty="0"/>
              <a:t> </a:t>
            </a:r>
            <a:r>
              <a:rPr lang="en-US" dirty="0" err="1"/>
              <a:t>potențialul</a:t>
            </a:r>
            <a:r>
              <a:rPr lang="en-US" dirty="0"/>
              <a:t> de </a:t>
            </a:r>
            <a:r>
              <a:rPr lang="en-US" dirty="0" err="1"/>
              <a:t>barieră</a:t>
            </a:r>
            <a:r>
              <a:rPr lang="en-US" dirty="0"/>
              <a:t> al </a:t>
            </a:r>
            <a:r>
              <a:rPr lang="en-US" dirty="0" err="1"/>
              <a:t>joncțiunii</a:t>
            </a:r>
            <a:r>
              <a:rPr lang="en-US" dirty="0"/>
              <a:t> </a:t>
            </a:r>
            <a:r>
              <a:rPr lang="en-US" dirty="0" err="1"/>
              <a:t>pn</a:t>
            </a:r>
            <a:r>
              <a:rPr lang="en-US" dirty="0"/>
              <a:t>, </a:t>
            </a:r>
          </a:p>
        </p:txBody>
      </p:sp>
    </p:spTree>
    <p:extLst>
      <p:ext uri="{BB962C8B-B14F-4D97-AF65-F5344CB8AC3E}">
        <p14:creationId xmlns:p14="http://schemas.microsoft.com/office/powerpoint/2010/main" val="788231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244" y="102157"/>
            <a:ext cx="11506201" cy="545122"/>
          </a:xfrm>
        </p:spPr>
        <p:txBody>
          <a:bodyPr>
            <a:normAutofit/>
          </a:bodyPr>
          <a:lstStyle/>
          <a:p>
            <a:pPr marL="0" indent="0">
              <a:buNone/>
            </a:pPr>
            <a:r>
              <a:rPr lang="ro-RO" b="1" dirty="0"/>
              <a:t>Contact Ohmic</a:t>
            </a:r>
            <a:r>
              <a:rPr lang="ro-RO" dirty="0"/>
              <a:t>: Metal cu Si dopat puternic - Rezistența scăzută. </a:t>
            </a:r>
            <a:r>
              <a:rPr lang="el-GR" b="1" dirty="0">
                <a:solidFill>
                  <a:srgbClr val="FF0000"/>
                </a:solidFill>
              </a:rPr>
              <a:t>Φ</a:t>
            </a:r>
            <a:r>
              <a:rPr lang="ro-RO" b="1" dirty="0">
                <a:solidFill>
                  <a:srgbClr val="FF0000"/>
                </a:solidFill>
              </a:rPr>
              <a:t>m &lt; </a:t>
            </a:r>
            <a:r>
              <a:rPr lang="el-GR" b="1" dirty="0">
                <a:solidFill>
                  <a:srgbClr val="FF0000"/>
                </a:solidFill>
              </a:rPr>
              <a:t>Φ</a:t>
            </a:r>
            <a:r>
              <a:rPr lang="ro-RO" b="1" dirty="0">
                <a:solidFill>
                  <a:srgbClr val="FF0000"/>
                </a:solidFill>
              </a:rPr>
              <a:t>n</a:t>
            </a:r>
          </a:p>
        </p:txBody>
      </p:sp>
      <p:pic>
        <p:nvPicPr>
          <p:cNvPr id="7" name="Picture 6"/>
          <p:cNvPicPr>
            <a:picLocks noChangeAspect="1"/>
          </p:cNvPicPr>
          <p:nvPr/>
        </p:nvPicPr>
        <p:blipFill>
          <a:blip r:embed="rId2"/>
          <a:stretch>
            <a:fillRect/>
          </a:stretch>
        </p:blipFill>
        <p:spPr>
          <a:xfrm>
            <a:off x="166879" y="752776"/>
            <a:ext cx="5413285" cy="5728706"/>
          </a:xfrm>
          <a:prstGeom prst="rect">
            <a:avLst/>
          </a:prstGeom>
        </p:spPr>
      </p:pic>
      <p:sp>
        <p:nvSpPr>
          <p:cNvPr id="10" name="Rectangle 9"/>
          <p:cNvSpPr/>
          <p:nvPr/>
        </p:nvSpPr>
        <p:spPr>
          <a:xfrm>
            <a:off x="5738445" y="3938844"/>
            <a:ext cx="6096000" cy="1477328"/>
          </a:xfrm>
          <a:prstGeom prst="rect">
            <a:avLst/>
          </a:prstGeom>
        </p:spPr>
        <p:txBody>
          <a:bodyPr>
            <a:spAutoFit/>
          </a:bodyPr>
          <a:lstStyle/>
          <a:p>
            <a:r>
              <a:rPr lang="en-US" dirty="0"/>
              <a:t>Joncțiunea </a:t>
            </a:r>
            <a:r>
              <a:rPr lang="en-US" dirty="0" err="1"/>
              <a:t>ohmică</a:t>
            </a:r>
            <a:r>
              <a:rPr lang="en-US" dirty="0"/>
              <a:t> nu are </a:t>
            </a:r>
            <a:r>
              <a:rPr lang="en-US" dirty="0" err="1"/>
              <a:t>barieră</a:t>
            </a:r>
            <a:r>
              <a:rPr lang="en-US" dirty="0"/>
              <a:t> de </a:t>
            </a:r>
            <a:r>
              <a:rPr lang="en-US" dirty="0" err="1"/>
              <a:t>difuzie</a:t>
            </a:r>
            <a:r>
              <a:rPr lang="en-US" dirty="0"/>
              <a:t>. </a:t>
            </a:r>
            <a:r>
              <a:rPr lang="en-US" dirty="0" err="1"/>
              <a:t>Prin</a:t>
            </a:r>
            <a:r>
              <a:rPr lang="en-US" dirty="0"/>
              <a:t> </a:t>
            </a:r>
            <a:r>
              <a:rPr lang="en-US" dirty="0" err="1"/>
              <a:t>urmare</a:t>
            </a:r>
            <a:r>
              <a:rPr lang="en-US" dirty="0"/>
              <a:t>, </a:t>
            </a:r>
            <a:r>
              <a:rPr lang="en-US" dirty="0" err="1"/>
              <a:t>aplicarea</a:t>
            </a:r>
            <a:r>
              <a:rPr lang="en-US" dirty="0"/>
              <a:t> </a:t>
            </a:r>
            <a:r>
              <a:rPr lang="en-US" dirty="0" err="1"/>
              <a:t>tensiunii</a:t>
            </a:r>
            <a:r>
              <a:rPr lang="en-US" dirty="0"/>
              <a:t> externe face ca </a:t>
            </a:r>
            <a:r>
              <a:rPr lang="en-US" dirty="0" err="1"/>
              <a:t>curentul</a:t>
            </a:r>
            <a:r>
              <a:rPr lang="en-US" dirty="0"/>
              <a:t> </a:t>
            </a:r>
            <a:r>
              <a:rPr lang="en-US" dirty="0" err="1"/>
              <a:t>să</a:t>
            </a:r>
            <a:r>
              <a:rPr lang="en-US" dirty="0"/>
              <a:t> </a:t>
            </a:r>
            <a:r>
              <a:rPr lang="en-US" dirty="0" err="1"/>
              <a:t>circule</a:t>
            </a:r>
            <a:r>
              <a:rPr lang="en-US" dirty="0"/>
              <a:t> </a:t>
            </a:r>
            <a:r>
              <a:rPr lang="en-US" dirty="0" err="1"/>
              <a:t>indiferent</a:t>
            </a:r>
            <a:r>
              <a:rPr lang="en-US" dirty="0"/>
              <a:t> de </a:t>
            </a:r>
            <a:r>
              <a:rPr lang="en-US" dirty="0" err="1"/>
              <a:t>polaritate</a:t>
            </a:r>
            <a:r>
              <a:rPr lang="en-US" dirty="0"/>
              <a:t>. </a:t>
            </a:r>
            <a:endParaRPr lang="ro-RO" dirty="0"/>
          </a:p>
          <a:p>
            <a:r>
              <a:rPr lang="ro-RO" dirty="0"/>
              <a:t>J</a:t>
            </a:r>
            <a:r>
              <a:rPr lang="en-US" dirty="0" err="1"/>
              <a:t>oncțiunea</a:t>
            </a:r>
            <a:r>
              <a:rPr lang="en-US" dirty="0"/>
              <a:t> </a:t>
            </a:r>
            <a:r>
              <a:rPr lang="en-US" dirty="0" err="1"/>
              <a:t>ohmică</a:t>
            </a:r>
            <a:r>
              <a:rPr lang="en-US" dirty="0"/>
              <a:t> nu </a:t>
            </a:r>
            <a:r>
              <a:rPr lang="en-US" dirty="0" err="1"/>
              <a:t>prezintă</a:t>
            </a:r>
            <a:r>
              <a:rPr lang="en-US" dirty="0"/>
              <a:t> </a:t>
            </a:r>
            <a:r>
              <a:rPr lang="en-US" dirty="0" err="1"/>
              <a:t>proprietăți</a:t>
            </a:r>
            <a:r>
              <a:rPr lang="en-US" dirty="0"/>
              <a:t> de </a:t>
            </a:r>
            <a:r>
              <a:rPr lang="en-US" dirty="0" err="1"/>
              <a:t>redresare</a:t>
            </a:r>
            <a:r>
              <a:rPr lang="en-US" dirty="0"/>
              <a:t> </a:t>
            </a:r>
            <a:r>
              <a:rPr lang="en-US" dirty="0" err="1"/>
              <a:t>asemănătoare</a:t>
            </a:r>
            <a:r>
              <a:rPr lang="en-US" dirty="0"/>
              <a:t> </a:t>
            </a:r>
            <a:r>
              <a:rPr lang="en-US" dirty="0" err="1"/>
              <a:t>unei</a:t>
            </a:r>
            <a:r>
              <a:rPr lang="en-US" dirty="0"/>
              <a:t> diode. </a:t>
            </a:r>
          </a:p>
        </p:txBody>
      </p:sp>
      <p:pic>
        <p:nvPicPr>
          <p:cNvPr id="1028" name="Picture 4" descr="I-V curves of Ti/Al/Ni Ohmic contacts (formed at 950 °C), acquired... |  Download Scientific Diagram">
            <a:extLst>
              <a:ext uri="{FF2B5EF4-FFF2-40B4-BE49-F238E27FC236}">
                <a16:creationId xmlns:a16="http://schemas.microsoft.com/office/drawing/2014/main" id="{9D344994-35BA-3428-22E2-CE2C995F5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3753" y="1091791"/>
            <a:ext cx="2508765" cy="240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084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lstStyle/>
          <a:p>
            <a:r>
              <a:rPr lang="ro-RO" b="1" dirty="0"/>
              <a:t>Curenții de drift in Me-Sc joncțiune</a:t>
            </a:r>
          </a:p>
        </p:txBody>
      </p:sp>
      <p:sp>
        <p:nvSpPr>
          <p:cNvPr id="3" name="Content Placeholder 2"/>
          <p:cNvSpPr>
            <a:spLocks noGrp="1"/>
          </p:cNvSpPr>
          <p:nvPr>
            <p:ph idx="1"/>
          </p:nvPr>
        </p:nvSpPr>
        <p:spPr>
          <a:xfrm>
            <a:off x="541867" y="1117600"/>
            <a:ext cx="11430000" cy="5375275"/>
          </a:xfrm>
        </p:spPr>
        <p:txBody>
          <a:bodyPr>
            <a:normAutofit fontScale="92500" lnSpcReduction="10000"/>
          </a:bodyPr>
          <a:lstStyle/>
          <a:p>
            <a:r>
              <a:rPr lang="ro-RO" dirty="0"/>
              <a:t>Pe lângă curentul de difuzie de mai sus, există și un curent de drift. </a:t>
            </a:r>
          </a:p>
          <a:p>
            <a:r>
              <a:rPr lang="ro-RO" dirty="0"/>
              <a:t>Curentul de drift este de obicei foarte mic și independent de înălțimea barierei de potențial, dar depinde de lățimea benzii interzise a SC și de temperatură. </a:t>
            </a:r>
          </a:p>
          <a:p>
            <a:r>
              <a:rPr lang="ro-RO" dirty="0"/>
              <a:t>El apare prin formarea de perechi electron-gol </a:t>
            </a:r>
            <a:r>
              <a:rPr lang="ro-RO" i="1" dirty="0">
                <a:solidFill>
                  <a:srgbClr val="FF0000"/>
                </a:solidFill>
              </a:rPr>
              <a:t>în, sau foarte aproape de, stratul de epuizare</a:t>
            </a:r>
            <a:r>
              <a:rPr lang="ro-RO" dirty="0"/>
              <a:t>, ca rezultat al excitației termice. Electronul dintr-o astfel de pereche electron-gol va fi accelerat în SC (electronii „se rostogolesc” în jos), în timp ce golul va fi accelerat spre limita cu Me (golurile „plutesc în sus” până la punctul cel mai înalt). </a:t>
            </a:r>
          </a:p>
          <a:p>
            <a:r>
              <a:rPr lang="ro-RO" dirty="0"/>
              <a:t>Curentul total prin joncțiune este suma netă a curentului de difuzie și a curentului de drift. La echilibru, adică tensiune aplicată extern zero, suma netă a acestor doi curenți este zero. </a:t>
            </a:r>
          </a:p>
          <a:p>
            <a:r>
              <a:rPr lang="ro-RO" dirty="0"/>
              <a:t>Notăm, că orice gol creat în SC în apropierea Me, ca urmare a excitării termice a electronilor în BC, care ajunge cu succes la limita cu Me va fi anihilat prin recombinare cu un electron din Me.</a:t>
            </a:r>
          </a:p>
        </p:txBody>
      </p:sp>
    </p:spTree>
    <p:extLst>
      <p:ext uri="{BB962C8B-B14F-4D97-AF65-F5344CB8AC3E}">
        <p14:creationId xmlns:p14="http://schemas.microsoft.com/office/powerpoint/2010/main" val="3317048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13159" y="862148"/>
            <a:ext cx="11763947" cy="5129349"/>
          </a:xfrm>
          <a:prstGeom prst="rect">
            <a:avLst/>
          </a:prstGeom>
        </p:spPr>
      </p:pic>
    </p:spTree>
    <p:extLst>
      <p:ext uri="{BB962C8B-B14F-4D97-AF65-F5344CB8AC3E}">
        <p14:creationId xmlns:p14="http://schemas.microsoft.com/office/powerpoint/2010/main" val="378232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183" y="259219"/>
            <a:ext cx="11067331" cy="4351338"/>
          </a:xfrm>
        </p:spPr>
        <p:txBody>
          <a:bodyPr/>
          <a:lstStyle/>
          <a:p>
            <a:r>
              <a:rPr lang="ro-RO" dirty="0"/>
              <a:t>La aplicarea unui potențial de C.A. În serie cu polarizarea directă V</a:t>
            </a:r>
            <a:r>
              <a:rPr lang="ro-RO" baseline="-25000" dirty="0"/>
              <a:t>A</a:t>
            </a:r>
            <a:r>
              <a:rPr lang="ro-RO" dirty="0"/>
              <a:t>, sarcinile stocate la contactul Schottky vor fi modulate cu frecvența c.a. Aplicat</a:t>
            </a:r>
          </a:p>
          <a:p>
            <a:r>
              <a:rPr lang="ro-RO" dirty="0"/>
              <a:t>Curentul de deplasare va fi</a:t>
            </a:r>
            <a:r>
              <a:rPr lang="ro-RO" b="1" dirty="0"/>
              <a:t>:  i = C (dv</a:t>
            </a:r>
            <a:r>
              <a:rPr lang="ro-RO" b="1" baseline="-25000" dirty="0"/>
              <a:t>a</a:t>
            </a:r>
            <a:r>
              <a:rPr lang="ro-RO" b="1" dirty="0"/>
              <a:t>/</a:t>
            </a:r>
            <a:r>
              <a:rPr lang="ro-RO" b="1" dirty="0" err="1"/>
              <a:t>dt</a:t>
            </a:r>
            <a:r>
              <a:rPr lang="ro-RO" b="1" dirty="0"/>
              <a:t>)</a:t>
            </a:r>
          </a:p>
          <a:p>
            <a:endParaRPr lang="ro-RO" b="1" dirty="0"/>
          </a:p>
          <a:p>
            <a:endParaRPr lang="ro-RO" b="1" dirty="0"/>
          </a:p>
          <a:p>
            <a:r>
              <a:rPr lang="ro-RO" b="1" dirty="0"/>
              <a:t>Utilitatea caracteristicii C-V pentru determinarea barierei de potențial:</a:t>
            </a:r>
            <a:br>
              <a:rPr lang="ro-RO" b="1" dirty="0"/>
            </a:br>
            <a:endParaRPr lang="ro-RO" b="1" dirty="0"/>
          </a:p>
          <a:p>
            <a:endParaRPr lang="ro-RO" b="1" dirty="0"/>
          </a:p>
        </p:txBody>
      </p:sp>
      <p:pic>
        <p:nvPicPr>
          <p:cNvPr id="4" name="Picture 3"/>
          <p:cNvPicPr>
            <a:picLocks noChangeAspect="1"/>
          </p:cNvPicPr>
          <p:nvPr/>
        </p:nvPicPr>
        <p:blipFill>
          <a:blip r:embed="rId2"/>
          <a:stretch>
            <a:fillRect/>
          </a:stretch>
        </p:blipFill>
        <p:spPr>
          <a:xfrm>
            <a:off x="5498238" y="2014537"/>
            <a:ext cx="1572666" cy="1006959"/>
          </a:xfrm>
          <a:prstGeom prst="rect">
            <a:avLst/>
          </a:prstGeom>
        </p:spPr>
      </p:pic>
      <p:pic>
        <p:nvPicPr>
          <p:cNvPr id="2" name="Picture 1">
            <a:extLst>
              <a:ext uri="{FF2B5EF4-FFF2-40B4-BE49-F238E27FC236}">
                <a16:creationId xmlns:a16="http://schemas.microsoft.com/office/drawing/2014/main" id="{C12FE3BF-3B8A-6B9C-45D8-084188A9B93B}"/>
              </a:ext>
            </a:extLst>
          </p:cNvPr>
          <p:cNvPicPr>
            <a:picLocks noChangeAspect="1"/>
          </p:cNvPicPr>
          <p:nvPr/>
        </p:nvPicPr>
        <p:blipFill>
          <a:blip r:embed="rId3"/>
          <a:stretch>
            <a:fillRect/>
          </a:stretch>
        </p:blipFill>
        <p:spPr>
          <a:xfrm>
            <a:off x="3808674" y="3694048"/>
            <a:ext cx="4934265" cy="1082766"/>
          </a:xfrm>
          <a:prstGeom prst="rect">
            <a:avLst/>
          </a:prstGeom>
        </p:spPr>
      </p:pic>
      <p:pic>
        <p:nvPicPr>
          <p:cNvPr id="6" name="Picture 5">
            <a:extLst>
              <a:ext uri="{FF2B5EF4-FFF2-40B4-BE49-F238E27FC236}">
                <a16:creationId xmlns:a16="http://schemas.microsoft.com/office/drawing/2014/main" id="{FF51BBFE-3C35-2934-D85C-FF5370DBA271}"/>
              </a:ext>
            </a:extLst>
          </p:cNvPr>
          <p:cNvPicPr>
            <a:picLocks noChangeAspect="1"/>
          </p:cNvPicPr>
          <p:nvPr/>
        </p:nvPicPr>
        <p:blipFill>
          <a:blip r:embed="rId4"/>
          <a:stretch>
            <a:fillRect/>
          </a:stretch>
        </p:blipFill>
        <p:spPr>
          <a:xfrm>
            <a:off x="5189550" y="4905779"/>
            <a:ext cx="1683151" cy="782547"/>
          </a:xfrm>
          <a:prstGeom prst="rect">
            <a:avLst/>
          </a:prstGeom>
        </p:spPr>
      </p:pic>
      <p:pic>
        <p:nvPicPr>
          <p:cNvPr id="7" name="Picture 6">
            <a:extLst>
              <a:ext uri="{FF2B5EF4-FFF2-40B4-BE49-F238E27FC236}">
                <a16:creationId xmlns:a16="http://schemas.microsoft.com/office/drawing/2014/main" id="{4DE80EF6-6BF6-BFF8-7E3C-7D1168550FE7}"/>
              </a:ext>
            </a:extLst>
          </p:cNvPr>
          <p:cNvPicPr>
            <a:picLocks noChangeAspect="1"/>
          </p:cNvPicPr>
          <p:nvPr/>
        </p:nvPicPr>
        <p:blipFill>
          <a:blip r:embed="rId5"/>
          <a:stretch>
            <a:fillRect/>
          </a:stretch>
        </p:blipFill>
        <p:spPr>
          <a:xfrm>
            <a:off x="2775006" y="5667692"/>
            <a:ext cx="6203148" cy="1190308"/>
          </a:xfrm>
          <a:prstGeom prst="rect">
            <a:avLst/>
          </a:prstGeom>
        </p:spPr>
      </p:pic>
    </p:spTree>
    <p:extLst>
      <p:ext uri="{BB962C8B-B14F-4D97-AF65-F5344CB8AC3E}">
        <p14:creationId xmlns:p14="http://schemas.microsoft.com/office/powerpoint/2010/main" val="4243405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8825"/>
          </a:xfrm>
        </p:spPr>
        <p:txBody>
          <a:bodyPr/>
          <a:lstStyle/>
          <a:p>
            <a:r>
              <a:rPr lang="ro-RO" dirty="0"/>
              <a:t>Recapitulare</a:t>
            </a:r>
          </a:p>
        </p:txBody>
      </p:sp>
      <p:pic>
        <p:nvPicPr>
          <p:cNvPr id="6" name="Content Placeholder 5"/>
          <p:cNvPicPr>
            <a:picLocks noGrp="1" noChangeAspect="1"/>
          </p:cNvPicPr>
          <p:nvPr>
            <p:ph idx="1"/>
          </p:nvPr>
        </p:nvPicPr>
        <p:blipFill>
          <a:blip r:embed="rId2"/>
          <a:stretch>
            <a:fillRect/>
          </a:stretch>
        </p:blipFill>
        <p:spPr>
          <a:xfrm>
            <a:off x="1989390" y="1528141"/>
            <a:ext cx="7456915" cy="4316067"/>
          </a:xfrm>
          <a:prstGeom prst="rect">
            <a:avLst/>
          </a:prstGeom>
        </p:spPr>
      </p:pic>
    </p:spTree>
    <p:extLst>
      <p:ext uri="{BB962C8B-B14F-4D97-AF65-F5344CB8AC3E}">
        <p14:creationId xmlns:p14="http://schemas.microsoft.com/office/powerpoint/2010/main" val="2207731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2438400" y="457200"/>
            <a:ext cx="68580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spcBef>
                <a:spcPct val="50000"/>
              </a:spcBef>
              <a:buClrTx/>
              <a:buSzTx/>
              <a:buFontTx/>
              <a:buNone/>
            </a:pPr>
            <a:endParaRPr lang="en-US" altLang="en-US" sz="1200">
              <a:latin typeface="Times New Roman" panose="02020603050405020304" pitchFamily="18" charset="0"/>
            </a:endParaRPr>
          </a:p>
        </p:txBody>
      </p:sp>
      <p:sp>
        <p:nvSpPr>
          <p:cNvPr id="15364" name="Rectangle 5"/>
          <p:cNvSpPr>
            <a:spLocks noChangeArrowheads="1"/>
          </p:cNvSpPr>
          <p:nvPr/>
        </p:nvSpPr>
        <p:spPr bwMode="auto">
          <a:xfrm>
            <a:off x="1803026" y="2896579"/>
            <a:ext cx="78295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 typeface="Arial" pitchFamily="34" charset="0"/>
              <a:buChar char="•"/>
              <a:defRPr/>
            </a:pPr>
            <a:r>
              <a:rPr lang="en-US" dirty="0" err="1">
                <a:latin typeface="Symbol" pitchFamily="18" charset="2"/>
              </a:rPr>
              <a:t>F</a:t>
            </a:r>
            <a:r>
              <a:rPr lang="en-US" baseline="-25000" dirty="0" err="1">
                <a:latin typeface="+mj-lt"/>
              </a:rPr>
              <a:t>Bn</a:t>
            </a:r>
            <a:r>
              <a:rPr lang="en-US" baseline="-25000" dirty="0">
                <a:latin typeface="+mj-lt"/>
              </a:rPr>
              <a:t>  </a:t>
            </a:r>
            <a:r>
              <a:rPr lang="en-US" dirty="0">
                <a:latin typeface="+mj-lt"/>
              </a:rPr>
              <a:t>s</a:t>
            </a:r>
            <a:r>
              <a:rPr lang="ro-MD" dirty="0">
                <a:latin typeface="+mj-lt"/>
              </a:rPr>
              <a:t>ă</a:t>
            </a:r>
            <a:r>
              <a:rPr lang="en-US" dirty="0">
                <a:latin typeface="+mj-lt"/>
              </a:rPr>
              <a:t> </a:t>
            </a:r>
            <a:r>
              <a:rPr lang="en-US" dirty="0" err="1">
                <a:latin typeface="+mj-lt"/>
              </a:rPr>
              <a:t>creasc</a:t>
            </a:r>
            <a:r>
              <a:rPr lang="ro-MD" dirty="0">
                <a:latin typeface="+mj-lt"/>
              </a:rPr>
              <a:t>ă</a:t>
            </a:r>
            <a:r>
              <a:rPr lang="en-US" dirty="0">
                <a:latin typeface="+mj-lt"/>
              </a:rPr>
              <a:t> </a:t>
            </a:r>
            <a:r>
              <a:rPr lang="en-US" dirty="0" err="1">
                <a:latin typeface="+mj-lt"/>
              </a:rPr>
              <a:t>odat</a:t>
            </a:r>
            <a:r>
              <a:rPr lang="ro-RO" dirty="0">
                <a:latin typeface="+mj-lt"/>
              </a:rPr>
              <a:t>ă</a:t>
            </a:r>
            <a:r>
              <a:rPr lang="en-US" dirty="0">
                <a:latin typeface="+mj-lt"/>
              </a:rPr>
              <a:t> cu </a:t>
            </a:r>
            <a:r>
              <a:rPr lang="en-US" dirty="0" err="1">
                <a:latin typeface="+mj-lt"/>
              </a:rPr>
              <a:t>lucrul</a:t>
            </a:r>
            <a:r>
              <a:rPr lang="en-US" dirty="0">
                <a:latin typeface="+mj-lt"/>
              </a:rPr>
              <a:t> de </a:t>
            </a:r>
            <a:r>
              <a:rPr lang="en-US" dirty="0" err="1">
                <a:latin typeface="+mj-lt"/>
              </a:rPr>
              <a:t>ie</a:t>
            </a:r>
            <a:r>
              <a:rPr lang="ro-MD" dirty="0">
                <a:latin typeface="+mj-lt"/>
              </a:rPr>
              <a:t>ș</a:t>
            </a:r>
            <a:r>
              <a:rPr lang="en-US" dirty="0" err="1">
                <a:latin typeface="+mj-lt"/>
              </a:rPr>
              <a:t>iere</a:t>
            </a:r>
            <a:r>
              <a:rPr lang="en-US" dirty="0">
                <a:latin typeface="+mj-lt"/>
              </a:rPr>
              <a:t> din metal</a:t>
            </a:r>
          </a:p>
        </p:txBody>
      </p:sp>
      <p:sp>
        <p:nvSpPr>
          <p:cNvPr id="54276" name="Rectangle 7"/>
          <p:cNvSpPr>
            <a:spLocks noChangeArrowheads="1"/>
          </p:cNvSpPr>
          <p:nvPr/>
        </p:nvSpPr>
        <p:spPr bwMode="auto">
          <a:xfrm>
            <a:off x="4953000" y="2571751"/>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US" altLang="en-US" sz="2800" b="1" i="1">
              <a:latin typeface="Times New Roman" panose="02020603050405020304" pitchFamily="18" charset="0"/>
            </a:endParaRPr>
          </a:p>
        </p:txBody>
      </p:sp>
      <p:graphicFrame>
        <p:nvGraphicFramePr>
          <p:cNvPr id="54277" name="Object 8"/>
          <p:cNvGraphicFramePr>
            <a:graphicFrameLocks/>
          </p:cNvGraphicFramePr>
          <p:nvPr>
            <p:extLst>
              <p:ext uri="{D42A27DB-BD31-4B8C-83A1-F6EECF244321}">
                <p14:modId xmlns:p14="http://schemas.microsoft.com/office/powerpoint/2010/main" val="4070744702"/>
              </p:ext>
            </p:extLst>
          </p:nvPr>
        </p:nvGraphicFramePr>
        <p:xfrm>
          <a:off x="2259106" y="1107471"/>
          <a:ext cx="6580002" cy="1676025"/>
        </p:xfrm>
        <a:graphic>
          <a:graphicData uri="http://schemas.openxmlformats.org/presentationml/2006/ole">
            <mc:AlternateContent xmlns:mc="http://schemas.openxmlformats.org/markup-compatibility/2006">
              <mc:Choice xmlns:v="urn:schemas-microsoft-com:vml" Requires="v">
                <p:oleObj name="Worksheet" r:id="rId2" imgW="6238990" imgH="1476443" progId="Excel.Sheet.8">
                  <p:embed/>
                </p:oleObj>
              </mc:Choice>
              <mc:Fallback>
                <p:oleObj name="Worksheet" r:id="rId2" imgW="6238990" imgH="1476443" progId="Excel.Sheet.8">
                  <p:embed/>
                  <p:pic>
                    <p:nvPicPr>
                      <p:cNvPr id="54277" name="Object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106" y="1107471"/>
                        <a:ext cx="6580002" cy="1676025"/>
                      </a:xfrm>
                      <a:prstGeom prst="rect">
                        <a:avLst/>
                      </a:prstGeom>
                      <a:noFill/>
                      <a:ln>
                        <a:noFill/>
                      </a:ln>
                    </p:spPr>
                  </p:pic>
                </p:oleObj>
              </mc:Fallback>
            </mc:AlternateContent>
          </a:graphicData>
        </a:graphic>
      </p:graphicFrame>
      <p:sp>
        <p:nvSpPr>
          <p:cNvPr id="14342" name="Rectangle 9"/>
          <p:cNvSpPr>
            <a:spLocks noGrp="1" noChangeArrowheads="1"/>
          </p:cNvSpPr>
          <p:nvPr>
            <p:ph type="title"/>
          </p:nvPr>
        </p:nvSpPr>
        <p:spPr>
          <a:xfrm>
            <a:off x="2492188" y="457200"/>
            <a:ext cx="6167718" cy="578224"/>
          </a:xfrm>
        </p:spPr>
        <p:txBody>
          <a:bodyPr>
            <a:normAutofit/>
          </a:bodyPr>
          <a:lstStyle/>
          <a:p>
            <a:pPr>
              <a:defRPr/>
            </a:pPr>
            <a:r>
              <a:rPr lang="en-US" altLang="en-US" sz="2800" b="1" dirty="0" err="1"/>
              <a:t>Valoarea</a:t>
            </a:r>
            <a:r>
              <a:rPr lang="en-US" altLang="en-US" sz="2800" b="1" dirty="0"/>
              <a:t> </a:t>
            </a:r>
            <a:r>
              <a:rPr lang="en-US" altLang="en-US" sz="2800" b="1" dirty="0" err="1"/>
              <a:t>barierei</a:t>
            </a:r>
            <a:r>
              <a:rPr lang="en-US" altLang="en-US" sz="2800" b="1" dirty="0"/>
              <a:t> </a:t>
            </a:r>
            <a:r>
              <a:rPr lang="en-US" altLang="en-US" sz="2800" b="1" dirty="0" err="1"/>
              <a:t>Schottky</a:t>
            </a:r>
            <a:r>
              <a:rPr lang="en-US" altLang="en-US" sz="2800" b="1" dirty="0"/>
              <a:t> la Me - </a:t>
            </a:r>
            <a:r>
              <a:rPr lang="en-US" altLang="en-US" sz="2800" b="1" dirty="0" err="1"/>
              <a:t>Siliciu</a:t>
            </a:r>
            <a:endParaRPr lang="en-US" altLang="en-US" sz="2800" b="1" baseline="-25000" dirty="0"/>
          </a:p>
        </p:txBody>
      </p:sp>
      <p:graphicFrame>
        <p:nvGraphicFramePr>
          <p:cNvPr id="2" name="Object 4">
            <a:extLst>
              <a:ext uri="{FF2B5EF4-FFF2-40B4-BE49-F238E27FC236}">
                <a16:creationId xmlns:a16="http://schemas.microsoft.com/office/drawing/2014/main" id="{FFAF021E-1F04-0041-AAB4-7E2F31DA375A}"/>
              </a:ext>
            </a:extLst>
          </p:cNvPr>
          <p:cNvGraphicFramePr>
            <a:graphicFrameLocks/>
          </p:cNvGraphicFramePr>
          <p:nvPr>
            <p:extLst>
              <p:ext uri="{D42A27DB-BD31-4B8C-83A1-F6EECF244321}">
                <p14:modId xmlns:p14="http://schemas.microsoft.com/office/powerpoint/2010/main" val="1873951190"/>
              </p:ext>
            </p:extLst>
          </p:nvPr>
        </p:nvGraphicFramePr>
        <p:xfrm>
          <a:off x="2259106" y="4335646"/>
          <a:ext cx="6705600" cy="1576759"/>
        </p:xfrm>
        <a:graphic>
          <a:graphicData uri="http://schemas.openxmlformats.org/presentationml/2006/ole">
            <mc:AlternateContent xmlns:mc="http://schemas.openxmlformats.org/markup-compatibility/2006">
              <mc:Choice xmlns:v="urn:schemas-microsoft-com:vml" Requires="v">
                <p:oleObj name="Worksheet" r:id="rId4" imgW="5010156" imgH="1476443" progId="Excel.Sheet.8">
                  <p:embed/>
                </p:oleObj>
              </mc:Choice>
              <mc:Fallback>
                <p:oleObj name="Worksheet" r:id="rId4" imgW="5010156" imgH="1476443" progId="Excel.Sheet.8">
                  <p:embed/>
                  <p:pic>
                    <p:nvPicPr>
                      <p:cNvPr id="2" name="Object 4">
                        <a:extLst>
                          <a:ext uri="{FF2B5EF4-FFF2-40B4-BE49-F238E27FC236}">
                            <a16:creationId xmlns:a16="http://schemas.microsoft.com/office/drawing/2014/main" id="{FFAF021E-1F04-0041-AAB4-7E2F31DA375A}"/>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106" y="4335646"/>
                        <a:ext cx="6705600" cy="1576759"/>
                      </a:xfrm>
                      <a:prstGeom prst="rect">
                        <a:avLst/>
                      </a:prstGeom>
                      <a:noFill/>
                      <a:ln>
                        <a:noFill/>
                      </a:ln>
                    </p:spPr>
                  </p:pic>
                </p:oleObj>
              </mc:Fallback>
            </mc:AlternateContent>
          </a:graphicData>
        </a:graphic>
      </p:graphicFrame>
      <p:sp>
        <p:nvSpPr>
          <p:cNvPr id="4" name="CasetăText 3">
            <a:extLst>
              <a:ext uri="{FF2B5EF4-FFF2-40B4-BE49-F238E27FC236}">
                <a16:creationId xmlns:a16="http://schemas.microsoft.com/office/drawing/2014/main" id="{B4E5CCC2-EA17-91C7-72EA-F39C220EEA83}"/>
              </a:ext>
            </a:extLst>
          </p:cNvPr>
          <p:cNvSpPr txBox="1"/>
          <p:nvPr/>
        </p:nvSpPr>
        <p:spPr>
          <a:xfrm>
            <a:off x="1246094" y="6216134"/>
            <a:ext cx="10291482" cy="369332"/>
          </a:xfrm>
          <a:prstGeom prst="rect">
            <a:avLst/>
          </a:prstGeom>
          <a:noFill/>
        </p:spPr>
        <p:txBody>
          <a:bodyPr wrap="square">
            <a:spAutoFit/>
          </a:bodyPr>
          <a:lstStyle/>
          <a:p>
            <a:r>
              <a:rPr lang="it-IT" dirty="0"/>
              <a:t>Intrefețele Silicide-Si sunt mult mai stabile ca Me-Si astfe sunt mai utilizate la confecționarea CI.  </a:t>
            </a:r>
          </a:p>
        </p:txBody>
      </p:sp>
      <p:sp>
        <p:nvSpPr>
          <p:cNvPr id="6" name="CasetăText 5">
            <a:extLst>
              <a:ext uri="{FF2B5EF4-FFF2-40B4-BE49-F238E27FC236}">
                <a16:creationId xmlns:a16="http://schemas.microsoft.com/office/drawing/2014/main" id="{1484EB62-780B-B84E-6F27-B5DB73685D94}"/>
              </a:ext>
            </a:extLst>
          </p:cNvPr>
          <p:cNvSpPr txBox="1"/>
          <p:nvPr/>
        </p:nvSpPr>
        <p:spPr>
          <a:xfrm>
            <a:off x="2563906" y="3508697"/>
            <a:ext cx="6096000" cy="523220"/>
          </a:xfrm>
          <a:prstGeom prst="rect">
            <a:avLst/>
          </a:prstGeom>
          <a:noFill/>
        </p:spPr>
        <p:txBody>
          <a:bodyPr wrap="square">
            <a:spAutoFit/>
          </a:bodyPr>
          <a:lstStyle/>
          <a:p>
            <a:r>
              <a:rPr lang="ro-MD" altLang="en-US" sz="2800" b="1" dirty="0"/>
              <a:t>Bariera </a:t>
            </a:r>
            <a:r>
              <a:rPr lang="en-US" altLang="en-US" sz="2800" b="1" dirty="0"/>
              <a:t>Schottky </a:t>
            </a:r>
            <a:r>
              <a:rPr lang="ro-MD" altLang="en-US" sz="2800" b="1" dirty="0"/>
              <a:t>la contact</a:t>
            </a:r>
            <a:r>
              <a:rPr lang="en-US" altLang="en-US" sz="2800" b="1" dirty="0"/>
              <a:t> Silicide </a:t>
            </a:r>
            <a:r>
              <a:rPr lang="ro-RO" altLang="en-US" sz="2800" b="1" dirty="0"/>
              <a:t>-</a:t>
            </a:r>
            <a:r>
              <a:rPr lang="en-US" altLang="en-US" sz="2800" b="1" dirty="0"/>
              <a:t> Si</a:t>
            </a:r>
            <a:endParaRPr lang="en-US" sz="2800" b="1" dirty="0"/>
          </a:p>
        </p:txBody>
      </p:sp>
    </p:spTree>
    <p:extLst>
      <p:ext uri="{BB962C8B-B14F-4D97-AF65-F5344CB8AC3E}">
        <p14:creationId xmlns:p14="http://schemas.microsoft.com/office/powerpoint/2010/main" val="2002497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Box 30"/>
          <p:cNvSpPr txBox="1">
            <a:spLocks noChangeArrowheads="1"/>
          </p:cNvSpPr>
          <p:nvPr/>
        </p:nvSpPr>
        <p:spPr bwMode="auto">
          <a:xfrm>
            <a:off x="7726363" y="3565525"/>
            <a:ext cx="44196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pPr>
            <a:r>
              <a:rPr lang="ro-MD" altLang="en-US" sz="1600" dirty="0">
                <a:solidFill>
                  <a:srgbClr val="000000"/>
                </a:solidFill>
                <a:latin typeface="Comic Sans MS" panose="030F0702030302020204" pitchFamily="66" charset="0"/>
              </a:rPr>
              <a:t>                   Joncțiunea </a:t>
            </a:r>
            <a:r>
              <a:rPr lang="ro-MD" altLang="en-US" sz="1600" dirty="0" err="1">
                <a:solidFill>
                  <a:srgbClr val="000000"/>
                </a:solidFill>
                <a:latin typeface="Comic Sans MS" panose="030F0702030302020204" pitchFamily="66" charset="0"/>
              </a:rPr>
              <a:t>Me</a:t>
            </a:r>
            <a:r>
              <a:rPr lang="ro-MD" altLang="en-US" sz="1600" dirty="0">
                <a:solidFill>
                  <a:srgbClr val="000000"/>
                </a:solidFill>
                <a:latin typeface="Comic Sans MS" panose="030F0702030302020204" pitchFamily="66" charset="0"/>
              </a:rPr>
              <a:t> - SC</a:t>
            </a:r>
            <a:r>
              <a:rPr lang="en-US" altLang="en-US" sz="1600" dirty="0">
                <a:solidFill>
                  <a:srgbClr val="000000"/>
                </a:solidFill>
                <a:latin typeface="Comic Sans MS" panose="030F0702030302020204" pitchFamily="66" charset="0"/>
              </a:rPr>
              <a:t> </a:t>
            </a:r>
            <a:endParaRPr lang="ro-MD" altLang="en-US" sz="1600" dirty="0">
              <a:solidFill>
                <a:srgbClr val="000000"/>
              </a:solidFill>
              <a:latin typeface="Comic Sans MS" panose="030F0702030302020204" pitchFamily="66" charset="0"/>
            </a:endParaRPr>
          </a:p>
          <a:p>
            <a:pPr>
              <a:spcBef>
                <a:spcPct val="0"/>
              </a:spcBef>
            </a:pPr>
            <a:r>
              <a:rPr lang="en-US" altLang="en-US" sz="1600" dirty="0" err="1">
                <a:solidFill>
                  <a:srgbClr val="000000"/>
                </a:solidFill>
                <a:latin typeface="Comic Sans MS" panose="030F0702030302020204" pitchFamily="66" charset="0"/>
              </a:rPr>
              <a:t>Barier</a:t>
            </a:r>
            <a:r>
              <a:rPr lang="ro-MD" altLang="en-US" sz="1600" dirty="0">
                <a:solidFill>
                  <a:srgbClr val="000000"/>
                </a:solidFill>
                <a:latin typeface="Comic Sans MS" panose="030F0702030302020204" pitchFamily="66" charset="0"/>
              </a:rPr>
              <a:t>a dintre</a:t>
            </a:r>
            <a:r>
              <a:rPr lang="en-US" altLang="en-US" sz="1600" dirty="0">
                <a:solidFill>
                  <a:srgbClr val="000000"/>
                </a:solidFill>
                <a:latin typeface="Comic Sans MS" panose="030F0702030302020204" pitchFamily="66" charset="0"/>
              </a:rPr>
              <a:t> metal </a:t>
            </a:r>
            <a:r>
              <a:rPr lang="ro-MD" altLang="en-US" sz="1600" dirty="0">
                <a:solidFill>
                  <a:srgbClr val="000000"/>
                </a:solidFill>
                <a:latin typeface="Comic Sans MS" panose="030F0702030302020204" pitchFamily="66" charset="0"/>
              </a:rPr>
              <a:t>–SC este fixă</a:t>
            </a:r>
            <a:endParaRPr lang="en-US" altLang="en-US" sz="1600" dirty="0">
              <a:solidFill>
                <a:srgbClr val="000000"/>
              </a:solidFill>
              <a:latin typeface="Comic Sans MS" panose="030F0702030302020204" pitchFamily="66" charset="0"/>
            </a:endParaRPr>
          </a:p>
          <a:p>
            <a:pPr>
              <a:spcBef>
                <a:spcPct val="0"/>
              </a:spcBef>
            </a:pPr>
            <a:r>
              <a:rPr lang="en-US" altLang="en-US" sz="1600" dirty="0">
                <a:solidFill>
                  <a:srgbClr val="000000"/>
                </a:solidFill>
                <a:latin typeface="Comic Sans MS" panose="030F0702030302020204" pitchFamily="66" charset="0"/>
              </a:rPr>
              <a:t> E</a:t>
            </a:r>
            <a:r>
              <a:rPr lang="ro-MD" altLang="en-US" sz="1600" dirty="0" err="1">
                <a:solidFill>
                  <a:srgbClr val="000000"/>
                </a:solidFill>
                <a:latin typeface="Comic Sans MS" panose="030F0702030302020204" pitchFamily="66" charset="0"/>
              </a:rPr>
              <a:t>lectronii</a:t>
            </a:r>
            <a:r>
              <a:rPr lang="ro-MD" altLang="en-US" sz="1600" dirty="0">
                <a:solidFill>
                  <a:srgbClr val="000000"/>
                </a:solidFill>
                <a:latin typeface="Comic Sans MS" panose="030F0702030302020204" pitchFamily="66" charset="0"/>
              </a:rPr>
              <a:t> din </a:t>
            </a:r>
            <a:r>
              <a:rPr lang="ro-MD" altLang="en-US" sz="1600" dirty="0" err="1">
                <a:solidFill>
                  <a:srgbClr val="000000"/>
                </a:solidFill>
                <a:latin typeface="Comic Sans MS" panose="030F0702030302020204" pitchFamily="66" charset="0"/>
              </a:rPr>
              <a:t>Me</a:t>
            </a:r>
            <a:r>
              <a:rPr lang="en-US" altLang="en-US" sz="1600" dirty="0">
                <a:solidFill>
                  <a:srgbClr val="000000"/>
                </a:solidFill>
                <a:latin typeface="Comic Sans MS" panose="030F0702030302020204" pitchFamily="66" charset="0"/>
              </a:rPr>
              <a:t> </a:t>
            </a:r>
            <a:r>
              <a:rPr lang="ro-MD" altLang="en-US" sz="1600" dirty="0">
                <a:solidFill>
                  <a:srgbClr val="000000"/>
                </a:solidFill>
                <a:latin typeface="Comic Sans MS" panose="030F0702030302020204" pitchFamily="66" charset="0"/>
              </a:rPr>
              <a:t>trebuie </a:t>
            </a:r>
            <a:r>
              <a:rPr lang="ro-MD" altLang="en-US" sz="1600" b="1" dirty="0">
                <a:solidFill>
                  <a:srgbClr val="000000"/>
                </a:solidFill>
                <a:latin typeface="Comic Sans MS" panose="030F0702030302020204" pitchFamily="66" charset="0"/>
              </a:rPr>
              <a:t>să sară </a:t>
            </a:r>
            <a:r>
              <a:rPr lang="ro-MD" altLang="en-US" sz="1600" dirty="0">
                <a:solidFill>
                  <a:srgbClr val="000000"/>
                </a:solidFill>
                <a:latin typeface="Comic Sans MS" panose="030F0702030302020204" pitchFamily="66" charset="0"/>
              </a:rPr>
              <a:t>peste barieră</a:t>
            </a:r>
            <a:endParaRPr lang="en-US" altLang="en-US" sz="1600" dirty="0">
              <a:solidFill>
                <a:srgbClr val="000000"/>
              </a:solidFill>
              <a:latin typeface="Comic Sans MS" panose="030F0702030302020204" pitchFamily="66" charset="0"/>
            </a:endParaRPr>
          </a:p>
          <a:p>
            <a:pPr>
              <a:spcBef>
                <a:spcPct val="0"/>
              </a:spcBef>
            </a:pPr>
            <a:r>
              <a:rPr lang="en-US" altLang="en-US" sz="1600" dirty="0">
                <a:solidFill>
                  <a:srgbClr val="000000"/>
                </a:solidFill>
                <a:latin typeface="Comic Sans MS" panose="030F0702030302020204" pitchFamily="66" charset="0"/>
              </a:rPr>
              <a:t> </a:t>
            </a:r>
            <a:r>
              <a:rPr lang="en-US" altLang="en-US" sz="1600" dirty="0" err="1">
                <a:solidFill>
                  <a:srgbClr val="000000"/>
                </a:solidFill>
                <a:latin typeface="Comic Sans MS" panose="030F0702030302020204" pitchFamily="66" charset="0"/>
              </a:rPr>
              <a:t>Curent</a:t>
            </a:r>
            <a:r>
              <a:rPr lang="ro-MD" altLang="en-US" sz="1600" dirty="0" err="1">
                <a:solidFill>
                  <a:srgbClr val="000000"/>
                </a:solidFill>
                <a:latin typeface="Comic Sans MS" panose="030F0702030302020204" pitchFamily="66" charset="0"/>
              </a:rPr>
              <a:t>ul</a:t>
            </a:r>
            <a:r>
              <a:rPr lang="ro-MD" altLang="en-US" sz="1600" dirty="0">
                <a:solidFill>
                  <a:srgbClr val="000000"/>
                </a:solidFill>
                <a:latin typeface="Comic Sans MS" panose="030F0702030302020204" pitchFamily="66" charset="0"/>
              </a:rPr>
              <a:t> este limitat de viteza cu care electronii sar peste barieră</a:t>
            </a:r>
            <a:r>
              <a:rPr lang="en-US" altLang="en-US" sz="1600" dirty="0">
                <a:solidFill>
                  <a:srgbClr val="000000"/>
                </a:solidFill>
                <a:latin typeface="Comic Sans MS" panose="030F0702030302020204" pitchFamily="66" charset="0"/>
              </a:rPr>
              <a:t> (that the ones jumping from</a:t>
            </a:r>
            <a:r>
              <a:rPr lang="ro-MD" altLang="en-US" sz="1600" dirty="0">
                <a:solidFill>
                  <a:srgbClr val="000000"/>
                </a:solidFill>
                <a:latin typeface="Comic Sans MS" panose="030F0702030302020204" pitchFamily="66" charset="0"/>
              </a:rPr>
              <a:t> </a:t>
            </a:r>
            <a:r>
              <a:rPr lang="en-US" altLang="en-US" sz="1600" dirty="0">
                <a:solidFill>
                  <a:srgbClr val="000000"/>
                </a:solidFill>
                <a:latin typeface="Comic Sans MS" panose="030F0702030302020204" pitchFamily="66" charset="0"/>
              </a:rPr>
              <a:t>the right cancel at equilibrium)</a:t>
            </a:r>
          </a:p>
          <a:p>
            <a:pPr>
              <a:spcBef>
                <a:spcPct val="0"/>
              </a:spcBef>
            </a:pPr>
            <a:r>
              <a:rPr lang="en-US" altLang="en-US" sz="1600" dirty="0">
                <a:solidFill>
                  <a:srgbClr val="000000"/>
                </a:solidFill>
                <a:latin typeface="Comic Sans MS" panose="030F0702030302020204" pitchFamily="66" charset="0"/>
              </a:rPr>
              <a:t> </a:t>
            </a:r>
            <a:r>
              <a:rPr lang="ro-MD" altLang="en-US" sz="1600" dirty="0">
                <a:solidFill>
                  <a:srgbClr val="000000"/>
                </a:solidFill>
                <a:latin typeface="Comic Sans MS" panose="030F0702030302020204" pitchFamily="66" charset="0"/>
              </a:rPr>
              <a:t>Avem numai structuri cu purtători de sarcină majoritari u</a:t>
            </a:r>
            <a:r>
              <a:rPr lang="en-US" altLang="en-US" sz="1600" dirty="0" err="1">
                <a:solidFill>
                  <a:srgbClr val="000000"/>
                </a:solidFill>
                <a:latin typeface="Comic Sans MS" panose="030F0702030302020204" pitchFamily="66" charset="0"/>
              </a:rPr>
              <a:t>nipolar</a:t>
            </a:r>
            <a:r>
              <a:rPr lang="ro-MD" altLang="en-US" sz="1600" dirty="0">
                <a:solidFill>
                  <a:srgbClr val="000000"/>
                </a:solidFill>
                <a:latin typeface="Comic Sans MS" panose="030F0702030302020204" pitchFamily="66" charset="0"/>
              </a:rPr>
              <a:t>i</a:t>
            </a:r>
            <a:r>
              <a:rPr lang="en-US" altLang="en-US" sz="1600" dirty="0">
                <a:solidFill>
                  <a:srgbClr val="000000"/>
                </a:solidFill>
                <a:latin typeface="Comic Sans MS" panose="030F0702030302020204" pitchFamily="66" charset="0"/>
              </a:rPr>
              <a:t> </a:t>
            </a:r>
            <a:r>
              <a:rPr lang="en-US" altLang="en-US" sz="1600" dirty="0">
                <a:solidFill>
                  <a:srgbClr val="FF0000"/>
                </a:solidFill>
                <a:latin typeface="Comic Sans MS" panose="030F0702030302020204" pitchFamily="66" charset="0"/>
              </a:rPr>
              <a:t>majority carrier </a:t>
            </a:r>
            <a:r>
              <a:rPr lang="en-US" altLang="en-US" sz="1600" dirty="0">
                <a:solidFill>
                  <a:srgbClr val="000000"/>
                </a:solidFill>
                <a:latin typeface="Comic Sans MS" panose="030F0702030302020204" pitchFamily="66" charset="0"/>
              </a:rPr>
              <a:t>device, </a:t>
            </a:r>
            <a:r>
              <a:rPr lang="ro-MD" altLang="en-US" sz="1600" dirty="0">
                <a:solidFill>
                  <a:srgbClr val="000000"/>
                </a:solidFill>
                <a:latin typeface="Comic Sans MS" panose="030F0702030302020204" pitchFamily="66" charset="0"/>
              </a:rPr>
              <a:t>deoarece banda de valență este toată în cadrul benzii metalului </a:t>
            </a:r>
            <a:endParaRPr lang="en-US" altLang="en-US" sz="1600" dirty="0">
              <a:solidFill>
                <a:srgbClr val="000000"/>
              </a:solidFill>
              <a:latin typeface="Comic Sans MS" panose="030F0702030302020204" pitchFamily="66" charset="0"/>
            </a:endParaRPr>
          </a:p>
          <a:p>
            <a:pPr>
              <a:spcBef>
                <a:spcPct val="0"/>
              </a:spcBef>
              <a:buNone/>
            </a:pPr>
            <a:endParaRPr lang="en-US" altLang="en-US" sz="1600" dirty="0">
              <a:solidFill>
                <a:srgbClr val="000000"/>
              </a:solidFill>
              <a:latin typeface="Comic Sans MS" panose="030F0702030302020204" pitchFamily="66" charset="0"/>
            </a:endParaRPr>
          </a:p>
        </p:txBody>
      </p:sp>
      <p:sp>
        <p:nvSpPr>
          <p:cNvPr id="12" name="Rectangle 11"/>
          <p:cNvSpPr/>
          <p:nvPr/>
        </p:nvSpPr>
        <p:spPr>
          <a:xfrm>
            <a:off x="7067550" y="2590800"/>
            <a:ext cx="1219200" cy="914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srgbClr val="FFFFFF"/>
              </a:solidFill>
            </a:endParaRPr>
          </a:p>
        </p:txBody>
      </p:sp>
      <p:sp>
        <p:nvSpPr>
          <p:cNvPr id="78852" name="Rectangle 2"/>
          <p:cNvSpPr>
            <a:spLocks noGrp="1" noChangeArrowheads="1"/>
          </p:cNvSpPr>
          <p:nvPr>
            <p:ph type="title"/>
          </p:nvPr>
        </p:nvSpPr>
        <p:spPr>
          <a:xfrm>
            <a:off x="413813" y="-60611"/>
            <a:ext cx="10907173" cy="685800"/>
          </a:xfrm>
        </p:spPr>
        <p:txBody>
          <a:bodyPr>
            <a:normAutofit fontScale="90000"/>
          </a:bodyPr>
          <a:lstStyle/>
          <a:p>
            <a:pPr algn="ctr" eaLnBrk="1" hangingPunct="1"/>
            <a:r>
              <a:rPr lang="ro-MD" altLang="en-US" i="0" dirty="0">
                <a:solidFill>
                  <a:schemeClr val="accent2"/>
                </a:solidFill>
                <a:latin typeface="Comic Sans MS" panose="030F0702030302020204" pitchFamily="66" charset="0"/>
                <a:cs typeface="Times New Roman" panose="02020603050405020304" pitchFamily="18" charset="0"/>
              </a:rPr>
              <a:t>Notați </a:t>
            </a:r>
            <a:r>
              <a:rPr lang="en-US" altLang="en-US" i="0" dirty="0" err="1">
                <a:solidFill>
                  <a:schemeClr val="accent2"/>
                </a:solidFill>
                <a:latin typeface="Comic Sans MS" panose="030F0702030302020204" pitchFamily="66" charset="0"/>
                <a:cs typeface="Times New Roman" panose="02020603050405020304" pitchFamily="18" charset="0"/>
              </a:rPr>
              <a:t>diferen</a:t>
            </a:r>
            <a:r>
              <a:rPr lang="ro-MD" altLang="en-US" i="0" dirty="0">
                <a:solidFill>
                  <a:schemeClr val="accent2"/>
                </a:solidFill>
                <a:latin typeface="Comic Sans MS" panose="030F0702030302020204" pitchFamily="66" charset="0"/>
                <a:cs typeface="Times New Roman" panose="02020603050405020304" pitchFamily="18" charset="0"/>
              </a:rPr>
              <a:t>ța cu</a:t>
            </a:r>
            <a:r>
              <a:rPr lang="en-US" altLang="en-US" i="0" dirty="0">
                <a:solidFill>
                  <a:schemeClr val="accent2"/>
                </a:solidFill>
                <a:latin typeface="Comic Sans MS" panose="030F0702030302020204" pitchFamily="66" charset="0"/>
                <a:cs typeface="Times New Roman" panose="02020603050405020304" pitchFamily="18" charset="0"/>
              </a:rPr>
              <a:t> p-n j</a:t>
            </a:r>
            <a:r>
              <a:rPr lang="ro-MD" altLang="en-US" i="0" dirty="0">
                <a:solidFill>
                  <a:schemeClr val="accent2"/>
                </a:solidFill>
                <a:latin typeface="Comic Sans MS" panose="030F0702030302020204" pitchFamily="66" charset="0"/>
                <a:cs typeface="Times New Roman" panose="02020603050405020304" pitchFamily="18" charset="0"/>
              </a:rPr>
              <a:t>oncțiunea</a:t>
            </a:r>
            <a:r>
              <a:rPr lang="en-US" altLang="en-US" i="0" dirty="0">
                <a:solidFill>
                  <a:schemeClr val="accent2"/>
                </a:solidFill>
                <a:latin typeface="Comic Sans MS" panose="030F0702030302020204" pitchFamily="66" charset="0"/>
                <a:cs typeface="Times New Roman" panose="02020603050405020304" pitchFamily="18" charset="0"/>
              </a:rPr>
              <a:t>!!</a:t>
            </a:r>
          </a:p>
        </p:txBody>
      </p:sp>
      <p:cxnSp>
        <p:nvCxnSpPr>
          <p:cNvPr id="11" name="Straight Connector 10"/>
          <p:cNvCxnSpPr>
            <a:stCxn id="9" idx="0"/>
          </p:cNvCxnSpPr>
          <p:nvPr/>
        </p:nvCxnSpPr>
        <p:spPr>
          <a:xfrm>
            <a:off x="8266114" y="1704976"/>
            <a:ext cx="20637" cy="18002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266114" y="1676400"/>
            <a:ext cx="1792287" cy="381000"/>
          </a:xfrm>
          <a:custGeom>
            <a:avLst/>
            <a:gdLst>
              <a:gd name="connsiteX0" fmla="*/ 0 w 1791730"/>
              <a:gd name="connsiteY0" fmla="*/ 0 h 642552"/>
              <a:gd name="connsiteX1" fmla="*/ 148281 w 1791730"/>
              <a:gd name="connsiteY1" fmla="*/ 284206 h 642552"/>
              <a:gd name="connsiteX2" fmla="*/ 358346 w 1791730"/>
              <a:gd name="connsiteY2" fmla="*/ 506627 h 642552"/>
              <a:gd name="connsiteX3" fmla="*/ 716692 w 1791730"/>
              <a:gd name="connsiteY3" fmla="*/ 617838 h 642552"/>
              <a:gd name="connsiteX4" fmla="*/ 1791730 w 1791730"/>
              <a:gd name="connsiteY4" fmla="*/ 642552 h 642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730" h="642552">
                <a:moveTo>
                  <a:pt x="0" y="0"/>
                </a:moveTo>
                <a:cubicBezTo>
                  <a:pt x="44278" y="99884"/>
                  <a:pt x="88557" y="199768"/>
                  <a:pt x="148281" y="284206"/>
                </a:cubicBezTo>
                <a:cubicBezTo>
                  <a:pt x="208005" y="368644"/>
                  <a:pt x="263611" y="451022"/>
                  <a:pt x="358346" y="506627"/>
                </a:cubicBezTo>
                <a:cubicBezTo>
                  <a:pt x="453081" y="562232"/>
                  <a:pt x="477795" y="595184"/>
                  <a:pt x="716692" y="617838"/>
                </a:cubicBezTo>
                <a:cubicBezTo>
                  <a:pt x="955589" y="640492"/>
                  <a:pt x="1373659" y="641522"/>
                  <a:pt x="1791730" y="642552"/>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solidFill>
                <a:srgbClr val="000000"/>
              </a:solidFill>
            </a:endParaRPr>
          </a:p>
        </p:txBody>
      </p:sp>
      <p:sp>
        <p:nvSpPr>
          <p:cNvPr id="14" name="Freeform 13"/>
          <p:cNvSpPr/>
          <p:nvPr/>
        </p:nvSpPr>
        <p:spPr>
          <a:xfrm>
            <a:off x="8266114" y="1676400"/>
            <a:ext cx="1792287" cy="1066800"/>
          </a:xfrm>
          <a:custGeom>
            <a:avLst/>
            <a:gdLst>
              <a:gd name="connsiteX0" fmla="*/ 0 w 1791730"/>
              <a:gd name="connsiteY0" fmla="*/ 0 h 642552"/>
              <a:gd name="connsiteX1" fmla="*/ 148281 w 1791730"/>
              <a:gd name="connsiteY1" fmla="*/ 284206 h 642552"/>
              <a:gd name="connsiteX2" fmla="*/ 358346 w 1791730"/>
              <a:gd name="connsiteY2" fmla="*/ 506627 h 642552"/>
              <a:gd name="connsiteX3" fmla="*/ 716692 w 1791730"/>
              <a:gd name="connsiteY3" fmla="*/ 617838 h 642552"/>
              <a:gd name="connsiteX4" fmla="*/ 1791730 w 1791730"/>
              <a:gd name="connsiteY4" fmla="*/ 642552 h 642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730" h="642552">
                <a:moveTo>
                  <a:pt x="0" y="0"/>
                </a:moveTo>
                <a:cubicBezTo>
                  <a:pt x="44278" y="99884"/>
                  <a:pt x="88557" y="199768"/>
                  <a:pt x="148281" y="284206"/>
                </a:cubicBezTo>
                <a:cubicBezTo>
                  <a:pt x="208005" y="368644"/>
                  <a:pt x="263611" y="451022"/>
                  <a:pt x="358346" y="506627"/>
                </a:cubicBezTo>
                <a:cubicBezTo>
                  <a:pt x="453081" y="562232"/>
                  <a:pt x="477795" y="595184"/>
                  <a:pt x="716692" y="617838"/>
                </a:cubicBezTo>
                <a:cubicBezTo>
                  <a:pt x="955589" y="640492"/>
                  <a:pt x="1373659" y="641522"/>
                  <a:pt x="1791730" y="642552"/>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solidFill>
                <a:srgbClr val="000000"/>
              </a:solidFill>
            </a:endParaRPr>
          </a:p>
        </p:txBody>
      </p:sp>
      <p:sp>
        <p:nvSpPr>
          <p:cNvPr id="9" name="Freeform 8"/>
          <p:cNvSpPr/>
          <p:nvPr/>
        </p:nvSpPr>
        <p:spPr>
          <a:xfrm>
            <a:off x="8266114" y="1704975"/>
            <a:ext cx="1792287" cy="642938"/>
          </a:xfrm>
          <a:custGeom>
            <a:avLst/>
            <a:gdLst>
              <a:gd name="connsiteX0" fmla="*/ 0 w 1791730"/>
              <a:gd name="connsiteY0" fmla="*/ 0 h 642552"/>
              <a:gd name="connsiteX1" fmla="*/ 148281 w 1791730"/>
              <a:gd name="connsiteY1" fmla="*/ 284206 h 642552"/>
              <a:gd name="connsiteX2" fmla="*/ 358346 w 1791730"/>
              <a:gd name="connsiteY2" fmla="*/ 506627 h 642552"/>
              <a:gd name="connsiteX3" fmla="*/ 716692 w 1791730"/>
              <a:gd name="connsiteY3" fmla="*/ 617838 h 642552"/>
              <a:gd name="connsiteX4" fmla="*/ 1791730 w 1791730"/>
              <a:gd name="connsiteY4" fmla="*/ 642552 h 642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730" h="642552">
                <a:moveTo>
                  <a:pt x="0" y="0"/>
                </a:moveTo>
                <a:cubicBezTo>
                  <a:pt x="44278" y="99884"/>
                  <a:pt x="88557" y="199768"/>
                  <a:pt x="148281" y="284206"/>
                </a:cubicBezTo>
                <a:cubicBezTo>
                  <a:pt x="208005" y="368644"/>
                  <a:pt x="263611" y="451022"/>
                  <a:pt x="358346" y="506627"/>
                </a:cubicBezTo>
                <a:cubicBezTo>
                  <a:pt x="453081" y="562232"/>
                  <a:pt x="477795" y="595184"/>
                  <a:pt x="716692" y="617838"/>
                </a:cubicBezTo>
                <a:cubicBezTo>
                  <a:pt x="955589" y="640492"/>
                  <a:pt x="1373659" y="641522"/>
                  <a:pt x="1791730" y="64255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solidFill>
                <a:srgbClr val="000000"/>
              </a:solidFill>
            </a:endParaRPr>
          </a:p>
        </p:txBody>
      </p:sp>
      <p:sp>
        <p:nvSpPr>
          <p:cNvPr id="16" name="Freeform 15"/>
          <p:cNvSpPr/>
          <p:nvPr/>
        </p:nvSpPr>
        <p:spPr>
          <a:xfrm>
            <a:off x="3617914" y="2100264"/>
            <a:ext cx="1792287" cy="642937"/>
          </a:xfrm>
          <a:custGeom>
            <a:avLst/>
            <a:gdLst>
              <a:gd name="connsiteX0" fmla="*/ 0 w 1791730"/>
              <a:gd name="connsiteY0" fmla="*/ 0 h 642552"/>
              <a:gd name="connsiteX1" fmla="*/ 148281 w 1791730"/>
              <a:gd name="connsiteY1" fmla="*/ 284206 h 642552"/>
              <a:gd name="connsiteX2" fmla="*/ 358346 w 1791730"/>
              <a:gd name="connsiteY2" fmla="*/ 506627 h 642552"/>
              <a:gd name="connsiteX3" fmla="*/ 716692 w 1791730"/>
              <a:gd name="connsiteY3" fmla="*/ 617838 h 642552"/>
              <a:gd name="connsiteX4" fmla="*/ 1791730 w 1791730"/>
              <a:gd name="connsiteY4" fmla="*/ 642552 h 642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730" h="642552">
                <a:moveTo>
                  <a:pt x="0" y="0"/>
                </a:moveTo>
                <a:cubicBezTo>
                  <a:pt x="44278" y="99884"/>
                  <a:pt x="88557" y="199768"/>
                  <a:pt x="148281" y="284206"/>
                </a:cubicBezTo>
                <a:cubicBezTo>
                  <a:pt x="208005" y="368644"/>
                  <a:pt x="263611" y="451022"/>
                  <a:pt x="358346" y="506627"/>
                </a:cubicBezTo>
                <a:cubicBezTo>
                  <a:pt x="453081" y="562232"/>
                  <a:pt x="477795" y="595184"/>
                  <a:pt x="716692" y="617838"/>
                </a:cubicBezTo>
                <a:cubicBezTo>
                  <a:pt x="955589" y="640492"/>
                  <a:pt x="1373659" y="641522"/>
                  <a:pt x="1791730" y="64255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solidFill>
                <a:srgbClr val="000000"/>
              </a:solidFill>
            </a:endParaRPr>
          </a:p>
        </p:txBody>
      </p:sp>
      <p:sp>
        <p:nvSpPr>
          <p:cNvPr id="17" name="Freeform 16"/>
          <p:cNvSpPr/>
          <p:nvPr/>
        </p:nvSpPr>
        <p:spPr>
          <a:xfrm rot="10800000">
            <a:off x="1865314" y="1538289"/>
            <a:ext cx="1792287" cy="642937"/>
          </a:xfrm>
          <a:custGeom>
            <a:avLst/>
            <a:gdLst>
              <a:gd name="connsiteX0" fmla="*/ 0 w 1791730"/>
              <a:gd name="connsiteY0" fmla="*/ 0 h 642552"/>
              <a:gd name="connsiteX1" fmla="*/ 148281 w 1791730"/>
              <a:gd name="connsiteY1" fmla="*/ 284206 h 642552"/>
              <a:gd name="connsiteX2" fmla="*/ 358346 w 1791730"/>
              <a:gd name="connsiteY2" fmla="*/ 506627 h 642552"/>
              <a:gd name="connsiteX3" fmla="*/ 716692 w 1791730"/>
              <a:gd name="connsiteY3" fmla="*/ 617838 h 642552"/>
              <a:gd name="connsiteX4" fmla="*/ 1791730 w 1791730"/>
              <a:gd name="connsiteY4" fmla="*/ 642552 h 642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730" h="642552">
                <a:moveTo>
                  <a:pt x="0" y="0"/>
                </a:moveTo>
                <a:cubicBezTo>
                  <a:pt x="44278" y="99884"/>
                  <a:pt x="88557" y="199768"/>
                  <a:pt x="148281" y="284206"/>
                </a:cubicBezTo>
                <a:cubicBezTo>
                  <a:pt x="208005" y="368644"/>
                  <a:pt x="263611" y="451022"/>
                  <a:pt x="358346" y="506627"/>
                </a:cubicBezTo>
                <a:cubicBezTo>
                  <a:pt x="453081" y="562232"/>
                  <a:pt x="477795" y="595184"/>
                  <a:pt x="716692" y="617838"/>
                </a:cubicBezTo>
                <a:cubicBezTo>
                  <a:pt x="955589" y="640492"/>
                  <a:pt x="1373659" y="641522"/>
                  <a:pt x="1791730" y="64255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solidFill>
                <a:srgbClr val="000000"/>
              </a:solidFill>
            </a:endParaRPr>
          </a:p>
        </p:txBody>
      </p:sp>
      <p:sp>
        <p:nvSpPr>
          <p:cNvPr id="18" name="Freeform 17"/>
          <p:cNvSpPr/>
          <p:nvPr/>
        </p:nvSpPr>
        <p:spPr>
          <a:xfrm>
            <a:off x="3581400" y="1828800"/>
            <a:ext cx="1792288" cy="381000"/>
          </a:xfrm>
          <a:custGeom>
            <a:avLst/>
            <a:gdLst>
              <a:gd name="connsiteX0" fmla="*/ 0 w 1791730"/>
              <a:gd name="connsiteY0" fmla="*/ 0 h 642552"/>
              <a:gd name="connsiteX1" fmla="*/ 148281 w 1791730"/>
              <a:gd name="connsiteY1" fmla="*/ 284206 h 642552"/>
              <a:gd name="connsiteX2" fmla="*/ 358346 w 1791730"/>
              <a:gd name="connsiteY2" fmla="*/ 506627 h 642552"/>
              <a:gd name="connsiteX3" fmla="*/ 716692 w 1791730"/>
              <a:gd name="connsiteY3" fmla="*/ 617838 h 642552"/>
              <a:gd name="connsiteX4" fmla="*/ 1791730 w 1791730"/>
              <a:gd name="connsiteY4" fmla="*/ 642552 h 642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730" h="642552">
                <a:moveTo>
                  <a:pt x="0" y="0"/>
                </a:moveTo>
                <a:cubicBezTo>
                  <a:pt x="44278" y="99884"/>
                  <a:pt x="88557" y="199768"/>
                  <a:pt x="148281" y="284206"/>
                </a:cubicBezTo>
                <a:cubicBezTo>
                  <a:pt x="208005" y="368644"/>
                  <a:pt x="263611" y="451022"/>
                  <a:pt x="358346" y="506627"/>
                </a:cubicBezTo>
                <a:cubicBezTo>
                  <a:pt x="453081" y="562232"/>
                  <a:pt x="477795" y="595184"/>
                  <a:pt x="716692" y="617838"/>
                </a:cubicBezTo>
                <a:cubicBezTo>
                  <a:pt x="955589" y="640492"/>
                  <a:pt x="1373659" y="641522"/>
                  <a:pt x="1791730" y="642552"/>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solidFill>
                <a:srgbClr val="000000"/>
              </a:solidFill>
            </a:endParaRPr>
          </a:p>
        </p:txBody>
      </p:sp>
      <p:sp>
        <p:nvSpPr>
          <p:cNvPr id="19" name="Freeform 18"/>
          <p:cNvSpPr/>
          <p:nvPr/>
        </p:nvSpPr>
        <p:spPr>
          <a:xfrm rot="10800000">
            <a:off x="1828800" y="1524000"/>
            <a:ext cx="1792288" cy="381000"/>
          </a:xfrm>
          <a:custGeom>
            <a:avLst/>
            <a:gdLst>
              <a:gd name="connsiteX0" fmla="*/ 0 w 1791730"/>
              <a:gd name="connsiteY0" fmla="*/ 0 h 642552"/>
              <a:gd name="connsiteX1" fmla="*/ 148281 w 1791730"/>
              <a:gd name="connsiteY1" fmla="*/ 284206 h 642552"/>
              <a:gd name="connsiteX2" fmla="*/ 358346 w 1791730"/>
              <a:gd name="connsiteY2" fmla="*/ 506627 h 642552"/>
              <a:gd name="connsiteX3" fmla="*/ 716692 w 1791730"/>
              <a:gd name="connsiteY3" fmla="*/ 617838 h 642552"/>
              <a:gd name="connsiteX4" fmla="*/ 1791730 w 1791730"/>
              <a:gd name="connsiteY4" fmla="*/ 642552 h 642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730" h="642552">
                <a:moveTo>
                  <a:pt x="0" y="0"/>
                </a:moveTo>
                <a:cubicBezTo>
                  <a:pt x="44278" y="99884"/>
                  <a:pt x="88557" y="199768"/>
                  <a:pt x="148281" y="284206"/>
                </a:cubicBezTo>
                <a:cubicBezTo>
                  <a:pt x="208005" y="368644"/>
                  <a:pt x="263611" y="451022"/>
                  <a:pt x="358346" y="506627"/>
                </a:cubicBezTo>
                <a:cubicBezTo>
                  <a:pt x="453081" y="562232"/>
                  <a:pt x="477795" y="595184"/>
                  <a:pt x="716692" y="617838"/>
                </a:cubicBezTo>
                <a:cubicBezTo>
                  <a:pt x="955589" y="640492"/>
                  <a:pt x="1373659" y="641522"/>
                  <a:pt x="1791730" y="642552"/>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solidFill>
                <a:srgbClr val="000000"/>
              </a:solidFill>
            </a:endParaRPr>
          </a:p>
        </p:txBody>
      </p:sp>
      <p:sp>
        <p:nvSpPr>
          <p:cNvPr id="20" name="Freeform 19"/>
          <p:cNvSpPr/>
          <p:nvPr/>
        </p:nvSpPr>
        <p:spPr>
          <a:xfrm>
            <a:off x="3505200" y="2209800"/>
            <a:ext cx="1792288" cy="1066800"/>
          </a:xfrm>
          <a:custGeom>
            <a:avLst/>
            <a:gdLst>
              <a:gd name="connsiteX0" fmla="*/ 0 w 1791730"/>
              <a:gd name="connsiteY0" fmla="*/ 0 h 642552"/>
              <a:gd name="connsiteX1" fmla="*/ 148281 w 1791730"/>
              <a:gd name="connsiteY1" fmla="*/ 284206 h 642552"/>
              <a:gd name="connsiteX2" fmla="*/ 358346 w 1791730"/>
              <a:gd name="connsiteY2" fmla="*/ 506627 h 642552"/>
              <a:gd name="connsiteX3" fmla="*/ 716692 w 1791730"/>
              <a:gd name="connsiteY3" fmla="*/ 617838 h 642552"/>
              <a:gd name="connsiteX4" fmla="*/ 1791730 w 1791730"/>
              <a:gd name="connsiteY4" fmla="*/ 642552 h 642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730" h="642552">
                <a:moveTo>
                  <a:pt x="0" y="0"/>
                </a:moveTo>
                <a:cubicBezTo>
                  <a:pt x="44278" y="99884"/>
                  <a:pt x="88557" y="199768"/>
                  <a:pt x="148281" y="284206"/>
                </a:cubicBezTo>
                <a:cubicBezTo>
                  <a:pt x="208005" y="368644"/>
                  <a:pt x="263611" y="451022"/>
                  <a:pt x="358346" y="506627"/>
                </a:cubicBezTo>
                <a:cubicBezTo>
                  <a:pt x="453081" y="562232"/>
                  <a:pt x="477795" y="595184"/>
                  <a:pt x="716692" y="617838"/>
                </a:cubicBezTo>
                <a:cubicBezTo>
                  <a:pt x="955589" y="640492"/>
                  <a:pt x="1373659" y="641522"/>
                  <a:pt x="1791730" y="642552"/>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solidFill>
                <a:srgbClr val="000000"/>
              </a:solidFill>
            </a:endParaRPr>
          </a:p>
        </p:txBody>
      </p:sp>
      <p:sp>
        <p:nvSpPr>
          <p:cNvPr id="21" name="Freeform 20"/>
          <p:cNvSpPr/>
          <p:nvPr/>
        </p:nvSpPr>
        <p:spPr>
          <a:xfrm rot="10800000">
            <a:off x="1828800" y="1524000"/>
            <a:ext cx="1792288" cy="1066800"/>
          </a:xfrm>
          <a:custGeom>
            <a:avLst/>
            <a:gdLst>
              <a:gd name="connsiteX0" fmla="*/ 0 w 1791730"/>
              <a:gd name="connsiteY0" fmla="*/ 0 h 642552"/>
              <a:gd name="connsiteX1" fmla="*/ 148281 w 1791730"/>
              <a:gd name="connsiteY1" fmla="*/ 284206 h 642552"/>
              <a:gd name="connsiteX2" fmla="*/ 358346 w 1791730"/>
              <a:gd name="connsiteY2" fmla="*/ 506627 h 642552"/>
              <a:gd name="connsiteX3" fmla="*/ 716692 w 1791730"/>
              <a:gd name="connsiteY3" fmla="*/ 617838 h 642552"/>
              <a:gd name="connsiteX4" fmla="*/ 1791730 w 1791730"/>
              <a:gd name="connsiteY4" fmla="*/ 642552 h 642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730" h="642552">
                <a:moveTo>
                  <a:pt x="0" y="0"/>
                </a:moveTo>
                <a:cubicBezTo>
                  <a:pt x="44278" y="99884"/>
                  <a:pt x="88557" y="199768"/>
                  <a:pt x="148281" y="284206"/>
                </a:cubicBezTo>
                <a:cubicBezTo>
                  <a:pt x="208005" y="368644"/>
                  <a:pt x="263611" y="451022"/>
                  <a:pt x="358346" y="506627"/>
                </a:cubicBezTo>
                <a:cubicBezTo>
                  <a:pt x="453081" y="562232"/>
                  <a:pt x="477795" y="595184"/>
                  <a:pt x="716692" y="617838"/>
                </a:cubicBezTo>
                <a:cubicBezTo>
                  <a:pt x="955589" y="640492"/>
                  <a:pt x="1373659" y="641522"/>
                  <a:pt x="1791730" y="642552"/>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solidFill>
                <a:srgbClr val="000000"/>
              </a:solidFill>
            </a:endParaRPr>
          </a:p>
        </p:txBody>
      </p:sp>
      <p:cxnSp>
        <p:nvCxnSpPr>
          <p:cNvPr id="23" name="Straight Connector 22"/>
          <p:cNvCxnSpPr/>
          <p:nvPr/>
        </p:nvCxnSpPr>
        <p:spPr>
          <a:xfrm rot="16200000" flipH="1">
            <a:off x="2628900" y="2552700"/>
            <a:ext cx="1981200" cy="7620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a:off x="2895600" y="1219200"/>
            <a:ext cx="1524000" cy="762000"/>
          </a:xfrm>
          <a:prstGeom prst="curved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865" name="TextBox 28"/>
          <p:cNvSpPr txBox="1">
            <a:spLocks noChangeArrowheads="1"/>
          </p:cNvSpPr>
          <p:nvPr/>
        </p:nvSpPr>
        <p:spPr bwMode="auto">
          <a:xfrm>
            <a:off x="211931" y="3366198"/>
            <a:ext cx="44196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pPr>
            <a:r>
              <a:rPr lang="ro-MD" altLang="en-US" sz="1600" dirty="0">
                <a:solidFill>
                  <a:srgbClr val="000000"/>
                </a:solidFill>
                <a:latin typeface="Comic Sans MS" panose="030F0702030302020204" pitchFamily="66" charset="0"/>
              </a:rPr>
              <a:t>                      Joncțiunea p-n</a:t>
            </a:r>
            <a:r>
              <a:rPr lang="en-US" altLang="en-US" sz="1600" dirty="0">
                <a:solidFill>
                  <a:srgbClr val="000000"/>
                </a:solidFill>
                <a:latin typeface="Comic Sans MS" panose="030F0702030302020204" pitchFamily="66" charset="0"/>
              </a:rPr>
              <a:t> </a:t>
            </a:r>
            <a:endParaRPr lang="ro-MD" altLang="en-US" sz="1600" dirty="0">
              <a:solidFill>
                <a:srgbClr val="000000"/>
              </a:solidFill>
              <a:latin typeface="Comic Sans MS" panose="030F0702030302020204" pitchFamily="66" charset="0"/>
            </a:endParaRPr>
          </a:p>
          <a:p>
            <a:pPr>
              <a:spcBef>
                <a:spcPct val="0"/>
              </a:spcBef>
            </a:pPr>
            <a:r>
              <a:rPr lang="en-US" altLang="en-US" sz="1600" dirty="0">
                <a:solidFill>
                  <a:srgbClr val="000000"/>
                </a:solidFill>
                <a:latin typeface="Comic Sans MS" panose="030F0702030302020204" pitchFamily="66" charset="0"/>
              </a:rPr>
              <a:t>Barrier</a:t>
            </a:r>
            <a:r>
              <a:rPr lang="ro-RO" altLang="en-US" sz="1600" dirty="0">
                <a:solidFill>
                  <a:srgbClr val="000000"/>
                </a:solidFill>
                <a:latin typeface="Comic Sans MS" panose="030F0702030302020204" pitchFamily="66" charset="0"/>
              </a:rPr>
              <a:t>a</a:t>
            </a:r>
            <a:r>
              <a:rPr lang="en-US" altLang="en-US" sz="1600" dirty="0">
                <a:solidFill>
                  <a:srgbClr val="000000"/>
                </a:solidFill>
                <a:latin typeface="Comic Sans MS" panose="030F0702030302020204" pitchFamily="66" charset="0"/>
              </a:rPr>
              <a:t> </a:t>
            </a:r>
            <a:r>
              <a:rPr lang="ro-MD" altLang="en-US" sz="1600" dirty="0">
                <a:solidFill>
                  <a:srgbClr val="000000"/>
                </a:solidFill>
                <a:latin typeface="Comic Sans MS" panose="030F0702030302020204" pitchFamily="66" charset="0"/>
              </a:rPr>
              <a:t>nu este fixă (fixată)</a:t>
            </a:r>
            <a:endParaRPr lang="en-US" altLang="en-US" sz="1600" dirty="0">
              <a:solidFill>
                <a:srgbClr val="000000"/>
              </a:solidFill>
              <a:latin typeface="Comic Sans MS" panose="030F0702030302020204" pitchFamily="66" charset="0"/>
            </a:endParaRPr>
          </a:p>
          <a:p>
            <a:pPr>
              <a:spcBef>
                <a:spcPct val="0"/>
              </a:spcBef>
            </a:pPr>
            <a:r>
              <a:rPr lang="en-US" altLang="en-US" sz="1600" dirty="0">
                <a:solidFill>
                  <a:srgbClr val="000000"/>
                </a:solidFill>
                <a:latin typeface="Comic Sans MS" panose="030F0702030302020204" pitchFamily="66" charset="0"/>
              </a:rPr>
              <a:t> E</a:t>
            </a:r>
            <a:r>
              <a:rPr lang="ro-MD" altLang="en-US" sz="1600" dirty="0" err="1">
                <a:solidFill>
                  <a:srgbClr val="000000"/>
                </a:solidFill>
                <a:latin typeface="Comic Sans MS" panose="030F0702030302020204" pitchFamily="66" charset="0"/>
              </a:rPr>
              <a:t>lectronii</a:t>
            </a:r>
            <a:r>
              <a:rPr lang="ro-MD" altLang="en-US" sz="1600" dirty="0">
                <a:solidFill>
                  <a:srgbClr val="000000"/>
                </a:solidFill>
                <a:latin typeface="Comic Sans MS" panose="030F0702030302020204" pitchFamily="66" charset="0"/>
              </a:rPr>
              <a:t> cu energia cinetică zero</a:t>
            </a:r>
            <a:r>
              <a:rPr lang="en-US" altLang="en-US" sz="1600" dirty="0">
                <a:solidFill>
                  <a:srgbClr val="000000"/>
                </a:solidFill>
                <a:latin typeface="Comic Sans MS" panose="030F0702030302020204" pitchFamily="66" charset="0"/>
              </a:rPr>
              <a:t> </a:t>
            </a:r>
            <a:r>
              <a:rPr lang="ro-MD" altLang="en-US" sz="1600" dirty="0">
                <a:solidFill>
                  <a:srgbClr val="000000"/>
                </a:solidFill>
                <a:latin typeface="Comic Sans MS" panose="030F0702030302020204" pitchFamily="66" charset="0"/>
              </a:rPr>
              <a:t>pot ușor micșora bariera negativă pentru a iniția curent</a:t>
            </a:r>
            <a:endParaRPr lang="en-US" altLang="en-US" sz="1600" dirty="0">
              <a:solidFill>
                <a:srgbClr val="000000"/>
              </a:solidFill>
              <a:latin typeface="Comic Sans MS" panose="030F0702030302020204" pitchFamily="66" charset="0"/>
            </a:endParaRPr>
          </a:p>
          <a:p>
            <a:pPr>
              <a:spcBef>
                <a:spcPct val="0"/>
              </a:spcBef>
            </a:pPr>
            <a:endParaRPr lang="en-US" altLang="en-US" sz="1600" dirty="0">
              <a:solidFill>
                <a:srgbClr val="000000"/>
              </a:solidFill>
              <a:latin typeface="Comic Sans MS" panose="030F0702030302020204" pitchFamily="66" charset="0"/>
            </a:endParaRPr>
          </a:p>
          <a:p>
            <a:pPr>
              <a:spcBef>
                <a:spcPct val="0"/>
              </a:spcBef>
            </a:pPr>
            <a:r>
              <a:rPr lang="en-US" altLang="en-US" sz="1600" dirty="0">
                <a:solidFill>
                  <a:srgbClr val="000000"/>
                </a:solidFill>
                <a:latin typeface="Comic Sans MS" panose="030F0702030302020204" pitchFamily="66" charset="0"/>
              </a:rPr>
              <a:t> Cur</a:t>
            </a:r>
            <a:r>
              <a:rPr lang="ro-MD" altLang="en-US" sz="1600" dirty="0" err="1">
                <a:solidFill>
                  <a:srgbClr val="000000"/>
                </a:solidFill>
                <a:latin typeface="Comic Sans MS" panose="030F0702030302020204" pitchFamily="66" charset="0"/>
              </a:rPr>
              <a:t>enții</a:t>
            </a:r>
            <a:r>
              <a:rPr lang="ro-MD" altLang="en-US" sz="1600" dirty="0">
                <a:solidFill>
                  <a:srgbClr val="000000"/>
                </a:solidFill>
                <a:latin typeface="Comic Sans MS" panose="030F0702030302020204" pitchFamily="66" charset="0"/>
              </a:rPr>
              <a:t> sunt limitați de aceea cât de repede purtătorii </a:t>
            </a:r>
            <a:r>
              <a:rPr lang="en-US" altLang="en-US" sz="1600" dirty="0" err="1">
                <a:solidFill>
                  <a:srgbClr val="FF0000"/>
                </a:solidFill>
                <a:latin typeface="Comic Sans MS" panose="030F0702030302020204" pitchFamily="66" charset="0"/>
              </a:rPr>
              <a:t>minorit</a:t>
            </a:r>
            <a:r>
              <a:rPr lang="ro-MD" altLang="en-US" sz="1600" dirty="0">
                <a:solidFill>
                  <a:srgbClr val="FF0000"/>
                </a:solidFill>
                <a:latin typeface="Comic Sans MS" panose="030F0702030302020204" pitchFamily="66" charset="0"/>
              </a:rPr>
              <a:t>ari vor fi scoși (curent </a:t>
            </a:r>
            <a:r>
              <a:rPr lang="ro-MD" altLang="en-US" sz="1600" dirty="0" err="1">
                <a:solidFill>
                  <a:srgbClr val="FF0000"/>
                </a:solidFill>
                <a:latin typeface="Comic Sans MS" panose="030F0702030302020204" pitchFamily="66" charset="0"/>
              </a:rPr>
              <a:t>difuzional</a:t>
            </a:r>
            <a:r>
              <a:rPr lang="ro-MD" altLang="en-US" sz="1600" dirty="0">
                <a:solidFill>
                  <a:srgbClr val="FF0000"/>
                </a:solidFill>
                <a:latin typeface="Comic Sans MS" panose="030F0702030302020204" pitchFamily="66" charset="0"/>
              </a:rPr>
              <a:t>)</a:t>
            </a:r>
            <a:endParaRPr lang="en-US" altLang="en-US" sz="1600" dirty="0">
              <a:solidFill>
                <a:srgbClr val="000000"/>
              </a:solidFill>
              <a:latin typeface="Comic Sans MS" panose="030F0702030302020204" pitchFamily="66" charset="0"/>
            </a:endParaRPr>
          </a:p>
          <a:p>
            <a:pPr>
              <a:spcBef>
                <a:spcPct val="0"/>
              </a:spcBef>
            </a:pPr>
            <a:endParaRPr lang="en-US" altLang="en-US" sz="1600" dirty="0">
              <a:solidFill>
                <a:srgbClr val="000000"/>
              </a:solidFill>
              <a:latin typeface="Comic Sans MS" panose="030F0702030302020204" pitchFamily="66" charset="0"/>
            </a:endParaRPr>
          </a:p>
          <a:p>
            <a:pPr>
              <a:spcBef>
                <a:spcPct val="0"/>
              </a:spcBef>
            </a:pPr>
            <a:r>
              <a:rPr lang="ro-MD" altLang="en-US" sz="1600" dirty="0">
                <a:solidFill>
                  <a:srgbClr val="000000"/>
                </a:solidFill>
                <a:latin typeface="Comic Sans MS" panose="030F0702030302020204" pitchFamily="66" charset="0"/>
              </a:rPr>
              <a:t> atât electronii cât și golurile sunt i</a:t>
            </a:r>
            <a:r>
              <a:rPr lang="en-US" altLang="en-US" sz="1600" dirty="0" err="1">
                <a:solidFill>
                  <a:srgbClr val="000000"/>
                </a:solidFill>
                <a:latin typeface="Comic Sans MS" panose="030F0702030302020204" pitchFamily="66" charset="0"/>
              </a:rPr>
              <a:t>mportant</a:t>
            </a:r>
            <a:r>
              <a:rPr lang="ro-MD" altLang="en-US" sz="1600" dirty="0">
                <a:solidFill>
                  <a:srgbClr val="000000"/>
                </a:solidFill>
                <a:latin typeface="Comic Sans MS" panose="030F0702030302020204" pitchFamily="66" charset="0"/>
              </a:rPr>
              <a:t>e în formarea curentului</a:t>
            </a:r>
            <a:endParaRPr lang="en-US" altLang="en-US" sz="1600" dirty="0">
              <a:solidFill>
                <a:srgbClr val="000000"/>
              </a:solidFill>
              <a:latin typeface="Comic Sans MS" panose="030F0702030302020204" pitchFamily="66" charset="0"/>
            </a:endParaRPr>
          </a:p>
          <a:p>
            <a:pPr>
              <a:spcBef>
                <a:spcPct val="0"/>
              </a:spcBef>
              <a:buNone/>
            </a:pPr>
            <a:r>
              <a:rPr lang="en-US" altLang="en-US" sz="1600" dirty="0">
                <a:solidFill>
                  <a:srgbClr val="000000"/>
                </a:solidFill>
                <a:latin typeface="Comic Sans MS" panose="030F0702030302020204" pitchFamily="66" charset="0"/>
              </a:rPr>
              <a:t>  (charges X-over and become min. carriers) </a:t>
            </a:r>
          </a:p>
        </p:txBody>
      </p:sp>
      <p:sp>
        <p:nvSpPr>
          <p:cNvPr id="78866" name="TextBox 29"/>
          <p:cNvSpPr txBox="1">
            <a:spLocks noChangeArrowheads="1"/>
          </p:cNvSpPr>
          <p:nvPr/>
        </p:nvSpPr>
        <p:spPr bwMode="auto">
          <a:xfrm>
            <a:off x="3066258" y="713581"/>
            <a:ext cx="601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None/>
            </a:pPr>
            <a:r>
              <a:rPr lang="en-US" altLang="en-US" sz="1800" dirty="0">
                <a:solidFill>
                  <a:srgbClr val="000000"/>
                </a:solidFill>
                <a:latin typeface="Comic Sans MS" panose="030F0702030302020204" pitchFamily="66" charset="0"/>
              </a:rPr>
              <a:t>In both cases, we’re modulating the population of </a:t>
            </a:r>
            <a:r>
              <a:rPr lang="en-US" altLang="en-US" sz="1800" dirty="0" err="1">
                <a:solidFill>
                  <a:srgbClr val="000000"/>
                </a:solidFill>
                <a:latin typeface="Comic Sans MS" panose="030F0702030302020204" pitchFamily="66" charset="0"/>
              </a:rPr>
              <a:t>backflowing</a:t>
            </a:r>
            <a:r>
              <a:rPr lang="en-US" altLang="en-US" sz="1800" dirty="0">
                <a:solidFill>
                  <a:srgbClr val="000000"/>
                </a:solidFill>
                <a:latin typeface="Comic Sans MS" panose="030F0702030302020204" pitchFamily="66" charset="0"/>
              </a:rPr>
              <a:t> electrons, hence the Shockley form, but… </a:t>
            </a:r>
          </a:p>
        </p:txBody>
      </p:sp>
      <p:sp>
        <p:nvSpPr>
          <p:cNvPr id="32" name="Rectangle 31"/>
          <p:cNvSpPr/>
          <p:nvPr/>
        </p:nvSpPr>
        <p:spPr>
          <a:xfrm>
            <a:off x="5867400" y="1447800"/>
            <a:ext cx="76200" cy="5029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srgbClr val="FFFFFF"/>
              </a:solidFill>
            </a:endParaRPr>
          </a:p>
        </p:txBody>
      </p:sp>
      <p:sp>
        <p:nvSpPr>
          <p:cNvPr id="37" name="Freeform 36"/>
          <p:cNvSpPr/>
          <p:nvPr/>
        </p:nvSpPr>
        <p:spPr>
          <a:xfrm>
            <a:off x="7813676" y="1497014"/>
            <a:ext cx="976313" cy="941387"/>
          </a:xfrm>
          <a:custGeom>
            <a:avLst/>
            <a:gdLst>
              <a:gd name="connsiteX0" fmla="*/ 0 w 976184"/>
              <a:gd name="connsiteY0" fmla="*/ 941173 h 941173"/>
              <a:gd name="connsiteX1" fmla="*/ 111211 w 976184"/>
              <a:gd name="connsiteY1" fmla="*/ 286265 h 941173"/>
              <a:gd name="connsiteX2" fmla="*/ 630195 w 976184"/>
              <a:gd name="connsiteY2" fmla="*/ 2059 h 941173"/>
              <a:gd name="connsiteX3" fmla="*/ 976184 w 976184"/>
              <a:gd name="connsiteY3" fmla="*/ 273908 h 941173"/>
            </a:gdLst>
            <a:ahLst/>
            <a:cxnLst>
              <a:cxn ang="0">
                <a:pos x="connsiteX0" y="connsiteY0"/>
              </a:cxn>
              <a:cxn ang="0">
                <a:pos x="connsiteX1" y="connsiteY1"/>
              </a:cxn>
              <a:cxn ang="0">
                <a:pos x="connsiteX2" y="connsiteY2"/>
              </a:cxn>
              <a:cxn ang="0">
                <a:pos x="connsiteX3" y="connsiteY3"/>
              </a:cxn>
            </a:cxnLst>
            <a:rect l="l" t="t" r="r" b="b"/>
            <a:pathLst>
              <a:path w="976184" h="941173">
                <a:moveTo>
                  <a:pt x="0" y="941173"/>
                </a:moveTo>
                <a:cubicBezTo>
                  <a:pt x="3089" y="691978"/>
                  <a:pt x="6179" y="442784"/>
                  <a:pt x="111211" y="286265"/>
                </a:cubicBezTo>
                <a:cubicBezTo>
                  <a:pt x="216244" y="129746"/>
                  <a:pt x="486033" y="4118"/>
                  <a:pt x="630195" y="2059"/>
                </a:cubicBezTo>
                <a:cubicBezTo>
                  <a:pt x="774357" y="0"/>
                  <a:pt x="875270" y="136954"/>
                  <a:pt x="976184" y="273908"/>
                </a:cubicBezTo>
              </a:path>
            </a:pathLst>
          </a:cu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solidFill>
                <a:srgbClr val="000000"/>
              </a:solidFill>
            </a:endParaRPr>
          </a:p>
        </p:txBody>
      </p:sp>
      <p:cxnSp>
        <p:nvCxnSpPr>
          <p:cNvPr id="39" name="Straight Arrow Connector 38"/>
          <p:cNvCxnSpPr/>
          <p:nvPr/>
        </p:nvCxnSpPr>
        <p:spPr>
          <a:xfrm rot="5400000">
            <a:off x="4686301" y="3009901"/>
            <a:ext cx="381000" cy="31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6200000" flipV="1">
            <a:off x="4648200" y="2438400"/>
            <a:ext cx="458788"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871" name="TextBox 41"/>
          <p:cNvSpPr txBox="1">
            <a:spLocks noChangeArrowheads="1"/>
          </p:cNvSpPr>
          <p:nvPr/>
        </p:nvSpPr>
        <p:spPr bwMode="auto">
          <a:xfrm>
            <a:off x="4876801" y="2297114"/>
            <a:ext cx="70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None/>
            </a:pPr>
            <a:r>
              <a:rPr lang="en-US" altLang="en-US" sz="1800">
                <a:solidFill>
                  <a:srgbClr val="000000"/>
                </a:solidFill>
                <a:latin typeface="Comic Sans MS" panose="030F0702030302020204" pitchFamily="66" charset="0"/>
              </a:rPr>
              <a:t>V &gt; 0</a:t>
            </a:r>
          </a:p>
        </p:txBody>
      </p:sp>
      <p:sp>
        <p:nvSpPr>
          <p:cNvPr id="78872" name="TextBox 42"/>
          <p:cNvSpPr txBox="1">
            <a:spLocks noChangeArrowheads="1"/>
          </p:cNvSpPr>
          <p:nvPr/>
        </p:nvSpPr>
        <p:spPr bwMode="auto">
          <a:xfrm>
            <a:off x="4876801" y="2830514"/>
            <a:ext cx="70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None/>
            </a:pPr>
            <a:r>
              <a:rPr lang="en-US" altLang="en-US" sz="1800">
                <a:solidFill>
                  <a:srgbClr val="000000"/>
                </a:solidFill>
                <a:latin typeface="Comic Sans MS" panose="030F0702030302020204" pitchFamily="66" charset="0"/>
              </a:rPr>
              <a:t>V &lt; 0</a:t>
            </a:r>
          </a:p>
        </p:txBody>
      </p:sp>
      <p:cxnSp>
        <p:nvCxnSpPr>
          <p:cNvPr id="44" name="Straight Arrow Connector 43"/>
          <p:cNvCxnSpPr/>
          <p:nvPr/>
        </p:nvCxnSpPr>
        <p:spPr>
          <a:xfrm rot="5400000">
            <a:off x="9394032" y="2551907"/>
            <a:ext cx="381000" cy="158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6200000" flipV="1">
            <a:off x="9355931" y="2134394"/>
            <a:ext cx="458788"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875" name="TextBox 45"/>
          <p:cNvSpPr txBox="1">
            <a:spLocks noChangeArrowheads="1"/>
          </p:cNvSpPr>
          <p:nvPr/>
        </p:nvSpPr>
        <p:spPr bwMode="auto">
          <a:xfrm>
            <a:off x="9585326" y="2068514"/>
            <a:ext cx="70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None/>
            </a:pPr>
            <a:r>
              <a:rPr lang="en-US" altLang="en-US" sz="1800">
                <a:solidFill>
                  <a:srgbClr val="000000"/>
                </a:solidFill>
                <a:latin typeface="Comic Sans MS" panose="030F0702030302020204" pitchFamily="66" charset="0"/>
              </a:rPr>
              <a:t>V &gt; 0</a:t>
            </a:r>
          </a:p>
        </p:txBody>
      </p:sp>
      <p:sp>
        <p:nvSpPr>
          <p:cNvPr id="78876" name="TextBox 46"/>
          <p:cNvSpPr txBox="1">
            <a:spLocks noChangeArrowheads="1"/>
          </p:cNvSpPr>
          <p:nvPr/>
        </p:nvSpPr>
        <p:spPr bwMode="auto">
          <a:xfrm>
            <a:off x="9585326" y="2362200"/>
            <a:ext cx="701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None/>
            </a:pPr>
            <a:r>
              <a:rPr lang="en-US" altLang="en-US" sz="1800">
                <a:solidFill>
                  <a:srgbClr val="000000"/>
                </a:solidFill>
                <a:latin typeface="Comic Sans MS" panose="030F0702030302020204" pitchFamily="66" charset="0"/>
              </a:rPr>
              <a:t>V &lt; 0</a:t>
            </a:r>
          </a:p>
        </p:txBody>
      </p:sp>
    </p:spTree>
    <p:extLst>
      <p:ext uri="{BB962C8B-B14F-4D97-AF65-F5344CB8AC3E}">
        <p14:creationId xmlns:p14="http://schemas.microsoft.com/office/powerpoint/2010/main" val="3958911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8377" y="110605"/>
            <a:ext cx="7597798" cy="3558848"/>
          </a:xfrm>
          <a:prstGeom prst="rect">
            <a:avLst/>
          </a:prstGeom>
        </p:spPr>
      </p:pic>
      <p:pic>
        <p:nvPicPr>
          <p:cNvPr id="6" name="Picture 5"/>
          <p:cNvPicPr>
            <a:picLocks noChangeAspect="1"/>
          </p:cNvPicPr>
          <p:nvPr/>
        </p:nvPicPr>
        <p:blipFill>
          <a:blip r:embed="rId3"/>
          <a:stretch>
            <a:fillRect/>
          </a:stretch>
        </p:blipFill>
        <p:spPr>
          <a:xfrm>
            <a:off x="4136572" y="3669453"/>
            <a:ext cx="7928449" cy="3084044"/>
          </a:xfrm>
          <a:prstGeom prst="rect">
            <a:avLst/>
          </a:prstGeom>
        </p:spPr>
      </p:pic>
    </p:spTree>
    <p:extLst>
      <p:ext uri="{BB962C8B-B14F-4D97-AF65-F5344CB8AC3E}">
        <p14:creationId xmlns:p14="http://schemas.microsoft.com/office/powerpoint/2010/main" val="473152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EB30EFF-0F5D-6362-B8BF-F76E7EA08FAC}"/>
              </a:ext>
            </a:extLst>
          </p:cNvPr>
          <p:cNvSpPr>
            <a:spLocks noGrp="1"/>
          </p:cNvSpPr>
          <p:nvPr>
            <p:ph type="title"/>
          </p:nvPr>
        </p:nvSpPr>
        <p:spPr/>
        <p:txBody>
          <a:bodyPr/>
          <a:lstStyle/>
          <a:p>
            <a:r>
              <a:rPr lang="ro-RO" dirty="0" err="1"/>
              <a:t>Heterojoncțiuni</a:t>
            </a:r>
            <a:r>
              <a:rPr lang="ro-RO" dirty="0"/>
              <a:t> semiconductoare</a:t>
            </a:r>
            <a:endParaRPr lang="en-US" dirty="0"/>
          </a:p>
        </p:txBody>
      </p:sp>
      <p:sp>
        <p:nvSpPr>
          <p:cNvPr id="3" name="Substituent conținut 2">
            <a:extLst>
              <a:ext uri="{FF2B5EF4-FFF2-40B4-BE49-F238E27FC236}">
                <a16:creationId xmlns:a16="http://schemas.microsoft.com/office/drawing/2014/main" id="{DC56F116-52EB-431B-177D-6E9FDC93A54E}"/>
              </a:ext>
            </a:extLst>
          </p:cNvPr>
          <p:cNvSpPr>
            <a:spLocks noGrp="1"/>
          </p:cNvSpPr>
          <p:nvPr>
            <p:ph idx="1"/>
          </p:nvPr>
        </p:nvSpPr>
        <p:spPr/>
        <p:txBody>
          <a:bodyPr/>
          <a:lstStyle/>
          <a:p>
            <a:r>
              <a:rPr lang="ro-RO" dirty="0" err="1"/>
              <a:t>Heterojoncțiuni</a:t>
            </a:r>
            <a:r>
              <a:rPr lang="ro-RO" dirty="0"/>
              <a:t> </a:t>
            </a:r>
            <a:r>
              <a:rPr lang="ro-RO" dirty="0" err="1"/>
              <a:t>semiconductore</a:t>
            </a:r>
            <a:r>
              <a:rPr lang="ro-RO" dirty="0"/>
              <a:t> – joncțiuni formate din 2 materiale semiconductoare diferite</a:t>
            </a:r>
          </a:p>
        </p:txBody>
      </p:sp>
    </p:spTree>
    <p:extLst>
      <p:ext uri="{BB962C8B-B14F-4D97-AF65-F5344CB8AC3E}">
        <p14:creationId xmlns:p14="http://schemas.microsoft.com/office/powerpoint/2010/main" val="2785245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0EADF1B-440F-0B1E-E6B1-519646E0CEA4}"/>
              </a:ext>
            </a:extLst>
          </p:cNvPr>
          <p:cNvPicPr>
            <a:picLocks noGrp="1" noChangeAspect="1"/>
          </p:cNvPicPr>
          <p:nvPr>
            <p:ph idx="1"/>
          </p:nvPr>
        </p:nvPicPr>
        <p:blipFill>
          <a:blip r:embed="rId2"/>
          <a:stretch>
            <a:fillRect/>
          </a:stretch>
        </p:blipFill>
        <p:spPr>
          <a:xfrm>
            <a:off x="155757" y="191729"/>
            <a:ext cx="11613455" cy="6372600"/>
          </a:xfrm>
          <a:prstGeom prst="rect">
            <a:avLst/>
          </a:prstGeom>
        </p:spPr>
      </p:pic>
    </p:spTree>
    <p:extLst>
      <p:ext uri="{BB962C8B-B14F-4D97-AF65-F5344CB8AC3E}">
        <p14:creationId xmlns:p14="http://schemas.microsoft.com/office/powerpoint/2010/main" val="227826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2FDD822-9AF1-C874-B091-4FAD553596FD}"/>
              </a:ext>
            </a:extLst>
          </p:cNvPr>
          <p:cNvSpPr>
            <a:spLocks noGrp="1"/>
          </p:cNvSpPr>
          <p:nvPr>
            <p:ph type="title"/>
          </p:nvPr>
        </p:nvSpPr>
        <p:spPr>
          <a:xfrm>
            <a:off x="593144" y="253807"/>
            <a:ext cx="4489174" cy="2056342"/>
          </a:xfrm>
        </p:spPr>
        <p:txBody>
          <a:bodyPr>
            <a:normAutofit fontScale="90000"/>
          </a:bodyPr>
          <a:lstStyle/>
          <a:p>
            <a:r>
              <a:rPr lang="ro-RO" b="1" dirty="0"/>
              <a:t>Joncțiunea </a:t>
            </a:r>
            <a:r>
              <a:rPr lang="ro-RO" b="1" dirty="0" err="1"/>
              <a:t>Schottky</a:t>
            </a:r>
            <a:r>
              <a:rPr lang="ro-RO" b="1" dirty="0"/>
              <a:t> </a:t>
            </a:r>
            <a:r>
              <a:rPr lang="ro-RO" dirty="0"/>
              <a:t>nepolarizată,</a:t>
            </a:r>
            <a:br>
              <a:rPr lang="ro-RO" dirty="0"/>
            </a:br>
            <a:r>
              <a:rPr lang="ru-RU" b="1" dirty="0"/>
              <a:t>Ф</a:t>
            </a:r>
            <a:r>
              <a:rPr lang="ro-RO" b="1" dirty="0"/>
              <a:t>m &gt;</a:t>
            </a:r>
            <a:r>
              <a:rPr lang="ru-RU" b="1" dirty="0"/>
              <a:t>  Ф</a:t>
            </a:r>
            <a:r>
              <a:rPr lang="ro-RO" b="1" dirty="0"/>
              <a:t> n-SC</a:t>
            </a:r>
            <a:endParaRPr lang="en-US" b="1" dirty="0"/>
          </a:p>
        </p:txBody>
      </p:sp>
      <p:pic>
        <p:nvPicPr>
          <p:cNvPr id="5" name="Substituent conținut 4">
            <a:extLst>
              <a:ext uri="{FF2B5EF4-FFF2-40B4-BE49-F238E27FC236}">
                <a16:creationId xmlns:a16="http://schemas.microsoft.com/office/drawing/2014/main" id="{74B14623-69C9-46E5-16DC-A2D1D21EAF7A}"/>
              </a:ext>
            </a:extLst>
          </p:cNvPr>
          <p:cNvPicPr>
            <a:picLocks noGrp="1" noChangeAspect="1"/>
          </p:cNvPicPr>
          <p:nvPr>
            <p:ph idx="1"/>
          </p:nvPr>
        </p:nvPicPr>
        <p:blipFill>
          <a:blip r:embed="rId2"/>
          <a:stretch>
            <a:fillRect/>
          </a:stretch>
        </p:blipFill>
        <p:spPr>
          <a:xfrm>
            <a:off x="5550284" y="502023"/>
            <a:ext cx="6301386" cy="5190565"/>
          </a:xfrm>
        </p:spPr>
      </p:pic>
      <p:sp>
        <p:nvSpPr>
          <p:cNvPr id="7" name="CasetăText 6">
            <a:extLst>
              <a:ext uri="{FF2B5EF4-FFF2-40B4-BE49-F238E27FC236}">
                <a16:creationId xmlns:a16="http://schemas.microsoft.com/office/drawing/2014/main" id="{3183EFBB-30CC-1B76-595D-F2C0794118DA}"/>
              </a:ext>
            </a:extLst>
          </p:cNvPr>
          <p:cNvSpPr txBox="1"/>
          <p:nvPr/>
        </p:nvSpPr>
        <p:spPr>
          <a:xfrm>
            <a:off x="125178" y="2498600"/>
            <a:ext cx="5639128" cy="3693319"/>
          </a:xfrm>
          <a:prstGeom prst="rect">
            <a:avLst/>
          </a:prstGeom>
          <a:noFill/>
        </p:spPr>
        <p:txBody>
          <a:bodyPr wrap="square">
            <a:spAutoFit/>
          </a:bodyPr>
          <a:lstStyle/>
          <a:p>
            <a:r>
              <a:rPr lang="en-US" dirty="0"/>
              <a:t>Pe </a:t>
            </a:r>
            <a:r>
              <a:rPr lang="en-US" dirty="0" err="1"/>
              <a:t>măsură</a:t>
            </a:r>
            <a:r>
              <a:rPr lang="en-US" dirty="0"/>
              <a:t> </a:t>
            </a:r>
            <a:r>
              <a:rPr lang="en-US" dirty="0" err="1"/>
              <a:t>ce</a:t>
            </a:r>
            <a:r>
              <a:rPr lang="en-US" dirty="0"/>
              <a:t> </a:t>
            </a:r>
            <a:r>
              <a:rPr lang="en-US" dirty="0" err="1"/>
              <a:t>electronii</a:t>
            </a:r>
            <a:r>
              <a:rPr lang="en-US" dirty="0"/>
              <a:t> se </a:t>
            </a:r>
            <a:r>
              <a:rPr lang="en-US" dirty="0" err="1"/>
              <a:t>deplasează</a:t>
            </a:r>
            <a:r>
              <a:rPr lang="en-US" dirty="0"/>
              <a:t> de la un </a:t>
            </a:r>
            <a:r>
              <a:rPr lang="en-US" dirty="0" err="1"/>
              <a:t>nivel</a:t>
            </a:r>
            <a:r>
              <a:rPr lang="en-US" dirty="0"/>
              <a:t> de </a:t>
            </a:r>
            <a:r>
              <a:rPr lang="en-US" dirty="0" err="1"/>
              <a:t>energie</a:t>
            </a:r>
            <a:r>
              <a:rPr lang="en-US" dirty="0"/>
              <a:t> </a:t>
            </a:r>
            <a:r>
              <a:rPr lang="en-US" dirty="0" err="1"/>
              <a:t>mai</a:t>
            </a:r>
            <a:r>
              <a:rPr lang="en-US" dirty="0"/>
              <a:t> </a:t>
            </a:r>
            <a:r>
              <a:rPr lang="en-US" dirty="0" err="1"/>
              <a:t>înalt</a:t>
            </a:r>
            <a:r>
              <a:rPr lang="en-US" dirty="0"/>
              <a:t> la un </a:t>
            </a:r>
            <a:r>
              <a:rPr lang="en-US" dirty="0" err="1"/>
              <a:t>nivel</a:t>
            </a:r>
            <a:r>
              <a:rPr lang="en-US" dirty="0"/>
              <a:t> de </a:t>
            </a:r>
            <a:r>
              <a:rPr lang="en-US" dirty="0" err="1"/>
              <a:t>energie</a:t>
            </a:r>
            <a:r>
              <a:rPr lang="en-US" dirty="0"/>
              <a:t> </a:t>
            </a:r>
            <a:r>
              <a:rPr lang="en-US" dirty="0" err="1"/>
              <a:t>mai</a:t>
            </a:r>
            <a:r>
              <a:rPr lang="en-US" dirty="0"/>
              <a:t> </a:t>
            </a:r>
            <a:r>
              <a:rPr lang="en-US" dirty="0" err="1"/>
              <a:t>scăzut</a:t>
            </a:r>
            <a:r>
              <a:rPr lang="en-US" dirty="0"/>
              <a:t>, </a:t>
            </a:r>
            <a:r>
              <a:rPr lang="en-US" dirty="0" err="1"/>
              <a:t>ei</a:t>
            </a:r>
            <a:r>
              <a:rPr lang="en-US" dirty="0"/>
              <a:t> </a:t>
            </a:r>
            <a:r>
              <a:rPr lang="en-US" dirty="0" err="1"/>
              <a:t>călătoresc</a:t>
            </a:r>
            <a:r>
              <a:rPr lang="en-US" dirty="0"/>
              <a:t> de la </a:t>
            </a:r>
            <a:r>
              <a:rPr lang="ro-RO" dirty="0"/>
              <a:t>BC SC la BC </a:t>
            </a:r>
            <a:r>
              <a:rPr lang="ro-RO" dirty="0" err="1"/>
              <a:t>Me</a:t>
            </a:r>
            <a:r>
              <a:rPr lang="en-US" dirty="0"/>
              <a:t>. Ca </a:t>
            </a:r>
            <a:r>
              <a:rPr lang="en-US" dirty="0" err="1"/>
              <a:t>rezultat</a:t>
            </a:r>
            <a:r>
              <a:rPr lang="en-US" dirty="0"/>
              <a:t>, o </a:t>
            </a:r>
            <a:r>
              <a:rPr lang="en-US" dirty="0" err="1"/>
              <a:t>regiune</a:t>
            </a:r>
            <a:r>
              <a:rPr lang="en-US" dirty="0"/>
              <a:t> de </a:t>
            </a:r>
            <a:r>
              <a:rPr lang="en-US" dirty="0" err="1"/>
              <a:t>epuizare</a:t>
            </a:r>
            <a:r>
              <a:rPr lang="en-US" dirty="0"/>
              <a:t> se </a:t>
            </a:r>
            <a:r>
              <a:rPr lang="en-US" dirty="0" err="1"/>
              <a:t>extinde</a:t>
            </a:r>
            <a:r>
              <a:rPr lang="en-US" dirty="0"/>
              <a:t> </a:t>
            </a:r>
            <a:r>
              <a:rPr lang="en-US" dirty="0" err="1"/>
              <a:t>numai</a:t>
            </a:r>
            <a:r>
              <a:rPr lang="en-US" dirty="0"/>
              <a:t> </a:t>
            </a:r>
            <a:r>
              <a:rPr lang="en-US" dirty="0" err="1"/>
              <a:t>în</a:t>
            </a:r>
            <a:r>
              <a:rPr lang="en-US" dirty="0"/>
              <a:t> </a:t>
            </a:r>
            <a:r>
              <a:rPr lang="en-US" dirty="0" err="1"/>
              <a:t>partea</a:t>
            </a:r>
            <a:r>
              <a:rPr lang="en-US" dirty="0"/>
              <a:t> </a:t>
            </a:r>
            <a:r>
              <a:rPr lang="ro-RO" dirty="0"/>
              <a:t>SC</a:t>
            </a:r>
            <a:r>
              <a:rPr lang="en-US" dirty="0"/>
              <a:t>. </a:t>
            </a:r>
            <a:endParaRPr lang="ro-RO" dirty="0"/>
          </a:p>
          <a:p>
            <a:r>
              <a:rPr lang="en-US" dirty="0"/>
              <a:t>Ca </a:t>
            </a:r>
            <a:r>
              <a:rPr lang="en-US" dirty="0" err="1"/>
              <a:t>și</a:t>
            </a:r>
            <a:r>
              <a:rPr lang="en-US" dirty="0"/>
              <a:t> </a:t>
            </a:r>
            <a:r>
              <a:rPr lang="en-US" dirty="0" err="1"/>
              <a:t>în</a:t>
            </a:r>
            <a:r>
              <a:rPr lang="en-US" dirty="0"/>
              <a:t> </a:t>
            </a:r>
            <a:r>
              <a:rPr lang="en-US" dirty="0" err="1"/>
              <a:t>cazul</a:t>
            </a:r>
            <a:r>
              <a:rPr lang="en-US" dirty="0"/>
              <a:t> </a:t>
            </a:r>
            <a:r>
              <a:rPr lang="en-US" i="1" dirty="0"/>
              <a:t>p</a:t>
            </a:r>
            <a:r>
              <a:rPr lang="ro-RO" i="1" dirty="0"/>
              <a:t>-</a:t>
            </a:r>
            <a:r>
              <a:rPr lang="en-US" i="1" dirty="0"/>
              <a:t>n</a:t>
            </a:r>
            <a:r>
              <a:rPr lang="en-US" dirty="0"/>
              <a:t>, </a:t>
            </a:r>
            <a:r>
              <a:rPr lang="en-US" dirty="0" err="1"/>
              <a:t>nivel</a:t>
            </a:r>
            <a:r>
              <a:rPr lang="ro-RO" dirty="0"/>
              <a:t>ele</a:t>
            </a:r>
            <a:r>
              <a:rPr lang="en-US" dirty="0"/>
              <a:t> Fermi se </a:t>
            </a:r>
            <a:r>
              <a:rPr lang="ro-RO" dirty="0"/>
              <a:t>egalează</a:t>
            </a:r>
            <a:r>
              <a:rPr lang="en-US" dirty="0"/>
              <a:t>.</a:t>
            </a:r>
            <a:endParaRPr lang="ro-RO" dirty="0"/>
          </a:p>
          <a:p>
            <a:endParaRPr lang="ro-RO" dirty="0"/>
          </a:p>
          <a:p>
            <a:pPr algn="just"/>
            <a:r>
              <a:rPr lang="en-US" dirty="0" err="1"/>
              <a:t>Într</a:t>
            </a:r>
            <a:r>
              <a:rPr lang="en-US" dirty="0"/>
              <a:t>-o stare de </a:t>
            </a:r>
            <a:r>
              <a:rPr lang="en-US" dirty="0" err="1"/>
              <a:t>echilibru</a:t>
            </a:r>
            <a:r>
              <a:rPr lang="en-US" dirty="0"/>
              <a:t>, </a:t>
            </a:r>
            <a:r>
              <a:rPr lang="en-US" i="1" dirty="0" err="1">
                <a:solidFill>
                  <a:srgbClr val="FF0000"/>
                </a:solidFill>
              </a:rPr>
              <a:t>joncțiunea</a:t>
            </a:r>
            <a:r>
              <a:rPr lang="en-US" i="1" dirty="0">
                <a:solidFill>
                  <a:srgbClr val="FF0000"/>
                </a:solidFill>
              </a:rPr>
              <a:t> are o </a:t>
            </a:r>
            <a:r>
              <a:rPr lang="en-US" i="1" dirty="0" err="1">
                <a:solidFill>
                  <a:srgbClr val="FF0000"/>
                </a:solidFill>
              </a:rPr>
              <a:t>barieră</a:t>
            </a:r>
            <a:r>
              <a:rPr lang="en-US" i="1" dirty="0">
                <a:solidFill>
                  <a:srgbClr val="FF0000"/>
                </a:solidFill>
              </a:rPr>
              <a:t> de </a:t>
            </a:r>
            <a:r>
              <a:rPr lang="en-US" i="1" dirty="0" err="1">
                <a:solidFill>
                  <a:srgbClr val="FF0000"/>
                </a:solidFill>
              </a:rPr>
              <a:t>difuzie</a:t>
            </a:r>
            <a:r>
              <a:rPr lang="en-US" i="1" dirty="0">
                <a:solidFill>
                  <a:srgbClr val="FF0000"/>
                </a:solidFill>
              </a:rPr>
              <a:t> </a:t>
            </a:r>
            <a:r>
              <a:rPr lang="en-US" i="1" dirty="0" err="1">
                <a:solidFill>
                  <a:srgbClr val="FF0000"/>
                </a:solidFill>
              </a:rPr>
              <a:t>egală</a:t>
            </a:r>
            <a:r>
              <a:rPr lang="en-US" i="1" dirty="0">
                <a:solidFill>
                  <a:srgbClr val="FF0000"/>
                </a:solidFill>
              </a:rPr>
              <a:t> cu </a:t>
            </a:r>
            <a:r>
              <a:rPr lang="ro-RO" i="1" dirty="0">
                <a:solidFill>
                  <a:srgbClr val="FF0000"/>
                </a:solidFill>
              </a:rPr>
              <a:t>lucrul de ieșire </a:t>
            </a:r>
            <a:r>
              <a:rPr lang="en-US" i="1" dirty="0">
                <a:solidFill>
                  <a:srgbClr val="FF0000"/>
                </a:solidFill>
              </a:rPr>
              <a:t>a </a:t>
            </a:r>
            <a:r>
              <a:rPr lang="ro-RO" i="1" dirty="0" err="1">
                <a:solidFill>
                  <a:srgbClr val="FF0000"/>
                </a:solidFill>
              </a:rPr>
              <a:t>Me</a:t>
            </a:r>
            <a:r>
              <a:rPr lang="en-US" i="1" dirty="0">
                <a:solidFill>
                  <a:srgbClr val="FF0000"/>
                </a:solidFill>
              </a:rPr>
              <a:t> minus </a:t>
            </a:r>
            <a:r>
              <a:rPr lang="en-US" i="1" dirty="0" err="1">
                <a:solidFill>
                  <a:srgbClr val="FF0000"/>
                </a:solidFill>
              </a:rPr>
              <a:t>ce</a:t>
            </a:r>
            <a:r>
              <a:rPr lang="ro-RO" i="1" dirty="0">
                <a:solidFill>
                  <a:srgbClr val="FF0000"/>
                </a:solidFill>
              </a:rPr>
              <a:t>l</a:t>
            </a:r>
            <a:r>
              <a:rPr lang="en-US" i="1" dirty="0">
                <a:solidFill>
                  <a:srgbClr val="FF0000"/>
                </a:solidFill>
              </a:rPr>
              <a:t> a</a:t>
            </a:r>
            <a:r>
              <a:rPr lang="ro-RO" i="1" dirty="0">
                <a:solidFill>
                  <a:srgbClr val="FF0000"/>
                </a:solidFill>
              </a:rPr>
              <a:t>l</a:t>
            </a:r>
            <a:r>
              <a:rPr lang="en-US" i="1" dirty="0">
                <a:solidFill>
                  <a:srgbClr val="FF0000"/>
                </a:solidFill>
              </a:rPr>
              <a:t> </a:t>
            </a:r>
            <a:r>
              <a:rPr lang="ro-RO" i="1" dirty="0">
                <a:solidFill>
                  <a:srgbClr val="FF0000"/>
                </a:solidFill>
              </a:rPr>
              <a:t>n-SC  </a:t>
            </a:r>
          </a:p>
          <a:p>
            <a:pPr algn="just"/>
            <a:r>
              <a:rPr lang="ro-RO" b="1" dirty="0"/>
              <a:t>                                      </a:t>
            </a:r>
            <a:r>
              <a:rPr lang="en-US" b="1" dirty="0"/>
              <a:t>(</a:t>
            </a:r>
            <a:r>
              <a:rPr lang="el-GR" b="1" dirty="0"/>
              <a:t>Φ</a:t>
            </a:r>
            <a:r>
              <a:rPr lang="en-US" b="1" dirty="0"/>
              <a:t>m)</a:t>
            </a:r>
            <a:r>
              <a:rPr lang="ro-RO" b="1" dirty="0"/>
              <a:t> -</a:t>
            </a:r>
            <a:r>
              <a:rPr lang="en-US" b="1" dirty="0"/>
              <a:t> (</a:t>
            </a:r>
            <a:r>
              <a:rPr lang="el-GR" b="1" dirty="0"/>
              <a:t>Φ</a:t>
            </a:r>
            <a:r>
              <a:rPr lang="en-US" b="1" dirty="0"/>
              <a:t>n)</a:t>
            </a:r>
            <a:r>
              <a:rPr lang="ro-RO" b="1" dirty="0"/>
              <a:t> sau </a:t>
            </a:r>
            <a:r>
              <a:rPr lang="el-GR" b="1" dirty="0"/>
              <a:t>Φ</a:t>
            </a:r>
            <a:r>
              <a:rPr lang="ro-RO" b="1" dirty="0"/>
              <a:t>m - </a:t>
            </a:r>
            <a:r>
              <a:rPr lang="el-GR" b="1" dirty="0"/>
              <a:t>χ</a:t>
            </a:r>
            <a:r>
              <a:rPr lang="ro-RO" b="1" dirty="0"/>
              <a:t> </a:t>
            </a:r>
            <a:r>
              <a:rPr lang="en-US" b="1" dirty="0"/>
              <a:t>.</a:t>
            </a:r>
            <a:r>
              <a:rPr lang="ro-RO" b="1" dirty="0"/>
              <a:t> </a:t>
            </a:r>
          </a:p>
          <a:p>
            <a:pPr algn="just"/>
            <a:endParaRPr lang="ro-RO" b="1" dirty="0"/>
          </a:p>
          <a:p>
            <a:r>
              <a:rPr lang="en-US" dirty="0" err="1"/>
              <a:t>Electronii</a:t>
            </a:r>
            <a:r>
              <a:rPr lang="en-US" dirty="0"/>
              <a:t> </a:t>
            </a:r>
            <a:r>
              <a:rPr lang="en-US" dirty="0" err="1"/>
              <a:t>liberi</a:t>
            </a:r>
            <a:r>
              <a:rPr lang="en-US" dirty="0"/>
              <a:t> sunt </a:t>
            </a:r>
            <a:r>
              <a:rPr lang="en-US" dirty="0" err="1"/>
              <a:t>distribuiți</a:t>
            </a:r>
            <a:r>
              <a:rPr lang="en-US" dirty="0"/>
              <a:t> </a:t>
            </a:r>
            <a:r>
              <a:rPr lang="ro-RO" dirty="0"/>
              <a:t>în n-SC </a:t>
            </a:r>
            <a:r>
              <a:rPr lang="en-US" dirty="0"/>
              <a:t>conform </a:t>
            </a:r>
            <a:r>
              <a:rPr lang="en-US" dirty="0" err="1"/>
              <a:t>distribuției</a:t>
            </a:r>
            <a:r>
              <a:rPr lang="en-US" dirty="0"/>
              <a:t> Fermi. </a:t>
            </a:r>
            <a:r>
              <a:rPr lang="en-US" dirty="0" err="1"/>
              <a:t>Electronii</a:t>
            </a:r>
            <a:r>
              <a:rPr lang="en-US" dirty="0"/>
              <a:t> care </a:t>
            </a:r>
            <a:r>
              <a:rPr lang="en-US" dirty="0" err="1"/>
              <a:t>traversează</a:t>
            </a:r>
            <a:r>
              <a:rPr lang="en-US" dirty="0"/>
              <a:t> </a:t>
            </a:r>
            <a:r>
              <a:rPr lang="en-US" dirty="0" err="1"/>
              <a:t>bariera</a:t>
            </a:r>
            <a:r>
              <a:rPr lang="en-US" dirty="0"/>
              <a:t> V</a:t>
            </a:r>
            <a:r>
              <a:rPr lang="en-US" sz="1200" dirty="0"/>
              <a:t>D</a:t>
            </a:r>
            <a:r>
              <a:rPr lang="en-US" dirty="0"/>
              <a:t> </a:t>
            </a:r>
            <a:r>
              <a:rPr lang="en-US" dirty="0" err="1"/>
              <a:t>curg</a:t>
            </a:r>
            <a:r>
              <a:rPr lang="en-US" dirty="0"/>
              <a:t> </a:t>
            </a:r>
            <a:r>
              <a:rPr lang="en-US" dirty="0" err="1"/>
              <a:t>în</a:t>
            </a:r>
            <a:r>
              <a:rPr lang="en-US" dirty="0"/>
              <a:t> </a:t>
            </a:r>
            <a:r>
              <a:rPr lang="ro-RO" dirty="0" err="1"/>
              <a:t>Me</a:t>
            </a:r>
            <a:r>
              <a:rPr lang="en-US" dirty="0"/>
              <a:t>.</a:t>
            </a:r>
            <a:r>
              <a:rPr lang="ro-RO" dirty="0"/>
              <a:t> </a:t>
            </a:r>
          </a:p>
          <a:p>
            <a:endParaRPr lang="ro-RO" dirty="0"/>
          </a:p>
        </p:txBody>
      </p:sp>
    </p:spTree>
    <p:extLst>
      <p:ext uri="{BB962C8B-B14F-4D97-AF65-F5344CB8AC3E}">
        <p14:creationId xmlns:p14="http://schemas.microsoft.com/office/powerpoint/2010/main" val="2761427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715512" cy="713867"/>
          </a:xfrm>
        </p:spPr>
        <p:txBody>
          <a:bodyPr/>
          <a:lstStyle/>
          <a:p>
            <a:r>
              <a:rPr lang="en-US" dirty="0" err="1"/>
              <a:t>Heterojonc</a:t>
            </a:r>
            <a:r>
              <a:rPr lang="ro-RO" dirty="0" err="1"/>
              <a:t>țiuni</a:t>
            </a:r>
            <a:endParaRPr lang="en-GB" dirty="0"/>
          </a:p>
        </p:txBody>
      </p:sp>
      <p:pic>
        <p:nvPicPr>
          <p:cNvPr id="4" name="Content Placeholder 3"/>
          <p:cNvPicPr>
            <a:picLocks noGrp="1" noChangeAspect="1"/>
          </p:cNvPicPr>
          <p:nvPr>
            <p:ph idx="1"/>
          </p:nvPr>
        </p:nvPicPr>
        <p:blipFill>
          <a:blip r:embed="rId2"/>
          <a:stretch>
            <a:fillRect/>
          </a:stretch>
        </p:blipFill>
        <p:spPr>
          <a:xfrm>
            <a:off x="838200" y="1301718"/>
            <a:ext cx="11012424" cy="4488476"/>
          </a:xfrm>
          <a:prstGeom prst="rect">
            <a:avLst/>
          </a:prstGeom>
        </p:spPr>
      </p:pic>
      <p:sp>
        <p:nvSpPr>
          <p:cNvPr id="5" name="Rectangle 4"/>
          <p:cNvSpPr/>
          <p:nvPr/>
        </p:nvSpPr>
        <p:spPr>
          <a:xfrm>
            <a:off x="248412" y="5790194"/>
            <a:ext cx="11602212" cy="923330"/>
          </a:xfrm>
          <a:prstGeom prst="rect">
            <a:avLst/>
          </a:prstGeom>
        </p:spPr>
        <p:txBody>
          <a:bodyPr wrap="square">
            <a:spAutoFit/>
          </a:bodyPr>
          <a:lstStyle/>
          <a:p>
            <a:r>
              <a:rPr lang="en-GB" dirty="0"/>
              <a:t> </a:t>
            </a:r>
            <a:r>
              <a:rPr lang="ro-RO" dirty="0"/>
              <a:t>                    </a:t>
            </a:r>
            <a:r>
              <a:rPr lang="en-GB" b="1" dirty="0" err="1"/>
              <a:t>Heterog</a:t>
            </a:r>
            <a:r>
              <a:rPr lang="ro-RO" b="1" dirty="0"/>
              <a:t>oncțiuni</a:t>
            </a:r>
            <a:r>
              <a:rPr lang="en-GB" b="1" dirty="0"/>
              <a:t> de tip I </a:t>
            </a:r>
            <a:r>
              <a:rPr lang="ro-RO" b="1" dirty="0"/>
              <a:t>                                         de  </a:t>
            </a:r>
            <a:r>
              <a:rPr lang="sv-SE" b="1" dirty="0"/>
              <a:t>Tip II – InP/InSb.                    </a:t>
            </a:r>
            <a:r>
              <a:rPr lang="ro-RO" b="1" dirty="0"/>
              <a:t>de</a:t>
            </a:r>
            <a:r>
              <a:rPr lang="sv-SE" b="1" dirty="0"/>
              <a:t>  Tipul III GaSb/InAs</a:t>
            </a:r>
            <a:endParaRPr lang="ro-RO" b="1" dirty="0"/>
          </a:p>
          <a:p>
            <a:r>
              <a:rPr lang="en-GB" dirty="0" err="1"/>
              <a:t>sunt</a:t>
            </a:r>
            <a:r>
              <a:rPr lang="en-GB" dirty="0"/>
              <a:t> </a:t>
            </a:r>
            <a:r>
              <a:rPr lang="en-GB" dirty="0" err="1"/>
              <a:t>destul</a:t>
            </a:r>
            <a:r>
              <a:rPr lang="en-GB" dirty="0"/>
              <a:t> de </a:t>
            </a:r>
            <a:r>
              <a:rPr lang="en-GB" dirty="0" err="1"/>
              <a:t>frecvente</a:t>
            </a:r>
            <a:r>
              <a:rPr lang="en-GB" dirty="0"/>
              <a:t>, </a:t>
            </a:r>
            <a:r>
              <a:rPr lang="en-GB" dirty="0" err="1"/>
              <a:t>importantul</a:t>
            </a:r>
            <a:r>
              <a:rPr lang="en-GB" dirty="0"/>
              <a:t> </a:t>
            </a:r>
            <a:r>
              <a:rPr lang="en-GB" dirty="0" err="1"/>
              <a:t>sistem</a:t>
            </a:r>
            <a:r>
              <a:rPr lang="en-GB" dirty="0"/>
              <a:t> </a:t>
            </a:r>
            <a:endParaRPr lang="ro-RO" dirty="0"/>
          </a:p>
          <a:p>
            <a:r>
              <a:rPr lang="en-GB" dirty="0"/>
              <a:t>GaAs - </a:t>
            </a:r>
            <a:r>
              <a:rPr lang="en-GB" dirty="0" err="1"/>
              <a:t>AlGaAs</a:t>
            </a:r>
            <a:r>
              <a:rPr lang="en-GB" dirty="0"/>
              <a:t> </a:t>
            </a:r>
            <a:r>
              <a:rPr lang="en-GB" dirty="0" err="1"/>
              <a:t>aparține</a:t>
            </a:r>
            <a:r>
              <a:rPr lang="en-GB" dirty="0"/>
              <a:t> </a:t>
            </a:r>
            <a:r>
              <a:rPr lang="en-GB" dirty="0" err="1"/>
              <a:t>acestui</a:t>
            </a:r>
            <a:r>
              <a:rPr lang="en-GB" dirty="0"/>
              <a:t> tip.</a:t>
            </a:r>
          </a:p>
        </p:txBody>
      </p:sp>
    </p:spTree>
    <p:extLst>
      <p:ext uri="{BB962C8B-B14F-4D97-AF65-F5344CB8AC3E}">
        <p14:creationId xmlns:p14="http://schemas.microsoft.com/office/powerpoint/2010/main" val="3326577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49745AC-DCDA-7943-7BDF-9AC050F023B3}"/>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id="{47A80D3D-888F-A1A1-0DCB-6EAF7356A6A7}"/>
              </a:ext>
            </a:extLst>
          </p:cNvPr>
          <p:cNvSpPr>
            <a:spLocks noGrp="1"/>
          </p:cNvSpPr>
          <p:nvPr>
            <p:ph idx="1"/>
          </p:nvPr>
        </p:nvSpPr>
        <p:spPr>
          <a:xfrm>
            <a:off x="838200" y="1825625"/>
            <a:ext cx="5257800" cy="4351338"/>
          </a:xfrm>
        </p:spPr>
        <p:txBody>
          <a:bodyPr/>
          <a:lstStyle/>
          <a:p>
            <a:r>
              <a:rPr lang="en-US" dirty="0" err="1"/>
              <a:t>Pentru</a:t>
            </a:r>
            <a:r>
              <a:rPr lang="en-US" dirty="0"/>
              <a:t> ca in </a:t>
            </a:r>
            <a:r>
              <a:rPr lang="en-US" dirty="0" err="1"/>
              <a:t>rețeaua</a:t>
            </a:r>
            <a:r>
              <a:rPr lang="en-US" dirty="0"/>
              <a:t> </a:t>
            </a:r>
            <a:r>
              <a:rPr lang="en-US" dirty="0" err="1"/>
              <a:t>cristalină</a:t>
            </a:r>
            <a:r>
              <a:rPr lang="en-US" dirty="0"/>
              <a:t> a </a:t>
            </a:r>
            <a:r>
              <a:rPr lang="en-US" dirty="0" err="1"/>
              <a:t>celor</a:t>
            </a:r>
            <a:r>
              <a:rPr lang="en-US" dirty="0"/>
              <a:t> </a:t>
            </a:r>
            <a:r>
              <a:rPr lang="en-US" dirty="0" err="1"/>
              <a:t>două</a:t>
            </a:r>
            <a:r>
              <a:rPr lang="en-US" dirty="0"/>
              <a:t> </a:t>
            </a:r>
            <a:r>
              <a:rPr lang="en-US" dirty="0" err="1"/>
              <a:t>materiale</a:t>
            </a:r>
            <a:r>
              <a:rPr lang="en-US" dirty="0"/>
              <a:t> care </a:t>
            </a:r>
            <a:r>
              <a:rPr lang="en-US" dirty="0" err="1"/>
              <a:t>alcătuies</a:t>
            </a:r>
            <a:r>
              <a:rPr lang="en-US" dirty="0"/>
              <a:t> </a:t>
            </a:r>
            <a:r>
              <a:rPr lang="en-US" dirty="0" err="1"/>
              <a:t>heterojoncțiune</a:t>
            </a:r>
            <a:r>
              <a:rPr lang="en-US" dirty="0"/>
              <a:t> </a:t>
            </a:r>
            <a:r>
              <a:rPr lang="en-US" dirty="0" err="1"/>
              <a:t>sa</a:t>
            </a:r>
            <a:r>
              <a:rPr lang="en-US" dirty="0"/>
              <a:t> nu </a:t>
            </a:r>
            <a:r>
              <a:rPr lang="en-US" dirty="0" err="1"/>
              <a:t>existe</a:t>
            </a:r>
            <a:r>
              <a:rPr lang="en-US" dirty="0"/>
              <a:t> </a:t>
            </a:r>
            <a:r>
              <a:rPr lang="en-US" dirty="0" err="1"/>
              <a:t>defecte</a:t>
            </a:r>
            <a:r>
              <a:rPr lang="en-US" dirty="0"/>
              <a:t>, este </a:t>
            </a:r>
            <a:r>
              <a:rPr lang="en-US" dirty="0" err="1"/>
              <a:t>necesar</a:t>
            </a:r>
            <a:r>
              <a:rPr lang="en-US" dirty="0"/>
              <a:t> cel </a:t>
            </a:r>
            <a:r>
              <a:rPr lang="en-US" dirty="0" err="1"/>
              <a:t>puțin</a:t>
            </a:r>
            <a:r>
              <a:rPr lang="en-US" dirty="0"/>
              <a:t> ca </a:t>
            </a:r>
            <a:r>
              <a:rPr lang="en-US" dirty="0" err="1"/>
              <a:t>aceste</a:t>
            </a:r>
            <a:r>
              <a:rPr lang="en-US" dirty="0"/>
              <a:t> </a:t>
            </a:r>
            <a:r>
              <a:rPr lang="en-US" dirty="0" err="1"/>
              <a:t>două</a:t>
            </a:r>
            <a:r>
              <a:rPr lang="en-US" dirty="0"/>
              <a:t> </a:t>
            </a:r>
            <a:r>
              <a:rPr lang="en-US" dirty="0" err="1"/>
              <a:t>materiale</a:t>
            </a:r>
            <a:r>
              <a:rPr lang="en-US" dirty="0"/>
              <a:t> </a:t>
            </a:r>
            <a:r>
              <a:rPr lang="en-US" dirty="0" err="1"/>
              <a:t>să</a:t>
            </a:r>
            <a:r>
              <a:rPr lang="en-US" dirty="0"/>
              <a:t> </a:t>
            </a:r>
            <a:r>
              <a:rPr lang="en-US" dirty="0" err="1"/>
              <a:t>aibă</a:t>
            </a:r>
            <a:r>
              <a:rPr lang="en-US" dirty="0"/>
              <a:t> </a:t>
            </a:r>
            <a:r>
              <a:rPr lang="en-US" dirty="0" err="1"/>
              <a:t>aceeași</a:t>
            </a:r>
            <a:r>
              <a:rPr lang="en-US" dirty="0"/>
              <a:t> </a:t>
            </a:r>
            <a:r>
              <a:rPr lang="en-US" dirty="0" err="1"/>
              <a:t>structură</a:t>
            </a:r>
            <a:r>
              <a:rPr lang="en-US" dirty="0"/>
              <a:t> </a:t>
            </a:r>
            <a:r>
              <a:rPr lang="en-US" dirty="0" err="1"/>
              <a:t>cristalină</a:t>
            </a:r>
            <a:r>
              <a:rPr lang="en-US" dirty="0"/>
              <a:t> </a:t>
            </a:r>
            <a:r>
              <a:rPr lang="en-US" dirty="0" err="1"/>
              <a:t>și</a:t>
            </a:r>
            <a:r>
              <a:rPr lang="en-US" dirty="0"/>
              <a:t> </a:t>
            </a:r>
            <a:r>
              <a:rPr lang="en-US" dirty="0" err="1"/>
              <a:t>perioade</a:t>
            </a:r>
            <a:r>
              <a:rPr lang="en-US" dirty="0"/>
              <a:t> de </a:t>
            </a:r>
            <a:r>
              <a:rPr lang="en-US" dirty="0" err="1"/>
              <a:t>rețea</a:t>
            </a:r>
            <a:r>
              <a:rPr lang="en-US" dirty="0"/>
              <a:t>. </a:t>
            </a:r>
            <a:r>
              <a:rPr lang="en-US" dirty="0" err="1"/>
              <a:t>Foarte</a:t>
            </a:r>
            <a:r>
              <a:rPr lang="en-US" dirty="0"/>
              <a:t> </a:t>
            </a:r>
            <a:r>
              <a:rPr lang="en-US" dirty="0" err="1"/>
              <a:t>apropiate</a:t>
            </a:r>
            <a:r>
              <a:rPr lang="en-US" dirty="0"/>
              <a:t> </a:t>
            </a:r>
            <a:r>
              <a:rPr lang="en-US" dirty="0" err="1"/>
              <a:t>În</a:t>
            </a:r>
            <a:r>
              <a:rPr lang="en-US" dirty="0"/>
              <a:t> </a:t>
            </a:r>
            <a:r>
              <a:rPr lang="en-US" dirty="0" err="1"/>
              <a:t>acest</a:t>
            </a:r>
            <a:r>
              <a:rPr lang="en-US" dirty="0"/>
              <a:t> </a:t>
            </a:r>
            <a:r>
              <a:rPr lang="en-US" dirty="0" err="1"/>
              <a:t>caz</a:t>
            </a:r>
            <a:r>
              <a:rPr lang="en-US" dirty="0"/>
              <a:t> </a:t>
            </a:r>
            <a:r>
              <a:rPr lang="en-US" dirty="0" err="1"/>
              <a:t>heterojonctiunea</a:t>
            </a:r>
            <a:r>
              <a:rPr lang="en-US" dirty="0"/>
              <a:t> </a:t>
            </a:r>
            <a:r>
              <a:rPr lang="en-US" dirty="0" err="1"/>
              <a:t>va</a:t>
            </a:r>
            <a:r>
              <a:rPr lang="en-US" dirty="0"/>
              <a:t> fi </a:t>
            </a:r>
            <a:r>
              <a:rPr lang="en-US" dirty="0" err="1"/>
              <a:t>fara</a:t>
            </a:r>
            <a:r>
              <a:rPr lang="en-US" dirty="0"/>
              <a:t> stress </a:t>
            </a:r>
            <a:r>
              <a:rPr lang="en-US" dirty="0" err="1"/>
              <a:t>mecanic</a:t>
            </a:r>
            <a:endParaRPr lang="en-US" dirty="0"/>
          </a:p>
        </p:txBody>
      </p:sp>
      <p:pic>
        <p:nvPicPr>
          <p:cNvPr id="5" name="Imagine 4">
            <a:extLst>
              <a:ext uri="{FF2B5EF4-FFF2-40B4-BE49-F238E27FC236}">
                <a16:creationId xmlns:a16="http://schemas.microsoft.com/office/drawing/2014/main" id="{7AF341EB-E1B2-01A7-7B91-D44B307A7314}"/>
              </a:ext>
            </a:extLst>
          </p:cNvPr>
          <p:cNvPicPr>
            <a:picLocks noChangeAspect="1"/>
          </p:cNvPicPr>
          <p:nvPr/>
        </p:nvPicPr>
        <p:blipFill>
          <a:blip r:embed="rId2"/>
          <a:stretch>
            <a:fillRect/>
          </a:stretch>
        </p:blipFill>
        <p:spPr>
          <a:xfrm>
            <a:off x="6257097" y="365125"/>
            <a:ext cx="5934903" cy="5229955"/>
          </a:xfrm>
          <a:prstGeom prst="rect">
            <a:avLst/>
          </a:prstGeom>
        </p:spPr>
      </p:pic>
    </p:spTree>
    <p:extLst>
      <p:ext uri="{BB962C8B-B14F-4D97-AF65-F5344CB8AC3E}">
        <p14:creationId xmlns:p14="http://schemas.microsoft.com/office/powerpoint/2010/main" val="788917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H-J tip I</a:t>
            </a:r>
            <a:endParaRPr lang="en-GB" dirty="0"/>
          </a:p>
        </p:txBody>
      </p:sp>
      <p:sp>
        <p:nvSpPr>
          <p:cNvPr id="3" name="Content Placeholder 2"/>
          <p:cNvSpPr>
            <a:spLocks noGrp="1"/>
          </p:cNvSpPr>
          <p:nvPr>
            <p:ph idx="1"/>
          </p:nvPr>
        </p:nvSpPr>
        <p:spPr>
          <a:xfrm>
            <a:off x="182880" y="2506662"/>
            <a:ext cx="12009120" cy="4351338"/>
          </a:xfrm>
        </p:spPr>
        <p:txBody>
          <a:bodyPr>
            <a:normAutofit/>
          </a:bodyPr>
          <a:lstStyle/>
          <a:p>
            <a:r>
              <a:rPr lang="ro-RO" dirty="0"/>
              <a:t>Purtătorii de sarcină  </a:t>
            </a:r>
            <a:r>
              <a:rPr lang="en-GB" dirty="0" err="1"/>
              <a:t>vor</a:t>
            </a:r>
            <a:r>
              <a:rPr lang="en-GB" dirty="0"/>
              <a:t> </a:t>
            </a:r>
            <a:r>
              <a:rPr lang="en-GB" dirty="0" err="1"/>
              <a:t>curge</a:t>
            </a:r>
            <a:r>
              <a:rPr lang="en-GB" dirty="0"/>
              <a:t> de-a </a:t>
            </a:r>
            <a:r>
              <a:rPr lang="en-GB" dirty="0" err="1"/>
              <a:t>lungul</a:t>
            </a:r>
            <a:r>
              <a:rPr lang="en-GB" dirty="0"/>
              <a:t> </a:t>
            </a:r>
            <a:r>
              <a:rPr lang="en-GB" dirty="0" err="1"/>
              <a:t>joncțiunii</a:t>
            </a:r>
            <a:r>
              <a:rPr lang="en-GB" dirty="0"/>
              <a:t>, </a:t>
            </a:r>
            <a:r>
              <a:rPr lang="ro-RO" dirty="0"/>
              <a:t>lăsând în urma lor sarcini spațiale</a:t>
            </a:r>
            <a:r>
              <a:rPr lang="en-GB" dirty="0"/>
              <a:t> </a:t>
            </a:r>
            <a:r>
              <a:rPr lang="en-GB" dirty="0" err="1"/>
              <a:t>până</a:t>
            </a:r>
            <a:r>
              <a:rPr lang="en-GB" dirty="0"/>
              <a:t> </a:t>
            </a:r>
            <a:r>
              <a:rPr lang="en-GB" dirty="0" err="1"/>
              <a:t>când</a:t>
            </a:r>
            <a:r>
              <a:rPr lang="en-GB" dirty="0"/>
              <a:t> </a:t>
            </a:r>
            <a:r>
              <a:rPr lang="en-GB" dirty="0" err="1"/>
              <a:t>energia</a:t>
            </a:r>
            <a:r>
              <a:rPr lang="en-GB" dirty="0"/>
              <a:t> Fermi </a:t>
            </a:r>
            <a:r>
              <a:rPr lang="en-GB" dirty="0" err="1"/>
              <a:t>este</a:t>
            </a:r>
            <a:r>
              <a:rPr lang="en-GB" dirty="0"/>
              <a:t> </a:t>
            </a:r>
            <a:r>
              <a:rPr lang="en-GB" dirty="0" err="1"/>
              <a:t>aceeași</a:t>
            </a:r>
            <a:r>
              <a:rPr lang="en-GB" dirty="0"/>
              <a:t> </a:t>
            </a:r>
            <a:r>
              <a:rPr lang="en-GB" dirty="0" err="1"/>
              <a:t>peste</a:t>
            </a:r>
            <a:r>
              <a:rPr lang="en-GB" dirty="0"/>
              <a:t> tot </a:t>
            </a:r>
            <a:r>
              <a:rPr lang="en-GB" dirty="0" err="1"/>
              <a:t>în</a:t>
            </a:r>
            <a:r>
              <a:rPr lang="en-GB" dirty="0"/>
              <a:t> material. </a:t>
            </a:r>
            <a:r>
              <a:rPr lang="en-GB" dirty="0" err="1"/>
              <a:t>Departe</a:t>
            </a:r>
            <a:r>
              <a:rPr lang="en-GB" dirty="0"/>
              <a:t> de </a:t>
            </a:r>
            <a:r>
              <a:rPr lang="en-GB" dirty="0" err="1"/>
              <a:t>joncțiune</a:t>
            </a:r>
            <a:r>
              <a:rPr lang="en-GB" dirty="0"/>
              <a:t>, </a:t>
            </a:r>
            <a:r>
              <a:rPr lang="en-GB" dirty="0" err="1"/>
              <a:t>totul</a:t>
            </a:r>
            <a:r>
              <a:rPr lang="en-GB" dirty="0"/>
              <a:t> </a:t>
            </a:r>
            <a:r>
              <a:rPr lang="en-GB" dirty="0" err="1"/>
              <a:t>este</a:t>
            </a:r>
            <a:r>
              <a:rPr lang="en-GB" dirty="0"/>
              <a:t> </a:t>
            </a:r>
            <a:r>
              <a:rPr lang="en-GB" dirty="0" err="1"/>
              <a:t>neschimbat</a:t>
            </a:r>
            <a:r>
              <a:rPr lang="en-GB" dirty="0"/>
              <a:t>.</a:t>
            </a:r>
            <a:br>
              <a:rPr lang="en-GB" dirty="0"/>
            </a:br>
            <a:r>
              <a:rPr lang="en-GB" dirty="0"/>
              <a:t>Cu </a:t>
            </a:r>
            <a:r>
              <a:rPr lang="en-GB" dirty="0" err="1"/>
              <a:t>toate</a:t>
            </a:r>
            <a:r>
              <a:rPr lang="en-GB" dirty="0"/>
              <a:t> </a:t>
            </a:r>
            <a:r>
              <a:rPr lang="en-GB" dirty="0" err="1"/>
              <a:t>acestea</a:t>
            </a:r>
            <a:r>
              <a:rPr lang="en-GB" dirty="0"/>
              <a:t>, </a:t>
            </a:r>
            <a:r>
              <a:rPr lang="en-GB" dirty="0" err="1"/>
              <a:t>există</a:t>
            </a:r>
            <a:r>
              <a:rPr lang="en-GB" dirty="0"/>
              <a:t> </a:t>
            </a:r>
            <a:r>
              <a:rPr lang="en-GB" dirty="0" err="1"/>
              <a:t>diferențe</a:t>
            </a:r>
            <a:r>
              <a:rPr lang="en-GB" dirty="0"/>
              <a:t> </a:t>
            </a:r>
            <a:r>
              <a:rPr lang="en-GB" dirty="0" err="1"/>
              <a:t>pronunțate</a:t>
            </a:r>
            <a:r>
              <a:rPr lang="en-GB" dirty="0"/>
              <a:t> </a:t>
            </a:r>
            <a:r>
              <a:rPr lang="ro-RO" dirty="0"/>
              <a:t>de la </a:t>
            </a:r>
            <a:r>
              <a:rPr lang="en-GB" dirty="0" err="1"/>
              <a:t>joncțiuni</a:t>
            </a:r>
            <a:r>
              <a:rPr lang="en-GB" dirty="0"/>
              <a:t> p</a:t>
            </a:r>
            <a:r>
              <a:rPr lang="ro-RO" dirty="0"/>
              <a:t>-</a:t>
            </a:r>
            <a:r>
              <a:rPr lang="en-GB" dirty="0"/>
              <a:t>n </a:t>
            </a:r>
            <a:r>
              <a:rPr lang="en-GB" dirty="0" err="1"/>
              <a:t>în</a:t>
            </a:r>
            <a:r>
              <a:rPr lang="en-GB" dirty="0"/>
              <a:t> Si. </a:t>
            </a:r>
            <a:endParaRPr lang="ro-RO" dirty="0"/>
          </a:p>
          <a:p>
            <a:r>
              <a:rPr lang="en-GB" dirty="0" err="1"/>
              <a:t>Să</a:t>
            </a:r>
            <a:r>
              <a:rPr lang="en-GB" dirty="0"/>
              <a:t> ne </a:t>
            </a:r>
            <a:r>
              <a:rPr lang="en-GB" dirty="0" err="1"/>
              <a:t>imaginăm</a:t>
            </a:r>
            <a:r>
              <a:rPr lang="en-GB" dirty="0"/>
              <a:t> </a:t>
            </a:r>
            <a:r>
              <a:rPr lang="en-GB" dirty="0" err="1"/>
              <a:t>joncțiuni</a:t>
            </a:r>
            <a:r>
              <a:rPr lang="en-GB" dirty="0"/>
              <a:t> </a:t>
            </a:r>
            <a:r>
              <a:rPr lang="en-GB" dirty="0" err="1"/>
              <a:t>simetrice</a:t>
            </a:r>
            <a:r>
              <a:rPr lang="en-GB" dirty="0"/>
              <a:t>, </a:t>
            </a:r>
            <a:r>
              <a:rPr lang="en-GB" dirty="0" err="1"/>
              <a:t>adică</a:t>
            </a:r>
            <a:r>
              <a:rPr lang="en-GB" dirty="0"/>
              <a:t> </a:t>
            </a:r>
            <a:r>
              <a:rPr lang="en-GB" dirty="0" err="1"/>
              <a:t>concentrația</a:t>
            </a:r>
            <a:r>
              <a:rPr lang="en-GB" dirty="0"/>
              <a:t> de </a:t>
            </a:r>
            <a:r>
              <a:rPr lang="en-GB" dirty="0" err="1"/>
              <a:t>purtător</a:t>
            </a:r>
            <a:r>
              <a:rPr lang="en-GB" dirty="0"/>
              <a:t> </a:t>
            </a:r>
            <a:r>
              <a:rPr lang="en-GB" dirty="0" err="1"/>
              <a:t>majoritar</a:t>
            </a:r>
            <a:r>
              <a:rPr lang="en-GB" dirty="0"/>
              <a:t> </a:t>
            </a:r>
            <a:r>
              <a:rPr lang="en-GB" dirty="0" err="1"/>
              <a:t>este</a:t>
            </a:r>
            <a:r>
              <a:rPr lang="en-GB" dirty="0"/>
              <a:t> </a:t>
            </a:r>
            <a:r>
              <a:rPr lang="en-GB" dirty="0" err="1"/>
              <a:t>identică</a:t>
            </a:r>
            <a:r>
              <a:rPr lang="en-GB" dirty="0"/>
              <a:t> </a:t>
            </a:r>
            <a:r>
              <a:rPr lang="en-GB" dirty="0" err="1"/>
              <a:t>în</a:t>
            </a:r>
            <a:r>
              <a:rPr lang="en-GB" dirty="0"/>
              <a:t> </a:t>
            </a:r>
            <a:r>
              <a:rPr lang="en-GB" dirty="0" err="1"/>
              <a:t>partea</a:t>
            </a:r>
            <a:r>
              <a:rPr lang="en-GB" dirty="0"/>
              <a:t> p </a:t>
            </a:r>
            <a:r>
              <a:rPr lang="en-GB" dirty="0" err="1"/>
              <a:t>și</a:t>
            </a:r>
            <a:r>
              <a:rPr lang="en-GB" dirty="0"/>
              <a:t> n. </a:t>
            </a:r>
            <a:r>
              <a:rPr lang="en-GB" dirty="0" err="1"/>
              <a:t>În</a:t>
            </a:r>
            <a:r>
              <a:rPr lang="en-GB" dirty="0"/>
              <a:t> </a:t>
            </a:r>
            <a:r>
              <a:rPr lang="en-GB" dirty="0" err="1"/>
              <a:t>cazul</a:t>
            </a:r>
            <a:r>
              <a:rPr lang="en-GB" dirty="0"/>
              <a:t> </a:t>
            </a:r>
            <a:r>
              <a:rPr lang="ro-RO" dirty="0" err="1"/>
              <a:t>homojoncțiunii</a:t>
            </a:r>
            <a:r>
              <a:rPr lang="en-GB" dirty="0"/>
              <a:t>, </a:t>
            </a:r>
            <a:r>
              <a:rPr lang="en-GB" dirty="0" err="1"/>
              <a:t>numărul</a:t>
            </a:r>
            <a:r>
              <a:rPr lang="en-GB" dirty="0"/>
              <a:t> de </a:t>
            </a:r>
            <a:r>
              <a:rPr lang="en-GB" dirty="0" err="1"/>
              <a:t>electroni</a:t>
            </a:r>
            <a:r>
              <a:rPr lang="en-GB" dirty="0"/>
              <a:t> care </a:t>
            </a:r>
            <a:r>
              <a:rPr lang="en-GB" dirty="0" err="1"/>
              <a:t>curg</a:t>
            </a:r>
            <a:r>
              <a:rPr lang="en-GB" dirty="0"/>
              <a:t> </a:t>
            </a:r>
            <a:r>
              <a:rPr lang="en-GB" dirty="0" err="1"/>
              <a:t>în</a:t>
            </a:r>
            <a:r>
              <a:rPr lang="en-GB" dirty="0"/>
              <a:t> </a:t>
            </a:r>
            <a:r>
              <a:rPr lang="en-GB" dirty="0" err="1"/>
              <a:t>partea</a:t>
            </a:r>
            <a:r>
              <a:rPr lang="en-GB" dirty="0"/>
              <a:t> de tip </a:t>
            </a:r>
            <a:r>
              <a:rPr lang="en-GB" b="1" i="1" dirty="0"/>
              <a:t>p</a:t>
            </a:r>
            <a:r>
              <a:rPr lang="en-GB" dirty="0"/>
              <a:t> </a:t>
            </a:r>
            <a:r>
              <a:rPr lang="en-GB" dirty="0" err="1"/>
              <a:t>este</a:t>
            </a:r>
            <a:r>
              <a:rPr lang="en-GB" dirty="0"/>
              <a:t> </a:t>
            </a:r>
            <a:r>
              <a:rPr lang="en-GB" dirty="0" err="1"/>
              <a:t>apoi</a:t>
            </a:r>
            <a:r>
              <a:rPr lang="en-GB" dirty="0"/>
              <a:t> </a:t>
            </a:r>
            <a:r>
              <a:rPr lang="en-GB" dirty="0" err="1"/>
              <a:t>același</a:t>
            </a:r>
            <a:r>
              <a:rPr lang="en-GB" dirty="0"/>
              <a:t> cu </a:t>
            </a:r>
            <a:r>
              <a:rPr lang="en-GB" dirty="0" err="1"/>
              <a:t>numărul</a:t>
            </a:r>
            <a:r>
              <a:rPr lang="en-GB" dirty="0"/>
              <a:t> de </a:t>
            </a:r>
            <a:r>
              <a:rPr lang="en-GB" dirty="0" err="1"/>
              <a:t>electroni</a:t>
            </a:r>
            <a:r>
              <a:rPr lang="en-GB" dirty="0"/>
              <a:t> care </a:t>
            </a:r>
            <a:r>
              <a:rPr lang="en-GB" dirty="0" err="1"/>
              <a:t>curg</a:t>
            </a:r>
            <a:r>
              <a:rPr lang="en-GB" dirty="0"/>
              <a:t> </a:t>
            </a:r>
            <a:r>
              <a:rPr lang="en-GB" dirty="0" err="1"/>
              <a:t>în</a:t>
            </a:r>
            <a:r>
              <a:rPr lang="en-GB" dirty="0"/>
              <a:t> </a:t>
            </a:r>
            <a:r>
              <a:rPr lang="en-GB" dirty="0" err="1"/>
              <a:t>partea</a:t>
            </a:r>
            <a:r>
              <a:rPr lang="en-GB" dirty="0"/>
              <a:t> </a:t>
            </a:r>
            <a:r>
              <a:rPr lang="en-GB" b="1" i="1" dirty="0"/>
              <a:t>n</a:t>
            </a:r>
            <a:r>
              <a:rPr lang="en-GB" dirty="0"/>
              <a:t>. Cu </a:t>
            </a:r>
            <a:r>
              <a:rPr lang="en-GB" dirty="0" err="1"/>
              <a:t>toate</a:t>
            </a:r>
            <a:r>
              <a:rPr lang="en-GB" dirty="0"/>
              <a:t> </a:t>
            </a:r>
            <a:r>
              <a:rPr lang="en-GB" dirty="0" err="1"/>
              <a:t>acestea</a:t>
            </a:r>
            <a:r>
              <a:rPr lang="en-GB" dirty="0"/>
              <a:t>, </a:t>
            </a:r>
            <a:r>
              <a:rPr lang="en-GB" dirty="0" err="1"/>
              <a:t>cel</a:t>
            </a:r>
            <a:r>
              <a:rPr lang="en-GB" dirty="0"/>
              <a:t> </a:t>
            </a:r>
            <a:r>
              <a:rPr lang="en-GB" dirty="0" err="1"/>
              <a:t>puțin</a:t>
            </a:r>
            <a:r>
              <a:rPr lang="en-GB" dirty="0"/>
              <a:t> </a:t>
            </a:r>
            <a:r>
              <a:rPr lang="en-GB" dirty="0" err="1"/>
              <a:t>în</a:t>
            </a:r>
            <a:r>
              <a:rPr lang="en-GB" dirty="0"/>
              <a:t> </a:t>
            </a:r>
            <a:r>
              <a:rPr lang="en-GB" dirty="0" err="1"/>
              <a:t>cazul</a:t>
            </a:r>
            <a:r>
              <a:rPr lang="en-GB" dirty="0"/>
              <a:t> de tip I, </a:t>
            </a:r>
            <a:r>
              <a:rPr lang="en-GB" dirty="0" err="1"/>
              <a:t>va</a:t>
            </a:r>
            <a:r>
              <a:rPr lang="en-GB" dirty="0"/>
              <a:t> </a:t>
            </a:r>
            <a:r>
              <a:rPr lang="en-GB" dirty="0" err="1"/>
              <a:t>curge</a:t>
            </a:r>
            <a:r>
              <a:rPr lang="en-GB" dirty="0"/>
              <a:t> </a:t>
            </a:r>
            <a:r>
              <a:rPr lang="en-GB" dirty="0" err="1"/>
              <a:t>doar</a:t>
            </a:r>
            <a:r>
              <a:rPr lang="en-GB" dirty="0"/>
              <a:t> un </a:t>
            </a:r>
            <a:r>
              <a:rPr lang="en-GB" dirty="0" err="1"/>
              <a:t>singur</a:t>
            </a:r>
            <a:r>
              <a:rPr lang="en-GB" dirty="0"/>
              <a:t> tip de </a:t>
            </a:r>
            <a:r>
              <a:rPr lang="ro-RO" dirty="0"/>
              <a:t>purtători</a:t>
            </a:r>
            <a:r>
              <a:rPr lang="en-GB" dirty="0"/>
              <a:t> </a:t>
            </a:r>
            <a:r>
              <a:rPr lang="en-GB" dirty="0" err="1"/>
              <a:t>așa</a:t>
            </a:r>
            <a:r>
              <a:rPr lang="en-GB" dirty="0"/>
              <a:t> cum </a:t>
            </a:r>
            <a:r>
              <a:rPr lang="en-GB" dirty="0" err="1"/>
              <a:t>este</a:t>
            </a:r>
            <a:r>
              <a:rPr lang="en-GB" dirty="0"/>
              <a:t> evident </a:t>
            </a:r>
            <a:r>
              <a:rPr lang="en-GB" dirty="0" err="1"/>
              <a:t>și</a:t>
            </a:r>
            <a:r>
              <a:rPr lang="en-GB" dirty="0"/>
              <a:t> se </a:t>
            </a:r>
            <a:r>
              <a:rPr lang="en-GB" dirty="0" err="1"/>
              <a:t>arată</a:t>
            </a:r>
            <a:r>
              <a:rPr lang="en-GB" dirty="0"/>
              <a:t> . </a:t>
            </a:r>
            <a:r>
              <a:rPr lang="en-GB" dirty="0" err="1"/>
              <a:t>Regiunile</a:t>
            </a:r>
            <a:r>
              <a:rPr lang="en-GB" dirty="0"/>
              <a:t> de </a:t>
            </a:r>
            <a:r>
              <a:rPr lang="ro-RO" dirty="0"/>
              <a:t>sarcină </a:t>
            </a:r>
            <a:r>
              <a:rPr lang="en-GB" dirty="0" err="1"/>
              <a:t>spațială</a:t>
            </a:r>
            <a:r>
              <a:rPr lang="en-GB" dirty="0"/>
              <a:t> din </a:t>
            </a:r>
            <a:r>
              <a:rPr lang="en-GB" dirty="0" err="1"/>
              <a:t>stânga</a:t>
            </a:r>
            <a:r>
              <a:rPr lang="en-GB" dirty="0"/>
              <a:t> </a:t>
            </a:r>
            <a:r>
              <a:rPr lang="en-GB" dirty="0" err="1"/>
              <a:t>și</a:t>
            </a:r>
            <a:r>
              <a:rPr lang="en-GB" dirty="0"/>
              <a:t> din </a:t>
            </a:r>
            <a:r>
              <a:rPr lang="en-GB" dirty="0" err="1"/>
              <a:t>dreapta</a:t>
            </a:r>
            <a:r>
              <a:rPr lang="en-GB" dirty="0"/>
              <a:t> </a:t>
            </a:r>
            <a:r>
              <a:rPr lang="en-GB" dirty="0" err="1"/>
              <a:t>joncțiunii</a:t>
            </a:r>
            <a:r>
              <a:rPr lang="en-GB" dirty="0"/>
              <a:t> </a:t>
            </a:r>
            <a:r>
              <a:rPr lang="en-GB" dirty="0" err="1"/>
              <a:t>ar</a:t>
            </a:r>
            <a:r>
              <a:rPr lang="en-GB" dirty="0"/>
              <a:t> </a:t>
            </a:r>
            <a:r>
              <a:rPr lang="en-GB" dirty="0" err="1"/>
              <a:t>putea</a:t>
            </a:r>
            <a:r>
              <a:rPr lang="en-GB" dirty="0"/>
              <a:t> </a:t>
            </a:r>
            <a:r>
              <a:rPr lang="en-GB" dirty="0" err="1"/>
              <a:t>astfel</a:t>
            </a:r>
            <a:r>
              <a:rPr lang="en-GB" dirty="0"/>
              <a:t> </a:t>
            </a:r>
            <a:r>
              <a:rPr lang="en-GB" dirty="0" err="1"/>
              <a:t>să</a:t>
            </a:r>
            <a:r>
              <a:rPr lang="en-GB" dirty="0"/>
              <a:t> nu fie </a:t>
            </a:r>
            <a:r>
              <a:rPr lang="en-GB" dirty="0" err="1"/>
              <a:t>simetrice</a:t>
            </a:r>
            <a:r>
              <a:rPr lang="en-GB" dirty="0"/>
              <a:t>.</a:t>
            </a:r>
          </a:p>
          <a:p>
            <a:endParaRPr lang="en-GB" dirty="0"/>
          </a:p>
        </p:txBody>
      </p:sp>
      <p:pic>
        <p:nvPicPr>
          <p:cNvPr id="4" name="Picture 3"/>
          <p:cNvPicPr>
            <a:picLocks noChangeAspect="1"/>
          </p:cNvPicPr>
          <p:nvPr/>
        </p:nvPicPr>
        <p:blipFill>
          <a:blip r:embed="rId2"/>
          <a:stretch>
            <a:fillRect/>
          </a:stretch>
        </p:blipFill>
        <p:spPr>
          <a:xfrm>
            <a:off x="7337591" y="-87716"/>
            <a:ext cx="4854409" cy="2594378"/>
          </a:xfrm>
          <a:prstGeom prst="rect">
            <a:avLst/>
          </a:prstGeom>
        </p:spPr>
      </p:pic>
    </p:spTree>
    <p:extLst>
      <p:ext uri="{BB962C8B-B14F-4D97-AF65-F5344CB8AC3E}">
        <p14:creationId xmlns:p14="http://schemas.microsoft.com/office/powerpoint/2010/main" val="500549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1564" y="-1"/>
            <a:ext cx="6721746" cy="3439643"/>
          </a:xfrm>
          <a:prstGeom prst="rect">
            <a:avLst/>
          </a:prstGeom>
        </p:spPr>
      </p:pic>
      <p:pic>
        <p:nvPicPr>
          <p:cNvPr id="5" name="Picture 4"/>
          <p:cNvPicPr>
            <a:picLocks noChangeAspect="1"/>
          </p:cNvPicPr>
          <p:nvPr/>
        </p:nvPicPr>
        <p:blipFill>
          <a:blip r:embed="rId3"/>
          <a:stretch>
            <a:fillRect/>
          </a:stretch>
        </p:blipFill>
        <p:spPr>
          <a:xfrm>
            <a:off x="4210051" y="3439643"/>
            <a:ext cx="7981950" cy="3418357"/>
          </a:xfrm>
          <a:prstGeom prst="rect">
            <a:avLst/>
          </a:prstGeom>
        </p:spPr>
      </p:pic>
    </p:spTree>
    <p:extLst>
      <p:ext uri="{BB962C8B-B14F-4D97-AF65-F5344CB8AC3E}">
        <p14:creationId xmlns:p14="http://schemas.microsoft.com/office/powerpoint/2010/main" val="1234896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96A8A99-C117-4AB7-0215-57E3C7835750}"/>
              </a:ext>
            </a:extLst>
          </p:cNvPr>
          <p:cNvSpPr>
            <a:spLocks noGrp="1"/>
          </p:cNvSpPr>
          <p:nvPr>
            <p:ph type="title"/>
          </p:nvPr>
        </p:nvSpPr>
        <p:spPr>
          <a:xfrm>
            <a:off x="671146" y="488218"/>
            <a:ext cx="10849708" cy="918552"/>
          </a:xfrm>
        </p:spPr>
        <p:txBody>
          <a:bodyPr/>
          <a:lstStyle/>
          <a:p>
            <a:r>
              <a:rPr lang="ro-RO" b="1" dirty="0"/>
              <a:t>Contactul Dielectric - Semiconductor</a:t>
            </a:r>
            <a:endParaRPr lang="en-US" b="1" dirty="0"/>
          </a:p>
        </p:txBody>
      </p:sp>
      <p:sp>
        <p:nvSpPr>
          <p:cNvPr id="3" name="Substituent conținut 2">
            <a:extLst>
              <a:ext uri="{FF2B5EF4-FFF2-40B4-BE49-F238E27FC236}">
                <a16:creationId xmlns:a16="http://schemas.microsoft.com/office/drawing/2014/main" id="{E1B518F4-4BCA-7028-52BF-FA489950EC1A}"/>
              </a:ext>
            </a:extLst>
          </p:cNvPr>
          <p:cNvSpPr>
            <a:spLocks noGrp="1"/>
          </p:cNvSpPr>
          <p:nvPr>
            <p:ph idx="1"/>
          </p:nvPr>
        </p:nvSpPr>
        <p:spPr/>
        <p:txBody>
          <a:bodyPr>
            <a:normAutofit/>
          </a:bodyPr>
          <a:lstStyle/>
          <a:p>
            <a:r>
              <a:rPr lang="ro-RO" dirty="0"/>
              <a:t>Dielectrici - materiale</a:t>
            </a:r>
            <a:r>
              <a:rPr lang="en-US" dirty="0"/>
              <a:t> cu bandgap mar</a:t>
            </a:r>
            <a:r>
              <a:rPr lang="ro-RO" dirty="0"/>
              <a:t>e</a:t>
            </a:r>
            <a:r>
              <a:rPr lang="en-US" dirty="0"/>
              <a:t>. De </a:t>
            </a:r>
            <a:r>
              <a:rPr lang="en-US" dirty="0" err="1"/>
              <a:t>obicei</a:t>
            </a:r>
            <a:r>
              <a:rPr lang="en-US" dirty="0"/>
              <a:t> </a:t>
            </a:r>
            <a:r>
              <a:rPr lang="en-US" dirty="0" err="1"/>
              <a:t>aceste</a:t>
            </a:r>
            <a:r>
              <a:rPr lang="en-US" dirty="0"/>
              <a:t> </a:t>
            </a:r>
            <a:r>
              <a:rPr lang="en-US" dirty="0" err="1"/>
              <a:t>materiale</a:t>
            </a:r>
            <a:r>
              <a:rPr lang="ro-RO" dirty="0"/>
              <a:t> </a:t>
            </a:r>
            <a:r>
              <a:rPr lang="en-US" dirty="0"/>
              <a:t>nu au o </a:t>
            </a:r>
            <a:r>
              <a:rPr lang="en-US" dirty="0" err="1"/>
              <a:t>calitate</a:t>
            </a:r>
            <a:r>
              <a:rPr lang="en-US" dirty="0"/>
              <a:t> </a:t>
            </a:r>
            <a:r>
              <a:rPr lang="en-US" dirty="0" err="1"/>
              <a:t>cristalină</a:t>
            </a:r>
            <a:r>
              <a:rPr lang="en-US" dirty="0"/>
              <a:t> </a:t>
            </a:r>
            <a:r>
              <a:rPr lang="ro-RO" dirty="0"/>
              <a:t>înaltă </a:t>
            </a:r>
            <a:r>
              <a:rPr lang="en-US" dirty="0" err="1"/>
              <a:t>și</a:t>
            </a:r>
            <a:r>
              <a:rPr lang="en-US" dirty="0"/>
              <a:t> sunt </a:t>
            </a:r>
            <a:r>
              <a:rPr lang="en-US" dirty="0" err="1"/>
              <a:t>greu</a:t>
            </a:r>
            <a:r>
              <a:rPr lang="en-US" dirty="0"/>
              <a:t> de </a:t>
            </a:r>
            <a:r>
              <a:rPr lang="en-US" dirty="0" err="1"/>
              <a:t>dopat</a:t>
            </a:r>
            <a:r>
              <a:rPr lang="en-US" dirty="0"/>
              <a:t>. </a:t>
            </a:r>
            <a:endParaRPr lang="ro-RO" dirty="0"/>
          </a:p>
          <a:p>
            <a:r>
              <a:rPr lang="ro-RO" dirty="0"/>
              <a:t>A</a:t>
            </a:r>
            <a:r>
              <a:rPr lang="en-US" dirty="0"/>
              <a:t>u </a:t>
            </a:r>
            <a:r>
              <a:rPr lang="en-US" dirty="0" err="1"/>
              <a:t>foarte</a:t>
            </a:r>
            <a:r>
              <a:rPr lang="en-US" dirty="0"/>
              <a:t> mare</a:t>
            </a:r>
            <a:r>
              <a:rPr lang="ro-RO" dirty="0"/>
              <a:t> </a:t>
            </a:r>
            <a:r>
              <a:rPr lang="en-US" dirty="0" err="1"/>
              <a:t>rezistivitate</a:t>
            </a:r>
            <a:r>
              <a:rPr lang="en-US" dirty="0"/>
              <a:t> </a:t>
            </a:r>
            <a:r>
              <a:rPr lang="en-US" dirty="0" err="1"/>
              <a:t>și</a:t>
            </a:r>
            <a:r>
              <a:rPr lang="en-US" dirty="0"/>
              <a:t> sunt </a:t>
            </a:r>
            <a:r>
              <a:rPr lang="en-US" dirty="0" err="1"/>
              <a:t>folosite</a:t>
            </a:r>
            <a:r>
              <a:rPr lang="en-US" dirty="0"/>
              <a:t> </a:t>
            </a:r>
            <a:r>
              <a:rPr lang="en-US" dirty="0" err="1"/>
              <a:t>pentru</a:t>
            </a:r>
            <a:r>
              <a:rPr lang="en-US" dirty="0"/>
              <a:t> a </a:t>
            </a:r>
            <a:r>
              <a:rPr lang="en-US" dirty="0" err="1"/>
              <a:t>izola</a:t>
            </a:r>
            <a:r>
              <a:rPr lang="en-US" dirty="0"/>
              <a:t> </a:t>
            </a:r>
            <a:r>
              <a:rPr lang="en-US" dirty="0" err="1"/>
              <a:t>regiuni</a:t>
            </a:r>
            <a:r>
              <a:rPr lang="en-US" dirty="0"/>
              <a:t> </a:t>
            </a:r>
            <a:r>
              <a:rPr lang="en-US" dirty="0" err="1"/>
              <a:t>pentru</a:t>
            </a:r>
            <a:r>
              <a:rPr lang="en-US" dirty="0"/>
              <a:t> a </a:t>
            </a:r>
            <a:r>
              <a:rPr lang="en-US" dirty="0" err="1"/>
              <a:t>preveni</a:t>
            </a:r>
            <a:r>
              <a:rPr lang="en-US" dirty="0"/>
              <a:t> </a:t>
            </a:r>
            <a:r>
              <a:rPr lang="en-US" dirty="0" err="1"/>
              <a:t>curgerea</a:t>
            </a:r>
            <a:r>
              <a:rPr lang="en-US" dirty="0"/>
              <a:t> </a:t>
            </a:r>
            <a:r>
              <a:rPr lang="en-US" dirty="0" err="1"/>
              <a:t>curentului</a:t>
            </a:r>
            <a:r>
              <a:rPr lang="en-US" dirty="0"/>
              <a:t>. </a:t>
            </a:r>
            <a:r>
              <a:rPr lang="ro-RO" dirty="0"/>
              <a:t> </a:t>
            </a:r>
          </a:p>
          <a:p>
            <a:r>
              <a:rPr lang="en-US" dirty="0" err="1"/>
              <a:t>Majoritatea</a:t>
            </a:r>
            <a:r>
              <a:rPr lang="ro-RO" dirty="0"/>
              <a:t> combinațiilor SC-Izolator (dielectric)</a:t>
            </a:r>
            <a:r>
              <a:rPr lang="en-US" dirty="0"/>
              <a:t> </a:t>
            </a:r>
            <a:r>
              <a:rPr lang="en-US" dirty="0" err="1"/>
              <a:t>implică</a:t>
            </a:r>
            <a:r>
              <a:rPr lang="en-US" dirty="0"/>
              <a:t> </a:t>
            </a:r>
            <a:r>
              <a:rPr lang="en-US" dirty="0" err="1"/>
              <a:t>structuri</a:t>
            </a:r>
            <a:r>
              <a:rPr lang="en-US" dirty="0"/>
              <a:t> care nu sunt </a:t>
            </a:r>
            <a:r>
              <a:rPr lang="en-US" dirty="0" err="1"/>
              <a:t>potrivite</a:t>
            </a:r>
            <a:r>
              <a:rPr lang="en-US" dirty="0"/>
              <a:t> </a:t>
            </a:r>
            <a:r>
              <a:rPr lang="en-US" dirty="0" err="1"/>
              <a:t>în</a:t>
            </a:r>
            <a:r>
              <a:rPr lang="en-US" dirty="0"/>
              <a:t> </a:t>
            </a:r>
            <a:r>
              <a:rPr lang="ro-RO" dirty="0"/>
              <a:t>rețele cristaline</a:t>
            </a:r>
          </a:p>
        </p:txBody>
      </p:sp>
    </p:spTree>
    <p:extLst>
      <p:ext uri="{BB962C8B-B14F-4D97-AF65-F5344CB8AC3E}">
        <p14:creationId xmlns:p14="http://schemas.microsoft.com/office/powerpoint/2010/main" val="1102793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93087E2B-9722-252A-0617-BD4828754CC5}"/>
              </a:ext>
            </a:extLst>
          </p:cNvPr>
          <p:cNvSpPr>
            <a:spLocks noGrp="1"/>
          </p:cNvSpPr>
          <p:nvPr>
            <p:ph idx="1"/>
          </p:nvPr>
        </p:nvSpPr>
        <p:spPr>
          <a:xfrm>
            <a:off x="364105" y="2251501"/>
            <a:ext cx="11463790" cy="4283770"/>
          </a:xfrm>
        </p:spPr>
        <p:txBody>
          <a:bodyPr>
            <a:normAutofit fontScale="55000" lnSpcReduction="20000"/>
          </a:bodyPr>
          <a:lstStyle/>
          <a:p>
            <a:pPr marL="0" indent="0">
              <a:buNone/>
            </a:pPr>
            <a:r>
              <a:rPr lang="ro-RO" b="1" dirty="0"/>
              <a:t>Oxidul de siliciu SiO2 </a:t>
            </a:r>
            <a:r>
              <a:rPr lang="ro-RO" dirty="0"/>
              <a:t>formează c</a:t>
            </a:r>
            <a:r>
              <a:rPr lang="en-US" dirty="0" err="1"/>
              <a:t>ea</a:t>
            </a:r>
            <a:r>
              <a:rPr lang="en-US" dirty="0"/>
              <a:t> </a:t>
            </a:r>
            <a:r>
              <a:rPr lang="en-US" dirty="0" err="1"/>
              <a:t>mai</a:t>
            </a:r>
            <a:r>
              <a:rPr lang="en-US" dirty="0"/>
              <a:t> </a:t>
            </a:r>
            <a:r>
              <a:rPr lang="en-US" dirty="0" err="1"/>
              <a:t>importantă</a:t>
            </a:r>
            <a:r>
              <a:rPr lang="en-US" dirty="0"/>
              <a:t> </a:t>
            </a:r>
            <a:r>
              <a:rPr lang="en-US" dirty="0" err="1"/>
              <a:t>joncțiune</a:t>
            </a:r>
            <a:r>
              <a:rPr lang="en-US" dirty="0"/>
              <a:t> </a:t>
            </a:r>
            <a:r>
              <a:rPr lang="en-US" dirty="0" err="1"/>
              <a:t>în</a:t>
            </a:r>
            <a:r>
              <a:rPr lang="en-US" dirty="0"/>
              <a:t> electronica </a:t>
            </a:r>
            <a:r>
              <a:rPr lang="en-US" dirty="0" err="1"/>
              <a:t>solidă</a:t>
            </a:r>
            <a:r>
              <a:rPr lang="en-US" dirty="0"/>
              <a:t> </a:t>
            </a:r>
            <a:r>
              <a:rPr lang="en-US" b="1" dirty="0"/>
              <a:t>SiO</a:t>
            </a:r>
            <a:r>
              <a:rPr lang="en-US" sz="1900" b="1" dirty="0"/>
              <a:t>2</a:t>
            </a:r>
            <a:r>
              <a:rPr lang="en-US" b="1" dirty="0"/>
              <a:t>-Si.</a:t>
            </a:r>
            <a:r>
              <a:rPr lang="en-US" dirty="0"/>
              <a:t> </a:t>
            </a:r>
            <a:r>
              <a:rPr lang="en-US" dirty="0" err="1"/>
              <a:t>Contrar</a:t>
            </a:r>
            <a:r>
              <a:rPr lang="en-US" dirty="0"/>
              <a:t> </a:t>
            </a:r>
            <a:r>
              <a:rPr lang="en-US" dirty="0" err="1"/>
              <a:t>nepotrivirii</a:t>
            </a:r>
            <a:r>
              <a:rPr lang="en-US" dirty="0"/>
              <a:t> severe </a:t>
            </a:r>
            <a:r>
              <a:rPr lang="en-US" dirty="0" err="1"/>
              <a:t>dintre</a:t>
            </a:r>
            <a:r>
              <a:rPr lang="en-US" dirty="0"/>
              <a:t> </a:t>
            </a:r>
            <a:r>
              <a:rPr lang="en-US" dirty="0" err="1"/>
              <a:t>structurile</a:t>
            </a:r>
            <a:r>
              <a:rPr lang="en-US" dirty="0"/>
              <a:t> </a:t>
            </a:r>
            <a:r>
              <a:rPr lang="ro-RO" dirty="0"/>
              <a:t>lor </a:t>
            </a:r>
            <a:r>
              <a:rPr lang="en-US" dirty="0" err="1"/>
              <a:t>calitatea</a:t>
            </a:r>
            <a:r>
              <a:rPr lang="en-US" dirty="0"/>
              <a:t> </a:t>
            </a:r>
            <a:r>
              <a:rPr lang="en-US" dirty="0" err="1"/>
              <a:t>interfeței</a:t>
            </a:r>
            <a:r>
              <a:rPr lang="en-US" dirty="0"/>
              <a:t> este </a:t>
            </a:r>
            <a:r>
              <a:rPr lang="en-US" dirty="0" err="1"/>
              <a:t>destul</a:t>
            </a:r>
            <a:r>
              <a:rPr lang="en-US" dirty="0"/>
              <a:t> de </a:t>
            </a:r>
            <a:r>
              <a:rPr lang="en-US" dirty="0" err="1"/>
              <a:t>bună</a:t>
            </a:r>
            <a:r>
              <a:rPr lang="en-US" dirty="0"/>
              <a:t>. </a:t>
            </a:r>
          </a:p>
          <a:p>
            <a:r>
              <a:rPr lang="en-US" dirty="0"/>
              <a:t>Densitatea </a:t>
            </a:r>
            <a:r>
              <a:rPr lang="en-US" dirty="0" err="1"/>
              <a:t>interfeței</a:t>
            </a:r>
            <a:r>
              <a:rPr lang="en-US" dirty="0"/>
              <a:t> </a:t>
            </a:r>
            <a:r>
              <a:rPr lang="en-US" dirty="0" err="1"/>
              <a:t>Midgap</a:t>
            </a:r>
            <a:r>
              <a:rPr lang="en-US" dirty="0"/>
              <a:t> de </a:t>
            </a:r>
            <a:r>
              <a:rPr lang="en-US" dirty="0" err="1"/>
              <a:t>până</a:t>
            </a:r>
            <a:r>
              <a:rPr lang="en-US" dirty="0"/>
              <a:t> la 10</a:t>
            </a:r>
            <a:r>
              <a:rPr lang="ro-RO" dirty="0"/>
              <a:t>^</a:t>
            </a:r>
            <a:r>
              <a:rPr lang="en-US" dirty="0"/>
              <a:t>10 eV</a:t>
            </a:r>
            <a:r>
              <a:rPr lang="ro-RO" dirty="0"/>
              <a:t>^</a:t>
            </a:r>
            <a:r>
              <a:rPr lang="en-US" dirty="0"/>
              <a:t>-1 cm</a:t>
            </a:r>
            <a:r>
              <a:rPr lang="ro-RO" dirty="0"/>
              <a:t>^</a:t>
            </a:r>
            <a:r>
              <a:rPr lang="en-US" dirty="0"/>
              <a:t>-2 </a:t>
            </a:r>
            <a:r>
              <a:rPr lang="en-US" dirty="0" err="1"/>
              <a:t>poate</a:t>
            </a:r>
            <a:r>
              <a:rPr lang="en-US" dirty="0"/>
              <a:t> fi </a:t>
            </a:r>
            <a:r>
              <a:rPr lang="en-US" dirty="0" err="1"/>
              <a:t>obținută</a:t>
            </a:r>
            <a:r>
              <a:rPr lang="en-US" dirty="0"/>
              <a:t> cu </a:t>
            </a:r>
            <a:r>
              <a:rPr lang="en-US" dirty="0" err="1"/>
              <a:t>ușurință</a:t>
            </a:r>
            <a:r>
              <a:rPr lang="en-US" dirty="0"/>
              <a:t>. </a:t>
            </a:r>
            <a:r>
              <a:rPr lang="en-US" dirty="0" err="1"/>
              <a:t>Capacitatea</a:t>
            </a:r>
            <a:r>
              <a:rPr lang="en-US" dirty="0"/>
              <a:t> de a produce </a:t>
            </a:r>
            <a:r>
              <a:rPr lang="en-US" dirty="0" err="1"/>
              <a:t>astfel</a:t>
            </a:r>
            <a:r>
              <a:rPr lang="en-US" dirty="0"/>
              <a:t> de </a:t>
            </a:r>
            <a:r>
              <a:rPr lang="en-US" dirty="0" err="1"/>
              <a:t>interfețe</a:t>
            </a:r>
            <a:r>
              <a:rPr lang="en-US" dirty="0"/>
              <a:t> de </a:t>
            </a:r>
            <a:r>
              <a:rPr lang="en-US" dirty="0" err="1"/>
              <a:t>înaltă</a:t>
            </a:r>
            <a:r>
              <a:rPr lang="en-US" dirty="0"/>
              <a:t> </a:t>
            </a:r>
            <a:r>
              <a:rPr lang="en-US" dirty="0" err="1"/>
              <a:t>calitate</a:t>
            </a:r>
            <a:r>
              <a:rPr lang="en-US" dirty="0"/>
              <a:t> este </a:t>
            </a:r>
            <a:r>
              <a:rPr lang="en-US" dirty="0" err="1"/>
              <a:t>responsabilă</a:t>
            </a:r>
            <a:r>
              <a:rPr lang="en-US" dirty="0"/>
              <a:t> </a:t>
            </a:r>
            <a:r>
              <a:rPr lang="en-US" dirty="0" err="1"/>
              <a:t>pentru</a:t>
            </a:r>
            <a:r>
              <a:rPr lang="en-US" dirty="0"/>
              <a:t> </a:t>
            </a:r>
            <a:r>
              <a:rPr lang="en-US" dirty="0" err="1"/>
              <a:t>succesul</a:t>
            </a:r>
            <a:r>
              <a:rPr lang="en-US" dirty="0"/>
              <a:t> </a:t>
            </a:r>
            <a:r>
              <a:rPr lang="en-US" dirty="0" err="1"/>
              <a:t>remarcabil</a:t>
            </a:r>
            <a:r>
              <a:rPr lang="en-US" dirty="0"/>
              <a:t> al </a:t>
            </a:r>
            <a:r>
              <a:rPr lang="en-US" dirty="0" err="1"/>
              <a:t>dispozitivelor</a:t>
            </a:r>
            <a:r>
              <a:rPr lang="en-US" dirty="0"/>
              <a:t> de metal-</a:t>
            </a:r>
            <a:r>
              <a:rPr lang="en-US" dirty="0" err="1"/>
              <a:t>oxid</a:t>
            </a:r>
            <a:r>
              <a:rPr lang="en-US" dirty="0"/>
              <a:t>-</a:t>
            </a:r>
            <a:r>
              <a:rPr lang="en-US" dirty="0" err="1"/>
              <a:t>siliciu</a:t>
            </a:r>
            <a:r>
              <a:rPr lang="en-US" dirty="0"/>
              <a:t> (MOS). </a:t>
            </a:r>
            <a:r>
              <a:rPr lang="en-US" dirty="0" err="1"/>
              <a:t>Datorită</a:t>
            </a:r>
            <a:r>
              <a:rPr lang="en-US" dirty="0"/>
              <a:t> </a:t>
            </a:r>
            <a:r>
              <a:rPr lang="en-US" dirty="0" err="1"/>
              <a:t>densităților</a:t>
            </a:r>
            <a:r>
              <a:rPr lang="en-US" dirty="0"/>
              <a:t> </a:t>
            </a:r>
            <a:r>
              <a:rPr lang="en-US" dirty="0" err="1"/>
              <a:t>scăzute</a:t>
            </a:r>
            <a:r>
              <a:rPr lang="en-US" dirty="0"/>
              <a:t> ale </a:t>
            </a:r>
            <a:r>
              <a:rPr lang="en-US" dirty="0" err="1"/>
              <a:t>interfeței</a:t>
            </a:r>
            <a:r>
              <a:rPr lang="en-US" dirty="0"/>
              <a:t>, </a:t>
            </a:r>
            <a:r>
              <a:rPr lang="en-US" dirty="0" err="1"/>
              <a:t>există</a:t>
            </a:r>
            <a:r>
              <a:rPr lang="en-US" dirty="0"/>
              <a:t> </a:t>
            </a:r>
            <a:r>
              <a:rPr lang="en-US" dirty="0" err="1"/>
              <a:t>foarte</a:t>
            </a:r>
            <a:r>
              <a:rPr lang="en-US" dirty="0"/>
              <a:t> </a:t>
            </a:r>
            <a:r>
              <a:rPr lang="en-US" dirty="0" err="1"/>
              <a:t>puțină</a:t>
            </a:r>
            <a:r>
              <a:rPr lang="en-US" dirty="0"/>
              <a:t> </a:t>
            </a:r>
            <a:r>
              <a:rPr lang="en-US" dirty="0" err="1"/>
              <a:t>captare</a:t>
            </a:r>
            <a:r>
              <a:rPr lang="en-US" dirty="0"/>
              <a:t> a </a:t>
            </a:r>
            <a:r>
              <a:rPr lang="en-US" dirty="0" err="1"/>
              <a:t>electronilor</a:t>
            </a:r>
            <a:r>
              <a:rPr lang="en-US" dirty="0"/>
              <a:t> (g</a:t>
            </a:r>
            <a:r>
              <a:rPr lang="ro-RO" dirty="0"/>
              <a:t>oluri</a:t>
            </a:r>
            <a:r>
              <a:rPr lang="en-US" dirty="0"/>
              <a:t>) la </a:t>
            </a:r>
            <a:r>
              <a:rPr lang="en-US" dirty="0" err="1"/>
              <a:t>interfață</a:t>
            </a:r>
            <a:r>
              <a:rPr lang="en-US" dirty="0"/>
              <a:t>, </a:t>
            </a:r>
            <a:r>
              <a:rPr lang="en-US" dirty="0" err="1"/>
              <a:t>astfel</a:t>
            </a:r>
            <a:r>
              <a:rPr lang="en-US" dirty="0"/>
              <a:t> </a:t>
            </a:r>
            <a:r>
              <a:rPr lang="en-US" dirty="0" err="1"/>
              <a:t>încât</a:t>
            </a:r>
            <a:r>
              <a:rPr lang="en-US" dirty="0"/>
              <a:t> </a:t>
            </a:r>
            <a:r>
              <a:rPr lang="en-US" dirty="0" err="1"/>
              <a:t>comutarea</a:t>
            </a:r>
            <a:r>
              <a:rPr lang="en-US" dirty="0"/>
              <a:t> de mare </a:t>
            </a:r>
            <a:r>
              <a:rPr lang="en-US" dirty="0" err="1"/>
              <a:t>viteză</a:t>
            </a:r>
            <a:r>
              <a:rPr lang="en-US" dirty="0"/>
              <a:t> </a:t>
            </a:r>
            <a:r>
              <a:rPr lang="en-US" dirty="0" err="1"/>
              <a:t>poate</a:t>
            </a:r>
            <a:r>
              <a:rPr lang="en-US" dirty="0"/>
              <a:t> fi </a:t>
            </a:r>
            <a:r>
              <a:rPr lang="en-US" dirty="0" err="1"/>
              <a:t>utilizată</a:t>
            </a:r>
            <a:r>
              <a:rPr lang="en-US" dirty="0"/>
              <a:t> </a:t>
            </a:r>
            <a:r>
              <a:rPr lang="en-US" dirty="0" err="1"/>
              <a:t>în</a:t>
            </a:r>
            <a:r>
              <a:rPr lang="en-US" dirty="0"/>
              <a:t> mod </a:t>
            </a:r>
            <a:r>
              <a:rPr lang="en-US" dirty="0" err="1"/>
              <a:t>previzibil</a:t>
            </a:r>
            <a:r>
              <a:rPr lang="en-US" dirty="0"/>
              <a:t>. </a:t>
            </a:r>
            <a:endParaRPr lang="ro-RO" dirty="0"/>
          </a:p>
          <a:p>
            <a:r>
              <a:rPr lang="ro-RO" dirty="0"/>
              <a:t>R</a:t>
            </a:r>
            <a:r>
              <a:rPr lang="en-US" dirty="0" err="1"/>
              <a:t>ecunoaștem</a:t>
            </a:r>
            <a:r>
              <a:rPr lang="en-US" dirty="0"/>
              <a:t> </a:t>
            </a:r>
            <a:r>
              <a:rPr lang="en-US" dirty="0" err="1"/>
              <a:t>totuși</a:t>
            </a:r>
            <a:r>
              <a:rPr lang="en-US" dirty="0"/>
              <a:t> </a:t>
            </a:r>
            <a:r>
              <a:rPr lang="en-US" dirty="0" err="1"/>
              <a:t>că</a:t>
            </a:r>
            <a:r>
              <a:rPr lang="en-US" dirty="0"/>
              <a:t> </a:t>
            </a:r>
            <a:r>
              <a:rPr lang="en-US" dirty="0" err="1"/>
              <a:t>interfața</a:t>
            </a:r>
            <a:r>
              <a:rPr lang="en-US" dirty="0"/>
              <a:t> este </a:t>
            </a:r>
            <a:r>
              <a:rPr lang="en-US" dirty="0" err="1"/>
              <a:t>încă</a:t>
            </a:r>
            <a:r>
              <a:rPr lang="en-US" dirty="0"/>
              <a:t> </a:t>
            </a:r>
            <a:r>
              <a:rPr lang="en-US" dirty="0" err="1"/>
              <a:t>brută</a:t>
            </a:r>
            <a:r>
              <a:rPr lang="en-US" dirty="0"/>
              <a:t> cu </a:t>
            </a:r>
            <a:r>
              <a:rPr lang="en-US" dirty="0" err="1"/>
              <a:t>insule</a:t>
            </a:r>
            <a:r>
              <a:rPr lang="en-US" dirty="0"/>
              <a:t> cu o </a:t>
            </a:r>
            <a:r>
              <a:rPr lang="en-US" dirty="0" err="1"/>
              <a:t>înălțime</a:t>
            </a:r>
            <a:r>
              <a:rPr lang="en-US" dirty="0"/>
              <a:t> de 5 ˚A </a:t>
            </a:r>
            <a:r>
              <a:rPr lang="en-US" dirty="0" err="1"/>
              <a:t>peste</a:t>
            </a:r>
            <a:r>
              <a:rPr lang="en-US" dirty="0"/>
              <a:t> </a:t>
            </a:r>
            <a:r>
              <a:rPr lang="en-US" dirty="0" err="1"/>
              <a:t>întinderi</a:t>
            </a:r>
            <a:r>
              <a:rPr lang="en-US" dirty="0"/>
              <a:t> </a:t>
            </a:r>
            <a:r>
              <a:rPr lang="en-US" dirty="0" err="1"/>
              <a:t>laterale</a:t>
            </a:r>
            <a:r>
              <a:rPr lang="en-US" dirty="0"/>
              <a:t> de ∼50 ˚A. </a:t>
            </a:r>
            <a:r>
              <a:rPr lang="en-US" dirty="0" err="1"/>
              <a:t>Mobilitatea</a:t>
            </a:r>
            <a:r>
              <a:rPr lang="en-US" dirty="0"/>
              <a:t> </a:t>
            </a:r>
            <a:r>
              <a:rPr lang="en-US" dirty="0" err="1"/>
              <a:t>tipică</a:t>
            </a:r>
            <a:r>
              <a:rPr lang="en-US" dirty="0"/>
              <a:t> a </a:t>
            </a:r>
            <a:r>
              <a:rPr lang="en-US" dirty="0" err="1"/>
              <a:t>electronilor</a:t>
            </a:r>
            <a:r>
              <a:rPr lang="en-US" dirty="0"/>
              <a:t> </a:t>
            </a:r>
            <a:r>
              <a:rPr lang="en-US" dirty="0" err="1"/>
              <a:t>în</a:t>
            </a:r>
            <a:r>
              <a:rPr lang="en-US" dirty="0"/>
              <a:t> MOSFET-urile Si este de ~ 600 cm</a:t>
            </a:r>
            <a:r>
              <a:rPr lang="ro-RO" dirty="0"/>
              <a:t>^</a:t>
            </a:r>
            <a:r>
              <a:rPr lang="en-US" dirty="0"/>
              <a:t>2/(V · s) </a:t>
            </a:r>
            <a:r>
              <a:rPr lang="en-US" dirty="0" err="1"/>
              <a:t>în</a:t>
            </a:r>
            <a:r>
              <a:rPr lang="en-US" dirty="0"/>
              <a:t> </a:t>
            </a:r>
            <a:r>
              <a:rPr lang="en-US" dirty="0" err="1"/>
              <a:t>comparație</a:t>
            </a:r>
            <a:r>
              <a:rPr lang="en-US" dirty="0"/>
              <a:t> cu </a:t>
            </a:r>
            <a:r>
              <a:rPr lang="en-US" dirty="0" err="1"/>
              <a:t>mobilitatea</a:t>
            </a:r>
            <a:r>
              <a:rPr lang="en-US" dirty="0"/>
              <a:t> de ~ 1100 cm</a:t>
            </a:r>
            <a:r>
              <a:rPr lang="ro-RO" dirty="0"/>
              <a:t>^</a:t>
            </a:r>
            <a:r>
              <a:rPr lang="en-US" dirty="0"/>
              <a:t>2/(V · s) (300 K) </a:t>
            </a:r>
            <a:r>
              <a:rPr lang="en-US" dirty="0" err="1"/>
              <a:t>pentru</a:t>
            </a:r>
            <a:r>
              <a:rPr lang="en-US" dirty="0"/>
              <a:t> Si </a:t>
            </a:r>
            <a:r>
              <a:rPr lang="en-US" dirty="0" err="1"/>
              <a:t>pur</a:t>
            </a:r>
            <a:r>
              <a:rPr lang="en-US" dirty="0"/>
              <a:t>. </a:t>
            </a:r>
            <a:endParaRPr lang="ro-RO" dirty="0"/>
          </a:p>
          <a:p>
            <a:pPr marL="0" indent="0">
              <a:buNone/>
            </a:pPr>
            <a:r>
              <a:rPr lang="en-US" b="1" dirty="0" err="1"/>
              <a:t>Nitrura</a:t>
            </a:r>
            <a:r>
              <a:rPr lang="en-US" b="1" dirty="0"/>
              <a:t> de </a:t>
            </a:r>
            <a:r>
              <a:rPr lang="en-US" b="1" dirty="0" err="1"/>
              <a:t>siliciu</a:t>
            </a:r>
            <a:r>
              <a:rPr lang="en-US" b="1" dirty="0"/>
              <a:t> </a:t>
            </a:r>
            <a:r>
              <a:rPr lang="en-US" dirty="0"/>
              <a:t>(</a:t>
            </a:r>
            <a:r>
              <a:rPr lang="en-US" b="1" dirty="0"/>
              <a:t>Si</a:t>
            </a:r>
            <a:r>
              <a:rPr lang="en-US" sz="2000" b="1" dirty="0"/>
              <a:t>3</a:t>
            </a:r>
            <a:r>
              <a:rPr lang="en-US" b="1" dirty="0"/>
              <a:t>N</a:t>
            </a:r>
            <a:r>
              <a:rPr lang="en-US" sz="2000" b="1" dirty="0"/>
              <a:t>4</a:t>
            </a:r>
            <a:r>
              <a:rPr lang="en-US" dirty="0"/>
              <a:t>) este un alt film important care </a:t>
            </a:r>
            <a:r>
              <a:rPr lang="en-US" dirty="0" err="1"/>
              <a:t>formează</a:t>
            </a:r>
            <a:r>
              <a:rPr lang="en-US" dirty="0"/>
              <a:t> </a:t>
            </a:r>
            <a:r>
              <a:rPr lang="en-US" dirty="0" err="1"/>
              <a:t>joncțiuni</a:t>
            </a:r>
            <a:r>
              <a:rPr lang="en-US" dirty="0"/>
              <a:t> de </a:t>
            </a:r>
            <a:r>
              <a:rPr lang="en-US" dirty="0" err="1"/>
              <a:t>calitate</a:t>
            </a:r>
            <a:r>
              <a:rPr lang="en-US" dirty="0"/>
              <a:t> </a:t>
            </a:r>
            <a:r>
              <a:rPr lang="en-US" dirty="0" err="1"/>
              <a:t>modestă</a:t>
            </a:r>
            <a:r>
              <a:rPr lang="en-US" dirty="0"/>
              <a:t> cu Si. </a:t>
            </a:r>
            <a:endParaRPr lang="ro-RO" dirty="0"/>
          </a:p>
          <a:p>
            <a:r>
              <a:rPr lang="ro-RO" dirty="0"/>
              <a:t>P</a:t>
            </a:r>
            <a:r>
              <a:rPr lang="en-US" dirty="0" err="1"/>
              <a:t>oate</a:t>
            </a:r>
            <a:r>
              <a:rPr lang="en-US" dirty="0"/>
              <a:t> fi </a:t>
            </a:r>
            <a:r>
              <a:rPr lang="en-US" dirty="0" err="1"/>
              <a:t>utilizată</a:t>
            </a:r>
            <a:r>
              <a:rPr lang="en-US" dirty="0"/>
              <a:t> </a:t>
            </a:r>
            <a:r>
              <a:rPr lang="en-US" dirty="0" err="1"/>
              <a:t>într</a:t>
            </a:r>
            <a:r>
              <a:rPr lang="en-US" dirty="0"/>
              <a:t>-un </a:t>
            </a:r>
            <a:r>
              <a:rPr lang="en-US" dirty="0" err="1"/>
              <a:t>dispozitiv</a:t>
            </a:r>
            <a:r>
              <a:rPr lang="en-US" dirty="0"/>
              <a:t> metal-</a:t>
            </a:r>
            <a:r>
              <a:rPr lang="en-US" dirty="0" err="1"/>
              <a:t>izolator</a:t>
            </a:r>
            <a:r>
              <a:rPr lang="en-US" dirty="0"/>
              <a:t>-semiconductor </a:t>
            </a:r>
            <a:r>
              <a:rPr lang="en-US" dirty="0" err="1"/>
              <a:t>în</a:t>
            </a:r>
            <a:r>
              <a:rPr lang="en-US" dirty="0"/>
              <a:t> </a:t>
            </a:r>
            <a:r>
              <a:rPr lang="en-US" dirty="0" err="1"/>
              <a:t>tehnologia</a:t>
            </a:r>
            <a:r>
              <a:rPr lang="en-US" dirty="0"/>
              <a:t> Si, </a:t>
            </a:r>
            <a:r>
              <a:rPr lang="en-US" dirty="0" err="1"/>
              <a:t>dar</a:t>
            </a:r>
            <a:r>
              <a:rPr lang="en-US" dirty="0"/>
              <a:t> </a:t>
            </a:r>
            <a:r>
              <a:rPr lang="en-US" dirty="0" err="1"/>
              <a:t>aplicațiile</a:t>
            </a:r>
            <a:r>
              <a:rPr lang="en-US" dirty="0"/>
              <a:t> sale sunt </a:t>
            </a:r>
            <a:r>
              <a:rPr lang="en-US" dirty="0" err="1"/>
              <a:t>limitate</a:t>
            </a:r>
            <a:r>
              <a:rPr lang="en-US" dirty="0"/>
              <a:t>. </a:t>
            </a:r>
            <a:r>
              <a:rPr lang="en-US" dirty="0" err="1"/>
              <a:t>Filmul</a:t>
            </a:r>
            <a:r>
              <a:rPr lang="en-US" dirty="0"/>
              <a:t> este </a:t>
            </a:r>
            <a:r>
              <a:rPr lang="en-US" dirty="0" err="1"/>
              <a:t>folosit</a:t>
            </a:r>
            <a:r>
              <a:rPr lang="en-US" dirty="0"/>
              <a:t> </a:t>
            </a:r>
            <a:r>
              <a:rPr lang="en-US" dirty="0" err="1"/>
              <a:t>mai</a:t>
            </a:r>
            <a:r>
              <a:rPr lang="en-US" dirty="0"/>
              <a:t> </a:t>
            </a:r>
            <a:r>
              <a:rPr lang="en-US" dirty="0" err="1"/>
              <a:t>mult</a:t>
            </a:r>
            <a:r>
              <a:rPr lang="en-US" dirty="0"/>
              <a:t> ca o </a:t>
            </a:r>
            <a:r>
              <a:rPr lang="en-US" dirty="0" err="1"/>
              <a:t>mască</a:t>
            </a:r>
            <a:r>
              <a:rPr lang="en-US" dirty="0"/>
              <a:t> </a:t>
            </a:r>
            <a:r>
              <a:rPr lang="en-US" dirty="0" err="1"/>
              <a:t>pentru</a:t>
            </a:r>
            <a:r>
              <a:rPr lang="en-US" dirty="0"/>
              <a:t> </a:t>
            </a:r>
            <a:r>
              <a:rPr lang="en-US" dirty="0" err="1"/>
              <a:t>oxidarea</a:t>
            </a:r>
            <a:r>
              <a:rPr lang="en-US" dirty="0"/>
              <a:t> </a:t>
            </a:r>
            <a:r>
              <a:rPr lang="en-US" dirty="0" err="1"/>
              <a:t>filmului</a:t>
            </a:r>
            <a:r>
              <a:rPr lang="en-US" dirty="0"/>
              <a:t> de Si. De </a:t>
            </a:r>
            <a:r>
              <a:rPr lang="en-US" dirty="0" err="1"/>
              <a:t>asemenea</a:t>
            </a:r>
            <a:r>
              <a:rPr lang="en-US" dirty="0"/>
              <a:t>, este un material bun </a:t>
            </a:r>
            <a:r>
              <a:rPr lang="en-US" dirty="0" err="1"/>
              <a:t>pentru</a:t>
            </a:r>
            <a:r>
              <a:rPr lang="en-US" dirty="0"/>
              <a:t> </a:t>
            </a:r>
            <a:r>
              <a:rPr lang="en-US" dirty="0" err="1"/>
              <a:t>pasivarea</a:t>
            </a:r>
            <a:r>
              <a:rPr lang="en-US" dirty="0"/>
              <a:t> </a:t>
            </a:r>
            <a:r>
              <a:rPr lang="en-US" dirty="0" err="1"/>
              <a:t>dispozitivelor</a:t>
            </a:r>
            <a:r>
              <a:rPr lang="en-US" dirty="0"/>
              <a:t> finite. </a:t>
            </a:r>
            <a:endParaRPr lang="ro-RO" dirty="0"/>
          </a:p>
          <a:p>
            <a:pPr marL="0" indent="0">
              <a:buNone/>
            </a:pPr>
            <a:r>
              <a:rPr lang="ro-RO" b="1" dirty="0"/>
              <a:t>O</a:t>
            </a:r>
            <a:r>
              <a:rPr lang="en-US" b="1" dirty="0" err="1"/>
              <a:t>xinitrură</a:t>
            </a:r>
            <a:r>
              <a:rPr lang="en-US" b="1" dirty="0"/>
              <a:t> de </a:t>
            </a:r>
            <a:r>
              <a:rPr lang="en-US" b="1" dirty="0" err="1"/>
              <a:t>siliciu</a:t>
            </a:r>
            <a:r>
              <a:rPr lang="ro-RO" b="1" dirty="0"/>
              <a:t> (</a:t>
            </a:r>
            <a:r>
              <a:rPr lang="ro-RO" b="1" dirty="0" err="1"/>
              <a:t>SiON</a:t>
            </a:r>
            <a:r>
              <a:rPr lang="ro-RO" b="1" dirty="0"/>
              <a:t>) </a:t>
            </a:r>
            <a:r>
              <a:rPr lang="en-US" dirty="0" err="1"/>
              <a:t>formează</a:t>
            </a:r>
            <a:r>
              <a:rPr lang="en-US" dirty="0"/>
              <a:t> </a:t>
            </a:r>
            <a:r>
              <a:rPr lang="en-US" dirty="0" err="1"/>
              <a:t>interfețe</a:t>
            </a:r>
            <a:r>
              <a:rPr lang="en-US" dirty="0"/>
              <a:t> de </a:t>
            </a:r>
            <a:r>
              <a:rPr lang="en-US" dirty="0" err="1"/>
              <a:t>înaltă</a:t>
            </a:r>
            <a:r>
              <a:rPr lang="en-US" dirty="0"/>
              <a:t> </a:t>
            </a:r>
            <a:r>
              <a:rPr lang="en-US" dirty="0" err="1"/>
              <a:t>calitate</a:t>
            </a:r>
            <a:r>
              <a:rPr lang="en-US" dirty="0"/>
              <a:t> cu </a:t>
            </a:r>
            <a:r>
              <a:rPr lang="ro-RO" dirty="0"/>
              <a:t>Si</a:t>
            </a:r>
            <a:r>
              <a:rPr lang="en-US" dirty="0"/>
              <a:t> </a:t>
            </a:r>
            <a:r>
              <a:rPr lang="en-US" dirty="0" err="1"/>
              <a:t>și</a:t>
            </a:r>
            <a:r>
              <a:rPr lang="en-US" dirty="0"/>
              <a:t> </a:t>
            </a:r>
            <a:r>
              <a:rPr lang="en-US" dirty="0" err="1"/>
              <a:t>poate</a:t>
            </a:r>
            <a:r>
              <a:rPr lang="en-US" dirty="0"/>
              <a:t> fi </a:t>
            </a:r>
            <a:r>
              <a:rPr lang="en-US" dirty="0" err="1"/>
              <a:t>utilizat</a:t>
            </a:r>
            <a:r>
              <a:rPr lang="en-US" dirty="0"/>
              <a:t> </a:t>
            </a:r>
            <a:r>
              <a:rPr lang="en-US" dirty="0" err="1"/>
              <a:t>în</a:t>
            </a:r>
            <a:r>
              <a:rPr lang="en-US" dirty="0"/>
              <a:t> FET-</a:t>
            </a:r>
            <a:r>
              <a:rPr lang="en-US" dirty="0" err="1"/>
              <a:t>uri</a:t>
            </a:r>
            <a:r>
              <a:rPr lang="en-US" dirty="0"/>
              <a:t>.</a:t>
            </a:r>
            <a:r>
              <a:rPr lang="ro-RO" dirty="0"/>
              <a:t> </a:t>
            </a:r>
          </a:p>
          <a:p>
            <a:pPr marL="0" indent="0">
              <a:buNone/>
            </a:pPr>
            <a:r>
              <a:rPr lang="ro-RO" b="1" dirty="0"/>
              <a:t>Siliciul policristalin </a:t>
            </a:r>
            <a:r>
              <a:rPr lang="ro-RO" dirty="0"/>
              <a:t>d</a:t>
            </a:r>
            <a:r>
              <a:rPr lang="en-US" dirty="0" err="1"/>
              <a:t>eși</a:t>
            </a:r>
            <a:r>
              <a:rPr lang="en-US" dirty="0"/>
              <a:t> nu este un </a:t>
            </a:r>
            <a:r>
              <a:rPr lang="en-US" dirty="0" err="1"/>
              <a:t>izolator</a:t>
            </a:r>
            <a:r>
              <a:rPr lang="en-US" dirty="0"/>
              <a:t> </a:t>
            </a:r>
            <a:r>
              <a:rPr lang="en-US" dirty="0" err="1"/>
              <a:t>sau</a:t>
            </a:r>
            <a:r>
              <a:rPr lang="en-US" dirty="0"/>
              <a:t> un metal, </a:t>
            </a:r>
            <a:r>
              <a:rPr lang="en-US" dirty="0" err="1"/>
              <a:t>i</a:t>
            </a:r>
            <a:r>
              <a:rPr lang="ro-RO" dirty="0"/>
              <a:t>este inclus în </a:t>
            </a:r>
            <a:r>
              <a:rPr lang="en-US" dirty="0"/>
              <a:t>ace</a:t>
            </a:r>
            <a:r>
              <a:rPr lang="ro-RO" dirty="0"/>
              <a:t>astă categorie </a:t>
            </a:r>
            <a:r>
              <a:rPr lang="en-US" dirty="0" err="1"/>
              <a:t>datorită</a:t>
            </a:r>
            <a:r>
              <a:rPr lang="en-US" dirty="0"/>
              <a:t> </a:t>
            </a:r>
            <a:r>
              <a:rPr lang="en-US" dirty="0" err="1"/>
              <a:t>importanței</a:t>
            </a:r>
            <a:r>
              <a:rPr lang="en-US" dirty="0"/>
              <a:t> sale </a:t>
            </a:r>
            <a:r>
              <a:rPr lang="en-US" dirty="0" err="1"/>
              <a:t>în</a:t>
            </a:r>
            <a:r>
              <a:rPr lang="en-US" dirty="0"/>
              <a:t> </a:t>
            </a:r>
            <a:r>
              <a:rPr lang="en-US" dirty="0" err="1"/>
              <a:t>tehnologia</a:t>
            </a:r>
            <a:r>
              <a:rPr lang="en-US" dirty="0"/>
              <a:t> Si. </a:t>
            </a:r>
            <a:r>
              <a:rPr lang="en-US" dirty="0" err="1"/>
              <a:t>Polisiliciul</a:t>
            </a:r>
            <a:r>
              <a:rPr lang="ro-RO" dirty="0"/>
              <a:t> cristalin</a:t>
            </a:r>
            <a:r>
              <a:rPr lang="en-US" dirty="0"/>
              <a:t> </a:t>
            </a:r>
            <a:r>
              <a:rPr lang="en-US" dirty="0" err="1"/>
              <a:t>poate</a:t>
            </a:r>
            <a:r>
              <a:rPr lang="en-US" dirty="0"/>
              <a:t> fi </a:t>
            </a:r>
            <a:r>
              <a:rPr lang="en-US" dirty="0" err="1"/>
              <a:t>depus</a:t>
            </a:r>
            <a:r>
              <a:rPr lang="en-US" dirty="0"/>
              <a:t> </a:t>
            </a:r>
            <a:r>
              <a:rPr lang="en-US" dirty="0" err="1"/>
              <a:t>prin</a:t>
            </a:r>
            <a:r>
              <a:rPr lang="en-US" dirty="0"/>
              <a:t> </a:t>
            </a:r>
            <a:r>
              <a:rPr lang="en-US" dirty="0" err="1"/>
              <a:t>piroliza</a:t>
            </a:r>
            <a:r>
              <a:rPr lang="en-US" dirty="0"/>
              <a:t> (</a:t>
            </a:r>
            <a:r>
              <a:rPr lang="en-US" dirty="0" err="1"/>
              <a:t>descompunerea</a:t>
            </a:r>
            <a:r>
              <a:rPr lang="en-US" dirty="0"/>
              <a:t> </a:t>
            </a:r>
            <a:r>
              <a:rPr lang="en-US" dirty="0" err="1"/>
              <a:t>indusă</a:t>
            </a:r>
            <a:r>
              <a:rPr lang="en-US" dirty="0"/>
              <a:t> de </a:t>
            </a:r>
            <a:r>
              <a:rPr lang="en-US" dirty="0" err="1"/>
              <a:t>căldură</a:t>
            </a:r>
            <a:r>
              <a:rPr lang="en-US" dirty="0"/>
              <a:t>) a </a:t>
            </a:r>
            <a:r>
              <a:rPr lang="en-US" dirty="0" err="1"/>
              <a:t>silanului</a:t>
            </a:r>
            <a:r>
              <a:rPr lang="ro-RO" dirty="0"/>
              <a:t>: </a:t>
            </a:r>
          </a:p>
          <a:p>
            <a:r>
              <a:rPr lang="en-US" dirty="0" err="1"/>
              <a:t>În</a:t>
            </a:r>
            <a:r>
              <a:rPr lang="en-US" dirty="0"/>
              <a:t> </a:t>
            </a:r>
            <a:r>
              <a:rPr lang="en-US" dirty="0" err="1"/>
              <a:t>funcție</a:t>
            </a:r>
            <a:r>
              <a:rPr lang="en-US" dirty="0"/>
              <a:t> de </a:t>
            </a:r>
            <a:r>
              <a:rPr lang="en-US" dirty="0" err="1"/>
              <a:t>temperatura</a:t>
            </a:r>
            <a:r>
              <a:rPr lang="en-US" dirty="0"/>
              <a:t> de </a:t>
            </a:r>
            <a:r>
              <a:rPr lang="en-US" dirty="0" err="1"/>
              <a:t>depunere</a:t>
            </a:r>
            <a:r>
              <a:rPr lang="en-US" dirty="0"/>
              <a:t>, </a:t>
            </a:r>
            <a:r>
              <a:rPr lang="en-US" dirty="0" err="1"/>
              <a:t>microcristaliți</a:t>
            </a:r>
            <a:r>
              <a:rPr lang="en-US" dirty="0"/>
              <a:t> de </a:t>
            </a:r>
            <a:r>
              <a:rPr lang="en-US" dirty="0" err="1"/>
              <a:t>diferite</a:t>
            </a:r>
            <a:r>
              <a:rPr lang="en-US" dirty="0"/>
              <a:t> </a:t>
            </a:r>
            <a:r>
              <a:rPr lang="en-US" dirty="0" err="1"/>
              <a:t>dimensiuni</a:t>
            </a:r>
            <a:r>
              <a:rPr lang="en-US" dirty="0"/>
              <a:t> ale </a:t>
            </a:r>
            <a:r>
              <a:rPr lang="en-US" dirty="0" err="1"/>
              <a:t>granulelor</a:t>
            </a:r>
            <a:r>
              <a:rPr lang="en-US" dirty="0"/>
              <a:t> sunt</a:t>
            </a:r>
            <a:r>
              <a:rPr lang="ro-RO" dirty="0"/>
              <a:t> </a:t>
            </a:r>
            <a:r>
              <a:rPr lang="en-US" dirty="0" err="1"/>
              <a:t>produ</a:t>
            </a:r>
            <a:r>
              <a:rPr lang="ro-RO" dirty="0"/>
              <a:t>și cu d</a:t>
            </a:r>
            <a:r>
              <a:rPr lang="en-US" dirty="0" err="1"/>
              <a:t>imensiunea</a:t>
            </a:r>
            <a:r>
              <a:rPr lang="en-US" dirty="0"/>
              <a:t> </a:t>
            </a:r>
            <a:r>
              <a:rPr lang="en-US" dirty="0" err="1"/>
              <a:t>tipică</a:t>
            </a:r>
            <a:r>
              <a:rPr lang="en-US" dirty="0"/>
              <a:t> a </a:t>
            </a:r>
            <a:r>
              <a:rPr lang="en-US" dirty="0" err="1"/>
              <a:t>granulelor</a:t>
            </a:r>
            <a:r>
              <a:rPr lang="en-US" dirty="0"/>
              <a:t> de ~ 0,1 </a:t>
            </a:r>
            <a:r>
              <a:rPr lang="el-GR" dirty="0"/>
              <a:t>μ</a:t>
            </a:r>
            <a:r>
              <a:rPr lang="en-US" dirty="0"/>
              <a:t>m.</a:t>
            </a:r>
            <a:r>
              <a:rPr lang="ro-RO" dirty="0"/>
              <a:t> </a:t>
            </a:r>
          </a:p>
          <a:p>
            <a:r>
              <a:rPr lang="en-US" dirty="0" err="1"/>
              <a:t>Filmele</a:t>
            </a:r>
            <a:r>
              <a:rPr lang="en-US" dirty="0"/>
              <a:t> poli pot fi </a:t>
            </a:r>
            <a:r>
              <a:rPr lang="en-US" dirty="0" err="1"/>
              <a:t>dopate</a:t>
            </a:r>
            <a:r>
              <a:rPr lang="en-US" dirty="0"/>
              <a:t> la </a:t>
            </a:r>
            <a:r>
              <a:rPr lang="en-US" dirty="0" err="1"/>
              <a:t>rezistivitate</a:t>
            </a:r>
            <a:r>
              <a:rPr lang="en-US" dirty="0"/>
              <a:t> </a:t>
            </a:r>
            <a:r>
              <a:rPr lang="en-US" dirty="0" err="1"/>
              <a:t>scăzută</a:t>
            </a:r>
            <a:r>
              <a:rPr lang="en-US" dirty="0"/>
              <a:t> </a:t>
            </a:r>
            <a:r>
              <a:rPr lang="en-US" dirty="0" err="1"/>
              <a:t>pentru</a:t>
            </a:r>
            <a:r>
              <a:rPr lang="en-US" dirty="0"/>
              <a:t> a produce </a:t>
            </a:r>
            <a:r>
              <a:rPr lang="en-US" dirty="0" err="1"/>
              <a:t>conductori</a:t>
            </a:r>
            <a:r>
              <a:rPr lang="en-US" dirty="0"/>
              <a:t> </a:t>
            </a:r>
            <a:r>
              <a:rPr lang="en-US" dirty="0" err="1"/>
              <a:t>utili</a:t>
            </a:r>
            <a:r>
              <a:rPr lang="en-US" dirty="0"/>
              <a:t> </a:t>
            </a:r>
            <a:r>
              <a:rPr lang="en-US" dirty="0" err="1"/>
              <a:t>pentru</a:t>
            </a:r>
            <a:r>
              <a:rPr lang="en-US" dirty="0"/>
              <a:t> o </a:t>
            </a:r>
            <a:r>
              <a:rPr lang="en-US" dirty="0" err="1"/>
              <a:t>serie</a:t>
            </a:r>
            <a:r>
              <a:rPr lang="en-US" dirty="0"/>
              <a:t> de</a:t>
            </a:r>
            <a:r>
              <a:rPr lang="ro-RO" dirty="0"/>
              <a:t> </a:t>
            </a:r>
            <a:r>
              <a:rPr lang="en-US" dirty="0" err="1"/>
              <a:t>aplicatii</a:t>
            </a:r>
            <a:r>
              <a:rPr lang="en-US" dirty="0"/>
              <a:t>. </a:t>
            </a:r>
            <a:r>
              <a:rPr lang="ro-RO" dirty="0"/>
              <a:t>E</a:t>
            </a:r>
            <a:r>
              <a:rPr lang="en-US" dirty="0" err="1"/>
              <a:t>ste</a:t>
            </a:r>
            <a:r>
              <a:rPr lang="en-US" dirty="0"/>
              <a:t> </a:t>
            </a:r>
            <a:r>
              <a:rPr lang="en-US" dirty="0" err="1"/>
              <a:t>adesea</a:t>
            </a:r>
            <a:r>
              <a:rPr lang="en-US" dirty="0"/>
              <a:t> </a:t>
            </a:r>
            <a:r>
              <a:rPr lang="en-US" dirty="0" err="1"/>
              <a:t>folosit</a:t>
            </a:r>
            <a:r>
              <a:rPr lang="en-US" dirty="0"/>
              <a:t> ca o </a:t>
            </a:r>
            <a:r>
              <a:rPr lang="en-US" dirty="0" err="1"/>
              <a:t>poartă</a:t>
            </a:r>
            <a:r>
              <a:rPr lang="en-US" dirty="0"/>
              <a:t> a </a:t>
            </a:r>
            <a:r>
              <a:rPr lang="en-US" dirty="0" err="1"/>
              <a:t>unui</a:t>
            </a:r>
            <a:r>
              <a:rPr lang="en-US" dirty="0"/>
              <a:t> </a:t>
            </a:r>
            <a:r>
              <a:rPr lang="en-US" dirty="0" err="1"/>
              <a:t>tranzistor</a:t>
            </a:r>
            <a:r>
              <a:rPr lang="en-US" dirty="0"/>
              <a:t> MOS, ca un </a:t>
            </a:r>
            <a:r>
              <a:rPr lang="en-US" dirty="0" err="1"/>
              <a:t>rezistor</a:t>
            </a:r>
            <a:r>
              <a:rPr lang="en-US" dirty="0"/>
              <a:t> </a:t>
            </a:r>
            <a:r>
              <a:rPr lang="en-US" dirty="0" err="1"/>
              <a:t>sau</a:t>
            </a:r>
            <a:r>
              <a:rPr lang="en-US" dirty="0"/>
              <a:t> ca o </a:t>
            </a:r>
            <a:r>
              <a:rPr lang="en-US" dirty="0" err="1"/>
              <a:t>legătură</a:t>
            </a:r>
            <a:r>
              <a:rPr lang="en-US" dirty="0"/>
              <a:t> </a:t>
            </a:r>
            <a:r>
              <a:rPr lang="en-US" dirty="0" err="1"/>
              <a:t>între</a:t>
            </a:r>
            <a:r>
              <a:rPr lang="ro-RO" dirty="0"/>
              <a:t> </a:t>
            </a:r>
            <a:r>
              <a:rPr lang="en-US" dirty="0"/>
              <a:t>un metal </a:t>
            </a:r>
            <a:r>
              <a:rPr lang="en-US" dirty="0" err="1"/>
              <a:t>și</a:t>
            </a:r>
            <a:r>
              <a:rPr lang="en-US" dirty="0"/>
              <a:t> </a:t>
            </a:r>
            <a:r>
              <a:rPr lang="en-US" dirty="0" err="1"/>
              <a:t>substratul</a:t>
            </a:r>
            <a:r>
              <a:rPr lang="en-US" dirty="0"/>
              <a:t> Si </a:t>
            </a:r>
            <a:r>
              <a:rPr lang="en-US" dirty="0" err="1"/>
              <a:t>pentru</a:t>
            </a:r>
            <a:r>
              <a:rPr lang="en-US" dirty="0"/>
              <a:t> a </a:t>
            </a:r>
            <a:r>
              <a:rPr lang="en-US" dirty="0" err="1"/>
              <a:t>asigura</a:t>
            </a:r>
            <a:r>
              <a:rPr lang="en-US" dirty="0"/>
              <a:t> un contact ohmic.</a:t>
            </a:r>
          </a:p>
        </p:txBody>
      </p:sp>
      <p:pic>
        <p:nvPicPr>
          <p:cNvPr id="5" name="Imagine 4">
            <a:extLst>
              <a:ext uri="{FF2B5EF4-FFF2-40B4-BE49-F238E27FC236}">
                <a16:creationId xmlns:a16="http://schemas.microsoft.com/office/drawing/2014/main" id="{2421E6DA-E051-31E6-9FF9-6FED97B4DA09}"/>
              </a:ext>
            </a:extLst>
          </p:cNvPr>
          <p:cNvPicPr>
            <a:picLocks noChangeAspect="1"/>
          </p:cNvPicPr>
          <p:nvPr/>
        </p:nvPicPr>
        <p:blipFill>
          <a:blip r:embed="rId2"/>
          <a:stretch>
            <a:fillRect/>
          </a:stretch>
        </p:blipFill>
        <p:spPr>
          <a:xfrm>
            <a:off x="4356847" y="0"/>
            <a:ext cx="4209569" cy="1937737"/>
          </a:xfrm>
          <a:prstGeom prst="rect">
            <a:avLst/>
          </a:prstGeom>
        </p:spPr>
      </p:pic>
      <p:sp>
        <p:nvSpPr>
          <p:cNvPr id="7" name="CasetăText 6">
            <a:extLst>
              <a:ext uri="{FF2B5EF4-FFF2-40B4-BE49-F238E27FC236}">
                <a16:creationId xmlns:a16="http://schemas.microsoft.com/office/drawing/2014/main" id="{22B9446B-157A-810B-3C16-6BA9A005A67A}"/>
              </a:ext>
            </a:extLst>
          </p:cNvPr>
          <p:cNvSpPr txBox="1"/>
          <p:nvPr/>
        </p:nvSpPr>
        <p:spPr>
          <a:xfrm>
            <a:off x="6908773" y="4932655"/>
            <a:ext cx="1859573" cy="369332"/>
          </a:xfrm>
          <a:prstGeom prst="rect">
            <a:avLst/>
          </a:prstGeom>
          <a:noFill/>
        </p:spPr>
        <p:txBody>
          <a:bodyPr wrap="square">
            <a:spAutoFit/>
          </a:bodyPr>
          <a:lstStyle/>
          <a:p>
            <a:r>
              <a:rPr lang="en-US" b="1" dirty="0">
                <a:solidFill>
                  <a:srgbClr val="FF0000"/>
                </a:solidFill>
              </a:rPr>
              <a:t>SiH4 −→ Si + 2H2</a:t>
            </a:r>
          </a:p>
        </p:txBody>
      </p:sp>
    </p:spTree>
    <p:extLst>
      <p:ext uri="{BB962C8B-B14F-4D97-AF65-F5344CB8AC3E}">
        <p14:creationId xmlns:p14="http://schemas.microsoft.com/office/powerpoint/2010/main" val="776598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9AE1E46-FF15-F095-D758-A974DFB8B9D9}"/>
              </a:ext>
            </a:extLst>
          </p:cNvPr>
          <p:cNvSpPr>
            <a:spLocks noGrp="1"/>
          </p:cNvSpPr>
          <p:nvPr>
            <p:ph type="title"/>
          </p:nvPr>
        </p:nvSpPr>
        <p:spPr/>
        <p:txBody>
          <a:bodyPr/>
          <a:lstStyle/>
          <a:p>
            <a:r>
              <a:rPr lang="ro-RO" dirty="0"/>
              <a:t>Întrebări de recapitulare</a:t>
            </a:r>
            <a:endParaRPr lang="en-US" dirty="0"/>
          </a:p>
        </p:txBody>
      </p:sp>
      <p:sp>
        <p:nvSpPr>
          <p:cNvPr id="3" name="Substituent conținut 2">
            <a:extLst>
              <a:ext uri="{FF2B5EF4-FFF2-40B4-BE49-F238E27FC236}">
                <a16:creationId xmlns:a16="http://schemas.microsoft.com/office/drawing/2014/main" id="{607077D1-BB67-E2DC-0EC7-CD33D0254A2B}"/>
              </a:ext>
            </a:extLst>
          </p:cNvPr>
          <p:cNvSpPr>
            <a:spLocks noGrp="1"/>
          </p:cNvSpPr>
          <p:nvPr>
            <p:ph idx="1"/>
          </p:nvPr>
        </p:nvSpPr>
        <p:spPr/>
        <p:txBody>
          <a:bodyPr/>
          <a:lstStyle/>
          <a:p>
            <a:pPr marL="0" marR="0">
              <a:lnSpc>
                <a:spcPct val="107000"/>
              </a:lnSpc>
              <a:spcBef>
                <a:spcPts val="0"/>
              </a:spcBef>
              <a:spcAft>
                <a:spcPts val="0"/>
              </a:spcAft>
            </a:pPr>
            <a:r>
              <a:rPr lang="ro-RO" kern="100" dirty="0">
                <a:latin typeface="Calibri" panose="020F0502020204030204" pitchFamily="34" charset="0"/>
                <a:ea typeface="Calibri" panose="020F0502020204030204" pitchFamily="34" charset="0"/>
                <a:cs typeface="Times New Roman" panose="02020603050405020304" pitchFamily="18" charset="0"/>
              </a:rPr>
              <a:t>Ce se întâmplă la joncțiune dintre 2 metale?</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ro-RO" kern="100" dirty="0">
                <a:latin typeface="Calibri" panose="020F0502020204030204" pitchFamily="34" charset="0"/>
                <a:ea typeface="Calibri" panose="020F0502020204030204" pitchFamily="34" charset="0"/>
                <a:cs typeface="Times New Roman" panose="02020603050405020304" pitchFamily="18" charset="0"/>
              </a:rPr>
              <a:t>Ce se </a:t>
            </a:r>
            <a:r>
              <a:rPr lang="ro-RO" kern="100" dirty="0" err="1">
                <a:latin typeface="Calibri" panose="020F0502020204030204" pitchFamily="34" charset="0"/>
                <a:ea typeface="Calibri" panose="020F0502020204030204" pitchFamily="34" charset="0"/>
                <a:cs typeface="Times New Roman" panose="02020603050405020304" pitchFamily="18" charset="0"/>
              </a:rPr>
              <a:t>întîmplă</a:t>
            </a:r>
            <a:r>
              <a:rPr lang="ro-RO" kern="100" dirty="0">
                <a:latin typeface="Calibri" panose="020F0502020204030204" pitchFamily="34" charset="0"/>
                <a:ea typeface="Calibri" panose="020F0502020204030204" pitchFamily="34" charset="0"/>
                <a:cs typeface="Times New Roman" panose="02020603050405020304" pitchFamily="18" charset="0"/>
              </a:rPr>
              <a:t> la joncțiunea dintre 2 SC cu conductibilitate diferită?</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ro-RO" kern="100" dirty="0">
                <a:latin typeface="Calibri" panose="020F0502020204030204" pitchFamily="34" charset="0"/>
                <a:ea typeface="Calibri" panose="020F0502020204030204" pitchFamily="34" charset="0"/>
                <a:cs typeface="Times New Roman" panose="02020603050405020304" pitchFamily="18" charset="0"/>
              </a:rPr>
              <a:t>Ce este contactul </a:t>
            </a:r>
            <a:r>
              <a:rPr lang="ro-RO" kern="100" dirty="0" err="1">
                <a:latin typeface="Calibri" panose="020F0502020204030204" pitchFamily="34" charset="0"/>
                <a:ea typeface="Calibri" panose="020F0502020204030204" pitchFamily="34" charset="0"/>
                <a:cs typeface="Times New Roman" panose="02020603050405020304" pitchFamily="18" charset="0"/>
              </a:rPr>
              <a:t>Schottky</a:t>
            </a:r>
            <a:r>
              <a:rPr lang="ro-RO" kern="100" dirty="0">
                <a:latin typeface="Calibri" panose="020F0502020204030204" pitchFamily="34" charset="0"/>
                <a:ea typeface="Calibri" panose="020F0502020204030204" pitchFamily="34"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ro-RO" kern="100" dirty="0">
                <a:latin typeface="Calibri" panose="020F0502020204030204" pitchFamily="34" charset="0"/>
                <a:ea typeface="Calibri" panose="020F0502020204030204" pitchFamily="34" charset="0"/>
                <a:cs typeface="Times New Roman" panose="02020603050405020304" pitchFamily="18" charset="0"/>
              </a:rPr>
              <a:t>Unde se aplică aceste joncțiuni?</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ro-RO" kern="100" dirty="0">
                <a:latin typeface="Calibri" panose="020F0502020204030204" pitchFamily="34" charset="0"/>
                <a:ea typeface="Calibri" panose="020F0502020204030204" pitchFamily="34" charset="0"/>
                <a:cs typeface="Times New Roman" panose="02020603050405020304" pitchFamily="18" charset="0"/>
              </a:rPr>
              <a:t>Care este ecuația </a:t>
            </a:r>
            <a:r>
              <a:rPr lang="ro-RO" kern="100" dirty="0" err="1">
                <a:latin typeface="Calibri" panose="020F0502020204030204" pitchFamily="34" charset="0"/>
                <a:ea typeface="Calibri" panose="020F0502020204030204" pitchFamily="34" charset="0"/>
                <a:cs typeface="Times New Roman" panose="02020603050405020304" pitchFamily="18" charset="0"/>
              </a:rPr>
              <a:t>Shokley</a:t>
            </a:r>
            <a:r>
              <a:rPr lang="ro-RO" kern="100" dirty="0">
                <a:latin typeface="Calibri" panose="020F0502020204030204" pitchFamily="34" charset="0"/>
                <a:ea typeface="Calibri" panose="020F0502020204030204" pitchFamily="34" charset="0"/>
                <a:cs typeface="Times New Roman" panose="02020603050405020304" pitchFamily="18" charset="0"/>
              </a:rPr>
              <a:t>? Ce descrie ea?</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81415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6958" y="250031"/>
            <a:ext cx="5236842" cy="664369"/>
          </a:xfrm>
        </p:spPr>
        <p:txBody>
          <a:bodyPr>
            <a:normAutofit fontScale="90000"/>
          </a:bodyPr>
          <a:lstStyle/>
          <a:p>
            <a:r>
              <a:rPr lang="ro-RO" dirty="0"/>
              <a:t>MOS </a:t>
            </a:r>
            <a:r>
              <a:rPr lang="ro-RO" dirty="0" err="1"/>
              <a:t>Capacitors</a:t>
            </a:r>
            <a:endParaRPr lang="en-GB" dirty="0"/>
          </a:p>
        </p:txBody>
      </p:sp>
      <p:sp>
        <p:nvSpPr>
          <p:cNvPr id="3" name="Content Placeholder 2"/>
          <p:cNvSpPr>
            <a:spLocks noGrp="1"/>
          </p:cNvSpPr>
          <p:nvPr>
            <p:ph idx="1"/>
          </p:nvPr>
        </p:nvSpPr>
        <p:spPr>
          <a:xfrm>
            <a:off x="6116958" y="914400"/>
            <a:ext cx="5861682" cy="5943600"/>
          </a:xfrm>
        </p:spPr>
        <p:txBody>
          <a:bodyPr>
            <a:normAutofit/>
          </a:bodyPr>
          <a:lstStyle/>
          <a:p>
            <a:pPr marL="0" indent="0">
              <a:buNone/>
            </a:pPr>
            <a:r>
              <a:rPr lang="ro-RO" b="1" dirty="0"/>
              <a:t>             3</a:t>
            </a:r>
            <a:r>
              <a:rPr lang="en-GB" b="1" dirty="0"/>
              <a:t> </a:t>
            </a:r>
            <a:r>
              <a:rPr lang="en-GB" b="1" dirty="0" err="1"/>
              <a:t>regiuni</a:t>
            </a:r>
            <a:r>
              <a:rPr lang="en-GB" b="1" dirty="0"/>
              <a:t> de </a:t>
            </a:r>
            <a:r>
              <a:rPr lang="en-GB" b="1" dirty="0" err="1"/>
              <a:t>operare</a:t>
            </a:r>
            <a:r>
              <a:rPr lang="en-GB" b="1" dirty="0"/>
              <a:t>:</a:t>
            </a:r>
          </a:p>
          <a:p>
            <a:r>
              <a:rPr lang="en-GB" b="1" dirty="0" err="1"/>
              <a:t>Acumulare</a:t>
            </a:r>
            <a:r>
              <a:rPr lang="en-GB" b="1" dirty="0"/>
              <a:t>: -V – </a:t>
            </a:r>
            <a:r>
              <a:rPr lang="ro-RO" b="1" dirty="0"/>
              <a:t>sarcini s</a:t>
            </a:r>
            <a:r>
              <a:rPr lang="en-GB" b="1" dirty="0"/>
              <a:t>e </a:t>
            </a:r>
            <a:r>
              <a:rPr lang="en-GB" b="1" dirty="0" err="1"/>
              <a:t>acumulează</a:t>
            </a:r>
            <a:r>
              <a:rPr lang="en-GB" b="1" dirty="0"/>
              <a:t> la </a:t>
            </a:r>
            <a:r>
              <a:rPr lang="ro-RO" b="1" dirty="0"/>
              <a:t>bariera </a:t>
            </a:r>
            <a:r>
              <a:rPr lang="en-GB" b="1" dirty="0" err="1"/>
              <a:t>oxid</a:t>
            </a:r>
            <a:r>
              <a:rPr lang="en-GB" b="1" dirty="0"/>
              <a:t>-</a:t>
            </a:r>
            <a:r>
              <a:rPr lang="ro-RO" b="1" dirty="0"/>
              <a:t> SC</a:t>
            </a:r>
            <a:endParaRPr lang="en-GB" b="1" dirty="0"/>
          </a:p>
          <a:p>
            <a:r>
              <a:rPr lang="en-GB" b="1" dirty="0" err="1"/>
              <a:t>Epuizare</a:t>
            </a:r>
            <a:r>
              <a:rPr lang="en-GB" b="1" dirty="0"/>
              <a:t>: +V - </a:t>
            </a:r>
            <a:r>
              <a:rPr lang="en-GB" b="1" dirty="0" err="1"/>
              <a:t>împinge</a:t>
            </a:r>
            <a:r>
              <a:rPr lang="en-GB" b="1" dirty="0"/>
              <a:t> </a:t>
            </a:r>
            <a:r>
              <a:rPr lang="ro-RO" b="1" dirty="0"/>
              <a:t>golurile mobile</a:t>
            </a:r>
            <a:r>
              <a:rPr lang="en-GB" b="1" dirty="0"/>
              <a:t> </a:t>
            </a:r>
            <a:r>
              <a:rPr lang="en-GB" b="1" dirty="0" err="1"/>
              <a:t>în</a:t>
            </a:r>
            <a:r>
              <a:rPr lang="en-GB" b="1" dirty="0"/>
              <a:t> </a:t>
            </a:r>
            <a:r>
              <a:rPr lang="en-GB" b="1" dirty="0" err="1"/>
              <a:t>substrat</a:t>
            </a:r>
            <a:r>
              <a:rPr lang="en-GB" b="1" dirty="0"/>
              <a:t>.</a:t>
            </a:r>
            <a:r>
              <a:rPr lang="ro-RO" b="1" dirty="0"/>
              <a:t> SC </a:t>
            </a:r>
            <a:r>
              <a:rPr lang="en-GB" b="1" dirty="0" err="1"/>
              <a:t>este</a:t>
            </a:r>
            <a:r>
              <a:rPr lang="en-GB" b="1" dirty="0"/>
              <a:t> </a:t>
            </a:r>
            <a:r>
              <a:rPr lang="en-GB" b="1" dirty="0" err="1"/>
              <a:t>epuizat</a:t>
            </a:r>
            <a:r>
              <a:rPr lang="en-GB" b="1" dirty="0"/>
              <a:t> de </a:t>
            </a:r>
            <a:r>
              <a:rPr lang="ro-RO" b="1" dirty="0" err="1"/>
              <a:t>purtatori</a:t>
            </a:r>
            <a:r>
              <a:rPr lang="ro-RO" b="1" dirty="0"/>
              <a:t> </a:t>
            </a:r>
            <a:r>
              <a:rPr lang="en-GB" b="1" dirty="0" err="1"/>
              <a:t>mobil</a:t>
            </a:r>
            <a:r>
              <a:rPr lang="ro-RO" b="1" dirty="0"/>
              <a:t>i  la interfața</a:t>
            </a:r>
            <a:r>
              <a:rPr lang="en-GB" b="1" dirty="0"/>
              <a:t>.</a:t>
            </a:r>
          </a:p>
          <a:p>
            <a:r>
              <a:rPr lang="en-GB" b="1" dirty="0" err="1"/>
              <a:t>Inversi</a:t>
            </a:r>
            <a:r>
              <a:rPr lang="ro-RO" b="1" dirty="0"/>
              <a:t>e</a:t>
            </a:r>
            <a:r>
              <a:rPr lang="en-GB" b="1" dirty="0"/>
              <a:t>: ++ V – </a:t>
            </a:r>
            <a:r>
              <a:rPr lang="ro-RO" b="1" dirty="0"/>
              <a:t>la cca </a:t>
            </a:r>
            <a:r>
              <a:rPr lang="en-GB" b="1" dirty="0"/>
              <a:t>V</a:t>
            </a:r>
            <a:r>
              <a:rPr lang="en-GB" b="1" baseline="-25000" dirty="0"/>
              <a:t>T</a:t>
            </a:r>
            <a:r>
              <a:rPr lang="en-GB" b="1" dirty="0"/>
              <a:t>,</a:t>
            </a:r>
            <a:r>
              <a:rPr lang="ro-RO" b="1" dirty="0"/>
              <a:t> purtătorii </a:t>
            </a:r>
            <a:r>
              <a:rPr lang="en-GB" b="1" dirty="0" err="1"/>
              <a:t>minoritari</a:t>
            </a:r>
            <a:r>
              <a:rPr lang="en-GB" b="1" dirty="0"/>
              <a:t> </a:t>
            </a:r>
            <a:r>
              <a:rPr lang="en-GB" b="1" dirty="0" err="1"/>
              <a:t>sunt</a:t>
            </a:r>
            <a:r>
              <a:rPr lang="en-GB" b="1" dirty="0"/>
              <a:t> </a:t>
            </a:r>
            <a:r>
              <a:rPr lang="en-GB" b="1" dirty="0" err="1"/>
              <a:t>atrași</a:t>
            </a:r>
            <a:r>
              <a:rPr lang="en-GB" b="1" dirty="0"/>
              <a:t> de</a:t>
            </a:r>
            <a:r>
              <a:rPr lang="ro-RO" b="1" dirty="0"/>
              <a:t> </a:t>
            </a:r>
            <a:r>
              <a:rPr lang="en-GB" b="1" dirty="0" err="1"/>
              <a:t>interfață</a:t>
            </a:r>
            <a:r>
              <a:rPr lang="en-GB" b="1" dirty="0"/>
              <a:t> </a:t>
            </a:r>
            <a:r>
              <a:rPr lang="en-GB" b="1" dirty="0" err="1"/>
              <a:t>formând</a:t>
            </a:r>
            <a:r>
              <a:rPr lang="en-GB" b="1" dirty="0"/>
              <a:t> un </a:t>
            </a:r>
            <a:r>
              <a:rPr lang="en-GB" b="1" dirty="0" err="1"/>
              <a:t>negativ</a:t>
            </a:r>
            <a:r>
              <a:rPr lang="ro-RO" b="1" dirty="0"/>
              <a:t> </a:t>
            </a:r>
            <a:r>
              <a:rPr lang="en-GB" b="1" dirty="0" err="1"/>
              <a:t>strat</a:t>
            </a:r>
            <a:r>
              <a:rPr lang="en-GB" b="1" dirty="0"/>
              <a:t> de </a:t>
            </a:r>
            <a:r>
              <a:rPr lang="en-GB" b="1" dirty="0" err="1"/>
              <a:t>inversie</a:t>
            </a:r>
            <a:r>
              <a:rPr lang="en-GB" b="1" dirty="0"/>
              <a:t>.</a:t>
            </a:r>
          </a:p>
          <a:p>
            <a:r>
              <a:rPr lang="en-GB" b="1" dirty="0"/>
              <a:t>V</a:t>
            </a:r>
            <a:r>
              <a:rPr lang="en-GB" b="1" baseline="-25000" dirty="0"/>
              <a:t>G </a:t>
            </a:r>
            <a:r>
              <a:rPr lang="en-GB" b="1" dirty="0"/>
              <a:t>= </a:t>
            </a:r>
            <a:r>
              <a:rPr lang="en-GB" b="1" dirty="0" err="1"/>
              <a:t>Tensiunea</a:t>
            </a:r>
            <a:r>
              <a:rPr lang="en-GB" b="1" dirty="0"/>
              <a:t> </a:t>
            </a:r>
            <a:r>
              <a:rPr lang="en-GB" b="1" dirty="0" err="1"/>
              <a:t>porții</a:t>
            </a:r>
            <a:endParaRPr lang="en-GB" b="1" dirty="0"/>
          </a:p>
          <a:p>
            <a:r>
              <a:rPr lang="en-GB" b="1" dirty="0"/>
              <a:t>V</a:t>
            </a:r>
            <a:r>
              <a:rPr lang="en-GB" b="1" baseline="-25000" dirty="0"/>
              <a:t>T </a:t>
            </a:r>
            <a:r>
              <a:rPr lang="en-GB" b="1" dirty="0"/>
              <a:t>= </a:t>
            </a:r>
            <a:r>
              <a:rPr lang="en-GB" b="1" dirty="0" err="1"/>
              <a:t>Tensiunea</a:t>
            </a:r>
            <a:r>
              <a:rPr lang="en-GB" b="1" dirty="0"/>
              <a:t> </a:t>
            </a:r>
            <a:r>
              <a:rPr lang="en-GB" b="1" dirty="0" err="1"/>
              <a:t>pragului</a:t>
            </a:r>
            <a:endParaRPr lang="en-GB" b="1" dirty="0"/>
          </a:p>
          <a:p>
            <a:r>
              <a:rPr lang="en-GB" b="1" dirty="0"/>
              <a:t>V</a:t>
            </a:r>
            <a:r>
              <a:rPr lang="en-GB" b="1" baseline="-25000" dirty="0"/>
              <a:t>FB </a:t>
            </a:r>
            <a:r>
              <a:rPr lang="en-GB" b="1" dirty="0"/>
              <a:t>= </a:t>
            </a:r>
            <a:r>
              <a:rPr lang="en-GB" b="1" dirty="0" err="1"/>
              <a:t>Tensiune</a:t>
            </a:r>
            <a:r>
              <a:rPr lang="en-GB" b="1" dirty="0"/>
              <a:t> </a:t>
            </a:r>
            <a:r>
              <a:rPr lang="en-GB" b="1" dirty="0" err="1"/>
              <a:t>bandă</a:t>
            </a:r>
            <a:r>
              <a:rPr lang="en-GB" b="1" dirty="0"/>
              <a:t> </a:t>
            </a:r>
            <a:r>
              <a:rPr lang="en-GB" b="1" dirty="0" err="1"/>
              <a:t>plană</a:t>
            </a:r>
            <a:r>
              <a:rPr lang="ro-RO" b="1" dirty="0"/>
              <a:t> </a:t>
            </a:r>
            <a:r>
              <a:rPr lang="ro-RO" sz="2200" b="1" dirty="0"/>
              <a:t>(</a:t>
            </a:r>
            <a:r>
              <a:rPr lang="ro-RO" sz="2200" b="1" dirty="0" err="1"/>
              <a:t>flat</a:t>
            </a:r>
            <a:r>
              <a:rPr lang="ro-RO" sz="2200" b="1" dirty="0"/>
              <a:t> </a:t>
            </a:r>
            <a:r>
              <a:rPr lang="ro-RO" sz="2200" b="1" dirty="0" err="1"/>
              <a:t>band</a:t>
            </a:r>
            <a:r>
              <a:rPr lang="ro-RO" sz="2200" b="1" dirty="0"/>
              <a:t>)</a:t>
            </a:r>
            <a:endParaRPr lang="en-GB" sz="2200" b="1" dirty="0"/>
          </a:p>
        </p:txBody>
      </p:sp>
      <p:pic>
        <p:nvPicPr>
          <p:cNvPr id="4" name="Picture 3"/>
          <p:cNvPicPr>
            <a:picLocks noChangeAspect="1"/>
          </p:cNvPicPr>
          <p:nvPr/>
        </p:nvPicPr>
        <p:blipFill>
          <a:blip r:embed="rId2"/>
          <a:stretch>
            <a:fillRect/>
          </a:stretch>
        </p:blipFill>
        <p:spPr>
          <a:xfrm>
            <a:off x="-1" y="0"/>
            <a:ext cx="6116959" cy="6858000"/>
          </a:xfrm>
          <a:prstGeom prst="rect">
            <a:avLst/>
          </a:prstGeom>
        </p:spPr>
      </p:pic>
    </p:spTree>
    <p:extLst>
      <p:ext uri="{BB962C8B-B14F-4D97-AF65-F5344CB8AC3E}">
        <p14:creationId xmlns:p14="http://schemas.microsoft.com/office/powerpoint/2010/main" val="3227792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r>
              <a:rPr lang="ro-RO" dirty="0"/>
              <a:t>MOS </a:t>
            </a:r>
            <a:r>
              <a:rPr lang="ro-RO" dirty="0" err="1"/>
              <a:t>Capacitors</a:t>
            </a:r>
            <a:endParaRPr lang="en-GB" dirty="0"/>
          </a:p>
        </p:txBody>
      </p:sp>
      <p:sp>
        <p:nvSpPr>
          <p:cNvPr id="3" name="Content Placeholder 2"/>
          <p:cNvSpPr>
            <a:spLocks noGrp="1"/>
          </p:cNvSpPr>
          <p:nvPr>
            <p:ph idx="1"/>
          </p:nvPr>
        </p:nvSpPr>
        <p:spPr>
          <a:xfrm>
            <a:off x="0" y="987552"/>
            <a:ext cx="6440424" cy="5737098"/>
          </a:xfrm>
        </p:spPr>
        <p:txBody>
          <a:bodyPr>
            <a:normAutofit lnSpcReduction="10000"/>
          </a:bodyPr>
          <a:lstStyle/>
          <a:p>
            <a:r>
              <a:rPr lang="en-GB" dirty="0" err="1"/>
              <a:t>Oxidul</a:t>
            </a:r>
            <a:r>
              <a:rPr lang="en-GB" dirty="0"/>
              <a:t> </a:t>
            </a:r>
            <a:r>
              <a:rPr lang="en-GB" dirty="0" err="1"/>
              <a:t>este</a:t>
            </a:r>
            <a:r>
              <a:rPr lang="en-GB" dirty="0"/>
              <a:t> </a:t>
            </a:r>
            <a:r>
              <a:rPr lang="en-GB" dirty="0" err="1"/>
              <a:t>modelat</a:t>
            </a:r>
            <a:r>
              <a:rPr lang="en-GB" dirty="0"/>
              <a:t> ca un semiconductor cu o </a:t>
            </a:r>
            <a:r>
              <a:rPr lang="en-GB" dirty="0" err="1"/>
              <a:t>bandă</a:t>
            </a:r>
            <a:r>
              <a:rPr lang="en-GB" dirty="0"/>
              <a:t> </a:t>
            </a:r>
            <a:r>
              <a:rPr lang="ro-RO" dirty="0"/>
              <a:t>interzisă </a:t>
            </a:r>
            <a:r>
              <a:rPr lang="en-GB" dirty="0" err="1"/>
              <a:t>foarte</a:t>
            </a:r>
            <a:r>
              <a:rPr lang="en-GB" dirty="0"/>
              <a:t> mare </a:t>
            </a:r>
            <a:r>
              <a:rPr lang="en-GB" dirty="0" err="1"/>
              <a:t>și</a:t>
            </a:r>
            <a:r>
              <a:rPr lang="en-GB" dirty="0"/>
              <a:t> </a:t>
            </a:r>
            <a:r>
              <a:rPr lang="en-GB" dirty="0" err="1"/>
              <a:t>blochează</a:t>
            </a:r>
            <a:r>
              <a:rPr lang="en-GB" dirty="0"/>
              <a:t> </a:t>
            </a:r>
            <a:r>
              <a:rPr lang="en-GB" dirty="0" err="1"/>
              <a:t>orice</a:t>
            </a:r>
            <a:r>
              <a:rPr lang="en-GB" dirty="0"/>
              <a:t> flux de</a:t>
            </a:r>
            <a:r>
              <a:rPr lang="ro-RO" dirty="0"/>
              <a:t> </a:t>
            </a:r>
            <a:r>
              <a:rPr lang="en-GB" dirty="0" err="1"/>
              <a:t>transportoare</a:t>
            </a:r>
            <a:r>
              <a:rPr lang="en-GB" dirty="0"/>
              <a:t> </a:t>
            </a:r>
            <a:r>
              <a:rPr lang="en-GB" dirty="0" err="1"/>
              <a:t>între</a:t>
            </a:r>
            <a:r>
              <a:rPr lang="en-GB" dirty="0"/>
              <a:t> </a:t>
            </a:r>
            <a:r>
              <a:rPr lang="ro-RO" dirty="0"/>
              <a:t>SC și Me</a:t>
            </a:r>
            <a:r>
              <a:rPr lang="en-GB" dirty="0"/>
              <a:t> de </a:t>
            </a:r>
            <a:r>
              <a:rPr lang="en-GB" dirty="0" err="1"/>
              <a:t>poartă</a:t>
            </a:r>
            <a:r>
              <a:rPr lang="en-GB" dirty="0"/>
              <a:t>. </a:t>
            </a:r>
            <a:endParaRPr lang="ro-RO" dirty="0"/>
          </a:p>
          <a:p>
            <a:r>
              <a:rPr lang="en-GB" dirty="0"/>
              <a:t>Banda care se </a:t>
            </a:r>
            <a:r>
              <a:rPr lang="ro-RO" dirty="0"/>
              <a:t>distorsionează </a:t>
            </a:r>
            <a:r>
              <a:rPr lang="en-GB" dirty="0" err="1"/>
              <a:t>în</a:t>
            </a:r>
            <a:r>
              <a:rPr lang="ro-RO" dirty="0"/>
              <a:t> SC</a:t>
            </a:r>
            <a:r>
              <a:rPr lang="en-GB" dirty="0"/>
              <a:t> </a:t>
            </a:r>
            <a:r>
              <a:rPr lang="en-GB" dirty="0" err="1"/>
              <a:t>este</a:t>
            </a:r>
            <a:r>
              <a:rPr lang="en-GB" dirty="0"/>
              <a:t> </a:t>
            </a:r>
            <a:r>
              <a:rPr lang="en-GB" dirty="0" err="1"/>
              <a:t>în</a:t>
            </a:r>
            <a:r>
              <a:rPr lang="en-GB" dirty="0"/>
              <a:t> </a:t>
            </a:r>
            <a:r>
              <a:rPr lang="en-GB" dirty="0" err="1"/>
              <a:t>concordanță</a:t>
            </a:r>
            <a:r>
              <a:rPr lang="en-GB" dirty="0"/>
              <a:t> cu </a:t>
            </a:r>
            <a:r>
              <a:rPr lang="en-GB" dirty="0" err="1"/>
              <a:t>prezența</a:t>
            </a:r>
            <a:r>
              <a:rPr lang="en-GB" dirty="0"/>
              <a:t> </a:t>
            </a:r>
            <a:r>
              <a:rPr lang="en-GB" dirty="0" err="1"/>
              <a:t>unui</a:t>
            </a:r>
            <a:r>
              <a:rPr lang="en-GB" dirty="0"/>
              <a:t> </a:t>
            </a:r>
            <a:r>
              <a:rPr lang="en-GB" dirty="0" err="1"/>
              <a:t>strat</a:t>
            </a:r>
            <a:r>
              <a:rPr lang="en-GB" dirty="0"/>
              <a:t> de </a:t>
            </a:r>
            <a:r>
              <a:rPr lang="en-GB" dirty="0" err="1"/>
              <a:t>epuizare</a:t>
            </a:r>
            <a:r>
              <a:rPr lang="ro-RO" dirty="0"/>
              <a:t> la</a:t>
            </a:r>
            <a:r>
              <a:rPr lang="en-GB" dirty="0"/>
              <a:t> </a:t>
            </a:r>
            <a:r>
              <a:rPr lang="en-GB" dirty="0" err="1"/>
              <a:t>interfața</a:t>
            </a:r>
            <a:r>
              <a:rPr lang="en-GB" dirty="0"/>
              <a:t> </a:t>
            </a:r>
            <a:r>
              <a:rPr lang="ro-RO" dirty="0"/>
              <a:t>SC-</a:t>
            </a:r>
            <a:r>
              <a:rPr lang="en-GB" dirty="0" err="1"/>
              <a:t>oxid</a:t>
            </a:r>
            <a:r>
              <a:rPr lang="en-GB" dirty="0"/>
              <a:t>,</a:t>
            </a:r>
            <a:endParaRPr lang="ro-RO" dirty="0"/>
          </a:p>
          <a:p>
            <a:r>
              <a:rPr lang="en-GB" dirty="0"/>
              <a:t> </a:t>
            </a:r>
            <a:r>
              <a:rPr lang="en-GB" dirty="0" err="1"/>
              <a:t>energia</a:t>
            </a:r>
            <a:r>
              <a:rPr lang="en-GB" dirty="0"/>
              <a:t> Fermi </a:t>
            </a:r>
            <a:r>
              <a:rPr lang="en-GB" dirty="0" err="1"/>
              <a:t>este</a:t>
            </a:r>
            <a:r>
              <a:rPr lang="en-GB" dirty="0"/>
              <a:t> </a:t>
            </a:r>
            <a:r>
              <a:rPr lang="en-GB" dirty="0" err="1"/>
              <a:t>aproape</a:t>
            </a:r>
            <a:r>
              <a:rPr lang="en-GB" dirty="0"/>
              <a:t> de </a:t>
            </a:r>
            <a:r>
              <a:rPr lang="en-GB" dirty="0" err="1"/>
              <a:t>marginea</a:t>
            </a:r>
            <a:r>
              <a:rPr lang="en-GB" dirty="0"/>
              <a:t> </a:t>
            </a:r>
            <a:r>
              <a:rPr lang="en-GB" dirty="0" err="1"/>
              <a:t>benzii</a:t>
            </a:r>
            <a:r>
              <a:rPr lang="en-GB" dirty="0"/>
              <a:t> de </a:t>
            </a:r>
            <a:r>
              <a:rPr lang="en-GB" dirty="0" err="1"/>
              <a:t>conducere</a:t>
            </a:r>
            <a:r>
              <a:rPr lang="en-GB" dirty="0"/>
              <a:t>, </a:t>
            </a:r>
            <a:r>
              <a:rPr lang="en-GB" dirty="0" err="1"/>
              <a:t>așa</a:t>
            </a:r>
            <a:r>
              <a:rPr lang="en-GB" dirty="0"/>
              <a:t> cum </a:t>
            </a:r>
            <a:r>
              <a:rPr lang="en-GB" dirty="0" err="1"/>
              <a:t>este</a:t>
            </a:r>
            <a:r>
              <a:rPr lang="en-GB" dirty="0"/>
              <a:t> de </a:t>
            </a:r>
            <a:r>
              <a:rPr lang="en-GB" dirty="0" err="1"/>
              <a:t>așteptat</a:t>
            </a:r>
            <a:r>
              <a:rPr lang="en-GB" dirty="0"/>
              <a:t> </a:t>
            </a:r>
            <a:r>
              <a:rPr lang="en-GB" dirty="0" err="1"/>
              <a:t>atunci</a:t>
            </a:r>
            <a:r>
              <a:rPr lang="en-GB" dirty="0"/>
              <a:t> </a:t>
            </a:r>
            <a:r>
              <a:rPr lang="en-GB" dirty="0" err="1"/>
              <a:t>când</a:t>
            </a:r>
            <a:r>
              <a:rPr lang="ro-RO" dirty="0"/>
              <a:t> </a:t>
            </a:r>
            <a:r>
              <a:rPr lang="en-GB" dirty="0" err="1"/>
              <a:t>densitate</a:t>
            </a:r>
            <a:r>
              <a:rPr lang="en-GB" dirty="0"/>
              <a:t> mare de </a:t>
            </a:r>
            <a:r>
              <a:rPr lang="en-GB" dirty="0" err="1"/>
              <a:t>electroni</a:t>
            </a:r>
            <a:r>
              <a:rPr lang="en-GB" dirty="0"/>
              <a:t> </a:t>
            </a:r>
            <a:r>
              <a:rPr lang="en-GB" dirty="0" err="1"/>
              <a:t>este</a:t>
            </a:r>
            <a:r>
              <a:rPr lang="en-GB" dirty="0"/>
              <a:t> </a:t>
            </a:r>
            <a:r>
              <a:rPr lang="en-GB" dirty="0" err="1"/>
              <a:t>prezentă</a:t>
            </a:r>
            <a:r>
              <a:rPr lang="en-GB" dirty="0"/>
              <a:t>. </a:t>
            </a:r>
            <a:endParaRPr lang="ro-RO" dirty="0"/>
          </a:p>
          <a:p>
            <a:r>
              <a:rPr lang="en-GB" dirty="0" err="1"/>
              <a:t>Semiconductorul</a:t>
            </a:r>
            <a:r>
              <a:rPr lang="en-GB" dirty="0"/>
              <a:t> </a:t>
            </a:r>
            <a:r>
              <a:rPr lang="en-GB" dirty="0" err="1"/>
              <a:t>rămâne</a:t>
            </a:r>
            <a:r>
              <a:rPr lang="en-GB" dirty="0"/>
              <a:t> </a:t>
            </a:r>
            <a:r>
              <a:rPr lang="en-GB" dirty="0" err="1"/>
              <a:t>în</a:t>
            </a:r>
            <a:r>
              <a:rPr lang="en-GB" dirty="0"/>
              <a:t> </a:t>
            </a:r>
            <a:r>
              <a:rPr lang="en-GB" dirty="0" err="1"/>
              <a:t>echilibru</a:t>
            </a:r>
            <a:r>
              <a:rPr lang="en-GB" dirty="0"/>
              <a:t> </a:t>
            </a:r>
            <a:r>
              <a:rPr lang="ro-RO" dirty="0"/>
              <a:t>t</a:t>
            </a:r>
            <a:r>
              <a:rPr lang="en-GB" dirty="0" err="1"/>
              <a:t>ermic</a:t>
            </a:r>
            <a:r>
              <a:rPr lang="ro-RO" dirty="0"/>
              <a:t> </a:t>
            </a:r>
            <a:r>
              <a:rPr lang="en-GB" dirty="0" err="1"/>
              <a:t>când</a:t>
            </a:r>
            <a:r>
              <a:rPr lang="en-GB" dirty="0"/>
              <a:t> se </a:t>
            </a:r>
            <a:r>
              <a:rPr lang="en-GB" dirty="0" err="1"/>
              <a:t>aplică</a:t>
            </a:r>
            <a:r>
              <a:rPr lang="en-GB" dirty="0"/>
              <a:t> o </a:t>
            </a:r>
            <a:r>
              <a:rPr lang="en-GB" dirty="0" err="1"/>
              <a:t>tensiune</a:t>
            </a:r>
            <a:r>
              <a:rPr lang="en-GB" dirty="0"/>
              <a:t> </a:t>
            </a:r>
            <a:r>
              <a:rPr lang="en-GB" dirty="0" err="1"/>
              <a:t>pe</a:t>
            </a:r>
            <a:r>
              <a:rPr lang="en-GB" dirty="0"/>
              <a:t> </a:t>
            </a:r>
            <a:r>
              <a:rPr lang="en-GB" dirty="0" err="1"/>
              <a:t>poartă</a:t>
            </a:r>
            <a:r>
              <a:rPr lang="en-GB" dirty="0"/>
              <a:t>.</a:t>
            </a:r>
          </a:p>
        </p:txBody>
      </p:sp>
      <p:pic>
        <p:nvPicPr>
          <p:cNvPr id="4" name="Picture 3"/>
          <p:cNvPicPr>
            <a:picLocks noChangeAspect="1"/>
          </p:cNvPicPr>
          <p:nvPr/>
        </p:nvPicPr>
        <p:blipFill>
          <a:blip r:embed="rId2"/>
          <a:stretch>
            <a:fillRect/>
          </a:stretch>
        </p:blipFill>
        <p:spPr>
          <a:xfrm>
            <a:off x="6440424" y="584898"/>
            <a:ext cx="5746315" cy="4992942"/>
          </a:xfrm>
          <a:prstGeom prst="rect">
            <a:avLst/>
          </a:prstGeom>
        </p:spPr>
      </p:pic>
    </p:spTree>
    <p:extLst>
      <p:ext uri="{BB962C8B-B14F-4D97-AF65-F5344CB8AC3E}">
        <p14:creationId xmlns:p14="http://schemas.microsoft.com/office/powerpoint/2010/main" val="2623687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2699"/>
          </a:xfrm>
        </p:spPr>
        <p:txBody>
          <a:bodyPr>
            <a:normAutofit fontScale="90000"/>
          </a:bodyPr>
          <a:lstStyle/>
          <a:p>
            <a:r>
              <a:rPr lang="ro-RO" dirty="0"/>
              <a:t>MOS Diagrama energetica</a:t>
            </a:r>
            <a:endParaRPr lang="en-GB" dirty="0"/>
          </a:p>
        </p:txBody>
      </p:sp>
      <p:sp>
        <p:nvSpPr>
          <p:cNvPr id="3" name="Content Placeholder 2"/>
          <p:cNvSpPr>
            <a:spLocks noGrp="1"/>
          </p:cNvSpPr>
          <p:nvPr>
            <p:ph idx="1"/>
          </p:nvPr>
        </p:nvSpPr>
        <p:spPr>
          <a:xfrm>
            <a:off x="216408" y="877824"/>
            <a:ext cx="11975592" cy="4351338"/>
          </a:xfrm>
        </p:spPr>
        <p:txBody>
          <a:bodyPr/>
          <a:lstStyle/>
          <a:p>
            <a:r>
              <a:rPr lang="en-GB" dirty="0" err="1"/>
              <a:t>Pentru</a:t>
            </a:r>
            <a:r>
              <a:rPr lang="en-GB" dirty="0"/>
              <a:t> a </a:t>
            </a:r>
            <a:r>
              <a:rPr lang="en-GB" dirty="0" err="1"/>
              <a:t>obține</a:t>
            </a:r>
            <a:r>
              <a:rPr lang="en-GB" dirty="0"/>
              <a:t> </a:t>
            </a:r>
            <a:r>
              <a:rPr lang="en-GB" dirty="0" err="1"/>
              <a:t>această</a:t>
            </a:r>
            <a:r>
              <a:rPr lang="en-GB" dirty="0"/>
              <a:t> </a:t>
            </a:r>
            <a:r>
              <a:rPr lang="en-GB" dirty="0" err="1"/>
              <a:t>diagramă</a:t>
            </a:r>
            <a:r>
              <a:rPr lang="en-GB" dirty="0"/>
              <a:t> cu </a:t>
            </a:r>
            <a:r>
              <a:rPr lang="en-GB" dirty="0" err="1"/>
              <a:t>bandă</a:t>
            </a:r>
            <a:r>
              <a:rPr lang="en-GB" dirty="0"/>
              <a:t> </a:t>
            </a:r>
            <a:r>
              <a:rPr lang="en-GB" dirty="0" err="1"/>
              <a:t>plană</a:t>
            </a:r>
            <a:r>
              <a:rPr lang="en-GB" dirty="0"/>
              <a:t> </a:t>
            </a:r>
            <a:r>
              <a:rPr lang="en-GB" dirty="0" err="1"/>
              <a:t>trebuie</a:t>
            </a:r>
            <a:r>
              <a:rPr lang="en-GB" dirty="0"/>
              <a:t> </a:t>
            </a:r>
            <a:r>
              <a:rPr lang="en-GB" dirty="0" err="1"/>
              <a:t>aplicată</a:t>
            </a:r>
            <a:r>
              <a:rPr lang="en-GB" dirty="0"/>
              <a:t> o </a:t>
            </a:r>
            <a:r>
              <a:rPr lang="en-GB" dirty="0" err="1"/>
              <a:t>tensiune</a:t>
            </a:r>
            <a:r>
              <a:rPr lang="en-GB" dirty="0"/>
              <a:t>, V</a:t>
            </a:r>
            <a:r>
              <a:rPr lang="en-GB" baseline="-25000" dirty="0"/>
              <a:t>FB</a:t>
            </a:r>
            <a:r>
              <a:rPr lang="en-GB" dirty="0"/>
              <a:t> </a:t>
            </a:r>
            <a:r>
              <a:rPr lang="ro-RO" dirty="0"/>
              <a:t> Este </a:t>
            </a:r>
            <a:r>
              <a:rPr lang="ro-RO" dirty="0" err="1"/>
              <a:t>aratata</a:t>
            </a:r>
            <a:r>
              <a:rPr lang="ro-RO" dirty="0"/>
              <a:t> lucrul de ieșire din Al </a:t>
            </a:r>
            <a:r>
              <a:rPr lang="ru-RU" dirty="0">
                <a:latin typeface="Times New Roman" panose="02020603050405020304" pitchFamily="18" charset="0"/>
                <a:cs typeface="Times New Roman" panose="02020603050405020304" pitchFamily="18" charset="0"/>
              </a:rPr>
              <a:t>Ф</a:t>
            </a:r>
            <a:r>
              <a:rPr lang="ro-RO" baseline="-25000" dirty="0">
                <a:latin typeface="Times New Roman" panose="02020603050405020304" pitchFamily="18" charset="0"/>
                <a:cs typeface="Times New Roman" panose="02020603050405020304" pitchFamily="18" charset="0"/>
              </a:rPr>
              <a:t>M</a:t>
            </a:r>
            <a:r>
              <a:rPr lang="ro-RO" dirty="0"/>
              <a:t>, afinitatea electronului din oxid, </a:t>
            </a:r>
            <a:r>
              <a:rPr lang="el-GR" dirty="0">
                <a:latin typeface="Times New Roman" panose="02020603050405020304" pitchFamily="18" charset="0"/>
                <a:cs typeface="Times New Roman" panose="02020603050405020304" pitchFamily="18" charset="0"/>
              </a:rPr>
              <a:t>χ</a:t>
            </a:r>
            <a:r>
              <a:rPr lang="ro-RO" baseline="-25000" dirty="0" err="1">
                <a:latin typeface="Times New Roman" panose="02020603050405020304" pitchFamily="18" charset="0"/>
                <a:cs typeface="Times New Roman" panose="02020603050405020304" pitchFamily="18" charset="0"/>
              </a:rPr>
              <a:t>oxide</a:t>
            </a:r>
            <a:r>
              <a:rPr lang="ro-RO"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χ</a:t>
            </a:r>
            <a:r>
              <a:rPr lang="ro-RO" baseline="-25000" dirty="0">
                <a:latin typeface="Times New Roman" panose="02020603050405020304" pitchFamily="18" charset="0"/>
                <a:cs typeface="Times New Roman" panose="02020603050405020304" pitchFamily="18" charset="0"/>
              </a:rPr>
              <a:t>Si</a:t>
            </a:r>
            <a:r>
              <a:rPr lang="ro-RO" dirty="0">
                <a:latin typeface="Times New Roman" panose="02020603050405020304" pitchFamily="18" charset="0"/>
                <a:cs typeface="Times New Roman" panose="02020603050405020304" pitchFamily="18" charset="0"/>
              </a:rPr>
              <a:t> și </a:t>
            </a:r>
            <a:r>
              <a:rPr lang="en-GB" dirty="0"/>
              <a:t>bandgap energy of silicon, </a:t>
            </a:r>
            <a:r>
              <a:rPr lang="en-GB" dirty="0" err="1"/>
              <a:t>Eg</a:t>
            </a:r>
            <a:r>
              <a:rPr lang="en-GB" dirty="0"/>
              <a:t> . </a:t>
            </a:r>
          </a:p>
        </p:txBody>
      </p:sp>
      <p:pic>
        <p:nvPicPr>
          <p:cNvPr id="4" name="Picture 3"/>
          <p:cNvPicPr>
            <a:picLocks noChangeAspect="1"/>
          </p:cNvPicPr>
          <p:nvPr/>
        </p:nvPicPr>
        <p:blipFill>
          <a:blip r:embed="rId2"/>
          <a:stretch>
            <a:fillRect/>
          </a:stretch>
        </p:blipFill>
        <p:spPr>
          <a:xfrm>
            <a:off x="3143630" y="2139696"/>
            <a:ext cx="6340611" cy="4387596"/>
          </a:xfrm>
          <a:prstGeom prst="rect">
            <a:avLst/>
          </a:prstGeom>
        </p:spPr>
      </p:pic>
    </p:spTree>
    <p:extLst>
      <p:ext uri="{BB962C8B-B14F-4D97-AF65-F5344CB8AC3E}">
        <p14:creationId xmlns:p14="http://schemas.microsoft.com/office/powerpoint/2010/main" val="1202465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1AFCEAC-101B-B349-4857-89138B34F49B}"/>
              </a:ext>
            </a:extLst>
          </p:cNvPr>
          <p:cNvSpPr>
            <a:spLocks noGrp="1"/>
          </p:cNvSpPr>
          <p:nvPr>
            <p:ph type="title"/>
          </p:nvPr>
        </p:nvSpPr>
        <p:spPr>
          <a:xfrm>
            <a:off x="219186" y="126586"/>
            <a:ext cx="6977932" cy="600075"/>
          </a:xfrm>
        </p:spPr>
        <p:txBody>
          <a:bodyPr>
            <a:normAutofit fontScale="90000"/>
          </a:bodyPr>
          <a:lstStyle/>
          <a:p>
            <a:r>
              <a:rPr lang="ro-RO" dirty="0"/>
              <a:t>Polarizarea contactului </a:t>
            </a:r>
            <a:r>
              <a:rPr lang="ro-RO" dirty="0" err="1"/>
              <a:t>Schottky</a:t>
            </a:r>
            <a:endParaRPr lang="en-US" dirty="0"/>
          </a:p>
        </p:txBody>
      </p:sp>
      <p:pic>
        <p:nvPicPr>
          <p:cNvPr id="5" name="Substituent conținut 4">
            <a:extLst>
              <a:ext uri="{FF2B5EF4-FFF2-40B4-BE49-F238E27FC236}">
                <a16:creationId xmlns:a16="http://schemas.microsoft.com/office/drawing/2014/main" id="{57742714-1629-A843-CA6F-DA10798F724F}"/>
              </a:ext>
            </a:extLst>
          </p:cNvPr>
          <p:cNvPicPr>
            <a:picLocks noGrp="1" noChangeAspect="1"/>
          </p:cNvPicPr>
          <p:nvPr>
            <p:ph idx="1"/>
          </p:nvPr>
        </p:nvPicPr>
        <p:blipFill>
          <a:blip r:embed="rId2"/>
          <a:stretch>
            <a:fillRect/>
          </a:stretch>
        </p:blipFill>
        <p:spPr>
          <a:xfrm>
            <a:off x="349785" y="2554604"/>
            <a:ext cx="11643114" cy="3647413"/>
          </a:xfrm>
        </p:spPr>
      </p:pic>
      <p:sp>
        <p:nvSpPr>
          <p:cNvPr id="7" name="CasetăText 6">
            <a:extLst>
              <a:ext uri="{FF2B5EF4-FFF2-40B4-BE49-F238E27FC236}">
                <a16:creationId xmlns:a16="http://schemas.microsoft.com/office/drawing/2014/main" id="{A9744300-3F2E-D988-8CC3-CE2AFB6750BA}"/>
              </a:ext>
            </a:extLst>
          </p:cNvPr>
          <p:cNvSpPr txBox="1"/>
          <p:nvPr/>
        </p:nvSpPr>
        <p:spPr>
          <a:xfrm>
            <a:off x="239952" y="973152"/>
            <a:ext cx="11270449" cy="1015663"/>
          </a:xfrm>
          <a:prstGeom prst="rect">
            <a:avLst/>
          </a:prstGeom>
          <a:noFill/>
        </p:spPr>
        <p:txBody>
          <a:bodyPr wrap="square">
            <a:spAutoFit/>
          </a:bodyPr>
          <a:lstStyle/>
          <a:p>
            <a:pPr algn="just"/>
            <a:r>
              <a:rPr lang="en-US" sz="2000" dirty="0"/>
              <a:t>Aplicarea </a:t>
            </a:r>
            <a:r>
              <a:rPr lang="en-US" sz="2000" dirty="0" err="1"/>
              <a:t>tensiunii</a:t>
            </a:r>
            <a:r>
              <a:rPr lang="en-US" sz="2000" dirty="0"/>
              <a:t> externe nu </a:t>
            </a:r>
            <a:r>
              <a:rPr lang="en-US" sz="2000" dirty="0" err="1"/>
              <a:t>afectează</a:t>
            </a:r>
            <a:r>
              <a:rPr lang="en-US" sz="2000" dirty="0"/>
              <a:t> </a:t>
            </a:r>
            <a:r>
              <a:rPr lang="en-US" sz="2000" dirty="0" err="1"/>
              <a:t>bariera</a:t>
            </a:r>
            <a:r>
              <a:rPr lang="en-US" sz="2000" dirty="0"/>
              <a:t> de la </a:t>
            </a:r>
            <a:r>
              <a:rPr lang="ro-RO" sz="2000" dirty="0" err="1"/>
              <a:t>Me</a:t>
            </a:r>
            <a:r>
              <a:rPr lang="ro-RO" sz="2000" dirty="0"/>
              <a:t> la SC</a:t>
            </a:r>
            <a:r>
              <a:rPr lang="en-US" sz="2000" dirty="0"/>
              <a:t>, </a:t>
            </a:r>
            <a:r>
              <a:rPr lang="en-US" sz="2000" dirty="0" err="1"/>
              <a:t>dar</a:t>
            </a:r>
            <a:r>
              <a:rPr lang="en-US" sz="2000" dirty="0"/>
              <a:t> face ca </a:t>
            </a:r>
            <a:r>
              <a:rPr lang="en-US" sz="2000" dirty="0" err="1"/>
              <a:t>bariera</a:t>
            </a:r>
            <a:r>
              <a:rPr lang="en-US" sz="2000" dirty="0"/>
              <a:t> </a:t>
            </a:r>
            <a:r>
              <a:rPr lang="ro-RO" sz="2000" dirty="0"/>
              <a:t>SC</a:t>
            </a:r>
            <a:r>
              <a:rPr lang="en-US" sz="2000" dirty="0"/>
              <a:t> </a:t>
            </a:r>
            <a:r>
              <a:rPr lang="ro-RO" sz="2000" dirty="0"/>
              <a:t>- </a:t>
            </a:r>
            <a:r>
              <a:rPr lang="ro-RO" sz="2000" dirty="0" err="1"/>
              <a:t>Me</a:t>
            </a:r>
            <a:r>
              <a:rPr lang="en-US" sz="2000" dirty="0"/>
              <a:t> </a:t>
            </a:r>
            <a:r>
              <a:rPr lang="en-US" sz="2000" dirty="0" err="1"/>
              <a:t>să</a:t>
            </a:r>
            <a:r>
              <a:rPr lang="en-US" sz="2000" dirty="0"/>
              <a:t> se </a:t>
            </a:r>
            <a:r>
              <a:rPr lang="en-US" sz="2000" dirty="0" err="1"/>
              <a:t>deplaseze</a:t>
            </a:r>
            <a:r>
              <a:rPr lang="ro-RO" sz="2000" dirty="0"/>
              <a:t> (în sus sau în jos)</a:t>
            </a:r>
            <a:r>
              <a:rPr lang="en-US" sz="2000" dirty="0"/>
              <a:t> </a:t>
            </a:r>
            <a:r>
              <a:rPr lang="ro-RO" sz="2000" dirty="0"/>
              <a:t>cu</a:t>
            </a:r>
            <a:r>
              <a:rPr lang="en-US" sz="2000" dirty="0"/>
              <a:t> </a:t>
            </a:r>
            <a:r>
              <a:rPr lang="en-US" sz="2000" dirty="0" err="1"/>
              <a:t>tensiunea</a:t>
            </a:r>
            <a:r>
              <a:rPr lang="en-US" sz="2000" dirty="0"/>
              <a:t> </a:t>
            </a:r>
            <a:r>
              <a:rPr lang="en-US" sz="2000" dirty="0" err="1"/>
              <a:t>aplicată</a:t>
            </a:r>
            <a:r>
              <a:rPr lang="en-US" sz="2000" dirty="0"/>
              <a:t>. </a:t>
            </a:r>
            <a:r>
              <a:rPr lang="en-US" sz="2000" dirty="0" err="1"/>
              <a:t>Această</a:t>
            </a:r>
            <a:r>
              <a:rPr lang="en-US" sz="2000" dirty="0"/>
              <a:t> </a:t>
            </a:r>
            <a:r>
              <a:rPr lang="en-US" sz="2000" dirty="0" err="1"/>
              <a:t>schimbare</a:t>
            </a:r>
            <a:r>
              <a:rPr lang="en-US" sz="2000" dirty="0"/>
              <a:t> a </a:t>
            </a:r>
            <a:r>
              <a:rPr lang="en-US" sz="2000" dirty="0" err="1"/>
              <a:t>barierei</a:t>
            </a:r>
            <a:r>
              <a:rPr lang="en-US" sz="2000" dirty="0"/>
              <a:t> de </a:t>
            </a:r>
            <a:r>
              <a:rPr lang="en-US" sz="2000" dirty="0" err="1"/>
              <a:t>difuzie</a:t>
            </a:r>
            <a:r>
              <a:rPr lang="en-US" sz="2000" dirty="0"/>
              <a:t> </a:t>
            </a:r>
            <a:r>
              <a:rPr lang="en-US" sz="2000" dirty="0" err="1"/>
              <a:t>determină</a:t>
            </a:r>
            <a:r>
              <a:rPr lang="en-US" sz="2000" dirty="0"/>
              <a:t> o </a:t>
            </a:r>
            <a:r>
              <a:rPr lang="en-US" sz="2000" dirty="0" err="1"/>
              <a:t>modificare</a:t>
            </a:r>
            <a:r>
              <a:rPr lang="en-US" sz="2000" dirty="0"/>
              <a:t> a </a:t>
            </a:r>
            <a:r>
              <a:rPr lang="en-US" sz="2000" dirty="0" err="1"/>
              <a:t>curentului</a:t>
            </a:r>
            <a:r>
              <a:rPr lang="en-US" sz="2000" dirty="0"/>
              <a:t> </a:t>
            </a:r>
            <a:r>
              <a:rPr lang="en-US" sz="2000" dirty="0" err="1"/>
              <a:t>printr</a:t>
            </a:r>
            <a:r>
              <a:rPr lang="en-US" sz="2000" dirty="0"/>
              <a:t>-o </a:t>
            </a:r>
            <a:r>
              <a:rPr lang="ro-RO" sz="2000" dirty="0"/>
              <a:t>joncțiune </a:t>
            </a:r>
            <a:r>
              <a:rPr lang="en-US" sz="2000" dirty="0"/>
              <a:t> Schottky.</a:t>
            </a:r>
          </a:p>
        </p:txBody>
      </p:sp>
    </p:spTree>
    <p:extLst>
      <p:ext uri="{BB962C8B-B14F-4D97-AF65-F5344CB8AC3E}">
        <p14:creationId xmlns:p14="http://schemas.microsoft.com/office/powerpoint/2010/main" val="88446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EFF284-8661-3C5D-B199-179D28235017}"/>
              </a:ext>
            </a:extLst>
          </p:cNvPr>
          <p:cNvPicPr>
            <a:picLocks noChangeAspect="1"/>
          </p:cNvPicPr>
          <p:nvPr/>
        </p:nvPicPr>
        <p:blipFill>
          <a:blip r:embed="rId2"/>
          <a:stretch>
            <a:fillRect/>
          </a:stretch>
        </p:blipFill>
        <p:spPr>
          <a:xfrm>
            <a:off x="1253613" y="10328"/>
            <a:ext cx="9778181" cy="6903288"/>
          </a:xfrm>
          <a:prstGeom prst="rect">
            <a:avLst/>
          </a:prstGeom>
        </p:spPr>
      </p:pic>
      <p:pic>
        <p:nvPicPr>
          <p:cNvPr id="10" name="Picture 9">
            <a:extLst>
              <a:ext uri="{FF2B5EF4-FFF2-40B4-BE49-F238E27FC236}">
                <a16:creationId xmlns:a16="http://schemas.microsoft.com/office/drawing/2014/main" id="{F4AB81CD-68C7-3DEE-353A-3944E49E21F3}"/>
              </a:ext>
            </a:extLst>
          </p:cNvPr>
          <p:cNvPicPr>
            <a:picLocks noChangeAspect="1"/>
          </p:cNvPicPr>
          <p:nvPr/>
        </p:nvPicPr>
        <p:blipFill>
          <a:blip r:embed="rId3"/>
          <a:stretch>
            <a:fillRect/>
          </a:stretch>
        </p:blipFill>
        <p:spPr>
          <a:xfrm>
            <a:off x="1090780" y="3197523"/>
            <a:ext cx="1152686" cy="876422"/>
          </a:xfrm>
          <a:prstGeom prst="rect">
            <a:avLst/>
          </a:prstGeom>
        </p:spPr>
      </p:pic>
      <p:pic>
        <p:nvPicPr>
          <p:cNvPr id="12" name="Picture 11">
            <a:extLst>
              <a:ext uri="{FF2B5EF4-FFF2-40B4-BE49-F238E27FC236}">
                <a16:creationId xmlns:a16="http://schemas.microsoft.com/office/drawing/2014/main" id="{C85C8C04-30AD-7791-2D8E-E1CB311B7A65}"/>
              </a:ext>
            </a:extLst>
          </p:cNvPr>
          <p:cNvPicPr>
            <a:picLocks noChangeAspect="1"/>
          </p:cNvPicPr>
          <p:nvPr/>
        </p:nvPicPr>
        <p:blipFill>
          <a:blip r:embed="rId3"/>
          <a:stretch>
            <a:fillRect/>
          </a:stretch>
        </p:blipFill>
        <p:spPr>
          <a:xfrm>
            <a:off x="756825" y="6037194"/>
            <a:ext cx="1152686" cy="876422"/>
          </a:xfrm>
          <a:prstGeom prst="rect">
            <a:avLst/>
          </a:prstGeom>
        </p:spPr>
      </p:pic>
    </p:spTree>
    <p:extLst>
      <p:ext uri="{BB962C8B-B14F-4D97-AF65-F5344CB8AC3E}">
        <p14:creationId xmlns:p14="http://schemas.microsoft.com/office/powerpoint/2010/main" val="1967072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733457-4F62-00D0-A013-0D5E85390D30}"/>
              </a:ext>
            </a:extLst>
          </p:cNvPr>
          <p:cNvPicPr>
            <a:picLocks noChangeAspect="1"/>
          </p:cNvPicPr>
          <p:nvPr/>
        </p:nvPicPr>
        <p:blipFill>
          <a:blip r:embed="rId2"/>
          <a:stretch>
            <a:fillRect/>
          </a:stretch>
        </p:blipFill>
        <p:spPr>
          <a:xfrm>
            <a:off x="0" y="263692"/>
            <a:ext cx="11800488" cy="6330615"/>
          </a:xfrm>
          <a:prstGeom prst="rect">
            <a:avLst/>
          </a:prstGeom>
        </p:spPr>
      </p:pic>
    </p:spTree>
    <p:extLst>
      <p:ext uri="{BB962C8B-B14F-4D97-AF65-F5344CB8AC3E}">
        <p14:creationId xmlns:p14="http://schemas.microsoft.com/office/powerpoint/2010/main" val="342531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C6DAA0-9A5A-6526-F880-DBF73F8C1755}"/>
              </a:ext>
            </a:extLst>
          </p:cNvPr>
          <p:cNvPicPr>
            <a:picLocks noChangeAspect="1"/>
          </p:cNvPicPr>
          <p:nvPr/>
        </p:nvPicPr>
        <p:blipFill>
          <a:blip r:embed="rId2"/>
          <a:stretch>
            <a:fillRect/>
          </a:stretch>
        </p:blipFill>
        <p:spPr>
          <a:xfrm>
            <a:off x="1120878" y="154181"/>
            <a:ext cx="9615947" cy="6549637"/>
          </a:xfrm>
          <a:prstGeom prst="rect">
            <a:avLst/>
          </a:prstGeom>
        </p:spPr>
      </p:pic>
      <p:pic>
        <p:nvPicPr>
          <p:cNvPr id="10" name="Picture 9">
            <a:extLst>
              <a:ext uri="{FF2B5EF4-FFF2-40B4-BE49-F238E27FC236}">
                <a16:creationId xmlns:a16="http://schemas.microsoft.com/office/drawing/2014/main" id="{158A051B-1A5E-25E3-3E72-2734253B07EE}"/>
              </a:ext>
            </a:extLst>
          </p:cNvPr>
          <p:cNvPicPr>
            <a:picLocks noChangeAspect="1"/>
          </p:cNvPicPr>
          <p:nvPr/>
        </p:nvPicPr>
        <p:blipFill>
          <a:blip r:embed="rId3"/>
          <a:stretch>
            <a:fillRect/>
          </a:stretch>
        </p:blipFill>
        <p:spPr>
          <a:xfrm>
            <a:off x="878832" y="5900966"/>
            <a:ext cx="1152686" cy="876422"/>
          </a:xfrm>
          <a:prstGeom prst="rect">
            <a:avLst/>
          </a:prstGeom>
        </p:spPr>
      </p:pic>
    </p:spTree>
    <p:extLst>
      <p:ext uri="{BB962C8B-B14F-4D97-AF65-F5344CB8AC3E}">
        <p14:creationId xmlns:p14="http://schemas.microsoft.com/office/powerpoint/2010/main" val="3796939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D98F65-EEEB-3E4B-D493-5A8921262362}"/>
              </a:ext>
            </a:extLst>
          </p:cNvPr>
          <p:cNvPicPr>
            <a:picLocks noChangeAspect="1"/>
          </p:cNvPicPr>
          <p:nvPr/>
        </p:nvPicPr>
        <p:blipFill>
          <a:blip r:embed="rId2"/>
          <a:stretch>
            <a:fillRect/>
          </a:stretch>
        </p:blipFill>
        <p:spPr>
          <a:xfrm>
            <a:off x="1356852" y="181262"/>
            <a:ext cx="9394721" cy="6438204"/>
          </a:xfrm>
          <a:prstGeom prst="rect">
            <a:avLst/>
          </a:prstGeom>
        </p:spPr>
      </p:pic>
      <p:pic>
        <p:nvPicPr>
          <p:cNvPr id="10" name="Picture 9">
            <a:extLst>
              <a:ext uri="{FF2B5EF4-FFF2-40B4-BE49-F238E27FC236}">
                <a16:creationId xmlns:a16="http://schemas.microsoft.com/office/drawing/2014/main" id="{CD7F9F4D-4C6D-FAE4-C005-6E6DA0FD4189}"/>
              </a:ext>
            </a:extLst>
          </p:cNvPr>
          <p:cNvPicPr>
            <a:picLocks noChangeAspect="1"/>
          </p:cNvPicPr>
          <p:nvPr/>
        </p:nvPicPr>
        <p:blipFill>
          <a:blip r:embed="rId3"/>
          <a:stretch>
            <a:fillRect/>
          </a:stretch>
        </p:blipFill>
        <p:spPr>
          <a:xfrm>
            <a:off x="709118" y="5869161"/>
            <a:ext cx="1152686" cy="876422"/>
          </a:xfrm>
          <a:prstGeom prst="rect">
            <a:avLst/>
          </a:prstGeom>
        </p:spPr>
      </p:pic>
    </p:spTree>
    <p:extLst>
      <p:ext uri="{BB962C8B-B14F-4D97-AF65-F5344CB8AC3E}">
        <p14:creationId xmlns:p14="http://schemas.microsoft.com/office/powerpoint/2010/main" val="4127203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A5FB7A-895D-E1D2-D21C-F49AF95F4417}"/>
              </a:ext>
            </a:extLst>
          </p:cNvPr>
          <p:cNvPicPr>
            <a:picLocks noChangeAspect="1"/>
          </p:cNvPicPr>
          <p:nvPr/>
        </p:nvPicPr>
        <p:blipFill>
          <a:blip r:embed="rId2"/>
          <a:stretch>
            <a:fillRect/>
          </a:stretch>
        </p:blipFill>
        <p:spPr>
          <a:xfrm>
            <a:off x="1342103" y="309715"/>
            <a:ext cx="9208854" cy="6447881"/>
          </a:xfrm>
          <a:prstGeom prst="rect">
            <a:avLst/>
          </a:prstGeom>
        </p:spPr>
      </p:pic>
      <p:pic>
        <p:nvPicPr>
          <p:cNvPr id="10" name="Picture 9">
            <a:extLst>
              <a:ext uri="{FF2B5EF4-FFF2-40B4-BE49-F238E27FC236}">
                <a16:creationId xmlns:a16="http://schemas.microsoft.com/office/drawing/2014/main" id="{E0E78971-CE8F-68BF-5CAF-299CA4F87243}"/>
              </a:ext>
            </a:extLst>
          </p:cNvPr>
          <p:cNvPicPr>
            <a:picLocks noChangeAspect="1"/>
          </p:cNvPicPr>
          <p:nvPr/>
        </p:nvPicPr>
        <p:blipFill>
          <a:blip r:embed="rId3"/>
          <a:stretch>
            <a:fillRect/>
          </a:stretch>
        </p:blipFill>
        <p:spPr>
          <a:xfrm>
            <a:off x="1064700" y="5813502"/>
            <a:ext cx="1152686" cy="876422"/>
          </a:xfrm>
          <a:prstGeom prst="rect">
            <a:avLst/>
          </a:prstGeom>
        </p:spPr>
      </p:pic>
    </p:spTree>
    <p:extLst>
      <p:ext uri="{BB962C8B-B14F-4D97-AF65-F5344CB8AC3E}">
        <p14:creationId xmlns:p14="http://schemas.microsoft.com/office/powerpoint/2010/main" val="2290125628"/>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1857</Words>
  <Application>Microsoft Office PowerPoint</Application>
  <PresentationFormat>Widescreen</PresentationFormat>
  <Paragraphs>112</Paragraphs>
  <Slides>39</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7" baseType="lpstr">
      <vt:lpstr>Arial</vt:lpstr>
      <vt:lpstr>Calibri</vt:lpstr>
      <vt:lpstr>Calibri Light</vt:lpstr>
      <vt:lpstr>Comic Sans MS</vt:lpstr>
      <vt:lpstr>Symbol</vt:lpstr>
      <vt:lpstr>Times New Roman</vt:lpstr>
      <vt:lpstr>Temă Office</vt:lpstr>
      <vt:lpstr>Worksheet</vt:lpstr>
      <vt:lpstr>PowerPoint Presentation</vt:lpstr>
      <vt:lpstr>PowerPoint Presentation</vt:lpstr>
      <vt:lpstr>Joncțiunea Schottky nepolarizată, Фm &gt;  Ф n-SC</vt:lpstr>
      <vt:lpstr>Polarizarea contactului Schottky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Contactul Schottky. Diagrama benzilor de energie</vt:lpstr>
      <vt:lpstr>PowerPoint Presentation</vt:lpstr>
      <vt:lpstr>Curenții de drift in Me-Sc joncțiune</vt:lpstr>
      <vt:lpstr>PowerPoint Presentation</vt:lpstr>
      <vt:lpstr>PowerPoint Presentation</vt:lpstr>
      <vt:lpstr>Recapitulare</vt:lpstr>
      <vt:lpstr>Valoarea barierei Schottky la Me - Siliciu</vt:lpstr>
      <vt:lpstr>Notați diferența cu p-n joncțiunea!!</vt:lpstr>
      <vt:lpstr>PowerPoint Presentation</vt:lpstr>
      <vt:lpstr>Heterojoncțiuni semiconductoare</vt:lpstr>
      <vt:lpstr>PowerPoint Presentation</vt:lpstr>
      <vt:lpstr>Heterojoncțiuni</vt:lpstr>
      <vt:lpstr>PowerPoint Presentation</vt:lpstr>
      <vt:lpstr>H-J tip I</vt:lpstr>
      <vt:lpstr>PowerPoint Presentation</vt:lpstr>
      <vt:lpstr>Contactul Dielectric - Semiconductor</vt:lpstr>
      <vt:lpstr>PowerPoint Presentation</vt:lpstr>
      <vt:lpstr>Întrebări de recapitulare</vt:lpstr>
      <vt:lpstr>MOS Capacitors</vt:lpstr>
      <vt:lpstr>MOS Capacitors</vt:lpstr>
      <vt:lpstr>MOS Diagrama energetica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buzdugan artur</dc:creator>
  <cp:lastModifiedBy>buzdugan artur</cp:lastModifiedBy>
  <cp:revision>10</cp:revision>
  <dcterms:created xsi:type="dcterms:W3CDTF">2023-10-25T18:30:08Z</dcterms:created>
  <dcterms:modified xsi:type="dcterms:W3CDTF">2026-02-18T11:12:37Z</dcterms:modified>
</cp:coreProperties>
</file>