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2192000" cy="6858000"/>
  <p:notesSz cx="12192000" cy="6858000"/>
  <p:embeddedFontLst>
    <p:embeddedFont>
      <p:font typeface="ArialMT" panose="020B0604020202020204" charset="0"/>
      <p:regular r:id="rId83"/>
    </p:embeddedFont>
    <p:embeddedFont>
      <p:font typeface="Calibri-Bold" panose="020B0604020202020204" charset="0"/>
      <p:bold r:id="rId84"/>
    </p:embeddedFont>
    <p:embeddedFont>
      <p:font typeface="Consolas" panose="020B0609020204030204" pitchFamily="49" charset="0"/>
      <p:regular r:id="rId85"/>
      <p:bold r:id="rId86"/>
      <p:italic r:id="rId87"/>
      <p:boldItalic r:id="rId88"/>
    </p:embeddedFont>
    <p:embeddedFont>
      <p:font typeface="Consolas-Bold" panose="020B0604020202020204" charset="0"/>
      <p:bold r:id="rId89"/>
    </p:embeddedFont>
    <p:embeddedFont>
      <p:font typeface="WorkSans-Bold" panose="020B0604020202020204" charset="-18"/>
      <p:bold r:id="rId90"/>
    </p:embeddedFont>
    <p:embeddedFont>
      <p:font typeface="WorkSans-Light" panose="020B0604020202020204" charset="-18"/>
      <p:regular r:id="rId91"/>
    </p:embeddedFont>
    <p:embeddedFont>
      <p:font typeface="WorkSans-Regular" panose="020B0604020202020204" charset="-18"/>
      <p:regular r:id="rId92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8.fntdata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4.fntdata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5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26" Type="http://schemas.openxmlformats.org/officeDocument/2006/relationships/image" Target="../media/image108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107.png"/><Relationship Id="rId2" Type="http://schemas.openxmlformats.org/officeDocument/2006/relationships/image" Target="../media/image8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24" Type="http://schemas.openxmlformats.org/officeDocument/2006/relationships/image" Target="../media/image106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105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85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85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0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85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0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10.png"/><Relationship Id="rId3" Type="http://schemas.openxmlformats.org/officeDocument/2006/relationships/image" Target="../media/image85.png"/><Relationship Id="rId7" Type="http://schemas.openxmlformats.org/officeDocument/2006/relationships/image" Target="../media/image133.png"/><Relationship Id="rId12" Type="http://schemas.openxmlformats.org/officeDocument/2006/relationships/image" Target="../media/image1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20.png"/><Relationship Id="rId9" Type="http://schemas.openxmlformats.org/officeDocument/2006/relationships/image" Target="../media/image135.png"/><Relationship Id="rId1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" Type="http://schemas.openxmlformats.org/officeDocument/2006/relationships/image" Target="../media/image8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image" Target="../media/image8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10.png"/><Relationship Id="rId3" Type="http://schemas.openxmlformats.org/officeDocument/2006/relationships/image" Target="../media/image85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image" Target="../media/image8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3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10.png"/><Relationship Id="rId3" Type="http://schemas.openxmlformats.org/officeDocument/2006/relationships/image" Target="../media/image85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image" Target="../media/image8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3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10.png"/><Relationship Id="rId3" Type="http://schemas.openxmlformats.org/officeDocument/2006/relationships/image" Target="../media/image85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image" Target="../media/image8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3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10.png"/><Relationship Id="rId3" Type="http://schemas.openxmlformats.org/officeDocument/2006/relationships/image" Target="../media/image85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image" Target="../media/image8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3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10.png"/><Relationship Id="rId3" Type="http://schemas.openxmlformats.org/officeDocument/2006/relationships/image" Target="../media/image85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image" Target="../media/image8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3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10.png"/><Relationship Id="rId3" Type="http://schemas.openxmlformats.org/officeDocument/2006/relationships/image" Target="../media/image85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image" Target="../media/image8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3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3" Type="http://schemas.openxmlformats.org/officeDocument/2006/relationships/image" Target="../media/image85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5" Type="http://schemas.openxmlformats.org/officeDocument/2006/relationships/image" Target="../media/image18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80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5" Type="http://schemas.openxmlformats.org/officeDocument/2006/relationships/image" Target="../media/image179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92.png"/><Relationship Id="rId21" Type="http://schemas.openxmlformats.org/officeDocument/2006/relationships/image" Target="../media/image13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8.png"/><Relationship Id="rId16" Type="http://schemas.openxmlformats.org/officeDocument/2006/relationships/image" Target="../media/image205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92.png"/><Relationship Id="rId21" Type="http://schemas.openxmlformats.org/officeDocument/2006/relationships/image" Target="../media/image13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8.png"/><Relationship Id="rId16" Type="http://schemas.openxmlformats.org/officeDocument/2006/relationships/image" Target="../media/image205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92.png"/><Relationship Id="rId21" Type="http://schemas.openxmlformats.org/officeDocument/2006/relationships/image" Target="../media/image13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8.png"/><Relationship Id="rId16" Type="http://schemas.openxmlformats.org/officeDocument/2006/relationships/image" Target="../media/image205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3" Type="http://schemas.openxmlformats.org/officeDocument/2006/relationships/image" Target="../media/image85.png"/><Relationship Id="rId21" Type="http://schemas.openxmlformats.org/officeDocument/2006/relationships/image" Target="../media/image130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" Type="http://schemas.openxmlformats.org/officeDocument/2006/relationships/image" Target="../media/image8.png"/><Relationship Id="rId16" Type="http://schemas.openxmlformats.org/officeDocument/2006/relationships/image" Target="../media/image225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19" Type="http://schemas.openxmlformats.org/officeDocument/2006/relationships/image" Target="../media/image228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2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85.png"/><Relationship Id="rId21" Type="http://schemas.openxmlformats.org/officeDocument/2006/relationships/image" Target="../media/image110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image" Target="../media/image8.png"/><Relationship Id="rId16" Type="http://schemas.openxmlformats.org/officeDocument/2006/relationships/image" Target="../media/image250.png"/><Relationship Id="rId20" Type="http://schemas.openxmlformats.org/officeDocument/2006/relationships/image" Target="../media/image2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239.png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19" Type="http://schemas.openxmlformats.org/officeDocument/2006/relationships/image" Target="../media/image253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Relationship Id="rId22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12" Type="http://schemas.openxmlformats.org/officeDocument/2006/relationships/image" Target="../media/image26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261.png"/><Relationship Id="rId10" Type="http://schemas.openxmlformats.org/officeDocument/2006/relationships/image" Target="../media/image266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70.png"/><Relationship Id="rId3" Type="http://schemas.openxmlformats.org/officeDocument/2006/relationships/image" Target="../media/image181.png"/><Relationship Id="rId7" Type="http://schemas.openxmlformats.org/officeDocument/2006/relationships/image" Target="../media/image266.png"/><Relationship Id="rId12" Type="http://schemas.openxmlformats.org/officeDocument/2006/relationships/image" Target="../media/image26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2.png"/><Relationship Id="rId11" Type="http://schemas.openxmlformats.org/officeDocument/2006/relationships/image" Target="../media/image261.png"/><Relationship Id="rId5" Type="http://schemas.openxmlformats.org/officeDocument/2006/relationships/image" Target="../media/image269.png"/><Relationship Id="rId10" Type="http://schemas.openxmlformats.org/officeDocument/2006/relationships/image" Target="../media/image260.png"/><Relationship Id="rId4" Type="http://schemas.openxmlformats.org/officeDocument/2006/relationships/image" Target="../media/image264.png"/><Relationship Id="rId9" Type="http://schemas.openxmlformats.org/officeDocument/2006/relationships/image" Target="../media/image26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181.png"/><Relationship Id="rId7" Type="http://schemas.openxmlformats.org/officeDocument/2006/relationships/image" Target="../media/image274.png"/><Relationship Id="rId12" Type="http://schemas.openxmlformats.org/officeDocument/2006/relationships/image" Target="../media/image27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3.png"/><Relationship Id="rId11" Type="http://schemas.openxmlformats.org/officeDocument/2006/relationships/image" Target="../media/image278.png"/><Relationship Id="rId5" Type="http://schemas.openxmlformats.org/officeDocument/2006/relationships/image" Target="../media/image272.png"/><Relationship Id="rId10" Type="http://schemas.openxmlformats.org/officeDocument/2006/relationships/image" Target="../media/image277.png"/><Relationship Id="rId4" Type="http://schemas.openxmlformats.org/officeDocument/2006/relationships/image" Target="../media/image271.png"/><Relationship Id="rId9" Type="http://schemas.openxmlformats.org/officeDocument/2006/relationships/image" Target="../media/image27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12" Type="http://schemas.openxmlformats.org/officeDocument/2006/relationships/image" Target="../media/image28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3.png"/><Relationship Id="rId11" Type="http://schemas.openxmlformats.org/officeDocument/2006/relationships/image" Target="../media/image288.png"/><Relationship Id="rId5" Type="http://schemas.openxmlformats.org/officeDocument/2006/relationships/image" Target="../media/image282.png"/><Relationship Id="rId10" Type="http://schemas.openxmlformats.org/officeDocument/2006/relationships/image" Target="../media/image287.png"/><Relationship Id="rId4" Type="http://schemas.openxmlformats.org/officeDocument/2006/relationships/image" Target="../media/image281.png"/><Relationship Id="rId9" Type="http://schemas.openxmlformats.org/officeDocument/2006/relationships/image" Target="../media/image28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3" Type="http://schemas.openxmlformats.org/officeDocument/2006/relationships/image" Target="../media/image181.png"/><Relationship Id="rId7" Type="http://schemas.openxmlformats.org/officeDocument/2006/relationships/image" Target="../media/image293.png"/><Relationship Id="rId12" Type="http://schemas.openxmlformats.org/officeDocument/2006/relationships/image" Target="../media/image298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2.png"/><Relationship Id="rId11" Type="http://schemas.openxmlformats.org/officeDocument/2006/relationships/image" Target="../media/image297.png"/><Relationship Id="rId5" Type="http://schemas.openxmlformats.org/officeDocument/2006/relationships/image" Target="../media/image291.png"/><Relationship Id="rId10" Type="http://schemas.openxmlformats.org/officeDocument/2006/relationships/image" Target="../media/image296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13" Type="http://schemas.openxmlformats.org/officeDocument/2006/relationships/image" Target="../media/image308.png"/><Relationship Id="rId3" Type="http://schemas.openxmlformats.org/officeDocument/2006/relationships/image" Target="../media/image181.png"/><Relationship Id="rId7" Type="http://schemas.openxmlformats.org/officeDocument/2006/relationships/image" Target="../media/image302.png"/><Relationship Id="rId12" Type="http://schemas.openxmlformats.org/officeDocument/2006/relationships/image" Target="../media/image30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1.png"/><Relationship Id="rId11" Type="http://schemas.openxmlformats.org/officeDocument/2006/relationships/image" Target="../media/image306.png"/><Relationship Id="rId5" Type="http://schemas.openxmlformats.org/officeDocument/2006/relationships/image" Target="../media/image300.png"/><Relationship Id="rId15" Type="http://schemas.openxmlformats.org/officeDocument/2006/relationships/image" Target="../media/image309.png"/><Relationship Id="rId10" Type="http://schemas.openxmlformats.org/officeDocument/2006/relationships/image" Target="../media/image305.png"/><Relationship Id="rId4" Type="http://schemas.openxmlformats.org/officeDocument/2006/relationships/image" Target="../media/image299.png"/><Relationship Id="rId9" Type="http://schemas.openxmlformats.org/officeDocument/2006/relationships/image" Target="../media/image304.png"/><Relationship Id="rId14" Type="http://schemas.openxmlformats.org/officeDocument/2006/relationships/image" Target="../media/image26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311.png"/><Relationship Id="rId3" Type="http://schemas.openxmlformats.org/officeDocument/2006/relationships/image" Target="../media/image181.png"/><Relationship Id="rId7" Type="http://schemas.openxmlformats.org/officeDocument/2006/relationships/image" Target="../media/image303.png"/><Relationship Id="rId12" Type="http://schemas.openxmlformats.org/officeDocument/2006/relationships/image" Target="../media/image3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8.png"/><Relationship Id="rId11" Type="http://schemas.openxmlformats.org/officeDocument/2006/relationships/image" Target="../media/image302.png"/><Relationship Id="rId5" Type="http://schemas.openxmlformats.org/officeDocument/2006/relationships/image" Target="../media/image307.png"/><Relationship Id="rId10" Type="http://schemas.openxmlformats.org/officeDocument/2006/relationships/image" Target="../media/image306.png"/><Relationship Id="rId4" Type="http://schemas.openxmlformats.org/officeDocument/2006/relationships/image" Target="../media/image309.png"/><Relationship Id="rId9" Type="http://schemas.openxmlformats.org/officeDocument/2006/relationships/image" Target="../media/image305.png"/><Relationship Id="rId14" Type="http://schemas.openxmlformats.org/officeDocument/2006/relationships/image" Target="../media/image3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5.png"/><Relationship Id="rId5" Type="http://schemas.openxmlformats.org/officeDocument/2006/relationships/image" Target="../media/image314.png"/><Relationship Id="rId4" Type="http://schemas.openxmlformats.org/officeDocument/2006/relationships/image" Target="../media/image3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25.png"/><Relationship Id="rId3" Type="http://schemas.openxmlformats.org/officeDocument/2006/relationships/image" Target="../media/image181.png"/><Relationship Id="rId7" Type="http://schemas.openxmlformats.org/officeDocument/2006/relationships/image" Target="../media/image319.png"/><Relationship Id="rId12" Type="http://schemas.openxmlformats.org/officeDocument/2006/relationships/image" Target="../media/image3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8.pn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5" Type="http://schemas.openxmlformats.org/officeDocument/2006/relationships/image" Target="../media/image327.png"/><Relationship Id="rId10" Type="http://schemas.openxmlformats.org/officeDocument/2006/relationships/image" Target="../media/image322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Relationship Id="rId14" Type="http://schemas.openxmlformats.org/officeDocument/2006/relationships/image" Target="../media/image32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13" Type="http://schemas.openxmlformats.org/officeDocument/2006/relationships/image" Target="../media/image337.png"/><Relationship Id="rId3" Type="http://schemas.openxmlformats.org/officeDocument/2006/relationships/image" Target="../media/image181.png"/><Relationship Id="rId7" Type="http://schemas.openxmlformats.org/officeDocument/2006/relationships/image" Target="../media/image331.png"/><Relationship Id="rId12" Type="http://schemas.openxmlformats.org/officeDocument/2006/relationships/image" Target="../media/image336.png"/><Relationship Id="rId2" Type="http://schemas.openxmlformats.org/officeDocument/2006/relationships/image" Target="../media/image8.png"/><Relationship Id="rId16" Type="http://schemas.openxmlformats.org/officeDocument/2006/relationships/image" Target="../media/image3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0.png"/><Relationship Id="rId11" Type="http://schemas.openxmlformats.org/officeDocument/2006/relationships/image" Target="../media/image335.png"/><Relationship Id="rId5" Type="http://schemas.openxmlformats.org/officeDocument/2006/relationships/image" Target="../media/image329.png"/><Relationship Id="rId15" Type="http://schemas.openxmlformats.org/officeDocument/2006/relationships/image" Target="../media/image326.png"/><Relationship Id="rId10" Type="http://schemas.openxmlformats.org/officeDocument/2006/relationships/image" Target="../media/image334.png"/><Relationship Id="rId4" Type="http://schemas.openxmlformats.org/officeDocument/2006/relationships/image" Target="../media/image328.png"/><Relationship Id="rId9" Type="http://schemas.openxmlformats.org/officeDocument/2006/relationships/image" Target="../media/image333.png"/><Relationship Id="rId14" Type="http://schemas.openxmlformats.org/officeDocument/2006/relationships/image" Target="../media/image32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45.png"/><Relationship Id="rId3" Type="http://schemas.openxmlformats.org/officeDocument/2006/relationships/image" Target="../media/image338.png"/><Relationship Id="rId7" Type="http://schemas.openxmlformats.org/officeDocument/2006/relationships/image" Target="../media/image339.png"/><Relationship Id="rId12" Type="http://schemas.openxmlformats.org/officeDocument/2006/relationships/image" Target="../media/image344.png"/><Relationship Id="rId2" Type="http://schemas.openxmlformats.org/officeDocument/2006/relationships/image" Target="../media/image8.png"/><Relationship Id="rId16" Type="http://schemas.openxmlformats.org/officeDocument/2006/relationships/image" Target="../media/image3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7.png"/><Relationship Id="rId11" Type="http://schemas.openxmlformats.org/officeDocument/2006/relationships/image" Target="../media/image343.png"/><Relationship Id="rId5" Type="http://schemas.openxmlformats.org/officeDocument/2006/relationships/image" Target="../media/image326.png"/><Relationship Id="rId15" Type="http://schemas.openxmlformats.org/officeDocument/2006/relationships/image" Target="../media/image347.png"/><Relationship Id="rId10" Type="http://schemas.openxmlformats.org/officeDocument/2006/relationships/image" Target="../media/image342.png"/><Relationship Id="rId4" Type="http://schemas.openxmlformats.org/officeDocument/2006/relationships/image" Target="../media/image325.png"/><Relationship Id="rId9" Type="http://schemas.openxmlformats.org/officeDocument/2006/relationships/image" Target="../media/image341.png"/><Relationship Id="rId14" Type="http://schemas.openxmlformats.org/officeDocument/2006/relationships/image" Target="../media/image34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45.png"/><Relationship Id="rId3" Type="http://schemas.openxmlformats.org/officeDocument/2006/relationships/image" Target="../media/image181.png"/><Relationship Id="rId7" Type="http://schemas.openxmlformats.org/officeDocument/2006/relationships/image" Target="../media/image339.png"/><Relationship Id="rId12" Type="http://schemas.openxmlformats.org/officeDocument/2006/relationships/image" Target="../media/image3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7.png"/><Relationship Id="rId11" Type="http://schemas.openxmlformats.org/officeDocument/2006/relationships/image" Target="../media/image349.png"/><Relationship Id="rId5" Type="http://schemas.openxmlformats.org/officeDocument/2006/relationships/image" Target="../media/image326.png"/><Relationship Id="rId10" Type="http://schemas.openxmlformats.org/officeDocument/2006/relationships/image" Target="../media/image342.png"/><Relationship Id="rId4" Type="http://schemas.openxmlformats.org/officeDocument/2006/relationships/image" Target="../media/image325.png"/><Relationship Id="rId9" Type="http://schemas.openxmlformats.org/officeDocument/2006/relationships/image" Target="../media/image341.png"/><Relationship Id="rId14" Type="http://schemas.openxmlformats.org/officeDocument/2006/relationships/image" Target="../media/image3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1.png"/><Relationship Id="rId5" Type="http://schemas.openxmlformats.org/officeDocument/2006/relationships/image" Target="../media/image26.png"/><Relationship Id="rId15" Type="http://schemas.openxmlformats.org/officeDocument/2006/relationships/image" Target="../media/image44.png"/><Relationship Id="rId10" Type="http://schemas.openxmlformats.org/officeDocument/2006/relationships/image" Target="../media/image14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45.png"/><Relationship Id="rId3" Type="http://schemas.openxmlformats.org/officeDocument/2006/relationships/image" Target="../media/image37.png"/><Relationship Id="rId7" Type="http://schemas.openxmlformats.org/officeDocument/2006/relationships/image" Target="../media/image339.png"/><Relationship Id="rId12" Type="http://schemas.openxmlformats.org/officeDocument/2006/relationships/image" Target="../media/image3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7.png"/><Relationship Id="rId11" Type="http://schemas.openxmlformats.org/officeDocument/2006/relationships/image" Target="../media/image349.png"/><Relationship Id="rId5" Type="http://schemas.openxmlformats.org/officeDocument/2006/relationships/image" Target="../media/image326.png"/><Relationship Id="rId10" Type="http://schemas.openxmlformats.org/officeDocument/2006/relationships/image" Target="../media/image342.png"/><Relationship Id="rId4" Type="http://schemas.openxmlformats.org/officeDocument/2006/relationships/image" Target="../media/image325.png"/><Relationship Id="rId9" Type="http://schemas.openxmlformats.org/officeDocument/2006/relationships/image" Target="../media/image341.png"/><Relationship Id="rId14" Type="http://schemas.openxmlformats.org/officeDocument/2006/relationships/image" Target="../media/image34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png"/><Relationship Id="rId13" Type="http://schemas.openxmlformats.org/officeDocument/2006/relationships/image" Target="../media/image359.png"/><Relationship Id="rId3" Type="http://schemas.openxmlformats.org/officeDocument/2006/relationships/image" Target="../media/image181.png"/><Relationship Id="rId7" Type="http://schemas.openxmlformats.org/officeDocument/2006/relationships/image" Target="../media/image353.png"/><Relationship Id="rId12" Type="http://schemas.openxmlformats.org/officeDocument/2006/relationships/image" Target="../media/image358.png"/><Relationship Id="rId2" Type="http://schemas.openxmlformats.org/officeDocument/2006/relationships/image" Target="../media/image168.png"/><Relationship Id="rId16" Type="http://schemas.openxmlformats.org/officeDocument/2006/relationships/image" Target="../media/image3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2.png"/><Relationship Id="rId11" Type="http://schemas.openxmlformats.org/officeDocument/2006/relationships/image" Target="../media/image357.png"/><Relationship Id="rId5" Type="http://schemas.openxmlformats.org/officeDocument/2006/relationships/image" Target="../media/image351.png"/><Relationship Id="rId15" Type="http://schemas.openxmlformats.org/officeDocument/2006/relationships/image" Target="../media/image326.png"/><Relationship Id="rId10" Type="http://schemas.openxmlformats.org/officeDocument/2006/relationships/image" Target="../media/image356.png"/><Relationship Id="rId4" Type="http://schemas.openxmlformats.org/officeDocument/2006/relationships/image" Target="../media/image350.png"/><Relationship Id="rId9" Type="http://schemas.openxmlformats.org/officeDocument/2006/relationships/image" Target="../media/image355.png"/><Relationship Id="rId14" Type="http://schemas.openxmlformats.org/officeDocument/2006/relationships/image" Target="../media/image32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png"/><Relationship Id="rId3" Type="http://schemas.openxmlformats.org/officeDocument/2006/relationships/image" Target="../media/image181.png"/><Relationship Id="rId7" Type="http://schemas.openxmlformats.org/officeDocument/2006/relationships/image" Target="../media/image363.png"/><Relationship Id="rId12" Type="http://schemas.openxmlformats.org/officeDocument/2006/relationships/image" Target="../media/image327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2.png"/><Relationship Id="rId11" Type="http://schemas.openxmlformats.org/officeDocument/2006/relationships/image" Target="../media/image326.png"/><Relationship Id="rId5" Type="http://schemas.openxmlformats.org/officeDocument/2006/relationships/image" Target="../media/image361.png"/><Relationship Id="rId10" Type="http://schemas.openxmlformats.org/officeDocument/2006/relationships/image" Target="../media/image325.png"/><Relationship Id="rId4" Type="http://schemas.openxmlformats.org/officeDocument/2006/relationships/image" Target="../media/image360.png"/><Relationship Id="rId9" Type="http://schemas.openxmlformats.org/officeDocument/2006/relationships/image" Target="../media/image36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3.png"/><Relationship Id="rId4" Type="http://schemas.openxmlformats.org/officeDocument/2006/relationships/image" Target="../media/image36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13" Type="http://schemas.openxmlformats.org/officeDocument/2006/relationships/image" Target="../media/image376.png"/><Relationship Id="rId3" Type="http://schemas.openxmlformats.org/officeDocument/2006/relationships/image" Target="../media/image85.png"/><Relationship Id="rId7" Type="http://schemas.openxmlformats.org/officeDocument/2006/relationships/image" Target="../media/image370.png"/><Relationship Id="rId12" Type="http://schemas.openxmlformats.org/officeDocument/2006/relationships/image" Target="../media/image37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9.png"/><Relationship Id="rId11" Type="http://schemas.openxmlformats.org/officeDocument/2006/relationships/image" Target="../media/image374.png"/><Relationship Id="rId5" Type="http://schemas.openxmlformats.org/officeDocument/2006/relationships/image" Target="../media/image368.png"/><Relationship Id="rId15" Type="http://schemas.openxmlformats.org/officeDocument/2006/relationships/image" Target="../media/image378.png"/><Relationship Id="rId10" Type="http://schemas.openxmlformats.org/officeDocument/2006/relationships/image" Target="../media/image373.png"/><Relationship Id="rId4" Type="http://schemas.openxmlformats.org/officeDocument/2006/relationships/image" Target="../media/image367.png"/><Relationship Id="rId9" Type="http://schemas.openxmlformats.org/officeDocument/2006/relationships/image" Target="../media/image372.png"/><Relationship Id="rId14" Type="http://schemas.openxmlformats.org/officeDocument/2006/relationships/image" Target="../media/image37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.png"/><Relationship Id="rId13" Type="http://schemas.openxmlformats.org/officeDocument/2006/relationships/image" Target="../media/image388.png"/><Relationship Id="rId3" Type="http://schemas.openxmlformats.org/officeDocument/2006/relationships/image" Target="../media/image181.png"/><Relationship Id="rId7" Type="http://schemas.openxmlformats.org/officeDocument/2006/relationships/image" Target="../media/image382.png"/><Relationship Id="rId12" Type="http://schemas.openxmlformats.org/officeDocument/2006/relationships/image" Target="../media/image387.png"/><Relationship Id="rId2" Type="http://schemas.openxmlformats.org/officeDocument/2006/relationships/image" Target="../media/image8.png"/><Relationship Id="rId16" Type="http://schemas.openxmlformats.org/officeDocument/2006/relationships/image" Target="../media/image3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1.png"/><Relationship Id="rId11" Type="http://schemas.openxmlformats.org/officeDocument/2006/relationships/image" Target="../media/image386.png"/><Relationship Id="rId5" Type="http://schemas.openxmlformats.org/officeDocument/2006/relationships/image" Target="../media/image380.png"/><Relationship Id="rId15" Type="http://schemas.openxmlformats.org/officeDocument/2006/relationships/image" Target="../media/image326.png"/><Relationship Id="rId10" Type="http://schemas.openxmlformats.org/officeDocument/2006/relationships/image" Target="../media/image385.png"/><Relationship Id="rId4" Type="http://schemas.openxmlformats.org/officeDocument/2006/relationships/image" Target="../media/image379.png"/><Relationship Id="rId9" Type="http://schemas.openxmlformats.org/officeDocument/2006/relationships/image" Target="../media/image384.png"/><Relationship Id="rId14" Type="http://schemas.openxmlformats.org/officeDocument/2006/relationships/image" Target="../media/image32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.png"/><Relationship Id="rId13" Type="http://schemas.openxmlformats.org/officeDocument/2006/relationships/image" Target="../media/image388.png"/><Relationship Id="rId3" Type="http://schemas.openxmlformats.org/officeDocument/2006/relationships/image" Target="../media/image7.png"/><Relationship Id="rId7" Type="http://schemas.openxmlformats.org/officeDocument/2006/relationships/image" Target="../media/image389.png"/><Relationship Id="rId12" Type="http://schemas.openxmlformats.org/officeDocument/2006/relationships/image" Target="../media/image387.png"/><Relationship Id="rId17" Type="http://schemas.openxmlformats.org/officeDocument/2006/relationships/image" Target="../media/image327.png"/><Relationship Id="rId2" Type="http://schemas.openxmlformats.org/officeDocument/2006/relationships/image" Target="../media/image8.png"/><Relationship Id="rId16" Type="http://schemas.openxmlformats.org/officeDocument/2006/relationships/image" Target="../media/image3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1.png"/><Relationship Id="rId11" Type="http://schemas.openxmlformats.org/officeDocument/2006/relationships/image" Target="../media/image386.png"/><Relationship Id="rId5" Type="http://schemas.openxmlformats.org/officeDocument/2006/relationships/image" Target="../media/image380.png"/><Relationship Id="rId15" Type="http://schemas.openxmlformats.org/officeDocument/2006/relationships/image" Target="../media/image325.png"/><Relationship Id="rId10" Type="http://schemas.openxmlformats.org/officeDocument/2006/relationships/image" Target="../media/image385.png"/><Relationship Id="rId4" Type="http://schemas.openxmlformats.org/officeDocument/2006/relationships/image" Target="../media/image379.png"/><Relationship Id="rId9" Type="http://schemas.openxmlformats.org/officeDocument/2006/relationships/image" Target="../media/image390.png"/><Relationship Id="rId14" Type="http://schemas.openxmlformats.org/officeDocument/2006/relationships/image" Target="../media/image39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3" Type="http://schemas.openxmlformats.org/officeDocument/2006/relationships/image" Target="../media/image37.png"/><Relationship Id="rId7" Type="http://schemas.openxmlformats.org/officeDocument/2006/relationships/image" Target="../media/image39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4.png"/><Relationship Id="rId5" Type="http://schemas.openxmlformats.org/officeDocument/2006/relationships/image" Target="../media/image393.png"/><Relationship Id="rId4" Type="http://schemas.openxmlformats.org/officeDocument/2006/relationships/image" Target="../media/image392.png"/><Relationship Id="rId9" Type="http://schemas.openxmlformats.org/officeDocument/2006/relationships/image" Target="../media/image39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9.png"/><Relationship Id="rId5" Type="http://schemas.openxmlformats.org/officeDocument/2006/relationships/image" Target="../media/image395.png"/><Relationship Id="rId4" Type="http://schemas.openxmlformats.org/officeDocument/2006/relationships/image" Target="../media/image39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37.png"/><Relationship Id="rId7" Type="http://schemas.openxmlformats.org/officeDocument/2006/relationships/image" Target="../media/image27.png"/><Relationship Id="rId12" Type="http://schemas.openxmlformats.org/officeDocument/2006/relationships/image" Target="../media/image6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25.png"/><Relationship Id="rId9" Type="http://schemas.openxmlformats.org/officeDocument/2006/relationships/image" Target="../media/image5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9.png"/><Relationship Id="rId5" Type="http://schemas.openxmlformats.org/officeDocument/2006/relationships/image" Target="../media/image395.png"/><Relationship Id="rId4" Type="http://schemas.openxmlformats.org/officeDocument/2006/relationships/image" Target="../media/image39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3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601726" y="165100"/>
                </a:moveTo>
                <a:lnTo>
                  <a:pt x="1416811" y="165100"/>
                </a:lnTo>
                <a:lnTo>
                  <a:pt x="1416811" y="376683"/>
                </a:lnTo>
                <a:lnTo>
                  <a:pt x="601726" y="376683"/>
                </a:lnTo>
                <a:lnTo>
                  <a:pt x="601726" y="165100"/>
                </a:lnTo>
                <a:close/>
                <a:moveTo>
                  <a:pt x="9741154" y="3617059"/>
                </a:moveTo>
                <a:lnTo>
                  <a:pt x="10512806" y="3617059"/>
                </a:lnTo>
                <a:lnTo>
                  <a:pt x="10512806" y="4043427"/>
                </a:lnTo>
                <a:lnTo>
                  <a:pt x="9741154" y="4043427"/>
                </a:lnTo>
                <a:lnTo>
                  <a:pt x="9741154" y="3617059"/>
                </a:lnTo>
                <a:close/>
                <a:moveTo>
                  <a:pt x="9745726" y="4076173"/>
                </a:moveTo>
                <a:lnTo>
                  <a:pt x="11203178" y="4076173"/>
                </a:lnTo>
                <a:lnTo>
                  <a:pt x="11203178" y="4198874"/>
                </a:lnTo>
                <a:lnTo>
                  <a:pt x="9745726" y="4198874"/>
                </a:lnTo>
                <a:lnTo>
                  <a:pt x="9745726" y="407617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03" name="Picture 1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4" name="Picture 10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3331" y="2269408"/>
            <a:ext cx="1771650" cy="2057400"/>
          </a:xfrm>
          <a:prstGeom prst="rect">
            <a:avLst/>
          </a:prstGeom>
          <a:noFill/>
        </p:spPr>
      </p:pic>
      <p:pic>
        <p:nvPicPr>
          <p:cNvPr id="105" name="Picture 10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-9525"/>
            <a:ext cx="1000125" cy="466725"/>
          </a:xfrm>
          <a:prstGeom prst="rect">
            <a:avLst/>
          </a:prstGeom>
          <a:noFill/>
        </p:spPr>
      </p:pic>
      <p:sp>
        <p:nvSpPr>
          <p:cNvPr id="106" name="Freeform 106"/>
          <p:cNvSpPr/>
          <p:nvPr/>
        </p:nvSpPr>
        <p:spPr>
          <a:xfrm>
            <a:off x="595376" y="158751"/>
            <a:ext cx="827786" cy="224283"/>
          </a:xfrm>
          <a:custGeom>
            <a:avLst/>
            <a:gdLst/>
            <a:ahLst/>
            <a:cxnLst/>
            <a:rect l="0" t="0" r="0" b="0"/>
            <a:pathLst>
              <a:path w="827786" h="224283">
                <a:moveTo>
                  <a:pt x="1" y="224283"/>
                </a:moveTo>
                <a:lnTo>
                  <a:pt x="827786" y="224283"/>
                </a:lnTo>
                <a:lnTo>
                  <a:pt x="827786" y="0"/>
                </a:lnTo>
                <a:lnTo>
                  <a:pt x="0" y="0"/>
                </a:lnTo>
                <a:close/>
                <a:moveTo>
                  <a:pt x="5879592" y="669925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9734804" y="3610709"/>
            <a:ext cx="784352" cy="439068"/>
          </a:xfrm>
          <a:custGeom>
            <a:avLst/>
            <a:gdLst/>
            <a:ahLst/>
            <a:cxnLst/>
            <a:rect l="0" t="0" r="0" b="0"/>
            <a:pathLst>
              <a:path w="784352" h="439068">
                <a:moveTo>
                  <a:pt x="0" y="439068"/>
                </a:moveTo>
                <a:lnTo>
                  <a:pt x="784352" y="439068"/>
                </a:lnTo>
                <a:lnTo>
                  <a:pt x="784352" y="0"/>
                </a:lnTo>
                <a:lnTo>
                  <a:pt x="0" y="0"/>
                </a:lnTo>
                <a:close/>
                <a:moveTo>
                  <a:pt x="-6926581" y="3247291"/>
                </a:moveTo>
              </a:path>
            </a:pathLst>
          </a:custGeom>
          <a:solidFill>
            <a:srgbClr val="1A90C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9626473" y="4623217"/>
            <a:ext cx="1470152" cy="135401"/>
          </a:xfrm>
          <a:custGeom>
            <a:avLst/>
            <a:gdLst/>
            <a:ahLst/>
            <a:cxnLst/>
            <a:rect l="0" t="0" r="0" b="0"/>
            <a:pathLst>
              <a:path w="1470152" h="135401">
                <a:moveTo>
                  <a:pt x="0" y="135401"/>
                </a:moveTo>
                <a:lnTo>
                  <a:pt x="1470152" y="135401"/>
                </a:lnTo>
                <a:lnTo>
                  <a:pt x="1470152" y="0"/>
                </a:lnTo>
                <a:lnTo>
                  <a:pt x="0" y="0"/>
                </a:lnTo>
                <a:close/>
                <a:moveTo>
                  <a:pt x="-7086600" y="2788177"/>
                </a:moveTo>
              </a:path>
            </a:pathLst>
          </a:custGeom>
          <a:solidFill>
            <a:srgbClr val="168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Rectangle 109"/>
          <p:cNvSpPr/>
          <p:nvPr/>
        </p:nvSpPr>
        <p:spPr>
          <a:xfrm>
            <a:off x="504825" y="1523753"/>
            <a:ext cx="11593831" cy="184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GB" sz="6007" b="1" i="0" spc="0" baseline="0" dirty="0" err="1">
                <a:solidFill>
                  <a:srgbClr val="FFFFFF"/>
                </a:solidFill>
                <a:latin typeface="WorkSans-Bold"/>
              </a:rPr>
              <a:t>Optimizarea</a:t>
            </a:r>
            <a:r>
              <a:rPr lang="en-GB" sz="6007" b="1" i="0" spc="0" baseline="0" dirty="0">
                <a:solidFill>
                  <a:srgbClr val="FFFFFF"/>
                </a:solidFill>
                <a:latin typeface="WorkSans-Bold"/>
              </a:rPr>
              <a:t> </a:t>
            </a:r>
            <a:r>
              <a:rPr lang="en-GB" sz="6007" b="1" i="0" spc="0" baseline="0" dirty="0" err="1">
                <a:solidFill>
                  <a:srgbClr val="FFFFFF"/>
                </a:solidFill>
                <a:latin typeface="WorkSans-Bold"/>
              </a:rPr>
              <a:t>rețelelor</a:t>
            </a:r>
            <a:r>
              <a:rPr lang="ro-RO" sz="6007" b="1" i="0" spc="0" baseline="0" dirty="0">
                <a:solidFill>
                  <a:srgbClr val="FFFFFF"/>
                </a:solidFill>
                <a:latin typeface="WorkSans-Bold"/>
              </a:rPr>
              <a:t> </a:t>
            </a:r>
            <a:r>
              <a:rPr lang="en-GB" sz="6007" b="1" i="0" spc="0" baseline="0" dirty="0">
                <a:solidFill>
                  <a:srgbClr val="FFFFFF"/>
                </a:solidFill>
                <a:latin typeface="WorkSans-Bold"/>
              </a:rPr>
              <a:t>locale</a:t>
            </a:r>
            <a:endParaRPr lang="ro-RO" sz="6007" b="1" i="0" spc="0" baseline="0" dirty="0">
              <a:solidFill>
                <a:srgbClr val="FFFFFF"/>
              </a:solidFill>
              <a:latin typeface="WorkSans-Bold"/>
            </a:endParaRPr>
          </a:p>
          <a:p>
            <a:pPr marL="0" algn="ctr"/>
            <a:r>
              <a:rPr lang="ro-RO" sz="6007" b="1" i="1" dirty="0">
                <a:solidFill>
                  <a:srgbClr val="FFFFFF"/>
                </a:solidFill>
                <a:latin typeface="WorkSans-Bold"/>
              </a:rPr>
              <a:t>VLAN</a:t>
            </a:r>
            <a:endParaRPr lang="en-GB" sz="6007" b="1" i="1" spc="0" baseline="0" dirty="0">
              <a:solidFill>
                <a:srgbClr val="FFFFFF"/>
              </a:solidFill>
              <a:latin typeface="WorkSans-Bold"/>
            </a:endParaRPr>
          </a:p>
        </p:txBody>
      </p:sp>
      <p:sp>
        <p:nvSpPr>
          <p:cNvPr id="112" name="Rectangle 112"/>
          <p:cNvSpPr/>
          <p:nvPr/>
        </p:nvSpPr>
        <p:spPr>
          <a:xfrm>
            <a:off x="11595354" y="6457823"/>
            <a:ext cx="5943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FFFFFF"/>
                </a:solidFill>
                <a:latin typeface="WorkSans-Regular"/>
              </a:rPr>
              <a:t>1</a:t>
            </a:r>
          </a:p>
        </p:txBody>
      </p:sp>
      <p:sp>
        <p:nvSpPr>
          <p:cNvPr id="114" name="Rectangle 114"/>
          <p:cNvSpPr/>
          <p:nvPr/>
        </p:nvSpPr>
        <p:spPr>
          <a:xfrm>
            <a:off x="736749" y="824764"/>
            <a:ext cx="1359822" cy="4137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777" b="1" i="0" spc="0" baseline="0" dirty="0">
                <a:solidFill>
                  <a:srgbClr val="FFFFFF"/>
                </a:solidFill>
                <a:latin typeface="WorkSans-Bold"/>
              </a:rPr>
              <a:t>Curs 04</a:t>
            </a:r>
          </a:p>
        </p:txBody>
      </p:sp>
      <p:sp>
        <p:nvSpPr>
          <p:cNvPr id="115" name="Rectangle 115"/>
          <p:cNvSpPr/>
          <p:nvPr/>
        </p:nvSpPr>
        <p:spPr>
          <a:xfrm>
            <a:off x="604868" y="159385"/>
            <a:ext cx="811792" cy="2206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2353"/>
            <a:r>
              <a:rPr lang="en-GB" sz="1000" b="1" i="0" spc="0" baseline="0" dirty="0">
                <a:solidFill>
                  <a:srgbClr val="000000"/>
                </a:solidFill>
                <a:latin typeface="Arial"/>
              </a:rPr>
              <a:t>SYSTEMS</a:t>
            </a:r>
          </a:p>
          <a:p>
            <a:pPr marL="0">
              <a:lnSpc>
                <a:spcPts val="620"/>
              </a:lnSpc>
            </a:pPr>
            <a:r>
              <a:rPr lang="en-GB" sz="700" b="0" i="0" spc="-15" baseline="0" dirty="0">
                <a:solidFill>
                  <a:srgbClr val="000000"/>
                </a:solidFill>
                <a:latin typeface="Arial"/>
              </a:rPr>
              <a:t>6</a:t>
            </a:r>
            <a:r>
              <a:rPr lang="en-GB" sz="700" b="0" i="0" spc="-18" baseline="0" dirty="0">
                <a:solidFill>
                  <a:srgbClr val="000000"/>
                </a:solidFill>
                <a:latin typeface="Arial"/>
              </a:rPr>
              <a:t>X</a:t>
            </a:r>
            <a:r>
              <a:rPr lang="en-GB" sz="700" b="0" i="0" spc="-15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GB" sz="700" b="0" i="0" spc="-6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000000"/>
                </a:solidFill>
                <a:latin typeface="Arial"/>
              </a:rPr>
              <a:t>LABORATORY</a:t>
            </a:r>
          </a:p>
        </p:txBody>
      </p:sp>
      <p:sp>
        <p:nvSpPr>
          <p:cNvPr id="116" name="Rectangle 116"/>
          <p:cNvSpPr/>
          <p:nvPr/>
        </p:nvSpPr>
        <p:spPr>
          <a:xfrm>
            <a:off x="9768530" y="3323556"/>
            <a:ext cx="1501252" cy="7068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500" b="1" i="0" spc="0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GB" sz="1666" b="0" i="0" spc="130" baseline="-114545" dirty="0">
                <a:solidFill>
                  <a:srgbClr val="D6EDF8"/>
                </a:solidFill>
                <a:latin typeface="Arial"/>
              </a:rPr>
              <a:t>crunc</a:t>
            </a:r>
            <a:r>
              <a:rPr lang="en-GB" sz="4500" b="1" i="0" spc="0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GB" sz="1666" b="0" i="0" spc="164" baseline="-114545" dirty="0">
                <a:solidFill>
                  <a:srgbClr val="D6EDF8"/>
                </a:solidFill>
                <a:latin typeface="Arial"/>
              </a:rPr>
              <a:t>i</a:t>
            </a:r>
            <a:r>
              <a:rPr lang="en-GB" sz="1666" b="0" i="0" spc="473" baseline="-114545" dirty="0">
                <a:solidFill>
                  <a:srgbClr val="D6EDF8"/>
                </a:solidFill>
                <a:latin typeface="Arial"/>
              </a:rPr>
              <a:t>t</a:t>
            </a:r>
            <a:r>
              <a:rPr lang="en-GB" sz="1666" b="0" i="0" spc="107" baseline="-114545" dirty="0">
                <a:solidFill>
                  <a:srgbClr val="D6EDF8"/>
                </a:solidFill>
                <a:latin typeface="Arial"/>
              </a:rPr>
              <a:t>connected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Freeform 38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2" name="Picture 38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83" name="Picture 38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384" name="Freeform 384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Rectangle 387"/>
          <p:cNvSpPr/>
          <p:nvPr/>
        </p:nvSpPr>
        <p:spPr>
          <a:xfrm>
            <a:off x="598169" y="866112"/>
            <a:ext cx="11023055" cy="4078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De ce nu un ruter?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Uneori dispozitive de la departamente diferite pot fi situate </a:t>
            </a:r>
          </a:p>
          <a:p>
            <a:pPr marL="228600">
              <a:lnSpc>
                <a:spcPts val="3004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în aceeași locație fizică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Ruterele sunt mai scumpe</a:t>
            </a:r>
          </a:p>
          <a:p>
            <a:pPr marL="0">
              <a:lnSpc>
                <a:spcPts val="4057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Ruterele fac operații mai costisitoare deci impun o latență </a:t>
            </a:r>
          </a:p>
          <a:p>
            <a:pPr marL="228600">
              <a:lnSpc>
                <a:spcPts val="3002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mai mare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Segmentează domeniile de broadcast și vrem ca stațiile unui </a:t>
            </a:r>
          </a:p>
          <a:p>
            <a:pPr marL="228600">
              <a:lnSpc>
                <a:spcPts val="3004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departament să fie în același domeniu</a:t>
            </a:r>
          </a:p>
        </p:txBody>
      </p:sp>
      <p:sp>
        <p:nvSpPr>
          <p:cNvPr id="388" name="Rectangle 388"/>
          <p:cNvSpPr/>
          <p:nvPr/>
        </p:nvSpPr>
        <p:spPr>
          <a:xfrm>
            <a:off x="11500231" y="6457823"/>
            <a:ext cx="151942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10</a:t>
            </a:r>
          </a:p>
        </p:txBody>
      </p:sp>
      <p:sp>
        <p:nvSpPr>
          <p:cNvPr id="389" name="Rectangle 389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390" name="Rectangle 390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Freeform 39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0083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2" name="Picture 39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93" name="Picture 39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394" name="Picture 39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9650" y="4619689"/>
            <a:ext cx="147637" cy="1509649"/>
          </a:xfrm>
          <a:prstGeom prst="rect">
            <a:avLst/>
          </a:prstGeom>
          <a:noFill/>
        </p:spPr>
      </p:pic>
      <p:pic>
        <p:nvPicPr>
          <p:cNvPr id="395" name="Picture 39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100" y="4645025"/>
            <a:ext cx="63500" cy="1402422"/>
          </a:xfrm>
          <a:prstGeom prst="rect">
            <a:avLst/>
          </a:prstGeom>
          <a:noFill/>
        </p:spPr>
      </p:pic>
      <p:pic>
        <p:nvPicPr>
          <p:cNvPr id="396" name="Picture 39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6150" y="4619689"/>
            <a:ext cx="147637" cy="1509649"/>
          </a:xfrm>
          <a:prstGeom prst="rect">
            <a:avLst/>
          </a:prstGeom>
          <a:noFill/>
        </p:spPr>
      </p:pic>
      <p:pic>
        <p:nvPicPr>
          <p:cNvPr id="397" name="Picture 39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0600" y="4645025"/>
            <a:ext cx="63500" cy="1402422"/>
          </a:xfrm>
          <a:prstGeom prst="rect">
            <a:avLst/>
          </a:prstGeom>
          <a:noFill/>
        </p:spPr>
      </p:pic>
      <p:pic>
        <p:nvPicPr>
          <p:cNvPr id="398" name="Picture 39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0" y="4619689"/>
            <a:ext cx="147637" cy="1509649"/>
          </a:xfrm>
          <a:prstGeom prst="rect">
            <a:avLst/>
          </a:prstGeom>
          <a:noFill/>
        </p:spPr>
      </p:pic>
      <p:pic>
        <p:nvPicPr>
          <p:cNvPr id="399" name="Picture 39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4050" y="4645025"/>
            <a:ext cx="63500" cy="1402422"/>
          </a:xfrm>
          <a:prstGeom prst="rect">
            <a:avLst/>
          </a:prstGeom>
          <a:noFill/>
        </p:spPr>
      </p:pic>
      <p:pic>
        <p:nvPicPr>
          <p:cNvPr id="400" name="Picture 39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725" y="4619689"/>
            <a:ext cx="147637" cy="1509649"/>
          </a:xfrm>
          <a:prstGeom prst="rect">
            <a:avLst/>
          </a:prstGeom>
          <a:noFill/>
        </p:spPr>
      </p:pic>
      <p:pic>
        <p:nvPicPr>
          <p:cNvPr id="401" name="Picture 40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0175" y="4645025"/>
            <a:ext cx="63500" cy="1402422"/>
          </a:xfrm>
          <a:prstGeom prst="rect">
            <a:avLst/>
          </a:prstGeom>
          <a:noFill/>
        </p:spPr>
      </p:pic>
      <p:pic>
        <p:nvPicPr>
          <p:cNvPr id="402" name="Picture 40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4486212"/>
            <a:ext cx="2605151" cy="147637"/>
          </a:xfrm>
          <a:prstGeom prst="rect">
            <a:avLst/>
          </a:prstGeom>
          <a:noFill/>
        </p:spPr>
      </p:pic>
      <p:sp>
        <p:nvSpPr>
          <p:cNvPr id="403" name="Freeform 403"/>
          <p:cNvSpPr/>
          <p:nvPr/>
        </p:nvSpPr>
        <p:spPr>
          <a:xfrm>
            <a:off x="5057775" y="4543425"/>
            <a:ext cx="2476118" cy="0"/>
          </a:xfrm>
          <a:custGeom>
            <a:avLst/>
            <a:gdLst/>
            <a:ahLst/>
            <a:cxnLst/>
            <a:rect l="0" t="0" r="0" b="0"/>
            <a:pathLst>
              <a:path w="2476118">
                <a:moveTo>
                  <a:pt x="0" y="0"/>
                </a:moveTo>
                <a:lnTo>
                  <a:pt x="2476118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4" name="Picture 40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4238562"/>
            <a:ext cx="2605151" cy="147637"/>
          </a:xfrm>
          <a:prstGeom prst="rect">
            <a:avLst/>
          </a:prstGeom>
          <a:noFill/>
        </p:spPr>
      </p:pic>
      <p:sp>
        <p:nvSpPr>
          <p:cNvPr id="405" name="Freeform 405"/>
          <p:cNvSpPr/>
          <p:nvPr/>
        </p:nvSpPr>
        <p:spPr>
          <a:xfrm>
            <a:off x="5133975" y="4295775"/>
            <a:ext cx="2476118" cy="0"/>
          </a:xfrm>
          <a:custGeom>
            <a:avLst/>
            <a:gdLst/>
            <a:ahLst/>
            <a:cxnLst/>
            <a:rect l="0" t="0" r="0" b="0"/>
            <a:pathLst>
              <a:path w="2476118">
                <a:moveTo>
                  <a:pt x="0" y="0"/>
                </a:moveTo>
                <a:lnTo>
                  <a:pt x="2476118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6" name="Picture 40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525" y="4095750"/>
            <a:ext cx="1543050" cy="685800"/>
          </a:xfrm>
          <a:prstGeom prst="rect">
            <a:avLst/>
          </a:prstGeom>
          <a:noFill/>
        </p:spPr>
      </p:pic>
      <p:pic>
        <p:nvPicPr>
          <p:cNvPr id="407" name="Picture 40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9950" y="4095750"/>
            <a:ext cx="1552575" cy="685800"/>
          </a:xfrm>
          <a:prstGeom prst="rect">
            <a:avLst/>
          </a:prstGeom>
          <a:noFill/>
        </p:spPr>
      </p:pic>
      <p:pic>
        <p:nvPicPr>
          <p:cNvPr id="408" name="Picture 40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75" y="5791200"/>
            <a:ext cx="790575" cy="742950"/>
          </a:xfrm>
          <a:prstGeom prst="rect">
            <a:avLst/>
          </a:prstGeom>
          <a:noFill/>
        </p:spPr>
      </p:pic>
      <p:pic>
        <p:nvPicPr>
          <p:cNvPr id="409" name="Picture 40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4850" y="5791200"/>
            <a:ext cx="781050" cy="742950"/>
          </a:xfrm>
          <a:prstGeom prst="rect">
            <a:avLst/>
          </a:prstGeom>
          <a:noFill/>
        </p:spPr>
      </p:pic>
      <p:pic>
        <p:nvPicPr>
          <p:cNvPr id="410" name="Picture 40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1350" y="5791200"/>
            <a:ext cx="781050" cy="742950"/>
          </a:xfrm>
          <a:prstGeom prst="rect">
            <a:avLst/>
          </a:prstGeom>
          <a:noFill/>
        </p:spPr>
      </p:pic>
      <p:pic>
        <p:nvPicPr>
          <p:cNvPr id="411" name="Picture 40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5275" y="5791200"/>
            <a:ext cx="790575" cy="742950"/>
          </a:xfrm>
          <a:prstGeom prst="rect">
            <a:avLst/>
          </a:prstGeom>
          <a:noFill/>
        </p:spPr>
      </p:pic>
      <p:sp>
        <p:nvSpPr>
          <p:cNvPr id="412" name="Freeform 412"/>
          <p:cNvSpPr/>
          <p:nvPr/>
        </p:nvSpPr>
        <p:spPr>
          <a:xfrm>
            <a:off x="766826" y="173733"/>
            <a:ext cx="656336" cy="124717"/>
          </a:xfrm>
          <a:custGeom>
            <a:avLst/>
            <a:gdLst/>
            <a:ahLst/>
            <a:cxnLst/>
            <a:rect l="0" t="0" r="0" b="0"/>
            <a:pathLst>
              <a:path w="656336" h="124717">
                <a:moveTo>
                  <a:pt x="1" y="124717"/>
                </a:moveTo>
                <a:lnTo>
                  <a:pt x="656336" y="124717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Rectangle 415"/>
          <p:cNvSpPr/>
          <p:nvPr/>
        </p:nvSpPr>
        <p:spPr>
          <a:xfrm>
            <a:off x="598169" y="866112"/>
            <a:ext cx="9889863" cy="28010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Ce este un VLAN?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Virtual LAN</a:t>
            </a:r>
          </a:p>
          <a:p>
            <a:pPr marL="0">
              <a:lnSpc>
                <a:spcPts val="4056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Reprezintă un domeniu de broadcast compus doar din </a:t>
            </a:r>
          </a:p>
          <a:p>
            <a:pPr marL="228600">
              <a:lnSpc>
                <a:spcPts val="3002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anumite porturi ale unor switch-uri</a:t>
            </a:r>
          </a:p>
          <a:p>
            <a:pPr marL="0">
              <a:lnSpc>
                <a:spcPts val="4057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Un VLAN este definit prin porturile ce îi aparțin</a:t>
            </a:r>
          </a:p>
        </p:txBody>
      </p:sp>
      <p:sp>
        <p:nvSpPr>
          <p:cNvPr id="416" name="Rectangle 416"/>
          <p:cNvSpPr/>
          <p:nvPr/>
        </p:nvSpPr>
        <p:spPr>
          <a:xfrm>
            <a:off x="11536680" y="6457823"/>
            <a:ext cx="11658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11</a:t>
            </a:r>
          </a:p>
        </p:txBody>
      </p:sp>
      <p:sp>
        <p:nvSpPr>
          <p:cNvPr id="417" name="Rectangle 417"/>
          <p:cNvSpPr/>
          <p:nvPr/>
        </p:nvSpPr>
        <p:spPr>
          <a:xfrm>
            <a:off x="3823080" y="5887965"/>
            <a:ext cx="4535518" cy="30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43228" algn="l"/>
                <a:tab pos="3421252" algn="l"/>
                <a:tab pos="4350638" algn="l"/>
                <a:tab pos="4350638" algn="l"/>
              </a:tabLst>
            </a:pPr>
            <a:r>
              <a:rPr lang="en-GB" sz="2027" b="1" i="0" spc="0" baseline="0" dirty="0">
                <a:solidFill>
                  <a:srgbClr val="000000"/>
                </a:solidFill>
                <a:latin typeface="WorkSans-Bold"/>
              </a:rPr>
              <a:t>A	B	C	D	</a:t>
            </a:r>
          </a:p>
        </p:txBody>
      </p:sp>
      <p:sp>
        <p:nvSpPr>
          <p:cNvPr id="418" name="Rectangle 418"/>
          <p:cNvSpPr/>
          <p:nvPr/>
        </p:nvSpPr>
        <p:spPr>
          <a:xfrm>
            <a:off x="5438521" y="4058402"/>
            <a:ext cx="2028848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71295" algn="l"/>
              </a:tabLst>
            </a:pPr>
            <a:r>
              <a:rPr lang="en-GB" sz="1577" b="1" i="0" spc="0" baseline="0" dirty="0">
                <a:solidFill>
                  <a:srgbClr val="C0504D"/>
                </a:solidFill>
                <a:latin typeface="Consolas-Bold"/>
              </a:rPr>
              <a:t>Fa0/1	Fa0/1</a:t>
            </a:r>
          </a:p>
        </p:txBody>
      </p:sp>
      <p:sp>
        <p:nvSpPr>
          <p:cNvPr id="420" name="Rectangle 420"/>
          <p:cNvSpPr/>
          <p:nvPr/>
        </p:nvSpPr>
        <p:spPr>
          <a:xfrm>
            <a:off x="3347720" y="4869787"/>
            <a:ext cx="556869" cy="200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C0504D"/>
                </a:solidFill>
                <a:latin typeface="Consolas-Bold"/>
              </a:rPr>
              <a:t>Fa0/3</a:t>
            </a:r>
          </a:p>
        </p:txBody>
      </p:sp>
      <p:sp>
        <p:nvSpPr>
          <p:cNvPr id="421" name="Rectangle 421"/>
          <p:cNvSpPr/>
          <p:nvPr/>
        </p:nvSpPr>
        <p:spPr>
          <a:xfrm>
            <a:off x="4276725" y="4626092"/>
            <a:ext cx="4661128" cy="443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29259">
              <a:tabLst>
                <a:tab pos="2324481" algn="l"/>
              </a:tabLst>
            </a:pPr>
            <a:r>
              <a:rPr lang="en-GB" sz="1577" b="1" i="0" spc="0" baseline="0" dirty="0">
                <a:solidFill>
                  <a:srgbClr val="9BBB59"/>
                </a:solidFill>
                <a:latin typeface="Consolas-Bold"/>
              </a:rPr>
              <a:t>Fa0/2	Fa0/2</a:t>
            </a:r>
          </a:p>
          <a:p>
            <a:pPr marL="0">
              <a:lnSpc>
                <a:spcPts val="1916"/>
              </a:lnSpc>
              <a:tabLst>
                <a:tab pos="3175000" algn="l"/>
                <a:tab pos="4104258" algn="l"/>
              </a:tabLst>
            </a:pPr>
            <a:r>
              <a:rPr lang="en-GB" sz="1577" b="1" i="0" spc="0" baseline="0" dirty="0">
                <a:solidFill>
                  <a:srgbClr val="9BBB59"/>
                </a:solidFill>
                <a:latin typeface="Consolas-Bold"/>
              </a:rPr>
              <a:t>Fa0/4	</a:t>
            </a:r>
            <a:r>
              <a:rPr lang="en-GB" sz="2386" b="1" i="0" spc="0" baseline="-4253" dirty="0">
                <a:solidFill>
                  <a:srgbClr val="C0504D"/>
                </a:solidFill>
                <a:latin typeface="Consolas-Bold"/>
              </a:rPr>
              <a:t>Fa0/3	</a:t>
            </a:r>
            <a:r>
              <a:rPr lang="en-GB" sz="2386" b="1" i="0" spc="0" baseline="-4253" dirty="0">
                <a:solidFill>
                  <a:srgbClr val="9BBB59"/>
                </a:solidFill>
                <a:latin typeface="Consolas-Bold"/>
              </a:rPr>
              <a:t>Fa0/4</a:t>
            </a:r>
          </a:p>
        </p:txBody>
      </p:sp>
      <p:sp>
        <p:nvSpPr>
          <p:cNvPr id="422" name="Rectangle 422"/>
          <p:cNvSpPr/>
          <p:nvPr/>
        </p:nvSpPr>
        <p:spPr>
          <a:xfrm>
            <a:off x="604127" y="163958"/>
            <a:ext cx="812538" cy="234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808"/>
            <a:r>
              <a:rPr lang="en-GB" sz="1000" b="1" i="0" spc="0" baseline="0" dirty="0">
                <a:solidFill>
                  <a:srgbClr val="442F20"/>
                </a:solidFill>
                <a:latin typeface="Arial"/>
              </a:rPr>
              <a:t>SYSTEMS</a:t>
            </a:r>
          </a:p>
          <a:p>
            <a:pPr marL="0">
              <a:lnSpc>
                <a:spcPts val="728"/>
              </a:lnSpc>
            </a:pPr>
            <a:r>
              <a:rPr lang="en-GB" sz="700" b="0" i="0" spc="-54" baseline="0" dirty="0">
                <a:solidFill>
                  <a:srgbClr val="985B06"/>
                </a:solidFill>
                <a:latin typeface="Arial"/>
              </a:rPr>
              <a:t>C</a:t>
            </a:r>
            <a:r>
              <a:rPr lang="en-GB" sz="700" b="0" i="0" spc="-50" baseline="0" dirty="0">
                <a:solidFill>
                  <a:srgbClr val="985B06"/>
                </a:solidFill>
                <a:latin typeface="Arial"/>
              </a:rPr>
              <a:t>K</a:t>
            </a:r>
            <a:r>
              <a:rPr lang="en-GB" sz="700" b="0" i="0" spc="-42" baseline="0" dirty="0">
                <a:solidFill>
                  <a:srgbClr val="985B06"/>
                </a:solidFill>
                <a:latin typeface="Arial"/>
              </a:rPr>
              <a:t>5</a:t>
            </a:r>
            <a:r>
              <a:rPr lang="en-GB" sz="700" b="0" i="0" spc="-81" baseline="0" dirty="0">
                <a:solidFill>
                  <a:srgbClr val="985B06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85B06"/>
                </a:solidFill>
                <a:latin typeface="Arial"/>
              </a:rPr>
              <a:t>LABORATORY</a:t>
            </a:r>
          </a:p>
        </p:txBody>
      </p:sp>
      <p:sp>
        <p:nvSpPr>
          <p:cNvPr id="423" name="Rectangle 423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Freeform 42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5" name="Picture 4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426" name="Picture 4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427" name="Picture 4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4714939"/>
            <a:ext cx="147637" cy="1442974"/>
          </a:xfrm>
          <a:prstGeom prst="rect">
            <a:avLst/>
          </a:prstGeom>
          <a:noFill/>
        </p:spPr>
      </p:pic>
      <p:pic>
        <p:nvPicPr>
          <p:cNvPr id="428" name="Picture 42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0" y="4740275"/>
            <a:ext cx="63500" cy="1334541"/>
          </a:xfrm>
          <a:prstGeom prst="rect">
            <a:avLst/>
          </a:prstGeom>
          <a:noFill/>
        </p:spPr>
      </p:pic>
      <p:pic>
        <p:nvPicPr>
          <p:cNvPr id="429" name="Picture 4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8575" y="4714939"/>
            <a:ext cx="147637" cy="1442974"/>
          </a:xfrm>
          <a:prstGeom prst="rect">
            <a:avLst/>
          </a:prstGeom>
          <a:noFill/>
        </p:spPr>
      </p:pic>
      <p:pic>
        <p:nvPicPr>
          <p:cNvPr id="430" name="Picture 43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3025" y="4740275"/>
            <a:ext cx="63500" cy="1334541"/>
          </a:xfrm>
          <a:prstGeom prst="rect">
            <a:avLst/>
          </a:prstGeom>
          <a:noFill/>
        </p:spPr>
      </p:pic>
      <p:pic>
        <p:nvPicPr>
          <p:cNvPr id="431" name="Picture 4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4400" y="4714939"/>
            <a:ext cx="147637" cy="1442974"/>
          </a:xfrm>
          <a:prstGeom prst="rect">
            <a:avLst/>
          </a:prstGeom>
          <a:noFill/>
        </p:spPr>
      </p:pic>
      <p:pic>
        <p:nvPicPr>
          <p:cNvPr id="432" name="Picture 43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8850" y="4740275"/>
            <a:ext cx="63500" cy="1334541"/>
          </a:xfrm>
          <a:prstGeom prst="rect">
            <a:avLst/>
          </a:prstGeom>
          <a:noFill/>
        </p:spPr>
      </p:pic>
      <p:pic>
        <p:nvPicPr>
          <p:cNvPr id="433" name="Picture 4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1975" y="4714939"/>
            <a:ext cx="147637" cy="1442974"/>
          </a:xfrm>
          <a:prstGeom prst="rect">
            <a:avLst/>
          </a:prstGeom>
          <a:noFill/>
        </p:spPr>
      </p:pic>
      <p:pic>
        <p:nvPicPr>
          <p:cNvPr id="434" name="Picture 43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6425" y="4740275"/>
            <a:ext cx="63500" cy="1334541"/>
          </a:xfrm>
          <a:prstGeom prst="rect">
            <a:avLst/>
          </a:prstGeom>
          <a:noFill/>
        </p:spPr>
      </p:pic>
      <p:pic>
        <p:nvPicPr>
          <p:cNvPr id="435" name="Picture 43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4581462"/>
            <a:ext cx="2509901" cy="147637"/>
          </a:xfrm>
          <a:prstGeom prst="rect">
            <a:avLst/>
          </a:prstGeom>
          <a:noFill/>
        </p:spPr>
      </p:pic>
      <p:sp>
        <p:nvSpPr>
          <p:cNvPr id="436" name="Freeform 436"/>
          <p:cNvSpPr/>
          <p:nvPr/>
        </p:nvSpPr>
        <p:spPr>
          <a:xfrm>
            <a:off x="5486400" y="4638675"/>
            <a:ext cx="2382773" cy="0"/>
          </a:xfrm>
          <a:custGeom>
            <a:avLst/>
            <a:gdLst/>
            <a:ahLst/>
            <a:cxnLst/>
            <a:rect l="0" t="0" r="0" b="0"/>
            <a:pathLst>
              <a:path w="2382773">
                <a:moveTo>
                  <a:pt x="0" y="0"/>
                </a:moveTo>
                <a:lnTo>
                  <a:pt x="238277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7" name="Picture 43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5450" y="4352862"/>
            <a:ext cx="2509901" cy="147637"/>
          </a:xfrm>
          <a:prstGeom prst="rect">
            <a:avLst/>
          </a:prstGeom>
          <a:noFill/>
        </p:spPr>
      </p:pic>
      <p:sp>
        <p:nvSpPr>
          <p:cNvPr id="438" name="Freeform 438"/>
          <p:cNvSpPr/>
          <p:nvPr/>
        </p:nvSpPr>
        <p:spPr>
          <a:xfrm>
            <a:off x="5562600" y="4410075"/>
            <a:ext cx="2382773" cy="0"/>
          </a:xfrm>
          <a:custGeom>
            <a:avLst/>
            <a:gdLst/>
            <a:ahLst/>
            <a:cxnLst/>
            <a:rect l="0" t="0" r="0" b="0"/>
            <a:pathLst>
              <a:path w="2382773">
                <a:moveTo>
                  <a:pt x="0" y="0"/>
                </a:moveTo>
                <a:lnTo>
                  <a:pt x="238277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9" name="Picture 43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5775" y="4210050"/>
            <a:ext cx="1485900" cy="657225"/>
          </a:xfrm>
          <a:prstGeom prst="rect">
            <a:avLst/>
          </a:prstGeom>
          <a:noFill/>
        </p:spPr>
      </p:pic>
      <p:pic>
        <p:nvPicPr>
          <p:cNvPr id="440" name="Picture 43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75" y="4210050"/>
            <a:ext cx="1485900" cy="657225"/>
          </a:xfrm>
          <a:prstGeom prst="rect">
            <a:avLst/>
          </a:prstGeom>
          <a:noFill/>
        </p:spPr>
      </p:pic>
      <p:pic>
        <p:nvPicPr>
          <p:cNvPr id="441" name="Picture 44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7650" y="5829300"/>
            <a:ext cx="762000" cy="704850"/>
          </a:xfrm>
          <a:prstGeom prst="rect">
            <a:avLst/>
          </a:prstGeom>
          <a:noFill/>
        </p:spPr>
      </p:pic>
      <p:pic>
        <p:nvPicPr>
          <p:cNvPr id="442" name="Picture 44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2525" y="5829300"/>
            <a:ext cx="762000" cy="704850"/>
          </a:xfrm>
          <a:prstGeom prst="rect">
            <a:avLst/>
          </a:prstGeom>
          <a:noFill/>
        </p:spPr>
      </p:pic>
      <p:pic>
        <p:nvPicPr>
          <p:cNvPr id="443" name="Picture 44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3300" y="5829300"/>
            <a:ext cx="752475" cy="704850"/>
          </a:xfrm>
          <a:prstGeom prst="rect">
            <a:avLst/>
          </a:prstGeom>
          <a:noFill/>
        </p:spPr>
      </p:pic>
      <p:pic>
        <p:nvPicPr>
          <p:cNvPr id="444" name="Picture 44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9125" y="5829300"/>
            <a:ext cx="762000" cy="704850"/>
          </a:xfrm>
          <a:prstGeom prst="rect">
            <a:avLst/>
          </a:prstGeom>
          <a:noFill/>
        </p:spPr>
      </p:pic>
      <p:pic>
        <p:nvPicPr>
          <p:cNvPr id="445" name="Picture 44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3850" y="5235575"/>
            <a:ext cx="1439798" cy="639762"/>
          </a:xfrm>
          <a:prstGeom prst="rect">
            <a:avLst/>
          </a:prstGeom>
          <a:noFill/>
        </p:spPr>
      </p:pic>
      <p:pic>
        <p:nvPicPr>
          <p:cNvPr id="446" name="Picture 44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425" y="5302250"/>
            <a:ext cx="1382648" cy="563562"/>
          </a:xfrm>
          <a:prstGeom prst="rect">
            <a:avLst/>
          </a:prstGeom>
          <a:noFill/>
        </p:spPr>
      </p:pic>
      <p:sp>
        <p:nvSpPr>
          <p:cNvPr id="447" name="Freeform 447"/>
          <p:cNvSpPr/>
          <p:nvPr/>
        </p:nvSpPr>
        <p:spPr>
          <a:xfrm>
            <a:off x="2952750" y="5305425"/>
            <a:ext cx="1266825" cy="466725"/>
          </a:xfrm>
          <a:custGeom>
            <a:avLst/>
            <a:gdLst/>
            <a:ahLst/>
            <a:cxnLst/>
            <a:rect l="0" t="0" r="0" b="0"/>
            <a:pathLst>
              <a:path w="1266825" h="466725">
                <a:moveTo>
                  <a:pt x="0" y="77851"/>
                </a:moveTo>
                <a:cubicBezTo>
                  <a:pt x="0" y="34798"/>
                  <a:pt x="34798" y="0"/>
                  <a:pt x="77851" y="0"/>
                </a:cubicBezTo>
                <a:lnTo>
                  <a:pt x="1188973" y="0"/>
                </a:lnTo>
                <a:cubicBezTo>
                  <a:pt x="1232027" y="0"/>
                  <a:pt x="1266825" y="34798"/>
                  <a:pt x="1266825" y="77851"/>
                </a:cubicBezTo>
                <a:lnTo>
                  <a:pt x="1266825" y="388938"/>
                </a:lnTo>
                <a:cubicBezTo>
                  <a:pt x="1266825" y="431902"/>
                  <a:pt x="1232027" y="466725"/>
                  <a:pt x="1188973" y="466725"/>
                </a:cubicBezTo>
                <a:lnTo>
                  <a:pt x="77851" y="466725"/>
                </a:lnTo>
                <a:cubicBezTo>
                  <a:pt x="34798" y="466725"/>
                  <a:pt x="0" y="431902"/>
                  <a:pt x="0" y="388938"/>
                </a:cubicBezTo>
                <a:close/>
                <a:moveTo>
                  <a:pt x="-1478026" y="1552575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Freeform 448"/>
          <p:cNvSpPr/>
          <p:nvPr/>
        </p:nvSpPr>
        <p:spPr>
          <a:xfrm>
            <a:off x="2952750" y="5305425"/>
            <a:ext cx="1266825" cy="466725"/>
          </a:xfrm>
          <a:custGeom>
            <a:avLst/>
            <a:gdLst/>
            <a:ahLst/>
            <a:cxnLst/>
            <a:rect l="0" t="0" r="0" b="0"/>
            <a:pathLst>
              <a:path w="1266825" h="466725">
                <a:moveTo>
                  <a:pt x="0" y="77851"/>
                </a:moveTo>
                <a:cubicBezTo>
                  <a:pt x="0" y="34798"/>
                  <a:pt x="34798" y="0"/>
                  <a:pt x="77851" y="0"/>
                </a:cubicBezTo>
                <a:lnTo>
                  <a:pt x="1188973" y="0"/>
                </a:lnTo>
                <a:cubicBezTo>
                  <a:pt x="1232027" y="0"/>
                  <a:pt x="1266825" y="34798"/>
                  <a:pt x="1266825" y="77851"/>
                </a:cubicBezTo>
                <a:lnTo>
                  <a:pt x="1266825" y="388938"/>
                </a:lnTo>
                <a:cubicBezTo>
                  <a:pt x="1266825" y="431902"/>
                  <a:pt x="1232027" y="466725"/>
                  <a:pt x="1188973" y="466725"/>
                </a:cubicBezTo>
                <a:lnTo>
                  <a:pt x="77851" y="466725"/>
                </a:lnTo>
                <a:cubicBezTo>
                  <a:pt x="34798" y="466725"/>
                  <a:pt x="0" y="431902"/>
                  <a:pt x="0" y="388938"/>
                </a:cubicBezTo>
                <a:close/>
                <a:moveTo>
                  <a:pt x="-1478026" y="155257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9" name="Picture 449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8425" y="5153025"/>
            <a:ext cx="338137" cy="690562"/>
          </a:xfrm>
          <a:prstGeom prst="rect">
            <a:avLst/>
          </a:prstGeom>
          <a:noFill/>
        </p:spPr>
      </p:pic>
      <p:pic>
        <p:nvPicPr>
          <p:cNvPr id="450" name="Picture 450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1295" y="5292725"/>
            <a:ext cx="139700" cy="487514"/>
          </a:xfrm>
          <a:prstGeom prst="rect">
            <a:avLst/>
          </a:prstGeom>
          <a:noFill/>
        </p:spPr>
      </p:pic>
      <p:pic>
        <p:nvPicPr>
          <p:cNvPr id="451" name="Picture 45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625" y="3540062"/>
            <a:ext cx="1439798" cy="639762"/>
          </a:xfrm>
          <a:prstGeom prst="rect">
            <a:avLst/>
          </a:prstGeom>
          <a:noFill/>
        </p:spPr>
      </p:pic>
      <p:pic>
        <p:nvPicPr>
          <p:cNvPr id="452" name="Picture 452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2200" y="3606737"/>
            <a:ext cx="1382648" cy="563562"/>
          </a:xfrm>
          <a:prstGeom prst="rect">
            <a:avLst/>
          </a:prstGeom>
          <a:noFill/>
        </p:spPr>
      </p:pic>
      <p:sp>
        <p:nvSpPr>
          <p:cNvPr id="453" name="Freeform 453"/>
          <p:cNvSpPr/>
          <p:nvPr/>
        </p:nvSpPr>
        <p:spPr>
          <a:xfrm>
            <a:off x="4962525" y="3609975"/>
            <a:ext cx="1266825" cy="466725"/>
          </a:xfrm>
          <a:custGeom>
            <a:avLst/>
            <a:gdLst/>
            <a:ahLst/>
            <a:cxnLst/>
            <a:rect l="0" t="0" r="0" b="0"/>
            <a:pathLst>
              <a:path w="1266825" h="466725">
                <a:moveTo>
                  <a:pt x="0" y="77852"/>
                </a:moveTo>
                <a:cubicBezTo>
                  <a:pt x="0" y="34799"/>
                  <a:pt x="34797" y="0"/>
                  <a:pt x="77851" y="0"/>
                </a:cubicBezTo>
                <a:lnTo>
                  <a:pt x="1188973" y="0"/>
                </a:lnTo>
                <a:cubicBezTo>
                  <a:pt x="1232027" y="0"/>
                  <a:pt x="1266825" y="34799"/>
                  <a:pt x="1266825" y="77852"/>
                </a:cubicBezTo>
                <a:lnTo>
                  <a:pt x="1266825" y="388874"/>
                </a:lnTo>
                <a:cubicBezTo>
                  <a:pt x="1266825" y="431927"/>
                  <a:pt x="1232027" y="466725"/>
                  <a:pt x="1188973" y="466725"/>
                </a:cubicBezTo>
                <a:lnTo>
                  <a:pt x="77851" y="466725"/>
                </a:lnTo>
                <a:cubicBezTo>
                  <a:pt x="34797" y="466725"/>
                  <a:pt x="0" y="431927"/>
                  <a:pt x="0" y="388874"/>
                </a:cubicBezTo>
                <a:close/>
                <a:moveTo>
                  <a:pt x="-1792352" y="3248025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>
            <a:off x="4962525" y="3609975"/>
            <a:ext cx="1266825" cy="466725"/>
          </a:xfrm>
          <a:custGeom>
            <a:avLst/>
            <a:gdLst/>
            <a:ahLst/>
            <a:cxnLst/>
            <a:rect l="0" t="0" r="0" b="0"/>
            <a:pathLst>
              <a:path w="1266825" h="466725">
                <a:moveTo>
                  <a:pt x="0" y="77852"/>
                </a:moveTo>
                <a:cubicBezTo>
                  <a:pt x="0" y="34799"/>
                  <a:pt x="34797" y="0"/>
                  <a:pt x="77851" y="0"/>
                </a:cubicBezTo>
                <a:lnTo>
                  <a:pt x="1188973" y="0"/>
                </a:lnTo>
                <a:cubicBezTo>
                  <a:pt x="1232027" y="0"/>
                  <a:pt x="1266825" y="34799"/>
                  <a:pt x="1266825" y="77852"/>
                </a:cubicBezTo>
                <a:lnTo>
                  <a:pt x="1266825" y="388874"/>
                </a:lnTo>
                <a:cubicBezTo>
                  <a:pt x="1266825" y="431927"/>
                  <a:pt x="1232027" y="466725"/>
                  <a:pt x="1188973" y="466725"/>
                </a:cubicBezTo>
                <a:lnTo>
                  <a:pt x="77851" y="466725"/>
                </a:lnTo>
                <a:cubicBezTo>
                  <a:pt x="34797" y="466725"/>
                  <a:pt x="0" y="431927"/>
                  <a:pt x="0" y="388874"/>
                </a:cubicBezTo>
                <a:close/>
                <a:moveTo>
                  <a:pt x="-1792352" y="324802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5" name="Picture 45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2525" y="3314637"/>
            <a:ext cx="1414399" cy="338137"/>
          </a:xfrm>
          <a:prstGeom prst="rect">
            <a:avLst/>
          </a:prstGeom>
          <a:noFill/>
        </p:spPr>
      </p:pic>
      <p:pic>
        <p:nvPicPr>
          <p:cNvPr id="456" name="Picture 456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6975" y="3389249"/>
            <a:ext cx="1216786" cy="139700"/>
          </a:xfrm>
          <a:prstGeom prst="rect">
            <a:avLst/>
          </a:prstGeom>
          <a:noFill/>
        </p:spPr>
      </p:pic>
      <p:pic>
        <p:nvPicPr>
          <p:cNvPr id="457" name="Picture 457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2850" y="5111750"/>
            <a:ext cx="1439798" cy="639762"/>
          </a:xfrm>
          <a:prstGeom prst="rect">
            <a:avLst/>
          </a:prstGeom>
          <a:noFill/>
        </p:spPr>
      </p:pic>
      <p:pic>
        <p:nvPicPr>
          <p:cNvPr id="458" name="Picture 458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1425" y="5178425"/>
            <a:ext cx="1382648" cy="563562"/>
          </a:xfrm>
          <a:prstGeom prst="rect">
            <a:avLst/>
          </a:prstGeom>
          <a:noFill/>
        </p:spPr>
      </p:pic>
      <p:sp>
        <p:nvSpPr>
          <p:cNvPr id="459" name="Freeform 459"/>
          <p:cNvSpPr/>
          <p:nvPr/>
        </p:nvSpPr>
        <p:spPr>
          <a:xfrm>
            <a:off x="6381750" y="5181600"/>
            <a:ext cx="1266825" cy="466725"/>
          </a:xfrm>
          <a:custGeom>
            <a:avLst/>
            <a:gdLst/>
            <a:ahLst/>
            <a:cxnLst/>
            <a:rect l="0" t="0" r="0" b="0"/>
            <a:pathLst>
              <a:path w="1266825" h="466725">
                <a:moveTo>
                  <a:pt x="0" y="77851"/>
                </a:moveTo>
                <a:cubicBezTo>
                  <a:pt x="0" y="34799"/>
                  <a:pt x="34797" y="0"/>
                  <a:pt x="77851" y="0"/>
                </a:cubicBezTo>
                <a:lnTo>
                  <a:pt x="1188973" y="0"/>
                </a:lnTo>
                <a:cubicBezTo>
                  <a:pt x="1232027" y="0"/>
                  <a:pt x="1266825" y="34799"/>
                  <a:pt x="1266825" y="77851"/>
                </a:cubicBezTo>
                <a:lnTo>
                  <a:pt x="1266825" y="388875"/>
                </a:lnTo>
                <a:cubicBezTo>
                  <a:pt x="1266825" y="431902"/>
                  <a:pt x="1232027" y="466725"/>
                  <a:pt x="1188973" y="466725"/>
                </a:cubicBezTo>
                <a:lnTo>
                  <a:pt x="77851" y="466725"/>
                </a:lnTo>
                <a:cubicBezTo>
                  <a:pt x="34797" y="466725"/>
                  <a:pt x="0" y="431902"/>
                  <a:pt x="0" y="388875"/>
                </a:cubicBezTo>
                <a:close/>
                <a:moveTo>
                  <a:pt x="-4783201" y="1676400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>
            <a:off x="6381750" y="5181600"/>
            <a:ext cx="1266825" cy="466725"/>
          </a:xfrm>
          <a:custGeom>
            <a:avLst/>
            <a:gdLst/>
            <a:ahLst/>
            <a:cxnLst/>
            <a:rect l="0" t="0" r="0" b="0"/>
            <a:pathLst>
              <a:path w="1266825" h="466725">
                <a:moveTo>
                  <a:pt x="0" y="77851"/>
                </a:moveTo>
                <a:cubicBezTo>
                  <a:pt x="0" y="34799"/>
                  <a:pt x="34797" y="0"/>
                  <a:pt x="77851" y="0"/>
                </a:cubicBezTo>
                <a:lnTo>
                  <a:pt x="1188973" y="0"/>
                </a:lnTo>
                <a:cubicBezTo>
                  <a:pt x="1232027" y="0"/>
                  <a:pt x="1266825" y="34799"/>
                  <a:pt x="1266825" y="77851"/>
                </a:cubicBezTo>
                <a:lnTo>
                  <a:pt x="1266825" y="388875"/>
                </a:lnTo>
                <a:cubicBezTo>
                  <a:pt x="1266825" y="431902"/>
                  <a:pt x="1232027" y="466725"/>
                  <a:pt x="1188973" y="466725"/>
                </a:cubicBezTo>
                <a:lnTo>
                  <a:pt x="77851" y="466725"/>
                </a:lnTo>
                <a:cubicBezTo>
                  <a:pt x="34797" y="466725"/>
                  <a:pt x="0" y="431902"/>
                  <a:pt x="0" y="388875"/>
                </a:cubicBezTo>
                <a:close/>
                <a:moveTo>
                  <a:pt x="-4783201" y="167640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1" name="Picture 461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7900" y="5143500"/>
            <a:ext cx="338137" cy="690562"/>
          </a:xfrm>
          <a:prstGeom prst="rect">
            <a:avLst/>
          </a:prstGeom>
          <a:noFill/>
        </p:spPr>
      </p:pic>
      <p:pic>
        <p:nvPicPr>
          <p:cNvPr id="462" name="Picture 462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0770" y="5168774"/>
            <a:ext cx="139700" cy="487578"/>
          </a:xfrm>
          <a:prstGeom prst="rect">
            <a:avLst/>
          </a:prstGeom>
          <a:noFill/>
        </p:spPr>
      </p:pic>
      <p:pic>
        <p:nvPicPr>
          <p:cNvPr id="463" name="Picture 463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0925" y="4457637"/>
            <a:ext cx="319087" cy="328612"/>
          </a:xfrm>
          <a:prstGeom prst="rect">
            <a:avLst/>
          </a:prstGeom>
          <a:noFill/>
        </p:spPr>
      </p:pic>
      <p:pic>
        <p:nvPicPr>
          <p:cNvPr id="464" name="Picture 464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75" y="4483100"/>
            <a:ext cx="234950" cy="244475"/>
          </a:xfrm>
          <a:prstGeom prst="rect">
            <a:avLst/>
          </a:prstGeom>
          <a:noFill/>
        </p:spPr>
      </p:pic>
      <p:pic>
        <p:nvPicPr>
          <p:cNvPr id="465" name="Picture 465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8200" y="4686237"/>
            <a:ext cx="319087" cy="319087"/>
          </a:xfrm>
          <a:prstGeom prst="rect">
            <a:avLst/>
          </a:prstGeom>
          <a:noFill/>
        </p:spPr>
      </p:pic>
      <p:pic>
        <p:nvPicPr>
          <p:cNvPr id="466" name="Picture 466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2650" y="4711700"/>
            <a:ext cx="234950" cy="234950"/>
          </a:xfrm>
          <a:prstGeom prst="rect">
            <a:avLst/>
          </a:prstGeom>
          <a:noFill/>
        </p:spPr>
      </p:pic>
      <p:pic>
        <p:nvPicPr>
          <p:cNvPr id="467" name="Picture 465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75" y="4495737"/>
            <a:ext cx="319087" cy="319087"/>
          </a:xfrm>
          <a:prstGeom prst="rect">
            <a:avLst/>
          </a:prstGeom>
          <a:noFill/>
        </p:spPr>
      </p:pic>
      <p:pic>
        <p:nvPicPr>
          <p:cNvPr id="468" name="Picture 468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1325" y="4521200"/>
            <a:ext cx="234950" cy="234950"/>
          </a:xfrm>
          <a:prstGeom prst="rect">
            <a:avLst/>
          </a:prstGeom>
          <a:noFill/>
        </p:spPr>
      </p:pic>
      <p:pic>
        <p:nvPicPr>
          <p:cNvPr id="469" name="Picture 465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4733862"/>
            <a:ext cx="319087" cy="319087"/>
          </a:xfrm>
          <a:prstGeom prst="rect">
            <a:avLst/>
          </a:prstGeom>
          <a:noFill/>
        </p:spPr>
      </p:pic>
      <p:pic>
        <p:nvPicPr>
          <p:cNvPr id="470" name="Picture 470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950" y="4759325"/>
            <a:ext cx="234950" cy="234950"/>
          </a:xfrm>
          <a:prstGeom prst="rect">
            <a:avLst/>
          </a:prstGeom>
          <a:noFill/>
        </p:spPr>
      </p:pic>
      <p:sp>
        <p:nvSpPr>
          <p:cNvPr id="471" name="Freeform 471"/>
          <p:cNvSpPr/>
          <p:nvPr/>
        </p:nvSpPr>
        <p:spPr>
          <a:xfrm>
            <a:off x="766826" y="173733"/>
            <a:ext cx="656336" cy="124717"/>
          </a:xfrm>
          <a:custGeom>
            <a:avLst/>
            <a:gdLst/>
            <a:ahLst/>
            <a:cxnLst/>
            <a:rect l="0" t="0" r="0" b="0"/>
            <a:pathLst>
              <a:path w="656336" h="124717">
                <a:moveTo>
                  <a:pt x="1" y="124717"/>
                </a:moveTo>
                <a:lnTo>
                  <a:pt x="656336" y="124717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Rectangle 474"/>
          <p:cNvSpPr/>
          <p:nvPr/>
        </p:nvSpPr>
        <p:spPr>
          <a:xfrm>
            <a:off x="598169" y="866112"/>
            <a:ext cx="10957028" cy="22857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Ce este un VLAN?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Dispozitive din două VLAN-uri diferite nu pot comunica între </a:t>
            </a:r>
          </a:p>
          <a:p>
            <a:pPr marL="228600">
              <a:lnSpc>
                <a:spcPts val="3004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ele în absența unui dispozitiv de nivel 3 care să facă rutarea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Un broadcast se va propaga doar în VLAN-ul respectiv:</a:t>
            </a:r>
          </a:p>
        </p:txBody>
      </p:sp>
      <p:sp>
        <p:nvSpPr>
          <p:cNvPr id="475" name="Rectangle 475"/>
          <p:cNvSpPr/>
          <p:nvPr/>
        </p:nvSpPr>
        <p:spPr>
          <a:xfrm>
            <a:off x="11506454" y="6457823"/>
            <a:ext cx="145999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12</a:t>
            </a:r>
          </a:p>
        </p:txBody>
      </p:sp>
      <p:sp>
        <p:nvSpPr>
          <p:cNvPr id="476" name="Rectangle 476"/>
          <p:cNvSpPr/>
          <p:nvPr/>
        </p:nvSpPr>
        <p:spPr>
          <a:xfrm>
            <a:off x="4306570" y="5968921"/>
            <a:ext cx="4348775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07795" algn="l"/>
                <a:tab pos="3292474" algn="l"/>
                <a:tab pos="4186554" algn="l"/>
                <a:tab pos="4186554" algn="l"/>
              </a:tabLst>
            </a:pPr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A	B	C	D	</a:t>
            </a:r>
          </a:p>
        </p:txBody>
      </p:sp>
      <p:sp>
        <p:nvSpPr>
          <p:cNvPr id="478" name="Rectangle 478"/>
          <p:cNvSpPr/>
          <p:nvPr/>
        </p:nvSpPr>
        <p:spPr>
          <a:xfrm>
            <a:off x="5847079" y="4177020"/>
            <a:ext cx="1973603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16050" algn="l"/>
              </a:tabLst>
            </a:pPr>
            <a:r>
              <a:rPr lang="en-GB" sz="1577" b="1" i="0" spc="0" baseline="0" dirty="0">
                <a:solidFill>
                  <a:srgbClr val="C0504D"/>
                </a:solidFill>
                <a:latin typeface="Consolas-Bold"/>
              </a:rPr>
              <a:t>Fa0/1	Fa0/1</a:t>
            </a:r>
          </a:p>
        </p:txBody>
      </p:sp>
      <p:sp>
        <p:nvSpPr>
          <p:cNvPr id="479" name="Rectangle 479"/>
          <p:cNvSpPr/>
          <p:nvPr/>
        </p:nvSpPr>
        <p:spPr>
          <a:xfrm>
            <a:off x="3835019" y="4948291"/>
            <a:ext cx="558554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C0504D"/>
                </a:solidFill>
                <a:latin typeface="Consolas-Bold"/>
              </a:rPr>
              <a:t>Fa0/3</a:t>
            </a:r>
          </a:p>
        </p:txBody>
      </p:sp>
      <p:sp>
        <p:nvSpPr>
          <p:cNvPr id="480" name="Rectangle 480"/>
          <p:cNvSpPr/>
          <p:nvPr/>
        </p:nvSpPr>
        <p:spPr>
          <a:xfrm>
            <a:off x="4653279" y="4750806"/>
            <a:ext cx="4609599" cy="3978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70279">
              <a:tabLst>
                <a:tab pos="2327020" algn="l"/>
              </a:tabLst>
            </a:pPr>
            <a:r>
              <a:rPr lang="en-GB" sz="1577" b="1" i="0" spc="0" baseline="0" dirty="0">
                <a:solidFill>
                  <a:srgbClr val="9BBB59"/>
                </a:solidFill>
                <a:latin typeface="Consolas-Bold"/>
              </a:rPr>
              <a:t>Fa0/2	</a:t>
            </a:r>
            <a:r>
              <a:rPr lang="en-GB" sz="2389" b="1" i="0" spc="0" baseline="16925" dirty="0">
                <a:solidFill>
                  <a:srgbClr val="9BBB59"/>
                </a:solidFill>
                <a:latin typeface="Consolas-Bold"/>
              </a:rPr>
              <a:t>Fa0/2</a:t>
            </a:r>
          </a:p>
          <a:p>
            <a:pPr marL="0">
              <a:lnSpc>
                <a:spcPts val="1288"/>
              </a:lnSpc>
              <a:tabLst>
                <a:tab pos="3131438" algn="l"/>
                <a:tab pos="4051046" algn="l"/>
              </a:tabLst>
            </a:pPr>
            <a:r>
              <a:rPr lang="en-GB" sz="1577" b="1" i="0" spc="0" baseline="0" dirty="0">
                <a:solidFill>
                  <a:srgbClr val="9BBB59"/>
                </a:solidFill>
                <a:latin typeface="Consolas-Bold"/>
              </a:rPr>
              <a:t>Fa0/4	</a:t>
            </a:r>
            <a:r>
              <a:rPr lang="en-GB" sz="1577" b="1" i="0" spc="0" baseline="0" dirty="0">
                <a:solidFill>
                  <a:srgbClr val="C0504D"/>
                </a:solidFill>
                <a:latin typeface="Consolas-Bold"/>
              </a:rPr>
              <a:t>Fa0/3	</a:t>
            </a:r>
            <a:r>
              <a:rPr lang="en-GB" sz="1577" b="1" i="0" spc="0" baseline="0" dirty="0">
                <a:solidFill>
                  <a:srgbClr val="9BBB59"/>
                </a:solidFill>
                <a:latin typeface="Consolas-Bold"/>
              </a:rPr>
              <a:t>Fa0/4</a:t>
            </a:r>
          </a:p>
        </p:txBody>
      </p:sp>
      <p:sp>
        <p:nvSpPr>
          <p:cNvPr id="481" name="Rectangle 481"/>
          <p:cNvSpPr/>
          <p:nvPr/>
        </p:nvSpPr>
        <p:spPr>
          <a:xfrm>
            <a:off x="3091179" y="5427717"/>
            <a:ext cx="997505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Broadcast</a:t>
            </a:r>
          </a:p>
        </p:txBody>
      </p:sp>
      <p:sp>
        <p:nvSpPr>
          <p:cNvPr id="482" name="Rectangle 482"/>
          <p:cNvSpPr/>
          <p:nvPr/>
        </p:nvSpPr>
        <p:spPr>
          <a:xfrm>
            <a:off x="5103114" y="3731378"/>
            <a:ext cx="997505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Broadcast</a:t>
            </a:r>
          </a:p>
        </p:txBody>
      </p:sp>
      <p:sp>
        <p:nvSpPr>
          <p:cNvPr id="483" name="Rectangle 483"/>
          <p:cNvSpPr/>
          <p:nvPr/>
        </p:nvSpPr>
        <p:spPr>
          <a:xfrm>
            <a:off x="6518909" y="5305416"/>
            <a:ext cx="1000109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Broadcast</a:t>
            </a:r>
          </a:p>
        </p:txBody>
      </p:sp>
      <p:sp>
        <p:nvSpPr>
          <p:cNvPr id="484" name="Rectangle 484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12D20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B5C07"/>
                </a:solidFill>
                <a:latin typeface="Arial"/>
              </a:rPr>
              <a:t>LABORATORY</a:t>
            </a:r>
          </a:p>
        </p:txBody>
      </p:sp>
      <p:sp>
        <p:nvSpPr>
          <p:cNvPr id="485" name="Rectangle 485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Freeform 48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7" name="Picture 48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488" name="Picture 48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489" name="Freeform 489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Freeform 490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Rectangle 492"/>
          <p:cNvSpPr/>
          <p:nvPr/>
        </p:nvSpPr>
        <p:spPr>
          <a:xfrm>
            <a:off x="598169" y="866112"/>
            <a:ext cx="11054283" cy="57704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Ce este un VLAN?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VLAN-urile sunt identificate prin numere numite </a:t>
            </a:r>
            <a:r>
              <a:rPr lang="en-GB" sz="2779" b="1" i="0" spc="0" baseline="0" dirty="0">
                <a:solidFill>
                  <a:srgbClr val="000000"/>
                </a:solidFill>
                <a:latin typeface="WorkSans-Bold"/>
              </a:rPr>
              <a:t>VLAN ID</a:t>
            </a:r>
          </a:p>
          <a:p>
            <a:pPr marL="0">
              <a:lnSpc>
                <a:spcPts val="4056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Un VLAN ID este reprezentat pe 12 biți (1 </a:t>
            </a:r>
            <a:r>
              <a:rPr lang="en-GB" sz="2777" b="0" i="0" spc="970" baseline="0" dirty="0">
                <a:solidFill>
                  <a:srgbClr val="000000"/>
                </a:solidFill>
                <a:latin typeface="WorkSans-Regular"/>
              </a:rPr>
              <a:t>–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4096)</a:t>
            </a:r>
          </a:p>
          <a:p>
            <a:pPr marL="0">
              <a:lnSpc>
                <a:spcPts val="3980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Intern, fiecare switch asociază unui port un VLAN ID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Pe switch-urile Cisco, toate porturile aparțin inițial VLAN-</a:t>
            </a:r>
          </a:p>
          <a:p>
            <a:pPr marL="228600">
              <a:lnSpc>
                <a:spcPts val="3004"/>
              </a:lnSpc>
            </a:pP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ului 1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Un port ce aparține unui singur VLAN poartă numele de </a:t>
            </a:r>
          </a:p>
          <a:p>
            <a:pPr marL="228600">
              <a:lnSpc>
                <a:spcPts val="3004"/>
              </a:lnSpc>
            </a:pPr>
            <a:r>
              <a:rPr lang="en-GB" sz="2777" b="1" i="0" spc="0" baseline="0" dirty="0">
                <a:solidFill>
                  <a:srgbClr val="000000"/>
                </a:solidFill>
                <a:latin typeface="WorkSans-Bold"/>
              </a:rPr>
              <a:t>Access Port</a:t>
            </a:r>
          </a:p>
          <a:p>
            <a:pPr marL="0">
              <a:lnSpc>
                <a:spcPts val="4055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Pentru stațiile conectate la un Access Port, faptul că aparțin </a:t>
            </a:r>
          </a:p>
          <a:p>
            <a:pPr marL="228600">
              <a:lnSpc>
                <a:spcPts val="3005"/>
              </a:lnSpc>
            </a:pP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unui VLAN este transparent</a:t>
            </a:r>
          </a:p>
          <a:p>
            <a:pPr marL="10908284">
              <a:lnSpc>
                <a:spcPts val="5281"/>
              </a:lnSpc>
            </a:pPr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13</a:t>
            </a:r>
          </a:p>
        </p:txBody>
      </p:sp>
      <p:sp>
        <p:nvSpPr>
          <p:cNvPr id="493" name="Rectangle 493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494" name="Rectangle 494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Freeform 49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6" name="Picture 4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497" name="Picture 49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498" name="Freeform 498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Freeform 499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Freeform 500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Rectangle 501"/>
          <p:cNvSpPr/>
          <p:nvPr/>
        </p:nvSpPr>
        <p:spPr>
          <a:xfrm>
            <a:off x="598169" y="866112"/>
            <a:ext cx="10908664" cy="26674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Configurarea VLAN-urilor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Un VLAN trebuie creat pe un switch înainte să îi fie asociate </a:t>
            </a:r>
          </a:p>
          <a:p>
            <a:pPr marL="228600">
              <a:lnSpc>
                <a:spcPts val="3004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porturi 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Pentru a comuta trafic aparținând VLAN-ului </a:t>
            </a:r>
            <a:r>
              <a:rPr lang="en-GB" sz="2779" b="1" i="0" spc="0" baseline="0" dirty="0">
                <a:solidFill>
                  <a:srgbClr val="000000"/>
                </a:solidFill>
                <a:latin typeface="WorkSans-Bold"/>
              </a:rPr>
              <a:t>&lt;X</a:t>
            </a:r>
            <a:r>
              <a:rPr lang="en-GB" sz="2779" b="1" i="0" spc="990" baseline="0" dirty="0">
                <a:solidFill>
                  <a:srgbClr val="000000"/>
                </a:solidFill>
                <a:latin typeface="WorkSans-Bold"/>
              </a:rPr>
              <a:t>&gt;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un switch </a:t>
            </a:r>
          </a:p>
          <a:p>
            <a:pPr marL="228600">
              <a:lnSpc>
                <a:spcPts val="3005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trebuie să aibă configurat VLAN-ul </a:t>
            </a:r>
            <a:r>
              <a:rPr lang="en-GB" sz="2779" b="1" i="0" spc="0" baseline="0" dirty="0">
                <a:solidFill>
                  <a:srgbClr val="000000"/>
                </a:solidFill>
                <a:latin typeface="WorkSans-Bold"/>
              </a:rPr>
              <a:t>&lt;X&gt;</a:t>
            </a:r>
          </a:p>
        </p:txBody>
      </p:sp>
      <p:sp>
        <p:nvSpPr>
          <p:cNvPr id="502" name="Rectangle 502"/>
          <p:cNvSpPr/>
          <p:nvPr/>
        </p:nvSpPr>
        <p:spPr>
          <a:xfrm>
            <a:off x="11501755" y="6457823"/>
            <a:ext cx="15026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14</a:t>
            </a:r>
          </a:p>
        </p:txBody>
      </p:sp>
      <p:sp>
        <p:nvSpPr>
          <p:cNvPr id="503" name="Rectangle 503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504" name="Rectangle 504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Freeform 50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6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507" name="Picture 50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508" name="Picture 50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9150" y="3324162"/>
            <a:ext cx="1347724" cy="147637"/>
          </a:xfrm>
          <a:prstGeom prst="rect">
            <a:avLst/>
          </a:prstGeom>
          <a:noFill/>
        </p:spPr>
      </p:pic>
      <p:sp>
        <p:nvSpPr>
          <p:cNvPr id="509" name="Freeform 509"/>
          <p:cNvSpPr/>
          <p:nvPr/>
        </p:nvSpPr>
        <p:spPr>
          <a:xfrm>
            <a:off x="8496300" y="338137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0" name="Picture 50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9150" y="3609912"/>
            <a:ext cx="1347724" cy="147637"/>
          </a:xfrm>
          <a:prstGeom prst="rect">
            <a:avLst/>
          </a:prstGeom>
          <a:noFill/>
        </p:spPr>
      </p:pic>
      <p:sp>
        <p:nvSpPr>
          <p:cNvPr id="511" name="Freeform 511"/>
          <p:cNvSpPr/>
          <p:nvPr/>
        </p:nvSpPr>
        <p:spPr>
          <a:xfrm>
            <a:off x="8496300" y="366712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" name="Picture 50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9150" y="3895662"/>
            <a:ext cx="1347724" cy="147637"/>
          </a:xfrm>
          <a:prstGeom prst="rect">
            <a:avLst/>
          </a:prstGeom>
          <a:noFill/>
        </p:spPr>
      </p:pic>
      <p:sp>
        <p:nvSpPr>
          <p:cNvPr id="513" name="Freeform 513"/>
          <p:cNvSpPr/>
          <p:nvPr/>
        </p:nvSpPr>
        <p:spPr>
          <a:xfrm>
            <a:off x="8496300" y="395287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4" name="Picture 5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8425" y="3438462"/>
            <a:ext cx="147637" cy="1223962"/>
          </a:xfrm>
          <a:prstGeom prst="rect">
            <a:avLst/>
          </a:prstGeom>
          <a:noFill/>
        </p:spPr>
      </p:pic>
      <p:pic>
        <p:nvPicPr>
          <p:cNvPr id="515" name="Picture 51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2875" y="3463925"/>
            <a:ext cx="63500" cy="1117854"/>
          </a:xfrm>
          <a:prstGeom prst="rect">
            <a:avLst/>
          </a:prstGeom>
          <a:noFill/>
        </p:spPr>
      </p:pic>
      <p:pic>
        <p:nvPicPr>
          <p:cNvPr id="516" name="Picture 5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438462"/>
            <a:ext cx="147637" cy="1223962"/>
          </a:xfrm>
          <a:prstGeom prst="rect">
            <a:avLst/>
          </a:prstGeom>
          <a:noFill/>
        </p:spPr>
      </p:pic>
      <p:pic>
        <p:nvPicPr>
          <p:cNvPr id="517" name="Picture 51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050" y="3463925"/>
            <a:ext cx="63500" cy="1117854"/>
          </a:xfrm>
          <a:prstGeom prst="rect">
            <a:avLst/>
          </a:prstGeom>
          <a:noFill/>
        </p:spPr>
      </p:pic>
      <p:pic>
        <p:nvPicPr>
          <p:cNvPr id="518" name="Picture 5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1700" y="3438462"/>
            <a:ext cx="147637" cy="1223962"/>
          </a:xfrm>
          <a:prstGeom prst="rect">
            <a:avLst/>
          </a:prstGeom>
          <a:noFill/>
        </p:spPr>
      </p:pic>
      <p:pic>
        <p:nvPicPr>
          <p:cNvPr id="519" name="Picture 5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6150" y="3463925"/>
            <a:ext cx="63500" cy="1117854"/>
          </a:xfrm>
          <a:prstGeom prst="rect">
            <a:avLst/>
          </a:prstGeom>
          <a:noFill/>
        </p:spPr>
      </p:pic>
      <p:pic>
        <p:nvPicPr>
          <p:cNvPr id="520" name="Picture 5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1650" y="3438462"/>
            <a:ext cx="147637" cy="1223962"/>
          </a:xfrm>
          <a:prstGeom prst="rect">
            <a:avLst/>
          </a:prstGeom>
          <a:noFill/>
        </p:spPr>
      </p:pic>
      <p:pic>
        <p:nvPicPr>
          <p:cNvPr id="521" name="Picture 52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6100" y="3463925"/>
            <a:ext cx="63500" cy="1117854"/>
          </a:xfrm>
          <a:prstGeom prst="rect">
            <a:avLst/>
          </a:prstGeom>
          <a:noFill/>
        </p:spPr>
      </p:pic>
      <p:pic>
        <p:nvPicPr>
          <p:cNvPr id="522" name="Picture 52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7550" y="3181287"/>
            <a:ext cx="2271776" cy="147637"/>
          </a:xfrm>
          <a:prstGeom prst="rect">
            <a:avLst/>
          </a:prstGeom>
          <a:noFill/>
        </p:spPr>
      </p:pic>
      <p:sp>
        <p:nvSpPr>
          <p:cNvPr id="523" name="Freeform 523"/>
          <p:cNvSpPr/>
          <p:nvPr/>
        </p:nvSpPr>
        <p:spPr>
          <a:xfrm>
            <a:off x="3314700" y="3238500"/>
            <a:ext cx="2143125" cy="0"/>
          </a:xfrm>
          <a:custGeom>
            <a:avLst/>
            <a:gdLst/>
            <a:ahLst/>
            <a:cxnLst/>
            <a:rect l="0" t="0" r="0" b="0"/>
            <a:pathLst>
              <a:path w="2143125">
                <a:moveTo>
                  <a:pt x="0" y="0"/>
                </a:moveTo>
                <a:lnTo>
                  <a:pt x="2143125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4" name="Picture 5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8475" y="3438462"/>
            <a:ext cx="147637" cy="1223962"/>
          </a:xfrm>
          <a:prstGeom prst="rect">
            <a:avLst/>
          </a:prstGeom>
          <a:noFill/>
        </p:spPr>
      </p:pic>
      <p:pic>
        <p:nvPicPr>
          <p:cNvPr id="525" name="Picture 52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2925" y="3463925"/>
            <a:ext cx="63500" cy="1117854"/>
          </a:xfrm>
          <a:prstGeom prst="rect">
            <a:avLst/>
          </a:prstGeom>
          <a:noFill/>
        </p:spPr>
      </p:pic>
      <p:pic>
        <p:nvPicPr>
          <p:cNvPr id="526" name="Picture 5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75" y="3438462"/>
            <a:ext cx="147637" cy="1223962"/>
          </a:xfrm>
          <a:prstGeom prst="rect">
            <a:avLst/>
          </a:prstGeom>
          <a:noFill/>
        </p:spPr>
      </p:pic>
      <p:pic>
        <p:nvPicPr>
          <p:cNvPr id="527" name="Picture 52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825" y="3463925"/>
            <a:ext cx="63500" cy="1117854"/>
          </a:xfrm>
          <a:prstGeom prst="rect">
            <a:avLst/>
          </a:prstGeom>
          <a:noFill/>
        </p:spPr>
      </p:pic>
      <p:pic>
        <p:nvPicPr>
          <p:cNvPr id="528" name="Picture 52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75" y="3324162"/>
            <a:ext cx="2271776" cy="147637"/>
          </a:xfrm>
          <a:prstGeom prst="rect">
            <a:avLst/>
          </a:prstGeom>
          <a:noFill/>
        </p:spPr>
      </p:pic>
      <p:sp>
        <p:nvSpPr>
          <p:cNvPr id="529" name="Freeform 529"/>
          <p:cNvSpPr/>
          <p:nvPr/>
        </p:nvSpPr>
        <p:spPr>
          <a:xfrm>
            <a:off x="3248025" y="3381375"/>
            <a:ext cx="2143125" cy="0"/>
          </a:xfrm>
          <a:custGeom>
            <a:avLst/>
            <a:gdLst/>
            <a:ahLst/>
            <a:cxnLst/>
            <a:rect l="0" t="0" r="0" b="0"/>
            <a:pathLst>
              <a:path w="2143125">
                <a:moveTo>
                  <a:pt x="0" y="0"/>
                </a:moveTo>
                <a:lnTo>
                  <a:pt x="2143125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0" name="Picture 52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7550" y="3047937"/>
            <a:ext cx="2271776" cy="147637"/>
          </a:xfrm>
          <a:prstGeom prst="rect">
            <a:avLst/>
          </a:prstGeom>
          <a:noFill/>
        </p:spPr>
      </p:pic>
      <p:sp>
        <p:nvSpPr>
          <p:cNvPr id="531" name="Freeform 531"/>
          <p:cNvSpPr/>
          <p:nvPr/>
        </p:nvSpPr>
        <p:spPr>
          <a:xfrm>
            <a:off x="3314700" y="3105150"/>
            <a:ext cx="2143125" cy="0"/>
          </a:xfrm>
          <a:custGeom>
            <a:avLst/>
            <a:gdLst/>
            <a:ahLst/>
            <a:cxnLst/>
            <a:rect l="0" t="0" r="0" b="0"/>
            <a:pathLst>
              <a:path w="2143125">
                <a:moveTo>
                  <a:pt x="0" y="0"/>
                </a:moveTo>
                <a:lnTo>
                  <a:pt x="2143125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2" name="Picture 53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5" y="3028950"/>
            <a:ext cx="1333500" cy="542925"/>
          </a:xfrm>
          <a:prstGeom prst="rect">
            <a:avLst/>
          </a:prstGeom>
          <a:noFill/>
        </p:spPr>
      </p:pic>
      <p:pic>
        <p:nvPicPr>
          <p:cNvPr id="533" name="Picture 53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4450" y="3028950"/>
            <a:ext cx="1343025" cy="542925"/>
          </a:xfrm>
          <a:prstGeom prst="rect">
            <a:avLst/>
          </a:prstGeom>
          <a:noFill/>
        </p:spPr>
      </p:pic>
      <p:sp>
        <p:nvSpPr>
          <p:cNvPr id="534" name="Freeform 534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Rectangle 536"/>
          <p:cNvSpPr/>
          <p:nvPr/>
        </p:nvSpPr>
        <p:spPr>
          <a:xfrm>
            <a:off x="598169" y="866112"/>
            <a:ext cx="10648703" cy="17707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Trunking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Ce se întâmplă când două switch-uri trebuie să transporte </a:t>
            </a:r>
          </a:p>
          <a:p>
            <a:pPr marL="228600">
              <a:lnSpc>
                <a:spcPts val="3004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date aparținând mai multor VLAN-uri între ele?</a:t>
            </a:r>
          </a:p>
        </p:txBody>
      </p:sp>
      <p:sp>
        <p:nvSpPr>
          <p:cNvPr id="537" name="Rectangle 537"/>
          <p:cNvSpPr/>
          <p:nvPr/>
        </p:nvSpPr>
        <p:spPr>
          <a:xfrm>
            <a:off x="598169" y="4788485"/>
            <a:ext cx="10721060" cy="13107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Prea multe porturi folosite pentru a transporta toate VLAN-</a:t>
            </a:r>
          </a:p>
          <a:p>
            <a:pPr marL="228600">
              <a:lnSpc>
                <a:spcPts val="3004"/>
              </a:lnSpc>
            </a:pP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urile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Soluția: trunking</a:t>
            </a:r>
          </a:p>
        </p:txBody>
      </p:sp>
      <p:sp>
        <p:nvSpPr>
          <p:cNvPr id="538" name="Rectangle 538"/>
          <p:cNvSpPr/>
          <p:nvPr/>
        </p:nvSpPr>
        <p:spPr>
          <a:xfrm>
            <a:off x="11506454" y="6457823"/>
            <a:ext cx="14584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15</a:t>
            </a:r>
          </a:p>
        </p:txBody>
      </p:sp>
      <p:sp>
        <p:nvSpPr>
          <p:cNvPr id="539" name="Rectangle 539"/>
          <p:cNvSpPr/>
          <p:nvPr/>
        </p:nvSpPr>
        <p:spPr>
          <a:xfrm>
            <a:off x="7566914" y="3336639"/>
            <a:ext cx="879729" cy="8014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  <a:p>
            <a:pPr marL="0">
              <a:lnSpc>
                <a:spcPts val="2255"/>
              </a:lnSpc>
            </a:pP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  <a:p>
            <a:pPr marL="0">
              <a:lnSpc>
                <a:spcPts val="2253"/>
              </a:lnSpc>
            </a:pP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</p:txBody>
      </p:sp>
      <p:sp>
        <p:nvSpPr>
          <p:cNvPr id="540" name="Rectangle 540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5F09"/>
                </a:solidFill>
                <a:latin typeface="Arial"/>
              </a:rPr>
              <a:t>LABORATORY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Freeform 54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2" name="Picture 54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544" name="Freeform 544"/>
          <p:cNvSpPr/>
          <p:nvPr/>
        </p:nvSpPr>
        <p:spPr>
          <a:xfrm>
            <a:off x="3429000" y="4591050"/>
            <a:ext cx="5086350" cy="409575"/>
          </a:xfrm>
          <a:custGeom>
            <a:avLst/>
            <a:gdLst/>
            <a:ahLst/>
            <a:cxnLst/>
            <a:rect l="0" t="0" r="0" b="0"/>
            <a:pathLst>
              <a:path w="5086350" h="409575">
                <a:moveTo>
                  <a:pt x="0" y="68327"/>
                </a:moveTo>
                <a:cubicBezTo>
                  <a:pt x="0" y="30608"/>
                  <a:pt x="30607" y="0"/>
                  <a:pt x="68326" y="0"/>
                </a:cubicBezTo>
                <a:lnTo>
                  <a:pt x="5018023" y="0"/>
                </a:lnTo>
                <a:cubicBezTo>
                  <a:pt x="5055743" y="0"/>
                  <a:pt x="5086350" y="30608"/>
                  <a:pt x="5086350" y="68327"/>
                </a:cubicBezTo>
                <a:lnTo>
                  <a:pt x="5086350" y="341249"/>
                </a:lnTo>
                <a:cubicBezTo>
                  <a:pt x="5086350" y="378968"/>
                  <a:pt x="5055743" y="409575"/>
                  <a:pt x="5018023" y="409575"/>
                </a:cubicBezTo>
                <a:lnTo>
                  <a:pt x="68326" y="409575"/>
                </a:lnTo>
                <a:cubicBezTo>
                  <a:pt x="30607" y="409575"/>
                  <a:pt x="0" y="378968"/>
                  <a:pt x="0" y="341249"/>
                </a:cubicBezTo>
                <a:close/>
                <a:moveTo>
                  <a:pt x="-1230377" y="2266950"/>
                </a:moveTo>
              </a:path>
            </a:pathLst>
          </a:custGeom>
          <a:solidFill>
            <a:srgbClr val="DAE5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Freeform 545"/>
          <p:cNvSpPr/>
          <p:nvPr/>
        </p:nvSpPr>
        <p:spPr>
          <a:xfrm>
            <a:off x="3429000" y="4591050"/>
            <a:ext cx="5086350" cy="409575"/>
          </a:xfrm>
          <a:custGeom>
            <a:avLst/>
            <a:gdLst/>
            <a:ahLst/>
            <a:cxnLst/>
            <a:rect l="0" t="0" r="0" b="0"/>
            <a:pathLst>
              <a:path w="5086350" h="409575">
                <a:moveTo>
                  <a:pt x="0" y="68327"/>
                </a:moveTo>
                <a:cubicBezTo>
                  <a:pt x="0" y="30608"/>
                  <a:pt x="30607" y="0"/>
                  <a:pt x="68326" y="0"/>
                </a:cubicBezTo>
                <a:lnTo>
                  <a:pt x="5018023" y="0"/>
                </a:lnTo>
                <a:cubicBezTo>
                  <a:pt x="5055743" y="0"/>
                  <a:pt x="5086350" y="30608"/>
                  <a:pt x="5086350" y="68327"/>
                </a:cubicBezTo>
                <a:lnTo>
                  <a:pt x="5086350" y="341249"/>
                </a:lnTo>
                <a:cubicBezTo>
                  <a:pt x="5086350" y="378968"/>
                  <a:pt x="5055743" y="409575"/>
                  <a:pt x="5018023" y="409575"/>
                </a:cubicBezTo>
                <a:lnTo>
                  <a:pt x="68326" y="409575"/>
                </a:lnTo>
                <a:cubicBezTo>
                  <a:pt x="30607" y="409575"/>
                  <a:pt x="0" y="378968"/>
                  <a:pt x="0" y="341249"/>
                </a:cubicBezTo>
                <a:close/>
                <a:moveTo>
                  <a:pt x="-1230377" y="22669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6" name="Picture 5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0" y="5343589"/>
            <a:ext cx="2414651" cy="147637"/>
          </a:xfrm>
          <a:prstGeom prst="rect">
            <a:avLst/>
          </a:prstGeom>
          <a:noFill/>
        </p:spPr>
      </p:pic>
      <p:sp>
        <p:nvSpPr>
          <p:cNvPr id="547" name="Freeform 547"/>
          <p:cNvSpPr/>
          <p:nvPr/>
        </p:nvSpPr>
        <p:spPr>
          <a:xfrm>
            <a:off x="3390900" y="5400675"/>
            <a:ext cx="2286000" cy="0"/>
          </a:xfrm>
          <a:custGeom>
            <a:avLst/>
            <a:gdLst/>
            <a:ahLst/>
            <a:cxnLst/>
            <a:rect l="0" t="0" r="0" b="0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8" name="Picture 5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0425" y="5391214"/>
            <a:ext cx="2414651" cy="147637"/>
          </a:xfrm>
          <a:prstGeom prst="rect">
            <a:avLst/>
          </a:prstGeom>
          <a:noFill/>
        </p:spPr>
      </p:pic>
      <p:sp>
        <p:nvSpPr>
          <p:cNvPr id="549" name="Freeform 549"/>
          <p:cNvSpPr/>
          <p:nvPr/>
        </p:nvSpPr>
        <p:spPr>
          <a:xfrm>
            <a:off x="3457575" y="5448300"/>
            <a:ext cx="2286000" cy="0"/>
          </a:xfrm>
          <a:custGeom>
            <a:avLst/>
            <a:gdLst/>
            <a:ahLst/>
            <a:cxnLst/>
            <a:rect l="0" t="0" r="0" b="0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0" name="Picture 5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0425" y="5438839"/>
            <a:ext cx="2414651" cy="147637"/>
          </a:xfrm>
          <a:prstGeom prst="rect">
            <a:avLst/>
          </a:prstGeom>
          <a:noFill/>
        </p:spPr>
      </p:pic>
      <p:sp>
        <p:nvSpPr>
          <p:cNvPr id="551" name="Freeform 551"/>
          <p:cNvSpPr/>
          <p:nvPr/>
        </p:nvSpPr>
        <p:spPr>
          <a:xfrm>
            <a:off x="3457575" y="5495925"/>
            <a:ext cx="2286000" cy="0"/>
          </a:xfrm>
          <a:custGeom>
            <a:avLst/>
            <a:gdLst/>
            <a:ahLst/>
            <a:cxnLst/>
            <a:rect l="0" t="0" r="0" b="0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2" name="Picture 55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7175" y="5588064"/>
            <a:ext cx="173037" cy="1269936"/>
          </a:xfrm>
          <a:prstGeom prst="rect">
            <a:avLst/>
          </a:prstGeom>
          <a:noFill/>
        </p:spPr>
      </p:pic>
      <p:pic>
        <p:nvPicPr>
          <p:cNvPr id="553" name="Picture 55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4325" y="5626100"/>
            <a:ext cx="63500" cy="1231900"/>
          </a:xfrm>
          <a:prstGeom prst="rect">
            <a:avLst/>
          </a:prstGeom>
          <a:noFill/>
        </p:spPr>
      </p:pic>
      <p:pic>
        <p:nvPicPr>
          <p:cNvPr id="554" name="Picture 55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1800" y="5588064"/>
            <a:ext cx="173037" cy="1269936"/>
          </a:xfrm>
          <a:prstGeom prst="rect">
            <a:avLst/>
          </a:prstGeom>
          <a:noFill/>
        </p:spPr>
      </p:pic>
      <p:pic>
        <p:nvPicPr>
          <p:cNvPr id="555" name="Picture 55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8950" y="5626100"/>
            <a:ext cx="63500" cy="1231900"/>
          </a:xfrm>
          <a:prstGeom prst="rect">
            <a:avLst/>
          </a:prstGeom>
          <a:noFill/>
        </p:spPr>
      </p:pic>
      <p:pic>
        <p:nvPicPr>
          <p:cNvPr id="556" name="Picture 55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9050" y="5588064"/>
            <a:ext cx="173037" cy="1269936"/>
          </a:xfrm>
          <a:prstGeom prst="rect">
            <a:avLst/>
          </a:prstGeom>
          <a:noFill/>
        </p:spPr>
      </p:pic>
      <p:pic>
        <p:nvPicPr>
          <p:cNvPr id="557" name="Picture 55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6200" y="5626100"/>
            <a:ext cx="63500" cy="1231900"/>
          </a:xfrm>
          <a:prstGeom prst="rect">
            <a:avLst/>
          </a:prstGeom>
          <a:noFill/>
        </p:spPr>
      </p:pic>
      <p:pic>
        <p:nvPicPr>
          <p:cNvPr id="558" name="Picture 55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5588064"/>
            <a:ext cx="173037" cy="1269936"/>
          </a:xfrm>
          <a:prstGeom prst="rect">
            <a:avLst/>
          </a:prstGeom>
          <a:noFill/>
        </p:spPr>
      </p:pic>
      <p:pic>
        <p:nvPicPr>
          <p:cNvPr id="559" name="Picture 55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7575" y="5626100"/>
            <a:ext cx="63500" cy="1231900"/>
          </a:xfrm>
          <a:prstGeom prst="rect">
            <a:avLst/>
          </a:prstGeom>
          <a:noFill/>
        </p:spPr>
      </p:pic>
      <p:pic>
        <p:nvPicPr>
          <p:cNvPr id="560" name="Picture 56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5800" y="5588064"/>
            <a:ext cx="173037" cy="1269936"/>
          </a:xfrm>
          <a:prstGeom prst="rect">
            <a:avLst/>
          </a:prstGeom>
          <a:noFill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50" y="5626100"/>
            <a:ext cx="63500" cy="1231900"/>
          </a:xfrm>
          <a:prstGeom prst="rect">
            <a:avLst/>
          </a:prstGeom>
          <a:noFill/>
        </p:spPr>
      </p:pic>
      <p:pic>
        <p:nvPicPr>
          <p:cNvPr id="562" name="Picture 56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8550" y="5588064"/>
            <a:ext cx="173037" cy="1269936"/>
          </a:xfrm>
          <a:prstGeom prst="rect">
            <a:avLst/>
          </a:prstGeom>
          <a:noFill/>
        </p:spPr>
      </p:pic>
      <p:pic>
        <p:nvPicPr>
          <p:cNvPr id="563" name="Picture 56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5700" y="5626100"/>
            <a:ext cx="63500" cy="1231900"/>
          </a:xfrm>
          <a:prstGeom prst="rect">
            <a:avLst/>
          </a:prstGeom>
          <a:noFill/>
        </p:spPr>
      </p:pic>
      <p:pic>
        <p:nvPicPr>
          <p:cNvPr id="564" name="Picture 56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575" y="5143500"/>
            <a:ext cx="1428750" cy="609600"/>
          </a:xfrm>
          <a:prstGeom prst="rect">
            <a:avLst/>
          </a:prstGeom>
          <a:noFill/>
        </p:spPr>
      </p:pic>
      <p:pic>
        <p:nvPicPr>
          <p:cNvPr id="565" name="Picture 56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7825" y="5143500"/>
            <a:ext cx="1428750" cy="609600"/>
          </a:xfrm>
          <a:prstGeom prst="rect">
            <a:avLst/>
          </a:prstGeom>
          <a:noFill/>
        </p:spPr>
      </p:pic>
      <p:pic>
        <p:nvPicPr>
          <p:cNvPr id="566" name="Picture 50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75" y="5353114"/>
            <a:ext cx="1347724" cy="147637"/>
          </a:xfrm>
          <a:prstGeom prst="rect">
            <a:avLst/>
          </a:prstGeom>
          <a:noFill/>
        </p:spPr>
      </p:pic>
      <p:sp>
        <p:nvSpPr>
          <p:cNvPr id="567" name="Freeform 567"/>
          <p:cNvSpPr/>
          <p:nvPr/>
        </p:nvSpPr>
        <p:spPr>
          <a:xfrm>
            <a:off x="8391525" y="541020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8" name="Picture 50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75" y="5638800"/>
            <a:ext cx="1347724" cy="147637"/>
          </a:xfrm>
          <a:prstGeom prst="rect">
            <a:avLst/>
          </a:prstGeom>
          <a:noFill/>
        </p:spPr>
      </p:pic>
      <p:sp>
        <p:nvSpPr>
          <p:cNvPr id="569" name="Freeform 569"/>
          <p:cNvSpPr/>
          <p:nvPr/>
        </p:nvSpPr>
        <p:spPr>
          <a:xfrm>
            <a:off x="8391525" y="569595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0" name="Picture 50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75" y="5924550"/>
            <a:ext cx="1347724" cy="147637"/>
          </a:xfrm>
          <a:prstGeom prst="rect">
            <a:avLst/>
          </a:prstGeom>
          <a:noFill/>
        </p:spPr>
      </p:pic>
      <p:sp>
        <p:nvSpPr>
          <p:cNvPr id="571" name="Freeform 571"/>
          <p:cNvSpPr/>
          <p:nvPr/>
        </p:nvSpPr>
        <p:spPr>
          <a:xfrm>
            <a:off x="8391525" y="598170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2" name="Picture 57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75" y="6210300"/>
            <a:ext cx="1338199" cy="147637"/>
          </a:xfrm>
          <a:prstGeom prst="rect">
            <a:avLst/>
          </a:prstGeom>
          <a:noFill/>
        </p:spPr>
      </p:pic>
      <p:sp>
        <p:nvSpPr>
          <p:cNvPr id="573" name="Freeform 573"/>
          <p:cNvSpPr/>
          <p:nvPr/>
        </p:nvSpPr>
        <p:spPr>
          <a:xfrm>
            <a:off x="8391525" y="626745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4" name="Picture 57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75" y="6257925"/>
            <a:ext cx="1338199" cy="147637"/>
          </a:xfrm>
          <a:prstGeom prst="rect">
            <a:avLst/>
          </a:prstGeom>
          <a:noFill/>
        </p:spPr>
      </p:pic>
      <p:sp>
        <p:nvSpPr>
          <p:cNvPr id="575" name="Freeform 575"/>
          <p:cNvSpPr/>
          <p:nvPr/>
        </p:nvSpPr>
        <p:spPr>
          <a:xfrm>
            <a:off x="8391525" y="631507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6" name="Picture 57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75" y="6305550"/>
            <a:ext cx="1338199" cy="147637"/>
          </a:xfrm>
          <a:prstGeom prst="rect">
            <a:avLst/>
          </a:prstGeom>
          <a:noFill/>
        </p:spPr>
      </p:pic>
      <p:sp>
        <p:nvSpPr>
          <p:cNvPr id="577" name="Freeform 577"/>
          <p:cNvSpPr/>
          <p:nvPr/>
        </p:nvSpPr>
        <p:spPr>
          <a:xfrm>
            <a:off x="8391525" y="636270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Freeform 578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Freeform 579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Rectangle 581"/>
          <p:cNvSpPr/>
          <p:nvPr/>
        </p:nvSpPr>
        <p:spPr>
          <a:xfrm>
            <a:off x="598169" y="866112"/>
            <a:ext cx="10882891" cy="35640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Trunking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Porturile nu pot funcționa doar ca Access Ports, ci și ca </a:t>
            </a:r>
          </a:p>
          <a:p>
            <a:pPr marL="228600">
              <a:lnSpc>
                <a:spcPts val="3004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Trunk Ports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Acestea au proprietatea că pot trimite trafic aparținând mai </a:t>
            </a:r>
          </a:p>
          <a:p>
            <a:pPr marL="228600">
              <a:lnSpc>
                <a:spcPts val="3005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multor VLAN-uri pe același port</a:t>
            </a:r>
          </a:p>
          <a:p>
            <a:pPr marL="0">
              <a:lnSpc>
                <a:spcPts val="4053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O linie trunk trebuie să aibă la ambele capete port-uri </a:t>
            </a:r>
          </a:p>
          <a:p>
            <a:pPr marL="228600">
              <a:lnSpc>
                <a:spcPts val="3005"/>
              </a:lnSpc>
            </a:pP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configurate ca Trunk Ports</a:t>
            </a:r>
          </a:p>
        </p:txBody>
      </p:sp>
      <p:sp>
        <p:nvSpPr>
          <p:cNvPr id="582" name="Rectangle 582"/>
          <p:cNvSpPr/>
          <p:nvPr/>
        </p:nvSpPr>
        <p:spPr>
          <a:xfrm>
            <a:off x="11503406" y="6457823"/>
            <a:ext cx="149809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16</a:t>
            </a:r>
          </a:p>
        </p:txBody>
      </p:sp>
      <p:sp>
        <p:nvSpPr>
          <p:cNvPr id="583" name="Rectangle 583"/>
          <p:cNvSpPr/>
          <p:nvPr/>
        </p:nvSpPr>
        <p:spPr>
          <a:xfrm>
            <a:off x="3623309" y="4673178"/>
            <a:ext cx="4705552" cy="2685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În loc de 3 port-uri, este folosit doar unul</a:t>
            </a:r>
          </a:p>
        </p:txBody>
      </p:sp>
      <p:sp>
        <p:nvSpPr>
          <p:cNvPr id="584" name="Rectangle 584"/>
          <p:cNvSpPr/>
          <p:nvPr/>
        </p:nvSpPr>
        <p:spPr>
          <a:xfrm>
            <a:off x="7458709" y="5360765"/>
            <a:ext cx="879729" cy="1087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  <a:p>
            <a:pPr marL="0">
              <a:lnSpc>
                <a:spcPts val="2252"/>
              </a:lnSpc>
            </a:pP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  <a:p>
            <a:pPr marL="0">
              <a:lnSpc>
                <a:spcPts val="2252"/>
              </a:lnSpc>
            </a:pP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  <a:p>
            <a:pPr marL="125730">
              <a:lnSpc>
                <a:spcPts val="2255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T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r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u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k</a:t>
            </a:r>
          </a:p>
        </p:txBody>
      </p:sp>
      <p:sp>
        <p:nvSpPr>
          <p:cNvPr id="585" name="Rectangle 585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5F09"/>
                </a:solidFill>
                <a:latin typeface="Arial"/>
              </a:rPr>
              <a:t>LABORATORY</a:t>
            </a:r>
          </a:p>
        </p:txBody>
      </p:sp>
      <p:sp>
        <p:nvSpPr>
          <p:cNvPr id="586" name="Rectangle 586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Freeform 58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8" name="Picture 58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589" name="Picture 58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590" name="Picture 5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0" y="5343589"/>
            <a:ext cx="2414651" cy="147637"/>
          </a:xfrm>
          <a:prstGeom prst="rect">
            <a:avLst/>
          </a:prstGeom>
          <a:noFill/>
        </p:spPr>
      </p:pic>
      <p:sp>
        <p:nvSpPr>
          <p:cNvPr id="591" name="Freeform 591"/>
          <p:cNvSpPr/>
          <p:nvPr/>
        </p:nvSpPr>
        <p:spPr>
          <a:xfrm>
            <a:off x="3390900" y="5400675"/>
            <a:ext cx="2286000" cy="0"/>
          </a:xfrm>
          <a:custGeom>
            <a:avLst/>
            <a:gdLst/>
            <a:ahLst/>
            <a:cxnLst/>
            <a:rect l="0" t="0" r="0" b="0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2" name="Picture 5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0425" y="5391214"/>
            <a:ext cx="2414651" cy="147637"/>
          </a:xfrm>
          <a:prstGeom prst="rect">
            <a:avLst/>
          </a:prstGeom>
          <a:noFill/>
        </p:spPr>
      </p:pic>
      <p:sp>
        <p:nvSpPr>
          <p:cNvPr id="593" name="Freeform 593"/>
          <p:cNvSpPr/>
          <p:nvPr/>
        </p:nvSpPr>
        <p:spPr>
          <a:xfrm>
            <a:off x="3457575" y="5448300"/>
            <a:ext cx="2286000" cy="0"/>
          </a:xfrm>
          <a:custGeom>
            <a:avLst/>
            <a:gdLst/>
            <a:ahLst/>
            <a:cxnLst/>
            <a:rect l="0" t="0" r="0" b="0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4" name="Picture 5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0425" y="5438839"/>
            <a:ext cx="2414651" cy="147637"/>
          </a:xfrm>
          <a:prstGeom prst="rect">
            <a:avLst/>
          </a:prstGeom>
          <a:noFill/>
        </p:spPr>
      </p:pic>
      <p:sp>
        <p:nvSpPr>
          <p:cNvPr id="595" name="Freeform 595"/>
          <p:cNvSpPr/>
          <p:nvPr/>
        </p:nvSpPr>
        <p:spPr>
          <a:xfrm>
            <a:off x="3457575" y="5495925"/>
            <a:ext cx="2286000" cy="0"/>
          </a:xfrm>
          <a:custGeom>
            <a:avLst/>
            <a:gdLst/>
            <a:ahLst/>
            <a:cxnLst/>
            <a:rect l="0" t="0" r="0" b="0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6" name="Picture 59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7175" y="5588064"/>
            <a:ext cx="173037" cy="1269936"/>
          </a:xfrm>
          <a:prstGeom prst="rect">
            <a:avLst/>
          </a:prstGeom>
          <a:noFill/>
        </p:spPr>
      </p:pic>
      <p:pic>
        <p:nvPicPr>
          <p:cNvPr id="597" name="Picture 59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4325" y="5626100"/>
            <a:ext cx="63500" cy="1231900"/>
          </a:xfrm>
          <a:prstGeom prst="rect">
            <a:avLst/>
          </a:prstGeom>
          <a:noFill/>
        </p:spPr>
      </p:pic>
      <p:pic>
        <p:nvPicPr>
          <p:cNvPr id="598" name="Picture 59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1800" y="5588064"/>
            <a:ext cx="173037" cy="1269936"/>
          </a:xfrm>
          <a:prstGeom prst="rect">
            <a:avLst/>
          </a:prstGeom>
          <a:noFill/>
        </p:spPr>
      </p:pic>
      <p:pic>
        <p:nvPicPr>
          <p:cNvPr id="599" name="Picture 59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8950" y="5626100"/>
            <a:ext cx="63500" cy="1231900"/>
          </a:xfrm>
          <a:prstGeom prst="rect">
            <a:avLst/>
          </a:prstGeom>
          <a:noFill/>
        </p:spPr>
      </p:pic>
      <p:pic>
        <p:nvPicPr>
          <p:cNvPr id="600" name="Picture 60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9050" y="5588064"/>
            <a:ext cx="173037" cy="1269936"/>
          </a:xfrm>
          <a:prstGeom prst="rect">
            <a:avLst/>
          </a:prstGeom>
          <a:noFill/>
        </p:spPr>
      </p:pic>
      <p:pic>
        <p:nvPicPr>
          <p:cNvPr id="601" name="Picture 60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6200" y="5626100"/>
            <a:ext cx="63500" cy="1231900"/>
          </a:xfrm>
          <a:prstGeom prst="rect">
            <a:avLst/>
          </a:prstGeom>
          <a:noFill/>
        </p:spPr>
      </p:pic>
      <p:pic>
        <p:nvPicPr>
          <p:cNvPr id="602" name="Picture 60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5588064"/>
            <a:ext cx="173037" cy="1269936"/>
          </a:xfrm>
          <a:prstGeom prst="rect">
            <a:avLst/>
          </a:prstGeom>
          <a:noFill/>
        </p:spPr>
      </p:pic>
      <p:pic>
        <p:nvPicPr>
          <p:cNvPr id="603" name="Picture 60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7575" y="5626100"/>
            <a:ext cx="63500" cy="1231900"/>
          </a:xfrm>
          <a:prstGeom prst="rect">
            <a:avLst/>
          </a:prstGeom>
          <a:noFill/>
        </p:spPr>
      </p:pic>
      <p:pic>
        <p:nvPicPr>
          <p:cNvPr id="604" name="Picture 60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5800" y="5588064"/>
            <a:ext cx="173037" cy="1269936"/>
          </a:xfrm>
          <a:prstGeom prst="rect">
            <a:avLst/>
          </a:prstGeom>
          <a:noFill/>
        </p:spPr>
      </p:pic>
      <p:pic>
        <p:nvPicPr>
          <p:cNvPr id="605" name="Picture 60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50" y="5626100"/>
            <a:ext cx="63500" cy="1231900"/>
          </a:xfrm>
          <a:prstGeom prst="rect">
            <a:avLst/>
          </a:prstGeom>
          <a:noFill/>
        </p:spPr>
      </p:pic>
      <p:pic>
        <p:nvPicPr>
          <p:cNvPr id="606" name="Picture 60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8550" y="5588064"/>
            <a:ext cx="173037" cy="1269936"/>
          </a:xfrm>
          <a:prstGeom prst="rect">
            <a:avLst/>
          </a:prstGeom>
          <a:noFill/>
        </p:spPr>
      </p:pic>
      <p:pic>
        <p:nvPicPr>
          <p:cNvPr id="607" name="Picture 60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5700" y="5626100"/>
            <a:ext cx="63500" cy="1231900"/>
          </a:xfrm>
          <a:prstGeom prst="rect">
            <a:avLst/>
          </a:prstGeom>
          <a:noFill/>
        </p:spPr>
      </p:pic>
      <p:pic>
        <p:nvPicPr>
          <p:cNvPr id="608" name="Picture 56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575" y="5143500"/>
            <a:ext cx="1428750" cy="609600"/>
          </a:xfrm>
          <a:prstGeom prst="rect">
            <a:avLst/>
          </a:prstGeom>
          <a:noFill/>
        </p:spPr>
      </p:pic>
      <p:pic>
        <p:nvPicPr>
          <p:cNvPr id="609" name="Picture 56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7825" y="5143500"/>
            <a:ext cx="1428750" cy="609600"/>
          </a:xfrm>
          <a:prstGeom prst="rect">
            <a:avLst/>
          </a:prstGeom>
          <a:noFill/>
        </p:spPr>
      </p:pic>
      <p:pic>
        <p:nvPicPr>
          <p:cNvPr id="610" name="Picture 50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75" y="5353114"/>
            <a:ext cx="1347724" cy="147637"/>
          </a:xfrm>
          <a:prstGeom prst="rect">
            <a:avLst/>
          </a:prstGeom>
          <a:noFill/>
        </p:spPr>
      </p:pic>
      <p:sp>
        <p:nvSpPr>
          <p:cNvPr id="611" name="Freeform 611"/>
          <p:cNvSpPr/>
          <p:nvPr/>
        </p:nvSpPr>
        <p:spPr>
          <a:xfrm>
            <a:off x="8391525" y="541020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2" name="Picture 50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75" y="5638800"/>
            <a:ext cx="1347724" cy="147637"/>
          </a:xfrm>
          <a:prstGeom prst="rect">
            <a:avLst/>
          </a:prstGeom>
          <a:noFill/>
        </p:spPr>
      </p:pic>
      <p:sp>
        <p:nvSpPr>
          <p:cNvPr id="613" name="Freeform 613"/>
          <p:cNvSpPr/>
          <p:nvPr/>
        </p:nvSpPr>
        <p:spPr>
          <a:xfrm>
            <a:off x="8391525" y="569595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" name="Picture 50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75" y="5924550"/>
            <a:ext cx="1347724" cy="147637"/>
          </a:xfrm>
          <a:prstGeom prst="rect">
            <a:avLst/>
          </a:prstGeom>
          <a:noFill/>
        </p:spPr>
      </p:pic>
      <p:sp>
        <p:nvSpPr>
          <p:cNvPr id="615" name="Freeform 615"/>
          <p:cNvSpPr/>
          <p:nvPr/>
        </p:nvSpPr>
        <p:spPr>
          <a:xfrm>
            <a:off x="8391525" y="598170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6" name="Picture 57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75" y="6210300"/>
            <a:ext cx="1338199" cy="147637"/>
          </a:xfrm>
          <a:prstGeom prst="rect">
            <a:avLst/>
          </a:prstGeom>
          <a:noFill/>
        </p:spPr>
      </p:pic>
      <p:sp>
        <p:nvSpPr>
          <p:cNvPr id="617" name="Freeform 617"/>
          <p:cNvSpPr/>
          <p:nvPr/>
        </p:nvSpPr>
        <p:spPr>
          <a:xfrm>
            <a:off x="8391525" y="626745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8" name="Picture 57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75" y="6257925"/>
            <a:ext cx="1338199" cy="147637"/>
          </a:xfrm>
          <a:prstGeom prst="rect">
            <a:avLst/>
          </a:prstGeom>
          <a:noFill/>
        </p:spPr>
      </p:pic>
      <p:sp>
        <p:nvSpPr>
          <p:cNvPr id="619" name="Freeform 619"/>
          <p:cNvSpPr/>
          <p:nvPr/>
        </p:nvSpPr>
        <p:spPr>
          <a:xfrm>
            <a:off x="8391525" y="631507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0" name="Picture 57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75" y="6305550"/>
            <a:ext cx="1338199" cy="147637"/>
          </a:xfrm>
          <a:prstGeom prst="rect">
            <a:avLst/>
          </a:prstGeom>
          <a:noFill/>
        </p:spPr>
      </p:pic>
      <p:sp>
        <p:nvSpPr>
          <p:cNvPr id="621" name="Freeform 621"/>
          <p:cNvSpPr/>
          <p:nvPr/>
        </p:nvSpPr>
        <p:spPr>
          <a:xfrm>
            <a:off x="8391525" y="636270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Freeform 622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Freeform 623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Freeform 624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Rectangle 625"/>
          <p:cNvSpPr/>
          <p:nvPr/>
        </p:nvSpPr>
        <p:spPr>
          <a:xfrm>
            <a:off x="598169" y="866112"/>
            <a:ext cx="10798233" cy="35640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Trunking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Setul de VLAN-uri ce pot fi trimise pe o linie trunk este </a:t>
            </a:r>
          </a:p>
          <a:p>
            <a:pPr marL="228600">
              <a:lnSpc>
                <a:spcPts val="3004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configurabil și trebuie stabilit de administrator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Implicit, setul va include toate VLAN-urile</a:t>
            </a:r>
          </a:p>
          <a:p>
            <a:pPr marL="0">
              <a:lnSpc>
                <a:spcPts val="4057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Problemă: dacă switch-ul 1 trimite un cadru aparținând </a:t>
            </a:r>
          </a:p>
          <a:p>
            <a:pPr marL="228600">
              <a:lnSpc>
                <a:spcPts val="3002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VLAN-ului 10, cum își dă seama switch-ul 2 în ce VLAN să-l </a:t>
            </a:r>
          </a:p>
          <a:p>
            <a:pPr marL="228600">
              <a:lnSpc>
                <a:spcPts val="3005"/>
              </a:lnSpc>
            </a:pP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plaseze?</a:t>
            </a:r>
          </a:p>
        </p:txBody>
      </p:sp>
      <p:sp>
        <p:nvSpPr>
          <p:cNvPr id="626" name="Rectangle 626"/>
          <p:cNvSpPr/>
          <p:nvPr/>
        </p:nvSpPr>
        <p:spPr>
          <a:xfrm>
            <a:off x="11509629" y="6457823"/>
            <a:ext cx="14264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17</a:t>
            </a:r>
          </a:p>
        </p:txBody>
      </p:sp>
      <p:sp>
        <p:nvSpPr>
          <p:cNvPr id="627" name="Rectangle 627"/>
          <p:cNvSpPr/>
          <p:nvPr/>
        </p:nvSpPr>
        <p:spPr>
          <a:xfrm>
            <a:off x="7458709" y="5360765"/>
            <a:ext cx="879729" cy="1087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  <a:p>
            <a:pPr marL="0">
              <a:lnSpc>
                <a:spcPts val="2252"/>
              </a:lnSpc>
            </a:pP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  <a:p>
            <a:pPr marL="0">
              <a:lnSpc>
                <a:spcPts val="2252"/>
              </a:lnSpc>
            </a:pP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  <a:p>
            <a:pPr marL="125730">
              <a:lnSpc>
                <a:spcPts val="2255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T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r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u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k</a:t>
            </a:r>
          </a:p>
        </p:txBody>
      </p:sp>
      <p:sp>
        <p:nvSpPr>
          <p:cNvPr id="628" name="Rectangle 628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5F09"/>
                </a:solidFill>
                <a:latin typeface="Arial"/>
              </a:rPr>
              <a:t>LABORATORY</a:t>
            </a:r>
          </a:p>
        </p:txBody>
      </p:sp>
      <p:sp>
        <p:nvSpPr>
          <p:cNvPr id="629" name="Rectangle 629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Freeform 63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1" name="Picture 6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632" name="Picture 63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633" name="Freeform 633"/>
          <p:cNvSpPr/>
          <p:nvPr/>
        </p:nvSpPr>
        <p:spPr>
          <a:xfrm>
            <a:off x="2028825" y="2838450"/>
            <a:ext cx="1571625" cy="590550"/>
          </a:xfrm>
          <a:custGeom>
            <a:avLst/>
            <a:gdLst/>
            <a:ahLst/>
            <a:cxnLst/>
            <a:rect l="0" t="0" r="0" b="0"/>
            <a:pathLst>
              <a:path w="1571625" h="590550">
                <a:moveTo>
                  <a:pt x="0" y="98425"/>
                </a:moveTo>
                <a:cubicBezTo>
                  <a:pt x="0" y="44070"/>
                  <a:pt x="44069" y="0"/>
                  <a:pt x="98425" y="0"/>
                </a:cubicBezTo>
                <a:lnTo>
                  <a:pt x="1473200" y="0"/>
                </a:lnTo>
                <a:cubicBezTo>
                  <a:pt x="1527555" y="0"/>
                  <a:pt x="1571625" y="44070"/>
                  <a:pt x="1571625" y="98425"/>
                </a:cubicBezTo>
                <a:lnTo>
                  <a:pt x="1571625" y="492125"/>
                </a:lnTo>
                <a:cubicBezTo>
                  <a:pt x="1571625" y="546481"/>
                  <a:pt x="1527555" y="590550"/>
                  <a:pt x="1473200" y="590550"/>
                </a:cubicBezTo>
                <a:lnTo>
                  <a:pt x="98425" y="590550"/>
                </a:lnTo>
                <a:cubicBezTo>
                  <a:pt x="44069" y="590550"/>
                  <a:pt x="0" y="546481"/>
                  <a:pt x="0" y="492125"/>
                </a:cubicBezTo>
                <a:close/>
                <a:moveTo>
                  <a:pt x="1892300" y="4019550"/>
                </a:moveTo>
              </a:path>
            </a:pathLst>
          </a:custGeom>
          <a:solidFill>
            <a:srgbClr val="DAE5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Freeform 634"/>
          <p:cNvSpPr/>
          <p:nvPr/>
        </p:nvSpPr>
        <p:spPr>
          <a:xfrm>
            <a:off x="2028825" y="2838450"/>
            <a:ext cx="1571625" cy="590550"/>
          </a:xfrm>
          <a:custGeom>
            <a:avLst/>
            <a:gdLst/>
            <a:ahLst/>
            <a:cxnLst/>
            <a:rect l="0" t="0" r="0" b="0"/>
            <a:pathLst>
              <a:path w="1571625" h="590550">
                <a:moveTo>
                  <a:pt x="0" y="98425"/>
                </a:moveTo>
                <a:cubicBezTo>
                  <a:pt x="0" y="44070"/>
                  <a:pt x="44069" y="0"/>
                  <a:pt x="98425" y="0"/>
                </a:cubicBezTo>
                <a:lnTo>
                  <a:pt x="1473200" y="0"/>
                </a:lnTo>
                <a:cubicBezTo>
                  <a:pt x="1527555" y="0"/>
                  <a:pt x="1571625" y="44070"/>
                  <a:pt x="1571625" y="98425"/>
                </a:cubicBezTo>
                <a:lnTo>
                  <a:pt x="1571625" y="492125"/>
                </a:lnTo>
                <a:cubicBezTo>
                  <a:pt x="1571625" y="546481"/>
                  <a:pt x="1527555" y="590550"/>
                  <a:pt x="1473200" y="590550"/>
                </a:cubicBezTo>
                <a:lnTo>
                  <a:pt x="98425" y="590550"/>
                </a:lnTo>
                <a:cubicBezTo>
                  <a:pt x="44069" y="590550"/>
                  <a:pt x="0" y="546481"/>
                  <a:pt x="0" y="492125"/>
                </a:cubicBezTo>
                <a:close/>
                <a:moveTo>
                  <a:pt x="1892300" y="40195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Freeform 635"/>
          <p:cNvSpPr/>
          <p:nvPr/>
        </p:nvSpPr>
        <p:spPr>
          <a:xfrm>
            <a:off x="3667125" y="2838450"/>
            <a:ext cx="1543050" cy="590550"/>
          </a:xfrm>
          <a:custGeom>
            <a:avLst/>
            <a:gdLst/>
            <a:ahLst/>
            <a:cxnLst/>
            <a:rect l="0" t="0" r="0" b="0"/>
            <a:pathLst>
              <a:path w="1543050" h="590550">
                <a:moveTo>
                  <a:pt x="0" y="98425"/>
                </a:moveTo>
                <a:cubicBezTo>
                  <a:pt x="0" y="44070"/>
                  <a:pt x="44069" y="0"/>
                  <a:pt x="98425" y="0"/>
                </a:cubicBezTo>
                <a:lnTo>
                  <a:pt x="1444625" y="0"/>
                </a:lnTo>
                <a:cubicBezTo>
                  <a:pt x="1498980" y="0"/>
                  <a:pt x="1543050" y="44070"/>
                  <a:pt x="1543050" y="98425"/>
                </a:cubicBezTo>
                <a:lnTo>
                  <a:pt x="1543050" y="492125"/>
                </a:lnTo>
                <a:cubicBezTo>
                  <a:pt x="1543050" y="546481"/>
                  <a:pt x="1498980" y="590550"/>
                  <a:pt x="1444625" y="590550"/>
                </a:cubicBezTo>
                <a:lnTo>
                  <a:pt x="98425" y="590550"/>
                </a:lnTo>
                <a:cubicBezTo>
                  <a:pt x="44069" y="590550"/>
                  <a:pt x="0" y="546481"/>
                  <a:pt x="0" y="492125"/>
                </a:cubicBezTo>
                <a:close/>
                <a:moveTo>
                  <a:pt x="254000" y="40195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Freeform 636"/>
          <p:cNvSpPr/>
          <p:nvPr/>
        </p:nvSpPr>
        <p:spPr>
          <a:xfrm>
            <a:off x="3667125" y="2838450"/>
            <a:ext cx="1543050" cy="590550"/>
          </a:xfrm>
          <a:custGeom>
            <a:avLst/>
            <a:gdLst/>
            <a:ahLst/>
            <a:cxnLst/>
            <a:rect l="0" t="0" r="0" b="0"/>
            <a:pathLst>
              <a:path w="1543050" h="590550">
                <a:moveTo>
                  <a:pt x="0" y="98425"/>
                </a:moveTo>
                <a:cubicBezTo>
                  <a:pt x="0" y="44070"/>
                  <a:pt x="44069" y="0"/>
                  <a:pt x="98425" y="0"/>
                </a:cubicBezTo>
                <a:lnTo>
                  <a:pt x="1444625" y="0"/>
                </a:lnTo>
                <a:cubicBezTo>
                  <a:pt x="1498980" y="0"/>
                  <a:pt x="1543050" y="44070"/>
                  <a:pt x="1543050" y="98425"/>
                </a:cubicBezTo>
                <a:lnTo>
                  <a:pt x="1543050" y="492125"/>
                </a:lnTo>
                <a:cubicBezTo>
                  <a:pt x="1543050" y="546481"/>
                  <a:pt x="1498980" y="590550"/>
                  <a:pt x="1444625" y="590550"/>
                </a:cubicBezTo>
                <a:lnTo>
                  <a:pt x="98425" y="590550"/>
                </a:lnTo>
                <a:cubicBezTo>
                  <a:pt x="44069" y="590550"/>
                  <a:pt x="0" y="546481"/>
                  <a:pt x="0" y="492125"/>
                </a:cubicBezTo>
                <a:close/>
                <a:moveTo>
                  <a:pt x="254000" y="40195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Freeform 637"/>
          <p:cNvSpPr/>
          <p:nvPr/>
        </p:nvSpPr>
        <p:spPr>
          <a:xfrm>
            <a:off x="6915150" y="2838450"/>
            <a:ext cx="1885950" cy="590550"/>
          </a:xfrm>
          <a:custGeom>
            <a:avLst/>
            <a:gdLst/>
            <a:ahLst/>
            <a:cxnLst/>
            <a:rect l="0" t="0" r="0" b="0"/>
            <a:pathLst>
              <a:path w="1885950" h="590550">
                <a:moveTo>
                  <a:pt x="0" y="98425"/>
                </a:moveTo>
                <a:cubicBezTo>
                  <a:pt x="0" y="44070"/>
                  <a:pt x="44068" y="0"/>
                  <a:pt x="98425" y="0"/>
                </a:cubicBezTo>
                <a:lnTo>
                  <a:pt x="1787525" y="0"/>
                </a:lnTo>
                <a:cubicBezTo>
                  <a:pt x="1841881" y="0"/>
                  <a:pt x="1885950" y="44070"/>
                  <a:pt x="1885950" y="98425"/>
                </a:cubicBezTo>
                <a:lnTo>
                  <a:pt x="1885950" y="492125"/>
                </a:lnTo>
                <a:cubicBezTo>
                  <a:pt x="1885950" y="546481"/>
                  <a:pt x="1841881" y="590550"/>
                  <a:pt x="1787525" y="590550"/>
                </a:cubicBezTo>
                <a:lnTo>
                  <a:pt x="98425" y="590550"/>
                </a:lnTo>
                <a:cubicBezTo>
                  <a:pt x="44068" y="590550"/>
                  <a:pt x="0" y="546481"/>
                  <a:pt x="0" y="492125"/>
                </a:cubicBezTo>
                <a:close/>
                <a:moveTo>
                  <a:pt x="-2994025" y="40195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Freeform 638"/>
          <p:cNvSpPr/>
          <p:nvPr/>
        </p:nvSpPr>
        <p:spPr>
          <a:xfrm>
            <a:off x="6915150" y="2838450"/>
            <a:ext cx="1885950" cy="590550"/>
          </a:xfrm>
          <a:custGeom>
            <a:avLst/>
            <a:gdLst/>
            <a:ahLst/>
            <a:cxnLst/>
            <a:rect l="0" t="0" r="0" b="0"/>
            <a:pathLst>
              <a:path w="1885950" h="590550">
                <a:moveTo>
                  <a:pt x="0" y="98425"/>
                </a:moveTo>
                <a:cubicBezTo>
                  <a:pt x="0" y="44070"/>
                  <a:pt x="44068" y="0"/>
                  <a:pt x="98425" y="0"/>
                </a:cubicBezTo>
                <a:lnTo>
                  <a:pt x="1787525" y="0"/>
                </a:lnTo>
                <a:cubicBezTo>
                  <a:pt x="1841881" y="0"/>
                  <a:pt x="1885950" y="44070"/>
                  <a:pt x="1885950" y="98425"/>
                </a:cubicBezTo>
                <a:lnTo>
                  <a:pt x="1885950" y="492125"/>
                </a:lnTo>
                <a:cubicBezTo>
                  <a:pt x="1885950" y="546481"/>
                  <a:pt x="1841881" y="590550"/>
                  <a:pt x="1787525" y="590550"/>
                </a:cubicBezTo>
                <a:lnTo>
                  <a:pt x="98425" y="590550"/>
                </a:lnTo>
                <a:cubicBezTo>
                  <a:pt x="44068" y="590550"/>
                  <a:pt x="0" y="546481"/>
                  <a:pt x="0" y="492125"/>
                </a:cubicBezTo>
                <a:close/>
                <a:moveTo>
                  <a:pt x="-2994025" y="40195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Freeform 639"/>
          <p:cNvSpPr/>
          <p:nvPr/>
        </p:nvSpPr>
        <p:spPr>
          <a:xfrm>
            <a:off x="5276850" y="2838450"/>
            <a:ext cx="1562100" cy="590550"/>
          </a:xfrm>
          <a:custGeom>
            <a:avLst/>
            <a:gdLst/>
            <a:ahLst/>
            <a:cxnLst/>
            <a:rect l="0" t="0" r="0" b="0"/>
            <a:pathLst>
              <a:path w="1562100" h="590550">
                <a:moveTo>
                  <a:pt x="0" y="98425"/>
                </a:moveTo>
                <a:cubicBezTo>
                  <a:pt x="0" y="44070"/>
                  <a:pt x="44069" y="0"/>
                  <a:pt x="98425" y="0"/>
                </a:cubicBezTo>
                <a:lnTo>
                  <a:pt x="1463675" y="0"/>
                </a:lnTo>
                <a:cubicBezTo>
                  <a:pt x="1518031" y="0"/>
                  <a:pt x="1562100" y="44070"/>
                  <a:pt x="1562100" y="98425"/>
                </a:cubicBezTo>
                <a:lnTo>
                  <a:pt x="1562100" y="492125"/>
                </a:lnTo>
                <a:cubicBezTo>
                  <a:pt x="1562100" y="546481"/>
                  <a:pt x="1518031" y="590550"/>
                  <a:pt x="1463675" y="590550"/>
                </a:cubicBezTo>
                <a:lnTo>
                  <a:pt x="98425" y="590550"/>
                </a:lnTo>
                <a:cubicBezTo>
                  <a:pt x="44069" y="590550"/>
                  <a:pt x="0" y="546481"/>
                  <a:pt x="0" y="492125"/>
                </a:cubicBezTo>
                <a:close/>
                <a:moveTo>
                  <a:pt x="-1355725" y="40195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Freeform 640"/>
          <p:cNvSpPr/>
          <p:nvPr/>
        </p:nvSpPr>
        <p:spPr>
          <a:xfrm>
            <a:off x="5276850" y="2838450"/>
            <a:ext cx="1562100" cy="590550"/>
          </a:xfrm>
          <a:custGeom>
            <a:avLst/>
            <a:gdLst/>
            <a:ahLst/>
            <a:cxnLst/>
            <a:rect l="0" t="0" r="0" b="0"/>
            <a:pathLst>
              <a:path w="1562100" h="590550">
                <a:moveTo>
                  <a:pt x="0" y="98425"/>
                </a:moveTo>
                <a:cubicBezTo>
                  <a:pt x="0" y="44070"/>
                  <a:pt x="44069" y="0"/>
                  <a:pt x="98425" y="0"/>
                </a:cubicBezTo>
                <a:lnTo>
                  <a:pt x="1463675" y="0"/>
                </a:lnTo>
                <a:cubicBezTo>
                  <a:pt x="1518031" y="0"/>
                  <a:pt x="1562100" y="44070"/>
                  <a:pt x="1562100" y="98425"/>
                </a:cubicBezTo>
                <a:lnTo>
                  <a:pt x="1562100" y="492125"/>
                </a:lnTo>
                <a:cubicBezTo>
                  <a:pt x="1562100" y="546481"/>
                  <a:pt x="1518031" y="590550"/>
                  <a:pt x="1463675" y="590550"/>
                </a:cubicBezTo>
                <a:lnTo>
                  <a:pt x="98425" y="590550"/>
                </a:lnTo>
                <a:cubicBezTo>
                  <a:pt x="44069" y="590550"/>
                  <a:pt x="0" y="546481"/>
                  <a:pt x="0" y="492125"/>
                </a:cubicBezTo>
                <a:close/>
                <a:moveTo>
                  <a:pt x="-1355725" y="40195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Freeform 641"/>
          <p:cNvSpPr/>
          <p:nvPr/>
        </p:nvSpPr>
        <p:spPr>
          <a:xfrm>
            <a:off x="8867775" y="2838450"/>
            <a:ext cx="742950" cy="581025"/>
          </a:xfrm>
          <a:custGeom>
            <a:avLst/>
            <a:gdLst/>
            <a:ahLst/>
            <a:cxnLst/>
            <a:rect l="0" t="0" r="0" b="0"/>
            <a:pathLst>
              <a:path w="742950" h="581025">
                <a:moveTo>
                  <a:pt x="0" y="96902"/>
                </a:moveTo>
                <a:cubicBezTo>
                  <a:pt x="0" y="43308"/>
                  <a:pt x="43306" y="0"/>
                  <a:pt x="96901" y="0"/>
                </a:cubicBezTo>
                <a:lnTo>
                  <a:pt x="646048" y="0"/>
                </a:lnTo>
                <a:cubicBezTo>
                  <a:pt x="699643" y="0"/>
                  <a:pt x="742950" y="43308"/>
                  <a:pt x="742950" y="96902"/>
                </a:cubicBezTo>
                <a:lnTo>
                  <a:pt x="742950" y="484124"/>
                </a:lnTo>
                <a:cubicBezTo>
                  <a:pt x="742950" y="537718"/>
                  <a:pt x="699643" y="581025"/>
                  <a:pt x="646048" y="581025"/>
                </a:cubicBezTo>
                <a:lnTo>
                  <a:pt x="96901" y="581025"/>
                </a:lnTo>
                <a:cubicBezTo>
                  <a:pt x="43306" y="581025"/>
                  <a:pt x="0" y="537718"/>
                  <a:pt x="0" y="484124"/>
                </a:cubicBezTo>
                <a:close/>
                <a:moveTo>
                  <a:pt x="-4945127" y="40195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Freeform 642"/>
          <p:cNvSpPr/>
          <p:nvPr/>
        </p:nvSpPr>
        <p:spPr>
          <a:xfrm>
            <a:off x="8867775" y="2838450"/>
            <a:ext cx="742950" cy="581025"/>
          </a:xfrm>
          <a:custGeom>
            <a:avLst/>
            <a:gdLst/>
            <a:ahLst/>
            <a:cxnLst/>
            <a:rect l="0" t="0" r="0" b="0"/>
            <a:pathLst>
              <a:path w="742950" h="581025">
                <a:moveTo>
                  <a:pt x="0" y="96902"/>
                </a:moveTo>
                <a:cubicBezTo>
                  <a:pt x="0" y="43308"/>
                  <a:pt x="43306" y="0"/>
                  <a:pt x="96901" y="0"/>
                </a:cubicBezTo>
                <a:lnTo>
                  <a:pt x="646048" y="0"/>
                </a:lnTo>
                <a:cubicBezTo>
                  <a:pt x="699643" y="0"/>
                  <a:pt x="742950" y="43308"/>
                  <a:pt x="742950" y="96902"/>
                </a:cubicBezTo>
                <a:lnTo>
                  <a:pt x="742950" y="484124"/>
                </a:lnTo>
                <a:cubicBezTo>
                  <a:pt x="742950" y="537718"/>
                  <a:pt x="699643" y="581025"/>
                  <a:pt x="646048" y="581025"/>
                </a:cubicBezTo>
                <a:lnTo>
                  <a:pt x="96901" y="581025"/>
                </a:lnTo>
                <a:cubicBezTo>
                  <a:pt x="43306" y="581025"/>
                  <a:pt x="0" y="537718"/>
                  <a:pt x="0" y="484124"/>
                </a:cubicBezTo>
                <a:close/>
                <a:moveTo>
                  <a:pt x="-4945127" y="40195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Freeform 643"/>
          <p:cNvSpPr/>
          <p:nvPr/>
        </p:nvSpPr>
        <p:spPr>
          <a:xfrm>
            <a:off x="1619250" y="4476750"/>
            <a:ext cx="1476375" cy="638175"/>
          </a:xfrm>
          <a:custGeom>
            <a:avLst/>
            <a:gdLst/>
            <a:ahLst/>
            <a:cxnLst/>
            <a:rect l="0" t="0" r="0" b="0"/>
            <a:pathLst>
              <a:path w="1476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369948" y="0"/>
                </a:lnTo>
                <a:cubicBezTo>
                  <a:pt x="1428750" y="0"/>
                  <a:pt x="1476375" y="47625"/>
                  <a:pt x="1476375" y="106427"/>
                </a:cubicBezTo>
                <a:lnTo>
                  <a:pt x="1476375" y="531749"/>
                </a:lnTo>
                <a:cubicBezTo>
                  <a:pt x="1476375" y="590550"/>
                  <a:pt x="1428750" y="638175"/>
                  <a:pt x="1369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655573" y="23812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Freeform 644"/>
          <p:cNvSpPr/>
          <p:nvPr/>
        </p:nvSpPr>
        <p:spPr>
          <a:xfrm>
            <a:off x="1619250" y="4476750"/>
            <a:ext cx="1476375" cy="638175"/>
          </a:xfrm>
          <a:custGeom>
            <a:avLst/>
            <a:gdLst/>
            <a:ahLst/>
            <a:cxnLst/>
            <a:rect l="0" t="0" r="0" b="0"/>
            <a:pathLst>
              <a:path w="1476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369948" y="0"/>
                </a:lnTo>
                <a:cubicBezTo>
                  <a:pt x="1428750" y="0"/>
                  <a:pt x="1476375" y="47625"/>
                  <a:pt x="1476375" y="106427"/>
                </a:cubicBezTo>
                <a:lnTo>
                  <a:pt x="1476375" y="531749"/>
                </a:lnTo>
                <a:cubicBezTo>
                  <a:pt x="1476375" y="590550"/>
                  <a:pt x="1428750" y="638175"/>
                  <a:pt x="1369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655573" y="23812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Freeform 645"/>
          <p:cNvSpPr/>
          <p:nvPr/>
        </p:nvSpPr>
        <p:spPr>
          <a:xfrm>
            <a:off x="3152775" y="4476750"/>
            <a:ext cx="1447800" cy="638175"/>
          </a:xfrm>
          <a:custGeom>
            <a:avLst/>
            <a:gdLst/>
            <a:ahLst/>
            <a:cxnLst/>
            <a:rect l="0" t="0" r="0" b="0"/>
            <a:pathLst>
              <a:path w="1447800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341373" y="0"/>
                </a:lnTo>
                <a:cubicBezTo>
                  <a:pt x="1400175" y="0"/>
                  <a:pt x="1447800" y="47625"/>
                  <a:pt x="1447800" y="106427"/>
                </a:cubicBezTo>
                <a:lnTo>
                  <a:pt x="1447800" y="531749"/>
                </a:lnTo>
                <a:cubicBezTo>
                  <a:pt x="1447800" y="590550"/>
                  <a:pt x="1400175" y="638175"/>
                  <a:pt x="1341373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-877952" y="23812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Freeform 646"/>
          <p:cNvSpPr/>
          <p:nvPr/>
        </p:nvSpPr>
        <p:spPr>
          <a:xfrm>
            <a:off x="3152775" y="4476750"/>
            <a:ext cx="1447800" cy="638175"/>
          </a:xfrm>
          <a:custGeom>
            <a:avLst/>
            <a:gdLst/>
            <a:ahLst/>
            <a:cxnLst/>
            <a:rect l="0" t="0" r="0" b="0"/>
            <a:pathLst>
              <a:path w="1447800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341373" y="0"/>
                </a:lnTo>
                <a:cubicBezTo>
                  <a:pt x="1400175" y="0"/>
                  <a:pt x="1447800" y="47625"/>
                  <a:pt x="1447800" y="106427"/>
                </a:cubicBezTo>
                <a:lnTo>
                  <a:pt x="1447800" y="531749"/>
                </a:lnTo>
                <a:cubicBezTo>
                  <a:pt x="1447800" y="590550"/>
                  <a:pt x="1400175" y="638175"/>
                  <a:pt x="1341373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-877952" y="23812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Freeform 647"/>
          <p:cNvSpPr/>
          <p:nvPr/>
        </p:nvSpPr>
        <p:spPr>
          <a:xfrm>
            <a:off x="7781925" y="4476750"/>
            <a:ext cx="1771650" cy="647700"/>
          </a:xfrm>
          <a:custGeom>
            <a:avLst/>
            <a:gdLst/>
            <a:ahLst/>
            <a:cxnLst/>
            <a:rect l="0" t="0" r="0" b="0"/>
            <a:pathLst>
              <a:path w="1771650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663700" y="0"/>
                </a:lnTo>
                <a:cubicBezTo>
                  <a:pt x="1723263" y="0"/>
                  <a:pt x="1771650" y="48387"/>
                  <a:pt x="1771650" y="107950"/>
                </a:cubicBezTo>
                <a:lnTo>
                  <a:pt x="1771650" y="539750"/>
                </a:lnTo>
                <a:cubicBezTo>
                  <a:pt x="1771650" y="599314"/>
                  <a:pt x="1723263" y="647700"/>
                  <a:pt x="1663700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-5508625" y="23812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Freeform 648"/>
          <p:cNvSpPr/>
          <p:nvPr/>
        </p:nvSpPr>
        <p:spPr>
          <a:xfrm>
            <a:off x="7781925" y="4476750"/>
            <a:ext cx="1771650" cy="647700"/>
          </a:xfrm>
          <a:custGeom>
            <a:avLst/>
            <a:gdLst/>
            <a:ahLst/>
            <a:cxnLst/>
            <a:rect l="0" t="0" r="0" b="0"/>
            <a:pathLst>
              <a:path w="1771650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663700" y="0"/>
                </a:lnTo>
                <a:cubicBezTo>
                  <a:pt x="1723263" y="0"/>
                  <a:pt x="1771650" y="48387"/>
                  <a:pt x="1771650" y="107950"/>
                </a:cubicBezTo>
                <a:lnTo>
                  <a:pt x="1771650" y="539750"/>
                </a:lnTo>
                <a:cubicBezTo>
                  <a:pt x="1771650" y="599314"/>
                  <a:pt x="1723263" y="647700"/>
                  <a:pt x="1663700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-5508625" y="23812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Freeform 649"/>
          <p:cNvSpPr/>
          <p:nvPr/>
        </p:nvSpPr>
        <p:spPr>
          <a:xfrm>
            <a:off x="6181725" y="4476750"/>
            <a:ext cx="1533525" cy="647700"/>
          </a:xfrm>
          <a:custGeom>
            <a:avLst/>
            <a:gdLst/>
            <a:ahLst/>
            <a:cxnLst/>
            <a:rect l="0" t="0" r="0" b="0"/>
            <a:pathLst>
              <a:path w="153352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425575" y="0"/>
                </a:lnTo>
                <a:cubicBezTo>
                  <a:pt x="1485138" y="0"/>
                  <a:pt x="1533525" y="48387"/>
                  <a:pt x="1533525" y="107950"/>
                </a:cubicBezTo>
                <a:lnTo>
                  <a:pt x="1533525" y="539750"/>
                </a:lnTo>
                <a:cubicBezTo>
                  <a:pt x="1533525" y="599314"/>
                  <a:pt x="1485138" y="647700"/>
                  <a:pt x="1425575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-3908425" y="23812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Freeform 650"/>
          <p:cNvSpPr/>
          <p:nvPr/>
        </p:nvSpPr>
        <p:spPr>
          <a:xfrm>
            <a:off x="6181725" y="4476750"/>
            <a:ext cx="1533525" cy="647700"/>
          </a:xfrm>
          <a:custGeom>
            <a:avLst/>
            <a:gdLst/>
            <a:ahLst/>
            <a:cxnLst/>
            <a:rect l="0" t="0" r="0" b="0"/>
            <a:pathLst>
              <a:path w="153352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425575" y="0"/>
                </a:lnTo>
                <a:cubicBezTo>
                  <a:pt x="1485138" y="0"/>
                  <a:pt x="1533525" y="48387"/>
                  <a:pt x="1533525" y="107950"/>
                </a:cubicBezTo>
                <a:lnTo>
                  <a:pt x="1533525" y="539750"/>
                </a:lnTo>
                <a:cubicBezTo>
                  <a:pt x="1533525" y="599314"/>
                  <a:pt x="1485138" y="647700"/>
                  <a:pt x="1425575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-3908425" y="23812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Freeform 651"/>
          <p:cNvSpPr/>
          <p:nvPr/>
        </p:nvSpPr>
        <p:spPr>
          <a:xfrm>
            <a:off x="9610725" y="4476750"/>
            <a:ext cx="695325" cy="638175"/>
          </a:xfrm>
          <a:custGeom>
            <a:avLst/>
            <a:gdLst/>
            <a:ahLst/>
            <a:cxnLst/>
            <a:rect l="0" t="0" r="0" b="0"/>
            <a:pathLst>
              <a:path w="69532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588898" y="0"/>
                </a:lnTo>
                <a:cubicBezTo>
                  <a:pt x="647700" y="0"/>
                  <a:pt x="695325" y="47625"/>
                  <a:pt x="695325" y="106427"/>
                </a:cubicBezTo>
                <a:lnTo>
                  <a:pt x="695325" y="531749"/>
                </a:lnTo>
                <a:cubicBezTo>
                  <a:pt x="695325" y="590550"/>
                  <a:pt x="647700" y="638175"/>
                  <a:pt x="58889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-7335902" y="23812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Freeform 652"/>
          <p:cNvSpPr/>
          <p:nvPr/>
        </p:nvSpPr>
        <p:spPr>
          <a:xfrm>
            <a:off x="9610725" y="4476750"/>
            <a:ext cx="695325" cy="638175"/>
          </a:xfrm>
          <a:custGeom>
            <a:avLst/>
            <a:gdLst/>
            <a:ahLst/>
            <a:cxnLst/>
            <a:rect l="0" t="0" r="0" b="0"/>
            <a:pathLst>
              <a:path w="69532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588898" y="0"/>
                </a:lnTo>
                <a:cubicBezTo>
                  <a:pt x="647700" y="0"/>
                  <a:pt x="695325" y="47625"/>
                  <a:pt x="695325" y="106427"/>
                </a:cubicBezTo>
                <a:lnTo>
                  <a:pt x="695325" y="531749"/>
                </a:lnTo>
                <a:cubicBezTo>
                  <a:pt x="695325" y="590550"/>
                  <a:pt x="647700" y="638175"/>
                  <a:pt x="58889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-7335902" y="23812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Freeform 653"/>
          <p:cNvSpPr/>
          <p:nvPr/>
        </p:nvSpPr>
        <p:spPr>
          <a:xfrm>
            <a:off x="4667250" y="4476750"/>
            <a:ext cx="1447800" cy="647700"/>
          </a:xfrm>
          <a:custGeom>
            <a:avLst/>
            <a:gdLst/>
            <a:ahLst/>
            <a:cxnLst/>
            <a:rect l="0" t="0" r="0" b="0"/>
            <a:pathLst>
              <a:path w="1447800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339850" y="0"/>
                </a:lnTo>
                <a:cubicBezTo>
                  <a:pt x="1399413" y="0"/>
                  <a:pt x="1447800" y="48387"/>
                  <a:pt x="1447800" y="107950"/>
                </a:cubicBezTo>
                <a:lnTo>
                  <a:pt x="1447800" y="539750"/>
                </a:lnTo>
                <a:cubicBezTo>
                  <a:pt x="1447800" y="599314"/>
                  <a:pt x="1399413" y="647700"/>
                  <a:pt x="1339850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-2393950" y="2381250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Freeform 654"/>
          <p:cNvSpPr/>
          <p:nvPr/>
        </p:nvSpPr>
        <p:spPr>
          <a:xfrm>
            <a:off x="4667250" y="4476750"/>
            <a:ext cx="1447800" cy="647700"/>
          </a:xfrm>
          <a:custGeom>
            <a:avLst/>
            <a:gdLst/>
            <a:ahLst/>
            <a:cxnLst/>
            <a:rect l="0" t="0" r="0" b="0"/>
            <a:pathLst>
              <a:path w="1447800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339850" y="0"/>
                </a:lnTo>
                <a:cubicBezTo>
                  <a:pt x="1399413" y="0"/>
                  <a:pt x="1447800" y="48387"/>
                  <a:pt x="1447800" y="107950"/>
                </a:cubicBezTo>
                <a:lnTo>
                  <a:pt x="1447800" y="539750"/>
                </a:lnTo>
                <a:cubicBezTo>
                  <a:pt x="1447800" y="599314"/>
                  <a:pt x="1399413" y="647700"/>
                  <a:pt x="1339850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-2393950" y="23812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Freeform 655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Freeform 656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Freeform 657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Rectangle 658"/>
          <p:cNvSpPr/>
          <p:nvPr/>
        </p:nvSpPr>
        <p:spPr>
          <a:xfrm>
            <a:off x="598169" y="856587"/>
            <a:ext cx="5741297" cy="1785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Formatul </a:t>
            </a:r>
            <a:r>
              <a:rPr lang="en-GB" sz="4432" b="1" i="0" spc="0" baseline="0" dirty="0">
                <a:solidFill>
                  <a:srgbClr val="000000"/>
                </a:solidFill>
                <a:latin typeface="Consolas-Bold"/>
              </a:rPr>
              <a:t>802.1q</a:t>
            </a:r>
          </a:p>
          <a:p>
            <a:pPr marL="0">
              <a:lnSpc>
                <a:spcPts val="5302"/>
              </a:lnSpc>
            </a:pPr>
            <a:r>
              <a:rPr lang="en-GB" sz="2629" b="0" i="0" spc="87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Soluția: </a:t>
            </a:r>
            <a:r>
              <a:rPr lang="en-GB" sz="2629" b="1" i="0" spc="0" baseline="0" dirty="0">
                <a:solidFill>
                  <a:srgbClr val="000000"/>
                </a:solidFill>
                <a:latin typeface="Consolas-Bold"/>
              </a:rPr>
              <a:t>802.1q</a:t>
            </a:r>
          </a:p>
          <a:p>
            <a:pPr marL="0">
              <a:lnSpc>
                <a:spcPts val="3492"/>
              </a:lnSpc>
            </a:pPr>
            <a:r>
              <a:rPr lang="en-GB" sz="2629" b="0" i="0" spc="87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Recapitulare </a:t>
            </a:r>
            <a:r>
              <a:rPr lang="en-GB" sz="2629" b="0" i="0" spc="866" baseline="0" dirty="0">
                <a:solidFill>
                  <a:srgbClr val="000000"/>
                </a:solidFill>
                <a:latin typeface="WorkSans-Regular"/>
              </a:rPr>
              <a:t>–</a:t>
            </a: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formatul Ethernet:</a:t>
            </a:r>
          </a:p>
        </p:txBody>
      </p:sp>
      <p:sp>
        <p:nvSpPr>
          <p:cNvPr id="659" name="Rectangle 659"/>
          <p:cNvSpPr/>
          <p:nvPr/>
        </p:nvSpPr>
        <p:spPr>
          <a:xfrm>
            <a:off x="598169" y="3576121"/>
            <a:ext cx="10538363" cy="7204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627" b="0" i="0" spc="88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627" b="0" i="0" spc="0" baseline="0" dirty="0">
                <a:solidFill>
                  <a:srgbClr val="000000"/>
                </a:solidFill>
                <a:latin typeface="WorkSans-Regular"/>
              </a:rPr>
              <a:t>Pentru a reține informația de VLAN, se introduce un câmp nou </a:t>
            </a:r>
          </a:p>
          <a:p>
            <a:pPr marL="228600">
              <a:lnSpc>
                <a:spcPts val="2590"/>
              </a:lnSpc>
            </a:pP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format din </a:t>
            </a:r>
            <a:r>
              <a:rPr lang="en-GB" sz="2629" b="0" i="0" spc="868" baseline="0" dirty="0">
                <a:solidFill>
                  <a:srgbClr val="000000"/>
                </a:solidFill>
                <a:latin typeface="Consolas"/>
              </a:rPr>
              <a:t>4</a:t>
            </a: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octeți: </a:t>
            </a:r>
            <a:r>
              <a:rPr lang="en-GB" sz="2629" b="1" i="0" spc="0" baseline="0" dirty="0">
                <a:solidFill>
                  <a:srgbClr val="000000"/>
                </a:solidFill>
                <a:latin typeface="Consolas-Bold"/>
              </a:rPr>
              <a:t>802.1</a:t>
            </a:r>
            <a:r>
              <a:rPr lang="en-GB" sz="2629" b="1" i="0" spc="711" baseline="0" dirty="0">
                <a:solidFill>
                  <a:srgbClr val="000000"/>
                </a:solidFill>
                <a:latin typeface="Consolas-Bold"/>
              </a:rPr>
              <a:t>q</a:t>
            </a:r>
            <a:r>
              <a:rPr lang="en-GB" sz="2629" b="1" i="0" spc="0" baseline="0" dirty="0">
                <a:solidFill>
                  <a:srgbClr val="000000"/>
                </a:solidFill>
                <a:latin typeface="WorkSans-Bold"/>
              </a:rPr>
              <a:t>tag</a:t>
            </a:r>
          </a:p>
        </p:txBody>
      </p:sp>
      <p:sp>
        <p:nvSpPr>
          <p:cNvPr id="661" name="Rectangle 661"/>
          <p:cNvSpPr/>
          <p:nvPr/>
        </p:nvSpPr>
        <p:spPr>
          <a:xfrm>
            <a:off x="598169" y="5235461"/>
            <a:ext cx="10520789" cy="7064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629" b="0" i="0" spc="87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Noul format al cadrului poartă numele de formatul </a:t>
            </a:r>
            <a:r>
              <a:rPr lang="en-GB" sz="2629" b="0" i="0" spc="0" baseline="0" dirty="0">
                <a:solidFill>
                  <a:srgbClr val="000000"/>
                </a:solidFill>
                <a:latin typeface="Consolas"/>
              </a:rPr>
              <a:t>802.1</a:t>
            </a:r>
            <a:r>
              <a:rPr lang="en-GB" sz="2629" b="0" i="0" spc="873" baseline="0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și e </a:t>
            </a:r>
          </a:p>
          <a:p>
            <a:pPr marL="228600">
              <a:lnSpc>
                <a:spcPts val="2440"/>
              </a:lnSpc>
            </a:pP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folosit pe legăturile trunk</a:t>
            </a:r>
          </a:p>
        </p:txBody>
      </p:sp>
      <p:sp>
        <p:nvSpPr>
          <p:cNvPr id="662" name="Rectangle 662"/>
          <p:cNvSpPr/>
          <p:nvPr/>
        </p:nvSpPr>
        <p:spPr>
          <a:xfrm>
            <a:off x="11501755" y="6457823"/>
            <a:ext cx="151028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18</a:t>
            </a:r>
          </a:p>
        </p:txBody>
      </p:sp>
      <p:sp>
        <p:nvSpPr>
          <p:cNvPr id="663" name="Rectangle 663"/>
          <p:cNvSpPr/>
          <p:nvPr/>
        </p:nvSpPr>
        <p:spPr>
          <a:xfrm>
            <a:off x="2312670" y="2898766"/>
            <a:ext cx="7129004" cy="4830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62813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Adresă </a:t>
            </a:r>
          </a:p>
          <a:p>
            <a:pPr marL="0">
              <a:lnSpc>
                <a:spcPts val="1952"/>
              </a:lnSpc>
              <a:tabLst>
                <a:tab pos="1473200" algn="l"/>
                <a:tab pos="3134359" algn="l"/>
                <a:tab pos="5319395" algn="l"/>
                <a:tab pos="6734556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Destinație	</a:t>
            </a:r>
            <a:r>
              <a:rPr lang="en-GB" sz="2389" b="0" i="0" spc="0" baseline="62947" dirty="0">
                <a:solidFill>
                  <a:srgbClr val="000000"/>
                </a:solidFill>
                <a:latin typeface="WorkSans-Regular"/>
              </a:rPr>
              <a:t>Adresă Sursă	</a:t>
            </a:r>
            <a:r>
              <a:rPr lang="en-GB" sz="2389" b="0" i="0" spc="0" baseline="62440" dirty="0">
                <a:solidFill>
                  <a:srgbClr val="000000"/>
                </a:solidFill>
                <a:latin typeface="WorkSans-Regular"/>
              </a:rPr>
              <a:t>Lungime/Tip	</a:t>
            </a:r>
            <a:r>
              <a:rPr lang="en-GB" sz="2389" b="0" i="0" spc="0" baseline="62947" dirty="0">
                <a:solidFill>
                  <a:srgbClr val="000000"/>
                </a:solidFill>
                <a:latin typeface="WorkSans-Regular"/>
              </a:rPr>
              <a:t>Date	</a:t>
            </a:r>
            <a:r>
              <a:rPr lang="en-GB" sz="2386" b="0" i="0" spc="0" baseline="65079" dirty="0">
                <a:solidFill>
                  <a:srgbClr val="000000"/>
                </a:solidFill>
                <a:latin typeface="WorkSans-Regular"/>
              </a:rPr>
              <a:t>FCS</a:t>
            </a:r>
          </a:p>
        </p:txBody>
      </p:sp>
      <p:sp>
        <p:nvSpPr>
          <p:cNvPr id="664" name="Rectangle 664"/>
          <p:cNvSpPr/>
          <p:nvPr/>
        </p:nvSpPr>
        <p:spPr>
          <a:xfrm>
            <a:off x="1852295" y="4564752"/>
            <a:ext cx="1000509" cy="4829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62559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Adresă </a:t>
            </a:r>
          </a:p>
          <a:p>
            <a:pPr marL="0">
              <a:lnSpc>
                <a:spcPts val="1951"/>
              </a:lnSpc>
            </a:pPr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Destinație</a:t>
            </a:r>
          </a:p>
        </p:txBody>
      </p:sp>
      <p:sp>
        <p:nvSpPr>
          <p:cNvPr id="665" name="Rectangle 665"/>
          <p:cNvSpPr/>
          <p:nvPr/>
        </p:nvSpPr>
        <p:spPr>
          <a:xfrm>
            <a:off x="3537965" y="4564752"/>
            <a:ext cx="6622374" cy="4829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Adresă </a:t>
            </a:r>
          </a:p>
          <a:p>
            <a:pPr marL="60960">
              <a:lnSpc>
                <a:spcPts val="1951"/>
              </a:lnSpc>
              <a:tabLst>
                <a:tab pos="1302004" algn="l"/>
                <a:tab pos="2798318" algn="l"/>
                <a:tab pos="4901565" algn="l"/>
                <a:tab pos="6227699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Sursă	</a:t>
            </a:r>
            <a:r>
              <a:rPr lang="en-GB" sz="2389" b="0" i="0" spc="0" baseline="65419" dirty="0">
                <a:solidFill>
                  <a:srgbClr val="000000"/>
                </a:solidFill>
                <a:latin typeface="Consolas"/>
              </a:rPr>
              <a:t>802.1Q Tag	</a:t>
            </a:r>
            <a:r>
              <a:rPr lang="en-GB" sz="2389" b="0" i="0" spc="0" baseline="61616" dirty="0">
                <a:solidFill>
                  <a:srgbClr val="000000"/>
                </a:solidFill>
                <a:latin typeface="WorkSans-Regular"/>
              </a:rPr>
              <a:t>Lungime/Tip	</a:t>
            </a:r>
            <a:r>
              <a:rPr lang="en-GB" sz="2389" b="0" i="0" spc="0" baseline="61172" dirty="0">
                <a:solidFill>
                  <a:srgbClr val="000000"/>
                </a:solidFill>
                <a:latin typeface="WorkSans-Regular"/>
              </a:rPr>
              <a:t>Date	</a:t>
            </a:r>
            <a:r>
              <a:rPr lang="en-GB" sz="2389" b="0" i="0" spc="0" baseline="63518" dirty="0">
                <a:solidFill>
                  <a:srgbClr val="000000"/>
                </a:solidFill>
                <a:latin typeface="WorkSans-Regular"/>
              </a:rPr>
              <a:t>FCS</a:t>
            </a:r>
          </a:p>
        </p:txBody>
      </p:sp>
      <p:sp>
        <p:nvSpPr>
          <p:cNvPr id="666" name="Rectangle 666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667" name="Rectangle 667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Freeform 66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9" name="Picture 66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670" name="Picture 67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671" name="Picture 5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4225" y="4781487"/>
            <a:ext cx="2414651" cy="147637"/>
          </a:xfrm>
          <a:prstGeom prst="rect">
            <a:avLst/>
          </a:prstGeom>
          <a:noFill/>
        </p:spPr>
      </p:pic>
      <p:sp>
        <p:nvSpPr>
          <p:cNvPr id="672" name="Freeform 672"/>
          <p:cNvSpPr/>
          <p:nvPr/>
        </p:nvSpPr>
        <p:spPr>
          <a:xfrm>
            <a:off x="3381375" y="4838700"/>
            <a:ext cx="2286000" cy="0"/>
          </a:xfrm>
          <a:custGeom>
            <a:avLst/>
            <a:gdLst/>
            <a:ahLst/>
            <a:cxnLst/>
            <a:rect l="0" t="0" r="0" b="0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3" name="Picture 5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0425" y="4829112"/>
            <a:ext cx="2414651" cy="147637"/>
          </a:xfrm>
          <a:prstGeom prst="rect">
            <a:avLst/>
          </a:prstGeom>
          <a:noFill/>
        </p:spPr>
      </p:pic>
      <p:sp>
        <p:nvSpPr>
          <p:cNvPr id="674" name="Freeform 674"/>
          <p:cNvSpPr/>
          <p:nvPr/>
        </p:nvSpPr>
        <p:spPr>
          <a:xfrm>
            <a:off x="3457575" y="4886325"/>
            <a:ext cx="2286000" cy="0"/>
          </a:xfrm>
          <a:custGeom>
            <a:avLst/>
            <a:gdLst/>
            <a:ahLst/>
            <a:cxnLst/>
            <a:rect l="0" t="0" r="0" b="0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5" name="Picture 5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0425" y="4876737"/>
            <a:ext cx="2414651" cy="147637"/>
          </a:xfrm>
          <a:prstGeom prst="rect">
            <a:avLst/>
          </a:prstGeom>
          <a:noFill/>
        </p:spPr>
      </p:pic>
      <p:sp>
        <p:nvSpPr>
          <p:cNvPr id="676" name="Freeform 676"/>
          <p:cNvSpPr/>
          <p:nvPr/>
        </p:nvSpPr>
        <p:spPr>
          <a:xfrm>
            <a:off x="3457575" y="4933950"/>
            <a:ext cx="2286000" cy="0"/>
          </a:xfrm>
          <a:custGeom>
            <a:avLst/>
            <a:gdLst/>
            <a:ahLst/>
            <a:cxnLst/>
            <a:rect l="0" t="0" r="0" b="0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7" name="Picture 67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9875" y="5038789"/>
            <a:ext cx="147637" cy="1347724"/>
          </a:xfrm>
          <a:prstGeom prst="rect">
            <a:avLst/>
          </a:prstGeom>
          <a:noFill/>
        </p:spPr>
      </p:pic>
      <p:pic>
        <p:nvPicPr>
          <p:cNvPr id="678" name="Picture 67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4325" y="5064125"/>
            <a:ext cx="63500" cy="1239850"/>
          </a:xfrm>
          <a:prstGeom prst="rect">
            <a:avLst/>
          </a:prstGeom>
          <a:noFill/>
        </p:spPr>
      </p:pic>
      <p:pic>
        <p:nvPicPr>
          <p:cNvPr id="679" name="Picture 67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0" y="5038789"/>
            <a:ext cx="147637" cy="1347724"/>
          </a:xfrm>
          <a:prstGeom prst="rect">
            <a:avLst/>
          </a:prstGeom>
          <a:noFill/>
        </p:spPr>
      </p:pic>
      <p:pic>
        <p:nvPicPr>
          <p:cNvPr id="680" name="Picture 68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8950" y="5064125"/>
            <a:ext cx="63500" cy="1239850"/>
          </a:xfrm>
          <a:prstGeom prst="rect">
            <a:avLst/>
          </a:prstGeom>
          <a:noFill/>
        </p:spPr>
      </p:pic>
      <p:pic>
        <p:nvPicPr>
          <p:cNvPr id="681" name="Picture 67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0" y="5038789"/>
            <a:ext cx="147637" cy="1347724"/>
          </a:xfrm>
          <a:prstGeom prst="rect">
            <a:avLst/>
          </a:prstGeom>
          <a:noFill/>
        </p:spPr>
      </p:pic>
      <p:pic>
        <p:nvPicPr>
          <p:cNvPr id="682" name="Picture 68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6200" y="5064125"/>
            <a:ext cx="63500" cy="1239850"/>
          </a:xfrm>
          <a:prstGeom prst="rect">
            <a:avLst/>
          </a:prstGeom>
          <a:noFill/>
        </p:spPr>
      </p:pic>
      <p:pic>
        <p:nvPicPr>
          <p:cNvPr id="683" name="Picture 67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25" y="5038789"/>
            <a:ext cx="147637" cy="1347724"/>
          </a:xfrm>
          <a:prstGeom prst="rect">
            <a:avLst/>
          </a:prstGeom>
          <a:noFill/>
        </p:spPr>
      </p:pic>
      <p:pic>
        <p:nvPicPr>
          <p:cNvPr id="684" name="Picture 68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7575" y="5064125"/>
            <a:ext cx="63500" cy="1239850"/>
          </a:xfrm>
          <a:prstGeom prst="rect">
            <a:avLst/>
          </a:prstGeom>
          <a:noFill/>
        </p:spPr>
      </p:pic>
      <p:pic>
        <p:nvPicPr>
          <p:cNvPr id="685" name="Picture 67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0" y="5038789"/>
            <a:ext cx="147637" cy="1347724"/>
          </a:xfrm>
          <a:prstGeom prst="rect">
            <a:avLst/>
          </a:prstGeom>
          <a:noFill/>
        </p:spPr>
      </p:pic>
      <p:pic>
        <p:nvPicPr>
          <p:cNvPr id="686" name="Picture 68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50" y="5064125"/>
            <a:ext cx="63500" cy="1239850"/>
          </a:xfrm>
          <a:prstGeom prst="rect">
            <a:avLst/>
          </a:prstGeom>
          <a:noFill/>
        </p:spPr>
      </p:pic>
      <p:pic>
        <p:nvPicPr>
          <p:cNvPr id="687" name="Picture 67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50" y="5038789"/>
            <a:ext cx="147637" cy="1347724"/>
          </a:xfrm>
          <a:prstGeom prst="rect">
            <a:avLst/>
          </a:prstGeom>
          <a:noFill/>
        </p:spPr>
      </p:pic>
      <p:pic>
        <p:nvPicPr>
          <p:cNvPr id="688" name="Picture 68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5700" y="5064125"/>
            <a:ext cx="63500" cy="1239850"/>
          </a:xfrm>
          <a:prstGeom prst="rect">
            <a:avLst/>
          </a:prstGeom>
          <a:noFill/>
        </p:spPr>
      </p:pic>
      <p:pic>
        <p:nvPicPr>
          <p:cNvPr id="689" name="Picture 564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575" y="4581525"/>
            <a:ext cx="1428750" cy="609600"/>
          </a:xfrm>
          <a:prstGeom prst="rect">
            <a:avLst/>
          </a:prstGeom>
          <a:noFill/>
        </p:spPr>
      </p:pic>
      <p:pic>
        <p:nvPicPr>
          <p:cNvPr id="690" name="Picture 564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7825" y="4581525"/>
            <a:ext cx="1428750" cy="609600"/>
          </a:xfrm>
          <a:prstGeom prst="rect">
            <a:avLst/>
          </a:prstGeom>
          <a:noFill/>
        </p:spPr>
      </p:pic>
      <p:pic>
        <p:nvPicPr>
          <p:cNvPr id="691" name="Picture 50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4850" y="5019612"/>
            <a:ext cx="1347724" cy="147637"/>
          </a:xfrm>
          <a:prstGeom prst="rect">
            <a:avLst/>
          </a:prstGeom>
          <a:noFill/>
        </p:spPr>
      </p:pic>
      <p:sp>
        <p:nvSpPr>
          <p:cNvPr id="692" name="Freeform 692"/>
          <p:cNvSpPr/>
          <p:nvPr/>
        </p:nvSpPr>
        <p:spPr>
          <a:xfrm>
            <a:off x="8382000" y="507682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3" name="Picture 50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4850" y="4733862"/>
            <a:ext cx="1347724" cy="147637"/>
          </a:xfrm>
          <a:prstGeom prst="rect">
            <a:avLst/>
          </a:prstGeom>
          <a:noFill/>
        </p:spPr>
      </p:pic>
      <p:sp>
        <p:nvSpPr>
          <p:cNvPr id="694" name="Freeform 694"/>
          <p:cNvSpPr/>
          <p:nvPr/>
        </p:nvSpPr>
        <p:spPr>
          <a:xfrm>
            <a:off x="8382000" y="479107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5" name="Picture 50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4850" y="5305489"/>
            <a:ext cx="1347724" cy="147637"/>
          </a:xfrm>
          <a:prstGeom prst="rect">
            <a:avLst/>
          </a:prstGeom>
          <a:noFill/>
        </p:spPr>
      </p:pic>
      <p:sp>
        <p:nvSpPr>
          <p:cNvPr id="696" name="Freeform 696"/>
          <p:cNvSpPr/>
          <p:nvPr/>
        </p:nvSpPr>
        <p:spPr>
          <a:xfrm>
            <a:off x="8382000" y="536257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7" name="Picture 57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4850" y="5591175"/>
            <a:ext cx="1338199" cy="147637"/>
          </a:xfrm>
          <a:prstGeom prst="rect">
            <a:avLst/>
          </a:prstGeom>
          <a:noFill/>
        </p:spPr>
      </p:pic>
      <p:sp>
        <p:nvSpPr>
          <p:cNvPr id="698" name="Freeform 698"/>
          <p:cNvSpPr/>
          <p:nvPr/>
        </p:nvSpPr>
        <p:spPr>
          <a:xfrm>
            <a:off x="8382000" y="564832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9" name="Picture 57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4850" y="5638800"/>
            <a:ext cx="1338199" cy="147637"/>
          </a:xfrm>
          <a:prstGeom prst="rect">
            <a:avLst/>
          </a:prstGeom>
          <a:noFill/>
        </p:spPr>
      </p:pic>
      <p:sp>
        <p:nvSpPr>
          <p:cNvPr id="700" name="Freeform 700"/>
          <p:cNvSpPr/>
          <p:nvPr/>
        </p:nvSpPr>
        <p:spPr>
          <a:xfrm>
            <a:off x="8382000" y="569595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1" name="Picture 57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4850" y="5695950"/>
            <a:ext cx="1338199" cy="147637"/>
          </a:xfrm>
          <a:prstGeom prst="rect">
            <a:avLst/>
          </a:prstGeom>
          <a:noFill/>
        </p:spPr>
      </p:pic>
      <p:sp>
        <p:nvSpPr>
          <p:cNvPr id="702" name="Freeform 702"/>
          <p:cNvSpPr/>
          <p:nvPr/>
        </p:nvSpPr>
        <p:spPr>
          <a:xfrm>
            <a:off x="8382000" y="575310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Freeform 703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Freeform 704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Freeform 705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Rectangle 706"/>
          <p:cNvSpPr/>
          <p:nvPr/>
        </p:nvSpPr>
        <p:spPr>
          <a:xfrm>
            <a:off x="598169" y="866112"/>
            <a:ext cx="10387583" cy="3182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VLAN nativ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O legătură trunk are un VLAN special numit VLAN nativ</a:t>
            </a:r>
          </a:p>
          <a:p>
            <a:pPr marL="0">
              <a:lnSpc>
                <a:spcPts val="4056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Cadrele aparținând VLAN-ului nativ circulă pe trunk în </a:t>
            </a:r>
          </a:p>
          <a:p>
            <a:pPr marL="228600">
              <a:lnSpc>
                <a:spcPts val="3041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format Ethernet standard (nu </a:t>
            </a:r>
            <a:r>
              <a:rPr lang="en-GB" sz="2779" b="0" i="0" spc="0" baseline="0" dirty="0">
                <a:solidFill>
                  <a:srgbClr val="000000"/>
                </a:solidFill>
                <a:latin typeface="Consolas"/>
              </a:rPr>
              <a:t>802.1q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)</a:t>
            </a:r>
          </a:p>
          <a:p>
            <a:pPr marL="0">
              <a:lnSpc>
                <a:spcPts val="4018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Porturile de la capătul legăturii trebuie să aibă configurat </a:t>
            </a:r>
          </a:p>
          <a:p>
            <a:pPr marL="228600">
              <a:lnSpc>
                <a:spcPts val="3002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același VLAN nativ</a:t>
            </a:r>
          </a:p>
        </p:txBody>
      </p:sp>
      <p:sp>
        <p:nvSpPr>
          <p:cNvPr id="707" name="Rectangle 707"/>
          <p:cNvSpPr/>
          <p:nvPr/>
        </p:nvSpPr>
        <p:spPr>
          <a:xfrm>
            <a:off x="11501755" y="6457823"/>
            <a:ext cx="15118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19</a:t>
            </a:r>
          </a:p>
        </p:txBody>
      </p:sp>
      <p:sp>
        <p:nvSpPr>
          <p:cNvPr id="708" name="Rectangle 708"/>
          <p:cNvSpPr/>
          <p:nvPr/>
        </p:nvSpPr>
        <p:spPr>
          <a:xfrm>
            <a:off x="4145279" y="4604861"/>
            <a:ext cx="1126045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Nativ: 30</a:t>
            </a:r>
          </a:p>
        </p:txBody>
      </p:sp>
      <p:sp>
        <p:nvSpPr>
          <p:cNvPr id="709" name="Rectangle 709"/>
          <p:cNvSpPr/>
          <p:nvPr/>
        </p:nvSpPr>
        <p:spPr>
          <a:xfrm>
            <a:off x="7450455" y="5033994"/>
            <a:ext cx="878356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</p:txBody>
      </p:sp>
      <p:sp>
        <p:nvSpPr>
          <p:cNvPr id="710" name="Rectangle 710"/>
          <p:cNvSpPr/>
          <p:nvPr/>
        </p:nvSpPr>
        <p:spPr>
          <a:xfrm>
            <a:off x="7450455" y="4747736"/>
            <a:ext cx="878356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</p:txBody>
      </p:sp>
      <p:sp>
        <p:nvSpPr>
          <p:cNvPr id="711" name="Rectangle 711"/>
          <p:cNvSpPr/>
          <p:nvPr/>
        </p:nvSpPr>
        <p:spPr>
          <a:xfrm>
            <a:off x="7450455" y="5320125"/>
            <a:ext cx="878356" cy="5149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  <a:p>
            <a:pPr marL="125476">
              <a:lnSpc>
                <a:spcPts val="2252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T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r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u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k</a:t>
            </a:r>
          </a:p>
        </p:txBody>
      </p:sp>
      <p:sp>
        <p:nvSpPr>
          <p:cNvPr id="712" name="Rectangle 712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5F09"/>
                </a:solidFill>
                <a:latin typeface="Arial"/>
              </a:rPr>
              <a:t>LABORATORY</a:t>
            </a:r>
          </a:p>
        </p:txBody>
      </p:sp>
      <p:sp>
        <p:nvSpPr>
          <p:cNvPr id="713" name="Rectangle 713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reeform 1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19" name="Picture 1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120" name="Freeform 120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Rectangle 123"/>
          <p:cNvSpPr/>
          <p:nvPr/>
        </p:nvSpPr>
        <p:spPr>
          <a:xfrm>
            <a:off x="598169" y="866112"/>
            <a:ext cx="6887699" cy="29249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Obiective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Rolul VLAN-urilor în rețele</a:t>
            </a:r>
          </a:p>
          <a:p>
            <a:pPr marL="0">
              <a:lnSpc>
                <a:spcPts val="4056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Stabilirea conectivității între VLAN-uri</a:t>
            </a:r>
          </a:p>
          <a:p>
            <a:pPr marL="0">
              <a:lnSpc>
                <a:spcPts val="3980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STP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Etherchannel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11565255" y="6457823"/>
            <a:ext cx="88849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2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Freeform 71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5" name="Picture 7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716" name="Picture 7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717" name="Picture 7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0675" y="4438714"/>
            <a:ext cx="157162" cy="1404874"/>
          </a:xfrm>
          <a:prstGeom prst="rect">
            <a:avLst/>
          </a:prstGeom>
          <a:noFill/>
        </p:spPr>
      </p:pic>
      <p:sp>
        <p:nvSpPr>
          <p:cNvPr id="718" name="Freeform 718"/>
          <p:cNvSpPr/>
          <p:nvPr/>
        </p:nvSpPr>
        <p:spPr>
          <a:xfrm>
            <a:off x="1666875" y="4476750"/>
            <a:ext cx="12826" cy="1276490"/>
          </a:xfrm>
          <a:custGeom>
            <a:avLst/>
            <a:gdLst/>
            <a:ahLst/>
            <a:cxnLst/>
            <a:rect l="0" t="0" r="0" b="0"/>
            <a:pathLst>
              <a:path w="12826" h="1276490">
                <a:moveTo>
                  <a:pt x="12826" y="0"/>
                </a:moveTo>
                <a:lnTo>
                  <a:pt x="0" y="127649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9" name="Picture 71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75" y="4553014"/>
            <a:ext cx="995362" cy="1033462"/>
          </a:xfrm>
          <a:prstGeom prst="rect">
            <a:avLst/>
          </a:prstGeom>
          <a:noFill/>
        </p:spPr>
      </p:pic>
      <p:pic>
        <p:nvPicPr>
          <p:cNvPr id="720" name="Picture 7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7119" y="4574697"/>
            <a:ext cx="902414" cy="938471"/>
          </a:xfrm>
          <a:prstGeom prst="rect">
            <a:avLst/>
          </a:prstGeom>
          <a:noFill/>
        </p:spPr>
      </p:pic>
      <p:pic>
        <p:nvPicPr>
          <p:cNvPr id="721" name="Picture 72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00" y="4543489"/>
            <a:ext cx="1071562" cy="947737"/>
          </a:xfrm>
          <a:prstGeom prst="rect">
            <a:avLst/>
          </a:prstGeom>
          <a:noFill/>
        </p:spPr>
      </p:pic>
      <p:sp>
        <p:nvSpPr>
          <p:cNvPr id="722" name="Freeform 722"/>
          <p:cNvSpPr/>
          <p:nvPr/>
        </p:nvSpPr>
        <p:spPr>
          <a:xfrm>
            <a:off x="6591300" y="4600575"/>
            <a:ext cx="934466" cy="798068"/>
          </a:xfrm>
          <a:custGeom>
            <a:avLst/>
            <a:gdLst/>
            <a:ahLst/>
            <a:cxnLst/>
            <a:rect l="0" t="0" r="0" b="0"/>
            <a:pathLst>
              <a:path w="934466" h="798068">
                <a:moveTo>
                  <a:pt x="934466" y="7980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3" name="Picture 72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5" y="3124200"/>
            <a:ext cx="995362" cy="1385824"/>
          </a:xfrm>
          <a:prstGeom prst="rect">
            <a:avLst/>
          </a:prstGeom>
          <a:noFill/>
        </p:spPr>
      </p:pic>
      <p:pic>
        <p:nvPicPr>
          <p:cNvPr id="724" name="Picture 72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603" y="3157892"/>
            <a:ext cx="906346" cy="1288341"/>
          </a:xfrm>
          <a:prstGeom prst="rect">
            <a:avLst/>
          </a:prstGeom>
          <a:noFill/>
        </p:spPr>
      </p:pic>
      <p:pic>
        <p:nvPicPr>
          <p:cNvPr id="725" name="Picture 72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650" y="2333562"/>
            <a:ext cx="1633601" cy="900112"/>
          </a:xfrm>
          <a:prstGeom prst="rect">
            <a:avLst/>
          </a:prstGeom>
          <a:noFill/>
        </p:spPr>
      </p:pic>
      <p:sp>
        <p:nvSpPr>
          <p:cNvPr id="726" name="Freeform 726"/>
          <p:cNvSpPr/>
          <p:nvPr/>
        </p:nvSpPr>
        <p:spPr>
          <a:xfrm>
            <a:off x="2600325" y="2381250"/>
            <a:ext cx="1495425" cy="762635"/>
          </a:xfrm>
          <a:custGeom>
            <a:avLst/>
            <a:gdLst/>
            <a:ahLst/>
            <a:cxnLst/>
            <a:rect l="0" t="0" r="0" b="0"/>
            <a:pathLst>
              <a:path w="1495425" h="762635">
                <a:moveTo>
                  <a:pt x="0" y="0"/>
                </a:moveTo>
                <a:lnTo>
                  <a:pt x="1495425" y="762635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7" name="Picture 72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350" y="4390962"/>
            <a:ext cx="4405376" cy="147637"/>
          </a:xfrm>
          <a:prstGeom prst="rect">
            <a:avLst/>
          </a:prstGeom>
          <a:noFill/>
        </p:spPr>
      </p:pic>
      <p:sp>
        <p:nvSpPr>
          <p:cNvPr id="728" name="Freeform 728"/>
          <p:cNvSpPr/>
          <p:nvPr/>
        </p:nvSpPr>
        <p:spPr>
          <a:xfrm>
            <a:off x="2095500" y="4448175"/>
            <a:ext cx="4280534" cy="0"/>
          </a:xfrm>
          <a:custGeom>
            <a:avLst/>
            <a:gdLst/>
            <a:ahLst/>
            <a:cxnLst/>
            <a:rect l="0" t="0" r="0" b="0"/>
            <a:pathLst>
              <a:path w="4280534">
                <a:moveTo>
                  <a:pt x="0" y="0"/>
                </a:moveTo>
                <a:lnTo>
                  <a:pt x="4280534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9" name="Picture 72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350" y="4448112"/>
            <a:ext cx="4405376" cy="147637"/>
          </a:xfrm>
          <a:prstGeom prst="rect">
            <a:avLst/>
          </a:prstGeom>
          <a:noFill/>
        </p:spPr>
      </p:pic>
      <p:sp>
        <p:nvSpPr>
          <p:cNvPr id="730" name="Freeform 730"/>
          <p:cNvSpPr/>
          <p:nvPr/>
        </p:nvSpPr>
        <p:spPr>
          <a:xfrm>
            <a:off x="2095500" y="4505325"/>
            <a:ext cx="4280534" cy="0"/>
          </a:xfrm>
          <a:custGeom>
            <a:avLst/>
            <a:gdLst/>
            <a:ahLst/>
            <a:cxnLst/>
            <a:rect l="0" t="0" r="0" b="0"/>
            <a:pathLst>
              <a:path w="4280534">
                <a:moveTo>
                  <a:pt x="0" y="0"/>
                </a:moveTo>
                <a:lnTo>
                  <a:pt x="4280534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1" name="Picture 72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350" y="4514787"/>
            <a:ext cx="4405376" cy="147637"/>
          </a:xfrm>
          <a:prstGeom prst="rect">
            <a:avLst/>
          </a:prstGeom>
          <a:noFill/>
        </p:spPr>
      </p:pic>
      <p:sp>
        <p:nvSpPr>
          <p:cNvPr id="732" name="Freeform 732"/>
          <p:cNvSpPr/>
          <p:nvPr/>
        </p:nvSpPr>
        <p:spPr>
          <a:xfrm>
            <a:off x="2095500" y="4572000"/>
            <a:ext cx="4280534" cy="0"/>
          </a:xfrm>
          <a:custGeom>
            <a:avLst/>
            <a:gdLst/>
            <a:ahLst/>
            <a:cxnLst/>
            <a:rect l="0" t="0" r="0" b="0"/>
            <a:pathLst>
              <a:path w="4280534">
                <a:moveTo>
                  <a:pt x="0" y="0"/>
                </a:moveTo>
                <a:lnTo>
                  <a:pt x="4280534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3" name="Picture 73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6275" y="3095625"/>
            <a:ext cx="2347976" cy="1471549"/>
          </a:xfrm>
          <a:prstGeom prst="rect">
            <a:avLst/>
          </a:prstGeom>
          <a:noFill/>
        </p:spPr>
      </p:pic>
      <p:sp>
        <p:nvSpPr>
          <p:cNvPr id="734" name="Freeform 734"/>
          <p:cNvSpPr/>
          <p:nvPr/>
        </p:nvSpPr>
        <p:spPr>
          <a:xfrm>
            <a:off x="4552950" y="3143250"/>
            <a:ext cx="2208656" cy="1330071"/>
          </a:xfrm>
          <a:custGeom>
            <a:avLst/>
            <a:gdLst/>
            <a:ahLst/>
            <a:cxnLst/>
            <a:rect l="0" t="0" r="0" b="0"/>
            <a:pathLst>
              <a:path w="2208656" h="1330071">
                <a:moveTo>
                  <a:pt x="0" y="0"/>
                </a:moveTo>
                <a:lnTo>
                  <a:pt x="2208656" y="1330071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5" name="Picture 73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0050" y="3162300"/>
            <a:ext cx="2347976" cy="1471549"/>
          </a:xfrm>
          <a:prstGeom prst="rect">
            <a:avLst/>
          </a:prstGeom>
          <a:noFill/>
        </p:spPr>
      </p:pic>
      <p:sp>
        <p:nvSpPr>
          <p:cNvPr id="736" name="Freeform 736"/>
          <p:cNvSpPr/>
          <p:nvPr/>
        </p:nvSpPr>
        <p:spPr>
          <a:xfrm>
            <a:off x="4276725" y="3209925"/>
            <a:ext cx="2208657" cy="1330071"/>
          </a:xfrm>
          <a:custGeom>
            <a:avLst/>
            <a:gdLst/>
            <a:ahLst/>
            <a:cxnLst/>
            <a:rect l="0" t="0" r="0" b="0"/>
            <a:pathLst>
              <a:path w="2208657" h="1330071">
                <a:moveTo>
                  <a:pt x="0" y="0"/>
                </a:moveTo>
                <a:lnTo>
                  <a:pt x="2208657" y="1330071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7" name="Picture 73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5925" y="3124200"/>
            <a:ext cx="2605151" cy="1395349"/>
          </a:xfrm>
          <a:prstGeom prst="rect">
            <a:avLst/>
          </a:prstGeom>
          <a:noFill/>
        </p:spPr>
      </p:pic>
      <p:sp>
        <p:nvSpPr>
          <p:cNvPr id="738" name="Freeform 738"/>
          <p:cNvSpPr/>
          <p:nvPr/>
        </p:nvSpPr>
        <p:spPr>
          <a:xfrm>
            <a:off x="1752600" y="3181350"/>
            <a:ext cx="2463546" cy="1241425"/>
          </a:xfrm>
          <a:custGeom>
            <a:avLst/>
            <a:gdLst/>
            <a:ahLst/>
            <a:cxnLst/>
            <a:rect l="0" t="0" r="0" b="0"/>
            <a:pathLst>
              <a:path w="2463546" h="1241425">
                <a:moveTo>
                  <a:pt x="0" y="1241425"/>
                </a:moveTo>
                <a:lnTo>
                  <a:pt x="2463546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9" name="Picture 73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4248150"/>
            <a:ext cx="1104900" cy="485775"/>
          </a:xfrm>
          <a:prstGeom prst="rect">
            <a:avLst/>
          </a:prstGeom>
          <a:noFill/>
        </p:spPr>
      </p:pic>
      <p:pic>
        <p:nvPicPr>
          <p:cNvPr id="740" name="Picture 74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7125" y="2914650"/>
            <a:ext cx="1095375" cy="495300"/>
          </a:xfrm>
          <a:prstGeom prst="rect">
            <a:avLst/>
          </a:prstGeom>
          <a:noFill/>
        </p:spPr>
      </p:pic>
      <p:pic>
        <p:nvPicPr>
          <p:cNvPr id="741" name="Picture 741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6475" y="4248150"/>
            <a:ext cx="1095375" cy="485775"/>
          </a:xfrm>
          <a:prstGeom prst="rect">
            <a:avLst/>
          </a:prstGeom>
          <a:noFill/>
        </p:spPr>
      </p:pic>
      <p:pic>
        <p:nvPicPr>
          <p:cNvPr id="742" name="Picture 74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5133975"/>
            <a:ext cx="866775" cy="819150"/>
          </a:xfrm>
          <a:prstGeom prst="rect">
            <a:avLst/>
          </a:prstGeom>
          <a:noFill/>
        </p:spPr>
      </p:pic>
      <p:pic>
        <p:nvPicPr>
          <p:cNvPr id="743" name="Picture 74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4950" y="5133975"/>
            <a:ext cx="866775" cy="819150"/>
          </a:xfrm>
          <a:prstGeom prst="rect">
            <a:avLst/>
          </a:prstGeom>
          <a:noFill/>
        </p:spPr>
      </p:pic>
      <p:pic>
        <p:nvPicPr>
          <p:cNvPr id="744" name="Picture 74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5650" y="5133975"/>
            <a:ext cx="866775" cy="819150"/>
          </a:xfrm>
          <a:prstGeom prst="rect">
            <a:avLst/>
          </a:prstGeom>
          <a:noFill/>
        </p:spPr>
      </p:pic>
      <p:pic>
        <p:nvPicPr>
          <p:cNvPr id="745" name="Picture 745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5650" y="2828925"/>
            <a:ext cx="866775" cy="809625"/>
          </a:xfrm>
          <a:prstGeom prst="rect">
            <a:avLst/>
          </a:prstGeom>
          <a:noFill/>
        </p:spPr>
      </p:pic>
      <p:pic>
        <p:nvPicPr>
          <p:cNvPr id="746" name="Picture 74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7425" y="2028825"/>
            <a:ext cx="866775" cy="819150"/>
          </a:xfrm>
          <a:prstGeom prst="rect">
            <a:avLst/>
          </a:prstGeom>
          <a:noFill/>
        </p:spPr>
      </p:pic>
      <p:pic>
        <p:nvPicPr>
          <p:cNvPr id="747" name="Picture 747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8800" y="3219387"/>
            <a:ext cx="1576324" cy="147637"/>
          </a:xfrm>
          <a:prstGeom prst="rect">
            <a:avLst/>
          </a:prstGeom>
          <a:noFill/>
        </p:spPr>
      </p:pic>
      <p:sp>
        <p:nvSpPr>
          <p:cNvPr id="748" name="Freeform 748"/>
          <p:cNvSpPr/>
          <p:nvPr/>
        </p:nvSpPr>
        <p:spPr>
          <a:xfrm>
            <a:off x="9505950" y="3276600"/>
            <a:ext cx="1444117" cy="0"/>
          </a:xfrm>
          <a:custGeom>
            <a:avLst/>
            <a:gdLst/>
            <a:ahLst/>
            <a:cxnLst/>
            <a:rect l="0" t="0" r="0" b="0"/>
            <a:pathLst>
              <a:path w="1444117">
                <a:moveTo>
                  <a:pt x="0" y="0"/>
                </a:moveTo>
                <a:lnTo>
                  <a:pt x="1444117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7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8800" y="3581337"/>
            <a:ext cx="1576324" cy="147637"/>
          </a:xfrm>
          <a:prstGeom prst="rect">
            <a:avLst/>
          </a:prstGeom>
          <a:noFill/>
        </p:spPr>
      </p:pic>
      <p:sp>
        <p:nvSpPr>
          <p:cNvPr id="750" name="Freeform 750"/>
          <p:cNvSpPr/>
          <p:nvPr/>
        </p:nvSpPr>
        <p:spPr>
          <a:xfrm>
            <a:off x="9505950" y="3638550"/>
            <a:ext cx="1444117" cy="0"/>
          </a:xfrm>
          <a:custGeom>
            <a:avLst/>
            <a:gdLst/>
            <a:ahLst/>
            <a:cxnLst/>
            <a:rect l="0" t="0" r="0" b="0"/>
            <a:pathLst>
              <a:path w="1444117">
                <a:moveTo>
                  <a:pt x="0" y="0"/>
                </a:moveTo>
                <a:lnTo>
                  <a:pt x="1444117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1" name="Picture 747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8800" y="3933762"/>
            <a:ext cx="1576324" cy="147637"/>
          </a:xfrm>
          <a:prstGeom prst="rect">
            <a:avLst/>
          </a:prstGeom>
          <a:noFill/>
        </p:spPr>
      </p:pic>
      <p:sp>
        <p:nvSpPr>
          <p:cNvPr id="752" name="Freeform 752"/>
          <p:cNvSpPr/>
          <p:nvPr/>
        </p:nvSpPr>
        <p:spPr>
          <a:xfrm>
            <a:off x="9505950" y="3990975"/>
            <a:ext cx="1444117" cy="0"/>
          </a:xfrm>
          <a:custGeom>
            <a:avLst/>
            <a:gdLst/>
            <a:ahLst/>
            <a:cxnLst/>
            <a:rect l="0" t="0" r="0" b="0"/>
            <a:pathLst>
              <a:path w="1444117">
                <a:moveTo>
                  <a:pt x="0" y="0"/>
                </a:moveTo>
                <a:lnTo>
                  <a:pt x="1444117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3" name="Picture 747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8800" y="4286187"/>
            <a:ext cx="1576324" cy="147637"/>
          </a:xfrm>
          <a:prstGeom prst="rect">
            <a:avLst/>
          </a:prstGeom>
          <a:noFill/>
        </p:spPr>
      </p:pic>
      <p:sp>
        <p:nvSpPr>
          <p:cNvPr id="754" name="Freeform 754"/>
          <p:cNvSpPr/>
          <p:nvPr/>
        </p:nvSpPr>
        <p:spPr>
          <a:xfrm>
            <a:off x="9505950" y="4343400"/>
            <a:ext cx="1443990" cy="0"/>
          </a:xfrm>
          <a:custGeom>
            <a:avLst/>
            <a:gdLst/>
            <a:ahLst/>
            <a:cxnLst/>
            <a:rect l="0" t="0" r="0" b="0"/>
            <a:pathLst>
              <a:path w="1443990">
                <a:moveTo>
                  <a:pt x="0" y="0"/>
                </a:moveTo>
                <a:lnTo>
                  <a:pt x="1443990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5" name="Picture 747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8800" y="4343337"/>
            <a:ext cx="1576324" cy="147637"/>
          </a:xfrm>
          <a:prstGeom prst="rect">
            <a:avLst/>
          </a:prstGeom>
          <a:noFill/>
        </p:spPr>
      </p:pic>
      <p:sp>
        <p:nvSpPr>
          <p:cNvPr id="756" name="Freeform 756"/>
          <p:cNvSpPr/>
          <p:nvPr/>
        </p:nvSpPr>
        <p:spPr>
          <a:xfrm>
            <a:off x="9505950" y="4400550"/>
            <a:ext cx="1443990" cy="0"/>
          </a:xfrm>
          <a:custGeom>
            <a:avLst/>
            <a:gdLst/>
            <a:ahLst/>
            <a:cxnLst/>
            <a:rect l="0" t="0" r="0" b="0"/>
            <a:pathLst>
              <a:path w="1443990">
                <a:moveTo>
                  <a:pt x="0" y="0"/>
                </a:moveTo>
                <a:lnTo>
                  <a:pt x="1443990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7" name="Picture 747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8800" y="4410012"/>
            <a:ext cx="1576324" cy="147637"/>
          </a:xfrm>
          <a:prstGeom prst="rect">
            <a:avLst/>
          </a:prstGeom>
          <a:noFill/>
        </p:spPr>
      </p:pic>
      <p:sp>
        <p:nvSpPr>
          <p:cNvPr id="758" name="Freeform 758"/>
          <p:cNvSpPr/>
          <p:nvPr/>
        </p:nvSpPr>
        <p:spPr>
          <a:xfrm>
            <a:off x="9505950" y="4467225"/>
            <a:ext cx="1443990" cy="0"/>
          </a:xfrm>
          <a:custGeom>
            <a:avLst/>
            <a:gdLst/>
            <a:ahLst/>
            <a:cxnLst/>
            <a:rect l="0" t="0" r="0" b="0"/>
            <a:pathLst>
              <a:path w="1443990">
                <a:moveTo>
                  <a:pt x="0" y="0"/>
                </a:moveTo>
                <a:lnTo>
                  <a:pt x="144399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Freeform 759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Freeform 760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Freeform 761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Rectangle 762"/>
          <p:cNvSpPr/>
          <p:nvPr/>
        </p:nvSpPr>
        <p:spPr>
          <a:xfrm>
            <a:off x="598169" y="866112"/>
            <a:ext cx="5247609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Topologia exemplu</a:t>
            </a:r>
          </a:p>
        </p:txBody>
      </p:sp>
      <p:sp>
        <p:nvSpPr>
          <p:cNvPr id="763" name="Rectangle 763"/>
          <p:cNvSpPr/>
          <p:nvPr/>
        </p:nvSpPr>
        <p:spPr>
          <a:xfrm>
            <a:off x="11470005" y="6457823"/>
            <a:ext cx="180517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20</a:t>
            </a:r>
          </a:p>
        </p:txBody>
      </p:sp>
      <p:sp>
        <p:nvSpPr>
          <p:cNvPr id="764" name="Rectangle 764"/>
          <p:cNvSpPr/>
          <p:nvPr/>
        </p:nvSpPr>
        <p:spPr>
          <a:xfrm>
            <a:off x="3649979" y="4207859"/>
            <a:ext cx="1126045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Nativ: 10</a:t>
            </a:r>
          </a:p>
        </p:txBody>
      </p:sp>
      <p:sp>
        <p:nvSpPr>
          <p:cNvPr id="765" name="Rectangle 765"/>
          <p:cNvSpPr/>
          <p:nvPr/>
        </p:nvSpPr>
        <p:spPr>
          <a:xfrm>
            <a:off x="1447419" y="4498626"/>
            <a:ext cx="461857" cy="234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FFFFFF"/>
                </a:solidFill>
                <a:latin typeface="WorkSans-Bold"/>
              </a:rPr>
              <a:t>SW0</a:t>
            </a:r>
          </a:p>
        </p:txBody>
      </p:sp>
      <p:sp>
        <p:nvSpPr>
          <p:cNvPr id="766" name="Rectangle 766"/>
          <p:cNvSpPr/>
          <p:nvPr/>
        </p:nvSpPr>
        <p:spPr>
          <a:xfrm>
            <a:off x="3887851" y="3166777"/>
            <a:ext cx="419252" cy="234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FFFFFF"/>
                </a:solidFill>
                <a:latin typeface="WorkSans-Bold"/>
              </a:rPr>
              <a:t>SW1</a:t>
            </a:r>
          </a:p>
        </p:txBody>
      </p:sp>
      <p:sp>
        <p:nvSpPr>
          <p:cNvPr id="767" name="Rectangle 767"/>
          <p:cNvSpPr/>
          <p:nvPr/>
        </p:nvSpPr>
        <p:spPr>
          <a:xfrm>
            <a:off x="6289928" y="4498626"/>
            <a:ext cx="452256" cy="234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FFFFFF"/>
                </a:solidFill>
                <a:latin typeface="WorkSans-Bold"/>
              </a:rPr>
              <a:t>SW2</a:t>
            </a:r>
          </a:p>
        </p:txBody>
      </p:sp>
      <p:sp>
        <p:nvSpPr>
          <p:cNvPr id="768" name="Rectangle 768"/>
          <p:cNvSpPr/>
          <p:nvPr/>
        </p:nvSpPr>
        <p:spPr>
          <a:xfrm>
            <a:off x="1508125" y="5276517"/>
            <a:ext cx="5991532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080509" algn="l"/>
                <a:tab pos="5865876" algn="l"/>
                <a:tab pos="5865876" algn="l"/>
              </a:tabLst>
            </a:pPr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C	D	E	</a:t>
            </a:r>
          </a:p>
        </p:txBody>
      </p:sp>
      <p:sp>
        <p:nvSpPr>
          <p:cNvPr id="769" name="Rectangle 769"/>
          <p:cNvSpPr/>
          <p:nvPr/>
        </p:nvSpPr>
        <p:spPr>
          <a:xfrm>
            <a:off x="7374001" y="2967911"/>
            <a:ext cx="144453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B</a:t>
            </a:r>
          </a:p>
        </p:txBody>
      </p:sp>
      <p:sp>
        <p:nvSpPr>
          <p:cNvPr id="770" name="Rectangle 770"/>
          <p:cNvSpPr/>
          <p:nvPr/>
        </p:nvSpPr>
        <p:spPr>
          <a:xfrm>
            <a:off x="2528316" y="2168827"/>
            <a:ext cx="156040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A</a:t>
            </a:r>
          </a:p>
        </p:txBody>
      </p:sp>
      <p:sp>
        <p:nvSpPr>
          <p:cNvPr id="771" name="Rectangle 771"/>
          <p:cNvSpPr/>
          <p:nvPr/>
        </p:nvSpPr>
        <p:spPr>
          <a:xfrm>
            <a:off x="8479155" y="3240119"/>
            <a:ext cx="878356" cy="12944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  <a:p>
            <a:pPr marL="0">
              <a:lnSpc>
                <a:spcPts val="2798"/>
              </a:lnSpc>
            </a:pP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  <a:p>
            <a:pPr marL="0">
              <a:lnSpc>
                <a:spcPts val="2797"/>
              </a:lnSpc>
            </a:pP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  <a:p>
            <a:pPr marL="125476">
              <a:lnSpc>
                <a:spcPts val="2794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T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r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u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k</a:t>
            </a:r>
          </a:p>
        </p:txBody>
      </p:sp>
      <p:sp>
        <p:nvSpPr>
          <p:cNvPr id="772" name="Rectangle 772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5F09"/>
                </a:solidFill>
                <a:latin typeface="Arial"/>
              </a:rPr>
              <a:t>LABORATORY</a:t>
            </a:r>
          </a:p>
        </p:txBody>
      </p:sp>
      <p:sp>
        <p:nvSpPr>
          <p:cNvPr id="773" name="Rectangle 773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Freeform 77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5" name="Picture 77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776" name="Picture 7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777" name="Picture 7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3524187"/>
            <a:ext cx="157162" cy="1090612"/>
          </a:xfrm>
          <a:prstGeom prst="rect">
            <a:avLst/>
          </a:prstGeom>
          <a:noFill/>
        </p:spPr>
      </p:pic>
      <p:sp>
        <p:nvSpPr>
          <p:cNvPr id="778" name="Freeform 778"/>
          <p:cNvSpPr/>
          <p:nvPr/>
        </p:nvSpPr>
        <p:spPr>
          <a:xfrm>
            <a:off x="2400300" y="3562350"/>
            <a:ext cx="10160" cy="962280"/>
          </a:xfrm>
          <a:custGeom>
            <a:avLst/>
            <a:gdLst/>
            <a:ahLst/>
            <a:cxnLst/>
            <a:rect l="0" t="0" r="0" b="0"/>
            <a:pathLst>
              <a:path w="10160" h="962280">
                <a:moveTo>
                  <a:pt x="10160" y="0"/>
                </a:moveTo>
                <a:lnTo>
                  <a:pt x="0" y="96228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9" name="Picture 7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5" y="3609912"/>
            <a:ext cx="814387" cy="814387"/>
          </a:xfrm>
          <a:prstGeom prst="rect">
            <a:avLst/>
          </a:prstGeom>
          <a:noFill/>
        </p:spPr>
      </p:pic>
      <p:pic>
        <p:nvPicPr>
          <p:cNvPr id="780" name="Picture 78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4054" y="3631430"/>
            <a:ext cx="720742" cy="720741"/>
          </a:xfrm>
          <a:prstGeom prst="rect">
            <a:avLst/>
          </a:prstGeom>
          <a:noFill/>
        </p:spPr>
      </p:pic>
      <p:pic>
        <p:nvPicPr>
          <p:cNvPr id="781" name="Picture 78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0775" y="3600387"/>
            <a:ext cx="871537" cy="747712"/>
          </a:xfrm>
          <a:prstGeom prst="rect">
            <a:avLst/>
          </a:prstGeom>
          <a:noFill/>
        </p:spPr>
      </p:pic>
      <p:sp>
        <p:nvSpPr>
          <p:cNvPr id="782" name="Freeform 782"/>
          <p:cNvSpPr/>
          <p:nvPr/>
        </p:nvSpPr>
        <p:spPr>
          <a:xfrm>
            <a:off x="6276975" y="3657600"/>
            <a:ext cx="735330" cy="601599"/>
          </a:xfrm>
          <a:custGeom>
            <a:avLst/>
            <a:gdLst/>
            <a:ahLst/>
            <a:cxnLst/>
            <a:rect l="0" t="0" r="0" b="0"/>
            <a:pathLst>
              <a:path w="735330" h="601599">
                <a:moveTo>
                  <a:pt x="735330" y="601599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3" name="Picture 78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7450" y="2524062"/>
            <a:ext cx="814387" cy="1081087"/>
          </a:xfrm>
          <a:prstGeom prst="rect">
            <a:avLst/>
          </a:prstGeom>
          <a:noFill/>
        </p:spPr>
      </p:pic>
      <p:pic>
        <p:nvPicPr>
          <p:cNvPr id="784" name="Picture 78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47" y="2557504"/>
            <a:ext cx="724805" cy="983406"/>
          </a:xfrm>
          <a:prstGeom prst="rect">
            <a:avLst/>
          </a:prstGeom>
          <a:noFill/>
        </p:spPr>
      </p:pic>
      <p:pic>
        <p:nvPicPr>
          <p:cNvPr id="785" name="Picture 78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1933512"/>
            <a:ext cx="1319149" cy="719137"/>
          </a:xfrm>
          <a:prstGeom prst="rect">
            <a:avLst/>
          </a:prstGeom>
          <a:noFill/>
        </p:spPr>
      </p:pic>
      <p:sp>
        <p:nvSpPr>
          <p:cNvPr id="786" name="Freeform 786"/>
          <p:cNvSpPr/>
          <p:nvPr/>
        </p:nvSpPr>
        <p:spPr>
          <a:xfrm>
            <a:off x="3133725" y="1981200"/>
            <a:ext cx="1176782" cy="574929"/>
          </a:xfrm>
          <a:custGeom>
            <a:avLst/>
            <a:gdLst/>
            <a:ahLst/>
            <a:cxnLst/>
            <a:rect l="0" t="0" r="0" b="0"/>
            <a:pathLst>
              <a:path w="1176782" h="574929">
                <a:moveTo>
                  <a:pt x="0" y="0"/>
                </a:moveTo>
                <a:lnTo>
                  <a:pt x="1176782" y="574929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7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476562"/>
            <a:ext cx="3500501" cy="147637"/>
          </a:xfrm>
          <a:prstGeom prst="rect">
            <a:avLst/>
          </a:prstGeom>
          <a:noFill/>
        </p:spPr>
      </p:pic>
      <p:sp>
        <p:nvSpPr>
          <p:cNvPr id="788" name="Freeform 788"/>
          <p:cNvSpPr/>
          <p:nvPr/>
        </p:nvSpPr>
        <p:spPr>
          <a:xfrm>
            <a:off x="2733675" y="3533775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9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524187"/>
            <a:ext cx="3500501" cy="147637"/>
          </a:xfrm>
          <a:prstGeom prst="rect">
            <a:avLst/>
          </a:prstGeom>
          <a:noFill/>
        </p:spPr>
      </p:pic>
      <p:sp>
        <p:nvSpPr>
          <p:cNvPr id="790" name="Freeform 790"/>
          <p:cNvSpPr/>
          <p:nvPr/>
        </p:nvSpPr>
        <p:spPr>
          <a:xfrm>
            <a:off x="2733675" y="3581400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1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571812"/>
            <a:ext cx="3500501" cy="147637"/>
          </a:xfrm>
          <a:prstGeom prst="rect">
            <a:avLst/>
          </a:prstGeom>
          <a:noFill/>
        </p:spPr>
      </p:pic>
      <p:sp>
        <p:nvSpPr>
          <p:cNvPr id="792" name="Freeform 792"/>
          <p:cNvSpPr/>
          <p:nvPr/>
        </p:nvSpPr>
        <p:spPr>
          <a:xfrm>
            <a:off x="2733675" y="3629025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3" name="Picture 79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2505012"/>
            <a:ext cx="1871726" cy="1147762"/>
          </a:xfrm>
          <a:prstGeom prst="rect">
            <a:avLst/>
          </a:prstGeom>
          <a:noFill/>
        </p:spPr>
      </p:pic>
      <p:sp>
        <p:nvSpPr>
          <p:cNvPr id="794" name="Freeform 794"/>
          <p:cNvSpPr/>
          <p:nvPr/>
        </p:nvSpPr>
        <p:spPr>
          <a:xfrm>
            <a:off x="4676775" y="2552700"/>
            <a:ext cx="1737995" cy="1002666"/>
          </a:xfrm>
          <a:custGeom>
            <a:avLst/>
            <a:gdLst/>
            <a:ahLst/>
            <a:cxnLst/>
            <a:rect l="0" t="0" r="0" b="0"/>
            <a:pathLst>
              <a:path w="1737995" h="1002666">
                <a:moveTo>
                  <a:pt x="0" y="0"/>
                </a:moveTo>
                <a:lnTo>
                  <a:pt x="1737995" y="1002666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5" name="Picture 79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1025" y="2552637"/>
            <a:ext cx="1871726" cy="1147762"/>
          </a:xfrm>
          <a:prstGeom prst="rect">
            <a:avLst/>
          </a:prstGeom>
          <a:noFill/>
        </p:spPr>
      </p:pic>
      <p:sp>
        <p:nvSpPr>
          <p:cNvPr id="796" name="Freeform 796"/>
          <p:cNvSpPr/>
          <p:nvPr/>
        </p:nvSpPr>
        <p:spPr>
          <a:xfrm>
            <a:off x="4457700" y="2600325"/>
            <a:ext cx="1737995" cy="1002666"/>
          </a:xfrm>
          <a:custGeom>
            <a:avLst/>
            <a:gdLst/>
            <a:ahLst/>
            <a:cxnLst/>
            <a:rect l="0" t="0" r="0" b="0"/>
            <a:pathLst>
              <a:path w="1737995" h="1002666">
                <a:moveTo>
                  <a:pt x="0" y="0"/>
                </a:moveTo>
                <a:lnTo>
                  <a:pt x="1737995" y="1002666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7" name="Picture 79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2524062"/>
            <a:ext cx="2081276" cy="1081087"/>
          </a:xfrm>
          <a:prstGeom prst="rect">
            <a:avLst/>
          </a:prstGeom>
          <a:noFill/>
        </p:spPr>
      </p:pic>
      <p:sp>
        <p:nvSpPr>
          <p:cNvPr id="798" name="Freeform 798"/>
          <p:cNvSpPr/>
          <p:nvPr/>
        </p:nvSpPr>
        <p:spPr>
          <a:xfrm>
            <a:off x="2466975" y="2581275"/>
            <a:ext cx="1938528" cy="935864"/>
          </a:xfrm>
          <a:custGeom>
            <a:avLst/>
            <a:gdLst/>
            <a:ahLst/>
            <a:cxnLst/>
            <a:rect l="0" t="0" r="0" b="0"/>
            <a:pathLst>
              <a:path w="1938528" h="935864">
                <a:moveTo>
                  <a:pt x="0" y="935864"/>
                </a:moveTo>
                <a:lnTo>
                  <a:pt x="1938528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9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6925" y="3381375"/>
            <a:ext cx="866775" cy="371475"/>
          </a:xfrm>
          <a:prstGeom prst="rect">
            <a:avLst/>
          </a:prstGeom>
          <a:noFill/>
        </p:spPr>
      </p:pic>
      <p:pic>
        <p:nvPicPr>
          <p:cNvPr id="800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1925" y="2381250"/>
            <a:ext cx="866775" cy="371475"/>
          </a:xfrm>
          <a:prstGeom prst="rect">
            <a:avLst/>
          </a:prstGeom>
          <a:noFill/>
        </p:spPr>
      </p:pic>
      <p:pic>
        <p:nvPicPr>
          <p:cNvPr id="801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6925" y="3381375"/>
            <a:ext cx="866775" cy="371475"/>
          </a:xfrm>
          <a:prstGeom prst="rect">
            <a:avLst/>
          </a:prstGeom>
          <a:noFill/>
        </p:spPr>
      </p:pic>
      <p:pic>
        <p:nvPicPr>
          <p:cNvPr id="802" name="Picture 80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6925" y="4057650"/>
            <a:ext cx="676275" cy="609600"/>
          </a:xfrm>
          <a:prstGeom prst="rect">
            <a:avLst/>
          </a:prstGeom>
          <a:noFill/>
        </p:spPr>
      </p:pic>
      <p:pic>
        <p:nvPicPr>
          <p:cNvPr id="803" name="Picture 80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4057650"/>
            <a:ext cx="676275" cy="609600"/>
          </a:xfrm>
          <a:prstGeom prst="rect">
            <a:avLst/>
          </a:prstGeom>
          <a:noFill/>
        </p:spPr>
      </p:pic>
      <p:pic>
        <p:nvPicPr>
          <p:cNvPr id="804" name="Picture 80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4057650"/>
            <a:ext cx="685800" cy="609600"/>
          </a:xfrm>
          <a:prstGeom prst="rect">
            <a:avLst/>
          </a:prstGeom>
          <a:noFill/>
        </p:spPr>
      </p:pic>
      <p:pic>
        <p:nvPicPr>
          <p:cNvPr id="805" name="Picture 80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2314575"/>
            <a:ext cx="685800" cy="619125"/>
          </a:xfrm>
          <a:prstGeom prst="rect">
            <a:avLst/>
          </a:prstGeom>
          <a:noFill/>
        </p:spPr>
      </p:pic>
      <p:pic>
        <p:nvPicPr>
          <p:cNvPr id="806" name="Picture 80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7025" y="1714500"/>
            <a:ext cx="685800" cy="619125"/>
          </a:xfrm>
          <a:prstGeom prst="rect">
            <a:avLst/>
          </a:prstGeom>
          <a:noFill/>
        </p:spPr>
      </p:pic>
      <p:pic>
        <p:nvPicPr>
          <p:cNvPr id="807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2924112"/>
            <a:ext cx="1347724" cy="147637"/>
          </a:xfrm>
          <a:prstGeom prst="rect">
            <a:avLst/>
          </a:prstGeom>
          <a:noFill/>
        </p:spPr>
      </p:pic>
      <p:sp>
        <p:nvSpPr>
          <p:cNvPr id="808" name="Freeform 808"/>
          <p:cNvSpPr/>
          <p:nvPr/>
        </p:nvSpPr>
        <p:spPr>
          <a:xfrm>
            <a:off x="8848725" y="298132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9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209862"/>
            <a:ext cx="1347724" cy="147637"/>
          </a:xfrm>
          <a:prstGeom prst="rect">
            <a:avLst/>
          </a:prstGeom>
          <a:noFill/>
        </p:spPr>
      </p:pic>
      <p:sp>
        <p:nvSpPr>
          <p:cNvPr id="810" name="Freeform 810"/>
          <p:cNvSpPr/>
          <p:nvPr/>
        </p:nvSpPr>
        <p:spPr>
          <a:xfrm>
            <a:off x="8848725" y="326707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1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495612"/>
            <a:ext cx="1347724" cy="147637"/>
          </a:xfrm>
          <a:prstGeom prst="rect">
            <a:avLst/>
          </a:prstGeom>
          <a:noFill/>
        </p:spPr>
      </p:pic>
      <p:sp>
        <p:nvSpPr>
          <p:cNvPr id="812" name="Freeform 812"/>
          <p:cNvSpPr/>
          <p:nvPr/>
        </p:nvSpPr>
        <p:spPr>
          <a:xfrm>
            <a:off x="8848725" y="355282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3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781362"/>
            <a:ext cx="1338199" cy="147637"/>
          </a:xfrm>
          <a:prstGeom prst="rect">
            <a:avLst/>
          </a:prstGeom>
          <a:noFill/>
        </p:spPr>
      </p:pic>
      <p:sp>
        <p:nvSpPr>
          <p:cNvPr id="814" name="Freeform 814"/>
          <p:cNvSpPr/>
          <p:nvPr/>
        </p:nvSpPr>
        <p:spPr>
          <a:xfrm>
            <a:off x="8848725" y="383857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5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828987"/>
            <a:ext cx="1338199" cy="147637"/>
          </a:xfrm>
          <a:prstGeom prst="rect">
            <a:avLst/>
          </a:prstGeom>
          <a:noFill/>
        </p:spPr>
      </p:pic>
      <p:sp>
        <p:nvSpPr>
          <p:cNvPr id="816" name="Freeform 816"/>
          <p:cNvSpPr/>
          <p:nvPr/>
        </p:nvSpPr>
        <p:spPr>
          <a:xfrm>
            <a:off x="8848725" y="388620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7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876612"/>
            <a:ext cx="1338199" cy="147637"/>
          </a:xfrm>
          <a:prstGeom prst="rect">
            <a:avLst/>
          </a:prstGeom>
          <a:noFill/>
        </p:spPr>
      </p:pic>
      <p:sp>
        <p:nvSpPr>
          <p:cNvPr id="818" name="Freeform 818"/>
          <p:cNvSpPr/>
          <p:nvPr/>
        </p:nvSpPr>
        <p:spPr>
          <a:xfrm>
            <a:off x="8848725" y="393382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Freeform 819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Freeform 820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Freeform 821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Rectangle 822"/>
          <p:cNvSpPr/>
          <p:nvPr/>
        </p:nvSpPr>
        <p:spPr>
          <a:xfrm>
            <a:off x="598169" y="866112"/>
            <a:ext cx="6746123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Exercițiul 1: Broadcast A</a:t>
            </a:r>
          </a:p>
        </p:txBody>
      </p:sp>
      <p:sp>
        <p:nvSpPr>
          <p:cNvPr id="823" name="Rectangle 823"/>
          <p:cNvSpPr/>
          <p:nvPr/>
        </p:nvSpPr>
        <p:spPr>
          <a:xfrm>
            <a:off x="11506454" y="6457823"/>
            <a:ext cx="14516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21</a:t>
            </a:r>
          </a:p>
        </p:txBody>
      </p:sp>
      <p:sp>
        <p:nvSpPr>
          <p:cNvPr id="824" name="Rectangle 824"/>
          <p:cNvSpPr/>
          <p:nvPr/>
        </p:nvSpPr>
        <p:spPr>
          <a:xfrm>
            <a:off x="1966595" y="4843644"/>
            <a:ext cx="6981529" cy="13191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77" b="0" i="0" spc="114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1877" b="0" i="0" spc="0" baseline="0" dirty="0">
                <a:solidFill>
                  <a:srgbClr val="000000"/>
                </a:solidFill>
                <a:latin typeface="WorkSans-Regular"/>
              </a:rPr>
              <a:t>A trimite un broadcast; la ce stații va ajunge respectivul </a:t>
            </a:r>
          </a:p>
          <a:p>
            <a:pPr marL="228600">
              <a:lnSpc>
                <a:spcPts val="1577"/>
              </a:lnSpc>
            </a:pPr>
            <a:r>
              <a:rPr lang="en-GB" sz="1877" b="0" i="0" spc="0" baseline="0" dirty="0">
                <a:solidFill>
                  <a:srgbClr val="000000"/>
                </a:solidFill>
                <a:latin typeface="WorkSans-Regular"/>
              </a:rPr>
              <a:t>broadcast?</a:t>
            </a:r>
          </a:p>
          <a:p>
            <a:pPr marL="0">
              <a:lnSpc>
                <a:spcPts val="4582"/>
              </a:lnSpc>
            </a:pPr>
            <a:r>
              <a:rPr lang="en-GB" sz="1877" b="0" i="0" spc="114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1877" b="0" i="0" spc="0" baseline="0" dirty="0">
                <a:solidFill>
                  <a:srgbClr val="000000"/>
                </a:solidFill>
                <a:latin typeface="WorkSans-Regular"/>
              </a:rPr>
              <a:t>Pe ce cale ajunge la fiecare destinație?</a:t>
            </a:r>
          </a:p>
          <a:p>
            <a:pPr marL="457580">
              <a:lnSpc>
                <a:spcPts val="2024"/>
              </a:lnSpc>
            </a:pPr>
            <a:r>
              <a:rPr lang="en-GB" sz="1802" b="0" i="0" spc="0" baseline="0" dirty="0">
                <a:solidFill>
                  <a:srgbClr val="FFFFFF"/>
                </a:solidFill>
                <a:latin typeface="ArialMT"/>
              </a:rPr>
              <a:t>•</a:t>
            </a:r>
          </a:p>
        </p:txBody>
      </p:sp>
      <p:sp>
        <p:nvSpPr>
          <p:cNvPr id="825" name="Rectangle 825"/>
          <p:cNvSpPr/>
          <p:nvPr/>
        </p:nvSpPr>
        <p:spPr>
          <a:xfrm>
            <a:off x="3894454" y="3336385"/>
            <a:ext cx="1126045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Nativ: 10</a:t>
            </a:r>
          </a:p>
        </p:txBody>
      </p:sp>
      <p:sp>
        <p:nvSpPr>
          <p:cNvPr id="826" name="Rectangle 826"/>
          <p:cNvSpPr/>
          <p:nvPr/>
        </p:nvSpPr>
        <p:spPr>
          <a:xfrm>
            <a:off x="2180589" y="3547736"/>
            <a:ext cx="461989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SW0</a:t>
            </a:r>
          </a:p>
        </p:txBody>
      </p:sp>
      <p:sp>
        <p:nvSpPr>
          <p:cNvPr id="827" name="Rectangle 827"/>
          <p:cNvSpPr/>
          <p:nvPr/>
        </p:nvSpPr>
        <p:spPr>
          <a:xfrm>
            <a:off x="4105275" y="2544096"/>
            <a:ext cx="419252" cy="234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FFFFFF"/>
                </a:solidFill>
                <a:latin typeface="WorkSans-Bold"/>
              </a:rPr>
              <a:t>SW1</a:t>
            </a:r>
          </a:p>
        </p:txBody>
      </p:sp>
      <p:sp>
        <p:nvSpPr>
          <p:cNvPr id="828" name="Rectangle 828"/>
          <p:cNvSpPr/>
          <p:nvPr/>
        </p:nvSpPr>
        <p:spPr>
          <a:xfrm>
            <a:off x="5991859" y="3547736"/>
            <a:ext cx="452774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SW2</a:t>
            </a:r>
          </a:p>
        </p:txBody>
      </p:sp>
      <p:sp>
        <p:nvSpPr>
          <p:cNvPr id="829" name="Rectangle 829"/>
          <p:cNvSpPr/>
          <p:nvPr/>
        </p:nvSpPr>
        <p:spPr>
          <a:xfrm>
            <a:off x="2288794" y="4160441"/>
            <a:ext cx="4741471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10940" algn="l"/>
                <a:tab pos="4615814" algn="l"/>
                <a:tab pos="4615814" algn="l"/>
              </a:tabLst>
            </a:pPr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C	D	E	</a:t>
            </a:r>
          </a:p>
        </p:txBody>
      </p:sp>
      <p:sp>
        <p:nvSpPr>
          <p:cNvPr id="830" name="Rectangle 830"/>
          <p:cNvSpPr/>
          <p:nvPr/>
        </p:nvSpPr>
        <p:spPr>
          <a:xfrm>
            <a:off x="6904608" y="2419906"/>
            <a:ext cx="144453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B</a:t>
            </a:r>
          </a:p>
        </p:txBody>
      </p:sp>
      <p:sp>
        <p:nvSpPr>
          <p:cNvPr id="831" name="Rectangle 831"/>
          <p:cNvSpPr/>
          <p:nvPr/>
        </p:nvSpPr>
        <p:spPr>
          <a:xfrm>
            <a:off x="3091560" y="1817672"/>
            <a:ext cx="156040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A</a:t>
            </a:r>
          </a:p>
        </p:txBody>
      </p:sp>
      <p:sp>
        <p:nvSpPr>
          <p:cNvPr id="832" name="Rectangle 832"/>
          <p:cNvSpPr/>
          <p:nvPr/>
        </p:nvSpPr>
        <p:spPr>
          <a:xfrm>
            <a:off x="7912734" y="2929985"/>
            <a:ext cx="878356" cy="1087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  <a:p>
            <a:pPr marL="0">
              <a:lnSpc>
                <a:spcPts val="2251"/>
              </a:lnSpc>
            </a:pP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  <a:p>
            <a:pPr marL="0">
              <a:lnSpc>
                <a:spcPts val="2253"/>
              </a:lnSpc>
            </a:pP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  <a:p>
            <a:pPr marL="125348">
              <a:lnSpc>
                <a:spcPts val="2255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T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r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u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k</a:t>
            </a:r>
          </a:p>
        </p:txBody>
      </p:sp>
      <p:sp>
        <p:nvSpPr>
          <p:cNvPr id="833" name="Rectangle 833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33024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5F09"/>
                </a:solidFill>
                <a:latin typeface="Arial"/>
              </a:rPr>
              <a:t>LABORATORY</a:t>
            </a:r>
          </a:p>
        </p:txBody>
      </p:sp>
      <p:sp>
        <p:nvSpPr>
          <p:cNvPr id="834" name="Rectangle 834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Freeform 83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6" name="Picture 83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837" name="Picture 83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838" name="Picture 7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3524187"/>
            <a:ext cx="157162" cy="1090612"/>
          </a:xfrm>
          <a:prstGeom prst="rect">
            <a:avLst/>
          </a:prstGeom>
          <a:noFill/>
        </p:spPr>
      </p:pic>
      <p:sp>
        <p:nvSpPr>
          <p:cNvPr id="839" name="Freeform 839"/>
          <p:cNvSpPr/>
          <p:nvPr/>
        </p:nvSpPr>
        <p:spPr>
          <a:xfrm>
            <a:off x="2400300" y="3562350"/>
            <a:ext cx="10160" cy="962280"/>
          </a:xfrm>
          <a:custGeom>
            <a:avLst/>
            <a:gdLst/>
            <a:ahLst/>
            <a:cxnLst/>
            <a:rect l="0" t="0" r="0" b="0"/>
            <a:pathLst>
              <a:path w="10160" h="962280">
                <a:moveTo>
                  <a:pt x="10160" y="0"/>
                </a:moveTo>
                <a:lnTo>
                  <a:pt x="0" y="96228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0" name="Picture 7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5" y="3609912"/>
            <a:ext cx="814387" cy="814387"/>
          </a:xfrm>
          <a:prstGeom prst="rect">
            <a:avLst/>
          </a:prstGeom>
          <a:noFill/>
        </p:spPr>
      </p:pic>
      <p:pic>
        <p:nvPicPr>
          <p:cNvPr id="841" name="Picture 84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4054" y="3631430"/>
            <a:ext cx="720742" cy="720741"/>
          </a:xfrm>
          <a:prstGeom prst="rect">
            <a:avLst/>
          </a:prstGeom>
          <a:noFill/>
        </p:spPr>
      </p:pic>
      <p:pic>
        <p:nvPicPr>
          <p:cNvPr id="842" name="Picture 78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0775" y="3600387"/>
            <a:ext cx="871537" cy="747712"/>
          </a:xfrm>
          <a:prstGeom prst="rect">
            <a:avLst/>
          </a:prstGeom>
          <a:noFill/>
        </p:spPr>
      </p:pic>
      <p:sp>
        <p:nvSpPr>
          <p:cNvPr id="843" name="Freeform 843"/>
          <p:cNvSpPr/>
          <p:nvPr/>
        </p:nvSpPr>
        <p:spPr>
          <a:xfrm>
            <a:off x="6276975" y="3657600"/>
            <a:ext cx="735330" cy="601599"/>
          </a:xfrm>
          <a:custGeom>
            <a:avLst/>
            <a:gdLst/>
            <a:ahLst/>
            <a:cxnLst/>
            <a:rect l="0" t="0" r="0" b="0"/>
            <a:pathLst>
              <a:path w="735330" h="601599">
                <a:moveTo>
                  <a:pt x="735330" y="601599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4" name="Picture 78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7450" y="2524062"/>
            <a:ext cx="814387" cy="1081087"/>
          </a:xfrm>
          <a:prstGeom prst="rect">
            <a:avLst/>
          </a:prstGeom>
          <a:noFill/>
        </p:spPr>
      </p:pic>
      <p:pic>
        <p:nvPicPr>
          <p:cNvPr id="845" name="Picture 84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47" y="2557504"/>
            <a:ext cx="724805" cy="983406"/>
          </a:xfrm>
          <a:prstGeom prst="rect">
            <a:avLst/>
          </a:prstGeom>
          <a:noFill/>
        </p:spPr>
      </p:pic>
      <p:pic>
        <p:nvPicPr>
          <p:cNvPr id="846" name="Picture 78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1933512"/>
            <a:ext cx="1319149" cy="719137"/>
          </a:xfrm>
          <a:prstGeom prst="rect">
            <a:avLst/>
          </a:prstGeom>
          <a:noFill/>
        </p:spPr>
      </p:pic>
      <p:sp>
        <p:nvSpPr>
          <p:cNvPr id="847" name="Freeform 847"/>
          <p:cNvSpPr/>
          <p:nvPr/>
        </p:nvSpPr>
        <p:spPr>
          <a:xfrm>
            <a:off x="3133725" y="1981200"/>
            <a:ext cx="1176782" cy="574929"/>
          </a:xfrm>
          <a:custGeom>
            <a:avLst/>
            <a:gdLst/>
            <a:ahLst/>
            <a:cxnLst/>
            <a:rect l="0" t="0" r="0" b="0"/>
            <a:pathLst>
              <a:path w="1176782" h="574929">
                <a:moveTo>
                  <a:pt x="0" y="0"/>
                </a:moveTo>
                <a:lnTo>
                  <a:pt x="1176782" y="574929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8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476562"/>
            <a:ext cx="3500501" cy="147637"/>
          </a:xfrm>
          <a:prstGeom prst="rect">
            <a:avLst/>
          </a:prstGeom>
          <a:noFill/>
        </p:spPr>
      </p:pic>
      <p:sp>
        <p:nvSpPr>
          <p:cNvPr id="849" name="Freeform 849"/>
          <p:cNvSpPr/>
          <p:nvPr/>
        </p:nvSpPr>
        <p:spPr>
          <a:xfrm>
            <a:off x="2733675" y="3533775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0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524187"/>
            <a:ext cx="3500501" cy="147637"/>
          </a:xfrm>
          <a:prstGeom prst="rect">
            <a:avLst/>
          </a:prstGeom>
          <a:noFill/>
        </p:spPr>
      </p:pic>
      <p:sp>
        <p:nvSpPr>
          <p:cNvPr id="851" name="Freeform 851"/>
          <p:cNvSpPr/>
          <p:nvPr/>
        </p:nvSpPr>
        <p:spPr>
          <a:xfrm>
            <a:off x="2733675" y="3581400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2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571812"/>
            <a:ext cx="3500501" cy="147637"/>
          </a:xfrm>
          <a:prstGeom prst="rect">
            <a:avLst/>
          </a:prstGeom>
          <a:noFill/>
        </p:spPr>
      </p:pic>
      <p:sp>
        <p:nvSpPr>
          <p:cNvPr id="853" name="Freeform 853"/>
          <p:cNvSpPr/>
          <p:nvPr/>
        </p:nvSpPr>
        <p:spPr>
          <a:xfrm>
            <a:off x="2733675" y="3629025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4" name="Picture 79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2505012"/>
            <a:ext cx="1871726" cy="1147762"/>
          </a:xfrm>
          <a:prstGeom prst="rect">
            <a:avLst/>
          </a:prstGeom>
          <a:noFill/>
        </p:spPr>
      </p:pic>
      <p:sp>
        <p:nvSpPr>
          <p:cNvPr id="855" name="Freeform 855"/>
          <p:cNvSpPr/>
          <p:nvPr/>
        </p:nvSpPr>
        <p:spPr>
          <a:xfrm>
            <a:off x="4676775" y="2552700"/>
            <a:ext cx="1737995" cy="1002666"/>
          </a:xfrm>
          <a:custGeom>
            <a:avLst/>
            <a:gdLst/>
            <a:ahLst/>
            <a:cxnLst/>
            <a:rect l="0" t="0" r="0" b="0"/>
            <a:pathLst>
              <a:path w="1737995" h="1002666">
                <a:moveTo>
                  <a:pt x="0" y="0"/>
                </a:moveTo>
                <a:lnTo>
                  <a:pt x="1737995" y="1002666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6" name="Picture 79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1025" y="2552637"/>
            <a:ext cx="1871726" cy="1147762"/>
          </a:xfrm>
          <a:prstGeom prst="rect">
            <a:avLst/>
          </a:prstGeom>
          <a:noFill/>
        </p:spPr>
      </p:pic>
      <p:sp>
        <p:nvSpPr>
          <p:cNvPr id="857" name="Freeform 857"/>
          <p:cNvSpPr/>
          <p:nvPr/>
        </p:nvSpPr>
        <p:spPr>
          <a:xfrm>
            <a:off x="4457700" y="2600325"/>
            <a:ext cx="1737995" cy="1002666"/>
          </a:xfrm>
          <a:custGeom>
            <a:avLst/>
            <a:gdLst/>
            <a:ahLst/>
            <a:cxnLst/>
            <a:rect l="0" t="0" r="0" b="0"/>
            <a:pathLst>
              <a:path w="1737995" h="1002666">
                <a:moveTo>
                  <a:pt x="0" y="0"/>
                </a:moveTo>
                <a:lnTo>
                  <a:pt x="1737995" y="1002666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8" name="Picture 79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2524062"/>
            <a:ext cx="2081276" cy="1081087"/>
          </a:xfrm>
          <a:prstGeom prst="rect">
            <a:avLst/>
          </a:prstGeom>
          <a:noFill/>
        </p:spPr>
      </p:pic>
      <p:sp>
        <p:nvSpPr>
          <p:cNvPr id="859" name="Freeform 859"/>
          <p:cNvSpPr/>
          <p:nvPr/>
        </p:nvSpPr>
        <p:spPr>
          <a:xfrm>
            <a:off x="2466975" y="2581275"/>
            <a:ext cx="1938528" cy="935864"/>
          </a:xfrm>
          <a:custGeom>
            <a:avLst/>
            <a:gdLst/>
            <a:ahLst/>
            <a:cxnLst/>
            <a:rect l="0" t="0" r="0" b="0"/>
            <a:pathLst>
              <a:path w="1938528" h="935864">
                <a:moveTo>
                  <a:pt x="0" y="935864"/>
                </a:moveTo>
                <a:lnTo>
                  <a:pt x="1938528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0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6925" y="3381375"/>
            <a:ext cx="866775" cy="371475"/>
          </a:xfrm>
          <a:prstGeom prst="rect">
            <a:avLst/>
          </a:prstGeom>
          <a:noFill/>
        </p:spPr>
      </p:pic>
      <p:pic>
        <p:nvPicPr>
          <p:cNvPr id="861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1925" y="2381250"/>
            <a:ext cx="866775" cy="371475"/>
          </a:xfrm>
          <a:prstGeom prst="rect">
            <a:avLst/>
          </a:prstGeom>
          <a:noFill/>
        </p:spPr>
      </p:pic>
      <p:pic>
        <p:nvPicPr>
          <p:cNvPr id="862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6925" y="3381375"/>
            <a:ext cx="866775" cy="371475"/>
          </a:xfrm>
          <a:prstGeom prst="rect">
            <a:avLst/>
          </a:prstGeom>
          <a:noFill/>
        </p:spPr>
      </p:pic>
      <p:pic>
        <p:nvPicPr>
          <p:cNvPr id="863" name="Picture 80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6925" y="4057650"/>
            <a:ext cx="676275" cy="609600"/>
          </a:xfrm>
          <a:prstGeom prst="rect">
            <a:avLst/>
          </a:prstGeom>
          <a:noFill/>
        </p:spPr>
      </p:pic>
      <p:pic>
        <p:nvPicPr>
          <p:cNvPr id="864" name="Picture 80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4057650"/>
            <a:ext cx="676275" cy="609600"/>
          </a:xfrm>
          <a:prstGeom prst="rect">
            <a:avLst/>
          </a:prstGeom>
          <a:noFill/>
        </p:spPr>
      </p:pic>
      <p:pic>
        <p:nvPicPr>
          <p:cNvPr id="865" name="Picture 80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4057650"/>
            <a:ext cx="685800" cy="609600"/>
          </a:xfrm>
          <a:prstGeom prst="rect">
            <a:avLst/>
          </a:prstGeom>
          <a:noFill/>
        </p:spPr>
      </p:pic>
      <p:pic>
        <p:nvPicPr>
          <p:cNvPr id="866" name="Picture 80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2314575"/>
            <a:ext cx="685800" cy="619125"/>
          </a:xfrm>
          <a:prstGeom prst="rect">
            <a:avLst/>
          </a:prstGeom>
          <a:noFill/>
        </p:spPr>
      </p:pic>
      <p:pic>
        <p:nvPicPr>
          <p:cNvPr id="867" name="Picture 80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7025" y="1714500"/>
            <a:ext cx="685800" cy="619125"/>
          </a:xfrm>
          <a:prstGeom prst="rect">
            <a:avLst/>
          </a:prstGeom>
          <a:noFill/>
        </p:spPr>
      </p:pic>
      <p:pic>
        <p:nvPicPr>
          <p:cNvPr id="868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2924112"/>
            <a:ext cx="1347724" cy="147637"/>
          </a:xfrm>
          <a:prstGeom prst="rect">
            <a:avLst/>
          </a:prstGeom>
          <a:noFill/>
        </p:spPr>
      </p:pic>
      <p:sp>
        <p:nvSpPr>
          <p:cNvPr id="869" name="Freeform 869"/>
          <p:cNvSpPr/>
          <p:nvPr/>
        </p:nvSpPr>
        <p:spPr>
          <a:xfrm>
            <a:off x="8848725" y="298132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70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209862"/>
            <a:ext cx="1347724" cy="147637"/>
          </a:xfrm>
          <a:prstGeom prst="rect">
            <a:avLst/>
          </a:prstGeom>
          <a:noFill/>
        </p:spPr>
      </p:pic>
      <p:sp>
        <p:nvSpPr>
          <p:cNvPr id="871" name="Freeform 871"/>
          <p:cNvSpPr/>
          <p:nvPr/>
        </p:nvSpPr>
        <p:spPr>
          <a:xfrm>
            <a:off x="8848725" y="326707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72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495612"/>
            <a:ext cx="1347724" cy="147637"/>
          </a:xfrm>
          <a:prstGeom prst="rect">
            <a:avLst/>
          </a:prstGeom>
          <a:noFill/>
        </p:spPr>
      </p:pic>
      <p:sp>
        <p:nvSpPr>
          <p:cNvPr id="873" name="Freeform 873"/>
          <p:cNvSpPr/>
          <p:nvPr/>
        </p:nvSpPr>
        <p:spPr>
          <a:xfrm>
            <a:off x="8848725" y="355282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74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781362"/>
            <a:ext cx="1338199" cy="147637"/>
          </a:xfrm>
          <a:prstGeom prst="rect">
            <a:avLst/>
          </a:prstGeom>
          <a:noFill/>
        </p:spPr>
      </p:pic>
      <p:sp>
        <p:nvSpPr>
          <p:cNvPr id="875" name="Freeform 875"/>
          <p:cNvSpPr/>
          <p:nvPr/>
        </p:nvSpPr>
        <p:spPr>
          <a:xfrm>
            <a:off x="8848725" y="383857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76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828987"/>
            <a:ext cx="1338199" cy="147637"/>
          </a:xfrm>
          <a:prstGeom prst="rect">
            <a:avLst/>
          </a:prstGeom>
          <a:noFill/>
        </p:spPr>
      </p:pic>
      <p:sp>
        <p:nvSpPr>
          <p:cNvPr id="877" name="Freeform 877"/>
          <p:cNvSpPr/>
          <p:nvPr/>
        </p:nvSpPr>
        <p:spPr>
          <a:xfrm>
            <a:off x="8848725" y="388620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78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876612"/>
            <a:ext cx="1338199" cy="147637"/>
          </a:xfrm>
          <a:prstGeom prst="rect">
            <a:avLst/>
          </a:prstGeom>
          <a:noFill/>
        </p:spPr>
      </p:pic>
      <p:sp>
        <p:nvSpPr>
          <p:cNvPr id="879" name="Freeform 879"/>
          <p:cNvSpPr/>
          <p:nvPr/>
        </p:nvSpPr>
        <p:spPr>
          <a:xfrm>
            <a:off x="8848725" y="393382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Freeform 880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Freeform 881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Freeform 882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Rectangle 883"/>
          <p:cNvSpPr/>
          <p:nvPr/>
        </p:nvSpPr>
        <p:spPr>
          <a:xfrm>
            <a:off x="598169" y="866112"/>
            <a:ext cx="6746123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Exercițiul 1: Broadcast A</a:t>
            </a:r>
          </a:p>
        </p:txBody>
      </p:sp>
      <p:sp>
        <p:nvSpPr>
          <p:cNvPr id="884" name="Rectangle 884"/>
          <p:cNvSpPr/>
          <p:nvPr/>
        </p:nvSpPr>
        <p:spPr>
          <a:xfrm>
            <a:off x="11476355" y="6457823"/>
            <a:ext cx="174574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22</a:t>
            </a:r>
          </a:p>
        </p:txBody>
      </p:sp>
      <p:sp>
        <p:nvSpPr>
          <p:cNvPr id="885" name="Rectangle 885"/>
          <p:cNvSpPr/>
          <p:nvPr/>
        </p:nvSpPr>
        <p:spPr>
          <a:xfrm>
            <a:off x="1966595" y="4843644"/>
            <a:ext cx="6981529" cy="13299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77" b="0" i="0" spc="114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1877" b="0" i="0" spc="0" baseline="0" dirty="0">
                <a:solidFill>
                  <a:srgbClr val="000000"/>
                </a:solidFill>
                <a:latin typeface="WorkSans-Regular"/>
              </a:rPr>
              <a:t>A trimite un broadcast; la ce stații va ajunge respectivul </a:t>
            </a:r>
          </a:p>
          <a:p>
            <a:pPr marL="228600">
              <a:lnSpc>
                <a:spcPts val="1577"/>
              </a:lnSpc>
            </a:pPr>
            <a:r>
              <a:rPr lang="en-GB" sz="1877" b="0" i="0" spc="0" baseline="0" dirty="0">
                <a:solidFill>
                  <a:srgbClr val="000000"/>
                </a:solidFill>
                <a:latin typeface="WorkSans-Regular"/>
              </a:rPr>
              <a:t>broadcast?</a:t>
            </a:r>
          </a:p>
          <a:p>
            <a:pPr marL="457580">
              <a:lnSpc>
                <a:spcPts val="2034"/>
              </a:lnSpc>
            </a:pPr>
            <a:r>
              <a:rPr lang="en-GB" sz="1802" b="0" i="0" spc="116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R</a:t>
            </a:r>
            <a:r>
              <a:rPr lang="en-GB" sz="1802" b="0" i="0" spc="990" baseline="0" dirty="0">
                <a:solidFill>
                  <a:srgbClr val="000000"/>
                </a:solidFill>
                <a:latin typeface="WorkSans-Regular"/>
              </a:rPr>
              <a:t>:</a:t>
            </a:r>
            <a:r>
              <a:rPr lang="en-GB" sz="1802" b="1" i="0" spc="990" baseline="0" dirty="0">
                <a:solidFill>
                  <a:srgbClr val="000000"/>
                </a:solidFill>
                <a:latin typeface="Consolas-Bold"/>
              </a:rPr>
              <a:t>B</a:t>
            </a:r>
          </a:p>
          <a:p>
            <a:pPr marL="0">
              <a:lnSpc>
                <a:spcPts val="2547"/>
              </a:lnSpc>
            </a:pPr>
            <a:r>
              <a:rPr lang="en-GB" sz="1877" b="0" i="0" spc="114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1877" b="0" i="0" spc="0" baseline="0" dirty="0">
                <a:solidFill>
                  <a:srgbClr val="000000"/>
                </a:solidFill>
                <a:latin typeface="WorkSans-Regular"/>
              </a:rPr>
              <a:t>Pe ce cale ajunge la fiecare destinație?</a:t>
            </a:r>
          </a:p>
          <a:p>
            <a:pPr marL="457580">
              <a:lnSpc>
                <a:spcPts val="2109"/>
              </a:lnSpc>
            </a:pPr>
            <a:r>
              <a:rPr lang="en-GB" sz="1802" b="0" i="0" spc="116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R: </a:t>
            </a:r>
            <a:r>
              <a:rPr lang="en-GB" sz="1802" b="1" i="0" spc="985" baseline="0" dirty="0">
                <a:solidFill>
                  <a:srgbClr val="000000"/>
                </a:solidFill>
                <a:latin typeface="Consolas-Bold"/>
              </a:rPr>
              <a:t>A</a:t>
            </a:r>
            <a:r>
              <a:rPr lang="en-GB" sz="1802" b="0" i="0" spc="983" baseline="0" dirty="0">
                <a:solidFill>
                  <a:srgbClr val="C00000"/>
                </a:solidFill>
                <a:latin typeface="Consolas"/>
              </a:rPr>
              <a:t>→</a:t>
            </a:r>
            <a:r>
              <a:rPr lang="en-GB" sz="1802" b="1" i="0" spc="0" baseline="0" dirty="0">
                <a:solidFill>
                  <a:srgbClr val="000000"/>
                </a:solidFill>
                <a:latin typeface="Consolas-Bold"/>
              </a:rPr>
              <a:t>SW</a:t>
            </a:r>
            <a:r>
              <a:rPr lang="en-GB" sz="1802" b="1" i="0" spc="1006" baseline="0" dirty="0">
                <a:solidFill>
                  <a:srgbClr val="000000"/>
                </a:solidFill>
                <a:latin typeface="Consolas-Bold"/>
              </a:rPr>
              <a:t>1</a:t>
            </a:r>
            <a:r>
              <a:rPr lang="en-GB" sz="1802" b="0" i="0" spc="985" baseline="0" dirty="0">
                <a:solidFill>
                  <a:srgbClr val="C00000"/>
                </a:solidFill>
                <a:latin typeface="Consolas"/>
              </a:rPr>
              <a:t>→</a:t>
            </a:r>
            <a:r>
              <a:rPr lang="en-GB" sz="1802" b="1" i="0" spc="0" baseline="0" dirty="0">
                <a:solidFill>
                  <a:srgbClr val="000000"/>
                </a:solidFill>
                <a:latin typeface="Consolas-Bold"/>
              </a:rPr>
              <a:t>SW</a:t>
            </a:r>
            <a:r>
              <a:rPr lang="en-GB" sz="1802" b="1" i="0" spc="1011" baseline="0" dirty="0">
                <a:solidFill>
                  <a:srgbClr val="000000"/>
                </a:solidFill>
                <a:latin typeface="Consolas-Bold"/>
              </a:rPr>
              <a:t>0</a:t>
            </a:r>
            <a:r>
              <a:rPr lang="en-GB" sz="1802" b="0" i="0" spc="985" baseline="0" dirty="0">
                <a:solidFill>
                  <a:srgbClr val="C00000"/>
                </a:solidFill>
                <a:latin typeface="Consolas"/>
              </a:rPr>
              <a:t>→</a:t>
            </a:r>
            <a:r>
              <a:rPr lang="en-GB" sz="1802" b="1" i="0" spc="0" baseline="0" dirty="0">
                <a:solidFill>
                  <a:srgbClr val="000000"/>
                </a:solidFill>
                <a:latin typeface="Consolas-Bold"/>
              </a:rPr>
              <a:t>SW</a:t>
            </a:r>
            <a:r>
              <a:rPr lang="en-GB" sz="1802" b="1" i="0" spc="1011" baseline="0" dirty="0">
                <a:solidFill>
                  <a:srgbClr val="000000"/>
                </a:solidFill>
                <a:latin typeface="Consolas-Bold"/>
              </a:rPr>
              <a:t>2</a:t>
            </a:r>
            <a:r>
              <a:rPr lang="en-GB" sz="1802" b="0" i="0" spc="986" baseline="0" dirty="0">
                <a:solidFill>
                  <a:srgbClr val="C00000"/>
                </a:solidFill>
                <a:latin typeface="Consolas"/>
              </a:rPr>
              <a:t>→</a:t>
            </a:r>
            <a:r>
              <a:rPr lang="en-GB" sz="1802" b="1" i="0" spc="986" baseline="0" dirty="0">
                <a:solidFill>
                  <a:srgbClr val="000000"/>
                </a:solidFill>
                <a:latin typeface="Consolas-Bold"/>
              </a:rPr>
              <a:t>B</a:t>
            </a:r>
          </a:p>
        </p:txBody>
      </p:sp>
      <p:sp>
        <p:nvSpPr>
          <p:cNvPr id="887" name="Rectangle 887"/>
          <p:cNvSpPr/>
          <p:nvPr/>
        </p:nvSpPr>
        <p:spPr>
          <a:xfrm>
            <a:off x="3894454" y="3336385"/>
            <a:ext cx="1126045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Nativ: 10</a:t>
            </a:r>
          </a:p>
        </p:txBody>
      </p:sp>
      <p:sp>
        <p:nvSpPr>
          <p:cNvPr id="888" name="Rectangle 888"/>
          <p:cNvSpPr/>
          <p:nvPr/>
        </p:nvSpPr>
        <p:spPr>
          <a:xfrm>
            <a:off x="2180589" y="3547736"/>
            <a:ext cx="461989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SW0</a:t>
            </a:r>
          </a:p>
        </p:txBody>
      </p:sp>
      <p:sp>
        <p:nvSpPr>
          <p:cNvPr id="889" name="Rectangle 889"/>
          <p:cNvSpPr/>
          <p:nvPr/>
        </p:nvSpPr>
        <p:spPr>
          <a:xfrm>
            <a:off x="4105275" y="2544096"/>
            <a:ext cx="419252" cy="234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FFFFFF"/>
                </a:solidFill>
                <a:latin typeface="WorkSans-Bold"/>
              </a:rPr>
              <a:t>SW1</a:t>
            </a:r>
          </a:p>
        </p:txBody>
      </p:sp>
      <p:sp>
        <p:nvSpPr>
          <p:cNvPr id="890" name="Rectangle 890"/>
          <p:cNvSpPr/>
          <p:nvPr/>
        </p:nvSpPr>
        <p:spPr>
          <a:xfrm>
            <a:off x="5991859" y="3547736"/>
            <a:ext cx="452774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SW2</a:t>
            </a:r>
          </a:p>
        </p:txBody>
      </p:sp>
      <p:sp>
        <p:nvSpPr>
          <p:cNvPr id="891" name="Rectangle 891"/>
          <p:cNvSpPr/>
          <p:nvPr/>
        </p:nvSpPr>
        <p:spPr>
          <a:xfrm>
            <a:off x="2288794" y="4160441"/>
            <a:ext cx="4741471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10940" algn="l"/>
                <a:tab pos="4615814" algn="l"/>
                <a:tab pos="4615814" algn="l"/>
              </a:tabLst>
            </a:pPr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C	D	E	</a:t>
            </a:r>
          </a:p>
        </p:txBody>
      </p:sp>
      <p:sp>
        <p:nvSpPr>
          <p:cNvPr id="892" name="Rectangle 892"/>
          <p:cNvSpPr/>
          <p:nvPr/>
        </p:nvSpPr>
        <p:spPr>
          <a:xfrm>
            <a:off x="6904608" y="2419906"/>
            <a:ext cx="144453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B</a:t>
            </a:r>
          </a:p>
        </p:txBody>
      </p:sp>
      <p:sp>
        <p:nvSpPr>
          <p:cNvPr id="893" name="Rectangle 893"/>
          <p:cNvSpPr/>
          <p:nvPr/>
        </p:nvSpPr>
        <p:spPr>
          <a:xfrm>
            <a:off x="3091560" y="1817672"/>
            <a:ext cx="156040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A</a:t>
            </a:r>
          </a:p>
        </p:txBody>
      </p:sp>
      <p:sp>
        <p:nvSpPr>
          <p:cNvPr id="894" name="Rectangle 894"/>
          <p:cNvSpPr/>
          <p:nvPr/>
        </p:nvSpPr>
        <p:spPr>
          <a:xfrm>
            <a:off x="7912734" y="2929985"/>
            <a:ext cx="878356" cy="1087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  <a:p>
            <a:pPr marL="0">
              <a:lnSpc>
                <a:spcPts val="2251"/>
              </a:lnSpc>
            </a:pP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  <a:p>
            <a:pPr marL="0">
              <a:lnSpc>
                <a:spcPts val="2253"/>
              </a:lnSpc>
            </a:pP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  <a:p>
            <a:pPr marL="125348">
              <a:lnSpc>
                <a:spcPts val="2255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T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r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u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k</a:t>
            </a:r>
          </a:p>
        </p:txBody>
      </p:sp>
      <p:sp>
        <p:nvSpPr>
          <p:cNvPr id="895" name="Rectangle 895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33024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5F09"/>
                </a:solidFill>
                <a:latin typeface="Arial"/>
              </a:rPr>
              <a:t>LABORATORY</a:t>
            </a:r>
          </a:p>
        </p:txBody>
      </p:sp>
      <p:sp>
        <p:nvSpPr>
          <p:cNvPr id="896" name="Rectangle 896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Freeform 89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8" name="Picture 89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899" name="Picture 89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900" name="Picture 7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3524187"/>
            <a:ext cx="157162" cy="1090612"/>
          </a:xfrm>
          <a:prstGeom prst="rect">
            <a:avLst/>
          </a:prstGeom>
          <a:noFill/>
        </p:spPr>
      </p:pic>
      <p:sp>
        <p:nvSpPr>
          <p:cNvPr id="901" name="Freeform 901"/>
          <p:cNvSpPr/>
          <p:nvPr/>
        </p:nvSpPr>
        <p:spPr>
          <a:xfrm>
            <a:off x="2400300" y="3562350"/>
            <a:ext cx="10160" cy="962280"/>
          </a:xfrm>
          <a:custGeom>
            <a:avLst/>
            <a:gdLst/>
            <a:ahLst/>
            <a:cxnLst/>
            <a:rect l="0" t="0" r="0" b="0"/>
            <a:pathLst>
              <a:path w="10160" h="962280">
                <a:moveTo>
                  <a:pt x="10160" y="0"/>
                </a:moveTo>
                <a:lnTo>
                  <a:pt x="0" y="96228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2" name="Picture 7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5" y="3609912"/>
            <a:ext cx="814387" cy="814387"/>
          </a:xfrm>
          <a:prstGeom prst="rect">
            <a:avLst/>
          </a:prstGeom>
          <a:noFill/>
        </p:spPr>
      </p:pic>
      <p:pic>
        <p:nvPicPr>
          <p:cNvPr id="903" name="Picture 90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4054" y="3631430"/>
            <a:ext cx="720742" cy="720741"/>
          </a:xfrm>
          <a:prstGeom prst="rect">
            <a:avLst/>
          </a:prstGeom>
          <a:noFill/>
        </p:spPr>
      </p:pic>
      <p:pic>
        <p:nvPicPr>
          <p:cNvPr id="904" name="Picture 78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0775" y="3600387"/>
            <a:ext cx="871537" cy="747712"/>
          </a:xfrm>
          <a:prstGeom prst="rect">
            <a:avLst/>
          </a:prstGeom>
          <a:noFill/>
        </p:spPr>
      </p:pic>
      <p:sp>
        <p:nvSpPr>
          <p:cNvPr id="905" name="Freeform 905"/>
          <p:cNvSpPr/>
          <p:nvPr/>
        </p:nvSpPr>
        <p:spPr>
          <a:xfrm>
            <a:off x="6276975" y="3657600"/>
            <a:ext cx="735330" cy="601599"/>
          </a:xfrm>
          <a:custGeom>
            <a:avLst/>
            <a:gdLst/>
            <a:ahLst/>
            <a:cxnLst/>
            <a:rect l="0" t="0" r="0" b="0"/>
            <a:pathLst>
              <a:path w="735330" h="601599">
                <a:moveTo>
                  <a:pt x="735330" y="601599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6" name="Picture 78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7450" y="2524062"/>
            <a:ext cx="814387" cy="1081087"/>
          </a:xfrm>
          <a:prstGeom prst="rect">
            <a:avLst/>
          </a:prstGeom>
          <a:noFill/>
        </p:spPr>
      </p:pic>
      <p:pic>
        <p:nvPicPr>
          <p:cNvPr id="907" name="Picture 90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47" y="2557504"/>
            <a:ext cx="724805" cy="983406"/>
          </a:xfrm>
          <a:prstGeom prst="rect">
            <a:avLst/>
          </a:prstGeom>
          <a:noFill/>
        </p:spPr>
      </p:pic>
      <p:pic>
        <p:nvPicPr>
          <p:cNvPr id="908" name="Picture 78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1933512"/>
            <a:ext cx="1319149" cy="719137"/>
          </a:xfrm>
          <a:prstGeom prst="rect">
            <a:avLst/>
          </a:prstGeom>
          <a:noFill/>
        </p:spPr>
      </p:pic>
      <p:sp>
        <p:nvSpPr>
          <p:cNvPr id="909" name="Freeform 909"/>
          <p:cNvSpPr/>
          <p:nvPr/>
        </p:nvSpPr>
        <p:spPr>
          <a:xfrm>
            <a:off x="3133725" y="1981200"/>
            <a:ext cx="1176782" cy="574929"/>
          </a:xfrm>
          <a:custGeom>
            <a:avLst/>
            <a:gdLst/>
            <a:ahLst/>
            <a:cxnLst/>
            <a:rect l="0" t="0" r="0" b="0"/>
            <a:pathLst>
              <a:path w="1176782" h="574929">
                <a:moveTo>
                  <a:pt x="0" y="0"/>
                </a:moveTo>
                <a:lnTo>
                  <a:pt x="1176782" y="574929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0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476562"/>
            <a:ext cx="3500501" cy="147637"/>
          </a:xfrm>
          <a:prstGeom prst="rect">
            <a:avLst/>
          </a:prstGeom>
          <a:noFill/>
        </p:spPr>
      </p:pic>
      <p:sp>
        <p:nvSpPr>
          <p:cNvPr id="911" name="Freeform 911"/>
          <p:cNvSpPr/>
          <p:nvPr/>
        </p:nvSpPr>
        <p:spPr>
          <a:xfrm>
            <a:off x="2733675" y="3533775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2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524187"/>
            <a:ext cx="3500501" cy="147637"/>
          </a:xfrm>
          <a:prstGeom prst="rect">
            <a:avLst/>
          </a:prstGeom>
          <a:noFill/>
        </p:spPr>
      </p:pic>
      <p:sp>
        <p:nvSpPr>
          <p:cNvPr id="913" name="Freeform 913"/>
          <p:cNvSpPr/>
          <p:nvPr/>
        </p:nvSpPr>
        <p:spPr>
          <a:xfrm>
            <a:off x="2733675" y="3581400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4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571812"/>
            <a:ext cx="3500501" cy="147637"/>
          </a:xfrm>
          <a:prstGeom prst="rect">
            <a:avLst/>
          </a:prstGeom>
          <a:noFill/>
        </p:spPr>
      </p:pic>
      <p:sp>
        <p:nvSpPr>
          <p:cNvPr id="915" name="Freeform 915"/>
          <p:cNvSpPr/>
          <p:nvPr/>
        </p:nvSpPr>
        <p:spPr>
          <a:xfrm>
            <a:off x="2733675" y="3629025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6" name="Picture 79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2505012"/>
            <a:ext cx="1871726" cy="1147762"/>
          </a:xfrm>
          <a:prstGeom prst="rect">
            <a:avLst/>
          </a:prstGeom>
          <a:noFill/>
        </p:spPr>
      </p:pic>
      <p:sp>
        <p:nvSpPr>
          <p:cNvPr id="917" name="Freeform 917"/>
          <p:cNvSpPr/>
          <p:nvPr/>
        </p:nvSpPr>
        <p:spPr>
          <a:xfrm>
            <a:off x="4676775" y="2552700"/>
            <a:ext cx="1737995" cy="1002666"/>
          </a:xfrm>
          <a:custGeom>
            <a:avLst/>
            <a:gdLst/>
            <a:ahLst/>
            <a:cxnLst/>
            <a:rect l="0" t="0" r="0" b="0"/>
            <a:pathLst>
              <a:path w="1737995" h="1002666">
                <a:moveTo>
                  <a:pt x="0" y="0"/>
                </a:moveTo>
                <a:lnTo>
                  <a:pt x="1737995" y="1002666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8" name="Picture 79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1025" y="2552637"/>
            <a:ext cx="1871726" cy="1147762"/>
          </a:xfrm>
          <a:prstGeom prst="rect">
            <a:avLst/>
          </a:prstGeom>
          <a:noFill/>
        </p:spPr>
      </p:pic>
      <p:sp>
        <p:nvSpPr>
          <p:cNvPr id="919" name="Freeform 919"/>
          <p:cNvSpPr/>
          <p:nvPr/>
        </p:nvSpPr>
        <p:spPr>
          <a:xfrm>
            <a:off x="4457700" y="2600325"/>
            <a:ext cx="1737995" cy="1002666"/>
          </a:xfrm>
          <a:custGeom>
            <a:avLst/>
            <a:gdLst/>
            <a:ahLst/>
            <a:cxnLst/>
            <a:rect l="0" t="0" r="0" b="0"/>
            <a:pathLst>
              <a:path w="1737995" h="1002666">
                <a:moveTo>
                  <a:pt x="0" y="0"/>
                </a:moveTo>
                <a:lnTo>
                  <a:pt x="1737995" y="1002666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0" name="Picture 79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2524062"/>
            <a:ext cx="2081276" cy="1081087"/>
          </a:xfrm>
          <a:prstGeom prst="rect">
            <a:avLst/>
          </a:prstGeom>
          <a:noFill/>
        </p:spPr>
      </p:pic>
      <p:sp>
        <p:nvSpPr>
          <p:cNvPr id="921" name="Freeform 921"/>
          <p:cNvSpPr/>
          <p:nvPr/>
        </p:nvSpPr>
        <p:spPr>
          <a:xfrm>
            <a:off x="2466975" y="2581275"/>
            <a:ext cx="1938528" cy="935864"/>
          </a:xfrm>
          <a:custGeom>
            <a:avLst/>
            <a:gdLst/>
            <a:ahLst/>
            <a:cxnLst/>
            <a:rect l="0" t="0" r="0" b="0"/>
            <a:pathLst>
              <a:path w="1938528" h="935864">
                <a:moveTo>
                  <a:pt x="0" y="935864"/>
                </a:moveTo>
                <a:lnTo>
                  <a:pt x="1938528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2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6925" y="3381375"/>
            <a:ext cx="866775" cy="371475"/>
          </a:xfrm>
          <a:prstGeom prst="rect">
            <a:avLst/>
          </a:prstGeom>
          <a:noFill/>
        </p:spPr>
      </p:pic>
      <p:pic>
        <p:nvPicPr>
          <p:cNvPr id="923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1925" y="2381250"/>
            <a:ext cx="866775" cy="371475"/>
          </a:xfrm>
          <a:prstGeom prst="rect">
            <a:avLst/>
          </a:prstGeom>
          <a:noFill/>
        </p:spPr>
      </p:pic>
      <p:pic>
        <p:nvPicPr>
          <p:cNvPr id="924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6925" y="3381375"/>
            <a:ext cx="866775" cy="371475"/>
          </a:xfrm>
          <a:prstGeom prst="rect">
            <a:avLst/>
          </a:prstGeom>
          <a:noFill/>
        </p:spPr>
      </p:pic>
      <p:pic>
        <p:nvPicPr>
          <p:cNvPr id="925" name="Picture 80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6925" y="4057650"/>
            <a:ext cx="676275" cy="609600"/>
          </a:xfrm>
          <a:prstGeom prst="rect">
            <a:avLst/>
          </a:prstGeom>
          <a:noFill/>
        </p:spPr>
      </p:pic>
      <p:pic>
        <p:nvPicPr>
          <p:cNvPr id="926" name="Picture 80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4057650"/>
            <a:ext cx="676275" cy="609600"/>
          </a:xfrm>
          <a:prstGeom prst="rect">
            <a:avLst/>
          </a:prstGeom>
          <a:noFill/>
        </p:spPr>
      </p:pic>
      <p:pic>
        <p:nvPicPr>
          <p:cNvPr id="927" name="Picture 80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4057650"/>
            <a:ext cx="685800" cy="609600"/>
          </a:xfrm>
          <a:prstGeom prst="rect">
            <a:avLst/>
          </a:prstGeom>
          <a:noFill/>
        </p:spPr>
      </p:pic>
      <p:pic>
        <p:nvPicPr>
          <p:cNvPr id="928" name="Picture 80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2314575"/>
            <a:ext cx="685800" cy="619125"/>
          </a:xfrm>
          <a:prstGeom prst="rect">
            <a:avLst/>
          </a:prstGeom>
          <a:noFill/>
        </p:spPr>
      </p:pic>
      <p:pic>
        <p:nvPicPr>
          <p:cNvPr id="929" name="Picture 80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7025" y="1714500"/>
            <a:ext cx="685800" cy="619125"/>
          </a:xfrm>
          <a:prstGeom prst="rect">
            <a:avLst/>
          </a:prstGeom>
          <a:noFill/>
        </p:spPr>
      </p:pic>
      <p:pic>
        <p:nvPicPr>
          <p:cNvPr id="930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2924112"/>
            <a:ext cx="1347724" cy="147637"/>
          </a:xfrm>
          <a:prstGeom prst="rect">
            <a:avLst/>
          </a:prstGeom>
          <a:noFill/>
        </p:spPr>
      </p:pic>
      <p:sp>
        <p:nvSpPr>
          <p:cNvPr id="931" name="Freeform 931"/>
          <p:cNvSpPr/>
          <p:nvPr/>
        </p:nvSpPr>
        <p:spPr>
          <a:xfrm>
            <a:off x="8848725" y="298132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2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209862"/>
            <a:ext cx="1347724" cy="147637"/>
          </a:xfrm>
          <a:prstGeom prst="rect">
            <a:avLst/>
          </a:prstGeom>
          <a:noFill/>
        </p:spPr>
      </p:pic>
      <p:sp>
        <p:nvSpPr>
          <p:cNvPr id="933" name="Freeform 933"/>
          <p:cNvSpPr/>
          <p:nvPr/>
        </p:nvSpPr>
        <p:spPr>
          <a:xfrm>
            <a:off x="8848725" y="326707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4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495612"/>
            <a:ext cx="1347724" cy="147637"/>
          </a:xfrm>
          <a:prstGeom prst="rect">
            <a:avLst/>
          </a:prstGeom>
          <a:noFill/>
        </p:spPr>
      </p:pic>
      <p:sp>
        <p:nvSpPr>
          <p:cNvPr id="935" name="Freeform 935"/>
          <p:cNvSpPr/>
          <p:nvPr/>
        </p:nvSpPr>
        <p:spPr>
          <a:xfrm>
            <a:off x="8848725" y="355282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6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781362"/>
            <a:ext cx="1338199" cy="147637"/>
          </a:xfrm>
          <a:prstGeom prst="rect">
            <a:avLst/>
          </a:prstGeom>
          <a:noFill/>
        </p:spPr>
      </p:pic>
      <p:sp>
        <p:nvSpPr>
          <p:cNvPr id="937" name="Freeform 937"/>
          <p:cNvSpPr/>
          <p:nvPr/>
        </p:nvSpPr>
        <p:spPr>
          <a:xfrm>
            <a:off x="8848725" y="383857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8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828987"/>
            <a:ext cx="1338199" cy="147637"/>
          </a:xfrm>
          <a:prstGeom prst="rect">
            <a:avLst/>
          </a:prstGeom>
          <a:noFill/>
        </p:spPr>
      </p:pic>
      <p:sp>
        <p:nvSpPr>
          <p:cNvPr id="939" name="Freeform 939"/>
          <p:cNvSpPr/>
          <p:nvPr/>
        </p:nvSpPr>
        <p:spPr>
          <a:xfrm>
            <a:off x="8848725" y="388620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0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876612"/>
            <a:ext cx="1338199" cy="147637"/>
          </a:xfrm>
          <a:prstGeom prst="rect">
            <a:avLst/>
          </a:prstGeom>
          <a:noFill/>
        </p:spPr>
      </p:pic>
      <p:sp>
        <p:nvSpPr>
          <p:cNvPr id="941" name="Freeform 941"/>
          <p:cNvSpPr/>
          <p:nvPr/>
        </p:nvSpPr>
        <p:spPr>
          <a:xfrm>
            <a:off x="8848725" y="393382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2" name="Freeform 942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3" name="Freeform 943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4" name="Freeform 944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5" name="Rectangle 945"/>
          <p:cNvSpPr/>
          <p:nvPr/>
        </p:nvSpPr>
        <p:spPr>
          <a:xfrm>
            <a:off x="598169" y="866112"/>
            <a:ext cx="6746123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Exercițiul 1: Broadcast A</a:t>
            </a:r>
          </a:p>
        </p:txBody>
      </p:sp>
      <p:sp>
        <p:nvSpPr>
          <p:cNvPr id="946" name="Rectangle 946"/>
          <p:cNvSpPr/>
          <p:nvPr/>
        </p:nvSpPr>
        <p:spPr>
          <a:xfrm>
            <a:off x="11476355" y="6457823"/>
            <a:ext cx="174574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23</a:t>
            </a:r>
          </a:p>
        </p:txBody>
      </p:sp>
      <p:sp>
        <p:nvSpPr>
          <p:cNvPr id="947" name="Rectangle 947"/>
          <p:cNvSpPr/>
          <p:nvPr/>
        </p:nvSpPr>
        <p:spPr>
          <a:xfrm>
            <a:off x="1966595" y="5007283"/>
            <a:ext cx="8121257" cy="11226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109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Ce format va avea broadcastul anterior pe legătura 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SW0 </a:t>
            </a:r>
            <a:r>
              <a:rPr lang="en-GB" sz="2027" b="1" i="0" spc="1087" baseline="0" dirty="0">
                <a:solidFill>
                  <a:srgbClr val="000000"/>
                </a:solidFill>
                <a:latin typeface="Consolas-Bold"/>
              </a:rPr>
              <a:t>–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SW1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?</a:t>
            </a:r>
          </a:p>
          <a:p>
            <a:pPr marL="0">
              <a:lnSpc>
                <a:spcPts val="4582"/>
              </a:lnSpc>
            </a:pPr>
            <a:r>
              <a:rPr lang="en-GB" sz="2027" b="0" i="0" spc="109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Ce format va avea broadcastul anterior pe legătura 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SW0 </a:t>
            </a:r>
            <a:r>
              <a:rPr lang="en-GB" sz="2027" b="1" i="0" spc="1087" baseline="0" dirty="0">
                <a:solidFill>
                  <a:srgbClr val="000000"/>
                </a:solidFill>
                <a:latin typeface="Consolas-Bold"/>
              </a:rPr>
              <a:t>–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SW2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?</a:t>
            </a:r>
          </a:p>
          <a:p>
            <a:pPr marL="457580">
              <a:lnSpc>
                <a:spcPts val="1851"/>
              </a:lnSpc>
            </a:pPr>
            <a:r>
              <a:rPr lang="en-GB" sz="1727" b="0" i="0" spc="1195" baseline="0" dirty="0">
                <a:solidFill>
                  <a:srgbClr val="FFFFFF"/>
                </a:solidFill>
                <a:latin typeface="ArialMT"/>
              </a:rPr>
              <a:t>•</a:t>
            </a:r>
            <a:r>
              <a:rPr lang="en-GB" sz="1727" b="0" i="0" spc="0" baseline="0" dirty="0">
                <a:solidFill>
                  <a:srgbClr val="FFFFFF"/>
                </a:solidFill>
                <a:latin typeface="WorkSans-Regular"/>
              </a:rPr>
              <a:t>R: </a:t>
            </a:r>
            <a:r>
              <a:rPr lang="en-GB" sz="1727" b="1" i="0" spc="0" baseline="0" dirty="0">
                <a:solidFill>
                  <a:srgbClr val="FFFFFF"/>
                </a:solidFill>
                <a:latin typeface="WorkSans-Bold"/>
              </a:rPr>
              <a:t>Ethernet</a:t>
            </a:r>
          </a:p>
        </p:txBody>
      </p:sp>
      <p:sp>
        <p:nvSpPr>
          <p:cNvPr id="949" name="Rectangle 949"/>
          <p:cNvSpPr/>
          <p:nvPr/>
        </p:nvSpPr>
        <p:spPr>
          <a:xfrm>
            <a:off x="3894454" y="3336385"/>
            <a:ext cx="1126045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Nativ: 10</a:t>
            </a:r>
          </a:p>
        </p:txBody>
      </p:sp>
      <p:sp>
        <p:nvSpPr>
          <p:cNvPr id="950" name="Rectangle 950"/>
          <p:cNvSpPr/>
          <p:nvPr/>
        </p:nvSpPr>
        <p:spPr>
          <a:xfrm>
            <a:off x="2180589" y="3547736"/>
            <a:ext cx="461989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SW0</a:t>
            </a:r>
          </a:p>
        </p:txBody>
      </p:sp>
      <p:sp>
        <p:nvSpPr>
          <p:cNvPr id="951" name="Rectangle 951"/>
          <p:cNvSpPr/>
          <p:nvPr/>
        </p:nvSpPr>
        <p:spPr>
          <a:xfrm>
            <a:off x="4105275" y="2544096"/>
            <a:ext cx="419252" cy="234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FFFFFF"/>
                </a:solidFill>
                <a:latin typeface="WorkSans-Bold"/>
              </a:rPr>
              <a:t>SW1</a:t>
            </a:r>
          </a:p>
        </p:txBody>
      </p:sp>
      <p:sp>
        <p:nvSpPr>
          <p:cNvPr id="952" name="Rectangle 952"/>
          <p:cNvSpPr/>
          <p:nvPr/>
        </p:nvSpPr>
        <p:spPr>
          <a:xfrm>
            <a:off x="5991859" y="3547736"/>
            <a:ext cx="452774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SW2</a:t>
            </a:r>
          </a:p>
        </p:txBody>
      </p:sp>
      <p:sp>
        <p:nvSpPr>
          <p:cNvPr id="953" name="Rectangle 953"/>
          <p:cNvSpPr/>
          <p:nvPr/>
        </p:nvSpPr>
        <p:spPr>
          <a:xfrm>
            <a:off x="2288794" y="4160441"/>
            <a:ext cx="4741471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10940" algn="l"/>
                <a:tab pos="4615814" algn="l"/>
                <a:tab pos="4615814" algn="l"/>
              </a:tabLst>
            </a:pPr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C	D	E	</a:t>
            </a:r>
          </a:p>
        </p:txBody>
      </p:sp>
      <p:sp>
        <p:nvSpPr>
          <p:cNvPr id="954" name="Rectangle 954"/>
          <p:cNvSpPr/>
          <p:nvPr/>
        </p:nvSpPr>
        <p:spPr>
          <a:xfrm>
            <a:off x="6904608" y="2419906"/>
            <a:ext cx="144453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B</a:t>
            </a:r>
          </a:p>
        </p:txBody>
      </p:sp>
      <p:sp>
        <p:nvSpPr>
          <p:cNvPr id="955" name="Rectangle 955"/>
          <p:cNvSpPr/>
          <p:nvPr/>
        </p:nvSpPr>
        <p:spPr>
          <a:xfrm>
            <a:off x="3091560" y="1817672"/>
            <a:ext cx="156040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A</a:t>
            </a:r>
          </a:p>
        </p:txBody>
      </p:sp>
      <p:sp>
        <p:nvSpPr>
          <p:cNvPr id="956" name="Rectangle 956"/>
          <p:cNvSpPr/>
          <p:nvPr/>
        </p:nvSpPr>
        <p:spPr>
          <a:xfrm>
            <a:off x="7912734" y="2929985"/>
            <a:ext cx="878356" cy="1087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  <a:p>
            <a:pPr marL="0">
              <a:lnSpc>
                <a:spcPts val="2251"/>
              </a:lnSpc>
            </a:pP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  <a:p>
            <a:pPr marL="0">
              <a:lnSpc>
                <a:spcPts val="2253"/>
              </a:lnSpc>
            </a:pP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  <a:p>
            <a:pPr marL="125348">
              <a:lnSpc>
                <a:spcPts val="2255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T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r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u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k</a:t>
            </a:r>
          </a:p>
        </p:txBody>
      </p:sp>
      <p:sp>
        <p:nvSpPr>
          <p:cNvPr id="957" name="Rectangle 957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33024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5F09"/>
                </a:solidFill>
                <a:latin typeface="Arial"/>
              </a:rPr>
              <a:t>LABORATORY</a:t>
            </a:r>
          </a:p>
        </p:txBody>
      </p:sp>
      <p:sp>
        <p:nvSpPr>
          <p:cNvPr id="958" name="Rectangle 958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Freeform 95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0" name="Picture 96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961" name="Picture 96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962" name="Picture 7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3524187"/>
            <a:ext cx="157162" cy="1090612"/>
          </a:xfrm>
          <a:prstGeom prst="rect">
            <a:avLst/>
          </a:prstGeom>
          <a:noFill/>
        </p:spPr>
      </p:pic>
      <p:sp>
        <p:nvSpPr>
          <p:cNvPr id="963" name="Freeform 963"/>
          <p:cNvSpPr/>
          <p:nvPr/>
        </p:nvSpPr>
        <p:spPr>
          <a:xfrm>
            <a:off x="2400300" y="3562350"/>
            <a:ext cx="10160" cy="962280"/>
          </a:xfrm>
          <a:custGeom>
            <a:avLst/>
            <a:gdLst/>
            <a:ahLst/>
            <a:cxnLst/>
            <a:rect l="0" t="0" r="0" b="0"/>
            <a:pathLst>
              <a:path w="10160" h="962280">
                <a:moveTo>
                  <a:pt x="10160" y="0"/>
                </a:moveTo>
                <a:lnTo>
                  <a:pt x="0" y="96228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4" name="Picture 7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5" y="3609912"/>
            <a:ext cx="814387" cy="814387"/>
          </a:xfrm>
          <a:prstGeom prst="rect">
            <a:avLst/>
          </a:prstGeom>
          <a:noFill/>
        </p:spPr>
      </p:pic>
      <p:pic>
        <p:nvPicPr>
          <p:cNvPr id="965" name="Picture 96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4054" y="3631430"/>
            <a:ext cx="720742" cy="720741"/>
          </a:xfrm>
          <a:prstGeom prst="rect">
            <a:avLst/>
          </a:prstGeom>
          <a:noFill/>
        </p:spPr>
      </p:pic>
      <p:pic>
        <p:nvPicPr>
          <p:cNvPr id="966" name="Picture 78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0775" y="3600387"/>
            <a:ext cx="871537" cy="747712"/>
          </a:xfrm>
          <a:prstGeom prst="rect">
            <a:avLst/>
          </a:prstGeom>
          <a:noFill/>
        </p:spPr>
      </p:pic>
      <p:sp>
        <p:nvSpPr>
          <p:cNvPr id="967" name="Freeform 967"/>
          <p:cNvSpPr/>
          <p:nvPr/>
        </p:nvSpPr>
        <p:spPr>
          <a:xfrm>
            <a:off x="6276975" y="3657600"/>
            <a:ext cx="735330" cy="601599"/>
          </a:xfrm>
          <a:custGeom>
            <a:avLst/>
            <a:gdLst/>
            <a:ahLst/>
            <a:cxnLst/>
            <a:rect l="0" t="0" r="0" b="0"/>
            <a:pathLst>
              <a:path w="735330" h="601599">
                <a:moveTo>
                  <a:pt x="735330" y="601599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8" name="Picture 78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7450" y="2524062"/>
            <a:ext cx="814387" cy="1081087"/>
          </a:xfrm>
          <a:prstGeom prst="rect">
            <a:avLst/>
          </a:prstGeom>
          <a:noFill/>
        </p:spPr>
      </p:pic>
      <p:pic>
        <p:nvPicPr>
          <p:cNvPr id="969" name="Picture 96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47" y="2557504"/>
            <a:ext cx="724805" cy="983406"/>
          </a:xfrm>
          <a:prstGeom prst="rect">
            <a:avLst/>
          </a:prstGeom>
          <a:noFill/>
        </p:spPr>
      </p:pic>
      <p:pic>
        <p:nvPicPr>
          <p:cNvPr id="970" name="Picture 78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1933512"/>
            <a:ext cx="1319149" cy="719137"/>
          </a:xfrm>
          <a:prstGeom prst="rect">
            <a:avLst/>
          </a:prstGeom>
          <a:noFill/>
        </p:spPr>
      </p:pic>
      <p:sp>
        <p:nvSpPr>
          <p:cNvPr id="971" name="Freeform 971"/>
          <p:cNvSpPr/>
          <p:nvPr/>
        </p:nvSpPr>
        <p:spPr>
          <a:xfrm>
            <a:off x="3133725" y="1981200"/>
            <a:ext cx="1176782" cy="574929"/>
          </a:xfrm>
          <a:custGeom>
            <a:avLst/>
            <a:gdLst/>
            <a:ahLst/>
            <a:cxnLst/>
            <a:rect l="0" t="0" r="0" b="0"/>
            <a:pathLst>
              <a:path w="1176782" h="574929">
                <a:moveTo>
                  <a:pt x="0" y="0"/>
                </a:moveTo>
                <a:lnTo>
                  <a:pt x="1176782" y="574929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2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476562"/>
            <a:ext cx="3500501" cy="147637"/>
          </a:xfrm>
          <a:prstGeom prst="rect">
            <a:avLst/>
          </a:prstGeom>
          <a:noFill/>
        </p:spPr>
      </p:pic>
      <p:sp>
        <p:nvSpPr>
          <p:cNvPr id="973" name="Freeform 973"/>
          <p:cNvSpPr/>
          <p:nvPr/>
        </p:nvSpPr>
        <p:spPr>
          <a:xfrm>
            <a:off x="2733675" y="3533775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4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524187"/>
            <a:ext cx="3500501" cy="147637"/>
          </a:xfrm>
          <a:prstGeom prst="rect">
            <a:avLst/>
          </a:prstGeom>
          <a:noFill/>
        </p:spPr>
      </p:pic>
      <p:sp>
        <p:nvSpPr>
          <p:cNvPr id="975" name="Freeform 975"/>
          <p:cNvSpPr/>
          <p:nvPr/>
        </p:nvSpPr>
        <p:spPr>
          <a:xfrm>
            <a:off x="2733675" y="3581400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6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571812"/>
            <a:ext cx="3500501" cy="147637"/>
          </a:xfrm>
          <a:prstGeom prst="rect">
            <a:avLst/>
          </a:prstGeom>
          <a:noFill/>
        </p:spPr>
      </p:pic>
      <p:sp>
        <p:nvSpPr>
          <p:cNvPr id="977" name="Freeform 977"/>
          <p:cNvSpPr/>
          <p:nvPr/>
        </p:nvSpPr>
        <p:spPr>
          <a:xfrm>
            <a:off x="2733675" y="3629025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8" name="Picture 79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2505012"/>
            <a:ext cx="1871726" cy="1147762"/>
          </a:xfrm>
          <a:prstGeom prst="rect">
            <a:avLst/>
          </a:prstGeom>
          <a:noFill/>
        </p:spPr>
      </p:pic>
      <p:sp>
        <p:nvSpPr>
          <p:cNvPr id="979" name="Freeform 979"/>
          <p:cNvSpPr/>
          <p:nvPr/>
        </p:nvSpPr>
        <p:spPr>
          <a:xfrm>
            <a:off x="4676775" y="2552700"/>
            <a:ext cx="1737995" cy="1002666"/>
          </a:xfrm>
          <a:custGeom>
            <a:avLst/>
            <a:gdLst/>
            <a:ahLst/>
            <a:cxnLst/>
            <a:rect l="0" t="0" r="0" b="0"/>
            <a:pathLst>
              <a:path w="1737995" h="1002666">
                <a:moveTo>
                  <a:pt x="0" y="0"/>
                </a:moveTo>
                <a:lnTo>
                  <a:pt x="1737995" y="1002666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0" name="Picture 79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1025" y="2552637"/>
            <a:ext cx="1871726" cy="1147762"/>
          </a:xfrm>
          <a:prstGeom prst="rect">
            <a:avLst/>
          </a:prstGeom>
          <a:noFill/>
        </p:spPr>
      </p:pic>
      <p:sp>
        <p:nvSpPr>
          <p:cNvPr id="981" name="Freeform 981"/>
          <p:cNvSpPr/>
          <p:nvPr/>
        </p:nvSpPr>
        <p:spPr>
          <a:xfrm>
            <a:off x="4457700" y="2600325"/>
            <a:ext cx="1737995" cy="1002666"/>
          </a:xfrm>
          <a:custGeom>
            <a:avLst/>
            <a:gdLst/>
            <a:ahLst/>
            <a:cxnLst/>
            <a:rect l="0" t="0" r="0" b="0"/>
            <a:pathLst>
              <a:path w="1737995" h="1002666">
                <a:moveTo>
                  <a:pt x="0" y="0"/>
                </a:moveTo>
                <a:lnTo>
                  <a:pt x="1737995" y="1002666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2" name="Picture 79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2524062"/>
            <a:ext cx="2081276" cy="1081087"/>
          </a:xfrm>
          <a:prstGeom prst="rect">
            <a:avLst/>
          </a:prstGeom>
          <a:noFill/>
        </p:spPr>
      </p:pic>
      <p:sp>
        <p:nvSpPr>
          <p:cNvPr id="983" name="Freeform 983"/>
          <p:cNvSpPr/>
          <p:nvPr/>
        </p:nvSpPr>
        <p:spPr>
          <a:xfrm>
            <a:off x="2466975" y="2581275"/>
            <a:ext cx="1938528" cy="935864"/>
          </a:xfrm>
          <a:custGeom>
            <a:avLst/>
            <a:gdLst/>
            <a:ahLst/>
            <a:cxnLst/>
            <a:rect l="0" t="0" r="0" b="0"/>
            <a:pathLst>
              <a:path w="1938528" h="935864">
                <a:moveTo>
                  <a:pt x="0" y="935864"/>
                </a:moveTo>
                <a:lnTo>
                  <a:pt x="1938528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4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6925" y="3381375"/>
            <a:ext cx="866775" cy="371475"/>
          </a:xfrm>
          <a:prstGeom prst="rect">
            <a:avLst/>
          </a:prstGeom>
          <a:noFill/>
        </p:spPr>
      </p:pic>
      <p:pic>
        <p:nvPicPr>
          <p:cNvPr id="985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1925" y="2381250"/>
            <a:ext cx="866775" cy="371475"/>
          </a:xfrm>
          <a:prstGeom prst="rect">
            <a:avLst/>
          </a:prstGeom>
          <a:noFill/>
        </p:spPr>
      </p:pic>
      <p:pic>
        <p:nvPicPr>
          <p:cNvPr id="986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6925" y="3381375"/>
            <a:ext cx="866775" cy="371475"/>
          </a:xfrm>
          <a:prstGeom prst="rect">
            <a:avLst/>
          </a:prstGeom>
          <a:noFill/>
        </p:spPr>
      </p:pic>
      <p:pic>
        <p:nvPicPr>
          <p:cNvPr id="987" name="Picture 80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6925" y="4057650"/>
            <a:ext cx="676275" cy="609600"/>
          </a:xfrm>
          <a:prstGeom prst="rect">
            <a:avLst/>
          </a:prstGeom>
          <a:noFill/>
        </p:spPr>
      </p:pic>
      <p:pic>
        <p:nvPicPr>
          <p:cNvPr id="988" name="Picture 80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4057650"/>
            <a:ext cx="676275" cy="609600"/>
          </a:xfrm>
          <a:prstGeom prst="rect">
            <a:avLst/>
          </a:prstGeom>
          <a:noFill/>
        </p:spPr>
      </p:pic>
      <p:pic>
        <p:nvPicPr>
          <p:cNvPr id="989" name="Picture 80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4057650"/>
            <a:ext cx="685800" cy="609600"/>
          </a:xfrm>
          <a:prstGeom prst="rect">
            <a:avLst/>
          </a:prstGeom>
          <a:noFill/>
        </p:spPr>
      </p:pic>
      <p:pic>
        <p:nvPicPr>
          <p:cNvPr id="990" name="Picture 80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2314575"/>
            <a:ext cx="685800" cy="619125"/>
          </a:xfrm>
          <a:prstGeom prst="rect">
            <a:avLst/>
          </a:prstGeom>
          <a:noFill/>
        </p:spPr>
      </p:pic>
      <p:pic>
        <p:nvPicPr>
          <p:cNvPr id="991" name="Picture 80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7025" y="1714500"/>
            <a:ext cx="685800" cy="619125"/>
          </a:xfrm>
          <a:prstGeom prst="rect">
            <a:avLst/>
          </a:prstGeom>
          <a:noFill/>
        </p:spPr>
      </p:pic>
      <p:pic>
        <p:nvPicPr>
          <p:cNvPr id="992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2924112"/>
            <a:ext cx="1347724" cy="147637"/>
          </a:xfrm>
          <a:prstGeom prst="rect">
            <a:avLst/>
          </a:prstGeom>
          <a:noFill/>
        </p:spPr>
      </p:pic>
      <p:sp>
        <p:nvSpPr>
          <p:cNvPr id="993" name="Freeform 993"/>
          <p:cNvSpPr/>
          <p:nvPr/>
        </p:nvSpPr>
        <p:spPr>
          <a:xfrm>
            <a:off x="8848725" y="298132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4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209862"/>
            <a:ext cx="1347724" cy="147637"/>
          </a:xfrm>
          <a:prstGeom prst="rect">
            <a:avLst/>
          </a:prstGeom>
          <a:noFill/>
        </p:spPr>
      </p:pic>
      <p:sp>
        <p:nvSpPr>
          <p:cNvPr id="995" name="Freeform 995"/>
          <p:cNvSpPr/>
          <p:nvPr/>
        </p:nvSpPr>
        <p:spPr>
          <a:xfrm>
            <a:off x="8848725" y="326707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6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495612"/>
            <a:ext cx="1347724" cy="147637"/>
          </a:xfrm>
          <a:prstGeom prst="rect">
            <a:avLst/>
          </a:prstGeom>
          <a:noFill/>
        </p:spPr>
      </p:pic>
      <p:sp>
        <p:nvSpPr>
          <p:cNvPr id="997" name="Freeform 997"/>
          <p:cNvSpPr/>
          <p:nvPr/>
        </p:nvSpPr>
        <p:spPr>
          <a:xfrm>
            <a:off x="8848725" y="355282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8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781362"/>
            <a:ext cx="1338199" cy="147637"/>
          </a:xfrm>
          <a:prstGeom prst="rect">
            <a:avLst/>
          </a:prstGeom>
          <a:noFill/>
        </p:spPr>
      </p:pic>
      <p:sp>
        <p:nvSpPr>
          <p:cNvPr id="999" name="Freeform 999"/>
          <p:cNvSpPr/>
          <p:nvPr/>
        </p:nvSpPr>
        <p:spPr>
          <a:xfrm>
            <a:off x="8848725" y="383857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0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828987"/>
            <a:ext cx="1338199" cy="147637"/>
          </a:xfrm>
          <a:prstGeom prst="rect">
            <a:avLst/>
          </a:prstGeom>
          <a:noFill/>
        </p:spPr>
      </p:pic>
      <p:sp>
        <p:nvSpPr>
          <p:cNvPr id="1001" name="Freeform 1001"/>
          <p:cNvSpPr/>
          <p:nvPr/>
        </p:nvSpPr>
        <p:spPr>
          <a:xfrm>
            <a:off x="8848725" y="388620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2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876612"/>
            <a:ext cx="1338199" cy="147637"/>
          </a:xfrm>
          <a:prstGeom prst="rect">
            <a:avLst/>
          </a:prstGeom>
          <a:noFill/>
        </p:spPr>
      </p:pic>
      <p:sp>
        <p:nvSpPr>
          <p:cNvPr id="1003" name="Freeform 1003"/>
          <p:cNvSpPr/>
          <p:nvPr/>
        </p:nvSpPr>
        <p:spPr>
          <a:xfrm>
            <a:off x="8848725" y="393382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4" name="Freeform 1004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5" name="Freeform 1005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6" name="Freeform 1006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7" name="Rectangle 1007"/>
          <p:cNvSpPr/>
          <p:nvPr/>
        </p:nvSpPr>
        <p:spPr>
          <a:xfrm>
            <a:off x="598169" y="866112"/>
            <a:ext cx="6746123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Exercițiul 1: Broadcast A</a:t>
            </a:r>
          </a:p>
        </p:txBody>
      </p:sp>
      <p:sp>
        <p:nvSpPr>
          <p:cNvPr id="1008" name="Rectangle 1008"/>
          <p:cNvSpPr/>
          <p:nvPr/>
        </p:nvSpPr>
        <p:spPr>
          <a:xfrm>
            <a:off x="11471656" y="6457823"/>
            <a:ext cx="17884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24</a:t>
            </a:r>
          </a:p>
        </p:txBody>
      </p:sp>
      <p:sp>
        <p:nvSpPr>
          <p:cNvPr id="1009" name="Rectangle 1009"/>
          <p:cNvSpPr/>
          <p:nvPr/>
        </p:nvSpPr>
        <p:spPr>
          <a:xfrm>
            <a:off x="1966595" y="5007283"/>
            <a:ext cx="8121257" cy="11226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109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Ce format va avea broadcastul anterior pe legătura 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SW0 </a:t>
            </a:r>
            <a:r>
              <a:rPr lang="en-GB" sz="2027" b="1" i="0" spc="1087" baseline="0" dirty="0">
                <a:solidFill>
                  <a:srgbClr val="000000"/>
                </a:solidFill>
                <a:latin typeface="Consolas-Bold"/>
              </a:rPr>
              <a:t>–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SW1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?</a:t>
            </a:r>
          </a:p>
          <a:p>
            <a:pPr marL="457580">
              <a:lnSpc>
                <a:spcPts val="1850"/>
              </a:lnSpc>
            </a:pPr>
            <a:r>
              <a:rPr lang="en-GB" sz="1727" b="0" i="0" spc="1195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1727" b="0" i="0" spc="0" baseline="0" dirty="0">
                <a:solidFill>
                  <a:srgbClr val="000000"/>
                </a:solidFill>
                <a:latin typeface="WorkSans-Regular"/>
              </a:rPr>
              <a:t>R: </a:t>
            </a:r>
            <a:r>
              <a:rPr lang="en-GB" sz="1727" b="1" i="0" spc="0" baseline="0" dirty="0">
                <a:solidFill>
                  <a:srgbClr val="000000"/>
                </a:solidFill>
                <a:latin typeface="WorkSans-Bold"/>
              </a:rPr>
              <a:t>Ethernet</a:t>
            </a:r>
          </a:p>
          <a:p>
            <a:pPr marL="0">
              <a:lnSpc>
                <a:spcPts val="2731"/>
              </a:lnSpc>
            </a:pPr>
            <a:r>
              <a:rPr lang="en-GB" sz="2027" b="0" i="0" spc="109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Ce format va avea broadcastul anterior pe legătura 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SW0 </a:t>
            </a:r>
            <a:r>
              <a:rPr lang="en-GB" sz="2027" b="1" i="0" spc="1087" baseline="0" dirty="0">
                <a:solidFill>
                  <a:srgbClr val="000000"/>
                </a:solidFill>
                <a:latin typeface="Consolas-Bold"/>
              </a:rPr>
              <a:t>–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SW2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?</a:t>
            </a:r>
          </a:p>
          <a:p>
            <a:pPr marL="457580">
              <a:lnSpc>
                <a:spcPts val="1851"/>
              </a:lnSpc>
            </a:pPr>
            <a:r>
              <a:rPr lang="en-GB" sz="1727" b="0" i="0" spc="1195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1727" b="0" i="0" spc="0" baseline="0" dirty="0">
                <a:solidFill>
                  <a:srgbClr val="000000"/>
                </a:solidFill>
                <a:latin typeface="WorkSans-Regular"/>
              </a:rPr>
              <a:t>R: </a:t>
            </a:r>
            <a:r>
              <a:rPr lang="en-GB" sz="1727" b="1" i="0" spc="0" baseline="0" dirty="0">
                <a:solidFill>
                  <a:srgbClr val="000000"/>
                </a:solidFill>
                <a:latin typeface="WorkSans-Bold"/>
              </a:rPr>
              <a:t>Ethernet</a:t>
            </a:r>
          </a:p>
        </p:txBody>
      </p:sp>
      <p:sp>
        <p:nvSpPr>
          <p:cNvPr id="1010" name="Rectangle 1010"/>
          <p:cNvSpPr/>
          <p:nvPr/>
        </p:nvSpPr>
        <p:spPr>
          <a:xfrm>
            <a:off x="3894454" y="3336385"/>
            <a:ext cx="1126045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Nativ: 10</a:t>
            </a:r>
          </a:p>
        </p:txBody>
      </p:sp>
      <p:sp>
        <p:nvSpPr>
          <p:cNvPr id="1011" name="Rectangle 1011"/>
          <p:cNvSpPr/>
          <p:nvPr/>
        </p:nvSpPr>
        <p:spPr>
          <a:xfrm>
            <a:off x="2180589" y="3547736"/>
            <a:ext cx="461989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SW0</a:t>
            </a:r>
          </a:p>
        </p:txBody>
      </p:sp>
      <p:sp>
        <p:nvSpPr>
          <p:cNvPr id="1012" name="Rectangle 1012"/>
          <p:cNvSpPr/>
          <p:nvPr/>
        </p:nvSpPr>
        <p:spPr>
          <a:xfrm>
            <a:off x="4105275" y="2544096"/>
            <a:ext cx="419252" cy="234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FFFFFF"/>
                </a:solidFill>
                <a:latin typeface="WorkSans-Bold"/>
              </a:rPr>
              <a:t>SW1</a:t>
            </a:r>
          </a:p>
        </p:txBody>
      </p:sp>
      <p:sp>
        <p:nvSpPr>
          <p:cNvPr id="1013" name="Rectangle 1013"/>
          <p:cNvSpPr/>
          <p:nvPr/>
        </p:nvSpPr>
        <p:spPr>
          <a:xfrm>
            <a:off x="5991859" y="3547736"/>
            <a:ext cx="452774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SW2</a:t>
            </a:r>
          </a:p>
        </p:txBody>
      </p:sp>
      <p:sp>
        <p:nvSpPr>
          <p:cNvPr id="1014" name="Rectangle 1014"/>
          <p:cNvSpPr/>
          <p:nvPr/>
        </p:nvSpPr>
        <p:spPr>
          <a:xfrm>
            <a:off x="2288794" y="4160441"/>
            <a:ext cx="4741471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10940" algn="l"/>
                <a:tab pos="4615814" algn="l"/>
                <a:tab pos="4615814" algn="l"/>
              </a:tabLst>
            </a:pPr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C	D	E	</a:t>
            </a:r>
          </a:p>
        </p:txBody>
      </p:sp>
      <p:sp>
        <p:nvSpPr>
          <p:cNvPr id="1015" name="Rectangle 1015"/>
          <p:cNvSpPr/>
          <p:nvPr/>
        </p:nvSpPr>
        <p:spPr>
          <a:xfrm>
            <a:off x="6904608" y="2419906"/>
            <a:ext cx="144453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B</a:t>
            </a:r>
          </a:p>
        </p:txBody>
      </p:sp>
      <p:sp>
        <p:nvSpPr>
          <p:cNvPr id="1016" name="Rectangle 1016"/>
          <p:cNvSpPr/>
          <p:nvPr/>
        </p:nvSpPr>
        <p:spPr>
          <a:xfrm>
            <a:off x="3091560" y="1817672"/>
            <a:ext cx="156040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A</a:t>
            </a:r>
          </a:p>
        </p:txBody>
      </p:sp>
      <p:sp>
        <p:nvSpPr>
          <p:cNvPr id="1017" name="Rectangle 1017"/>
          <p:cNvSpPr/>
          <p:nvPr/>
        </p:nvSpPr>
        <p:spPr>
          <a:xfrm>
            <a:off x="7912734" y="2929985"/>
            <a:ext cx="878356" cy="1087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  <a:p>
            <a:pPr marL="0">
              <a:lnSpc>
                <a:spcPts val="2251"/>
              </a:lnSpc>
            </a:pP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  <a:p>
            <a:pPr marL="0">
              <a:lnSpc>
                <a:spcPts val="2253"/>
              </a:lnSpc>
            </a:pP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  <a:p>
            <a:pPr marL="125348">
              <a:lnSpc>
                <a:spcPts val="2255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T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r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u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k</a:t>
            </a:r>
          </a:p>
        </p:txBody>
      </p:sp>
      <p:sp>
        <p:nvSpPr>
          <p:cNvPr id="1018" name="Rectangle 1018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33024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5F09"/>
                </a:solidFill>
                <a:latin typeface="Arial"/>
              </a:rPr>
              <a:t>LABORATORY</a:t>
            </a:r>
          </a:p>
        </p:txBody>
      </p:sp>
      <p:sp>
        <p:nvSpPr>
          <p:cNvPr id="1019" name="Rectangle 1019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Freeform 102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1" name="Picture 10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022" name="Picture 10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023" name="Picture 7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3524187"/>
            <a:ext cx="157162" cy="1090612"/>
          </a:xfrm>
          <a:prstGeom prst="rect">
            <a:avLst/>
          </a:prstGeom>
          <a:noFill/>
        </p:spPr>
      </p:pic>
      <p:sp>
        <p:nvSpPr>
          <p:cNvPr id="1024" name="Freeform 1024"/>
          <p:cNvSpPr/>
          <p:nvPr/>
        </p:nvSpPr>
        <p:spPr>
          <a:xfrm>
            <a:off x="2400300" y="3562350"/>
            <a:ext cx="10160" cy="962280"/>
          </a:xfrm>
          <a:custGeom>
            <a:avLst/>
            <a:gdLst/>
            <a:ahLst/>
            <a:cxnLst/>
            <a:rect l="0" t="0" r="0" b="0"/>
            <a:pathLst>
              <a:path w="10160" h="962280">
                <a:moveTo>
                  <a:pt x="10160" y="0"/>
                </a:moveTo>
                <a:lnTo>
                  <a:pt x="0" y="96228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5" name="Picture 7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5" y="3609912"/>
            <a:ext cx="814387" cy="814387"/>
          </a:xfrm>
          <a:prstGeom prst="rect">
            <a:avLst/>
          </a:prstGeom>
          <a:noFill/>
        </p:spPr>
      </p:pic>
      <p:pic>
        <p:nvPicPr>
          <p:cNvPr id="1026" name="Picture 102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4054" y="3631430"/>
            <a:ext cx="720742" cy="720741"/>
          </a:xfrm>
          <a:prstGeom prst="rect">
            <a:avLst/>
          </a:prstGeom>
          <a:noFill/>
        </p:spPr>
      </p:pic>
      <p:pic>
        <p:nvPicPr>
          <p:cNvPr id="1027" name="Picture 78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0775" y="3600387"/>
            <a:ext cx="871537" cy="747712"/>
          </a:xfrm>
          <a:prstGeom prst="rect">
            <a:avLst/>
          </a:prstGeom>
          <a:noFill/>
        </p:spPr>
      </p:pic>
      <p:sp>
        <p:nvSpPr>
          <p:cNvPr id="1028" name="Freeform 1028"/>
          <p:cNvSpPr/>
          <p:nvPr/>
        </p:nvSpPr>
        <p:spPr>
          <a:xfrm>
            <a:off x="6276975" y="3657600"/>
            <a:ext cx="735330" cy="601599"/>
          </a:xfrm>
          <a:custGeom>
            <a:avLst/>
            <a:gdLst/>
            <a:ahLst/>
            <a:cxnLst/>
            <a:rect l="0" t="0" r="0" b="0"/>
            <a:pathLst>
              <a:path w="735330" h="601599">
                <a:moveTo>
                  <a:pt x="735330" y="601599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9" name="Picture 78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7450" y="2524062"/>
            <a:ext cx="814387" cy="1081087"/>
          </a:xfrm>
          <a:prstGeom prst="rect">
            <a:avLst/>
          </a:prstGeom>
          <a:noFill/>
        </p:spPr>
      </p:pic>
      <p:pic>
        <p:nvPicPr>
          <p:cNvPr id="1030" name="Picture 103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47" y="2557504"/>
            <a:ext cx="724805" cy="983406"/>
          </a:xfrm>
          <a:prstGeom prst="rect">
            <a:avLst/>
          </a:prstGeom>
          <a:noFill/>
        </p:spPr>
      </p:pic>
      <p:pic>
        <p:nvPicPr>
          <p:cNvPr id="1031" name="Picture 78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1933512"/>
            <a:ext cx="1319149" cy="719137"/>
          </a:xfrm>
          <a:prstGeom prst="rect">
            <a:avLst/>
          </a:prstGeom>
          <a:noFill/>
        </p:spPr>
      </p:pic>
      <p:sp>
        <p:nvSpPr>
          <p:cNvPr id="1032" name="Freeform 1032"/>
          <p:cNvSpPr/>
          <p:nvPr/>
        </p:nvSpPr>
        <p:spPr>
          <a:xfrm>
            <a:off x="3133725" y="1981200"/>
            <a:ext cx="1176782" cy="574929"/>
          </a:xfrm>
          <a:custGeom>
            <a:avLst/>
            <a:gdLst/>
            <a:ahLst/>
            <a:cxnLst/>
            <a:rect l="0" t="0" r="0" b="0"/>
            <a:pathLst>
              <a:path w="1176782" h="574929">
                <a:moveTo>
                  <a:pt x="0" y="0"/>
                </a:moveTo>
                <a:lnTo>
                  <a:pt x="1176782" y="574929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3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476562"/>
            <a:ext cx="3500501" cy="147637"/>
          </a:xfrm>
          <a:prstGeom prst="rect">
            <a:avLst/>
          </a:prstGeom>
          <a:noFill/>
        </p:spPr>
      </p:pic>
      <p:sp>
        <p:nvSpPr>
          <p:cNvPr id="1034" name="Freeform 1034"/>
          <p:cNvSpPr/>
          <p:nvPr/>
        </p:nvSpPr>
        <p:spPr>
          <a:xfrm>
            <a:off x="2733675" y="3533775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5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524187"/>
            <a:ext cx="3500501" cy="147637"/>
          </a:xfrm>
          <a:prstGeom prst="rect">
            <a:avLst/>
          </a:prstGeom>
          <a:noFill/>
        </p:spPr>
      </p:pic>
      <p:sp>
        <p:nvSpPr>
          <p:cNvPr id="1036" name="Freeform 1036"/>
          <p:cNvSpPr/>
          <p:nvPr/>
        </p:nvSpPr>
        <p:spPr>
          <a:xfrm>
            <a:off x="2733675" y="3581400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7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571812"/>
            <a:ext cx="3500501" cy="147637"/>
          </a:xfrm>
          <a:prstGeom prst="rect">
            <a:avLst/>
          </a:prstGeom>
          <a:noFill/>
        </p:spPr>
      </p:pic>
      <p:sp>
        <p:nvSpPr>
          <p:cNvPr id="1038" name="Freeform 1038"/>
          <p:cNvSpPr/>
          <p:nvPr/>
        </p:nvSpPr>
        <p:spPr>
          <a:xfrm>
            <a:off x="2733675" y="3629025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9" name="Picture 79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2505012"/>
            <a:ext cx="1871726" cy="1147762"/>
          </a:xfrm>
          <a:prstGeom prst="rect">
            <a:avLst/>
          </a:prstGeom>
          <a:noFill/>
        </p:spPr>
      </p:pic>
      <p:sp>
        <p:nvSpPr>
          <p:cNvPr id="1040" name="Freeform 1040"/>
          <p:cNvSpPr/>
          <p:nvPr/>
        </p:nvSpPr>
        <p:spPr>
          <a:xfrm>
            <a:off x="4676775" y="2552700"/>
            <a:ext cx="1737995" cy="1002666"/>
          </a:xfrm>
          <a:custGeom>
            <a:avLst/>
            <a:gdLst/>
            <a:ahLst/>
            <a:cxnLst/>
            <a:rect l="0" t="0" r="0" b="0"/>
            <a:pathLst>
              <a:path w="1737995" h="1002666">
                <a:moveTo>
                  <a:pt x="0" y="0"/>
                </a:moveTo>
                <a:lnTo>
                  <a:pt x="1737995" y="1002666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1" name="Picture 79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1025" y="2552637"/>
            <a:ext cx="1871726" cy="1147762"/>
          </a:xfrm>
          <a:prstGeom prst="rect">
            <a:avLst/>
          </a:prstGeom>
          <a:noFill/>
        </p:spPr>
      </p:pic>
      <p:sp>
        <p:nvSpPr>
          <p:cNvPr id="1042" name="Freeform 1042"/>
          <p:cNvSpPr/>
          <p:nvPr/>
        </p:nvSpPr>
        <p:spPr>
          <a:xfrm>
            <a:off x="4457700" y="2600325"/>
            <a:ext cx="1737995" cy="1002666"/>
          </a:xfrm>
          <a:custGeom>
            <a:avLst/>
            <a:gdLst/>
            <a:ahLst/>
            <a:cxnLst/>
            <a:rect l="0" t="0" r="0" b="0"/>
            <a:pathLst>
              <a:path w="1737995" h="1002666">
                <a:moveTo>
                  <a:pt x="0" y="0"/>
                </a:moveTo>
                <a:lnTo>
                  <a:pt x="1737995" y="1002666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3" name="Picture 79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2524062"/>
            <a:ext cx="2081276" cy="1081087"/>
          </a:xfrm>
          <a:prstGeom prst="rect">
            <a:avLst/>
          </a:prstGeom>
          <a:noFill/>
        </p:spPr>
      </p:pic>
      <p:sp>
        <p:nvSpPr>
          <p:cNvPr id="1044" name="Freeform 1044"/>
          <p:cNvSpPr/>
          <p:nvPr/>
        </p:nvSpPr>
        <p:spPr>
          <a:xfrm>
            <a:off x="2466975" y="2581275"/>
            <a:ext cx="1938528" cy="935864"/>
          </a:xfrm>
          <a:custGeom>
            <a:avLst/>
            <a:gdLst/>
            <a:ahLst/>
            <a:cxnLst/>
            <a:rect l="0" t="0" r="0" b="0"/>
            <a:pathLst>
              <a:path w="1938528" h="935864">
                <a:moveTo>
                  <a:pt x="0" y="935864"/>
                </a:moveTo>
                <a:lnTo>
                  <a:pt x="1938528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5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6925" y="3381375"/>
            <a:ext cx="866775" cy="371475"/>
          </a:xfrm>
          <a:prstGeom prst="rect">
            <a:avLst/>
          </a:prstGeom>
          <a:noFill/>
        </p:spPr>
      </p:pic>
      <p:pic>
        <p:nvPicPr>
          <p:cNvPr id="1046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1925" y="2381250"/>
            <a:ext cx="866775" cy="371475"/>
          </a:xfrm>
          <a:prstGeom prst="rect">
            <a:avLst/>
          </a:prstGeom>
          <a:noFill/>
        </p:spPr>
      </p:pic>
      <p:pic>
        <p:nvPicPr>
          <p:cNvPr id="1047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6925" y="3381375"/>
            <a:ext cx="866775" cy="371475"/>
          </a:xfrm>
          <a:prstGeom prst="rect">
            <a:avLst/>
          </a:prstGeom>
          <a:noFill/>
        </p:spPr>
      </p:pic>
      <p:pic>
        <p:nvPicPr>
          <p:cNvPr id="1048" name="Picture 80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6925" y="4057650"/>
            <a:ext cx="676275" cy="609600"/>
          </a:xfrm>
          <a:prstGeom prst="rect">
            <a:avLst/>
          </a:prstGeom>
          <a:noFill/>
        </p:spPr>
      </p:pic>
      <p:pic>
        <p:nvPicPr>
          <p:cNvPr id="1049" name="Picture 80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4057650"/>
            <a:ext cx="676275" cy="609600"/>
          </a:xfrm>
          <a:prstGeom prst="rect">
            <a:avLst/>
          </a:prstGeom>
          <a:noFill/>
        </p:spPr>
      </p:pic>
      <p:pic>
        <p:nvPicPr>
          <p:cNvPr id="1050" name="Picture 80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4057650"/>
            <a:ext cx="685800" cy="609600"/>
          </a:xfrm>
          <a:prstGeom prst="rect">
            <a:avLst/>
          </a:prstGeom>
          <a:noFill/>
        </p:spPr>
      </p:pic>
      <p:pic>
        <p:nvPicPr>
          <p:cNvPr id="1051" name="Picture 80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2314575"/>
            <a:ext cx="685800" cy="619125"/>
          </a:xfrm>
          <a:prstGeom prst="rect">
            <a:avLst/>
          </a:prstGeom>
          <a:noFill/>
        </p:spPr>
      </p:pic>
      <p:pic>
        <p:nvPicPr>
          <p:cNvPr id="1052" name="Picture 80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7025" y="1714500"/>
            <a:ext cx="685800" cy="619125"/>
          </a:xfrm>
          <a:prstGeom prst="rect">
            <a:avLst/>
          </a:prstGeom>
          <a:noFill/>
        </p:spPr>
      </p:pic>
      <p:pic>
        <p:nvPicPr>
          <p:cNvPr id="1053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2924112"/>
            <a:ext cx="1347724" cy="147637"/>
          </a:xfrm>
          <a:prstGeom prst="rect">
            <a:avLst/>
          </a:prstGeom>
          <a:noFill/>
        </p:spPr>
      </p:pic>
      <p:sp>
        <p:nvSpPr>
          <p:cNvPr id="1054" name="Freeform 1054"/>
          <p:cNvSpPr/>
          <p:nvPr/>
        </p:nvSpPr>
        <p:spPr>
          <a:xfrm>
            <a:off x="8848725" y="298132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5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209862"/>
            <a:ext cx="1347724" cy="147637"/>
          </a:xfrm>
          <a:prstGeom prst="rect">
            <a:avLst/>
          </a:prstGeom>
          <a:noFill/>
        </p:spPr>
      </p:pic>
      <p:sp>
        <p:nvSpPr>
          <p:cNvPr id="1056" name="Freeform 1056"/>
          <p:cNvSpPr/>
          <p:nvPr/>
        </p:nvSpPr>
        <p:spPr>
          <a:xfrm>
            <a:off x="8848725" y="326707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7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495612"/>
            <a:ext cx="1347724" cy="147637"/>
          </a:xfrm>
          <a:prstGeom prst="rect">
            <a:avLst/>
          </a:prstGeom>
          <a:noFill/>
        </p:spPr>
      </p:pic>
      <p:sp>
        <p:nvSpPr>
          <p:cNvPr id="1058" name="Freeform 1058"/>
          <p:cNvSpPr/>
          <p:nvPr/>
        </p:nvSpPr>
        <p:spPr>
          <a:xfrm>
            <a:off x="8848725" y="355282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9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781362"/>
            <a:ext cx="1338199" cy="147637"/>
          </a:xfrm>
          <a:prstGeom prst="rect">
            <a:avLst/>
          </a:prstGeom>
          <a:noFill/>
        </p:spPr>
      </p:pic>
      <p:sp>
        <p:nvSpPr>
          <p:cNvPr id="1060" name="Freeform 1060"/>
          <p:cNvSpPr/>
          <p:nvPr/>
        </p:nvSpPr>
        <p:spPr>
          <a:xfrm>
            <a:off x="8848725" y="383857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1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828987"/>
            <a:ext cx="1338199" cy="147637"/>
          </a:xfrm>
          <a:prstGeom prst="rect">
            <a:avLst/>
          </a:prstGeom>
          <a:noFill/>
        </p:spPr>
      </p:pic>
      <p:sp>
        <p:nvSpPr>
          <p:cNvPr id="1062" name="Freeform 1062"/>
          <p:cNvSpPr/>
          <p:nvPr/>
        </p:nvSpPr>
        <p:spPr>
          <a:xfrm>
            <a:off x="8848725" y="388620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3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876612"/>
            <a:ext cx="1338199" cy="147637"/>
          </a:xfrm>
          <a:prstGeom prst="rect">
            <a:avLst/>
          </a:prstGeom>
          <a:noFill/>
        </p:spPr>
      </p:pic>
      <p:sp>
        <p:nvSpPr>
          <p:cNvPr id="1064" name="Freeform 1064"/>
          <p:cNvSpPr/>
          <p:nvPr/>
        </p:nvSpPr>
        <p:spPr>
          <a:xfrm>
            <a:off x="8848725" y="393382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5" name="Freeform 1065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6" name="Freeform 1066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7" name="Freeform 1067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Rectangle 1068"/>
          <p:cNvSpPr/>
          <p:nvPr/>
        </p:nvSpPr>
        <p:spPr>
          <a:xfrm>
            <a:off x="598169" y="866112"/>
            <a:ext cx="7207160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Exercițiul 2: Unicast E → C</a:t>
            </a:r>
          </a:p>
        </p:txBody>
      </p:sp>
      <p:sp>
        <p:nvSpPr>
          <p:cNvPr id="1069" name="Rectangle 1069"/>
          <p:cNvSpPr/>
          <p:nvPr/>
        </p:nvSpPr>
        <p:spPr>
          <a:xfrm>
            <a:off x="11476355" y="6457823"/>
            <a:ext cx="17442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25</a:t>
            </a:r>
          </a:p>
        </p:txBody>
      </p:sp>
      <p:sp>
        <p:nvSpPr>
          <p:cNvPr id="1070" name="Rectangle 1070"/>
          <p:cNvSpPr/>
          <p:nvPr/>
        </p:nvSpPr>
        <p:spPr>
          <a:xfrm>
            <a:off x="904875" y="5007283"/>
            <a:ext cx="10697533" cy="14120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109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Stația E trimite un unicast către stația C; toate switch-urile au tabela CAM vidă; la </a:t>
            </a:r>
          </a:p>
          <a:p>
            <a:pPr marL="228917">
              <a:lnSpc>
                <a:spcPts val="1652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ce dispozitive de rețea va ajunge unicast-ul?</a:t>
            </a:r>
          </a:p>
          <a:p>
            <a:pPr marL="0">
              <a:lnSpc>
                <a:spcPts val="4910"/>
              </a:lnSpc>
            </a:pPr>
            <a:r>
              <a:rPr lang="en-GB" sz="2027" b="0" i="0" spc="109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Ce format va avea cadrul pe legătura 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SW2 </a:t>
            </a:r>
            <a:r>
              <a:rPr lang="en-GB" sz="2027" b="1" i="0" spc="1085" baseline="0" dirty="0">
                <a:solidFill>
                  <a:srgbClr val="000000"/>
                </a:solidFill>
                <a:latin typeface="Consolas-Bold"/>
              </a:rPr>
              <a:t>–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SW1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? Dar pe legătura 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SW0 </a:t>
            </a:r>
            <a:r>
              <a:rPr lang="en-GB" sz="2027" b="1" i="0" spc="1086" baseline="0" dirty="0">
                <a:solidFill>
                  <a:srgbClr val="000000"/>
                </a:solidFill>
                <a:latin typeface="Consolas-Bold"/>
              </a:rPr>
              <a:t>–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SW2 </a:t>
            </a:r>
          </a:p>
          <a:p>
            <a:pPr marL="457453">
              <a:lnSpc>
                <a:spcPts val="2177"/>
              </a:lnSpc>
            </a:pPr>
            <a:r>
              <a:rPr lang="en-GB" sz="2027" b="0" i="0" spc="1093" baseline="0" dirty="0">
                <a:solidFill>
                  <a:srgbClr val="FFFFFF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FFFFFF"/>
                </a:solidFill>
                <a:latin typeface="WorkSans-Regular"/>
              </a:rPr>
              <a:t>R: </a:t>
            </a:r>
            <a:r>
              <a:rPr lang="en-GB" sz="2027" b="1" i="0" spc="0" baseline="0" dirty="0">
                <a:solidFill>
                  <a:srgbClr val="FFFFFF"/>
                </a:solidFill>
                <a:latin typeface="Consolas-Bold"/>
              </a:rPr>
              <a:t>Ethernet</a:t>
            </a:r>
          </a:p>
        </p:txBody>
      </p:sp>
      <p:sp>
        <p:nvSpPr>
          <p:cNvPr id="1071" name="Rectangle 1071"/>
          <p:cNvSpPr/>
          <p:nvPr/>
        </p:nvSpPr>
        <p:spPr>
          <a:xfrm>
            <a:off x="3894454" y="3336385"/>
            <a:ext cx="1126045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Nativ: 10</a:t>
            </a:r>
          </a:p>
        </p:txBody>
      </p:sp>
      <p:sp>
        <p:nvSpPr>
          <p:cNvPr id="1072" name="Rectangle 1072"/>
          <p:cNvSpPr/>
          <p:nvPr/>
        </p:nvSpPr>
        <p:spPr>
          <a:xfrm>
            <a:off x="2180589" y="3547736"/>
            <a:ext cx="461989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SW0</a:t>
            </a:r>
          </a:p>
        </p:txBody>
      </p:sp>
      <p:sp>
        <p:nvSpPr>
          <p:cNvPr id="1073" name="Rectangle 1073"/>
          <p:cNvSpPr/>
          <p:nvPr/>
        </p:nvSpPr>
        <p:spPr>
          <a:xfrm>
            <a:off x="4105275" y="2544096"/>
            <a:ext cx="419252" cy="234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FFFFFF"/>
                </a:solidFill>
                <a:latin typeface="WorkSans-Bold"/>
              </a:rPr>
              <a:t>SW1</a:t>
            </a:r>
          </a:p>
        </p:txBody>
      </p:sp>
      <p:sp>
        <p:nvSpPr>
          <p:cNvPr id="1074" name="Rectangle 1074"/>
          <p:cNvSpPr/>
          <p:nvPr/>
        </p:nvSpPr>
        <p:spPr>
          <a:xfrm>
            <a:off x="5991859" y="3547736"/>
            <a:ext cx="452774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SW2</a:t>
            </a:r>
          </a:p>
        </p:txBody>
      </p:sp>
      <p:sp>
        <p:nvSpPr>
          <p:cNvPr id="1075" name="Rectangle 1075"/>
          <p:cNvSpPr/>
          <p:nvPr/>
        </p:nvSpPr>
        <p:spPr>
          <a:xfrm>
            <a:off x="2288794" y="4160441"/>
            <a:ext cx="4741471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10940" algn="l"/>
                <a:tab pos="4615814" algn="l"/>
                <a:tab pos="4615814" algn="l"/>
              </a:tabLst>
            </a:pPr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C	D	E	</a:t>
            </a:r>
          </a:p>
        </p:txBody>
      </p:sp>
      <p:sp>
        <p:nvSpPr>
          <p:cNvPr id="1076" name="Rectangle 1076"/>
          <p:cNvSpPr/>
          <p:nvPr/>
        </p:nvSpPr>
        <p:spPr>
          <a:xfrm>
            <a:off x="6904608" y="2419906"/>
            <a:ext cx="144453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B</a:t>
            </a:r>
          </a:p>
        </p:txBody>
      </p:sp>
      <p:sp>
        <p:nvSpPr>
          <p:cNvPr id="1077" name="Rectangle 1077"/>
          <p:cNvSpPr/>
          <p:nvPr/>
        </p:nvSpPr>
        <p:spPr>
          <a:xfrm>
            <a:off x="3091560" y="1817672"/>
            <a:ext cx="156040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A</a:t>
            </a:r>
          </a:p>
        </p:txBody>
      </p:sp>
      <p:sp>
        <p:nvSpPr>
          <p:cNvPr id="1078" name="Rectangle 1078"/>
          <p:cNvSpPr/>
          <p:nvPr/>
        </p:nvSpPr>
        <p:spPr>
          <a:xfrm>
            <a:off x="7912734" y="2929985"/>
            <a:ext cx="878356" cy="1087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  <a:p>
            <a:pPr marL="0">
              <a:lnSpc>
                <a:spcPts val="2251"/>
              </a:lnSpc>
            </a:pP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  <a:p>
            <a:pPr marL="0">
              <a:lnSpc>
                <a:spcPts val="2253"/>
              </a:lnSpc>
            </a:pP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  <a:p>
            <a:pPr marL="125348">
              <a:lnSpc>
                <a:spcPts val="2255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T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r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u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k</a:t>
            </a:r>
          </a:p>
        </p:txBody>
      </p:sp>
      <p:sp>
        <p:nvSpPr>
          <p:cNvPr id="1079" name="Rectangle 1079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33024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5F09"/>
                </a:solidFill>
                <a:latin typeface="Arial"/>
              </a:rPr>
              <a:t>LABORATORY</a:t>
            </a:r>
          </a:p>
        </p:txBody>
      </p:sp>
      <p:sp>
        <p:nvSpPr>
          <p:cNvPr id="1080" name="Rectangle 1080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8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2" name="Picture 108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083" name="Picture 108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084" name="Picture 7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3524187"/>
            <a:ext cx="157162" cy="1090612"/>
          </a:xfrm>
          <a:prstGeom prst="rect">
            <a:avLst/>
          </a:prstGeom>
          <a:noFill/>
        </p:spPr>
      </p:pic>
      <p:sp>
        <p:nvSpPr>
          <p:cNvPr id="1085" name="Freeform 1085"/>
          <p:cNvSpPr/>
          <p:nvPr/>
        </p:nvSpPr>
        <p:spPr>
          <a:xfrm>
            <a:off x="2400300" y="3562350"/>
            <a:ext cx="10160" cy="962280"/>
          </a:xfrm>
          <a:custGeom>
            <a:avLst/>
            <a:gdLst/>
            <a:ahLst/>
            <a:cxnLst/>
            <a:rect l="0" t="0" r="0" b="0"/>
            <a:pathLst>
              <a:path w="10160" h="962280">
                <a:moveTo>
                  <a:pt x="10160" y="0"/>
                </a:moveTo>
                <a:lnTo>
                  <a:pt x="0" y="96228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6" name="Picture 7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5" y="3609912"/>
            <a:ext cx="814387" cy="814387"/>
          </a:xfrm>
          <a:prstGeom prst="rect">
            <a:avLst/>
          </a:prstGeom>
          <a:noFill/>
        </p:spPr>
      </p:pic>
      <p:pic>
        <p:nvPicPr>
          <p:cNvPr id="1087" name="Picture 108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4054" y="3631430"/>
            <a:ext cx="720742" cy="720741"/>
          </a:xfrm>
          <a:prstGeom prst="rect">
            <a:avLst/>
          </a:prstGeom>
          <a:noFill/>
        </p:spPr>
      </p:pic>
      <p:pic>
        <p:nvPicPr>
          <p:cNvPr id="1088" name="Picture 78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0775" y="3600387"/>
            <a:ext cx="871537" cy="747712"/>
          </a:xfrm>
          <a:prstGeom prst="rect">
            <a:avLst/>
          </a:prstGeom>
          <a:noFill/>
        </p:spPr>
      </p:pic>
      <p:sp>
        <p:nvSpPr>
          <p:cNvPr id="1089" name="Freeform 1089"/>
          <p:cNvSpPr/>
          <p:nvPr/>
        </p:nvSpPr>
        <p:spPr>
          <a:xfrm>
            <a:off x="6276975" y="3657600"/>
            <a:ext cx="735330" cy="601599"/>
          </a:xfrm>
          <a:custGeom>
            <a:avLst/>
            <a:gdLst/>
            <a:ahLst/>
            <a:cxnLst/>
            <a:rect l="0" t="0" r="0" b="0"/>
            <a:pathLst>
              <a:path w="735330" h="601599">
                <a:moveTo>
                  <a:pt x="735330" y="601599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0" name="Picture 78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7450" y="2524062"/>
            <a:ext cx="814387" cy="1081087"/>
          </a:xfrm>
          <a:prstGeom prst="rect">
            <a:avLst/>
          </a:prstGeom>
          <a:noFill/>
        </p:spPr>
      </p:pic>
      <p:pic>
        <p:nvPicPr>
          <p:cNvPr id="1091" name="Picture 109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47" y="2557504"/>
            <a:ext cx="724805" cy="983406"/>
          </a:xfrm>
          <a:prstGeom prst="rect">
            <a:avLst/>
          </a:prstGeom>
          <a:noFill/>
        </p:spPr>
      </p:pic>
      <p:pic>
        <p:nvPicPr>
          <p:cNvPr id="1092" name="Picture 78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1933512"/>
            <a:ext cx="1319149" cy="719137"/>
          </a:xfrm>
          <a:prstGeom prst="rect">
            <a:avLst/>
          </a:prstGeom>
          <a:noFill/>
        </p:spPr>
      </p:pic>
      <p:sp>
        <p:nvSpPr>
          <p:cNvPr id="1093" name="Freeform 1093"/>
          <p:cNvSpPr/>
          <p:nvPr/>
        </p:nvSpPr>
        <p:spPr>
          <a:xfrm>
            <a:off x="3133725" y="1981200"/>
            <a:ext cx="1176782" cy="574929"/>
          </a:xfrm>
          <a:custGeom>
            <a:avLst/>
            <a:gdLst/>
            <a:ahLst/>
            <a:cxnLst/>
            <a:rect l="0" t="0" r="0" b="0"/>
            <a:pathLst>
              <a:path w="1176782" h="574929">
                <a:moveTo>
                  <a:pt x="0" y="0"/>
                </a:moveTo>
                <a:lnTo>
                  <a:pt x="1176782" y="574929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4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476562"/>
            <a:ext cx="3500501" cy="147637"/>
          </a:xfrm>
          <a:prstGeom prst="rect">
            <a:avLst/>
          </a:prstGeom>
          <a:noFill/>
        </p:spPr>
      </p:pic>
      <p:sp>
        <p:nvSpPr>
          <p:cNvPr id="1095" name="Freeform 1095"/>
          <p:cNvSpPr/>
          <p:nvPr/>
        </p:nvSpPr>
        <p:spPr>
          <a:xfrm>
            <a:off x="2733675" y="3533775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6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524187"/>
            <a:ext cx="3500501" cy="147637"/>
          </a:xfrm>
          <a:prstGeom prst="rect">
            <a:avLst/>
          </a:prstGeom>
          <a:noFill/>
        </p:spPr>
      </p:pic>
      <p:sp>
        <p:nvSpPr>
          <p:cNvPr id="1097" name="Freeform 1097"/>
          <p:cNvSpPr/>
          <p:nvPr/>
        </p:nvSpPr>
        <p:spPr>
          <a:xfrm>
            <a:off x="2733675" y="3581400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8" name="Picture 7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3571812"/>
            <a:ext cx="3500501" cy="147637"/>
          </a:xfrm>
          <a:prstGeom prst="rect">
            <a:avLst/>
          </a:prstGeom>
          <a:noFill/>
        </p:spPr>
      </p:pic>
      <p:sp>
        <p:nvSpPr>
          <p:cNvPr id="1099" name="Freeform 1099"/>
          <p:cNvSpPr/>
          <p:nvPr/>
        </p:nvSpPr>
        <p:spPr>
          <a:xfrm>
            <a:off x="2733675" y="3629025"/>
            <a:ext cx="3368294" cy="0"/>
          </a:xfrm>
          <a:custGeom>
            <a:avLst/>
            <a:gdLst/>
            <a:ahLst/>
            <a:cxnLst/>
            <a:rect l="0" t="0" r="0" b="0"/>
            <a:pathLst>
              <a:path w="3368294">
                <a:moveTo>
                  <a:pt x="0" y="0"/>
                </a:moveTo>
                <a:lnTo>
                  <a:pt x="3368294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0" name="Picture 79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2505012"/>
            <a:ext cx="1871726" cy="1147762"/>
          </a:xfrm>
          <a:prstGeom prst="rect">
            <a:avLst/>
          </a:prstGeom>
          <a:noFill/>
        </p:spPr>
      </p:pic>
      <p:sp>
        <p:nvSpPr>
          <p:cNvPr id="1101" name="Freeform 1101"/>
          <p:cNvSpPr/>
          <p:nvPr/>
        </p:nvSpPr>
        <p:spPr>
          <a:xfrm>
            <a:off x="4676775" y="2552700"/>
            <a:ext cx="1737995" cy="1002666"/>
          </a:xfrm>
          <a:custGeom>
            <a:avLst/>
            <a:gdLst/>
            <a:ahLst/>
            <a:cxnLst/>
            <a:rect l="0" t="0" r="0" b="0"/>
            <a:pathLst>
              <a:path w="1737995" h="1002666">
                <a:moveTo>
                  <a:pt x="0" y="0"/>
                </a:moveTo>
                <a:lnTo>
                  <a:pt x="1737995" y="1002666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2" name="Picture 79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1025" y="2552637"/>
            <a:ext cx="1871726" cy="1147762"/>
          </a:xfrm>
          <a:prstGeom prst="rect">
            <a:avLst/>
          </a:prstGeom>
          <a:noFill/>
        </p:spPr>
      </p:pic>
      <p:sp>
        <p:nvSpPr>
          <p:cNvPr id="1103" name="Freeform 1103"/>
          <p:cNvSpPr/>
          <p:nvPr/>
        </p:nvSpPr>
        <p:spPr>
          <a:xfrm>
            <a:off x="4457700" y="2600325"/>
            <a:ext cx="1737995" cy="1002666"/>
          </a:xfrm>
          <a:custGeom>
            <a:avLst/>
            <a:gdLst/>
            <a:ahLst/>
            <a:cxnLst/>
            <a:rect l="0" t="0" r="0" b="0"/>
            <a:pathLst>
              <a:path w="1737995" h="1002666">
                <a:moveTo>
                  <a:pt x="0" y="0"/>
                </a:moveTo>
                <a:lnTo>
                  <a:pt x="1737995" y="1002666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4" name="Picture 79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2524062"/>
            <a:ext cx="2081276" cy="1081087"/>
          </a:xfrm>
          <a:prstGeom prst="rect">
            <a:avLst/>
          </a:prstGeom>
          <a:noFill/>
        </p:spPr>
      </p:pic>
      <p:sp>
        <p:nvSpPr>
          <p:cNvPr id="1105" name="Freeform 1105"/>
          <p:cNvSpPr/>
          <p:nvPr/>
        </p:nvSpPr>
        <p:spPr>
          <a:xfrm>
            <a:off x="2466975" y="2581275"/>
            <a:ext cx="1938528" cy="935864"/>
          </a:xfrm>
          <a:custGeom>
            <a:avLst/>
            <a:gdLst/>
            <a:ahLst/>
            <a:cxnLst/>
            <a:rect l="0" t="0" r="0" b="0"/>
            <a:pathLst>
              <a:path w="1938528" h="935864">
                <a:moveTo>
                  <a:pt x="0" y="935864"/>
                </a:moveTo>
                <a:lnTo>
                  <a:pt x="1938528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6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6925" y="3381375"/>
            <a:ext cx="866775" cy="371475"/>
          </a:xfrm>
          <a:prstGeom prst="rect">
            <a:avLst/>
          </a:prstGeom>
          <a:noFill/>
        </p:spPr>
      </p:pic>
      <p:pic>
        <p:nvPicPr>
          <p:cNvPr id="1107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1925" y="2381250"/>
            <a:ext cx="866775" cy="371475"/>
          </a:xfrm>
          <a:prstGeom prst="rect">
            <a:avLst/>
          </a:prstGeom>
          <a:noFill/>
        </p:spPr>
      </p:pic>
      <p:pic>
        <p:nvPicPr>
          <p:cNvPr id="1108" name="Picture 7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6925" y="3381375"/>
            <a:ext cx="866775" cy="371475"/>
          </a:xfrm>
          <a:prstGeom prst="rect">
            <a:avLst/>
          </a:prstGeom>
          <a:noFill/>
        </p:spPr>
      </p:pic>
      <p:pic>
        <p:nvPicPr>
          <p:cNvPr id="1109" name="Picture 80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6925" y="4057650"/>
            <a:ext cx="676275" cy="609600"/>
          </a:xfrm>
          <a:prstGeom prst="rect">
            <a:avLst/>
          </a:prstGeom>
          <a:noFill/>
        </p:spPr>
      </p:pic>
      <p:pic>
        <p:nvPicPr>
          <p:cNvPr id="1110" name="Picture 80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4057650"/>
            <a:ext cx="676275" cy="609600"/>
          </a:xfrm>
          <a:prstGeom prst="rect">
            <a:avLst/>
          </a:prstGeom>
          <a:noFill/>
        </p:spPr>
      </p:pic>
      <p:pic>
        <p:nvPicPr>
          <p:cNvPr id="1111" name="Picture 80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4057650"/>
            <a:ext cx="685800" cy="609600"/>
          </a:xfrm>
          <a:prstGeom prst="rect">
            <a:avLst/>
          </a:prstGeom>
          <a:noFill/>
        </p:spPr>
      </p:pic>
      <p:pic>
        <p:nvPicPr>
          <p:cNvPr id="1112" name="Picture 80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2314575"/>
            <a:ext cx="685800" cy="619125"/>
          </a:xfrm>
          <a:prstGeom prst="rect">
            <a:avLst/>
          </a:prstGeom>
          <a:noFill/>
        </p:spPr>
      </p:pic>
      <p:pic>
        <p:nvPicPr>
          <p:cNvPr id="1113" name="Picture 80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7025" y="1714500"/>
            <a:ext cx="685800" cy="619125"/>
          </a:xfrm>
          <a:prstGeom prst="rect">
            <a:avLst/>
          </a:prstGeom>
          <a:noFill/>
        </p:spPr>
      </p:pic>
      <p:pic>
        <p:nvPicPr>
          <p:cNvPr id="1114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2924112"/>
            <a:ext cx="1347724" cy="147637"/>
          </a:xfrm>
          <a:prstGeom prst="rect">
            <a:avLst/>
          </a:prstGeom>
          <a:noFill/>
        </p:spPr>
      </p:pic>
      <p:sp>
        <p:nvSpPr>
          <p:cNvPr id="1115" name="Freeform 1115"/>
          <p:cNvSpPr/>
          <p:nvPr/>
        </p:nvSpPr>
        <p:spPr>
          <a:xfrm>
            <a:off x="8848725" y="298132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6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209862"/>
            <a:ext cx="1347724" cy="147637"/>
          </a:xfrm>
          <a:prstGeom prst="rect">
            <a:avLst/>
          </a:prstGeom>
          <a:noFill/>
        </p:spPr>
      </p:pic>
      <p:sp>
        <p:nvSpPr>
          <p:cNvPr id="1117" name="Freeform 1117"/>
          <p:cNvSpPr/>
          <p:nvPr/>
        </p:nvSpPr>
        <p:spPr>
          <a:xfrm>
            <a:off x="8848725" y="326707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8" name="Picture 50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495612"/>
            <a:ext cx="1347724" cy="147637"/>
          </a:xfrm>
          <a:prstGeom prst="rect">
            <a:avLst/>
          </a:prstGeom>
          <a:noFill/>
        </p:spPr>
      </p:pic>
      <p:sp>
        <p:nvSpPr>
          <p:cNvPr id="1119" name="Freeform 1119"/>
          <p:cNvSpPr/>
          <p:nvPr/>
        </p:nvSpPr>
        <p:spPr>
          <a:xfrm>
            <a:off x="8848725" y="355282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0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781362"/>
            <a:ext cx="1338199" cy="147637"/>
          </a:xfrm>
          <a:prstGeom prst="rect">
            <a:avLst/>
          </a:prstGeom>
          <a:noFill/>
        </p:spPr>
      </p:pic>
      <p:sp>
        <p:nvSpPr>
          <p:cNvPr id="1121" name="Freeform 1121"/>
          <p:cNvSpPr/>
          <p:nvPr/>
        </p:nvSpPr>
        <p:spPr>
          <a:xfrm>
            <a:off x="8848725" y="383857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2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828987"/>
            <a:ext cx="1338199" cy="147637"/>
          </a:xfrm>
          <a:prstGeom prst="rect">
            <a:avLst/>
          </a:prstGeom>
          <a:noFill/>
        </p:spPr>
      </p:pic>
      <p:sp>
        <p:nvSpPr>
          <p:cNvPr id="1123" name="Freeform 1123"/>
          <p:cNvSpPr/>
          <p:nvPr/>
        </p:nvSpPr>
        <p:spPr>
          <a:xfrm>
            <a:off x="8848725" y="388620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4" name="Picture 57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575" y="3876612"/>
            <a:ext cx="1338199" cy="147637"/>
          </a:xfrm>
          <a:prstGeom prst="rect">
            <a:avLst/>
          </a:prstGeom>
          <a:noFill/>
        </p:spPr>
      </p:pic>
      <p:sp>
        <p:nvSpPr>
          <p:cNvPr id="1125" name="Freeform 1125"/>
          <p:cNvSpPr/>
          <p:nvPr/>
        </p:nvSpPr>
        <p:spPr>
          <a:xfrm>
            <a:off x="8848725" y="393382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6" name="Freeform 1126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" name="Freeform 1127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8" name="Freeform 1128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9" name="Rectangle 1129"/>
          <p:cNvSpPr/>
          <p:nvPr/>
        </p:nvSpPr>
        <p:spPr>
          <a:xfrm>
            <a:off x="598169" y="866112"/>
            <a:ext cx="7207160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Exercițiul 2: Unicast E → C</a:t>
            </a:r>
          </a:p>
        </p:txBody>
      </p:sp>
      <p:sp>
        <p:nvSpPr>
          <p:cNvPr id="1130" name="Rectangle 1130"/>
          <p:cNvSpPr/>
          <p:nvPr/>
        </p:nvSpPr>
        <p:spPr>
          <a:xfrm>
            <a:off x="11473180" y="6457823"/>
            <a:ext cx="178384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26</a:t>
            </a:r>
          </a:p>
        </p:txBody>
      </p:sp>
      <p:sp>
        <p:nvSpPr>
          <p:cNvPr id="1131" name="Rectangle 1131"/>
          <p:cNvSpPr/>
          <p:nvPr/>
        </p:nvSpPr>
        <p:spPr>
          <a:xfrm>
            <a:off x="904875" y="5007283"/>
            <a:ext cx="10697533" cy="14120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109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Stația E trimite un unicast către stația C; toate switch-urile au tabela CAM vidă; la </a:t>
            </a:r>
          </a:p>
          <a:p>
            <a:pPr marL="228917">
              <a:lnSpc>
                <a:spcPts val="1652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ce dispozitive de rețea va ajunge unicast-ul?</a:t>
            </a:r>
          </a:p>
          <a:p>
            <a:pPr marL="457453">
              <a:lnSpc>
                <a:spcPts val="2205"/>
              </a:lnSpc>
            </a:pPr>
            <a:r>
              <a:rPr lang="en-GB" sz="2027" b="0" i="0" spc="1093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R: 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SW0, SW1, SW2, C 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(switch-urile fac flood)</a:t>
            </a:r>
          </a:p>
          <a:p>
            <a:pPr marL="0">
              <a:lnSpc>
                <a:spcPts val="2704"/>
              </a:lnSpc>
            </a:pPr>
            <a:r>
              <a:rPr lang="en-GB" sz="2027" b="0" i="0" spc="109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Ce format va avea cadrul pe legătura 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SW2 </a:t>
            </a:r>
            <a:r>
              <a:rPr lang="en-GB" sz="2027" b="1" i="0" spc="1085" baseline="0" dirty="0">
                <a:solidFill>
                  <a:srgbClr val="000000"/>
                </a:solidFill>
                <a:latin typeface="Consolas-Bold"/>
              </a:rPr>
              <a:t>–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SW1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? Dar pe legătura 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SW0 </a:t>
            </a:r>
            <a:r>
              <a:rPr lang="en-GB" sz="2027" b="1" i="0" spc="1086" baseline="0" dirty="0">
                <a:solidFill>
                  <a:srgbClr val="000000"/>
                </a:solidFill>
                <a:latin typeface="Consolas-Bold"/>
              </a:rPr>
              <a:t>–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SW2</a:t>
            </a:r>
          </a:p>
          <a:p>
            <a:pPr marL="457453">
              <a:lnSpc>
                <a:spcPts val="2177"/>
              </a:lnSpc>
            </a:pPr>
            <a:r>
              <a:rPr lang="en-GB" sz="2027" b="0" i="0" spc="1093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R: 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Ethernet pe SW2 </a:t>
            </a:r>
            <a:r>
              <a:rPr lang="en-GB" sz="2027" b="1" i="0" spc="1087" baseline="0" dirty="0">
                <a:solidFill>
                  <a:srgbClr val="000000"/>
                </a:solidFill>
                <a:latin typeface="Consolas-Bold"/>
              </a:rPr>
              <a:t>–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SW1, 802.1q pe SW0 </a:t>
            </a:r>
            <a:r>
              <a:rPr lang="en-GB" sz="2027" b="1" i="0" spc="1086" baseline="0" dirty="0">
                <a:solidFill>
                  <a:srgbClr val="000000"/>
                </a:solidFill>
                <a:latin typeface="Consolas-Bold"/>
              </a:rPr>
              <a:t>–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SW2</a:t>
            </a:r>
          </a:p>
        </p:txBody>
      </p:sp>
      <p:sp>
        <p:nvSpPr>
          <p:cNvPr id="1132" name="Rectangle 1132"/>
          <p:cNvSpPr/>
          <p:nvPr/>
        </p:nvSpPr>
        <p:spPr>
          <a:xfrm>
            <a:off x="3894454" y="3336385"/>
            <a:ext cx="1126045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Nativ: 10</a:t>
            </a:r>
          </a:p>
        </p:txBody>
      </p:sp>
      <p:sp>
        <p:nvSpPr>
          <p:cNvPr id="1133" name="Rectangle 1133"/>
          <p:cNvSpPr/>
          <p:nvPr/>
        </p:nvSpPr>
        <p:spPr>
          <a:xfrm>
            <a:off x="2180589" y="3547736"/>
            <a:ext cx="461989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SW0</a:t>
            </a:r>
          </a:p>
        </p:txBody>
      </p:sp>
      <p:sp>
        <p:nvSpPr>
          <p:cNvPr id="1134" name="Rectangle 1134"/>
          <p:cNvSpPr/>
          <p:nvPr/>
        </p:nvSpPr>
        <p:spPr>
          <a:xfrm>
            <a:off x="4105275" y="2544096"/>
            <a:ext cx="419252" cy="234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FFFFFF"/>
                </a:solidFill>
                <a:latin typeface="WorkSans-Bold"/>
              </a:rPr>
              <a:t>SW1</a:t>
            </a:r>
          </a:p>
        </p:txBody>
      </p:sp>
      <p:sp>
        <p:nvSpPr>
          <p:cNvPr id="1135" name="Rectangle 1135"/>
          <p:cNvSpPr/>
          <p:nvPr/>
        </p:nvSpPr>
        <p:spPr>
          <a:xfrm>
            <a:off x="5991859" y="3547736"/>
            <a:ext cx="452774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SW2</a:t>
            </a:r>
          </a:p>
        </p:txBody>
      </p:sp>
      <p:sp>
        <p:nvSpPr>
          <p:cNvPr id="1136" name="Rectangle 1136"/>
          <p:cNvSpPr/>
          <p:nvPr/>
        </p:nvSpPr>
        <p:spPr>
          <a:xfrm>
            <a:off x="2288794" y="4160441"/>
            <a:ext cx="4741471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10940" algn="l"/>
                <a:tab pos="4615814" algn="l"/>
                <a:tab pos="4615814" algn="l"/>
              </a:tabLst>
            </a:pPr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C	D	E	</a:t>
            </a:r>
          </a:p>
        </p:txBody>
      </p:sp>
      <p:sp>
        <p:nvSpPr>
          <p:cNvPr id="1137" name="Rectangle 1137"/>
          <p:cNvSpPr/>
          <p:nvPr/>
        </p:nvSpPr>
        <p:spPr>
          <a:xfrm>
            <a:off x="6904608" y="2419906"/>
            <a:ext cx="144453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B</a:t>
            </a:r>
          </a:p>
        </p:txBody>
      </p:sp>
      <p:sp>
        <p:nvSpPr>
          <p:cNvPr id="1138" name="Rectangle 1138"/>
          <p:cNvSpPr/>
          <p:nvPr/>
        </p:nvSpPr>
        <p:spPr>
          <a:xfrm>
            <a:off x="3091560" y="1817672"/>
            <a:ext cx="156040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A</a:t>
            </a:r>
          </a:p>
        </p:txBody>
      </p:sp>
      <p:sp>
        <p:nvSpPr>
          <p:cNvPr id="1139" name="Rectangle 1139"/>
          <p:cNvSpPr/>
          <p:nvPr/>
        </p:nvSpPr>
        <p:spPr>
          <a:xfrm>
            <a:off x="7912734" y="2929985"/>
            <a:ext cx="878356" cy="1087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  <a:p>
            <a:pPr marL="0">
              <a:lnSpc>
                <a:spcPts val="2251"/>
              </a:lnSpc>
            </a:pP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  <a:p>
            <a:pPr marL="0">
              <a:lnSpc>
                <a:spcPts val="2253"/>
              </a:lnSpc>
            </a:pP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  <a:p>
            <a:pPr marL="125348">
              <a:lnSpc>
                <a:spcPts val="2255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T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r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u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k</a:t>
            </a:r>
          </a:p>
        </p:txBody>
      </p:sp>
      <p:sp>
        <p:nvSpPr>
          <p:cNvPr id="1140" name="Rectangle 1140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33024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5F09"/>
                </a:solidFill>
                <a:latin typeface="Arial"/>
              </a:rPr>
              <a:t>LABORATORY</a:t>
            </a:r>
          </a:p>
        </p:txBody>
      </p:sp>
      <p:sp>
        <p:nvSpPr>
          <p:cNvPr id="1141" name="Rectangle 1141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Freeform 114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601726" y="165100"/>
                </a:moveTo>
                <a:lnTo>
                  <a:pt x="1416811" y="165100"/>
                </a:lnTo>
                <a:lnTo>
                  <a:pt x="1416811" y="376683"/>
                </a:lnTo>
                <a:lnTo>
                  <a:pt x="601726" y="376683"/>
                </a:lnTo>
                <a:lnTo>
                  <a:pt x="601726" y="165100"/>
                </a:lnTo>
                <a:close/>
                <a:moveTo>
                  <a:pt x="9741154" y="3617059"/>
                </a:moveTo>
                <a:lnTo>
                  <a:pt x="10512806" y="3617059"/>
                </a:lnTo>
                <a:lnTo>
                  <a:pt x="10512806" y="4043427"/>
                </a:lnTo>
                <a:lnTo>
                  <a:pt x="9741154" y="4043427"/>
                </a:lnTo>
                <a:lnTo>
                  <a:pt x="9741154" y="3617059"/>
                </a:lnTo>
                <a:close/>
                <a:moveTo>
                  <a:pt x="9745726" y="4076173"/>
                </a:moveTo>
                <a:lnTo>
                  <a:pt x="11203178" y="4076173"/>
                </a:lnTo>
                <a:lnTo>
                  <a:pt x="11203178" y="4198874"/>
                </a:lnTo>
                <a:lnTo>
                  <a:pt x="9745726" y="4198874"/>
                </a:lnTo>
                <a:lnTo>
                  <a:pt x="9745726" y="407617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43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144" name="Picture 114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145" name="Picture 1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146" name="Picture 11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2150" y="2352675"/>
            <a:ext cx="1771650" cy="2057400"/>
          </a:xfrm>
          <a:prstGeom prst="rect">
            <a:avLst/>
          </a:prstGeom>
          <a:noFill/>
        </p:spPr>
      </p:pic>
      <p:pic>
        <p:nvPicPr>
          <p:cNvPr id="1147" name="Picture 114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-9525"/>
            <a:ext cx="1000125" cy="466725"/>
          </a:xfrm>
          <a:prstGeom prst="rect">
            <a:avLst/>
          </a:prstGeom>
          <a:noFill/>
        </p:spPr>
      </p:pic>
      <p:sp>
        <p:nvSpPr>
          <p:cNvPr id="1148" name="Freeform 1148"/>
          <p:cNvSpPr/>
          <p:nvPr/>
        </p:nvSpPr>
        <p:spPr>
          <a:xfrm>
            <a:off x="595376" y="158751"/>
            <a:ext cx="827786" cy="224283"/>
          </a:xfrm>
          <a:custGeom>
            <a:avLst/>
            <a:gdLst/>
            <a:ahLst/>
            <a:cxnLst/>
            <a:rect l="0" t="0" r="0" b="0"/>
            <a:pathLst>
              <a:path w="827786" h="224283">
                <a:moveTo>
                  <a:pt x="1" y="224283"/>
                </a:moveTo>
                <a:lnTo>
                  <a:pt x="827786" y="224283"/>
                </a:lnTo>
                <a:lnTo>
                  <a:pt x="827786" y="0"/>
                </a:lnTo>
                <a:lnTo>
                  <a:pt x="0" y="0"/>
                </a:lnTo>
                <a:close/>
                <a:moveTo>
                  <a:pt x="5879592" y="669925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9" name="Freeform 1149"/>
          <p:cNvSpPr/>
          <p:nvPr/>
        </p:nvSpPr>
        <p:spPr>
          <a:xfrm>
            <a:off x="9734804" y="3610709"/>
            <a:ext cx="784352" cy="439068"/>
          </a:xfrm>
          <a:custGeom>
            <a:avLst/>
            <a:gdLst/>
            <a:ahLst/>
            <a:cxnLst/>
            <a:rect l="0" t="0" r="0" b="0"/>
            <a:pathLst>
              <a:path w="784352" h="439068">
                <a:moveTo>
                  <a:pt x="0" y="439068"/>
                </a:moveTo>
                <a:lnTo>
                  <a:pt x="784352" y="439068"/>
                </a:lnTo>
                <a:lnTo>
                  <a:pt x="784352" y="0"/>
                </a:lnTo>
                <a:lnTo>
                  <a:pt x="0" y="0"/>
                </a:lnTo>
                <a:close/>
                <a:moveTo>
                  <a:pt x="-6926581" y="3247291"/>
                </a:moveTo>
              </a:path>
            </a:pathLst>
          </a:custGeom>
          <a:solidFill>
            <a:srgbClr val="1A90C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0" name="Freeform 1150"/>
          <p:cNvSpPr/>
          <p:nvPr/>
        </p:nvSpPr>
        <p:spPr>
          <a:xfrm>
            <a:off x="9739376" y="4069823"/>
            <a:ext cx="1470152" cy="135401"/>
          </a:xfrm>
          <a:custGeom>
            <a:avLst/>
            <a:gdLst/>
            <a:ahLst/>
            <a:cxnLst/>
            <a:rect l="0" t="0" r="0" b="0"/>
            <a:pathLst>
              <a:path w="1470152" h="135401">
                <a:moveTo>
                  <a:pt x="0" y="135401"/>
                </a:moveTo>
                <a:lnTo>
                  <a:pt x="1470152" y="135401"/>
                </a:lnTo>
                <a:lnTo>
                  <a:pt x="1470152" y="0"/>
                </a:lnTo>
                <a:lnTo>
                  <a:pt x="0" y="0"/>
                </a:lnTo>
                <a:close/>
                <a:moveTo>
                  <a:pt x="-7086600" y="2788177"/>
                </a:moveTo>
              </a:path>
            </a:pathLst>
          </a:custGeom>
          <a:solidFill>
            <a:srgbClr val="168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1" name="Rectangle 1151"/>
          <p:cNvSpPr/>
          <p:nvPr/>
        </p:nvSpPr>
        <p:spPr>
          <a:xfrm>
            <a:off x="598169" y="2574125"/>
            <a:ext cx="7699099" cy="18681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6009" b="1" i="0" spc="0" baseline="0" dirty="0">
                <a:solidFill>
                  <a:srgbClr val="FFFFFF"/>
                </a:solidFill>
                <a:latin typeface="WorkSans-Bold"/>
              </a:rPr>
              <a:t>Rutarea Inter-VLAN </a:t>
            </a:r>
          </a:p>
          <a:p>
            <a:pPr marL="0">
              <a:lnSpc>
                <a:spcPts val="4055"/>
              </a:lnSpc>
            </a:pPr>
            <a:r>
              <a:rPr lang="en-GB" sz="2402" b="0" i="0" spc="0" baseline="0" dirty="0">
                <a:solidFill>
                  <a:srgbClr val="FFFFFF"/>
                </a:solidFill>
                <a:latin typeface="WorkSans-Light"/>
              </a:rPr>
              <a:t>Rutare clasică</a:t>
            </a:r>
          </a:p>
          <a:p>
            <a:pPr marL="0">
              <a:lnSpc>
                <a:spcPts val="3605"/>
              </a:lnSpc>
            </a:pPr>
            <a:r>
              <a:rPr lang="en-GB" sz="2402" b="0" i="0" spc="0" baseline="0" dirty="0">
                <a:solidFill>
                  <a:srgbClr val="FFFFFF"/>
                </a:solidFill>
                <a:latin typeface="WorkSans-Light"/>
              </a:rPr>
              <a:t>Router-on-a-stick</a:t>
            </a:r>
          </a:p>
        </p:txBody>
      </p:sp>
      <p:sp>
        <p:nvSpPr>
          <p:cNvPr id="1152" name="Rectangle 1152"/>
          <p:cNvSpPr/>
          <p:nvPr/>
        </p:nvSpPr>
        <p:spPr>
          <a:xfrm>
            <a:off x="11479530" y="6457823"/>
            <a:ext cx="17122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FFFFFF"/>
                </a:solidFill>
                <a:latin typeface="WorkSans-Regular"/>
              </a:rPr>
              <a:t>27</a:t>
            </a:r>
          </a:p>
        </p:txBody>
      </p:sp>
      <p:sp>
        <p:nvSpPr>
          <p:cNvPr id="1153" name="Rectangle 1153"/>
          <p:cNvSpPr/>
          <p:nvPr/>
        </p:nvSpPr>
        <p:spPr>
          <a:xfrm>
            <a:off x="604868" y="159385"/>
            <a:ext cx="811792" cy="2206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2353"/>
            <a:r>
              <a:rPr lang="en-GB" sz="1000" b="1" i="0" spc="0" baseline="0" dirty="0">
                <a:solidFill>
                  <a:srgbClr val="000000"/>
                </a:solidFill>
                <a:latin typeface="Arial"/>
              </a:rPr>
              <a:t>SYSTEMS</a:t>
            </a:r>
          </a:p>
          <a:p>
            <a:pPr marL="0">
              <a:lnSpc>
                <a:spcPts val="620"/>
              </a:lnSpc>
            </a:pPr>
            <a:r>
              <a:rPr lang="en-GB" sz="700" b="0" i="0" spc="-15" baseline="0" dirty="0">
                <a:solidFill>
                  <a:srgbClr val="000000"/>
                </a:solidFill>
                <a:latin typeface="Arial"/>
              </a:rPr>
              <a:t>6</a:t>
            </a:r>
            <a:r>
              <a:rPr lang="en-GB" sz="700" b="0" i="0" spc="-18" baseline="0" dirty="0">
                <a:solidFill>
                  <a:srgbClr val="000000"/>
                </a:solidFill>
                <a:latin typeface="Arial"/>
              </a:rPr>
              <a:t>X</a:t>
            </a:r>
            <a:r>
              <a:rPr lang="en-GB" sz="700" b="0" i="0" spc="-15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GB" sz="700" b="0" i="0" spc="-6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000000"/>
                </a:solidFill>
                <a:latin typeface="Arial"/>
              </a:rPr>
              <a:t>LABORATORY</a:t>
            </a:r>
          </a:p>
        </p:txBody>
      </p:sp>
      <p:sp>
        <p:nvSpPr>
          <p:cNvPr id="1154" name="Rectangle 1154"/>
          <p:cNvSpPr/>
          <p:nvPr/>
        </p:nvSpPr>
        <p:spPr>
          <a:xfrm>
            <a:off x="9705641" y="3515297"/>
            <a:ext cx="1501252" cy="7068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500" b="1" i="0" spc="0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GB" sz="1666" b="0" i="0" spc="130" baseline="-114545" dirty="0">
                <a:solidFill>
                  <a:srgbClr val="D6EDF8"/>
                </a:solidFill>
                <a:latin typeface="Arial"/>
              </a:rPr>
              <a:t>crunc</a:t>
            </a:r>
            <a:r>
              <a:rPr lang="en-GB" sz="4500" b="1" i="0" spc="0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GB" sz="1666" b="0" i="0" spc="164" baseline="-114545" dirty="0">
                <a:solidFill>
                  <a:srgbClr val="D6EDF8"/>
                </a:solidFill>
                <a:latin typeface="Arial"/>
              </a:rPr>
              <a:t>i</a:t>
            </a:r>
            <a:r>
              <a:rPr lang="en-GB" sz="1666" b="0" i="0" spc="473" baseline="-114545" dirty="0">
                <a:solidFill>
                  <a:srgbClr val="D6EDF8"/>
                </a:solidFill>
                <a:latin typeface="Arial"/>
              </a:rPr>
              <a:t>t</a:t>
            </a:r>
            <a:r>
              <a:rPr lang="en-GB" sz="1666" b="0" i="0" spc="107" baseline="-114545" dirty="0">
                <a:solidFill>
                  <a:srgbClr val="D6EDF8"/>
                </a:solidFill>
                <a:latin typeface="Arial"/>
              </a:rPr>
              <a:t>connected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Freeform 115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  <a:moveTo>
                  <a:pt x="11339068" y="1527556"/>
                </a:moveTo>
                <a:lnTo>
                  <a:pt x="11751818" y="1527556"/>
                </a:lnTo>
                <a:lnTo>
                  <a:pt x="11751818" y="1588262"/>
                </a:lnTo>
                <a:lnTo>
                  <a:pt x="11339068" y="1588262"/>
                </a:lnTo>
                <a:lnTo>
                  <a:pt x="11339068" y="152755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56" name="Picture 115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157" name="Picture 115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158" name="Picture 1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2825" y="3476562"/>
            <a:ext cx="157162" cy="1157287"/>
          </a:xfrm>
          <a:prstGeom prst="rect">
            <a:avLst/>
          </a:prstGeom>
          <a:noFill/>
        </p:spPr>
      </p:pic>
      <p:sp>
        <p:nvSpPr>
          <p:cNvPr id="1159" name="Freeform 1159"/>
          <p:cNvSpPr/>
          <p:nvPr/>
        </p:nvSpPr>
        <p:spPr>
          <a:xfrm>
            <a:off x="3629025" y="3514725"/>
            <a:ext cx="10795" cy="1028446"/>
          </a:xfrm>
          <a:custGeom>
            <a:avLst/>
            <a:gdLst/>
            <a:ahLst/>
            <a:cxnLst/>
            <a:rect l="0" t="0" r="0" b="0"/>
            <a:pathLst>
              <a:path w="10795" h="1028446">
                <a:moveTo>
                  <a:pt x="10795" y="0"/>
                </a:moveTo>
                <a:lnTo>
                  <a:pt x="0" y="1028446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0" name="Picture 116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1825" y="3562287"/>
            <a:ext cx="852487" cy="852487"/>
          </a:xfrm>
          <a:prstGeom prst="rect">
            <a:avLst/>
          </a:prstGeom>
          <a:noFill/>
        </p:spPr>
      </p:pic>
      <p:pic>
        <p:nvPicPr>
          <p:cNvPr id="1161" name="Picture 116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1854" y="3583805"/>
            <a:ext cx="766715" cy="766715"/>
          </a:xfrm>
          <a:prstGeom prst="rect">
            <a:avLst/>
          </a:prstGeom>
          <a:noFill/>
        </p:spPr>
      </p:pic>
      <p:pic>
        <p:nvPicPr>
          <p:cNvPr id="1162" name="Picture 116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0" y="3552762"/>
            <a:ext cx="928687" cy="785812"/>
          </a:xfrm>
          <a:prstGeom prst="rect">
            <a:avLst/>
          </a:prstGeom>
          <a:noFill/>
        </p:spPr>
      </p:pic>
      <p:sp>
        <p:nvSpPr>
          <p:cNvPr id="1163" name="Freeform 1163"/>
          <p:cNvSpPr/>
          <p:nvPr/>
        </p:nvSpPr>
        <p:spPr>
          <a:xfrm>
            <a:off x="7772400" y="3609975"/>
            <a:ext cx="785876" cy="643002"/>
          </a:xfrm>
          <a:custGeom>
            <a:avLst/>
            <a:gdLst/>
            <a:ahLst/>
            <a:cxnLst/>
            <a:rect l="0" t="0" r="0" b="0"/>
            <a:pathLst>
              <a:path w="785876" h="643002">
                <a:moveTo>
                  <a:pt x="785876" y="643002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4" name="Picture 116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75" y="2409762"/>
            <a:ext cx="862012" cy="1147762"/>
          </a:xfrm>
          <a:prstGeom prst="rect">
            <a:avLst/>
          </a:prstGeom>
          <a:noFill/>
        </p:spPr>
      </p:pic>
      <p:sp>
        <p:nvSpPr>
          <p:cNvPr id="1165" name="Freeform 1165"/>
          <p:cNvSpPr/>
          <p:nvPr/>
        </p:nvSpPr>
        <p:spPr>
          <a:xfrm>
            <a:off x="7839075" y="2466975"/>
            <a:ext cx="714375" cy="1000125"/>
          </a:xfrm>
          <a:custGeom>
            <a:avLst/>
            <a:gdLst/>
            <a:ahLst/>
            <a:cxnLst/>
            <a:rect l="0" t="0" r="0" b="0"/>
            <a:pathLst>
              <a:path w="714375" h="1000125">
                <a:moveTo>
                  <a:pt x="0" y="1000125"/>
                </a:moveTo>
                <a:lnTo>
                  <a:pt x="714375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6" name="Picture 116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781112"/>
            <a:ext cx="1395349" cy="757237"/>
          </a:xfrm>
          <a:prstGeom prst="rect">
            <a:avLst/>
          </a:prstGeom>
          <a:noFill/>
        </p:spPr>
      </p:pic>
      <p:sp>
        <p:nvSpPr>
          <p:cNvPr id="1167" name="Freeform 1167"/>
          <p:cNvSpPr/>
          <p:nvPr/>
        </p:nvSpPr>
        <p:spPr>
          <a:xfrm>
            <a:off x="4410075" y="1828800"/>
            <a:ext cx="1257553" cy="614427"/>
          </a:xfrm>
          <a:custGeom>
            <a:avLst/>
            <a:gdLst/>
            <a:ahLst/>
            <a:cxnLst/>
            <a:rect l="0" t="0" r="0" b="0"/>
            <a:pathLst>
              <a:path w="1257553" h="614427">
                <a:moveTo>
                  <a:pt x="0" y="0"/>
                </a:moveTo>
                <a:lnTo>
                  <a:pt x="1257553" y="614427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8" name="Picture 116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3428937"/>
            <a:ext cx="3729101" cy="147637"/>
          </a:xfrm>
          <a:prstGeom prst="rect">
            <a:avLst/>
          </a:prstGeom>
          <a:noFill/>
        </p:spPr>
      </p:pic>
      <p:sp>
        <p:nvSpPr>
          <p:cNvPr id="1169" name="Freeform 1169"/>
          <p:cNvSpPr/>
          <p:nvPr/>
        </p:nvSpPr>
        <p:spPr>
          <a:xfrm>
            <a:off x="3981450" y="3486150"/>
            <a:ext cx="3599688" cy="0"/>
          </a:xfrm>
          <a:custGeom>
            <a:avLst/>
            <a:gdLst/>
            <a:ahLst/>
            <a:cxnLst/>
            <a:rect l="0" t="0" r="0" b="0"/>
            <a:pathLst>
              <a:path w="3599688">
                <a:moveTo>
                  <a:pt x="0" y="0"/>
                </a:moveTo>
                <a:lnTo>
                  <a:pt x="3599688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0" name="Picture 116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3476562"/>
            <a:ext cx="3729101" cy="147637"/>
          </a:xfrm>
          <a:prstGeom prst="rect">
            <a:avLst/>
          </a:prstGeom>
          <a:noFill/>
        </p:spPr>
      </p:pic>
      <p:sp>
        <p:nvSpPr>
          <p:cNvPr id="1171" name="Freeform 1171"/>
          <p:cNvSpPr/>
          <p:nvPr/>
        </p:nvSpPr>
        <p:spPr>
          <a:xfrm>
            <a:off x="3981450" y="3533775"/>
            <a:ext cx="3599688" cy="0"/>
          </a:xfrm>
          <a:custGeom>
            <a:avLst/>
            <a:gdLst/>
            <a:ahLst/>
            <a:cxnLst/>
            <a:rect l="0" t="0" r="0" b="0"/>
            <a:pathLst>
              <a:path w="3599688">
                <a:moveTo>
                  <a:pt x="0" y="0"/>
                </a:moveTo>
                <a:lnTo>
                  <a:pt x="3599688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2" name="Picture 116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3524187"/>
            <a:ext cx="3729101" cy="147637"/>
          </a:xfrm>
          <a:prstGeom prst="rect">
            <a:avLst/>
          </a:prstGeom>
          <a:noFill/>
        </p:spPr>
      </p:pic>
      <p:sp>
        <p:nvSpPr>
          <p:cNvPr id="1173" name="Freeform 1173"/>
          <p:cNvSpPr/>
          <p:nvPr/>
        </p:nvSpPr>
        <p:spPr>
          <a:xfrm>
            <a:off x="3981450" y="3581400"/>
            <a:ext cx="3599688" cy="0"/>
          </a:xfrm>
          <a:custGeom>
            <a:avLst/>
            <a:gdLst/>
            <a:ahLst/>
            <a:cxnLst/>
            <a:rect l="0" t="0" r="0" b="0"/>
            <a:pathLst>
              <a:path w="3599688">
                <a:moveTo>
                  <a:pt x="0" y="0"/>
                </a:moveTo>
                <a:lnTo>
                  <a:pt x="3599688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4" name="Picture 117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1225" y="2390712"/>
            <a:ext cx="1995551" cy="1214437"/>
          </a:xfrm>
          <a:prstGeom prst="rect">
            <a:avLst/>
          </a:prstGeom>
          <a:noFill/>
        </p:spPr>
      </p:pic>
      <p:sp>
        <p:nvSpPr>
          <p:cNvPr id="1175" name="Freeform 1175"/>
          <p:cNvSpPr/>
          <p:nvPr/>
        </p:nvSpPr>
        <p:spPr>
          <a:xfrm>
            <a:off x="6057900" y="2438400"/>
            <a:ext cx="1857375" cy="1071627"/>
          </a:xfrm>
          <a:custGeom>
            <a:avLst/>
            <a:gdLst/>
            <a:ahLst/>
            <a:cxnLst/>
            <a:rect l="0" t="0" r="0" b="0"/>
            <a:pathLst>
              <a:path w="1857375" h="1071627">
                <a:moveTo>
                  <a:pt x="0" y="0"/>
                </a:moveTo>
                <a:lnTo>
                  <a:pt x="1857375" y="1071627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6" name="Picture 117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3100" y="2438337"/>
            <a:ext cx="1995551" cy="1214437"/>
          </a:xfrm>
          <a:prstGeom prst="rect">
            <a:avLst/>
          </a:prstGeom>
          <a:noFill/>
        </p:spPr>
      </p:pic>
      <p:sp>
        <p:nvSpPr>
          <p:cNvPr id="1177" name="Freeform 1177"/>
          <p:cNvSpPr/>
          <p:nvPr/>
        </p:nvSpPr>
        <p:spPr>
          <a:xfrm>
            <a:off x="5819775" y="2486025"/>
            <a:ext cx="1857375" cy="1071627"/>
          </a:xfrm>
          <a:custGeom>
            <a:avLst/>
            <a:gdLst/>
            <a:ahLst/>
            <a:cxnLst/>
            <a:rect l="0" t="0" r="0" b="0"/>
            <a:pathLst>
              <a:path w="1857375" h="1071627">
                <a:moveTo>
                  <a:pt x="0" y="0"/>
                </a:moveTo>
                <a:lnTo>
                  <a:pt x="1857375" y="1071627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8" name="Picture 117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9025" y="2409762"/>
            <a:ext cx="2214626" cy="1147762"/>
          </a:xfrm>
          <a:prstGeom prst="rect">
            <a:avLst/>
          </a:prstGeom>
          <a:noFill/>
        </p:spPr>
      </p:pic>
      <p:sp>
        <p:nvSpPr>
          <p:cNvPr id="1179" name="Freeform 1179"/>
          <p:cNvSpPr/>
          <p:nvPr/>
        </p:nvSpPr>
        <p:spPr>
          <a:xfrm>
            <a:off x="3695700" y="2466975"/>
            <a:ext cx="2071751" cy="1000125"/>
          </a:xfrm>
          <a:custGeom>
            <a:avLst/>
            <a:gdLst/>
            <a:ahLst/>
            <a:cxnLst/>
            <a:rect l="0" t="0" r="0" b="0"/>
            <a:pathLst>
              <a:path w="2071751" h="1000125">
                <a:moveTo>
                  <a:pt x="0" y="1000125"/>
                </a:moveTo>
                <a:lnTo>
                  <a:pt x="207175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0" name="Picture 1180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7075" y="3324225"/>
            <a:ext cx="923925" cy="400050"/>
          </a:xfrm>
          <a:prstGeom prst="rect">
            <a:avLst/>
          </a:prstGeom>
          <a:noFill/>
        </p:spPr>
      </p:pic>
      <p:pic>
        <p:nvPicPr>
          <p:cNvPr id="1181" name="Picture 118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5425" y="2257425"/>
            <a:ext cx="923925" cy="390525"/>
          </a:xfrm>
          <a:prstGeom prst="rect">
            <a:avLst/>
          </a:prstGeom>
          <a:noFill/>
        </p:spPr>
      </p:pic>
      <p:pic>
        <p:nvPicPr>
          <p:cNvPr id="1182" name="Picture 1180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3775" y="3324225"/>
            <a:ext cx="923925" cy="400050"/>
          </a:xfrm>
          <a:prstGeom prst="rect">
            <a:avLst/>
          </a:prstGeom>
          <a:noFill/>
        </p:spPr>
      </p:pic>
      <p:pic>
        <p:nvPicPr>
          <p:cNvPr id="1183" name="Picture 118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7075" y="4038600"/>
            <a:ext cx="723900" cy="657225"/>
          </a:xfrm>
          <a:prstGeom prst="rect">
            <a:avLst/>
          </a:prstGeom>
          <a:noFill/>
        </p:spPr>
      </p:pic>
      <p:pic>
        <p:nvPicPr>
          <p:cNvPr id="1184" name="Picture 118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6075" y="4038600"/>
            <a:ext cx="723900" cy="657225"/>
          </a:xfrm>
          <a:prstGeom prst="rect">
            <a:avLst/>
          </a:prstGeom>
          <a:noFill/>
        </p:spPr>
      </p:pic>
      <p:pic>
        <p:nvPicPr>
          <p:cNvPr id="1185" name="Picture 118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1025" y="4038600"/>
            <a:ext cx="723900" cy="657225"/>
          </a:xfrm>
          <a:prstGeom prst="rect">
            <a:avLst/>
          </a:prstGeom>
          <a:noFill/>
        </p:spPr>
      </p:pic>
      <p:pic>
        <p:nvPicPr>
          <p:cNvPr id="1186" name="Picture 118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1025" y="2181225"/>
            <a:ext cx="723900" cy="657225"/>
          </a:xfrm>
          <a:prstGeom prst="rect">
            <a:avLst/>
          </a:prstGeom>
          <a:noFill/>
        </p:spPr>
      </p:pic>
      <p:pic>
        <p:nvPicPr>
          <p:cNvPr id="1187" name="Picture 118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325" y="1543050"/>
            <a:ext cx="723900" cy="657225"/>
          </a:xfrm>
          <a:prstGeom prst="rect">
            <a:avLst/>
          </a:prstGeom>
          <a:noFill/>
        </p:spPr>
      </p:pic>
      <p:sp>
        <p:nvSpPr>
          <p:cNvPr id="1188" name="Freeform 1188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9" name="Freeform 1189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0" name="Freeform 1190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1" name="Freeform 1191"/>
          <p:cNvSpPr/>
          <p:nvPr/>
        </p:nvSpPr>
        <p:spPr>
          <a:xfrm>
            <a:off x="11332718" y="1521206"/>
            <a:ext cx="425450" cy="73406"/>
          </a:xfrm>
          <a:custGeom>
            <a:avLst/>
            <a:gdLst/>
            <a:ahLst/>
            <a:cxnLst/>
            <a:rect l="0" t="0" r="0" b="0"/>
            <a:pathLst>
              <a:path w="425450" h="73406">
                <a:moveTo>
                  <a:pt x="0" y="73406"/>
                </a:moveTo>
                <a:lnTo>
                  <a:pt x="425450" y="73406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679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2" name="Rectangle 1192"/>
          <p:cNvSpPr/>
          <p:nvPr/>
        </p:nvSpPr>
        <p:spPr>
          <a:xfrm>
            <a:off x="598169" y="866112"/>
            <a:ext cx="5186251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Necesitatea rutării</a:t>
            </a:r>
          </a:p>
        </p:txBody>
      </p:sp>
      <p:sp>
        <p:nvSpPr>
          <p:cNvPr id="1193" name="Rectangle 1193"/>
          <p:cNvSpPr/>
          <p:nvPr/>
        </p:nvSpPr>
        <p:spPr>
          <a:xfrm>
            <a:off x="598169" y="4820235"/>
            <a:ext cx="10180180" cy="1194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1" i="0" spc="970" baseline="0" dirty="0">
                <a:solidFill>
                  <a:srgbClr val="000000"/>
                </a:solidFill>
                <a:latin typeface="WorkSans-Bold"/>
              </a:rPr>
              <a:t>A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vrea să comunice cu </a:t>
            </a:r>
            <a:r>
              <a:rPr lang="en-GB" sz="2779" b="1" i="0" spc="0" baseline="0" dirty="0">
                <a:solidFill>
                  <a:srgbClr val="000000"/>
                </a:solidFill>
                <a:latin typeface="WorkSans-Bold"/>
              </a:rPr>
              <a:t>E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; cum ar putea trimite un cadru </a:t>
            </a:r>
          </a:p>
          <a:p>
            <a:pPr marL="228600">
              <a:lnSpc>
                <a:spcPts val="3005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către E în topologia de mai sus?</a:t>
            </a:r>
          </a:p>
          <a:p>
            <a:pPr marL="457517">
              <a:lnSpc>
                <a:spcPts val="3138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R: nu se poate, este necesar un </a:t>
            </a:r>
            <a:r>
              <a:rPr lang="en-GB" sz="2402" b="1" i="0" spc="0" baseline="0" dirty="0">
                <a:solidFill>
                  <a:srgbClr val="000000"/>
                </a:solidFill>
                <a:latin typeface="WorkSans-Bold"/>
              </a:rPr>
              <a:t>Ruter</a:t>
            </a:r>
          </a:p>
        </p:txBody>
      </p:sp>
      <p:sp>
        <p:nvSpPr>
          <p:cNvPr id="1194" name="Rectangle 1194"/>
          <p:cNvSpPr/>
          <p:nvPr/>
        </p:nvSpPr>
        <p:spPr>
          <a:xfrm>
            <a:off x="11471656" y="6457823"/>
            <a:ext cx="179603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28</a:t>
            </a:r>
          </a:p>
        </p:txBody>
      </p:sp>
      <p:sp>
        <p:nvSpPr>
          <p:cNvPr id="1195" name="Rectangle 1195"/>
          <p:cNvSpPr/>
          <p:nvPr/>
        </p:nvSpPr>
        <p:spPr>
          <a:xfrm>
            <a:off x="5247640" y="3277711"/>
            <a:ext cx="1126045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Nativ: 10</a:t>
            </a:r>
          </a:p>
        </p:txBody>
      </p:sp>
      <p:sp>
        <p:nvSpPr>
          <p:cNvPr id="1196" name="Rectangle 1196"/>
          <p:cNvSpPr/>
          <p:nvPr/>
        </p:nvSpPr>
        <p:spPr>
          <a:xfrm>
            <a:off x="3405759" y="3505826"/>
            <a:ext cx="461989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SW0</a:t>
            </a:r>
          </a:p>
        </p:txBody>
      </p:sp>
      <p:sp>
        <p:nvSpPr>
          <p:cNvPr id="1197" name="Rectangle 1197"/>
          <p:cNvSpPr/>
          <p:nvPr/>
        </p:nvSpPr>
        <p:spPr>
          <a:xfrm>
            <a:off x="5461253" y="2432803"/>
            <a:ext cx="419316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SW1</a:t>
            </a:r>
          </a:p>
        </p:txBody>
      </p:sp>
      <p:sp>
        <p:nvSpPr>
          <p:cNvPr id="1198" name="Rectangle 1198"/>
          <p:cNvSpPr/>
          <p:nvPr/>
        </p:nvSpPr>
        <p:spPr>
          <a:xfrm>
            <a:off x="7478776" y="3505826"/>
            <a:ext cx="452373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SW2</a:t>
            </a:r>
          </a:p>
        </p:txBody>
      </p:sp>
      <p:sp>
        <p:nvSpPr>
          <p:cNvPr id="1199" name="Rectangle 1199"/>
          <p:cNvSpPr/>
          <p:nvPr/>
        </p:nvSpPr>
        <p:spPr>
          <a:xfrm>
            <a:off x="3508121" y="4173522"/>
            <a:ext cx="5058590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31794" algn="l"/>
                <a:tab pos="4932934" algn="l"/>
                <a:tab pos="4932934" algn="l"/>
              </a:tabLst>
            </a:pPr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C	D	E	</a:t>
            </a:r>
          </a:p>
        </p:txBody>
      </p:sp>
      <p:sp>
        <p:nvSpPr>
          <p:cNvPr id="1200" name="Rectangle 1200"/>
          <p:cNvSpPr/>
          <p:nvPr/>
        </p:nvSpPr>
        <p:spPr>
          <a:xfrm>
            <a:off x="8441055" y="2313480"/>
            <a:ext cx="144453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B</a:t>
            </a:r>
          </a:p>
        </p:txBody>
      </p:sp>
      <p:sp>
        <p:nvSpPr>
          <p:cNvPr id="1201" name="Rectangle 1201"/>
          <p:cNvSpPr/>
          <p:nvPr/>
        </p:nvSpPr>
        <p:spPr>
          <a:xfrm>
            <a:off x="4366259" y="1669590"/>
            <a:ext cx="156040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A</a:t>
            </a:r>
          </a:p>
        </p:txBody>
      </p:sp>
      <p:sp>
        <p:nvSpPr>
          <p:cNvPr id="1202" name="Rectangle 1202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33024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5F09"/>
                </a:solidFill>
                <a:latin typeface="Arial"/>
              </a:rPr>
              <a:t>LABORATORY</a:t>
            </a:r>
          </a:p>
        </p:txBody>
      </p:sp>
      <p:sp>
        <p:nvSpPr>
          <p:cNvPr id="1203" name="Rectangle 1203"/>
          <p:cNvSpPr/>
          <p:nvPr/>
        </p:nvSpPr>
        <p:spPr>
          <a:xfrm>
            <a:off x="11078994" y="1271969"/>
            <a:ext cx="670517" cy="3234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GB" sz="2100" b="1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GB" sz="757" b="1" i="0" spc="0" baseline="-107999" dirty="0">
                <a:solidFill>
                  <a:srgbClr val="000000"/>
                </a:solidFill>
                <a:latin typeface="Arial"/>
              </a:rPr>
              <a:t>i</a:t>
            </a:r>
            <a:r>
              <a:rPr lang="en-GB" sz="757" b="1" i="0" spc="189" baseline="-107999" dirty="0">
                <a:solidFill>
                  <a:srgbClr val="000000"/>
                </a:solidFill>
                <a:latin typeface="Arial"/>
              </a:rPr>
              <a:t>t</a:t>
            </a:r>
            <a:r>
              <a:rPr lang="en-GB" sz="757" b="1" i="0" spc="0" baseline="-107999" dirty="0">
                <a:solidFill>
                  <a:srgbClr val="000000"/>
                </a:solidFill>
                <a:latin typeface="Arial"/>
              </a:rPr>
              <a:t>cwinacted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Freeform 120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9140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1404"/>
                </a:lnTo>
                <a:close/>
                <a:moveTo>
                  <a:pt x="6566596" y="6858000"/>
                </a:moveTo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5" name="Picture 120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206" name="Picture 120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207" name="Picture 120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3725" y="3397187"/>
            <a:ext cx="4135501" cy="2792476"/>
          </a:xfrm>
          <a:prstGeom prst="rect">
            <a:avLst/>
          </a:prstGeom>
          <a:noFill/>
        </p:spPr>
      </p:pic>
      <p:sp>
        <p:nvSpPr>
          <p:cNvPr id="1208" name="Freeform 1208"/>
          <p:cNvSpPr/>
          <p:nvPr/>
        </p:nvSpPr>
        <p:spPr>
          <a:xfrm>
            <a:off x="5762625" y="3467100"/>
            <a:ext cx="3962400" cy="2619375"/>
          </a:xfrm>
          <a:custGeom>
            <a:avLst/>
            <a:gdLst/>
            <a:ahLst/>
            <a:cxnLst/>
            <a:rect l="0" t="0" r="0" b="0"/>
            <a:pathLst>
              <a:path w="3962400" h="2619375">
                <a:moveTo>
                  <a:pt x="0" y="1309624"/>
                </a:moveTo>
                <a:cubicBezTo>
                  <a:pt x="0" y="586359"/>
                  <a:pt x="886968" y="0"/>
                  <a:pt x="1981200" y="0"/>
                </a:cubicBezTo>
                <a:cubicBezTo>
                  <a:pt x="3075431" y="0"/>
                  <a:pt x="3962400" y="586359"/>
                  <a:pt x="3962400" y="1309624"/>
                </a:cubicBezTo>
                <a:cubicBezTo>
                  <a:pt x="3962400" y="2033017"/>
                  <a:pt x="3075431" y="2619375"/>
                  <a:pt x="1981200" y="2619375"/>
                </a:cubicBezTo>
                <a:cubicBezTo>
                  <a:pt x="886968" y="2619375"/>
                  <a:pt x="0" y="2033017"/>
                  <a:pt x="0" y="1309624"/>
                </a:cubicBezTo>
                <a:close/>
                <a:moveTo>
                  <a:pt x="-3681349" y="3390900"/>
                </a:moveTo>
              </a:path>
            </a:pathLst>
          </a:custGeom>
          <a:solidFill>
            <a:srgbClr val="F2DAD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9" name="Freeform 1209"/>
          <p:cNvSpPr/>
          <p:nvPr/>
        </p:nvSpPr>
        <p:spPr>
          <a:xfrm>
            <a:off x="5762625" y="3467100"/>
            <a:ext cx="3962400" cy="2619375"/>
          </a:xfrm>
          <a:custGeom>
            <a:avLst/>
            <a:gdLst/>
            <a:ahLst/>
            <a:cxnLst/>
            <a:rect l="0" t="0" r="0" b="0"/>
            <a:pathLst>
              <a:path w="3962400" h="2619375">
                <a:moveTo>
                  <a:pt x="0" y="1309624"/>
                </a:moveTo>
                <a:cubicBezTo>
                  <a:pt x="0" y="586359"/>
                  <a:pt x="886968" y="0"/>
                  <a:pt x="1981200" y="0"/>
                </a:cubicBezTo>
                <a:cubicBezTo>
                  <a:pt x="3075431" y="0"/>
                  <a:pt x="3962400" y="586359"/>
                  <a:pt x="3962400" y="1309624"/>
                </a:cubicBezTo>
                <a:cubicBezTo>
                  <a:pt x="3962400" y="2033017"/>
                  <a:pt x="3075431" y="2619375"/>
                  <a:pt x="1981200" y="2619375"/>
                </a:cubicBezTo>
                <a:cubicBezTo>
                  <a:pt x="886968" y="2619375"/>
                  <a:pt x="0" y="2033017"/>
                  <a:pt x="0" y="1309624"/>
                </a:cubicBezTo>
                <a:close/>
                <a:moveTo>
                  <a:pt x="-3681349" y="339090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0" name="Picture 12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7050" y="3492437"/>
            <a:ext cx="4145026" cy="2763901"/>
          </a:xfrm>
          <a:prstGeom prst="rect">
            <a:avLst/>
          </a:prstGeom>
          <a:noFill/>
        </p:spPr>
      </p:pic>
      <p:sp>
        <p:nvSpPr>
          <p:cNvPr id="1211" name="Freeform 1211"/>
          <p:cNvSpPr/>
          <p:nvPr/>
        </p:nvSpPr>
        <p:spPr>
          <a:xfrm>
            <a:off x="1885950" y="3562350"/>
            <a:ext cx="3971925" cy="2590800"/>
          </a:xfrm>
          <a:custGeom>
            <a:avLst/>
            <a:gdLst/>
            <a:ahLst/>
            <a:cxnLst/>
            <a:rect l="0" t="0" r="0" b="0"/>
            <a:pathLst>
              <a:path w="3971925" h="2590800">
                <a:moveTo>
                  <a:pt x="0" y="1295400"/>
                </a:moveTo>
                <a:cubicBezTo>
                  <a:pt x="0" y="580009"/>
                  <a:pt x="889126" y="0"/>
                  <a:pt x="1986026" y="0"/>
                </a:cubicBezTo>
                <a:cubicBezTo>
                  <a:pt x="3082797" y="0"/>
                  <a:pt x="3971925" y="580009"/>
                  <a:pt x="3971925" y="1295400"/>
                </a:cubicBezTo>
                <a:cubicBezTo>
                  <a:pt x="3971925" y="2010792"/>
                  <a:pt x="3082797" y="2590800"/>
                  <a:pt x="1986026" y="2590800"/>
                </a:cubicBezTo>
                <a:cubicBezTo>
                  <a:pt x="889126" y="2590800"/>
                  <a:pt x="0" y="2010792"/>
                  <a:pt x="0" y="1295400"/>
                </a:cubicBezTo>
                <a:close/>
                <a:moveTo>
                  <a:pt x="114300" y="32956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2" name="Freeform 1212"/>
          <p:cNvSpPr/>
          <p:nvPr/>
        </p:nvSpPr>
        <p:spPr>
          <a:xfrm>
            <a:off x="1885950" y="3562350"/>
            <a:ext cx="3971925" cy="2590800"/>
          </a:xfrm>
          <a:custGeom>
            <a:avLst/>
            <a:gdLst/>
            <a:ahLst/>
            <a:cxnLst/>
            <a:rect l="0" t="0" r="0" b="0"/>
            <a:pathLst>
              <a:path w="3971925" h="2590800">
                <a:moveTo>
                  <a:pt x="0" y="1295400"/>
                </a:moveTo>
                <a:cubicBezTo>
                  <a:pt x="0" y="580009"/>
                  <a:pt x="889126" y="0"/>
                  <a:pt x="1986026" y="0"/>
                </a:cubicBezTo>
                <a:cubicBezTo>
                  <a:pt x="3082797" y="0"/>
                  <a:pt x="3971925" y="580009"/>
                  <a:pt x="3971925" y="1295400"/>
                </a:cubicBezTo>
                <a:cubicBezTo>
                  <a:pt x="3971925" y="2010792"/>
                  <a:pt x="3082797" y="2590800"/>
                  <a:pt x="1986026" y="2590800"/>
                </a:cubicBezTo>
                <a:cubicBezTo>
                  <a:pt x="889126" y="2590800"/>
                  <a:pt x="0" y="2010792"/>
                  <a:pt x="0" y="1295400"/>
                </a:cubicBezTo>
                <a:close/>
                <a:moveTo>
                  <a:pt x="114300" y="32956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3" name="Picture 12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275" y="3867087"/>
            <a:ext cx="1500124" cy="1004887"/>
          </a:xfrm>
          <a:prstGeom prst="rect">
            <a:avLst/>
          </a:prstGeom>
          <a:noFill/>
        </p:spPr>
      </p:pic>
      <p:sp>
        <p:nvSpPr>
          <p:cNvPr id="1214" name="Freeform 1214"/>
          <p:cNvSpPr/>
          <p:nvPr/>
        </p:nvSpPr>
        <p:spPr>
          <a:xfrm>
            <a:off x="7219950" y="3924300"/>
            <a:ext cx="1357376" cy="857250"/>
          </a:xfrm>
          <a:custGeom>
            <a:avLst/>
            <a:gdLst/>
            <a:ahLst/>
            <a:cxnLst/>
            <a:rect l="0" t="0" r="0" b="0"/>
            <a:pathLst>
              <a:path w="1357376" h="857250">
                <a:moveTo>
                  <a:pt x="0" y="857250"/>
                </a:moveTo>
                <a:lnTo>
                  <a:pt x="1357376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5" name="Picture 121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0425" y="4733925"/>
            <a:ext cx="1423924" cy="928687"/>
          </a:xfrm>
          <a:prstGeom prst="rect">
            <a:avLst/>
          </a:prstGeom>
          <a:noFill/>
        </p:spPr>
      </p:pic>
      <p:sp>
        <p:nvSpPr>
          <p:cNvPr id="1216" name="Freeform 1216"/>
          <p:cNvSpPr/>
          <p:nvPr/>
        </p:nvSpPr>
        <p:spPr>
          <a:xfrm>
            <a:off x="7277100" y="4781550"/>
            <a:ext cx="1285875" cy="785876"/>
          </a:xfrm>
          <a:custGeom>
            <a:avLst/>
            <a:gdLst/>
            <a:ahLst/>
            <a:cxnLst/>
            <a:rect l="0" t="0" r="0" b="0"/>
            <a:pathLst>
              <a:path w="1285875" h="785876">
                <a:moveTo>
                  <a:pt x="0" y="0"/>
                </a:moveTo>
                <a:lnTo>
                  <a:pt x="1285875" y="785876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7" name="Picture 121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943287"/>
            <a:ext cx="1214437" cy="995362"/>
          </a:xfrm>
          <a:prstGeom prst="rect">
            <a:avLst/>
          </a:prstGeom>
          <a:noFill/>
        </p:spPr>
      </p:pic>
      <p:sp>
        <p:nvSpPr>
          <p:cNvPr id="1218" name="Freeform 1218"/>
          <p:cNvSpPr/>
          <p:nvPr/>
        </p:nvSpPr>
        <p:spPr>
          <a:xfrm>
            <a:off x="3200400" y="4000500"/>
            <a:ext cx="1078738" cy="850520"/>
          </a:xfrm>
          <a:custGeom>
            <a:avLst/>
            <a:gdLst/>
            <a:ahLst/>
            <a:cxnLst/>
            <a:rect l="0" t="0" r="0" b="0"/>
            <a:pathLst>
              <a:path w="1078738" h="850520">
                <a:moveTo>
                  <a:pt x="1078738" y="85052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9" name="Picture 121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7525" y="4800600"/>
            <a:ext cx="1290574" cy="862012"/>
          </a:xfrm>
          <a:prstGeom prst="rect">
            <a:avLst/>
          </a:prstGeom>
          <a:noFill/>
        </p:spPr>
      </p:pic>
      <p:sp>
        <p:nvSpPr>
          <p:cNvPr id="1220" name="Freeform 1220"/>
          <p:cNvSpPr/>
          <p:nvPr/>
        </p:nvSpPr>
        <p:spPr>
          <a:xfrm>
            <a:off x="3133725" y="4848225"/>
            <a:ext cx="1150239" cy="721234"/>
          </a:xfrm>
          <a:custGeom>
            <a:avLst/>
            <a:gdLst/>
            <a:ahLst/>
            <a:cxnLst/>
            <a:rect l="0" t="0" r="0" b="0"/>
            <a:pathLst>
              <a:path w="1150239" h="721234">
                <a:moveTo>
                  <a:pt x="1150239" y="0"/>
                </a:moveTo>
                <a:lnTo>
                  <a:pt x="0" y="721234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1" name="Picture 122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9575" y="4791012"/>
            <a:ext cx="3119501" cy="157162"/>
          </a:xfrm>
          <a:prstGeom prst="rect">
            <a:avLst/>
          </a:prstGeom>
          <a:noFill/>
        </p:spPr>
      </p:pic>
      <p:sp>
        <p:nvSpPr>
          <p:cNvPr id="1222" name="Freeform 1222"/>
          <p:cNvSpPr/>
          <p:nvPr/>
        </p:nvSpPr>
        <p:spPr>
          <a:xfrm>
            <a:off x="4276725" y="4848225"/>
            <a:ext cx="2993135" cy="6858"/>
          </a:xfrm>
          <a:custGeom>
            <a:avLst/>
            <a:gdLst/>
            <a:ahLst/>
            <a:cxnLst/>
            <a:rect l="0" t="0" r="0" b="0"/>
            <a:pathLst>
              <a:path w="2993135" h="6858">
                <a:moveTo>
                  <a:pt x="0" y="0"/>
                </a:moveTo>
                <a:lnTo>
                  <a:pt x="2993135" y="6858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3" name="Picture 122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4775" y="4667250"/>
            <a:ext cx="933450" cy="390525"/>
          </a:xfrm>
          <a:prstGeom prst="rect">
            <a:avLst/>
          </a:prstGeom>
          <a:noFill/>
        </p:spPr>
      </p:pic>
      <p:pic>
        <p:nvPicPr>
          <p:cNvPr id="1224" name="Picture 1224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8775" y="4610100"/>
            <a:ext cx="762000" cy="533400"/>
          </a:xfrm>
          <a:prstGeom prst="rect">
            <a:avLst/>
          </a:prstGeom>
          <a:noFill/>
        </p:spPr>
      </p:pic>
      <p:pic>
        <p:nvPicPr>
          <p:cNvPr id="1225" name="Picture 118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7975" y="3771900"/>
            <a:ext cx="723900" cy="657225"/>
          </a:xfrm>
          <a:prstGeom prst="rect">
            <a:avLst/>
          </a:prstGeom>
          <a:noFill/>
        </p:spPr>
      </p:pic>
      <p:pic>
        <p:nvPicPr>
          <p:cNvPr id="1226" name="Picture 118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7975" y="5219700"/>
            <a:ext cx="723900" cy="657225"/>
          </a:xfrm>
          <a:prstGeom prst="rect">
            <a:avLst/>
          </a:prstGeom>
          <a:noFill/>
        </p:spPr>
      </p:pic>
      <p:pic>
        <p:nvPicPr>
          <p:cNvPr id="1227" name="Picture 122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1500" y="3724275"/>
            <a:ext cx="733425" cy="657225"/>
          </a:xfrm>
          <a:prstGeom prst="rect">
            <a:avLst/>
          </a:prstGeom>
          <a:noFill/>
        </p:spPr>
      </p:pic>
      <p:pic>
        <p:nvPicPr>
          <p:cNvPr id="1228" name="Picture 118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8175" y="5181600"/>
            <a:ext cx="723900" cy="657225"/>
          </a:xfrm>
          <a:prstGeom prst="rect">
            <a:avLst/>
          </a:prstGeom>
          <a:noFill/>
        </p:spPr>
      </p:pic>
      <p:pic>
        <p:nvPicPr>
          <p:cNvPr id="1229" name="Picture 118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2750" y="4638675"/>
            <a:ext cx="923925" cy="390525"/>
          </a:xfrm>
          <a:prstGeom prst="rect">
            <a:avLst/>
          </a:prstGeom>
          <a:noFill/>
        </p:spPr>
      </p:pic>
      <p:sp>
        <p:nvSpPr>
          <p:cNvPr id="1230" name="Freeform 1230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1" name="Freeform 1231"/>
          <p:cNvSpPr/>
          <p:nvPr/>
        </p:nvSpPr>
        <p:spPr>
          <a:xfrm>
            <a:off x="595376" y="285054"/>
            <a:ext cx="818642" cy="109408"/>
          </a:xfrm>
          <a:custGeom>
            <a:avLst/>
            <a:gdLst/>
            <a:ahLst/>
            <a:cxnLst/>
            <a:rect l="0" t="0" r="0" b="0"/>
            <a:pathLst>
              <a:path w="818642" h="109408">
                <a:moveTo>
                  <a:pt x="1" y="109408"/>
                </a:moveTo>
                <a:lnTo>
                  <a:pt x="818642" y="10940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7294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2" name="Freeform 1232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3" name="Rectangle 1233"/>
          <p:cNvSpPr/>
          <p:nvPr/>
        </p:nvSpPr>
        <p:spPr>
          <a:xfrm>
            <a:off x="598169" y="866112"/>
            <a:ext cx="10964801" cy="22857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Ruterul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Ruterul este un echipament ce funcționează la nivelul Rețea </a:t>
            </a:r>
          </a:p>
          <a:p>
            <a:pPr marL="228600">
              <a:lnSpc>
                <a:spcPts val="3004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al stivei OSI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Ruterul dirijează traficul între domenii de broadcast distincte</a:t>
            </a:r>
          </a:p>
        </p:txBody>
      </p:sp>
      <p:sp>
        <p:nvSpPr>
          <p:cNvPr id="1234" name="Rectangle 1234"/>
          <p:cNvSpPr/>
          <p:nvPr/>
        </p:nvSpPr>
        <p:spPr>
          <a:xfrm>
            <a:off x="11471656" y="6457823"/>
            <a:ext cx="17975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29</a:t>
            </a:r>
          </a:p>
        </p:txBody>
      </p:sp>
      <p:sp>
        <p:nvSpPr>
          <p:cNvPr id="1235" name="Rectangle 1235"/>
          <p:cNvSpPr/>
          <p:nvPr/>
        </p:nvSpPr>
        <p:spPr>
          <a:xfrm>
            <a:off x="4072254" y="4846946"/>
            <a:ext cx="1883143" cy="3039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653921" algn="l"/>
              </a:tabLst>
            </a:pPr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SW1	</a:t>
            </a:r>
            <a:r>
              <a:rPr lang="en-GB" sz="2389" b="1" i="0" spc="0" baseline="-34421" dirty="0">
                <a:solidFill>
                  <a:srgbClr val="FFFFFF"/>
                </a:solidFill>
                <a:latin typeface="WorkSans-Bold"/>
              </a:rPr>
              <a:t>R1</a:t>
            </a:r>
          </a:p>
        </p:txBody>
      </p:sp>
      <p:sp>
        <p:nvSpPr>
          <p:cNvPr id="1236" name="Rectangle 1236"/>
          <p:cNvSpPr/>
          <p:nvPr/>
        </p:nvSpPr>
        <p:spPr>
          <a:xfrm>
            <a:off x="3084576" y="3901361"/>
            <a:ext cx="156040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A</a:t>
            </a:r>
          </a:p>
        </p:txBody>
      </p:sp>
      <p:sp>
        <p:nvSpPr>
          <p:cNvPr id="1237" name="Rectangle 1237"/>
          <p:cNvSpPr/>
          <p:nvPr/>
        </p:nvSpPr>
        <p:spPr>
          <a:xfrm>
            <a:off x="3084576" y="5356162"/>
            <a:ext cx="144631" cy="2578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9" b="1" i="0" spc="0" baseline="0" dirty="0">
                <a:solidFill>
                  <a:srgbClr val="000000"/>
                </a:solidFill>
                <a:latin typeface="Calibri-Bold"/>
              </a:rPr>
              <a:t>B</a:t>
            </a:r>
          </a:p>
        </p:txBody>
      </p:sp>
      <p:sp>
        <p:nvSpPr>
          <p:cNvPr id="1238" name="Rectangle 1238"/>
          <p:cNvSpPr/>
          <p:nvPr/>
        </p:nvSpPr>
        <p:spPr>
          <a:xfrm>
            <a:off x="8439784" y="3861610"/>
            <a:ext cx="136213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C</a:t>
            </a:r>
          </a:p>
        </p:txBody>
      </p:sp>
      <p:sp>
        <p:nvSpPr>
          <p:cNvPr id="1239" name="Rectangle 1239"/>
          <p:cNvSpPr/>
          <p:nvPr/>
        </p:nvSpPr>
        <p:spPr>
          <a:xfrm>
            <a:off x="8502650" y="5314236"/>
            <a:ext cx="162220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D</a:t>
            </a:r>
          </a:p>
        </p:txBody>
      </p:sp>
      <p:sp>
        <p:nvSpPr>
          <p:cNvPr id="1240" name="Rectangle 1240"/>
          <p:cNvSpPr/>
          <p:nvPr/>
        </p:nvSpPr>
        <p:spPr>
          <a:xfrm>
            <a:off x="6917690" y="4818117"/>
            <a:ext cx="419917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SW1</a:t>
            </a:r>
          </a:p>
        </p:txBody>
      </p:sp>
      <p:sp>
        <p:nvSpPr>
          <p:cNvPr id="1241" name="Rectangle 1241"/>
          <p:cNvSpPr/>
          <p:nvPr/>
        </p:nvSpPr>
        <p:spPr>
          <a:xfrm>
            <a:off x="604002" y="163958"/>
            <a:ext cx="812663" cy="2402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933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74"/>
              </a:lnSpc>
            </a:pPr>
            <a:r>
              <a:rPr lang="en-GB" sz="900" b="1" i="0" spc="104" baseline="0" dirty="0">
                <a:solidFill>
                  <a:srgbClr val="9C5E07"/>
                </a:solidFill>
                <a:latin typeface="Times New Roman"/>
              </a:rPr>
              <a:t>50</a:t>
            </a:r>
            <a:r>
              <a:rPr lang="en-GB" sz="900" b="1" i="0" spc="-68" baseline="0" dirty="0">
                <a:solidFill>
                  <a:srgbClr val="9C5E07"/>
                </a:solidFill>
                <a:latin typeface="Times New Roman"/>
              </a:rPr>
              <a:t> </a:t>
            </a:r>
            <a:r>
              <a:rPr lang="en-GB" sz="700" b="0" i="0" spc="0" baseline="0" dirty="0">
                <a:solidFill>
                  <a:srgbClr val="9C5E07"/>
                </a:solidFill>
                <a:latin typeface="Arial"/>
              </a:rPr>
              <a:t>LABORATORY</a:t>
            </a:r>
          </a:p>
        </p:txBody>
      </p:sp>
      <p:sp>
        <p:nvSpPr>
          <p:cNvPr id="1242" name="Rectangle 1242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601726" y="165100"/>
                </a:moveTo>
                <a:lnTo>
                  <a:pt x="1416811" y="165100"/>
                </a:lnTo>
                <a:lnTo>
                  <a:pt x="1416811" y="376683"/>
                </a:lnTo>
                <a:lnTo>
                  <a:pt x="601726" y="376683"/>
                </a:lnTo>
                <a:lnTo>
                  <a:pt x="601726" y="165100"/>
                </a:lnTo>
                <a:close/>
                <a:moveTo>
                  <a:pt x="9741154" y="3617059"/>
                </a:moveTo>
                <a:lnTo>
                  <a:pt x="10512806" y="3617059"/>
                </a:lnTo>
                <a:lnTo>
                  <a:pt x="10512806" y="4043427"/>
                </a:lnTo>
                <a:lnTo>
                  <a:pt x="9741154" y="4043427"/>
                </a:lnTo>
                <a:lnTo>
                  <a:pt x="9741154" y="3617059"/>
                </a:lnTo>
                <a:close/>
                <a:moveTo>
                  <a:pt x="9745726" y="4076173"/>
                </a:moveTo>
                <a:lnTo>
                  <a:pt x="11203178" y="4076173"/>
                </a:lnTo>
                <a:lnTo>
                  <a:pt x="11203178" y="4198874"/>
                </a:lnTo>
                <a:lnTo>
                  <a:pt x="9745726" y="4198874"/>
                </a:lnTo>
                <a:lnTo>
                  <a:pt x="9745726" y="407617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32" name="Picture 13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33" name="Picture 13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2150" y="2352675"/>
            <a:ext cx="1771650" cy="2057400"/>
          </a:xfrm>
          <a:prstGeom prst="rect">
            <a:avLst/>
          </a:prstGeom>
          <a:noFill/>
        </p:spPr>
      </p:pic>
      <p:pic>
        <p:nvPicPr>
          <p:cNvPr id="134" name="Picture 13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-9525"/>
            <a:ext cx="1000125" cy="466725"/>
          </a:xfrm>
          <a:prstGeom prst="rect">
            <a:avLst/>
          </a:prstGeom>
          <a:noFill/>
        </p:spPr>
      </p:pic>
      <p:sp>
        <p:nvSpPr>
          <p:cNvPr id="135" name="Freeform 135"/>
          <p:cNvSpPr/>
          <p:nvPr/>
        </p:nvSpPr>
        <p:spPr>
          <a:xfrm>
            <a:off x="595376" y="158751"/>
            <a:ext cx="827786" cy="224283"/>
          </a:xfrm>
          <a:custGeom>
            <a:avLst/>
            <a:gdLst/>
            <a:ahLst/>
            <a:cxnLst/>
            <a:rect l="0" t="0" r="0" b="0"/>
            <a:pathLst>
              <a:path w="827786" h="224283">
                <a:moveTo>
                  <a:pt x="1" y="224283"/>
                </a:moveTo>
                <a:lnTo>
                  <a:pt x="827786" y="224283"/>
                </a:lnTo>
                <a:lnTo>
                  <a:pt x="827786" y="0"/>
                </a:lnTo>
                <a:lnTo>
                  <a:pt x="0" y="0"/>
                </a:lnTo>
                <a:close/>
                <a:moveTo>
                  <a:pt x="5879592" y="669925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9734804" y="3610709"/>
            <a:ext cx="784352" cy="439068"/>
          </a:xfrm>
          <a:custGeom>
            <a:avLst/>
            <a:gdLst/>
            <a:ahLst/>
            <a:cxnLst/>
            <a:rect l="0" t="0" r="0" b="0"/>
            <a:pathLst>
              <a:path w="784352" h="439068">
                <a:moveTo>
                  <a:pt x="0" y="439068"/>
                </a:moveTo>
                <a:lnTo>
                  <a:pt x="784352" y="439068"/>
                </a:lnTo>
                <a:lnTo>
                  <a:pt x="784352" y="0"/>
                </a:lnTo>
                <a:lnTo>
                  <a:pt x="0" y="0"/>
                </a:lnTo>
                <a:close/>
                <a:moveTo>
                  <a:pt x="-6926581" y="3247291"/>
                </a:moveTo>
              </a:path>
            </a:pathLst>
          </a:custGeom>
          <a:solidFill>
            <a:srgbClr val="1A90C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9739376" y="4069823"/>
            <a:ext cx="1470152" cy="135401"/>
          </a:xfrm>
          <a:custGeom>
            <a:avLst/>
            <a:gdLst/>
            <a:ahLst/>
            <a:cxnLst/>
            <a:rect l="0" t="0" r="0" b="0"/>
            <a:pathLst>
              <a:path w="1470152" h="135401">
                <a:moveTo>
                  <a:pt x="0" y="135401"/>
                </a:moveTo>
                <a:lnTo>
                  <a:pt x="1470152" y="135401"/>
                </a:lnTo>
                <a:lnTo>
                  <a:pt x="1470152" y="0"/>
                </a:lnTo>
                <a:lnTo>
                  <a:pt x="0" y="0"/>
                </a:lnTo>
                <a:close/>
                <a:moveTo>
                  <a:pt x="-7086600" y="2788177"/>
                </a:moveTo>
              </a:path>
            </a:pathLst>
          </a:custGeom>
          <a:solidFill>
            <a:srgbClr val="168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Rectangle 138"/>
          <p:cNvSpPr/>
          <p:nvPr/>
        </p:nvSpPr>
        <p:spPr>
          <a:xfrm>
            <a:off x="598169" y="2574125"/>
            <a:ext cx="2341471" cy="23164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6009" b="1" i="0" spc="0" baseline="0" dirty="0">
                <a:solidFill>
                  <a:srgbClr val="FFFFFF"/>
                </a:solidFill>
                <a:latin typeface="WorkSans-Bold"/>
              </a:rPr>
              <a:t>VLAN</a:t>
            </a:r>
          </a:p>
          <a:p>
            <a:pPr marL="0">
              <a:lnSpc>
                <a:spcPts val="4055"/>
              </a:lnSpc>
            </a:pPr>
            <a:r>
              <a:rPr lang="en-GB" sz="2402" b="0" i="0" spc="0" baseline="0" dirty="0">
                <a:solidFill>
                  <a:srgbClr val="FFFFFF"/>
                </a:solidFill>
                <a:latin typeface="WorkSans-Light"/>
              </a:rPr>
              <a:t>Provocări în LAN</a:t>
            </a:r>
          </a:p>
          <a:p>
            <a:pPr marL="0">
              <a:lnSpc>
                <a:spcPts val="3605"/>
              </a:lnSpc>
            </a:pPr>
            <a:r>
              <a:rPr lang="en-GB" sz="2402" b="0" i="0" spc="0" baseline="0" dirty="0">
                <a:solidFill>
                  <a:srgbClr val="FFFFFF"/>
                </a:solidFill>
                <a:latin typeface="WorkSans-Light"/>
              </a:rPr>
              <a:t>Porturi acces</a:t>
            </a:r>
          </a:p>
          <a:p>
            <a:pPr marL="0">
              <a:lnSpc>
                <a:spcPts val="3530"/>
              </a:lnSpc>
            </a:pPr>
            <a:r>
              <a:rPr lang="en-GB" sz="2402" b="0" i="0" spc="0" baseline="0" dirty="0">
                <a:solidFill>
                  <a:srgbClr val="FFFFFF"/>
                </a:solidFill>
                <a:latin typeface="WorkSans-Light"/>
              </a:rPr>
              <a:t>Porturi trunchi</a:t>
            </a:r>
          </a:p>
        </p:txBody>
      </p:sp>
      <p:sp>
        <p:nvSpPr>
          <p:cNvPr id="141" name="Rectangle 141"/>
          <p:cNvSpPr/>
          <p:nvPr/>
        </p:nvSpPr>
        <p:spPr>
          <a:xfrm>
            <a:off x="11565255" y="6457823"/>
            <a:ext cx="88849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FFFFFF"/>
                </a:solidFill>
                <a:latin typeface="WorkSans-Regular"/>
              </a:rPr>
              <a:t>3</a:t>
            </a:r>
          </a:p>
        </p:txBody>
      </p:sp>
      <p:sp>
        <p:nvSpPr>
          <p:cNvPr id="142" name="Rectangle 142"/>
          <p:cNvSpPr/>
          <p:nvPr/>
        </p:nvSpPr>
        <p:spPr>
          <a:xfrm>
            <a:off x="604868" y="159385"/>
            <a:ext cx="811792" cy="2206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2353"/>
            <a:r>
              <a:rPr lang="en-GB" sz="1000" b="1" i="0" spc="0" baseline="0" dirty="0">
                <a:solidFill>
                  <a:srgbClr val="000000"/>
                </a:solidFill>
                <a:latin typeface="Arial"/>
              </a:rPr>
              <a:t>SYSTEMS</a:t>
            </a:r>
          </a:p>
          <a:p>
            <a:pPr marL="0">
              <a:lnSpc>
                <a:spcPts val="620"/>
              </a:lnSpc>
            </a:pPr>
            <a:r>
              <a:rPr lang="en-GB" sz="700" b="0" i="0" spc="-15" baseline="0" dirty="0">
                <a:solidFill>
                  <a:srgbClr val="000000"/>
                </a:solidFill>
                <a:latin typeface="Arial"/>
              </a:rPr>
              <a:t>6</a:t>
            </a:r>
            <a:r>
              <a:rPr lang="en-GB" sz="700" b="0" i="0" spc="-18" baseline="0" dirty="0">
                <a:solidFill>
                  <a:srgbClr val="000000"/>
                </a:solidFill>
                <a:latin typeface="Arial"/>
              </a:rPr>
              <a:t>X</a:t>
            </a:r>
            <a:r>
              <a:rPr lang="en-GB" sz="700" b="0" i="0" spc="-15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GB" sz="700" b="0" i="0" spc="-6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000000"/>
                </a:solidFill>
                <a:latin typeface="Arial"/>
              </a:rPr>
              <a:t>LABORATORY</a:t>
            </a:r>
          </a:p>
        </p:txBody>
      </p:sp>
      <p:sp>
        <p:nvSpPr>
          <p:cNvPr id="143" name="Rectangle 143"/>
          <p:cNvSpPr/>
          <p:nvPr/>
        </p:nvSpPr>
        <p:spPr>
          <a:xfrm>
            <a:off x="9705641" y="3515297"/>
            <a:ext cx="1501252" cy="7068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500" b="1" i="0" spc="0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GB" sz="1666" b="0" i="0" spc="130" baseline="-114545" dirty="0">
                <a:solidFill>
                  <a:srgbClr val="D6EDF8"/>
                </a:solidFill>
                <a:latin typeface="Arial"/>
              </a:rPr>
              <a:t>crunc</a:t>
            </a:r>
            <a:r>
              <a:rPr lang="en-GB" sz="4500" b="1" i="0" spc="0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GB" sz="1666" b="0" i="0" spc="164" baseline="-114545" dirty="0">
                <a:solidFill>
                  <a:srgbClr val="D6EDF8"/>
                </a:solidFill>
                <a:latin typeface="Arial"/>
              </a:rPr>
              <a:t>i</a:t>
            </a:r>
            <a:r>
              <a:rPr lang="en-GB" sz="1666" b="0" i="0" spc="473" baseline="-114545" dirty="0">
                <a:solidFill>
                  <a:srgbClr val="D6EDF8"/>
                </a:solidFill>
                <a:latin typeface="Arial"/>
              </a:rPr>
              <a:t>t</a:t>
            </a:r>
            <a:r>
              <a:rPr lang="en-GB" sz="1666" b="0" i="0" spc="107" baseline="-114545" dirty="0">
                <a:solidFill>
                  <a:srgbClr val="D6EDF8"/>
                </a:solidFill>
                <a:latin typeface="Arial"/>
              </a:rPr>
              <a:t>connected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Freeform 124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4" name="Picture 124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245" name="Picture 124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1246" name="Freeform 1246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7" name="Freeform 1247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8" name="Freeform 1248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9" name="Rectangle 1249"/>
          <p:cNvSpPr/>
          <p:nvPr/>
        </p:nvSpPr>
        <p:spPr>
          <a:xfrm>
            <a:off x="598169" y="866112"/>
            <a:ext cx="10585967" cy="35810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Rutare Inter-VLAN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Putem folosi un ruter pentru a asigura conectivitatea între </a:t>
            </a:r>
          </a:p>
          <a:p>
            <a:pPr marL="228600">
              <a:lnSpc>
                <a:spcPts val="3004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VLAN-uri diferite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Traficul va intra în ruter pe un VLAN și va ieși pe un altul</a:t>
            </a:r>
          </a:p>
          <a:p>
            <a:pPr marL="0">
              <a:lnSpc>
                <a:spcPts val="4057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Există două soluții:</a:t>
            </a:r>
          </a:p>
          <a:p>
            <a:pPr marL="457517">
              <a:lnSpc>
                <a:spcPts val="3062"/>
              </a:lnSpc>
            </a:pPr>
            <a:r>
              <a:rPr lang="en-GB" sz="2404" b="0" i="0" spc="9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Soluția “clasică”</a:t>
            </a:r>
          </a:p>
          <a:p>
            <a:pPr marL="457517">
              <a:lnSpc>
                <a:spcPts val="3079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Soluția “router-on-a-stick”</a:t>
            </a:r>
          </a:p>
        </p:txBody>
      </p:sp>
      <p:sp>
        <p:nvSpPr>
          <p:cNvPr id="1250" name="Rectangle 1250"/>
          <p:cNvSpPr/>
          <p:nvPr/>
        </p:nvSpPr>
        <p:spPr>
          <a:xfrm>
            <a:off x="11470005" y="6457823"/>
            <a:ext cx="180517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30</a:t>
            </a:r>
          </a:p>
        </p:txBody>
      </p:sp>
      <p:sp>
        <p:nvSpPr>
          <p:cNvPr id="1251" name="Rectangle 1251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1252" name="Rectangle 1252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Freeform 125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8854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2100"/>
                </a:lnTo>
                <a:lnTo>
                  <a:pt x="1407667" y="292100"/>
                </a:lnTo>
                <a:lnTo>
                  <a:pt x="1407667" y="388112"/>
                </a:lnTo>
                <a:lnTo>
                  <a:pt x="583437" y="388112"/>
                </a:lnTo>
                <a:lnTo>
                  <a:pt x="583437" y="288544"/>
                </a:lnTo>
                <a:close/>
                <a:moveTo>
                  <a:pt x="656945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54" name="Picture 125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255" name="Picture 125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256" name="Picture 125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4350" y="1695387"/>
            <a:ext cx="1747901" cy="1052512"/>
          </a:xfrm>
          <a:prstGeom prst="rect">
            <a:avLst/>
          </a:prstGeom>
          <a:noFill/>
        </p:spPr>
      </p:pic>
      <p:pic>
        <p:nvPicPr>
          <p:cNvPr id="1257" name="Picture 125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8987" y="1723296"/>
            <a:ext cx="1654054" cy="963991"/>
          </a:xfrm>
          <a:prstGeom prst="rect">
            <a:avLst/>
          </a:prstGeom>
          <a:noFill/>
        </p:spPr>
      </p:pic>
      <p:pic>
        <p:nvPicPr>
          <p:cNvPr id="1258" name="Picture 125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7700" y="1762062"/>
            <a:ext cx="1747901" cy="1052512"/>
          </a:xfrm>
          <a:prstGeom prst="rect">
            <a:avLst/>
          </a:prstGeom>
          <a:noFill/>
        </p:spPr>
      </p:pic>
      <p:sp>
        <p:nvSpPr>
          <p:cNvPr id="1259" name="Freeform 1259"/>
          <p:cNvSpPr/>
          <p:nvPr/>
        </p:nvSpPr>
        <p:spPr>
          <a:xfrm>
            <a:off x="4524375" y="1819275"/>
            <a:ext cx="1609978" cy="905384"/>
          </a:xfrm>
          <a:custGeom>
            <a:avLst/>
            <a:gdLst/>
            <a:ahLst/>
            <a:cxnLst/>
            <a:rect l="0" t="0" r="0" b="0"/>
            <a:pathLst>
              <a:path w="1609978" h="905384">
                <a:moveTo>
                  <a:pt x="0" y="905384"/>
                </a:moveTo>
                <a:lnTo>
                  <a:pt x="1609978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0" name="Picture 125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1050" y="1847787"/>
            <a:ext cx="1747901" cy="1052512"/>
          </a:xfrm>
          <a:prstGeom prst="rect">
            <a:avLst/>
          </a:prstGeom>
          <a:noFill/>
        </p:spPr>
      </p:pic>
      <p:sp>
        <p:nvSpPr>
          <p:cNvPr id="1261" name="Freeform 1261"/>
          <p:cNvSpPr/>
          <p:nvPr/>
        </p:nvSpPr>
        <p:spPr>
          <a:xfrm>
            <a:off x="4657725" y="1905000"/>
            <a:ext cx="1609978" cy="905384"/>
          </a:xfrm>
          <a:custGeom>
            <a:avLst/>
            <a:gdLst/>
            <a:ahLst/>
            <a:cxnLst/>
            <a:rect l="0" t="0" r="0" b="0"/>
            <a:pathLst>
              <a:path w="1609978" h="905384">
                <a:moveTo>
                  <a:pt x="0" y="905384"/>
                </a:moveTo>
                <a:lnTo>
                  <a:pt x="1609978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2" name="Picture 126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3533712"/>
            <a:ext cx="157162" cy="1233487"/>
          </a:xfrm>
          <a:prstGeom prst="rect">
            <a:avLst/>
          </a:prstGeom>
          <a:noFill/>
        </p:spPr>
      </p:pic>
      <p:sp>
        <p:nvSpPr>
          <p:cNvPr id="1263" name="Freeform 1263"/>
          <p:cNvSpPr/>
          <p:nvPr/>
        </p:nvSpPr>
        <p:spPr>
          <a:xfrm>
            <a:off x="2571750" y="3571875"/>
            <a:ext cx="6095" cy="1098170"/>
          </a:xfrm>
          <a:custGeom>
            <a:avLst/>
            <a:gdLst/>
            <a:ahLst/>
            <a:cxnLst/>
            <a:rect l="0" t="0" r="0" b="0"/>
            <a:pathLst>
              <a:path w="6095" h="1098170">
                <a:moveTo>
                  <a:pt x="6095" y="0"/>
                </a:moveTo>
                <a:lnTo>
                  <a:pt x="0" y="109817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4" name="Picture 126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7850" y="3714687"/>
            <a:ext cx="804862" cy="804862"/>
          </a:xfrm>
          <a:prstGeom prst="rect">
            <a:avLst/>
          </a:prstGeom>
          <a:noFill/>
        </p:spPr>
      </p:pic>
      <p:pic>
        <p:nvPicPr>
          <p:cNvPr id="1265" name="Picture 126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7821" y="3736263"/>
            <a:ext cx="712348" cy="717831"/>
          </a:xfrm>
          <a:prstGeom prst="rect">
            <a:avLst/>
          </a:prstGeom>
          <a:noFill/>
        </p:spPr>
      </p:pic>
      <p:pic>
        <p:nvPicPr>
          <p:cNvPr id="1266" name="Picture 126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3705162"/>
            <a:ext cx="862012" cy="747712"/>
          </a:xfrm>
          <a:prstGeom prst="rect">
            <a:avLst/>
          </a:prstGeom>
          <a:noFill/>
        </p:spPr>
      </p:pic>
      <p:sp>
        <p:nvSpPr>
          <p:cNvPr id="1267" name="Freeform 1267"/>
          <p:cNvSpPr/>
          <p:nvPr/>
        </p:nvSpPr>
        <p:spPr>
          <a:xfrm>
            <a:off x="6400800" y="3762375"/>
            <a:ext cx="725931" cy="599059"/>
          </a:xfrm>
          <a:custGeom>
            <a:avLst/>
            <a:gdLst/>
            <a:ahLst/>
            <a:cxnLst/>
            <a:rect l="0" t="0" r="0" b="0"/>
            <a:pathLst>
              <a:path w="725931" h="599059">
                <a:moveTo>
                  <a:pt x="725931" y="599059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8" name="Picture 126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1275" y="2638362"/>
            <a:ext cx="804862" cy="1071562"/>
          </a:xfrm>
          <a:prstGeom prst="rect">
            <a:avLst/>
          </a:prstGeom>
          <a:noFill/>
        </p:spPr>
      </p:pic>
      <p:pic>
        <p:nvPicPr>
          <p:cNvPr id="1269" name="Picture 126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9228" y="2671866"/>
            <a:ext cx="716384" cy="979218"/>
          </a:xfrm>
          <a:prstGeom prst="rect">
            <a:avLst/>
          </a:prstGeom>
          <a:noFill/>
        </p:spPr>
      </p:pic>
      <p:pic>
        <p:nvPicPr>
          <p:cNvPr id="1270" name="Picture 1270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975" y="2047812"/>
            <a:ext cx="1300099" cy="719137"/>
          </a:xfrm>
          <a:prstGeom prst="rect">
            <a:avLst/>
          </a:prstGeom>
          <a:noFill/>
        </p:spPr>
      </p:pic>
      <p:sp>
        <p:nvSpPr>
          <p:cNvPr id="1271" name="Freeform 1271"/>
          <p:cNvSpPr/>
          <p:nvPr/>
        </p:nvSpPr>
        <p:spPr>
          <a:xfrm>
            <a:off x="3295650" y="2095500"/>
            <a:ext cx="1161669" cy="572390"/>
          </a:xfrm>
          <a:custGeom>
            <a:avLst/>
            <a:gdLst/>
            <a:ahLst/>
            <a:cxnLst/>
            <a:rect l="0" t="0" r="0" b="0"/>
            <a:pathLst>
              <a:path w="1161669" h="572390">
                <a:moveTo>
                  <a:pt x="0" y="0"/>
                </a:moveTo>
                <a:lnTo>
                  <a:pt x="1161669" y="57239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2" name="Picture 127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7975" y="3590862"/>
            <a:ext cx="3452876" cy="147637"/>
          </a:xfrm>
          <a:prstGeom prst="rect">
            <a:avLst/>
          </a:prstGeom>
          <a:noFill/>
        </p:spPr>
      </p:pic>
      <p:sp>
        <p:nvSpPr>
          <p:cNvPr id="1273" name="Freeform 1273"/>
          <p:cNvSpPr/>
          <p:nvPr/>
        </p:nvSpPr>
        <p:spPr>
          <a:xfrm>
            <a:off x="2905125" y="3648075"/>
            <a:ext cx="3325240" cy="0"/>
          </a:xfrm>
          <a:custGeom>
            <a:avLst/>
            <a:gdLst/>
            <a:ahLst/>
            <a:cxnLst/>
            <a:rect l="0" t="0" r="0" b="0"/>
            <a:pathLst>
              <a:path w="3325240">
                <a:moveTo>
                  <a:pt x="0" y="0"/>
                </a:moveTo>
                <a:lnTo>
                  <a:pt x="3325240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4" name="Picture 127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7975" y="3628962"/>
            <a:ext cx="3452876" cy="147637"/>
          </a:xfrm>
          <a:prstGeom prst="rect">
            <a:avLst/>
          </a:prstGeom>
          <a:noFill/>
        </p:spPr>
      </p:pic>
      <p:sp>
        <p:nvSpPr>
          <p:cNvPr id="1275" name="Freeform 1275"/>
          <p:cNvSpPr/>
          <p:nvPr/>
        </p:nvSpPr>
        <p:spPr>
          <a:xfrm>
            <a:off x="2905125" y="3686175"/>
            <a:ext cx="3325240" cy="0"/>
          </a:xfrm>
          <a:custGeom>
            <a:avLst/>
            <a:gdLst/>
            <a:ahLst/>
            <a:cxnLst/>
            <a:rect l="0" t="0" r="0" b="0"/>
            <a:pathLst>
              <a:path w="3325240">
                <a:moveTo>
                  <a:pt x="0" y="0"/>
                </a:moveTo>
                <a:lnTo>
                  <a:pt x="3325240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6" name="Picture 127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7975" y="3676587"/>
            <a:ext cx="3452876" cy="147637"/>
          </a:xfrm>
          <a:prstGeom prst="rect">
            <a:avLst/>
          </a:prstGeom>
          <a:noFill/>
        </p:spPr>
      </p:pic>
      <p:sp>
        <p:nvSpPr>
          <p:cNvPr id="1277" name="Freeform 1277"/>
          <p:cNvSpPr/>
          <p:nvPr/>
        </p:nvSpPr>
        <p:spPr>
          <a:xfrm>
            <a:off x="2905125" y="3733800"/>
            <a:ext cx="3325240" cy="0"/>
          </a:xfrm>
          <a:custGeom>
            <a:avLst/>
            <a:gdLst/>
            <a:ahLst/>
            <a:cxnLst/>
            <a:rect l="0" t="0" r="0" b="0"/>
            <a:pathLst>
              <a:path w="3325240">
                <a:moveTo>
                  <a:pt x="0" y="0"/>
                </a:moveTo>
                <a:lnTo>
                  <a:pt x="332524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8" name="Picture 127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50" y="2619312"/>
            <a:ext cx="1852676" cy="1138237"/>
          </a:xfrm>
          <a:prstGeom prst="rect">
            <a:avLst/>
          </a:prstGeom>
          <a:noFill/>
        </p:spPr>
      </p:pic>
      <p:sp>
        <p:nvSpPr>
          <p:cNvPr id="1279" name="Freeform 1279"/>
          <p:cNvSpPr/>
          <p:nvPr/>
        </p:nvSpPr>
        <p:spPr>
          <a:xfrm>
            <a:off x="4810125" y="2667000"/>
            <a:ext cx="1715769" cy="998348"/>
          </a:xfrm>
          <a:custGeom>
            <a:avLst/>
            <a:gdLst/>
            <a:ahLst/>
            <a:cxnLst/>
            <a:rect l="0" t="0" r="0" b="0"/>
            <a:pathLst>
              <a:path w="1715769" h="998348">
                <a:moveTo>
                  <a:pt x="0" y="0"/>
                </a:moveTo>
                <a:lnTo>
                  <a:pt x="1715769" y="998348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0" name="Picture 127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900" y="2666937"/>
            <a:ext cx="1852676" cy="1138237"/>
          </a:xfrm>
          <a:prstGeom prst="rect">
            <a:avLst/>
          </a:prstGeom>
          <a:noFill/>
        </p:spPr>
      </p:pic>
      <p:sp>
        <p:nvSpPr>
          <p:cNvPr id="1281" name="Freeform 1281"/>
          <p:cNvSpPr/>
          <p:nvPr/>
        </p:nvSpPr>
        <p:spPr>
          <a:xfrm>
            <a:off x="4600575" y="2714625"/>
            <a:ext cx="1715770" cy="998348"/>
          </a:xfrm>
          <a:custGeom>
            <a:avLst/>
            <a:gdLst/>
            <a:ahLst/>
            <a:cxnLst/>
            <a:rect l="0" t="0" r="0" b="0"/>
            <a:pathLst>
              <a:path w="1715770" h="998348">
                <a:moveTo>
                  <a:pt x="0" y="0"/>
                </a:moveTo>
                <a:lnTo>
                  <a:pt x="1715770" y="998348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2" name="Picture 128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0" y="2638362"/>
            <a:ext cx="2052701" cy="1081087"/>
          </a:xfrm>
          <a:prstGeom prst="rect">
            <a:avLst/>
          </a:prstGeom>
          <a:noFill/>
        </p:spPr>
      </p:pic>
      <p:sp>
        <p:nvSpPr>
          <p:cNvPr id="1283" name="Freeform 1283"/>
          <p:cNvSpPr/>
          <p:nvPr/>
        </p:nvSpPr>
        <p:spPr>
          <a:xfrm>
            <a:off x="2638425" y="2695575"/>
            <a:ext cx="1913763" cy="931799"/>
          </a:xfrm>
          <a:custGeom>
            <a:avLst/>
            <a:gdLst/>
            <a:ahLst/>
            <a:cxnLst/>
            <a:rect l="0" t="0" r="0" b="0"/>
            <a:pathLst>
              <a:path w="1913763" h="931799">
                <a:moveTo>
                  <a:pt x="0" y="931799"/>
                </a:moveTo>
                <a:lnTo>
                  <a:pt x="191376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4" name="Picture 128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75" y="3495675"/>
            <a:ext cx="857250" cy="371475"/>
          </a:xfrm>
          <a:prstGeom prst="rect">
            <a:avLst/>
          </a:prstGeom>
          <a:noFill/>
        </p:spPr>
      </p:pic>
      <p:pic>
        <p:nvPicPr>
          <p:cNvPr id="1285" name="Picture 128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325" y="2495550"/>
            <a:ext cx="857250" cy="371475"/>
          </a:xfrm>
          <a:prstGeom prst="rect">
            <a:avLst/>
          </a:prstGeom>
          <a:noFill/>
        </p:spPr>
      </p:pic>
      <p:pic>
        <p:nvPicPr>
          <p:cNvPr id="1286" name="Picture 128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0750" y="3495675"/>
            <a:ext cx="857250" cy="371475"/>
          </a:xfrm>
          <a:prstGeom prst="rect">
            <a:avLst/>
          </a:prstGeom>
          <a:noFill/>
        </p:spPr>
      </p:pic>
      <p:pic>
        <p:nvPicPr>
          <p:cNvPr id="1287" name="Picture 128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75" y="4162425"/>
            <a:ext cx="676275" cy="609600"/>
          </a:xfrm>
          <a:prstGeom prst="rect">
            <a:avLst/>
          </a:prstGeom>
          <a:noFill/>
        </p:spPr>
      </p:pic>
      <p:pic>
        <p:nvPicPr>
          <p:cNvPr id="1288" name="Picture 128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162425"/>
            <a:ext cx="666750" cy="609600"/>
          </a:xfrm>
          <a:prstGeom prst="rect">
            <a:avLst/>
          </a:prstGeom>
          <a:noFill/>
        </p:spPr>
      </p:pic>
      <p:pic>
        <p:nvPicPr>
          <p:cNvPr id="1289" name="Picture 128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325" y="4162425"/>
            <a:ext cx="676275" cy="609600"/>
          </a:xfrm>
          <a:prstGeom prst="rect">
            <a:avLst/>
          </a:prstGeom>
          <a:noFill/>
        </p:spPr>
      </p:pic>
      <p:pic>
        <p:nvPicPr>
          <p:cNvPr id="1290" name="Picture 128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325" y="2428875"/>
            <a:ext cx="676275" cy="609600"/>
          </a:xfrm>
          <a:prstGeom prst="rect">
            <a:avLst/>
          </a:prstGeom>
          <a:noFill/>
        </p:spPr>
      </p:pic>
      <p:pic>
        <p:nvPicPr>
          <p:cNvPr id="1291" name="Picture 128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8950" y="1828800"/>
            <a:ext cx="676275" cy="609600"/>
          </a:xfrm>
          <a:prstGeom prst="rect">
            <a:avLst/>
          </a:prstGeom>
          <a:noFill/>
        </p:spPr>
      </p:pic>
      <p:pic>
        <p:nvPicPr>
          <p:cNvPr id="1292" name="Picture 129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0725" y="1628775"/>
            <a:ext cx="704850" cy="504825"/>
          </a:xfrm>
          <a:prstGeom prst="rect">
            <a:avLst/>
          </a:prstGeom>
          <a:noFill/>
        </p:spPr>
      </p:pic>
      <p:pic>
        <p:nvPicPr>
          <p:cNvPr id="1293" name="Picture 508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028887"/>
            <a:ext cx="1347724" cy="147637"/>
          </a:xfrm>
          <a:prstGeom prst="rect">
            <a:avLst/>
          </a:prstGeom>
          <a:noFill/>
        </p:spPr>
      </p:pic>
      <p:sp>
        <p:nvSpPr>
          <p:cNvPr id="1294" name="Freeform 1294"/>
          <p:cNvSpPr/>
          <p:nvPr/>
        </p:nvSpPr>
        <p:spPr>
          <a:xfrm>
            <a:off x="8753475" y="308610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5" name="Picture 508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314637"/>
            <a:ext cx="1347724" cy="147637"/>
          </a:xfrm>
          <a:prstGeom prst="rect">
            <a:avLst/>
          </a:prstGeom>
          <a:noFill/>
        </p:spPr>
      </p:pic>
      <p:sp>
        <p:nvSpPr>
          <p:cNvPr id="1296" name="Freeform 1296"/>
          <p:cNvSpPr/>
          <p:nvPr/>
        </p:nvSpPr>
        <p:spPr>
          <a:xfrm>
            <a:off x="8753475" y="337185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7" name="Picture 508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600387"/>
            <a:ext cx="1347724" cy="147637"/>
          </a:xfrm>
          <a:prstGeom prst="rect">
            <a:avLst/>
          </a:prstGeom>
          <a:noFill/>
        </p:spPr>
      </p:pic>
      <p:sp>
        <p:nvSpPr>
          <p:cNvPr id="1298" name="Freeform 1298"/>
          <p:cNvSpPr/>
          <p:nvPr/>
        </p:nvSpPr>
        <p:spPr>
          <a:xfrm>
            <a:off x="8753475" y="365760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9" name="Picture 57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886137"/>
            <a:ext cx="1338199" cy="147637"/>
          </a:xfrm>
          <a:prstGeom prst="rect">
            <a:avLst/>
          </a:prstGeom>
          <a:noFill/>
        </p:spPr>
      </p:pic>
      <p:sp>
        <p:nvSpPr>
          <p:cNvPr id="1300" name="Freeform 1300"/>
          <p:cNvSpPr/>
          <p:nvPr/>
        </p:nvSpPr>
        <p:spPr>
          <a:xfrm>
            <a:off x="8753475" y="394335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1" name="Picture 57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933762"/>
            <a:ext cx="1338199" cy="147637"/>
          </a:xfrm>
          <a:prstGeom prst="rect">
            <a:avLst/>
          </a:prstGeom>
          <a:noFill/>
        </p:spPr>
      </p:pic>
      <p:sp>
        <p:nvSpPr>
          <p:cNvPr id="1302" name="Freeform 1302"/>
          <p:cNvSpPr/>
          <p:nvPr/>
        </p:nvSpPr>
        <p:spPr>
          <a:xfrm>
            <a:off x="8753475" y="399097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3" name="Picture 57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981387"/>
            <a:ext cx="1338199" cy="147637"/>
          </a:xfrm>
          <a:prstGeom prst="rect">
            <a:avLst/>
          </a:prstGeom>
          <a:noFill/>
        </p:spPr>
      </p:pic>
      <p:sp>
        <p:nvSpPr>
          <p:cNvPr id="1304" name="Freeform 1304"/>
          <p:cNvSpPr/>
          <p:nvPr/>
        </p:nvSpPr>
        <p:spPr>
          <a:xfrm>
            <a:off x="8753475" y="403860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5" name="Freeform 1305"/>
          <p:cNvSpPr/>
          <p:nvPr/>
        </p:nvSpPr>
        <p:spPr>
          <a:xfrm>
            <a:off x="766826" y="173733"/>
            <a:ext cx="656336" cy="124717"/>
          </a:xfrm>
          <a:custGeom>
            <a:avLst/>
            <a:gdLst/>
            <a:ahLst/>
            <a:cxnLst/>
            <a:rect l="0" t="0" r="0" b="0"/>
            <a:pathLst>
              <a:path w="656336" h="124717">
                <a:moveTo>
                  <a:pt x="1" y="124717"/>
                </a:moveTo>
                <a:lnTo>
                  <a:pt x="656336" y="124717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6" name="Freeform 1306"/>
          <p:cNvSpPr/>
          <p:nvPr/>
        </p:nvSpPr>
        <p:spPr>
          <a:xfrm>
            <a:off x="577087" y="282195"/>
            <a:ext cx="836930" cy="112268"/>
          </a:xfrm>
          <a:custGeom>
            <a:avLst/>
            <a:gdLst/>
            <a:ahLst/>
            <a:cxnLst/>
            <a:rect l="0" t="0" r="0" b="0"/>
            <a:pathLst>
              <a:path w="836930" h="112268">
                <a:moveTo>
                  <a:pt x="0" y="112268"/>
                </a:moveTo>
                <a:lnTo>
                  <a:pt x="836930" y="112268"/>
                </a:lnTo>
                <a:lnTo>
                  <a:pt x="836930" y="0"/>
                </a:lnTo>
                <a:lnTo>
                  <a:pt x="0" y="0"/>
                </a:lnTo>
                <a:close/>
                <a:moveTo>
                  <a:pt x="5886451" y="657580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7" name="Freeform 1307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8" name="Rectangle 1308"/>
          <p:cNvSpPr/>
          <p:nvPr/>
        </p:nvSpPr>
        <p:spPr>
          <a:xfrm>
            <a:off x="598169" y="866112"/>
            <a:ext cx="4042382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Soluția clasică</a:t>
            </a:r>
          </a:p>
        </p:txBody>
      </p:sp>
      <p:sp>
        <p:nvSpPr>
          <p:cNvPr id="1309" name="Rectangle 1309"/>
          <p:cNvSpPr/>
          <p:nvPr/>
        </p:nvSpPr>
        <p:spPr>
          <a:xfrm>
            <a:off x="598169" y="5000956"/>
            <a:ext cx="7725724" cy="8127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Folosește multiple interfețe pe ruter</a:t>
            </a:r>
          </a:p>
          <a:p>
            <a:pPr marL="457517">
              <a:lnSpc>
                <a:spcPts val="3138"/>
              </a:lnSpc>
            </a:pPr>
            <a:r>
              <a:rPr lang="en-GB" sz="2404" b="0" i="0" spc="9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fiecare interfață se va găsi într-un VLAN diferit</a:t>
            </a:r>
          </a:p>
        </p:txBody>
      </p:sp>
      <p:sp>
        <p:nvSpPr>
          <p:cNvPr id="1310" name="Rectangle 1310"/>
          <p:cNvSpPr/>
          <p:nvPr/>
        </p:nvSpPr>
        <p:spPr>
          <a:xfrm>
            <a:off x="11506454" y="6457823"/>
            <a:ext cx="14516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31</a:t>
            </a:r>
          </a:p>
        </p:txBody>
      </p:sp>
      <p:sp>
        <p:nvSpPr>
          <p:cNvPr id="1311" name="Rectangle 1311"/>
          <p:cNvSpPr/>
          <p:nvPr/>
        </p:nvSpPr>
        <p:spPr>
          <a:xfrm>
            <a:off x="4096765" y="3394424"/>
            <a:ext cx="1126045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Nativ: 10</a:t>
            </a:r>
          </a:p>
        </p:txBody>
      </p:sp>
      <p:sp>
        <p:nvSpPr>
          <p:cNvPr id="1312" name="Rectangle 1312"/>
          <p:cNvSpPr/>
          <p:nvPr/>
        </p:nvSpPr>
        <p:spPr>
          <a:xfrm>
            <a:off x="2345944" y="3633207"/>
            <a:ext cx="462590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SW0</a:t>
            </a:r>
          </a:p>
        </p:txBody>
      </p:sp>
      <p:sp>
        <p:nvSpPr>
          <p:cNvPr id="1313" name="Rectangle 1313"/>
          <p:cNvSpPr/>
          <p:nvPr/>
        </p:nvSpPr>
        <p:spPr>
          <a:xfrm>
            <a:off x="4250309" y="2655307"/>
            <a:ext cx="419917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SW1</a:t>
            </a:r>
          </a:p>
        </p:txBody>
      </p:sp>
      <p:sp>
        <p:nvSpPr>
          <p:cNvPr id="1314" name="Rectangle 1314"/>
          <p:cNvSpPr/>
          <p:nvPr/>
        </p:nvSpPr>
        <p:spPr>
          <a:xfrm>
            <a:off x="6112890" y="3655178"/>
            <a:ext cx="452774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SW2</a:t>
            </a:r>
          </a:p>
        </p:txBody>
      </p:sp>
      <p:sp>
        <p:nvSpPr>
          <p:cNvPr id="1315" name="Rectangle 1315"/>
          <p:cNvSpPr/>
          <p:nvPr/>
        </p:nvSpPr>
        <p:spPr>
          <a:xfrm>
            <a:off x="2452751" y="4273868"/>
            <a:ext cx="4682444" cy="2578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169792" algn="l"/>
                <a:tab pos="4556632" algn="l"/>
                <a:tab pos="4556632" algn="l"/>
              </a:tabLst>
            </a:pPr>
            <a:r>
              <a:rPr lang="en-GB" sz="2029" b="1" i="0" spc="0" baseline="0" dirty="0">
                <a:solidFill>
                  <a:srgbClr val="000000"/>
                </a:solidFill>
                <a:latin typeface="Calibri-Bold"/>
              </a:rPr>
              <a:t>C	D	E	</a:t>
            </a:r>
          </a:p>
        </p:txBody>
      </p:sp>
      <p:sp>
        <p:nvSpPr>
          <p:cNvPr id="1316" name="Rectangle 1316"/>
          <p:cNvSpPr/>
          <p:nvPr/>
        </p:nvSpPr>
        <p:spPr>
          <a:xfrm>
            <a:off x="7009383" y="2541572"/>
            <a:ext cx="144453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B</a:t>
            </a:r>
          </a:p>
        </p:txBody>
      </p:sp>
      <p:sp>
        <p:nvSpPr>
          <p:cNvPr id="1317" name="Rectangle 1317"/>
          <p:cNvSpPr/>
          <p:nvPr/>
        </p:nvSpPr>
        <p:spPr>
          <a:xfrm>
            <a:off x="3245104" y="1905753"/>
            <a:ext cx="3044939" cy="2932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15717" algn="l"/>
              </a:tabLst>
            </a:pPr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A	</a:t>
            </a:r>
            <a:r>
              <a:rPr lang="en-GB" sz="2389" b="1" i="0" spc="0" baseline="21235" dirty="0">
                <a:solidFill>
                  <a:srgbClr val="FFFFFF"/>
                </a:solidFill>
                <a:latin typeface="WorkSans-Bold"/>
              </a:rPr>
              <a:t>R1</a:t>
            </a:r>
          </a:p>
        </p:txBody>
      </p:sp>
      <p:sp>
        <p:nvSpPr>
          <p:cNvPr id="1318" name="Rectangle 1318"/>
          <p:cNvSpPr/>
          <p:nvPr/>
        </p:nvSpPr>
        <p:spPr>
          <a:xfrm>
            <a:off x="5207000" y="1613525"/>
            <a:ext cx="558554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C0504D"/>
                </a:solidFill>
                <a:latin typeface="Consolas-Bold"/>
              </a:rPr>
              <a:t>Fa0/1</a:t>
            </a:r>
          </a:p>
        </p:txBody>
      </p:sp>
      <p:sp>
        <p:nvSpPr>
          <p:cNvPr id="1319" name="Rectangle 1319"/>
          <p:cNvSpPr/>
          <p:nvPr/>
        </p:nvSpPr>
        <p:spPr>
          <a:xfrm>
            <a:off x="5995415" y="2190486"/>
            <a:ext cx="557553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9BBB59"/>
                </a:solidFill>
                <a:latin typeface="Consolas-Bold"/>
              </a:rPr>
              <a:t>Fa0/3</a:t>
            </a:r>
          </a:p>
        </p:txBody>
      </p:sp>
      <p:sp>
        <p:nvSpPr>
          <p:cNvPr id="1320" name="Rectangle 1320"/>
          <p:cNvSpPr/>
          <p:nvPr/>
        </p:nvSpPr>
        <p:spPr>
          <a:xfrm>
            <a:off x="4966080" y="1839948"/>
            <a:ext cx="556869" cy="200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F79646"/>
                </a:solidFill>
                <a:latin typeface="Consolas-Bold"/>
              </a:rPr>
              <a:t>Fa0/2</a:t>
            </a:r>
          </a:p>
        </p:txBody>
      </p:sp>
      <p:sp>
        <p:nvSpPr>
          <p:cNvPr id="1321" name="Rectangle 1321"/>
          <p:cNvSpPr/>
          <p:nvPr/>
        </p:nvSpPr>
        <p:spPr>
          <a:xfrm>
            <a:off x="7824469" y="3035395"/>
            <a:ext cx="878356" cy="1087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  <a:p>
            <a:pPr marL="0">
              <a:lnSpc>
                <a:spcPts val="2252"/>
              </a:lnSpc>
            </a:pP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  <a:p>
            <a:pPr marL="0">
              <a:lnSpc>
                <a:spcPts val="2253"/>
              </a:lnSpc>
            </a:pP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  <a:p>
            <a:pPr marL="125476">
              <a:lnSpc>
                <a:spcPts val="2255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T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r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u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k</a:t>
            </a:r>
          </a:p>
        </p:txBody>
      </p:sp>
      <p:sp>
        <p:nvSpPr>
          <p:cNvPr id="1322" name="Rectangle 1322"/>
          <p:cNvSpPr/>
          <p:nvPr/>
        </p:nvSpPr>
        <p:spPr>
          <a:xfrm>
            <a:off x="585513" y="163958"/>
            <a:ext cx="831152" cy="234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9422"/>
            <a:r>
              <a:rPr lang="en-GB" sz="1000" b="1" i="0" spc="0" baseline="0" dirty="0">
                <a:solidFill>
                  <a:srgbClr val="452F20"/>
                </a:solidFill>
                <a:latin typeface="Arial"/>
              </a:rPr>
              <a:t>SYSTEMS</a:t>
            </a:r>
          </a:p>
          <a:p>
            <a:pPr marL="0">
              <a:lnSpc>
                <a:spcPts val="728"/>
              </a:lnSpc>
            </a:pPr>
            <a:r>
              <a:rPr lang="en-GB" sz="700" b="0" i="0" spc="0" baseline="0" dirty="0">
                <a:solidFill>
                  <a:srgbClr val="9A5D07"/>
                </a:solidFill>
                <a:latin typeface="Arial"/>
              </a:rPr>
              <a:t>7x5</a:t>
            </a:r>
            <a:r>
              <a:rPr lang="en-GB" sz="700" b="0" i="0" spc="-47" baseline="0" dirty="0">
                <a:solidFill>
                  <a:srgbClr val="9A5D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D07"/>
                </a:solidFill>
                <a:latin typeface="Arial"/>
              </a:rPr>
              <a:t>LABORATORY</a:t>
            </a:r>
          </a:p>
        </p:txBody>
      </p:sp>
      <p:sp>
        <p:nvSpPr>
          <p:cNvPr id="1323" name="Rectangle 1323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Freeform 132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8854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2100"/>
                </a:lnTo>
                <a:lnTo>
                  <a:pt x="1407667" y="292100"/>
                </a:lnTo>
                <a:lnTo>
                  <a:pt x="1407667" y="388112"/>
                </a:lnTo>
                <a:lnTo>
                  <a:pt x="583437" y="388112"/>
                </a:lnTo>
                <a:lnTo>
                  <a:pt x="583437" y="288544"/>
                </a:lnTo>
                <a:close/>
                <a:moveTo>
                  <a:pt x="656945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25" name="Picture 13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326" name="Picture 13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327" name="Picture 125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4350" y="1695387"/>
            <a:ext cx="1747901" cy="1052512"/>
          </a:xfrm>
          <a:prstGeom prst="rect">
            <a:avLst/>
          </a:prstGeom>
          <a:noFill/>
        </p:spPr>
      </p:pic>
      <p:pic>
        <p:nvPicPr>
          <p:cNvPr id="1328" name="Picture 132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8987" y="1723296"/>
            <a:ext cx="1654054" cy="963991"/>
          </a:xfrm>
          <a:prstGeom prst="rect">
            <a:avLst/>
          </a:prstGeom>
          <a:noFill/>
        </p:spPr>
      </p:pic>
      <p:pic>
        <p:nvPicPr>
          <p:cNvPr id="1329" name="Picture 125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7700" y="1762062"/>
            <a:ext cx="1747901" cy="1052512"/>
          </a:xfrm>
          <a:prstGeom prst="rect">
            <a:avLst/>
          </a:prstGeom>
          <a:noFill/>
        </p:spPr>
      </p:pic>
      <p:sp>
        <p:nvSpPr>
          <p:cNvPr id="1330" name="Freeform 1330"/>
          <p:cNvSpPr/>
          <p:nvPr/>
        </p:nvSpPr>
        <p:spPr>
          <a:xfrm>
            <a:off x="4524375" y="1819275"/>
            <a:ext cx="1609978" cy="905384"/>
          </a:xfrm>
          <a:custGeom>
            <a:avLst/>
            <a:gdLst/>
            <a:ahLst/>
            <a:cxnLst/>
            <a:rect l="0" t="0" r="0" b="0"/>
            <a:pathLst>
              <a:path w="1609978" h="905384">
                <a:moveTo>
                  <a:pt x="0" y="905384"/>
                </a:moveTo>
                <a:lnTo>
                  <a:pt x="1609978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1" name="Picture 125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1050" y="1847787"/>
            <a:ext cx="1747901" cy="1052512"/>
          </a:xfrm>
          <a:prstGeom prst="rect">
            <a:avLst/>
          </a:prstGeom>
          <a:noFill/>
        </p:spPr>
      </p:pic>
      <p:sp>
        <p:nvSpPr>
          <p:cNvPr id="1332" name="Freeform 1332"/>
          <p:cNvSpPr/>
          <p:nvPr/>
        </p:nvSpPr>
        <p:spPr>
          <a:xfrm>
            <a:off x="4657725" y="1905000"/>
            <a:ext cx="1609978" cy="905384"/>
          </a:xfrm>
          <a:custGeom>
            <a:avLst/>
            <a:gdLst/>
            <a:ahLst/>
            <a:cxnLst/>
            <a:rect l="0" t="0" r="0" b="0"/>
            <a:pathLst>
              <a:path w="1609978" h="905384">
                <a:moveTo>
                  <a:pt x="0" y="905384"/>
                </a:moveTo>
                <a:lnTo>
                  <a:pt x="1609978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3" name="Picture 126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3533712"/>
            <a:ext cx="157162" cy="1233487"/>
          </a:xfrm>
          <a:prstGeom prst="rect">
            <a:avLst/>
          </a:prstGeom>
          <a:noFill/>
        </p:spPr>
      </p:pic>
      <p:sp>
        <p:nvSpPr>
          <p:cNvPr id="1334" name="Freeform 1334"/>
          <p:cNvSpPr/>
          <p:nvPr/>
        </p:nvSpPr>
        <p:spPr>
          <a:xfrm>
            <a:off x="2571750" y="3571875"/>
            <a:ext cx="6095" cy="1098170"/>
          </a:xfrm>
          <a:custGeom>
            <a:avLst/>
            <a:gdLst/>
            <a:ahLst/>
            <a:cxnLst/>
            <a:rect l="0" t="0" r="0" b="0"/>
            <a:pathLst>
              <a:path w="6095" h="1098170">
                <a:moveTo>
                  <a:pt x="6095" y="0"/>
                </a:moveTo>
                <a:lnTo>
                  <a:pt x="0" y="109817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5" name="Picture 126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7850" y="3714687"/>
            <a:ext cx="804862" cy="804862"/>
          </a:xfrm>
          <a:prstGeom prst="rect">
            <a:avLst/>
          </a:prstGeom>
          <a:noFill/>
        </p:spPr>
      </p:pic>
      <p:pic>
        <p:nvPicPr>
          <p:cNvPr id="1336" name="Picture 133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7821" y="3736263"/>
            <a:ext cx="712348" cy="717831"/>
          </a:xfrm>
          <a:prstGeom prst="rect">
            <a:avLst/>
          </a:prstGeom>
          <a:noFill/>
        </p:spPr>
      </p:pic>
      <p:pic>
        <p:nvPicPr>
          <p:cNvPr id="1337" name="Picture 126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3705162"/>
            <a:ext cx="862012" cy="747712"/>
          </a:xfrm>
          <a:prstGeom prst="rect">
            <a:avLst/>
          </a:prstGeom>
          <a:noFill/>
        </p:spPr>
      </p:pic>
      <p:sp>
        <p:nvSpPr>
          <p:cNvPr id="1338" name="Freeform 1338"/>
          <p:cNvSpPr/>
          <p:nvPr/>
        </p:nvSpPr>
        <p:spPr>
          <a:xfrm>
            <a:off x="6400800" y="3762375"/>
            <a:ext cx="725931" cy="599059"/>
          </a:xfrm>
          <a:custGeom>
            <a:avLst/>
            <a:gdLst/>
            <a:ahLst/>
            <a:cxnLst/>
            <a:rect l="0" t="0" r="0" b="0"/>
            <a:pathLst>
              <a:path w="725931" h="599059">
                <a:moveTo>
                  <a:pt x="725931" y="599059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9" name="Picture 126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1275" y="2638362"/>
            <a:ext cx="804862" cy="1071562"/>
          </a:xfrm>
          <a:prstGeom prst="rect">
            <a:avLst/>
          </a:prstGeom>
          <a:noFill/>
        </p:spPr>
      </p:pic>
      <p:pic>
        <p:nvPicPr>
          <p:cNvPr id="1340" name="Picture 134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9228" y="2671866"/>
            <a:ext cx="716384" cy="979218"/>
          </a:xfrm>
          <a:prstGeom prst="rect">
            <a:avLst/>
          </a:prstGeom>
          <a:noFill/>
        </p:spPr>
      </p:pic>
      <p:pic>
        <p:nvPicPr>
          <p:cNvPr id="1341" name="Picture 1270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975" y="2047812"/>
            <a:ext cx="1300099" cy="719137"/>
          </a:xfrm>
          <a:prstGeom prst="rect">
            <a:avLst/>
          </a:prstGeom>
          <a:noFill/>
        </p:spPr>
      </p:pic>
      <p:sp>
        <p:nvSpPr>
          <p:cNvPr id="1342" name="Freeform 1342"/>
          <p:cNvSpPr/>
          <p:nvPr/>
        </p:nvSpPr>
        <p:spPr>
          <a:xfrm>
            <a:off x="3295650" y="2095500"/>
            <a:ext cx="1161669" cy="572390"/>
          </a:xfrm>
          <a:custGeom>
            <a:avLst/>
            <a:gdLst/>
            <a:ahLst/>
            <a:cxnLst/>
            <a:rect l="0" t="0" r="0" b="0"/>
            <a:pathLst>
              <a:path w="1161669" h="572390">
                <a:moveTo>
                  <a:pt x="0" y="0"/>
                </a:moveTo>
                <a:lnTo>
                  <a:pt x="1161669" y="57239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43" name="Picture 127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7975" y="3590862"/>
            <a:ext cx="3452876" cy="147637"/>
          </a:xfrm>
          <a:prstGeom prst="rect">
            <a:avLst/>
          </a:prstGeom>
          <a:noFill/>
        </p:spPr>
      </p:pic>
      <p:sp>
        <p:nvSpPr>
          <p:cNvPr id="1344" name="Freeform 1344"/>
          <p:cNvSpPr/>
          <p:nvPr/>
        </p:nvSpPr>
        <p:spPr>
          <a:xfrm>
            <a:off x="2905125" y="3648075"/>
            <a:ext cx="3325240" cy="0"/>
          </a:xfrm>
          <a:custGeom>
            <a:avLst/>
            <a:gdLst/>
            <a:ahLst/>
            <a:cxnLst/>
            <a:rect l="0" t="0" r="0" b="0"/>
            <a:pathLst>
              <a:path w="3325240">
                <a:moveTo>
                  <a:pt x="0" y="0"/>
                </a:moveTo>
                <a:lnTo>
                  <a:pt x="3325240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45" name="Picture 127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7975" y="3628962"/>
            <a:ext cx="3452876" cy="147637"/>
          </a:xfrm>
          <a:prstGeom prst="rect">
            <a:avLst/>
          </a:prstGeom>
          <a:noFill/>
        </p:spPr>
      </p:pic>
      <p:sp>
        <p:nvSpPr>
          <p:cNvPr id="1346" name="Freeform 1346"/>
          <p:cNvSpPr/>
          <p:nvPr/>
        </p:nvSpPr>
        <p:spPr>
          <a:xfrm>
            <a:off x="2905125" y="3686175"/>
            <a:ext cx="3325240" cy="0"/>
          </a:xfrm>
          <a:custGeom>
            <a:avLst/>
            <a:gdLst/>
            <a:ahLst/>
            <a:cxnLst/>
            <a:rect l="0" t="0" r="0" b="0"/>
            <a:pathLst>
              <a:path w="3325240">
                <a:moveTo>
                  <a:pt x="0" y="0"/>
                </a:moveTo>
                <a:lnTo>
                  <a:pt x="3325240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47" name="Picture 127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7975" y="3676587"/>
            <a:ext cx="3452876" cy="147637"/>
          </a:xfrm>
          <a:prstGeom prst="rect">
            <a:avLst/>
          </a:prstGeom>
          <a:noFill/>
        </p:spPr>
      </p:pic>
      <p:sp>
        <p:nvSpPr>
          <p:cNvPr id="1348" name="Freeform 1348"/>
          <p:cNvSpPr/>
          <p:nvPr/>
        </p:nvSpPr>
        <p:spPr>
          <a:xfrm>
            <a:off x="2905125" y="3733800"/>
            <a:ext cx="3325240" cy="0"/>
          </a:xfrm>
          <a:custGeom>
            <a:avLst/>
            <a:gdLst/>
            <a:ahLst/>
            <a:cxnLst/>
            <a:rect l="0" t="0" r="0" b="0"/>
            <a:pathLst>
              <a:path w="3325240">
                <a:moveTo>
                  <a:pt x="0" y="0"/>
                </a:moveTo>
                <a:lnTo>
                  <a:pt x="332524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49" name="Picture 127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50" y="2619312"/>
            <a:ext cx="1852676" cy="1138237"/>
          </a:xfrm>
          <a:prstGeom prst="rect">
            <a:avLst/>
          </a:prstGeom>
          <a:noFill/>
        </p:spPr>
      </p:pic>
      <p:sp>
        <p:nvSpPr>
          <p:cNvPr id="1350" name="Freeform 1350"/>
          <p:cNvSpPr/>
          <p:nvPr/>
        </p:nvSpPr>
        <p:spPr>
          <a:xfrm>
            <a:off x="4810125" y="2667000"/>
            <a:ext cx="1715769" cy="998348"/>
          </a:xfrm>
          <a:custGeom>
            <a:avLst/>
            <a:gdLst/>
            <a:ahLst/>
            <a:cxnLst/>
            <a:rect l="0" t="0" r="0" b="0"/>
            <a:pathLst>
              <a:path w="1715769" h="998348">
                <a:moveTo>
                  <a:pt x="0" y="0"/>
                </a:moveTo>
                <a:lnTo>
                  <a:pt x="1715769" y="998348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1" name="Picture 127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900" y="2666937"/>
            <a:ext cx="1852676" cy="1138237"/>
          </a:xfrm>
          <a:prstGeom prst="rect">
            <a:avLst/>
          </a:prstGeom>
          <a:noFill/>
        </p:spPr>
      </p:pic>
      <p:sp>
        <p:nvSpPr>
          <p:cNvPr id="1352" name="Freeform 1352"/>
          <p:cNvSpPr/>
          <p:nvPr/>
        </p:nvSpPr>
        <p:spPr>
          <a:xfrm>
            <a:off x="4600575" y="2714625"/>
            <a:ext cx="1715770" cy="998348"/>
          </a:xfrm>
          <a:custGeom>
            <a:avLst/>
            <a:gdLst/>
            <a:ahLst/>
            <a:cxnLst/>
            <a:rect l="0" t="0" r="0" b="0"/>
            <a:pathLst>
              <a:path w="1715770" h="998348">
                <a:moveTo>
                  <a:pt x="0" y="0"/>
                </a:moveTo>
                <a:lnTo>
                  <a:pt x="1715770" y="998348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3" name="Picture 128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0" y="2638362"/>
            <a:ext cx="2052701" cy="1081087"/>
          </a:xfrm>
          <a:prstGeom prst="rect">
            <a:avLst/>
          </a:prstGeom>
          <a:noFill/>
        </p:spPr>
      </p:pic>
      <p:sp>
        <p:nvSpPr>
          <p:cNvPr id="1354" name="Freeform 1354"/>
          <p:cNvSpPr/>
          <p:nvPr/>
        </p:nvSpPr>
        <p:spPr>
          <a:xfrm>
            <a:off x="2638425" y="2695575"/>
            <a:ext cx="1913763" cy="931799"/>
          </a:xfrm>
          <a:custGeom>
            <a:avLst/>
            <a:gdLst/>
            <a:ahLst/>
            <a:cxnLst/>
            <a:rect l="0" t="0" r="0" b="0"/>
            <a:pathLst>
              <a:path w="1913763" h="931799">
                <a:moveTo>
                  <a:pt x="0" y="931799"/>
                </a:moveTo>
                <a:lnTo>
                  <a:pt x="191376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5" name="Picture 128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75" y="3495675"/>
            <a:ext cx="857250" cy="371475"/>
          </a:xfrm>
          <a:prstGeom prst="rect">
            <a:avLst/>
          </a:prstGeom>
          <a:noFill/>
        </p:spPr>
      </p:pic>
      <p:pic>
        <p:nvPicPr>
          <p:cNvPr id="1356" name="Picture 128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325" y="2495550"/>
            <a:ext cx="857250" cy="371475"/>
          </a:xfrm>
          <a:prstGeom prst="rect">
            <a:avLst/>
          </a:prstGeom>
          <a:noFill/>
        </p:spPr>
      </p:pic>
      <p:pic>
        <p:nvPicPr>
          <p:cNvPr id="1357" name="Picture 128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0750" y="3495675"/>
            <a:ext cx="857250" cy="371475"/>
          </a:xfrm>
          <a:prstGeom prst="rect">
            <a:avLst/>
          </a:prstGeom>
          <a:noFill/>
        </p:spPr>
      </p:pic>
      <p:pic>
        <p:nvPicPr>
          <p:cNvPr id="1358" name="Picture 128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75" y="4162425"/>
            <a:ext cx="676275" cy="609600"/>
          </a:xfrm>
          <a:prstGeom prst="rect">
            <a:avLst/>
          </a:prstGeom>
          <a:noFill/>
        </p:spPr>
      </p:pic>
      <p:pic>
        <p:nvPicPr>
          <p:cNvPr id="1359" name="Picture 128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162425"/>
            <a:ext cx="666750" cy="609600"/>
          </a:xfrm>
          <a:prstGeom prst="rect">
            <a:avLst/>
          </a:prstGeom>
          <a:noFill/>
        </p:spPr>
      </p:pic>
      <p:pic>
        <p:nvPicPr>
          <p:cNvPr id="1360" name="Picture 128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325" y="4162425"/>
            <a:ext cx="676275" cy="609600"/>
          </a:xfrm>
          <a:prstGeom prst="rect">
            <a:avLst/>
          </a:prstGeom>
          <a:noFill/>
        </p:spPr>
      </p:pic>
      <p:pic>
        <p:nvPicPr>
          <p:cNvPr id="1361" name="Picture 128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325" y="2428875"/>
            <a:ext cx="676275" cy="609600"/>
          </a:xfrm>
          <a:prstGeom prst="rect">
            <a:avLst/>
          </a:prstGeom>
          <a:noFill/>
        </p:spPr>
      </p:pic>
      <p:pic>
        <p:nvPicPr>
          <p:cNvPr id="1362" name="Picture 128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8950" y="1828800"/>
            <a:ext cx="676275" cy="609600"/>
          </a:xfrm>
          <a:prstGeom prst="rect">
            <a:avLst/>
          </a:prstGeom>
          <a:noFill/>
        </p:spPr>
      </p:pic>
      <p:pic>
        <p:nvPicPr>
          <p:cNvPr id="1363" name="Picture 129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0725" y="1628775"/>
            <a:ext cx="704850" cy="504825"/>
          </a:xfrm>
          <a:prstGeom prst="rect">
            <a:avLst/>
          </a:prstGeom>
          <a:noFill/>
        </p:spPr>
      </p:pic>
      <p:pic>
        <p:nvPicPr>
          <p:cNvPr id="1364" name="Picture 508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028887"/>
            <a:ext cx="1347724" cy="147637"/>
          </a:xfrm>
          <a:prstGeom prst="rect">
            <a:avLst/>
          </a:prstGeom>
          <a:noFill/>
        </p:spPr>
      </p:pic>
      <p:sp>
        <p:nvSpPr>
          <p:cNvPr id="1365" name="Freeform 1365"/>
          <p:cNvSpPr/>
          <p:nvPr/>
        </p:nvSpPr>
        <p:spPr>
          <a:xfrm>
            <a:off x="8753475" y="308610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6" name="Picture 508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314637"/>
            <a:ext cx="1347724" cy="147637"/>
          </a:xfrm>
          <a:prstGeom prst="rect">
            <a:avLst/>
          </a:prstGeom>
          <a:noFill/>
        </p:spPr>
      </p:pic>
      <p:sp>
        <p:nvSpPr>
          <p:cNvPr id="1367" name="Freeform 1367"/>
          <p:cNvSpPr/>
          <p:nvPr/>
        </p:nvSpPr>
        <p:spPr>
          <a:xfrm>
            <a:off x="8753475" y="337185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8" name="Picture 508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600387"/>
            <a:ext cx="1347724" cy="147637"/>
          </a:xfrm>
          <a:prstGeom prst="rect">
            <a:avLst/>
          </a:prstGeom>
          <a:noFill/>
        </p:spPr>
      </p:pic>
      <p:sp>
        <p:nvSpPr>
          <p:cNvPr id="1369" name="Freeform 1369"/>
          <p:cNvSpPr/>
          <p:nvPr/>
        </p:nvSpPr>
        <p:spPr>
          <a:xfrm>
            <a:off x="8753475" y="365760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0" name="Picture 57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886137"/>
            <a:ext cx="1338199" cy="147637"/>
          </a:xfrm>
          <a:prstGeom prst="rect">
            <a:avLst/>
          </a:prstGeom>
          <a:noFill/>
        </p:spPr>
      </p:pic>
      <p:sp>
        <p:nvSpPr>
          <p:cNvPr id="1371" name="Freeform 1371"/>
          <p:cNvSpPr/>
          <p:nvPr/>
        </p:nvSpPr>
        <p:spPr>
          <a:xfrm>
            <a:off x="8753475" y="394335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2" name="Picture 57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933762"/>
            <a:ext cx="1338199" cy="147637"/>
          </a:xfrm>
          <a:prstGeom prst="rect">
            <a:avLst/>
          </a:prstGeom>
          <a:noFill/>
        </p:spPr>
      </p:pic>
      <p:sp>
        <p:nvSpPr>
          <p:cNvPr id="1373" name="Freeform 1373"/>
          <p:cNvSpPr/>
          <p:nvPr/>
        </p:nvSpPr>
        <p:spPr>
          <a:xfrm>
            <a:off x="8753475" y="399097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4" name="Picture 57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981387"/>
            <a:ext cx="1338199" cy="147637"/>
          </a:xfrm>
          <a:prstGeom prst="rect">
            <a:avLst/>
          </a:prstGeom>
          <a:noFill/>
        </p:spPr>
      </p:pic>
      <p:sp>
        <p:nvSpPr>
          <p:cNvPr id="1375" name="Freeform 1375"/>
          <p:cNvSpPr/>
          <p:nvPr/>
        </p:nvSpPr>
        <p:spPr>
          <a:xfrm>
            <a:off x="8753475" y="403860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6" name="Freeform 1376"/>
          <p:cNvSpPr/>
          <p:nvPr/>
        </p:nvSpPr>
        <p:spPr>
          <a:xfrm>
            <a:off x="766826" y="173733"/>
            <a:ext cx="656336" cy="124717"/>
          </a:xfrm>
          <a:custGeom>
            <a:avLst/>
            <a:gdLst/>
            <a:ahLst/>
            <a:cxnLst/>
            <a:rect l="0" t="0" r="0" b="0"/>
            <a:pathLst>
              <a:path w="656336" h="124717">
                <a:moveTo>
                  <a:pt x="1" y="124717"/>
                </a:moveTo>
                <a:lnTo>
                  <a:pt x="656336" y="124717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7" name="Freeform 1377"/>
          <p:cNvSpPr/>
          <p:nvPr/>
        </p:nvSpPr>
        <p:spPr>
          <a:xfrm>
            <a:off x="577087" y="282195"/>
            <a:ext cx="836930" cy="112268"/>
          </a:xfrm>
          <a:custGeom>
            <a:avLst/>
            <a:gdLst/>
            <a:ahLst/>
            <a:cxnLst/>
            <a:rect l="0" t="0" r="0" b="0"/>
            <a:pathLst>
              <a:path w="836930" h="112268">
                <a:moveTo>
                  <a:pt x="0" y="112268"/>
                </a:moveTo>
                <a:lnTo>
                  <a:pt x="836930" y="112268"/>
                </a:lnTo>
                <a:lnTo>
                  <a:pt x="836930" y="0"/>
                </a:lnTo>
                <a:lnTo>
                  <a:pt x="0" y="0"/>
                </a:lnTo>
                <a:close/>
                <a:moveTo>
                  <a:pt x="5886451" y="657580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8" name="Freeform 1378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9" name="Rectangle 1379"/>
          <p:cNvSpPr/>
          <p:nvPr/>
        </p:nvSpPr>
        <p:spPr>
          <a:xfrm>
            <a:off x="598169" y="866112"/>
            <a:ext cx="6781024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Soluția clasică: Exemplu</a:t>
            </a:r>
          </a:p>
        </p:txBody>
      </p:sp>
      <p:sp>
        <p:nvSpPr>
          <p:cNvPr id="1380" name="Rectangle 1380"/>
          <p:cNvSpPr/>
          <p:nvPr/>
        </p:nvSpPr>
        <p:spPr>
          <a:xfrm>
            <a:off x="598169" y="5005442"/>
            <a:ext cx="8957688" cy="328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77" b="0" i="0" spc="103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1" i="0" spc="767" baseline="0" dirty="0">
                <a:solidFill>
                  <a:srgbClr val="000000"/>
                </a:solidFill>
                <a:latin typeface="Consolas-Bold"/>
              </a:rPr>
              <a:t>A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îi trimite un cadru lui </a:t>
            </a:r>
            <a:r>
              <a:rPr lang="en-GB" sz="2177" b="1" i="0" spc="0" baseline="0" dirty="0">
                <a:solidFill>
                  <a:srgbClr val="000000"/>
                </a:solidFill>
                <a:latin typeface="Consolas-Bold"/>
              </a:rPr>
              <a:t>E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; switch-urile au tabele CAM complete</a:t>
            </a:r>
          </a:p>
        </p:txBody>
      </p:sp>
      <p:sp>
        <p:nvSpPr>
          <p:cNvPr id="1381" name="Rectangle 1381"/>
          <p:cNvSpPr/>
          <p:nvPr/>
        </p:nvSpPr>
        <p:spPr>
          <a:xfrm>
            <a:off x="11476355" y="6457823"/>
            <a:ext cx="174574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32</a:t>
            </a:r>
          </a:p>
        </p:txBody>
      </p:sp>
      <p:sp>
        <p:nvSpPr>
          <p:cNvPr id="1382" name="Rectangle 1382"/>
          <p:cNvSpPr/>
          <p:nvPr/>
        </p:nvSpPr>
        <p:spPr>
          <a:xfrm>
            <a:off x="4096765" y="3394424"/>
            <a:ext cx="1126045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Nativ: 10</a:t>
            </a:r>
          </a:p>
        </p:txBody>
      </p:sp>
      <p:sp>
        <p:nvSpPr>
          <p:cNvPr id="1383" name="Rectangle 1383"/>
          <p:cNvSpPr/>
          <p:nvPr/>
        </p:nvSpPr>
        <p:spPr>
          <a:xfrm>
            <a:off x="2345944" y="3633207"/>
            <a:ext cx="462590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SW0</a:t>
            </a:r>
          </a:p>
        </p:txBody>
      </p:sp>
      <p:sp>
        <p:nvSpPr>
          <p:cNvPr id="1384" name="Rectangle 1384"/>
          <p:cNvSpPr/>
          <p:nvPr/>
        </p:nvSpPr>
        <p:spPr>
          <a:xfrm>
            <a:off x="4250309" y="2655307"/>
            <a:ext cx="419917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SW1</a:t>
            </a:r>
          </a:p>
        </p:txBody>
      </p:sp>
      <p:sp>
        <p:nvSpPr>
          <p:cNvPr id="1385" name="Rectangle 1385"/>
          <p:cNvSpPr/>
          <p:nvPr/>
        </p:nvSpPr>
        <p:spPr>
          <a:xfrm>
            <a:off x="6112890" y="3655178"/>
            <a:ext cx="452774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SW2</a:t>
            </a:r>
          </a:p>
        </p:txBody>
      </p:sp>
      <p:sp>
        <p:nvSpPr>
          <p:cNvPr id="1386" name="Rectangle 1386"/>
          <p:cNvSpPr/>
          <p:nvPr/>
        </p:nvSpPr>
        <p:spPr>
          <a:xfrm>
            <a:off x="2452751" y="4273868"/>
            <a:ext cx="4682444" cy="2578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169792" algn="l"/>
                <a:tab pos="4556632" algn="l"/>
                <a:tab pos="4556632" algn="l"/>
              </a:tabLst>
            </a:pPr>
            <a:r>
              <a:rPr lang="en-GB" sz="2029" b="1" i="0" spc="0" baseline="0" dirty="0">
                <a:solidFill>
                  <a:srgbClr val="000000"/>
                </a:solidFill>
                <a:latin typeface="Calibri-Bold"/>
              </a:rPr>
              <a:t>C	D	E	</a:t>
            </a:r>
          </a:p>
        </p:txBody>
      </p:sp>
      <p:sp>
        <p:nvSpPr>
          <p:cNvPr id="1387" name="Rectangle 1387"/>
          <p:cNvSpPr/>
          <p:nvPr/>
        </p:nvSpPr>
        <p:spPr>
          <a:xfrm>
            <a:off x="7009383" y="2541572"/>
            <a:ext cx="144453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B</a:t>
            </a:r>
          </a:p>
        </p:txBody>
      </p:sp>
      <p:sp>
        <p:nvSpPr>
          <p:cNvPr id="1388" name="Rectangle 1388"/>
          <p:cNvSpPr/>
          <p:nvPr/>
        </p:nvSpPr>
        <p:spPr>
          <a:xfrm>
            <a:off x="3245104" y="1905753"/>
            <a:ext cx="3044939" cy="2932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15717" algn="l"/>
              </a:tabLst>
            </a:pPr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A	</a:t>
            </a:r>
            <a:r>
              <a:rPr lang="en-GB" sz="2389" b="1" i="0" spc="0" baseline="21235" dirty="0">
                <a:solidFill>
                  <a:srgbClr val="FFFFFF"/>
                </a:solidFill>
                <a:latin typeface="WorkSans-Bold"/>
              </a:rPr>
              <a:t>R1</a:t>
            </a:r>
          </a:p>
        </p:txBody>
      </p:sp>
      <p:sp>
        <p:nvSpPr>
          <p:cNvPr id="1389" name="Rectangle 1389"/>
          <p:cNvSpPr/>
          <p:nvPr/>
        </p:nvSpPr>
        <p:spPr>
          <a:xfrm>
            <a:off x="5207000" y="1613525"/>
            <a:ext cx="558554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C0504D"/>
                </a:solidFill>
                <a:latin typeface="Consolas-Bold"/>
              </a:rPr>
              <a:t>Fa0/1</a:t>
            </a:r>
          </a:p>
        </p:txBody>
      </p:sp>
      <p:sp>
        <p:nvSpPr>
          <p:cNvPr id="1390" name="Rectangle 1390"/>
          <p:cNvSpPr/>
          <p:nvPr/>
        </p:nvSpPr>
        <p:spPr>
          <a:xfrm>
            <a:off x="5995415" y="2190486"/>
            <a:ext cx="557553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9BBB59"/>
                </a:solidFill>
                <a:latin typeface="Consolas-Bold"/>
              </a:rPr>
              <a:t>Fa0/3</a:t>
            </a:r>
          </a:p>
        </p:txBody>
      </p:sp>
      <p:sp>
        <p:nvSpPr>
          <p:cNvPr id="1391" name="Rectangle 1391"/>
          <p:cNvSpPr/>
          <p:nvPr/>
        </p:nvSpPr>
        <p:spPr>
          <a:xfrm>
            <a:off x="4966080" y="1839948"/>
            <a:ext cx="556869" cy="200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F79646"/>
                </a:solidFill>
                <a:latin typeface="Consolas-Bold"/>
              </a:rPr>
              <a:t>Fa0/2</a:t>
            </a:r>
          </a:p>
        </p:txBody>
      </p:sp>
      <p:sp>
        <p:nvSpPr>
          <p:cNvPr id="1392" name="Rectangle 1392"/>
          <p:cNvSpPr/>
          <p:nvPr/>
        </p:nvSpPr>
        <p:spPr>
          <a:xfrm>
            <a:off x="7824469" y="3035395"/>
            <a:ext cx="878356" cy="1087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  <a:p>
            <a:pPr marL="0">
              <a:lnSpc>
                <a:spcPts val="2252"/>
              </a:lnSpc>
            </a:pP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  <a:p>
            <a:pPr marL="0">
              <a:lnSpc>
                <a:spcPts val="2253"/>
              </a:lnSpc>
            </a:pP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  <a:p>
            <a:pPr marL="125476">
              <a:lnSpc>
                <a:spcPts val="2255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T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r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u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k</a:t>
            </a:r>
          </a:p>
        </p:txBody>
      </p:sp>
      <p:sp>
        <p:nvSpPr>
          <p:cNvPr id="1393" name="Rectangle 1393"/>
          <p:cNvSpPr/>
          <p:nvPr/>
        </p:nvSpPr>
        <p:spPr>
          <a:xfrm>
            <a:off x="585513" y="163958"/>
            <a:ext cx="831152" cy="234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9422"/>
            <a:r>
              <a:rPr lang="en-GB" sz="1000" b="1" i="0" spc="0" baseline="0" dirty="0">
                <a:solidFill>
                  <a:srgbClr val="452F20"/>
                </a:solidFill>
                <a:latin typeface="Arial"/>
              </a:rPr>
              <a:t>SYSTEMS</a:t>
            </a:r>
          </a:p>
          <a:p>
            <a:pPr marL="0">
              <a:lnSpc>
                <a:spcPts val="728"/>
              </a:lnSpc>
            </a:pPr>
            <a:r>
              <a:rPr lang="en-GB" sz="700" b="0" i="0" spc="0" baseline="0" dirty="0">
                <a:solidFill>
                  <a:srgbClr val="9A5D07"/>
                </a:solidFill>
                <a:latin typeface="Arial"/>
              </a:rPr>
              <a:t>7x5</a:t>
            </a:r>
            <a:r>
              <a:rPr lang="en-GB" sz="700" b="0" i="0" spc="-47" baseline="0" dirty="0">
                <a:solidFill>
                  <a:srgbClr val="9A5D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D07"/>
                </a:solidFill>
                <a:latin typeface="Arial"/>
              </a:rPr>
              <a:t>LABORATORY</a:t>
            </a:r>
          </a:p>
        </p:txBody>
      </p:sp>
      <p:sp>
        <p:nvSpPr>
          <p:cNvPr id="1394" name="Rectangle 1394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Freeform 139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8854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2100"/>
                </a:lnTo>
                <a:lnTo>
                  <a:pt x="1407667" y="292100"/>
                </a:lnTo>
                <a:lnTo>
                  <a:pt x="1407667" y="388112"/>
                </a:lnTo>
                <a:lnTo>
                  <a:pt x="583437" y="388112"/>
                </a:lnTo>
                <a:lnTo>
                  <a:pt x="583437" y="288544"/>
                </a:lnTo>
                <a:close/>
                <a:moveTo>
                  <a:pt x="656945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6" name="Picture 13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397" name="Picture 139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398" name="Picture 125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4350" y="1695387"/>
            <a:ext cx="1747901" cy="1052512"/>
          </a:xfrm>
          <a:prstGeom prst="rect">
            <a:avLst/>
          </a:prstGeom>
          <a:noFill/>
        </p:spPr>
      </p:pic>
      <p:pic>
        <p:nvPicPr>
          <p:cNvPr id="1399" name="Picture 139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8987" y="1723296"/>
            <a:ext cx="1654054" cy="963991"/>
          </a:xfrm>
          <a:prstGeom prst="rect">
            <a:avLst/>
          </a:prstGeom>
          <a:noFill/>
        </p:spPr>
      </p:pic>
      <p:pic>
        <p:nvPicPr>
          <p:cNvPr id="1400" name="Picture 125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7700" y="1762062"/>
            <a:ext cx="1747901" cy="1052512"/>
          </a:xfrm>
          <a:prstGeom prst="rect">
            <a:avLst/>
          </a:prstGeom>
          <a:noFill/>
        </p:spPr>
      </p:pic>
      <p:sp>
        <p:nvSpPr>
          <p:cNvPr id="1401" name="Freeform 1401"/>
          <p:cNvSpPr/>
          <p:nvPr/>
        </p:nvSpPr>
        <p:spPr>
          <a:xfrm>
            <a:off x="4524375" y="1819275"/>
            <a:ext cx="1609978" cy="905384"/>
          </a:xfrm>
          <a:custGeom>
            <a:avLst/>
            <a:gdLst/>
            <a:ahLst/>
            <a:cxnLst/>
            <a:rect l="0" t="0" r="0" b="0"/>
            <a:pathLst>
              <a:path w="1609978" h="905384">
                <a:moveTo>
                  <a:pt x="0" y="905384"/>
                </a:moveTo>
                <a:lnTo>
                  <a:pt x="1609978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2" name="Picture 125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1050" y="1847787"/>
            <a:ext cx="1747901" cy="1052512"/>
          </a:xfrm>
          <a:prstGeom prst="rect">
            <a:avLst/>
          </a:prstGeom>
          <a:noFill/>
        </p:spPr>
      </p:pic>
      <p:sp>
        <p:nvSpPr>
          <p:cNvPr id="1403" name="Freeform 1403"/>
          <p:cNvSpPr/>
          <p:nvPr/>
        </p:nvSpPr>
        <p:spPr>
          <a:xfrm>
            <a:off x="4657725" y="1905000"/>
            <a:ext cx="1609978" cy="905384"/>
          </a:xfrm>
          <a:custGeom>
            <a:avLst/>
            <a:gdLst/>
            <a:ahLst/>
            <a:cxnLst/>
            <a:rect l="0" t="0" r="0" b="0"/>
            <a:pathLst>
              <a:path w="1609978" h="905384">
                <a:moveTo>
                  <a:pt x="0" y="905384"/>
                </a:moveTo>
                <a:lnTo>
                  <a:pt x="1609978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4" name="Picture 126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3533712"/>
            <a:ext cx="157162" cy="1233487"/>
          </a:xfrm>
          <a:prstGeom prst="rect">
            <a:avLst/>
          </a:prstGeom>
          <a:noFill/>
        </p:spPr>
      </p:pic>
      <p:sp>
        <p:nvSpPr>
          <p:cNvPr id="1405" name="Freeform 1405"/>
          <p:cNvSpPr/>
          <p:nvPr/>
        </p:nvSpPr>
        <p:spPr>
          <a:xfrm>
            <a:off x="2571750" y="3571875"/>
            <a:ext cx="6095" cy="1098170"/>
          </a:xfrm>
          <a:custGeom>
            <a:avLst/>
            <a:gdLst/>
            <a:ahLst/>
            <a:cxnLst/>
            <a:rect l="0" t="0" r="0" b="0"/>
            <a:pathLst>
              <a:path w="6095" h="1098170">
                <a:moveTo>
                  <a:pt x="6095" y="0"/>
                </a:moveTo>
                <a:lnTo>
                  <a:pt x="0" y="109817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6" name="Picture 126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7850" y="3714687"/>
            <a:ext cx="804862" cy="804862"/>
          </a:xfrm>
          <a:prstGeom prst="rect">
            <a:avLst/>
          </a:prstGeom>
          <a:noFill/>
        </p:spPr>
      </p:pic>
      <p:pic>
        <p:nvPicPr>
          <p:cNvPr id="1407" name="Picture 140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7821" y="3736263"/>
            <a:ext cx="712348" cy="717831"/>
          </a:xfrm>
          <a:prstGeom prst="rect">
            <a:avLst/>
          </a:prstGeom>
          <a:noFill/>
        </p:spPr>
      </p:pic>
      <p:pic>
        <p:nvPicPr>
          <p:cNvPr id="1408" name="Picture 126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3705162"/>
            <a:ext cx="862012" cy="747712"/>
          </a:xfrm>
          <a:prstGeom prst="rect">
            <a:avLst/>
          </a:prstGeom>
          <a:noFill/>
        </p:spPr>
      </p:pic>
      <p:sp>
        <p:nvSpPr>
          <p:cNvPr id="1409" name="Freeform 1409"/>
          <p:cNvSpPr/>
          <p:nvPr/>
        </p:nvSpPr>
        <p:spPr>
          <a:xfrm>
            <a:off x="6400800" y="3762375"/>
            <a:ext cx="725931" cy="599059"/>
          </a:xfrm>
          <a:custGeom>
            <a:avLst/>
            <a:gdLst/>
            <a:ahLst/>
            <a:cxnLst/>
            <a:rect l="0" t="0" r="0" b="0"/>
            <a:pathLst>
              <a:path w="725931" h="599059">
                <a:moveTo>
                  <a:pt x="725931" y="599059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0" name="Picture 126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1275" y="2638362"/>
            <a:ext cx="804862" cy="1071562"/>
          </a:xfrm>
          <a:prstGeom prst="rect">
            <a:avLst/>
          </a:prstGeom>
          <a:noFill/>
        </p:spPr>
      </p:pic>
      <p:pic>
        <p:nvPicPr>
          <p:cNvPr id="1411" name="Picture 141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9228" y="2671866"/>
            <a:ext cx="716384" cy="979218"/>
          </a:xfrm>
          <a:prstGeom prst="rect">
            <a:avLst/>
          </a:prstGeom>
          <a:noFill/>
        </p:spPr>
      </p:pic>
      <p:pic>
        <p:nvPicPr>
          <p:cNvPr id="1412" name="Picture 1270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975" y="2047812"/>
            <a:ext cx="1300099" cy="719137"/>
          </a:xfrm>
          <a:prstGeom prst="rect">
            <a:avLst/>
          </a:prstGeom>
          <a:noFill/>
        </p:spPr>
      </p:pic>
      <p:sp>
        <p:nvSpPr>
          <p:cNvPr id="1413" name="Freeform 1413"/>
          <p:cNvSpPr/>
          <p:nvPr/>
        </p:nvSpPr>
        <p:spPr>
          <a:xfrm>
            <a:off x="3295650" y="2095500"/>
            <a:ext cx="1161669" cy="572390"/>
          </a:xfrm>
          <a:custGeom>
            <a:avLst/>
            <a:gdLst/>
            <a:ahLst/>
            <a:cxnLst/>
            <a:rect l="0" t="0" r="0" b="0"/>
            <a:pathLst>
              <a:path w="1161669" h="572390">
                <a:moveTo>
                  <a:pt x="0" y="0"/>
                </a:moveTo>
                <a:lnTo>
                  <a:pt x="1161669" y="57239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4" name="Picture 127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7975" y="3590862"/>
            <a:ext cx="3452876" cy="147637"/>
          </a:xfrm>
          <a:prstGeom prst="rect">
            <a:avLst/>
          </a:prstGeom>
          <a:noFill/>
        </p:spPr>
      </p:pic>
      <p:sp>
        <p:nvSpPr>
          <p:cNvPr id="1415" name="Freeform 1415"/>
          <p:cNvSpPr/>
          <p:nvPr/>
        </p:nvSpPr>
        <p:spPr>
          <a:xfrm>
            <a:off x="2905125" y="3648075"/>
            <a:ext cx="3325240" cy="0"/>
          </a:xfrm>
          <a:custGeom>
            <a:avLst/>
            <a:gdLst/>
            <a:ahLst/>
            <a:cxnLst/>
            <a:rect l="0" t="0" r="0" b="0"/>
            <a:pathLst>
              <a:path w="3325240">
                <a:moveTo>
                  <a:pt x="0" y="0"/>
                </a:moveTo>
                <a:lnTo>
                  <a:pt x="3325240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6" name="Picture 127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7975" y="3628962"/>
            <a:ext cx="3452876" cy="147637"/>
          </a:xfrm>
          <a:prstGeom prst="rect">
            <a:avLst/>
          </a:prstGeom>
          <a:noFill/>
        </p:spPr>
      </p:pic>
      <p:sp>
        <p:nvSpPr>
          <p:cNvPr id="1417" name="Freeform 1417"/>
          <p:cNvSpPr/>
          <p:nvPr/>
        </p:nvSpPr>
        <p:spPr>
          <a:xfrm>
            <a:off x="2905125" y="3686175"/>
            <a:ext cx="3325240" cy="0"/>
          </a:xfrm>
          <a:custGeom>
            <a:avLst/>
            <a:gdLst/>
            <a:ahLst/>
            <a:cxnLst/>
            <a:rect l="0" t="0" r="0" b="0"/>
            <a:pathLst>
              <a:path w="3325240">
                <a:moveTo>
                  <a:pt x="0" y="0"/>
                </a:moveTo>
                <a:lnTo>
                  <a:pt x="3325240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8" name="Picture 127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7975" y="3676587"/>
            <a:ext cx="3452876" cy="147637"/>
          </a:xfrm>
          <a:prstGeom prst="rect">
            <a:avLst/>
          </a:prstGeom>
          <a:noFill/>
        </p:spPr>
      </p:pic>
      <p:sp>
        <p:nvSpPr>
          <p:cNvPr id="1419" name="Freeform 1419"/>
          <p:cNvSpPr/>
          <p:nvPr/>
        </p:nvSpPr>
        <p:spPr>
          <a:xfrm>
            <a:off x="2905125" y="3733800"/>
            <a:ext cx="3325240" cy="0"/>
          </a:xfrm>
          <a:custGeom>
            <a:avLst/>
            <a:gdLst/>
            <a:ahLst/>
            <a:cxnLst/>
            <a:rect l="0" t="0" r="0" b="0"/>
            <a:pathLst>
              <a:path w="3325240">
                <a:moveTo>
                  <a:pt x="0" y="0"/>
                </a:moveTo>
                <a:lnTo>
                  <a:pt x="332524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0" name="Picture 127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50" y="2619312"/>
            <a:ext cx="1852676" cy="1138237"/>
          </a:xfrm>
          <a:prstGeom prst="rect">
            <a:avLst/>
          </a:prstGeom>
          <a:noFill/>
        </p:spPr>
      </p:pic>
      <p:sp>
        <p:nvSpPr>
          <p:cNvPr id="1421" name="Freeform 1421"/>
          <p:cNvSpPr/>
          <p:nvPr/>
        </p:nvSpPr>
        <p:spPr>
          <a:xfrm>
            <a:off x="4810125" y="2667000"/>
            <a:ext cx="1715769" cy="998348"/>
          </a:xfrm>
          <a:custGeom>
            <a:avLst/>
            <a:gdLst/>
            <a:ahLst/>
            <a:cxnLst/>
            <a:rect l="0" t="0" r="0" b="0"/>
            <a:pathLst>
              <a:path w="1715769" h="998348">
                <a:moveTo>
                  <a:pt x="0" y="0"/>
                </a:moveTo>
                <a:lnTo>
                  <a:pt x="1715769" y="998348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2" name="Picture 127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900" y="2666937"/>
            <a:ext cx="1852676" cy="1138237"/>
          </a:xfrm>
          <a:prstGeom prst="rect">
            <a:avLst/>
          </a:prstGeom>
          <a:noFill/>
        </p:spPr>
      </p:pic>
      <p:sp>
        <p:nvSpPr>
          <p:cNvPr id="1423" name="Freeform 1423"/>
          <p:cNvSpPr/>
          <p:nvPr/>
        </p:nvSpPr>
        <p:spPr>
          <a:xfrm>
            <a:off x="4600575" y="2714625"/>
            <a:ext cx="1715770" cy="998348"/>
          </a:xfrm>
          <a:custGeom>
            <a:avLst/>
            <a:gdLst/>
            <a:ahLst/>
            <a:cxnLst/>
            <a:rect l="0" t="0" r="0" b="0"/>
            <a:pathLst>
              <a:path w="1715770" h="998348">
                <a:moveTo>
                  <a:pt x="0" y="0"/>
                </a:moveTo>
                <a:lnTo>
                  <a:pt x="1715770" y="998348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4" name="Picture 128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0" y="2638362"/>
            <a:ext cx="2052701" cy="1081087"/>
          </a:xfrm>
          <a:prstGeom prst="rect">
            <a:avLst/>
          </a:prstGeom>
          <a:noFill/>
        </p:spPr>
      </p:pic>
      <p:sp>
        <p:nvSpPr>
          <p:cNvPr id="1425" name="Freeform 1425"/>
          <p:cNvSpPr/>
          <p:nvPr/>
        </p:nvSpPr>
        <p:spPr>
          <a:xfrm>
            <a:off x="2638425" y="2695575"/>
            <a:ext cx="1913763" cy="931799"/>
          </a:xfrm>
          <a:custGeom>
            <a:avLst/>
            <a:gdLst/>
            <a:ahLst/>
            <a:cxnLst/>
            <a:rect l="0" t="0" r="0" b="0"/>
            <a:pathLst>
              <a:path w="1913763" h="931799">
                <a:moveTo>
                  <a:pt x="0" y="931799"/>
                </a:moveTo>
                <a:lnTo>
                  <a:pt x="191376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6" name="Picture 128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75" y="3495675"/>
            <a:ext cx="857250" cy="371475"/>
          </a:xfrm>
          <a:prstGeom prst="rect">
            <a:avLst/>
          </a:prstGeom>
          <a:noFill/>
        </p:spPr>
      </p:pic>
      <p:pic>
        <p:nvPicPr>
          <p:cNvPr id="1427" name="Picture 128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325" y="2495550"/>
            <a:ext cx="857250" cy="371475"/>
          </a:xfrm>
          <a:prstGeom prst="rect">
            <a:avLst/>
          </a:prstGeom>
          <a:noFill/>
        </p:spPr>
      </p:pic>
      <p:pic>
        <p:nvPicPr>
          <p:cNvPr id="1428" name="Picture 128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0750" y="3495675"/>
            <a:ext cx="857250" cy="371475"/>
          </a:xfrm>
          <a:prstGeom prst="rect">
            <a:avLst/>
          </a:prstGeom>
          <a:noFill/>
        </p:spPr>
      </p:pic>
      <p:pic>
        <p:nvPicPr>
          <p:cNvPr id="1429" name="Picture 128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75" y="4162425"/>
            <a:ext cx="676275" cy="609600"/>
          </a:xfrm>
          <a:prstGeom prst="rect">
            <a:avLst/>
          </a:prstGeom>
          <a:noFill/>
        </p:spPr>
      </p:pic>
      <p:pic>
        <p:nvPicPr>
          <p:cNvPr id="1430" name="Picture 128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162425"/>
            <a:ext cx="666750" cy="609600"/>
          </a:xfrm>
          <a:prstGeom prst="rect">
            <a:avLst/>
          </a:prstGeom>
          <a:noFill/>
        </p:spPr>
      </p:pic>
      <p:pic>
        <p:nvPicPr>
          <p:cNvPr id="1431" name="Picture 128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325" y="4162425"/>
            <a:ext cx="676275" cy="609600"/>
          </a:xfrm>
          <a:prstGeom prst="rect">
            <a:avLst/>
          </a:prstGeom>
          <a:noFill/>
        </p:spPr>
      </p:pic>
      <p:pic>
        <p:nvPicPr>
          <p:cNvPr id="1432" name="Picture 128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325" y="2428875"/>
            <a:ext cx="676275" cy="609600"/>
          </a:xfrm>
          <a:prstGeom prst="rect">
            <a:avLst/>
          </a:prstGeom>
          <a:noFill/>
        </p:spPr>
      </p:pic>
      <p:pic>
        <p:nvPicPr>
          <p:cNvPr id="1433" name="Picture 128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8950" y="1828800"/>
            <a:ext cx="676275" cy="609600"/>
          </a:xfrm>
          <a:prstGeom prst="rect">
            <a:avLst/>
          </a:prstGeom>
          <a:noFill/>
        </p:spPr>
      </p:pic>
      <p:pic>
        <p:nvPicPr>
          <p:cNvPr id="1434" name="Picture 129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0725" y="1628775"/>
            <a:ext cx="704850" cy="504825"/>
          </a:xfrm>
          <a:prstGeom prst="rect">
            <a:avLst/>
          </a:prstGeom>
          <a:noFill/>
        </p:spPr>
      </p:pic>
      <p:pic>
        <p:nvPicPr>
          <p:cNvPr id="1435" name="Picture 508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028887"/>
            <a:ext cx="1347724" cy="147637"/>
          </a:xfrm>
          <a:prstGeom prst="rect">
            <a:avLst/>
          </a:prstGeom>
          <a:noFill/>
        </p:spPr>
      </p:pic>
      <p:sp>
        <p:nvSpPr>
          <p:cNvPr id="1436" name="Freeform 1436"/>
          <p:cNvSpPr/>
          <p:nvPr/>
        </p:nvSpPr>
        <p:spPr>
          <a:xfrm>
            <a:off x="8753475" y="308610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7" name="Picture 508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314637"/>
            <a:ext cx="1347724" cy="147637"/>
          </a:xfrm>
          <a:prstGeom prst="rect">
            <a:avLst/>
          </a:prstGeom>
          <a:noFill/>
        </p:spPr>
      </p:pic>
      <p:sp>
        <p:nvSpPr>
          <p:cNvPr id="1438" name="Freeform 1438"/>
          <p:cNvSpPr/>
          <p:nvPr/>
        </p:nvSpPr>
        <p:spPr>
          <a:xfrm>
            <a:off x="8753475" y="337185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9" name="Picture 508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600387"/>
            <a:ext cx="1347724" cy="147637"/>
          </a:xfrm>
          <a:prstGeom prst="rect">
            <a:avLst/>
          </a:prstGeom>
          <a:noFill/>
        </p:spPr>
      </p:pic>
      <p:sp>
        <p:nvSpPr>
          <p:cNvPr id="1440" name="Freeform 1440"/>
          <p:cNvSpPr/>
          <p:nvPr/>
        </p:nvSpPr>
        <p:spPr>
          <a:xfrm>
            <a:off x="8753475" y="365760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1" name="Picture 57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886137"/>
            <a:ext cx="1338199" cy="147637"/>
          </a:xfrm>
          <a:prstGeom prst="rect">
            <a:avLst/>
          </a:prstGeom>
          <a:noFill/>
        </p:spPr>
      </p:pic>
      <p:sp>
        <p:nvSpPr>
          <p:cNvPr id="1442" name="Freeform 1442"/>
          <p:cNvSpPr/>
          <p:nvPr/>
        </p:nvSpPr>
        <p:spPr>
          <a:xfrm>
            <a:off x="8753475" y="394335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3" name="Picture 57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933762"/>
            <a:ext cx="1338199" cy="147637"/>
          </a:xfrm>
          <a:prstGeom prst="rect">
            <a:avLst/>
          </a:prstGeom>
          <a:noFill/>
        </p:spPr>
      </p:pic>
      <p:sp>
        <p:nvSpPr>
          <p:cNvPr id="1444" name="Freeform 1444"/>
          <p:cNvSpPr/>
          <p:nvPr/>
        </p:nvSpPr>
        <p:spPr>
          <a:xfrm>
            <a:off x="8753475" y="399097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5" name="Picture 57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3981387"/>
            <a:ext cx="1338199" cy="147637"/>
          </a:xfrm>
          <a:prstGeom prst="rect">
            <a:avLst/>
          </a:prstGeom>
          <a:noFill/>
        </p:spPr>
      </p:pic>
      <p:sp>
        <p:nvSpPr>
          <p:cNvPr id="1446" name="Freeform 1446"/>
          <p:cNvSpPr/>
          <p:nvPr/>
        </p:nvSpPr>
        <p:spPr>
          <a:xfrm>
            <a:off x="8753475" y="403860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7" name="Freeform 1447"/>
          <p:cNvSpPr/>
          <p:nvPr/>
        </p:nvSpPr>
        <p:spPr>
          <a:xfrm>
            <a:off x="766826" y="173733"/>
            <a:ext cx="656336" cy="124717"/>
          </a:xfrm>
          <a:custGeom>
            <a:avLst/>
            <a:gdLst/>
            <a:ahLst/>
            <a:cxnLst/>
            <a:rect l="0" t="0" r="0" b="0"/>
            <a:pathLst>
              <a:path w="656336" h="124717">
                <a:moveTo>
                  <a:pt x="1" y="124717"/>
                </a:moveTo>
                <a:lnTo>
                  <a:pt x="656336" y="124717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8" name="Freeform 1448"/>
          <p:cNvSpPr/>
          <p:nvPr/>
        </p:nvSpPr>
        <p:spPr>
          <a:xfrm>
            <a:off x="577087" y="282195"/>
            <a:ext cx="836930" cy="112268"/>
          </a:xfrm>
          <a:custGeom>
            <a:avLst/>
            <a:gdLst/>
            <a:ahLst/>
            <a:cxnLst/>
            <a:rect l="0" t="0" r="0" b="0"/>
            <a:pathLst>
              <a:path w="836930" h="112268">
                <a:moveTo>
                  <a:pt x="0" y="112268"/>
                </a:moveTo>
                <a:lnTo>
                  <a:pt x="836930" y="112268"/>
                </a:lnTo>
                <a:lnTo>
                  <a:pt x="836930" y="0"/>
                </a:lnTo>
                <a:lnTo>
                  <a:pt x="0" y="0"/>
                </a:lnTo>
                <a:close/>
                <a:moveTo>
                  <a:pt x="5886451" y="657580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9" name="Freeform 1449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0" name="Rectangle 1450"/>
          <p:cNvSpPr/>
          <p:nvPr/>
        </p:nvSpPr>
        <p:spPr>
          <a:xfrm>
            <a:off x="598169" y="866112"/>
            <a:ext cx="6781024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Soluția clasică: Exemplu</a:t>
            </a:r>
          </a:p>
        </p:txBody>
      </p:sp>
      <p:sp>
        <p:nvSpPr>
          <p:cNvPr id="1451" name="Rectangle 1451"/>
          <p:cNvSpPr/>
          <p:nvPr/>
        </p:nvSpPr>
        <p:spPr>
          <a:xfrm>
            <a:off x="598169" y="5005442"/>
            <a:ext cx="8957688" cy="13870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77" b="0" i="0" spc="103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1" i="0" spc="767" baseline="0" dirty="0">
                <a:solidFill>
                  <a:srgbClr val="000000"/>
                </a:solidFill>
                <a:latin typeface="Consolas-Bold"/>
              </a:rPr>
              <a:t>A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îi trimite un cadru lui </a:t>
            </a:r>
            <a:r>
              <a:rPr lang="en-GB" sz="2177" b="1" i="0" spc="0" baseline="0" dirty="0">
                <a:solidFill>
                  <a:srgbClr val="000000"/>
                </a:solidFill>
                <a:latin typeface="Consolas-Bold"/>
              </a:rPr>
              <a:t>E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; switch-urile au tabele CAM complete</a:t>
            </a:r>
          </a:p>
          <a:p>
            <a:pPr marL="457517">
              <a:lnSpc>
                <a:spcPts val="2779"/>
              </a:lnSpc>
            </a:pPr>
            <a:r>
              <a:rPr lang="en-GB" sz="2177" b="0" i="0" spc="104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1" i="0" spc="1227" baseline="0" dirty="0">
                <a:solidFill>
                  <a:srgbClr val="000000"/>
                </a:solidFill>
                <a:latin typeface="Consolas-Bold"/>
              </a:rPr>
              <a:t>A</a:t>
            </a:r>
            <a:r>
              <a:rPr lang="en-GB" sz="2177" b="0" i="0" spc="1230" baseline="0" dirty="0">
                <a:solidFill>
                  <a:srgbClr val="C0504D"/>
                </a:solidFill>
                <a:latin typeface="Consolas"/>
              </a:rPr>
              <a:t>→</a:t>
            </a:r>
            <a:r>
              <a:rPr lang="en-GB" sz="2177" b="1" i="0" spc="0" baseline="0" dirty="0">
                <a:solidFill>
                  <a:srgbClr val="000000"/>
                </a:solidFill>
                <a:latin typeface="Consolas-Bold"/>
              </a:rPr>
              <a:t>SW</a:t>
            </a:r>
            <a:r>
              <a:rPr lang="en-GB" sz="2177" b="1" i="0" spc="1256" baseline="0" dirty="0">
                <a:solidFill>
                  <a:srgbClr val="000000"/>
                </a:solidFill>
                <a:latin typeface="Consolas-Bold"/>
              </a:rPr>
              <a:t>1</a:t>
            </a:r>
            <a:r>
              <a:rPr lang="en-GB" sz="2177" b="0" i="0" spc="1228" baseline="0" dirty="0">
                <a:solidFill>
                  <a:srgbClr val="C0504D"/>
                </a:solidFill>
                <a:latin typeface="Consolas"/>
              </a:rPr>
              <a:t>→</a:t>
            </a:r>
            <a:r>
              <a:rPr lang="en-GB" sz="2177" b="1" i="0" spc="0" baseline="0" dirty="0">
                <a:solidFill>
                  <a:srgbClr val="C0504D"/>
                </a:solidFill>
                <a:latin typeface="Consolas-Bold"/>
              </a:rPr>
              <a:t>Fa0/</a:t>
            </a:r>
            <a:r>
              <a:rPr lang="en-GB" sz="2177" b="1" i="0" spc="1206" baseline="0" dirty="0">
                <a:solidFill>
                  <a:srgbClr val="C0504D"/>
                </a:solidFill>
                <a:latin typeface="Consolas-Bold"/>
              </a:rPr>
              <a:t>1</a:t>
            </a:r>
            <a:r>
              <a:rPr lang="en-GB" sz="2177" b="1" i="0" spc="0" baseline="0" dirty="0">
                <a:solidFill>
                  <a:srgbClr val="000000"/>
                </a:solidFill>
                <a:latin typeface="Consolas-Bold"/>
              </a:rPr>
              <a:t>R1</a:t>
            </a:r>
          </a:p>
          <a:p>
            <a:pPr marL="457517">
              <a:lnSpc>
                <a:spcPts val="2777"/>
              </a:lnSpc>
            </a:pPr>
            <a:r>
              <a:rPr lang="en-GB" sz="2177" b="0" i="0" spc="104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Are loc procesul de rutare în </a:t>
            </a:r>
            <a:r>
              <a:rPr lang="en-GB" sz="2177" b="1" i="0" spc="0" baseline="0" dirty="0">
                <a:solidFill>
                  <a:srgbClr val="000000"/>
                </a:solidFill>
                <a:latin typeface="Consolas-Bold"/>
              </a:rPr>
              <a:t>R1</a:t>
            </a:r>
            <a:r>
              <a:rPr lang="en-GB" sz="2177" b="0" i="0" spc="0" baseline="0" dirty="0">
                <a:solidFill>
                  <a:srgbClr val="000000"/>
                </a:solidFill>
                <a:latin typeface="Consolas"/>
              </a:rPr>
              <a:t>: </a:t>
            </a:r>
            <a:r>
              <a:rPr lang="en-GB" sz="2177" b="1" i="0" spc="0" baseline="0" dirty="0">
                <a:solidFill>
                  <a:srgbClr val="C0504D"/>
                </a:solidFill>
                <a:latin typeface="Consolas-Bold"/>
              </a:rPr>
              <a:t>Fa0/</a:t>
            </a:r>
            <a:r>
              <a:rPr lang="en-GB" sz="2177" b="1" i="0" spc="1211" baseline="0" dirty="0">
                <a:solidFill>
                  <a:srgbClr val="C0504D"/>
                </a:solidFill>
                <a:latin typeface="Consolas-Bold"/>
              </a:rPr>
              <a:t>1</a:t>
            </a:r>
            <a:r>
              <a:rPr lang="en-GB" sz="2177" b="1" i="0" spc="0" baseline="0" dirty="0">
                <a:solidFill>
                  <a:srgbClr val="000000"/>
                </a:solidFill>
                <a:latin typeface="Consolas-Bold"/>
              </a:rPr>
              <a:t>R</a:t>
            </a:r>
            <a:r>
              <a:rPr lang="en-GB" sz="2177" b="1" i="0" spc="1242" baseline="0" dirty="0">
                <a:solidFill>
                  <a:srgbClr val="000000"/>
                </a:solidFill>
                <a:latin typeface="Consolas-Bold"/>
              </a:rPr>
              <a:t>1</a:t>
            </a:r>
            <a:r>
              <a:rPr lang="en-GB" sz="2177" b="0" i="0" spc="0" baseline="0" dirty="0">
                <a:solidFill>
                  <a:srgbClr val="000000"/>
                </a:solidFill>
                <a:latin typeface="Consolas"/>
              </a:rPr>
              <a:t>→ </a:t>
            </a:r>
            <a:r>
              <a:rPr lang="en-GB" sz="2177" b="1" i="0" spc="0" baseline="0" dirty="0">
                <a:solidFill>
                  <a:srgbClr val="F79646"/>
                </a:solidFill>
                <a:latin typeface="Consolas-Bold"/>
              </a:rPr>
              <a:t>Fa0/</a:t>
            </a:r>
            <a:r>
              <a:rPr lang="en-GB" sz="2177" b="1" i="0" spc="1211" baseline="0" dirty="0">
                <a:solidFill>
                  <a:srgbClr val="F79646"/>
                </a:solidFill>
                <a:latin typeface="Consolas-Bold"/>
              </a:rPr>
              <a:t>2</a:t>
            </a:r>
            <a:r>
              <a:rPr lang="en-GB" sz="2177" b="1" i="0" spc="0" baseline="0" dirty="0">
                <a:solidFill>
                  <a:srgbClr val="000000"/>
                </a:solidFill>
                <a:latin typeface="Consolas-Bold"/>
              </a:rPr>
              <a:t>R1</a:t>
            </a:r>
          </a:p>
          <a:p>
            <a:pPr marL="457517">
              <a:lnSpc>
                <a:spcPts val="2780"/>
              </a:lnSpc>
            </a:pPr>
            <a:r>
              <a:rPr lang="en-GB" sz="2177" b="0" i="0" spc="104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1" i="0" spc="0" baseline="0" dirty="0">
                <a:solidFill>
                  <a:srgbClr val="F79646"/>
                </a:solidFill>
                <a:latin typeface="Consolas-Bold"/>
              </a:rPr>
              <a:t>Fa0/</a:t>
            </a:r>
            <a:r>
              <a:rPr lang="en-GB" sz="2177" b="1" i="0" spc="1211" baseline="0" dirty="0">
                <a:solidFill>
                  <a:srgbClr val="F79646"/>
                </a:solidFill>
                <a:latin typeface="Consolas-Bold"/>
              </a:rPr>
              <a:t>2</a:t>
            </a:r>
            <a:r>
              <a:rPr lang="en-GB" sz="2177" b="1" i="0" spc="0" baseline="0" dirty="0">
                <a:solidFill>
                  <a:srgbClr val="000000"/>
                </a:solidFill>
                <a:latin typeface="Consolas-Bold"/>
              </a:rPr>
              <a:t>R</a:t>
            </a:r>
            <a:r>
              <a:rPr lang="en-GB" sz="2177" b="1" i="0" spc="1242" baseline="0" dirty="0">
                <a:solidFill>
                  <a:srgbClr val="000000"/>
                </a:solidFill>
                <a:latin typeface="Consolas-Bold"/>
              </a:rPr>
              <a:t>1</a:t>
            </a:r>
            <a:r>
              <a:rPr lang="en-GB" sz="2177" b="0" i="0" spc="1230" baseline="0" dirty="0">
                <a:solidFill>
                  <a:srgbClr val="F79646"/>
                </a:solidFill>
                <a:latin typeface="Consolas"/>
              </a:rPr>
              <a:t>→</a:t>
            </a:r>
            <a:r>
              <a:rPr lang="en-GB" sz="2177" b="1" i="0" spc="0" baseline="0" dirty="0">
                <a:solidFill>
                  <a:srgbClr val="000000"/>
                </a:solidFill>
                <a:latin typeface="Consolas-Bold"/>
              </a:rPr>
              <a:t>SW</a:t>
            </a:r>
            <a:r>
              <a:rPr lang="en-GB" sz="2177" b="1" i="0" spc="1254" baseline="0" dirty="0">
                <a:solidFill>
                  <a:srgbClr val="000000"/>
                </a:solidFill>
                <a:latin typeface="Consolas-Bold"/>
              </a:rPr>
              <a:t>1</a:t>
            </a:r>
            <a:r>
              <a:rPr lang="en-GB" sz="2177" b="0" i="0" spc="1229" baseline="0" dirty="0">
                <a:solidFill>
                  <a:srgbClr val="F79646"/>
                </a:solidFill>
                <a:latin typeface="Consolas"/>
              </a:rPr>
              <a:t>→</a:t>
            </a:r>
            <a:r>
              <a:rPr lang="en-GB" sz="2177" b="1" i="0" spc="0" baseline="0" dirty="0">
                <a:solidFill>
                  <a:srgbClr val="000000"/>
                </a:solidFill>
                <a:latin typeface="Consolas-Bold"/>
              </a:rPr>
              <a:t>SW</a:t>
            </a:r>
            <a:r>
              <a:rPr lang="en-GB" sz="2177" b="1" i="0" spc="1255" baseline="0" dirty="0">
                <a:solidFill>
                  <a:srgbClr val="000000"/>
                </a:solidFill>
                <a:latin typeface="Consolas-Bold"/>
              </a:rPr>
              <a:t>2</a:t>
            </a:r>
            <a:r>
              <a:rPr lang="en-GB" sz="2177" b="0" i="0" spc="1230" baseline="0" dirty="0">
                <a:solidFill>
                  <a:srgbClr val="F79646"/>
                </a:solidFill>
                <a:latin typeface="Consolas"/>
              </a:rPr>
              <a:t>→</a:t>
            </a:r>
            <a:r>
              <a:rPr lang="en-GB" sz="2177" b="1" i="0" spc="1230" baseline="0" dirty="0">
                <a:solidFill>
                  <a:srgbClr val="000000"/>
                </a:solidFill>
                <a:latin typeface="Consolas-Bold"/>
              </a:rPr>
              <a:t>E</a:t>
            </a:r>
          </a:p>
        </p:txBody>
      </p:sp>
      <p:sp>
        <p:nvSpPr>
          <p:cNvPr id="1452" name="Rectangle 1452"/>
          <p:cNvSpPr/>
          <p:nvPr/>
        </p:nvSpPr>
        <p:spPr>
          <a:xfrm>
            <a:off x="11476355" y="6457823"/>
            <a:ext cx="174574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33</a:t>
            </a:r>
          </a:p>
        </p:txBody>
      </p:sp>
      <p:sp>
        <p:nvSpPr>
          <p:cNvPr id="1453" name="Rectangle 1453"/>
          <p:cNvSpPr/>
          <p:nvPr/>
        </p:nvSpPr>
        <p:spPr>
          <a:xfrm>
            <a:off x="4096765" y="3394424"/>
            <a:ext cx="1126045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Nativ: 10</a:t>
            </a:r>
          </a:p>
        </p:txBody>
      </p:sp>
      <p:sp>
        <p:nvSpPr>
          <p:cNvPr id="1454" name="Rectangle 1454"/>
          <p:cNvSpPr/>
          <p:nvPr/>
        </p:nvSpPr>
        <p:spPr>
          <a:xfrm>
            <a:off x="2345944" y="3633207"/>
            <a:ext cx="462590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SW0</a:t>
            </a:r>
          </a:p>
        </p:txBody>
      </p:sp>
      <p:sp>
        <p:nvSpPr>
          <p:cNvPr id="1455" name="Rectangle 1455"/>
          <p:cNvSpPr/>
          <p:nvPr/>
        </p:nvSpPr>
        <p:spPr>
          <a:xfrm>
            <a:off x="4250309" y="2655307"/>
            <a:ext cx="419917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SW1</a:t>
            </a:r>
          </a:p>
        </p:txBody>
      </p:sp>
      <p:sp>
        <p:nvSpPr>
          <p:cNvPr id="1456" name="Rectangle 1456"/>
          <p:cNvSpPr/>
          <p:nvPr/>
        </p:nvSpPr>
        <p:spPr>
          <a:xfrm>
            <a:off x="6112890" y="3655178"/>
            <a:ext cx="452774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SW2</a:t>
            </a:r>
          </a:p>
        </p:txBody>
      </p:sp>
      <p:sp>
        <p:nvSpPr>
          <p:cNvPr id="1457" name="Rectangle 1457"/>
          <p:cNvSpPr/>
          <p:nvPr/>
        </p:nvSpPr>
        <p:spPr>
          <a:xfrm>
            <a:off x="2452751" y="4273868"/>
            <a:ext cx="4682444" cy="2578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169792" algn="l"/>
                <a:tab pos="4556632" algn="l"/>
                <a:tab pos="4556632" algn="l"/>
              </a:tabLst>
            </a:pPr>
            <a:r>
              <a:rPr lang="en-GB" sz="2029" b="1" i="0" spc="0" baseline="0" dirty="0">
                <a:solidFill>
                  <a:srgbClr val="000000"/>
                </a:solidFill>
                <a:latin typeface="Calibri-Bold"/>
              </a:rPr>
              <a:t>C	D	E	</a:t>
            </a:r>
          </a:p>
        </p:txBody>
      </p:sp>
      <p:sp>
        <p:nvSpPr>
          <p:cNvPr id="1458" name="Rectangle 1458"/>
          <p:cNvSpPr/>
          <p:nvPr/>
        </p:nvSpPr>
        <p:spPr>
          <a:xfrm>
            <a:off x="7009383" y="2541572"/>
            <a:ext cx="144453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B</a:t>
            </a:r>
          </a:p>
        </p:txBody>
      </p:sp>
      <p:sp>
        <p:nvSpPr>
          <p:cNvPr id="1459" name="Rectangle 1459"/>
          <p:cNvSpPr/>
          <p:nvPr/>
        </p:nvSpPr>
        <p:spPr>
          <a:xfrm>
            <a:off x="3245104" y="1905753"/>
            <a:ext cx="3044939" cy="2932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15717" algn="l"/>
              </a:tabLst>
            </a:pPr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A	</a:t>
            </a:r>
            <a:r>
              <a:rPr lang="en-GB" sz="2389" b="1" i="0" spc="0" baseline="21235" dirty="0">
                <a:solidFill>
                  <a:srgbClr val="FFFFFF"/>
                </a:solidFill>
                <a:latin typeface="WorkSans-Bold"/>
              </a:rPr>
              <a:t>R1</a:t>
            </a:r>
          </a:p>
        </p:txBody>
      </p:sp>
      <p:sp>
        <p:nvSpPr>
          <p:cNvPr id="1460" name="Rectangle 1460"/>
          <p:cNvSpPr/>
          <p:nvPr/>
        </p:nvSpPr>
        <p:spPr>
          <a:xfrm>
            <a:off x="5207000" y="1613525"/>
            <a:ext cx="558554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C0504D"/>
                </a:solidFill>
                <a:latin typeface="Consolas-Bold"/>
              </a:rPr>
              <a:t>Fa0/1</a:t>
            </a:r>
          </a:p>
        </p:txBody>
      </p:sp>
      <p:sp>
        <p:nvSpPr>
          <p:cNvPr id="1461" name="Rectangle 1461"/>
          <p:cNvSpPr/>
          <p:nvPr/>
        </p:nvSpPr>
        <p:spPr>
          <a:xfrm>
            <a:off x="5995415" y="2190486"/>
            <a:ext cx="557553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9BBB59"/>
                </a:solidFill>
                <a:latin typeface="Consolas-Bold"/>
              </a:rPr>
              <a:t>Fa0/3</a:t>
            </a:r>
          </a:p>
        </p:txBody>
      </p:sp>
      <p:sp>
        <p:nvSpPr>
          <p:cNvPr id="1462" name="Rectangle 1462"/>
          <p:cNvSpPr/>
          <p:nvPr/>
        </p:nvSpPr>
        <p:spPr>
          <a:xfrm>
            <a:off x="4966080" y="1839948"/>
            <a:ext cx="556869" cy="200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F79646"/>
                </a:solidFill>
                <a:latin typeface="Consolas-Bold"/>
              </a:rPr>
              <a:t>Fa0/2</a:t>
            </a:r>
          </a:p>
        </p:txBody>
      </p:sp>
      <p:sp>
        <p:nvSpPr>
          <p:cNvPr id="1463" name="Rectangle 1463"/>
          <p:cNvSpPr/>
          <p:nvPr/>
        </p:nvSpPr>
        <p:spPr>
          <a:xfrm>
            <a:off x="7824469" y="3035395"/>
            <a:ext cx="878356" cy="1087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  <a:p>
            <a:pPr marL="0">
              <a:lnSpc>
                <a:spcPts val="2252"/>
              </a:lnSpc>
            </a:pP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  <a:p>
            <a:pPr marL="0">
              <a:lnSpc>
                <a:spcPts val="2253"/>
              </a:lnSpc>
            </a:pP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  <a:p>
            <a:pPr marL="125476">
              <a:lnSpc>
                <a:spcPts val="2255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T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r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u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k</a:t>
            </a:r>
          </a:p>
        </p:txBody>
      </p:sp>
      <p:sp>
        <p:nvSpPr>
          <p:cNvPr id="1464" name="Rectangle 1464"/>
          <p:cNvSpPr/>
          <p:nvPr/>
        </p:nvSpPr>
        <p:spPr>
          <a:xfrm>
            <a:off x="585513" y="163958"/>
            <a:ext cx="831152" cy="234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9422"/>
            <a:r>
              <a:rPr lang="en-GB" sz="1000" b="1" i="0" spc="0" baseline="0" dirty="0">
                <a:solidFill>
                  <a:srgbClr val="452F20"/>
                </a:solidFill>
                <a:latin typeface="Arial"/>
              </a:rPr>
              <a:t>SYSTEMS</a:t>
            </a:r>
          </a:p>
          <a:p>
            <a:pPr marL="0">
              <a:lnSpc>
                <a:spcPts val="728"/>
              </a:lnSpc>
            </a:pPr>
            <a:r>
              <a:rPr lang="en-GB" sz="700" b="0" i="0" spc="0" baseline="0" dirty="0">
                <a:solidFill>
                  <a:srgbClr val="9A5D07"/>
                </a:solidFill>
                <a:latin typeface="Arial"/>
              </a:rPr>
              <a:t>7x5</a:t>
            </a:r>
            <a:r>
              <a:rPr lang="en-GB" sz="700" b="0" i="0" spc="-47" baseline="0" dirty="0">
                <a:solidFill>
                  <a:srgbClr val="9A5D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D07"/>
                </a:solidFill>
                <a:latin typeface="Arial"/>
              </a:rPr>
              <a:t>LABORATORY</a:t>
            </a:r>
          </a:p>
        </p:txBody>
      </p:sp>
      <p:sp>
        <p:nvSpPr>
          <p:cNvPr id="1465" name="Rectangle 1465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Freeform 146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583437" y="171385"/>
                </a:moveTo>
                <a:lnTo>
                  <a:pt x="1414526" y="171385"/>
                </a:lnTo>
                <a:lnTo>
                  <a:pt x="1414526" y="292100"/>
                </a:lnTo>
                <a:lnTo>
                  <a:pt x="583437" y="292100"/>
                </a:lnTo>
                <a:lnTo>
                  <a:pt x="583437" y="171385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7" name="Picture 146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468" name="Picture 14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469" name="Picture 146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0550" y="1720723"/>
            <a:ext cx="2792476" cy="2087626"/>
          </a:xfrm>
          <a:prstGeom prst="rect">
            <a:avLst/>
          </a:prstGeom>
          <a:noFill/>
        </p:spPr>
      </p:pic>
      <p:sp>
        <p:nvSpPr>
          <p:cNvPr id="1470" name="Freeform 1470"/>
          <p:cNvSpPr/>
          <p:nvPr/>
        </p:nvSpPr>
        <p:spPr>
          <a:xfrm>
            <a:off x="7067550" y="1790700"/>
            <a:ext cx="2543175" cy="1914525"/>
          </a:xfrm>
          <a:custGeom>
            <a:avLst/>
            <a:gdLst/>
            <a:ahLst/>
            <a:cxnLst/>
            <a:rect l="0" t="0" r="0" b="0"/>
            <a:pathLst>
              <a:path w="2543175" h="1914525">
                <a:moveTo>
                  <a:pt x="0" y="957199"/>
                </a:moveTo>
                <a:lnTo>
                  <a:pt x="1271651" y="0"/>
                </a:lnTo>
                <a:lnTo>
                  <a:pt x="2543175" y="957199"/>
                </a:lnTo>
                <a:lnTo>
                  <a:pt x="1907413" y="957199"/>
                </a:lnTo>
                <a:lnTo>
                  <a:pt x="1907413" y="1914525"/>
                </a:lnTo>
                <a:lnTo>
                  <a:pt x="635761" y="1914525"/>
                </a:lnTo>
                <a:lnTo>
                  <a:pt x="635761" y="957199"/>
                </a:lnTo>
                <a:close/>
                <a:moveTo>
                  <a:pt x="-2957449" y="5067300"/>
                </a:moveTo>
              </a:path>
            </a:pathLst>
          </a:custGeom>
          <a:solidFill>
            <a:srgbClr val="DAE5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1" name="Freeform 1471"/>
          <p:cNvSpPr/>
          <p:nvPr/>
        </p:nvSpPr>
        <p:spPr>
          <a:xfrm>
            <a:off x="7067550" y="1790700"/>
            <a:ext cx="2543175" cy="1914525"/>
          </a:xfrm>
          <a:custGeom>
            <a:avLst/>
            <a:gdLst/>
            <a:ahLst/>
            <a:cxnLst/>
            <a:rect l="0" t="0" r="0" b="0"/>
            <a:pathLst>
              <a:path w="2543175" h="1914525">
                <a:moveTo>
                  <a:pt x="0" y="957199"/>
                </a:moveTo>
                <a:lnTo>
                  <a:pt x="1271651" y="0"/>
                </a:lnTo>
                <a:lnTo>
                  <a:pt x="2543175" y="957199"/>
                </a:lnTo>
                <a:lnTo>
                  <a:pt x="1907413" y="957199"/>
                </a:lnTo>
                <a:lnTo>
                  <a:pt x="1907413" y="1914525"/>
                </a:lnTo>
                <a:lnTo>
                  <a:pt x="635761" y="1914525"/>
                </a:lnTo>
                <a:lnTo>
                  <a:pt x="635761" y="957199"/>
                </a:lnTo>
                <a:close/>
                <a:moveTo>
                  <a:pt x="-2957449" y="50673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2" name="Freeform 1472"/>
          <p:cNvSpPr/>
          <p:nvPr/>
        </p:nvSpPr>
        <p:spPr>
          <a:xfrm>
            <a:off x="2400300" y="1619250"/>
            <a:ext cx="4429125" cy="2257425"/>
          </a:xfrm>
          <a:custGeom>
            <a:avLst/>
            <a:gdLst/>
            <a:ahLst/>
            <a:cxnLst/>
            <a:rect l="0" t="0" r="0" b="0"/>
            <a:pathLst>
              <a:path w="4429125" h="2257425">
                <a:moveTo>
                  <a:pt x="0" y="376302"/>
                </a:moveTo>
                <a:cubicBezTo>
                  <a:pt x="0" y="168403"/>
                  <a:pt x="155829" y="0"/>
                  <a:pt x="347979" y="0"/>
                </a:cubicBezTo>
                <a:lnTo>
                  <a:pt x="4081145" y="0"/>
                </a:lnTo>
                <a:cubicBezTo>
                  <a:pt x="4273295" y="0"/>
                  <a:pt x="4429125" y="168403"/>
                  <a:pt x="4429125" y="376302"/>
                </a:cubicBezTo>
                <a:lnTo>
                  <a:pt x="4429125" y="1881124"/>
                </a:lnTo>
                <a:cubicBezTo>
                  <a:pt x="4429125" y="2089024"/>
                  <a:pt x="4273295" y="2257425"/>
                  <a:pt x="4081145" y="2257425"/>
                </a:cubicBezTo>
                <a:lnTo>
                  <a:pt x="347979" y="2257425"/>
                </a:lnTo>
                <a:cubicBezTo>
                  <a:pt x="155829" y="2257425"/>
                  <a:pt x="0" y="2089024"/>
                  <a:pt x="0" y="1881124"/>
                </a:cubicBezTo>
                <a:lnTo>
                  <a:pt x="0" y="376302"/>
                </a:lnTo>
                <a:close/>
                <a:moveTo>
                  <a:pt x="2462148" y="52387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3" name="Freeform 1473"/>
          <p:cNvSpPr/>
          <p:nvPr/>
        </p:nvSpPr>
        <p:spPr>
          <a:xfrm>
            <a:off x="2400300" y="1619250"/>
            <a:ext cx="4429125" cy="2257425"/>
          </a:xfrm>
          <a:custGeom>
            <a:avLst/>
            <a:gdLst/>
            <a:ahLst/>
            <a:cxnLst/>
            <a:rect l="0" t="0" r="0" b="0"/>
            <a:pathLst>
              <a:path w="4429125" h="2257425">
                <a:moveTo>
                  <a:pt x="0" y="376302"/>
                </a:moveTo>
                <a:cubicBezTo>
                  <a:pt x="0" y="168403"/>
                  <a:pt x="155829" y="0"/>
                  <a:pt x="347979" y="0"/>
                </a:cubicBezTo>
                <a:lnTo>
                  <a:pt x="4081145" y="0"/>
                </a:lnTo>
                <a:cubicBezTo>
                  <a:pt x="4273295" y="0"/>
                  <a:pt x="4429125" y="168403"/>
                  <a:pt x="4429125" y="376302"/>
                </a:cubicBezTo>
                <a:lnTo>
                  <a:pt x="4429125" y="1881124"/>
                </a:lnTo>
                <a:cubicBezTo>
                  <a:pt x="4429125" y="2089024"/>
                  <a:pt x="4273295" y="2257425"/>
                  <a:pt x="4081145" y="2257425"/>
                </a:cubicBezTo>
                <a:lnTo>
                  <a:pt x="347979" y="2257425"/>
                </a:lnTo>
                <a:cubicBezTo>
                  <a:pt x="155829" y="2257425"/>
                  <a:pt x="0" y="2089024"/>
                  <a:pt x="0" y="1881124"/>
                </a:cubicBezTo>
                <a:lnTo>
                  <a:pt x="0" y="376302"/>
                </a:lnTo>
                <a:close/>
                <a:moveTo>
                  <a:pt x="2462148" y="52387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4" name="Picture 147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4178237"/>
            <a:ext cx="2830576" cy="2297176"/>
          </a:xfrm>
          <a:prstGeom prst="rect">
            <a:avLst/>
          </a:prstGeom>
          <a:noFill/>
        </p:spPr>
      </p:pic>
      <p:pic>
        <p:nvPicPr>
          <p:cNvPr id="1475" name="Picture 147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7600" y="4235450"/>
            <a:ext cx="2606675" cy="2139950"/>
          </a:xfrm>
          <a:prstGeom prst="rect">
            <a:avLst/>
          </a:prstGeom>
          <a:noFill/>
        </p:spPr>
      </p:pic>
      <p:sp>
        <p:nvSpPr>
          <p:cNvPr id="1476" name="Freeform 1476"/>
          <p:cNvSpPr/>
          <p:nvPr/>
        </p:nvSpPr>
        <p:spPr>
          <a:xfrm>
            <a:off x="2400300" y="4248150"/>
            <a:ext cx="2581275" cy="2114550"/>
          </a:xfrm>
          <a:custGeom>
            <a:avLst/>
            <a:gdLst/>
            <a:ahLst/>
            <a:cxnLst/>
            <a:rect l="0" t="0" r="0" b="0"/>
            <a:pathLst>
              <a:path w="2581275" h="2114550">
                <a:moveTo>
                  <a:pt x="0" y="1057275"/>
                </a:moveTo>
                <a:lnTo>
                  <a:pt x="645286" y="1057275"/>
                </a:lnTo>
                <a:lnTo>
                  <a:pt x="645286" y="0"/>
                </a:lnTo>
                <a:lnTo>
                  <a:pt x="1935988" y="0"/>
                </a:lnTo>
                <a:lnTo>
                  <a:pt x="1935988" y="1057275"/>
                </a:lnTo>
                <a:lnTo>
                  <a:pt x="2581275" y="1057275"/>
                </a:lnTo>
                <a:lnTo>
                  <a:pt x="1290701" y="2114550"/>
                </a:lnTo>
                <a:close/>
                <a:moveTo>
                  <a:pt x="-847725" y="26098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7" name="Freeform 1477"/>
          <p:cNvSpPr/>
          <p:nvPr/>
        </p:nvSpPr>
        <p:spPr>
          <a:xfrm>
            <a:off x="5238750" y="4019550"/>
            <a:ext cx="4581525" cy="2705100"/>
          </a:xfrm>
          <a:custGeom>
            <a:avLst/>
            <a:gdLst/>
            <a:ahLst/>
            <a:cxnLst/>
            <a:rect l="0" t="0" r="0" b="0"/>
            <a:pathLst>
              <a:path w="4581525" h="2705100">
                <a:moveTo>
                  <a:pt x="0" y="450850"/>
                </a:moveTo>
                <a:cubicBezTo>
                  <a:pt x="0" y="201803"/>
                  <a:pt x="161163" y="0"/>
                  <a:pt x="359917" y="0"/>
                </a:cubicBezTo>
                <a:lnTo>
                  <a:pt x="4221606" y="0"/>
                </a:lnTo>
                <a:cubicBezTo>
                  <a:pt x="4420361" y="0"/>
                  <a:pt x="4581525" y="201803"/>
                  <a:pt x="4581525" y="450850"/>
                </a:cubicBezTo>
                <a:lnTo>
                  <a:pt x="4581525" y="2254238"/>
                </a:lnTo>
                <a:cubicBezTo>
                  <a:pt x="4581525" y="2503247"/>
                  <a:pt x="4420361" y="2705100"/>
                  <a:pt x="4221606" y="2705100"/>
                </a:cubicBezTo>
                <a:lnTo>
                  <a:pt x="359917" y="2705100"/>
                </a:lnTo>
                <a:cubicBezTo>
                  <a:pt x="161163" y="2705100"/>
                  <a:pt x="0" y="2503247"/>
                  <a:pt x="0" y="2254238"/>
                </a:cubicBezTo>
                <a:lnTo>
                  <a:pt x="0" y="450850"/>
                </a:lnTo>
                <a:close/>
                <a:moveTo>
                  <a:pt x="-2851150" y="2838450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8" name="Freeform 1478"/>
          <p:cNvSpPr/>
          <p:nvPr/>
        </p:nvSpPr>
        <p:spPr>
          <a:xfrm>
            <a:off x="5238750" y="4019550"/>
            <a:ext cx="4581525" cy="2705100"/>
          </a:xfrm>
          <a:custGeom>
            <a:avLst/>
            <a:gdLst/>
            <a:ahLst/>
            <a:cxnLst/>
            <a:rect l="0" t="0" r="0" b="0"/>
            <a:pathLst>
              <a:path w="4581525" h="2705100">
                <a:moveTo>
                  <a:pt x="0" y="450850"/>
                </a:moveTo>
                <a:cubicBezTo>
                  <a:pt x="0" y="201803"/>
                  <a:pt x="161163" y="0"/>
                  <a:pt x="359917" y="0"/>
                </a:cubicBezTo>
                <a:lnTo>
                  <a:pt x="4221606" y="0"/>
                </a:lnTo>
                <a:cubicBezTo>
                  <a:pt x="4420361" y="0"/>
                  <a:pt x="4581525" y="201803"/>
                  <a:pt x="4581525" y="450850"/>
                </a:cubicBezTo>
                <a:lnTo>
                  <a:pt x="4581525" y="2254238"/>
                </a:lnTo>
                <a:cubicBezTo>
                  <a:pt x="4581525" y="2503247"/>
                  <a:pt x="4420361" y="2705100"/>
                  <a:pt x="4221606" y="2705100"/>
                </a:cubicBezTo>
                <a:lnTo>
                  <a:pt x="359917" y="2705100"/>
                </a:lnTo>
                <a:cubicBezTo>
                  <a:pt x="161163" y="2705100"/>
                  <a:pt x="0" y="2503247"/>
                  <a:pt x="0" y="2254238"/>
                </a:cubicBezTo>
                <a:lnTo>
                  <a:pt x="0" y="450850"/>
                </a:lnTo>
                <a:close/>
                <a:moveTo>
                  <a:pt x="-2851150" y="28384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9" name="Freeform 1479"/>
          <p:cNvSpPr/>
          <p:nvPr/>
        </p:nvSpPr>
        <p:spPr>
          <a:xfrm>
            <a:off x="577087" y="165035"/>
            <a:ext cx="843788" cy="133415"/>
          </a:xfrm>
          <a:custGeom>
            <a:avLst/>
            <a:gdLst/>
            <a:ahLst/>
            <a:cxnLst/>
            <a:rect l="0" t="0" r="0" b="0"/>
            <a:pathLst>
              <a:path w="843788" h="133415">
                <a:moveTo>
                  <a:pt x="0" y="133415"/>
                </a:moveTo>
                <a:lnTo>
                  <a:pt x="843788" y="133415"/>
                </a:lnTo>
                <a:lnTo>
                  <a:pt x="843788" y="0"/>
                </a:lnTo>
                <a:lnTo>
                  <a:pt x="1" y="0"/>
                </a:lnTo>
                <a:close/>
                <a:moveTo>
                  <a:pt x="5982463" y="6692965"/>
                </a:moveTo>
              </a:path>
            </a:pathLst>
          </a:custGeom>
          <a:solidFill>
            <a:srgbClr val="FDA71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0" name="Freeform 1480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1" name="Freeform 1481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2" name="Rectangle 1482"/>
          <p:cNvSpPr/>
          <p:nvPr/>
        </p:nvSpPr>
        <p:spPr>
          <a:xfrm>
            <a:off x="598169" y="866112"/>
            <a:ext cx="4042382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Soluția clasică</a:t>
            </a:r>
          </a:p>
        </p:txBody>
      </p:sp>
      <p:sp>
        <p:nvSpPr>
          <p:cNvPr id="1483" name="Rectangle 1483"/>
          <p:cNvSpPr/>
          <p:nvPr/>
        </p:nvSpPr>
        <p:spPr>
          <a:xfrm>
            <a:off x="11471656" y="6457823"/>
            <a:ext cx="17884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34</a:t>
            </a:r>
          </a:p>
        </p:txBody>
      </p:sp>
      <p:sp>
        <p:nvSpPr>
          <p:cNvPr id="1484" name="Rectangle 1484"/>
          <p:cNvSpPr/>
          <p:nvPr/>
        </p:nvSpPr>
        <p:spPr>
          <a:xfrm>
            <a:off x="2654935" y="1763577"/>
            <a:ext cx="4007098" cy="1808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WorkSans-Bold"/>
              </a:rPr>
              <a:t>Avantaje:</a:t>
            </a:r>
          </a:p>
          <a:p>
            <a:pPr marL="0">
              <a:lnSpc>
                <a:spcPts val="2853"/>
              </a:lnSpc>
            </a:pPr>
            <a:r>
              <a:rPr lang="en-GB" sz="2029" b="0" i="0" spc="927" baseline="0" dirty="0">
                <a:solidFill>
                  <a:srgbClr val="000000"/>
                </a:solidFill>
                <a:latin typeface="WorkSans-Regular"/>
              </a:rPr>
              <a:t>•</a:t>
            </a:r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Apartenența la VLAN-uri este </a:t>
            </a:r>
          </a:p>
          <a:p>
            <a:pPr marL="228600">
              <a:lnSpc>
                <a:spcPts val="2179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transparentă ruterului</a:t>
            </a:r>
          </a:p>
          <a:p>
            <a:pPr marL="0">
              <a:lnSpc>
                <a:spcPts val="2478"/>
              </a:lnSpc>
            </a:pPr>
            <a:r>
              <a:rPr lang="en-GB" sz="2027" b="0" i="0" spc="928" baseline="0" dirty="0">
                <a:solidFill>
                  <a:srgbClr val="000000"/>
                </a:solidFill>
                <a:latin typeface="WorkSans-Regular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Folosește eficient </a:t>
            </a:r>
          </a:p>
          <a:p>
            <a:pPr marL="228600">
              <a:lnSpc>
                <a:spcPts val="2177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capacitatea de transfer a </a:t>
            </a:r>
          </a:p>
          <a:p>
            <a:pPr marL="228600">
              <a:lnSpc>
                <a:spcPts val="2176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mediului</a:t>
            </a:r>
          </a:p>
        </p:txBody>
      </p:sp>
      <p:sp>
        <p:nvSpPr>
          <p:cNvPr id="1485" name="Rectangle 1485"/>
          <p:cNvSpPr/>
          <p:nvPr/>
        </p:nvSpPr>
        <p:spPr>
          <a:xfrm>
            <a:off x="5493765" y="4278303"/>
            <a:ext cx="3961211" cy="23908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WorkSans-Bold"/>
              </a:rPr>
              <a:t>Dezavantaje:</a:t>
            </a:r>
          </a:p>
          <a:p>
            <a:pPr marL="0">
              <a:lnSpc>
                <a:spcPts val="2852"/>
              </a:lnSpc>
            </a:pPr>
            <a:r>
              <a:rPr lang="en-GB" sz="2027" b="0" i="0" spc="928" baseline="0" dirty="0">
                <a:solidFill>
                  <a:srgbClr val="000000"/>
                </a:solidFill>
                <a:latin typeface="WorkSans-Regular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Interfețele pe rutere sunt </a:t>
            </a:r>
          </a:p>
          <a:p>
            <a:pPr marL="228600">
              <a:lnSpc>
                <a:spcPts val="2180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puține și abordarea consumă </a:t>
            </a:r>
          </a:p>
          <a:p>
            <a:pPr marL="228600">
              <a:lnSpc>
                <a:spcPts val="2177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un număr mare de interfețe</a:t>
            </a:r>
          </a:p>
          <a:p>
            <a:pPr marL="0">
              <a:lnSpc>
                <a:spcPts val="2478"/>
              </a:lnSpc>
            </a:pPr>
            <a:r>
              <a:rPr lang="en-GB" sz="2027" b="0" i="0" spc="928" baseline="0" dirty="0">
                <a:solidFill>
                  <a:srgbClr val="000000"/>
                </a:solidFill>
                <a:latin typeface="WorkSans-Regular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Este necesară o cantitate </a:t>
            </a:r>
          </a:p>
          <a:p>
            <a:pPr marL="228600">
              <a:lnSpc>
                <a:spcPts val="2177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mare de cabluri pentru a </a:t>
            </a:r>
          </a:p>
          <a:p>
            <a:pPr marL="228600">
              <a:lnSpc>
                <a:spcPts val="2103"/>
              </a:lnSpc>
            </a:pPr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realiza legăturile</a:t>
            </a:r>
          </a:p>
          <a:p>
            <a:pPr marL="0">
              <a:lnSpc>
                <a:spcPts val="2479"/>
              </a:lnSpc>
            </a:pPr>
            <a:r>
              <a:rPr lang="en-GB" sz="2027" b="0" i="0" spc="928" baseline="0" dirty="0">
                <a:solidFill>
                  <a:srgbClr val="000000"/>
                </a:solidFill>
                <a:latin typeface="WorkSans-Regular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Nu scalează</a:t>
            </a:r>
          </a:p>
        </p:txBody>
      </p:sp>
      <p:sp>
        <p:nvSpPr>
          <p:cNvPr id="1486" name="Rectangle 1486"/>
          <p:cNvSpPr/>
          <p:nvPr/>
        </p:nvSpPr>
        <p:spPr>
          <a:xfrm>
            <a:off x="579814" y="163958"/>
            <a:ext cx="835150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00" b="1" i="0" spc="149" baseline="0" dirty="0">
                <a:solidFill>
                  <a:srgbClr val="412D21"/>
                </a:solidFill>
                <a:latin typeface="Arial"/>
              </a:rPr>
              <a:t>.SYSTEMS</a:t>
            </a:r>
          </a:p>
          <a:p>
            <a:pPr marL="193199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C5C08"/>
                </a:solidFill>
                <a:latin typeface="Arial"/>
              </a:rPr>
              <a:t>LABORATORY</a:t>
            </a:r>
          </a:p>
        </p:txBody>
      </p:sp>
      <p:sp>
        <p:nvSpPr>
          <p:cNvPr id="1487" name="Rectangle 1487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Freeform 148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89" name="Picture 148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490" name="Picture 149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491" name="Picture 149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828737"/>
            <a:ext cx="1805051" cy="1081087"/>
          </a:xfrm>
          <a:prstGeom prst="rect">
            <a:avLst/>
          </a:prstGeom>
          <a:noFill/>
        </p:spPr>
      </p:pic>
      <p:sp>
        <p:nvSpPr>
          <p:cNvPr id="1492" name="Freeform 1492"/>
          <p:cNvSpPr/>
          <p:nvPr/>
        </p:nvSpPr>
        <p:spPr>
          <a:xfrm>
            <a:off x="4791075" y="1885950"/>
            <a:ext cx="1668653" cy="930403"/>
          </a:xfrm>
          <a:custGeom>
            <a:avLst/>
            <a:gdLst/>
            <a:ahLst/>
            <a:cxnLst/>
            <a:rect l="0" t="0" r="0" b="0"/>
            <a:pathLst>
              <a:path w="1668653" h="930403">
                <a:moveTo>
                  <a:pt x="0" y="930403"/>
                </a:moveTo>
                <a:lnTo>
                  <a:pt x="166865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93" name="Picture 149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828737"/>
            <a:ext cx="1805051" cy="1081087"/>
          </a:xfrm>
          <a:prstGeom prst="rect">
            <a:avLst/>
          </a:prstGeom>
          <a:noFill/>
        </p:spPr>
      </p:pic>
      <p:pic>
        <p:nvPicPr>
          <p:cNvPr id="1494" name="Picture 149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5297" y="1856612"/>
            <a:ext cx="1712607" cy="989079"/>
          </a:xfrm>
          <a:prstGeom prst="rect">
            <a:avLst/>
          </a:prstGeom>
          <a:noFill/>
        </p:spPr>
      </p:pic>
      <p:pic>
        <p:nvPicPr>
          <p:cNvPr id="1495" name="Picture 149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7275" y="1847787"/>
            <a:ext cx="1805051" cy="1081087"/>
          </a:xfrm>
          <a:prstGeom prst="rect">
            <a:avLst/>
          </a:prstGeom>
          <a:noFill/>
        </p:spPr>
      </p:pic>
      <p:sp>
        <p:nvSpPr>
          <p:cNvPr id="1496" name="Freeform 1496"/>
          <p:cNvSpPr/>
          <p:nvPr/>
        </p:nvSpPr>
        <p:spPr>
          <a:xfrm>
            <a:off x="4933950" y="1905000"/>
            <a:ext cx="1668653" cy="930403"/>
          </a:xfrm>
          <a:custGeom>
            <a:avLst/>
            <a:gdLst/>
            <a:ahLst/>
            <a:cxnLst/>
            <a:rect l="0" t="0" r="0" b="0"/>
            <a:pathLst>
              <a:path w="1668653" h="930403">
                <a:moveTo>
                  <a:pt x="0" y="930403"/>
                </a:moveTo>
                <a:lnTo>
                  <a:pt x="166865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97" name="Picture 149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3733737"/>
            <a:ext cx="157162" cy="1119187"/>
          </a:xfrm>
          <a:prstGeom prst="rect">
            <a:avLst/>
          </a:prstGeom>
          <a:noFill/>
        </p:spPr>
      </p:pic>
      <p:sp>
        <p:nvSpPr>
          <p:cNvPr id="1498" name="Freeform 1498"/>
          <p:cNvSpPr/>
          <p:nvPr/>
        </p:nvSpPr>
        <p:spPr>
          <a:xfrm>
            <a:off x="2819400" y="3771900"/>
            <a:ext cx="10286" cy="984631"/>
          </a:xfrm>
          <a:custGeom>
            <a:avLst/>
            <a:gdLst/>
            <a:ahLst/>
            <a:cxnLst/>
            <a:rect l="0" t="0" r="0" b="0"/>
            <a:pathLst>
              <a:path w="10286" h="984631">
                <a:moveTo>
                  <a:pt x="10286" y="0"/>
                </a:moveTo>
                <a:lnTo>
                  <a:pt x="0" y="984631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99" name="Picture 149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9325" y="3819462"/>
            <a:ext cx="823912" cy="823912"/>
          </a:xfrm>
          <a:prstGeom prst="rect">
            <a:avLst/>
          </a:prstGeom>
          <a:noFill/>
        </p:spPr>
      </p:pic>
      <p:pic>
        <p:nvPicPr>
          <p:cNvPr id="1500" name="Picture 150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9354" y="3840980"/>
            <a:ext cx="736362" cy="736362"/>
          </a:xfrm>
          <a:prstGeom prst="rect">
            <a:avLst/>
          </a:prstGeom>
          <a:noFill/>
        </p:spPr>
      </p:pic>
      <p:pic>
        <p:nvPicPr>
          <p:cNvPr id="1501" name="Picture 150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3809937"/>
            <a:ext cx="890587" cy="766762"/>
          </a:xfrm>
          <a:prstGeom prst="rect">
            <a:avLst/>
          </a:prstGeom>
          <a:noFill/>
        </p:spPr>
      </p:pic>
      <p:sp>
        <p:nvSpPr>
          <p:cNvPr id="1502" name="Freeform 1502"/>
          <p:cNvSpPr/>
          <p:nvPr/>
        </p:nvSpPr>
        <p:spPr>
          <a:xfrm>
            <a:off x="6781800" y="3867150"/>
            <a:ext cx="752347" cy="615570"/>
          </a:xfrm>
          <a:custGeom>
            <a:avLst/>
            <a:gdLst/>
            <a:ahLst/>
            <a:cxnLst/>
            <a:rect l="0" t="0" r="0" b="0"/>
            <a:pathLst>
              <a:path w="752347" h="615570">
                <a:moveTo>
                  <a:pt x="752347" y="61557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3" name="Picture 150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2714562"/>
            <a:ext cx="833437" cy="1100137"/>
          </a:xfrm>
          <a:prstGeom prst="rect">
            <a:avLst/>
          </a:prstGeom>
          <a:noFill/>
        </p:spPr>
      </p:pic>
      <p:sp>
        <p:nvSpPr>
          <p:cNvPr id="1504" name="Freeform 1504"/>
          <p:cNvSpPr/>
          <p:nvPr/>
        </p:nvSpPr>
        <p:spPr>
          <a:xfrm>
            <a:off x="6858000" y="2771775"/>
            <a:ext cx="684021" cy="957580"/>
          </a:xfrm>
          <a:custGeom>
            <a:avLst/>
            <a:gdLst/>
            <a:ahLst/>
            <a:cxnLst/>
            <a:rect l="0" t="0" r="0" b="0"/>
            <a:pathLst>
              <a:path w="684021" h="957580">
                <a:moveTo>
                  <a:pt x="0" y="957580"/>
                </a:moveTo>
                <a:lnTo>
                  <a:pt x="68402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5" name="Picture 150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104962"/>
            <a:ext cx="1338199" cy="728662"/>
          </a:xfrm>
          <a:prstGeom prst="rect">
            <a:avLst/>
          </a:prstGeom>
          <a:noFill/>
        </p:spPr>
      </p:pic>
      <p:sp>
        <p:nvSpPr>
          <p:cNvPr id="1506" name="Freeform 1506"/>
          <p:cNvSpPr/>
          <p:nvPr/>
        </p:nvSpPr>
        <p:spPr>
          <a:xfrm>
            <a:off x="3571875" y="2152650"/>
            <a:ext cx="1204086" cy="588265"/>
          </a:xfrm>
          <a:custGeom>
            <a:avLst/>
            <a:gdLst/>
            <a:ahLst/>
            <a:cxnLst/>
            <a:rect l="0" t="0" r="0" b="0"/>
            <a:pathLst>
              <a:path w="1204086" h="588265">
                <a:moveTo>
                  <a:pt x="0" y="0"/>
                </a:moveTo>
                <a:lnTo>
                  <a:pt x="1204086" y="588265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7" name="Picture 150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5150" y="3686112"/>
            <a:ext cx="3576701" cy="147637"/>
          </a:xfrm>
          <a:prstGeom prst="rect">
            <a:avLst/>
          </a:prstGeom>
          <a:noFill/>
        </p:spPr>
      </p:pic>
      <p:sp>
        <p:nvSpPr>
          <p:cNvPr id="1508" name="Freeform 1508"/>
          <p:cNvSpPr/>
          <p:nvPr/>
        </p:nvSpPr>
        <p:spPr>
          <a:xfrm>
            <a:off x="3162300" y="3743325"/>
            <a:ext cx="3446398" cy="0"/>
          </a:xfrm>
          <a:custGeom>
            <a:avLst/>
            <a:gdLst/>
            <a:ahLst/>
            <a:cxnLst/>
            <a:rect l="0" t="0" r="0" b="0"/>
            <a:pathLst>
              <a:path w="3446398">
                <a:moveTo>
                  <a:pt x="0" y="0"/>
                </a:moveTo>
                <a:lnTo>
                  <a:pt x="3446398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9" name="Picture 150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5150" y="3733737"/>
            <a:ext cx="3576701" cy="147637"/>
          </a:xfrm>
          <a:prstGeom prst="rect">
            <a:avLst/>
          </a:prstGeom>
          <a:noFill/>
        </p:spPr>
      </p:pic>
      <p:sp>
        <p:nvSpPr>
          <p:cNvPr id="1510" name="Freeform 1510"/>
          <p:cNvSpPr/>
          <p:nvPr/>
        </p:nvSpPr>
        <p:spPr>
          <a:xfrm>
            <a:off x="3162300" y="3790950"/>
            <a:ext cx="3446398" cy="0"/>
          </a:xfrm>
          <a:custGeom>
            <a:avLst/>
            <a:gdLst/>
            <a:ahLst/>
            <a:cxnLst/>
            <a:rect l="0" t="0" r="0" b="0"/>
            <a:pathLst>
              <a:path w="3446398">
                <a:moveTo>
                  <a:pt x="0" y="0"/>
                </a:moveTo>
                <a:lnTo>
                  <a:pt x="3446398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1" name="Picture 150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5150" y="3781362"/>
            <a:ext cx="3576701" cy="147637"/>
          </a:xfrm>
          <a:prstGeom prst="rect">
            <a:avLst/>
          </a:prstGeom>
          <a:noFill/>
        </p:spPr>
      </p:pic>
      <p:sp>
        <p:nvSpPr>
          <p:cNvPr id="1512" name="Freeform 1512"/>
          <p:cNvSpPr/>
          <p:nvPr/>
        </p:nvSpPr>
        <p:spPr>
          <a:xfrm>
            <a:off x="3162300" y="3838575"/>
            <a:ext cx="3446398" cy="0"/>
          </a:xfrm>
          <a:custGeom>
            <a:avLst/>
            <a:gdLst/>
            <a:ahLst/>
            <a:cxnLst/>
            <a:rect l="0" t="0" r="0" b="0"/>
            <a:pathLst>
              <a:path w="3446398">
                <a:moveTo>
                  <a:pt x="0" y="0"/>
                </a:moveTo>
                <a:lnTo>
                  <a:pt x="3446398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3" name="Picture 151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685987"/>
            <a:ext cx="1919351" cy="1166812"/>
          </a:xfrm>
          <a:prstGeom prst="rect">
            <a:avLst/>
          </a:prstGeom>
          <a:noFill/>
        </p:spPr>
      </p:pic>
      <p:sp>
        <p:nvSpPr>
          <p:cNvPr id="1514" name="Freeform 1514"/>
          <p:cNvSpPr/>
          <p:nvPr/>
        </p:nvSpPr>
        <p:spPr>
          <a:xfrm>
            <a:off x="5143500" y="2733675"/>
            <a:ext cx="1778254" cy="1025906"/>
          </a:xfrm>
          <a:custGeom>
            <a:avLst/>
            <a:gdLst/>
            <a:ahLst/>
            <a:cxnLst/>
            <a:rect l="0" t="0" r="0" b="0"/>
            <a:pathLst>
              <a:path w="1778254" h="1025906">
                <a:moveTo>
                  <a:pt x="0" y="0"/>
                </a:moveTo>
                <a:lnTo>
                  <a:pt x="1778254" y="1025906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5" name="Picture 151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8225" y="2743137"/>
            <a:ext cx="1919351" cy="1166812"/>
          </a:xfrm>
          <a:prstGeom prst="rect">
            <a:avLst/>
          </a:prstGeom>
          <a:noFill/>
        </p:spPr>
      </p:pic>
      <p:sp>
        <p:nvSpPr>
          <p:cNvPr id="1516" name="Freeform 1516"/>
          <p:cNvSpPr/>
          <p:nvPr/>
        </p:nvSpPr>
        <p:spPr>
          <a:xfrm>
            <a:off x="4914900" y="2790825"/>
            <a:ext cx="1778254" cy="1025906"/>
          </a:xfrm>
          <a:custGeom>
            <a:avLst/>
            <a:gdLst/>
            <a:ahLst/>
            <a:cxnLst/>
            <a:rect l="0" t="0" r="0" b="0"/>
            <a:pathLst>
              <a:path w="1778254" h="1025906">
                <a:moveTo>
                  <a:pt x="0" y="0"/>
                </a:moveTo>
                <a:lnTo>
                  <a:pt x="1778254" y="1025906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7" name="Picture 151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714562"/>
            <a:ext cx="2119376" cy="1109662"/>
          </a:xfrm>
          <a:prstGeom prst="rect">
            <a:avLst/>
          </a:prstGeom>
          <a:noFill/>
        </p:spPr>
      </p:pic>
      <p:sp>
        <p:nvSpPr>
          <p:cNvPr id="1518" name="Freeform 1518"/>
          <p:cNvSpPr/>
          <p:nvPr/>
        </p:nvSpPr>
        <p:spPr>
          <a:xfrm>
            <a:off x="2886075" y="2771775"/>
            <a:ext cx="1983485" cy="957580"/>
          </a:xfrm>
          <a:custGeom>
            <a:avLst/>
            <a:gdLst/>
            <a:ahLst/>
            <a:cxnLst/>
            <a:rect l="0" t="0" r="0" b="0"/>
            <a:pathLst>
              <a:path w="1983485" h="957580">
                <a:moveTo>
                  <a:pt x="0" y="957580"/>
                </a:moveTo>
                <a:lnTo>
                  <a:pt x="1983485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9" name="Picture 1519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3590925"/>
            <a:ext cx="885825" cy="381000"/>
          </a:xfrm>
          <a:prstGeom prst="rect">
            <a:avLst/>
          </a:prstGeom>
          <a:noFill/>
        </p:spPr>
      </p:pic>
      <p:pic>
        <p:nvPicPr>
          <p:cNvPr id="1520" name="Picture 1519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2562225"/>
            <a:ext cx="885825" cy="381000"/>
          </a:xfrm>
          <a:prstGeom prst="rect">
            <a:avLst/>
          </a:prstGeom>
          <a:noFill/>
        </p:spPr>
      </p:pic>
      <p:pic>
        <p:nvPicPr>
          <p:cNvPr id="1521" name="Picture 1521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3590925"/>
            <a:ext cx="895350" cy="381000"/>
          </a:xfrm>
          <a:prstGeom prst="rect">
            <a:avLst/>
          </a:prstGeom>
          <a:noFill/>
        </p:spPr>
      </p:pic>
      <p:pic>
        <p:nvPicPr>
          <p:cNvPr id="1522" name="Picture 152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4276725"/>
            <a:ext cx="695325" cy="628650"/>
          </a:xfrm>
          <a:prstGeom prst="rect">
            <a:avLst/>
          </a:prstGeom>
          <a:noFill/>
        </p:spPr>
      </p:pic>
      <p:pic>
        <p:nvPicPr>
          <p:cNvPr id="1523" name="Picture 152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25" y="4276725"/>
            <a:ext cx="695325" cy="628650"/>
          </a:xfrm>
          <a:prstGeom prst="rect">
            <a:avLst/>
          </a:prstGeom>
          <a:noFill/>
        </p:spPr>
      </p:pic>
      <p:pic>
        <p:nvPicPr>
          <p:cNvPr id="1524" name="Picture 1524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1375" y="4276725"/>
            <a:ext cx="704850" cy="628650"/>
          </a:xfrm>
          <a:prstGeom prst="rect">
            <a:avLst/>
          </a:prstGeom>
          <a:noFill/>
        </p:spPr>
      </p:pic>
      <p:pic>
        <p:nvPicPr>
          <p:cNvPr id="1525" name="Picture 1524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1375" y="2495550"/>
            <a:ext cx="704850" cy="628650"/>
          </a:xfrm>
          <a:prstGeom prst="rect">
            <a:avLst/>
          </a:prstGeom>
          <a:noFill/>
        </p:spPr>
      </p:pic>
      <p:pic>
        <p:nvPicPr>
          <p:cNvPr id="1526" name="Picture 152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5650" y="1876425"/>
            <a:ext cx="695325" cy="628650"/>
          </a:xfrm>
          <a:prstGeom prst="rect">
            <a:avLst/>
          </a:prstGeom>
          <a:noFill/>
        </p:spPr>
      </p:pic>
      <p:pic>
        <p:nvPicPr>
          <p:cNvPr id="1527" name="Picture 1527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676400"/>
            <a:ext cx="723900" cy="514350"/>
          </a:xfrm>
          <a:prstGeom prst="rect">
            <a:avLst/>
          </a:prstGeom>
          <a:noFill/>
        </p:spPr>
      </p:pic>
      <p:pic>
        <p:nvPicPr>
          <p:cNvPr id="1528" name="Picture 508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900" y="2905062"/>
            <a:ext cx="1347724" cy="147637"/>
          </a:xfrm>
          <a:prstGeom prst="rect">
            <a:avLst/>
          </a:prstGeom>
          <a:noFill/>
        </p:spPr>
      </p:pic>
      <p:sp>
        <p:nvSpPr>
          <p:cNvPr id="1529" name="Freeform 1529"/>
          <p:cNvSpPr/>
          <p:nvPr/>
        </p:nvSpPr>
        <p:spPr>
          <a:xfrm>
            <a:off x="9925050" y="296227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0" name="Picture 508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900" y="3190812"/>
            <a:ext cx="1347724" cy="147637"/>
          </a:xfrm>
          <a:prstGeom prst="rect">
            <a:avLst/>
          </a:prstGeom>
          <a:noFill/>
        </p:spPr>
      </p:pic>
      <p:sp>
        <p:nvSpPr>
          <p:cNvPr id="1531" name="Freeform 1531"/>
          <p:cNvSpPr/>
          <p:nvPr/>
        </p:nvSpPr>
        <p:spPr>
          <a:xfrm>
            <a:off x="9925050" y="324802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2" name="Picture 508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900" y="3476562"/>
            <a:ext cx="1347724" cy="147637"/>
          </a:xfrm>
          <a:prstGeom prst="rect">
            <a:avLst/>
          </a:prstGeom>
          <a:noFill/>
        </p:spPr>
      </p:pic>
      <p:sp>
        <p:nvSpPr>
          <p:cNvPr id="1533" name="Freeform 1533"/>
          <p:cNvSpPr/>
          <p:nvPr/>
        </p:nvSpPr>
        <p:spPr>
          <a:xfrm>
            <a:off x="9925050" y="3533775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4" name="Picture 57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900" y="3762312"/>
            <a:ext cx="1338199" cy="147637"/>
          </a:xfrm>
          <a:prstGeom prst="rect">
            <a:avLst/>
          </a:prstGeom>
          <a:noFill/>
        </p:spPr>
      </p:pic>
      <p:sp>
        <p:nvSpPr>
          <p:cNvPr id="1535" name="Freeform 1535"/>
          <p:cNvSpPr/>
          <p:nvPr/>
        </p:nvSpPr>
        <p:spPr>
          <a:xfrm>
            <a:off x="9925050" y="381952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6" name="Picture 57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900" y="3809937"/>
            <a:ext cx="1338199" cy="147637"/>
          </a:xfrm>
          <a:prstGeom prst="rect">
            <a:avLst/>
          </a:prstGeom>
          <a:noFill/>
        </p:spPr>
      </p:pic>
      <p:sp>
        <p:nvSpPr>
          <p:cNvPr id="1537" name="Freeform 1537"/>
          <p:cNvSpPr/>
          <p:nvPr/>
        </p:nvSpPr>
        <p:spPr>
          <a:xfrm>
            <a:off x="9925050" y="386715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8" name="Picture 57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900" y="3867087"/>
            <a:ext cx="1338199" cy="147637"/>
          </a:xfrm>
          <a:prstGeom prst="rect">
            <a:avLst/>
          </a:prstGeom>
          <a:noFill/>
        </p:spPr>
      </p:pic>
      <p:sp>
        <p:nvSpPr>
          <p:cNvPr id="1539" name="Freeform 1539"/>
          <p:cNvSpPr/>
          <p:nvPr/>
        </p:nvSpPr>
        <p:spPr>
          <a:xfrm>
            <a:off x="9925050" y="392430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0" name="Freeform 1540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1" name="Freeform 1541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2" name="Freeform 1542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3" name="Rectangle 1543"/>
          <p:cNvSpPr/>
          <p:nvPr/>
        </p:nvSpPr>
        <p:spPr>
          <a:xfrm>
            <a:off x="598169" y="866112"/>
            <a:ext cx="7254147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Soluția Router-on-a-stick</a:t>
            </a:r>
          </a:p>
        </p:txBody>
      </p:sp>
      <p:sp>
        <p:nvSpPr>
          <p:cNvPr id="1544" name="Rectangle 1544"/>
          <p:cNvSpPr/>
          <p:nvPr/>
        </p:nvSpPr>
        <p:spPr>
          <a:xfrm>
            <a:off x="598169" y="5104080"/>
            <a:ext cx="10640893" cy="11369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Folosește o singură interfață fizică</a:t>
            </a:r>
          </a:p>
          <a:p>
            <a:pPr marL="457517">
              <a:lnSpc>
                <a:spcPts val="3138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Interfața fizică este separată în mai multe interfețe logice numite </a:t>
            </a:r>
          </a:p>
          <a:p>
            <a:pPr marL="686435">
              <a:lnSpc>
                <a:spcPts val="2553"/>
              </a:lnSpc>
            </a:pPr>
            <a:r>
              <a:rPr lang="en-GB" sz="2404" b="1" i="0" spc="0" baseline="0" dirty="0">
                <a:solidFill>
                  <a:srgbClr val="000000"/>
                </a:solidFill>
                <a:latin typeface="WorkSans-Bold"/>
              </a:rPr>
              <a:t>subinterfețe</a:t>
            </a:r>
          </a:p>
        </p:txBody>
      </p:sp>
      <p:sp>
        <p:nvSpPr>
          <p:cNvPr id="1545" name="Rectangle 1545"/>
          <p:cNvSpPr/>
          <p:nvPr/>
        </p:nvSpPr>
        <p:spPr>
          <a:xfrm>
            <a:off x="11476355" y="6457823"/>
            <a:ext cx="17442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35</a:t>
            </a:r>
          </a:p>
        </p:txBody>
      </p:sp>
      <p:sp>
        <p:nvSpPr>
          <p:cNvPr id="1546" name="Rectangle 1546"/>
          <p:cNvSpPr/>
          <p:nvPr/>
        </p:nvSpPr>
        <p:spPr>
          <a:xfrm>
            <a:off x="4376801" y="3541236"/>
            <a:ext cx="1126045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Nativ: 10</a:t>
            </a:r>
          </a:p>
        </p:txBody>
      </p:sp>
      <p:sp>
        <p:nvSpPr>
          <p:cNvPr id="1547" name="Rectangle 1547"/>
          <p:cNvSpPr/>
          <p:nvPr/>
        </p:nvSpPr>
        <p:spPr>
          <a:xfrm>
            <a:off x="2597785" y="3758597"/>
            <a:ext cx="462457" cy="234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FFFFFF"/>
                </a:solidFill>
                <a:latin typeface="WorkSans-Bold"/>
              </a:rPr>
              <a:t>SW0</a:t>
            </a:r>
          </a:p>
        </p:txBody>
      </p:sp>
      <p:sp>
        <p:nvSpPr>
          <p:cNvPr id="1548" name="Rectangle 1548"/>
          <p:cNvSpPr/>
          <p:nvPr/>
        </p:nvSpPr>
        <p:spPr>
          <a:xfrm>
            <a:off x="4566920" y="2730872"/>
            <a:ext cx="419316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WorkSans-Bold"/>
              </a:rPr>
              <a:t>SW1</a:t>
            </a:r>
          </a:p>
        </p:txBody>
      </p:sp>
      <p:sp>
        <p:nvSpPr>
          <p:cNvPr id="1549" name="Rectangle 1549"/>
          <p:cNvSpPr/>
          <p:nvPr/>
        </p:nvSpPr>
        <p:spPr>
          <a:xfrm>
            <a:off x="6497701" y="3758597"/>
            <a:ext cx="452256" cy="234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FFFFFF"/>
                </a:solidFill>
                <a:latin typeface="WorkSans-Bold"/>
              </a:rPr>
              <a:t>SW2</a:t>
            </a:r>
          </a:p>
        </p:txBody>
      </p:sp>
      <p:sp>
        <p:nvSpPr>
          <p:cNvPr id="1550" name="Rectangle 1550"/>
          <p:cNvSpPr/>
          <p:nvPr/>
        </p:nvSpPr>
        <p:spPr>
          <a:xfrm>
            <a:off x="2709926" y="4406186"/>
            <a:ext cx="4848405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85489" algn="l"/>
                <a:tab pos="4722748" algn="l"/>
                <a:tab pos="4722748" algn="l"/>
              </a:tabLst>
            </a:pPr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C	D	E	</a:t>
            </a:r>
          </a:p>
        </p:txBody>
      </p:sp>
      <p:sp>
        <p:nvSpPr>
          <p:cNvPr id="1551" name="Rectangle 1551"/>
          <p:cNvSpPr/>
          <p:nvPr/>
        </p:nvSpPr>
        <p:spPr>
          <a:xfrm>
            <a:off x="7432675" y="2625265"/>
            <a:ext cx="144453" cy="25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B</a:t>
            </a:r>
          </a:p>
        </p:txBody>
      </p:sp>
      <p:sp>
        <p:nvSpPr>
          <p:cNvPr id="1552" name="Rectangle 1552"/>
          <p:cNvSpPr/>
          <p:nvPr/>
        </p:nvSpPr>
        <p:spPr>
          <a:xfrm>
            <a:off x="3531234" y="1960617"/>
            <a:ext cx="3137522" cy="3059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908300" algn="l"/>
              </a:tabLst>
            </a:pPr>
            <a:r>
              <a:rPr lang="en-GB" sz="2027" b="1" i="0" spc="0" baseline="0" dirty="0">
                <a:solidFill>
                  <a:srgbClr val="000000"/>
                </a:solidFill>
                <a:latin typeface="Calibri-Bold"/>
              </a:rPr>
              <a:t>A	</a:t>
            </a:r>
            <a:r>
              <a:rPr lang="en-GB" sz="2389" b="1" i="0" spc="0" baseline="27575" dirty="0">
                <a:solidFill>
                  <a:srgbClr val="FFFFFF"/>
                </a:solidFill>
                <a:latin typeface="WorkSans-Bold"/>
              </a:rPr>
              <a:t>R1</a:t>
            </a:r>
          </a:p>
        </p:txBody>
      </p:sp>
      <p:sp>
        <p:nvSpPr>
          <p:cNvPr id="1553" name="Rectangle 1553"/>
          <p:cNvSpPr/>
          <p:nvPr/>
        </p:nvSpPr>
        <p:spPr>
          <a:xfrm>
            <a:off x="5449951" y="1818735"/>
            <a:ext cx="627808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F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a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0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/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1</a:t>
            </a:r>
          </a:p>
        </p:txBody>
      </p:sp>
      <p:sp>
        <p:nvSpPr>
          <p:cNvPr id="1554" name="Rectangle 1554"/>
          <p:cNvSpPr/>
          <p:nvPr/>
        </p:nvSpPr>
        <p:spPr>
          <a:xfrm>
            <a:off x="8989059" y="2916269"/>
            <a:ext cx="878356" cy="1087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  <a:p>
            <a:pPr marL="0">
              <a:lnSpc>
                <a:spcPts val="2255"/>
              </a:lnSpc>
            </a:pP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  <a:p>
            <a:pPr marL="0">
              <a:lnSpc>
                <a:spcPts val="2252"/>
              </a:lnSpc>
            </a:pP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  <a:p>
            <a:pPr marL="125476">
              <a:lnSpc>
                <a:spcPts val="2251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T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r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u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k</a:t>
            </a:r>
          </a:p>
        </p:txBody>
      </p:sp>
      <p:sp>
        <p:nvSpPr>
          <p:cNvPr id="1555" name="Rectangle 1555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5F09"/>
                </a:solidFill>
                <a:latin typeface="Arial"/>
              </a:rPr>
              <a:t>LABORATORY</a:t>
            </a:r>
          </a:p>
        </p:txBody>
      </p:sp>
      <p:sp>
        <p:nvSpPr>
          <p:cNvPr id="1556" name="Rectangle 1556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Freeform 155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88544"/>
                </a:moveTo>
                <a:lnTo>
                  <a:pt x="773176" y="176531"/>
                </a:lnTo>
                <a:lnTo>
                  <a:pt x="1416811" y="176531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88544"/>
                </a:lnTo>
                <a:close/>
                <a:moveTo>
                  <a:pt x="656945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58" name="Picture 155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559" name="Picture 155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560" name="Picture 156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4962462"/>
            <a:ext cx="2157476" cy="147637"/>
          </a:xfrm>
          <a:prstGeom prst="rect">
            <a:avLst/>
          </a:prstGeom>
          <a:noFill/>
        </p:spPr>
      </p:pic>
      <p:sp>
        <p:nvSpPr>
          <p:cNvPr id="1561" name="Freeform 1561"/>
          <p:cNvSpPr/>
          <p:nvPr/>
        </p:nvSpPr>
        <p:spPr>
          <a:xfrm>
            <a:off x="5276850" y="5019675"/>
            <a:ext cx="2027555" cy="0"/>
          </a:xfrm>
          <a:custGeom>
            <a:avLst/>
            <a:gdLst/>
            <a:ahLst/>
            <a:cxnLst/>
            <a:rect l="0" t="0" r="0" b="0"/>
            <a:pathLst>
              <a:path w="2027555">
                <a:moveTo>
                  <a:pt x="0" y="0"/>
                </a:moveTo>
                <a:lnTo>
                  <a:pt x="2027555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2" name="Picture 156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5350" y="4695825"/>
            <a:ext cx="866775" cy="609600"/>
          </a:xfrm>
          <a:prstGeom prst="rect">
            <a:avLst/>
          </a:prstGeom>
          <a:noFill/>
        </p:spPr>
      </p:pic>
      <p:pic>
        <p:nvPicPr>
          <p:cNvPr id="1563" name="Picture 156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25" y="6219825"/>
            <a:ext cx="1185862" cy="147637"/>
          </a:xfrm>
          <a:prstGeom prst="rect">
            <a:avLst/>
          </a:prstGeom>
          <a:noFill/>
        </p:spPr>
      </p:pic>
      <p:sp>
        <p:nvSpPr>
          <p:cNvPr id="1564" name="Freeform 1564"/>
          <p:cNvSpPr/>
          <p:nvPr/>
        </p:nvSpPr>
        <p:spPr>
          <a:xfrm>
            <a:off x="5438775" y="6276975"/>
            <a:ext cx="1054353" cy="0"/>
          </a:xfrm>
          <a:custGeom>
            <a:avLst/>
            <a:gdLst/>
            <a:ahLst/>
            <a:cxnLst/>
            <a:rect l="0" t="0" r="0" b="0"/>
            <a:pathLst>
              <a:path w="1054353">
                <a:moveTo>
                  <a:pt x="0" y="0"/>
                </a:moveTo>
                <a:lnTo>
                  <a:pt x="1054353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5" name="Picture 156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75" y="6172200"/>
            <a:ext cx="1909826" cy="147637"/>
          </a:xfrm>
          <a:prstGeom prst="rect">
            <a:avLst/>
          </a:prstGeom>
          <a:noFill/>
        </p:spPr>
      </p:pic>
      <p:sp>
        <p:nvSpPr>
          <p:cNvPr id="1566" name="Freeform 1566"/>
          <p:cNvSpPr/>
          <p:nvPr/>
        </p:nvSpPr>
        <p:spPr>
          <a:xfrm>
            <a:off x="6486525" y="6229350"/>
            <a:ext cx="1784095" cy="0"/>
          </a:xfrm>
          <a:custGeom>
            <a:avLst/>
            <a:gdLst/>
            <a:ahLst/>
            <a:cxnLst/>
            <a:rect l="0" t="0" r="0" b="0"/>
            <a:pathLst>
              <a:path w="1784095">
                <a:moveTo>
                  <a:pt x="0" y="0"/>
                </a:moveTo>
                <a:lnTo>
                  <a:pt x="1784095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7" name="Picture 156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8900" y="6219825"/>
            <a:ext cx="1909826" cy="147637"/>
          </a:xfrm>
          <a:prstGeom prst="rect">
            <a:avLst/>
          </a:prstGeom>
          <a:noFill/>
        </p:spPr>
      </p:pic>
      <p:sp>
        <p:nvSpPr>
          <p:cNvPr id="1568" name="Freeform 1568"/>
          <p:cNvSpPr/>
          <p:nvPr/>
        </p:nvSpPr>
        <p:spPr>
          <a:xfrm>
            <a:off x="6496050" y="6276975"/>
            <a:ext cx="1784095" cy="0"/>
          </a:xfrm>
          <a:custGeom>
            <a:avLst/>
            <a:gdLst/>
            <a:ahLst/>
            <a:cxnLst/>
            <a:rect l="0" t="0" r="0" b="0"/>
            <a:pathLst>
              <a:path w="1784095">
                <a:moveTo>
                  <a:pt x="0" y="0"/>
                </a:moveTo>
                <a:lnTo>
                  <a:pt x="1784095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9" name="Picture 156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8900" y="6276975"/>
            <a:ext cx="1909826" cy="147637"/>
          </a:xfrm>
          <a:prstGeom prst="rect">
            <a:avLst/>
          </a:prstGeom>
          <a:noFill/>
        </p:spPr>
      </p:pic>
      <p:sp>
        <p:nvSpPr>
          <p:cNvPr id="1570" name="Freeform 1570"/>
          <p:cNvSpPr/>
          <p:nvPr/>
        </p:nvSpPr>
        <p:spPr>
          <a:xfrm>
            <a:off x="6496050" y="6334125"/>
            <a:ext cx="1784095" cy="0"/>
          </a:xfrm>
          <a:custGeom>
            <a:avLst/>
            <a:gdLst/>
            <a:ahLst/>
            <a:cxnLst/>
            <a:rect l="0" t="0" r="0" b="0"/>
            <a:pathLst>
              <a:path w="1784095">
                <a:moveTo>
                  <a:pt x="0" y="0"/>
                </a:moveTo>
                <a:lnTo>
                  <a:pt x="1784095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71" name="Picture 156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5350" y="5953125"/>
            <a:ext cx="866775" cy="609600"/>
          </a:xfrm>
          <a:prstGeom prst="rect">
            <a:avLst/>
          </a:prstGeom>
          <a:noFill/>
        </p:spPr>
      </p:pic>
      <p:sp>
        <p:nvSpPr>
          <p:cNvPr id="1572" name="Freeform 1572"/>
          <p:cNvSpPr/>
          <p:nvPr/>
        </p:nvSpPr>
        <p:spPr>
          <a:xfrm>
            <a:off x="6415151" y="6205538"/>
            <a:ext cx="161925" cy="238125"/>
          </a:xfrm>
          <a:custGeom>
            <a:avLst/>
            <a:gdLst/>
            <a:ahLst/>
            <a:cxnLst/>
            <a:rect l="0" t="0" r="0" b="0"/>
            <a:pathLst>
              <a:path w="161925" h="238125">
                <a:moveTo>
                  <a:pt x="0" y="119062"/>
                </a:moveTo>
                <a:cubicBezTo>
                  <a:pt x="0" y="53302"/>
                  <a:pt x="36195" y="0"/>
                  <a:pt x="80899" y="0"/>
                </a:cubicBezTo>
                <a:cubicBezTo>
                  <a:pt x="125603" y="0"/>
                  <a:pt x="161925" y="53302"/>
                  <a:pt x="161925" y="119062"/>
                </a:cubicBezTo>
                <a:cubicBezTo>
                  <a:pt x="161925" y="184823"/>
                  <a:pt x="125603" y="238125"/>
                  <a:pt x="80899" y="238125"/>
                </a:cubicBezTo>
                <a:cubicBezTo>
                  <a:pt x="36195" y="238125"/>
                  <a:pt x="0" y="184823"/>
                  <a:pt x="0" y="119062"/>
                </a:cubicBezTo>
                <a:close/>
                <a:moveTo>
                  <a:pt x="-5881751" y="652462"/>
                </a:moveTo>
              </a:path>
            </a:pathLst>
          </a:custGeom>
          <a:solidFill>
            <a:srgbClr val="FFFFFF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Freeform 1573"/>
          <p:cNvSpPr/>
          <p:nvPr/>
        </p:nvSpPr>
        <p:spPr>
          <a:xfrm>
            <a:off x="6415151" y="6205538"/>
            <a:ext cx="161925" cy="238125"/>
          </a:xfrm>
          <a:custGeom>
            <a:avLst/>
            <a:gdLst/>
            <a:ahLst/>
            <a:cxnLst/>
            <a:rect l="0" t="0" r="0" b="0"/>
            <a:pathLst>
              <a:path w="161925" h="238125">
                <a:moveTo>
                  <a:pt x="0" y="119062"/>
                </a:moveTo>
                <a:cubicBezTo>
                  <a:pt x="0" y="53302"/>
                  <a:pt x="36195" y="0"/>
                  <a:pt x="80899" y="0"/>
                </a:cubicBezTo>
                <a:cubicBezTo>
                  <a:pt x="125603" y="0"/>
                  <a:pt x="161925" y="53302"/>
                  <a:pt x="161925" y="119062"/>
                </a:cubicBezTo>
                <a:cubicBezTo>
                  <a:pt x="161925" y="184823"/>
                  <a:pt x="125603" y="238125"/>
                  <a:pt x="80899" y="238125"/>
                </a:cubicBezTo>
                <a:cubicBezTo>
                  <a:pt x="36195" y="238125"/>
                  <a:pt x="0" y="184823"/>
                  <a:pt x="0" y="119062"/>
                </a:cubicBezTo>
                <a:close/>
                <a:moveTo>
                  <a:pt x="-5881751" y="652462"/>
                </a:move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Freeform 1574"/>
          <p:cNvSpPr/>
          <p:nvPr/>
        </p:nvSpPr>
        <p:spPr>
          <a:xfrm>
            <a:off x="766826" y="170182"/>
            <a:ext cx="656336" cy="130555"/>
          </a:xfrm>
          <a:custGeom>
            <a:avLst/>
            <a:gdLst/>
            <a:ahLst/>
            <a:cxnLst/>
            <a:rect l="0" t="0" r="0" b="0"/>
            <a:pathLst>
              <a:path w="656336" h="130555">
                <a:moveTo>
                  <a:pt x="1" y="130555"/>
                </a:moveTo>
                <a:lnTo>
                  <a:pt x="656336" y="130555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7819"/>
                </a:moveTo>
              </a:path>
            </a:pathLst>
          </a:custGeom>
          <a:solidFill>
            <a:srgbClr val="FE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Freeform 1575"/>
          <p:cNvSpPr/>
          <p:nvPr/>
        </p:nvSpPr>
        <p:spPr>
          <a:xfrm>
            <a:off x="595376" y="282195"/>
            <a:ext cx="818642" cy="112268"/>
          </a:xfrm>
          <a:custGeom>
            <a:avLst/>
            <a:gdLst/>
            <a:ahLst/>
            <a:cxnLst/>
            <a:rect l="0" t="0" r="0" b="0"/>
            <a:pathLst>
              <a:path w="818642" h="112268">
                <a:moveTo>
                  <a:pt x="1" y="112268"/>
                </a:moveTo>
                <a:lnTo>
                  <a:pt x="818642" y="11226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7580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Freeform 1576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1577"/>
          <p:cNvSpPr/>
          <p:nvPr/>
        </p:nvSpPr>
        <p:spPr>
          <a:xfrm>
            <a:off x="598169" y="624368"/>
            <a:ext cx="11069704" cy="3939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3982" b="1" i="0" spc="0" baseline="0" dirty="0">
                <a:solidFill>
                  <a:srgbClr val="000000"/>
                </a:solidFill>
                <a:latin typeface="WorkSans-Bold"/>
              </a:rPr>
              <a:t>Soluția Router-on-a-stick: </a:t>
            </a:r>
          </a:p>
          <a:p>
            <a:pPr marL="0">
              <a:lnSpc>
                <a:spcPts val="4356"/>
              </a:lnSpc>
            </a:pPr>
            <a:r>
              <a:rPr lang="en-GB" sz="3979" b="1" i="0" spc="0" baseline="0" dirty="0">
                <a:solidFill>
                  <a:srgbClr val="000000"/>
                </a:solidFill>
                <a:latin typeface="WorkSans-Bold"/>
              </a:rPr>
              <a:t>Subinterfețe</a:t>
            </a:r>
          </a:p>
          <a:p>
            <a:pPr marL="0">
              <a:lnSpc>
                <a:spcPts val="3814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O interfață fizică poate fi împărțită în mai multe subinterfețe</a:t>
            </a:r>
          </a:p>
          <a:p>
            <a:pPr marL="0">
              <a:lnSpc>
                <a:spcPts val="4056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Abordarea router-on-a-stick presupune crearea unei </a:t>
            </a:r>
          </a:p>
          <a:p>
            <a:pPr marL="228600">
              <a:lnSpc>
                <a:spcPts val="3002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subinterfețe pentru fiecare VLAN</a:t>
            </a:r>
          </a:p>
          <a:p>
            <a:pPr marL="0">
              <a:lnSpc>
                <a:spcPts val="4057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Fiecare subinterfață va avea adresa sa proprie de nivel 3</a:t>
            </a:r>
          </a:p>
          <a:p>
            <a:pPr marL="0">
              <a:lnSpc>
                <a:spcPts val="3980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Subinterfețele sunt identificate prin id-ul de subinterfață (de </a:t>
            </a:r>
          </a:p>
          <a:p>
            <a:pPr marL="228600">
              <a:lnSpc>
                <a:spcPts val="3077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exemplu Fa0/1 poate avea subinterfața cu id-ul 42: Fa0/1.42</a:t>
            </a:r>
          </a:p>
        </p:txBody>
      </p:sp>
      <p:sp>
        <p:nvSpPr>
          <p:cNvPr id="1578" name="Rectangle 1578"/>
          <p:cNvSpPr/>
          <p:nvPr/>
        </p:nvSpPr>
        <p:spPr>
          <a:xfrm>
            <a:off x="11473180" y="6457823"/>
            <a:ext cx="178384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36</a:t>
            </a:r>
          </a:p>
        </p:txBody>
      </p:sp>
      <p:sp>
        <p:nvSpPr>
          <p:cNvPr id="1579" name="Rectangle 1579"/>
          <p:cNvSpPr/>
          <p:nvPr/>
        </p:nvSpPr>
        <p:spPr>
          <a:xfrm>
            <a:off x="5050790" y="5098019"/>
            <a:ext cx="215877" cy="2003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Calibri-Bold"/>
              </a:rPr>
              <a:t>R1</a:t>
            </a:r>
          </a:p>
        </p:txBody>
      </p:sp>
      <p:sp>
        <p:nvSpPr>
          <p:cNvPr id="1580" name="Rectangle 1580"/>
          <p:cNvSpPr/>
          <p:nvPr/>
        </p:nvSpPr>
        <p:spPr>
          <a:xfrm>
            <a:off x="3024251" y="4920075"/>
            <a:ext cx="1506963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000000"/>
                </a:solidFill>
                <a:latin typeface="Consolas-Bold"/>
              </a:rPr>
              <a:t>Aspect fizic</a:t>
            </a:r>
          </a:p>
        </p:txBody>
      </p:sp>
      <p:sp>
        <p:nvSpPr>
          <p:cNvPr id="1581" name="Rectangle 1581"/>
          <p:cNvSpPr/>
          <p:nvPr/>
        </p:nvSpPr>
        <p:spPr>
          <a:xfrm>
            <a:off x="5050790" y="6355954"/>
            <a:ext cx="215877" cy="2003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FFFFF"/>
                </a:solidFill>
                <a:latin typeface="Calibri-Bold"/>
              </a:rPr>
              <a:t>R1</a:t>
            </a:r>
          </a:p>
        </p:txBody>
      </p:sp>
      <p:sp>
        <p:nvSpPr>
          <p:cNvPr id="1582" name="Rectangle 1582"/>
          <p:cNvSpPr/>
          <p:nvPr/>
        </p:nvSpPr>
        <p:spPr>
          <a:xfrm>
            <a:off x="3024251" y="6178010"/>
            <a:ext cx="1506963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000000"/>
                </a:solidFill>
                <a:latin typeface="Consolas-Bold"/>
              </a:rPr>
              <a:t>Aspect logic</a:t>
            </a:r>
          </a:p>
        </p:txBody>
      </p:sp>
      <p:sp>
        <p:nvSpPr>
          <p:cNvPr id="1583" name="Rectangle 1583"/>
          <p:cNvSpPr/>
          <p:nvPr/>
        </p:nvSpPr>
        <p:spPr>
          <a:xfrm>
            <a:off x="5618479" y="4814306"/>
            <a:ext cx="557553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Fa0/1</a:t>
            </a:r>
          </a:p>
        </p:txBody>
      </p:sp>
      <p:sp>
        <p:nvSpPr>
          <p:cNvPr id="1584" name="Rectangle 1584"/>
          <p:cNvSpPr/>
          <p:nvPr/>
        </p:nvSpPr>
        <p:spPr>
          <a:xfrm>
            <a:off x="6544691" y="6017949"/>
            <a:ext cx="89072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9BBB59"/>
                </a:solidFill>
                <a:latin typeface="Consolas-Bold"/>
              </a:rPr>
              <a:t>Fa0/1.30</a:t>
            </a:r>
          </a:p>
        </p:txBody>
      </p:sp>
      <p:sp>
        <p:nvSpPr>
          <p:cNvPr id="1585" name="Rectangle 1585"/>
          <p:cNvSpPr/>
          <p:nvPr/>
        </p:nvSpPr>
        <p:spPr>
          <a:xfrm>
            <a:off x="8344534" y="6218291"/>
            <a:ext cx="892525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C0504D"/>
                </a:solidFill>
                <a:latin typeface="Consolas-Bold"/>
              </a:rPr>
              <a:t>Fa0/1.10</a:t>
            </a:r>
          </a:p>
        </p:txBody>
      </p:sp>
      <p:sp>
        <p:nvSpPr>
          <p:cNvPr id="1586" name="Rectangle 1586"/>
          <p:cNvSpPr/>
          <p:nvPr/>
        </p:nvSpPr>
        <p:spPr>
          <a:xfrm>
            <a:off x="6558915" y="6447526"/>
            <a:ext cx="892525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79646"/>
                </a:solidFill>
                <a:latin typeface="Consolas-Bold"/>
              </a:rPr>
              <a:t>Fa0/1.20</a:t>
            </a:r>
          </a:p>
        </p:txBody>
      </p:sp>
      <p:sp>
        <p:nvSpPr>
          <p:cNvPr id="1587" name="Rectangle 1587"/>
          <p:cNvSpPr/>
          <p:nvPr/>
        </p:nvSpPr>
        <p:spPr>
          <a:xfrm>
            <a:off x="602693" y="173101"/>
            <a:ext cx="813972" cy="225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2242"/>
            <a:r>
              <a:rPr lang="en-GB" sz="1000" b="1" i="0" spc="0" baseline="0" dirty="0">
                <a:solidFill>
                  <a:srgbClr val="3D2A21"/>
                </a:solidFill>
                <a:latin typeface="Arial"/>
              </a:rPr>
              <a:t>SYSTEMS</a:t>
            </a:r>
          </a:p>
          <a:p>
            <a:pPr marL="0">
              <a:lnSpc>
                <a:spcPts val="656"/>
              </a:lnSpc>
            </a:pPr>
            <a:r>
              <a:rPr lang="en-GB" sz="700" b="0" i="0" spc="0" baseline="0" dirty="0">
                <a:solidFill>
                  <a:srgbClr val="995C07"/>
                </a:solidFill>
                <a:latin typeface="Arial"/>
              </a:rPr>
              <a:t>(XT</a:t>
            </a:r>
            <a:r>
              <a:rPr lang="en-GB" sz="700" b="0" i="0" spc="-48" baseline="0" dirty="0">
                <a:solidFill>
                  <a:srgbClr val="995C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95C07"/>
                </a:solidFill>
                <a:latin typeface="Arial"/>
              </a:rPr>
              <a:t>LABORATORY</a:t>
            </a:r>
          </a:p>
        </p:txBody>
      </p:sp>
      <p:sp>
        <p:nvSpPr>
          <p:cNvPr id="1588" name="Rectangle 1588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Freeform 158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60172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9974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  <a:moveTo>
                  <a:pt x="3132327" y="5154286"/>
                </a:moveTo>
                <a:lnTo>
                  <a:pt x="3330194" y="5154286"/>
                </a:lnTo>
                <a:lnTo>
                  <a:pt x="3330194" y="5428743"/>
                </a:lnTo>
                <a:lnTo>
                  <a:pt x="3132327" y="5428743"/>
                </a:lnTo>
                <a:lnTo>
                  <a:pt x="3132327" y="515428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0" name="Picture 159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591" name="Picture 159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592" name="Picture 159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5200714"/>
            <a:ext cx="1100137" cy="147637"/>
          </a:xfrm>
          <a:prstGeom prst="rect">
            <a:avLst/>
          </a:prstGeom>
          <a:noFill/>
        </p:spPr>
      </p:pic>
      <p:sp>
        <p:nvSpPr>
          <p:cNvPr id="1593" name="Freeform 1593"/>
          <p:cNvSpPr/>
          <p:nvPr/>
        </p:nvSpPr>
        <p:spPr>
          <a:xfrm>
            <a:off x="2266950" y="5257800"/>
            <a:ext cx="865377" cy="0"/>
          </a:xfrm>
          <a:custGeom>
            <a:avLst/>
            <a:gdLst/>
            <a:ahLst/>
            <a:cxnLst/>
            <a:rect l="0" t="0" r="0" b="0"/>
            <a:pathLst>
              <a:path w="865377">
                <a:moveTo>
                  <a:pt x="0" y="0"/>
                </a:moveTo>
                <a:lnTo>
                  <a:pt x="865377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4" name="Picture 159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75" y="5153089"/>
            <a:ext cx="1766951" cy="147637"/>
          </a:xfrm>
          <a:prstGeom prst="rect">
            <a:avLst/>
          </a:prstGeom>
          <a:noFill/>
        </p:spPr>
      </p:pic>
      <p:sp>
        <p:nvSpPr>
          <p:cNvPr id="1595" name="Freeform 1595"/>
          <p:cNvSpPr/>
          <p:nvPr/>
        </p:nvSpPr>
        <p:spPr>
          <a:xfrm>
            <a:off x="3330194" y="5210175"/>
            <a:ext cx="1557401" cy="0"/>
          </a:xfrm>
          <a:custGeom>
            <a:avLst/>
            <a:gdLst/>
            <a:ahLst/>
            <a:cxnLst/>
            <a:rect l="0" t="0" r="0" b="0"/>
            <a:pathLst>
              <a:path w="1557401">
                <a:moveTo>
                  <a:pt x="0" y="0"/>
                </a:moveTo>
                <a:lnTo>
                  <a:pt x="15574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6" name="Picture 159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1350" y="5200714"/>
            <a:ext cx="1766951" cy="147637"/>
          </a:xfrm>
          <a:prstGeom prst="rect">
            <a:avLst/>
          </a:prstGeom>
          <a:noFill/>
        </p:spPr>
      </p:pic>
      <p:sp>
        <p:nvSpPr>
          <p:cNvPr id="1597" name="Freeform 1597"/>
          <p:cNvSpPr/>
          <p:nvPr/>
        </p:nvSpPr>
        <p:spPr>
          <a:xfrm>
            <a:off x="3330194" y="5257800"/>
            <a:ext cx="1547876" cy="0"/>
          </a:xfrm>
          <a:custGeom>
            <a:avLst/>
            <a:gdLst/>
            <a:ahLst/>
            <a:cxnLst/>
            <a:rect l="0" t="0" r="0" b="0"/>
            <a:pathLst>
              <a:path w="1547876">
                <a:moveTo>
                  <a:pt x="0" y="0"/>
                </a:moveTo>
                <a:lnTo>
                  <a:pt x="1547876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8" name="Picture 159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1350" y="5257864"/>
            <a:ext cx="1766951" cy="147637"/>
          </a:xfrm>
          <a:prstGeom prst="rect">
            <a:avLst/>
          </a:prstGeom>
          <a:noFill/>
        </p:spPr>
      </p:pic>
      <p:sp>
        <p:nvSpPr>
          <p:cNvPr id="1599" name="Freeform 1599"/>
          <p:cNvSpPr/>
          <p:nvPr/>
        </p:nvSpPr>
        <p:spPr>
          <a:xfrm>
            <a:off x="3330194" y="5314950"/>
            <a:ext cx="1547876" cy="0"/>
          </a:xfrm>
          <a:custGeom>
            <a:avLst/>
            <a:gdLst/>
            <a:ahLst/>
            <a:cxnLst/>
            <a:rect l="0" t="0" r="0" b="0"/>
            <a:pathLst>
              <a:path w="1547876">
                <a:moveTo>
                  <a:pt x="0" y="0"/>
                </a:moveTo>
                <a:lnTo>
                  <a:pt x="1547876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0" name="Picture 160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0675" y="4972050"/>
            <a:ext cx="800100" cy="533400"/>
          </a:xfrm>
          <a:prstGeom prst="rect">
            <a:avLst/>
          </a:prstGeom>
          <a:noFill/>
        </p:spPr>
      </p:pic>
      <p:sp>
        <p:nvSpPr>
          <p:cNvPr id="1601" name="Freeform 1601"/>
          <p:cNvSpPr/>
          <p:nvPr/>
        </p:nvSpPr>
        <p:spPr>
          <a:xfrm>
            <a:off x="5962650" y="4476750"/>
            <a:ext cx="4038600" cy="1781175"/>
          </a:xfrm>
          <a:custGeom>
            <a:avLst/>
            <a:gdLst/>
            <a:ahLst/>
            <a:cxnLst/>
            <a:rect l="0" t="0" r="0" b="0"/>
            <a:pathLst>
              <a:path w="4038600" h="1781175">
                <a:moveTo>
                  <a:pt x="0" y="296927"/>
                </a:moveTo>
                <a:cubicBezTo>
                  <a:pt x="0" y="132970"/>
                  <a:pt x="132969" y="0"/>
                  <a:pt x="296926" y="0"/>
                </a:cubicBezTo>
                <a:lnTo>
                  <a:pt x="3741673" y="0"/>
                </a:lnTo>
                <a:cubicBezTo>
                  <a:pt x="3905631" y="0"/>
                  <a:pt x="4038600" y="132970"/>
                  <a:pt x="4038600" y="296927"/>
                </a:cubicBezTo>
                <a:lnTo>
                  <a:pt x="4038600" y="1484313"/>
                </a:lnTo>
                <a:cubicBezTo>
                  <a:pt x="4038600" y="1648257"/>
                  <a:pt x="3905631" y="1781175"/>
                  <a:pt x="3741673" y="1781175"/>
                </a:cubicBezTo>
                <a:lnTo>
                  <a:pt x="296926" y="1781175"/>
                </a:lnTo>
                <a:cubicBezTo>
                  <a:pt x="132969" y="1781175"/>
                  <a:pt x="0" y="1648257"/>
                  <a:pt x="0" y="1484313"/>
                </a:cubicBezTo>
                <a:close/>
                <a:moveTo>
                  <a:pt x="-3878327" y="2381250"/>
                </a:moveTo>
              </a:path>
            </a:pathLst>
          </a:custGeom>
          <a:solidFill>
            <a:srgbClr val="DAE5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Freeform 1602"/>
          <p:cNvSpPr/>
          <p:nvPr/>
        </p:nvSpPr>
        <p:spPr>
          <a:xfrm>
            <a:off x="5962650" y="4476750"/>
            <a:ext cx="4038600" cy="1781175"/>
          </a:xfrm>
          <a:custGeom>
            <a:avLst/>
            <a:gdLst/>
            <a:ahLst/>
            <a:cxnLst/>
            <a:rect l="0" t="0" r="0" b="0"/>
            <a:pathLst>
              <a:path w="4038600" h="1781175">
                <a:moveTo>
                  <a:pt x="0" y="296927"/>
                </a:moveTo>
                <a:cubicBezTo>
                  <a:pt x="0" y="132970"/>
                  <a:pt x="132969" y="0"/>
                  <a:pt x="296926" y="0"/>
                </a:cubicBezTo>
                <a:lnTo>
                  <a:pt x="3741673" y="0"/>
                </a:lnTo>
                <a:cubicBezTo>
                  <a:pt x="3905631" y="0"/>
                  <a:pt x="4038600" y="132970"/>
                  <a:pt x="4038600" y="296927"/>
                </a:cubicBezTo>
                <a:lnTo>
                  <a:pt x="4038600" y="1484313"/>
                </a:lnTo>
                <a:cubicBezTo>
                  <a:pt x="4038600" y="1648257"/>
                  <a:pt x="3905631" y="1781175"/>
                  <a:pt x="3741673" y="1781175"/>
                </a:cubicBezTo>
                <a:lnTo>
                  <a:pt x="296926" y="1781175"/>
                </a:lnTo>
                <a:cubicBezTo>
                  <a:pt x="132969" y="1781175"/>
                  <a:pt x="0" y="1648257"/>
                  <a:pt x="0" y="1484313"/>
                </a:cubicBezTo>
                <a:close/>
                <a:moveTo>
                  <a:pt x="-3878327" y="23812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Freeform 1603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Freeform 1604"/>
          <p:cNvSpPr/>
          <p:nvPr/>
        </p:nvSpPr>
        <p:spPr>
          <a:xfrm>
            <a:off x="595376" y="293624"/>
            <a:ext cx="818642" cy="100838"/>
          </a:xfrm>
          <a:custGeom>
            <a:avLst/>
            <a:gdLst/>
            <a:ahLst/>
            <a:cxnLst/>
            <a:rect l="0" t="0" r="0" b="0"/>
            <a:pathLst>
              <a:path w="818642" h="100838">
                <a:moveTo>
                  <a:pt x="1" y="100838"/>
                </a:moveTo>
                <a:lnTo>
                  <a:pt x="818642" y="10083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437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Freeform 1605"/>
          <p:cNvSpPr/>
          <p:nvPr/>
        </p:nvSpPr>
        <p:spPr>
          <a:xfrm>
            <a:off x="11085830" y="1312007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Freeform 1606"/>
          <p:cNvSpPr/>
          <p:nvPr/>
        </p:nvSpPr>
        <p:spPr>
          <a:xfrm>
            <a:off x="3125978" y="5147937"/>
            <a:ext cx="210567" cy="287157"/>
          </a:xfrm>
          <a:custGeom>
            <a:avLst/>
            <a:gdLst/>
            <a:ahLst/>
            <a:cxnLst/>
            <a:rect l="0" t="0" r="0" b="0"/>
            <a:pathLst>
              <a:path w="210567" h="287157">
                <a:moveTo>
                  <a:pt x="0" y="287157"/>
                </a:moveTo>
                <a:lnTo>
                  <a:pt x="210567" y="287157"/>
                </a:lnTo>
                <a:lnTo>
                  <a:pt x="210567" y="0"/>
                </a:lnTo>
                <a:lnTo>
                  <a:pt x="0" y="0"/>
                </a:lnTo>
                <a:close/>
                <a:moveTo>
                  <a:pt x="-1703070" y="171006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1607"/>
          <p:cNvSpPr/>
          <p:nvPr/>
        </p:nvSpPr>
        <p:spPr>
          <a:xfrm>
            <a:off x="598169" y="624368"/>
            <a:ext cx="10729390" cy="34240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3982" b="1" i="0" spc="0" baseline="0" dirty="0">
                <a:solidFill>
                  <a:srgbClr val="000000"/>
                </a:solidFill>
                <a:latin typeface="WorkSans-Bold"/>
              </a:rPr>
              <a:t>Soluția Router-on-a-stick: </a:t>
            </a:r>
          </a:p>
          <a:p>
            <a:pPr marL="0">
              <a:lnSpc>
                <a:spcPts val="4356"/>
              </a:lnSpc>
            </a:pPr>
            <a:r>
              <a:rPr lang="en-GB" sz="3979" b="1" i="0" spc="0" baseline="0" dirty="0">
                <a:solidFill>
                  <a:srgbClr val="000000"/>
                </a:solidFill>
                <a:latin typeface="WorkSans-Bold"/>
              </a:rPr>
              <a:t>Subinterfețe</a:t>
            </a:r>
          </a:p>
          <a:p>
            <a:pPr marL="0">
              <a:lnSpc>
                <a:spcPts val="3814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Legătura dintre switch și ruter va fi configurată ca trunk</a:t>
            </a:r>
          </a:p>
          <a:p>
            <a:pPr marL="0">
              <a:lnSpc>
                <a:spcPts val="4056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Fiecare subinterfață trebuie informată că traficul va veni în </a:t>
            </a:r>
          </a:p>
          <a:p>
            <a:pPr marL="228600">
              <a:lnSpc>
                <a:spcPts val="3002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format 802.1q și nu Ethernet</a:t>
            </a:r>
          </a:p>
          <a:p>
            <a:pPr marL="0">
              <a:lnSpc>
                <a:spcPts val="4057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Când se configurează încapsularea 802.1q se asociază și </a:t>
            </a:r>
          </a:p>
          <a:p>
            <a:pPr marL="228600">
              <a:lnSpc>
                <a:spcPts val="3002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VLAN-ul corespunzător subinterfeței</a:t>
            </a:r>
          </a:p>
        </p:txBody>
      </p:sp>
      <p:sp>
        <p:nvSpPr>
          <p:cNvPr id="1608" name="Rectangle 1608"/>
          <p:cNvSpPr/>
          <p:nvPr/>
        </p:nvSpPr>
        <p:spPr>
          <a:xfrm>
            <a:off x="11479530" y="6457823"/>
            <a:ext cx="17122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37</a:t>
            </a:r>
          </a:p>
        </p:txBody>
      </p:sp>
      <p:sp>
        <p:nvSpPr>
          <p:cNvPr id="1609" name="Rectangle 1609"/>
          <p:cNvSpPr/>
          <p:nvPr/>
        </p:nvSpPr>
        <p:spPr>
          <a:xfrm>
            <a:off x="1894585" y="5281327"/>
            <a:ext cx="229400" cy="234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FFFFFF"/>
                </a:solidFill>
                <a:latin typeface="WorkSans-Bold"/>
              </a:rPr>
              <a:t>R1</a:t>
            </a:r>
          </a:p>
        </p:txBody>
      </p:sp>
      <p:sp>
        <p:nvSpPr>
          <p:cNvPr id="1610" name="Rectangle 1610"/>
          <p:cNvSpPr/>
          <p:nvPr/>
        </p:nvSpPr>
        <p:spPr>
          <a:xfrm>
            <a:off x="2444114" y="5019411"/>
            <a:ext cx="1721683" cy="2511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830961" algn="l"/>
              </a:tabLst>
            </a:pPr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Fa0/1	</a:t>
            </a:r>
            <a:r>
              <a:rPr lang="en-GB" sz="2389" b="1" i="0" spc="0" baseline="25356" dirty="0">
                <a:solidFill>
                  <a:srgbClr val="9BBB59"/>
                </a:solidFill>
                <a:latin typeface="Consolas-Bold"/>
              </a:rPr>
              <a:t>Fa0/1.30</a:t>
            </a:r>
          </a:p>
        </p:txBody>
      </p:sp>
      <p:sp>
        <p:nvSpPr>
          <p:cNvPr id="1611" name="Rectangle 1611"/>
          <p:cNvSpPr/>
          <p:nvPr/>
        </p:nvSpPr>
        <p:spPr>
          <a:xfrm>
            <a:off x="4950840" y="5195941"/>
            <a:ext cx="89072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C0504D"/>
                </a:solidFill>
                <a:latin typeface="Consolas-Bold"/>
              </a:rPr>
              <a:t>Fa0/1.10</a:t>
            </a:r>
          </a:p>
        </p:txBody>
      </p:sp>
      <p:sp>
        <p:nvSpPr>
          <p:cNvPr id="1612" name="Rectangle 1612"/>
          <p:cNvSpPr/>
          <p:nvPr/>
        </p:nvSpPr>
        <p:spPr>
          <a:xfrm>
            <a:off x="3275076" y="5397871"/>
            <a:ext cx="89072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F79646"/>
                </a:solidFill>
                <a:latin typeface="Consolas-Bold"/>
              </a:rPr>
              <a:t>Fa0/1.20</a:t>
            </a:r>
          </a:p>
        </p:txBody>
      </p:sp>
      <p:sp>
        <p:nvSpPr>
          <p:cNvPr id="1613" name="Rectangle 1613"/>
          <p:cNvSpPr/>
          <p:nvPr/>
        </p:nvSpPr>
        <p:spPr>
          <a:xfrm>
            <a:off x="6244209" y="4679664"/>
            <a:ext cx="3392344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Fa0/1.30 </a:t>
            </a:r>
            <a:r>
              <a:rPr lang="en-GB" sz="1802" b="1" i="0" spc="986" baseline="0" dirty="0">
                <a:solidFill>
                  <a:srgbClr val="9BBB59"/>
                </a:solidFill>
                <a:latin typeface="Consolas-Bold"/>
              </a:rPr>
              <a:t>–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802.1q; VLAN 30 </a:t>
            </a:r>
          </a:p>
        </p:txBody>
      </p:sp>
      <p:sp>
        <p:nvSpPr>
          <p:cNvPr id="1614" name="Rectangle 1614"/>
          <p:cNvSpPr/>
          <p:nvPr/>
        </p:nvSpPr>
        <p:spPr>
          <a:xfrm>
            <a:off x="6252845" y="5244306"/>
            <a:ext cx="3262191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Fa0/1.10 </a:t>
            </a:r>
            <a:r>
              <a:rPr lang="en-GB" sz="1802" b="1" i="0" spc="983" baseline="0" dirty="0">
                <a:solidFill>
                  <a:srgbClr val="C0504D"/>
                </a:solidFill>
                <a:latin typeface="Consolas-Bold"/>
              </a:rPr>
              <a:t>–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802.1q, VLAN 10</a:t>
            </a:r>
          </a:p>
        </p:txBody>
      </p:sp>
      <p:sp>
        <p:nvSpPr>
          <p:cNvPr id="1615" name="Rectangle 1615"/>
          <p:cNvSpPr/>
          <p:nvPr/>
        </p:nvSpPr>
        <p:spPr>
          <a:xfrm>
            <a:off x="6252845" y="5839555"/>
            <a:ext cx="3262191" cy="228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Fa0/1.20 </a:t>
            </a:r>
            <a:r>
              <a:rPr lang="en-GB" sz="1802" b="1" i="0" spc="983" baseline="0" dirty="0">
                <a:solidFill>
                  <a:srgbClr val="F79646"/>
                </a:solidFill>
                <a:latin typeface="Consolas-Bold"/>
              </a:rPr>
              <a:t>–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802.1q; VLAN 20</a:t>
            </a:r>
          </a:p>
        </p:txBody>
      </p:sp>
      <p:sp>
        <p:nvSpPr>
          <p:cNvPr id="1616" name="Rectangle 1616"/>
          <p:cNvSpPr/>
          <p:nvPr/>
        </p:nvSpPr>
        <p:spPr>
          <a:xfrm>
            <a:off x="603753" y="163958"/>
            <a:ext cx="81291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1182"/>
            <a:r>
              <a:rPr lang="en-GB" sz="1000" b="1" i="0" spc="0" baseline="0" dirty="0">
                <a:solidFill>
                  <a:srgbClr val="432D21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6109"/>
                </a:solidFill>
                <a:latin typeface="Arial"/>
              </a:rPr>
              <a:t>Oe LABORATORY</a:t>
            </a:r>
          </a:p>
        </p:txBody>
      </p:sp>
      <p:sp>
        <p:nvSpPr>
          <p:cNvPr id="1617" name="Rectangle 1617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  <p:sp>
        <p:nvSpPr>
          <p:cNvPr id="1618" name="Rectangle 1618"/>
          <p:cNvSpPr/>
          <p:nvPr/>
        </p:nvSpPr>
        <p:spPr>
          <a:xfrm>
            <a:off x="3125046" y="5110011"/>
            <a:ext cx="188595" cy="3795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700" b="0" i="0" spc="0" baseline="0" dirty="0">
                <a:solidFill>
                  <a:srgbClr val="000000"/>
                </a:solidFill>
                <a:latin typeface="Times New Roman"/>
              </a:rPr>
              <a:t>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Freeform 161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20" name="Picture 16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621" name="Picture 16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622" name="Picture 16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1475" y="1733487"/>
            <a:ext cx="1671701" cy="995362"/>
          </a:xfrm>
          <a:prstGeom prst="rect">
            <a:avLst/>
          </a:prstGeom>
          <a:noFill/>
        </p:spPr>
      </p:pic>
      <p:pic>
        <p:nvPicPr>
          <p:cNvPr id="1623" name="Picture 162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284" y="1761300"/>
            <a:ext cx="1577891" cy="900810"/>
          </a:xfrm>
          <a:prstGeom prst="rect">
            <a:avLst/>
          </a:prstGeom>
          <a:noFill/>
        </p:spPr>
      </p:pic>
      <p:pic>
        <p:nvPicPr>
          <p:cNvPr id="1624" name="Picture 16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733487"/>
            <a:ext cx="1671701" cy="995362"/>
          </a:xfrm>
          <a:prstGeom prst="rect">
            <a:avLst/>
          </a:prstGeom>
          <a:noFill/>
        </p:spPr>
      </p:pic>
      <p:sp>
        <p:nvSpPr>
          <p:cNvPr id="1625" name="Freeform 1625"/>
          <p:cNvSpPr/>
          <p:nvPr/>
        </p:nvSpPr>
        <p:spPr>
          <a:xfrm>
            <a:off x="4333875" y="1790700"/>
            <a:ext cx="1534159" cy="842010"/>
          </a:xfrm>
          <a:custGeom>
            <a:avLst/>
            <a:gdLst/>
            <a:ahLst/>
            <a:cxnLst/>
            <a:rect l="0" t="0" r="0" b="0"/>
            <a:pathLst>
              <a:path w="1534159" h="842010">
                <a:moveTo>
                  <a:pt x="0" y="842010"/>
                </a:moveTo>
                <a:lnTo>
                  <a:pt x="1534159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26" name="Picture 16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4825" y="1752537"/>
            <a:ext cx="1671701" cy="995362"/>
          </a:xfrm>
          <a:prstGeom prst="rect">
            <a:avLst/>
          </a:prstGeom>
          <a:noFill/>
        </p:spPr>
      </p:pic>
      <p:sp>
        <p:nvSpPr>
          <p:cNvPr id="1627" name="Freeform 1627"/>
          <p:cNvSpPr/>
          <p:nvPr/>
        </p:nvSpPr>
        <p:spPr>
          <a:xfrm>
            <a:off x="4381500" y="1809750"/>
            <a:ext cx="1534159" cy="842010"/>
          </a:xfrm>
          <a:custGeom>
            <a:avLst/>
            <a:gdLst/>
            <a:ahLst/>
            <a:cxnLst/>
            <a:rect l="0" t="0" r="0" b="0"/>
            <a:pathLst>
              <a:path w="1534159" h="842010">
                <a:moveTo>
                  <a:pt x="0" y="842010"/>
                </a:moveTo>
                <a:lnTo>
                  <a:pt x="1534159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28" name="Picture 162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3457512"/>
            <a:ext cx="157162" cy="1023937"/>
          </a:xfrm>
          <a:prstGeom prst="rect">
            <a:avLst/>
          </a:prstGeom>
          <a:noFill/>
        </p:spPr>
      </p:pic>
      <p:sp>
        <p:nvSpPr>
          <p:cNvPr id="1629" name="Freeform 1629"/>
          <p:cNvSpPr/>
          <p:nvPr/>
        </p:nvSpPr>
        <p:spPr>
          <a:xfrm>
            <a:off x="2438400" y="3495675"/>
            <a:ext cx="9525" cy="891159"/>
          </a:xfrm>
          <a:custGeom>
            <a:avLst/>
            <a:gdLst/>
            <a:ahLst/>
            <a:cxnLst/>
            <a:rect l="0" t="0" r="0" b="0"/>
            <a:pathLst>
              <a:path w="9525" h="891159">
                <a:moveTo>
                  <a:pt x="9525" y="0"/>
                </a:moveTo>
                <a:lnTo>
                  <a:pt x="0" y="891159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0" name="Picture 163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25" y="3533712"/>
            <a:ext cx="766762" cy="757237"/>
          </a:xfrm>
          <a:prstGeom prst="rect">
            <a:avLst/>
          </a:prstGeom>
          <a:noFill/>
        </p:spPr>
      </p:pic>
      <p:pic>
        <p:nvPicPr>
          <p:cNvPr id="1631" name="Picture 163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1760" y="3555125"/>
            <a:ext cx="680905" cy="671549"/>
          </a:xfrm>
          <a:prstGeom prst="rect">
            <a:avLst/>
          </a:prstGeom>
          <a:noFill/>
        </p:spPr>
      </p:pic>
      <p:pic>
        <p:nvPicPr>
          <p:cNvPr id="1632" name="Picture 163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0275" y="3524187"/>
            <a:ext cx="833437" cy="700087"/>
          </a:xfrm>
          <a:prstGeom prst="rect">
            <a:avLst/>
          </a:prstGeom>
          <a:noFill/>
        </p:spPr>
      </p:pic>
      <p:sp>
        <p:nvSpPr>
          <p:cNvPr id="1633" name="Freeform 1633"/>
          <p:cNvSpPr/>
          <p:nvPr/>
        </p:nvSpPr>
        <p:spPr>
          <a:xfrm>
            <a:off x="6086475" y="3581400"/>
            <a:ext cx="691768" cy="557149"/>
          </a:xfrm>
          <a:custGeom>
            <a:avLst/>
            <a:gdLst/>
            <a:ahLst/>
            <a:cxnLst/>
            <a:rect l="0" t="0" r="0" b="0"/>
            <a:pathLst>
              <a:path w="691768" h="557149">
                <a:moveTo>
                  <a:pt x="691768" y="557149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4" name="Picture 163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6950" y="2533587"/>
            <a:ext cx="776287" cy="1014412"/>
          </a:xfrm>
          <a:prstGeom prst="rect">
            <a:avLst/>
          </a:prstGeom>
          <a:noFill/>
        </p:spPr>
      </p:pic>
      <p:pic>
        <p:nvPicPr>
          <p:cNvPr id="1635" name="Picture 163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5030" y="2566914"/>
            <a:ext cx="685015" cy="914421"/>
          </a:xfrm>
          <a:prstGeom prst="rect">
            <a:avLst/>
          </a:prstGeom>
          <a:noFill/>
        </p:spPr>
      </p:pic>
      <p:pic>
        <p:nvPicPr>
          <p:cNvPr id="1636" name="Picture 163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1990662"/>
            <a:ext cx="1243012" cy="671512"/>
          </a:xfrm>
          <a:prstGeom prst="rect">
            <a:avLst/>
          </a:prstGeom>
          <a:noFill/>
        </p:spPr>
      </p:pic>
      <p:sp>
        <p:nvSpPr>
          <p:cNvPr id="1637" name="Freeform 1637"/>
          <p:cNvSpPr/>
          <p:nvPr/>
        </p:nvSpPr>
        <p:spPr>
          <a:xfrm>
            <a:off x="3133725" y="2038350"/>
            <a:ext cx="1106932" cy="532385"/>
          </a:xfrm>
          <a:custGeom>
            <a:avLst/>
            <a:gdLst/>
            <a:ahLst/>
            <a:cxnLst/>
            <a:rect l="0" t="0" r="0" b="0"/>
            <a:pathLst>
              <a:path w="1106932" h="532385">
                <a:moveTo>
                  <a:pt x="0" y="0"/>
                </a:moveTo>
                <a:lnTo>
                  <a:pt x="1106932" y="532385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8" name="Picture 163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5575" y="3419412"/>
            <a:ext cx="3300476" cy="147637"/>
          </a:xfrm>
          <a:prstGeom prst="rect">
            <a:avLst/>
          </a:prstGeom>
          <a:noFill/>
        </p:spPr>
      </p:pic>
      <p:sp>
        <p:nvSpPr>
          <p:cNvPr id="1639" name="Freeform 1639"/>
          <p:cNvSpPr/>
          <p:nvPr/>
        </p:nvSpPr>
        <p:spPr>
          <a:xfrm>
            <a:off x="2752725" y="3476625"/>
            <a:ext cx="3168650" cy="0"/>
          </a:xfrm>
          <a:custGeom>
            <a:avLst/>
            <a:gdLst/>
            <a:ahLst/>
            <a:cxnLst/>
            <a:rect l="0" t="0" r="0" b="0"/>
            <a:pathLst>
              <a:path w="3168650">
                <a:moveTo>
                  <a:pt x="0" y="0"/>
                </a:moveTo>
                <a:lnTo>
                  <a:pt x="3168650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0" name="Picture 163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5575" y="3457512"/>
            <a:ext cx="3300476" cy="147637"/>
          </a:xfrm>
          <a:prstGeom prst="rect">
            <a:avLst/>
          </a:prstGeom>
          <a:noFill/>
        </p:spPr>
      </p:pic>
      <p:sp>
        <p:nvSpPr>
          <p:cNvPr id="1641" name="Freeform 1641"/>
          <p:cNvSpPr/>
          <p:nvPr/>
        </p:nvSpPr>
        <p:spPr>
          <a:xfrm>
            <a:off x="2752725" y="3514725"/>
            <a:ext cx="3168650" cy="0"/>
          </a:xfrm>
          <a:custGeom>
            <a:avLst/>
            <a:gdLst/>
            <a:ahLst/>
            <a:cxnLst/>
            <a:rect l="0" t="0" r="0" b="0"/>
            <a:pathLst>
              <a:path w="3168650">
                <a:moveTo>
                  <a:pt x="0" y="0"/>
                </a:moveTo>
                <a:lnTo>
                  <a:pt x="3168650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2" name="Picture 163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5575" y="3505137"/>
            <a:ext cx="3300476" cy="147637"/>
          </a:xfrm>
          <a:prstGeom prst="rect">
            <a:avLst/>
          </a:prstGeom>
          <a:noFill/>
        </p:spPr>
      </p:pic>
      <p:sp>
        <p:nvSpPr>
          <p:cNvPr id="1643" name="Freeform 1643"/>
          <p:cNvSpPr/>
          <p:nvPr/>
        </p:nvSpPr>
        <p:spPr>
          <a:xfrm>
            <a:off x="2752725" y="3562350"/>
            <a:ext cx="3168650" cy="0"/>
          </a:xfrm>
          <a:custGeom>
            <a:avLst/>
            <a:gdLst/>
            <a:ahLst/>
            <a:cxnLst/>
            <a:rect l="0" t="0" r="0" b="0"/>
            <a:pathLst>
              <a:path w="3168650">
                <a:moveTo>
                  <a:pt x="0" y="0"/>
                </a:moveTo>
                <a:lnTo>
                  <a:pt x="3168650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4" name="Picture 164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4850" y="2514537"/>
            <a:ext cx="1776476" cy="1071562"/>
          </a:xfrm>
          <a:prstGeom prst="rect">
            <a:avLst/>
          </a:prstGeom>
          <a:noFill/>
        </p:spPr>
      </p:pic>
      <p:sp>
        <p:nvSpPr>
          <p:cNvPr id="1645" name="Freeform 1645"/>
          <p:cNvSpPr/>
          <p:nvPr/>
        </p:nvSpPr>
        <p:spPr>
          <a:xfrm>
            <a:off x="4581525" y="2562225"/>
            <a:ext cx="1634997" cy="928497"/>
          </a:xfrm>
          <a:custGeom>
            <a:avLst/>
            <a:gdLst/>
            <a:ahLst/>
            <a:cxnLst/>
            <a:rect l="0" t="0" r="0" b="0"/>
            <a:pathLst>
              <a:path w="1634997" h="928497">
                <a:moveTo>
                  <a:pt x="0" y="0"/>
                </a:moveTo>
                <a:lnTo>
                  <a:pt x="1634997" y="928497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6" name="Picture 164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5300" y="2562162"/>
            <a:ext cx="1776476" cy="1071562"/>
          </a:xfrm>
          <a:prstGeom prst="rect">
            <a:avLst/>
          </a:prstGeom>
          <a:noFill/>
        </p:spPr>
      </p:pic>
      <p:sp>
        <p:nvSpPr>
          <p:cNvPr id="1647" name="Freeform 1647"/>
          <p:cNvSpPr/>
          <p:nvPr/>
        </p:nvSpPr>
        <p:spPr>
          <a:xfrm>
            <a:off x="4371975" y="2609850"/>
            <a:ext cx="1634997" cy="928497"/>
          </a:xfrm>
          <a:custGeom>
            <a:avLst/>
            <a:gdLst/>
            <a:ahLst/>
            <a:cxnLst/>
            <a:rect l="0" t="0" r="0" b="0"/>
            <a:pathLst>
              <a:path w="1634997" h="928497">
                <a:moveTo>
                  <a:pt x="0" y="0"/>
                </a:moveTo>
                <a:lnTo>
                  <a:pt x="1634997" y="928497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8" name="Picture 164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533587"/>
            <a:ext cx="1957451" cy="1014412"/>
          </a:xfrm>
          <a:prstGeom prst="rect">
            <a:avLst/>
          </a:prstGeom>
          <a:noFill/>
        </p:spPr>
      </p:pic>
      <p:sp>
        <p:nvSpPr>
          <p:cNvPr id="1649" name="Freeform 1649"/>
          <p:cNvSpPr/>
          <p:nvPr/>
        </p:nvSpPr>
        <p:spPr>
          <a:xfrm>
            <a:off x="2505075" y="2590800"/>
            <a:ext cx="1823592" cy="866648"/>
          </a:xfrm>
          <a:custGeom>
            <a:avLst/>
            <a:gdLst/>
            <a:ahLst/>
            <a:cxnLst/>
            <a:rect l="0" t="0" r="0" b="0"/>
            <a:pathLst>
              <a:path w="1823592" h="866648">
                <a:moveTo>
                  <a:pt x="0" y="866648"/>
                </a:moveTo>
                <a:lnTo>
                  <a:pt x="1823592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0" name="Picture 1650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3333750"/>
            <a:ext cx="819150" cy="342900"/>
          </a:xfrm>
          <a:prstGeom prst="rect">
            <a:avLst/>
          </a:prstGeom>
          <a:noFill/>
        </p:spPr>
      </p:pic>
      <p:pic>
        <p:nvPicPr>
          <p:cNvPr id="1651" name="Picture 1651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2409825"/>
            <a:ext cx="809625" cy="342900"/>
          </a:xfrm>
          <a:prstGeom prst="rect">
            <a:avLst/>
          </a:prstGeom>
          <a:noFill/>
        </p:spPr>
      </p:pic>
      <p:pic>
        <p:nvPicPr>
          <p:cNvPr id="1652" name="Picture 1651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333750"/>
            <a:ext cx="809625" cy="342900"/>
          </a:xfrm>
          <a:prstGeom prst="rect">
            <a:avLst/>
          </a:prstGeom>
          <a:noFill/>
        </p:spPr>
      </p:pic>
      <p:pic>
        <p:nvPicPr>
          <p:cNvPr id="1653" name="Picture 1653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3952875"/>
            <a:ext cx="647700" cy="571500"/>
          </a:xfrm>
          <a:prstGeom prst="rect">
            <a:avLst/>
          </a:prstGeom>
          <a:noFill/>
        </p:spPr>
      </p:pic>
      <p:pic>
        <p:nvPicPr>
          <p:cNvPr id="1654" name="Picture 1654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3952875"/>
            <a:ext cx="638175" cy="571500"/>
          </a:xfrm>
          <a:prstGeom prst="rect">
            <a:avLst/>
          </a:prstGeom>
          <a:noFill/>
        </p:spPr>
      </p:pic>
      <p:pic>
        <p:nvPicPr>
          <p:cNvPr id="1655" name="Picture 1654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7475" y="3952875"/>
            <a:ext cx="638175" cy="571500"/>
          </a:xfrm>
          <a:prstGeom prst="rect">
            <a:avLst/>
          </a:prstGeom>
          <a:noFill/>
        </p:spPr>
      </p:pic>
      <p:pic>
        <p:nvPicPr>
          <p:cNvPr id="1656" name="Picture 1654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7475" y="2343150"/>
            <a:ext cx="638175" cy="571500"/>
          </a:xfrm>
          <a:prstGeom prst="rect">
            <a:avLst/>
          </a:prstGeom>
          <a:noFill/>
        </p:spPr>
      </p:pic>
      <p:pic>
        <p:nvPicPr>
          <p:cNvPr id="1657" name="Picture 1654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6075" y="1790700"/>
            <a:ext cx="638175" cy="571500"/>
          </a:xfrm>
          <a:prstGeom prst="rect">
            <a:avLst/>
          </a:prstGeom>
          <a:noFill/>
        </p:spPr>
      </p:pic>
      <p:pic>
        <p:nvPicPr>
          <p:cNvPr id="1658" name="Picture 1658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0" y="1600200"/>
            <a:ext cx="666750" cy="466725"/>
          </a:xfrm>
          <a:prstGeom prst="rect">
            <a:avLst/>
          </a:prstGeom>
          <a:noFill/>
        </p:spPr>
      </p:pic>
      <p:pic>
        <p:nvPicPr>
          <p:cNvPr id="1659" name="Picture 508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8325" y="2990787"/>
            <a:ext cx="1347724" cy="147637"/>
          </a:xfrm>
          <a:prstGeom prst="rect">
            <a:avLst/>
          </a:prstGeom>
          <a:noFill/>
        </p:spPr>
      </p:pic>
      <p:sp>
        <p:nvSpPr>
          <p:cNvPr id="1660" name="Freeform 1660"/>
          <p:cNvSpPr/>
          <p:nvPr/>
        </p:nvSpPr>
        <p:spPr>
          <a:xfrm>
            <a:off x="9515475" y="304800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1" name="Picture 508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8325" y="3276537"/>
            <a:ext cx="1347724" cy="147637"/>
          </a:xfrm>
          <a:prstGeom prst="rect">
            <a:avLst/>
          </a:prstGeom>
          <a:noFill/>
        </p:spPr>
      </p:pic>
      <p:sp>
        <p:nvSpPr>
          <p:cNvPr id="1662" name="Freeform 1662"/>
          <p:cNvSpPr/>
          <p:nvPr/>
        </p:nvSpPr>
        <p:spPr>
          <a:xfrm>
            <a:off x="9515475" y="333375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3" name="Picture 508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8325" y="3562287"/>
            <a:ext cx="1347724" cy="147637"/>
          </a:xfrm>
          <a:prstGeom prst="rect">
            <a:avLst/>
          </a:prstGeom>
          <a:noFill/>
        </p:spPr>
      </p:pic>
      <p:sp>
        <p:nvSpPr>
          <p:cNvPr id="1664" name="Freeform 1664"/>
          <p:cNvSpPr/>
          <p:nvPr/>
        </p:nvSpPr>
        <p:spPr>
          <a:xfrm>
            <a:off x="9515475" y="3619500"/>
            <a:ext cx="1214501" cy="0"/>
          </a:xfrm>
          <a:custGeom>
            <a:avLst/>
            <a:gdLst/>
            <a:ahLst/>
            <a:cxnLst/>
            <a:rect l="0" t="0" r="0" b="0"/>
            <a:pathLst>
              <a:path w="1214501">
                <a:moveTo>
                  <a:pt x="0" y="0"/>
                </a:moveTo>
                <a:lnTo>
                  <a:pt x="1214501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5" name="Picture 572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8325" y="3848037"/>
            <a:ext cx="1338199" cy="147637"/>
          </a:xfrm>
          <a:prstGeom prst="rect">
            <a:avLst/>
          </a:prstGeom>
          <a:noFill/>
        </p:spPr>
      </p:pic>
      <p:sp>
        <p:nvSpPr>
          <p:cNvPr id="1666" name="Freeform 1666"/>
          <p:cNvSpPr/>
          <p:nvPr/>
        </p:nvSpPr>
        <p:spPr>
          <a:xfrm>
            <a:off x="9515475" y="3905250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7" name="Picture 572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8325" y="3895662"/>
            <a:ext cx="1338199" cy="147637"/>
          </a:xfrm>
          <a:prstGeom prst="rect">
            <a:avLst/>
          </a:prstGeom>
          <a:noFill/>
        </p:spPr>
      </p:pic>
      <p:sp>
        <p:nvSpPr>
          <p:cNvPr id="1668" name="Freeform 1668"/>
          <p:cNvSpPr/>
          <p:nvPr/>
        </p:nvSpPr>
        <p:spPr>
          <a:xfrm>
            <a:off x="9515475" y="395287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9" name="Picture 572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8325" y="3952812"/>
            <a:ext cx="1338199" cy="147637"/>
          </a:xfrm>
          <a:prstGeom prst="rect">
            <a:avLst/>
          </a:prstGeom>
          <a:noFill/>
        </p:spPr>
      </p:pic>
      <p:sp>
        <p:nvSpPr>
          <p:cNvPr id="1670" name="Freeform 1670"/>
          <p:cNvSpPr/>
          <p:nvPr/>
        </p:nvSpPr>
        <p:spPr>
          <a:xfrm>
            <a:off x="9515475" y="4010025"/>
            <a:ext cx="1214373" cy="0"/>
          </a:xfrm>
          <a:custGeom>
            <a:avLst/>
            <a:gdLst/>
            <a:ahLst/>
            <a:cxnLst/>
            <a:rect l="0" t="0" r="0" b="0"/>
            <a:pathLst>
              <a:path w="1214373">
                <a:moveTo>
                  <a:pt x="0" y="0"/>
                </a:moveTo>
                <a:lnTo>
                  <a:pt x="1214373" y="0"/>
                </a:ln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Freeform 1671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Freeform 1672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Freeform 1673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Rectangle 1674"/>
          <p:cNvSpPr/>
          <p:nvPr/>
        </p:nvSpPr>
        <p:spPr>
          <a:xfrm>
            <a:off x="598169" y="866112"/>
            <a:ext cx="9997293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Soluția Router-on-a-stick: Exemplu</a:t>
            </a:r>
          </a:p>
        </p:txBody>
      </p:sp>
      <p:sp>
        <p:nvSpPr>
          <p:cNvPr id="1675" name="Rectangle 1675"/>
          <p:cNvSpPr/>
          <p:nvPr/>
        </p:nvSpPr>
        <p:spPr>
          <a:xfrm>
            <a:off x="598169" y="4696641"/>
            <a:ext cx="11053090" cy="19399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109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1" i="0" spc="674" baseline="0" dirty="0">
                <a:solidFill>
                  <a:srgbClr val="000000"/>
                </a:solidFill>
                <a:latin typeface="Consolas-Bold"/>
              </a:rPr>
              <a:t>A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îi trimite un cadru lui 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E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; switch-urile au tabele CAM complete</a:t>
            </a:r>
          </a:p>
          <a:p>
            <a:pPr marL="457517">
              <a:lnSpc>
                <a:spcPts val="2553"/>
              </a:lnSpc>
            </a:pPr>
            <a:r>
              <a:rPr lang="en-GB" sz="2027" b="0" i="0" spc="109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1" i="0" spc="1084" baseline="0" dirty="0">
                <a:solidFill>
                  <a:srgbClr val="000000"/>
                </a:solidFill>
                <a:latin typeface="Consolas-Bold"/>
              </a:rPr>
              <a:t>A</a:t>
            </a:r>
            <a:r>
              <a:rPr lang="en-GB" sz="2027" b="0" i="0" spc="1087" baseline="0" dirty="0">
                <a:solidFill>
                  <a:srgbClr val="C0504D"/>
                </a:solidFill>
                <a:latin typeface="Consolas"/>
              </a:rPr>
              <a:t>→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</a:t>
            </a:r>
            <a:r>
              <a:rPr lang="en-GB" sz="2027" b="1" i="0" spc="1113" baseline="0" dirty="0">
                <a:solidFill>
                  <a:srgbClr val="000000"/>
                </a:solidFill>
                <a:latin typeface="Consolas-Bold"/>
              </a:rPr>
              <a:t>1</a:t>
            </a:r>
            <a:r>
              <a:rPr lang="en-GB" sz="2027" b="0" i="0" spc="1087" baseline="0" dirty="0">
                <a:solidFill>
                  <a:srgbClr val="C0504D"/>
                </a:solidFill>
                <a:latin typeface="Consolas"/>
              </a:rPr>
              <a:t>→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Fa0/</a:t>
            </a:r>
            <a:r>
              <a:rPr lang="en-GB" sz="2027" b="1" i="0" spc="1068" baseline="0" dirty="0">
                <a:solidFill>
                  <a:srgbClr val="000000"/>
                </a:solidFill>
                <a:latin typeface="Consolas-Bold"/>
              </a:rPr>
              <a:t>1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R1</a:t>
            </a:r>
          </a:p>
          <a:p>
            <a:pPr marL="457517">
              <a:lnSpc>
                <a:spcPts val="2553"/>
              </a:lnSpc>
            </a:pPr>
            <a:r>
              <a:rPr lang="en-GB" sz="2027" b="0" i="0" spc="109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R</a:t>
            </a:r>
            <a:r>
              <a:rPr lang="en-GB" sz="2027" b="1" i="0" spc="646" baseline="0" dirty="0">
                <a:solidFill>
                  <a:srgbClr val="000000"/>
                </a:solidFill>
                <a:latin typeface="Consolas-Bold"/>
              </a:rPr>
              <a:t>1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vede în tag-ul 802.1q că VLAN-ul e </a:t>
            </a:r>
            <a:r>
              <a:rPr lang="en-GB" sz="2027" b="1" i="0" spc="0" baseline="0" dirty="0">
                <a:solidFill>
                  <a:srgbClr val="C0504D"/>
                </a:solidFill>
                <a:latin typeface="Consolas-Bold"/>
              </a:rPr>
              <a:t>1</a:t>
            </a:r>
            <a:r>
              <a:rPr lang="en-GB" sz="2027" b="1" i="0" spc="647" baseline="0" dirty="0">
                <a:solidFill>
                  <a:srgbClr val="C0504D"/>
                </a:solidFill>
                <a:latin typeface="Consolas-Bold"/>
              </a:rPr>
              <a:t>0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și primește pe </a:t>
            </a:r>
            <a:r>
              <a:rPr lang="en-GB" sz="2027" b="1" i="0" spc="0" baseline="0" dirty="0">
                <a:solidFill>
                  <a:srgbClr val="C0504D"/>
                </a:solidFill>
                <a:latin typeface="Consolas-Bold"/>
              </a:rPr>
              <a:t>Fa0/1.10</a:t>
            </a:r>
          </a:p>
          <a:p>
            <a:pPr marL="457517">
              <a:lnSpc>
                <a:spcPts val="2554"/>
              </a:lnSpc>
            </a:pPr>
            <a:r>
              <a:rPr lang="en-GB" sz="2027" b="0" i="0" spc="109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Are loc procesul de rutare în 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R1</a:t>
            </a:r>
            <a:r>
              <a:rPr lang="en-GB" sz="2027" b="0" i="0" spc="0" baseline="0" dirty="0">
                <a:solidFill>
                  <a:srgbClr val="000000"/>
                </a:solidFill>
                <a:latin typeface="Consolas"/>
              </a:rPr>
              <a:t>: </a:t>
            </a:r>
            <a:r>
              <a:rPr lang="en-GB" sz="2027" b="1" i="0" spc="0" baseline="0" dirty="0">
                <a:solidFill>
                  <a:srgbClr val="C0504D"/>
                </a:solidFill>
                <a:latin typeface="Consolas-Bold"/>
              </a:rPr>
              <a:t>Fa0/1.1</a:t>
            </a:r>
            <a:r>
              <a:rPr lang="en-GB" sz="2027" b="1" i="0" spc="1075" baseline="0" dirty="0">
                <a:solidFill>
                  <a:srgbClr val="C0504D"/>
                </a:solidFill>
                <a:latin typeface="Consolas-Bold"/>
              </a:rPr>
              <a:t>0</a:t>
            </a:r>
            <a:r>
              <a:rPr lang="en-GB" sz="2027" b="0" i="0" spc="0" baseline="0" dirty="0">
                <a:solidFill>
                  <a:srgbClr val="000000"/>
                </a:solidFill>
                <a:latin typeface="Consolas"/>
              </a:rPr>
              <a:t>→ </a:t>
            </a:r>
            <a:r>
              <a:rPr lang="en-GB" sz="2027" b="1" i="0" spc="0" baseline="0" dirty="0">
                <a:solidFill>
                  <a:srgbClr val="F79646"/>
                </a:solidFill>
                <a:latin typeface="Consolas-Bold"/>
              </a:rPr>
              <a:t>Fa0/1.20</a:t>
            </a:r>
          </a:p>
          <a:p>
            <a:pPr marL="457517">
              <a:lnSpc>
                <a:spcPts val="2627"/>
              </a:lnSpc>
            </a:pPr>
            <a:r>
              <a:rPr lang="en-GB" sz="2027" b="0" i="0" spc="109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R</a:t>
            </a:r>
            <a:r>
              <a:rPr lang="en-GB" sz="2027" b="1" i="0" spc="646" baseline="0" dirty="0">
                <a:solidFill>
                  <a:srgbClr val="000000"/>
                </a:solidFill>
                <a:latin typeface="Consolas-Bold"/>
              </a:rPr>
              <a:t>1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trimite pe </a:t>
            </a:r>
            <a:r>
              <a:rPr lang="en-GB" sz="2027" b="1" i="0" spc="0" baseline="0" dirty="0">
                <a:solidFill>
                  <a:srgbClr val="F79646"/>
                </a:solidFill>
                <a:latin typeface="Consolas-Bold"/>
              </a:rPr>
              <a:t>Fa0/1.2</a:t>
            </a:r>
            <a:r>
              <a:rPr lang="en-GB" sz="2027" b="1" i="0" spc="663" baseline="0" dirty="0">
                <a:solidFill>
                  <a:srgbClr val="F79646"/>
                </a:solidFill>
                <a:latin typeface="Consolas-Bold"/>
              </a:rPr>
              <a:t>0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cadrul în format </a:t>
            </a:r>
            <a:r>
              <a:rPr lang="en-GB" sz="2027" b="0" i="0" spc="0" baseline="0" dirty="0">
                <a:solidFill>
                  <a:srgbClr val="000000"/>
                </a:solidFill>
                <a:latin typeface="Consolas"/>
              </a:rPr>
              <a:t>802.1</a:t>
            </a:r>
            <a:r>
              <a:rPr lang="en-GB" sz="2027" b="0" i="0" spc="707" baseline="0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cu VLAN-ul </a:t>
            </a:r>
            <a:r>
              <a:rPr lang="en-GB" sz="2027" b="1" i="0" spc="0" baseline="0" dirty="0">
                <a:solidFill>
                  <a:srgbClr val="F79646"/>
                </a:solidFill>
                <a:latin typeface="Consolas-Bold"/>
              </a:rPr>
              <a:t>20</a:t>
            </a:r>
          </a:p>
          <a:p>
            <a:pPr marL="457517">
              <a:lnSpc>
                <a:spcPts val="2580"/>
              </a:lnSpc>
              <a:tabLst>
                <a:tab pos="10873485" algn="l"/>
              </a:tabLst>
            </a:pPr>
            <a:r>
              <a:rPr lang="en-GB" sz="2027" b="0" i="0" spc="109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Fa0/</a:t>
            </a:r>
            <a:r>
              <a:rPr lang="en-GB" sz="2027" b="1" i="0" spc="1069" baseline="0" dirty="0">
                <a:solidFill>
                  <a:srgbClr val="000000"/>
                </a:solidFill>
                <a:latin typeface="Consolas-Bold"/>
              </a:rPr>
              <a:t>1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R</a:t>
            </a:r>
            <a:r>
              <a:rPr lang="en-GB" sz="2027" b="1" i="0" spc="1062" baseline="0" dirty="0">
                <a:solidFill>
                  <a:srgbClr val="000000"/>
                </a:solidFill>
                <a:latin typeface="Consolas-Bold"/>
              </a:rPr>
              <a:t>1</a:t>
            </a:r>
            <a:r>
              <a:rPr lang="en-GB" sz="2027" b="0" i="0" spc="1084" baseline="0" dirty="0">
                <a:solidFill>
                  <a:srgbClr val="F79646"/>
                </a:solidFill>
                <a:latin typeface="Consolas"/>
              </a:rPr>
              <a:t>→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</a:t>
            </a:r>
            <a:r>
              <a:rPr lang="en-GB" sz="2027" b="1" i="0" spc="1111" baseline="0" dirty="0">
                <a:solidFill>
                  <a:srgbClr val="000000"/>
                </a:solidFill>
                <a:latin typeface="Consolas-Bold"/>
              </a:rPr>
              <a:t>1</a:t>
            </a:r>
            <a:r>
              <a:rPr lang="en-GB" sz="2027" b="0" i="0" spc="1084" baseline="0" dirty="0">
                <a:solidFill>
                  <a:srgbClr val="F79646"/>
                </a:solidFill>
                <a:latin typeface="Consolas"/>
              </a:rPr>
              <a:t>→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SW</a:t>
            </a:r>
            <a:r>
              <a:rPr lang="en-GB" sz="2027" b="1" i="0" spc="1112" baseline="0" dirty="0">
                <a:solidFill>
                  <a:srgbClr val="000000"/>
                </a:solidFill>
                <a:latin typeface="Consolas-Bold"/>
              </a:rPr>
              <a:t>2</a:t>
            </a:r>
            <a:r>
              <a:rPr lang="en-GB" sz="2027" b="0" i="0" spc="1085" baseline="0" dirty="0">
                <a:solidFill>
                  <a:srgbClr val="F79646"/>
                </a:solidFill>
                <a:latin typeface="Consolas"/>
              </a:rPr>
              <a:t>→</a:t>
            </a:r>
            <a:r>
              <a:rPr lang="en-GB" sz="2027" b="1" i="0" spc="0" baseline="0" dirty="0">
                <a:solidFill>
                  <a:srgbClr val="000000"/>
                </a:solidFill>
                <a:latin typeface="Consolas-Bold"/>
              </a:rPr>
              <a:t>E	</a:t>
            </a:r>
            <a:r>
              <a:rPr lang="en-GB" sz="1818" b="0" i="0" spc="0" baseline="-21249" dirty="0">
                <a:solidFill>
                  <a:srgbClr val="898989"/>
                </a:solidFill>
                <a:latin typeface="WorkSans-Regular"/>
              </a:rPr>
              <a:t>38</a:t>
            </a:r>
          </a:p>
        </p:txBody>
      </p:sp>
      <p:sp>
        <p:nvSpPr>
          <p:cNvPr id="1676" name="Rectangle 1676"/>
          <p:cNvSpPr/>
          <p:nvPr/>
        </p:nvSpPr>
        <p:spPr>
          <a:xfrm>
            <a:off x="3859784" y="3230616"/>
            <a:ext cx="99550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C0504D"/>
                </a:solidFill>
                <a:latin typeface="Consolas-Bold"/>
              </a:rPr>
              <a:t>Nativ: 10</a:t>
            </a:r>
          </a:p>
        </p:txBody>
      </p:sp>
      <p:sp>
        <p:nvSpPr>
          <p:cNvPr id="1677" name="Rectangle 1677"/>
          <p:cNvSpPr/>
          <p:nvPr/>
        </p:nvSpPr>
        <p:spPr>
          <a:xfrm>
            <a:off x="2249804" y="3490903"/>
            <a:ext cx="412440" cy="212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FFFFFF"/>
                </a:solidFill>
                <a:latin typeface="WorkSans-Bold"/>
              </a:rPr>
              <a:t>SW0</a:t>
            </a:r>
          </a:p>
        </p:txBody>
      </p:sp>
      <p:sp>
        <p:nvSpPr>
          <p:cNvPr id="1678" name="Rectangle 1678"/>
          <p:cNvSpPr/>
          <p:nvPr/>
        </p:nvSpPr>
        <p:spPr>
          <a:xfrm>
            <a:off x="4059554" y="2561264"/>
            <a:ext cx="373099" cy="212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FFFFFF"/>
                </a:solidFill>
                <a:latin typeface="WorkSans-Bold"/>
              </a:rPr>
              <a:t>SW1</a:t>
            </a:r>
          </a:p>
        </p:txBody>
      </p:sp>
      <p:sp>
        <p:nvSpPr>
          <p:cNvPr id="1679" name="Rectangle 1679"/>
          <p:cNvSpPr/>
          <p:nvPr/>
        </p:nvSpPr>
        <p:spPr>
          <a:xfrm>
            <a:off x="5835015" y="3490903"/>
            <a:ext cx="403013" cy="212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FFFFFF"/>
                </a:solidFill>
                <a:latin typeface="WorkSans-Bold"/>
              </a:rPr>
              <a:t>SW2</a:t>
            </a:r>
          </a:p>
        </p:txBody>
      </p:sp>
      <p:sp>
        <p:nvSpPr>
          <p:cNvPr id="1680" name="Rectangle 1680"/>
          <p:cNvSpPr/>
          <p:nvPr/>
        </p:nvSpPr>
        <p:spPr>
          <a:xfrm>
            <a:off x="2349500" y="4066468"/>
            <a:ext cx="4456779" cy="212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020695" algn="l"/>
                <a:tab pos="4342383" algn="l"/>
                <a:tab pos="4342383" algn="l"/>
              </a:tabLst>
            </a:pPr>
            <a:r>
              <a:rPr lang="en-GB" sz="1427" b="1" i="0" spc="0" baseline="0" dirty="0">
                <a:solidFill>
                  <a:srgbClr val="000000"/>
                </a:solidFill>
                <a:latin typeface="WorkSans-Bold"/>
              </a:rPr>
              <a:t>C	D	E	</a:t>
            </a:r>
          </a:p>
        </p:txBody>
      </p:sp>
      <p:sp>
        <p:nvSpPr>
          <p:cNvPr id="1681" name="Rectangle 1681"/>
          <p:cNvSpPr/>
          <p:nvPr/>
        </p:nvSpPr>
        <p:spPr>
          <a:xfrm>
            <a:off x="6691883" y="2446328"/>
            <a:ext cx="124004" cy="212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WorkSans-Bold"/>
              </a:rPr>
              <a:t>B</a:t>
            </a:r>
          </a:p>
        </p:txBody>
      </p:sp>
      <p:sp>
        <p:nvSpPr>
          <p:cNvPr id="1682" name="Rectangle 1682"/>
          <p:cNvSpPr/>
          <p:nvPr/>
        </p:nvSpPr>
        <p:spPr>
          <a:xfrm>
            <a:off x="3104895" y="1864033"/>
            <a:ext cx="2873279" cy="2456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71318" algn="l"/>
              </a:tabLst>
            </a:pPr>
            <a:r>
              <a:rPr lang="en-GB" sz="1427" b="1" i="0" spc="0" baseline="0" dirty="0">
                <a:solidFill>
                  <a:srgbClr val="000000"/>
                </a:solidFill>
                <a:latin typeface="WorkSans-Bold"/>
              </a:rPr>
              <a:t>A	</a:t>
            </a:r>
            <a:r>
              <a:rPr lang="en-GB" sz="2162" b="1" i="0" spc="0" baseline="18213" dirty="0">
                <a:solidFill>
                  <a:srgbClr val="FFFFFF"/>
                </a:solidFill>
                <a:latin typeface="WorkSans-Bold"/>
              </a:rPr>
              <a:t>R1</a:t>
            </a:r>
          </a:p>
        </p:txBody>
      </p:sp>
      <p:sp>
        <p:nvSpPr>
          <p:cNvPr id="1683" name="Rectangle 1683"/>
          <p:cNvSpPr/>
          <p:nvPr/>
        </p:nvSpPr>
        <p:spPr>
          <a:xfrm>
            <a:off x="4883784" y="1761226"/>
            <a:ext cx="555323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C0504D"/>
                </a:solidFill>
                <a:latin typeface="Consolas-Bold"/>
              </a:rPr>
              <a:t>F</a:t>
            </a:r>
            <a:r>
              <a:rPr lang="en-GB" sz="1577" b="1" i="0" spc="0" baseline="0" dirty="0">
                <a:solidFill>
                  <a:srgbClr val="9BBB59"/>
                </a:solidFill>
                <a:latin typeface="Consolas-Bold"/>
              </a:rPr>
              <a:t>a</a:t>
            </a:r>
            <a:r>
              <a:rPr lang="en-GB" sz="1577" b="1" i="0" spc="0" baseline="0" dirty="0">
                <a:solidFill>
                  <a:srgbClr val="F79646"/>
                </a:solidFill>
                <a:latin typeface="Consolas-Bold"/>
              </a:rPr>
              <a:t>0</a:t>
            </a:r>
            <a:r>
              <a:rPr lang="en-GB" sz="1577" b="1" i="0" spc="0" baseline="0" dirty="0">
                <a:solidFill>
                  <a:srgbClr val="C0504D"/>
                </a:solidFill>
                <a:latin typeface="Consolas-Bold"/>
              </a:rPr>
              <a:t>/</a:t>
            </a:r>
            <a:r>
              <a:rPr lang="en-GB" sz="1577" b="1" i="0" spc="0" baseline="0" dirty="0">
                <a:solidFill>
                  <a:srgbClr val="9BBB59"/>
                </a:solidFill>
                <a:latin typeface="Consolas-Bold"/>
              </a:rPr>
              <a:t>1</a:t>
            </a:r>
          </a:p>
        </p:txBody>
      </p:sp>
      <p:sp>
        <p:nvSpPr>
          <p:cNvPr id="1684" name="Rectangle 1684"/>
          <p:cNvSpPr/>
          <p:nvPr/>
        </p:nvSpPr>
        <p:spPr>
          <a:xfrm>
            <a:off x="8582025" y="3003899"/>
            <a:ext cx="878356" cy="1087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VLAN 10</a:t>
            </a:r>
          </a:p>
          <a:p>
            <a:pPr marL="0">
              <a:lnSpc>
                <a:spcPts val="2253"/>
              </a:lnSpc>
            </a:pP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VLAN 20</a:t>
            </a:r>
          </a:p>
          <a:p>
            <a:pPr marL="0">
              <a:lnSpc>
                <a:spcPts val="2253"/>
              </a:lnSpc>
            </a:pP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VLAN 30</a:t>
            </a:r>
          </a:p>
          <a:p>
            <a:pPr marL="125476">
              <a:lnSpc>
                <a:spcPts val="2254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T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r</a:t>
            </a:r>
            <a:r>
              <a:rPr lang="en-GB" sz="1802" b="1" i="0" spc="0" baseline="0" dirty="0">
                <a:solidFill>
                  <a:srgbClr val="9BBB59"/>
                </a:solidFill>
                <a:latin typeface="Consolas-Bold"/>
              </a:rPr>
              <a:t>u</a:t>
            </a:r>
            <a:r>
              <a:rPr lang="en-GB" sz="1802" b="1" i="0" spc="0" baseline="0" dirty="0">
                <a:solidFill>
                  <a:srgbClr val="C0504D"/>
                </a:solidFill>
                <a:latin typeface="Consolas-Bold"/>
              </a:rPr>
              <a:t>n</a:t>
            </a:r>
            <a:r>
              <a:rPr lang="en-GB" sz="1802" b="1" i="0" spc="0" baseline="0" dirty="0">
                <a:solidFill>
                  <a:srgbClr val="F79646"/>
                </a:solidFill>
                <a:latin typeface="Consolas-Bold"/>
              </a:rPr>
              <a:t>k</a:t>
            </a:r>
          </a:p>
        </p:txBody>
      </p:sp>
      <p:sp>
        <p:nvSpPr>
          <p:cNvPr id="1685" name="Rectangle 1685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5F09"/>
                </a:solidFill>
                <a:latin typeface="Arial"/>
              </a:rPr>
              <a:t>LABORATORY</a:t>
            </a:r>
          </a:p>
        </p:txBody>
      </p:sp>
      <p:sp>
        <p:nvSpPr>
          <p:cNvPr id="1686" name="Rectangle 1686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Freeform 168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88544"/>
                </a:moveTo>
                <a:lnTo>
                  <a:pt x="773176" y="183389"/>
                </a:lnTo>
                <a:lnTo>
                  <a:pt x="1416811" y="183389"/>
                </a:lnTo>
                <a:lnTo>
                  <a:pt x="1416811" y="292100"/>
                </a:lnTo>
                <a:lnTo>
                  <a:pt x="1407667" y="292100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88544"/>
                </a:lnTo>
                <a:close/>
                <a:moveTo>
                  <a:pt x="656945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88" name="Picture 168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689" name="Picture 168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690" name="Picture 169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500" y="1568323"/>
            <a:ext cx="2792476" cy="2135251"/>
          </a:xfrm>
          <a:prstGeom prst="rect">
            <a:avLst/>
          </a:prstGeom>
          <a:noFill/>
        </p:spPr>
      </p:pic>
      <p:sp>
        <p:nvSpPr>
          <p:cNvPr id="1691" name="Freeform 1691"/>
          <p:cNvSpPr/>
          <p:nvPr/>
        </p:nvSpPr>
        <p:spPr>
          <a:xfrm>
            <a:off x="7048500" y="1638300"/>
            <a:ext cx="2543175" cy="1962150"/>
          </a:xfrm>
          <a:custGeom>
            <a:avLst/>
            <a:gdLst/>
            <a:ahLst/>
            <a:cxnLst/>
            <a:rect l="0" t="0" r="0" b="0"/>
            <a:pathLst>
              <a:path w="2543175" h="1962150">
                <a:moveTo>
                  <a:pt x="0" y="981075"/>
                </a:moveTo>
                <a:lnTo>
                  <a:pt x="1271651" y="0"/>
                </a:lnTo>
                <a:lnTo>
                  <a:pt x="2543175" y="981075"/>
                </a:lnTo>
                <a:lnTo>
                  <a:pt x="1907413" y="981075"/>
                </a:lnTo>
                <a:lnTo>
                  <a:pt x="1907413" y="1962150"/>
                </a:lnTo>
                <a:lnTo>
                  <a:pt x="635761" y="1962150"/>
                </a:lnTo>
                <a:lnTo>
                  <a:pt x="635761" y="981075"/>
                </a:lnTo>
                <a:close/>
                <a:moveTo>
                  <a:pt x="-2809875" y="5219700"/>
                </a:moveTo>
              </a:path>
            </a:pathLst>
          </a:custGeom>
          <a:solidFill>
            <a:srgbClr val="DAE5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Freeform 1692"/>
          <p:cNvSpPr/>
          <p:nvPr/>
        </p:nvSpPr>
        <p:spPr>
          <a:xfrm>
            <a:off x="7048500" y="1638300"/>
            <a:ext cx="2543175" cy="1962150"/>
          </a:xfrm>
          <a:custGeom>
            <a:avLst/>
            <a:gdLst/>
            <a:ahLst/>
            <a:cxnLst/>
            <a:rect l="0" t="0" r="0" b="0"/>
            <a:pathLst>
              <a:path w="2543175" h="1962150">
                <a:moveTo>
                  <a:pt x="0" y="981075"/>
                </a:moveTo>
                <a:lnTo>
                  <a:pt x="1271651" y="0"/>
                </a:lnTo>
                <a:lnTo>
                  <a:pt x="2543175" y="981075"/>
                </a:lnTo>
                <a:lnTo>
                  <a:pt x="1907413" y="981075"/>
                </a:lnTo>
                <a:lnTo>
                  <a:pt x="1907413" y="1962150"/>
                </a:lnTo>
                <a:lnTo>
                  <a:pt x="635761" y="1962150"/>
                </a:lnTo>
                <a:lnTo>
                  <a:pt x="635761" y="981075"/>
                </a:lnTo>
                <a:close/>
                <a:moveTo>
                  <a:pt x="-2809875" y="52197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Freeform 1693"/>
          <p:cNvSpPr/>
          <p:nvPr/>
        </p:nvSpPr>
        <p:spPr>
          <a:xfrm>
            <a:off x="2286000" y="1638300"/>
            <a:ext cx="4381500" cy="2124075"/>
          </a:xfrm>
          <a:custGeom>
            <a:avLst/>
            <a:gdLst/>
            <a:ahLst/>
            <a:cxnLst/>
            <a:rect l="0" t="0" r="0" b="0"/>
            <a:pathLst>
              <a:path w="4381500" h="2124075">
                <a:moveTo>
                  <a:pt x="0" y="354077"/>
                </a:moveTo>
                <a:cubicBezTo>
                  <a:pt x="0" y="158497"/>
                  <a:pt x="154177" y="0"/>
                  <a:pt x="344297" y="0"/>
                </a:cubicBezTo>
                <a:lnTo>
                  <a:pt x="4037203" y="0"/>
                </a:lnTo>
                <a:cubicBezTo>
                  <a:pt x="4227321" y="0"/>
                  <a:pt x="4381500" y="158497"/>
                  <a:pt x="4381500" y="354077"/>
                </a:cubicBezTo>
                <a:lnTo>
                  <a:pt x="4381500" y="1769999"/>
                </a:lnTo>
                <a:cubicBezTo>
                  <a:pt x="4381500" y="1965579"/>
                  <a:pt x="4227321" y="2124075"/>
                  <a:pt x="4037203" y="2124075"/>
                </a:cubicBezTo>
                <a:lnTo>
                  <a:pt x="344297" y="2124075"/>
                </a:lnTo>
                <a:cubicBezTo>
                  <a:pt x="154177" y="2124075"/>
                  <a:pt x="0" y="1965579"/>
                  <a:pt x="0" y="1769999"/>
                </a:cubicBezTo>
                <a:lnTo>
                  <a:pt x="0" y="354077"/>
                </a:lnTo>
                <a:close/>
                <a:moveTo>
                  <a:pt x="2579623" y="521970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Freeform 1694"/>
          <p:cNvSpPr/>
          <p:nvPr/>
        </p:nvSpPr>
        <p:spPr>
          <a:xfrm>
            <a:off x="2286000" y="1638300"/>
            <a:ext cx="4381500" cy="2124075"/>
          </a:xfrm>
          <a:custGeom>
            <a:avLst/>
            <a:gdLst/>
            <a:ahLst/>
            <a:cxnLst/>
            <a:rect l="0" t="0" r="0" b="0"/>
            <a:pathLst>
              <a:path w="4381500" h="2124075">
                <a:moveTo>
                  <a:pt x="0" y="354077"/>
                </a:moveTo>
                <a:cubicBezTo>
                  <a:pt x="0" y="158497"/>
                  <a:pt x="154177" y="0"/>
                  <a:pt x="344297" y="0"/>
                </a:cubicBezTo>
                <a:lnTo>
                  <a:pt x="4037203" y="0"/>
                </a:lnTo>
                <a:cubicBezTo>
                  <a:pt x="4227321" y="0"/>
                  <a:pt x="4381500" y="158497"/>
                  <a:pt x="4381500" y="354077"/>
                </a:cubicBezTo>
                <a:lnTo>
                  <a:pt x="4381500" y="1769999"/>
                </a:lnTo>
                <a:cubicBezTo>
                  <a:pt x="4381500" y="1965579"/>
                  <a:pt x="4227321" y="2124075"/>
                  <a:pt x="4037203" y="2124075"/>
                </a:cubicBezTo>
                <a:lnTo>
                  <a:pt x="344297" y="2124075"/>
                </a:lnTo>
                <a:cubicBezTo>
                  <a:pt x="154177" y="2124075"/>
                  <a:pt x="0" y="1965579"/>
                  <a:pt x="0" y="1769999"/>
                </a:cubicBezTo>
                <a:lnTo>
                  <a:pt x="0" y="354077"/>
                </a:lnTo>
                <a:close/>
                <a:moveTo>
                  <a:pt x="2579623" y="52197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95" name="Picture 169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075" y="3987737"/>
            <a:ext cx="2811526" cy="2363851"/>
          </a:xfrm>
          <a:prstGeom prst="rect">
            <a:avLst/>
          </a:prstGeom>
          <a:noFill/>
        </p:spPr>
      </p:pic>
      <p:pic>
        <p:nvPicPr>
          <p:cNvPr id="1696" name="Picture 169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1850" y="4044950"/>
            <a:ext cx="2606675" cy="2206625"/>
          </a:xfrm>
          <a:prstGeom prst="rect">
            <a:avLst/>
          </a:prstGeom>
          <a:noFill/>
        </p:spPr>
      </p:pic>
      <p:sp>
        <p:nvSpPr>
          <p:cNvPr id="1697" name="Freeform 1697"/>
          <p:cNvSpPr/>
          <p:nvPr/>
        </p:nvSpPr>
        <p:spPr>
          <a:xfrm>
            <a:off x="2114550" y="4057650"/>
            <a:ext cx="2581275" cy="2181225"/>
          </a:xfrm>
          <a:custGeom>
            <a:avLst/>
            <a:gdLst/>
            <a:ahLst/>
            <a:cxnLst/>
            <a:rect l="0" t="0" r="0" b="0"/>
            <a:pathLst>
              <a:path w="2581275" h="2181225">
                <a:moveTo>
                  <a:pt x="0" y="1090549"/>
                </a:moveTo>
                <a:lnTo>
                  <a:pt x="645286" y="1090549"/>
                </a:lnTo>
                <a:lnTo>
                  <a:pt x="645286" y="0"/>
                </a:lnTo>
                <a:lnTo>
                  <a:pt x="1935988" y="0"/>
                </a:lnTo>
                <a:lnTo>
                  <a:pt x="1935988" y="1090549"/>
                </a:lnTo>
                <a:lnTo>
                  <a:pt x="2581275" y="1090549"/>
                </a:lnTo>
                <a:lnTo>
                  <a:pt x="1290701" y="2181225"/>
                </a:lnTo>
                <a:close/>
                <a:moveTo>
                  <a:pt x="-404749" y="28003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Freeform 1698"/>
          <p:cNvSpPr/>
          <p:nvPr/>
        </p:nvSpPr>
        <p:spPr>
          <a:xfrm>
            <a:off x="4953000" y="3857625"/>
            <a:ext cx="4638675" cy="2867025"/>
          </a:xfrm>
          <a:custGeom>
            <a:avLst/>
            <a:gdLst/>
            <a:ahLst/>
            <a:cxnLst/>
            <a:rect l="0" t="0" r="0" b="0"/>
            <a:pathLst>
              <a:path w="4638675" h="2867025">
                <a:moveTo>
                  <a:pt x="0" y="477902"/>
                </a:moveTo>
                <a:cubicBezTo>
                  <a:pt x="0" y="213996"/>
                  <a:pt x="163195" y="0"/>
                  <a:pt x="364490" y="0"/>
                </a:cubicBezTo>
                <a:lnTo>
                  <a:pt x="4274184" y="0"/>
                </a:lnTo>
                <a:cubicBezTo>
                  <a:pt x="4475480" y="0"/>
                  <a:pt x="4638675" y="213996"/>
                  <a:pt x="4638675" y="477902"/>
                </a:cubicBezTo>
                <a:lnTo>
                  <a:pt x="4638675" y="2389175"/>
                </a:lnTo>
                <a:cubicBezTo>
                  <a:pt x="4638675" y="2653081"/>
                  <a:pt x="4475480" y="2867025"/>
                  <a:pt x="4274184" y="2867025"/>
                </a:cubicBezTo>
                <a:lnTo>
                  <a:pt x="364490" y="2867025"/>
                </a:lnTo>
                <a:cubicBezTo>
                  <a:pt x="163195" y="2867025"/>
                  <a:pt x="0" y="2653081"/>
                  <a:pt x="0" y="2389175"/>
                </a:cubicBezTo>
                <a:lnTo>
                  <a:pt x="0" y="477902"/>
                </a:lnTo>
                <a:close/>
                <a:moveTo>
                  <a:pt x="-2430527" y="3000375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Freeform 1699"/>
          <p:cNvSpPr/>
          <p:nvPr/>
        </p:nvSpPr>
        <p:spPr>
          <a:xfrm>
            <a:off x="4953000" y="3857625"/>
            <a:ext cx="4638675" cy="2867025"/>
          </a:xfrm>
          <a:custGeom>
            <a:avLst/>
            <a:gdLst/>
            <a:ahLst/>
            <a:cxnLst/>
            <a:rect l="0" t="0" r="0" b="0"/>
            <a:pathLst>
              <a:path w="4638675" h="2867025">
                <a:moveTo>
                  <a:pt x="0" y="477902"/>
                </a:moveTo>
                <a:cubicBezTo>
                  <a:pt x="0" y="213996"/>
                  <a:pt x="163195" y="0"/>
                  <a:pt x="364490" y="0"/>
                </a:cubicBezTo>
                <a:lnTo>
                  <a:pt x="4274184" y="0"/>
                </a:lnTo>
                <a:cubicBezTo>
                  <a:pt x="4475480" y="0"/>
                  <a:pt x="4638675" y="213996"/>
                  <a:pt x="4638675" y="477902"/>
                </a:cubicBezTo>
                <a:lnTo>
                  <a:pt x="4638675" y="2389175"/>
                </a:lnTo>
                <a:cubicBezTo>
                  <a:pt x="4638675" y="2653081"/>
                  <a:pt x="4475480" y="2867025"/>
                  <a:pt x="4274184" y="2867025"/>
                </a:cubicBezTo>
                <a:lnTo>
                  <a:pt x="364490" y="2867025"/>
                </a:lnTo>
                <a:cubicBezTo>
                  <a:pt x="163195" y="2867025"/>
                  <a:pt x="0" y="2653081"/>
                  <a:pt x="0" y="2389175"/>
                </a:cubicBezTo>
                <a:lnTo>
                  <a:pt x="0" y="477902"/>
                </a:lnTo>
                <a:close/>
                <a:moveTo>
                  <a:pt x="-2430527" y="300037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Freeform 1700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Freeform 1701"/>
          <p:cNvSpPr/>
          <p:nvPr/>
        </p:nvSpPr>
        <p:spPr>
          <a:xfrm>
            <a:off x="595376" y="282195"/>
            <a:ext cx="818642" cy="112268"/>
          </a:xfrm>
          <a:custGeom>
            <a:avLst/>
            <a:gdLst/>
            <a:ahLst/>
            <a:cxnLst/>
            <a:rect l="0" t="0" r="0" b="0"/>
            <a:pathLst>
              <a:path w="818642" h="112268">
                <a:moveTo>
                  <a:pt x="1" y="112268"/>
                </a:moveTo>
                <a:lnTo>
                  <a:pt x="818642" y="11226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7580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2" name="Freeform 1702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Rectangle 1703"/>
          <p:cNvSpPr/>
          <p:nvPr/>
        </p:nvSpPr>
        <p:spPr>
          <a:xfrm>
            <a:off x="598169" y="866112"/>
            <a:ext cx="7254147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Soluția Router-on-a-stick</a:t>
            </a:r>
          </a:p>
        </p:txBody>
      </p:sp>
      <p:sp>
        <p:nvSpPr>
          <p:cNvPr id="1704" name="Rectangle 1704"/>
          <p:cNvSpPr/>
          <p:nvPr/>
        </p:nvSpPr>
        <p:spPr>
          <a:xfrm>
            <a:off x="11471656" y="6457823"/>
            <a:ext cx="17975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39</a:t>
            </a:r>
          </a:p>
        </p:txBody>
      </p:sp>
      <p:sp>
        <p:nvSpPr>
          <p:cNvPr id="1705" name="Rectangle 1705"/>
          <p:cNvSpPr/>
          <p:nvPr/>
        </p:nvSpPr>
        <p:spPr>
          <a:xfrm>
            <a:off x="2539745" y="1763227"/>
            <a:ext cx="3741892" cy="17182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000000"/>
                </a:solidFill>
                <a:latin typeface="WorkSans-Bold"/>
              </a:rPr>
              <a:t>Avantaje:</a:t>
            </a:r>
          </a:p>
          <a:p>
            <a:pPr marL="0">
              <a:lnSpc>
                <a:spcPts val="2776"/>
              </a:lnSpc>
              <a:tabLst>
                <a:tab pos="343154" algn="l"/>
              </a:tabLst>
            </a:pPr>
            <a:r>
              <a:rPr lang="en-GB" sz="18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Este utilizată o singură </a:t>
            </a:r>
          </a:p>
          <a:p>
            <a:pPr marL="343154">
              <a:lnSpc>
                <a:spcPts val="2178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interfață a ruterului</a:t>
            </a:r>
          </a:p>
          <a:p>
            <a:pPr marL="0">
              <a:lnSpc>
                <a:spcPts val="2105"/>
              </a:lnSpc>
              <a:tabLst>
                <a:tab pos="343154" algn="l"/>
              </a:tabLst>
            </a:pPr>
            <a:r>
              <a:rPr lang="en-GB" sz="18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Este necesar un număr redus </a:t>
            </a:r>
          </a:p>
          <a:p>
            <a:pPr marL="343154">
              <a:lnSpc>
                <a:spcPts val="2178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de legături</a:t>
            </a:r>
          </a:p>
          <a:p>
            <a:pPr marL="0">
              <a:lnSpc>
                <a:spcPts val="2176"/>
              </a:lnSpc>
              <a:tabLst>
                <a:tab pos="343154" algn="l"/>
              </a:tabLst>
            </a:pPr>
            <a:r>
              <a:rPr lang="en-GB" sz="18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Scalează bine</a:t>
            </a:r>
          </a:p>
        </p:txBody>
      </p:sp>
      <p:sp>
        <p:nvSpPr>
          <p:cNvPr id="1706" name="Rectangle 1706"/>
          <p:cNvSpPr/>
          <p:nvPr/>
        </p:nvSpPr>
        <p:spPr>
          <a:xfrm>
            <a:off x="5208904" y="4122252"/>
            <a:ext cx="3817638" cy="25383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000000"/>
                </a:solidFill>
                <a:latin typeface="WorkSans-Bold"/>
              </a:rPr>
              <a:t>Dezavantaje:</a:t>
            </a:r>
          </a:p>
          <a:p>
            <a:pPr marL="0">
              <a:lnSpc>
                <a:spcPts val="2776"/>
              </a:lnSpc>
              <a:tabLst>
                <a:tab pos="342900" algn="l"/>
              </a:tabLst>
            </a:pPr>
            <a:r>
              <a:rPr lang="en-GB" sz="18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Lățimea de bandă a interfeței </a:t>
            </a:r>
          </a:p>
          <a:p>
            <a:pPr marL="342900">
              <a:lnSpc>
                <a:spcPts val="2178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fizice este împărțită între cele </a:t>
            </a:r>
          </a:p>
          <a:p>
            <a:pPr marL="342900">
              <a:lnSpc>
                <a:spcPts val="2101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logice (poate apărea un </a:t>
            </a:r>
          </a:p>
          <a:p>
            <a:pPr marL="342900">
              <a:lnSpc>
                <a:spcPts val="2180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bottleneck)</a:t>
            </a:r>
          </a:p>
          <a:p>
            <a:pPr marL="0">
              <a:lnSpc>
                <a:spcPts val="2178"/>
              </a:lnSpc>
              <a:tabLst>
                <a:tab pos="342900" algn="l"/>
              </a:tabLst>
            </a:pPr>
            <a:r>
              <a:rPr lang="en-GB" sz="18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Funcționalitatea nu este </a:t>
            </a:r>
          </a:p>
          <a:p>
            <a:pPr marL="342900">
              <a:lnSpc>
                <a:spcPts val="2177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disponibilă pe toate ruterele</a:t>
            </a:r>
          </a:p>
          <a:p>
            <a:pPr marL="0">
              <a:lnSpc>
                <a:spcPts val="2177"/>
              </a:lnSpc>
              <a:tabLst>
                <a:tab pos="342900" algn="l"/>
              </a:tabLst>
            </a:pPr>
            <a:r>
              <a:rPr lang="en-GB" sz="18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VLAN-urile nu mai sunt </a:t>
            </a:r>
          </a:p>
          <a:p>
            <a:pPr marL="342900">
              <a:lnSpc>
                <a:spcPts val="2102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transparente ruterului</a:t>
            </a:r>
          </a:p>
        </p:txBody>
      </p:sp>
      <p:sp>
        <p:nvSpPr>
          <p:cNvPr id="1707" name="Rectangle 1707"/>
          <p:cNvSpPr/>
          <p:nvPr/>
        </p:nvSpPr>
        <p:spPr>
          <a:xfrm>
            <a:off x="603701" y="170815"/>
            <a:ext cx="812964" cy="222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1234"/>
            <a:r>
              <a:rPr lang="en-GB" sz="1000" b="1" i="0" spc="0" baseline="0" dirty="0">
                <a:solidFill>
                  <a:srgbClr val="412D22"/>
                </a:solidFill>
                <a:latin typeface="Arial"/>
              </a:rPr>
              <a:t>SYSTEMS</a:t>
            </a:r>
          </a:p>
          <a:p>
            <a:pPr marL="0">
              <a:lnSpc>
                <a:spcPts val="638"/>
              </a:lnSpc>
            </a:pPr>
            <a:r>
              <a:rPr lang="en-GB" sz="700" b="0" i="0" spc="-18" baseline="0" dirty="0">
                <a:solidFill>
                  <a:srgbClr val="9A5D07"/>
                </a:solidFill>
                <a:latin typeface="Arial"/>
              </a:rPr>
              <a:t>•</a:t>
            </a:r>
            <a:r>
              <a:rPr lang="en-GB" sz="700" b="0" i="0" spc="-14" baseline="0" dirty="0">
                <a:solidFill>
                  <a:srgbClr val="9A5D07"/>
                </a:solidFill>
                <a:latin typeface="Arial"/>
              </a:rPr>
              <a:t>:</a:t>
            </a:r>
            <a:r>
              <a:rPr lang="en-GB" sz="700" b="0" i="0" spc="-35" baseline="0" dirty="0">
                <a:solidFill>
                  <a:srgbClr val="9A5D07"/>
                </a:solidFill>
                <a:latin typeface="Arial"/>
              </a:rPr>
              <a:t>X</a:t>
            </a:r>
            <a:r>
              <a:rPr lang="en-GB" sz="700" b="0" i="0" spc="-32" baseline="0" dirty="0">
                <a:solidFill>
                  <a:srgbClr val="9A5D07"/>
                </a:solidFill>
                <a:latin typeface="Arial"/>
              </a:rPr>
              <a:t>T</a:t>
            </a:r>
            <a:r>
              <a:rPr lang="en-GB" sz="700" b="0" i="0" spc="0" baseline="0" dirty="0">
                <a:solidFill>
                  <a:srgbClr val="9A5D07"/>
                </a:solidFill>
                <a:latin typeface="Arial"/>
              </a:rPr>
              <a:t>LABORATORY</a:t>
            </a:r>
          </a:p>
        </p:txBody>
      </p:sp>
      <p:sp>
        <p:nvSpPr>
          <p:cNvPr id="1708" name="Rectangle 1708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 14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77115"/>
                </a:moveTo>
                <a:lnTo>
                  <a:pt x="773176" y="176531"/>
                </a:lnTo>
                <a:lnTo>
                  <a:pt x="1416811" y="176531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90398"/>
                </a:lnTo>
                <a:lnTo>
                  <a:pt x="601726" y="390398"/>
                </a:lnTo>
                <a:lnTo>
                  <a:pt x="601726" y="277115"/>
                </a:lnTo>
                <a:close/>
                <a:moveTo>
                  <a:pt x="6580885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" name="Picture 1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46" name="Picture 1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47" name="Picture 14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750" y="2358962"/>
            <a:ext cx="2030476" cy="820737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473262"/>
            <a:ext cx="1725676" cy="668337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771650" y="2428875"/>
            <a:ext cx="1857375" cy="647700"/>
          </a:xfrm>
          <a:custGeom>
            <a:avLst/>
            <a:gdLst/>
            <a:ahLst/>
            <a:cxnLst/>
            <a:rect l="0" t="0" r="0" b="0"/>
            <a:pathLst>
              <a:path w="185737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749425" y="0"/>
                </a:lnTo>
                <a:cubicBezTo>
                  <a:pt x="1808988" y="0"/>
                  <a:pt x="1857375" y="48387"/>
                  <a:pt x="1857375" y="107950"/>
                </a:cubicBezTo>
                <a:lnTo>
                  <a:pt x="1857375" y="539750"/>
                </a:lnTo>
                <a:cubicBezTo>
                  <a:pt x="1857375" y="599314"/>
                  <a:pt x="1808988" y="647700"/>
                  <a:pt x="1749425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2549525" y="4429125"/>
                </a:moveTo>
              </a:path>
            </a:pathLst>
          </a:custGeom>
          <a:solidFill>
            <a:srgbClr val="F2DAD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1771650" y="2428875"/>
            <a:ext cx="1857375" cy="647700"/>
          </a:xfrm>
          <a:custGeom>
            <a:avLst/>
            <a:gdLst/>
            <a:ahLst/>
            <a:cxnLst/>
            <a:rect l="0" t="0" r="0" b="0"/>
            <a:pathLst>
              <a:path w="185737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749425" y="0"/>
                </a:lnTo>
                <a:cubicBezTo>
                  <a:pt x="1808988" y="0"/>
                  <a:pt x="1857375" y="48387"/>
                  <a:pt x="1857375" y="107950"/>
                </a:cubicBezTo>
                <a:lnTo>
                  <a:pt x="1857375" y="539750"/>
                </a:lnTo>
                <a:cubicBezTo>
                  <a:pt x="1857375" y="599314"/>
                  <a:pt x="1808988" y="647700"/>
                  <a:pt x="1749425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2549525" y="442912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" name="Picture 15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750" y="3073337"/>
            <a:ext cx="2030476" cy="820737"/>
          </a:xfrm>
          <a:prstGeom prst="rect">
            <a:avLst/>
          </a:prstGeom>
          <a:noFill/>
        </p:spPr>
      </p:pic>
      <p:pic>
        <p:nvPicPr>
          <p:cNvPr id="152" name="Picture 15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950" y="3130550"/>
            <a:ext cx="1882775" cy="673100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771650" y="3143250"/>
            <a:ext cx="1857375" cy="647700"/>
          </a:xfrm>
          <a:custGeom>
            <a:avLst/>
            <a:gdLst/>
            <a:ahLst/>
            <a:cxnLst/>
            <a:rect l="0" t="0" r="0" b="0"/>
            <a:pathLst>
              <a:path w="185737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749425" y="0"/>
                </a:lnTo>
                <a:cubicBezTo>
                  <a:pt x="1808988" y="0"/>
                  <a:pt x="1857375" y="48387"/>
                  <a:pt x="1857375" y="107950"/>
                </a:cubicBezTo>
                <a:lnTo>
                  <a:pt x="1857375" y="539750"/>
                </a:lnTo>
                <a:cubicBezTo>
                  <a:pt x="1857375" y="599314"/>
                  <a:pt x="1808988" y="647700"/>
                  <a:pt x="1749425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1835150" y="37147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4" name="Picture 15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750" y="3787712"/>
            <a:ext cx="2030476" cy="820737"/>
          </a:xfrm>
          <a:prstGeom prst="rect">
            <a:avLst/>
          </a:prstGeom>
          <a:noFill/>
        </p:spPr>
      </p:pic>
      <p:pic>
        <p:nvPicPr>
          <p:cNvPr id="155" name="Picture 15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950" y="3844925"/>
            <a:ext cx="1882775" cy="673100"/>
          </a:xfrm>
          <a:prstGeom prst="rect">
            <a:avLst/>
          </a:prstGeom>
          <a:noFill/>
        </p:spPr>
      </p:pic>
      <p:sp>
        <p:nvSpPr>
          <p:cNvPr id="156" name="Freeform 156"/>
          <p:cNvSpPr/>
          <p:nvPr/>
        </p:nvSpPr>
        <p:spPr>
          <a:xfrm>
            <a:off x="1771650" y="3857625"/>
            <a:ext cx="1857375" cy="647700"/>
          </a:xfrm>
          <a:custGeom>
            <a:avLst/>
            <a:gdLst/>
            <a:ahLst/>
            <a:cxnLst/>
            <a:rect l="0" t="0" r="0" b="0"/>
            <a:pathLst>
              <a:path w="185737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749425" y="0"/>
                </a:lnTo>
                <a:cubicBezTo>
                  <a:pt x="1808988" y="0"/>
                  <a:pt x="1857375" y="48387"/>
                  <a:pt x="1857375" y="107950"/>
                </a:cubicBezTo>
                <a:lnTo>
                  <a:pt x="1857375" y="539750"/>
                </a:lnTo>
                <a:cubicBezTo>
                  <a:pt x="1857375" y="599314"/>
                  <a:pt x="1808988" y="647700"/>
                  <a:pt x="1749425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1120775" y="300037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7" name="Picture 15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750" y="4502214"/>
            <a:ext cx="2030476" cy="820737"/>
          </a:xfrm>
          <a:prstGeom prst="rect">
            <a:avLst/>
          </a:prstGeom>
          <a:noFill/>
        </p:spPr>
      </p:pic>
      <p:pic>
        <p:nvPicPr>
          <p:cNvPr id="158" name="Picture 15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950" y="4559300"/>
            <a:ext cx="1882775" cy="673100"/>
          </a:xfrm>
          <a:prstGeom prst="rect">
            <a:avLst/>
          </a:prstGeom>
          <a:noFill/>
        </p:spPr>
      </p:pic>
      <p:sp>
        <p:nvSpPr>
          <p:cNvPr id="159" name="Freeform 159"/>
          <p:cNvSpPr/>
          <p:nvPr/>
        </p:nvSpPr>
        <p:spPr>
          <a:xfrm>
            <a:off x="1771650" y="4572000"/>
            <a:ext cx="1857375" cy="647700"/>
          </a:xfrm>
          <a:custGeom>
            <a:avLst/>
            <a:gdLst/>
            <a:ahLst/>
            <a:cxnLst/>
            <a:rect l="0" t="0" r="0" b="0"/>
            <a:pathLst>
              <a:path w="185737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749425" y="0"/>
                </a:lnTo>
                <a:cubicBezTo>
                  <a:pt x="1808988" y="0"/>
                  <a:pt x="1857375" y="48387"/>
                  <a:pt x="1857375" y="107950"/>
                </a:cubicBezTo>
                <a:lnTo>
                  <a:pt x="1857375" y="539750"/>
                </a:lnTo>
                <a:cubicBezTo>
                  <a:pt x="1857375" y="599314"/>
                  <a:pt x="1808988" y="647700"/>
                  <a:pt x="1749425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406400" y="22860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" name="Picture 16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750" y="5216525"/>
            <a:ext cx="2030476" cy="820737"/>
          </a:xfrm>
          <a:prstGeom prst="rect">
            <a:avLst/>
          </a:prstGeom>
          <a:noFill/>
        </p:spPr>
      </p:pic>
      <p:pic>
        <p:nvPicPr>
          <p:cNvPr id="161" name="Picture 16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950" y="5273675"/>
            <a:ext cx="1882775" cy="673100"/>
          </a:xfrm>
          <a:prstGeom prst="rect">
            <a:avLst/>
          </a:prstGeom>
          <a:noFill/>
        </p:spPr>
      </p:pic>
      <p:sp>
        <p:nvSpPr>
          <p:cNvPr id="162" name="Freeform 162"/>
          <p:cNvSpPr/>
          <p:nvPr/>
        </p:nvSpPr>
        <p:spPr>
          <a:xfrm>
            <a:off x="1771650" y="5286375"/>
            <a:ext cx="1857375" cy="647700"/>
          </a:xfrm>
          <a:custGeom>
            <a:avLst/>
            <a:gdLst/>
            <a:ahLst/>
            <a:cxnLst/>
            <a:rect l="0" t="0" r="0" b="0"/>
            <a:pathLst>
              <a:path w="185737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749425" y="0"/>
                </a:lnTo>
                <a:cubicBezTo>
                  <a:pt x="1808988" y="0"/>
                  <a:pt x="1857375" y="48387"/>
                  <a:pt x="1857375" y="107950"/>
                </a:cubicBezTo>
                <a:lnTo>
                  <a:pt x="1857375" y="539750"/>
                </a:lnTo>
                <a:cubicBezTo>
                  <a:pt x="1857375" y="599364"/>
                  <a:pt x="1808988" y="647700"/>
                  <a:pt x="1749425" y="647700"/>
                </a:cubicBezTo>
                <a:lnTo>
                  <a:pt x="107950" y="647700"/>
                </a:lnTo>
                <a:cubicBezTo>
                  <a:pt x="48386" y="647700"/>
                  <a:pt x="0" y="599364"/>
                  <a:pt x="0" y="539750"/>
                </a:cubicBezTo>
                <a:close/>
                <a:moveTo>
                  <a:pt x="-307975" y="157162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4362450" y="1990725"/>
            <a:ext cx="4038600" cy="1295400"/>
          </a:xfrm>
          <a:custGeom>
            <a:avLst/>
            <a:gdLst/>
            <a:ahLst/>
            <a:cxnLst/>
            <a:rect l="0" t="0" r="0" b="0"/>
            <a:pathLst>
              <a:path w="4038600" h="1295400">
                <a:moveTo>
                  <a:pt x="0" y="215900"/>
                </a:moveTo>
                <a:cubicBezTo>
                  <a:pt x="0" y="96647"/>
                  <a:pt x="96646" y="0"/>
                  <a:pt x="215900" y="0"/>
                </a:cubicBezTo>
                <a:lnTo>
                  <a:pt x="3822700" y="0"/>
                </a:lnTo>
                <a:cubicBezTo>
                  <a:pt x="3941953" y="0"/>
                  <a:pt x="4038600" y="96647"/>
                  <a:pt x="4038600" y="215900"/>
                </a:cubicBezTo>
                <a:lnTo>
                  <a:pt x="4038600" y="1079500"/>
                </a:lnTo>
                <a:cubicBezTo>
                  <a:pt x="4038600" y="1198754"/>
                  <a:pt x="3941953" y="1295400"/>
                  <a:pt x="3822700" y="1295400"/>
                </a:cubicBezTo>
                <a:lnTo>
                  <a:pt x="215900" y="1295400"/>
                </a:lnTo>
                <a:cubicBezTo>
                  <a:pt x="96646" y="1295400"/>
                  <a:pt x="0" y="1198754"/>
                  <a:pt x="0" y="1079500"/>
                </a:cubicBezTo>
                <a:close/>
                <a:moveTo>
                  <a:pt x="288925" y="4867275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4362450" y="1990725"/>
            <a:ext cx="4038600" cy="1295400"/>
          </a:xfrm>
          <a:custGeom>
            <a:avLst/>
            <a:gdLst/>
            <a:ahLst/>
            <a:cxnLst/>
            <a:rect l="0" t="0" r="0" b="0"/>
            <a:pathLst>
              <a:path w="4038600" h="1295400">
                <a:moveTo>
                  <a:pt x="0" y="215900"/>
                </a:moveTo>
                <a:cubicBezTo>
                  <a:pt x="0" y="96647"/>
                  <a:pt x="96646" y="0"/>
                  <a:pt x="215900" y="0"/>
                </a:cubicBezTo>
                <a:lnTo>
                  <a:pt x="3822700" y="0"/>
                </a:lnTo>
                <a:cubicBezTo>
                  <a:pt x="3941953" y="0"/>
                  <a:pt x="4038600" y="96647"/>
                  <a:pt x="4038600" y="215900"/>
                </a:cubicBezTo>
                <a:lnTo>
                  <a:pt x="4038600" y="1079500"/>
                </a:lnTo>
                <a:cubicBezTo>
                  <a:pt x="4038600" y="1198754"/>
                  <a:pt x="3941953" y="1295400"/>
                  <a:pt x="3822700" y="1295400"/>
                </a:cubicBezTo>
                <a:lnTo>
                  <a:pt x="215900" y="1295400"/>
                </a:lnTo>
                <a:cubicBezTo>
                  <a:pt x="96646" y="1295400"/>
                  <a:pt x="0" y="1198754"/>
                  <a:pt x="0" y="1079500"/>
                </a:cubicBezTo>
                <a:close/>
                <a:moveTo>
                  <a:pt x="288925" y="486727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4648200" y="3448050"/>
            <a:ext cx="3533775" cy="1123950"/>
          </a:xfrm>
          <a:custGeom>
            <a:avLst/>
            <a:gdLst/>
            <a:ahLst/>
            <a:cxnLst/>
            <a:rect l="0" t="0" r="0" b="0"/>
            <a:pathLst>
              <a:path w="3533775" h="1123950">
                <a:moveTo>
                  <a:pt x="0" y="187325"/>
                </a:moveTo>
                <a:cubicBezTo>
                  <a:pt x="0" y="83821"/>
                  <a:pt x="83820" y="0"/>
                  <a:pt x="187325" y="0"/>
                </a:cubicBezTo>
                <a:lnTo>
                  <a:pt x="3346450" y="0"/>
                </a:lnTo>
                <a:cubicBezTo>
                  <a:pt x="3449955" y="0"/>
                  <a:pt x="3533775" y="83821"/>
                  <a:pt x="3533775" y="187325"/>
                </a:cubicBezTo>
                <a:lnTo>
                  <a:pt x="3533775" y="936625"/>
                </a:lnTo>
                <a:cubicBezTo>
                  <a:pt x="3533775" y="1040130"/>
                  <a:pt x="3449955" y="1123950"/>
                  <a:pt x="3346450" y="1123950"/>
                </a:cubicBezTo>
                <a:lnTo>
                  <a:pt x="187325" y="1123950"/>
                </a:lnTo>
                <a:cubicBezTo>
                  <a:pt x="83820" y="1123950"/>
                  <a:pt x="0" y="1040130"/>
                  <a:pt x="0" y="936625"/>
                </a:cubicBezTo>
                <a:close/>
                <a:moveTo>
                  <a:pt x="-1425575" y="3409950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4648200" y="3448050"/>
            <a:ext cx="3533775" cy="1123950"/>
          </a:xfrm>
          <a:custGeom>
            <a:avLst/>
            <a:gdLst/>
            <a:ahLst/>
            <a:cxnLst/>
            <a:rect l="0" t="0" r="0" b="0"/>
            <a:pathLst>
              <a:path w="3533775" h="1123950">
                <a:moveTo>
                  <a:pt x="0" y="187325"/>
                </a:moveTo>
                <a:cubicBezTo>
                  <a:pt x="0" y="83821"/>
                  <a:pt x="83820" y="0"/>
                  <a:pt x="187325" y="0"/>
                </a:cubicBezTo>
                <a:lnTo>
                  <a:pt x="3346450" y="0"/>
                </a:lnTo>
                <a:cubicBezTo>
                  <a:pt x="3449955" y="0"/>
                  <a:pt x="3533775" y="83821"/>
                  <a:pt x="3533775" y="187325"/>
                </a:cubicBezTo>
                <a:lnTo>
                  <a:pt x="3533775" y="936625"/>
                </a:lnTo>
                <a:cubicBezTo>
                  <a:pt x="3533775" y="1040130"/>
                  <a:pt x="3449955" y="1123950"/>
                  <a:pt x="3346450" y="1123950"/>
                </a:cubicBezTo>
                <a:lnTo>
                  <a:pt x="187325" y="1123950"/>
                </a:lnTo>
                <a:cubicBezTo>
                  <a:pt x="83820" y="1123950"/>
                  <a:pt x="0" y="1040130"/>
                  <a:pt x="0" y="936625"/>
                </a:cubicBezTo>
                <a:close/>
                <a:moveTo>
                  <a:pt x="-1425575" y="34099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4448175" y="4810125"/>
            <a:ext cx="3876675" cy="1209675"/>
          </a:xfrm>
          <a:custGeom>
            <a:avLst/>
            <a:gdLst/>
            <a:ahLst/>
            <a:cxnLst/>
            <a:rect l="0" t="0" r="0" b="0"/>
            <a:pathLst>
              <a:path w="3876675" h="1209675">
                <a:moveTo>
                  <a:pt x="0" y="201677"/>
                </a:moveTo>
                <a:cubicBezTo>
                  <a:pt x="0" y="90298"/>
                  <a:pt x="90296" y="0"/>
                  <a:pt x="201676" y="0"/>
                </a:cubicBezTo>
                <a:lnTo>
                  <a:pt x="3674998" y="0"/>
                </a:lnTo>
                <a:cubicBezTo>
                  <a:pt x="3786378" y="0"/>
                  <a:pt x="3876675" y="90298"/>
                  <a:pt x="3876675" y="201677"/>
                </a:cubicBezTo>
                <a:lnTo>
                  <a:pt x="3876675" y="1008063"/>
                </a:lnTo>
                <a:cubicBezTo>
                  <a:pt x="3876675" y="1119404"/>
                  <a:pt x="3786378" y="1209675"/>
                  <a:pt x="3674998" y="1209675"/>
                </a:cubicBezTo>
                <a:lnTo>
                  <a:pt x="201676" y="1209675"/>
                </a:lnTo>
                <a:cubicBezTo>
                  <a:pt x="90296" y="1209675"/>
                  <a:pt x="0" y="1119404"/>
                  <a:pt x="0" y="1008063"/>
                </a:cubicBezTo>
                <a:close/>
                <a:moveTo>
                  <a:pt x="-2601977" y="2047875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4448175" y="4810125"/>
            <a:ext cx="3876675" cy="1209675"/>
          </a:xfrm>
          <a:custGeom>
            <a:avLst/>
            <a:gdLst/>
            <a:ahLst/>
            <a:cxnLst/>
            <a:rect l="0" t="0" r="0" b="0"/>
            <a:pathLst>
              <a:path w="3876675" h="1209675">
                <a:moveTo>
                  <a:pt x="0" y="201677"/>
                </a:moveTo>
                <a:cubicBezTo>
                  <a:pt x="0" y="90298"/>
                  <a:pt x="90296" y="0"/>
                  <a:pt x="201676" y="0"/>
                </a:cubicBezTo>
                <a:lnTo>
                  <a:pt x="3674998" y="0"/>
                </a:lnTo>
                <a:cubicBezTo>
                  <a:pt x="3786378" y="0"/>
                  <a:pt x="3876675" y="90298"/>
                  <a:pt x="3876675" y="201677"/>
                </a:cubicBezTo>
                <a:lnTo>
                  <a:pt x="3876675" y="1008063"/>
                </a:lnTo>
                <a:cubicBezTo>
                  <a:pt x="3876675" y="1119404"/>
                  <a:pt x="3786378" y="1209675"/>
                  <a:pt x="3674998" y="1209675"/>
                </a:cubicBezTo>
                <a:lnTo>
                  <a:pt x="201676" y="1209675"/>
                </a:lnTo>
                <a:cubicBezTo>
                  <a:pt x="90296" y="1209675"/>
                  <a:pt x="0" y="1119404"/>
                  <a:pt x="0" y="1008063"/>
                </a:cubicBezTo>
                <a:close/>
                <a:moveTo>
                  <a:pt x="-2601977" y="204787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9" name="Picture 169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7721" y="2561464"/>
            <a:ext cx="691769" cy="221488"/>
          </a:xfrm>
          <a:prstGeom prst="rect">
            <a:avLst/>
          </a:prstGeom>
          <a:noFill/>
        </p:spPr>
      </p:pic>
      <p:pic>
        <p:nvPicPr>
          <p:cNvPr id="170" name="Picture 170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7308" y="2741041"/>
            <a:ext cx="792733" cy="2693162"/>
          </a:xfrm>
          <a:prstGeom prst="rect">
            <a:avLst/>
          </a:prstGeom>
          <a:noFill/>
        </p:spPr>
      </p:pic>
      <p:pic>
        <p:nvPicPr>
          <p:cNvPr id="171" name="Picture 17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9721" y="2736216"/>
            <a:ext cx="987805" cy="1290954"/>
          </a:xfrm>
          <a:prstGeom prst="rect">
            <a:avLst/>
          </a:prstGeom>
          <a:noFill/>
        </p:spPr>
      </p:pic>
      <p:pic>
        <p:nvPicPr>
          <p:cNvPr id="172" name="Picture 172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0125" y="3143250"/>
            <a:ext cx="1876425" cy="1876425"/>
          </a:xfrm>
          <a:prstGeom prst="rect">
            <a:avLst/>
          </a:prstGeom>
          <a:noFill/>
        </p:spPr>
      </p:pic>
      <p:sp>
        <p:nvSpPr>
          <p:cNvPr id="173" name="Freeform 173"/>
          <p:cNvSpPr/>
          <p:nvPr/>
        </p:nvSpPr>
        <p:spPr>
          <a:xfrm>
            <a:off x="766826" y="170182"/>
            <a:ext cx="656336" cy="130555"/>
          </a:xfrm>
          <a:custGeom>
            <a:avLst/>
            <a:gdLst/>
            <a:ahLst/>
            <a:cxnLst/>
            <a:rect l="0" t="0" r="0" b="0"/>
            <a:pathLst>
              <a:path w="656336" h="130555">
                <a:moveTo>
                  <a:pt x="1" y="130555"/>
                </a:moveTo>
                <a:lnTo>
                  <a:pt x="656336" y="130555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7819"/>
                </a:moveTo>
              </a:path>
            </a:pathLst>
          </a:custGeom>
          <a:solidFill>
            <a:srgbClr val="FE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>
            <a:off x="595376" y="270765"/>
            <a:ext cx="818642" cy="125983"/>
          </a:xfrm>
          <a:custGeom>
            <a:avLst/>
            <a:gdLst/>
            <a:ahLst/>
            <a:cxnLst/>
            <a:rect l="0" t="0" r="0" b="0"/>
            <a:pathLst>
              <a:path w="818642" h="125983">
                <a:moveTo>
                  <a:pt x="1" y="125983"/>
                </a:moveTo>
                <a:lnTo>
                  <a:pt x="818642" y="12598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5877" y="6587235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Rectangle 176"/>
          <p:cNvSpPr/>
          <p:nvPr/>
        </p:nvSpPr>
        <p:spPr>
          <a:xfrm>
            <a:off x="598169" y="866112"/>
            <a:ext cx="5824467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Probleme în LAN-uri </a:t>
            </a:r>
          </a:p>
        </p:txBody>
      </p:sp>
      <p:sp>
        <p:nvSpPr>
          <p:cNvPr id="177" name="Rectangle 177"/>
          <p:cNvSpPr/>
          <p:nvPr/>
        </p:nvSpPr>
        <p:spPr>
          <a:xfrm>
            <a:off x="11560556" y="6457823"/>
            <a:ext cx="9311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4</a:t>
            </a:r>
          </a:p>
        </p:txBody>
      </p:sp>
      <p:sp>
        <p:nvSpPr>
          <p:cNvPr id="178" name="Rectangle 178"/>
          <p:cNvSpPr/>
          <p:nvPr/>
        </p:nvSpPr>
        <p:spPr>
          <a:xfrm>
            <a:off x="2058416" y="2601523"/>
            <a:ext cx="1291324" cy="30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Securitate</a:t>
            </a:r>
          </a:p>
        </p:txBody>
      </p:sp>
      <p:sp>
        <p:nvSpPr>
          <p:cNvPr id="179" name="Rectangle 179"/>
          <p:cNvSpPr/>
          <p:nvPr/>
        </p:nvSpPr>
        <p:spPr>
          <a:xfrm>
            <a:off x="4520565" y="2033198"/>
            <a:ext cx="3582011" cy="24339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Broadcast-urile ajung la </a:t>
            </a:r>
          </a:p>
          <a:p>
            <a:pPr marL="0">
              <a:lnSpc>
                <a:spcPts val="2403"/>
              </a:lnSpc>
            </a:pPr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toate dispozitivele din rețea </a:t>
            </a:r>
          </a:p>
          <a:p>
            <a:pPr marL="0">
              <a:lnSpc>
                <a:spcPts val="2404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și pot conține date </a:t>
            </a:r>
          </a:p>
          <a:p>
            <a:pPr marL="0">
              <a:lnSpc>
                <a:spcPts val="2401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confidențiale</a:t>
            </a:r>
          </a:p>
          <a:p>
            <a:pPr marL="280034">
              <a:lnSpc>
                <a:spcPts val="4773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Un host poate încerca să </a:t>
            </a:r>
          </a:p>
          <a:p>
            <a:pPr marL="280034">
              <a:lnSpc>
                <a:spcPts val="2402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acceseze orice alt host </a:t>
            </a:r>
          </a:p>
          <a:p>
            <a:pPr marL="280034">
              <a:lnSpc>
                <a:spcPts val="2402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din rețeaua sa</a:t>
            </a:r>
          </a:p>
        </p:txBody>
      </p:sp>
      <p:sp>
        <p:nvSpPr>
          <p:cNvPr id="180" name="Rectangle 180"/>
          <p:cNvSpPr/>
          <p:nvPr/>
        </p:nvSpPr>
        <p:spPr>
          <a:xfrm>
            <a:off x="4599304" y="4964103"/>
            <a:ext cx="3454262" cy="9122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Soluție: blocarea accesului </a:t>
            </a:r>
          </a:p>
          <a:p>
            <a:pPr marL="0">
              <a:lnSpc>
                <a:spcPts val="2402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direct între dispozitive din </a:t>
            </a:r>
          </a:p>
          <a:p>
            <a:pPr marL="0">
              <a:lnSpc>
                <a:spcPts val="2402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departamente diferite</a:t>
            </a:r>
          </a:p>
        </p:txBody>
      </p:sp>
      <p:sp>
        <p:nvSpPr>
          <p:cNvPr id="181" name="Rectangle 181"/>
          <p:cNvSpPr/>
          <p:nvPr/>
        </p:nvSpPr>
        <p:spPr>
          <a:xfrm>
            <a:off x="602506" y="173101"/>
            <a:ext cx="814159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2429"/>
            <a:r>
              <a:rPr lang="en-GB" sz="1000" b="1" i="0" spc="0" baseline="0" dirty="0">
                <a:solidFill>
                  <a:srgbClr val="453124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-51" baseline="0" dirty="0">
                <a:solidFill>
                  <a:srgbClr val="9B5E07"/>
                </a:solidFill>
                <a:latin typeface="Arial"/>
              </a:rPr>
              <a:t>■</a:t>
            </a:r>
            <a:r>
              <a:rPr lang="en-GB" sz="700" b="0" i="0" spc="-23" baseline="0" dirty="0">
                <a:solidFill>
                  <a:srgbClr val="9B5E07"/>
                </a:solidFill>
                <a:latin typeface="Arial"/>
              </a:rPr>
              <a:t>:</a:t>
            </a:r>
            <a:r>
              <a:rPr lang="en-GB" sz="700" b="0" i="0" spc="-49" baseline="0" dirty="0">
                <a:solidFill>
                  <a:srgbClr val="9B5E07"/>
                </a:solidFill>
                <a:latin typeface="Arial"/>
              </a:rPr>
              <a:t>&gt;</a:t>
            </a:r>
            <a:r>
              <a:rPr lang="en-GB" sz="700" b="0" i="0" spc="-47" baseline="0" dirty="0">
                <a:solidFill>
                  <a:srgbClr val="9B5E07"/>
                </a:solidFill>
                <a:latin typeface="Arial"/>
              </a:rPr>
              <a:t>£</a:t>
            </a:r>
            <a:r>
              <a:rPr lang="en-GB" sz="700" b="0" i="0" spc="0" baseline="0" dirty="0">
                <a:solidFill>
                  <a:srgbClr val="9B5E07"/>
                </a:solidFill>
                <a:latin typeface="Arial"/>
              </a:rPr>
              <a:t>LABORATORY</a:t>
            </a:r>
          </a:p>
        </p:txBody>
      </p:sp>
      <p:sp>
        <p:nvSpPr>
          <p:cNvPr id="182" name="Rectangle 182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Freeform 170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601726" y="165100"/>
                </a:moveTo>
                <a:lnTo>
                  <a:pt x="1416811" y="165100"/>
                </a:lnTo>
                <a:lnTo>
                  <a:pt x="1416811" y="376683"/>
                </a:lnTo>
                <a:lnTo>
                  <a:pt x="601726" y="376683"/>
                </a:lnTo>
                <a:lnTo>
                  <a:pt x="601726" y="165100"/>
                </a:lnTo>
                <a:close/>
                <a:moveTo>
                  <a:pt x="9741154" y="3617059"/>
                </a:moveTo>
                <a:lnTo>
                  <a:pt x="10512806" y="3617059"/>
                </a:lnTo>
                <a:lnTo>
                  <a:pt x="10512806" y="4043427"/>
                </a:lnTo>
                <a:lnTo>
                  <a:pt x="9741154" y="4043427"/>
                </a:lnTo>
                <a:lnTo>
                  <a:pt x="9741154" y="3617059"/>
                </a:lnTo>
                <a:close/>
                <a:moveTo>
                  <a:pt x="9745726" y="4076173"/>
                </a:moveTo>
                <a:lnTo>
                  <a:pt x="11203178" y="4076173"/>
                </a:lnTo>
                <a:lnTo>
                  <a:pt x="11203178" y="4198874"/>
                </a:lnTo>
                <a:lnTo>
                  <a:pt x="9745726" y="4198874"/>
                </a:lnTo>
                <a:lnTo>
                  <a:pt x="9745726" y="407617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10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711" name="Picture 17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712" name="Picture 17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713" name="Picture 17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2150" y="2352675"/>
            <a:ext cx="1771650" cy="2057400"/>
          </a:xfrm>
          <a:prstGeom prst="rect">
            <a:avLst/>
          </a:prstGeom>
          <a:noFill/>
        </p:spPr>
      </p:pic>
      <p:pic>
        <p:nvPicPr>
          <p:cNvPr id="1714" name="Picture 171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-9525"/>
            <a:ext cx="1000125" cy="466725"/>
          </a:xfrm>
          <a:prstGeom prst="rect">
            <a:avLst/>
          </a:prstGeom>
          <a:noFill/>
        </p:spPr>
      </p:pic>
      <p:sp>
        <p:nvSpPr>
          <p:cNvPr id="1715" name="Freeform 1715"/>
          <p:cNvSpPr/>
          <p:nvPr/>
        </p:nvSpPr>
        <p:spPr>
          <a:xfrm>
            <a:off x="595376" y="158751"/>
            <a:ext cx="827786" cy="224283"/>
          </a:xfrm>
          <a:custGeom>
            <a:avLst/>
            <a:gdLst/>
            <a:ahLst/>
            <a:cxnLst/>
            <a:rect l="0" t="0" r="0" b="0"/>
            <a:pathLst>
              <a:path w="827786" h="224283">
                <a:moveTo>
                  <a:pt x="1" y="224283"/>
                </a:moveTo>
                <a:lnTo>
                  <a:pt x="827786" y="224283"/>
                </a:lnTo>
                <a:lnTo>
                  <a:pt x="827786" y="0"/>
                </a:lnTo>
                <a:lnTo>
                  <a:pt x="0" y="0"/>
                </a:lnTo>
                <a:close/>
                <a:moveTo>
                  <a:pt x="5879592" y="669925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6" name="Freeform 1716"/>
          <p:cNvSpPr/>
          <p:nvPr/>
        </p:nvSpPr>
        <p:spPr>
          <a:xfrm>
            <a:off x="9734804" y="3610709"/>
            <a:ext cx="784352" cy="439068"/>
          </a:xfrm>
          <a:custGeom>
            <a:avLst/>
            <a:gdLst/>
            <a:ahLst/>
            <a:cxnLst/>
            <a:rect l="0" t="0" r="0" b="0"/>
            <a:pathLst>
              <a:path w="784352" h="439068">
                <a:moveTo>
                  <a:pt x="0" y="439068"/>
                </a:moveTo>
                <a:lnTo>
                  <a:pt x="784352" y="439068"/>
                </a:lnTo>
                <a:lnTo>
                  <a:pt x="784352" y="0"/>
                </a:lnTo>
                <a:lnTo>
                  <a:pt x="0" y="0"/>
                </a:lnTo>
                <a:close/>
                <a:moveTo>
                  <a:pt x="-6926581" y="3247291"/>
                </a:moveTo>
              </a:path>
            </a:pathLst>
          </a:custGeom>
          <a:solidFill>
            <a:srgbClr val="1A90C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7" name="Freeform 1717"/>
          <p:cNvSpPr/>
          <p:nvPr/>
        </p:nvSpPr>
        <p:spPr>
          <a:xfrm>
            <a:off x="9739376" y="4069823"/>
            <a:ext cx="1470152" cy="135401"/>
          </a:xfrm>
          <a:custGeom>
            <a:avLst/>
            <a:gdLst/>
            <a:ahLst/>
            <a:cxnLst/>
            <a:rect l="0" t="0" r="0" b="0"/>
            <a:pathLst>
              <a:path w="1470152" h="135401">
                <a:moveTo>
                  <a:pt x="0" y="135401"/>
                </a:moveTo>
                <a:lnTo>
                  <a:pt x="1470152" y="135401"/>
                </a:lnTo>
                <a:lnTo>
                  <a:pt x="1470152" y="0"/>
                </a:lnTo>
                <a:lnTo>
                  <a:pt x="0" y="0"/>
                </a:lnTo>
                <a:close/>
                <a:moveTo>
                  <a:pt x="-7086600" y="2788177"/>
                </a:moveTo>
              </a:path>
            </a:pathLst>
          </a:custGeom>
          <a:solidFill>
            <a:srgbClr val="168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Rectangle 1718"/>
          <p:cNvSpPr/>
          <p:nvPr/>
        </p:nvSpPr>
        <p:spPr>
          <a:xfrm>
            <a:off x="598169" y="2574125"/>
            <a:ext cx="8373835" cy="8953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6009" b="1" i="0" spc="0" baseline="0" dirty="0">
                <a:solidFill>
                  <a:srgbClr val="FFFFFF"/>
                </a:solidFill>
                <a:latin typeface="WorkSans-Bold"/>
              </a:rPr>
              <a:t>Spaning Tree Protocol</a:t>
            </a:r>
          </a:p>
        </p:txBody>
      </p:sp>
      <p:sp>
        <p:nvSpPr>
          <p:cNvPr id="1719" name="Rectangle 1719"/>
          <p:cNvSpPr/>
          <p:nvPr/>
        </p:nvSpPr>
        <p:spPr>
          <a:xfrm>
            <a:off x="11464925" y="6457823"/>
            <a:ext cx="19036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FFFFFF"/>
                </a:solidFill>
                <a:latin typeface="WorkSans-Regular"/>
              </a:rPr>
              <a:t>40</a:t>
            </a:r>
          </a:p>
        </p:txBody>
      </p:sp>
      <p:sp>
        <p:nvSpPr>
          <p:cNvPr id="1720" name="Rectangle 1720"/>
          <p:cNvSpPr/>
          <p:nvPr/>
        </p:nvSpPr>
        <p:spPr>
          <a:xfrm>
            <a:off x="604868" y="159385"/>
            <a:ext cx="811792" cy="2206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2353"/>
            <a:r>
              <a:rPr lang="en-GB" sz="1000" b="1" i="0" spc="0" baseline="0" dirty="0">
                <a:solidFill>
                  <a:srgbClr val="000000"/>
                </a:solidFill>
                <a:latin typeface="Arial"/>
              </a:rPr>
              <a:t>SYSTEMS</a:t>
            </a:r>
          </a:p>
          <a:p>
            <a:pPr marL="0">
              <a:lnSpc>
                <a:spcPts val="620"/>
              </a:lnSpc>
            </a:pPr>
            <a:r>
              <a:rPr lang="en-GB" sz="700" b="0" i="0" spc="-15" baseline="0" dirty="0">
                <a:solidFill>
                  <a:srgbClr val="000000"/>
                </a:solidFill>
                <a:latin typeface="Arial"/>
              </a:rPr>
              <a:t>6</a:t>
            </a:r>
            <a:r>
              <a:rPr lang="en-GB" sz="700" b="0" i="0" spc="-18" baseline="0" dirty="0">
                <a:solidFill>
                  <a:srgbClr val="000000"/>
                </a:solidFill>
                <a:latin typeface="Arial"/>
              </a:rPr>
              <a:t>X</a:t>
            </a:r>
            <a:r>
              <a:rPr lang="en-GB" sz="700" b="0" i="0" spc="-15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GB" sz="700" b="0" i="0" spc="-6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000000"/>
                </a:solidFill>
                <a:latin typeface="Arial"/>
              </a:rPr>
              <a:t>LABORATORY</a:t>
            </a:r>
          </a:p>
        </p:txBody>
      </p:sp>
      <p:sp>
        <p:nvSpPr>
          <p:cNvPr id="1721" name="Rectangle 1721"/>
          <p:cNvSpPr/>
          <p:nvPr/>
        </p:nvSpPr>
        <p:spPr>
          <a:xfrm>
            <a:off x="9705641" y="3515297"/>
            <a:ext cx="1501252" cy="7068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500" b="1" i="0" spc="0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GB" sz="1666" b="0" i="0" spc="130" baseline="-114545" dirty="0">
                <a:solidFill>
                  <a:srgbClr val="D6EDF8"/>
                </a:solidFill>
                <a:latin typeface="Arial"/>
              </a:rPr>
              <a:t>crunc</a:t>
            </a:r>
            <a:r>
              <a:rPr lang="en-GB" sz="4500" b="1" i="0" spc="0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GB" sz="1666" b="0" i="0" spc="164" baseline="-114545" dirty="0">
                <a:solidFill>
                  <a:srgbClr val="D6EDF8"/>
                </a:solidFill>
                <a:latin typeface="Arial"/>
              </a:rPr>
              <a:t>i</a:t>
            </a:r>
            <a:r>
              <a:rPr lang="en-GB" sz="1666" b="0" i="0" spc="473" baseline="-114545" dirty="0">
                <a:solidFill>
                  <a:srgbClr val="D6EDF8"/>
                </a:solidFill>
                <a:latin typeface="Arial"/>
              </a:rPr>
              <a:t>t</a:t>
            </a:r>
            <a:r>
              <a:rPr lang="en-GB" sz="1666" b="0" i="0" spc="107" baseline="-114545" dirty="0">
                <a:solidFill>
                  <a:srgbClr val="D6EDF8"/>
                </a:solidFill>
                <a:latin typeface="Arial"/>
              </a:rPr>
              <a:t>connected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Freeform 172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3" name="Picture 17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724" name="Picture 17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1725" name="Freeform 1725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Freeform 1726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Freeform 1727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8" name="Rectangle 1728"/>
          <p:cNvSpPr/>
          <p:nvPr/>
        </p:nvSpPr>
        <p:spPr>
          <a:xfrm>
            <a:off x="598169" y="866112"/>
            <a:ext cx="11108017" cy="35640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ARP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Când o stație vrea să trimită un pachet într-o rețea Ethernet, </a:t>
            </a:r>
          </a:p>
          <a:p>
            <a:pPr marL="228600">
              <a:lnSpc>
                <a:spcPts val="3004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aceasta dispune de adresa IP dar nu și de adresa MAC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Pentru a putea transmite cadrul și a fi acceptat la destinație </a:t>
            </a:r>
          </a:p>
          <a:p>
            <a:pPr marL="228600">
              <a:lnSpc>
                <a:spcPts val="3005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este necesară determinarea acestei adrese</a:t>
            </a:r>
          </a:p>
          <a:p>
            <a:pPr marL="0">
              <a:lnSpc>
                <a:spcPts val="4053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Protocolul care determină adresa MAC pornind de la adresa </a:t>
            </a:r>
          </a:p>
          <a:p>
            <a:pPr marL="228600">
              <a:lnSpc>
                <a:spcPts val="3005"/>
              </a:lnSpc>
            </a:pP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IP poartă numele de ARP (Address Resolution Protocol)</a:t>
            </a:r>
          </a:p>
        </p:txBody>
      </p:sp>
      <p:sp>
        <p:nvSpPr>
          <p:cNvPr id="1729" name="Rectangle 1729"/>
          <p:cNvSpPr/>
          <p:nvPr/>
        </p:nvSpPr>
        <p:spPr>
          <a:xfrm>
            <a:off x="598169" y="6449140"/>
            <a:ext cx="11058271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903585" algn="l"/>
              </a:tabLst>
            </a:pPr>
            <a:r>
              <a:rPr lang="en-GB" sz="1802" b="0" i="0" spc="0" baseline="0" dirty="0">
                <a:solidFill>
                  <a:srgbClr val="000000"/>
                </a:solidFill>
                <a:latin typeface="Calibri"/>
              </a:rPr>
              <a:t>10/10/23	</a:t>
            </a:r>
            <a:r>
              <a:rPr lang="en-GB" sz="1818" b="0" i="0" spc="0" baseline="13958" dirty="0">
                <a:solidFill>
                  <a:srgbClr val="898989"/>
                </a:solidFill>
                <a:latin typeface="WorkSans-Regular"/>
              </a:rPr>
              <a:t>41</a:t>
            </a:r>
          </a:p>
        </p:txBody>
      </p:sp>
      <p:sp>
        <p:nvSpPr>
          <p:cNvPr id="1731" name="Rectangle 1731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1732" name="Rectangle 1732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Freeform 173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572008" y="170837"/>
                </a:moveTo>
                <a:lnTo>
                  <a:pt x="1416811" y="170837"/>
                </a:lnTo>
                <a:lnTo>
                  <a:pt x="1416811" y="388112"/>
                </a:lnTo>
                <a:lnTo>
                  <a:pt x="572008" y="388112"/>
                </a:lnTo>
                <a:lnTo>
                  <a:pt x="572008" y="170837"/>
                </a:lnTo>
                <a:close/>
                <a:moveTo>
                  <a:pt x="11339068" y="1590548"/>
                </a:moveTo>
                <a:lnTo>
                  <a:pt x="11089893" y="1590548"/>
                </a:lnTo>
                <a:lnTo>
                  <a:pt x="11089893" y="1318357"/>
                </a:lnTo>
                <a:lnTo>
                  <a:pt x="11447780" y="1318357"/>
                </a:lnTo>
                <a:lnTo>
                  <a:pt x="11447780" y="1525271"/>
                </a:lnTo>
                <a:lnTo>
                  <a:pt x="11751818" y="1525271"/>
                </a:lnTo>
                <a:lnTo>
                  <a:pt x="11751818" y="1590548"/>
                </a:lnTo>
                <a:lnTo>
                  <a:pt x="11339068" y="1590548"/>
                </a:lnTo>
                <a:close/>
                <a:moveTo>
                  <a:pt x="5267452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34" name="Picture 173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735" name="Picture 173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736" name="Picture 173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1575" y="3114612"/>
            <a:ext cx="1300099" cy="138112"/>
          </a:xfrm>
          <a:prstGeom prst="rect">
            <a:avLst/>
          </a:prstGeom>
          <a:noFill/>
        </p:spPr>
      </p:pic>
      <p:pic>
        <p:nvPicPr>
          <p:cNvPr id="1737" name="Picture 173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5700" y="3114612"/>
            <a:ext cx="1195387" cy="138112"/>
          </a:xfrm>
          <a:prstGeom prst="rect">
            <a:avLst/>
          </a:prstGeom>
          <a:noFill/>
        </p:spPr>
      </p:pic>
      <p:pic>
        <p:nvPicPr>
          <p:cNvPr id="1738" name="Picture 173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4700" y="3171762"/>
            <a:ext cx="138112" cy="1214437"/>
          </a:xfrm>
          <a:prstGeom prst="rect">
            <a:avLst/>
          </a:prstGeom>
          <a:noFill/>
        </p:spPr>
      </p:pic>
      <p:pic>
        <p:nvPicPr>
          <p:cNvPr id="1739" name="Picture 173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676650"/>
            <a:ext cx="714375" cy="762000"/>
          </a:xfrm>
          <a:prstGeom prst="rect">
            <a:avLst/>
          </a:prstGeom>
          <a:noFill/>
        </p:spPr>
      </p:pic>
      <p:pic>
        <p:nvPicPr>
          <p:cNvPr id="1740" name="Picture 174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7275" y="1885950"/>
            <a:ext cx="1633601" cy="1385824"/>
          </a:xfrm>
          <a:prstGeom prst="rect">
            <a:avLst/>
          </a:prstGeom>
          <a:noFill/>
        </p:spPr>
      </p:pic>
      <p:sp>
        <p:nvSpPr>
          <p:cNvPr id="1741" name="Freeform 1741"/>
          <p:cNvSpPr/>
          <p:nvPr/>
        </p:nvSpPr>
        <p:spPr>
          <a:xfrm>
            <a:off x="4938776" y="1938402"/>
            <a:ext cx="1500124" cy="1253235"/>
          </a:xfrm>
          <a:custGeom>
            <a:avLst/>
            <a:gdLst/>
            <a:ahLst/>
            <a:cxnLst/>
            <a:rect l="0" t="0" r="0" b="0"/>
            <a:pathLst>
              <a:path w="1500124" h="1253235">
                <a:moveTo>
                  <a:pt x="1500124" y="1253235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2" name="Picture 174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900" y="1733550"/>
            <a:ext cx="790575" cy="581025"/>
          </a:xfrm>
          <a:prstGeom prst="rect">
            <a:avLst/>
          </a:prstGeom>
          <a:noFill/>
        </p:spPr>
      </p:pic>
      <p:pic>
        <p:nvPicPr>
          <p:cNvPr id="1743" name="Picture 174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8475" y="2914650"/>
            <a:ext cx="790575" cy="581025"/>
          </a:xfrm>
          <a:prstGeom prst="rect">
            <a:avLst/>
          </a:prstGeom>
          <a:noFill/>
        </p:spPr>
      </p:pic>
      <p:pic>
        <p:nvPicPr>
          <p:cNvPr id="1744" name="Picture 174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3105087"/>
            <a:ext cx="938212" cy="138112"/>
          </a:xfrm>
          <a:prstGeom prst="rect">
            <a:avLst/>
          </a:prstGeom>
          <a:noFill/>
        </p:spPr>
      </p:pic>
      <p:sp>
        <p:nvSpPr>
          <p:cNvPr id="1745" name="Freeform 1745"/>
          <p:cNvSpPr/>
          <p:nvPr/>
        </p:nvSpPr>
        <p:spPr>
          <a:xfrm>
            <a:off x="6739001" y="3157602"/>
            <a:ext cx="808481" cy="4698"/>
          </a:xfrm>
          <a:custGeom>
            <a:avLst/>
            <a:gdLst/>
            <a:ahLst/>
            <a:cxnLst/>
            <a:rect l="0" t="0" r="0" b="0"/>
            <a:pathLst>
              <a:path w="808481" h="4698">
                <a:moveTo>
                  <a:pt x="0" y="0"/>
                </a:moveTo>
                <a:lnTo>
                  <a:pt x="808481" y="4698"/>
                </a:lnTo>
              </a:path>
            </a:pathLst>
          </a:custGeom>
          <a:noFill/>
          <a:ln w="254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6" name="Picture 174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2800350"/>
            <a:ext cx="714375" cy="752475"/>
          </a:xfrm>
          <a:prstGeom prst="rect">
            <a:avLst/>
          </a:prstGeom>
          <a:noFill/>
        </p:spPr>
      </p:pic>
      <p:pic>
        <p:nvPicPr>
          <p:cNvPr id="1747" name="Picture 174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8850" y="2905125"/>
            <a:ext cx="790575" cy="581025"/>
          </a:xfrm>
          <a:prstGeom prst="rect">
            <a:avLst/>
          </a:prstGeom>
          <a:noFill/>
        </p:spPr>
      </p:pic>
      <p:pic>
        <p:nvPicPr>
          <p:cNvPr id="1748" name="Picture 174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2867025"/>
            <a:ext cx="638175" cy="628650"/>
          </a:xfrm>
          <a:prstGeom prst="rect">
            <a:avLst/>
          </a:prstGeom>
          <a:noFill/>
        </p:spPr>
      </p:pic>
      <p:sp>
        <p:nvSpPr>
          <p:cNvPr id="1749" name="Freeform 1749"/>
          <p:cNvSpPr/>
          <p:nvPr/>
        </p:nvSpPr>
        <p:spPr>
          <a:xfrm>
            <a:off x="565657" y="164487"/>
            <a:ext cx="857505" cy="229975"/>
          </a:xfrm>
          <a:custGeom>
            <a:avLst/>
            <a:gdLst/>
            <a:ahLst/>
            <a:cxnLst/>
            <a:rect l="0" t="0" r="0" b="0"/>
            <a:pathLst>
              <a:path w="857505" h="229975">
                <a:moveTo>
                  <a:pt x="1" y="229975"/>
                </a:moveTo>
                <a:lnTo>
                  <a:pt x="857505" y="229975"/>
                </a:lnTo>
                <a:lnTo>
                  <a:pt x="857504" y="0"/>
                </a:lnTo>
                <a:lnTo>
                  <a:pt x="0" y="0"/>
                </a:lnTo>
                <a:close/>
                <a:moveTo>
                  <a:pt x="5897881" y="6693513"/>
                </a:moveTo>
              </a:path>
            </a:pathLst>
          </a:custGeom>
          <a:solidFill>
            <a:srgbClr val="FDA71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Freeform 1750"/>
          <p:cNvSpPr/>
          <p:nvPr/>
        </p:nvSpPr>
        <p:spPr>
          <a:xfrm>
            <a:off x="11083543" y="1312007"/>
            <a:ext cx="370587" cy="284891"/>
          </a:xfrm>
          <a:custGeom>
            <a:avLst/>
            <a:gdLst/>
            <a:ahLst/>
            <a:cxnLst/>
            <a:rect l="0" t="0" r="0" b="0"/>
            <a:pathLst>
              <a:path w="370587" h="284891">
                <a:moveTo>
                  <a:pt x="0" y="284891"/>
                </a:moveTo>
                <a:lnTo>
                  <a:pt x="370587" y="284891"/>
                </a:lnTo>
                <a:lnTo>
                  <a:pt x="370587" y="0"/>
                </a:lnTo>
                <a:lnTo>
                  <a:pt x="0" y="0"/>
                </a:lnTo>
                <a:close/>
                <a:moveTo>
                  <a:pt x="-5822441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Freeform 1751"/>
          <p:cNvSpPr/>
          <p:nvPr/>
        </p:nvSpPr>
        <p:spPr>
          <a:xfrm>
            <a:off x="11332718" y="1518921"/>
            <a:ext cx="425450" cy="77977"/>
          </a:xfrm>
          <a:custGeom>
            <a:avLst/>
            <a:gdLst/>
            <a:ahLst/>
            <a:cxnLst/>
            <a:rect l="0" t="0" r="0" b="0"/>
            <a:pathLst>
              <a:path w="425450" h="77977">
                <a:moveTo>
                  <a:pt x="0" y="77977"/>
                </a:moveTo>
                <a:lnTo>
                  <a:pt x="425450" y="77977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71616" y="53390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Rectangle 1752"/>
          <p:cNvSpPr/>
          <p:nvPr/>
        </p:nvSpPr>
        <p:spPr>
          <a:xfrm>
            <a:off x="598169" y="866112"/>
            <a:ext cx="5815604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Redundanța în rețele</a:t>
            </a:r>
          </a:p>
        </p:txBody>
      </p:sp>
      <p:sp>
        <p:nvSpPr>
          <p:cNvPr id="1753" name="Rectangle 1753"/>
          <p:cNvSpPr/>
          <p:nvPr/>
        </p:nvSpPr>
        <p:spPr>
          <a:xfrm>
            <a:off x="598169" y="4644000"/>
            <a:ext cx="11057585" cy="19925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Dacă legătura dintre SW1 și SW2 cade, stațiile nu mai pot </a:t>
            </a:r>
          </a:p>
          <a:p>
            <a:pPr marL="228600">
              <a:lnSpc>
                <a:spcPts val="3003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comunica între ele</a:t>
            </a:r>
          </a:p>
          <a:p>
            <a:pPr marL="0">
              <a:lnSpc>
                <a:spcPts val="4056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Soluția este introducerea unei legături alternative ca backup </a:t>
            </a:r>
          </a:p>
          <a:p>
            <a:pPr marL="228600">
              <a:lnSpc>
                <a:spcPts val="3003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în cazul căderii legăturii principale</a:t>
            </a:r>
          </a:p>
          <a:p>
            <a:pPr marL="10873486">
              <a:lnSpc>
                <a:spcPts val="2368"/>
              </a:lnSpc>
            </a:pPr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42</a:t>
            </a:r>
          </a:p>
        </p:txBody>
      </p:sp>
      <p:sp>
        <p:nvSpPr>
          <p:cNvPr id="1754" name="Rectangle 1754"/>
          <p:cNvSpPr/>
          <p:nvPr/>
        </p:nvSpPr>
        <p:spPr>
          <a:xfrm>
            <a:off x="4281804" y="1669786"/>
            <a:ext cx="32916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SW3</a:t>
            </a:r>
          </a:p>
        </p:txBody>
      </p:sp>
      <p:sp>
        <p:nvSpPr>
          <p:cNvPr id="1755" name="Rectangle 1755"/>
          <p:cNvSpPr/>
          <p:nvPr/>
        </p:nvSpPr>
        <p:spPr>
          <a:xfrm>
            <a:off x="2844419" y="2796911"/>
            <a:ext cx="32916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SW1</a:t>
            </a:r>
          </a:p>
        </p:txBody>
      </p:sp>
      <p:sp>
        <p:nvSpPr>
          <p:cNvPr id="1756" name="Rectangle 1756"/>
          <p:cNvSpPr/>
          <p:nvPr/>
        </p:nvSpPr>
        <p:spPr>
          <a:xfrm>
            <a:off x="2151126" y="3815705"/>
            <a:ext cx="89072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Stația A</a:t>
            </a:r>
          </a:p>
        </p:txBody>
      </p:sp>
      <p:sp>
        <p:nvSpPr>
          <p:cNvPr id="1757" name="Rectangle 1757"/>
          <p:cNvSpPr/>
          <p:nvPr/>
        </p:nvSpPr>
        <p:spPr>
          <a:xfrm>
            <a:off x="6680200" y="2798181"/>
            <a:ext cx="32916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SW2</a:t>
            </a:r>
          </a:p>
        </p:txBody>
      </p:sp>
      <p:sp>
        <p:nvSpPr>
          <p:cNvPr id="1758" name="Rectangle 1758"/>
          <p:cNvSpPr/>
          <p:nvPr/>
        </p:nvSpPr>
        <p:spPr>
          <a:xfrm>
            <a:off x="8133080" y="2949692"/>
            <a:ext cx="89072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Stația B</a:t>
            </a:r>
          </a:p>
        </p:txBody>
      </p:sp>
      <p:sp>
        <p:nvSpPr>
          <p:cNvPr id="1759" name="Rectangle 1759"/>
          <p:cNvSpPr/>
          <p:nvPr/>
        </p:nvSpPr>
        <p:spPr>
          <a:xfrm>
            <a:off x="568330" y="163958"/>
            <a:ext cx="839676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00" b="1" i="0" spc="149" baseline="0" dirty="0">
                <a:solidFill>
                  <a:srgbClr val="442F21"/>
                </a:solidFill>
                <a:latin typeface="Arial"/>
              </a:rPr>
              <a:t>.SYSTEMS</a:t>
            </a:r>
          </a:p>
          <a:p>
            <a:pPr marL="21660">
              <a:lnSpc>
                <a:spcPts val="710"/>
              </a:lnSpc>
            </a:pPr>
            <a:r>
              <a:rPr lang="en-GB" sz="700" b="0" i="0" spc="0" baseline="0" dirty="0">
                <a:solidFill>
                  <a:srgbClr val="9B5D08"/>
                </a:solidFill>
                <a:latin typeface="Arial"/>
              </a:rPr>
              <a:t>TXT</a:t>
            </a:r>
            <a:r>
              <a:rPr lang="en-GB" sz="700" b="0" i="0" spc="-75" baseline="0" dirty="0">
                <a:solidFill>
                  <a:srgbClr val="9B5D08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B5D08"/>
                </a:solidFill>
                <a:latin typeface="Arial"/>
              </a:rPr>
              <a:t>LABORATORY</a:t>
            </a:r>
          </a:p>
        </p:txBody>
      </p:sp>
      <p:sp>
        <p:nvSpPr>
          <p:cNvPr id="1760" name="Rectangle 1760"/>
          <p:cNvSpPr/>
          <p:nvPr/>
        </p:nvSpPr>
        <p:spPr>
          <a:xfrm>
            <a:off x="11078994" y="1274255"/>
            <a:ext cx="670523" cy="3188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GB" sz="757" b="1" i="0" spc="0" baseline="-100800" dirty="0">
                <a:solidFill>
                  <a:srgbClr val="000000"/>
                </a:solidFill>
                <a:latin typeface="Arial"/>
              </a:rPr>
              <a:t>crunc</a:t>
            </a:r>
            <a:r>
              <a:rPr lang="en-GB" sz="2100" b="1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GB" sz="757" b="1" i="0" spc="0" baseline="-10080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GB" sz="757" b="1" i="0" spc="189" baseline="-10080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GB" sz="757" b="1" i="0" spc="0" baseline="-100800" dirty="0">
                <a:solidFill>
                  <a:srgbClr val="000000"/>
                </a:solidFill>
                <a:latin typeface="Arial"/>
              </a:rPr>
              <a:t>corinac.t«d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Freeform 176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9140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1404"/>
                </a:lnTo>
                <a:close/>
                <a:moveTo>
                  <a:pt x="6566596" y="6858000"/>
                </a:moveTo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2" name="Picture 176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763" name="Picture 176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764" name="Picture 174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3100" y="1809750"/>
            <a:ext cx="1633601" cy="1385824"/>
          </a:xfrm>
          <a:prstGeom prst="rect">
            <a:avLst/>
          </a:prstGeom>
          <a:noFill/>
        </p:spPr>
      </p:pic>
      <p:sp>
        <p:nvSpPr>
          <p:cNvPr id="1765" name="Freeform 1765"/>
          <p:cNvSpPr/>
          <p:nvPr/>
        </p:nvSpPr>
        <p:spPr>
          <a:xfrm>
            <a:off x="5824601" y="1862202"/>
            <a:ext cx="1500124" cy="1253235"/>
          </a:xfrm>
          <a:custGeom>
            <a:avLst/>
            <a:gdLst/>
            <a:ahLst/>
            <a:cxnLst/>
            <a:rect l="0" t="0" r="0" b="0"/>
            <a:pathLst>
              <a:path w="1500124" h="1253235">
                <a:moveTo>
                  <a:pt x="1500124" y="1253235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6" name="Picture 176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9100" y="1800225"/>
            <a:ext cx="1652651" cy="1366774"/>
          </a:xfrm>
          <a:prstGeom prst="rect">
            <a:avLst/>
          </a:prstGeom>
          <a:noFill/>
        </p:spPr>
      </p:pic>
      <p:sp>
        <p:nvSpPr>
          <p:cNvPr id="1767" name="Freeform 1767"/>
          <p:cNvSpPr/>
          <p:nvPr/>
        </p:nvSpPr>
        <p:spPr>
          <a:xfrm>
            <a:off x="4291076" y="1852677"/>
            <a:ext cx="1529588" cy="1230248"/>
          </a:xfrm>
          <a:custGeom>
            <a:avLst/>
            <a:gdLst/>
            <a:ahLst/>
            <a:cxnLst/>
            <a:rect l="0" t="0" r="0" b="0"/>
            <a:pathLst>
              <a:path w="1529588" h="1230248">
                <a:moveTo>
                  <a:pt x="0" y="1230248"/>
                </a:moveTo>
                <a:lnTo>
                  <a:pt x="1529588" y="0"/>
                </a:lnTo>
              </a:path>
            </a:pathLst>
          </a:custGeom>
          <a:noFill/>
          <a:ln w="254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8" name="Picture 173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1950" y="3086037"/>
            <a:ext cx="138112" cy="1214437"/>
          </a:xfrm>
          <a:prstGeom prst="rect">
            <a:avLst/>
          </a:prstGeom>
          <a:noFill/>
        </p:spPr>
      </p:pic>
      <p:pic>
        <p:nvPicPr>
          <p:cNvPr id="1769" name="Picture 174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4275" y="3028887"/>
            <a:ext cx="938212" cy="138112"/>
          </a:xfrm>
          <a:prstGeom prst="rect">
            <a:avLst/>
          </a:prstGeom>
          <a:noFill/>
        </p:spPr>
      </p:pic>
      <p:sp>
        <p:nvSpPr>
          <p:cNvPr id="1770" name="Freeform 1770"/>
          <p:cNvSpPr/>
          <p:nvPr/>
        </p:nvSpPr>
        <p:spPr>
          <a:xfrm>
            <a:off x="7596251" y="3081402"/>
            <a:ext cx="808481" cy="4698"/>
          </a:xfrm>
          <a:custGeom>
            <a:avLst/>
            <a:gdLst/>
            <a:ahLst/>
            <a:cxnLst/>
            <a:rect l="0" t="0" r="0" b="0"/>
            <a:pathLst>
              <a:path w="808481" h="4698">
                <a:moveTo>
                  <a:pt x="0" y="0"/>
                </a:moveTo>
                <a:lnTo>
                  <a:pt x="808481" y="4698"/>
                </a:lnTo>
              </a:path>
            </a:pathLst>
          </a:custGeom>
          <a:noFill/>
          <a:ln w="254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1" name="Picture 173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8650" y="2724150"/>
            <a:ext cx="714375" cy="762000"/>
          </a:xfrm>
          <a:prstGeom prst="rect">
            <a:avLst/>
          </a:prstGeom>
          <a:noFill/>
        </p:spPr>
      </p:pic>
      <p:pic>
        <p:nvPicPr>
          <p:cNvPr id="1772" name="Picture 174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1150" y="1657350"/>
            <a:ext cx="790575" cy="581025"/>
          </a:xfrm>
          <a:prstGeom prst="rect">
            <a:avLst/>
          </a:prstGeom>
          <a:noFill/>
        </p:spPr>
      </p:pic>
      <p:pic>
        <p:nvPicPr>
          <p:cNvPr id="1773" name="Picture 173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8350" y="3028887"/>
            <a:ext cx="1300099" cy="138112"/>
          </a:xfrm>
          <a:prstGeom prst="rect">
            <a:avLst/>
          </a:prstGeom>
          <a:noFill/>
        </p:spPr>
      </p:pic>
      <p:pic>
        <p:nvPicPr>
          <p:cNvPr id="1774" name="Picture 173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2950" y="3028887"/>
            <a:ext cx="1195387" cy="138112"/>
          </a:xfrm>
          <a:prstGeom prst="rect">
            <a:avLst/>
          </a:prstGeom>
          <a:noFill/>
        </p:spPr>
      </p:pic>
      <p:pic>
        <p:nvPicPr>
          <p:cNvPr id="1775" name="Picture 174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6100" y="2828925"/>
            <a:ext cx="790575" cy="581025"/>
          </a:xfrm>
          <a:prstGeom prst="rect">
            <a:avLst/>
          </a:prstGeom>
          <a:noFill/>
        </p:spPr>
      </p:pic>
      <p:pic>
        <p:nvPicPr>
          <p:cNvPr id="1776" name="Picture 174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725" y="2828925"/>
            <a:ext cx="790575" cy="581025"/>
          </a:xfrm>
          <a:prstGeom prst="rect">
            <a:avLst/>
          </a:prstGeom>
          <a:noFill/>
        </p:spPr>
      </p:pic>
      <p:pic>
        <p:nvPicPr>
          <p:cNvPr id="1777" name="Picture 174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2850" y="3600450"/>
            <a:ext cx="714375" cy="752475"/>
          </a:xfrm>
          <a:prstGeom prst="rect">
            <a:avLst/>
          </a:prstGeom>
          <a:noFill/>
        </p:spPr>
      </p:pic>
      <p:pic>
        <p:nvPicPr>
          <p:cNvPr id="1778" name="Picture 177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7350" y="2771775"/>
            <a:ext cx="638175" cy="628650"/>
          </a:xfrm>
          <a:prstGeom prst="rect">
            <a:avLst/>
          </a:prstGeom>
          <a:noFill/>
        </p:spPr>
      </p:pic>
      <p:sp>
        <p:nvSpPr>
          <p:cNvPr id="1779" name="Freeform 1779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Freeform 1780"/>
          <p:cNvSpPr/>
          <p:nvPr/>
        </p:nvSpPr>
        <p:spPr>
          <a:xfrm>
            <a:off x="595376" y="285054"/>
            <a:ext cx="818642" cy="109408"/>
          </a:xfrm>
          <a:custGeom>
            <a:avLst/>
            <a:gdLst/>
            <a:ahLst/>
            <a:cxnLst/>
            <a:rect l="0" t="0" r="0" b="0"/>
            <a:pathLst>
              <a:path w="818642" h="109408">
                <a:moveTo>
                  <a:pt x="1" y="109408"/>
                </a:moveTo>
                <a:lnTo>
                  <a:pt x="818642" y="10940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7294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Freeform 1781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Rectangle 1782"/>
          <p:cNvSpPr/>
          <p:nvPr/>
        </p:nvSpPr>
        <p:spPr>
          <a:xfrm>
            <a:off x="598169" y="866112"/>
            <a:ext cx="5815604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Redundanța în rețele</a:t>
            </a:r>
          </a:p>
        </p:txBody>
      </p:sp>
      <p:sp>
        <p:nvSpPr>
          <p:cNvPr id="1783" name="Rectangle 1783"/>
          <p:cNvSpPr/>
          <p:nvPr/>
        </p:nvSpPr>
        <p:spPr>
          <a:xfrm>
            <a:off x="598169" y="4546804"/>
            <a:ext cx="11057585" cy="2089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Redundanța se poate implementa la niveluri diferite</a:t>
            </a:r>
          </a:p>
          <a:p>
            <a:pPr marL="457517">
              <a:lnSpc>
                <a:spcPts val="3138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La nivel de link (2 uplink-uri)</a:t>
            </a:r>
          </a:p>
          <a:p>
            <a:pPr marL="457517">
              <a:lnSpc>
                <a:spcPts val="3080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La nivel de dispozitiv de nivel 2 (multiple căi prin bucle fizice nivel </a:t>
            </a:r>
          </a:p>
          <a:p>
            <a:pPr marL="686435">
              <a:lnSpc>
                <a:spcPts val="2552"/>
              </a:lnSpc>
            </a:pP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2)</a:t>
            </a:r>
          </a:p>
          <a:p>
            <a:pPr marL="457517">
              <a:lnSpc>
                <a:spcPts val="3155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La nivel de dispozitiv de nivel 3 (multiple gatewa</a:t>
            </a:r>
            <a:r>
              <a:rPr lang="en-GB" sz="2402" b="0" i="0" spc="113" baseline="0" dirty="0">
                <a:solidFill>
                  <a:srgbClr val="000000"/>
                </a:solidFill>
                <a:latin typeface="WorkSans-Regular"/>
              </a:rPr>
              <a:t>y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-uri </a:t>
            </a:r>
            <a:r>
              <a:rPr lang="en-GB" sz="2402" b="0" i="0" spc="807" baseline="0" dirty="0">
                <a:solidFill>
                  <a:srgbClr val="000000"/>
                </a:solidFill>
                <a:latin typeface="WorkSans-Regular"/>
              </a:rPr>
              <a:t>–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HSRP, VRRP)</a:t>
            </a:r>
          </a:p>
          <a:p>
            <a:pPr marL="10873486">
              <a:lnSpc>
                <a:spcPts val="1267"/>
              </a:lnSpc>
            </a:pPr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43</a:t>
            </a:r>
          </a:p>
        </p:txBody>
      </p:sp>
      <p:sp>
        <p:nvSpPr>
          <p:cNvPr id="1784" name="Rectangle 1784"/>
          <p:cNvSpPr/>
          <p:nvPr/>
        </p:nvSpPr>
        <p:spPr>
          <a:xfrm>
            <a:off x="7442200" y="2691755"/>
            <a:ext cx="32916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SW2</a:t>
            </a:r>
          </a:p>
        </p:txBody>
      </p:sp>
      <p:sp>
        <p:nvSpPr>
          <p:cNvPr id="1785" name="Rectangle 1785"/>
          <p:cNvSpPr/>
          <p:nvPr/>
        </p:nvSpPr>
        <p:spPr>
          <a:xfrm>
            <a:off x="5034915" y="1682740"/>
            <a:ext cx="32916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SW3</a:t>
            </a:r>
          </a:p>
        </p:txBody>
      </p:sp>
      <p:sp>
        <p:nvSpPr>
          <p:cNvPr id="1786" name="Rectangle 1786"/>
          <p:cNvSpPr/>
          <p:nvPr/>
        </p:nvSpPr>
        <p:spPr>
          <a:xfrm>
            <a:off x="3586226" y="2800467"/>
            <a:ext cx="32916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SW1</a:t>
            </a:r>
          </a:p>
        </p:txBody>
      </p:sp>
      <p:sp>
        <p:nvSpPr>
          <p:cNvPr id="1787" name="Rectangle 1787"/>
          <p:cNvSpPr/>
          <p:nvPr/>
        </p:nvSpPr>
        <p:spPr>
          <a:xfrm>
            <a:off x="9003665" y="2924800"/>
            <a:ext cx="89072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Stația B</a:t>
            </a:r>
          </a:p>
        </p:txBody>
      </p:sp>
      <p:sp>
        <p:nvSpPr>
          <p:cNvPr id="1788" name="Rectangle 1788"/>
          <p:cNvSpPr/>
          <p:nvPr/>
        </p:nvSpPr>
        <p:spPr>
          <a:xfrm>
            <a:off x="3023235" y="3736330"/>
            <a:ext cx="89072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Stația A</a:t>
            </a:r>
          </a:p>
        </p:txBody>
      </p:sp>
      <p:sp>
        <p:nvSpPr>
          <p:cNvPr id="1789" name="Rectangle 1789"/>
          <p:cNvSpPr/>
          <p:nvPr/>
        </p:nvSpPr>
        <p:spPr>
          <a:xfrm>
            <a:off x="604002" y="163958"/>
            <a:ext cx="812663" cy="2402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933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74"/>
              </a:lnSpc>
            </a:pPr>
            <a:r>
              <a:rPr lang="en-GB" sz="900" b="1" i="0" spc="104" baseline="0" dirty="0">
                <a:solidFill>
                  <a:srgbClr val="9C5E07"/>
                </a:solidFill>
                <a:latin typeface="Times New Roman"/>
              </a:rPr>
              <a:t>50</a:t>
            </a:r>
            <a:r>
              <a:rPr lang="en-GB" sz="900" b="1" i="0" spc="-68" baseline="0" dirty="0">
                <a:solidFill>
                  <a:srgbClr val="9C5E07"/>
                </a:solidFill>
                <a:latin typeface="Times New Roman"/>
              </a:rPr>
              <a:t> </a:t>
            </a:r>
            <a:r>
              <a:rPr lang="en-GB" sz="700" b="0" i="0" spc="0" baseline="0" dirty="0">
                <a:solidFill>
                  <a:srgbClr val="9C5E07"/>
                </a:solidFill>
                <a:latin typeface="Arial"/>
              </a:rPr>
              <a:t>LABORATORY</a:t>
            </a:r>
          </a:p>
        </p:txBody>
      </p:sp>
      <p:sp>
        <p:nvSpPr>
          <p:cNvPr id="1790" name="Rectangle 1790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Freeform 179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9140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1404"/>
                </a:lnTo>
                <a:close/>
                <a:moveTo>
                  <a:pt x="656659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92" name="Picture 179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793" name="Picture 179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794" name="Picture 179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7525" y="2114487"/>
            <a:ext cx="1500124" cy="1243012"/>
          </a:xfrm>
          <a:prstGeom prst="rect">
            <a:avLst/>
          </a:prstGeom>
          <a:noFill/>
        </p:spPr>
      </p:pic>
      <p:sp>
        <p:nvSpPr>
          <p:cNvPr id="1795" name="Freeform 1795"/>
          <p:cNvSpPr/>
          <p:nvPr/>
        </p:nvSpPr>
        <p:spPr>
          <a:xfrm>
            <a:off x="3119501" y="2167002"/>
            <a:ext cx="1374266" cy="1105281"/>
          </a:xfrm>
          <a:custGeom>
            <a:avLst/>
            <a:gdLst/>
            <a:ahLst/>
            <a:cxnLst/>
            <a:rect l="0" t="0" r="0" b="0"/>
            <a:pathLst>
              <a:path w="1374266" h="1105281">
                <a:moveTo>
                  <a:pt x="0" y="1105281"/>
                </a:moveTo>
                <a:lnTo>
                  <a:pt x="1374266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96" name="Picture 179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9900" y="3267012"/>
            <a:ext cx="138112" cy="1100137"/>
          </a:xfrm>
          <a:prstGeom prst="rect">
            <a:avLst/>
          </a:prstGeom>
          <a:noFill/>
        </p:spPr>
      </p:pic>
      <p:pic>
        <p:nvPicPr>
          <p:cNvPr id="1797" name="Picture 179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9325" y="3209862"/>
            <a:ext cx="852487" cy="138112"/>
          </a:xfrm>
          <a:prstGeom prst="rect">
            <a:avLst/>
          </a:prstGeom>
          <a:noFill/>
        </p:spPr>
      </p:pic>
      <p:sp>
        <p:nvSpPr>
          <p:cNvPr id="1798" name="Freeform 1798"/>
          <p:cNvSpPr/>
          <p:nvPr/>
        </p:nvSpPr>
        <p:spPr>
          <a:xfrm>
            <a:off x="6091301" y="3262377"/>
            <a:ext cx="726313" cy="4190"/>
          </a:xfrm>
          <a:custGeom>
            <a:avLst/>
            <a:gdLst/>
            <a:ahLst/>
            <a:cxnLst/>
            <a:rect l="0" t="0" r="0" b="0"/>
            <a:pathLst>
              <a:path w="726313" h="4190">
                <a:moveTo>
                  <a:pt x="0" y="0"/>
                </a:moveTo>
                <a:lnTo>
                  <a:pt x="726313" y="419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99" name="Picture 179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8425" y="3714750"/>
            <a:ext cx="638175" cy="676275"/>
          </a:xfrm>
          <a:prstGeom prst="rect">
            <a:avLst/>
          </a:prstGeom>
          <a:noFill/>
        </p:spPr>
      </p:pic>
      <p:pic>
        <p:nvPicPr>
          <p:cNvPr id="1800" name="Picture 180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2943225"/>
            <a:ext cx="647700" cy="676275"/>
          </a:xfrm>
          <a:prstGeom prst="rect">
            <a:avLst/>
          </a:prstGeom>
          <a:noFill/>
        </p:spPr>
      </p:pic>
      <p:pic>
        <p:nvPicPr>
          <p:cNvPr id="1801" name="Picture 180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0550" y="2104962"/>
            <a:ext cx="1481074" cy="1262062"/>
          </a:xfrm>
          <a:prstGeom prst="rect">
            <a:avLst/>
          </a:prstGeom>
          <a:noFill/>
        </p:spPr>
      </p:pic>
      <p:sp>
        <p:nvSpPr>
          <p:cNvPr id="1802" name="Freeform 1802"/>
          <p:cNvSpPr/>
          <p:nvPr/>
        </p:nvSpPr>
        <p:spPr>
          <a:xfrm>
            <a:off x="4472051" y="2157477"/>
            <a:ext cx="1347724" cy="1125982"/>
          </a:xfrm>
          <a:custGeom>
            <a:avLst/>
            <a:gdLst/>
            <a:ahLst/>
            <a:cxnLst/>
            <a:rect l="0" t="0" r="0" b="0"/>
            <a:pathLst>
              <a:path w="1347724" h="1125982">
                <a:moveTo>
                  <a:pt x="1347724" y="1125982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3" name="Picture 180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990725"/>
            <a:ext cx="704850" cy="523875"/>
          </a:xfrm>
          <a:prstGeom prst="rect">
            <a:avLst/>
          </a:prstGeom>
          <a:noFill/>
        </p:spPr>
      </p:pic>
      <p:pic>
        <p:nvPicPr>
          <p:cNvPr id="1804" name="Picture 180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3209862"/>
            <a:ext cx="2528951" cy="138112"/>
          </a:xfrm>
          <a:prstGeom prst="rect">
            <a:avLst/>
          </a:prstGeom>
          <a:noFill/>
        </p:spPr>
      </p:pic>
      <p:pic>
        <p:nvPicPr>
          <p:cNvPr id="1805" name="Picture 180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7825" y="3038475"/>
            <a:ext cx="714375" cy="523875"/>
          </a:xfrm>
          <a:prstGeom prst="rect">
            <a:avLst/>
          </a:prstGeom>
          <a:noFill/>
        </p:spPr>
      </p:pic>
      <p:pic>
        <p:nvPicPr>
          <p:cNvPr id="1806" name="Picture 180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250" y="3019425"/>
            <a:ext cx="714375" cy="523875"/>
          </a:xfrm>
          <a:prstGeom prst="rect">
            <a:avLst/>
          </a:prstGeom>
          <a:noFill/>
        </p:spPr>
      </p:pic>
      <p:sp>
        <p:nvSpPr>
          <p:cNvPr id="1807" name="Freeform 1807"/>
          <p:cNvSpPr/>
          <p:nvPr/>
        </p:nvSpPr>
        <p:spPr>
          <a:xfrm>
            <a:off x="3505200" y="3962400"/>
            <a:ext cx="533400" cy="285750"/>
          </a:xfrm>
          <a:custGeom>
            <a:avLst/>
            <a:gdLst/>
            <a:ahLst/>
            <a:cxnLst/>
            <a:rect l="0" t="0" r="0" b="0"/>
            <a:pathLst>
              <a:path w="533400" h="285750">
                <a:moveTo>
                  <a:pt x="0" y="285750"/>
                </a:moveTo>
                <a:lnTo>
                  <a:pt x="533400" y="285750"/>
                </a:lnTo>
                <a:lnTo>
                  <a:pt x="53340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Freeform 1808"/>
          <p:cNvSpPr/>
          <p:nvPr/>
        </p:nvSpPr>
        <p:spPr>
          <a:xfrm>
            <a:off x="3505200" y="3962400"/>
            <a:ext cx="533400" cy="285750"/>
          </a:xfrm>
          <a:custGeom>
            <a:avLst/>
            <a:gdLst/>
            <a:ahLst/>
            <a:cxnLst/>
            <a:rect l="0" t="0" r="0" b="0"/>
            <a:pathLst>
              <a:path w="533400" h="285750">
                <a:moveTo>
                  <a:pt x="0" y="285750"/>
                </a:moveTo>
                <a:lnTo>
                  <a:pt x="533400" y="285750"/>
                </a:lnTo>
                <a:lnTo>
                  <a:pt x="53340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noFill/>
          <a:ln w="38100" cap="flat" cmpd="sng">
            <a:solidFill>
              <a:srgbClr val="0C75A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Freeform 1809"/>
          <p:cNvSpPr/>
          <p:nvPr/>
        </p:nvSpPr>
        <p:spPr>
          <a:xfrm>
            <a:off x="3505200" y="3962400"/>
            <a:ext cx="504825" cy="247650"/>
          </a:xfrm>
          <a:custGeom>
            <a:avLst/>
            <a:gdLst/>
            <a:ahLst/>
            <a:cxnLst/>
            <a:rect l="0" t="0" r="0" b="0"/>
            <a:pathLst>
              <a:path w="504825" h="247650">
                <a:moveTo>
                  <a:pt x="504825" y="0"/>
                </a:moveTo>
                <a:lnTo>
                  <a:pt x="252476" y="247650"/>
                </a:lnTo>
                <a:lnTo>
                  <a:pt x="0" y="0"/>
                </a:lnTo>
                <a:close/>
                <a:moveTo>
                  <a:pt x="-609600" y="2895600"/>
                </a:moveTo>
              </a:path>
            </a:pathLst>
          </a:custGeom>
          <a:solidFill>
            <a:srgbClr val="00B0F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Freeform 1810"/>
          <p:cNvSpPr/>
          <p:nvPr/>
        </p:nvSpPr>
        <p:spPr>
          <a:xfrm>
            <a:off x="3505200" y="3962400"/>
            <a:ext cx="504825" cy="247650"/>
          </a:xfrm>
          <a:custGeom>
            <a:avLst/>
            <a:gdLst/>
            <a:ahLst/>
            <a:cxnLst/>
            <a:rect l="0" t="0" r="0" b="0"/>
            <a:pathLst>
              <a:path w="504825" h="247650">
                <a:moveTo>
                  <a:pt x="504825" y="0"/>
                </a:moveTo>
                <a:lnTo>
                  <a:pt x="252476" y="247650"/>
                </a:lnTo>
                <a:lnTo>
                  <a:pt x="0" y="0"/>
                </a:lnTo>
                <a:close/>
                <a:moveTo>
                  <a:pt x="-609600" y="2895600"/>
                </a:moveTo>
              </a:path>
            </a:pathLst>
          </a:custGeom>
          <a:noFill/>
          <a:ln w="38100" cap="flat" cmpd="sng">
            <a:solidFill>
              <a:srgbClr val="0C75A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Freeform 1811"/>
          <p:cNvSpPr/>
          <p:nvPr/>
        </p:nvSpPr>
        <p:spPr>
          <a:xfrm>
            <a:off x="4810125" y="3924300"/>
            <a:ext cx="3314700" cy="333375"/>
          </a:xfrm>
          <a:custGeom>
            <a:avLst/>
            <a:gdLst/>
            <a:ahLst/>
            <a:cxnLst/>
            <a:rect l="0" t="0" r="0" b="0"/>
            <a:pathLst>
              <a:path w="3314700" h="333375">
                <a:moveTo>
                  <a:pt x="0" y="55627"/>
                </a:moveTo>
                <a:cubicBezTo>
                  <a:pt x="0" y="24893"/>
                  <a:pt x="24891" y="0"/>
                  <a:pt x="55626" y="0"/>
                </a:cubicBezTo>
                <a:lnTo>
                  <a:pt x="3259073" y="0"/>
                </a:lnTo>
                <a:cubicBezTo>
                  <a:pt x="3289807" y="0"/>
                  <a:pt x="3314700" y="24893"/>
                  <a:pt x="3314700" y="55627"/>
                </a:cubicBezTo>
                <a:lnTo>
                  <a:pt x="3314700" y="277749"/>
                </a:lnTo>
                <a:cubicBezTo>
                  <a:pt x="3314700" y="308483"/>
                  <a:pt x="3289807" y="333375"/>
                  <a:pt x="3259073" y="333375"/>
                </a:cubicBezTo>
                <a:lnTo>
                  <a:pt x="55626" y="333375"/>
                </a:lnTo>
                <a:cubicBezTo>
                  <a:pt x="24891" y="333375"/>
                  <a:pt x="0" y="308483"/>
                  <a:pt x="0" y="277749"/>
                </a:cubicBezTo>
                <a:close/>
                <a:moveTo>
                  <a:pt x="-1932052" y="2933700"/>
                </a:moveTo>
              </a:path>
            </a:pathLst>
          </a:custGeom>
          <a:solidFill>
            <a:srgbClr val="00B0F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Freeform 1812"/>
          <p:cNvSpPr/>
          <p:nvPr/>
        </p:nvSpPr>
        <p:spPr>
          <a:xfrm>
            <a:off x="4810125" y="3924300"/>
            <a:ext cx="3314700" cy="333375"/>
          </a:xfrm>
          <a:custGeom>
            <a:avLst/>
            <a:gdLst/>
            <a:ahLst/>
            <a:cxnLst/>
            <a:rect l="0" t="0" r="0" b="0"/>
            <a:pathLst>
              <a:path w="3314700" h="333375">
                <a:moveTo>
                  <a:pt x="0" y="55627"/>
                </a:moveTo>
                <a:cubicBezTo>
                  <a:pt x="0" y="24893"/>
                  <a:pt x="24891" y="0"/>
                  <a:pt x="55626" y="0"/>
                </a:cubicBezTo>
                <a:lnTo>
                  <a:pt x="3259073" y="0"/>
                </a:lnTo>
                <a:cubicBezTo>
                  <a:pt x="3289807" y="0"/>
                  <a:pt x="3314700" y="24893"/>
                  <a:pt x="3314700" y="55627"/>
                </a:cubicBezTo>
                <a:lnTo>
                  <a:pt x="3314700" y="277749"/>
                </a:lnTo>
                <a:cubicBezTo>
                  <a:pt x="3314700" y="308483"/>
                  <a:pt x="3289807" y="333375"/>
                  <a:pt x="3259073" y="333375"/>
                </a:cubicBezTo>
                <a:lnTo>
                  <a:pt x="55626" y="333375"/>
                </a:lnTo>
                <a:cubicBezTo>
                  <a:pt x="24891" y="333375"/>
                  <a:pt x="0" y="308483"/>
                  <a:pt x="0" y="277749"/>
                </a:cubicBezTo>
                <a:close/>
                <a:moveTo>
                  <a:pt x="-1932052" y="2933700"/>
                </a:moveTo>
              </a:path>
            </a:pathLst>
          </a:custGeom>
          <a:noFill/>
          <a:ln w="38100" cap="flat" cmpd="sng">
            <a:solidFill>
              <a:srgbClr val="0C75A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Freeform 1813"/>
          <p:cNvSpPr/>
          <p:nvPr/>
        </p:nvSpPr>
        <p:spPr>
          <a:xfrm>
            <a:off x="4152900" y="3962400"/>
            <a:ext cx="533400" cy="285750"/>
          </a:xfrm>
          <a:custGeom>
            <a:avLst/>
            <a:gdLst/>
            <a:ahLst/>
            <a:cxnLst/>
            <a:rect l="0" t="0" r="0" b="0"/>
            <a:pathLst>
              <a:path w="533400" h="285750">
                <a:moveTo>
                  <a:pt x="0" y="142875"/>
                </a:moveTo>
                <a:lnTo>
                  <a:pt x="142875" y="0"/>
                </a:lnTo>
                <a:lnTo>
                  <a:pt x="142875" y="71374"/>
                </a:lnTo>
                <a:lnTo>
                  <a:pt x="533400" y="71374"/>
                </a:lnTo>
                <a:lnTo>
                  <a:pt x="533400" y="214249"/>
                </a:lnTo>
                <a:lnTo>
                  <a:pt x="142875" y="214249"/>
                </a:lnTo>
                <a:lnTo>
                  <a:pt x="142875" y="285750"/>
                </a:lnTo>
                <a:close/>
                <a:moveTo>
                  <a:pt x="-1400175" y="2895600"/>
                </a:moveTo>
              </a:path>
            </a:pathLst>
          </a:custGeom>
          <a:solidFill>
            <a:srgbClr val="0070C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Freeform 1814"/>
          <p:cNvSpPr/>
          <p:nvPr/>
        </p:nvSpPr>
        <p:spPr>
          <a:xfrm>
            <a:off x="4152900" y="3962400"/>
            <a:ext cx="533400" cy="285750"/>
          </a:xfrm>
          <a:custGeom>
            <a:avLst/>
            <a:gdLst/>
            <a:ahLst/>
            <a:cxnLst/>
            <a:rect l="0" t="0" r="0" b="0"/>
            <a:pathLst>
              <a:path w="533400" h="285750">
                <a:moveTo>
                  <a:pt x="0" y="142875"/>
                </a:moveTo>
                <a:lnTo>
                  <a:pt x="142875" y="0"/>
                </a:lnTo>
                <a:lnTo>
                  <a:pt x="142875" y="71374"/>
                </a:lnTo>
                <a:lnTo>
                  <a:pt x="533400" y="71374"/>
                </a:lnTo>
                <a:lnTo>
                  <a:pt x="533400" y="214249"/>
                </a:lnTo>
                <a:lnTo>
                  <a:pt x="142875" y="214249"/>
                </a:lnTo>
                <a:lnTo>
                  <a:pt x="142875" y="285750"/>
                </a:lnTo>
                <a:close/>
                <a:moveTo>
                  <a:pt x="-1400175" y="2895600"/>
                </a:moveTo>
              </a:path>
            </a:pathLst>
          </a:custGeom>
          <a:noFill/>
          <a:ln w="38100" cap="flat" cmpd="sng">
            <a:solidFill>
              <a:srgbClr val="0C75A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Freeform 1815"/>
          <p:cNvSpPr/>
          <p:nvPr/>
        </p:nvSpPr>
        <p:spPr>
          <a:xfrm>
            <a:off x="8296275" y="4057650"/>
            <a:ext cx="2076450" cy="1131698"/>
          </a:xfrm>
          <a:custGeom>
            <a:avLst/>
            <a:gdLst/>
            <a:ahLst/>
            <a:cxnLst/>
            <a:rect l="0" t="0" r="0" b="0"/>
            <a:pathLst>
              <a:path w="2076450" h="1131698">
                <a:moveTo>
                  <a:pt x="0" y="152400"/>
                </a:moveTo>
                <a:cubicBezTo>
                  <a:pt x="0" y="68199"/>
                  <a:pt x="68198" y="0"/>
                  <a:pt x="152400" y="0"/>
                </a:cubicBezTo>
                <a:lnTo>
                  <a:pt x="1211326" y="0"/>
                </a:lnTo>
                <a:lnTo>
                  <a:pt x="1730375" y="0"/>
                </a:lnTo>
                <a:lnTo>
                  <a:pt x="1924050" y="0"/>
                </a:lnTo>
                <a:cubicBezTo>
                  <a:pt x="2008251" y="0"/>
                  <a:pt x="2076450" y="68199"/>
                  <a:pt x="2076450" y="152400"/>
                </a:cubicBezTo>
                <a:lnTo>
                  <a:pt x="2076450" y="533400"/>
                </a:lnTo>
                <a:lnTo>
                  <a:pt x="2076450" y="762000"/>
                </a:lnTo>
                <a:cubicBezTo>
                  <a:pt x="2076450" y="846202"/>
                  <a:pt x="2008251" y="914400"/>
                  <a:pt x="1924050" y="914400"/>
                </a:cubicBezTo>
                <a:lnTo>
                  <a:pt x="1730375" y="914400"/>
                </a:lnTo>
                <a:lnTo>
                  <a:pt x="1546986" y="1131698"/>
                </a:lnTo>
                <a:lnTo>
                  <a:pt x="1211326" y="914400"/>
                </a:lnTo>
                <a:lnTo>
                  <a:pt x="152400" y="914400"/>
                </a:lnTo>
                <a:cubicBezTo>
                  <a:pt x="68198" y="914400"/>
                  <a:pt x="0" y="846202"/>
                  <a:pt x="0" y="762000"/>
                </a:cubicBezTo>
                <a:lnTo>
                  <a:pt x="0" y="762000"/>
                </a:lnTo>
                <a:lnTo>
                  <a:pt x="0" y="533400"/>
                </a:lnTo>
                <a:close/>
                <a:moveTo>
                  <a:pt x="-5648325" y="28003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Freeform 1816"/>
          <p:cNvSpPr/>
          <p:nvPr/>
        </p:nvSpPr>
        <p:spPr>
          <a:xfrm>
            <a:off x="8296275" y="4057650"/>
            <a:ext cx="2076450" cy="1131698"/>
          </a:xfrm>
          <a:custGeom>
            <a:avLst/>
            <a:gdLst/>
            <a:ahLst/>
            <a:cxnLst/>
            <a:rect l="0" t="0" r="0" b="0"/>
            <a:pathLst>
              <a:path w="2076450" h="1131698">
                <a:moveTo>
                  <a:pt x="0" y="152400"/>
                </a:moveTo>
                <a:cubicBezTo>
                  <a:pt x="0" y="68199"/>
                  <a:pt x="68198" y="0"/>
                  <a:pt x="152400" y="0"/>
                </a:cubicBezTo>
                <a:lnTo>
                  <a:pt x="1211326" y="0"/>
                </a:lnTo>
                <a:lnTo>
                  <a:pt x="1730375" y="0"/>
                </a:lnTo>
                <a:lnTo>
                  <a:pt x="1924050" y="0"/>
                </a:lnTo>
                <a:cubicBezTo>
                  <a:pt x="2008251" y="0"/>
                  <a:pt x="2076450" y="68199"/>
                  <a:pt x="2076450" y="152400"/>
                </a:cubicBezTo>
                <a:lnTo>
                  <a:pt x="2076450" y="533400"/>
                </a:lnTo>
                <a:lnTo>
                  <a:pt x="2076450" y="762000"/>
                </a:lnTo>
                <a:cubicBezTo>
                  <a:pt x="2076450" y="846202"/>
                  <a:pt x="2008251" y="914400"/>
                  <a:pt x="1924050" y="914400"/>
                </a:cubicBezTo>
                <a:lnTo>
                  <a:pt x="1730375" y="914400"/>
                </a:lnTo>
                <a:lnTo>
                  <a:pt x="1546986" y="1131698"/>
                </a:lnTo>
                <a:lnTo>
                  <a:pt x="1211326" y="914400"/>
                </a:lnTo>
                <a:lnTo>
                  <a:pt x="152400" y="914400"/>
                </a:lnTo>
                <a:cubicBezTo>
                  <a:pt x="68198" y="914400"/>
                  <a:pt x="0" y="846202"/>
                  <a:pt x="0" y="762000"/>
                </a:cubicBezTo>
                <a:lnTo>
                  <a:pt x="0" y="762000"/>
                </a:lnTo>
                <a:lnTo>
                  <a:pt x="0" y="533400"/>
                </a:lnTo>
                <a:close/>
                <a:moveTo>
                  <a:pt x="-5648325" y="28003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Freeform 1817"/>
          <p:cNvSpPr/>
          <p:nvPr/>
        </p:nvSpPr>
        <p:spPr>
          <a:xfrm>
            <a:off x="2105405" y="5264570"/>
            <a:ext cx="862178" cy="365772"/>
          </a:xfrm>
          <a:custGeom>
            <a:avLst/>
            <a:gdLst/>
            <a:ahLst/>
            <a:cxnLst/>
            <a:rect l="0" t="0" r="0" b="0"/>
            <a:pathLst>
              <a:path w="862178" h="365772">
                <a:moveTo>
                  <a:pt x="0" y="365772"/>
                </a:moveTo>
                <a:lnTo>
                  <a:pt x="862178" y="365772"/>
                </a:lnTo>
                <a:lnTo>
                  <a:pt x="862178" y="0"/>
                </a:lnTo>
                <a:lnTo>
                  <a:pt x="0" y="0"/>
                </a:lnTo>
                <a:lnTo>
                  <a:pt x="0" y="365772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Freeform 1818"/>
          <p:cNvSpPr/>
          <p:nvPr/>
        </p:nvSpPr>
        <p:spPr>
          <a:xfrm>
            <a:off x="2967608" y="5264570"/>
            <a:ext cx="905447" cy="365772"/>
          </a:xfrm>
          <a:custGeom>
            <a:avLst/>
            <a:gdLst/>
            <a:ahLst/>
            <a:cxnLst/>
            <a:rect l="0" t="0" r="0" b="0"/>
            <a:pathLst>
              <a:path w="905447" h="365772">
                <a:moveTo>
                  <a:pt x="0" y="365772"/>
                </a:moveTo>
                <a:lnTo>
                  <a:pt x="905447" y="365772"/>
                </a:lnTo>
                <a:lnTo>
                  <a:pt x="905447" y="0"/>
                </a:lnTo>
                <a:lnTo>
                  <a:pt x="0" y="0"/>
                </a:lnTo>
                <a:lnTo>
                  <a:pt x="0" y="365772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Freeform 1819"/>
          <p:cNvSpPr/>
          <p:nvPr/>
        </p:nvSpPr>
        <p:spPr>
          <a:xfrm>
            <a:off x="3873119" y="5264570"/>
            <a:ext cx="1132725" cy="365772"/>
          </a:xfrm>
          <a:custGeom>
            <a:avLst/>
            <a:gdLst/>
            <a:ahLst/>
            <a:cxnLst/>
            <a:rect l="0" t="0" r="0" b="0"/>
            <a:pathLst>
              <a:path w="1132725" h="365772">
                <a:moveTo>
                  <a:pt x="0" y="365772"/>
                </a:moveTo>
                <a:lnTo>
                  <a:pt x="1132725" y="365772"/>
                </a:lnTo>
                <a:lnTo>
                  <a:pt x="1132725" y="0"/>
                </a:lnTo>
                <a:lnTo>
                  <a:pt x="0" y="0"/>
                </a:lnTo>
                <a:lnTo>
                  <a:pt x="0" y="365772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Freeform 1820"/>
          <p:cNvSpPr/>
          <p:nvPr/>
        </p:nvSpPr>
        <p:spPr>
          <a:xfrm>
            <a:off x="5005832" y="5264570"/>
            <a:ext cx="1132725" cy="365772"/>
          </a:xfrm>
          <a:custGeom>
            <a:avLst/>
            <a:gdLst/>
            <a:ahLst/>
            <a:cxnLst/>
            <a:rect l="0" t="0" r="0" b="0"/>
            <a:pathLst>
              <a:path w="1132725" h="365772">
                <a:moveTo>
                  <a:pt x="0" y="365772"/>
                </a:moveTo>
                <a:lnTo>
                  <a:pt x="1132725" y="365772"/>
                </a:lnTo>
                <a:lnTo>
                  <a:pt x="1132725" y="0"/>
                </a:lnTo>
                <a:lnTo>
                  <a:pt x="0" y="0"/>
                </a:lnTo>
                <a:lnTo>
                  <a:pt x="0" y="365772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Freeform 1821"/>
          <p:cNvSpPr/>
          <p:nvPr/>
        </p:nvSpPr>
        <p:spPr>
          <a:xfrm>
            <a:off x="6138545" y="5264570"/>
            <a:ext cx="1132725" cy="365772"/>
          </a:xfrm>
          <a:custGeom>
            <a:avLst/>
            <a:gdLst/>
            <a:ahLst/>
            <a:cxnLst/>
            <a:rect l="0" t="0" r="0" b="0"/>
            <a:pathLst>
              <a:path w="1132725" h="365772">
                <a:moveTo>
                  <a:pt x="0" y="365772"/>
                </a:moveTo>
                <a:lnTo>
                  <a:pt x="1132725" y="365772"/>
                </a:lnTo>
                <a:lnTo>
                  <a:pt x="1132725" y="0"/>
                </a:lnTo>
                <a:lnTo>
                  <a:pt x="0" y="0"/>
                </a:lnTo>
                <a:lnTo>
                  <a:pt x="0" y="365772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Freeform 1822"/>
          <p:cNvSpPr/>
          <p:nvPr/>
        </p:nvSpPr>
        <p:spPr>
          <a:xfrm>
            <a:off x="7271257" y="5264570"/>
            <a:ext cx="1132726" cy="365772"/>
          </a:xfrm>
          <a:custGeom>
            <a:avLst/>
            <a:gdLst/>
            <a:ahLst/>
            <a:cxnLst/>
            <a:rect l="0" t="0" r="0" b="0"/>
            <a:pathLst>
              <a:path w="1132726" h="365772">
                <a:moveTo>
                  <a:pt x="0" y="365772"/>
                </a:moveTo>
                <a:lnTo>
                  <a:pt x="1132726" y="365772"/>
                </a:lnTo>
                <a:lnTo>
                  <a:pt x="1132726" y="0"/>
                </a:lnTo>
                <a:lnTo>
                  <a:pt x="0" y="0"/>
                </a:lnTo>
                <a:lnTo>
                  <a:pt x="0" y="365772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Freeform 1823"/>
          <p:cNvSpPr/>
          <p:nvPr/>
        </p:nvSpPr>
        <p:spPr>
          <a:xfrm>
            <a:off x="8403970" y="5264570"/>
            <a:ext cx="1132726" cy="365772"/>
          </a:xfrm>
          <a:custGeom>
            <a:avLst/>
            <a:gdLst/>
            <a:ahLst/>
            <a:cxnLst/>
            <a:rect l="0" t="0" r="0" b="0"/>
            <a:pathLst>
              <a:path w="1132726" h="365772">
                <a:moveTo>
                  <a:pt x="0" y="365772"/>
                </a:moveTo>
                <a:lnTo>
                  <a:pt x="1132726" y="365772"/>
                </a:lnTo>
                <a:lnTo>
                  <a:pt x="1132726" y="0"/>
                </a:lnTo>
                <a:lnTo>
                  <a:pt x="0" y="0"/>
                </a:lnTo>
                <a:lnTo>
                  <a:pt x="0" y="365772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Freeform 1824"/>
          <p:cNvSpPr/>
          <p:nvPr/>
        </p:nvSpPr>
        <p:spPr>
          <a:xfrm>
            <a:off x="9536683" y="5264570"/>
            <a:ext cx="645656" cy="365772"/>
          </a:xfrm>
          <a:custGeom>
            <a:avLst/>
            <a:gdLst/>
            <a:ahLst/>
            <a:cxnLst/>
            <a:rect l="0" t="0" r="0" b="0"/>
            <a:pathLst>
              <a:path w="645656" h="365772">
                <a:moveTo>
                  <a:pt x="0" y="365772"/>
                </a:moveTo>
                <a:lnTo>
                  <a:pt x="645656" y="365772"/>
                </a:lnTo>
                <a:lnTo>
                  <a:pt x="645656" y="0"/>
                </a:lnTo>
                <a:lnTo>
                  <a:pt x="0" y="0"/>
                </a:lnTo>
                <a:lnTo>
                  <a:pt x="0" y="365772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Freeform 1825"/>
          <p:cNvSpPr/>
          <p:nvPr/>
        </p:nvSpPr>
        <p:spPr>
          <a:xfrm>
            <a:off x="2105405" y="5630342"/>
            <a:ext cx="862178" cy="944893"/>
          </a:xfrm>
          <a:custGeom>
            <a:avLst/>
            <a:gdLst/>
            <a:ahLst/>
            <a:cxnLst/>
            <a:rect l="0" t="0" r="0" b="0"/>
            <a:pathLst>
              <a:path w="862178" h="944893">
                <a:moveTo>
                  <a:pt x="0" y="944893"/>
                </a:moveTo>
                <a:lnTo>
                  <a:pt x="862178" y="944893"/>
                </a:lnTo>
                <a:lnTo>
                  <a:pt x="862178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Freeform 1826"/>
          <p:cNvSpPr/>
          <p:nvPr/>
        </p:nvSpPr>
        <p:spPr>
          <a:xfrm>
            <a:off x="2967608" y="5630342"/>
            <a:ext cx="905447" cy="944893"/>
          </a:xfrm>
          <a:custGeom>
            <a:avLst/>
            <a:gdLst/>
            <a:ahLst/>
            <a:cxnLst/>
            <a:rect l="0" t="0" r="0" b="0"/>
            <a:pathLst>
              <a:path w="905447" h="944893">
                <a:moveTo>
                  <a:pt x="0" y="944893"/>
                </a:moveTo>
                <a:lnTo>
                  <a:pt x="905447" y="944893"/>
                </a:lnTo>
                <a:lnTo>
                  <a:pt x="905447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Freeform 1827"/>
          <p:cNvSpPr/>
          <p:nvPr/>
        </p:nvSpPr>
        <p:spPr>
          <a:xfrm>
            <a:off x="3873119" y="5630342"/>
            <a:ext cx="1132725" cy="944893"/>
          </a:xfrm>
          <a:custGeom>
            <a:avLst/>
            <a:gdLst/>
            <a:ahLst/>
            <a:cxnLst/>
            <a:rect l="0" t="0" r="0" b="0"/>
            <a:pathLst>
              <a:path w="1132725" h="944893">
                <a:moveTo>
                  <a:pt x="0" y="944893"/>
                </a:moveTo>
                <a:lnTo>
                  <a:pt x="1132725" y="944893"/>
                </a:lnTo>
                <a:lnTo>
                  <a:pt x="1132725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Freeform 1828"/>
          <p:cNvSpPr/>
          <p:nvPr/>
        </p:nvSpPr>
        <p:spPr>
          <a:xfrm>
            <a:off x="5005832" y="5630342"/>
            <a:ext cx="1132725" cy="944893"/>
          </a:xfrm>
          <a:custGeom>
            <a:avLst/>
            <a:gdLst/>
            <a:ahLst/>
            <a:cxnLst/>
            <a:rect l="0" t="0" r="0" b="0"/>
            <a:pathLst>
              <a:path w="1132725" h="944893">
                <a:moveTo>
                  <a:pt x="0" y="944893"/>
                </a:moveTo>
                <a:lnTo>
                  <a:pt x="1132725" y="944893"/>
                </a:lnTo>
                <a:lnTo>
                  <a:pt x="1132725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Freeform 1829"/>
          <p:cNvSpPr/>
          <p:nvPr/>
        </p:nvSpPr>
        <p:spPr>
          <a:xfrm>
            <a:off x="6138545" y="5630342"/>
            <a:ext cx="1132725" cy="944893"/>
          </a:xfrm>
          <a:custGeom>
            <a:avLst/>
            <a:gdLst/>
            <a:ahLst/>
            <a:cxnLst/>
            <a:rect l="0" t="0" r="0" b="0"/>
            <a:pathLst>
              <a:path w="1132725" h="944893">
                <a:moveTo>
                  <a:pt x="0" y="944893"/>
                </a:moveTo>
                <a:lnTo>
                  <a:pt x="1132725" y="944893"/>
                </a:lnTo>
                <a:lnTo>
                  <a:pt x="1132725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Freeform 1830"/>
          <p:cNvSpPr/>
          <p:nvPr/>
        </p:nvSpPr>
        <p:spPr>
          <a:xfrm>
            <a:off x="7271257" y="5630342"/>
            <a:ext cx="1132726" cy="944893"/>
          </a:xfrm>
          <a:custGeom>
            <a:avLst/>
            <a:gdLst/>
            <a:ahLst/>
            <a:cxnLst/>
            <a:rect l="0" t="0" r="0" b="0"/>
            <a:pathLst>
              <a:path w="1132726" h="944893">
                <a:moveTo>
                  <a:pt x="0" y="944893"/>
                </a:moveTo>
                <a:lnTo>
                  <a:pt x="1132726" y="944893"/>
                </a:lnTo>
                <a:lnTo>
                  <a:pt x="1132726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Freeform 1831"/>
          <p:cNvSpPr/>
          <p:nvPr/>
        </p:nvSpPr>
        <p:spPr>
          <a:xfrm>
            <a:off x="8403970" y="5630342"/>
            <a:ext cx="1132726" cy="944893"/>
          </a:xfrm>
          <a:custGeom>
            <a:avLst/>
            <a:gdLst/>
            <a:ahLst/>
            <a:cxnLst/>
            <a:rect l="0" t="0" r="0" b="0"/>
            <a:pathLst>
              <a:path w="1132726" h="944893">
                <a:moveTo>
                  <a:pt x="0" y="944893"/>
                </a:moveTo>
                <a:lnTo>
                  <a:pt x="1132726" y="944893"/>
                </a:lnTo>
                <a:lnTo>
                  <a:pt x="1132726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Freeform 1832"/>
          <p:cNvSpPr/>
          <p:nvPr/>
        </p:nvSpPr>
        <p:spPr>
          <a:xfrm>
            <a:off x="9536683" y="5630342"/>
            <a:ext cx="645656" cy="944893"/>
          </a:xfrm>
          <a:custGeom>
            <a:avLst/>
            <a:gdLst/>
            <a:ahLst/>
            <a:cxnLst/>
            <a:rect l="0" t="0" r="0" b="0"/>
            <a:pathLst>
              <a:path w="645656" h="944893">
                <a:moveTo>
                  <a:pt x="0" y="944893"/>
                </a:moveTo>
                <a:lnTo>
                  <a:pt x="645656" y="944893"/>
                </a:lnTo>
                <a:lnTo>
                  <a:pt x="645656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Freeform 1833"/>
          <p:cNvSpPr/>
          <p:nvPr/>
        </p:nvSpPr>
        <p:spPr>
          <a:xfrm>
            <a:off x="2967608" y="5245481"/>
            <a:ext cx="0" cy="1348804"/>
          </a:xfrm>
          <a:custGeom>
            <a:avLst/>
            <a:gdLst/>
            <a:ahLst/>
            <a:cxnLst/>
            <a:rect l="0" t="0" r="0" b="0"/>
            <a:pathLst>
              <a:path h="1348804">
                <a:moveTo>
                  <a:pt x="0" y="0"/>
                </a:moveTo>
                <a:lnTo>
                  <a:pt x="0" y="1348804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Freeform 1834"/>
          <p:cNvSpPr/>
          <p:nvPr/>
        </p:nvSpPr>
        <p:spPr>
          <a:xfrm>
            <a:off x="3873119" y="5245481"/>
            <a:ext cx="0" cy="1348804"/>
          </a:xfrm>
          <a:custGeom>
            <a:avLst/>
            <a:gdLst/>
            <a:ahLst/>
            <a:cxnLst/>
            <a:rect l="0" t="0" r="0" b="0"/>
            <a:pathLst>
              <a:path h="1348804">
                <a:moveTo>
                  <a:pt x="0" y="0"/>
                </a:moveTo>
                <a:lnTo>
                  <a:pt x="0" y="1348804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Freeform 1835"/>
          <p:cNvSpPr/>
          <p:nvPr/>
        </p:nvSpPr>
        <p:spPr>
          <a:xfrm>
            <a:off x="5005832" y="5245481"/>
            <a:ext cx="0" cy="1348804"/>
          </a:xfrm>
          <a:custGeom>
            <a:avLst/>
            <a:gdLst/>
            <a:ahLst/>
            <a:cxnLst/>
            <a:rect l="0" t="0" r="0" b="0"/>
            <a:pathLst>
              <a:path h="1348804">
                <a:moveTo>
                  <a:pt x="0" y="0"/>
                </a:moveTo>
                <a:lnTo>
                  <a:pt x="0" y="1348804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Freeform 1836"/>
          <p:cNvSpPr/>
          <p:nvPr/>
        </p:nvSpPr>
        <p:spPr>
          <a:xfrm>
            <a:off x="6138545" y="5245481"/>
            <a:ext cx="0" cy="1348804"/>
          </a:xfrm>
          <a:custGeom>
            <a:avLst/>
            <a:gdLst/>
            <a:ahLst/>
            <a:cxnLst/>
            <a:rect l="0" t="0" r="0" b="0"/>
            <a:pathLst>
              <a:path h="1348804">
                <a:moveTo>
                  <a:pt x="0" y="0"/>
                </a:moveTo>
                <a:lnTo>
                  <a:pt x="0" y="1348804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Freeform 1837"/>
          <p:cNvSpPr/>
          <p:nvPr/>
        </p:nvSpPr>
        <p:spPr>
          <a:xfrm>
            <a:off x="7271257" y="5245481"/>
            <a:ext cx="0" cy="1348804"/>
          </a:xfrm>
          <a:custGeom>
            <a:avLst/>
            <a:gdLst/>
            <a:ahLst/>
            <a:cxnLst/>
            <a:rect l="0" t="0" r="0" b="0"/>
            <a:pathLst>
              <a:path h="1348804">
                <a:moveTo>
                  <a:pt x="0" y="0"/>
                </a:moveTo>
                <a:lnTo>
                  <a:pt x="0" y="1348804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Freeform 1838"/>
          <p:cNvSpPr/>
          <p:nvPr/>
        </p:nvSpPr>
        <p:spPr>
          <a:xfrm>
            <a:off x="8403970" y="5245481"/>
            <a:ext cx="0" cy="1348804"/>
          </a:xfrm>
          <a:custGeom>
            <a:avLst/>
            <a:gdLst/>
            <a:ahLst/>
            <a:cxnLst/>
            <a:rect l="0" t="0" r="0" b="0"/>
            <a:pathLst>
              <a:path h="1348804">
                <a:moveTo>
                  <a:pt x="0" y="0"/>
                </a:moveTo>
                <a:lnTo>
                  <a:pt x="0" y="1348804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Freeform 1839"/>
          <p:cNvSpPr/>
          <p:nvPr/>
        </p:nvSpPr>
        <p:spPr>
          <a:xfrm>
            <a:off x="9536683" y="5245481"/>
            <a:ext cx="0" cy="1348804"/>
          </a:xfrm>
          <a:custGeom>
            <a:avLst/>
            <a:gdLst/>
            <a:ahLst/>
            <a:cxnLst/>
            <a:rect l="0" t="0" r="0" b="0"/>
            <a:pathLst>
              <a:path h="1348804">
                <a:moveTo>
                  <a:pt x="0" y="0"/>
                </a:moveTo>
                <a:lnTo>
                  <a:pt x="0" y="1348804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Freeform 1840"/>
          <p:cNvSpPr/>
          <p:nvPr/>
        </p:nvSpPr>
        <p:spPr>
          <a:xfrm>
            <a:off x="2086355" y="5630342"/>
            <a:ext cx="8115047" cy="0"/>
          </a:xfrm>
          <a:custGeom>
            <a:avLst/>
            <a:gdLst/>
            <a:ahLst/>
            <a:cxnLst/>
            <a:rect l="0" t="0" r="0" b="0"/>
            <a:pathLst>
              <a:path w="8115047">
                <a:moveTo>
                  <a:pt x="0" y="0"/>
                </a:moveTo>
                <a:lnTo>
                  <a:pt x="8115047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Freeform 1841"/>
          <p:cNvSpPr/>
          <p:nvPr/>
        </p:nvSpPr>
        <p:spPr>
          <a:xfrm>
            <a:off x="2105405" y="5245481"/>
            <a:ext cx="0" cy="1348804"/>
          </a:xfrm>
          <a:custGeom>
            <a:avLst/>
            <a:gdLst/>
            <a:ahLst/>
            <a:cxnLst/>
            <a:rect l="0" t="0" r="0" b="0"/>
            <a:pathLst>
              <a:path h="1348804">
                <a:moveTo>
                  <a:pt x="0" y="0"/>
                </a:moveTo>
                <a:lnTo>
                  <a:pt x="0" y="1348804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Freeform 1842"/>
          <p:cNvSpPr/>
          <p:nvPr/>
        </p:nvSpPr>
        <p:spPr>
          <a:xfrm>
            <a:off x="10182352" y="5245481"/>
            <a:ext cx="0" cy="1348804"/>
          </a:xfrm>
          <a:custGeom>
            <a:avLst/>
            <a:gdLst/>
            <a:ahLst/>
            <a:cxnLst/>
            <a:rect l="0" t="0" r="0" b="0"/>
            <a:pathLst>
              <a:path h="1348804">
                <a:moveTo>
                  <a:pt x="0" y="0"/>
                </a:moveTo>
                <a:lnTo>
                  <a:pt x="0" y="1348804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Freeform 1843"/>
          <p:cNvSpPr/>
          <p:nvPr/>
        </p:nvSpPr>
        <p:spPr>
          <a:xfrm>
            <a:off x="2086355" y="5264531"/>
            <a:ext cx="8115047" cy="0"/>
          </a:xfrm>
          <a:custGeom>
            <a:avLst/>
            <a:gdLst/>
            <a:ahLst/>
            <a:cxnLst/>
            <a:rect l="0" t="0" r="0" b="0"/>
            <a:pathLst>
              <a:path w="8115047">
                <a:moveTo>
                  <a:pt x="0" y="0"/>
                </a:moveTo>
                <a:lnTo>
                  <a:pt x="8115047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Freeform 1844"/>
          <p:cNvSpPr/>
          <p:nvPr/>
        </p:nvSpPr>
        <p:spPr>
          <a:xfrm>
            <a:off x="2086355" y="6575235"/>
            <a:ext cx="8115047" cy="0"/>
          </a:xfrm>
          <a:custGeom>
            <a:avLst/>
            <a:gdLst/>
            <a:ahLst/>
            <a:cxnLst/>
            <a:rect l="0" t="0" r="0" b="0"/>
            <a:pathLst>
              <a:path w="8115047">
                <a:moveTo>
                  <a:pt x="0" y="0"/>
                </a:moveTo>
                <a:lnTo>
                  <a:pt x="8115047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Freeform 1845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6" name="Freeform 1846"/>
          <p:cNvSpPr/>
          <p:nvPr/>
        </p:nvSpPr>
        <p:spPr>
          <a:xfrm>
            <a:off x="595376" y="285054"/>
            <a:ext cx="818642" cy="109408"/>
          </a:xfrm>
          <a:custGeom>
            <a:avLst/>
            <a:gdLst/>
            <a:ahLst/>
            <a:cxnLst/>
            <a:rect l="0" t="0" r="0" b="0"/>
            <a:pathLst>
              <a:path w="818642" h="109408">
                <a:moveTo>
                  <a:pt x="1" y="109408"/>
                </a:moveTo>
                <a:lnTo>
                  <a:pt x="818642" y="10940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7294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Freeform 1847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8" name="Rectangle 1848"/>
          <p:cNvSpPr/>
          <p:nvPr/>
        </p:nvSpPr>
        <p:spPr>
          <a:xfrm>
            <a:off x="598169" y="899618"/>
            <a:ext cx="9560862" cy="592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3979" b="1" i="0" spc="0" baseline="0" dirty="0">
                <a:solidFill>
                  <a:srgbClr val="000000"/>
                </a:solidFill>
                <a:latin typeface="WorkSans-Bold"/>
              </a:rPr>
              <a:t>Probleme introduse de redundanță</a:t>
            </a:r>
            <a:r>
              <a:rPr lang="en-GB" sz="3979" b="1" i="0" spc="111" baseline="0" dirty="0">
                <a:solidFill>
                  <a:srgbClr val="000000"/>
                </a:solidFill>
                <a:latin typeface="WorkSans-Bold"/>
              </a:rPr>
              <a:t> </a:t>
            </a:r>
            <a:r>
              <a:rPr lang="en-GB" sz="3979" b="1" i="0" spc="1162" baseline="0" dirty="0">
                <a:solidFill>
                  <a:srgbClr val="000000"/>
                </a:solidFill>
                <a:latin typeface="WorkSans-Bold"/>
              </a:rPr>
              <a:t>-1</a:t>
            </a:r>
          </a:p>
        </p:txBody>
      </p:sp>
      <p:sp>
        <p:nvSpPr>
          <p:cNvPr id="1849" name="Rectangle 1849"/>
          <p:cNvSpPr/>
          <p:nvPr/>
        </p:nvSpPr>
        <p:spPr>
          <a:xfrm>
            <a:off x="11466830" y="6457823"/>
            <a:ext cx="18836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44</a:t>
            </a:r>
          </a:p>
        </p:txBody>
      </p:sp>
      <p:sp>
        <p:nvSpPr>
          <p:cNvPr id="1850" name="Rectangle 1850"/>
          <p:cNvSpPr/>
          <p:nvPr/>
        </p:nvSpPr>
        <p:spPr>
          <a:xfrm>
            <a:off x="1966595" y="4364060"/>
            <a:ext cx="6102013" cy="3579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402" b="0" i="0" spc="9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Cum va circula cadrul între switch-uri?</a:t>
            </a:r>
          </a:p>
        </p:txBody>
      </p:sp>
      <p:sp>
        <p:nvSpPr>
          <p:cNvPr id="1851" name="Rectangle 1851"/>
          <p:cNvSpPr/>
          <p:nvPr/>
        </p:nvSpPr>
        <p:spPr>
          <a:xfrm>
            <a:off x="6072504" y="2960995"/>
            <a:ext cx="329763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SW2</a:t>
            </a:r>
          </a:p>
        </p:txBody>
      </p:sp>
      <p:sp>
        <p:nvSpPr>
          <p:cNvPr id="1852" name="Rectangle 1852"/>
          <p:cNvSpPr/>
          <p:nvPr/>
        </p:nvSpPr>
        <p:spPr>
          <a:xfrm>
            <a:off x="3761359" y="1977362"/>
            <a:ext cx="329441" cy="200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000000"/>
                </a:solidFill>
                <a:latin typeface="Consolas-Bold"/>
              </a:rPr>
              <a:t>SW3</a:t>
            </a:r>
          </a:p>
        </p:txBody>
      </p:sp>
      <p:sp>
        <p:nvSpPr>
          <p:cNvPr id="1853" name="Rectangle 1853"/>
          <p:cNvSpPr/>
          <p:nvPr/>
        </p:nvSpPr>
        <p:spPr>
          <a:xfrm>
            <a:off x="1853564" y="3860536"/>
            <a:ext cx="89072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Stația A</a:t>
            </a:r>
          </a:p>
        </p:txBody>
      </p:sp>
      <p:sp>
        <p:nvSpPr>
          <p:cNvPr id="1854" name="Rectangle 1854"/>
          <p:cNvSpPr/>
          <p:nvPr/>
        </p:nvSpPr>
        <p:spPr>
          <a:xfrm>
            <a:off x="2500629" y="2969631"/>
            <a:ext cx="32916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SW1</a:t>
            </a:r>
          </a:p>
        </p:txBody>
      </p:sp>
      <p:sp>
        <p:nvSpPr>
          <p:cNvPr id="1855" name="Rectangle 1855"/>
          <p:cNvSpPr/>
          <p:nvPr/>
        </p:nvSpPr>
        <p:spPr>
          <a:xfrm>
            <a:off x="7417434" y="3114411"/>
            <a:ext cx="892525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Stația B</a:t>
            </a:r>
          </a:p>
        </p:txBody>
      </p:sp>
      <p:sp>
        <p:nvSpPr>
          <p:cNvPr id="1856" name="Rectangle 1856"/>
          <p:cNvSpPr/>
          <p:nvPr/>
        </p:nvSpPr>
        <p:spPr>
          <a:xfrm>
            <a:off x="5014595" y="3975472"/>
            <a:ext cx="2917587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FFFFFF"/>
                </a:solidFill>
                <a:latin typeface="WorkSans-Regular"/>
              </a:rPr>
              <a:t>Stația A trimite un broadcast</a:t>
            </a:r>
          </a:p>
        </p:txBody>
      </p:sp>
      <p:sp>
        <p:nvSpPr>
          <p:cNvPr id="1857" name="Rectangle 1857"/>
          <p:cNvSpPr/>
          <p:nvPr/>
        </p:nvSpPr>
        <p:spPr>
          <a:xfrm>
            <a:off x="8473058" y="4158987"/>
            <a:ext cx="1804134" cy="7312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651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Dacă TTL inițial e </a:t>
            </a:r>
          </a:p>
          <a:p>
            <a:pPr marL="0">
              <a:lnSpc>
                <a:spcPts val="1974"/>
              </a:lnSpc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40</a:t>
            </a:r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, la ce pas va fi </a:t>
            </a:r>
          </a:p>
          <a:p>
            <a:pPr marL="84201">
              <a:lnSpc>
                <a:spcPts val="1933"/>
              </a:lnSpc>
            </a:pPr>
            <a:r>
              <a:rPr lang="en-GB" sz="1575" b="0" i="0" spc="0" baseline="0" dirty="0">
                <a:solidFill>
                  <a:srgbClr val="000000"/>
                </a:solidFill>
                <a:latin typeface="WorkSans-Regular"/>
              </a:rPr>
              <a:t>aruncat cadrul?</a:t>
            </a:r>
          </a:p>
        </p:txBody>
      </p:sp>
      <p:sp>
        <p:nvSpPr>
          <p:cNvPr id="1858" name="Rectangle 1858"/>
          <p:cNvSpPr/>
          <p:nvPr/>
        </p:nvSpPr>
        <p:spPr>
          <a:xfrm>
            <a:off x="2210435" y="5323926"/>
            <a:ext cx="7719868" cy="10017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59079">
              <a:tabLst>
                <a:tab pos="1149729" algn="l"/>
                <a:tab pos="2169793" algn="l"/>
                <a:tab pos="3303268" algn="l"/>
                <a:tab pos="4436744" algn="l"/>
                <a:tab pos="5570472" algn="l"/>
                <a:tab pos="6704074" algn="l"/>
                <a:tab pos="7593963" algn="l"/>
                <a:tab pos="7593963" algn="l"/>
              </a:tabLst>
            </a:pPr>
            <a:r>
              <a:rPr lang="en-GB" sz="1802" b="0" i="0" spc="0" baseline="0" dirty="0">
                <a:solidFill>
                  <a:srgbClr val="FFFFFF"/>
                </a:solidFill>
                <a:latin typeface="WorkSans-Regular"/>
              </a:rPr>
              <a:t>T	</a:t>
            </a:r>
            <a:r>
              <a:rPr lang="en-GB" sz="1802" b="0" i="0" spc="0" baseline="0" dirty="0">
                <a:solidFill>
                  <a:srgbClr val="000000"/>
                </a:solidFill>
                <a:latin typeface="Consolas"/>
              </a:rPr>
              <a:t>1	2	3	4	5	6	7	</a:t>
            </a:r>
          </a:p>
          <a:p>
            <a:pPr marL="0">
              <a:lnSpc>
                <a:spcPts val="5748"/>
              </a:lnSpc>
              <a:tabLst>
                <a:tab pos="850900" algn="l"/>
                <a:tab pos="1757044" algn="l"/>
              </a:tabLst>
            </a:pPr>
            <a:r>
              <a:rPr lang="en-GB" sz="1802" b="0" i="0" spc="0" baseline="0" dirty="0">
                <a:solidFill>
                  <a:srgbClr val="FFFFFF"/>
                </a:solidFill>
                <a:latin typeface="WorkSans-Regular"/>
              </a:rPr>
              <a:t>Cadre	</a:t>
            </a:r>
            <a:r>
              <a:rPr lang="en-GB" sz="2162" b="1" i="0" spc="0" baseline="9457" dirty="0">
                <a:solidFill>
                  <a:srgbClr val="F15A24"/>
                </a:solidFill>
                <a:latin typeface="Consolas-Bold"/>
              </a:rPr>
              <a:t>A → SW1	</a:t>
            </a:r>
            <a:r>
              <a:rPr lang="en-GB" sz="2162" b="1" i="0" spc="0" baseline="68301" dirty="0">
                <a:solidFill>
                  <a:srgbClr val="C00000"/>
                </a:solidFill>
                <a:latin typeface="Consolas-Bold"/>
              </a:rPr>
              <a:t>S</a:t>
            </a:r>
            <a:r>
              <a:rPr lang="en-GB" sz="2159" b="1" i="0" spc="0" baseline="-47543" dirty="0">
                <a:solidFill>
                  <a:srgbClr val="7030A0"/>
                </a:solidFill>
                <a:latin typeface="Consolas-Bold"/>
              </a:rPr>
              <a:t>W</a:t>
            </a:r>
            <a:r>
              <a:rPr lang="en-GB" sz="2159" b="1" i="0" spc="721" baseline="-47543" dirty="0">
                <a:solidFill>
                  <a:srgbClr val="7030A0"/>
                </a:solidFill>
                <a:latin typeface="Consolas-Bold"/>
              </a:rPr>
              <a:t>1</a:t>
            </a:r>
            <a:r>
              <a:rPr lang="en-GB" sz="2159" b="1" i="0" spc="795" baseline="-47543" dirty="0">
                <a:solidFill>
                  <a:srgbClr val="7030A0"/>
                </a:solidFill>
                <a:latin typeface="Consolas-Bold"/>
              </a:rPr>
              <a:t>→</a:t>
            </a:r>
            <a:r>
              <a:rPr lang="en-GB" sz="2159" b="1" i="0" spc="0" baseline="-47543" dirty="0">
                <a:solidFill>
                  <a:srgbClr val="7030A0"/>
                </a:solidFill>
                <a:latin typeface="Consolas-Bold"/>
              </a:rPr>
              <a:t>SW2</a:t>
            </a:r>
          </a:p>
        </p:txBody>
      </p:sp>
      <p:sp>
        <p:nvSpPr>
          <p:cNvPr id="1859" name="Rectangle 1859"/>
          <p:cNvSpPr/>
          <p:nvPr/>
        </p:nvSpPr>
        <p:spPr>
          <a:xfrm>
            <a:off x="5101209" y="5827633"/>
            <a:ext cx="889421" cy="6010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C00000"/>
                </a:solidFill>
                <a:latin typeface="Consolas-Bold"/>
              </a:rPr>
              <a:t>SW3 → SW2</a:t>
            </a:r>
          </a:p>
          <a:p>
            <a:pPr marL="0">
              <a:lnSpc>
                <a:spcPts val="1652"/>
              </a:lnSpc>
            </a:pPr>
            <a:r>
              <a:rPr lang="en-GB" sz="1427" b="1" i="0" spc="0" baseline="0" dirty="0">
                <a:solidFill>
                  <a:srgbClr val="7030A0"/>
                </a:solidFill>
                <a:latin typeface="Consolas-Bold"/>
              </a:rPr>
              <a:t>SW2 → SW3</a:t>
            </a:r>
          </a:p>
          <a:p>
            <a:pPr marL="0">
              <a:lnSpc>
                <a:spcPts val="1652"/>
              </a:lnSpc>
            </a:pPr>
            <a:r>
              <a:rPr lang="en-GB" sz="1427" b="1" i="0" spc="0" baseline="0" dirty="0">
                <a:solidFill>
                  <a:srgbClr val="7030A0"/>
                </a:solidFill>
                <a:latin typeface="Consolas-Bold"/>
              </a:rPr>
              <a:t>SW2 → B</a:t>
            </a:r>
          </a:p>
        </p:txBody>
      </p:sp>
      <p:sp>
        <p:nvSpPr>
          <p:cNvPr id="1860" name="Rectangle 1860"/>
          <p:cNvSpPr/>
          <p:nvPr/>
        </p:nvSpPr>
        <p:spPr>
          <a:xfrm>
            <a:off x="6234684" y="5827633"/>
            <a:ext cx="889421" cy="6105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C00000"/>
                </a:solidFill>
                <a:latin typeface="Consolas-Bold"/>
              </a:rPr>
              <a:t>SW2 → SW1</a:t>
            </a:r>
          </a:p>
          <a:p>
            <a:pPr marL="0">
              <a:lnSpc>
                <a:spcPts val="1652"/>
              </a:lnSpc>
            </a:pPr>
            <a:r>
              <a:rPr lang="en-GB" sz="1427" b="1" i="0" spc="0" baseline="0" dirty="0">
                <a:solidFill>
                  <a:srgbClr val="C00000"/>
                </a:solidFill>
                <a:latin typeface="Consolas-Bold"/>
              </a:rPr>
              <a:t>SW2 → B</a:t>
            </a:r>
          </a:p>
          <a:p>
            <a:pPr marL="0">
              <a:lnSpc>
                <a:spcPts val="1727"/>
              </a:lnSpc>
            </a:pPr>
            <a:r>
              <a:rPr lang="en-GB" sz="1427" b="1" i="0" spc="0" baseline="0" dirty="0">
                <a:solidFill>
                  <a:srgbClr val="7030A0"/>
                </a:solidFill>
                <a:latin typeface="Consolas-Bold"/>
              </a:rPr>
              <a:t>SW3 → SW1</a:t>
            </a:r>
          </a:p>
        </p:txBody>
      </p:sp>
      <p:sp>
        <p:nvSpPr>
          <p:cNvPr id="1861" name="Rectangle 1861"/>
          <p:cNvSpPr/>
          <p:nvPr/>
        </p:nvSpPr>
        <p:spPr>
          <a:xfrm>
            <a:off x="7368158" y="5720953"/>
            <a:ext cx="892321" cy="8203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C00000"/>
                </a:solidFill>
                <a:latin typeface="Consolas-Bold"/>
              </a:rPr>
              <a:t>SW1 → SW3</a:t>
            </a:r>
          </a:p>
          <a:p>
            <a:pPr marL="0">
              <a:lnSpc>
                <a:spcPts val="1652"/>
              </a:lnSpc>
            </a:pPr>
            <a:r>
              <a:rPr lang="en-GB" sz="1427" b="1" i="0" spc="0" baseline="0" dirty="0">
                <a:solidFill>
                  <a:srgbClr val="7030A0"/>
                </a:solidFill>
                <a:latin typeface="Consolas-Bold"/>
              </a:rPr>
              <a:t>SW1 → SW2</a:t>
            </a:r>
          </a:p>
          <a:p>
            <a:pPr marL="0">
              <a:lnSpc>
                <a:spcPts val="1727"/>
              </a:lnSpc>
            </a:pPr>
            <a:r>
              <a:rPr lang="en-GB" sz="1427" b="1" i="0" spc="0" baseline="0" dirty="0">
                <a:solidFill>
                  <a:srgbClr val="C00000"/>
                </a:solidFill>
                <a:latin typeface="Consolas-Bold"/>
              </a:rPr>
              <a:t>SW1 → A</a:t>
            </a:r>
          </a:p>
          <a:p>
            <a:pPr marL="0">
              <a:lnSpc>
                <a:spcPts val="1651"/>
              </a:lnSpc>
            </a:pPr>
            <a:r>
              <a:rPr lang="en-GB" sz="1425" b="1" i="0" spc="0" baseline="0" dirty="0">
                <a:solidFill>
                  <a:srgbClr val="7030A0"/>
                </a:solidFill>
                <a:latin typeface="Consolas-Bold"/>
              </a:rPr>
              <a:t>SW1 → A</a:t>
            </a:r>
          </a:p>
        </p:txBody>
      </p:sp>
      <p:sp>
        <p:nvSpPr>
          <p:cNvPr id="1862" name="Rectangle 1862"/>
          <p:cNvSpPr/>
          <p:nvPr/>
        </p:nvSpPr>
        <p:spPr>
          <a:xfrm>
            <a:off x="8502015" y="5827633"/>
            <a:ext cx="889421" cy="6105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C00000"/>
                </a:solidFill>
                <a:latin typeface="Consolas-Bold"/>
              </a:rPr>
              <a:t>SW3 → SW2</a:t>
            </a:r>
          </a:p>
          <a:p>
            <a:pPr marL="0">
              <a:lnSpc>
                <a:spcPts val="1652"/>
              </a:lnSpc>
            </a:pPr>
            <a:r>
              <a:rPr lang="en-GB" sz="1427" b="1" i="0" spc="0" baseline="0" dirty="0">
                <a:solidFill>
                  <a:srgbClr val="7030A0"/>
                </a:solidFill>
                <a:latin typeface="Consolas-Bold"/>
              </a:rPr>
              <a:t>SW2 → SW3</a:t>
            </a:r>
          </a:p>
          <a:p>
            <a:pPr marL="0">
              <a:lnSpc>
                <a:spcPts val="1727"/>
              </a:lnSpc>
            </a:pPr>
            <a:r>
              <a:rPr lang="en-GB" sz="1427" b="1" i="0" spc="0" baseline="0" dirty="0">
                <a:solidFill>
                  <a:srgbClr val="7030A0"/>
                </a:solidFill>
                <a:latin typeface="Consolas-Bold"/>
              </a:rPr>
              <a:t>SW2 → B</a:t>
            </a:r>
          </a:p>
        </p:txBody>
      </p:sp>
      <p:sp>
        <p:nvSpPr>
          <p:cNvPr id="1863" name="Rectangle 1863"/>
          <p:cNvSpPr/>
          <p:nvPr/>
        </p:nvSpPr>
        <p:spPr>
          <a:xfrm>
            <a:off x="9817734" y="6041310"/>
            <a:ext cx="99710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…</a:t>
            </a:r>
          </a:p>
        </p:txBody>
      </p:sp>
      <p:sp>
        <p:nvSpPr>
          <p:cNvPr id="1864" name="Rectangle 1864"/>
          <p:cNvSpPr/>
          <p:nvPr/>
        </p:nvSpPr>
        <p:spPr>
          <a:xfrm>
            <a:off x="604002" y="163958"/>
            <a:ext cx="812663" cy="2402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933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74"/>
              </a:lnSpc>
            </a:pPr>
            <a:r>
              <a:rPr lang="en-GB" sz="900" b="1" i="0" spc="104" baseline="0" dirty="0">
                <a:solidFill>
                  <a:srgbClr val="9C5E07"/>
                </a:solidFill>
                <a:latin typeface="Times New Roman"/>
              </a:rPr>
              <a:t>50</a:t>
            </a:r>
            <a:r>
              <a:rPr lang="en-GB" sz="900" b="1" i="0" spc="-68" baseline="0" dirty="0">
                <a:solidFill>
                  <a:srgbClr val="9C5E07"/>
                </a:solidFill>
                <a:latin typeface="Times New Roman"/>
              </a:rPr>
              <a:t> </a:t>
            </a:r>
            <a:r>
              <a:rPr lang="en-GB" sz="700" b="0" i="0" spc="0" baseline="0" dirty="0">
                <a:solidFill>
                  <a:srgbClr val="9C5E07"/>
                </a:solidFill>
                <a:latin typeface="Arial"/>
              </a:rPr>
              <a:t>LABORATORY</a:t>
            </a:r>
          </a:p>
        </p:txBody>
      </p:sp>
      <p:sp>
        <p:nvSpPr>
          <p:cNvPr id="1865" name="Rectangle 1865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Freeform 186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681736" y="183389"/>
                </a:moveTo>
                <a:lnTo>
                  <a:pt x="1416811" y="183389"/>
                </a:lnTo>
                <a:lnTo>
                  <a:pt x="1416811" y="296672"/>
                </a:lnTo>
                <a:lnTo>
                  <a:pt x="681736" y="296672"/>
                </a:lnTo>
                <a:lnTo>
                  <a:pt x="681736" y="183389"/>
                </a:lnTo>
                <a:close/>
                <a:moveTo>
                  <a:pt x="599440" y="302260"/>
                </a:moveTo>
                <a:lnTo>
                  <a:pt x="1407667" y="302260"/>
                </a:lnTo>
                <a:lnTo>
                  <a:pt x="1407667" y="388112"/>
                </a:lnTo>
                <a:lnTo>
                  <a:pt x="599440" y="388112"/>
                </a:lnTo>
                <a:lnTo>
                  <a:pt x="599440" y="302260"/>
                </a:lnTo>
                <a:close/>
                <a:moveTo>
                  <a:pt x="11339068" y="1590548"/>
                </a:moveTo>
                <a:lnTo>
                  <a:pt x="11089893" y="1590548"/>
                </a:lnTo>
                <a:lnTo>
                  <a:pt x="11089893" y="1316071"/>
                </a:lnTo>
                <a:lnTo>
                  <a:pt x="11447780" y="1316071"/>
                </a:lnTo>
                <a:lnTo>
                  <a:pt x="11447780" y="1527556"/>
                </a:lnTo>
                <a:lnTo>
                  <a:pt x="11751818" y="1527556"/>
                </a:lnTo>
                <a:lnTo>
                  <a:pt x="11751818" y="1590548"/>
                </a:lnTo>
                <a:lnTo>
                  <a:pt x="11339068" y="1590548"/>
                </a:lnTo>
                <a:close/>
                <a:moveTo>
                  <a:pt x="5267452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67" name="Picture 186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868" name="Picture 18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869" name="Picture 186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904937"/>
            <a:ext cx="1576324" cy="1166812"/>
          </a:xfrm>
          <a:prstGeom prst="rect">
            <a:avLst/>
          </a:prstGeom>
          <a:noFill/>
        </p:spPr>
      </p:pic>
      <p:sp>
        <p:nvSpPr>
          <p:cNvPr id="1870" name="Freeform 1870"/>
          <p:cNvSpPr/>
          <p:nvPr/>
        </p:nvSpPr>
        <p:spPr>
          <a:xfrm>
            <a:off x="3414776" y="1957452"/>
            <a:ext cx="1452245" cy="1028064"/>
          </a:xfrm>
          <a:custGeom>
            <a:avLst/>
            <a:gdLst/>
            <a:ahLst/>
            <a:cxnLst/>
            <a:rect l="0" t="0" r="0" b="0"/>
            <a:pathLst>
              <a:path w="1452245" h="1028064">
                <a:moveTo>
                  <a:pt x="0" y="1028064"/>
                </a:moveTo>
                <a:lnTo>
                  <a:pt x="1452245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71" name="Picture 187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2828862"/>
            <a:ext cx="138112" cy="1033462"/>
          </a:xfrm>
          <a:prstGeom prst="rect">
            <a:avLst/>
          </a:prstGeom>
          <a:noFill/>
        </p:spPr>
      </p:pic>
      <p:pic>
        <p:nvPicPr>
          <p:cNvPr id="1872" name="Picture 187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7925" y="2933637"/>
            <a:ext cx="890587" cy="138112"/>
          </a:xfrm>
          <a:prstGeom prst="rect">
            <a:avLst/>
          </a:prstGeom>
          <a:noFill/>
        </p:spPr>
      </p:pic>
      <p:sp>
        <p:nvSpPr>
          <p:cNvPr id="1873" name="Freeform 1873"/>
          <p:cNvSpPr/>
          <p:nvPr/>
        </p:nvSpPr>
        <p:spPr>
          <a:xfrm>
            <a:off x="6319901" y="2986152"/>
            <a:ext cx="767588" cy="3937"/>
          </a:xfrm>
          <a:custGeom>
            <a:avLst/>
            <a:gdLst/>
            <a:ahLst/>
            <a:cxnLst/>
            <a:rect l="0" t="0" r="0" b="0"/>
            <a:pathLst>
              <a:path w="767588" h="3937">
                <a:moveTo>
                  <a:pt x="0" y="0"/>
                </a:moveTo>
                <a:lnTo>
                  <a:pt x="767588" y="3937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74" name="Picture 187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4150" y="3381375"/>
            <a:ext cx="685800" cy="638175"/>
          </a:xfrm>
          <a:prstGeom prst="rect">
            <a:avLst/>
          </a:prstGeom>
          <a:noFill/>
        </p:spPr>
      </p:pic>
      <p:pic>
        <p:nvPicPr>
          <p:cNvPr id="1875" name="Picture 187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3725" y="2676525"/>
            <a:ext cx="676275" cy="638175"/>
          </a:xfrm>
          <a:prstGeom prst="rect">
            <a:avLst/>
          </a:prstGeom>
          <a:noFill/>
        </p:spPr>
      </p:pic>
      <p:pic>
        <p:nvPicPr>
          <p:cNvPr id="1876" name="Picture 187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425" y="1904937"/>
            <a:ext cx="1557274" cy="1185862"/>
          </a:xfrm>
          <a:prstGeom prst="rect">
            <a:avLst/>
          </a:prstGeom>
          <a:noFill/>
        </p:spPr>
      </p:pic>
      <p:sp>
        <p:nvSpPr>
          <p:cNvPr id="1877" name="Freeform 1877"/>
          <p:cNvSpPr/>
          <p:nvPr/>
        </p:nvSpPr>
        <p:spPr>
          <a:xfrm>
            <a:off x="4614926" y="1957452"/>
            <a:ext cx="1424177" cy="1047241"/>
          </a:xfrm>
          <a:custGeom>
            <a:avLst/>
            <a:gdLst/>
            <a:ahLst/>
            <a:cxnLst/>
            <a:rect l="0" t="0" r="0" b="0"/>
            <a:pathLst>
              <a:path w="1424177" h="1047241">
                <a:moveTo>
                  <a:pt x="1424177" y="1047241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78" name="Picture 187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9100" y="1781175"/>
            <a:ext cx="752475" cy="485775"/>
          </a:xfrm>
          <a:prstGeom prst="rect">
            <a:avLst/>
          </a:prstGeom>
          <a:noFill/>
        </p:spPr>
      </p:pic>
      <p:pic>
        <p:nvPicPr>
          <p:cNvPr id="1879" name="Picture 187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933637"/>
            <a:ext cx="2671826" cy="138112"/>
          </a:xfrm>
          <a:prstGeom prst="rect">
            <a:avLst/>
          </a:prstGeom>
          <a:noFill/>
        </p:spPr>
      </p:pic>
      <p:pic>
        <p:nvPicPr>
          <p:cNvPr id="1880" name="Picture 187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7850" y="2771775"/>
            <a:ext cx="752475" cy="485775"/>
          </a:xfrm>
          <a:prstGeom prst="rect">
            <a:avLst/>
          </a:prstGeom>
          <a:noFill/>
        </p:spPr>
      </p:pic>
      <p:pic>
        <p:nvPicPr>
          <p:cNvPr id="1881" name="Picture 188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9875" y="2771775"/>
            <a:ext cx="742950" cy="485775"/>
          </a:xfrm>
          <a:prstGeom prst="rect">
            <a:avLst/>
          </a:prstGeom>
          <a:noFill/>
        </p:spPr>
      </p:pic>
      <p:sp>
        <p:nvSpPr>
          <p:cNvPr id="1882" name="Freeform 1882"/>
          <p:cNvSpPr/>
          <p:nvPr/>
        </p:nvSpPr>
        <p:spPr>
          <a:xfrm>
            <a:off x="2126614" y="5027410"/>
            <a:ext cx="862178" cy="365773"/>
          </a:xfrm>
          <a:custGeom>
            <a:avLst/>
            <a:gdLst/>
            <a:ahLst/>
            <a:cxnLst/>
            <a:rect l="0" t="0" r="0" b="0"/>
            <a:pathLst>
              <a:path w="862178" h="365773">
                <a:moveTo>
                  <a:pt x="0" y="365773"/>
                </a:moveTo>
                <a:lnTo>
                  <a:pt x="862178" y="365773"/>
                </a:lnTo>
                <a:lnTo>
                  <a:pt x="862178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Freeform 1883"/>
          <p:cNvSpPr/>
          <p:nvPr/>
        </p:nvSpPr>
        <p:spPr>
          <a:xfrm>
            <a:off x="2988817" y="5027410"/>
            <a:ext cx="905447" cy="365773"/>
          </a:xfrm>
          <a:custGeom>
            <a:avLst/>
            <a:gdLst/>
            <a:ahLst/>
            <a:cxnLst/>
            <a:rect l="0" t="0" r="0" b="0"/>
            <a:pathLst>
              <a:path w="905447" h="365773">
                <a:moveTo>
                  <a:pt x="0" y="365773"/>
                </a:moveTo>
                <a:lnTo>
                  <a:pt x="905447" y="365773"/>
                </a:lnTo>
                <a:lnTo>
                  <a:pt x="905447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Freeform 1884"/>
          <p:cNvSpPr/>
          <p:nvPr/>
        </p:nvSpPr>
        <p:spPr>
          <a:xfrm>
            <a:off x="3894328" y="5027410"/>
            <a:ext cx="1132725" cy="365773"/>
          </a:xfrm>
          <a:custGeom>
            <a:avLst/>
            <a:gdLst/>
            <a:ahLst/>
            <a:cxnLst/>
            <a:rect l="0" t="0" r="0" b="0"/>
            <a:pathLst>
              <a:path w="1132725" h="365773">
                <a:moveTo>
                  <a:pt x="0" y="365773"/>
                </a:moveTo>
                <a:lnTo>
                  <a:pt x="1132725" y="365773"/>
                </a:lnTo>
                <a:lnTo>
                  <a:pt x="1132725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Freeform 1885"/>
          <p:cNvSpPr/>
          <p:nvPr/>
        </p:nvSpPr>
        <p:spPr>
          <a:xfrm>
            <a:off x="5027040" y="5027410"/>
            <a:ext cx="1132726" cy="365773"/>
          </a:xfrm>
          <a:custGeom>
            <a:avLst/>
            <a:gdLst/>
            <a:ahLst/>
            <a:cxnLst/>
            <a:rect l="0" t="0" r="0" b="0"/>
            <a:pathLst>
              <a:path w="1132726" h="365773">
                <a:moveTo>
                  <a:pt x="0" y="365773"/>
                </a:moveTo>
                <a:lnTo>
                  <a:pt x="1132726" y="365773"/>
                </a:lnTo>
                <a:lnTo>
                  <a:pt x="1132726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Freeform 1886"/>
          <p:cNvSpPr/>
          <p:nvPr/>
        </p:nvSpPr>
        <p:spPr>
          <a:xfrm>
            <a:off x="6159753" y="5027410"/>
            <a:ext cx="1132726" cy="365773"/>
          </a:xfrm>
          <a:custGeom>
            <a:avLst/>
            <a:gdLst/>
            <a:ahLst/>
            <a:cxnLst/>
            <a:rect l="0" t="0" r="0" b="0"/>
            <a:pathLst>
              <a:path w="1132726" h="365773">
                <a:moveTo>
                  <a:pt x="0" y="365773"/>
                </a:moveTo>
                <a:lnTo>
                  <a:pt x="1132726" y="365773"/>
                </a:lnTo>
                <a:lnTo>
                  <a:pt x="1132726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Freeform 1887"/>
          <p:cNvSpPr/>
          <p:nvPr/>
        </p:nvSpPr>
        <p:spPr>
          <a:xfrm>
            <a:off x="7292467" y="5027410"/>
            <a:ext cx="1132726" cy="365773"/>
          </a:xfrm>
          <a:custGeom>
            <a:avLst/>
            <a:gdLst/>
            <a:ahLst/>
            <a:cxnLst/>
            <a:rect l="0" t="0" r="0" b="0"/>
            <a:pathLst>
              <a:path w="1132726" h="365773">
                <a:moveTo>
                  <a:pt x="0" y="365773"/>
                </a:moveTo>
                <a:lnTo>
                  <a:pt x="1132726" y="365773"/>
                </a:lnTo>
                <a:lnTo>
                  <a:pt x="1132726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Freeform 1888"/>
          <p:cNvSpPr/>
          <p:nvPr/>
        </p:nvSpPr>
        <p:spPr>
          <a:xfrm>
            <a:off x="8425180" y="5027410"/>
            <a:ext cx="1132726" cy="365773"/>
          </a:xfrm>
          <a:custGeom>
            <a:avLst/>
            <a:gdLst/>
            <a:ahLst/>
            <a:cxnLst/>
            <a:rect l="0" t="0" r="0" b="0"/>
            <a:pathLst>
              <a:path w="1132726" h="365773">
                <a:moveTo>
                  <a:pt x="0" y="365773"/>
                </a:moveTo>
                <a:lnTo>
                  <a:pt x="1132726" y="365773"/>
                </a:lnTo>
                <a:lnTo>
                  <a:pt x="1132726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Freeform 1889"/>
          <p:cNvSpPr/>
          <p:nvPr/>
        </p:nvSpPr>
        <p:spPr>
          <a:xfrm>
            <a:off x="9557893" y="5027410"/>
            <a:ext cx="645655" cy="365773"/>
          </a:xfrm>
          <a:custGeom>
            <a:avLst/>
            <a:gdLst/>
            <a:ahLst/>
            <a:cxnLst/>
            <a:rect l="0" t="0" r="0" b="0"/>
            <a:pathLst>
              <a:path w="645655" h="365773">
                <a:moveTo>
                  <a:pt x="0" y="365773"/>
                </a:moveTo>
                <a:lnTo>
                  <a:pt x="645655" y="365773"/>
                </a:lnTo>
                <a:lnTo>
                  <a:pt x="645655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Freeform 1890"/>
          <p:cNvSpPr/>
          <p:nvPr/>
        </p:nvSpPr>
        <p:spPr>
          <a:xfrm>
            <a:off x="2126614" y="5393132"/>
            <a:ext cx="862178" cy="944892"/>
          </a:xfrm>
          <a:custGeom>
            <a:avLst/>
            <a:gdLst/>
            <a:ahLst/>
            <a:cxnLst/>
            <a:rect l="0" t="0" r="0" b="0"/>
            <a:pathLst>
              <a:path w="862178" h="944892">
                <a:moveTo>
                  <a:pt x="0" y="944892"/>
                </a:moveTo>
                <a:lnTo>
                  <a:pt x="862178" y="944892"/>
                </a:lnTo>
                <a:lnTo>
                  <a:pt x="862178" y="0"/>
                </a:lnTo>
                <a:lnTo>
                  <a:pt x="0" y="0"/>
                </a:lnTo>
                <a:lnTo>
                  <a:pt x="0" y="944892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Freeform 1891"/>
          <p:cNvSpPr/>
          <p:nvPr/>
        </p:nvSpPr>
        <p:spPr>
          <a:xfrm>
            <a:off x="2988817" y="5393132"/>
            <a:ext cx="905447" cy="944892"/>
          </a:xfrm>
          <a:custGeom>
            <a:avLst/>
            <a:gdLst/>
            <a:ahLst/>
            <a:cxnLst/>
            <a:rect l="0" t="0" r="0" b="0"/>
            <a:pathLst>
              <a:path w="905447" h="944892">
                <a:moveTo>
                  <a:pt x="0" y="944892"/>
                </a:moveTo>
                <a:lnTo>
                  <a:pt x="905447" y="944892"/>
                </a:lnTo>
                <a:lnTo>
                  <a:pt x="905447" y="0"/>
                </a:lnTo>
                <a:lnTo>
                  <a:pt x="0" y="0"/>
                </a:lnTo>
                <a:lnTo>
                  <a:pt x="0" y="944892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Freeform 1892"/>
          <p:cNvSpPr/>
          <p:nvPr/>
        </p:nvSpPr>
        <p:spPr>
          <a:xfrm>
            <a:off x="3894328" y="5393132"/>
            <a:ext cx="1132725" cy="944892"/>
          </a:xfrm>
          <a:custGeom>
            <a:avLst/>
            <a:gdLst/>
            <a:ahLst/>
            <a:cxnLst/>
            <a:rect l="0" t="0" r="0" b="0"/>
            <a:pathLst>
              <a:path w="1132725" h="944892">
                <a:moveTo>
                  <a:pt x="0" y="944892"/>
                </a:moveTo>
                <a:lnTo>
                  <a:pt x="1132725" y="944892"/>
                </a:lnTo>
                <a:lnTo>
                  <a:pt x="1132725" y="0"/>
                </a:lnTo>
                <a:lnTo>
                  <a:pt x="0" y="0"/>
                </a:lnTo>
                <a:lnTo>
                  <a:pt x="0" y="944892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Freeform 1893"/>
          <p:cNvSpPr/>
          <p:nvPr/>
        </p:nvSpPr>
        <p:spPr>
          <a:xfrm>
            <a:off x="5027040" y="5393132"/>
            <a:ext cx="1132726" cy="944892"/>
          </a:xfrm>
          <a:custGeom>
            <a:avLst/>
            <a:gdLst/>
            <a:ahLst/>
            <a:cxnLst/>
            <a:rect l="0" t="0" r="0" b="0"/>
            <a:pathLst>
              <a:path w="1132726" h="944892">
                <a:moveTo>
                  <a:pt x="0" y="944892"/>
                </a:moveTo>
                <a:lnTo>
                  <a:pt x="1132726" y="944892"/>
                </a:lnTo>
                <a:lnTo>
                  <a:pt x="1132726" y="0"/>
                </a:lnTo>
                <a:lnTo>
                  <a:pt x="0" y="0"/>
                </a:lnTo>
                <a:lnTo>
                  <a:pt x="0" y="944892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Freeform 1894"/>
          <p:cNvSpPr/>
          <p:nvPr/>
        </p:nvSpPr>
        <p:spPr>
          <a:xfrm>
            <a:off x="6159753" y="5393132"/>
            <a:ext cx="1132726" cy="944892"/>
          </a:xfrm>
          <a:custGeom>
            <a:avLst/>
            <a:gdLst/>
            <a:ahLst/>
            <a:cxnLst/>
            <a:rect l="0" t="0" r="0" b="0"/>
            <a:pathLst>
              <a:path w="1132726" h="944892">
                <a:moveTo>
                  <a:pt x="0" y="944892"/>
                </a:moveTo>
                <a:lnTo>
                  <a:pt x="1132726" y="944892"/>
                </a:lnTo>
                <a:lnTo>
                  <a:pt x="1132726" y="0"/>
                </a:lnTo>
                <a:lnTo>
                  <a:pt x="0" y="0"/>
                </a:lnTo>
                <a:lnTo>
                  <a:pt x="0" y="944892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Freeform 1895"/>
          <p:cNvSpPr/>
          <p:nvPr/>
        </p:nvSpPr>
        <p:spPr>
          <a:xfrm>
            <a:off x="7292467" y="5393132"/>
            <a:ext cx="1132726" cy="944892"/>
          </a:xfrm>
          <a:custGeom>
            <a:avLst/>
            <a:gdLst/>
            <a:ahLst/>
            <a:cxnLst/>
            <a:rect l="0" t="0" r="0" b="0"/>
            <a:pathLst>
              <a:path w="1132726" h="944892">
                <a:moveTo>
                  <a:pt x="0" y="944892"/>
                </a:moveTo>
                <a:lnTo>
                  <a:pt x="1132726" y="944892"/>
                </a:lnTo>
                <a:lnTo>
                  <a:pt x="1132726" y="0"/>
                </a:lnTo>
                <a:lnTo>
                  <a:pt x="0" y="0"/>
                </a:lnTo>
                <a:lnTo>
                  <a:pt x="0" y="944892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Freeform 1896"/>
          <p:cNvSpPr/>
          <p:nvPr/>
        </p:nvSpPr>
        <p:spPr>
          <a:xfrm>
            <a:off x="8425180" y="5393132"/>
            <a:ext cx="1132726" cy="944892"/>
          </a:xfrm>
          <a:custGeom>
            <a:avLst/>
            <a:gdLst/>
            <a:ahLst/>
            <a:cxnLst/>
            <a:rect l="0" t="0" r="0" b="0"/>
            <a:pathLst>
              <a:path w="1132726" h="944892">
                <a:moveTo>
                  <a:pt x="0" y="944892"/>
                </a:moveTo>
                <a:lnTo>
                  <a:pt x="1132726" y="944892"/>
                </a:lnTo>
                <a:lnTo>
                  <a:pt x="1132726" y="0"/>
                </a:lnTo>
                <a:lnTo>
                  <a:pt x="0" y="0"/>
                </a:lnTo>
                <a:lnTo>
                  <a:pt x="0" y="944892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Freeform 1897"/>
          <p:cNvSpPr/>
          <p:nvPr/>
        </p:nvSpPr>
        <p:spPr>
          <a:xfrm>
            <a:off x="9557893" y="5393132"/>
            <a:ext cx="645655" cy="944892"/>
          </a:xfrm>
          <a:custGeom>
            <a:avLst/>
            <a:gdLst/>
            <a:ahLst/>
            <a:cxnLst/>
            <a:rect l="0" t="0" r="0" b="0"/>
            <a:pathLst>
              <a:path w="645655" h="944892">
                <a:moveTo>
                  <a:pt x="0" y="944892"/>
                </a:moveTo>
                <a:lnTo>
                  <a:pt x="645655" y="944892"/>
                </a:lnTo>
                <a:lnTo>
                  <a:pt x="645655" y="0"/>
                </a:lnTo>
                <a:lnTo>
                  <a:pt x="0" y="0"/>
                </a:lnTo>
                <a:lnTo>
                  <a:pt x="0" y="944892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Freeform 1898"/>
          <p:cNvSpPr/>
          <p:nvPr/>
        </p:nvSpPr>
        <p:spPr>
          <a:xfrm>
            <a:off x="2988817" y="5008373"/>
            <a:ext cx="0" cy="1348701"/>
          </a:xfrm>
          <a:custGeom>
            <a:avLst/>
            <a:gdLst/>
            <a:ahLst/>
            <a:cxnLst/>
            <a:rect l="0" t="0" r="0" b="0"/>
            <a:pathLst>
              <a:path h="1348701">
                <a:moveTo>
                  <a:pt x="0" y="0"/>
                </a:moveTo>
                <a:lnTo>
                  <a:pt x="0" y="1348701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Freeform 1899"/>
          <p:cNvSpPr/>
          <p:nvPr/>
        </p:nvSpPr>
        <p:spPr>
          <a:xfrm>
            <a:off x="3894328" y="5008373"/>
            <a:ext cx="0" cy="1348701"/>
          </a:xfrm>
          <a:custGeom>
            <a:avLst/>
            <a:gdLst/>
            <a:ahLst/>
            <a:cxnLst/>
            <a:rect l="0" t="0" r="0" b="0"/>
            <a:pathLst>
              <a:path h="1348701">
                <a:moveTo>
                  <a:pt x="0" y="0"/>
                </a:moveTo>
                <a:lnTo>
                  <a:pt x="0" y="1348701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Freeform 1900"/>
          <p:cNvSpPr/>
          <p:nvPr/>
        </p:nvSpPr>
        <p:spPr>
          <a:xfrm>
            <a:off x="5027040" y="5008373"/>
            <a:ext cx="0" cy="1348701"/>
          </a:xfrm>
          <a:custGeom>
            <a:avLst/>
            <a:gdLst/>
            <a:ahLst/>
            <a:cxnLst/>
            <a:rect l="0" t="0" r="0" b="0"/>
            <a:pathLst>
              <a:path h="1348701">
                <a:moveTo>
                  <a:pt x="0" y="0"/>
                </a:moveTo>
                <a:lnTo>
                  <a:pt x="0" y="1348701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Freeform 1901"/>
          <p:cNvSpPr/>
          <p:nvPr/>
        </p:nvSpPr>
        <p:spPr>
          <a:xfrm>
            <a:off x="6159753" y="5008373"/>
            <a:ext cx="0" cy="1348701"/>
          </a:xfrm>
          <a:custGeom>
            <a:avLst/>
            <a:gdLst/>
            <a:ahLst/>
            <a:cxnLst/>
            <a:rect l="0" t="0" r="0" b="0"/>
            <a:pathLst>
              <a:path h="1348701">
                <a:moveTo>
                  <a:pt x="0" y="0"/>
                </a:moveTo>
                <a:lnTo>
                  <a:pt x="0" y="1348701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Freeform 1902"/>
          <p:cNvSpPr/>
          <p:nvPr/>
        </p:nvSpPr>
        <p:spPr>
          <a:xfrm>
            <a:off x="7292467" y="5008373"/>
            <a:ext cx="0" cy="1348701"/>
          </a:xfrm>
          <a:custGeom>
            <a:avLst/>
            <a:gdLst/>
            <a:ahLst/>
            <a:cxnLst/>
            <a:rect l="0" t="0" r="0" b="0"/>
            <a:pathLst>
              <a:path h="1348701">
                <a:moveTo>
                  <a:pt x="0" y="0"/>
                </a:moveTo>
                <a:lnTo>
                  <a:pt x="0" y="1348701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Freeform 1903"/>
          <p:cNvSpPr/>
          <p:nvPr/>
        </p:nvSpPr>
        <p:spPr>
          <a:xfrm>
            <a:off x="8425180" y="5008373"/>
            <a:ext cx="0" cy="1348701"/>
          </a:xfrm>
          <a:custGeom>
            <a:avLst/>
            <a:gdLst/>
            <a:ahLst/>
            <a:cxnLst/>
            <a:rect l="0" t="0" r="0" b="0"/>
            <a:pathLst>
              <a:path h="1348701">
                <a:moveTo>
                  <a:pt x="0" y="0"/>
                </a:moveTo>
                <a:lnTo>
                  <a:pt x="0" y="1348701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Freeform 1904"/>
          <p:cNvSpPr/>
          <p:nvPr/>
        </p:nvSpPr>
        <p:spPr>
          <a:xfrm>
            <a:off x="9557893" y="5008373"/>
            <a:ext cx="0" cy="1348701"/>
          </a:xfrm>
          <a:custGeom>
            <a:avLst/>
            <a:gdLst/>
            <a:ahLst/>
            <a:cxnLst/>
            <a:rect l="0" t="0" r="0" b="0"/>
            <a:pathLst>
              <a:path h="1348701">
                <a:moveTo>
                  <a:pt x="0" y="0"/>
                </a:moveTo>
                <a:lnTo>
                  <a:pt x="0" y="1348701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Freeform 1905"/>
          <p:cNvSpPr/>
          <p:nvPr/>
        </p:nvSpPr>
        <p:spPr>
          <a:xfrm>
            <a:off x="2107564" y="5393183"/>
            <a:ext cx="8115046" cy="0"/>
          </a:xfrm>
          <a:custGeom>
            <a:avLst/>
            <a:gdLst/>
            <a:ahLst/>
            <a:cxnLst/>
            <a:rect l="0" t="0" r="0" b="0"/>
            <a:pathLst>
              <a:path w="8115046">
                <a:moveTo>
                  <a:pt x="0" y="0"/>
                </a:moveTo>
                <a:lnTo>
                  <a:pt x="8115046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Freeform 1906"/>
          <p:cNvSpPr/>
          <p:nvPr/>
        </p:nvSpPr>
        <p:spPr>
          <a:xfrm>
            <a:off x="2126614" y="5008373"/>
            <a:ext cx="0" cy="1348701"/>
          </a:xfrm>
          <a:custGeom>
            <a:avLst/>
            <a:gdLst/>
            <a:ahLst/>
            <a:cxnLst/>
            <a:rect l="0" t="0" r="0" b="0"/>
            <a:pathLst>
              <a:path h="1348701">
                <a:moveTo>
                  <a:pt x="0" y="0"/>
                </a:moveTo>
                <a:lnTo>
                  <a:pt x="0" y="1348701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Freeform 1907"/>
          <p:cNvSpPr/>
          <p:nvPr/>
        </p:nvSpPr>
        <p:spPr>
          <a:xfrm>
            <a:off x="10203560" y="5008373"/>
            <a:ext cx="0" cy="1348701"/>
          </a:xfrm>
          <a:custGeom>
            <a:avLst/>
            <a:gdLst/>
            <a:ahLst/>
            <a:cxnLst/>
            <a:rect l="0" t="0" r="0" b="0"/>
            <a:pathLst>
              <a:path h="1348701">
                <a:moveTo>
                  <a:pt x="0" y="0"/>
                </a:moveTo>
                <a:lnTo>
                  <a:pt x="0" y="1348701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Freeform 1908"/>
          <p:cNvSpPr/>
          <p:nvPr/>
        </p:nvSpPr>
        <p:spPr>
          <a:xfrm>
            <a:off x="2107564" y="5027423"/>
            <a:ext cx="8115046" cy="0"/>
          </a:xfrm>
          <a:custGeom>
            <a:avLst/>
            <a:gdLst/>
            <a:ahLst/>
            <a:cxnLst/>
            <a:rect l="0" t="0" r="0" b="0"/>
            <a:pathLst>
              <a:path w="8115046">
                <a:moveTo>
                  <a:pt x="0" y="0"/>
                </a:moveTo>
                <a:lnTo>
                  <a:pt x="8115046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Freeform 1909"/>
          <p:cNvSpPr/>
          <p:nvPr/>
        </p:nvSpPr>
        <p:spPr>
          <a:xfrm>
            <a:off x="2107564" y="6338024"/>
            <a:ext cx="8115046" cy="0"/>
          </a:xfrm>
          <a:custGeom>
            <a:avLst/>
            <a:gdLst/>
            <a:ahLst/>
            <a:cxnLst/>
            <a:rect l="0" t="0" r="0" b="0"/>
            <a:pathLst>
              <a:path w="8115046">
                <a:moveTo>
                  <a:pt x="0" y="0"/>
                </a:moveTo>
                <a:lnTo>
                  <a:pt x="8115046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Freeform 1910"/>
          <p:cNvSpPr/>
          <p:nvPr/>
        </p:nvSpPr>
        <p:spPr>
          <a:xfrm>
            <a:off x="5386451" y="6167438"/>
            <a:ext cx="238125" cy="361950"/>
          </a:xfrm>
          <a:custGeom>
            <a:avLst/>
            <a:gdLst/>
            <a:ahLst/>
            <a:cxnLst/>
            <a:rect l="0" t="0" r="0" b="0"/>
            <a:pathLst>
              <a:path w="238125" h="361950">
                <a:moveTo>
                  <a:pt x="0" y="119062"/>
                </a:moveTo>
                <a:lnTo>
                  <a:pt x="118999" y="0"/>
                </a:lnTo>
                <a:lnTo>
                  <a:pt x="238125" y="119062"/>
                </a:lnTo>
                <a:lnTo>
                  <a:pt x="178562" y="119062"/>
                </a:lnTo>
                <a:lnTo>
                  <a:pt x="178562" y="361950"/>
                </a:lnTo>
                <a:lnTo>
                  <a:pt x="59435" y="361950"/>
                </a:lnTo>
                <a:lnTo>
                  <a:pt x="59435" y="119062"/>
                </a:lnTo>
                <a:close/>
                <a:moveTo>
                  <a:pt x="-4814951" y="690562"/>
                </a:moveTo>
              </a:path>
            </a:pathLst>
          </a:custGeom>
          <a:solidFill>
            <a:srgbClr val="0C75A8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Freeform 1911"/>
          <p:cNvSpPr/>
          <p:nvPr/>
        </p:nvSpPr>
        <p:spPr>
          <a:xfrm>
            <a:off x="5386451" y="6167438"/>
            <a:ext cx="238125" cy="361950"/>
          </a:xfrm>
          <a:custGeom>
            <a:avLst/>
            <a:gdLst/>
            <a:ahLst/>
            <a:cxnLst/>
            <a:rect l="0" t="0" r="0" b="0"/>
            <a:pathLst>
              <a:path w="238125" h="361950">
                <a:moveTo>
                  <a:pt x="0" y="119062"/>
                </a:moveTo>
                <a:lnTo>
                  <a:pt x="118999" y="0"/>
                </a:lnTo>
                <a:lnTo>
                  <a:pt x="238125" y="119062"/>
                </a:lnTo>
                <a:lnTo>
                  <a:pt x="178562" y="119062"/>
                </a:lnTo>
                <a:lnTo>
                  <a:pt x="178562" y="361950"/>
                </a:lnTo>
                <a:lnTo>
                  <a:pt x="59435" y="361950"/>
                </a:lnTo>
                <a:lnTo>
                  <a:pt x="59435" y="119062"/>
                </a:lnTo>
                <a:close/>
                <a:moveTo>
                  <a:pt x="-4814951" y="690562"/>
                </a:moveTo>
              </a:path>
            </a:pathLst>
          </a:custGeom>
          <a:noFill/>
          <a:ln w="25400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Freeform 1912"/>
          <p:cNvSpPr/>
          <p:nvPr/>
        </p:nvSpPr>
        <p:spPr>
          <a:xfrm>
            <a:off x="8767826" y="6167438"/>
            <a:ext cx="228600" cy="361950"/>
          </a:xfrm>
          <a:custGeom>
            <a:avLst/>
            <a:gdLst/>
            <a:ahLst/>
            <a:cxnLst/>
            <a:rect l="0" t="0" r="0" b="0"/>
            <a:pathLst>
              <a:path w="228600" h="36195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61950"/>
                </a:lnTo>
                <a:lnTo>
                  <a:pt x="57150" y="361950"/>
                </a:lnTo>
                <a:lnTo>
                  <a:pt x="57150" y="114300"/>
                </a:lnTo>
                <a:close/>
                <a:moveTo>
                  <a:pt x="-8191564" y="690562"/>
                </a:moveTo>
              </a:path>
            </a:pathLst>
          </a:custGeom>
          <a:solidFill>
            <a:srgbClr val="0C75A8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Freeform 1913"/>
          <p:cNvSpPr/>
          <p:nvPr/>
        </p:nvSpPr>
        <p:spPr>
          <a:xfrm>
            <a:off x="8767826" y="6167438"/>
            <a:ext cx="228600" cy="361950"/>
          </a:xfrm>
          <a:custGeom>
            <a:avLst/>
            <a:gdLst/>
            <a:ahLst/>
            <a:cxnLst/>
            <a:rect l="0" t="0" r="0" b="0"/>
            <a:pathLst>
              <a:path w="228600" h="36195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61950"/>
                </a:lnTo>
                <a:lnTo>
                  <a:pt x="57150" y="361950"/>
                </a:lnTo>
                <a:lnTo>
                  <a:pt x="57150" y="114300"/>
                </a:lnTo>
                <a:close/>
                <a:moveTo>
                  <a:pt x="-8191564" y="690562"/>
                </a:moveTo>
              </a:path>
            </a:pathLst>
          </a:custGeom>
          <a:noFill/>
          <a:ln w="25400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Freeform 1914"/>
          <p:cNvSpPr/>
          <p:nvPr/>
        </p:nvSpPr>
        <p:spPr>
          <a:xfrm>
            <a:off x="6558026" y="6167438"/>
            <a:ext cx="228600" cy="361950"/>
          </a:xfrm>
          <a:custGeom>
            <a:avLst/>
            <a:gdLst/>
            <a:ahLst/>
            <a:cxnLst/>
            <a:rect l="0" t="0" r="0" b="0"/>
            <a:pathLst>
              <a:path w="228600" h="36195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61950"/>
                </a:lnTo>
                <a:lnTo>
                  <a:pt x="57150" y="361950"/>
                </a:lnTo>
                <a:lnTo>
                  <a:pt x="57150" y="114300"/>
                </a:lnTo>
                <a:close/>
                <a:moveTo>
                  <a:pt x="-5981764" y="690562"/>
                </a:moveTo>
              </a:path>
            </a:pathLst>
          </a:custGeom>
          <a:solidFill>
            <a:srgbClr val="0C75A8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Freeform 1915"/>
          <p:cNvSpPr/>
          <p:nvPr/>
        </p:nvSpPr>
        <p:spPr>
          <a:xfrm>
            <a:off x="6558026" y="6167438"/>
            <a:ext cx="228600" cy="361950"/>
          </a:xfrm>
          <a:custGeom>
            <a:avLst/>
            <a:gdLst/>
            <a:ahLst/>
            <a:cxnLst/>
            <a:rect l="0" t="0" r="0" b="0"/>
            <a:pathLst>
              <a:path w="228600" h="36195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61950"/>
                </a:lnTo>
                <a:lnTo>
                  <a:pt x="57150" y="361950"/>
                </a:lnTo>
                <a:lnTo>
                  <a:pt x="57150" y="114300"/>
                </a:lnTo>
                <a:close/>
                <a:moveTo>
                  <a:pt x="-5981764" y="690562"/>
                </a:moveTo>
              </a:path>
            </a:pathLst>
          </a:custGeom>
          <a:noFill/>
          <a:ln w="25400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Freeform 1916"/>
          <p:cNvSpPr/>
          <p:nvPr/>
        </p:nvSpPr>
        <p:spPr>
          <a:xfrm>
            <a:off x="3676650" y="3648075"/>
            <a:ext cx="533400" cy="276225"/>
          </a:xfrm>
          <a:custGeom>
            <a:avLst/>
            <a:gdLst/>
            <a:ahLst/>
            <a:cxnLst/>
            <a:rect l="0" t="0" r="0" b="0"/>
            <a:pathLst>
              <a:path w="533400" h="276225">
                <a:moveTo>
                  <a:pt x="0" y="276225"/>
                </a:moveTo>
                <a:lnTo>
                  <a:pt x="533400" y="276225"/>
                </a:lnTo>
                <a:lnTo>
                  <a:pt x="5334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Freeform 1917"/>
          <p:cNvSpPr/>
          <p:nvPr/>
        </p:nvSpPr>
        <p:spPr>
          <a:xfrm>
            <a:off x="3676650" y="3648075"/>
            <a:ext cx="533400" cy="276225"/>
          </a:xfrm>
          <a:custGeom>
            <a:avLst/>
            <a:gdLst/>
            <a:ahLst/>
            <a:cxnLst/>
            <a:rect l="0" t="0" r="0" b="0"/>
            <a:pathLst>
              <a:path w="533400" h="276225">
                <a:moveTo>
                  <a:pt x="0" y="276225"/>
                </a:moveTo>
                <a:lnTo>
                  <a:pt x="533400" y="276225"/>
                </a:lnTo>
                <a:lnTo>
                  <a:pt x="5334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noFill/>
          <a:ln w="38100" cap="flat" cmpd="sng">
            <a:solidFill>
              <a:srgbClr val="0C75A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8" name="Freeform 1918"/>
          <p:cNvSpPr/>
          <p:nvPr/>
        </p:nvSpPr>
        <p:spPr>
          <a:xfrm>
            <a:off x="3676650" y="3629025"/>
            <a:ext cx="504825" cy="247650"/>
          </a:xfrm>
          <a:custGeom>
            <a:avLst/>
            <a:gdLst/>
            <a:ahLst/>
            <a:cxnLst/>
            <a:rect l="0" t="0" r="0" b="0"/>
            <a:pathLst>
              <a:path w="504825" h="247650">
                <a:moveTo>
                  <a:pt x="504825" y="0"/>
                </a:moveTo>
                <a:lnTo>
                  <a:pt x="252476" y="247650"/>
                </a:lnTo>
                <a:lnTo>
                  <a:pt x="0" y="0"/>
                </a:lnTo>
                <a:close/>
                <a:moveTo>
                  <a:pt x="-447675" y="3228975"/>
                </a:moveTo>
              </a:path>
            </a:pathLst>
          </a:custGeom>
          <a:solidFill>
            <a:srgbClr val="00B0F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Freeform 1919"/>
          <p:cNvSpPr/>
          <p:nvPr/>
        </p:nvSpPr>
        <p:spPr>
          <a:xfrm>
            <a:off x="3676650" y="3629025"/>
            <a:ext cx="504825" cy="247650"/>
          </a:xfrm>
          <a:custGeom>
            <a:avLst/>
            <a:gdLst/>
            <a:ahLst/>
            <a:cxnLst/>
            <a:rect l="0" t="0" r="0" b="0"/>
            <a:pathLst>
              <a:path w="504825" h="247650">
                <a:moveTo>
                  <a:pt x="504825" y="0"/>
                </a:moveTo>
                <a:lnTo>
                  <a:pt x="252476" y="247650"/>
                </a:lnTo>
                <a:lnTo>
                  <a:pt x="0" y="0"/>
                </a:lnTo>
                <a:close/>
                <a:moveTo>
                  <a:pt x="-447675" y="3228975"/>
                </a:moveTo>
              </a:path>
            </a:pathLst>
          </a:custGeom>
          <a:noFill/>
          <a:ln w="38100" cap="flat" cmpd="sng">
            <a:solidFill>
              <a:srgbClr val="0C75A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0" name="Freeform 1920"/>
          <p:cNvSpPr/>
          <p:nvPr/>
        </p:nvSpPr>
        <p:spPr>
          <a:xfrm>
            <a:off x="4981575" y="3629025"/>
            <a:ext cx="3314700" cy="304800"/>
          </a:xfrm>
          <a:custGeom>
            <a:avLst/>
            <a:gdLst/>
            <a:ahLst/>
            <a:cxnLst/>
            <a:rect l="0" t="0" r="0" b="0"/>
            <a:pathLst>
              <a:path w="3314700" h="304800">
                <a:moveTo>
                  <a:pt x="0" y="50800"/>
                </a:moveTo>
                <a:cubicBezTo>
                  <a:pt x="0" y="22733"/>
                  <a:pt x="22733" y="0"/>
                  <a:pt x="50800" y="0"/>
                </a:cubicBezTo>
                <a:lnTo>
                  <a:pt x="3263900" y="0"/>
                </a:lnTo>
                <a:cubicBezTo>
                  <a:pt x="3291967" y="0"/>
                  <a:pt x="3314700" y="22733"/>
                  <a:pt x="3314700" y="50800"/>
                </a:cubicBezTo>
                <a:lnTo>
                  <a:pt x="3314700" y="254000"/>
                </a:lnTo>
                <a:cubicBezTo>
                  <a:pt x="3314700" y="282068"/>
                  <a:pt x="3291967" y="304800"/>
                  <a:pt x="3263900" y="304800"/>
                </a:cubicBezTo>
                <a:lnTo>
                  <a:pt x="50800" y="304800"/>
                </a:lnTo>
                <a:cubicBezTo>
                  <a:pt x="22733" y="304800"/>
                  <a:pt x="0" y="282068"/>
                  <a:pt x="0" y="254000"/>
                </a:cubicBezTo>
                <a:close/>
                <a:moveTo>
                  <a:pt x="-1803400" y="3228975"/>
                </a:moveTo>
              </a:path>
            </a:pathLst>
          </a:custGeom>
          <a:solidFill>
            <a:srgbClr val="00B0F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Freeform 1921"/>
          <p:cNvSpPr/>
          <p:nvPr/>
        </p:nvSpPr>
        <p:spPr>
          <a:xfrm>
            <a:off x="4981575" y="3629025"/>
            <a:ext cx="3314700" cy="304800"/>
          </a:xfrm>
          <a:custGeom>
            <a:avLst/>
            <a:gdLst/>
            <a:ahLst/>
            <a:cxnLst/>
            <a:rect l="0" t="0" r="0" b="0"/>
            <a:pathLst>
              <a:path w="3314700" h="304800">
                <a:moveTo>
                  <a:pt x="0" y="50800"/>
                </a:moveTo>
                <a:cubicBezTo>
                  <a:pt x="0" y="22733"/>
                  <a:pt x="22733" y="0"/>
                  <a:pt x="50800" y="0"/>
                </a:cubicBezTo>
                <a:lnTo>
                  <a:pt x="3263900" y="0"/>
                </a:lnTo>
                <a:cubicBezTo>
                  <a:pt x="3291967" y="0"/>
                  <a:pt x="3314700" y="22733"/>
                  <a:pt x="3314700" y="50800"/>
                </a:cubicBezTo>
                <a:lnTo>
                  <a:pt x="3314700" y="254000"/>
                </a:lnTo>
                <a:cubicBezTo>
                  <a:pt x="3314700" y="282068"/>
                  <a:pt x="3291967" y="304800"/>
                  <a:pt x="3263900" y="304800"/>
                </a:cubicBezTo>
                <a:lnTo>
                  <a:pt x="50800" y="304800"/>
                </a:lnTo>
                <a:cubicBezTo>
                  <a:pt x="22733" y="304800"/>
                  <a:pt x="0" y="282068"/>
                  <a:pt x="0" y="254000"/>
                </a:cubicBezTo>
                <a:close/>
                <a:moveTo>
                  <a:pt x="-1803400" y="3228975"/>
                </a:moveTo>
              </a:path>
            </a:pathLst>
          </a:custGeom>
          <a:noFill/>
          <a:ln w="38100" cap="flat" cmpd="sng">
            <a:solidFill>
              <a:srgbClr val="0C75A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Freeform 1922"/>
          <p:cNvSpPr/>
          <p:nvPr/>
        </p:nvSpPr>
        <p:spPr>
          <a:xfrm>
            <a:off x="4324350" y="3657600"/>
            <a:ext cx="533400" cy="285750"/>
          </a:xfrm>
          <a:custGeom>
            <a:avLst/>
            <a:gdLst/>
            <a:ahLst/>
            <a:cxnLst/>
            <a:rect l="0" t="0" r="0" b="0"/>
            <a:pathLst>
              <a:path w="533400" h="285750">
                <a:moveTo>
                  <a:pt x="0" y="142875"/>
                </a:moveTo>
                <a:lnTo>
                  <a:pt x="142875" y="0"/>
                </a:lnTo>
                <a:lnTo>
                  <a:pt x="142875" y="71374"/>
                </a:lnTo>
                <a:lnTo>
                  <a:pt x="533400" y="71374"/>
                </a:lnTo>
                <a:lnTo>
                  <a:pt x="533400" y="214249"/>
                </a:lnTo>
                <a:lnTo>
                  <a:pt x="142875" y="214249"/>
                </a:lnTo>
                <a:lnTo>
                  <a:pt x="142875" y="285750"/>
                </a:lnTo>
                <a:close/>
                <a:moveTo>
                  <a:pt x="-1266825" y="3200400"/>
                </a:moveTo>
              </a:path>
            </a:pathLst>
          </a:custGeom>
          <a:solidFill>
            <a:srgbClr val="0070C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Freeform 1923"/>
          <p:cNvSpPr/>
          <p:nvPr/>
        </p:nvSpPr>
        <p:spPr>
          <a:xfrm>
            <a:off x="4324350" y="3657600"/>
            <a:ext cx="533400" cy="285750"/>
          </a:xfrm>
          <a:custGeom>
            <a:avLst/>
            <a:gdLst/>
            <a:ahLst/>
            <a:cxnLst/>
            <a:rect l="0" t="0" r="0" b="0"/>
            <a:pathLst>
              <a:path w="533400" h="285750">
                <a:moveTo>
                  <a:pt x="0" y="142875"/>
                </a:moveTo>
                <a:lnTo>
                  <a:pt x="142875" y="0"/>
                </a:lnTo>
                <a:lnTo>
                  <a:pt x="142875" y="71374"/>
                </a:lnTo>
                <a:lnTo>
                  <a:pt x="533400" y="71374"/>
                </a:lnTo>
                <a:lnTo>
                  <a:pt x="533400" y="214249"/>
                </a:lnTo>
                <a:lnTo>
                  <a:pt x="142875" y="214249"/>
                </a:lnTo>
                <a:lnTo>
                  <a:pt x="142875" y="285750"/>
                </a:lnTo>
                <a:close/>
                <a:moveTo>
                  <a:pt x="-1266825" y="3200400"/>
                </a:moveTo>
              </a:path>
            </a:pathLst>
          </a:custGeom>
          <a:noFill/>
          <a:ln w="38100" cap="flat" cmpd="sng">
            <a:solidFill>
              <a:srgbClr val="0C75A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Freeform 1924"/>
          <p:cNvSpPr/>
          <p:nvPr/>
        </p:nvSpPr>
        <p:spPr>
          <a:xfrm>
            <a:off x="675385" y="177039"/>
            <a:ext cx="747776" cy="125983"/>
          </a:xfrm>
          <a:custGeom>
            <a:avLst/>
            <a:gdLst/>
            <a:ahLst/>
            <a:cxnLst/>
            <a:rect l="0" t="0" r="0" b="0"/>
            <a:pathLst>
              <a:path w="747776" h="125983">
                <a:moveTo>
                  <a:pt x="1" y="125983"/>
                </a:moveTo>
                <a:lnTo>
                  <a:pt x="747776" y="125983"/>
                </a:lnTo>
                <a:lnTo>
                  <a:pt x="747776" y="0"/>
                </a:lnTo>
                <a:lnTo>
                  <a:pt x="0" y="0"/>
                </a:lnTo>
                <a:close/>
                <a:moveTo>
                  <a:pt x="5879593" y="6680961"/>
                </a:moveTo>
              </a:path>
            </a:pathLst>
          </a:custGeom>
          <a:solidFill>
            <a:srgbClr val="FEA70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Freeform 1925"/>
          <p:cNvSpPr/>
          <p:nvPr/>
        </p:nvSpPr>
        <p:spPr>
          <a:xfrm>
            <a:off x="593089" y="295910"/>
            <a:ext cx="820928" cy="98552"/>
          </a:xfrm>
          <a:custGeom>
            <a:avLst/>
            <a:gdLst/>
            <a:ahLst/>
            <a:cxnLst/>
            <a:rect l="0" t="0" r="0" b="0"/>
            <a:pathLst>
              <a:path w="820928" h="98552">
                <a:moveTo>
                  <a:pt x="1" y="98552"/>
                </a:moveTo>
                <a:lnTo>
                  <a:pt x="820928" y="98552"/>
                </a:lnTo>
                <a:lnTo>
                  <a:pt x="820928" y="0"/>
                </a:lnTo>
                <a:lnTo>
                  <a:pt x="0" y="0"/>
                </a:lnTo>
                <a:close/>
                <a:moveTo>
                  <a:pt x="5870449" y="6562090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Freeform 1926"/>
          <p:cNvSpPr/>
          <p:nvPr/>
        </p:nvSpPr>
        <p:spPr>
          <a:xfrm>
            <a:off x="11083543" y="1309721"/>
            <a:ext cx="370587" cy="287177"/>
          </a:xfrm>
          <a:custGeom>
            <a:avLst/>
            <a:gdLst/>
            <a:ahLst/>
            <a:cxnLst/>
            <a:rect l="0" t="0" r="0" b="0"/>
            <a:pathLst>
              <a:path w="370587" h="287177">
                <a:moveTo>
                  <a:pt x="0" y="287177"/>
                </a:moveTo>
                <a:lnTo>
                  <a:pt x="370587" y="287177"/>
                </a:lnTo>
                <a:lnTo>
                  <a:pt x="370587" y="0"/>
                </a:lnTo>
                <a:lnTo>
                  <a:pt x="0" y="0"/>
                </a:lnTo>
                <a:close/>
                <a:moveTo>
                  <a:pt x="-5822441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7" name="Freeform 1927"/>
          <p:cNvSpPr/>
          <p:nvPr/>
        </p:nvSpPr>
        <p:spPr>
          <a:xfrm>
            <a:off x="11332718" y="1521206"/>
            <a:ext cx="425450" cy="75692"/>
          </a:xfrm>
          <a:custGeom>
            <a:avLst/>
            <a:gdLst/>
            <a:ahLst/>
            <a:cxnLst/>
            <a:rect l="0" t="0" r="0" b="0"/>
            <a:pathLst>
              <a:path w="425450" h="75692">
                <a:moveTo>
                  <a:pt x="0" y="75692"/>
                </a:moveTo>
                <a:lnTo>
                  <a:pt x="425450" y="75692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71616" y="533679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8" name="Rectangle 1928"/>
          <p:cNvSpPr/>
          <p:nvPr/>
        </p:nvSpPr>
        <p:spPr>
          <a:xfrm>
            <a:off x="598169" y="899618"/>
            <a:ext cx="9644264" cy="592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3979" b="1" i="0" spc="0" baseline="0" dirty="0">
                <a:solidFill>
                  <a:srgbClr val="000000"/>
                </a:solidFill>
                <a:latin typeface="WorkSans-Bold"/>
              </a:rPr>
              <a:t>Probleme introduse de redundanță</a:t>
            </a:r>
            <a:r>
              <a:rPr lang="en-GB" sz="3979" b="1" i="0" spc="111" baseline="0" dirty="0">
                <a:solidFill>
                  <a:srgbClr val="000000"/>
                </a:solidFill>
                <a:latin typeface="WorkSans-Bold"/>
              </a:rPr>
              <a:t> </a:t>
            </a:r>
            <a:r>
              <a:rPr lang="en-GB" sz="3979" b="1" i="0" spc="1162" baseline="0" dirty="0">
                <a:solidFill>
                  <a:srgbClr val="000000"/>
                </a:solidFill>
                <a:latin typeface="WorkSans-Bold"/>
              </a:rPr>
              <a:t>-2</a:t>
            </a:r>
          </a:p>
        </p:txBody>
      </p:sp>
      <p:sp>
        <p:nvSpPr>
          <p:cNvPr id="1929" name="Rectangle 1929"/>
          <p:cNvSpPr/>
          <p:nvPr/>
        </p:nvSpPr>
        <p:spPr>
          <a:xfrm>
            <a:off x="11471656" y="6457823"/>
            <a:ext cx="18394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45</a:t>
            </a:r>
          </a:p>
        </p:txBody>
      </p:sp>
      <p:sp>
        <p:nvSpPr>
          <p:cNvPr id="1930" name="Rectangle 1930"/>
          <p:cNvSpPr/>
          <p:nvPr/>
        </p:nvSpPr>
        <p:spPr>
          <a:xfrm>
            <a:off x="1966595" y="3831041"/>
            <a:ext cx="5207201" cy="6991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402" b="0" i="0" spc="9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Va ajunge pachetul la destinație?</a:t>
            </a:r>
          </a:p>
          <a:p>
            <a:pPr marL="457580">
              <a:lnSpc>
                <a:spcPts val="2686"/>
              </a:lnSpc>
            </a:pPr>
            <a:r>
              <a:rPr lang="en-GB" sz="2027" b="0" i="0" spc="109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R: Da, de o infinitate de ori.</a:t>
            </a:r>
          </a:p>
        </p:txBody>
      </p:sp>
      <p:sp>
        <p:nvSpPr>
          <p:cNvPr id="1931" name="Rectangle 1931"/>
          <p:cNvSpPr/>
          <p:nvPr/>
        </p:nvSpPr>
        <p:spPr>
          <a:xfrm>
            <a:off x="6257925" y="2628872"/>
            <a:ext cx="329441" cy="200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1" i="0" spc="0" baseline="0" dirty="0">
                <a:solidFill>
                  <a:srgbClr val="000000"/>
                </a:solidFill>
                <a:latin typeface="Consolas-Bold"/>
              </a:rPr>
              <a:t>SW2</a:t>
            </a:r>
          </a:p>
        </p:txBody>
      </p:sp>
      <p:sp>
        <p:nvSpPr>
          <p:cNvPr id="1932" name="Rectangle 1932"/>
          <p:cNvSpPr/>
          <p:nvPr/>
        </p:nvSpPr>
        <p:spPr>
          <a:xfrm>
            <a:off x="3891279" y="1764655"/>
            <a:ext cx="329763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SW3</a:t>
            </a:r>
          </a:p>
        </p:txBody>
      </p:sp>
      <p:sp>
        <p:nvSpPr>
          <p:cNvPr id="1933" name="Rectangle 1933"/>
          <p:cNvSpPr/>
          <p:nvPr/>
        </p:nvSpPr>
        <p:spPr>
          <a:xfrm>
            <a:off x="1913001" y="3506841"/>
            <a:ext cx="89072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Stația A</a:t>
            </a:r>
          </a:p>
        </p:txBody>
      </p:sp>
      <p:sp>
        <p:nvSpPr>
          <p:cNvPr id="1934" name="Rectangle 1934"/>
          <p:cNvSpPr/>
          <p:nvPr/>
        </p:nvSpPr>
        <p:spPr>
          <a:xfrm>
            <a:off x="2522601" y="2680942"/>
            <a:ext cx="6089619" cy="3417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197093" algn="l"/>
              </a:tabLst>
            </a:pPr>
            <a:r>
              <a:rPr lang="en-GB" sz="1575" b="1" i="0" spc="0" baseline="0" dirty="0">
                <a:solidFill>
                  <a:srgbClr val="000000"/>
                </a:solidFill>
                <a:latin typeface="Consolas-Bold"/>
              </a:rPr>
              <a:t>SW1	</a:t>
            </a:r>
            <a:r>
              <a:rPr lang="en-GB" sz="2389" b="1" i="0" spc="0" baseline="-70681" dirty="0">
                <a:solidFill>
                  <a:srgbClr val="000000"/>
                </a:solidFill>
                <a:latin typeface="Consolas-Bold"/>
              </a:rPr>
              <a:t>Stația B</a:t>
            </a:r>
          </a:p>
        </p:txBody>
      </p:sp>
      <p:sp>
        <p:nvSpPr>
          <p:cNvPr id="1935" name="Rectangle 1935"/>
          <p:cNvSpPr/>
          <p:nvPr/>
        </p:nvSpPr>
        <p:spPr>
          <a:xfrm>
            <a:off x="2231644" y="5086436"/>
            <a:ext cx="7719869" cy="10017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58826">
              <a:tabLst>
                <a:tab pos="1149730" algn="l"/>
                <a:tab pos="2169540" algn="l"/>
                <a:tab pos="3303270" algn="l"/>
                <a:tab pos="4436872" algn="l"/>
                <a:tab pos="5570600" algn="l"/>
                <a:tab pos="6704075" algn="l"/>
                <a:tab pos="7593964" algn="l"/>
                <a:tab pos="7593964" algn="l"/>
              </a:tabLst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T	</a:t>
            </a:r>
            <a:r>
              <a:rPr lang="en-GB" sz="1802" b="0" i="0" spc="0" baseline="0" dirty="0">
                <a:solidFill>
                  <a:srgbClr val="000000"/>
                </a:solidFill>
                <a:latin typeface="Consolas"/>
              </a:rPr>
              <a:t>1	2	3	4	5	6	7	</a:t>
            </a:r>
          </a:p>
          <a:p>
            <a:pPr marL="0">
              <a:lnSpc>
                <a:spcPts val="5748"/>
              </a:lnSpc>
              <a:tabLst>
                <a:tab pos="851026" algn="l"/>
                <a:tab pos="1757045" algn="l"/>
              </a:tabLst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Cadre	</a:t>
            </a:r>
            <a:r>
              <a:rPr lang="en-GB" sz="2162" b="1" i="0" spc="0" baseline="9457" dirty="0">
                <a:solidFill>
                  <a:srgbClr val="F15A24"/>
                </a:solidFill>
                <a:latin typeface="Consolas-Bold"/>
              </a:rPr>
              <a:t>A → SW1	</a:t>
            </a:r>
            <a:r>
              <a:rPr lang="en-GB" sz="2159" b="1" i="0" spc="0" baseline="68421" dirty="0">
                <a:solidFill>
                  <a:srgbClr val="C00000"/>
                </a:solidFill>
                <a:latin typeface="Consolas-Bold"/>
              </a:rPr>
              <a:t>SW</a:t>
            </a:r>
            <a:r>
              <a:rPr lang="en-GB" sz="2159" b="1" i="0" spc="715" baseline="68421" dirty="0">
                <a:solidFill>
                  <a:srgbClr val="C00000"/>
                </a:solidFill>
                <a:latin typeface="Consolas-Bold"/>
              </a:rPr>
              <a:t>1</a:t>
            </a:r>
            <a:r>
              <a:rPr lang="en-GB" sz="2159" b="1" i="0" spc="789" baseline="68421" dirty="0">
                <a:solidFill>
                  <a:srgbClr val="C00000"/>
                </a:solidFill>
                <a:latin typeface="Consolas-Bold"/>
              </a:rPr>
              <a:t>→</a:t>
            </a:r>
            <a:r>
              <a:rPr lang="en-GB" sz="2159" b="1" i="0" spc="0" baseline="68421" dirty="0">
                <a:solidFill>
                  <a:srgbClr val="C00000"/>
                </a:solidFill>
                <a:latin typeface="Consolas-Bold"/>
              </a:rPr>
              <a:t>SW3</a:t>
            </a:r>
          </a:p>
        </p:txBody>
      </p:sp>
      <p:sp>
        <p:nvSpPr>
          <p:cNvPr id="1936" name="Rectangle 1936"/>
          <p:cNvSpPr/>
          <p:nvPr/>
        </p:nvSpPr>
        <p:spPr>
          <a:xfrm>
            <a:off x="5122545" y="5590143"/>
            <a:ext cx="889421" cy="6010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C00000"/>
                </a:solidFill>
                <a:latin typeface="Consolas-Bold"/>
              </a:rPr>
              <a:t>SW3 → SW2</a:t>
            </a:r>
          </a:p>
          <a:p>
            <a:pPr marL="0">
              <a:lnSpc>
                <a:spcPts val="1652"/>
              </a:lnSpc>
            </a:pPr>
            <a:r>
              <a:rPr lang="en-GB" sz="1427" b="1" i="0" spc="0" baseline="0" dirty="0">
                <a:solidFill>
                  <a:srgbClr val="7030A0"/>
                </a:solidFill>
                <a:latin typeface="Consolas-Bold"/>
              </a:rPr>
              <a:t>SW2 → SW3</a:t>
            </a:r>
          </a:p>
          <a:p>
            <a:pPr marL="0">
              <a:lnSpc>
                <a:spcPts val="1652"/>
              </a:lnSpc>
            </a:pPr>
            <a:r>
              <a:rPr lang="en-GB" sz="1427" b="1" i="0" spc="0" baseline="0" dirty="0">
                <a:solidFill>
                  <a:srgbClr val="0071BC"/>
                </a:solidFill>
                <a:latin typeface="Consolas-Bold"/>
              </a:rPr>
              <a:t>SW2 → B</a:t>
            </a:r>
          </a:p>
        </p:txBody>
      </p:sp>
      <p:sp>
        <p:nvSpPr>
          <p:cNvPr id="1937" name="Rectangle 1937"/>
          <p:cNvSpPr/>
          <p:nvPr/>
        </p:nvSpPr>
        <p:spPr>
          <a:xfrm>
            <a:off x="6256020" y="5590143"/>
            <a:ext cx="889421" cy="6105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C00000"/>
                </a:solidFill>
                <a:latin typeface="Consolas-Bold"/>
              </a:rPr>
              <a:t>SW2 → SW1</a:t>
            </a:r>
          </a:p>
          <a:p>
            <a:pPr marL="0">
              <a:lnSpc>
                <a:spcPts val="1652"/>
              </a:lnSpc>
            </a:pPr>
            <a:r>
              <a:rPr lang="en-GB" sz="1427" b="1" i="0" spc="0" baseline="0" dirty="0">
                <a:solidFill>
                  <a:srgbClr val="0071BC"/>
                </a:solidFill>
                <a:latin typeface="Consolas-Bold"/>
              </a:rPr>
              <a:t>SW2 → B</a:t>
            </a:r>
          </a:p>
          <a:p>
            <a:pPr marL="0">
              <a:lnSpc>
                <a:spcPts val="1727"/>
              </a:lnSpc>
            </a:pPr>
            <a:r>
              <a:rPr lang="en-GB" sz="1427" b="1" i="0" spc="0" baseline="0" dirty="0">
                <a:solidFill>
                  <a:srgbClr val="7030A0"/>
                </a:solidFill>
                <a:latin typeface="Consolas-Bold"/>
              </a:rPr>
              <a:t>SW3 → SW1</a:t>
            </a:r>
          </a:p>
        </p:txBody>
      </p:sp>
      <p:sp>
        <p:nvSpPr>
          <p:cNvPr id="1938" name="Rectangle 1938"/>
          <p:cNvSpPr/>
          <p:nvPr/>
        </p:nvSpPr>
        <p:spPr>
          <a:xfrm>
            <a:off x="7389494" y="5483463"/>
            <a:ext cx="892321" cy="8201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C00000"/>
                </a:solidFill>
                <a:latin typeface="Consolas-Bold"/>
              </a:rPr>
              <a:t>SW1 → SW3</a:t>
            </a:r>
          </a:p>
          <a:p>
            <a:pPr marL="0">
              <a:lnSpc>
                <a:spcPts val="1651"/>
              </a:lnSpc>
            </a:pPr>
            <a:r>
              <a:rPr lang="en-GB" sz="1425" b="1" i="0" spc="0" baseline="0" dirty="0">
                <a:solidFill>
                  <a:srgbClr val="7030A0"/>
                </a:solidFill>
                <a:latin typeface="Consolas-Bold"/>
              </a:rPr>
              <a:t>SW1 → SW2</a:t>
            </a:r>
          </a:p>
          <a:p>
            <a:pPr marL="0">
              <a:lnSpc>
                <a:spcPts val="1727"/>
              </a:lnSpc>
            </a:pPr>
            <a:r>
              <a:rPr lang="en-GB" sz="1425" b="1" i="0" spc="0" baseline="0" dirty="0">
                <a:solidFill>
                  <a:srgbClr val="C00000"/>
                </a:solidFill>
                <a:latin typeface="Consolas-Bold"/>
              </a:rPr>
              <a:t>SW1 → A</a:t>
            </a:r>
          </a:p>
          <a:p>
            <a:pPr marL="0">
              <a:lnSpc>
                <a:spcPts val="1650"/>
              </a:lnSpc>
            </a:pPr>
            <a:r>
              <a:rPr lang="en-GB" sz="1427" b="1" i="0" spc="0" baseline="0" dirty="0">
                <a:solidFill>
                  <a:srgbClr val="7030A0"/>
                </a:solidFill>
                <a:latin typeface="Consolas-Bold"/>
              </a:rPr>
              <a:t>SW1 → A</a:t>
            </a:r>
          </a:p>
        </p:txBody>
      </p:sp>
      <p:sp>
        <p:nvSpPr>
          <p:cNvPr id="1939" name="Rectangle 1939"/>
          <p:cNvSpPr/>
          <p:nvPr/>
        </p:nvSpPr>
        <p:spPr>
          <a:xfrm>
            <a:off x="8523351" y="5590143"/>
            <a:ext cx="889421" cy="6105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C00000"/>
                </a:solidFill>
                <a:latin typeface="Consolas-Bold"/>
              </a:rPr>
              <a:t>SW3 → SW2</a:t>
            </a:r>
          </a:p>
          <a:p>
            <a:pPr marL="0">
              <a:lnSpc>
                <a:spcPts val="1652"/>
              </a:lnSpc>
            </a:pPr>
            <a:r>
              <a:rPr lang="en-GB" sz="1427" b="1" i="0" spc="0" baseline="0" dirty="0">
                <a:solidFill>
                  <a:srgbClr val="7030A0"/>
                </a:solidFill>
                <a:latin typeface="Consolas-Bold"/>
              </a:rPr>
              <a:t>SW2 → SW3</a:t>
            </a:r>
          </a:p>
          <a:p>
            <a:pPr marL="0">
              <a:lnSpc>
                <a:spcPts val="1727"/>
              </a:lnSpc>
            </a:pPr>
            <a:r>
              <a:rPr lang="en-GB" sz="1427" b="1" i="0" spc="0" baseline="0" dirty="0">
                <a:solidFill>
                  <a:srgbClr val="0071BC"/>
                </a:solidFill>
                <a:latin typeface="Consolas-Bold"/>
              </a:rPr>
              <a:t>SW2 → B</a:t>
            </a:r>
          </a:p>
        </p:txBody>
      </p:sp>
      <p:sp>
        <p:nvSpPr>
          <p:cNvPr id="1940" name="Rectangle 1940"/>
          <p:cNvSpPr/>
          <p:nvPr/>
        </p:nvSpPr>
        <p:spPr>
          <a:xfrm>
            <a:off x="9839070" y="5803820"/>
            <a:ext cx="99710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…</a:t>
            </a:r>
          </a:p>
        </p:txBody>
      </p:sp>
      <p:sp>
        <p:nvSpPr>
          <p:cNvPr id="1941" name="Rectangle 1941"/>
          <p:cNvSpPr/>
          <p:nvPr/>
        </p:nvSpPr>
        <p:spPr>
          <a:xfrm>
            <a:off x="5186426" y="3669402"/>
            <a:ext cx="2909974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FFFFFF"/>
                </a:solidFill>
                <a:latin typeface="WorkSans-Regular"/>
              </a:rPr>
              <a:t>Stația A trimite un broadcast</a:t>
            </a:r>
          </a:p>
        </p:txBody>
      </p:sp>
      <p:sp>
        <p:nvSpPr>
          <p:cNvPr id="1942" name="Rectangle 1942"/>
          <p:cNvSpPr/>
          <p:nvPr/>
        </p:nvSpPr>
        <p:spPr>
          <a:xfrm>
            <a:off x="601151" y="168530"/>
            <a:ext cx="815508" cy="2297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7818"/>
            <a:r>
              <a:rPr lang="en-GB" sz="1000" b="1" i="0" spc="107" baseline="0" dirty="0">
                <a:solidFill>
                  <a:srgbClr val="4A3220"/>
                </a:solidFill>
                <a:latin typeface="Arial"/>
              </a:rPr>
              <a:t>.SYSTEMS</a:t>
            </a:r>
          </a:p>
          <a:p>
            <a:pPr marL="0">
              <a:lnSpc>
                <a:spcPts val="692"/>
              </a:lnSpc>
            </a:pPr>
            <a:r>
              <a:rPr lang="en-GB" sz="700" b="0" i="0" spc="-18" baseline="0" dirty="0">
                <a:solidFill>
                  <a:srgbClr val="A1630A"/>
                </a:solidFill>
                <a:latin typeface="Arial"/>
              </a:rPr>
              <a:t>&lt;</a:t>
            </a:r>
            <a:r>
              <a:rPr lang="en-GB" sz="700" b="0" i="0" spc="-21" baseline="0" dirty="0">
                <a:solidFill>
                  <a:srgbClr val="A1630A"/>
                </a:solidFill>
                <a:latin typeface="Arial"/>
              </a:rPr>
              <a:t>X</a:t>
            </a:r>
            <a:r>
              <a:rPr lang="en-GB" sz="700" b="0" i="0" spc="-18" baseline="0" dirty="0">
                <a:solidFill>
                  <a:srgbClr val="A1630A"/>
                </a:solidFill>
                <a:latin typeface="Arial"/>
              </a:rPr>
              <a:t>&gt;</a:t>
            </a:r>
            <a:r>
              <a:rPr lang="en-GB" sz="700" b="0" i="0" spc="-68" baseline="0" dirty="0">
                <a:solidFill>
                  <a:srgbClr val="A1630A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A1630A"/>
                </a:solidFill>
                <a:latin typeface="Arial"/>
              </a:rPr>
              <a:t>LABORA1ORV</a:t>
            </a:r>
          </a:p>
        </p:txBody>
      </p:sp>
      <p:sp>
        <p:nvSpPr>
          <p:cNvPr id="1943" name="Rectangle 1943"/>
          <p:cNvSpPr/>
          <p:nvPr/>
        </p:nvSpPr>
        <p:spPr>
          <a:xfrm>
            <a:off x="11078994" y="1271969"/>
            <a:ext cx="670991" cy="3234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GB" sz="757" b="1" i="0" spc="0" baseline="-107999" dirty="0">
                <a:solidFill>
                  <a:srgbClr val="000000"/>
                </a:solidFill>
                <a:latin typeface="Arial"/>
              </a:rPr>
              <a:t>ctunti</a:t>
            </a:r>
            <a:r>
              <a:rPr lang="en-GB" sz="2100" b="1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GB" sz="757" b="1" i="0" spc="0" baseline="-107999" dirty="0">
                <a:solidFill>
                  <a:srgbClr val="000000"/>
                </a:solidFill>
                <a:latin typeface="Arial"/>
              </a:rPr>
              <a:t>i</a:t>
            </a:r>
            <a:r>
              <a:rPr lang="en-GB" sz="757" b="1" i="0" spc="188" baseline="-107999" dirty="0">
                <a:solidFill>
                  <a:srgbClr val="000000"/>
                </a:solidFill>
                <a:latin typeface="Arial"/>
              </a:rPr>
              <a:t>t</a:t>
            </a:r>
            <a:r>
              <a:rPr lang="en-GB" sz="757" b="1" i="0" spc="-120" baseline="-107999" dirty="0">
                <a:solidFill>
                  <a:srgbClr val="000000"/>
                </a:solidFill>
                <a:latin typeface="Arial"/>
              </a:rPr>
              <a:t>■</a:t>
            </a:r>
            <a:r>
              <a:rPr lang="en-GB" sz="757" b="1" i="0" spc="-99" baseline="-107999" dirty="0">
                <a:solidFill>
                  <a:srgbClr val="000000"/>
                </a:solidFill>
                <a:latin typeface="Arial"/>
              </a:rPr>
              <a:t>z</a:t>
            </a:r>
            <a:r>
              <a:rPr lang="en-GB" sz="757" b="1" i="0" spc="-110" baseline="-107999" dirty="0">
                <a:solidFill>
                  <a:srgbClr val="000000"/>
                </a:solidFill>
                <a:latin typeface="Arial"/>
              </a:rPr>
              <a:t>c«</a:t>
            </a:r>
            <a:r>
              <a:rPr lang="en-GB" sz="492" b="1" i="0" spc="0" baseline="-92307" dirty="0">
                <a:solidFill>
                  <a:srgbClr val="000000"/>
                </a:solidFill>
                <a:latin typeface="Arial"/>
              </a:rPr>
              <a:t>r</a:t>
            </a:r>
            <a:r>
              <a:rPr lang="en-GB" sz="757" b="1" i="0" spc="0" baseline="-107999" dirty="0">
                <a:solidFill>
                  <a:srgbClr val="000000"/>
                </a:solidFill>
                <a:latin typeface="Arial"/>
              </a:rPr>
              <a:t>inact«l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Freeform 194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9140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1404"/>
                </a:lnTo>
                <a:close/>
                <a:moveTo>
                  <a:pt x="656659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  <a:moveTo>
                  <a:pt x="11339068" y="1527556"/>
                </a:moveTo>
                <a:lnTo>
                  <a:pt x="11751818" y="1527556"/>
                </a:lnTo>
                <a:lnTo>
                  <a:pt x="11751818" y="1588262"/>
                </a:lnTo>
                <a:lnTo>
                  <a:pt x="11339068" y="1588262"/>
                </a:lnTo>
                <a:lnTo>
                  <a:pt x="11339068" y="152755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45" name="Picture 19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946" name="Picture 19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947" name="Picture 194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3700" y="2962212"/>
            <a:ext cx="138112" cy="1147762"/>
          </a:xfrm>
          <a:prstGeom prst="rect">
            <a:avLst/>
          </a:prstGeom>
          <a:noFill/>
        </p:spPr>
      </p:pic>
      <p:pic>
        <p:nvPicPr>
          <p:cNvPr id="1948" name="Picture 194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933575"/>
            <a:ext cx="1643126" cy="1290574"/>
          </a:xfrm>
          <a:prstGeom prst="rect">
            <a:avLst/>
          </a:prstGeom>
          <a:noFill/>
        </p:spPr>
      </p:pic>
      <p:sp>
        <p:nvSpPr>
          <p:cNvPr id="1949" name="Freeform 1949"/>
          <p:cNvSpPr/>
          <p:nvPr/>
        </p:nvSpPr>
        <p:spPr>
          <a:xfrm>
            <a:off x="3109976" y="1986027"/>
            <a:ext cx="1512189" cy="1156462"/>
          </a:xfrm>
          <a:custGeom>
            <a:avLst/>
            <a:gdLst/>
            <a:ahLst/>
            <a:cxnLst/>
            <a:rect l="0" t="0" r="0" b="0"/>
            <a:pathLst>
              <a:path w="1512189" h="1156462">
                <a:moveTo>
                  <a:pt x="0" y="1156462"/>
                </a:moveTo>
                <a:lnTo>
                  <a:pt x="1512189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50" name="Picture 195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075" y="3086037"/>
            <a:ext cx="928687" cy="138112"/>
          </a:xfrm>
          <a:prstGeom prst="rect">
            <a:avLst/>
          </a:prstGeom>
          <a:noFill/>
        </p:spPr>
      </p:pic>
      <p:sp>
        <p:nvSpPr>
          <p:cNvPr id="1951" name="Freeform 1951"/>
          <p:cNvSpPr/>
          <p:nvPr/>
        </p:nvSpPr>
        <p:spPr>
          <a:xfrm>
            <a:off x="6377051" y="3138552"/>
            <a:ext cx="799338" cy="4445"/>
          </a:xfrm>
          <a:custGeom>
            <a:avLst/>
            <a:gdLst/>
            <a:ahLst/>
            <a:cxnLst/>
            <a:rect l="0" t="0" r="0" b="0"/>
            <a:pathLst>
              <a:path w="799338" h="4445">
                <a:moveTo>
                  <a:pt x="0" y="0"/>
                </a:moveTo>
                <a:lnTo>
                  <a:pt x="799338" y="4445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52" name="Picture 195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0" y="3619500"/>
            <a:ext cx="714375" cy="714375"/>
          </a:xfrm>
          <a:prstGeom prst="rect">
            <a:avLst/>
          </a:prstGeom>
          <a:noFill/>
        </p:spPr>
      </p:pic>
      <p:pic>
        <p:nvPicPr>
          <p:cNvPr id="1953" name="Picture 195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2800350"/>
            <a:ext cx="714375" cy="704850"/>
          </a:xfrm>
          <a:prstGeom prst="rect">
            <a:avLst/>
          </a:prstGeom>
          <a:noFill/>
        </p:spPr>
      </p:pic>
      <p:pic>
        <p:nvPicPr>
          <p:cNvPr id="1954" name="Picture 195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75" y="1933575"/>
            <a:ext cx="1614424" cy="1309624"/>
          </a:xfrm>
          <a:prstGeom prst="rect">
            <a:avLst/>
          </a:prstGeom>
          <a:noFill/>
        </p:spPr>
      </p:pic>
      <p:sp>
        <p:nvSpPr>
          <p:cNvPr id="1955" name="Freeform 1955"/>
          <p:cNvSpPr/>
          <p:nvPr/>
        </p:nvSpPr>
        <p:spPr>
          <a:xfrm>
            <a:off x="4595876" y="1986027"/>
            <a:ext cx="1482978" cy="1178052"/>
          </a:xfrm>
          <a:custGeom>
            <a:avLst/>
            <a:gdLst/>
            <a:ahLst/>
            <a:cxnLst/>
            <a:rect l="0" t="0" r="0" b="0"/>
            <a:pathLst>
              <a:path w="1482978" h="1178052">
                <a:moveTo>
                  <a:pt x="1482978" y="1178052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56" name="Picture 195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0525" y="1790700"/>
            <a:ext cx="781050" cy="542925"/>
          </a:xfrm>
          <a:prstGeom prst="rect">
            <a:avLst/>
          </a:prstGeom>
          <a:noFill/>
        </p:spPr>
      </p:pic>
      <p:pic>
        <p:nvPicPr>
          <p:cNvPr id="1957" name="Picture 195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1850" y="3086037"/>
            <a:ext cx="2776601" cy="138112"/>
          </a:xfrm>
          <a:prstGeom prst="rect">
            <a:avLst/>
          </a:prstGeom>
          <a:noFill/>
        </p:spPr>
      </p:pic>
      <p:pic>
        <p:nvPicPr>
          <p:cNvPr id="1958" name="Picture 195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425" y="2895600"/>
            <a:ext cx="781050" cy="552450"/>
          </a:xfrm>
          <a:prstGeom prst="rect">
            <a:avLst/>
          </a:prstGeom>
          <a:noFill/>
        </p:spPr>
      </p:pic>
      <p:pic>
        <p:nvPicPr>
          <p:cNvPr id="1959" name="Picture 195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25" y="2895600"/>
            <a:ext cx="781050" cy="552450"/>
          </a:xfrm>
          <a:prstGeom prst="rect">
            <a:avLst/>
          </a:prstGeom>
          <a:noFill/>
        </p:spPr>
      </p:pic>
      <p:sp>
        <p:nvSpPr>
          <p:cNvPr id="1960" name="Freeform 1960"/>
          <p:cNvSpPr/>
          <p:nvPr/>
        </p:nvSpPr>
        <p:spPr>
          <a:xfrm>
            <a:off x="3524250" y="3905250"/>
            <a:ext cx="542925" cy="285750"/>
          </a:xfrm>
          <a:custGeom>
            <a:avLst/>
            <a:gdLst/>
            <a:ahLst/>
            <a:cxnLst/>
            <a:rect l="0" t="0" r="0" b="0"/>
            <a:pathLst>
              <a:path w="542925" h="285750">
                <a:moveTo>
                  <a:pt x="0" y="285750"/>
                </a:moveTo>
                <a:lnTo>
                  <a:pt x="542925" y="285750"/>
                </a:lnTo>
                <a:lnTo>
                  <a:pt x="542925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Freeform 1961"/>
          <p:cNvSpPr/>
          <p:nvPr/>
        </p:nvSpPr>
        <p:spPr>
          <a:xfrm>
            <a:off x="3524250" y="3905250"/>
            <a:ext cx="542925" cy="285750"/>
          </a:xfrm>
          <a:custGeom>
            <a:avLst/>
            <a:gdLst/>
            <a:ahLst/>
            <a:cxnLst/>
            <a:rect l="0" t="0" r="0" b="0"/>
            <a:pathLst>
              <a:path w="542925" h="285750">
                <a:moveTo>
                  <a:pt x="0" y="285750"/>
                </a:moveTo>
                <a:lnTo>
                  <a:pt x="542925" y="285750"/>
                </a:lnTo>
                <a:lnTo>
                  <a:pt x="542925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noFill/>
          <a:ln w="38100" cap="flat" cmpd="sng">
            <a:solidFill>
              <a:srgbClr val="0C75A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Freeform 1962"/>
          <p:cNvSpPr/>
          <p:nvPr/>
        </p:nvSpPr>
        <p:spPr>
          <a:xfrm>
            <a:off x="3524250" y="3905250"/>
            <a:ext cx="514350" cy="247650"/>
          </a:xfrm>
          <a:custGeom>
            <a:avLst/>
            <a:gdLst/>
            <a:ahLst/>
            <a:cxnLst/>
            <a:rect l="0" t="0" r="0" b="0"/>
            <a:pathLst>
              <a:path w="514350" h="247650">
                <a:moveTo>
                  <a:pt x="514350" y="0"/>
                </a:moveTo>
                <a:lnTo>
                  <a:pt x="257175" y="247650"/>
                </a:lnTo>
                <a:lnTo>
                  <a:pt x="0" y="0"/>
                </a:lnTo>
                <a:close/>
                <a:moveTo>
                  <a:pt x="-571500" y="2952750"/>
                </a:moveTo>
              </a:path>
            </a:pathLst>
          </a:custGeom>
          <a:solidFill>
            <a:srgbClr val="00B0F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Freeform 1963"/>
          <p:cNvSpPr/>
          <p:nvPr/>
        </p:nvSpPr>
        <p:spPr>
          <a:xfrm>
            <a:off x="3524250" y="3905250"/>
            <a:ext cx="514350" cy="247650"/>
          </a:xfrm>
          <a:custGeom>
            <a:avLst/>
            <a:gdLst/>
            <a:ahLst/>
            <a:cxnLst/>
            <a:rect l="0" t="0" r="0" b="0"/>
            <a:pathLst>
              <a:path w="514350" h="247650">
                <a:moveTo>
                  <a:pt x="514350" y="0"/>
                </a:moveTo>
                <a:lnTo>
                  <a:pt x="257175" y="247650"/>
                </a:lnTo>
                <a:lnTo>
                  <a:pt x="0" y="0"/>
                </a:lnTo>
                <a:close/>
                <a:moveTo>
                  <a:pt x="-571500" y="2952750"/>
                </a:moveTo>
              </a:path>
            </a:pathLst>
          </a:custGeom>
          <a:noFill/>
          <a:ln w="38100" cap="flat" cmpd="sng">
            <a:solidFill>
              <a:srgbClr val="0C75A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Freeform 1964"/>
          <p:cNvSpPr/>
          <p:nvPr/>
        </p:nvSpPr>
        <p:spPr>
          <a:xfrm>
            <a:off x="4838700" y="3867150"/>
            <a:ext cx="3314700" cy="333375"/>
          </a:xfrm>
          <a:custGeom>
            <a:avLst/>
            <a:gdLst/>
            <a:ahLst/>
            <a:cxnLst/>
            <a:rect l="0" t="0" r="0" b="0"/>
            <a:pathLst>
              <a:path w="3314700" h="333375">
                <a:moveTo>
                  <a:pt x="0" y="55627"/>
                </a:moveTo>
                <a:cubicBezTo>
                  <a:pt x="0" y="24893"/>
                  <a:pt x="24891" y="0"/>
                  <a:pt x="55626" y="0"/>
                </a:cubicBezTo>
                <a:lnTo>
                  <a:pt x="3259073" y="0"/>
                </a:lnTo>
                <a:cubicBezTo>
                  <a:pt x="3289807" y="0"/>
                  <a:pt x="3314700" y="24893"/>
                  <a:pt x="3314700" y="55627"/>
                </a:cubicBezTo>
                <a:lnTo>
                  <a:pt x="3314700" y="277749"/>
                </a:lnTo>
                <a:cubicBezTo>
                  <a:pt x="3314700" y="308483"/>
                  <a:pt x="3289807" y="333375"/>
                  <a:pt x="3259073" y="333375"/>
                </a:cubicBezTo>
                <a:lnTo>
                  <a:pt x="55626" y="333375"/>
                </a:lnTo>
                <a:cubicBezTo>
                  <a:pt x="24891" y="333375"/>
                  <a:pt x="0" y="308483"/>
                  <a:pt x="0" y="277749"/>
                </a:cubicBezTo>
                <a:close/>
                <a:moveTo>
                  <a:pt x="-1903477" y="2990850"/>
                </a:moveTo>
              </a:path>
            </a:pathLst>
          </a:custGeom>
          <a:solidFill>
            <a:srgbClr val="00B0F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Freeform 1965"/>
          <p:cNvSpPr/>
          <p:nvPr/>
        </p:nvSpPr>
        <p:spPr>
          <a:xfrm>
            <a:off x="4838700" y="3867150"/>
            <a:ext cx="3314700" cy="333375"/>
          </a:xfrm>
          <a:custGeom>
            <a:avLst/>
            <a:gdLst/>
            <a:ahLst/>
            <a:cxnLst/>
            <a:rect l="0" t="0" r="0" b="0"/>
            <a:pathLst>
              <a:path w="3314700" h="333375">
                <a:moveTo>
                  <a:pt x="0" y="55627"/>
                </a:moveTo>
                <a:cubicBezTo>
                  <a:pt x="0" y="24893"/>
                  <a:pt x="24891" y="0"/>
                  <a:pt x="55626" y="0"/>
                </a:cubicBezTo>
                <a:lnTo>
                  <a:pt x="3259073" y="0"/>
                </a:lnTo>
                <a:cubicBezTo>
                  <a:pt x="3289807" y="0"/>
                  <a:pt x="3314700" y="24893"/>
                  <a:pt x="3314700" y="55627"/>
                </a:cubicBezTo>
                <a:lnTo>
                  <a:pt x="3314700" y="277749"/>
                </a:lnTo>
                <a:cubicBezTo>
                  <a:pt x="3314700" y="308483"/>
                  <a:pt x="3289807" y="333375"/>
                  <a:pt x="3259073" y="333375"/>
                </a:cubicBezTo>
                <a:lnTo>
                  <a:pt x="55626" y="333375"/>
                </a:lnTo>
                <a:cubicBezTo>
                  <a:pt x="24891" y="333375"/>
                  <a:pt x="0" y="308483"/>
                  <a:pt x="0" y="277749"/>
                </a:cubicBezTo>
                <a:close/>
                <a:moveTo>
                  <a:pt x="-1903477" y="2990850"/>
                </a:moveTo>
              </a:path>
            </a:pathLst>
          </a:custGeom>
          <a:noFill/>
          <a:ln w="38100" cap="flat" cmpd="sng">
            <a:solidFill>
              <a:srgbClr val="0C75A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Freeform 1966"/>
          <p:cNvSpPr/>
          <p:nvPr/>
        </p:nvSpPr>
        <p:spPr>
          <a:xfrm>
            <a:off x="4181475" y="3905250"/>
            <a:ext cx="533400" cy="285750"/>
          </a:xfrm>
          <a:custGeom>
            <a:avLst/>
            <a:gdLst/>
            <a:ahLst/>
            <a:cxnLst/>
            <a:rect l="0" t="0" r="0" b="0"/>
            <a:pathLst>
              <a:path w="533400" h="285750">
                <a:moveTo>
                  <a:pt x="0" y="142875"/>
                </a:moveTo>
                <a:lnTo>
                  <a:pt x="142875" y="0"/>
                </a:lnTo>
                <a:lnTo>
                  <a:pt x="142875" y="71374"/>
                </a:lnTo>
                <a:lnTo>
                  <a:pt x="533400" y="71374"/>
                </a:lnTo>
                <a:lnTo>
                  <a:pt x="533400" y="214249"/>
                </a:lnTo>
                <a:lnTo>
                  <a:pt x="142875" y="214249"/>
                </a:lnTo>
                <a:lnTo>
                  <a:pt x="142875" y="285750"/>
                </a:lnTo>
                <a:close/>
                <a:moveTo>
                  <a:pt x="-1371600" y="2952750"/>
                </a:moveTo>
              </a:path>
            </a:pathLst>
          </a:custGeom>
          <a:solidFill>
            <a:srgbClr val="0070C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Freeform 1967"/>
          <p:cNvSpPr/>
          <p:nvPr/>
        </p:nvSpPr>
        <p:spPr>
          <a:xfrm>
            <a:off x="4181475" y="3905250"/>
            <a:ext cx="533400" cy="285750"/>
          </a:xfrm>
          <a:custGeom>
            <a:avLst/>
            <a:gdLst/>
            <a:ahLst/>
            <a:cxnLst/>
            <a:rect l="0" t="0" r="0" b="0"/>
            <a:pathLst>
              <a:path w="533400" h="285750">
                <a:moveTo>
                  <a:pt x="0" y="142875"/>
                </a:moveTo>
                <a:lnTo>
                  <a:pt x="142875" y="0"/>
                </a:lnTo>
                <a:lnTo>
                  <a:pt x="142875" y="71374"/>
                </a:lnTo>
                <a:lnTo>
                  <a:pt x="533400" y="71374"/>
                </a:lnTo>
                <a:lnTo>
                  <a:pt x="533400" y="214249"/>
                </a:lnTo>
                <a:lnTo>
                  <a:pt x="142875" y="214249"/>
                </a:lnTo>
                <a:lnTo>
                  <a:pt x="142875" y="285750"/>
                </a:lnTo>
                <a:close/>
                <a:moveTo>
                  <a:pt x="-1371600" y="2952750"/>
                </a:moveTo>
              </a:path>
            </a:pathLst>
          </a:custGeom>
          <a:noFill/>
          <a:ln w="38100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Freeform 1968"/>
          <p:cNvSpPr/>
          <p:nvPr/>
        </p:nvSpPr>
        <p:spPr>
          <a:xfrm>
            <a:off x="2105405" y="4938764"/>
            <a:ext cx="862178" cy="365773"/>
          </a:xfrm>
          <a:custGeom>
            <a:avLst/>
            <a:gdLst/>
            <a:ahLst/>
            <a:cxnLst/>
            <a:rect l="0" t="0" r="0" b="0"/>
            <a:pathLst>
              <a:path w="862178" h="365773">
                <a:moveTo>
                  <a:pt x="0" y="365773"/>
                </a:moveTo>
                <a:lnTo>
                  <a:pt x="862178" y="365773"/>
                </a:lnTo>
                <a:lnTo>
                  <a:pt x="862178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Freeform 1969"/>
          <p:cNvSpPr/>
          <p:nvPr/>
        </p:nvSpPr>
        <p:spPr>
          <a:xfrm>
            <a:off x="2967608" y="4938764"/>
            <a:ext cx="938022" cy="365773"/>
          </a:xfrm>
          <a:custGeom>
            <a:avLst/>
            <a:gdLst/>
            <a:ahLst/>
            <a:cxnLst/>
            <a:rect l="0" t="0" r="0" b="0"/>
            <a:pathLst>
              <a:path w="938022" h="365773">
                <a:moveTo>
                  <a:pt x="0" y="365773"/>
                </a:moveTo>
                <a:lnTo>
                  <a:pt x="938022" y="365773"/>
                </a:lnTo>
                <a:lnTo>
                  <a:pt x="938022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Freeform 1970"/>
          <p:cNvSpPr/>
          <p:nvPr/>
        </p:nvSpPr>
        <p:spPr>
          <a:xfrm>
            <a:off x="3905630" y="4938764"/>
            <a:ext cx="1100151" cy="365773"/>
          </a:xfrm>
          <a:custGeom>
            <a:avLst/>
            <a:gdLst/>
            <a:ahLst/>
            <a:cxnLst/>
            <a:rect l="0" t="0" r="0" b="0"/>
            <a:pathLst>
              <a:path w="1100151" h="365773">
                <a:moveTo>
                  <a:pt x="0" y="365773"/>
                </a:moveTo>
                <a:lnTo>
                  <a:pt x="1100151" y="365773"/>
                </a:lnTo>
                <a:lnTo>
                  <a:pt x="1100151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Freeform 1971"/>
          <p:cNvSpPr/>
          <p:nvPr/>
        </p:nvSpPr>
        <p:spPr>
          <a:xfrm>
            <a:off x="5005832" y="4938764"/>
            <a:ext cx="1132725" cy="365773"/>
          </a:xfrm>
          <a:custGeom>
            <a:avLst/>
            <a:gdLst/>
            <a:ahLst/>
            <a:cxnLst/>
            <a:rect l="0" t="0" r="0" b="0"/>
            <a:pathLst>
              <a:path w="1132725" h="365773">
                <a:moveTo>
                  <a:pt x="0" y="365773"/>
                </a:moveTo>
                <a:lnTo>
                  <a:pt x="1132725" y="365773"/>
                </a:lnTo>
                <a:lnTo>
                  <a:pt x="1132725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Freeform 1972"/>
          <p:cNvSpPr/>
          <p:nvPr/>
        </p:nvSpPr>
        <p:spPr>
          <a:xfrm>
            <a:off x="6138545" y="4938764"/>
            <a:ext cx="1132725" cy="365773"/>
          </a:xfrm>
          <a:custGeom>
            <a:avLst/>
            <a:gdLst/>
            <a:ahLst/>
            <a:cxnLst/>
            <a:rect l="0" t="0" r="0" b="0"/>
            <a:pathLst>
              <a:path w="1132725" h="365773">
                <a:moveTo>
                  <a:pt x="0" y="365773"/>
                </a:moveTo>
                <a:lnTo>
                  <a:pt x="1132725" y="365773"/>
                </a:lnTo>
                <a:lnTo>
                  <a:pt x="1132725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Freeform 1973"/>
          <p:cNvSpPr/>
          <p:nvPr/>
        </p:nvSpPr>
        <p:spPr>
          <a:xfrm>
            <a:off x="7271257" y="4938764"/>
            <a:ext cx="1132726" cy="365773"/>
          </a:xfrm>
          <a:custGeom>
            <a:avLst/>
            <a:gdLst/>
            <a:ahLst/>
            <a:cxnLst/>
            <a:rect l="0" t="0" r="0" b="0"/>
            <a:pathLst>
              <a:path w="1132726" h="365773">
                <a:moveTo>
                  <a:pt x="0" y="365773"/>
                </a:moveTo>
                <a:lnTo>
                  <a:pt x="1132726" y="365773"/>
                </a:lnTo>
                <a:lnTo>
                  <a:pt x="1132726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Freeform 1974"/>
          <p:cNvSpPr/>
          <p:nvPr/>
        </p:nvSpPr>
        <p:spPr>
          <a:xfrm>
            <a:off x="8403970" y="4938764"/>
            <a:ext cx="1132726" cy="365773"/>
          </a:xfrm>
          <a:custGeom>
            <a:avLst/>
            <a:gdLst/>
            <a:ahLst/>
            <a:cxnLst/>
            <a:rect l="0" t="0" r="0" b="0"/>
            <a:pathLst>
              <a:path w="1132726" h="365773">
                <a:moveTo>
                  <a:pt x="0" y="365773"/>
                </a:moveTo>
                <a:lnTo>
                  <a:pt x="1132726" y="365773"/>
                </a:lnTo>
                <a:lnTo>
                  <a:pt x="1132726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Freeform 1975"/>
          <p:cNvSpPr/>
          <p:nvPr/>
        </p:nvSpPr>
        <p:spPr>
          <a:xfrm>
            <a:off x="9536683" y="4938764"/>
            <a:ext cx="645656" cy="365773"/>
          </a:xfrm>
          <a:custGeom>
            <a:avLst/>
            <a:gdLst/>
            <a:ahLst/>
            <a:cxnLst/>
            <a:rect l="0" t="0" r="0" b="0"/>
            <a:pathLst>
              <a:path w="645656" h="365773">
                <a:moveTo>
                  <a:pt x="0" y="365773"/>
                </a:moveTo>
                <a:lnTo>
                  <a:pt x="645656" y="365773"/>
                </a:lnTo>
                <a:lnTo>
                  <a:pt x="645656" y="0"/>
                </a:lnTo>
                <a:lnTo>
                  <a:pt x="0" y="0"/>
                </a:lnTo>
                <a:lnTo>
                  <a:pt x="0" y="365773"/>
                </a:lnTo>
                <a:close/>
              </a:path>
            </a:pathLst>
          </a:custGeom>
          <a:solidFill>
            <a:srgbClr val="C5D8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Freeform 1976"/>
          <p:cNvSpPr/>
          <p:nvPr/>
        </p:nvSpPr>
        <p:spPr>
          <a:xfrm>
            <a:off x="2105405" y="5304549"/>
            <a:ext cx="862178" cy="944893"/>
          </a:xfrm>
          <a:custGeom>
            <a:avLst/>
            <a:gdLst/>
            <a:ahLst/>
            <a:cxnLst/>
            <a:rect l="0" t="0" r="0" b="0"/>
            <a:pathLst>
              <a:path w="862178" h="944893">
                <a:moveTo>
                  <a:pt x="0" y="944893"/>
                </a:moveTo>
                <a:lnTo>
                  <a:pt x="862178" y="944893"/>
                </a:lnTo>
                <a:lnTo>
                  <a:pt x="862178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Freeform 1977"/>
          <p:cNvSpPr/>
          <p:nvPr/>
        </p:nvSpPr>
        <p:spPr>
          <a:xfrm>
            <a:off x="2967608" y="5304549"/>
            <a:ext cx="938022" cy="944893"/>
          </a:xfrm>
          <a:custGeom>
            <a:avLst/>
            <a:gdLst/>
            <a:ahLst/>
            <a:cxnLst/>
            <a:rect l="0" t="0" r="0" b="0"/>
            <a:pathLst>
              <a:path w="938022" h="944893">
                <a:moveTo>
                  <a:pt x="0" y="944893"/>
                </a:moveTo>
                <a:lnTo>
                  <a:pt x="938022" y="944893"/>
                </a:lnTo>
                <a:lnTo>
                  <a:pt x="938022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Freeform 1978"/>
          <p:cNvSpPr/>
          <p:nvPr/>
        </p:nvSpPr>
        <p:spPr>
          <a:xfrm>
            <a:off x="3905630" y="5304549"/>
            <a:ext cx="1100151" cy="944893"/>
          </a:xfrm>
          <a:custGeom>
            <a:avLst/>
            <a:gdLst/>
            <a:ahLst/>
            <a:cxnLst/>
            <a:rect l="0" t="0" r="0" b="0"/>
            <a:pathLst>
              <a:path w="1100151" h="944893">
                <a:moveTo>
                  <a:pt x="0" y="944893"/>
                </a:moveTo>
                <a:lnTo>
                  <a:pt x="1100151" y="944893"/>
                </a:lnTo>
                <a:lnTo>
                  <a:pt x="1100151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Freeform 1979"/>
          <p:cNvSpPr/>
          <p:nvPr/>
        </p:nvSpPr>
        <p:spPr>
          <a:xfrm>
            <a:off x="5005832" y="5304549"/>
            <a:ext cx="1132725" cy="944893"/>
          </a:xfrm>
          <a:custGeom>
            <a:avLst/>
            <a:gdLst/>
            <a:ahLst/>
            <a:cxnLst/>
            <a:rect l="0" t="0" r="0" b="0"/>
            <a:pathLst>
              <a:path w="1132725" h="944893">
                <a:moveTo>
                  <a:pt x="0" y="944893"/>
                </a:moveTo>
                <a:lnTo>
                  <a:pt x="1132725" y="944893"/>
                </a:lnTo>
                <a:lnTo>
                  <a:pt x="1132725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6138545" y="5304549"/>
            <a:ext cx="1132725" cy="944893"/>
          </a:xfrm>
          <a:custGeom>
            <a:avLst/>
            <a:gdLst/>
            <a:ahLst/>
            <a:cxnLst/>
            <a:rect l="0" t="0" r="0" b="0"/>
            <a:pathLst>
              <a:path w="1132725" h="944893">
                <a:moveTo>
                  <a:pt x="0" y="944893"/>
                </a:moveTo>
                <a:lnTo>
                  <a:pt x="1132725" y="944893"/>
                </a:lnTo>
                <a:lnTo>
                  <a:pt x="1132725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7271257" y="5304549"/>
            <a:ext cx="1132726" cy="944893"/>
          </a:xfrm>
          <a:custGeom>
            <a:avLst/>
            <a:gdLst/>
            <a:ahLst/>
            <a:cxnLst/>
            <a:rect l="0" t="0" r="0" b="0"/>
            <a:pathLst>
              <a:path w="1132726" h="944893">
                <a:moveTo>
                  <a:pt x="0" y="944893"/>
                </a:moveTo>
                <a:lnTo>
                  <a:pt x="1132726" y="944893"/>
                </a:lnTo>
                <a:lnTo>
                  <a:pt x="1132726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8403970" y="5304549"/>
            <a:ext cx="1132726" cy="944893"/>
          </a:xfrm>
          <a:custGeom>
            <a:avLst/>
            <a:gdLst/>
            <a:ahLst/>
            <a:cxnLst/>
            <a:rect l="0" t="0" r="0" b="0"/>
            <a:pathLst>
              <a:path w="1132726" h="944893">
                <a:moveTo>
                  <a:pt x="0" y="944893"/>
                </a:moveTo>
                <a:lnTo>
                  <a:pt x="1132726" y="944893"/>
                </a:lnTo>
                <a:lnTo>
                  <a:pt x="1132726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9536683" y="5304549"/>
            <a:ext cx="645656" cy="944893"/>
          </a:xfrm>
          <a:custGeom>
            <a:avLst/>
            <a:gdLst/>
            <a:ahLst/>
            <a:cxnLst/>
            <a:rect l="0" t="0" r="0" b="0"/>
            <a:pathLst>
              <a:path w="645656" h="944893">
                <a:moveTo>
                  <a:pt x="0" y="944893"/>
                </a:moveTo>
                <a:lnTo>
                  <a:pt x="645656" y="944893"/>
                </a:lnTo>
                <a:lnTo>
                  <a:pt x="645656" y="0"/>
                </a:lnTo>
                <a:lnTo>
                  <a:pt x="0" y="0"/>
                </a:lnTo>
                <a:lnTo>
                  <a:pt x="0" y="944893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2967608" y="4919727"/>
            <a:ext cx="0" cy="1348765"/>
          </a:xfrm>
          <a:custGeom>
            <a:avLst/>
            <a:gdLst/>
            <a:ahLst/>
            <a:cxnLst/>
            <a:rect l="0" t="0" r="0" b="0"/>
            <a:pathLst>
              <a:path h="1348765">
                <a:moveTo>
                  <a:pt x="0" y="0"/>
                </a:moveTo>
                <a:lnTo>
                  <a:pt x="0" y="1348765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3905630" y="4919727"/>
            <a:ext cx="0" cy="1348765"/>
          </a:xfrm>
          <a:custGeom>
            <a:avLst/>
            <a:gdLst/>
            <a:ahLst/>
            <a:cxnLst/>
            <a:rect l="0" t="0" r="0" b="0"/>
            <a:pathLst>
              <a:path h="1348765">
                <a:moveTo>
                  <a:pt x="0" y="0"/>
                </a:moveTo>
                <a:lnTo>
                  <a:pt x="0" y="1348765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5005832" y="4919727"/>
            <a:ext cx="0" cy="1348765"/>
          </a:xfrm>
          <a:custGeom>
            <a:avLst/>
            <a:gdLst/>
            <a:ahLst/>
            <a:cxnLst/>
            <a:rect l="0" t="0" r="0" b="0"/>
            <a:pathLst>
              <a:path h="1348765">
                <a:moveTo>
                  <a:pt x="0" y="0"/>
                </a:moveTo>
                <a:lnTo>
                  <a:pt x="0" y="1348765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6138545" y="4919727"/>
            <a:ext cx="0" cy="1348765"/>
          </a:xfrm>
          <a:custGeom>
            <a:avLst/>
            <a:gdLst/>
            <a:ahLst/>
            <a:cxnLst/>
            <a:rect l="0" t="0" r="0" b="0"/>
            <a:pathLst>
              <a:path h="1348765">
                <a:moveTo>
                  <a:pt x="0" y="0"/>
                </a:moveTo>
                <a:lnTo>
                  <a:pt x="0" y="1348765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7271257" y="4919727"/>
            <a:ext cx="0" cy="1348765"/>
          </a:xfrm>
          <a:custGeom>
            <a:avLst/>
            <a:gdLst/>
            <a:ahLst/>
            <a:cxnLst/>
            <a:rect l="0" t="0" r="0" b="0"/>
            <a:pathLst>
              <a:path h="1348765">
                <a:moveTo>
                  <a:pt x="0" y="0"/>
                </a:moveTo>
                <a:lnTo>
                  <a:pt x="0" y="1348765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8403970" y="4919727"/>
            <a:ext cx="0" cy="1348765"/>
          </a:xfrm>
          <a:custGeom>
            <a:avLst/>
            <a:gdLst/>
            <a:ahLst/>
            <a:cxnLst/>
            <a:rect l="0" t="0" r="0" b="0"/>
            <a:pathLst>
              <a:path h="1348765">
                <a:moveTo>
                  <a:pt x="0" y="0"/>
                </a:moveTo>
                <a:lnTo>
                  <a:pt x="0" y="1348765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9536683" y="4919727"/>
            <a:ext cx="0" cy="1348765"/>
          </a:xfrm>
          <a:custGeom>
            <a:avLst/>
            <a:gdLst/>
            <a:ahLst/>
            <a:cxnLst/>
            <a:rect l="0" t="0" r="0" b="0"/>
            <a:pathLst>
              <a:path h="1348765">
                <a:moveTo>
                  <a:pt x="0" y="0"/>
                </a:moveTo>
                <a:lnTo>
                  <a:pt x="0" y="1348765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2086355" y="5304537"/>
            <a:ext cx="8115047" cy="0"/>
          </a:xfrm>
          <a:custGeom>
            <a:avLst/>
            <a:gdLst/>
            <a:ahLst/>
            <a:cxnLst/>
            <a:rect l="0" t="0" r="0" b="0"/>
            <a:pathLst>
              <a:path w="8115047">
                <a:moveTo>
                  <a:pt x="0" y="0"/>
                </a:moveTo>
                <a:lnTo>
                  <a:pt x="8115047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2105405" y="4919727"/>
            <a:ext cx="0" cy="1348765"/>
          </a:xfrm>
          <a:custGeom>
            <a:avLst/>
            <a:gdLst/>
            <a:ahLst/>
            <a:cxnLst/>
            <a:rect l="0" t="0" r="0" b="0"/>
            <a:pathLst>
              <a:path h="1348765">
                <a:moveTo>
                  <a:pt x="0" y="0"/>
                </a:moveTo>
                <a:lnTo>
                  <a:pt x="0" y="1348765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Freeform 1993"/>
          <p:cNvSpPr/>
          <p:nvPr/>
        </p:nvSpPr>
        <p:spPr>
          <a:xfrm>
            <a:off x="10182352" y="4919727"/>
            <a:ext cx="0" cy="1348765"/>
          </a:xfrm>
          <a:custGeom>
            <a:avLst/>
            <a:gdLst/>
            <a:ahLst/>
            <a:cxnLst/>
            <a:rect l="0" t="0" r="0" b="0"/>
            <a:pathLst>
              <a:path h="1348765">
                <a:moveTo>
                  <a:pt x="0" y="0"/>
                </a:moveTo>
                <a:lnTo>
                  <a:pt x="0" y="1348765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Freeform 1994"/>
          <p:cNvSpPr/>
          <p:nvPr/>
        </p:nvSpPr>
        <p:spPr>
          <a:xfrm>
            <a:off x="2086355" y="4938777"/>
            <a:ext cx="8115047" cy="0"/>
          </a:xfrm>
          <a:custGeom>
            <a:avLst/>
            <a:gdLst/>
            <a:ahLst/>
            <a:cxnLst/>
            <a:rect l="0" t="0" r="0" b="0"/>
            <a:pathLst>
              <a:path w="8115047">
                <a:moveTo>
                  <a:pt x="0" y="0"/>
                </a:moveTo>
                <a:lnTo>
                  <a:pt x="8115047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Freeform 1995"/>
          <p:cNvSpPr/>
          <p:nvPr/>
        </p:nvSpPr>
        <p:spPr>
          <a:xfrm>
            <a:off x="2086355" y="6249442"/>
            <a:ext cx="8115047" cy="0"/>
          </a:xfrm>
          <a:custGeom>
            <a:avLst/>
            <a:gdLst/>
            <a:ahLst/>
            <a:cxnLst/>
            <a:rect l="0" t="0" r="0" b="0"/>
            <a:pathLst>
              <a:path w="8115047">
                <a:moveTo>
                  <a:pt x="0" y="0"/>
                </a:moveTo>
                <a:lnTo>
                  <a:pt x="8115047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Freeform 1996"/>
          <p:cNvSpPr/>
          <p:nvPr/>
        </p:nvSpPr>
        <p:spPr>
          <a:xfrm>
            <a:off x="6558026" y="6062663"/>
            <a:ext cx="238125" cy="361950"/>
          </a:xfrm>
          <a:custGeom>
            <a:avLst/>
            <a:gdLst/>
            <a:ahLst/>
            <a:cxnLst/>
            <a:rect l="0" t="0" r="0" b="0"/>
            <a:pathLst>
              <a:path w="238125" h="361950">
                <a:moveTo>
                  <a:pt x="0" y="119062"/>
                </a:moveTo>
                <a:lnTo>
                  <a:pt x="118999" y="0"/>
                </a:lnTo>
                <a:lnTo>
                  <a:pt x="238125" y="119062"/>
                </a:lnTo>
                <a:lnTo>
                  <a:pt x="178562" y="119062"/>
                </a:lnTo>
                <a:lnTo>
                  <a:pt x="178562" y="361950"/>
                </a:lnTo>
                <a:lnTo>
                  <a:pt x="59435" y="361950"/>
                </a:lnTo>
                <a:lnTo>
                  <a:pt x="59435" y="119062"/>
                </a:lnTo>
                <a:close/>
                <a:moveTo>
                  <a:pt x="-5881751" y="795337"/>
                </a:moveTo>
              </a:path>
            </a:pathLst>
          </a:custGeom>
          <a:solidFill>
            <a:srgbClr val="0C75A8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Freeform 1997"/>
          <p:cNvSpPr/>
          <p:nvPr/>
        </p:nvSpPr>
        <p:spPr>
          <a:xfrm>
            <a:off x="6558026" y="6062663"/>
            <a:ext cx="238125" cy="361950"/>
          </a:xfrm>
          <a:custGeom>
            <a:avLst/>
            <a:gdLst/>
            <a:ahLst/>
            <a:cxnLst/>
            <a:rect l="0" t="0" r="0" b="0"/>
            <a:pathLst>
              <a:path w="238125" h="361950">
                <a:moveTo>
                  <a:pt x="0" y="119062"/>
                </a:moveTo>
                <a:lnTo>
                  <a:pt x="118999" y="0"/>
                </a:lnTo>
                <a:lnTo>
                  <a:pt x="238125" y="119062"/>
                </a:lnTo>
                <a:lnTo>
                  <a:pt x="178562" y="119062"/>
                </a:lnTo>
                <a:lnTo>
                  <a:pt x="178562" y="361950"/>
                </a:lnTo>
                <a:lnTo>
                  <a:pt x="59435" y="361950"/>
                </a:lnTo>
                <a:lnTo>
                  <a:pt x="59435" y="119062"/>
                </a:lnTo>
                <a:close/>
                <a:moveTo>
                  <a:pt x="-5881751" y="795337"/>
                </a:moveTo>
              </a:path>
            </a:pathLst>
          </a:custGeom>
          <a:noFill/>
          <a:ln w="25400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Freeform 1998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Freeform 1999"/>
          <p:cNvSpPr/>
          <p:nvPr/>
        </p:nvSpPr>
        <p:spPr>
          <a:xfrm>
            <a:off x="595376" y="285054"/>
            <a:ext cx="818642" cy="109408"/>
          </a:xfrm>
          <a:custGeom>
            <a:avLst/>
            <a:gdLst/>
            <a:ahLst/>
            <a:cxnLst/>
            <a:rect l="0" t="0" r="0" b="0"/>
            <a:pathLst>
              <a:path w="818642" h="109408">
                <a:moveTo>
                  <a:pt x="1" y="109408"/>
                </a:moveTo>
                <a:lnTo>
                  <a:pt x="818642" y="10940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7294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Freeform 2000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Freeform 2001"/>
          <p:cNvSpPr/>
          <p:nvPr/>
        </p:nvSpPr>
        <p:spPr>
          <a:xfrm>
            <a:off x="11332718" y="1521206"/>
            <a:ext cx="425450" cy="73406"/>
          </a:xfrm>
          <a:custGeom>
            <a:avLst/>
            <a:gdLst/>
            <a:ahLst/>
            <a:cxnLst/>
            <a:rect l="0" t="0" r="0" b="0"/>
            <a:pathLst>
              <a:path w="425450" h="73406">
                <a:moveTo>
                  <a:pt x="0" y="73406"/>
                </a:moveTo>
                <a:lnTo>
                  <a:pt x="425450" y="73406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679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Rectangle 2002"/>
          <p:cNvSpPr/>
          <p:nvPr/>
        </p:nvSpPr>
        <p:spPr>
          <a:xfrm>
            <a:off x="598169" y="899618"/>
            <a:ext cx="9642747" cy="592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3979" b="1" i="0" spc="0" baseline="0" dirty="0">
                <a:solidFill>
                  <a:srgbClr val="000000"/>
                </a:solidFill>
                <a:latin typeface="WorkSans-Bold"/>
              </a:rPr>
              <a:t>Probleme introduse de redundanță</a:t>
            </a:r>
            <a:r>
              <a:rPr lang="en-GB" sz="3979" b="1" i="0" spc="111" baseline="0" dirty="0">
                <a:solidFill>
                  <a:srgbClr val="000000"/>
                </a:solidFill>
                <a:latin typeface="WorkSans-Bold"/>
              </a:rPr>
              <a:t> </a:t>
            </a:r>
            <a:r>
              <a:rPr lang="en-GB" sz="3979" b="1" i="0" spc="1162" baseline="0" dirty="0">
                <a:solidFill>
                  <a:srgbClr val="000000"/>
                </a:solidFill>
                <a:latin typeface="WorkSans-Bold"/>
              </a:rPr>
              <a:t>-3</a:t>
            </a:r>
          </a:p>
        </p:txBody>
      </p:sp>
      <p:sp>
        <p:nvSpPr>
          <p:cNvPr id="2003" name="Rectangle 2003"/>
          <p:cNvSpPr/>
          <p:nvPr/>
        </p:nvSpPr>
        <p:spPr>
          <a:xfrm>
            <a:off x="11468481" y="6457823"/>
            <a:ext cx="187909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46</a:t>
            </a:r>
          </a:p>
        </p:txBody>
      </p:sp>
      <p:sp>
        <p:nvSpPr>
          <p:cNvPr id="2004" name="Rectangle 2004"/>
          <p:cNvSpPr/>
          <p:nvPr/>
        </p:nvSpPr>
        <p:spPr>
          <a:xfrm>
            <a:off x="1966595" y="4310688"/>
            <a:ext cx="7910373" cy="30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109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După câteva secunde, pe ce port crede SW1 că este stația A?</a:t>
            </a:r>
          </a:p>
        </p:txBody>
      </p:sp>
      <p:sp>
        <p:nvSpPr>
          <p:cNvPr id="2005" name="Rectangle 2005"/>
          <p:cNvSpPr/>
          <p:nvPr/>
        </p:nvSpPr>
        <p:spPr>
          <a:xfrm>
            <a:off x="6360414" y="2788275"/>
            <a:ext cx="32916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SW2</a:t>
            </a:r>
          </a:p>
        </p:txBody>
      </p:sp>
      <p:sp>
        <p:nvSpPr>
          <p:cNvPr id="2006" name="Rectangle 2006"/>
          <p:cNvSpPr/>
          <p:nvPr/>
        </p:nvSpPr>
        <p:spPr>
          <a:xfrm>
            <a:off x="3883025" y="1765036"/>
            <a:ext cx="32916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SW3</a:t>
            </a:r>
          </a:p>
        </p:txBody>
      </p:sp>
      <p:sp>
        <p:nvSpPr>
          <p:cNvPr id="2007" name="Rectangle 2007"/>
          <p:cNvSpPr/>
          <p:nvPr/>
        </p:nvSpPr>
        <p:spPr>
          <a:xfrm>
            <a:off x="1807845" y="3754491"/>
            <a:ext cx="89072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Stația A</a:t>
            </a:r>
          </a:p>
        </p:txBody>
      </p:sp>
      <p:sp>
        <p:nvSpPr>
          <p:cNvPr id="2008" name="Rectangle 2008"/>
          <p:cNvSpPr/>
          <p:nvPr/>
        </p:nvSpPr>
        <p:spPr>
          <a:xfrm>
            <a:off x="2500629" y="2804912"/>
            <a:ext cx="32916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SW1</a:t>
            </a:r>
          </a:p>
        </p:txBody>
      </p:sp>
      <p:sp>
        <p:nvSpPr>
          <p:cNvPr id="2009" name="Rectangle 2009"/>
          <p:cNvSpPr/>
          <p:nvPr/>
        </p:nvSpPr>
        <p:spPr>
          <a:xfrm>
            <a:off x="7795514" y="2974330"/>
            <a:ext cx="89072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Stația B</a:t>
            </a:r>
          </a:p>
        </p:txBody>
      </p:sp>
      <p:sp>
        <p:nvSpPr>
          <p:cNvPr id="2010" name="Rectangle 2010"/>
          <p:cNvSpPr/>
          <p:nvPr/>
        </p:nvSpPr>
        <p:spPr>
          <a:xfrm>
            <a:off x="3096260" y="3495849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C0504D"/>
                </a:solidFill>
                <a:latin typeface="Consolas-Bold"/>
              </a:rPr>
              <a:t>Fa0/1</a:t>
            </a:r>
          </a:p>
        </p:txBody>
      </p:sp>
      <p:sp>
        <p:nvSpPr>
          <p:cNvPr id="2011" name="Rectangle 2011"/>
          <p:cNvSpPr/>
          <p:nvPr/>
        </p:nvSpPr>
        <p:spPr>
          <a:xfrm>
            <a:off x="3531870" y="3245786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C0504D"/>
                </a:solidFill>
                <a:latin typeface="Consolas-Bold"/>
              </a:rPr>
              <a:t>Fa0/2</a:t>
            </a:r>
          </a:p>
        </p:txBody>
      </p:sp>
      <p:sp>
        <p:nvSpPr>
          <p:cNvPr id="2012" name="Rectangle 2012"/>
          <p:cNvSpPr/>
          <p:nvPr/>
        </p:nvSpPr>
        <p:spPr>
          <a:xfrm>
            <a:off x="3524884" y="2941875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C0504D"/>
                </a:solidFill>
                <a:latin typeface="Consolas-Bold"/>
              </a:rPr>
              <a:t>Fa0/3</a:t>
            </a:r>
          </a:p>
        </p:txBody>
      </p:sp>
      <p:sp>
        <p:nvSpPr>
          <p:cNvPr id="2013" name="Rectangle 2013"/>
          <p:cNvSpPr/>
          <p:nvPr/>
        </p:nvSpPr>
        <p:spPr>
          <a:xfrm>
            <a:off x="5039359" y="3920141"/>
            <a:ext cx="2917364" cy="234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0" i="0" spc="0" baseline="0" dirty="0">
                <a:solidFill>
                  <a:srgbClr val="FFFFFF"/>
                </a:solidFill>
                <a:latin typeface="WorkSans-Regular"/>
              </a:rPr>
              <a:t>Stația A trimite un broadcast</a:t>
            </a:r>
          </a:p>
        </p:txBody>
      </p:sp>
      <p:sp>
        <p:nvSpPr>
          <p:cNvPr id="2014" name="Rectangle 2014"/>
          <p:cNvSpPr/>
          <p:nvPr/>
        </p:nvSpPr>
        <p:spPr>
          <a:xfrm>
            <a:off x="2210435" y="4997917"/>
            <a:ext cx="7719868" cy="10014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59079">
              <a:tabLst>
                <a:tab pos="1166240" algn="l"/>
                <a:tab pos="2186049" algn="l"/>
                <a:tab pos="3303268" algn="l"/>
                <a:tab pos="4436744" algn="l"/>
                <a:tab pos="5570472" algn="l"/>
                <a:tab pos="6704074" algn="l"/>
                <a:tab pos="7593963" algn="l"/>
                <a:tab pos="7593963" algn="l"/>
              </a:tabLst>
            </a:pPr>
            <a:r>
              <a:rPr lang="en-GB" sz="1802" b="0" i="0" spc="0" baseline="0" dirty="0">
                <a:solidFill>
                  <a:srgbClr val="FFFFFF"/>
                </a:solidFill>
                <a:latin typeface="WorkSans-Regular"/>
              </a:rPr>
              <a:t>T	</a:t>
            </a:r>
            <a:r>
              <a:rPr lang="en-GB" sz="1802" b="0" i="0" spc="0" baseline="0" dirty="0">
                <a:solidFill>
                  <a:srgbClr val="000000"/>
                </a:solidFill>
                <a:latin typeface="Consolas"/>
              </a:rPr>
              <a:t>1	2	3	4	5	6	7	</a:t>
            </a:r>
          </a:p>
          <a:p>
            <a:pPr marL="0">
              <a:lnSpc>
                <a:spcPts val="5746"/>
              </a:lnSpc>
              <a:tabLst>
                <a:tab pos="850900" algn="l"/>
                <a:tab pos="1789811" algn="l"/>
              </a:tabLst>
            </a:pPr>
            <a:r>
              <a:rPr lang="en-GB" sz="1802" b="0" i="0" spc="0" baseline="0" dirty="0">
                <a:solidFill>
                  <a:srgbClr val="FFFFFF"/>
                </a:solidFill>
                <a:latin typeface="WorkSans-Regular"/>
              </a:rPr>
              <a:t>Cadre	</a:t>
            </a:r>
            <a:r>
              <a:rPr lang="en-GB" sz="2162" b="1" i="0" spc="0" baseline="9457" dirty="0">
                <a:solidFill>
                  <a:srgbClr val="F15A24"/>
                </a:solidFill>
                <a:latin typeface="Consolas-Bold"/>
              </a:rPr>
              <a:t>A → SW1	</a:t>
            </a:r>
            <a:r>
              <a:rPr lang="en-GB" sz="2162" b="1" i="0" spc="0" baseline="68476" dirty="0">
                <a:solidFill>
                  <a:srgbClr val="C00000"/>
                </a:solidFill>
                <a:latin typeface="Consolas-Bold"/>
              </a:rPr>
              <a:t>SW</a:t>
            </a:r>
            <a:r>
              <a:rPr lang="en-GB" sz="2162" b="1" i="0" spc="713" baseline="68476" dirty="0">
                <a:solidFill>
                  <a:srgbClr val="C00000"/>
                </a:solidFill>
                <a:latin typeface="Consolas-Bold"/>
              </a:rPr>
              <a:t>1</a:t>
            </a:r>
            <a:r>
              <a:rPr lang="en-GB" sz="2162" b="1" i="0" spc="787" baseline="68476" dirty="0">
                <a:solidFill>
                  <a:srgbClr val="C00000"/>
                </a:solidFill>
                <a:latin typeface="Consolas-Bold"/>
              </a:rPr>
              <a:t>→</a:t>
            </a:r>
            <a:r>
              <a:rPr lang="en-GB" sz="2162" b="1" i="0" spc="0" baseline="68476" dirty="0">
                <a:solidFill>
                  <a:srgbClr val="C00000"/>
                </a:solidFill>
                <a:latin typeface="Consolas-Bold"/>
              </a:rPr>
              <a:t>SW3</a:t>
            </a:r>
          </a:p>
        </p:txBody>
      </p:sp>
      <p:sp>
        <p:nvSpPr>
          <p:cNvPr id="2015" name="Rectangle 2015"/>
          <p:cNvSpPr/>
          <p:nvPr/>
        </p:nvSpPr>
        <p:spPr>
          <a:xfrm>
            <a:off x="5101209" y="5501560"/>
            <a:ext cx="889421" cy="6009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C00000"/>
                </a:solidFill>
                <a:latin typeface="Consolas-Bold"/>
              </a:rPr>
              <a:t>SW3 → SW2</a:t>
            </a:r>
          </a:p>
          <a:p>
            <a:pPr marL="0">
              <a:lnSpc>
                <a:spcPts val="1652"/>
              </a:lnSpc>
            </a:pPr>
            <a:r>
              <a:rPr lang="en-GB" sz="1427" b="1" i="0" spc="0" baseline="0" dirty="0">
                <a:solidFill>
                  <a:srgbClr val="7030A0"/>
                </a:solidFill>
                <a:latin typeface="Consolas-Bold"/>
              </a:rPr>
              <a:t>SW2 → SW3</a:t>
            </a:r>
          </a:p>
          <a:p>
            <a:pPr marL="0">
              <a:lnSpc>
                <a:spcPts val="1651"/>
              </a:lnSpc>
            </a:pPr>
            <a:r>
              <a:rPr lang="en-GB" sz="1425" b="1" i="0" spc="0" baseline="0" dirty="0">
                <a:solidFill>
                  <a:srgbClr val="7030A0"/>
                </a:solidFill>
                <a:latin typeface="Consolas-Bold"/>
              </a:rPr>
              <a:t>SW2 → B</a:t>
            </a:r>
          </a:p>
        </p:txBody>
      </p:sp>
      <p:sp>
        <p:nvSpPr>
          <p:cNvPr id="2016" name="Rectangle 2016"/>
          <p:cNvSpPr/>
          <p:nvPr/>
        </p:nvSpPr>
        <p:spPr>
          <a:xfrm>
            <a:off x="6234684" y="5501560"/>
            <a:ext cx="889421" cy="6104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71BC"/>
                </a:solidFill>
                <a:latin typeface="Consolas-Bold"/>
              </a:rPr>
              <a:t>SW2 → SW1</a:t>
            </a:r>
          </a:p>
          <a:p>
            <a:pPr marL="0">
              <a:lnSpc>
                <a:spcPts val="1652"/>
              </a:lnSpc>
            </a:pPr>
            <a:r>
              <a:rPr lang="en-GB" sz="1427" b="1" i="0" spc="0" baseline="0" dirty="0">
                <a:solidFill>
                  <a:srgbClr val="C00000"/>
                </a:solidFill>
                <a:latin typeface="Consolas-Bold"/>
              </a:rPr>
              <a:t>SW2 → B</a:t>
            </a:r>
          </a:p>
          <a:p>
            <a:pPr marL="0">
              <a:lnSpc>
                <a:spcPts val="1726"/>
              </a:lnSpc>
            </a:pPr>
            <a:r>
              <a:rPr lang="en-GB" sz="1425" b="1" i="0" spc="0" baseline="0" dirty="0">
                <a:solidFill>
                  <a:srgbClr val="0071BC"/>
                </a:solidFill>
                <a:latin typeface="Consolas-Bold"/>
              </a:rPr>
              <a:t>SW3 → SW1</a:t>
            </a:r>
          </a:p>
        </p:txBody>
      </p:sp>
      <p:sp>
        <p:nvSpPr>
          <p:cNvPr id="2017" name="Rectangle 2017"/>
          <p:cNvSpPr/>
          <p:nvPr/>
        </p:nvSpPr>
        <p:spPr>
          <a:xfrm>
            <a:off x="7368158" y="5394626"/>
            <a:ext cx="892321" cy="8203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C00000"/>
                </a:solidFill>
                <a:latin typeface="Consolas-Bold"/>
              </a:rPr>
              <a:t>SW1 → SW3</a:t>
            </a:r>
          </a:p>
          <a:p>
            <a:pPr marL="0">
              <a:lnSpc>
                <a:spcPts val="1652"/>
              </a:lnSpc>
            </a:pPr>
            <a:r>
              <a:rPr lang="en-GB" sz="1427" b="1" i="0" spc="0" baseline="0" dirty="0">
                <a:solidFill>
                  <a:srgbClr val="7030A0"/>
                </a:solidFill>
                <a:latin typeface="Consolas-Bold"/>
              </a:rPr>
              <a:t>SW1 → SW2</a:t>
            </a:r>
          </a:p>
          <a:p>
            <a:pPr marL="0">
              <a:lnSpc>
                <a:spcPts val="1727"/>
              </a:lnSpc>
            </a:pPr>
            <a:r>
              <a:rPr lang="en-GB" sz="1427" b="1" i="0" spc="0" baseline="0" dirty="0">
                <a:solidFill>
                  <a:srgbClr val="C00000"/>
                </a:solidFill>
                <a:latin typeface="Consolas-Bold"/>
              </a:rPr>
              <a:t>SW1 → A</a:t>
            </a:r>
          </a:p>
          <a:p>
            <a:pPr marL="0">
              <a:lnSpc>
                <a:spcPts val="1652"/>
              </a:lnSpc>
            </a:pPr>
            <a:r>
              <a:rPr lang="en-GB" sz="1427" b="1" i="0" spc="0" baseline="0" dirty="0">
                <a:solidFill>
                  <a:srgbClr val="7030A0"/>
                </a:solidFill>
                <a:latin typeface="Consolas-Bold"/>
              </a:rPr>
              <a:t>SW1 → A</a:t>
            </a:r>
          </a:p>
        </p:txBody>
      </p:sp>
      <p:sp>
        <p:nvSpPr>
          <p:cNvPr id="2018" name="Rectangle 2018"/>
          <p:cNvSpPr/>
          <p:nvPr/>
        </p:nvSpPr>
        <p:spPr>
          <a:xfrm>
            <a:off x="8502015" y="5501560"/>
            <a:ext cx="889421" cy="6104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C00000"/>
                </a:solidFill>
                <a:latin typeface="Consolas-Bold"/>
              </a:rPr>
              <a:t>SW3 → SW2</a:t>
            </a:r>
          </a:p>
          <a:p>
            <a:pPr marL="0">
              <a:lnSpc>
                <a:spcPts val="1652"/>
              </a:lnSpc>
            </a:pPr>
            <a:r>
              <a:rPr lang="en-GB" sz="1427" b="1" i="0" spc="0" baseline="0" dirty="0">
                <a:solidFill>
                  <a:srgbClr val="7030A0"/>
                </a:solidFill>
                <a:latin typeface="Consolas-Bold"/>
              </a:rPr>
              <a:t>SW2 → SW3</a:t>
            </a:r>
          </a:p>
          <a:p>
            <a:pPr marL="0">
              <a:lnSpc>
                <a:spcPts val="1726"/>
              </a:lnSpc>
            </a:pPr>
            <a:r>
              <a:rPr lang="en-GB" sz="1425" b="1" i="0" spc="0" baseline="0" dirty="0">
                <a:solidFill>
                  <a:srgbClr val="7030A0"/>
                </a:solidFill>
                <a:latin typeface="Consolas-Bold"/>
              </a:rPr>
              <a:t>SW2 → B</a:t>
            </a:r>
          </a:p>
        </p:txBody>
      </p:sp>
      <p:sp>
        <p:nvSpPr>
          <p:cNvPr id="2019" name="Rectangle 2019"/>
          <p:cNvSpPr/>
          <p:nvPr/>
        </p:nvSpPr>
        <p:spPr>
          <a:xfrm>
            <a:off x="9817734" y="5715238"/>
            <a:ext cx="99710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…</a:t>
            </a:r>
          </a:p>
        </p:txBody>
      </p:sp>
      <p:sp>
        <p:nvSpPr>
          <p:cNvPr id="2020" name="Rectangle 2020"/>
          <p:cNvSpPr/>
          <p:nvPr/>
        </p:nvSpPr>
        <p:spPr>
          <a:xfrm>
            <a:off x="604002" y="163958"/>
            <a:ext cx="812663" cy="2402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933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74"/>
              </a:lnSpc>
            </a:pPr>
            <a:r>
              <a:rPr lang="en-GB" sz="900" b="1" i="0" spc="104" baseline="0" dirty="0">
                <a:solidFill>
                  <a:srgbClr val="9C5E07"/>
                </a:solidFill>
                <a:latin typeface="Times New Roman"/>
              </a:rPr>
              <a:t>50</a:t>
            </a:r>
            <a:r>
              <a:rPr lang="en-GB" sz="900" b="1" i="0" spc="-68" baseline="0" dirty="0">
                <a:solidFill>
                  <a:srgbClr val="9C5E07"/>
                </a:solidFill>
                <a:latin typeface="Times New Roman"/>
              </a:rPr>
              <a:t> </a:t>
            </a:r>
            <a:r>
              <a:rPr lang="en-GB" sz="700" b="0" i="0" spc="0" baseline="0" dirty="0">
                <a:solidFill>
                  <a:srgbClr val="9C5E07"/>
                </a:solidFill>
                <a:latin typeface="Arial"/>
              </a:rPr>
              <a:t>LABORATORY</a:t>
            </a:r>
          </a:p>
        </p:txBody>
      </p:sp>
      <p:sp>
        <p:nvSpPr>
          <p:cNvPr id="2021" name="Rectangle 2021"/>
          <p:cNvSpPr/>
          <p:nvPr/>
        </p:nvSpPr>
        <p:spPr>
          <a:xfrm>
            <a:off x="11078994" y="1271969"/>
            <a:ext cx="670517" cy="3234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GB" sz="2100" b="1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GB" sz="757" b="1" i="0" spc="0" baseline="-107999" dirty="0">
                <a:solidFill>
                  <a:srgbClr val="000000"/>
                </a:solidFill>
                <a:latin typeface="Arial"/>
              </a:rPr>
              <a:t>i</a:t>
            </a:r>
            <a:r>
              <a:rPr lang="en-GB" sz="757" b="1" i="0" spc="189" baseline="-107999" dirty="0">
                <a:solidFill>
                  <a:srgbClr val="000000"/>
                </a:solidFill>
                <a:latin typeface="Arial"/>
              </a:rPr>
              <a:t>t</a:t>
            </a:r>
            <a:r>
              <a:rPr lang="en-GB" sz="757" b="1" i="0" spc="0" baseline="-107999" dirty="0">
                <a:solidFill>
                  <a:srgbClr val="000000"/>
                </a:solidFill>
                <a:latin typeface="Arial"/>
              </a:rPr>
              <a:t>cwinacted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Freeform 202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23" name="Picture 20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024" name="Picture 20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2025" name="Freeform 2025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6" name="Freeform 2026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7" name="Freeform 2027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8" name="Rectangle 2028"/>
          <p:cNvSpPr/>
          <p:nvPr/>
        </p:nvSpPr>
        <p:spPr>
          <a:xfrm>
            <a:off x="598169" y="866112"/>
            <a:ext cx="5893287" cy="16090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Motivația pentru STP</a:t>
            </a:r>
          </a:p>
          <a:p>
            <a:pPr marL="0">
              <a:lnSpc>
                <a:spcPts val="4843"/>
              </a:lnSpc>
            </a:pPr>
            <a:r>
              <a:rPr lang="en-GB" sz="2177" b="0" i="0" spc="103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Avem nevoie de redundanță în rețea</a:t>
            </a:r>
          </a:p>
          <a:p>
            <a:pPr marL="457517">
              <a:lnSpc>
                <a:spcPts val="2627"/>
              </a:lnSpc>
            </a:pPr>
            <a:r>
              <a:rPr lang="en-GB" sz="2179" b="0" i="0" spc="103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9" b="0" i="0" spc="0" baseline="0" dirty="0">
                <a:solidFill>
                  <a:srgbClr val="000000"/>
                </a:solidFill>
                <a:latin typeface="WorkSans-Regular"/>
              </a:rPr>
              <a:t>… dar creăm bucle (fizice și logice)</a:t>
            </a:r>
          </a:p>
        </p:txBody>
      </p:sp>
      <p:sp>
        <p:nvSpPr>
          <p:cNvPr id="2029" name="Rectangle 2029"/>
          <p:cNvSpPr/>
          <p:nvPr/>
        </p:nvSpPr>
        <p:spPr>
          <a:xfrm>
            <a:off x="598169" y="2942581"/>
            <a:ext cx="10943792" cy="9251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77" b="0" i="0" spc="103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Un broadcast storm este cauzat de buclele logice (din cauza modului în care </a:t>
            </a:r>
          </a:p>
          <a:p>
            <a:pPr marL="228600">
              <a:lnSpc>
                <a:spcPts val="2103"/>
              </a:lnSpc>
            </a:pP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funcționează switching-ul într-o buclă fizică)</a:t>
            </a:r>
          </a:p>
          <a:p>
            <a:pPr marL="457517">
              <a:lnSpc>
                <a:spcPts val="2627"/>
              </a:lnSpc>
            </a:pPr>
            <a:r>
              <a:rPr lang="en-GB" sz="2179" b="0" i="0" spc="103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9" b="0" i="0" spc="0" baseline="0" dirty="0">
                <a:solidFill>
                  <a:srgbClr val="000000"/>
                </a:solidFill>
                <a:latin typeface="WorkSans-Regular"/>
              </a:rPr>
              <a:t>trebuie deci eliminate buclele logice</a:t>
            </a:r>
          </a:p>
        </p:txBody>
      </p:sp>
      <p:sp>
        <p:nvSpPr>
          <p:cNvPr id="2030" name="Rectangle 2030"/>
          <p:cNvSpPr/>
          <p:nvPr/>
        </p:nvSpPr>
        <p:spPr>
          <a:xfrm>
            <a:off x="598169" y="4335136"/>
            <a:ext cx="10606568" cy="15928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77" b="0" i="0" spc="103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Ideea protocolului STP:</a:t>
            </a:r>
          </a:p>
          <a:p>
            <a:pPr marL="457517">
              <a:lnSpc>
                <a:spcPts val="2627"/>
              </a:lnSpc>
            </a:pPr>
            <a:r>
              <a:rPr lang="en-GB" sz="2179" b="0" i="0" spc="103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9" b="0" i="0" spc="0" baseline="0" dirty="0">
                <a:solidFill>
                  <a:srgbClr val="000000"/>
                </a:solidFill>
                <a:latin typeface="WorkSans-Regular"/>
              </a:rPr>
              <a:t>se acceptă existența unei bucle fizice (redundanță)</a:t>
            </a:r>
          </a:p>
          <a:p>
            <a:pPr marL="457517">
              <a:lnSpc>
                <a:spcPts val="2629"/>
              </a:lnSpc>
            </a:pPr>
            <a:r>
              <a:rPr lang="en-GB" sz="2177" b="0" i="0" spc="104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închiderea temporară a unei bucle logice prin închiderea la nivel logic a </a:t>
            </a:r>
          </a:p>
          <a:p>
            <a:pPr marL="686435">
              <a:lnSpc>
                <a:spcPts val="2103"/>
              </a:lnSpc>
            </a:pP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unui port din buclă </a:t>
            </a:r>
          </a:p>
          <a:p>
            <a:pPr marL="457517">
              <a:lnSpc>
                <a:spcPts val="2628"/>
              </a:lnSpc>
            </a:pPr>
            <a:r>
              <a:rPr lang="en-GB" sz="2179" b="0" i="0" spc="103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9" b="0" i="0" spc="0" baseline="0" dirty="0">
                <a:solidFill>
                  <a:srgbClr val="000000"/>
                </a:solidFill>
                <a:latin typeface="WorkSans-Regular"/>
              </a:rPr>
              <a:t>deschiderea portului blocat în cazul în care un uplink cedează</a:t>
            </a:r>
          </a:p>
        </p:txBody>
      </p:sp>
      <p:sp>
        <p:nvSpPr>
          <p:cNvPr id="2031" name="Rectangle 2031"/>
          <p:cNvSpPr/>
          <p:nvPr/>
        </p:nvSpPr>
        <p:spPr>
          <a:xfrm>
            <a:off x="11474831" y="6457823"/>
            <a:ext cx="18074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47</a:t>
            </a:r>
          </a:p>
        </p:txBody>
      </p:sp>
      <p:sp>
        <p:nvSpPr>
          <p:cNvPr id="2032" name="Rectangle 2032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2033" name="Rectangle 2033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Freeform 203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9140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1404"/>
                </a:lnTo>
                <a:close/>
                <a:moveTo>
                  <a:pt x="6566596" y="6858000"/>
                </a:moveTo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35" name="Picture 20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036" name="Picture 203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2037" name="Picture 203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2025" y="3190748"/>
            <a:ext cx="633412" cy="1671701"/>
          </a:xfrm>
          <a:prstGeom prst="rect">
            <a:avLst/>
          </a:prstGeom>
          <a:noFill/>
        </p:spPr>
      </p:pic>
      <p:sp>
        <p:nvSpPr>
          <p:cNvPr id="2038" name="Freeform 2038"/>
          <p:cNvSpPr/>
          <p:nvPr/>
        </p:nvSpPr>
        <p:spPr>
          <a:xfrm>
            <a:off x="8658225" y="3248025"/>
            <a:ext cx="489077" cy="1533906"/>
          </a:xfrm>
          <a:custGeom>
            <a:avLst/>
            <a:gdLst/>
            <a:ahLst/>
            <a:cxnLst/>
            <a:rect l="0" t="0" r="0" b="0"/>
            <a:pathLst>
              <a:path w="489077" h="1533906">
                <a:moveTo>
                  <a:pt x="0" y="1533906"/>
                </a:moveTo>
                <a:lnTo>
                  <a:pt x="489077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39" name="Picture 203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1075" y="4724337"/>
            <a:ext cx="2748026" cy="147637"/>
          </a:xfrm>
          <a:prstGeom prst="rect">
            <a:avLst/>
          </a:prstGeom>
          <a:noFill/>
        </p:spPr>
      </p:pic>
      <p:sp>
        <p:nvSpPr>
          <p:cNvPr id="2040" name="Freeform 2040"/>
          <p:cNvSpPr/>
          <p:nvPr/>
        </p:nvSpPr>
        <p:spPr>
          <a:xfrm>
            <a:off x="8658225" y="4781550"/>
            <a:ext cx="2623311" cy="0"/>
          </a:xfrm>
          <a:custGeom>
            <a:avLst/>
            <a:gdLst/>
            <a:ahLst/>
            <a:cxnLst/>
            <a:rect l="0" t="0" r="0" b="0"/>
            <a:pathLst>
              <a:path w="2623311">
                <a:moveTo>
                  <a:pt x="0" y="0"/>
                </a:moveTo>
                <a:lnTo>
                  <a:pt x="2623311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1" name="Picture 204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6850" y="3190812"/>
            <a:ext cx="2262251" cy="147637"/>
          </a:xfrm>
          <a:prstGeom prst="rect">
            <a:avLst/>
          </a:prstGeom>
          <a:noFill/>
        </p:spPr>
      </p:pic>
      <p:sp>
        <p:nvSpPr>
          <p:cNvPr id="2042" name="Freeform 2042"/>
          <p:cNvSpPr/>
          <p:nvPr/>
        </p:nvSpPr>
        <p:spPr>
          <a:xfrm>
            <a:off x="9144000" y="3248025"/>
            <a:ext cx="2134234" cy="0"/>
          </a:xfrm>
          <a:custGeom>
            <a:avLst/>
            <a:gdLst/>
            <a:ahLst/>
            <a:cxnLst/>
            <a:rect l="0" t="0" r="0" b="0"/>
            <a:pathLst>
              <a:path w="2134234">
                <a:moveTo>
                  <a:pt x="0" y="0"/>
                </a:moveTo>
                <a:lnTo>
                  <a:pt x="2134234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3" name="Picture 20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3095498"/>
            <a:ext cx="147637" cy="1776476"/>
          </a:xfrm>
          <a:prstGeom prst="rect">
            <a:avLst/>
          </a:prstGeom>
          <a:noFill/>
        </p:spPr>
      </p:pic>
      <p:sp>
        <p:nvSpPr>
          <p:cNvPr id="2044" name="Freeform 2044"/>
          <p:cNvSpPr/>
          <p:nvPr/>
        </p:nvSpPr>
        <p:spPr>
          <a:xfrm>
            <a:off x="11172825" y="3133725"/>
            <a:ext cx="0" cy="1648080"/>
          </a:xfrm>
          <a:custGeom>
            <a:avLst/>
            <a:gdLst/>
            <a:ahLst/>
            <a:cxnLst/>
            <a:rect l="0" t="0" r="0" b="0"/>
            <a:pathLst>
              <a:path h="1648080">
                <a:moveTo>
                  <a:pt x="0" y="0"/>
                </a:moveTo>
                <a:lnTo>
                  <a:pt x="0" y="164808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5" name="Picture 204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1075" y="3209798"/>
            <a:ext cx="614362" cy="1652651"/>
          </a:xfrm>
          <a:prstGeom prst="rect">
            <a:avLst/>
          </a:prstGeom>
          <a:noFill/>
        </p:spPr>
      </p:pic>
      <p:sp>
        <p:nvSpPr>
          <p:cNvPr id="2046" name="Freeform 2046"/>
          <p:cNvSpPr/>
          <p:nvPr/>
        </p:nvSpPr>
        <p:spPr>
          <a:xfrm>
            <a:off x="8663051" y="3252852"/>
            <a:ext cx="488950" cy="1533778"/>
          </a:xfrm>
          <a:custGeom>
            <a:avLst/>
            <a:gdLst/>
            <a:ahLst/>
            <a:cxnLst/>
            <a:rect l="0" t="0" r="0" b="0"/>
            <a:pathLst>
              <a:path w="488950" h="1533778">
                <a:moveTo>
                  <a:pt x="0" y="1533778"/>
                </a:moveTo>
                <a:lnTo>
                  <a:pt x="48895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7" name="Picture 204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0600" y="4743387"/>
            <a:ext cx="2738501" cy="128587"/>
          </a:xfrm>
          <a:prstGeom prst="rect">
            <a:avLst/>
          </a:prstGeom>
          <a:noFill/>
        </p:spPr>
      </p:pic>
      <p:sp>
        <p:nvSpPr>
          <p:cNvPr id="2048" name="Freeform 2048"/>
          <p:cNvSpPr/>
          <p:nvPr/>
        </p:nvSpPr>
        <p:spPr>
          <a:xfrm>
            <a:off x="8663051" y="4786377"/>
            <a:ext cx="2623184" cy="0"/>
          </a:xfrm>
          <a:custGeom>
            <a:avLst/>
            <a:gdLst/>
            <a:ahLst/>
            <a:cxnLst/>
            <a:rect l="0" t="0" r="0" b="0"/>
            <a:pathLst>
              <a:path w="2623184">
                <a:moveTo>
                  <a:pt x="0" y="0"/>
                </a:moveTo>
                <a:lnTo>
                  <a:pt x="2623184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9" name="Picture 204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5900" y="3209862"/>
            <a:ext cx="2243201" cy="128587"/>
          </a:xfrm>
          <a:prstGeom prst="rect">
            <a:avLst/>
          </a:prstGeom>
          <a:noFill/>
        </p:spPr>
      </p:pic>
      <p:sp>
        <p:nvSpPr>
          <p:cNvPr id="2050" name="Freeform 2050"/>
          <p:cNvSpPr/>
          <p:nvPr/>
        </p:nvSpPr>
        <p:spPr>
          <a:xfrm>
            <a:off x="9158351" y="3252852"/>
            <a:ext cx="2134107" cy="0"/>
          </a:xfrm>
          <a:custGeom>
            <a:avLst/>
            <a:gdLst/>
            <a:ahLst/>
            <a:cxnLst/>
            <a:rect l="0" t="0" r="0" b="0"/>
            <a:pathLst>
              <a:path w="2134107">
                <a:moveTo>
                  <a:pt x="0" y="0"/>
                </a:moveTo>
                <a:lnTo>
                  <a:pt x="2134107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1" name="Picture 205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25200" y="3105023"/>
            <a:ext cx="119062" cy="1766951"/>
          </a:xfrm>
          <a:prstGeom prst="rect">
            <a:avLst/>
          </a:prstGeom>
          <a:noFill/>
        </p:spPr>
      </p:pic>
      <p:sp>
        <p:nvSpPr>
          <p:cNvPr id="2052" name="Freeform 2052"/>
          <p:cNvSpPr/>
          <p:nvPr/>
        </p:nvSpPr>
        <p:spPr>
          <a:xfrm>
            <a:off x="11187176" y="3138552"/>
            <a:ext cx="0" cy="1648078"/>
          </a:xfrm>
          <a:custGeom>
            <a:avLst/>
            <a:gdLst/>
            <a:ahLst/>
            <a:cxnLst/>
            <a:rect l="0" t="0" r="0" b="0"/>
            <a:pathLst>
              <a:path h="1648078">
                <a:moveTo>
                  <a:pt x="0" y="0"/>
                </a:moveTo>
                <a:lnTo>
                  <a:pt x="0" y="1648078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3" name="Picture 205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7975" y="3943287"/>
            <a:ext cx="2071751" cy="928687"/>
          </a:xfrm>
          <a:prstGeom prst="rect">
            <a:avLst/>
          </a:prstGeom>
          <a:noFill/>
        </p:spPr>
      </p:pic>
      <p:sp>
        <p:nvSpPr>
          <p:cNvPr id="2054" name="Freeform 2054"/>
          <p:cNvSpPr/>
          <p:nvPr/>
        </p:nvSpPr>
        <p:spPr>
          <a:xfrm>
            <a:off x="6724650" y="3990975"/>
            <a:ext cx="1934971" cy="782321"/>
          </a:xfrm>
          <a:custGeom>
            <a:avLst/>
            <a:gdLst/>
            <a:ahLst/>
            <a:cxnLst/>
            <a:rect l="0" t="0" r="0" b="0"/>
            <a:pathLst>
              <a:path w="1934971" h="782321">
                <a:moveTo>
                  <a:pt x="0" y="0"/>
                </a:moveTo>
                <a:lnTo>
                  <a:pt x="1934971" y="782321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5" name="Picture 2055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4400" y="3190748"/>
            <a:ext cx="2757551" cy="1690751"/>
          </a:xfrm>
          <a:prstGeom prst="rect">
            <a:avLst/>
          </a:prstGeom>
          <a:noFill/>
        </p:spPr>
      </p:pic>
      <p:sp>
        <p:nvSpPr>
          <p:cNvPr id="2056" name="Freeform 2056"/>
          <p:cNvSpPr/>
          <p:nvPr/>
        </p:nvSpPr>
        <p:spPr>
          <a:xfrm>
            <a:off x="8601075" y="3248025"/>
            <a:ext cx="2623311" cy="1543686"/>
          </a:xfrm>
          <a:custGeom>
            <a:avLst/>
            <a:gdLst/>
            <a:ahLst/>
            <a:cxnLst/>
            <a:rect l="0" t="0" r="0" b="0"/>
            <a:pathLst>
              <a:path w="2623311" h="1543686">
                <a:moveTo>
                  <a:pt x="0" y="1543686"/>
                </a:moveTo>
                <a:lnTo>
                  <a:pt x="2623311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7" name="Picture 20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1875" y="3009773"/>
            <a:ext cx="147637" cy="1776476"/>
          </a:xfrm>
          <a:prstGeom prst="rect">
            <a:avLst/>
          </a:prstGeom>
          <a:noFill/>
        </p:spPr>
      </p:pic>
      <p:sp>
        <p:nvSpPr>
          <p:cNvPr id="2058" name="Freeform 2058"/>
          <p:cNvSpPr/>
          <p:nvPr/>
        </p:nvSpPr>
        <p:spPr>
          <a:xfrm>
            <a:off x="11268075" y="3048000"/>
            <a:ext cx="0" cy="1648080"/>
          </a:xfrm>
          <a:custGeom>
            <a:avLst/>
            <a:gdLst/>
            <a:ahLst/>
            <a:cxnLst/>
            <a:rect l="0" t="0" r="0" b="0"/>
            <a:pathLst>
              <a:path h="1648080">
                <a:moveTo>
                  <a:pt x="0" y="0"/>
                </a:moveTo>
                <a:lnTo>
                  <a:pt x="0" y="164808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9" name="Picture 174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0550" y="4495800"/>
            <a:ext cx="790575" cy="581025"/>
          </a:xfrm>
          <a:prstGeom prst="rect">
            <a:avLst/>
          </a:prstGeom>
          <a:noFill/>
        </p:spPr>
      </p:pic>
      <p:pic>
        <p:nvPicPr>
          <p:cNvPr id="2060" name="Picture 206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7975" y="3190812"/>
            <a:ext cx="2471801" cy="900112"/>
          </a:xfrm>
          <a:prstGeom prst="rect">
            <a:avLst/>
          </a:prstGeom>
          <a:noFill/>
        </p:spPr>
      </p:pic>
      <p:sp>
        <p:nvSpPr>
          <p:cNvPr id="2061" name="Freeform 2061"/>
          <p:cNvSpPr/>
          <p:nvPr/>
        </p:nvSpPr>
        <p:spPr>
          <a:xfrm>
            <a:off x="6724650" y="3248025"/>
            <a:ext cx="2330322" cy="751586"/>
          </a:xfrm>
          <a:custGeom>
            <a:avLst/>
            <a:gdLst/>
            <a:ahLst/>
            <a:cxnLst/>
            <a:rect l="0" t="0" r="0" b="0"/>
            <a:pathLst>
              <a:path w="2330322" h="751586">
                <a:moveTo>
                  <a:pt x="0" y="751586"/>
                </a:moveTo>
                <a:lnTo>
                  <a:pt x="2330322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62" name="Picture 174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25" y="2971800"/>
            <a:ext cx="790575" cy="581025"/>
          </a:xfrm>
          <a:prstGeom prst="rect">
            <a:avLst/>
          </a:prstGeom>
          <a:noFill/>
        </p:spPr>
      </p:pic>
      <p:pic>
        <p:nvPicPr>
          <p:cNvPr id="2063" name="Picture 174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2700" y="3705225"/>
            <a:ext cx="790575" cy="581025"/>
          </a:xfrm>
          <a:prstGeom prst="rect">
            <a:avLst/>
          </a:prstGeom>
          <a:noFill/>
        </p:spPr>
      </p:pic>
      <p:pic>
        <p:nvPicPr>
          <p:cNvPr id="2064" name="Picture 174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3250" y="4486275"/>
            <a:ext cx="790575" cy="581025"/>
          </a:xfrm>
          <a:prstGeom prst="rect">
            <a:avLst/>
          </a:prstGeom>
          <a:noFill/>
        </p:spPr>
      </p:pic>
      <p:pic>
        <p:nvPicPr>
          <p:cNvPr id="2065" name="Picture 174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9925" y="2952750"/>
            <a:ext cx="790575" cy="581025"/>
          </a:xfrm>
          <a:prstGeom prst="rect">
            <a:avLst/>
          </a:prstGeom>
          <a:noFill/>
        </p:spPr>
      </p:pic>
      <p:sp>
        <p:nvSpPr>
          <p:cNvPr id="2066" name="Freeform 2066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7" name="Freeform 2067"/>
          <p:cNvSpPr/>
          <p:nvPr/>
        </p:nvSpPr>
        <p:spPr>
          <a:xfrm>
            <a:off x="595376" y="285054"/>
            <a:ext cx="818642" cy="109408"/>
          </a:xfrm>
          <a:custGeom>
            <a:avLst/>
            <a:gdLst/>
            <a:ahLst/>
            <a:cxnLst/>
            <a:rect l="0" t="0" r="0" b="0"/>
            <a:pathLst>
              <a:path w="818642" h="109408">
                <a:moveTo>
                  <a:pt x="1" y="109408"/>
                </a:moveTo>
                <a:lnTo>
                  <a:pt x="818642" y="10940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7294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8" name="Freeform 2068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9" name="Rectangle 2069"/>
          <p:cNvSpPr/>
          <p:nvPr/>
        </p:nvSpPr>
        <p:spPr>
          <a:xfrm>
            <a:off x="598169" y="866112"/>
            <a:ext cx="5385691" cy="54574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STP</a:t>
            </a:r>
          </a:p>
          <a:p>
            <a:pPr marL="0">
              <a:lnSpc>
                <a:spcPts val="5252"/>
              </a:lnSpc>
            </a:pPr>
            <a:r>
              <a:rPr lang="en-GB" sz="2629" b="0" i="0" spc="87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Spanning Tree Protocol</a:t>
            </a:r>
          </a:p>
          <a:p>
            <a:pPr marL="0">
              <a:lnSpc>
                <a:spcPts val="3565"/>
              </a:lnSpc>
            </a:pPr>
            <a:r>
              <a:rPr lang="en-GB" sz="2629" b="0" i="0" spc="87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Specificat în standardul </a:t>
            </a:r>
            <a:r>
              <a:rPr lang="en-GB" sz="2629" b="1" i="0" spc="0" baseline="0" dirty="0">
                <a:solidFill>
                  <a:srgbClr val="000000"/>
                </a:solidFill>
                <a:latin typeface="Consolas-Bold"/>
              </a:rPr>
              <a:t>802.1d</a:t>
            </a:r>
          </a:p>
          <a:p>
            <a:pPr marL="0">
              <a:lnSpc>
                <a:spcPts val="3417"/>
              </a:lnSpc>
            </a:pPr>
            <a:r>
              <a:rPr lang="en-GB" sz="2627" b="0" i="0" spc="88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627" b="0" i="0" spc="0" baseline="0" dirty="0">
                <a:solidFill>
                  <a:srgbClr val="000000"/>
                </a:solidFill>
                <a:latin typeface="WorkSans-Regular"/>
              </a:rPr>
              <a:t>Operează pe o rețea de switch-</a:t>
            </a:r>
          </a:p>
          <a:p>
            <a:pPr marL="228600">
              <a:lnSpc>
                <a:spcPts val="2478"/>
              </a:lnSpc>
            </a:pP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uri</a:t>
            </a:r>
          </a:p>
          <a:p>
            <a:pPr marL="0">
              <a:lnSpc>
                <a:spcPts val="3529"/>
              </a:lnSpc>
            </a:pPr>
            <a:r>
              <a:rPr lang="en-GB" sz="2629" b="0" i="0" spc="87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Elimină buclele din rețea prin </a:t>
            </a:r>
          </a:p>
          <a:p>
            <a:pPr marL="228600">
              <a:lnSpc>
                <a:spcPts val="2479"/>
              </a:lnSpc>
            </a:pPr>
            <a:r>
              <a:rPr lang="en-GB" sz="2627" b="0" i="0" spc="0" baseline="0" dirty="0">
                <a:solidFill>
                  <a:srgbClr val="000000"/>
                </a:solidFill>
                <a:latin typeface="WorkSans-Regular"/>
              </a:rPr>
              <a:t>închiderea unor porturi</a:t>
            </a:r>
          </a:p>
          <a:p>
            <a:pPr marL="0">
              <a:lnSpc>
                <a:spcPts val="3530"/>
              </a:lnSpc>
            </a:pPr>
            <a:r>
              <a:rPr lang="en-GB" sz="2627" b="0" i="0" spc="88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627" b="0" i="0" spc="0" baseline="0" dirty="0">
                <a:solidFill>
                  <a:srgbClr val="000000"/>
                </a:solidFill>
                <a:latin typeface="WorkSans-Regular"/>
              </a:rPr>
              <a:t>Algoritmul STP poartă numele </a:t>
            </a:r>
          </a:p>
          <a:p>
            <a:pPr marL="228600">
              <a:lnSpc>
                <a:spcPts val="2476"/>
              </a:lnSpc>
            </a:pPr>
            <a:r>
              <a:rPr lang="en-GB" sz="2627" b="0" i="0" spc="0" baseline="0" dirty="0">
                <a:solidFill>
                  <a:srgbClr val="000000"/>
                </a:solidFill>
                <a:latin typeface="WorkSans-Regular"/>
              </a:rPr>
              <a:t>de </a:t>
            </a:r>
            <a:r>
              <a:rPr lang="en-GB" sz="2627" b="1" i="0" spc="0" baseline="0" dirty="0">
                <a:solidFill>
                  <a:srgbClr val="000000"/>
                </a:solidFill>
                <a:latin typeface="WorkSans-Bold"/>
              </a:rPr>
              <a:t>STA </a:t>
            </a:r>
            <a:r>
              <a:rPr lang="en-GB" sz="2627" b="0" i="0" spc="0" baseline="0" dirty="0">
                <a:solidFill>
                  <a:srgbClr val="000000"/>
                </a:solidFill>
                <a:latin typeface="WorkSans-Regular"/>
              </a:rPr>
              <a:t>(Spanning Tree </a:t>
            </a:r>
          </a:p>
          <a:p>
            <a:pPr marL="228600">
              <a:lnSpc>
                <a:spcPts val="2553"/>
              </a:lnSpc>
            </a:pP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Algorithm)</a:t>
            </a:r>
          </a:p>
          <a:p>
            <a:pPr marL="0">
              <a:lnSpc>
                <a:spcPts val="3455"/>
              </a:lnSpc>
            </a:pPr>
            <a:r>
              <a:rPr lang="en-GB" sz="2629" b="0" i="0" spc="87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Operație similară cu </a:t>
            </a:r>
          </a:p>
          <a:p>
            <a:pPr marL="228600">
              <a:lnSpc>
                <a:spcPts val="2479"/>
              </a:lnSpc>
            </a:pPr>
            <a:r>
              <a:rPr lang="en-GB" sz="2627" b="0" i="0" spc="0" baseline="0" dirty="0">
                <a:solidFill>
                  <a:srgbClr val="000000"/>
                </a:solidFill>
                <a:latin typeface="WorkSans-Regular"/>
              </a:rPr>
              <a:t>determinarea arborelui de </a:t>
            </a:r>
          </a:p>
          <a:p>
            <a:pPr marL="228600">
              <a:lnSpc>
                <a:spcPts val="2553"/>
              </a:lnSpc>
            </a:pP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acoperire pe un graf</a:t>
            </a:r>
          </a:p>
        </p:txBody>
      </p:sp>
      <p:sp>
        <p:nvSpPr>
          <p:cNvPr id="2070" name="Rectangle 2070"/>
          <p:cNvSpPr/>
          <p:nvPr/>
        </p:nvSpPr>
        <p:spPr>
          <a:xfrm>
            <a:off x="11466830" y="6457823"/>
            <a:ext cx="189128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48</a:t>
            </a:r>
          </a:p>
        </p:txBody>
      </p:sp>
      <p:sp>
        <p:nvSpPr>
          <p:cNvPr id="2071" name="Rectangle 2071"/>
          <p:cNvSpPr/>
          <p:nvPr/>
        </p:nvSpPr>
        <p:spPr>
          <a:xfrm>
            <a:off x="604002" y="163958"/>
            <a:ext cx="812663" cy="2402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933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74"/>
              </a:lnSpc>
            </a:pPr>
            <a:r>
              <a:rPr lang="en-GB" sz="900" b="1" i="0" spc="104" baseline="0" dirty="0">
                <a:solidFill>
                  <a:srgbClr val="9C5E07"/>
                </a:solidFill>
                <a:latin typeface="Times New Roman"/>
              </a:rPr>
              <a:t>50</a:t>
            </a:r>
            <a:r>
              <a:rPr lang="en-GB" sz="900" b="1" i="0" spc="-68" baseline="0" dirty="0">
                <a:solidFill>
                  <a:srgbClr val="9C5E07"/>
                </a:solidFill>
                <a:latin typeface="Times New Roman"/>
              </a:rPr>
              <a:t> </a:t>
            </a:r>
            <a:r>
              <a:rPr lang="en-GB" sz="700" b="0" i="0" spc="0" baseline="0" dirty="0">
                <a:solidFill>
                  <a:srgbClr val="9C5E07"/>
                </a:solidFill>
                <a:latin typeface="Arial"/>
              </a:rPr>
              <a:t>LABORATORY</a:t>
            </a:r>
          </a:p>
        </p:txBody>
      </p:sp>
      <p:sp>
        <p:nvSpPr>
          <p:cNvPr id="2072" name="Rectangle 2072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Freeform 207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9140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1404"/>
                </a:lnTo>
                <a:close/>
                <a:moveTo>
                  <a:pt x="6566596" y="6858000"/>
                </a:moveTo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74" name="Picture 20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075" name="Picture 20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2076" name="Picture 206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9450" y="3171762"/>
            <a:ext cx="2471801" cy="900112"/>
          </a:xfrm>
          <a:prstGeom prst="rect">
            <a:avLst/>
          </a:prstGeom>
          <a:noFill/>
        </p:spPr>
      </p:pic>
      <p:sp>
        <p:nvSpPr>
          <p:cNvPr id="2077" name="Freeform 2077"/>
          <p:cNvSpPr/>
          <p:nvPr/>
        </p:nvSpPr>
        <p:spPr>
          <a:xfrm>
            <a:off x="7096125" y="3228975"/>
            <a:ext cx="2330322" cy="751586"/>
          </a:xfrm>
          <a:custGeom>
            <a:avLst/>
            <a:gdLst/>
            <a:ahLst/>
            <a:cxnLst/>
            <a:rect l="0" t="0" r="0" b="0"/>
            <a:pathLst>
              <a:path w="2330322" h="751586">
                <a:moveTo>
                  <a:pt x="0" y="751586"/>
                </a:moveTo>
                <a:lnTo>
                  <a:pt x="2330322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78" name="Picture 205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9450" y="3933762"/>
            <a:ext cx="2071751" cy="928687"/>
          </a:xfrm>
          <a:prstGeom prst="rect">
            <a:avLst/>
          </a:prstGeom>
          <a:noFill/>
        </p:spPr>
      </p:pic>
      <p:sp>
        <p:nvSpPr>
          <p:cNvPr id="2079" name="Freeform 2079"/>
          <p:cNvSpPr/>
          <p:nvPr/>
        </p:nvSpPr>
        <p:spPr>
          <a:xfrm>
            <a:off x="7096125" y="3981450"/>
            <a:ext cx="1934971" cy="782321"/>
          </a:xfrm>
          <a:custGeom>
            <a:avLst/>
            <a:gdLst/>
            <a:ahLst/>
            <a:cxnLst/>
            <a:rect l="0" t="0" r="0" b="0"/>
            <a:pathLst>
              <a:path w="1934971" h="782321">
                <a:moveTo>
                  <a:pt x="0" y="0"/>
                </a:moveTo>
                <a:lnTo>
                  <a:pt x="1934971" y="782321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0" name="Picture 205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67775" y="3171698"/>
            <a:ext cx="2757551" cy="1690751"/>
          </a:xfrm>
          <a:prstGeom prst="rect">
            <a:avLst/>
          </a:prstGeom>
          <a:noFill/>
        </p:spPr>
      </p:pic>
      <p:sp>
        <p:nvSpPr>
          <p:cNvPr id="2081" name="Freeform 2081"/>
          <p:cNvSpPr/>
          <p:nvPr/>
        </p:nvSpPr>
        <p:spPr>
          <a:xfrm>
            <a:off x="8934450" y="3228975"/>
            <a:ext cx="2623311" cy="1543686"/>
          </a:xfrm>
          <a:custGeom>
            <a:avLst/>
            <a:gdLst/>
            <a:ahLst/>
            <a:cxnLst/>
            <a:rect l="0" t="0" r="0" b="0"/>
            <a:pathLst>
              <a:path w="2623311" h="1543686">
                <a:moveTo>
                  <a:pt x="0" y="1543686"/>
                </a:moveTo>
                <a:lnTo>
                  <a:pt x="2623311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2" name="Picture 204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7300" y="3190748"/>
            <a:ext cx="614362" cy="1652651"/>
          </a:xfrm>
          <a:prstGeom prst="rect">
            <a:avLst/>
          </a:prstGeom>
          <a:noFill/>
        </p:spPr>
      </p:pic>
      <p:sp>
        <p:nvSpPr>
          <p:cNvPr id="2083" name="Freeform 2083"/>
          <p:cNvSpPr/>
          <p:nvPr/>
        </p:nvSpPr>
        <p:spPr>
          <a:xfrm>
            <a:off x="8939276" y="3233802"/>
            <a:ext cx="488950" cy="1533778"/>
          </a:xfrm>
          <a:custGeom>
            <a:avLst/>
            <a:gdLst/>
            <a:ahLst/>
            <a:cxnLst/>
            <a:rect l="0" t="0" r="0" b="0"/>
            <a:pathLst>
              <a:path w="488950" h="1533778">
                <a:moveTo>
                  <a:pt x="0" y="1533778"/>
                </a:moveTo>
                <a:lnTo>
                  <a:pt x="48895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4" name="Picture 204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6825" y="4724337"/>
            <a:ext cx="2738501" cy="128587"/>
          </a:xfrm>
          <a:prstGeom prst="rect">
            <a:avLst/>
          </a:prstGeom>
          <a:noFill/>
        </p:spPr>
      </p:pic>
      <p:sp>
        <p:nvSpPr>
          <p:cNvPr id="2085" name="Freeform 2085"/>
          <p:cNvSpPr/>
          <p:nvPr/>
        </p:nvSpPr>
        <p:spPr>
          <a:xfrm>
            <a:off x="8939276" y="4767327"/>
            <a:ext cx="2623184" cy="0"/>
          </a:xfrm>
          <a:custGeom>
            <a:avLst/>
            <a:gdLst/>
            <a:ahLst/>
            <a:cxnLst/>
            <a:rect l="0" t="0" r="0" b="0"/>
            <a:pathLst>
              <a:path w="2623184">
                <a:moveTo>
                  <a:pt x="0" y="0"/>
                </a:moveTo>
                <a:lnTo>
                  <a:pt x="2623184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6" name="Picture 204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2125" y="3190812"/>
            <a:ext cx="2243201" cy="128587"/>
          </a:xfrm>
          <a:prstGeom prst="rect">
            <a:avLst/>
          </a:prstGeom>
          <a:noFill/>
        </p:spPr>
      </p:pic>
      <p:sp>
        <p:nvSpPr>
          <p:cNvPr id="2087" name="Freeform 2087"/>
          <p:cNvSpPr/>
          <p:nvPr/>
        </p:nvSpPr>
        <p:spPr>
          <a:xfrm>
            <a:off x="9434576" y="3233802"/>
            <a:ext cx="2134107" cy="0"/>
          </a:xfrm>
          <a:custGeom>
            <a:avLst/>
            <a:gdLst/>
            <a:ahLst/>
            <a:cxnLst/>
            <a:rect l="0" t="0" r="0" b="0"/>
            <a:pathLst>
              <a:path w="2134107">
                <a:moveTo>
                  <a:pt x="0" y="0"/>
                </a:moveTo>
                <a:lnTo>
                  <a:pt x="2134107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8" name="Picture 205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91900" y="3085973"/>
            <a:ext cx="119062" cy="1766951"/>
          </a:xfrm>
          <a:prstGeom prst="rect">
            <a:avLst/>
          </a:prstGeom>
          <a:noFill/>
        </p:spPr>
      </p:pic>
      <p:sp>
        <p:nvSpPr>
          <p:cNvPr id="2089" name="Freeform 2089"/>
          <p:cNvSpPr/>
          <p:nvPr/>
        </p:nvSpPr>
        <p:spPr>
          <a:xfrm>
            <a:off x="11453876" y="3119502"/>
            <a:ext cx="0" cy="1648078"/>
          </a:xfrm>
          <a:custGeom>
            <a:avLst/>
            <a:gdLst/>
            <a:ahLst/>
            <a:cxnLst/>
            <a:rect l="0" t="0" r="0" b="0"/>
            <a:pathLst>
              <a:path h="1648078">
                <a:moveTo>
                  <a:pt x="0" y="0"/>
                </a:moveTo>
                <a:lnTo>
                  <a:pt x="0" y="1648078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0" name="Picture 204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5250" y="3000248"/>
            <a:ext cx="147637" cy="1776476"/>
          </a:xfrm>
          <a:prstGeom prst="rect">
            <a:avLst/>
          </a:prstGeom>
          <a:noFill/>
        </p:spPr>
      </p:pic>
      <p:sp>
        <p:nvSpPr>
          <p:cNvPr id="2091" name="Freeform 2091"/>
          <p:cNvSpPr/>
          <p:nvPr/>
        </p:nvSpPr>
        <p:spPr>
          <a:xfrm>
            <a:off x="11601450" y="3038475"/>
            <a:ext cx="0" cy="1648080"/>
          </a:xfrm>
          <a:custGeom>
            <a:avLst/>
            <a:gdLst/>
            <a:ahLst/>
            <a:cxnLst/>
            <a:rect l="0" t="0" r="0" b="0"/>
            <a:pathLst>
              <a:path h="1648080">
                <a:moveTo>
                  <a:pt x="0" y="0"/>
                </a:moveTo>
                <a:lnTo>
                  <a:pt x="0" y="164808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2" name="Picture 209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29700" y="2952750"/>
            <a:ext cx="790575" cy="581025"/>
          </a:xfrm>
          <a:prstGeom prst="rect">
            <a:avLst/>
          </a:prstGeom>
          <a:noFill/>
        </p:spPr>
      </p:pic>
      <p:pic>
        <p:nvPicPr>
          <p:cNvPr id="2093" name="Picture 209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3695700"/>
            <a:ext cx="790575" cy="571500"/>
          </a:xfrm>
          <a:prstGeom prst="rect">
            <a:avLst/>
          </a:prstGeom>
          <a:noFill/>
        </p:spPr>
      </p:pic>
      <p:pic>
        <p:nvPicPr>
          <p:cNvPr id="2094" name="Picture 209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3925" y="4486275"/>
            <a:ext cx="790575" cy="581025"/>
          </a:xfrm>
          <a:prstGeom prst="rect">
            <a:avLst/>
          </a:prstGeom>
          <a:noFill/>
        </p:spPr>
      </p:pic>
      <p:pic>
        <p:nvPicPr>
          <p:cNvPr id="2095" name="Picture 209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4476750"/>
            <a:ext cx="790575" cy="581025"/>
          </a:xfrm>
          <a:prstGeom prst="rect">
            <a:avLst/>
          </a:prstGeom>
          <a:noFill/>
        </p:spPr>
      </p:pic>
      <p:pic>
        <p:nvPicPr>
          <p:cNvPr id="2096" name="Picture 209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3300" y="2943225"/>
            <a:ext cx="790575" cy="571500"/>
          </a:xfrm>
          <a:prstGeom prst="rect">
            <a:avLst/>
          </a:prstGeom>
          <a:noFill/>
        </p:spPr>
      </p:pic>
      <p:sp>
        <p:nvSpPr>
          <p:cNvPr id="2097" name="Freeform 2097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8" name="Freeform 2098"/>
          <p:cNvSpPr/>
          <p:nvPr/>
        </p:nvSpPr>
        <p:spPr>
          <a:xfrm>
            <a:off x="595376" y="285054"/>
            <a:ext cx="818642" cy="109408"/>
          </a:xfrm>
          <a:custGeom>
            <a:avLst/>
            <a:gdLst/>
            <a:ahLst/>
            <a:cxnLst/>
            <a:rect l="0" t="0" r="0" b="0"/>
            <a:pathLst>
              <a:path w="818642" h="109408">
                <a:moveTo>
                  <a:pt x="1" y="109408"/>
                </a:moveTo>
                <a:lnTo>
                  <a:pt x="818642" y="10940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7294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9" name="Freeform 2099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0" name="Rectangle 2100"/>
          <p:cNvSpPr/>
          <p:nvPr/>
        </p:nvSpPr>
        <p:spPr>
          <a:xfrm>
            <a:off x="598169" y="866112"/>
            <a:ext cx="5997388" cy="3504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Rolurile switch-urilor</a:t>
            </a:r>
          </a:p>
          <a:p>
            <a:pPr marL="0">
              <a:lnSpc>
                <a:spcPts val="5348"/>
              </a:lnSpc>
            </a:pPr>
            <a:r>
              <a:rPr lang="en-GB" sz="2404" b="0" i="0" spc="958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În terminologia STP, switch-ul </a:t>
            </a:r>
          </a:p>
          <a:p>
            <a:pPr marL="228600">
              <a:lnSpc>
                <a:spcPts val="2553"/>
              </a:lnSpc>
            </a:pP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poartă numele de bridge</a:t>
            </a:r>
          </a:p>
          <a:p>
            <a:pPr marL="0">
              <a:lnSpc>
                <a:spcPts val="3078"/>
              </a:lnSpc>
            </a:pPr>
            <a:r>
              <a:rPr lang="en-GB" sz="2404" b="0" i="0" spc="958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Există două roluri pentru switch-uri:</a:t>
            </a:r>
          </a:p>
          <a:p>
            <a:pPr marL="457517">
              <a:lnSpc>
                <a:spcPts val="3154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1" i="0" spc="0" baseline="0" dirty="0">
                <a:solidFill>
                  <a:srgbClr val="F79646"/>
                </a:solidFill>
                <a:latin typeface="WorkSans-Bold"/>
              </a:rPr>
              <a:t>Root bridge </a:t>
            </a:r>
            <a:r>
              <a:rPr lang="en-GB" sz="2402" b="0" i="0" spc="806" baseline="0" dirty="0">
                <a:solidFill>
                  <a:srgbClr val="000000"/>
                </a:solidFill>
                <a:latin typeface="WorkSans-Regular"/>
              </a:rPr>
              <a:t>–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rădăcina arborelui </a:t>
            </a:r>
          </a:p>
          <a:p>
            <a:pPr marL="686435">
              <a:lnSpc>
                <a:spcPts val="2553"/>
              </a:lnSpc>
            </a:pP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de switch-uri</a:t>
            </a:r>
          </a:p>
          <a:p>
            <a:pPr marL="457517">
              <a:lnSpc>
                <a:spcPts val="3078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1" i="0" spc="0" baseline="0" dirty="0">
                <a:solidFill>
                  <a:srgbClr val="4BACC6"/>
                </a:solidFill>
                <a:latin typeface="WorkSans-Bold"/>
              </a:rPr>
              <a:t>Non-root bridge </a:t>
            </a:r>
            <a:r>
              <a:rPr lang="en-GB" sz="2402" b="0" i="0" spc="804" baseline="0" dirty="0">
                <a:solidFill>
                  <a:srgbClr val="000000"/>
                </a:solidFill>
                <a:latin typeface="WorkSans-Regular"/>
              </a:rPr>
              <a:t>–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toate celelalte </a:t>
            </a:r>
          </a:p>
          <a:p>
            <a:pPr marL="686435">
              <a:lnSpc>
                <a:spcPts val="2630"/>
              </a:lnSpc>
            </a:pP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switch-uri</a:t>
            </a:r>
          </a:p>
        </p:txBody>
      </p:sp>
      <p:sp>
        <p:nvSpPr>
          <p:cNvPr id="2101" name="Rectangle 2101"/>
          <p:cNvSpPr/>
          <p:nvPr/>
        </p:nvSpPr>
        <p:spPr>
          <a:xfrm>
            <a:off x="11466830" y="6457823"/>
            <a:ext cx="18928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49</a:t>
            </a:r>
          </a:p>
        </p:txBody>
      </p:sp>
      <p:sp>
        <p:nvSpPr>
          <p:cNvPr id="2102" name="Rectangle 2102"/>
          <p:cNvSpPr/>
          <p:nvPr/>
        </p:nvSpPr>
        <p:spPr>
          <a:xfrm>
            <a:off x="604002" y="163958"/>
            <a:ext cx="812663" cy="2402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933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74"/>
              </a:lnSpc>
            </a:pPr>
            <a:r>
              <a:rPr lang="en-GB" sz="900" b="1" i="0" spc="104" baseline="0" dirty="0">
                <a:solidFill>
                  <a:srgbClr val="9C5E07"/>
                </a:solidFill>
                <a:latin typeface="Times New Roman"/>
              </a:rPr>
              <a:t>50</a:t>
            </a:r>
            <a:r>
              <a:rPr lang="en-GB" sz="900" b="1" i="0" spc="-68" baseline="0" dirty="0">
                <a:solidFill>
                  <a:srgbClr val="9C5E07"/>
                </a:solidFill>
                <a:latin typeface="Times New Roman"/>
              </a:rPr>
              <a:t> </a:t>
            </a:r>
            <a:r>
              <a:rPr lang="en-GB" sz="700" b="0" i="0" spc="0" baseline="0" dirty="0">
                <a:solidFill>
                  <a:srgbClr val="9C5E07"/>
                </a:solidFill>
                <a:latin typeface="Arial"/>
              </a:rPr>
              <a:t>LABORATORY</a:t>
            </a:r>
          </a:p>
        </p:txBody>
      </p:sp>
      <p:sp>
        <p:nvSpPr>
          <p:cNvPr id="2103" name="Rectangle 2103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reeform 18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79400"/>
                </a:moveTo>
                <a:lnTo>
                  <a:pt x="773176" y="183389"/>
                </a:lnTo>
                <a:lnTo>
                  <a:pt x="1416811" y="183389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79400"/>
                </a:lnTo>
                <a:close/>
                <a:moveTo>
                  <a:pt x="6578600" y="6858000"/>
                </a:moveTo>
                <a:moveTo>
                  <a:pt x="11339068" y="1590548"/>
                </a:moveTo>
                <a:lnTo>
                  <a:pt x="11089893" y="1590548"/>
                </a:lnTo>
                <a:lnTo>
                  <a:pt x="11089893" y="1316071"/>
                </a:lnTo>
                <a:lnTo>
                  <a:pt x="11447780" y="1316071"/>
                </a:lnTo>
                <a:lnTo>
                  <a:pt x="11447780" y="1525271"/>
                </a:lnTo>
                <a:lnTo>
                  <a:pt x="11751818" y="1525271"/>
                </a:lnTo>
                <a:lnTo>
                  <a:pt x="11751818" y="1590548"/>
                </a:lnTo>
                <a:lnTo>
                  <a:pt x="11339068" y="1590548"/>
                </a:lnTo>
                <a:close/>
                <a:moveTo>
                  <a:pt x="5267452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" name="Picture 18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85" name="Picture 18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86" name="Picture 18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575" y="2216087"/>
            <a:ext cx="2030476" cy="811212"/>
          </a:xfrm>
          <a:prstGeom prst="rect">
            <a:avLst/>
          </a:prstGeom>
          <a:noFill/>
        </p:spPr>
      </p:pic>
      <p:pic>
        <p:nvPicPr>
          <p:cNvPr id="187" name="Picture 18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0" y="2330387"/>
            <a:ext cx="1716151" cy="668337"/>
          </a:xfrm>
          <a:prstGeom prst="rect">
            <a:avLst/>
          </a:prstGeom>
          <a:noFill/>
        </p:spPr>
      </p:pic>
      <p:sp>
        <p:nvSpPr>
          <p:cNvPr id="188" name="Freeform 188"/>
          <p:cNvSpPr/>
          <p:nvPr/>
        </p:nvSpPr>
        <p:spPr>
          <a:xfrm>
            <a:off x="1895475" y="2286000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2570098" y="4572000"/>
                </a:moveTo>
              </a:path>
            </a:pathLst>
          </a:custGeom>
          <a:solidFill>
            <a:srgbClr val="DAE5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1895475" y="2286000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2570098" y="45720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0" name="Picture 19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575" y="2930462"/>
            <a:ext cx="2030476" cy="811212"/>
          </a:xfrm>
          <a:prstGeom prst="rect">
            <a:avLst/>
          </a:prstGeom>
          <a:noFill/>
        </p:spPr>
      </p:pic>
      <p:pic>
        <p:nvPicPr>
          <p:cNvPr id="191" name="Picture 19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4225" y="3044762"/>
            <a:ext cx="1535048" cy="668337"/>
          </a:xfrm>
          <a:prstGeom prst="rect">
            <a:avLst/>
          </a:prstGeom>
          <a:noFill/>
        </p:spPr>
      </p:pic>
      <p:sp>
        <p:nvSpPr>
          <p:cNvPr id="192" name="Freeform 192"/>
          <p:cNvSpPr/>
          <p:nvPr/>
        </p:nvSpPr>
        <p:spPr>
          <a:xfrm>
            <a:off x="1895475" y="3000375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1855723" y="3857625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1895475" y="3000375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1855723" y="385762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4" name="Picture 19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575" y="3644837"/>
            <a:ext cx="2030476" cy="811212"/>
          </a:xfrm>
          <a:prstGeom prst="rect">
            <a:avLst/>
          </a:prstGeom>
          <a:noFill/>
        </p:spPr>
      </p:pic>
      <p:pic>
        <p:nvPicPr>
          <p:cNvPr id="195" name="Picture 19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775" y="3702050"/>
            <a:ext cx="1882775" cy="663575"/>
          </a:xfrm>
          <a:prstGeom prst="rect">
            <a:avLst/>
          </a:prstGeom>
          <a:noFill/>
        </p:spPr>
      </p:pic>
      <p:sp>
        <p:nvSpPr>
          <p:cNvPr id="196" name="Freeform 196"/>
          <p:cNvSpPr/>
          <p:nvPr/>
        </p:nvSpPr>
        <p:spPr>
          <a:xfrm>
            <a:off x="1895475" y="3714750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1141348" y="31432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7" name="Picture 19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575" y="4359212"/>
            <a:ext cx="2030476" cy="811212"/>
          </a:xfrm>
          <a:prstGeom prst="rect">
            <a:avLst/>
          </a:prstGeom>
          <a:noFill/>
        </p:spPr>
      </p:pic>
      <p:pic>
        <p:nvPicPr>
          <p:cNvPr id="198" name="Picture 19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775" y="4416425"/>
            <a:ext cx="1882775" cy="663575"/>
          </a:xfrm>
          <a:prstGeom prst="rect">
            <a:avLst/>
          </a:prstGeom>
          <a:noFill/>
        </p:spPr>
      </p:pic>
      <p:sp>
        <p:nvSpPr>
          <p:cNvPr id="199" name="Freeform 199"/>
          <p:cNvSpPr/>
          <p:nvPr/>
        </p:nvSpPr>
        <p:spPr>
          <a:xfrm>
            <a:off x="1895475" y="4429125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426973" y="242887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0" name="Picture 20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575" y="5073650"/>
            <a:ext cx="2030476" cy="811212"/>
          </a:xfrm>
          <a:prstGeom prst="rect">
            <a:avLst/>
          </a:prstGeom>
          <a:noFill/>
        </p:spPr>
      </p:pic>
      <p:pic>
        <p:nvPicPr>
          <p:cNvPr id="201" name="Picture 20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775" y="5130800"/>
            <a:ext cx="1882775" cy="663575"/>
          </a:xfrm>
          <a:prstGeom prst="rect">
            <a:avLst/>
          </a:prstGeom>
          <a:noFill/>
        </p:spPr>
      </p:pic>
      <p:sp>
        <p:nvSpPr>
          <p:cNvPr id="202" name="Freeform 202"/>
          <p:cNvSpPr/>
          <p:nvPr/>
        </p:nvSpPr>
        <p:spPr>
          <a:xfrm>
            <a:off x="1895475" y="5143500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6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6"/>
                </a:cubicBezTo>
                <a:lnTo>
                  <a:pt x="1857375" y="531813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813"/>
                </a:cubicBezTo>
                <a:close/>
                <a:moveTo>
                  <a:pt x="-287401" y="17145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>
            <a:off x="4733925" y="2152650"/>
            <a:ext cx="4371975" cy="1066800"/>
          </a:xfrm>
          <a:custGeom>
            <a:avLst/>
            <a:gdLst/>
            <a:ahLst/>
            <a:cxnLst/>
            <a:rect l="0" t="0" r="0" b="0"/>
            <a:pathLst>
              <a:path w="4371975" h="1066800">
                <a:moveTo>
                  <a:pt x="0" y="177800"/>
                </a:moveTo>
                <a:cubicBezTo>
                  <a:pt x="0" y="79629"/>
                  <a:pt x="79628" y="0"/>
                  <a:pt x="177800" y="0"/>
                </a:cubicBezTo>
                <a:lnTo>
                  <a:pt x="4194175" y="0"/>
                </a:lnTo>
                <a:cubicBezTo>
                  <a:pt x="4292345" y="0"/>
                  <a:pt x="4371975" y="79629"/>
                  <a:pt x="4371975" y="177800"/>
                </a:cubicBezTo>
                <a:lnTo>
                  <a:pt x="4371975" y="889000"/>
                </a:lnTo>
                <a:cubicBezTo>
                  <a:pt x="4371975" y="987172"/>
                  <a:pt x="4292345" y="1066800"/>
                  <a:pt x="4194175" y="1066800"/>
                </a:cubicBezTo>
                <a:lnTo>
                  <a:pt x="177800" y="1066800"/>
                </a:lnTo>
                <a:cubicBezTo>
                  <a:pt x="79628" y="1066800"/>
                  <a:pt x="0" y="987172"/>
                  <a:pt x="0" y="889000"/>
                </a:cubicBezTo>
                <a:close/>
                <a:moveTo>
                  <a:pt x="-206375" y="4705350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4733925" y="2152650"/>
            <a:ext cx="4371975" cy="1066800"/>
          </a:xfrm>
          <a:custGeom>
            <a:avLst/>
            <a:gdLst/>
            <a:ahLst/>
            <a:cxnLst/>
            <a:rect l="0" t="0" r="0" b="0"/>
            <a:pathLst>
              <a:path w="4371975" h="1066800">
                <a:moveTo>
                  <a:pt x="0" y="177800"/>
                </a:moveTo>
                <a:cubicBezTo>
                  <a:pt x="0" y="79629"/>
                  <a:pt x="79628" y="0"/>
                  <a:pt x="177800" y="0"/>
                </a:cubicBezTo>
                <a:lnTo>
                  <a:pt x="4194175" y="0"/>
                </a:lnTo>
                <a:cubicBezTo>
                  <a:pt x="4292345" y="0"/>
                  <a:pt x="4371975" y="79629"/>
                  <a:pt x="4371975" y="177800"/>
                </a:cubicBezTo>
                <a:lnTo>
                  <a:pt x="4371975" y="889000"/>
                </a:lnTo>
                <a:cubicBezTo>
                  <a:pt x="4371975" y="987172"/>
                  <a:pt x="4292345" y="1066800"/>
                  <a:pt x="4194175" y="1066800"/>
                </a:cubicBezTo>
                <a:lnTo>
                  <a:pt x="177800" y="1066800"/>
                </a:lnTo>
                <a:cubicBezTo>
                  <a:pt x="79628" y="1066800"/>
                  <a:pt x="0" y="987172"/>
                  <a:pt x="0" y="889000"/>
                </a:cubicBezTo>
                <a:close/>
                <a:moveTo>
                  <a:pt x="-206375" y="47053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4781550" y="3467100"/>
            <a:ext cx="3095625" cy="1123950"/>
          </a:xfrm>
          <a:custGeom>
            <a:avLst/>
            <a:gdLst/>
            <a:ahLst/>
            <a:cxnLst/>
            <a:rect l="0" t="0" r="0" b="0"/>
            <a:pathLst>
              <a:path w="3095625" h="1123950">
                <a:moveTo>
                  <a:pt x="0" y="187325"/>
                </a:moveTo>
                <a:cubicBezTo>
                  <a:pt x="0" y="83821"/>
                  <a:pt x="83820" y="0"/>
                  <a:pt x="187325" y="0"/>
                </a:cubicBezTo>
                <a:lnTo>
                  <a:pt x="2908300" y="0"/>
                </a:lnTo>
                <a:cubicBezTo>
                  <a:pt x="3011805" y="0"/>
                  <a:pt x="3095625" y="83821"/>
                  <a:pt x="3095625" y="187325"/>
                </a:cubicBezTo>
                <a:lnTo>
                  <a:pt x="3095625" y="936625"/>
                </a:lnTo>
                <a:cubicBezTo>
                  <a:pt x="3095625" y="1040130"/>
                  <a:pt x="3011805" y="1123950"/>
                  <a:pt x="2908300" y="1123950"/>
                </a:cubicBezTo>
                <a:lnTo>
                  <a:pt x="187325" y="1123950"/>
                </a:lnTo>
                <a:cubicBezTo>
                  <a:pt x="83820" y="1123950"/>
                  <a:pt x="0" y="1040130"/>
                  <a:pt x="0" y="936625"/>
                </a:cubicBezTo>
                <a:close/>
                <a:moveTo>
                  <a:pt x="-1577975" y="3390900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4781550" y="3467100"/>
            <a:ext cx="3095625" cy="1123950"/>
          </a:xfrm>
          <a:custGeom>
            <a:avLst/>
            <a:gdLst/>
            <a:ahLst/>
            <a:cxnLst/>
            <a:rect l="0" t="0" r="0" b="0"/>
            <a:pathLst>
              <a:path w="3095625" h="1123950">
                <a:moveTo>
                  <a:pt x="0" y="187325"/>
                </a:moveTo>
                <a:cubicBezTo>
                  <a:pt x="0" y="83821"/>
                  <a:pt x="83820" y="0"/>
                  <a:pt x="187325" y="0"/>
                </a:cubicBezTo>
                <a:lnTo>
                  <a:pt x="2908300" y="0"/>
                </a:lnTo>
                <a:cubicBezTo>
                  <a:pt x="3011805" y="0"/>
                  <a:pt x="3095625" y="83821"/>
                  <a:pt x="3095625" y="187325"/>
                </a:cubicBezTo>
                <a:lnTo>
                  <a:pt x="3095625" y="936625"/>
                </a:lnTo>
                <a:cubicBezTo>
                  <a:pt x="3095625" y="1040130"/>
                  <a:pt x="3011805" y="1123950"/>
                  <a:pt x="2908300" y="1123950"/>
                </a:cubicBezTo>
                <a:lnTo>
                  <a:pt x="187325" y="1123950"/>
                </a:lnTo>
                <a:cubicBezTo>
                  <a:pt x="83820" y="1123950"/>
                  <a:pt x="0" y="1040130"/>
                  <a:pt x="0" y="936625"/>
                </a:cubicBezTo>
                <a:close/>
                <a:moveTo>
                  <a:pt x="-1577975" y="339090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7" name="Picture 20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5578" y="2497074"/>
            <a:ext cx="985773" cy="856234"/>
          </a:xfrm>
          <a:prstGeom prst="rect">
            <a:avLst/>
          </a:prstGeom>
          <a:noFill/>
        </p:spPr>
      </p:pic>
      <p:pic>
        <p:nvPicPr>
          <p:cNvPr id="208" name="Picture 20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7228" y="3304160"/>
            <a:ext cx="984123" cy="639063"/>
          </a:xfrm>
          <a:prstGeom prst="rect">
            <a:avLst/>
          </a:prstGeom>
          <a:noFill/>
        </p:spPr>
      </p:pic>
      <p:pic>
        <p:nvPicPr>
          <p:cNvPr id="209" name="Picture 209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400" y="4276725"/>
            <a:ext cx="2447925" cy="2447925"/>
          </a:xfrm>
          <a:prstGeom prst="rect">
            <a:avLst/>
          </a:prstGeom>
          <a:noFill/>
        </p:spPr>
      </p:pic>
      <p:sp>
        <p:nvSpPr>
          <p:cNvPr id="210" name="Freeform 210"/>
          <p:cNvSpPr/>
          <p:nvPr/>
        </p:nvSpPr>
        <p:spPr>
          <a:xfrm>
            <a:off x="766826" y="177039"/>
            <a:ext cx="656336" cy="123697"/>
          </a:xfrm>
          <a:custGeom>
            <a:avLst/>
            <a:gdLst/>
            <a:ahLst/>
            <a:cxnLst/>
            <a:rect l="0" t="0" r="0" b="0"/>
            <a:pathLst>
              <a:path w="656336" h="123697">
                <a:moveTo>
                  <a:pt x="1" y="123697"/>
                </a:moveTo>
                <a:lnTo>
                  <a:pt x="656336" y="123697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95376" y="273051"/>
            <a:ext cx="818641" cy="121412"/>
          </a:xfrm>
          <a:custGeom>
            <a:avLst/>
            <a:gdLst/>
            <a:ahLst/>
            <a:cxnLst/>
            <a:rect l="0" t="0" r="0" b="0"/>
            <a:pathLst>
              <a:path w="818641" h="121412">
                <a:moveTo>
                  <a:pt x="0" y="121412"/>
                </a:moveTo>
                <a:lnTo>
                  <a:pt x="818641" y="121412"/>
                </a:lnTo>
                <a:lnTo>
                  <a:pt x="818641" y="0"/>
                </a:lnTo>
                <a:lnTo>
                  <a:pt x="0" y="0"/>
                </a:lnTo>
                <a:close/>
                <a:moveTo>
                  <a:pt x="5868162" y="6584950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11083543" y="1309721"/>
            <a:ext cx="370587" cy="287177"/>
          </a:xfrm>
          <a:custGeom>
            <a:avLst/>
            <a:gdLst/>
            <a:ahLst/>
            <a:cxnLst/>
            <a:rect l="0" t="0" r="0" b="0"/>
            <a:pathLst>
              <a:path w="370587" h="287177">
                <a:moveTo>
                  <a:pt x="0" y="287177"/>
                </a:moveTo>
                <a:lnTo>
                  <a:pt x="370587" y="287177"/>
                </a:lnTo>
                <a:lnTo>
                  <a:pt x="370587" y="0"/>
                </a:lnTo>
                <a:lnTo>
                  <a:pt x="0" y="0"/>
                </a:lnTo>
                <a:close/>
                <a:moveTo>
                  <a:pt x="-5822441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11332718" y="1518921"/>
            <a:ext cx="425450" cy="77977"/>
          </a:xfrm>
          <a:custGeom>
            <a:avLst/>
            <a:gdLst/>
            <a:ahLst/>
            <a:cxnLst/>
            <a:rect l="0" t="0" r="0" b="0"/>
            <a:pathLst>
              <a:path w="425450" h="77977">
                <a:moveTo>
                  <a:pt x="0" y="77977"/>
                </a:moveTo>
                <a:lnTo>
                  <a:pt x="425450" y="77977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71616" y="53390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Rectangle 214"/>
          <p:cNvSpPr/>
          <p:nvPr/>
        </p:nvSpPr>
        <p:spPr>
          <a:xfrm>
            <a:off x="598169" y="866112"/>
            <a:ext cx="5824467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Probleme în LAN-uri </a:t>
            </a:r>
          </a:p>
        </p:txBody>
      </p:sp>
      <p:sp>
        <p:nvSpPr>
          <p:cNvPr id="215" name="Rectangle 215"/>
          <p:cNvSpPr/>
          <p:nvPr/>
        </p:nvSpPr>
        <p:spPr>
          <a:xfrm>
            <a:off x="11565255" y="6457823"/>
            <a:ext cx="8869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5</a:t>
            </a:r>
          </a:p>
        </p:txBody>
      </p:sp>
      <p:sp>
        <p:nvSpPr>
          <p:cNvPr id="216" name="Rectangle 216"/>
          <p:cNvSpPr/>
          <p:nvPr/>
        </p:nvSpPr>
        <p:spPr>
          <a:xfrm>
            <a:off x="2188210" y="2456742"/>
            <a:ext cx="1291324" cy="30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Securitate</a:t>
            </a:r>
          </a:p>
        </p:txBody>
      </p:sp>
      <p:sp>
        <p:nvSpPr>
          <p:cNvPr id="217" name="Rectangle 217"/>
          <p:cNvSpPr/>
          <p:nvPr/>
        </p:nvSpPr>
        <p:spPr>
          <a:xfrm>
            <a:off x="2282825" y="3172006"/>
            <a:ext cx="1097948" cy="30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Eficiență</a:t>
            </a:r>
          </a:p>
        </p:txBody>
      </p:sp>
      <p:sp>
        <p:nvSpPr>
          <p:cNvPr id="218" name="Rectangle 218"/>
          <p:cNvSpPr/>
          <p:nvPr/>
        </p:nvSpPr>
        <p:spPr>
          <a:xfrm>
            <a:off x="4881245" y="2230429"/>
            <a:ext cx="3702560" cy="9122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Într-o rețea cu multe switch-</a:t>
            </a:r>
          </a:p>
          <a:p>
            <a:pPr marL="0">
              <a:lnSpc>
                <a:spcPts val="2401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uri, impactul unui broadcast </a:t>
            </a:r>
          </a:p>
          <a:p>
            <a:pPr marL="0">
              <a:lnSpc>
                <a:spcPts val="2402"/>
              </a:lnSpc>
            </a:pPr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poate fi foarte costisitor</a:t>
            </a:r>
          </a:p>
        </p:txBody>
      </p:sp>
      <p:sp>
        <p:nvSpPr>
          <p:cNvPr id="219" name="Rectangle 219"/>
          <p:cNvSpPr/>
          <p:nvPr/>
        </p:nvSpPr>
        <p:spPr>
          <a:xfrm>
            <a:off x="4930140" y="3576841"/>
            <a:ext cx="2220775" cy="9129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Soluție: limitarea </a:t>
            </a:r>
          </a:p>
          <a:p>
            <a:pPr marL="0">
              <a:lnSpc>
                <a:spcPts val="2405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domeniilor de </a:t>
            </a:r>
          </a:p>
          <a:p>
            <a:pPr marL="0">
              <a:lnSpc>
                <a:spcPts val="2402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broadcast</a:t>
            </a:r>
          </a:p>
        </p:txBody>
      </p:sp>
      <p:sp>
        <p:nvSpPr>
          <p:cNvPr id="220" name="Rectangle 220"/>
          <p:cNvSpPr/>
          <p:nvPr/>
        </p:nvSpPr>
        <p:spPr>
          <a:xfrm>
            <a:off x="604399" y="170815"/>
            <a:ext cx="812266" cy="2297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536"/>
            <a:r>
              <a:rPr lang="en-GB" sz="1000" b="1" i="0" spc="0" baseline="0" dirty="0">
                <a:solidFill>
                  <a:srgbClr val="442F20"/>
                </a:solidFill>
                <a:latin typeface="Arial"/>
              </a:rPr>
              <a:t>SYSTEMS</a:t>
            </a:r>
          </a:p>
          <a:p>
            <a:pPr marL="0">
              <a:lnSpc>
                <a:spcPts val="692"/>
              </a:lnSpc>
            </a:pPr>
            <a:r>
              <a:rPr lang="en-GB" sz="700" b="0" i="0" spc="104" baseline="0" dirty="0">
                <a:solidFill>
                  <a:srgbClr val="9B5E09"/>
                </a:solidFill>
                <a:latin typeface="Arial"/>
              </a:rPr>
              <a:t>6#</a:t>
            </a:r>
            <a:r>
              <a:rPr lang="en-GB" sz="700" b="0" i="0" spc="0" baseline="0" dirty="0">
                <a:solidFill>
                  <a:srgbClr val="9B5E09"/>
                </a:solidFill>
                <a:latin typeface="Arial"/>
              </a:rPr>
              <a:t> LABORATORY</a:t>
            </a:r>
          </a:p>
        </p:txBody>
      </p:sp>
      <p:sp>
        <p:nvSpPr>
          <p:cNvPr id="221" name="Rectangle 221"/>
          <p:cNvSpPr/>
          <p:nvPr/>
        </p:nvSpPr>
        <p:spPr>
          <a:xfrm>
            <a:off x="11078994" y="1271969"/>
            <a:ext cx="370552" cy="3234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07599" algn="l"/>
                <a:tab pos="207599" algn="l"/>
              </a:tabLst>
            </a:pPr>
            <a:r>
              <a:rPr lang="en-GB" sz="2100" b="1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GB" sz="757" b="1" i="0" spc="0" baseline="-107999" dirty="0">
                <a:solidFill>
                  <a:srgbClr val="000000"/>
                </a:solidFill>
                <a:latin typeface="Arial"/>
              </a:rPr>
              <a:t>■	</a:t>
            </a:r>
            <a:r>
              <a:rPr lang="en-GB" sz="2100" b="1" i="0" spc="0" baseline="0" dirty="0">
                <a:solidFill>
                  <a:srgbClr val="000000"/>
                </a:solidFill>
                <a:latin typeface="Arial"/>
              </a:rPr>
              <a:t>L	</a:t>
            </a:r>
          </a:p>
        </p:txBody>
      </p:sp>
      <p:sp>
        <p:nvSpPr>
          <p:cNvPr id="222" name="Rectangle 222"/>
          <p:cNvSpPr/>
          <p:nvPr/>
        </p:nvSpPr>
        <p:spPr>
          <a:xfrm>
            <a:off x="11128507" y="1524445"/>
            <a:ext cx="621004" cy="709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500" b="1" i="0" spc="-12" baseline="0" dirty="0">
                <a:solidFill>
                  <a:srgbClr val="000000"/>
                </a:solidFill>
                <a:latin typeface="Arial"/>
              </a:rPr>
              <a:t>c</a:t>
            </a:r>
            <a:r>
              <a:rPr lang="en-GB" sz="500" b="1" i="0" spc="-8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GB" sz="500" b="1" i="0" spc="-14" baseline="0" dirty="0">
                <a:solidFill>
                  <a:srgbClr val="000000"/>
                </a:solidFill>
                <a:latin typeface="Arial"/>
              </a:rPr>
              <a:t>un</a:t>
            </a:r>
            <a:r>
              <a:rPr lang="en-GB" sz="500" b="1" i="0" spc="-12" baseline="0" dirty="0">
                <a:solidFill>
                  <a:srgbClr val="000000"/>
                </a:solidFill>
                <a:latin typeface="Arial"/>
              </a:rPr>
              <a:t>c</a:t>
            </a:r>
            <a:r>
              <a:rPr lang="en-GB" sz="500" b="1" i="0" spc="-14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GB" sz="500" b="1" i="0" spc="0" baseline="0" dirty="0">
                <a:solidFill>
                  <a:srgbClr val="000000"/>
                </a:solidFill>
                <a:latin typeface="Arial"/>
              </a:rPr>
              <a:t>it</a:t>
            </a:r>
            <a:r>
              <a:rPr lang="en-GB" sz="500" b="1" i="0" spc="-2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500" b="1" i="0" spc="0" baseline="0" dirty="0">
                <a:solidFill>
                  <a:srgbClr val="000000"/>
                </a:solidFill>
                <a:latin typeface="Arial"/>
              </a:rPr>
              <a:t>c&amp;'inActed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Freeform 210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5" name="Picture 210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106" name="Picture 210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2107" name="Freeform 2107"/>
          <p:cNvSpPr/>
          <p:nvPr/>
        </p:nvSpPr>
        <p:spPr>
          <a:xfrm>
            <a:off x="614362" y="2205102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3752786" y="4652898"/>
                </a:moveTo>
              </a:path>
            </a:pathLst>
          </a:custGeom>
          <a:solidFill>
            <a:srgbClr val="9BBB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8" name="Freeform 2108"/>
          <p:cNvSpPr/>
          <p:nvPr/>
        </p:nvSpPr>
        <p:spPr>
          <a:xfrm>
            <a:off x="614362" y="2205102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3752786" y="465289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9" name="Freeform 2109"/>
          <p:cNvSpPr/>
          <p:nvPr/>
        </p:nvSpPr>
        <p:spPr>
          <a:xfrm>
            <a:off x="614362" y="2576577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3381311" y="4281423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0" name="Freeform 2110"/>
          <p:cNvSpPr/>
          <p:nvPr/>
        </p:nvSpPr>
        <p:spPr>
          <a:xfrm>
            <a:off x="614362" y="2576577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3381311" y="4281423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1" name="Freeform 2111"/>
          <p:cNvSpPr/>
          <p:nvPr/>
        </p:nvSpPr>
        <p:spPr>
          <a:xfrm>
            <a:off x="633412" y="3310002"/>
            <a:ext cx="219075" cy="219075"/>
          </a:xfrm>
          <a:custGeom>
            <a:avLst/>
            <a:gdLst/>
            <a:ahLst/>
            <a:cxnLst/>
            <a:rect l="0" t="0" r="0" b="0"/>
            <a:pathLst>
              <a:path w="219075" h="219075">
                <a:moveTo>
                  <a:pt x="0" y="219075"/>
                </a:moveTo>
                <a:lnTo>
                  <a:pt x="219075" y="219075"/>
                </a:lnTo>
                <a:lnTo>
                  <a:pt x="219075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2" name="Freeform 2112"/>
          <p:cNvSpPr/>
          <p:nvPr/>
        </p:nvSpPr>
        <p:spPr>
          <a:xfrm>
            <a:off x="633412" y="3310002"/>
            <a:ext cx="219075" cy="219075"/>
          </a:xfrm>
          <a:custGeom>
            <a:avLst/>
            <a:gdLst/>
            <a:ahLst/>
            <a:cxnLst/>
            <a:rect l="0" t="0" r="0" b="0"/>
            <a:pathLst>
              <a:path w="219075" h="219075">
                <a:moveTo>
                  <a:pt x="0" y="219075"/>
                </a:moveTo>
                <a:lnTo>
                  <a:pt x="219075" y="219075"/>
                </a:lnTo>
                <a:lnTo>
                  <a:pt x="219075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3" name="Freeform 2113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4" name="Freeform 2114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5" name="Freeform 2115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6" name="Rectangle 2116"/>
          <p:cNvSpPr/>
          <p:nvPr/>
        </p:nvSpPr>
        <p:spPr>
          <a:xfrm>
            <a:off x="598169" y="866112"/>
            <a:ext cx="10452699" cy="4785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Rolurile porturilor</a:t>
            </a:r>
          </a:p>
          <a:p>
            <a:pPr marL="0">
              <a:lnSpc>
                <a:spcPts val="5068"/>
              </a:lnSpc>
            </a:pPr>
            <a:r>
              <a:rPr lang="en-GB" sz="2177" b="0" i="0" spc="103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Există trei roluri pentru porturi:</a:t>
            </a:r>
          </a:p>
          <a:p>
            <a:pPr marL="457517">
              <a:lnSpc>
                <a:spcPts val="2779"/>
              </a:lnSpc>
            </a:pPr>
            <a:r>
              <a:rPr lang="en-GB" sz="2177" b="0" i="0" spc="104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1" i="0" spc="0" baseline="0" dirty="0">
                <a:solidFill>
                  <a:srgbClr val="9BBB59"/>
                </a:solidFill>
                <a:latin typeface="WorkSans-Bold"/>
              </a:rPr>
              <a:t>Designated port </a:t>
            </a:r>
            <a:r>
              <a:rPr lang="en-GB" sz="2177" b="0" i="0" spc="770" baseline="0" dirty="0">
                <a:solidFill>
                  <a:srgbClr val="000000"/>
                </a:solidFill>
                <a:latin typeface="WorkSans-Regular"/>
              </a:rPr>
              <a:t>–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trimite și primește trafic de date</a:t>
            </a:r>
          </a:p>
          <a:p>
            <a:pPr marL="457517">
              <a:lnSpc>
                <a:spcPts val="2778"/>
              </a:lnSpc>
            </a:pPr>
            <a:r>
              <a:rPr lang="en-GB" sz="2177" b="0" i="0" spc="104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1" i="0" spc="0" baseline="0" dirty="0">
                <a:solidFill>
                  <a:srgbClr val="1F497D"/>
                </a:solidFill>
                <a:latin typeface="WorkSans-Bold"/>
              </a:rPr>
              <a:t>Root port </a:t>
            </a:r>
            <a:r>
              <a:rPr lang="en-GB" sz="2177" b="0" i="0" spc="769" baseline="0" dirty="0">
                <a:solidFill>
                  <a:srgbClr val="000000"/>
                </a:solidFill>
                <a:latin typeface="WorkSans-Regular"/>
              </a:rPr>
              <a:t>–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trimite și primește trafic de date reprezintă calea cea mai </a:t>
            </a:r>
          </a:p>
          <a:p>
            <a:pPr marL="686435">
              <a:lnSpc>
                <a:spcPts val="2402"/>
              </a:lnSpc>
            </a:pPr>
            <a:r>
              <a:rPr lang="en-GB" sz="2179" b="0" i="0" spc="0" baseline="0" dirty="0">
                <a:solidFill>
                  <a:srgbClr val="000000"/>
                </a:solidFill>
                <a:latin typeface="WorkSans-Regular"/>
              </a:rPr>
              <a:t>eficientă spre root bridge</a:t>
            </a:r>
          </a:p>
          <a:p>
            <a:pPr marL="457517">
              <a:lnSpc>
                <a:spcPts val="2780"/>
              </a:lnSpc>
            </a:pPr>
            <a:r>
              <a:rPr lang="en-GB" sz="2177" b="0" i="0" spc="104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1" i="0" spc="0" baseline="0" dirty="0">
                <a:solidFill>
                  <a:srgbClr val="C0504D"/>
                </a:solidFill>
                <a:latin typeface="WorkSans-Bold"/>
              </a:rPr>
              <a:t>Blocked port </a:t>
            </a:r>
            <a:r>
              <a:rPr lang="en-GB" sz="2177" b="0" i="0" spc="769" baseline="0" dirty="0">
                <a:solidFill>
                  <a:srgbClr val="000000"/>
                </a:solidFill>
                <a:latin typeface="WorkSans-Regular"/>
              </a:rPr>
              <a:t>–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nu trimite și nu primește trafic de date</a:t>
            </a:r>
          </a:p>
          <a:p>
            <a:pPr marL="0">
              <a:lnSpc>
                <a:spcPts val="2778"/>
              </a:lnSpc>
            </a:pPr>
            <a:r>
              <a:rPr lang="en-GB" sz="2177" b="0" i="0" spc="103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Pe o legătură, există următoarele două perechi de roluri:</a:t>
            </a:r>
          </a:p>
          <a:p>
            <a:pPr marL="457517">
              <a:lnSpc>
                <a:spcPts val="2778"/>
              </a:lnSpc>
            </a:pPr>
            <a:r>
              <a:rPr lang="en-GB" sz="2177" b="0" i="0" spc="104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1" i="0" spc="0" baseline="0" dirty="0">
                <a:solidFill>
                  <a:srgbClr val="9BBB59"/>
                </a:solidFill>
                <a:latin typeface="WorkSans-Bold"/>
              </a:rPr>
              <a:t>Designate</a:t>
            </a:r>
            <a:r>
              <a:rPr lang="en-GB" sz="2177" b="1" i="0" spc="752" baseline="0" dirty="0">
                <a:solidFill>
                  <a:srgbClr val="9BBB59"/>
                </a:solidFill>
                <a:latin typeface="WorkSans-Bold"/>
              </a:rPr>
              <a:t>d</a:t>
            </a:r>
            <a:r>
              <a:rPr lang="en-GB" sz="2177" b="0" i="0" spc="770" baseline="0" dirty="0">
                <a:solidFill>
                  <a:srgbClr val="000000"/>
                </a:solidFill>
                <a:latin typeface="WorkSans-Regular"/>
              </a:rPr>
              <a:t>–</a:t>
            </a:r>
            <a:r>
              <a:rPr lang="en-GB" sz="2177" b="1" i="0" spc="0" baseline="0" dirty="0">
                <a:solidFill>
                  <a:srgbClr val="1F497D"/>
                </a:solidFill>
                <a:latin typeface="WorkSans-Bold"/>
              </a:rPr>
              <a:t>Root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:</a:t>
            </a:r>
          </a:p>
          <a:p>
            <a:pPr marL="915035">
              <a:lnSpc>
                <a:spcPts val="2780"/>
              </a:lnSpc>
            </a:pPr>
            <a:r>
              <a:rPr lang="en-GB" sz="2177" b="0" i="0" spc="104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Dacă legătura face parte din arborele de acoperire</a:t>
            </a:r>
          </a:p>
          <a:p>
            <a:pPr marL="457517">
              <a:lnSpc>
                <a:spcPts val="5557"/>
              </a:lnSpc>
            </a:pPr>
            <a:r>
              <a:rPr lang="en-GB" sz="2177" b="0" i="0" spc="104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1" i="0" spc="0" baseline="0" dirty="0">
                <a:solidFill>
                  <a:srgbClr val="9BBB59"/>
                </a:solidFill>
                <a:latin typeface="WorkSans-Bold"/>
              </a:rPr>
              <a:t>Designate</a:t>
            </a:r>
            <a:r>
              <a:rPr lang="en-GB" sz="2177" b="1" i="0" spc="752" baseline="0" dirty="0">
                <a:solidFill>
                  <a:srgbClr val="9BBB59"/>
                </a:solidFill>
                <a:latin typeface="WorkSans-Bold"/>
              </a:rPr>
              <a:t>d</a:t>
            </a:r>
            <a:r>
              <a:rPr lang="en-GB" sz="2177" b="0" i="0" spc="770" baseline="0" dirty="0">
                <a:solidFill>
                  <a:srgbClr val="000000"/>
                </a:solidFill>
                <a:latin typeface="WorkSans-Regular"/>
              </a:rPr>
              <a:t>–</a:t>
            </a:r>
            <a:r>
              <a:rPr lang="en-GB" sz="2177" b="1" i="0" spc="0" baseline="0" dirty="0">
                <a:solidFill>
                  <a:srgbClr val="C0504D"/>
                </a:solidFill>
                <a:latin typeface="WorkSans-Bold"/>
              </a:rPr>
              <a:t>Blocked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:</a:t>
            </a:r>
          </a:p>
          <a:p>
            <a:pPr marL="915035">
              <a:lnSpc>
                <a:spcPts val="2778"/>
              </a:lnSpc>
            </a:pPr>
            <a:r>
              <a:rPr lang="en-GB" sz="2177" b="0" i="0" spc="104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177" b="0" i="0" spc="0" baseline="0" dirty="0">
                <a:solidFill>
                  <a:srgbClr val="000000"/>
                </a:solidFill>
                <a:latin typeface="WorkSans-Regular"/>
              </a:rPr>
              <a:t>Dacă legătura nu face parte din arborele de acoperire</a:t>
            </a:r>
          </a:p>
        </p:txBody>
      </p:sp>
      <p:sp>
        <p:nvSpPr>
          <p:cNvPr id="2117" name="Rectangle 2117"/>
          <p:cNvSpPr/>
          <p:nvPr/>
        </p:nvSpPr>
        <p:spPr>
          <a:xfrm>
            <a:off x="11470005" y="6457823"/>
            <a:ext cx="180517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50</a:t>
            </a:r>
          </a:p>
        </p:txBody>
      </p:sp>
      <p:sp>
        <p:nvSpPr>
          <p:cNvPr id="2118" name="Rectangle 2118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2119" name="Rectangle 2119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Freeform 212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21" name="Picture 21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122" name="Picture 21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2123" name="Freeform 2123"/>
          <p:cNvSpPr/>
          <p:nvPr/>
        </p:nvSpPr>
        <p:spPr>
          <a:xfrm>
            <a:off x="5596509" y="2200834"/>
            <a:ext cx="2304415" cy="353899"/>
          </a:xfrm>
          <a:custGeom>
            <a:avLst/>
            <a:gdLst/>
            <a:ahLst/>
            <a:cxnLst/>
            <a:rect l="0" t="0" r="0" b="0"/>
            <a:pathLst>
              <a:path w="2304415" h="353899">
                <a:moveTo>
                  <a:pt x="0" y="353899"/>
                </a:moveTo>
                <a:lnTo>
                  <a:pt x="2304415" y="353899"/>
                </a:lnTo>
                <a:lnTo>
                  <a:pt x="2304415" y="0"/>
                </a:lnTo>
                <a:lnTo>
                  <a:pt x="0" y="0"/>
                </a:lnTo>
                <a:lnTo>
                  <a:pt x="0" y="353899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4" name="Freeform 2124"/>
          <p:cNvSpPr/>
          <p:nvPr/>
        </p:nvSpPr>
        <p:spPr>
          <a:xfrm>
            <a:off x="7900923" y="2200834"/>
            <a:ext cx="2259077" cy="353899"/>
          </a:xfrm>
          <a:custGeom>
            <a:avLst/>
            <a:gdLst/>
            <a:ahLst/>
            <a:cxnLst/>
            <a:rect l="0" t="0" r="0" b="0"/>
            <a:pathLst>
              <a:path w="2259077" h="353899">
                <a:moveTo>
                  <a:pt x="0" y="353899"/>
                </a:moveTo>
                <a:lnTo>
                  <a:pt x="2259077" y="353899"/>
                </a:lnTo>
                <a:lnTo>
                  <a:pt x="2259077" y="0"/>
                </a:lnTo>
                <a:lnTo>
                  <a:pt x="0" y="0"/>
                </a:lnTo>
                <a:lnTo>
                  <a:pt x="0" y="353899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5" name="Freeform 2125"/>
          <p:cNvSpPr/>
          <p:nvPr/>
        </p:nvSpPr>
        <p:spPr>
          <a:xfrm>
            <a:off x="5596509" y="2554783"/>
            <a:ext cx="2304415" cy="353898"/>
          </a:xfrm>
          <a:custGeom>
            <a:avLst/>
            <a:gdLst/>
            <a:ahLst/>
            <a:cxnLst/>
            <a:rect l="0" t="0" r="0" b="0"/>
            <a:pathLst>
              <a:path w="2304415" h="353898">
                <a:moveTo>
                  <a:pt x="0" y="353898"/>
                </a:moveTo>
                <a:lnTo>
                  <a:pt x="2304415" y="353898"/>
                </a:lnTo>
                <a:lnTo>
                  <a:pt x="2304415" y="0"/>
                </a:lnTo>
                <a:lnTo>
                  <a:pt x="0" y="0"/>
                </a:lnTo>
                <a:lnTo>
                  <a:pt x="0" y="353898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6" name="Freeform 2126"/>
          <p:cNvSpPr/>
          <p:nvPr/>
        </p:nvSpPr>
        <p:spPr>
          <a:xfrm>
            <a:off x="7900923" y="2554783"/>
            <a:ext cx="2259077" cy="353898"/>
          </a:xfrm>
          <a:custGeom>
            <a:avLst/>
            <a:gdLst/>
            <a:ahLst/>
            <a:cxnLst/>
            <a:rect l="0" t="0" r="0" b="0"/>
            <a:pathLst>
              <a:path w="2259077" h="353898">
                <a:moveTo>
                  <a:pt x="0" y="353898"/>
                </a:moveTo>
                <a:lnTo>
                  <a:pt x="2259077" y="353898"/>
                </a:lnTo>
                <a:lnTo>
                  <a:pt x="2259077" y="0"/>
                </a:lnTo>
                <a:lnTo>
                  <a:pt x="0" y="0"/>
                </a:lnTo>
                <a:lnTo>
                  <a:pt x="0" y="353898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7" name="Freeform 2127"/>
          <p:cNvSpPr/>
          <p:nvPr/>
        </p:nvSpPr>
        <p:spPr>
          <a:xfrm>
            <a:off x="5596509" y="2908732"/>
            <a:ext cx="2304415" cy="353898"/>
          </a:xfrm>
          <a:custGeom>
            <a:avLst/>
            <a:gdLst/>
            <a:ahLst/>
            <a:cxnLst/>
            <a:rect l="0" t="0" r="0" b="0"/>
            <a:pathLst>
              <a:path w="2304415" h="353898">
                <a:moveTo>
                  <a:pt x="0" y="353898"/>
                </a:moveTo>
                <a:lnTo>
                  <a:pt x="2304415" y="353898"/>
                </a:lnTo>
                <a:lnTo>
                  <a:pt x="2304415" y="0"/>
                </a:lnTo>
                <a:lnTo>
                  <a:pt x="0" y="0"/>
                </a:lnTo>
                <a:lnTo>
                  <a:pt x="0" y="353898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8" name="Freeform 2128"/>
          <p:cNvSpPr/>
          <p:nvPr/>
        </p:nvSpPr>
        <p:spPr>
          <a:xfrm>
            <a:off x="7900923" y="2908732"/>
            <a:ext cx="2259077" cy="353898"/>
          </a:xfrm>
          <a:custGeom>
            <a:avLst/>
            <a:gdLst/>
            <a:ahLst/>
            <a:cxnLst/>
            <a:rect l="0" t="0" r="0" b="0"/>
            <a:pathLst>
              <a:path w="2259077" h="353898">
                <a:moveTo>
                  <a:pt x="0" y="353898"/>
                </a:moveTo>
                <a:lnTo>
                  <a:pt x="2259077" y="353898"/>
                </a:lnTo>
                <a:lnTo>
                  <a:pt x="2259077" y="0"/>
                </a:lnTo>
                <a:lnTo>
                  <a:pt x="0" y="0"/>
                </a:lnTo>
                <a:lnTo>
                  <a:pt x="0" y="353898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9" name="Freeform 2129"/>
          <p:cNvSpPr/>
          <p:nvPr/>
        </p:nvSpPr>
        <p:spPr>
          <a:xfrm>
            <a:off x="5596509" y="3262554"/>
            <a:ext cx="2304415" cy="353898"/>
          </a:xfrm>
          <a:custGeom>
            <a:avLst/>
            <a:gdLst/>
            <a:ahLst/>
            <a:cxnLst/>
            <a:rect l="0" t="0" r="0" b="0"/>
            <a:pathLst>
              <a:path w="2304415" h="353898">
                <a:moveTo>
                  <a:pt x="0" y="353898"/>
                </a:moveTo>
                <a:lnTo>
                  <a:pt x="2304415" y="353898"/>
                </a:lnTo>
                <a:lnTo>
                  <a:pt x="2304415" y="0"/>
                </a:lnTo>
                <a:lnTo>
                  <a:pt x="0" y="0"/>
                </a:lnTo>
                <a:lnTo>
                  <a:pt x="0" y="353898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0" name="Freeform 2130"/>
          <p:cNvSpPr/>
          <p:nvPr/>
        </p:nvSpPr>
        <p:spPr>
          <a:xfrm>
            <a:off x="7900923" y="3262554"/>
            <a:ext cx="2259077" cy="353898"/>
          </a:xfrm>
          <a:custGeom>
            <a:avLst/>
            <a:gdLst/>
            <a:ahLst/>
            <a:cxnLst/>
            <a:rect l="0" t="0" r="0" b="0"/>
            <a:pathLst>
              <a:path w="2259077" h="353898">
                <a:moveTo>
                  <a:pt x="0" y="353898"/>
                </a:moveTo>
                <a:lnTo>
                  <a:pt x="2259077" y="353898"/>
                </a:lnTo>
                <a:lnTo>
                  <a:pt x="2259077" y="0"/>
                </a:lnTo>
                <a:lnTo>
                  <a:pt x="0" y="0"/>
                </a:lnTo>
                <a:lnTo>
                  <a:pt x="0" y="353898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1" name="Freeform 2131"/>
          <p:cNvSpPr/>
          <p:nvPr/>
        </p:nvSpPr>
        <p:spPr>
          <a:xfrm>
            <a:off x="5596509" y="3616503"/>
            <a:ext cx="2304415" cy="353899"/>
          </a:xfrm>
          <a:custGeom>
            <a:avLst/>
            <a:gdLst/>
            <a:ahLst/>
            <a:cxnLst/>
            <a:rect l="0" t="0" r="0" b="0"/>
            <a:pathLst>
              <a:path w="2304415" h="353899">
                <a:moveTo>
                  <a:pt x="0" y="353899"/>
                </a:moveTo>
                <a:lnTo>
                  <a:pt x="2304415" y="353899"/>
                </a:lnTo>
                <a:lnTo>
                  <a:pt x="2304415" y="0"/>
                </a:lnTo>
                <a:lnTo>
                  <a:pt x="0" y="0"/>
                </a:lnTo>
                <a:lnTo>
                  <a:pt x="0" y="353899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2" name="Freeform 2132"/>
          <p:cNvSpPr/>
          <p:nvPr/>
        </p:nvSpPr>
        <p:spPr>
          <a:xfrm>
            <a:off x="7900923" y="3616503"/>
            <a:ext cx="2259077" cy="353899"/>
          </a:xfrm>
          <a:custGeom>
            <a:avLst/>
            <a:gdLst/>
            <a:ahLst/>
            <a:cxnLst/>
            <a:rect l="0" t="0" r="0" b="0"/>
            <a:pathLst>
              <a:path w="2259077" h="353899">
                <a:moveTo>
                  <a:pt x="0" y="353899"/>
                </a:moveTo>
                <a:lnTo>
                  <a:pt x="2259077" y="353899"/>
                </a:lnTo>
                <a:lnTo>
                  <a:pt x="2259077" y="0"/>
                </a:lnTo>
                <a:lnTo>
                  <a:pt x="0" y="0"/>
                </a:lnTo>
                <a:lnTo>
                  <a:pt x="0" y="353899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3" name="Freeform 2133"/>
          <p:cNvSpPr/>
          <p:nvPr/>
        </p:nvSpPr>
        <p:spPr>
          <a:xfrm>
            <a:off x="7900923" y="2181860"/>
            <a:ext cx="0" cy="1807592"/>
          </a:xfrm>
          <a:custGeom>
            <a:avLst/>
            <a:gdLst/>
            <a:ahLst/>
            <a:cxnLst/>
            <a:rect l="0" t="0" r="0" b="0"/>
            <a:pathLst>
              <a:path h="1807592">
                <a:moveTo>
                  <a:pt x="0" y="0"/>
                </a:moveTo>
                <a:lnTo>
                  <a:pt x="0" y="1807592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4" name="Freeform 2134"/>
          <p:cNvSpPr/>
          <p:nvPr/>
        </p:nvSpPr>
        <p:spPr>
          <a:xfrm>
            <a:off x="5577459" y="2554733"/>
            <a:ext cx="4601591" cy="0"/>
          </a:xfrm>
          <a:custGeom>
            <a:avLst/>
            <a:gdLst/>
            <a:ahLst/>
            <a:cxnLst/>
            <a:rect l="0" t="0" r="0" b="0"/>
            <a:pathLst>
              <a:path w="4601591">
                <a:moveTo>
                  <a:pt x="0" y="0"/>
                </a:moveTo>
                <a:lnTo>
                  <a:pt x="4601591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5" name="Freeform 2135"/>
          <p:cNvSpPr/>
          <p:nvPr/>
        </p:nvSpPr>
        <p:spPr>
          <a:xfrm>
            <a:off x="5577459" y="2908681"/>
            <a:ext cx="4601591" cy="0"/>
          </a:xfrm>
          <a:custGeom>
            <a:avLst/>
            <a:gdLst/>
            <a:ahLst/>
            <a:cxnLst/>
            <a:rect l="0" t="0" r="0" b="0"/>
            <a:pathLst>
              <a:path w="4601591">
                <a:moveTo>
                  <a:pt x="0" y="0"/>
                </a:moveTo>
                <a:lnTo>
                  <a:pt x="4601591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6" name="Freeform 2136"/>
          <p:cNvSpPr/>
          <p:nvPr/>
        </p:nvSpPr>
        <p:spPr>
          <a:xfrm>
            <a:off x="5577459" y="3262630"/>
            <a:ext cx="4601591" cy="0"/>
          </a:xfrm>
          <a:custGeom>
            <a:avLst/>
            <a:gdLst/>
            <a:ahLst/>
            <a:cxnLst/>
            <a:rect l="0" t="0" r="0" b="0"/>
            <a:pathLst>
              <a:path w="4601591">
                <a:moveTo>
                  <a:pt x="0" y="0"/>
                </a:moveTo>
                <a:lnTo>
                  <a:pt x="4601591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7" name="Freeform 2137"/>
          <p:cNvSpPr/>
          <p:nvPr/>
        </p:nvSpPr>
        <p:spPr>
          <a:xfrm>
            <a:off x="5577459" y="3616452"/>
            <a:ext cx="4601591" cy="0"/>
          </a:xfrm>
          <a:custGeom>
            <a:avLst/>
            <a:gdLst/>
            <a:ahLst/>
            <a:cxnLst/>
            <a:rect l="0" t="0" r="0" b="0"/>
            <a:pathLst>
              <a:path w="4601591">
                <a:moveTo>
                  <a:pt x="0" y="0"/>
                </a:moveTo>
                <a:lnTo>
                  <a:pt x="4601591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8" name="Freeform 2138"/>
          <p:cNvSpPr/>
          <p:nvPr/>
        </p:nvSpPr>
        <p:spPr>
          <a:xfrm>
            <a:off x="5596509" y="2181860"/>
            <a:ext cx="0" cy="1807592"/>
          </a:xfrm>
          <a:custGeom>
            <a:avLst/>
            <a:gdLst/>
            <a:ahLst/>
            <a:cxnLst/>
            <a:rect l="0" t="0" r="0" b="0"/>
            <a:pathLst>
              <a:path h="1807592">
                <a:moveTo>
                  <a:pt x="0" y="0"/>
                </a:moveTo>
                <a:lnTo>
                  <a:pt x="0" y="1807592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9" name="Freeform 2139"/>
          <p:cNvSpPr/>
          <p:nvPr/>
        </p:nvSpPr>
        <p:spPr>
          <a:xfrm>
            <a:off x="10160000" y="2181860"/>
            <a:ext cx="0" cy="1807592"/>
          </a:xfrm>
          <a:custGeom>
            <a:avLst/>
            <a:gdLst/>
            <a:ahLst/>
            <a:cxnLst/>
            <a:rect l="0" t="0" r="0" b="0"/>
            <a:pathLst>
              <a:path h="1807592">
                <a:moveTo>
                  <a:pt x="0" y="0"/>
                </a:moveTo>
                <a:lnTo>
                  <a:pt x="0" y="1807592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0" name="Freeform 2140"/>
          <p:cNvSpPr/>
          <p:nvPr/>
        </p:nvSpPr>
        <p:spPr>
          <a:xfrm>
            <a:off x="5577459" y="2200910"/>
            <a:ext cx="4601591" cy="0"/>
          </a:xfrm>
          <a:custGeom>
            <a:avLst/>
            <a:gdLst/>
            <a:ahLst/>
            <a:cxnLst/>
            <a:rect l="0" t="0" r="0" b="0"/>
            <a:pathLst>
              <a:path w="4601591">
                <a:moveTo>
                  <a:pt x="0" y="0"/>
                </a:moveTo>
                <a:lnTo>
                  <a:pt x="4601591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1" name="Freeform 2141"/>
          <p:cNvSpPr/>
          <p:nvPr/>
        </p:nvSpPr>
        <p:spPr>
          <a:xfrm>
            <a:off x="5577459" y="3970402"/>
            <a:ext cx="4601591" cy="0"/>
          </a:xfrm>
          <a:custGeom>
            <a:avLst/>
            <a:gdLst/>
            <a:ahLst/>
            <a:cxnLst/>
            <a:rect l="0" t="0" r="0" b="0"/>
            <a:pathLst>
              <a:path w="4601591">
                <a:moveTo>
                  <a:pt x="0" y="0"/>
                </a:moveTo>
                <a:lnTo>
                  <a:pt x="4601591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2" name="Freeform 2142"/>
          <p:cNvSpPr/>
          <p:nvPr/>
        </p:nvSpPr>
        <p:spPr>
          <a:xfrm>
            <a:off x="1930400" y="4292181"/>
            <a:ext cx="2314829" cy="362369"/>
          </a:xfrm>
          <a:custGeom>
            <a:avLst/>
            <a:gdLst/>
            <a:ahLst/>
            <a:cxnLst/>
            <a:rect l="0" t="0" r="0" b="0"/>
            <a:pathLst>
              <a:path w="2314829" h="362369">
                <a:moveTo>
                  <a:pt x="0" y="362369"/>
                </a:moveTo>
                <a:lnTo>
                  <a:pt x="2314829" y="362369"/>
                </a:lnTo>
                <a:lnTo>
                  <a:pt x="2314829" y="0"/>
                </a:lnTo>
                <a:lnTo>
                  <a:pt x="0" y="0"/>
                </a:lnTo>
                <a:lnTo>
                  <a:pt x="0" y="362369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3" name="Freeform 2143"/>
          <p:cNvSpPr/>
          <p:nvPr/>
        </p:nvSpPr>
        <p:spPr>
          <a:xfrm>
            <a:off x="4245228" y="4292181"/>
            <a:ext cx="2307971" cy="362369"/>
          </a:xfrm>
          <a:custGeom>
            <a:avLst/>
            <a:gdLst/>
            <a:ahLst/>
            <a:cxnLst/>
            <a:rect l="0" t="0" r="0" b="0"/>
            <a:pathLst>
              <a:path w="2307971" h="362369">
                <a:moveTo>
                  <a:pt x="0" y="362369"/>
                </a:moveTo>
                <a:lnTo>
                  <a:pt x="2307971" y="362369"/>
                </a:lnTo>
                <a:lnTo>
                  <a:pt x="2307971" y="0"/>
                </a:lnTo>
                <a:lnTo>
                  <a:pt x="0" y="0"/>
                </a:lnTo>
                <a:lnTo>
                  <a:pt x="0" y="362369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4" name="Freeform 2144"/>
          <p:cNvSpPr/>
          <p:nvPr/>
        </p:nvSpPr>
        <p:spPr>
          <a:xfrm>
            <a:off x="1930400" y="4654512"/>
            <a:ext cx="2314829" cy="362369"/>
          </a:xfrm>
          <a:custGeom>
            <a:avLst/>
            <a:gdLst/>
            <a:ahLst/>
            <a:cxnLst/>
            <a:rect l="0" t="0" r="0" b="0"/>
            <a:pathLst>
              <a:path w="2314829" h="362369">
                <a:moveTo>
                  <a:pt x="0" y="362369"/>
                </a:moveTo>
                <a:lnTo>
                  <a:pt x="2314829" y="362369"/>
                </a:lnTo>
                <a:lnTo>
                  <a:pt x="2314829" y="0"/>
                </a:lnTo>
                <a:lnTo>
                  <a:pt x="0" y="0"/>
                </a:lnTo>
                <a:lnTo>
                  <a:pt x="0" y="362369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5" name="Freeform 2145"/>
          <p:cNvSpPr/>
          <p:nvPr/>
        </p:nvSpPr>
        <p:spPr>
          <a:xfrm>
            <a:off x="4245228" y="4654512"/>
            <a:ext cx="2307971" cy="362369"/>
          </a:xfrm>
          <a:custGeom>
            <a:avLst/>
            <a:gdLst/>
            <a:ahLst/>
            <a:cxnLst/>
            <a:rect l="0" t="0" r="0" b="0"/>
            <a:pathLst>
              <a:path w="2307971" h="362369">
                <a:moveTo>
                  <a:pt x="0" y="362369"/>
                </a:moveTo>
                <a:lnTo>
                  <a:pt x="2307971" y="362369"/>
                </a:lnTo>
                <a:lnTo>
                  <a:pt x="2307971" y="0"/>
                </a:lnTo>
                <a:lnTo>
                  <a:pt x="0" y="0"/>
                </a:lnTo>
                <a:lnTo>
                  <a:pt x="0" y="362369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6" name="Freeform 2146"/>
          <p:cNvSpPr/>
          <p:nvPr/>
        </p:nvSpPr>
        <p:spPr>
          <a:xfrm>
            <a:off x="1930400" y="5016843"/>
            <a:ext cx="2314829" cy="362369"/>
          </a:xfrm>
          <a:custGeom>
            <a:avLst/>
            <a:gdLst/>
            <a:ahLst/>
            <a:cxnLst/>
            <a:rect l="0" t="0" r="0" b="0"/>
            <a:pathLst>
              <a:path w="2314829" h="362369">
                <a:moveTo>
                  <a:pt x="0" y="362369"/>
                </a:moveTo>
                <a:lnTo>
                  <a:pt x="2314829" y="362369"/>
                </a:lnTo>
                <a:lnTo>
                  <a:pt x="2314829" y="0"/>
                </a:lnTo>
                <a:lnTo>
                  <a:pt x="0" y="0"/>
                </a:lnTo>
                <a:lnTo>
                  <a:pt x="0" y="362369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7" name="Freeform 2147"/>
          <p:cNvSpPr/>
          <p:nvPr/>
        </p:nvSpPr>
        <p:spPr>
          <a:xfrm>
            <a:off x="4245228" y="5016843"/>
            <a:ext cx="2307971" cy="362369"/>
          </a:xfrm>
          <a:custGeom>
            <a:avLst/>
            <a:gdLst/>
            <a:ahLst/>
            <a:cxnLst/>
            <a:rect l="0" t="0" r="0" b="0"/>
            <a:pathLst>
              <a:path w="2307971" h="362369">
                <a:moveTo>
                  <a:pt x="0" y="362369"/>
                </a:moveTo>
                <a:lnTo>
                  <a:pt x="2307971" y="362369"/>
                </a:lnTo>
                <a:lnTo>
                  <a:pt x="2307971" y="0"/>
                </a:lnTo>
                <a:lnTo>
                  <a:pt x="0" y="0"/>
                </a:lnTo>
                <a:lnTo>
                  <a:pt x="0" y="362369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8" name="Freeform 2148"/>
          <p:cNvSpPr/>
          <p:nvPr/>
        </p:nvSpPr>
        <p:spPr>
          <a:xfrm>
            <a:off x="1930400" y="5379263"/>
            <a:ext cx="2314829" cy="362369"/>
          </a:xfrm>
          <a:custGeom>
            <a:avLst/>
            <a:gdLst/>
            <a:ahLst/>
            <a:cxnLst/>
            <a:rect l="0" t="0" r="0" b="0"/>
            <a:pathLst>
              <a:path w="2314829" h="362369">
                <a:moveTo>
                  <a:pt x="0" y="362369"/>
                </a:moveTo>
                <a:lnTo>
                  <a:pt x="2314829" y="362369"/>
                </a:lnTo>
                <a:lnTo>
                  <a:pt x="2314829" y="0"/>
                </a:lnTo>
                <a:lnTo>
                  <a:pt x="0" y="0"/>
                </a:lnTo>
                <a:lnTo>
                  <a:pt x="0" y="362369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9" name="Freeform 2149"/>
          <p:cNvSpPr/>
          <p:nvPr/>
        </p:nvSpPr>
        <p:spPr>
          <a:xfrm>
            <a:off x="4245228" y="5379263"/>
            <a:ext cx="2307971" cy="362369"/>
          </a:xfrm>
          <a:custGeom>
            <a:avLst/>
            <a:gdLst/>
            <a:ahLst/>
            <a:cxnLst/>
            <a:rect l="0" t="0" r="0" b="0"/>
            <a:pathLst>
              <a:path w="2307971" h="362369">
                <a:moveTo>
                  <a:pt x="0" y="362369"/>
                </a:moveTo>
                <a:lnTo>
                  <a:pt x="2307971" y="362369"/>
                </a:lnTo>
                <a:lnTo>
                  <a:pt x="2307971" y="0"/>
                </a:lnTo>
                <a:lnTo>
                  <a:pt x="0" y="0"/>
                </a:lnTo>
                <a:lnTo>
                  <a:pt x="0" y="362369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0" name="Freeform 2150"/>
          <p:cNvSpPr/>
          <p:nvPr/>
        </p:nvSpPr>
        <p:spPr>
          <a:xfrm>
            <a:off x="1930400" y="5741645"/>
            <a:ext cx="2314829" cy="362369"/>
          </a:xfrm>
          <a:custGeom>
            <a:avLst/>
            <a:gdLst/>
            <a:ahLst/>
            <a:cxnLst/>
            <a:rect l="0" t="0" r="0" b="0"/>
            <a:pathLst>
              <a:path w="2314829" h="362369">
                <a:moveTo>
                  <a:pt x="0" y="362369"/>
                </a:moveTo>
                <a:lnTo>
                  <a:pt x="2314829" y="362369"/>
                </a:lnTo>
                <a:lnTo>
                  <a:pt x="2314829" y="0"/>
                </a:lnTo>
                <a:lnTo>
                  <a:pt x="0" y="0"/>
                </a:lnTo>
                <a:lnTo>
                  <a:pt x="0" y="362369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1" name="Freeform 2151"/>
          <p:cNvSpPr/>
          <p:nvPr/>
        </p:nvSpPr>
        <p:spPr>
          <a:xfrm>
            <a:off x="4245228" y="5741645"/>
            <a:ext cx="2307971" cy="362369"/>
          </a:xfrm>
          <a:custGeom>
            <a:avLst/>
            <a:gdLst/>
            <a:ahLst/>
            <a:cxnLst/>
            <a:rect l="0" t="0" r="0" b="0"/>
            <a:pathLst>
              <a:path w="2307971" h="362369">
                <a:moveTo>
                  <a:pt x="0" y="362369"/>
                </a:moveTo>
                <a:lnTo>
                  <a:pt x="2307971" y="362369"/>
                </a:lnTo>
                <a:lnTo>
                  <a:pt x="2307971" y="0"/>
                </a:lnTo>
                <a:lnTo>
                  <a:pt x="0" y="0"/>
                </a:lnTo>
                <a:lnTo>
                  <a:pt x="0" y="362369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2" name="Freeform 2152"/>
          <p:cNvSpPr/>
          <p:nvPr/>
        </p:nvSpPr>
        <p:spPr>
          <a:xfrm>
            <a:off x="4245228" y="4273043"/>
            <a:ext cx="0" cy="1850021"/>
          </a:xfrm>
          <a:custGeom>
            <a:avLst/>
            <a:gdLst/>
            <a:ahLst/>
            <a:cxnLst/>
            <a:rect l="0" t="0" r="0" b="0"/>
            <a:pathLst>
              <a:path h="1850021">
                <a:moveTo>
                  <a:pt x="0" y="0"/>
                </a:moveTo>
                <a:lnTo>
                  <a:pt x="0" y="1850021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3" name="Freeform 2153"/>
          <p:cNvSpPr/>
          <p:nvPr/>
        </p:nvSpPr>
        <p:spPr>
          <a:xfrm>
            <a:off x="1911350" y="4654550"/>
            <a:ext cx="4660900" cy="0"/>
          </a:xfrm>
          <a:custGeom>
            <a:avLst/>
            <a:gdLst/>
            <a:ahLst/>
            <a:cxnLst/>
            <a:rect l="0" t="0" r="0" b="0"/>
            <a:pathLst>
              <a:path w="4660900">
                <a:moveTo>
                  <a:pt x="0" y="0"/>
                </a:moveTo>
                <a:lnTo>
                  <a:pt x="466090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4" name="Freeform 2154"/>
          <p:cNvSpPr/>
          <p:nvPr/>
        </p:nvSpPr>
        <p:spPr>
          <a:xfrm>
            <a:off x="1911350" y="5016881"/>
            <a:ext cx="4660900" cy="0"/>
          </a:xfrm>
          <a:custGeom>
            <a:avLst/>
            <a:gdLst/>
            <a:ahLst/>
            <a:cxnLst/>
            <a:rect l="0" t="0" r="0" b="0"/>
            <a:pathLst>
              <a:path w="4660900">
                <a:moveTo>
                  <a:pt x="0" y="0"/>
                </a:moveTo>
                <a:lnTo>
                  <a:pt x="466090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5" name="Freeform 2155"/>
          <p:cNvSpPr/>
          <p:nvPr/>
        </p:nvSpPr>
        <p:spPr>
          <a:xfrm>
            <a:off x="1911350" y="5379212"/>
            <a:ext cx="4660900" cy="0"/>
          </a:xfrm>
          <a:custGeom>
            <a:avLst/>
            <a:gdLst/>
            <a:ahLst/>
            <a:cxnLst/>
            <a:rect l="0" t="0" r="0" b="0"/>
            <a:pathLst>
              <a:path w="4660900">
                <a:moveTo>
                  <a:pt x="0" y="0"/>
                </a:moveTo>
                <a:lnTo>
                  <a:pt x="466090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6" name="Freeform 2156"/>
          <p:cNvSpPr/>
          <p:nvPr/>
        </p:nvSpPr>
        <p:spPr>
          <a:xfrm>
            <a:off x="1911350" y="5741632"/>
            <a:ext cx="4660900" cy="0"/>
          </a:xfrm>
          <a:custGeom>
            <a:avLst/>
            <a:gdLst/>
            <a:ahLst/>
            <a:cxnLst/>
            <a:rect l="0" t="0" r="0" b="0"/>
            <a:pathLst>
              <a:path w="4660900">
                <a:moveTo>
                  <a:pt x="0" y="0"/>
                </a:moveTo>
                <a:lnTo>
                  <a:pt x="466090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7" name="Freeform 2157"/>
          <p:cNvSpPr/>
          <p:nvPr/>
        </p:nvSpPr>
        <p:spPr>
          <a:xfrm>
            <a:off x="1930400" y="4273043"/>
            <a:ext cx="0" cy="1850021"/>
          </a:xfrm>
          <a:custGeom>
            <a:avLst/>
            <a:gdLst/>
            <a:ahLst/>
            <a:cxnLst/>
            <a:rect l="0" t="0" r="0" b="0"/>
            <a:pathLst>
              <a:path h="1850021">
                <a:moveTo>
                  <a:pt x="0" y="0"/>
                </a:moveTo>
                <a:lnTo>
                  <a:pt x="0" y="1850021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8" name="Freeform 2158"/>
          <p:cNvSpPr/>
          <p:nvPr/>
        </p:nvSpPr>
        <p:spPr>
          <a:xfrm>
            <a:off x="6553200" y="4273043"/>
            <a:ext cx="0" cy="1850021"/>
          </a:xfrm>
          <a:custGeom>
            <a:avLst/>
            <a:gdLst/>
            <a:ahLst/>
            <a:cxnLst/>
            <a:rect l="0" t="0" r="0" b="0"/>
            <a:pathLst>
              <a:path h="1850021">
                <a:moveTo>
                  <a:pt x="0" y="0"/>
                </a:moveTo>
                <a:lnTo>
                  <a:pt x="0" y="1850021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9" name="Freeform 2159"/>
          <p:cNvSpPr/>
          <p:nvPr/>
        </p:nvSpPr>
        <p:spPr>
          <a:xfrm>
            <a:off x="1911350" y="4292093"/>
            <a:ext cx="4660900" cy="0"/>
          </a:xfrm>
          <a:custGeom>
            <a:avLst/>
            <a:gdLst/>
            <a:ahLst/>
            <a:cxnLst/>
            <a:rect l="0" t="0" r="0" b="0"/>
            <a:pathLst>
              <a:path w="4660900">
                <a:moveTo>
                  <a:pt x="0" y="0"/>
                </a:moveTo>
                <a:lnTo>
                  <a:pt x="466090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0" name="Freeform 2160"/>
          <p:cNvSpPr/>
          <p:nvPr/>
        </p:nvSpPr>
        <p:spPr>
          <a:xfrm>
            <a:off x="1911350" y="6104014"/>
            <a:ext cx="4660900" cy="0"/>
          </a:xfrm>
          <a:custGeom>
            <a:avLst/>
            <a:gdLst/>
            <a:ahLst/>
            <a:cxnLst/>
            <a:rect l="0" t="0" r="0" b="0"/>
            <a:pathLst>
              <a:path w="4660900">
                <a:moveTo>
                  <a:pt x="0" y="0"/>
                </a:moveTo>
                <a:lnTo>
                  <a:pt x="466090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1" name="Freeform 2161"/>
          <p:cNvSpPr/>
          <p:nvPr/>
        </p:nvSpPr>
        <p:spPr>
          <a:xfrm>
            <a:off x="1971675" y="2181225"/>
            <a:ext cx="3438525" cy="1800225"/>
          </a:xfrm>
          <a:custGeom>
            <a:avLst/>
            <a:gdLst/>
            <a:ahLst/>
            <a:cxnLst/>
            <a:rect l="0" t="0" r="0" b="0"/>
            <a:pathLst>
              <a:path w="3438525" h="1800225">
                <a:moveTo>
                  <a:pt x="0" y="300102"/>
                </a:moveTo>
                <a:cubicBezTo>
                  <a:pt x="0" y="134366"/>
                  <a:pt x="134366" y="0"/>
                  <a:pt x="300101" y="0"/>
                </a:cubicBezTo>
                <a:lnTo>
                  <a:pt x="3138423" y="0"/>
                </a:lnTo>
                <a:cubicBezTo>
                  <a:pt x="3304159" y="0"/>
                  <a:pt x="3438525" y="134366"/>
                  <a:pt x="3438525" y="300102"/>
                </a:cubicBezTo>
                <a:lnTo>
                  <a:pt x="3438525" y="1500124"/>
                </a:lnTo>
                <a:cubicBezTo>
                  <a:pt x="3438525" y="1665859"/>
                  <a:pt x="3304159" y="1800225"/>
                  <a:pt x="3138423" y="1800225"/>
                </a:cubicBezTo>
                <a:lnTo>
                  <a:pt x="300101" y="1800225"/>
                </a:lnTo>
                <a:cubicBezTo>
                  <a:pt x="134366" y="1800225"/>
                  <a:pt x="0" y="1665859"/>
                  <a:pt x="0" y="1500124"/>
                </a:cubicBezTo>
                <a:close/>
                <a:moveTo>
                  <a:pt x="2404998" y="4676775"/>
                </a:moveTo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2" name="Freeform 2162"/>
          <p:cNvSpPr/>
          <p:nvPr/>
        </p:nvSpPr>
        <p:spPr>
          <a:xfrm>
            <a:off x="1971675" y="2181225"/>
            <a:ext cx="3438525" cy="1800225"/>
          </a:xfrm>
          <a:custGeom>
            <a:avLst/>
            <a:gdLst/>
            <a:ahLst/>
            <a:cxnLst/>
            <a:rect l="0" t="0" r="0" b="0"/>
            <a:pathLst>
              <a:path w="3438525" h="1800225">
                <a:moveTo>
                  <a:pt x="0" y="300102"/>
                </a:moveTo>
                <a:cubicBezTo>
                  <a:pt x="0" y="134366"/>
                  <a:pt x="134366" y="0"/>
                  <a:pt x="300101" y="0"/>
                </a:cubicBezTo>
                <a:lnTo>
                  <a:pt x="3138423" y="0"/>
                </a:lnTo>
                <a:cubicBezTo>
                  <a:pt x="3304159" y="0"/>
                  <a:pt x="3438525" y="134366"/>
                  <a:pt x="3438525" y="300102"/>
                </a:cubicBezTo>
                <a:lnTo>
                  <a:pt x="3438525" y="1500124"/>
                </a:lnTo>
                <a:cubicBezTo>
                  <a:pt x="3438525" y="1665859"/>
                  <a:pt x="3304159" y="1800225"/>
                  <a:pt x="3138423" y="1800225"/>
                </a:cubicBezTo>
                <a:lnTo>
                  <a:pt x="300101" y="1800225"/>
                </a:lnTo>
                <a:cubicBezTo>
                  <a:pt x="134366" y="1800225"/>
                  <a:pt x="0" y="1665859"/>
                  <a:pt x="0" y="1500124"/>
                </a:cubicBezTo>
                <a:close/>
                <a:moveTo>
                  <a:pt x="2404998" y="467677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3" name="Freeform 2163"/>
          <p:cNvSpPr/>
          <p:nvPr/>
        </p:nvSpPr>
        <p:spPr>
          <a:xfrm>
            <a:off x="6762750" y="4238625"/>
            <a:ext cx="3419475" cy="1847850"/>
          </a:xfrm>
          <a:custGeom>
            <a:avLst/>
            <a:gdLst/>
            <a:ahLst/>
            <a:cxnLst/>
            <a:rect l="0" t="0" r="0" b="0"/>
            <a:pathLst>
              <a:path w="3419475" h="1847850">
                <a:moveTo>
                  <a:pt x="0" y="307975"/>
                </a:moveTo>
                <a:cubicBezTo>
                  <a:pt x="0" y="137923"/>
                  <a:pt x="137921" y="0"/>
                  <a:pt x="307975" y="0"/>
                </a:cubicBezTo>
                <a:lnTo>
                  <a:pt x="3111500" y="0"/>
                </a:lnTo>
                <a:cubicBezTo>
                  <a:pt x="3281553" y="0"/>
                  <a:pt x="3419475" y="137923"/>
                  <a:pt x="3419475" y="307975"/>
                </a:cubicBezTo>
                <a:lnTo>
                  <a:pt x="3419475" y="1539875"/>
                </a:lnTo>
                <a:cubicBezTo>
                  <a:pt x="3419475" y="1709967"/>
                  <a:pt x="3281553" y="1847850"/>
                  <a:pt x="3111500" y="1847850"/>
                </a:cubicBezTo>
                <a:lnTo>
                  <a:pt x="307975" y="1847850"/>
                </a:lnTo>
                <a:cubicBezTo>
                  <a:pt x="137921" y="1847850"/>
                  <a:pt x="0" y="1709967"/>
                  <a:pt x="0" y="1539875"/>
                </a:cubicBezTo>
                <a:close/>
                <a:moveTo>
                  <a:pt x="-4451350" y="2619375"/>
                </a:moveTo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4" name="Freeform 2164"/>
          <p:cNvSpPr/>
          <p:nvPr/>
        </p:nvSpPr>
        <p:spPr>
          <a:xfrm>
            <a:off x="6762750" y="4238625"/>
            <a:ext cx="3419475" cy="1847850"/>
          </a:xfrm>
          <a:custGeom>
            <a:avLst/>
            <a:gdLst/>
            <a:ahLst/>
            <a:cxnLst/>
            <a:rect l="0" t="0" r="0" b="0"/>
            <a:pathLst>
              <a:path w="3419475" h="1847850">
                <a:moveTo>
                  <a:pt x="0" y="307975"/>
                </a:moveTo>
                <a:cubicBezTo>
                  <a:pt x="0" y="137923"/>
                  <a:pt x="137921" y="0"/>
                  <a:pt x="307975" y="0"/>
                </a:cubicBezTo>
                <a:lnTo>
                  <a:pt x="3111500" y="0"/>
                </a:lnTo>
                <a:cubicBezTo>
                  <a:pt x="3281553" y="0"/>
                  <a:pt x="3419475" y="137923"/>
                  <a:pt x="3419475" y="307975"/>
                </a:cubicBezTo>
                <a:lnTo>
                  <a:pt x="3419475" y="1539875"/>
                </a:lnTo>
                <a:cubicBezTo>
                  <a:pt x="3419475" y="1709967"/>
                  <a:pt x="3281553" y="1847850"/>
                  <a:pt x="3111500" y="1847850"/>
                </a:cubicBezTo>
                <a:lnTo>
                  <a:pt x="307975" y="1847850"/>
                </a:lnTo>
                <a:cubicBezTo>
                  <a:pt x="137921" y="1847850"/>
                  <a:pt x="0" y="1709967"/>
                  <a:pt x="0" y="1539875"/>
                </a:cubicBezTo>
                <a:close/>
                <a:moveTo>
                  <a:pt x="-4451350" y="261937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5" name="Freeform 2165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6" name="Freeform 2166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7" name="Freeform 2167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8" name="Rectangle 2168"/>
          <p:cNvSpPr/>
          <p:nvPr/>
        </p:nvSpPr>
        <p:spPr>
          <a:xfrm>
            <a:off x="598169" y="866112"/>
            <a:ext cx="5568479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Costurile legăturilor</a:t>
            </a:r>
          </a:p>
        </p:txBody>
      </p:sp>
      <p:sp>
        <p:nvSpPr>
          <p:cNvPr id="2169" name="Rectangle 2169"/>
          <p:cNvSpPr/>
          <p:nvPr/>
        </p:nvSpPr>
        <p:spPr>
          <a:xfrm>
            <a:off x="11506454" y="6457823"/>
            <a:ext cx="14516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51</a:t>
            </a:r>
          </a:p>
        </p:txBody>
      </p:sp>
      <p:sp>
        <p:nvSpPr>
          <p:cNvPr id="2170" name="Rectangle 2170"/>
          <p:cNvSpPr/>
          <p:nvPr/>
        </p:nvSpPr>
        <p:spPr>
          <a:xfrm>
            <a:off x="6051550" y="2299574"/>
            <a:ext cx="3166242" cy="16193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01619" algn="l"/>
              </a:tabLst>
            </a:pPr>
            <a:r>
              <a:rPr lang="en-GB" sz="1577" b="1" i="0" spc="0" baseline="0" dirty="0">
                <a:solidFill>
                  <a:srgbClr val="FFFFFF"/>
                </a:solidFill>
                <a:latin typeface="Calibri-Bold"/>
              </a:rPr>
              <a:t>Lățime de bandă	Cost</a:t>
            </a:r>
          </a:p>
          <a:p>
            <a:pPr marL="313054">
              <a:lnSpc>
                <a:spcPts val="2801"/>
              </a:lnSpc>
              <a:tabLst>
                <a:tab pos="2819017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 Mbps	100</a:t>
            </a:r>
          </a:p>
          <a:p>
            <a:pPr marL="257555">
              <a:lnSpc>
                <a:spcPts val="2790"/>
              </a:lnSpc>
              <a:tabLst>
                <a:tab pos="2874643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100 Mbps	19</a:t>
            </a:r>
          </a:p>
          <a:p>
            <a:pPr marL="368553">
              <a:lnSpc>
                <a:spcPts val="2789"/>
              </a:lnSpc>
              <a:tabLst>
                <a:tab pos="2930269" algn="l"/>
                <a:tab pos="2930269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 Gbps	4	</a:t>
            </a:r>
          </a:p>
          <a:p>
            <a:pPr marL="313054">
              <a:lnSpc>
                <a:spcPts val="2792"/>
              </a:lnSpc>
              <a:tabLst>
                <a:tab pos="2930269" algn="l"/>
                <a:tab pos="2930269" algn="l"/>
              </a:tabLst>
            </a:pPr>
            <a:r>
              <a:rPr lang="en-GB" sz="1575" b="0" i="0" spc="0" baseline="0" dirty="0">
                <a:solidFill>
                  <a:srgbClr val="000000"/>
                </a:solidFill>
                <a:latin typeface="Consolas"/>
              </a:rPr>
              <a:t>10 Gbps	2	</a:t>
            </a:r>
          </a:p>
        </p:txBody>
      </p:sp>
      <p:sp>
        <p:nvSpPr>
          <p:cNvPr id="2172" name="Rectangle 2172"/>
          <p:cNvSpPr/>
          <p:nvPr/>
        </p:nvSpPr>
        <p:spPr>
          <a:xfrm>
            <a:off x="2387854" y="4384279"/>
            <a:ext cx="3512686" cy="16533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31211" algn="l"/>
              </a:tabLst>
            </a:pPr>
            <a:r>
              <a:rPr lang="en-GB" sz="1577" b="1" i="0" spc="0" baseline="0" dirty="0">
                <a:solidFill>
                  <a:srgbClr val="FFFFFF"/>
                </a:solidFill>
                <a:latin typeface="Calibri-Bold"/>
              </a:rPr>
              <a:t>Lățime de bandă	Cost</a:t>
            </a:r>
          </a:p>
          <a:p>
            <a:pPr marL="313181">
              <a:lnSpc>
                <a:spcPts val="2868"/>
              </a:lnSpc>
              <a:tabLst>
                <a:tab pos="2514979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 Mbps	2,000,000</a:t>
            </a:r>
          </a:p>
          <a:p>
            <a:pPr marL="257555">
              <a:lnSpc>
                <a:spcPts val="2858"/>
              </a:lnSpc>
              <a:tabLst>
                <a:tab pos="2626485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100 Mbps	200,000</a:t>
            </a:r>
          </a:p>
          <a:p>
            <a:pPr marL="368680">
              <a:lnSpc>
                <a:spcPts val="2857"/>
              </a:lnSpc>
              <a:tabLst>
                <a:tab pos="2681985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 Gbps	20,000</a:t>
            </a:r>
          </a:p>
          <a:p>
            <a:pPr marL="313181">
              <a:lnSpc>
                <a:spcPts val="2857"/>
              </a:lnSpc>
              <a:tabLst>
                <a:tab pos="2737610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 Gbps	2,000</a:t>
            </a:r>
          </a:p>
        </p:txBody>
      </p:sp>
      <p:sp>
        <p:nvSpPr>
          <p:cNvPr id="2173" name="Rectangle 2173"/>
          <p:cNvSpPr/>
          <p:nvPr/>
        </p:nvSpPr>
        <p:spPr>
          <a:xfrm>
            <a:off x="2153285" y="2711847"/>
            <a:ext cx="3115109" cy="7820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Calibri"/>
              </a:rPr>
              <a:t>Costul unei muchii din graful STA </a:t>
            </a:r>
          </a:p>
          <a:p>
            <a:pPr marL="0">
              <a:lnSpc>
                <a:spcPts val="2178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Calibri"/>
              </a:rPr>
              <a:t>este dependent de lățimea de </a:t>
            </a:r>
          </a:p>
          <a:p>
            <a:pPr marL="0">
              <a:lnSpc>
                <a:spcPts val="2177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Calibri"/>
              </a:rPr>
              <a:t>bandă a legăturii respective.</a:t>
            </a:r>
          </a:p>
        </p:txBody>
      </p:sp>
      <p:sp>
        <p:nvSpPr>
          <p:cNvPr id="2175" name="Rectangle 2175"/>
          <p:cNvSpPr/>
          <p:nvPr/>
        </p:nvSpPr>
        <p:spPr>
          <a:xfrm>
            <a:off x="6951726" y="4797441"/>
            <a:ext cx="2975240" cy="7821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Calibri"/>
              </a:rPr>
              <a:t>În cazul unor switch-uri cu </a:t>
            </a:r>
          </a:p>
          <a:p>
            <a:pPr marL="0">
              <a:lnSpc>
                <a:spcPts val="2177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Calibri"/>
              </a:rPr>
              <a:t>legături mult mai rapide, se pot </a:t>
            </a:r>
          </a:p>
          <a:p>
            <a:pPr marL="0">
              <a:lnSpc>
                <a:spcPts val="2178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Calibri"/>
              </a:rPr>
              <a:t>folosi alte sisteme de costuri.</a:t>
            </a:r>
          </a:p>
        </p:txBody>
      </p:sp>
      <p:sp>
        <p:nvSpPr>
          <p:cNvPr id="2176" name="Rectangle 2176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2177" name="Rectangle 2177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Freeform 217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79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180" name="Picture 218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2181" name="Picture 218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25" y="6054725"/>
            <a:ext cx="7654417" cy="139700"/>
          </a:xfrm>
          <a:prstGeom prst="rect">
            <a:avLst/>
          </a:prstGeom>
          <a:noFill/>
        </p:spPr>
      </p:pic>
      <p:pic>
        <p:nvPicPr>
          <p:cNvPr id="2182" name="Picture 218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5225" y="4759325"/>
            <a:ext cx="3058414" cy="139700"/>
          </a:xfrm>
          <a:prstGeom prst="rect">
            <a:avLst/>
          </a:prstGeom>
          <a:noFill/>
        </p:spPr>
      </p:pic>
      <p:pic>
        <p:nvPicPr>
          <p:cNvPr id="2183" name="Picture 218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375" y="4759325"/>
            <a:ext cx="4463542" cy="139700"/>
          </a:xfrm>
          <a:prstGeom prst="rect">
            <a:avLst/>
          </a:prstGeom>
          <a:noFill/>
        </p:spPr>
      </p:pic>
      <p:sp>
        <p:nvSpPr>
          <p:cNvPr id="2184" name="Freeform 2184"/>
          <p:cNvSpPr/>
          <p:nvPr/>
        </p:nvSpPr>
        <p:spPr>
          <a:xfrm>
            <a:off x="2552700" y="4972050"/>
            <a:ext cx="2924175" cy="1009650"/>
          </a:xfrm>
          <a:custGeom>
            <a:avLst/>
            <a:gdLst/>
            <a:ahLst/>
            <a:cxnLst/>
            <a:rect l="0" t="0" r="0" b="0"/>
            <a:pathLst>
              <a:path w="2924175" h="1009650">
                <a:moveTo>
                  <a:pt x="0" y="168275"/>
                </a:moveTo>
                <a:cubicBezTo>
                  <a:pt x="0" y="75311"/>
                  <a:pt x="75310" y="0"/>
                  <a:pt x="168275" y="0"/>
                </a:cubicBezTo>
                <a:lnTo>
                  <a:pt x="2755900" y="0"/>
                </a:lnTo>
                <a:cubicBezTo>
                  <a:pt x="2848864" y="0"/>
                  <a:pt x="2924175" y="75311"/>
                  <a:pt x="2924175" y="168275"/>
                </a:cubicBezTo>
                <a:lnTo>
                  <a:pt x="2924175" y="841375"/>
                </a:lnTo>
                <a:cubicBezTo>
                  <a:pt x="2924175" y="934314"/>
                  <a:pt x="2848864" y="1009650"/>
                  <a:pt x="2755900" y="1009650"/>
                </a:cubicBezTo>
                <a:lnTo>
                  <a:pt x="168275" y="1009650"/>
                </a:lnTo>
                <a:cubicBezTo>
                  <a:pt x="75310" y="1009650"/>
                  <a:pt x="0" y="934314"/>
                  <a:pt x="0" y="841375"/>
                </a:cubicBezTo>
                <a:close/>
                <a:moveTo>
                  <a:pt x="-835025" y="1885950"/>
                </a:moveTo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5" name="Freeform 2185"/>
          <p:cNvSpPr/>
          <p:nvPr/>
        </p:nvSpPr>
        <p:spPr>
          <a:xfrm>
            <a:off x="2552700" y="4972050"/>
            <a:ext cx="2924175" cy="1009650"/>
          </a:xfrm>
          <a:custGeom>
            <a:avLst/>
            <a:gdLst/>
            <a:ahLst/>
            <a:cxnLst/>
            <a:rect l="0" t="0" r="0" b="0"/>
            <a:pathLst>
              <a:path w="2924175" h="1009650">
                <a:moveTo>
                  <a:pt x="0" y="168275"/>
                </a:moveTo>
                <a:cubicBezTo>
                  <a:pt x="0" y="75311"/>
                  <a:pt x="75310" y="0"/>
                  <a:pt x="168275" y="0"/>
                </a:cubicBezTo>
                <a:lnTo>
                  <a:pt x="2755900" y="0"/>
                </a:lnTo>
                <a:cubicBezTo>
                  <a:pt x="2848864" y="0"/>
                  <a:pt x="2924175" y="75311"/>
                  <a:pt x="2924175" y="168275"/>
                </a:cubicBezTo>
                <a:lnTo>
                  <a:pt x="2924175" y="841375"/>
                </a:lnTo>
                <a:cubicBezTo>
                  <a:pt x="2924175" y="934314"/>
                  <a:pt x="2848864" y="1009650"/>
                  <a:pt x="2755900" y="1009650"/>
                </a:cubicBezTo>
                <a:lnTo>
                  <a:pt x="168275" y="1009650"/>
                </a:lnTo>
                <a:cubicBezTo>
                  <a:pt x="75310" y="1009650"/>
                  <a:pt x="0" y="934314"/>
                  <a:pt x="0" y="841375"/>
                </a:cubicBezTo>
                <a:close/>
                <a:moveTo>
                  <a:pt x="-835025" y="18859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6" name="Freeform 2186"/>
          <p:cNvSpPr/>
          <p:nvPr/>
        </p:nvSpPr>
        <p:spPr>
          <a:xfrm>
            <a:off x="5553075" y="4972050"/>
            <a:ext cx="4438650" cy="1009650"/>
          </a:xfrm>
          <a:custGeom>
            <a:avLst/>
            <a:gdLst/>
            <a:ahLst/>
            <a:cxnLst/>
            <a:rect l="0" t="0" r="0" b="0"/>
            <a:pathLst>
              <a:path w="4438650" h="1009650">
                <a:moveTo>
                  <a:pt x="0" y="168275"/>
                </a:moveTo>
                <a:cubicBezTo>
                  <a:pt x="0" y="75311"/>
                  <a:pt x="75310" y="0"/>
                  <a:pt x="168275" y="0"/>
                </a:cubicBezTo>
                <a:lnTo>
                  <a:pt x="4270375" y="0"/>
                </a:lnTo>
                <a:cubicBezTo>
                  <a:pt x="4363339" y="0"/>
                  <a:pt x="4438650" y="75311"/>
                  <a:pt x="4438650" y="168275"/>
                </a:cubicBezTo>
                <a:lnTo>
                  <a:pt x="4438650" y="841375"/>
                </a:lnTo>
                <a:cubicBezTo>
                  <a:pt x="4438650" y="934314"/>
                  <a:pt x="4363339" y="1009650"/>
                  <a:pt x="4270375" y="1009650"/>
                </a:cubicBezTo>
                <a:lnTo>
                  <a:pt x="168275" y="1009650"/>
                </a:lnTo>
                <a:cubicBezTo>
                  <a:pt x="75310" y="1009650"/>
                  <a:pt x="0" y="934314"/>
                  <a:pt x="0" y="841375"/>
                </a:cubicBezTo>
                <a:close/>
                <a:moveTo>
                  <a:pt x="-3835400" y="1885950"/>
                </a:moveTo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7" name="Freeform 2187"/>
          <p:cNvSpPr/>
          <p:nvPr/>
        </p:nvSpPr>
        <p:spPr>
          <a:xfrm>
            <a:off x="5553075" y="4972050"/>
            <a:ext cx="4438650" cy="1009650"/>
          </a:xfrm>
          <a:custGeom>
            <a:avLst/>
            <a:gdLst/>
            <a:ahLst/>
            <a:cxnLst/>
            <a:rect l="0" t="0" r="0" b="0"/>
            <a:pathLst>
              <a:path w="4438650" h="1009650">
                <a:moveTo>
                  <a:pt x="0" y="168275"/>
                </a:moveTo>
                <a:cubicBezTo>
                  <a:pt x="0" y="75311"/>
                  <a:pt x="75310" y="0"/>
                  <a:pt x="168275" y="0"/>
                </a:cubicBezTo>
                <a:lnTo>
                  <a:pt x="4270375" y="0"/>
                </a:lnTo>
                <a:cubicBezTo>
                  <a:pt x="4363339" y="0"/>
                  <a:pt x="4438650" y="75311"/>
                  <a:pt x="4438650" y="168275"/>
                </a:cubicBezTo>
                <a:lnTo>
                  <a:pt x="4438650" y="841375"/>
                </a:lnTo>
                <a:cubicBezTo>
                  <a:pt x="4438650" y="934314"/>
                  <a:pt x="4363339" y="1009650"/>
                  <a:pt x="4270375" y="1009650"/>
                </a:cubicBezTo>
                <a:lnTo>
                  <a:pt x="168275" y="1009650"/>
                </a:lnTo>
                <a:cubicBezTo>
                  <a:pt x="75310" y="1009650"/>
                  <a:pt x="0" y="934314"/>
                  <a:pt x="0" y="841375"/>
                </a:cubicBezTo>
                <a:close/>
                <a:moveTo>
                  <a:pt x="-3835400" y="18859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8" name="Freeform 2188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9" name="Freeform 2189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0" name="Rectangle 2190"/>
          <p:cNvSpPr/>
          <p:nvPr/>
        </p:nvSpPr>
        <p:spPr>
          <a:xfrm>
            <a:off x="598169" y="866112"/>
            <a:ext cx="8321483" cy="31706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Bridge ID</a:t>
            </a:r>
          </a:p>
          <a:p>
            <a:pPr marL="0">
              <a:lnSpc>
                <a:spcPts val="5348"/>
              </a:lnSpc>
            </a:pPr>
            <a:r>
              <a:rPr lang="en-GB" sz="2404" b="0" i="0" spc="958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Fiecare switch are un ID unic (BID)</a:t>
            </a:r>
          </a:p>
          <a:p>
            <a:pPr marL="0">
              <a:lnSpc>
                <a:spcPts val="3078"/>
              </a:lnSpc>
            </a:pPr>
            <a:r>
              <a:rPr lang="en-GB" sz="2402" b="0" i="0" spc="9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Valoare pe </a:t>
            </a:r>
            <a:r>
              <a:rPr lang="en-GB" sz="2402" b="1" i="0" spc="0" baseline="0" dirty="0">
                <a:solidFill>
                  <a:srgbClr val="000000"/>
                </a:solidFill>
                <a:latin typeface="WorkSans-Bold"/>
              </a:rPr>
              <a:t>64 biți </a:t>
            </a:r>
          </a:p>
          <a:p>
            <a:pPr marL="457517">
              <a:lnSpc>
                <a:spcPts val="2537"/>
              </a:lnSpc>
              <a:tabLst>
                <a:tab pos="773683" algn="l"/>
              </a:tabLst>
            </a:pPr>
            <a:r>
              <a:rPr lang="en-GB" sz="2029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16 biți </a:t>
            </a:r>
            <a:r>
              <a:rPr lang="en-GB" sz="2029" b="1" i="0" spc="0" baseline="0" dirty="0">
                <a:solidFill>
                  <a:srgbClr val="000000"/>
                </a:solidFill>
                <a:latin typeface="WorkSans-Bold"/>
              </a:rPr>
              <a:t>prioritatea</a:t>
            </a:r>
          </a:p>
          <a:p>
            <a:pPr marL="457517">
              <a:lnSpc>
                <a:spcPts val="2554"/>
              </a:lnSpc>
              <a:tabLst>
                <a:tab pos="773683" algn="l"/>
              </a:tabLst>
            </a:pPr>
            <a:r>
              <a:rPr lang="en-GB" sz="2027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48 biți </a:t>
            </a:r>
            <a:r>
              <a:rPr lang="en-GB" sz="2027" b="1" i="0" spc="0" baseline="0" dirty="0">
                <a:solidFill>
                  <a:srgbClr val="000000"/>
                </a:solidFill>
                <a:latin typeface="WorkSans-Bold"/>
              </a:rPr>
              <a:t>adresa MAC</a:t>
            </a:r>
          </a:p>
          <a:p>
            <a:pPr marL="0">
              <a:lnSpc>
                <a:spcPts val="3094"/>
              </a:lnSpc>
            </a:pPr>
            <a:r>
              <a:rPr lang="en-GB" sz="2404" b="0" i="0" spc="958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Prioritatea este implicit 32768</a:t>
            </a:r>
          </a:p>
          <a:p>
            <a:pPr marL="0">
              <a:lnSpc>
                <a:spcPts val="3153"/>
              </a:lnSpc>
            </a:pPr>
            <a:r>
              <a:rPr lang="en-GB" sz="2402" b="0" i="0" spc="9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Switch-ul cu BID-ul cel mai mic va deveni </a:t>
            </a:r>
            <a:r>
              <a:rPr lang="en-GB" sz="2402" b="1" i="0" spc="0" baseline="0" dirty="0">
                <a:solidFill>
                  <a:srgbClr val="E36C09"/>
                </a:solidFill>
                <a:latin typeface="WorkSans-Bold"/>
              </a:rPr>
              <a:t>root bridge</a:t>
            </a:r>
          </a:p>
        </p:txBody>
      </p:sp>
      <p:sp>
        <p:nvSpPr>
          <p:cNvPr id="2191" name="Rectangle 2191"/>
          <p:cNvSpPr/>
          <p:nvPr/>
        </p:nvSpPr>
        <p:spPr>
          <a:xfrm>
            <a:off x="11476355" y="6457823"/>
            <a:ext cx="174574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52</a:t>
            </a:r>
          </a:p>
        </p:txBody>
      </p:sp>
      <p:sp>
        <p:nvSpPr>
          <p:cNvPr id="2192" name="Rectangle 2192"/>
          <p:cNvSpPr/>
          <p:nvPr/>
        </p:nvSpPr>
        <p:spPr>
          <a:xfrm>
            <a:off x="5497829" y="6257344"/>
            <a:ext cx="144607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BID = 8 bytes</a:t>
            </a:r>
          </a:p>
        </p:txBody>
      </p:sp>
      <p:sp>
        <p:nvSpPr>
          <p:cNvPr id="2193" name="Rectangle 2193"/>
          <p:cNvSpPr/>
          <p:nvPr/>
        </p:nvSpPr>
        <p:spPr>
          <a:xfrm>
            <a:off x="2548889" y="4471025"/>
            <a:ext cx="5942888" cy="2201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496816" algn="l"/>
              </a:tabLst>
            </a:pPr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Bridge Priority = 2 bytes	</a:t>
            </a:r>
            <a:r>
              <a:rPr lang="en-GB" sz="2389" b="1" i="0" spc="0" baseline="-9889" dirty="0">
                <a:solidFill>
                  <a:srgbClr val="000000"/>
                </a:solidFill>
                <a:latin typeface="Consolas-Bold"/>
              </a:rPr>
              <a:t>MAC = 6 bytes</a:t>
            </a:r>
          </a:p>
        </p:txBody>
      </p:sp>
      <p:sp>
        <p:nvSpPr>
          <p:cNvPr id="2194" name="Rectangle 2194"/>
          <p:cNvSpPr/>
          <p:nvPr/>
        </p:nvSpPr>
        <p:spPr>
          <a:xfrm>
            <a:off x="3103245" y="5354152"/>
            <a:ext cx="5403998" cy="2685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941445" algn="l"/>
              </a:tabLst>
            </a:pPr>
            <a:r>
              <a:rPr lang="en-GB" sz="1802" b="0" i="0" spc="0" baseline="0" dirty="0">
                <a:solidFill>
                  <a:srgbClr val="0C75A8"/>
                </a:solidFill>
                <a:latin typeface="WorkSans-Regular"/>
              </a:rPr>
              <a:t>Bridge Priority	MAC address</a:t>
            </a:r>
          </a:p>
        </p:txBody>
      </p:sp>
      <p:sp>
        <p:nvSpPr>
          <p:cNvPr id="2195" name="Rectangle 2195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Freeform 219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97" name="Picture 219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198" name="Picture 219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2199" name="Freeform 2199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0" name="Freeform 2200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1" name="Freeform 2201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2" name="Rectangle 2202"/>
          <p:cNvSpPr/>
          <p:nvPr/>
        </p:nvSpPr>
        <p:spPr>
          <a:xfrm>
            <a:off x="598169" y="866112"/>
            <a:ext cx="10042481" cy="45512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BPDU</a:t>
            </a:r>
          </a:p>
          <a:p>
            <a:pPr marL="0">
              <a:lnSpc>
                <a:spcPts val="5552"/>
              </a:lnSpc>
            </a:pPr>
            <a:r>
              <a:rPr lang="en-GB" sz="2629" b="0" i="0" spc="87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Mesajele folosite de STP pentru a comunica informații între </a:t>
            </a:r>
          </a:p>
          <a:p>
            <a:pPr marL="228600">
              <a:lnSpc>
                <a:spcPts val="2778"/>
              </a:lnSpc>
            </a:pPr>
            <a:r>
              <a:rPr lang="en-GB" sz="2627" b="0" i="0" spc="0" baseline="0" dirty="0">
                <a:solidFill>
                  <a:srgbClr val="000000"/>
                </a:solidFill>
                <a:latin typeface="WorkSans-Regular"/>
              </a:rPr>
              <a:t>bridge-uri</a:t>
            </a:r>
          </a:p>
          <a:p>
            <a:pPr marL="0">
              <a:lnSpc>
                <a:spcPts val="3305"/>
              </a:lnSpc>
            </a:pPr>
            <a:r>
              <a:rPr lang="en-GB" sz="2627" b="0" i="0" spc="88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627" b="0" i="0" spc="0" baseline="0" dirty="0">
                <a:solidFill>
                  <a:srgbClr val="000000"/>
                </a:solidFill>
                <a:latin typeface="WorkSans-Regular"/>
              </a:rPr>
              <a:t>Transmise o dată la două secunde pe toate porturile</a:t>
            </a:r>
          </a:p>
          <a:p>
            <a:pPr marL="0">
              <a:lnSpc>
                <a:spcPts val="3303"/>
              </a:lnSpc>
            </a:pPr>
            <a:r>
              <a:rPr lang="en-GB" sz="2629" b="0" i="0" spc="87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Informații transmise:</a:t>
            </a:r>
          </a:p>
          <a:p>
            <a:pPr marL="457517">
              <a:lnSpc>
                <a:spcPts val="3100"/>
              </a:lnSpc>
            </a:pPr>
            <a:r>
              <a:rPr lang="en-GB" sz="2404" b="0" i="0" spc="9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root bridge ID</a:t>
            </a:r>
          </a:p>
          <a:p>
            <a:pPr marL="457517">
              <a:lnSpc>
                <a:spcPts val="3154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cost până la root bridge</a:t>
            </a:r>
          </a:p>
          <a:p>
            <a:pPr marL="457517">
              <a:lnSpc>
                <a:spcPts val="3080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bridge ID</a:t>
            </a:r>
          </a:p>
          <a:p>
            <a:pPr marL="457517">
              <a:lnSpc>
                <a:spcPts val="3077"/>
              </a:lnSpc>
            </a:pPr>
            <a:r>
              <a:rPr lang="en-GB" sz="2404" b="0" i="0" spc="9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port ID</a:t>
            </a:r>
          </a:p>
          <a:p>
            <a:pPr marL="0">
              <a:lnSpc>
                <a:spcPts val="3284"/>
              </a:lnSpc>
            </a:pPr>
            <a:r>
              <a:rPr lang="en-GB" sz="2629" b="0" i="0" spc="87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Observație: </a:t>
            </a:r>
            <a:r>
              <a:rPr lang="en-GB" sz="2629" b="1" i="0" spc="0" baseline="0" dirty="0">
                <a:solidFill>
                  <a:srgbClr val="E36C09"/>
                </a:solidFill>
                <a:latin typeface="WorkSans-Bold"/>
              </a:rPr>
              <a:t>blocked ports </a:t>
            </a:r>
            <a:r>
              <a:rPr lang="en-GB" sz="2629" b="0" i="0" spc="0" baseline="0" dirty="0">
                <a:solidFill>
                  <a:srgbClr val="000000"/>
                </a:solidFill>
                <a:latin typeface="WorkSans-Regular"/>
              </a:rPr>
              <a:t>încă primesc BPDU-uri</a:t>
            </a:r>
          </a:p>
        </p:txBody>
      </p:sp>
      <p:sp>
        <p:nvSpPr>
          <p:cNvPr id="2203" name="Rectangle 2203"/>
          <p:cNvSpPr/>
          <p:nvPr/>
        </p:nvSpPr>
        <p:spPr>
          <a:xfrm>
            <a:off x="11476355" y="6457823"/>
            <a:ext cx="174574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53</a:t>
            </a:r>
          </a:p>
        </p:txBody>
      </p:sp>
      <p:sp>
        <p:nvSpPr>
          <p:cNvPr id="2204" name="Rectangle 2204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2205" name="Rectangle 2205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Freeform 220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8854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2100"/>
                </a:lnTo>
                <a:lnTo>
                  <a:pt x="1407667" y="292100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88544"/>
                </a:lnTo>
                <a:close/>
                <a:moveTo>
                  <a:pt x="656945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7" name="Picture 220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208" name="Picture 220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2209" name="Freeform 2209"/>
          <p:cNvSpPr/>
          <p:nvPr/>
        </p:nvSpPr>
        <p:spPr>
          <a:xfrm>
            <a:off x="3867150" y="1762125"/>
            <a:ext cx="4457700" cy="571500"/>
          </a:xfrm>
          <a:custGeom>
            <a:avLst/>
            <a:gdLst/>
            <a:ahLst/>
            <a:cxnLst/>
            <a:rect l="0" t="0" r="0" b="0"/>
            <a:pathLst>
              <a:path w="4457700" h="571500">
                <a:moveTo>
                  <a:pt x="0" y="95250"/>
                </a:moveTo>
                <a:cubicBezTo>
                  <a:pt x="0" y="42672"/>
                  <a:pt x="42671" y="0"/>
                  <a:pt x="95250" y="0"/>
                </a:cubicBezTo>
                <a:lnTo>
                  <a:pt x="4362450" y="0"/>
                </a:lnTo>
                <a:cubicBezTo>
                  <a:pt x="4415028" y="0"/>
                  <a:pt x="4457700" y="42672"/>
                  <a:pt x="4457700" y="95250"/>
                </a:cubicBezTo>
                <a:lnTo>
                  <a:pt x="4457700" y="476250"/>
                </a:lnTo>
                <a:cubicBezTo>
                  <a:pt x="4457700" y="528829"/>
                  <a:pt x="4415028" y="571500"/>
                  <a:pt x="4362450" y="571500"/>
                </a:cubicBezTo>
                <a:lnTo>
                  <a:pt x="95250" y="571500"/>
                </a:lnTo>
                <a:cubicBezTo>
                  <a:pt x="42671" y="571500"/>
                  <a:pt x="0" y="528829"/>
                  <a:pt x="0" y="476250"/>
                </a:cubicBezTo>
                <a:close/>
                <a:moveTo>
                  <a:pt x="1133475" y="5095875"/>
                </a:moveTo>
              </a:path>
            </a:pathLst>
          </a:custGeom>
          <a:solidFill>
            <a:srgbClr val="FDE9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0" name="Freeform 2210"/>
          <p:cNvSpPr/>
          <p:nvPr/>
        </p:nvSpPr>
        <p:spPr>
          <a:xfrm>
            <a:off x="3867150" y="1762125"/>
            <a:ext cx="4457700" cy="571500"/>
          </a:xfrm>
          <a:custGeom>
            <a:avLst/>
            <a:gdLst/>
            <a:ahLst/>
            <a:cxnLst/>
            <a:rect l="0" t="0" r="0" b="0"/>
            <a:pathLst>
              <a:path w="4457700" h="571500">
                <a:moveTo>
                  <a:pt x="0" y="95250"/>
                </a:moveTo>
                <a:cubicBezTo>
                  <a:pt x="0" y="42672"/>
                  <a:pt x="42671" y="0"/>
                  <a:pt x="95250" y="0"/>
                </a:cubicBezTo>
                <a:lnTo>
                  <a:pt x="4362450" y="0"/>
                </a:lnTo>
                <a:cubicBezTo>
                  <a:pt x="4415028" y="0"/>
                  <a:pt x="4457700" y="42672"/>
                  <a:pt x="4457700" y="95250"/>
                </a:cubicBezTo>
                <a:lnTo>
                  <a:pt x="4457700" y="476250"/>
                </a:lnTo>
                <a:cubicBezTo>
                  <a:pt x="4457700" y="528829"/>
                  <a:pt x="4415028" y="571500"/>
                  <a:pt x="4362450" y="571500"/>
                </a:cubicBezTo>
                <a:lnTo>
                  <a:pt x="95250" y="571500"/>
                </a:lnTo>
                <a:cubicBezTo>
                  <a:pt x="42671" y="571500"/>
                  <a:pt x="0" y="528829"/>
                  <a:pt x="0" y="476250"/>
                </a:cubicBezTo>
                <a:close/>
                <a:moveTo>
                  <a:pt x="1133475" y="5095875"/>
                </a:moveTo>
              </a:path>
            </a:pathLst>
          </a:custGeom>
          <a:noFill/>
          <a:ln w="38100" cap="flat" cmpd="sng">
            <a:solidFill>
              <a:srgbClr val="FABF8E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1" name="Freeform 2211"/>
          <p:cNvSpPr/>
          <p:nvPr/>
        </p:nvSpPr>
        <p:spPr>
          <a:xfrm>
            <a:off x="3867150" y="3076575"/>
            <a:ext cx="4457700" cy="790575"/>
          </a:xfrm>
          <a:custGeom>
            <a:avLst/>
            <a:gdLst/>
            <a:ahLst/>
            <a:cxnLst/>
            <a:rect l="0" t="0" r="0" b="0"/>
            <a:pathLst>
              <a:path w="4457700" h="790575">
                <a:moveTo>
                  <a:pt x="0" y="131827"/>
                </a:moveTo>
                <a:cubicBezTo>
                  <a:pt x="0" y="59055"/>
                  <a:pt x="59054" y="0"/>
                  <a:pt x="131826" y="0"/>
                </a:cubicBezTo>
                <a:lnTo>
                  <a:pt x="4325873" y="0"/>
                </a:lnTo>
                <a:cubicBezTo>
                  <a:pt x="4398644" y="0"/>
                  <a:pt x="4457700" y="59055"/>
                  <a:pt x="4457700" y="131827"/>
                </a:cubicBezTo>
                <a:lnTo>
                  <a:pt x="4457700" y="658749"/>
                </a:lnTo>
                <a:cubicBezTo>
                  <a:pt x="4457700" y="731521"/>
                  <a:pt x="4398644" y="790575"/>
                  <a:pt x="4325873" y="790575"/>
                </a:cubicBezTo>
                <a:lnTo>
                  <a:pt x="131826" y="790575"/>
                </a:lnTo>
                <a:cubicBezTo>
                  <a:pt x="59054" y="790575"/>
                  <a:pt x="0" y="731521"/>
                  <a:pt x="0" y="658749"/>
                </a:cubicBezTo>
                <a:close/>
                <a:moveTo>
                  <a:pt x="-217552" y="3781425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2" name="Freeform 2212"/>
          <p:cNvSpPr/>
          <p:nvPr/>
        </p:nvSpPr>
        <p:spPr>
          <a:xfrm>
            <a:off x="3867150" y="3076575"/>
            <a:ext cx="4457700" cy="790575"/>
          </a:xfrm>
          <a:custGeom>
            <a:avLst/>
            <a:gdLst/>
            <a:ahLst/>
            <a:cxnLst/>
            <a:rect l="0" t="0" r="0" b="0"/>
            <a:pathLst>
              <a:path w="4457700" h="790575">
                <a:moveTo>
                  <a:pt x="0" y="131827"/>
                </a:moveTo>
                <a:cubicBezTo>
                  <a:pt x="0" y="59055"/>
                  <a:pt x="59054" y="0"/>
                  <a:pt x="131826" y="0"/>
                </a:cubicBezTo>
                <a:lnTo>
                  <a:pt x="4325873" y="0"/>
                </a:lnTo>
                <a:cubicBezTo>
                  <a:pt x="4398644" y="0"/>
                  <a:pt x="4457700" y="59055"/>
                  <a:pt x="4457700" y="131827"/>
                </a:cubicBezTo>
                <a:lnTo>
                  <a:pt x="4457700" y="658749"/>
                </a:lnTo>
                <a:cubicBezTo>
                  <a:pt x="4457700" y="731521"/>
                  <a:pt x="4398644" y="790575"/>
                  <a:pt x="4325873" y="790575"/>
                </a:cubicBezTo>
                <a:lnTo>
                  <a:pt x="131826" y="790575"/>
                </a:lnTo>
                <a:cubicBezTo>
                  <a:pt x="59054" y="790575"/>
                  <a:pt x="0" y="731521"/>
                  <a:pt x="0" y="658749"/>
                </a:cubicBezTo>
                <a:close/>
                <a:moveTo>
                  <a:pt x="-217552" y="378142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3" name="Freeform 2213"/>
          <p:cNvSpPr/>
          <p:nvPr/>
        </p:nvSpPr>
        <p:spPr>
          <a:xfrm>
            <a:off x="3867150" y="4619625"/>
            <a:ext cx="4457700" cy="571500"/>
          </a:xfrm>
          <a:custGeom>
            <a:avLst/>
            <a:gdLst/>
            <a:ahLst/>
            <a:cxnLst/>
            <a:rect l="0" t="0" r="0" b="0"/>
            <a:pathLst>
              <a:path w="4457700" h="571500">
                <a:moveTo>
                  <a:pt x="0" y="95250"/>
                </a:moveTo>
                <a:cubicBezTo>
                  <a:pt x="0" y="42673"/>
                  <a:pt x="42671" y="0"/>
                  <a:pt x="95250" y="0"/>
                </a:cubicBezTo>
                <a:lnTo>
                  <a:pt x="4362450" y="0"/>
                </a:lnTo>
                <a:cubicBezTo>
                  <a:pt x="4415028" y="0"/>
                  <a:pt x="4457700" y="42673"/>
                  <a:pt x="4457700" y="95250"/>
                </a:cubicBezTo>
                <a:lnTo>
                  <a:pt x="4457700" y="476250"/>
                </a:lnTo>
                <a:cubicBezTo>
                  <a:pt x="4457700" y="528828"/>
                  <a:pt x="4415028" y="571500"/>
                  <a:pt x="4362450" y="571500"/>
                </a:cubicBezTo>
                <a:lnTo>
                  <a:pt x="95250" y="571500"/>
                </a:lnTo>
                <a:cubicBezTo>
                  <a:pt x="42671" y="571500"/>
                  <a:pt x="0" y="528828"/>
                  <a:pt x="0" y="476250"/>
                </a:cubicBezTo>
                <a:close/>
                <a:moveTo>
                  <a:pt x="-1724025" y="2238375"/>
                </a:moveTo>
              </a:path>
            </a:pathLst>
          </a:custGeom>
          <a:solidFill>
            <a:srgbClr val="EAF1D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4" name="Freeform 2214"/>
          <p:cNvSpPr/>
          <p:nvPr/>
        </p:nvSpPr>
        <p:spPr>
          <a:xfrm>
            <a:off x="3867150" y="4619625"/>
            <a:ext cx="4457700" cy="571500"/>
          </a:xfrm>
          <a:custGeom>
            <a:avLst/>
            <a:gdLst/>
            <a:ahLst/>
            <a:cxnLst/>
            <a:rect l="0" t="0" r="0" b="0"/>
            <a:pathLst>
              <a:path w="4457700" h="571500">
                <a:moveTo>
                  <a:pt x="0" y="95250"/>
                </a:moveTo>
                <a:cubicBezTo>
                  <a:pt x="0" y="42673"/>
                  <a:pt x="42671" y="0"/>
                  <a:pt x="95250" y="0"/>
                </a:cubicBezTo>
                <a:lnTo>
                  <a:pt x="4362450" y="0"/>
                </a:lnTo>
                <a:cubicBezTo>
                  <a:pt x="4415028" y="0"/>
                  <a:pt x="4457700" y="42673"/>
                  <a:pt x="4457700" y="95250"/>
                </a:cubicBezTo>
                <a:lnTo>
                  <a:pt x="4457700" y="476250"/>
                </a:lnTo>
                <a:cubicBezTo>
                  <a:pt x="4457700" y="528828"/>
                  <a:pt x="4415028" y="571500"/>
                  <a:pt x="4362450" y="571500"/>
                </a:cubicBezTo>
                <a:lnTo>
                  <a:pt x="95250" y="571500"/>
                </a:lnTo>
                <a:cubicBezTo>
                  <a:pt x="42671" y="571500"/>
                  <a:pt x="0" y="528828"/>
                  <a:pt x="0" y="476250"/>
                </a:cubicBezTo>
                <a:close/>
                <a:moveTo>
                  <a:pt x="-1724025" y="2238375"/>
                </a:moveTo>
              </a:path>
            </a:pathLst>
          </a:custGeom>
          <a:noFill/>
          <a:ln w="38100" cap="flat" cmpd="sng">
            <a:solidFill>
              <a:srgbClr val="00B05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5" name="Freeform 2215"/>
          <p:cNvSpPr/>
          <p:nvPr/>
        </p:nvSpPr>
        <p:spPr>
          <a:xfrm>
            <a:off x="3867150" y="5934075"/>
            <a:ext cx="4457700" cy="581025"/>
          </a:xfrm>
          <a:custGeom>
            <a:avLst/>
            <a:gdLst/>
            <a:ahLst/>
            <a:cxnLst/>
            <a:rect l="0" t="0" r="0" b="0"/>
            <a:pathLst>
              <a:path w="4457700" h="581025">
                <a:moveTo>
                  <a:pt x="0" y="96838"/>
                </a:moveTo>
                <a:cubicBezTo>
                  <a:pt x="0" y="43358"/>
                  <a:pt x="43307" y="0"/>
                  <a:pt x="96773" y="0"/>
                </a:cubicBezTo>
                <a:lnTo>
                  <a:pt x="4360926" y="0"/>
                </a:lnTo>
                <a:cubicBezTo>
                  <a:pt x="4414393" y="0"/>
                  <a:pt x="4457700" y="43358"/>
                  <a:pt x="4457700" y="96838"/>
                </a:cubicBezTo>
                <a:lnTo>
                  <a:pt x="4457700" y="484188"/>
                </a:lnTo>
                <a:cubicBezTo>
                  <a:pt x="4457700" y="537668"/>
                  <a:pt x="4414393" y="581025"/>
                  <a:pt x="4360926" y="581025"/>
                </a:cubicBezTo>
                <a:lnTo>
                  <a:pt x="96773" y="581025"/>
                </a:lnTo>
                <a:cubicBezTo>
                  <a:pt x="43307" y="581025"/>
                  <a:pt x="0" y="537668"/>
                  <a:pt x="0" y="484188"/>
                </a:cubicBezTo>
                <a:close/>
                <a:moveTo>
                  <a:pt x="-3040063" y="923925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6" name="Freeform 2216"/>
          <p:cNvSpPr/>
          <p:nvPr/>
        </p:nvSpPr>
        <p:spPr>
          <a:xfrm>
            <a:off x="3867150" y="5934075"/>
            <a:ext cx="4457700" cy="581025"/>
          </a:xfrm>
          <a:custGeom>
            <a:avLst/>
            <a:gdLst/>
            <a:ahLst/>
            <a:cxnLst/>
            <a:rect l="0" t="0" r="0" b="0"/>
            <a:pathLst>
              <a:path w="4457700" h="581025">
                <a:moveTo>
                  <a:pt x="0" y="96838"/>
                </a:moveTo>
                <a:cubicBezTo>
                  <a:pt x="0" y="43358"/>
                  <a:pt x="43307" y="0"/>
                  <a:pt x="96773" y="0"/>
                </a:cubicBezTo>
                <a:lnTo>
                  <a:pt x="4360926" y="0"/>
                </a:lnTo>
                <a:cubicBezTo>
                  <a:pt x="4414393" y="0"/>
                  <a:pt x="4457700" y="43358"/>
                  <a:pt x="4457700" y="96838"/>
                </a:cubicBezTo>
                <a:lnTo>
                  <a:pt x="4457700" y="484188"/>
                </a:lnTo>
                <a:cubicBezTo>
                  <a:pt x="4457700" y="537668"/>
                  <a:pt x="4414393" y="581025"/>
                  <a:pt x="4360926" y="581025"/>
                </a:cubicBezTo>
                <a:lnTo>
                  <a:pt x="96773" y="581025"/>
                </a:lnTo>
                <a:cubicBezTo>
                  <a:pt x="43307" y="581025"/>
                  <a:pt x="0" y="537668"/>
                  <a:pt x="0" y="484188"/>
                </a:cubicBezTo>
                <a:close/>
                <a:moveTo>
                  <a:pt x="-3040063" y="92392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7" name="Freeform 2217"/>
          <p:cNvSpPr/>
          <p:nvPr/>
        </p:nvSpPr>
        <p:spPr>
          <a:xfrm>
            <a:off x="5881751" y="2500377"/>
            <a:ext cx="438150" cy="428625"/>
          </a:xfrm>
          <a:custGeom>
            <a:avLst/>
            <a:gdLst/>
            <a:ahLst/>
            <a:cxnLst/>
            <a:rect l="0" t="0" r="0" b="0"/>
            <a:pathLst>
              <a:path w="438150" h="428625">
                <a:moveTo>
                  <a:pt x="0" y="214248"/>
                </a:moveTo>
                <a:lnTo>
                  <a:pt x="109474" y="214248"/>
                </a:lnTo>
                <a:lnTo>
                  <a:pt x="109474" y="0"/>
                </a:lnTo>
                <a:lnTo>
                  <a:pt x="328549" y="0"/>
                </a:lnTo>
                <a:lnTo>
                  <a:pt x="328549" y="214248"/>
                </a:lnTo>
                <a:lnTo>
                  <a:pt x="438150" y="214248"/>
                </a:lnTo>
                <a:lnTo>
                  <a:pt x="219075" y="428625"/>
                </a:lnTo>
                <a:close/>
                <a:moveTo>
                  <a:pt x="-1738376" y="4357623"/>
                </a:moveTo>
              </a:path>
            </a:pathLst>
          </a:custGeom>
          <a:solidFill>
            <a:srgbClr val="0C75A8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8" name="Freeform 2218"/>
          <p:cNvSpPr/>
          <p:nvPr/>
        </p:nvSpPr>
        <p:spPr>
          <a:xfrm>
            <a:off x="5881751" y="2500377"/>
            <a:ext cx="438150" cy="428625"/>
          </a:xfrm>
          <a:custGeom>
            <a:avLst/>
            <a:gdLst/>
            <a:ahLst/>
            <a:cxnLst/>
            <a:rect l="0" t="0" r="0" b="0"/>
            <a:pathLst>
              <a:path w="438150" h="428625">
                <a:moveTo>
                  <a:pt x="0" y="214248"/>
                </a:moveTo>
                <a:lnTo>
                  <a:pt x="109474" y="214248"/>
                </a:lnTo>
                <a:lnTo>
                  <a:pt x="109474" y="0"/>
                </a:lnTo>
                <a:lnTo>
                  <a:pt x="328549" y="0"/>
                </a:lnTo>
                <a:lnTo>
                  <a:pt x="328549" y="214248"/>
                </a:lnTo>
                <a:lnTo>
                  <a:pt x="438150" y="214248"/>
                </a:lnTo>
                <a:lnTo>
                  <a:pt x="219075" y="428625"/>
                </a:lnTo>
                <a:close/>
                <a:moveTo>
                  <a:pt x="-1738376" y="4357623"/>
                </a:moveTo>
              </a:path>
            </a:pathLst>
          </a:custGeom>
          <a:noFill/>
          <a:ln w="25400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9" name="Freeform 2219"/>
          <p:cNvSpPr/>
          <p:nvPr/>
        </p:nvSpPr>
        <p:spPr>
          <a:xfrm>
            <a:off x="5881751" y="4033902"/>
            <a:ext cx="438150" cy="428625"/>
          </a:xfrm>
          <a:custGeom>
            <a:avLst/>
            <a:gdLst/>
            <a:ahLst/>
            <a:cxnLst/>
            <a:rect l="0" t="0" r="0" b="0"/>
            <a:pathLst>
              <a:path w="438150" h="428625">
                <a:moveTo>
                  <a:pt x="0" y="214248"/>
                </a:moveTo>
                <a:lnTo>
                  <a:pt x="109474" y="214248"/>
                </a:lnTo>
                <a:lnTo>
                  <a:pt x="109474" y="0"/>
                </a:lnTo>
                <a:lnTo>
                  <a:pt x="328549" y="0"/>
                </a:lnTo>
                <a:lnTo>
                  <a:pt x="328549" y="214248"/>
                </a:lnTo>
                <a:lnTo>
                  <a:pt x="438150" y="214248"/>
                </a:lnTo>
                <a:lnTo>
                  <a:pt x="219075" y="428625"/>
                </a:lnTo>
                <a:close/>
                <a:moveTo>
                  <a:pt x="-3271901" y="2824098"/>
                </a:moveTo>
              </a:path>
            </a:pathLst>
          </a:custGeom>
          <a:solidFill>
            <a:srgbClr val="0C75A8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0" name="Freeform 2220"/>
          <p:cNvSpPr/>
          <p:nvPr/>
        </p:nvSpPr>
        <p:spPr>
          <a:xfrm>
            <a:off x="5881751" y="4033902"/>
            <a:ext cx="438150" cy="428625"/>
          </a:xfrm>
          <a:custGeom>
            <a:avLst/>
            <a:gdLst/>
            <a:ahLst/>
            <a:cxnLst/>
            <a:rect l="0" t="0" r="0" b="0"/>
            <a:pathLst>
              <a:path w="438150" h="428625">
                <a:moveTo>
                  <a:pt x="0" y="214248"/>
                </a:moveTo>
                <a:lnTo>
                  <a:pt x="109474" y="214248"/>
                </a:lnTo>
                <a:lnTo>
                  <a:pt x="109474" y="0"/>
                </a:lnTo>
                <a:lnTo>
                  <a:pt x="328549" y="0"/>
                </a:lnTo>
                <a:lnTo>
                  <a:pt x="328549" y="214248"/>
                </a:lnTo>
                <a:lnTo>
                  <a:pt x="438150" y="214248"/>
                </a:lnTo>
                <a:lnTo>
                  <a:pt x="219075" y="428625"/>
                </a:lnTo>
                <a:close/>
                <a:moveTo>
                  <a:pt x="-3271901" y="2824098"/>
                </a:moveTo>
              </a:path>
            </a:pathLst>
          </a:custGeom>
          <a:noFill/>
          <a:ln w="25400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1" name="Freeform 2221"/>
          <p:cNvSpPr/>
          <p:nvPr/>
        </p:nvSpPr>
        <p:spPr>
          <a:xfrm>
            <a:off x="5881751" y="5348351"/>
            <a:ext cx="438150" cy="438087"/>
          </a:xfrm>
          <a:custGeom>
            <a:avLst/>
            <a:gdLst/>
            <a:ahLst/>
            <a:cxnLst/>
            <a:rect l="0" t="0" r="0" b="0"/>
            <a:pathLst>
              <a:path w="438150" h="438087">
                <a:moveTo>
                  <a:pt x="0" y="219075"/>
                </a:moveTo>
                <a:lnTo>
                  <a:pt x="109474" y="219075"/>
                </a:lnTo>
                <a:lnTo>
                  <a:pt x="109474" y="0"/>
                </a:lnTo>
                <a:lnTo>
                  <a:pt x="328549" y="0"/>
                </a:lnTo>
                <a:lnTo>
                  <a:pt x="328549" y="219075"/>
                </a:lnTo>
                <a:lnTo>
                  <a:pt x="438150" y="219075"/>
                </a:lnTo>
                <a:lnTo>
                  <a:pt x="219075" y="438087"/>
                </a:lnTo>
                <a:close/>
                <a:moveTo>
                  <a:pt x="-4591177" y="1509649"/>
                </a:moveTo>
              </a:path>
            </a:pathLst>
          </a:custGeom>
          <a:solidFill>
            <a:srgbClr val="0C75A8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2" name="Freeform 2222"/>
          <p:cNvSpPr/>
          <p:nvPr/>
        </p:nvSpPr>
        <p:spPr>
          <a:xfrm>
            <a:off x="5881751" y="5348351"/>
            <a:ext cx="438150" cy="438087"/>
          </a:xfrm>
          <a:custGeom>
            <a:avLst/>
            <a:gdLst/>
            <a:ahLst/>
            <a:cxnLst/>
            <a:rect l="0" t="0" r="0" b="0"/>
            <a:pathLst>
              <a:path w="438150" h="438087">
                <a:moveTo>
                  <a:pt x="0" y="219075"/>
                </a:moveTo>
                <a:lnTo>
                  <a:pt x="109474" y="219075"/>
                </a:lnTo>
                <a:lnTo>
                  <a:pt x="109474" y="0"/>
                </a:lnTo>
                <a:lnTo>
                  <a:pt x="328549" y="0"/>
                </a:lnTo>
                <a:lnTo>
                  <a:pt x="328549" y="219075"/>
                </a:lnTo>
                <a:lnTo>
                  <a:pt x="438150" y="219075"/>
                </a:lnTo>
                <a:lnTo>
                  <a:pt x="219075" y="438087"/>
                </a:lnTo>
                <a:close/>
                <a:moveTo>
                  <a:pt x="-4591177" y="1509649"/>
                </a:moveTo>
              </a:path>
            </a:pathLst>
          </a:custGeom>
          <a:noFill/>
          <a:ln w="25400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3" name="Freeform 2223"/>
          <p:cNvSpPr/>
          <p:nvPr/>
        </p:nvSpPr>
        <p:spPr>
          <a:xfrm>
            <a:off x="766826" y="173733"/>
            <a:ext cx="656336" cy="124717"/>
          </a:xfrm>
          <a:custGeom>
            <a:avLst/>
            <a:gdLst/>
            <a:ahLst/>
            <a:cxnLst/>
            <a:rect l="0" t="0" r="0" b="0"/>
            <a:pathLst>
              <a:path w="656336" h="124717">
                <a:moveTo>
                  <a:pt x="1" y="124717"/>
                </a:moveTo>
                <a:lnTo>
                  <a:pt x="656336" y="124717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4" name="Freeform 2224"/>
          <p:cNvSpPr/>
          <p:nvPr/>
        </p:nvSpPr>
        <p:spPr>
          <a:xfrm>
            <a:off x="595376" y="282195"/>
            <a:ext cx="818642" cy="112268"/>
          </a:xfrm>
          <a:custGeom>
            <a:avLst/>
            <a:gdLst/>
            <a:ahLst/>
            <a:cxnLst/>
            <a:rect l="0" t="0" r="0" b="0"/>
            <a:pathLst>
              <a:path w="818642" h="112268">
                <a:moveTo>
                  <a:pt x="1" y="112268"/>
                </a:moveTo>
                <a:lnTo>
                  <a:pt x="818642" y="11226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7580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5" name="Freeform 2225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6" name="Rectangle 2226"/>
          <p:cNvSpPr/>
          <p:nvPr/>
        </p:nvSpPr>
        <p:spPr>
          <a:xfrm>
            <a:off x="598169" y="866112"/>
            <a:ext cx="2591718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Pașii STA</a:t>
            </a:r>
          </a:p>
        </p:txBody>
      </p:sp>
      <p:sp>
        <p:nvSpPr>
          <p:cNvPr id="2227" name="Rectangle 2227"/>
          <p:cNvSpPr/>
          <p:nvPr/>
        </p:nvSpPr>
        <p:spPr>
          <a:xfrm>
            <a:off x="11471656" y="6457823"/>
            <a:ext cx="17884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54</a:t>
            </a:r>
          </a:p>
        </p:txBody>
      </p:sp>
      <p:sp>
        <p:nvSpPr>
          <p:cNvPr id="2228" name="Rectangle 2228"/>
          <p:cNvSpPr/>
          <p:nvPr/>
        </p:nvSpPr>
        <p:spPr>
          <a:xfrm>
            <a:off x="4842509" y="1919437"/>
            <a:ext cx="2514297" cy="2685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1. Alegerea </a:t>
            </a:r>
            <a:r>
              <a:rPr lang="en-GB" sz="1802" b="1" i="0" spc="0" baseline="0" dirty="0">
                <a:solidFill>
                  <a:srgbClr val="F79646"/>
                </a:solidFill>
                <a:latin typeface="WorkSans-Bold"/>
              </a:rPr>
              <a:t>root bridge</a:t>
            </a:r>
          </a:p>
        </p:txBody>
      </p:sp>
      <p:sp>
        <p:nvSpPr>
          <p:cNvPr id="2229" name="Rectangle 2229"/>
          <p:cNvSpPr/>
          <p:nvPr/>
        </p:nvSpPr>
        <p:spPr>
          <a:xfrm>
            <a:off x="4062984" y="3212297"/>
            <a:ext cx="4158454" cy="5451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2. Alegerea unui </a:t>
            </a:r>
            <a:r>
              <a:rPr lang="en-GB" sz="1802" b="1" i="0" spc="0" baseline="0" dirty="0">
                <a:solidFill>
                  <a:srgbClr val="1F497D"/>
                </a:solidFill>
                <a:latin typeface="WorkSans-Bold"/>
              </a:rPr>
              <a:t>root port </a:t>
            </a: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pe fiecare </a:t>
            </a:r>
          </a:p>
          <a:p>
            <a:pPr marL="270255">
              <a:lnSpc>
                <a:spcPts val="2178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bridge (cu excepția root bridge)</a:t>
            </a:r>
          </a:p>
        </p:txBody>
      </p:sp>
      <p:sp>
        <p:nvSpPr>
          <p:cNvPr id="2230" name="Rectangle 2230"/>
          <p:cNvSpPr/>
          <p:nvPr/>
        </p:nvSpPr>
        <p:spPr>
          <a:xfrm>
            <a:off x="4491354" y="4779477"/>
            <a:ext cx="3214595" cy="2685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3. Alegerea </a:t>
            </a:r>
            <a:r>
              <a:rPr lang="en-GB" sz="1802" b="1" i="0" spc="0" baseline="0" dirty="0">
                <a:solidFill>
                  <a:srgbClr val="9BBB59"/>
                </a:solidFill>
                <a:latin typeface="WorkSans-Bold"/>
              </a:rPr>
              <a:t>designated ports</a:t>
            </a:r>
          </a:p>
        </p:txBody>
      </p:sp>
      <p:sp>
        <p:nvSpPr>
          <p:cNvPr id="2231" name="Rectangle 2231"/>
          <p:cNvSpPr/>
          <p:nvPr/>
        </p:nvSpPr>
        <p:spPr>
          <a:xfrm>
            <a:off x="4240276" y="5964387"/>
            <a:ext cx="3788993" cy="5450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4. Alegerea și închiderea </a:t>
            </a:r>
            <a:r>
              <a:rPr lang="en-GB" sz="1802" b="1" i="0" spc="0" baseline="0" dirty="0">
                <a:solidFill>
                  <a:srgbClr val="C0504D"/>
                </a:solidFill>
                <a:latin typeface="WorkSans-Bold"/>
              </a:rPr>
              <a:t>blocked </a:t>
            </a:r>
          </a:p>
          <a:p>
            <a:pPr marL="1560195">
              <a:lnSpc>
                <a:spcPts val="2177"/>
              </a:lnSpc>
            </a:pPr>
            <a:r>
              <a:rPr lang="en-GB" sz="1802" b="1" i="0" spc="0" baseline="0" dirty="0">
                <a:solidFill>
                  <a:srgbClr val="C0504D"/>
                </a:solidFill>
                <a:latin typeface="WorkSans-Bold"/>
              </a:rPr>
              <a:t>ports</a:t>
            </a:r>
          </a:p>
        </p:txBody>
      </p:sp>
      <p:sp>
        <p:nvSpPr>
          <p:cNvPr id="2232" name="Rectangle 2232"/>
          <p:cNvSpPr/>
          <p:nvPr/>
        </p:nvSpPr>
        <p:spPr>
          <a:xfrm>
            <a:off x="604191" y="163958"/>
            <a:ext cx="812474" cy="2330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44"/>
            <a:r>
              <a:rPr lang="en-GB" sz="1000" b="1" i="0" spc="0" baseline="0" dirty="0">
                <a:solidFill>
                  <a:srgbClr val="432E21"/>
                </a:solidFill>
                <a:latin typeface="Arial"/>
              </a:rPr>
              <a:t>SYSTEMS</a:t>
            </a:r>
          </a:p>
          <a:p>
            <a:pPr marL="0">
              <a:lnSpc>
                <a:spcPts val="717"/>
              </a:lnSpc>
            </a:pPr>
            <a:r>
              <a:rPr lang="en-GB" sz="650" b="0" i="0" spc="0" baseline="0" dirty="0">
                <a:solidFill>
                  <a:srgbClr val="9B5E08"/>
                </a:solidFill>
                <a:latin typeface="Arial"/>
              </a:rPr>
              <a:t>StTLABORATORY</a:t>
            </a:r>
          </a:p>
        </p:txBody>
      </p:sp>
      <p:sp>
        <p:nvSpPr>
          <p:cNvPr id="2233" name="Rectangle 2233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Freeform 223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35" name="Picture 22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236" name="Picture 223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2237" name="Freeform 2237"/>
          <p:cNvSpPr/>
          <p:nvPr/>
        </p:nvSpPr>
        <p:spPr>
          <a:xfrm>
            <a:off x="2317495" y="3204414"/>
            <a:ext cx="800151" cy="292277"/>
          </a:xfrm>
          <a:custGeom>
            <a:avLst/>
            <a:gdLst/>
            <a:ahLst/>
            <a:cxnLst/>
            <a:rect l="0" t="0" r="0" b="0"/>
            <a:pathLst>
              <a:path w="800151" h="292277">
                <a:moveTo>
                  <a:pt x="0" y="292277"/>
                </a:moveTo>
                <a:lnTo>
                  <a:pt x="800151" y="292277"/>
                </a:lnTo>
                <a:lnTo>
                  <a:pt x="800151" y="0"/>
                </a:lnTo>
                <a:lnTo>
                  <a:pt x="0" y="0"/>
                </a:lnTo>
                <a:lnTo>
                  <a:pt x="0" y="292277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8" name="Freeform 2238"/>
          <p:cNvSpPr/>
          <p:nvPr/>
        </p:nvSpPr>
        <p:spPr>
          <a:xfrm>
            <a:off x="3117723" y="3204414"/>
            <a:ext cx="1133525" cy="292277"/>
          </a:xfrm>
          <a:custGeom>
            <a:avLst/>
            <a:gdLst/>
            <a:ahLst/>
            <a:cxnLst/>
            <a:rect l="0" t="0" r="0" b="0"/>
            <a:pathLst>
              <a:path w="1133525" h="292277">
                <a:moveTo>
                  <a:pt x="0" y="292277"/>
                </a:moveTo>
                <a:lnTo>
                  <a:pt x="1133525" y="292277"/>
                </a:lnTo>
                <a:lnTo>
                  <a:pt x="1133525" y="0"/>
                </a:lnTo>
                <a:lnTo>
                  <a:pt x="0" y="0"/>
                </a:lnTo>
                <a:lnTo>
                  <a:pt x="0" y="292277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9" name="Freeform 2239"/>
          <p:cNvSpPr/>
          <p:nvPr/>
        </p:nvSpPr>
        <p:spPr>
          <a:xfrm>
            <a:off x="4251197" y="3204414"/>
            <a:ext cx="1667002" cy="292277"/>
          </a:xfrm>
          <a:custGeom>
            <a:avLst/>
            <a:gdLst/>
            <a:ahLst/>
            <a:cxnLst/>
            <a:rect l="0" t="0" r="0" b="0"/>
            <a:pathLst>
              <a:path w="1667002" h="292277">
                <a:moveTo>
                  <a:pt x="0" y="292277"/>
                </a:moveTo>
                <a:lnTo>
                  <a:pt x="1667002" y="292277"/>
                </a:lnTo>
                <a:lnTo>
                  <a:pt x="1667002" y="0"/>
                </a:lnTo>
                <a:lnTo>
                  <a:pt x="0" y="0"/>
                </a:lnTo>
                <a:lnTo>
                  <a:pt x="0" y="292277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0" name="Freeform 2240"/>
          <p:cNvSpPr/>
          <p:nvPr/>
        </p:nvSpPr>
        <p:spPr>
          <a:xfrm>
            <a:off x="2317495" y="3496755"/>
            <a:ext cx="800151" cy="421069"/>
          </a:xfrm>
          <a:custGeom>
            <a:avLst/>
            <a:gdLst/>
            <a:ahLst/>
            <a:cxnLst/>
            <a:rect l="0" t="0" r="0" b="0"/>
            <a:pathLst>
              <a:path w="800151" h="421069">
                <a:moveTo>
                  <a:pt x="0" y="421069"/>
                </a:moveTo>
                <a:lnTo>
                  <a:pt x="800151" y="421069"/>
                </a:lnTo>
                <a:lnTo>
                  <a:pt x="800151" y="0"/>
                </a:lnTo>
                <a:lnTo>
                  <a:pt x="0" y="0"/>
                </a:lnTo>
                <a:lnTo>
                  <a:pt x="0" y="421069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1" name="Freeform 2241"/>
          <p:cNvSpPr/>
          <p:nvPr/>
        </p:nvSpPr>
        <p:spPr>
          <a:xfrm>
            <a:off x="3117723" y="3496755"/>
            <a:ext cx="1133525" cy="421069"/>
          </a:xfrm>
          <a:custGeom>
            <a:avLst/>
            <a:gdLst/>
            <a:ahLst/>
            <a:cxnLst/>
            <a:rect l="0" t="0" r="0" b="0"/>
            <a:pathLst>
              <a:path w="1133525" h="421069">
                <a:moveTo>
                  <a:pt x="0" y="421069"/>
                </a:moveTo>
                <a:lnTo>
                  <a:pt x="1133525" y="421069"/>
                </a:lnTo>
                <a:lnTo>
                  <a:pt x="1133525" y="0"/>
                </a:lnTo>
                <a:lnTo>
                  <a:pt x="0" y="0"/>
                </a:lnTo>
                <a:lnTo>
                  <a:pt x="0" y="421069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2" name="Freeform 2242"/>
          <p:cNvSpPr/>
          <p:nvPr/>
        </p:nvSpPr>
        <p:spPr>
          <a:xfrm>
            <a:off x="4251197" y="3496755"/>
            <a:ext cx="1667002" cy="421069"/>
          </a:xfrm>
          <a:custGeom>
            <a:avLst/>
            <a:gdLst/>
            <a:ahLst/>
            <a:cxnLst/>
            <a:rect l="0" t="0" r="0" b="0"/>
            <a:pathLst>
              <a:path w="1667002" h="421069">
                <a:moveTo>
                  <a:pt x="0" y="421069"/>
                </a:moveTo>
                <a:lnTo>
                  <a:pt x="1667002" y="421069"/>
                </a:lnTo>
                <a:lnTo>
                  <a:pt x="1667002" y="0"/>
                </a:lnTo>
                <a:lnTo>
                  <a:pt x="0" y="0"/>
                </a:lnTo>
                <a:lnTo>
                  <a:pt x="0" y="421069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3" name="Freeform 2243"/>
          <p:cNvSpPr/>
          <p:nvPr/>
        </p:nvSpPr>
        <p:spPr>
          <a:xfrm>
            <a:off x="2317495" y="3917862"/>
            <a:ext cx="800151" cy="374103"/>
          </a:xfrm>
          <a:custGeom>
            <a:avLst/>
            <a:gdLst/>
            <a:ahLst/>
            <a:cxnLst/>
            <a:rect l="0" t="0" r="0" b="0"/>
            <a:pathLst>
              <a:path w="800151" h="374103">
                <a:moveTo>
                  <a:pt x="0" y="374103"/>
                </a:moveTo>
                <a:lnTo>
                  <a:pt x="800151" y="374103"/>
                </a:lnTo>
                <a:lnTo>
                  <a:pt x="800151" y="0"/>
                </a:lnTo>
                <a:lnTo>
                  <a:pt x="0" y="0"/>
                </a:lnTo>
                <a:lnTo>
                  <a:pt x="0" y="374103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4" name="Freeform 2244"/>
          <p:cNvSpPr/>
          <p:nvPr/>
        </p:nvSpPr>
        <p:spPr>
          <a:xfrm>
            <a:off x="3117723" y="3917862"/>
            <a:ext cx="1133525" cy="374103"/>
          </a:xfrm>
          <a:custGeom>
            <a:avLst/>
            <a:gdLst/>
            <a:ahLst/>
            <a:cxnLst/>
            <a:rect l="0" t="0" r="0" b="0"/>
            <a:pathLst>
              <a:path w="1133525" h="374103">
                <a:moveTo>
                  <a:pt x="0" y="374103"/>
                </a:moveTo>
                <a:lnTo>
                  <a:pt x="1133525" y="374103"/>
                </a:lnTo>
                <a:lnTo>
                  <a:pt x="1133525" y="0"/>
                </a:lnTo>
                <a:lnTo>
                  <a:pt x="0" y="0"/>
                </a:lnTo>
                <a:lnTo>
                  <a:pt x="0" y="374103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5" name="Freeform 2245"/>
          <p:cNvSpPr/>
          <p:nvPr/>
        </p:nvSpPr>
        <p:spPr>
          <a:xfrm>
            <a:off x="4251197" y="3917862"/>
            <a:ext cx="1667002" cy="374103"/>
          </a:xfrm>
          <a:custGeom>
            <a:avLst/>
            <a:gdLst/>
            <a:ahLst/>
            <a:cxnLst/>
            <a:rect l="0" t="0" r="0" b="0"/>
            <a:pathLst>
              <a:path w="1667002" h="374103">
                <a:moveTo>
                  <a:pt x="0" y="374103"/>
                </a:moveTo>
                <a:lnTo>
                  <a:pt x="1667002" y="374103"/>
                </a:lnTo>
                <a:lnTo>
                  <a:pt x="1667002" y="0"/>
                </a:lnTo>
                <a:lnTo>
                  <a:pt x="0" y="0"/>
                </a:lnTo>
                <a:lnTo>
                  <a:pt x="0" y="374103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6" name="Freeform 2246"/>
          <p:cNvSpPr/>
          <p:nvPr/>
        </p:nvSpPr>
        <p:spPr>
          <a:xfrm>
            <a:off x="2317495" y="4291889"/>
            <a:ext cx="800151" cy="421082"/>
          </a:xfrm>
          <a:custGeom>
            <a:avLst/>
            <a:gdLst/>
            <a:ahLst/>
            <a:cxnLst/>
            <a:rect l="0" t="0" r="0" b="0"/>
            <a:pathLst>
              <a:path w="800151" h="421082">
                <a:moveTo>
                  <a:pt x="0" y="421082"/>
                </a:moveTo>
                <a:lnTo>
                  <a:pt x="800151" y="421082"/>
                </a:lnTo>
                <a:lnTo>
                  <a:pt x="800151" y="0"/>
                </a:lnTo>
                <a:lnTo>
                  <a:pt x="0" y="0"/>
                </a:lnTo>
                <a:lnTo>
                  <a:pt x="0" y="421082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7" name="Freeform 2247"/>
          <p:cNvSpPr/>
          <p:nvPr/>
        </p:nvSpPr>
        <p:spPr>
          <a:xfrm>
            <a:off x="3117723" y="4291889"/>
            <a:ext cx="1133525" cy="421082"/>
          </a:xfrm>
          <a:custGeom>
            <a:avLst/>
            <a:gdLst/>
            <a:ahLst/>
            <a:cxnLst/>
            <a:rect l="0" t="0" r="0" b="0"/>
            <a:pathLst>
              <a:path w="1133525" h="421082">
                <a:moveTo>
                  <a:pt x="0" y="421082"/>
                </a:moveTo>
                <a:lnTo>
                  <a:pt x="1133525" y="421082"/>
                </a:lnTo>
                <a:lnTo>
                  <a:pt x="1133525" y="0"/>
                </a:lnTo>
                <a:lnTo>
                  <a:pt x="0" y="0"/>
                </a:lnTo>
                <a:lnTo>
                  <a:pt x="0" y="421082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8" name="Freeform 2248"/>
          <p:cNvSpPr/>
          <p:nvPr/>
        </p:nvSpPr>
        <p:spPr>
          <a:xfrm>
            <a:off x="4251197" y="4291889"/>
            <a:ext cx="1667002" cy="421082"/>
          </a:xfrm>
          <a:custGeom>
            <a:avLst/>
            <a:gdLst/>
            <a:ahLst/>
            <a:cxnLst/>
            <a:rect l="0" t="0" r="0" b="0"/>
            <a:pathLst>
              <a:path w="1667002" h="421082">
                <a:moveTo>
                  <a:pt x="0" y="421082"/>
                </a:moveTo>
                <a:lnTo>
                  <a:pt x="1667002" y="421082"/>
                </a:lnTo>
                <a:lnTo>
                  <a:pt x="1667002" y="0"/>
                </a:lnTo>
                <a:lnTo>
                  <a:pt x="0" y="0"/>
                </a:lnTo>
                <a:lnTo>
                  <a:pt x="0" y="421082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9" name="Freeform 2249"/>
          <p:cNvSpPr/>
          <p:nvPr/>
        </p:nvSpPr>
        <p:spPr>
          <a:xfrm>
            <a:off x="2317495" y="4713009"/>
            <a:ext cx="800151" cy="374103"/>
          </a:xfrm>
          <a:custGeom>
            <a:avLst/>
            <a:gdLst/>
            <a:ahLst/>
            <a:cxnLst/>
            <a:rect l="0" t="0" r="0" b="0"/>
            <a:pathLst>
              <a:path w="800151" h="374103">
                <a:moveTo>
                  <a:pt x="0" y="374103"/>
                </a:moveTo>
                <a:lnTo>
                  <a:pt x="800151" y="374103"/>
                </a:lnTo>
                <a:lnTo>
                  <a:pt x="800151" y="0"/>
                </a:lnTo>
                <a:lnTo>
                  <a:pt x="0" y="0"/>
                </a:lnTo>
                <a:lnTo>
                  <a:pt x="0" y="374103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0" name="Freeform 2250"/>
          <p:cNvSpPr/>
          <p:nvPr/>
        </p:nvSpPr>
        <p:spPr>
          <a:xfrm>
            <a:off x="3117723" y="4713009"/>
            <a:ext cx="1133525" cy="374103"/>
          </a:xfrm>
          <a:custGeom>
            <a:avLst/>
            <a:gdLst/>
            <a:ahLst/>
            <a:cxnLst/>
            <a:rect l="0" t="0" r="0" b="0"/>
            <a:pathLst>
              <a:path w="1133525" h="374103">
                <a:moveTo>
                  <a:pt x="0" y="374103"/>
                </a:moveTo>
                <a:lnTo>
                  <a:pt x="1133525" y="374103"/>
                </a:lnTo>
                <a:lnTo>
                  <a:pt x="1133525" y="0"/>
                </a:lnTo>
                <a:lnTo>
                  <a:pt x="0" y="0"/>
                </a:lnTo>
                <a:lnTo>
                  <a:pt x="0" y="374103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1" name="Freeform 2251"/>
          <p:cNvSpPr/>
          <p:nvPr/>
        </p:nvSpPr>
        <p:spPr>
          <a:xfrm>
            <a:off x="4251197" y="4713009"/>
            <a:ext cx="1667002" cy="374103"/>
          </a:xfrm>
          <a:custGeom>
            <a:avLst/>
            <a:gdLst/>
            <a:ahLst/>
            <a:cxnLst/>
            <a:rect l="0" t="0" r="0" b="0"/>
            <a:pathLst>
              <a:path w="1667002" h="374103">
                <a:moveTo>
                  <a:pt x="0" y="374103"/>
                </a:moveTo>
                <a:lnTo>
                  <a:pt x="1667002" y="374103"/>
                </a:lnTo>
                <a:lnTo>
                  <a:pt x="1667002" y="0"/>
                </a:lnTo>
                <a:lnTo>
                  <a:pt x="0" y="0"/>
                </a:lnTo>
                <a:lnTo>
                  <a:pt x="0" y="374103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2" name="Freeform 2252"/>
          <p:cNvSpPr/>
          <p:nvPr/>
        </p:nvSpPr>
        <p:spPr>
          <a:xfrm>
            <a:off x="3117723" y="3185415"/>
            <a:ext cx="0" cy="1920747"/>
          </a:xfrm>
          <a:custGeom>
            <a:avLst/>
            <a:gdLst/>
            <a:ahLst/>
            <a:cxnLst/>
            <a:rect l="0" t="0" r="0" b="0"/>
            <a:pathLst>
              <a:path h="1920747">
                <a:moveTo>
                  <a:pt x="0" y="0"/>
                </a:moveTo>
                <a:lnTo>
                  <a:pt x="0" y="1920747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3" name="Freeform 2253"/>
          <p:cNvSpPr/>
          <p:nvPr/>
        </p:nvSpPr>
        <p:spPr>
          <a:xfrm>
            <a:off x="4251197" y="3185415"/>
            <a:ext cx="0" cy="1920747"/>
          </a:xfrm>
          <a:custGeom>
            <a:avLst/>
            <a:gdLst/>
            <a:ahLst/>
            <a:cxnLst/>
            <a:rect l="0" t="0" r="0" b="0"/>
            <a:pathLst>
              <a:path h="1920747">
                <a:moveTo>
                  <a:pt x="0" y="0"/>
                </a:moveTo>
                <a:lnTo>
                  <a:pt x="0" y="1920747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4" name="Freeform 2254"/>
          <p:cNvSpPr/>
          <p:nvPr/>
        </p:nvSpPr>
        <p:spPr>
          <a:xfrm>
            <a:off x="2298445" y="3496691"/>
            <a:ext cx="3638805" cy="0"/>
          </a:xfrm>
          <a:custGeom>
            <a:avLst/>
            <a:gdLst/>
            <a:ahLst/>
            <a:cxnLst/>
            <a:rect l="0" t="0" r="0" b="0"/>
            <a:pathLst>
              <a:path w="3638805">
                <a:moveTo>
                  <a:pt x="0" y="0"/>
                </a:moveTo>
                <a:lnTo>
                  <a:pt x="3638805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5" name="Freeform 2255"/>
          <p:cNvSpPr/>
          <p:nvPr/>
        </p:nvSpPr>
        <p:spPr>
          <a:xfrm>
            <a:off x="2298445" y="3917824"/>
            <a:ext cx="3638805" cy="0"/>
          </a:xfrm>
          <a:custGeom>
            <a:avLst/>
            <a:gdLst/>
            <a:ahLst/>
            <a:cxnLst/>
            <a:rect l="0" t="0" r="0" b="0"/>
            <a:pathLst>
              <a:path w="3638805">
                <a:moveTo>
                  <a:pt x="0" y="0"/>
                </a:moveTo>
                <a:lnTo>
                  <a:pt x="3638805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6" name="Freeform 2256"/>
          <p:cNvSpPr/>
          <p:nvPr/>
        </p:nvSpPr>
        <p:spPr>
          <a:xfrm>
            <a:off x="2298445" y="4291965"/>
            <a:ext cx="3638805" cy="0"/>
          </a:xfrm>
          <a:custGeom>
            <a:avLst/>
            <a:gdLst/>
            <a:ahLst/>
            <a:cxnLst/>
            <a:rect l="0" t="0" r="0" b="0"/>
            <a:pathLst>
              <a:path w="3638805">
                <a:moveTo>
                  <a:pt x="0" y="0"/>
                </a:moveTo>
                <a:lnTo>
                  <a:pt x="3638805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7" name="Freeform 2257"/>
          <p:cNvSpPr/>
          <p:nvPr/>
        </p:nvSpPr>
        <p:spPr>
          <a:xfrm>
            <a:off x="2298445" y="4712971"/>
            <a:ext cx="3638805" cy="0"/>
          </a:xfrm>
          <a:custGeom>
            <a:avLst/>
            <a:gdLst/>
            <a:ahLst/>
            <a:cxnLst/>
            <a:rect l="0" t="0" r="0" b="0"/>
            <a:pathLst>
              <a:path w="3638805">
                <a:moveTo>
                  <a:pt x="0" y="0"/>
                </a:moveTo>
                <a:lnTo>
                  <a:pt x="3638805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8" name="Freeform 2258"/>
          <p:cNvSpPr/>
          <p:nvPr/>
        </p:nvSpPr>
        <p:spPr>
          <a:xfrm>
            <a:off x="2317495" y="3185415"/>
            <a:ext cx="0" cy="1920747"/>
          </a:xfrm>
          <a:custGeom>
            <a:avLst/>
            <a:gdLst/>
            <a:ahLst/>
            <a:cxnLst/>
            <a:rect l="0" t="0" r="0" b="0"/>
            <a:pathLst>
              <a:path h="1920747">
                <a:moveTo>
                  <a:pt x="0" y="0"/>
                </a:moveTo>
                <a:lnTo>
                  <a:pt x="0" y="1920747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9" name="Freeform 2259"/>
          <p:cNvSpPr/>
          <p:nvPr/>
        </p:nvSpPr>
        <p:spPr>
          <a:xfrm>
            <a:off x="5918200" y="3185415"/>
            <a:ext cx="0" cy="1920747"/>
          </a:xfrm>
          <a:custGeom>
            <a:avLst/>
            <a:gdLst/>
            <a:ahLst/>
            <a:cxnLst/>
            <a:rect l="0" t="0" r="0" b="0"/>
            <a:pathLst>
              <a:path h="1920747">
                <a:moveTo>
                  <a:pt x="0" y="0"/>
                </a:moveTo>
                <a:lnTo>
                  <a:pt x="0" y="1920747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0" name="Freeform 2260"/>
          <p:cNvSpPr/>
          <p:nvPr/>
        </p:nvSpPr>
        <p:spPr>
          <a:xfrm>
            <a:off x="2298445" y="3204465"/>
            <a:ext cx="3638805" cy="0"/>
          </a:xfrm>
          <a:custGeom>
            <a:avLst/>
            <a:gdLst/>
            <a:ahLst/>
            <a:cxnLst/>
            <a:rect l="0" t="0" r="0" b="0"/>
            <a:pathLst>
              <a:path w="3638805">
                <a:moveTo>
                  <a:pt x="0" y="0"/>
                </a:moveTo>
                <a:lnTo>
                  <a:pt x="3638805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1" name="Freeform 2261"/>
          <p:cNvSpPr/>
          <p:nvPr/>
        </p:nvSpPr>
        <p:spPr>
          <a:xfrm>
            <a:off x="2298445" y="5087112"/>
            <a:ext cx="3638805" cy="0"/>
          </a:xfrm>
          <a:custGeom>
            <a:avLst/>
            <a:gdLst/>
            <a:ahLst/>
            <a:cxnLst/>
            <a:rect l="0" t="0" r="0" b="0"/>
            <a:pathLst>
              <a:path w="3638805">
                <a:moveTo>
                  <a:pt x="0" y="0"/>
                </a:moveTo>
                <a:lnTo>
                  <a:pt x="3638805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2" name="Freeform 2262"/>
          <p:cNvSpPr/>
          <p:nvPr/>
        </p:nvSpPr>
        <p:spPr>
          <a:xfrm>
            <a:off x="6341617" y="3204414"/>
            <a:ext cx="754355" cy="311454"/>
          </a:xfrm>
          <a:custGeom>
            <a:avLst/>
            <a:gdLst/>
            <a:ahLst/>
            <a:cxnLst/>
            <a:rect l="0" t="0" r="0" b="0"/>
            <a:pathLst>
              <a:path w="754355" h="311454">
                <a:moveTo>
                  <a:pt x="0" y="311454"/>
                </a:moveTo>
                <a:lnTo>
                  <a:pt x="754355" y="311454"/>
                </a:lnTo>
                <a:lnTo>
                  <a:pt x="754355" y="0"/>
                </a:lnTo>
                <a:lnTo>
                  <a:pt x="0" y="0"/>
                </a:lnTo>
                <a:lnTo>
                  <a:pt x="0" y="311454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3" name="Freeform 2263"/>
          <p:cNvSpPr/>
          <p:nvPr/>
        </p:nvSpPr>
        <p:spPr>
          <a:xfrm>
            <a:off x="7095997" y="3204414"/>
            <a:ext cx="1055878" cy="311454"/>
          </a:xfrm>
          <a:custGeom>
            <a:avLst/>
            <a:gdLst/>
            <a:ahLst/>
            <a:cxnLst/>
            <a:rect l="0" t="0" r="0" b="0"/>
            <a:pathLst>
              <a:path w="1055878" h="311454">
                <a:moveTo>
                  <a:pt x="0" y="311454"/>
                </a:moveTo>
                <a:lnTo>
                  <a:pt x="1055878" y="311454"/>
                </a:lnTo>
                <a:lnTo>
                  <a:pt x="1055878" y="0"/>
                </a:lnTo>
                <a:lnTo>
                  <a:pt x="0" y="0"/>
                </a:lnTo>
                <a:lnTo>
                  <a:pt x="0" y="311454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4" name="Freeform 2264"/>
          <p:cNvSpPr/>
          <p:nvPr/>
        </p:nvSpPr>
        <p:spPr>
          <a:xfrm>
            <a:off x="8151876" y="3204414"/>
            <a:ext cx="1690624" cy="311454"/>
          </a:xfrm>
          <a:custGeom>
            <a:avLst/>
            <a:gdLst/>
            <a:ahLst/>
            <a:cxnLst/>
            <a:rect l="0" t="0" r="0" b="0"/>
            <a:pathLst>
              <a:path w="1690624" h="311454">
                <a:moveTo>
                  <a:pt x="0" y="311454"/>
                </a:moveTo>
                <a:lnTo>
                  <a:pt x="1690624" y="311454"/>
                </a:lnTo>
                <a:lnTo>
                  <a:pt x="1690624" y="0"/>
                </a:lnTo>
                <a:lnTo>
                  <a:pt x="0" y="0"/>
                </a:lnTo>
                <a:lnTo>
                  <a:pt x="0" y="311454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5" name="Freeform 2265"/>
          <p:cNvSpPr/>
          <p:nvPr/>
        </p:nvSpPr>
        <p:spPr>
          <a:xfrm>
            <a:off x="6341617" y="3515932"/>
            <a:ext cx="754355" cy="356171"/>
          </a:xfrm>
          <a:custGeom>
            <a:avLst/>
            <a:gdLst/>
            <a:ahLst/>
            <a:cxnLst/>
            <a:rect l="0" t="0" r="0" b="0"/>
            <a:pathLst>
              <a:path w="754355" h="356171">
                <a:moveTo>
                  <a:pt x="0" y="356171"/>
                </a:moveTo>
                <a:lnTo>
                  <a:pt x="754355" y="356171"/>
                </a:lnTo>
                <a:lnTo>
                  <a:pt x="754355" y="0"/>
                </a:lnTo>
                <a:lnTo>
                  <a:pt x="0" y="0"/>
                </a:lnTo>
                <a:lnTo>
                  <a:pt x="0" y="356171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6" name="Freeform 2266"/>
          <p:cNvSpPr/>
          <p:nvPr/>
        </p:nvSpPr>
        <p:spPr>
          <a:xfrm>
            <a:off x="7095997" y="3515932"/>
            <a:ext cx="1055878" cy="356171"/>
          </a:xfrm>
          <a:custGeom>
            <a:avLst/>
            <a:gdLst/>
            <a:ahLst/>
            <a:cxnLst/>
            <a:rect l="0" t="0" r="0" b="0"/>
            <a:pathLst>
              <a:path w="1055878" h="356171">
                <a:moveTo>
                  <a:pt x="0" y="356171"/>
                </a:moveTo>
                <a:lnTo>
                  <a:pt x="1055878" y="356171"/>
                </a:lnTo>
                <a:lnTo>
                  <a:pt x="1055878" y="0"/>
                </a:lnTo>
                <a:lnTo>
                  <a:pt x="0" y="0"/>
                </a:lnTo>
                <a:lnTo>
                  <a:pt x="0" y="356171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7" name="Freeform 2267"/>
          <p:cNvSpPr/>
          <p:nvPr/>
        </p:nvSpPr>
        <p:spPr>
          <a:xfrm>
            <a:off x="8151876" y="3515932"/>
            <a:ext cx="1690624" cy="356171"/>
          </a:xfrm>
          <a:custGeom>
            <a:avLst/>
            <a:gdLst/>
            <a:ahLst/>
            <a:cxnLst/>
            <a:rect l="0" t="0" r="0" b="0"/>
            <a:pathLst>
              <a:path w="1690624" h="356171">
                <a:moveTo>
                  <a:pt x="0" y="356171"/>
                </a:moveTo>
                <a:lnTo>
                  <a:pt x="1690624" y="356171"/>
                </a:lnTo>
                <a:lnTo>
                  <a:pt x="1690624" y="0"/>
                </a:lnTo>
                <a:lnTo>
                  <a:pt x="0" y="0"/>
                </a:lnTo>
                <a:lnTo>
                  <a:pt x="0" y="356171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8" name="Freeform 2268"/>
          <p:cNvSpPr/>
          <p:nvPr/>
        </p:nvSpPr>
        <p:spPr>
          <a:xfrm>
            <a:off x="6341617" y="3872040"/>
            <a:ext cx="754355" cy="356171"/>
          </a:xfrm>
          <a:custGeom>
            <a:avLst/>
            <a:gdLst/>
            <a:ahLst/>
            <a:cxnLst/>
            <a:rect l="0" t="0" r="0" b="0"/>
            <a:pathLst>
              <a:path w="754355" h="356171">
                <a:moveTo>
                  <a:pt x="0" y="356171"/>
                </a:moveTo>
                <a:lnTo>
                  <a:pt x="754355" y="356171"/>
                </a:lnTo>
                <a:lnTo>
                  <a:pt x="754355" y="0"/>
                </a:lnTo>
                <a:lnTo>
                  <a:pt x="0" y="0"/>
                </a:lnTo>
                <a:lnTo>
                  <a:pt x="0" y="356171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9" name="Freeform 2269"/>
          <p:cNvSpPr/>
          <p:nvPr/>
        </p:nvSpPr>
        <p:spPr>
          <a:xfrm>
            <a:off x="7095997" y="3872040"/>
            <a:ext cx="1055878" cy="356171"/>
          </a:xfrm>
          <a:custGeom>
            <a:avLst/>
            <a:gdLst/>
            <a:ahLst/>
            <a:cxnLst/>
            <a:rect l="0" t="0" r="0" b="0"/>
            <a:pathLst>
              <a:path w="1055878" h="356171">
                <a:moveTo>
                  <a:pt x="0" y="356171"/>
                </a:moveTo>
                <a:lnTo>
                  <a:pt x="1055878" y="356171"/>
                </a:lnTo>
                <a:lnTo>
                  <a:pt x="1055878" y="0"/>
                </a:lnTo>
                <a:lnTo>
                  <a:pt x="0" y="0"/>
                </a:lnTo>
                <a:lnTo>
                  <a:pt x="0" y="356171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0" name="Freeform 2270"/>
          <p:cNvSpPr/>
          <p:nvPr/>
        </p:nvSpPr>
        <p:spPr>
          <a:xfrm>
            <a:off x="8151876" y="3872040"/>
            <a:ext cx="1690624" cy="356171"/>
          </a:xfrm>
          <a:custGeom>
            <a:avLst/>
            <a:gdLst/>
            <a:ahLst/>
            <a:cxnLst/>
            <a:rect l="0" t="0" r="0" b="0"/>
            <a:pathLst>
              <a:path w="1690624" h="356171">
                <a:moveTo>
                  <a:pt x="0" y="356171"/>
                </a:moveTo>
                <a:lnTo>
                  <a:pt x="1690624" y="356171"/>
                </a:lnTo>
                <a:lnTo>
                  <a:pt x="1690624" y="0"/>
                </a:lnTo>
                <a:lnTo>
                  <a:pt x="0" y="0"/>
                </a:lnTo>
                <a:lnTo>
                  <a:pt x="0" y="356171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1" name="Freeform 2271"/>
          <p:cNvSpPr/>
          <p:nvPr/>
        </p:nvSpPr>
        <p:spPr>
          <a:xfrm>
            <a:off x="6341617" y="4228275"/>
            <a:ext cx="754355" cy="356171"/>
          </a:xfrm>
          <a:custGeom>
            <a:avLst/>
            <a:gdLst/>
            <a:ahLst/>
            <a:cxnLst/>
            <a:rect l="0" t="0" r="0" b="0"/>
            <a:pathLst>
              <a:path w="754355" h="356171">
                <a:moveTo>
                  <a:pt x="0" y="356171"/>
                </a:moveTo>
                <a:lnTo>
                  <a:pt x="754355" y="356171"/>
                </a:lnTo>
                <a:lnTo>
                  <a:pt x="754355" y="0"/>
                </a:lnTo>
                <a:lnTo>
                  <a:pt x="0" y="0"/>
                </a:lnTo>
                <a:lnTo>
                  <a:pt x="0" y="356171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2" name="Freeform 2272"/>
          <p:cNvSpPr/>
          <p:nvPr/>
        </p:nvSpPr>
        <p:spPr>
          <a:xfrm>
            <a:off x="7095997" y="4228275"/>
            <a:ext cx="1055878" cy="356171"/>
          </a:xfrm>
          <a:custGeom>
            <a:avLst/>
            <a:gdLst/>
            <a:ahLst/>
            <a:cxnLst/>
            <a:rect l="0" t="0" r="0" b="0"/>
            <a:pathLst>
              <a:path w="1055878" h="356171">
                <a:moveTo>
                  <a:pt x="0" y="356171"/>
                </a:moveTo>
                <a:lnTo>
                  <a:pt x="1055878" y="356171"/>
                </a:lnTo>
                <a:lnTo>
                  <a:pt x="1055878" y="0"/>
                </a:lnTo>
                <a:lnTo>
                  <a:pt x="0" y="0"/>
                </a:lnTo>
                <a:lnTo>
                  <a:pt x="0" y="356171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3" name="Freeform 2273"/>
          <p:cNvSpPr/>
          <p:nvPr/>
        </p:nvSpPr>
        <p:spPr>
          <a:xfrm>
            <a:off x="8151876" y="4228275"/>
            <a:ext cx="1690624" cy="356171"/>
          </a:xfrm>
          <a:custGeom>
            <a:avLst/>
            <a:gdLst/>
            <a:ahLst/>
            <a:cxnLst/>
            <a:rect l="0" t="0" r="0" b="0"/>
            <a:pathLst>
              <a:path w="1690624" h="356171">
                <a:moveTo>
                  <a:pt x="0" y="356171"/>
                </a:moveTo>
                <a:lnTo>
                  <a:pt x="1690624" y="356171"/>
                </a:lnTo>
                <a:lnTo>
                  <a:pt x="1690624" y="0"/>
                </a:lnTo>
                <a:lnTo>
                  <a:pt x="0" y="0"/>
                </a:lnTo>
                <a:lnTo>
                  <a:pt x="0" y="356171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4" name="Freeform 2274"/>
          <p:cNvSpPr/>
          <p:nvPr/>
        </p:nvSpPr>
        <p:spPr>
          <a:xfrm>
            <a:off x="6341617" y="4584510"/>
            <a:ext cx="754355" cy="356171"/>
          </a:xfrm>
          <a:custGeom>
            <a:avLst/>
            <a:gdLst/>
            <a:ahLst/>
            <a:cxnLst/>
            <a:rect l="0" t="0" r="0" b="0"/>
            <a:pathLst>
              <a:path w="754355" h="356171">
                <a:moveTo>
                  <a:pt x="0" y="356171"/>
                </a:moveTo>
                <a:lnTo>
                  <a:pt x="754355" y="356171"/>
                </a:lnTo>
                <a:lnTo>
                  <a:pt x="754355" y="0"/>
                </a:lnTo>
                <a:lnTo>
                  <a:pt x="0" y="0"/>
                </a:lnTo>
                <a:lnTo>
                  <a:pt x="0" y="356171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5" name="Freeform 2275"/>
          <p:cNvSpPr/>
          <p:nvPr/>
        </p:nvSpPr>
        <p:spPr>
          <a:xfrm>
            <a:off x="7095997" y="4584510"/>
            <a:ext cx="1055878" cy="356171"/>
          </a:xfrm>
          <a:custGeom>
            <a:avLst/>
            <a:gdLst/>
            <a:ahLst/>
            <a:cxnLst/>
            <a:rect l="0" t="0" r="0" b="0"/>
            <a:pathLst>
              <a:path w="1055878" h="356171">
                <a:moveTo>
                  <a:pt x="0" y="356171"/>
                </a:moveTo>
                <a:lnTo>
                  <a:pt x="1055878" y="356171"/>
                </a:lnTo>
                <a:lnTo>
                  <a:pt x="1055878" y="0"/>
                </a:lnTo>
                <a:lnTo>
                  <a:pt x="0" y="0"/>
                </a:lnTo>
                <a:lnTo>
                  <a:pt x="0" y="356171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6" name="Freeform 2276"/>
          <p:cNvSpPr/>
          <p:nvPr/>
        </p:nvSpPr>
        <p:spPr>
          <a:xfrm>
            <a:off x="8151876" y="4584510"/>
            <a:ext cx="1690624" cy="356171"/>
          </a:xfrm>
          <a:custGeom>
            <a:avLst/>
            <a:gdLst/>
            <a:ahLst/>
            <a:cxnLst/>
            <a:rect l="0" t="0" r="0" b="0"/>
            <a:pathLst>
              <a:path w="1690624" h="356171">
                <a:moveTo>
                  <a:pt x="0" y="356171"/>
                </a:moveTo>
                <a:lnTo>
                  <a:pt x="1690624" y="356171"/>
                </a:lnTo>
                <a:lnTo>
                  <a:pt x="1690624" y="0"/>
                </a:lnTo>
                <a:lnTo>
                  <a:pt x="0" y="0"/>
                </a:lnTo>
                <a:lnTo>
                  <a:pt x="0" y="356171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7" name="Freeform 2277"/>
          <p:cNvSpPr/>
          <p:nvPr/>
        </p:nvSpPr>
        <p:spPr>
          <a:xfrm>
            <a:off x="6341617" y="4940618"/>
            <a:ext cx="754355" cy="356171"/>
          </a:xfrm>
          <a:custGeom>
            <a:avLst/>
            <a:gdLst/>
            <a:ahLst/>
            <a:cxnLst/>
            <a:rect l="0" t="0" r="0" b="0"/>
            <a:pathLst>
              <a:path w="754355" h="356171">
                <a:moveTo>
                  <a:pt x="0" y="356171"/>
                </a:moveTo>
                <a:lnTo>
                  <a:pt x="754355" y="356171"/>
                </a:lnTo>
                <a:lnTo>
                  <a:pt x="754355" y="0"/>
                </a:lnTo>
                <a:lnTo>
                  <a:pt x="0" y="0"/>
                </a:lnTo>
                <a:lnTo>
                  <a:pt x="0" y="356171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8" name="Freeform 2278"/>
          <p:cNvSpPr/>
          <p:nvPr/>
        </p:nvSpPr>
        <p:spPr>
          <a:xfrm>
            <a:off x="7095997" y="4940618"/>
            <a:ext cx="1055878" cy="356171"/>
          </a:xfrm>
          <a:custGeom>
            <a:avLst/>
            <a:gdLst/>
            <a:ahLst/>
            <a:cxnLst/>
            <a:rect l="0" t="0" r="0" b="0"/>
            <a:pathLst>
              <a:path w="1055878" h="356171">
                <a:moveTo>
                  <a:pt x="0" y="356171"/>
                </a:moveTo>
                <a:lnTo>
                  <a:pt x="1055878" y="356171"/>
                </a:lnTo>
                <a:lnTo>
                  <a:pt x="1055878" y="0"/>
                </a:lnTo>
                <a:lnTo>
                  <a:pt x="0" y="0"/>
                </a:lnTo>
                <a:lnTo>
                  <a:pt x="0" y="356171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9" name="Freeform 2279"/>
          <p:cNvSpPr/>
          <p:nvPr/>
        </p:nvSpPr>
        <p:spPr>
          <a:xfrm>
            <a:off x="8151876" y="4940618"/>
            <a:ext cx="1690624" cy="356171"/>
          </a:xfrm>
          <a:custGeom>
            <a:avLst/>
            <a:gdLst/>
            <a:ahLst/>
            <a:cxnLst/>
            <a:rect l="0" t="0" r="0" b="0"/>
            <a:pathLst>
              <a:path w="1690624" h="356171">
                <a:moveTo>
                  <a:pt x="0" y="356171"/>
                </a:moveTo>
                <a:lnTo>
                  <a:pt x="1690624" y="356171"/>
                </a:lnTo>
                <a:lnTo>
                  <a:pt x="1690624" y="0"/>
                </a:lnTo>
                <a:lnTo>
                  <a:pt x="0" y="0"/>
                </a:lnTo>
                <a:lnTo>
                  <a:pt x="0" y="356171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0" name="Freeform 2280"/>
          <p:cNvSpPr/>
          <p:nvPr/>
        </p:nvSpPr>
        <p:spPr>
          <a:xfrm>
            <a:off x="6341617" y="5296802"/>
            <a:ext cx="754355" cy="356172"/>
          </a:xfrm>
          <a:custGeom>
            <a:avLst/>
            <a:gdLst/>
            <a:ahLst/>
            <a:cxnLst/>
            <a:rect l="0" t="0" r="0" b="0"/>
            <a:pathLst>
              <a:path w="754355" h="356172">
                <a:moveTo>
                  <a:pt x="0" y="356172"/>
                </a:moveTo>
                <a:lnTo>
                  <a:pt x="754355" y="356172"/>
                </a:lnTo>
                <a:lnTo>
                  <a:pt x="754355" y="0"/>
                </a:lnTo>
                <a:lnTo>
                  <a:pt x="0" y="0"/>
                </a:lnTo>
                <a:lnTo>
                  <a:pt x="0" y="356172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1" name="Freeform 2281"/>
          <p:cNvSpPr/>
          <p:nvPr/>
        </p:nvSpPr>
        <p:spPr>
          <a:xfrm>
            <a:off x="7095997" y="5296802"/>
            <a:ext cx="1055878" cy="356172"/>
          </a:xfrm>
          <a:custGeom>
            <a:avLst/>
            <a:gdLst/>
            <a:ahLst/>
            <a:cxnLst/>
            <a:rect l="0" t="0" r="0" b="0"/>
            <a:pathLst>
              <a:path w="1055878" h="356172">
                <a:moveTo>
                  <a:pt x="0" y="356172"/>
                </a:moveTo>
                <a:lnTo>
                  <a:pt x="1055878" y="356172"/>
                </a:lnTo>
                <a:lnTo>
                  <a:pt x="1055878" y="0"/>
                </a:lnTo>
                <a:lnTo>
                  <a:pt x="0" y="0"/>
                </a:lnTo>
                <a:lnTo>
                  <a:pt x="0" y="356172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2" name="Freeform 2282"/>
          <p:cNvSpPr/>
          <p:nvPr/>
        </p:nvSpPr>
        <p:spPr>
          <a:xfrm>
            <a:off x="8151876" y="5296802"/>
            <a:ext cx="1690624" cy="356172"/>
          </a:xfrm>
          <a:custGeom>
            <a:avLst/>
            <a:gdLst/>
            <a:ahLst/>
            <a:cxnLst/>
            <a:rect l="0" t="0" r="0" b="0"/>
            <a:pathLst>
              <a:path w="1690624" h="356172">
                <a:moveTo>
                  <a:pt x="0" y="356172"/>
                </a:moveTo>
                <a:lnTo>
                  <a:pt x="1690624" y="356172"/>
                </a:lnTo>
                <a:lnTo>
                  <a:pt x="1690624" y="0"/>
                </a:lnTo>
                <a:lnTo>
                  <a:pt x="0" y="0"/>
                </a:lnTo>
                <a:lnTo>
                  <a:pt x="0" y="356172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3" name="Freeform 2283"/>
          <p:cNvSpPr/>
          <p:nvPr/>
        </p:nvSpPr>
        <p:spPr>
          <a:xfrm>
            <a:off x="7095997" y="3185415"/>
            <a:ext cx="0" cy="2486609"/>
          </a:xfrm>
          <a:custGeom>
            <a:avLst/>
            <a:gdLst/>
            <a:ahLst/>
            <a:cxnLst/>
            <a:rect l="0" t="0" r="0" b="0"/>
            <a:pathLst>
              <a:path h="2486609">
                <a:moveTo>
                  <a:pt x="0" y="0"/>
                </a:moveTo>
                <a:lnTo>
                  <a:pt x="0" y="2486609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4" name="Freeform 2284"/>
          <p:cNvSpPr/>
          <p:nvPr/>
        </p:nvSpPr>
        <p:spPr>
          <a:xfrm>
            <a:off x="8151876" y="3185415"/>
            <a:ext cx="0" cy="2486609"/>
          </a:xfrm>
          <a:custGeom>
            <a:avLst/>
            <a:gdLst/>
            <a:ahLst/>
            <a:cxnLst/>
            <a:rect l="0" t="0" r="0" b="0"/>
            <a:pathLst>
              <a:path h="2486609">
                <a:moveTo>
                  <a:pt x="0" y="0"/>
                </a:moveTo>
                <a:lnTo>
                  <a:pt x="0" y="2486609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5" name="Freeform 2285"/>
          <p:cNvSpPr/>
          <p:nvPr/>
        </p:nvSpPr>
        <p:spPr>
          <a:xfrm>
            <a:off x="6322567" y="3515868"/>
            <a:ext cx="3538983" cy="0"/>
          </a:xfrm>
          <a:custGeom>
            <a:avLst/>
            <a:gdLst/>
            <a:ahLst/>
            <a:cxnLst/>
            <a:rect l="0" t="0" r="0" b="0"/>
            <a:pathLst>
              <a:path w="3538983">
                <a:moveTo>
                  <a:pt x="0" y="0"/>
                </a:moveTo>
                <a:lnTo>
                  <a:pt x="35389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6" name="Freeform 2286"/>
          <p:cNvSpPr/>
          <p:nvPr/>
        </p:nvSpPr>
        <p:spPr>
          <a:xfrm>
            <a:off x="6322567" y="3872103"/>
            <a:ext cx="3538983" cy="0"/>
          </a:xfrm>
          <a:custGeom>
            <a:avLst/>
            <a:gdLst/>
            <a:ahLst/>
            <a:cxnLst/>
            <a:rect l="0" t="0" r="0" b="0"/>
            <a:pathLst>
              <a:path w="3538983">
                <a:moveTo>
                  <a:pt x="0" y="0"/>
                </a:moveTo>
                <a:lnTo>
                  <a:pt x="35389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7" name="Freeform 2287"/>
          <p:cNvSpPr/>
          <p:nvPr/>
        </p:nvSpPr>
        <p:spPr>
          <a:xfrm>
            <a:off x="6322567" y="4228211"/>
            <a:ext cx="3538983" cy="0"/>
          </a:xfrm>
          <a:custGeom>
            <a:avLst/>
            <a:gdLst/>
            <a:ahLst/>
            <a:cxnLst/>
            <a:rect l="0" t="0" r="0" b="0"/>
            <a:pathLst>
              <a:path w="3538983">
                <a:moveTo>
                  <a:pt x="0" y="0"/>
                </a:moveTo>
                <a:lnTo>
                  <a:pt x="35389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8" name="Freeform 2288"/>
          <p:cNvSpPr/>
          <p:nvPr/>
        </p:nvSpPr>
        <p:spPr>
          <a:xfrm>
            <a:off x="6322567" y="4584446"/>
            <a:ext cx="3538983" cy="0"/>
          </a:xfrm>
          <a:custGeom>
            <a:avLst/>
            <a:gdLst/>
            <a:ahLst/>
            <a:cxnLst/>
            <a:rect l="0" t="0" r="0" b="0"/>
            <a:pathLst>
              <a:path w="3538983">
                <a:moveTo>
                  <a:pt x="0" y="0"/>
                </a:moveTo>
                <a:lnTo>
                  <a:pt x="35389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9" name="Freeform 2289"/>
          <p:cNvSpPr/>
          <p:nvPr/>
        </p:nvSpPr>
        <p:spPr>
          <a:xfrm>
            <a:off x="6322567" y="4940681"/>
            <a:ext cx="3538983" cy="0"/>
          </a:xfrm>
          <a:custGeom>
            <a:avLst/>
            <a:gdLst/>
            <a:ahLst/>
            <a:cxnLst/>
            <a:rect l="0" t="0" r="0" b="0"/>
            <a:pathLst>
              <a:path w="3538983">
                <a:moveTo>
                  <a:pt x="0" y="0"/>
                </a:moveTo>
                <a:lnTo>
                  <a:pt x="35389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0" name="Freeform 2290"/>
          <p:cNvSpPr/>
          <p:nvPr/>
        </p:nvSpPr>
        <p:spPr>
          <a:xfrm>
            <a:off x="6322567" y="5296789"/>
            <a:ext cx="3538983" cy="0"/>
          </a:xfrm>
          <a:custGeom>
            <a:avLst/>
            <a:gdLst/>
            <a:ahLst/>
            <a:cxnLst/>
            <a:rect l="0" t="0" r="0" b="0"/>
            <a:pathLst>
              <a:path w="3538983">
                <a:moveTo>
                  <a:pt x="0" y="0"/>
                </a:moveTo>
                <a:lnTo>
                  <a:pt x="35389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1" name="Freeform 2291"/>
          <p:cNvSpPr/>
          <p:nvPr/>
        </p:nvSpPr>
        <p:spPr>
          <a:xfrm>
            <a:off x="6341617" y="3185415"/>
            <a:ext cx="0" cy="2486609"/>
          </a:xfrm>
          <a:custGeom>
            <a:avLst/>
            <a:gdLst/>
            <a:ahLst/>
            <a:cxnLst/>
            <a:rect l="0" t="0" r="0" b="0"/>
            <a:pathLst>
              <a:path h="2486609">
                <a:moveTo>
                  <a:pt x="0" y="0"/>
                </a:moveTo>
                <a:lnTo>
                  <a:pt x="0" y="2486609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2" name="Freeform 2292"/>
          <p:cNvSpPr/>
          <p:nvPr/>
        </p:nvSpPr>
        <p:spPr>
          <a:xfrm>
            <a:off x="9842500" y="3185415"/>
            <a:ext cx="0" cy="2486609"/>
          </a:xfrm>
          <a:custGeom>
            <a:avLst/>
            <a:gdLst/>
            <a:ahLst/>
            <a:cxnLst/>
            <a:rect l="0" t="0" r="0" b="0"/>
            <a:pathLst>
              <a:path h="2486609">
                <a:moveTo>
                  <a:pt x="0" y="0"/>
                </a:moveTo>
                <a:lnTo>
                  <a:pt x="0" y="2486609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3" name="Freeform 2293"/>
          <p:cNvSpPr/>
          <p:nvPr/>
        </p:nvSpPr>
        <p:spPr>
          <a:xfrm>
            <a:off x="6322567" y="3204465"/>
            <a:ext cx="3538983" cy="0"/>
          </a:xfrm>
          <a:custGeom>
            <a:avLst/>
            <a:gdLst/>
            <a:ahLst/>
            <a:cxnLst/>
            <a:rect l="0" t="0" r="0" b="0"/>
            <a:pathLst>
              <a:path w="3538983">
                <a:moveTo>
                  <a:pt x="0" y="0"/>
                </a:moveTo>
                <a:lnTo>
                  <a:pt x="35389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4" name="Freeform 2294"/>
          <p:cNvSpPr/>
          <p:nvPr/>
        </p:nvSpPr>
        <p:spPr>
          <a:xfrm>
            <a:off x="6322567" y="5652974"/>
            <a:ext cx="3538983" cy="0"/>
          </a:xfrm>
          <a:custGeom>
            <a:avLst/>
            <a:gdLst/>
            <a:ahLst/>
            <a:cxnLst/>
            <a:rect l="0" t="0" r="0" b="0"/>
            <a:pathLst>
              <a:path w="3538983">
                <a:moveTo>
                  <a:pt x="0" y="0"/>
                </a:moveTo>
                <a:lnTo>
                  <a:pt x="35389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5" name="Freeform 2295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6" name="Freeform 2296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7" name="Freeform 2297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8" name="Rectangle 2298"/>
          <p:cNvSpPr/>
          <p:nvPr/>
        </p:nvSpPr>
        <p:spPr>
          <a:xfrm>
            <a:off x="598169" y="866112"/>
            <a:ext cx="10870293" cy="1998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Pasul 1 </a:t>
            </a:r>
            <a:r>
              <a:rPr lang="en-GB" sz="4432" b="1" i="0" spc="1247" baseline="0" dirty="0">
                <a:solidFill>
                  <a:srgbClr val="000000"/>
                </a:solidFill>
                <a:latin typeface="WorkSans-Bold"/>
              </a:rPr>
              <a:t>–</a:t>
            </a:r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Alegerea Root Bridge</a:t>
            </a:r>
          </a:p>
          <a:p>
            <a:pPr marL="0">
              <a:lnSpc>
                <a:spcPts val="4676"/>
              </a:lnSpc>
            </a:pPr>
            <a:r>
              <a:rPr lang="en-GB" sz="1802" b="0" i="0" spc="116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Bridge-urile trimit BPDU-uri până când toate cunosc cel mai mic BID din rețeaua de bridge-uri</a:t>
            </a:r>
          </a:p>
          <a:p>
            <a:pPr marL="0">
              <a:lnSpc>
                <a:spcPts val="2929"/>
              </a:lnSpc>
            </a:pPr>
            <a:r>
              <a:rPr lang="en-GB" sz="1802" b="0" i="0" spc="116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Bridge-ul cu ID-ul minim devine Root Bridge</a:t>
            </a:r>
          </a:p>
          <a:p>
            <a:pPr marL="0">
              <a:lnSpc>
                <a:spcPts val="2928"/>
              </a:lnSpc>
            </a:pPr>
            <a:r>
              <a:rPr lang="en-GB" sz="1802" b="0" i="0" spc="116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Cine ar deveni root bridge în fiecare din situațiile următoare?</a:t>
            </a:r>
          </a:p>
        </p:txBody>
      </p:sp>
      <p:sp>
        <p:nvSpPr>
          <p:cNvPr id="2299" name="Rectangle 2299"/>
          <p:cNvSpPr/>
          <p:nvPr/>
        </p:nvSpPr>
        <p:spPr>
          <a:xfrm>
            <a:off x="598169" y="5590690"/>
            <a:ext cx="4964147" cy="2685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116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1802" b="1" i="0" spc="0" baseline="0" dirty="0">
                <a:solidFill>
                  <a:srgbClr val="000000"/>
                </a:solidFill>
                <a:latin typeface="WorkSans-Bold"/>
              </a:rPr>
              <a:t>R: </a:t>
            </a:r>
            <a:r>
              <a:rPr lang="en-GB" sz="1802" b="1" i="0" spc="566" baseline="0" dirty="0">
                <a:solidFill>
                  <a:srgbClr val="000000"/>
                </a:solidFill>
                <a:latin typeface="WorkSans-Bold"/>
              </a:rPr>
              <a:t>B</a:t>
            </a: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în prima situație. </a:t>
            </a:r>
            <a:r>
              <a:rPr lang="en-GB" sz="1802" b="1" i="0" spc="614" baseline="0" dirty="0">
                <a:solidFill>
                  <a:srgbClr val="000000"/>
                </a:solidFill>
                <a:latin typeface="WorkSans-Bold"/>
              </a:rPr>
              <a:t>E</a:t>
            </a: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în a doua situație.</a:t>
            </a:r>
          </a:p>
        </p:txBody>
      </p:sp>
      <p:sp>
        <p:nvSpPr>
          <p:cNvPr id="2300" name="Rectangle 2300"/>
          <p:cNvSpPr/>
          <p:nvPr/>
        </p:nvSpPr>
        <p:spPr>
          <a:xfrm>
            <a:off x="11476355" y="6457823"/>
            <a:ext cx="17442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55</a:t>
            </a:r>
          </a:p>
        </p:txBody>
      </p:sp>
      <p:sp>
        <p:nvSpPr>
          <p:cNvPr id="2301" name="Rectangle 2301"/>
          <p:cNvSpPr/>
          <p:nvPr/>
        </p:nvSpPr>
        <p:spPr>
          <a:xfrm>
            <a:off x="2499105" y="3271376"/>
            <a:ext cx="3224409" cy="5362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856869" algn="l"/>
                <a:tab pos="2405888" algn="l"/>
              </a:tabLst>
            </a:pPr>
            <a:r>
              <a:rPr lang="en-GB" sz="1277" b="0" i="0" spc="0" baseline="0" dirty="0">
                <a:solidFill>
                  <a:srgbClr val="000000"/>
                </a:solidFill>
                <a:latin typeface="Arial"/>
              </a:rPr>
              <a:t>Nume	Prioritate	MAC</a:t>
            </a:r>
          </a:p>
          <a:p>
            <a:pPr marL="175260">
              <a:lnSpc>
                <a:spcPts val="2798"/>
              </a:lnSpc>
              <a:tabLst>
                <a:tab pos="961897" algn="l"/>
                <a:tab pos="1955672" algn="l"/>
              </a:tabLst>
            </a:pPr>
            <a:r>
              <a:rPr lang="en-GB" sz="1277" b="0" i="0" spc="0" baseline="0" dirty="0">
                <a:solidFill>
                  <a:srgbClr val="000000"/>
                </a:solidFill>
                <a:latin typeface="Consolas"/>
              </a:rPr>
              <a:t>A	32768	00E0.A3C9.6AB8</a:t>
            </a:r>
          </a:p>
        </p:txBody>
      </p:sp>
      <p:sp>
        <p:nvSpPr>
          <p:cNvPr id="2302" name="Rectangle 2302"/>
          <p:cNvSpPr/>
          <p:nvPr/>
        </p:nvSpPr>
        <p:spPr>
          <a:xfrm>
            <a:off x="2674366" y="4043403"/>
            <a:ext cx="3049149" cy="162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86637" algn="l"/>
                <a:tab pos="1780412" algn="l"/>
              </a:tabLst>
            </a:pPr>
            <a:r>
              <a:rPr lang="en-GB" sz="1277" b="0" i="0" spc="0" baseline="0" dirty="0">
                <a:solidFill>
                  <a:srgbClr val="000000"/>
                </a:solidFill>
                <a:latin typeface="Consolas"/>
              </a:rPr>
              <a:t>B	32768	0001.97DA.86E8</a:t>
            </a:r>
          </a:p>
        </p:txBody>
      </p:sp>
      <p:sp>
        <p:nvSpPr>
          <p:cNvPr id="2303" name="Rectangle 2303"/>
          <p:cNvSpPr/>
          <p:nvPr/>
        </p:nvSpPr>
        <p:spPr>
          <a:xfrm>
            <a:off x="2674366" y="4441548"/>
            <a:ext cx="3049149" cy="162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86637" algn="l"/>
                <a:tab pos="1780412" algn="l"/>
              </a:tabLst>
            </a:pPr>
            <a:r>
              <a:rPr lang="en-GB" sz="1277" b="0" i="0" spc="0" baseline="0" dirty="0">
                <a:solidFill>
                  <a:srgbClr val="000000"/>
                </a:solidFill>
                <a:latin typeface="Consolas"/>
              </a:rPr>
              <a:t>C	32768	00D0.BC0C.844D</a:t>
            </a:r>
          </a:p>
        </p:txBody>
      </p:sp>
      <p:sp>
        <p:nvSpPr>
          <p:cNvPr id="2304" name="Rectangle 2304"/>
          <p:cNvSpPr/>
          <p:nvPr/>
        </p:nvSpPr>
        <p:spPr>
          <a:xfrm>
            <a:off x="2674366" y="4839929"/>
            <a:ext cx="3048771" cy="1619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86637" algn="l"/>
                <a:tab pos="1780412" algn="l"/>
              </a:tabLst>
            </a:pPr>
            <a:r>
              <a:rPr lang="en-GB" sz="1275" b="0" i="0" spc="0" baseline="0" dirty="0">
                <a:solidFill>
                  <a:srgbClr val="000000"/>
                </a:solidFill>
                <a:latin typeface="Consolas"/>
              </a:rPr>
              <a:t>D	32768	0003.E496.C80E</a:t>
            </a:r>
          </a:p>
        </p:txBody>
      </p:sp>
      <p:sp>
        <p:nvSpPr>
          <p:cNvPr id="2305" name="Rectangle 2305"/>
          <p:cNvSpPr/>
          <p:nvPr/>
        </p:nvSpPr>
        <p:spPr>
          <a:xfrm>
            <a:off x="6503034" y="3271376"/>
            <a:ext cx="3135890" cy="23061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95273" algn="l"/>
                <a:tab pos="2317369" algn="l"/>
              </a:tabLst>
            </a:pPr>
            <a:r>
              <a:rPr lang="en-GB" sz="1277" b="0" i="0" spc="0" baseline="0" dirty="0">
                <a:solidFill>
                  <a:srgbClr val="000000"/>
                </a:solidFill>
                <a:latin typeface="Arial"/>
              </a:rPr>
              <a:t>Nume	Prioritate	MAC</a:t>
            </a:r>
          </a:p>
          <a:p>
            <a:pPr marL="175641">
              <a:lnSpc>
                <a:spcPts val="2693"/>
              </a:lnSpc>
              <a:tabLst>
                <a:tab pos="900430" algn="l"/>
                <a:tab pos="1867154" algn="l"/>
              </a:tabLst>
            </a:pPr>
            <a:r>
              <a:rPr lang="en-GB" sz="1277" b="0" i="0" spc="0" baseline="0" dirty="0">
                <a:solidFill>
                  <a:srgbClr val="000000"/>
                </a:solidFill>
                <a:latin typeface="Consolas"/>
              </a:rPr>
              <a:t>A	16384	00E0.A3C9.6AB8</a:t>
            </a:r>
          </a:p>
          <a:p>
            <a:pPr marL="175641">
              <a:lnSpc>
                <a:spcPts val="2807"/>
              </a:lnSpc>
              <a:tabLst>
                <a:tab pos="900430" algn="l"/>
                <a:tab pos="1867154" algn="l"/>
              </a:tabLst>
            </a:pPr>
            <a:r>
              <a:rPr lang="en-GB" sz="1277" b="0" i="0" spc="0" baseline="0" dirty="0">
                <a:solidFill>
                  <a:srgbClr val="000000"/>
                </a:solidFill>
                <a:latin typeface="Consolas"/>
              </a:rPr>
              <a:t>B	32768	0001.97DA.86E8</a:t>
            </a:r>
          </a:p>
          <a:p>
            <a:pPr marL="175641">
              <a:lnSpc>
                <a:spcPts val="2809"/>
              </a:lnSpc>
              <a:tabLst>
                <a:tab pos="945514" algn="l"/>
                <a:tab pos="1867154" algn="l"/>
              </a:tabLst>
            </a:pPr>
            <a:r>
              <a:rPr lang="en-GB" sz="1275" b="0" i="0" spc="0" baseline="0" dirty="0">
                <a:solidFill>
                  <a:srgbClr val="000000"/>
                </a:solidFill>
                <a:latin typeface="Consolas"/>
              </a:rPr>
              <a:t>C	8192	00D0.BC0C.844D</a:t>
            </a:r>
          </a:p>
          <a:p>
            <a:pPr marL="175641">
              <a:lnSpc>
                <a:spcPts val="2807"/>
              </a:lnSpc>
              <a:tabLst>
                <a:tab pos="900430" algn="l"/>
                <a:tab pos="1867154" algn="l"/>
              </a:tabLst>
            </a:pPr>
            <a:r>
              <a:rPr lang="en-GB" sz="1277" b="0" i="0" spc="0" baseline="0" dirty="0">
                <a:solidFill>
                  <a:srgbClr val="000000"/>
                </a:solidFill>
                <a:latin typeface="Consolas"/>
              </a:rPr>
              <a:t>D	16384	0003.E496.C80E</a:t>
            </a:r>
          </a:p>
          <a:p>
            <a:pPr marL="175641">
              <a:lnSpc>
                <a:spcPts val="2808"/>
              </a:lnSpc>
              <a:tabLst>
                <a:tab pos="945514" algn="l"/>
                <a:tab pos="1867154" algn="l"/>
              </a:tabLst>
            </a:pPr>
            <a:r>
              <a:rPr lang="en-GB" sz="1277" b="0" i="0" spc="0" baseline="0" dirty="0">
                <a:solidFill>
                  <a:srgbClr val="000000"/>
                </a:solidFill>
                <a:latin typeface="Consolas"/>
              </a:rPr>
              <a:t>E	8192	0060.2F07.EB2B</a:t>
            </a:r>
          </a:p>
          <a:p>
            <a:pPr marL="175641">
              <a:lnSpc>
                <a:spcPts val="2809"/>
              </a:lnSpc>
              <a:tabLst>
                <a:tab pos="945514" algn="l"/>
                <a:tab pos="1867154" algn="l"/>
              </a:tabLst>
            </a:pPr>
            <a:r>
              <a:rPr lang="en-GB" sz="1275" b="0" i="0" spc="0" baseline="0" dirty="0">
                <a:solidFill>
                  <a:srgbClr val="000000"/>
                </a:solidFill>
                <a:latin typeface="Consolas"/>
              </a:rPr>
              <a:t>F	8192	0060.7058.D0A5</a:t>
            </a:r>
          </a:p>
        </p:txBody>
      </p:sp>
      <p:sp>
        <p:nvSpPr>
          <p:cNvPr id="2306" name="Rectangle 2306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2307" name="Rectangle 2307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Freeform 230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9140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1404"/>
                </a:lnTo>
                <a:close/>
                <a:moveTo>
                  <a:pt x="656659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9" name="Picture 230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310" name="Picture 23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2311" name="Picture 23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3725" y="4238689"/>
            <a:ext cx="2024126" cy="1576324"/>
          </a:xfrm>
          <a:prstGeom prst="rect">
            <a:avLst/>
          </a:prstGeom>
          <a:noFill/>
        </p:spPr>
      </p:pic>
      <p:sp>
        <p:nvSpPr>
          <p:cNvPr id="2312" name="Freeform 2312"/>
          <p:cNvSpPr/>
          <p:nvPr/>
        </p:nvSpPr>
        <p:spPr>
          <a:xfrm>
            <a:off x="3205226" y="4290949"/>
            <a:ext cx="1897126" cy="1446188"/>
          </a:xfrm>
          <a:custGeom>
            <a:avLst/>
            <a:gdLst/>
            <a:ahLst/>
            <a:cxnLst/>
            <a:rect l="0" t="0" r="0" b="0"/>
            <a:pathLst>
              <a:path w="1897126" h="1446188">
                <a:moveTo>
                  <a:pt x="1897126" y="1446188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13" name="Picture 23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3724212"/>
            <a:ext cx="1966976" cy="776287"/>
          </a:xfrm>
          <a:prstGeom prst="rect">
            <a:avLst/>
          </a:prstGeom>
          <a:noFill/>
        </p:spPr>
      </p:pic>
      <p:sp>
        <p:nvSpPr>
          <p:cNvPr id="2314" name="Freeform 2314"/>
          <p:cNvSpPr/>
          <p:nvPr/>
        </p:nvSpPr>
        <p:spPr>
          <a:xfrm>
            <a:off x="7072376" y="3776727"/>
            <a:ext cx="1835150" cy="643381"/>
          </a:xfrm>
          <a:custGeom>
            <a:avLst/>
            <a:gdLst/>
            <a:ahLst/>
            <a:cxnLst/>
            <a:rect l="0" t="0" r="0" b="0"/>
            <a:pathLst>
              <a:path w="1835150" h="643381">
                <a:moveTo>
                  <a:pt x="0" y="643381"/>
                </a:moveTo>
                <a:lnTo>
                  <a:pt x="1835150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15" name="Picture 231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847912"/>
            <a:ext cx="3900551" cy="938212"/>
          </a:xfrm>
          <a:prstGeom prst="rect">
            <a:avLst/>
          </a:prstGeom>
          <a:noFill/>
        </p:spPr>
      </p:pic>
      <p:sp>
        <p:nvSpPr>
          <p:cNvPr id="2316" name="Freeform 2316"/>
          <p:cNvSpPr/>
          <p:nvPr/>
        </p:nvSpPr>
        <p:spPr>
          <a:xfrm>
            <a:off x="5091176" y="2900427"/>
            <a:ext cx="3772916" cy="803147"/>
          </a:xfrm>
          <a:custGeom>
            <a:avLst/>
            <a:gdLst/>
            <a:ahLst/>
            <a:cxnLst/>
            <a:rect l="0" t="0" r="0" b="0"/>
            <a:pathLst>
              <a:path w="3772916" h="803147">
                <a:moveTo>
                  <a:pt x="0" y="0"/>
                </a:moveTo>
                <a:lnTo>
                  <a:pt x="3772916" y="803147"/>
                </a:lnTo>
              </a:path>
            </a:pathLst>
          </a:custGeom>
          <a:noFill/>
          <a:ln w="25400" cap="flat" cmpd="sng">
            <a:solidFill>
              <a:srgbClr val="8064A2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17" name="Picture 231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867025"/>
            <a:ext cx="2024126" cy="1614424"/>
          </a:xfrm>
          <a:prstGeom prst="rect">
            <a:avLst/>
          </a:prstGeom>
          <a:noFill/>
        </p:spPr>
      </p:pic>
      <p:sp>
        <p:nvSpPr>
          <p:cNvPr id="2318" name="Freeform 2318"/>
          <p:cNvSpPr/>
          <p:nvPr/>
        </p:nvSpPr>
        <p:spPr>
          <a:xfrm>
            <a:off x="3338576" y="2919477"/>
            <a:ext cx="1893062" cy="1477263"/>
          </a:xfrm>
          <a:custGeom>
            <a:avLst/>
            <a:gdLst/>
            <a:ahLst/>
            <a:cxnLst/>
            <a:rect l="0" t="0" r="0" b="0"/>
            <a:pathLst>
              <a:path w="1893062" h="1477263">
                <a:moveTo>
                  <a:pt x="0" y="1477263"/>
                </a:moveTo>
                <a:lnTo>
                  <a:pt x="1893062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19" name="Picture 23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2075" y="2990850"/>
            <a:ext cx="1833626" cy="1462024"/>
          </a:xfrm>
          <a:prstGeom prst="rect">
            <a:avLst/>
          </a:prstGeom>
          <a:noFill/>
        </p:spPr>
      </p:pic>
      <p:sp>
        <p:nvSpPr>
          <p:cNvPr id="2320" name="Freeform 2320"/>
          <p:cNvSpPr/>
          <p:nvPr/>
        </p:nvSpPr>
        <p:spPr>
          <a:xfrm>
            <a:off x="5234051" y="3033777"/>
            <a:ext cx="1702054" cy="1338579"/>
          </a:xfrm>
          <a:custGeom>
            <a:avLst/>
            <a:gdLst/>
            <a:ahLst/>
            <a:cxnLst/>
            <a:rect l="0" t="0" r="0" b="0"/>
            <a:pathLst>
              <a:path w="1702054" h="1338579">
                <a:moveTo>
                  <a:pt x="0" y="0"/>
                </a:moveTo>
                <a:lnTo>
                  <a:pt x="1702054" y="1338579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21" name="Picture 232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75" y="4324287"/>
            <a:ext cx="3805301" cy="138112"/>
          </a:xfrm>
          <a:prstGeom prst="rect">
            <a:avLst/>
          </a:prstGeom>
          <a:noFill/>
        </p:spPr>
      </p:pic>
      <p:pic>
        <p:nvPicPr>
          <p:cNvPr id="2322" name="Picture 232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2752725"/>
            <a:ext cx="990600" cy="371475"/>
          </a:xfrm>
          <a:prstGeom prst="rect">
            <a:avLst/>
          </a:prstGeom>
          <a:noFill/>
        </p:spPr>
      </p:pic>
      <p:sp>
        <p:nvSpPr>
          <p:cNvPr id="2323" name="Freeform 2323"/>
          <p:cNvSpPr/>
          <p:nvPr/>
        </p:nvSpPr>
        <p:spPr>
          <a:xfrm>
            <a:off x="3000375" y="2371725"/>
            <a:ext cx="1719198" cy="485775"/>
          </a:xfrm>
          <a:custGeom>
            <a:avLst/>
            <a:gdLst/>
            <a:ahLst/>
            <a:cxnLst/>
            <a:rect l="0" t="0" r="0" b="0"/>
            <a:pathLst>
              <a:path w="1719198" h="485775">
                <a:moveTo>
                  <a:pt x="0" y="81027"/>
                </a:moveTo>
                <a:cubicBezTo>
                  <a:pt x="0" y="36196"/>
                  <a:pt x="36195" y="0"/>
                  <a:pt x="81026" y="0"/>
                </a:cubicBezTo>
                <a:lnTo>
                  <a:pt x="722376" y="0"/>
                </a:lnTo>
                <a:lnTo>
                  <a:pt x="1031875" y="0"/>
                </a:lnTo>
                <a:lnTo>
                  <a:pt x="1157223" y="0"/>
                </a:lnTo>
                <a:cubicBezTo>
                  <a:pt x="1202054" y="0"/>
                  <a:pt x="1238250" y="36196"/>
                  <a:pt x="1238250" y="81027"/>
                </a:cubicBezTo>
                <a:lnTo>
                  <a:pt x="1238250" y="283337"/>
                </a:lnTo>
                <a:lnTo>
                  <a:pt x="1719198" y="457073"/>
                </a:lnTo>
                <a:lnTo>
                  <a:pt x="1238250" y="404749"/>
                </a:lnTo>
                <a:cubicBezTo>
                  <a:pt x="1238250" y="449580"/>
                  <a:pt x="1202054" y="485775"/>
                  <a:pt x="1157223" y="485775"/>
                </a:cubicBezTo>
                <a:lnTo>
                  <a:pt x="1031875" y="485775"/>
                </a:lnTo>
                <a:lnTo>
                  <a:pt x="722376" y="485775"/>
                </a:lnTo>
                <a:lnTo>
                  <a:pt x="81026" y="485775"/>
                </a:lnTo>
                <a:cubicBezTo>
                  <a:pt x="36195" y="485775"/>
                  <a:pt x="0" y="449580"/>
                  <a:pt x="0" y="404749"/>
                </a:cubicBezTo>
                <a:lnTo>
                  <a:pt x="0" y="404749"/>
                </a:lnTo>
                <a:lnTo>
                  <a:pt x="0" y="283337"/>
                </a:lnTo>
                <a:close/>
                <a:moveTo>
                  <a:pt x="1404873" y="4486275"/>
                </a:moveTo>
              </a:path>
            </a:pathLst>
          </a:custGeom>
          <a:solidFill>
            <a:srgbClr val="DAE5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4" name="Freeform 2324"/>
          <p:cNvSpPr/>
          <p:nvPr/>
        </p:nvSpPr>
        <p:spPr>
          <a:xfrm>
            <a:off x="3000375" y="2371725"/>
            <a:ext cx="1719198" cy="485775"/>
          </a:xfrm>
          <a:custGeom>
            <a:avLst/>
            <a:gdLst/>
            <a:ahLst/>
            <a:cxnLst/>
            <a:rect l="0" t="0" r="0" b="0"/>
            <a:pathLst>
              <a:path w="1719198" h="485775">
                <a:moveTo>
                  <a:pt x="0" y="81027"/>
                </a:moveTo>
                <a:cubicBezTo>
                  <a:pt x="0" y="36196"/>
                  <a:pt x="36195" y="0"/>
                  <a:pt x="81026" y="0"/>
                </a:cubicBezTo>
                <a:lnTo>
                  <a:pt x="722376" y="0"/>
                </a:lnTo>
                <a:lnTo>
                  <a:pt x="1031875" y="0"/>
                </a:lnTo>
                <a:lnTo>
                  <a:pt x="1157223" y="0"/>
                </a:lnTo>
                <a:cubicBezTo>
                  <a:pt x="1202054" y="0"/>
                  <a:pt x="1238250" y="36196"/>
                  <a:pt x="1238250" y="81027"/>
                </a:cubicBezTo>
                <a:lnTo>
                  <a:pt x="1238250" y="283337"/>
                </a:lnTo>
                <a:lnTo>
                  <a:pt x="1719198" y="457073"/>
                </a:lnTo>
                <a:lnTo>
                  <a:pt x="1238250" y="404749"/>
                </a:lnTo>
                <a:cubicBezTo>
                  <a:pt x="1238250" y="449580"/>
                  <a:pt x="1202054" y="485775"/>
                  <a:pt x="1157223" y="485775"/>
                </a:cubicBezTo>
                <a:lnTo>
                  <a:pt x="1031875" y="485775"/>
                </a:lnTo>
                <a:lnTo>
                  <a:pt x="722376" y="485775"/>
                </a:lnTo>
                <a:lnTo>
                  <a:pt x="81026" y="485775"/>
                </a:lnTo>
                <a:cubicBezTo>
                  <a:pt x="36195" y="485775"/>
                  <a:pt x="0" y="449580"/>
                  <a:pt x="0" y="404749"/>
                </a:cubicBezTo>
                <a:lnTo>
                  <a:pt x="0" y="404749"/>
                </a:lnTo>
                <a:lnTo>
                  <a:pt x="0" y="283337"/>
                </a:lnTo>
                <a:close/>
                <a:moveTo>
                  <a:pt x="1404873" y="448627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25" name="Picture 232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4343464"/>
            <a:ext cx="2071751" cy="1538224"/>
          </a:xfrm>
          <a:prstGeom prst="rect">
            <a:avLst/>
          </a:prstGeom>
          <a:noFill/>
        </p:spPr>
      </p:pic>
      <p:sp>
        <p:nvSpPr>
          <p:cNvPr id="2326" name="Freeform 2326"/>
          <p:cNvSpPr/>
          <p:nvPr/>
        </p:nvSpPr>
        <p:spPr>
          <a:xfrm>
            <a:off x="5091176" y="4395852"/>
            <a:ext cx="1943734" cy="1403349"/>
          </a:xfrm>
          <a:custGeom>
            <a:avLst/>
            <a:gdLst/>
            <a:ahLst/>
            <a:cxnLst/>
            <a:rect l="0" t="0" r="0" b="0"/>
            <a:pathLst>
              <a:path w="1943734" h="1403349">
                <a:moveTo>
                  <a:pt x="0" y="1403349"/>
                </a:moveTo>
                <a:lnTo>
                  <a:pt x="1943734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27" name="Picture 232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5629275"/>
            <a:ext cx="990600" cy="371475"/>
          </a:xfrm>
          <a:prstGeom prst="rect">
            <a:avLst/>
          </a:prstGeom>
          <a:noFill/>
        </p:spPr>
      </p:pic>
      <p:pic>
        <p:nvPicPr>
          <p:cNvPr id="2328" name="Picture 232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8450" y="4229100"/>
            <a:ext cx="990600" cy="381000"/>
          </a:xfrm>
          <a:prstGeom prst="rect">
            <a:avLst/>
          </a:prstGeom>
          <a:noFill/>
        </p:spPr>
      </p:pic>
      <p:pic>
        <p:nvPicPr>
          <p:cNvPr id="2329" name="Picture 232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4150" y="4229100"/>
            <a:ext cx="990600" cy="381000"/>
          </a:xfrm>
          <a:prstGeom prst="rect">
            <a:avLst/>
          </a:prstGeom>
          <a:noFill/>
        </p:spPr>
      </p:pic>
      <p:pic>
        <p:nvPicPr>
          <p:cNvPr id="2330" name="Picture 232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2950" y="3609975"/>
            <a:ext cx="990600" cy="371475"/>
          </a:xfrm>
          <a:prstGeom prst="rect">
            <a:avLst/>
          </a:prstGeom>
          <a:noFill/>
        </p:spPr>
      </p:pic>
      <p:sp>
        <p:nvSpPr>
          <p:cNvPr id="2331" name="Freeform 2331"/>
          <p:cNvSpPr/>
          <p:nvPr/>
        </p:nvSpPr>
        <p:spPr>
          <a:xfrm>
            <a:off x="8234426" y="3805302"/>
            <a:ext cx="285750" cy="266700"/>
          </a:xfrm>
          <a:custGeom>
            <a:avLst/>
            <a:gdLst/>
            <a:ahLst/>
            <a:cxnLst/>
            <a:rect l="0" t="0" r="0" b="0"/>
            <a:pathLst>
              <a:path w="285750" h="266700">
                <a:moveTo>
                  <a:pt x="0" y="266700"/>
                </a:moveTo>
                <a:lnTo>
                  <a:pt x="142875" y="0"/>
                </a:lnTo>
                <a:lnTo>
                  <a:pt x="285750" y="266700"/>
                </a:lnTo>
                <a:close/>
                <a:moveTo>
                  <a:pt x="-5448428" y="3052698"/>
                </a:moveTo>
              </a:path>
            </a:pathLst>
          </a:custGeom>
          <a:solidFill>
            <a:srgbClr val="4F81B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2" name="Freeform 2332"/>
          <p:cNvSpPr/>
          <p:nvPr/>
        </p:nvSpPr>
        <p:spPr>
          <a:xfrm>
            <a:off x="8234426" y="3805302"/>
            <a:ext cx="285750" cy="266700"/>
          </a:xfrm>
          <a:custGeom>
            <a:avLst/>
            <a:gdLst/>
            <a:ahLst/>
            <a:cxnLst/>
            <a:rect l="0" t="0" r="0" b="0"/>
            <a:pathLst>
              <a:path w="285750" h="266700">
                <a:moveTo>
                  <a:pt x="0" y="266700"/>
                </a:moveTo>
                <a:lnTo>
                  <a:pt x="142875" y="0"/>
                </a:lnTo>
                <a:lnTo>
                  <a:pt x="285750" y="266700"/>
                </a:lnTo>
                <a:close/>
                <a:moveTo>
                  <a:pt x="-5448428" y="305269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3" name="Freeform 2333"/>
          <p:cNvSpPr/>
          <p:nvPr/>
        </p:nvSpPr>
        <p:spPr>
          <a:xfrm>
            <a:off x="6510401" y="401485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3943478" y="284314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4" name="Freeform 2334"/>
          <p:cNvSpPr/>
          <p:nvPr/>
        </p:nvSpPr>
        <p:spPr>
          <a:xfrm>
            <a:off x="6510401" y="401485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3943478" y="284314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5" name="Freeform 2335"/>
          <p:cNvSpPr/>
          <p:nvPr/>
        </p:nvSpPr>
        <p:spPr>
          <a:xfrm>
            <a:off x="3452876" y="3976752"/>
            <a:ext cx="285750" cy="276225"/>
          </a:xfrm>
          <a:custGeom>
            <a:avLst/>
            <a:gdLst/>
            <a:ahLst/>
            <a:cxnLst/>
            <a:rect l="0" t="0" r="0" b="0"/>
            <a:pathLst>
              <a:path w="285750" h="276225">
                <a:moveTo>
                  <a:pt x="0" y="276225"/>
                </a:moveTo>
                <a:lnTo>
                  <a:pt x="142875" y="0"/>
                </a:lnTo>
                <a:lnTo>
                  <a:pt x="285750" y="276225"/>
                </a:lnTo>
                <a:close/>
                <a:moveTo>
                  <a:pt x="-847853" y="288124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6" name="Freeform 2336"/>
          <p:cNvSpPr/>
          <p:nvPr/>
        </p:nvSpPr>
        <p:spPr>
          <a:xfrm>
            <a:off x="3452876" y="3976752"/>
            <a:ext cx="285750" cy="276225"/>
          </a:xfrm>
          <a:custGeom>
            <a:avLst/>
            <a:gdLst/>
            <a:ahLst/>
            <a:cxnLst/>
            <a:rect l="0" t="0" r="0" b="0"/>
            <a:pathLst>
              <a:path w="285750" h="276225">
                <a:moveTo>
                  <a:pt x="0" y="276225"/>
                </a:moveTo>
                <a:lnTo>
                  <a:pt x="142875" y="0"/>
                </a:lnTo>
                <a:lnTo>
                  <a:pt x="285750" y="276225"/>
                </a:lnTo>
                <a:close/>
                <a:moveTo>
                  <a:pt x="-847853" y="288124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7" name="Freeform 2337"/>
          <p:cNvSpPr/>
          <p:nvPr/>
        </p:nvSpPr>
        <p:spPr>
          <a:xfrm>
            <a:off x="1485900" y="5114925"/>
            <a:ext cx="2552700" cy="1533525"/>
          </a:xfrm>
          <a:custGeom>
            <a:avLst/>
            <a:gdLst/>
            <a:ahLst/>
            <a:cxnLst/>
            <a:rect l="0" t="0" r="0" b="0"/>
            <a:pathLst>
              <a:path w="2552700" h="1533525">
                <a:moveTo>
                  <a:pt x="0" y="255651"/>
                </a:moveTo>
                <a:cubicBezTo>
                  <a:pt x="0" y="114427"/>
                  <a:pt x="114427" y="0"/>
                  <a:pt x="255651" y="0"/>
                </a:cubicBezTo>
                <a:lnTo>
                  <a:pt x="2297048" y="0"/>
                </a:lnTo>
                <a:cubicBezTo>
                  <a:pt x="2438272" y="0"/>
                  <a:pt x="2552700" y="114427"/>
                  <a:pt x="2552700" y="255651"/>
                </a:cubicBezTo>
                <a:lnTo>
                  <a:pt x="2552700" y="1277938"/>
                </a:lnTo>
                <a:cubicBezTo>
                  <a:pt x="2552700" y="1419098"/>
                  <a:pt x="2438272" y="1533525"/>
                  <a:pt x="2297048" y="1533525"/>
                </a:cubicBezTo>
                <a:lnTo>
                  <a:pt x="255651" y="1533525"/>
                </a:lnTo>
                <a:cubicBezTo>
                  <a:pt x="114427" y="1533525"/>
                  <a:pt x="0" y="1419098"/>
                  <a:pt x="0" y="1277938"/>
                </a:cubicBezTo>
                <a:close/>
                <a:moveTo>
                  <a:pt x="1524" y="1743075"/>
                </a:moveTo>
              </a:path>
            </a:pathLst>
          </a:custGeom>
          <a:solidFill>
            <a:srgbClr val="F2DADA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8" name="Freeform 2338"/>
          <p:cNvSpPr/>
          <p:nvPr/>
        </p:nvSpPr>
        <p:spPr>
          <a:xfrm>
            <a:off x="1485900" y="5114925"/>
            <a:ext cx="2552700" cy="1533525"/>
          </a:xfrm>
          <a:custGeom>
            <a:avLst/>
            <a:gdLst/>
            <a:ahLst/>
            <a:cxnLst/>
            <a:rect l="0" t="0" r="0" b="0"/>
            <a:pathLst>
              <a:path w="2552700" h="1533525">
                <a:moveTo>
                  <a:pt x="0" y="255651"/>
                </a:moveTo>
                <a:cubicBezTo>
                  <a:pt x="0" y="114427"/>
                  <a:pt x="114427" y="0"/>
                  <a:pt x="255651" y="0"/>
                </a:cubicBezTo>
                <a:lnTo>
                  <a:pt x="2297048" y="0"/>
                </a:lnTo>
                <a:cubicBezTo>
                  <a:pt x="2438272" y="0"/>
                  <a:pt x="2552700" y="114427"/>
                  <a:pt x="2552700" y="255651"/>
                </a:cubicBezTo>
                <a:lnTo>
                  <a:pt x="2552700" y="1277938"/>
                </a:lnTo>
                <a:cubicBezTo>
                  <a:pt x="2552700" y="1419098"/>
                  <a:pt x="2438272" y="1533525"/>
                  <a:pt x="2297048" y="1533525"/>
                </a:cubicBezTo>
                <a:lnTo>
                  <a:pt x="255651" y="1533525"/>
                </a:lnTo>
                <a:cubicBezTo>
                  <a:pt x="114427" y="1533525"/>
                  <a:pt x="0" y="1419098"/>
                  <a:pt x="0" y="1277938"/>
                </a:cubicBezTo>
                <a:close/>
                <a:moveTo>
                  <a:pt x="1524" y="174307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9" name="Picture 2339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7075" y="5419789"/>
            <a:ext cx="776287" cy="138112"/>
          </a:xfrm>
          <a:prstGeom prst="rect">
            <a:avLst/>
          </a:prstGeom>
          <a:noFill/>
        </p:spPr>
      </p:pic>
      <p:pic>
        <p:nvPicPr>
          <p:cNvPr id="2340" name="Picture 2340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7550" y="5838825"/>
            <a:ext cx="776287" cy="138112"/>
          </a:xfrm>
          <a:prstGeom prst="rect">
            <a:avLst/>
          </a:prstGeom>
          <a:noFill/>
        </p:spPr>
      </p:pic>
      <p:pic>
        <p:nvPicPr>
          <p:cNvPr id="2341" name="Picture 234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8025" y="6248400"/>
            <a:ext cx="776287" cy="138112"/>
          </a:xfrm>
          <a:prstGeom prst="rect">
            <a:avLst/>
          </a:prstGeom>
          <a:noFill/>
        </p:spPr>
      </p:pic>
      <p:sp>
        <p:nvSpPr>
          <p:cNvPr id="2342" name="Freeform 2342"/>
          <p:cNvSpPr/>
          <p:nvPr/>
        </p:nvSpPr>
        <p:spPr>
          <a:xfrm>
            <a:off x="5329809" y="6000750"/>
            <a:ext cx="2414016" cy="771525"/>
          </a:xfrm>
          <a:custGeom>
            <a:avLst/>
            <a:gdLst/>
            <a:ahLst/>
            <a:cxnLst/>
            <a:rect l="0" t="0" r="0" b="0"/>
            <a:pathLst>
              <a:path w="2414016" h="771525">
                <a:moveTo>
                  <a:pt x="318516" y="128588"/>
                </a:moveTo>
                <a:cubicBezTo>
                  <a:pt x="318516" y="57570"/>
                  <a:pt x="376046" y="0"/>
                  <a:pt x="447167" y="0"/>
                </a:cubicBezTo>
                <a:lnTo>
                  <a:pt x="667766" y="0"/>
                </a:lnTo>
                <a:lnTo>
                  <a:pt x="1191641" y="0"/>
                </a:lnTo>
                <a:lnTo>
                  <a:pt x="2285364" y="0"/>
                </a:lnTo>
                <a:cubicBezTo>
                  <a:pt x="2356484" y="0"/>
                  <a:pt x="2414016" y="57570"/>
                  <a:pt x="2414016" y="128588"/>
                </a:cubicBezTo>
                <a:lnTo>
                  <a:pt x="2414016" y="128588"/>
                </a:lnTo>
                <a:lnTo>
                  <a:pt x="2414016" y="321463"/>
                </a:lnTo>
                <a:lnTo>
                  <a:pt x="2414016" y="642938"/>
                </a:lnTo>
                <a:cubicBezTo>
                  <a:pt x="2414016" y="713956"/>
                  <a:pt x="2356484" y="771525"/>
                  <a:pt x="2285364" y="771525"/>
                </a:cubicBezTo>
                <a:lnTo>
                  <a:pt x="1191641" y="771525"/>
                </a:lnTo>
                <a:lnTo>
                  <a:pt x="667766" y="771525"/>
                </a:lnTo>
                <a:lnTo>
                  <a:pt x="447167" y="771525"/>
                </a:lnTo>
                <a:cubicBezTo>
                  <a:pt x="376046" y="771525"/>
                  <a:pt x="318516" y="713956"/>
                  <a:pt x="318516" y="642938"/>
                </a:cubicBezTo>
                <a:lnTo>
                  <a:pt x="318516" y="321463"/>
                </a:lnTo>
                <a:lnTo>
                  <a:pt x="0" y="39637"/>
                </a:lnTo>
                <a:lnTo>
                  <a:pt x="318516" y="128588"/>
                </a:lnTo>
                <a:close/>
                <a:moveTo>
                  <a:pt x="-4601147" y="857250"/>
                </a:moveTo>
              </a:path>
            </a:pathLst>
          </a:custGeom>
          <a:solidFill>
            <a:srgbClr val="DAE5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3" name="Freeform 2343"/>
          <p:cNvSpPr/>
          <p:nvPr/>
        </p:nvSpPr>
        <p:spPr>
          <a:xfrm>
            <a:off x="5329809" y="6000750"/>
            <a:ext cx="2414016" cy="771525"/>
          </a:xfrm>
          <a:custGeom>
            <a:avLst/>
            <a:gdLst/>
            <a:ahLst/>
            <a:cxnLst/>
            <a:rect l="0" t="0" r="0" b="0"/>
            <a:pathLst>
              <a:path w="2414016" h="771525">
                <a:moveTo>
                  <a:pt x="318516" y="128588"/>
                </a:moveTo>
                <a:cubicBezTo>
                  <a:pt x="318516" y="57570"/>
                  <a:pt x="376046" y="0"/>
                  <a:pt x="447167" y="0"/>
                </a:cubicBezTo>
                <a:lnTo>
                  <a:pt x="667766" y="0"/>
                </a:lnTo>
                <a:lnTo>
                  <a:pt x="1191641" y="0"/>
                </a:lnTo>
                <a:lnTo>
                  <a:pt x="2285364" y="0"/>
                </a:lnTo>
                <a:cubicBezTo>
                  <a:pt x="2356484" y="0"/>
                  <a:pt x="2414016" y="57570"/>
                  <a:pt x="2414016" y="128588"/>
                </a:cubicBezTo>
                <a:lnTo>
                  <a:pt x="2414016" y="128588"/>
                </a:lnTo>
                <a:lnTo>
                  <a:pt x="2414016" y="321463"/>
                </a:lnTo>
                <a:lnTo>
                  <a:pt x="2414016" y="642938"/>
                </a:lnTo>
                <a:cubicBezTo>
                  <a:pt x="2414016" y="713956"/>
                  <a:pt x="2356484" y="771525"/>
                  <a:pt x="2285364" y="771525"/>
                </a:cubicBezTo>
                <a:lnTo>
                  <a:pt x="1191641" y="771525"/>
                </a:lnTo>
                <a:lnTo>
                  <a:pt x="667766" y="771525"/>
                </a:lnTo>
                <a:lnTo>
                  <a:pt x="447167" y="771525"/>
                </a:lnTo>
                <a:cubicBezTo>
                  <a:pt x="376046" y="771525"/>
                  <a:pt x="318516" y="713956"/>
                  <a:pt x="318516" y="642938"/>
                </a:cubicBezTo>
                <a:lnTo>
                  <a:pt x="318516" y="321463"/>
                </a:lnTo>
                <a:lnTo>
                  <a:pt x="0" y="39637"/>
                </a:lnTo>
                <a:lnTo>
                  <a:pt x="318516" y="128588"/>
                </a:lnTo>
                <a:close/>
                <a:moveTo>
                  <a:pt x="-4601147" y="8572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4" name="Freeform 2344"/>
          <p:cNvSpPr/>
          <p:nvPr/>
        </p:nvSpPr>
        <p:spPr>
          <a:xfrm>
            <a:off x="7762875" y="4867275"/>
            <a:ext cx="2562225" cy="1304925"/>
          </a:xfrm>
          <a:custGeom>
            <a:avLst/>
            <a:gdLst/>
            <a:ahLst/>
            <a:cxnLst/>
            <a:rect l="0" t="0" r="0" b="0"/>
            <a:pathLst>
              <a:path w="2562225" h="1304925">
                <a:moveTo>
                  <a:pt x="0" y="217552"/>
                </a:moveTo>
                <a:cubicBezTo>
                  <a:pt x="0" y="97409"/>
                  <a:pt x="97408" y="0"/>
                  <a:pt x="217551" y="0"/>
                </a:cubicBezTo>
                <a:lnTo>
                  <a:pt x="2344673" y="0"/>
                </a:lnTo>
                <a:cubicBezTo>
                  <a:pt x="2464816" y="0"/>
                  <a:pt x="2562225" y="97409"/>
                  <a:pt x="2562225" y="217552"/>
                </a:cubicBezTo>
                <a:lnTo>
                  <a:pt x="2562225" y="1087438"/>
                </a:lnTo>
                <a:cubicBezTo>
                  <a:pt x="2562225" y="1207555"/>
                  <a:pt x="2464816" y="1304925"/>
                  <a:pt x="2344673" y="1304925"/>
                </a:cubicBezTo>
                <a:lnTo>
                  <a:pt x="217551" y="1304925"/>
                </a:lnTo>
                <a:cubicBezTo>
                  <a:pt x="97408" y="1304925"/>
                  <a:pt x="0" y="1207555"/>
                  <a:pt x="0" y="1087438"/>
                </a:cubicBezTo>
                <a:close/>
                <a:moveTo>
                  <a:pt x="-5989702" y="1990725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5" name="Freeform 2345"/>
          <p:cNvSpPr/>
          <p:nvPr/>
        </p:nvSpPr>
        <p:spPr>
          <a:xfrm>
            <a:off x="7762875" y="4867275"/>
            <a:ext cx="2562225" cy="1304925"/>
          </a:xfrm>
          <a:custGeom>
            <a:avLst/>
            <a:gdLst/>
            <a:ahLst/>
            <a:cxnLst/>
            <a:rect l="0" t="0" r="0" b="0"/>
            <a:pathLst>
              <a:path w="2562225" h="1304925">
                <a:moveTo>
                  <a:pt x="0" y="217552"/>
                </a:moveTo>
                <a:cubicBezTo>
                  <a:pt x="0" y="97409"/>
                  <a:pt x="97408" y="0"/>
                  <a:pt x="217551" y="0"/>
                </a:cubicBezTo>
                <a:lnTo>
                  <a:pt x="2344673" y="0"/>
                </a:lnTo>
                <a:cubicBezTo>
                  <a:pt x="2464816" y="0"/>
                  <a:pt x="2562225" y="97409"/>
                  <a:pt x="2562225" y="217552"/>
                </a:cubicBezTo>
                <a:lnTo>
                  <a:pt x="2562225" y="1087438"/>
                </a:lnTo>
                <a:cubicBezTo>
                  <a:pt x="2562225" y="1207555"/>
                  <a:pt x="2464816" y="1304925"/>
                  <a:pt x="2344673" y="1304925"/>
                </a:cubicBezTo>
                <a:lnTo>
                  <a:pt x="217551" y="1304925"/>
                </a:lnTo>
                <a:cubicBezTo>
                  <a:pt x="97408" y="1304925"/>
                  <a:pt x="0" y="1207555"/>
                  <a:pt x="0" y="1087438"/>
                </a:cubicBezTo>
                <a:close/>
                <a:moveTo>
                  <a:pt x="-5989702" y="199072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6" name="Freeform 2346"/>
          <p:cNvSpPr/>
          <p:nvPr/>
        </p:nvSpPr>
        <p:spPr>
          <a:xfrm>
            <a:off x="9758426" y="5043552"/>
            <a:ext cx="323850" cy="304799"/>
          </a:xfrm>
          <a:custGeom>
            <a:avLst/>
            <a:gdLst/>
            <a:ahLst/>
            <a:cxnLst/>
            <a:rect l="0" t="0" r="0" b="0"/>
            <a:pathLst>
              <a:path w="323850" h="304799">
                <a:moveTo>
                  <a:pt x="0" y="304799"/>
                </a:moveTo>
                <a:lnTo>
                  <a:pt x="161925" y="0"/>
                </a:lnTo>
                <a:lnTo>
                  <a:pt x="323850" y="304799"/>
                </a:lnTo>
                <a:close/>
                <a:moveTo>
                  <a:pt x="-8248777" y="1814448"/>
                </a:moveTo>
              </a:path>
            </a:pathLst>
          </a:custGeom>
          <a:solidFill>
            <a:srgbClr val="4F81B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7" name="Freeform 2347"/>
          <p:cNvSpPr/>
          <p:nvPr/>
        </p:nvSpPr>
        <p:spPr>
          <a:xfrm>
            <a:off x="9758426" y="5043552"/>
            <a:ext cx="323850" cy="304799"/>
          </a:xfrm>
          <a:custGeom>
            <a:avLst/>
            <a:gdLst/>
            <a:ahLst/>
            <a:cxnLst/>
            <a:rect l="0" t="0" r="0" b="0"/>
            <a:pathLst>
              <a:path w="323850" h="304799">
                <a:moveTo>
                  <a:pt x="0" y="304799"/>
                </a:moveTo>
                <a:lnTo>
                  <a:pt x="161925" y="0"/>
                </a:lnTo>
                <a:lnTo>
                  <a:pt x="323850" y="304799"/>
                </a:lnTo>
                <a:close/>
                <a:moveTo>
                  <a:pt x="-8248777" y="181444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8" name="Freeform 2348"/>
          <p:cNvSpPr/>
          <p:nvPr/>
        </p:nvSpPr>
        <p:spPr>
          <a:xfrm>
            <a:off x="9796526" y="5776913"/>
            <a:ext cx="247650" cy="238125"/>
          </a:xfrm>
          <a:custGeom>
            <a:avLst/>
            <a:gdLst/>
            <a:ahLst/>
            <a:cxnLst/>
            <a:rect l="0" t="0" r="0" b="0"/>
            <a:pathLst>
              <a:path w="247650" h="238125">
                <a:moveTo>
                  <a:pt x="0" y="238125"/>
                </a:moveTo>
                <a:lnTo>
                  <a:pt x="247650" y="238125"/>
                </a:lnTo>
                <a:lnTo>
                  <a:pt x="2476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9" name="Freeform 2349"/>
          <p:cNvSpPr/>
          <p:nvPr/>
        </p:nvSpPr>
        <p:spPr>
          <a:xfrm>
            <a:off x="9796526" y="5776913"/>
            <a:ext cx="247650" cy="238125"/>
          </a:xfrm>
          <a:custGeom>
            <a:avLst/>
            <a:gdLst/>
            <a:ahLst/>
            <a:cxnLst/>
            <a:rect l="0" t="0" r="0" b="0"/>
            <a:pathLst>
              <a:path w="247650" h="238125">
                <a:moveTo>
                  <a:pt x="0" y="238125"/>
                </a:moveTo>
                <a:lnTo>
                  <a:pt x="247650" y="238125"/>
                </a:lnTo>
                <a:lnTo>
                  <a:pt x="2476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0" name="Freeform 2350"/>
          <p:cNvSpPr/>
          <p:nvPr/>
        </p:nvSpPr>
        <p:spPr>
          <a:xfrm>
            <a:off x="9758426" y="5395976"/>
            <a:ext cx="323850" cy="304737"/>
          </a:xfrm>
          <a:custGeom>
            <a:avLst/>
            <a:gdLst/>
            <a:ahLst/>
            <a:cxnLst/>
            <a:rect l="0" t="0" r="0" b="0"/>
            <a:pathLst>
              <a:path w="323850" h="304737">
                <a:moveTo>
                  <a:pt x="0" y="304737"/>
                </a:moveTo>
                <a:lnTo>
                  <a:pt x="161925" y="0"/>
                </a:lnTo>
                <a:lnTo>
                  <a:pt x="323850" y="304737"/>
                </a:lnTo>
                <a:close/>
                <a:moveTo>
                  <a:pt x="-8601139" y="1462024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1" name="Freeform 2351"/>
          <p:cNvSpPr/>
          <p:nvPr/>
        </p:nvSpPr>
        <p:spPr>
          <a:xfrm>
            <a:off x="9758426" y="5395976"/>
            <a:ext cx="323850" cy="304737"/>
          </a:xfrm>
          <a:custGeom>
            <a:avLst/>
            <a:gdLst/>
            <a:ahLst/>
            <a:cxnLst/>
            <a:rect l="0" t="0" r="0" b="0"/>
            <a:pathLst>
              <a:path w="323850" h="304737">
                <a:moveTo>
                  <a:pt x="0" y="304737"/>
                </a:moveTo>
                <a:lnTo>
                  <a:pt x="161925" y="0"/>
                </a:lnTo>
                <a:lnTo>
                  <a:pt x="323850" y="304737"/>
                </a:lnTo>
                <a:close/>
                <a:moveTo>
                  <a:pt x="-8601139" y="1462024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2" name="Freeform 2352"/>
          <p:cNvSpPr/>
          <p:nvPr/>
        </p:nvSpPr>
        <p:spPr>
          <a:xfrm>
            <a:off x="8067675" y="2409825"/>
            <a:ext cx="2305050" cy="1122299"/>
          </a:xfrm>
          <a:custGeom>
            <a:avLst/>
            <a:gdLst/>
            <a:ahLst/>
            <a:cxnLst/>
            <a:rect l="0" t="0" r="0" b="0"/>
            <a:pathLst>
              <a:path w="2305050" h="1122299">
                <a:moveTo>
                  <a:pt x="0" y="131827"/>
                </a:moveTo>
                <a:cubicBezTo>
                  <a:pt x="0" y="59055"/>
                  <a:pt x="59055" y="0"/>
                  <a:pt x="131826" y="0"/>
                </a:cubicBezTo>
                <a:lnTo>
                  <a:pt x="1344676" y="0"/>
                </a:lnTo>
                <a:lnTo>
                  <a:pt x="1920875" y="0"/>
                </a:lnTo>
                <a:lnTo>
                  <a:pt x="2173223" y="0"/>
                </a:lnTo>
                <a:cubicBezTo>
                  <a:pt x="2245994" y="0"/>
                  <a:pt x="2305050" y="59055"/>
                  <a:pt x="2305050" y="131827"/>
                </a:cubicBezTo>
                <a:lnTo>
                  <a:pt x="2305050" y="461137"/>
                </a:lnTo>
                <a:lnTo>
                  <a:pt x="2305050" y="658877"/>
                </a:lnTo>
                <a:lnTo>
                  <a:pt x="2305050" y="658749"/>
                </a:lnTo>
                <a:cubicBezTo>
                  <a:pt x="2305050" y="731521"/>
                  <a:pt x="2245994" y="790575"/>
                  <a:pt x="2173223" y="790575"/>
                </a:cubicBezTo>
                <a:lnTo>
                  <a:pt x="1920875" y="790575"/>
                </a:lnTo>
                <a:lnTo>
                  <a:pt x="1159129" y="1122299"/>
                </a:lnTo>
                <a:lnTo>
                  <a:pt x="1344676" y="790575"/>
                </a:lnTo>
                <a:lnTo>
                  <a:pt x="131826" y="790575"/>
                </a:lnTo>
                <a:cubicBezTo>
                  <a:pt x="59055" y="790575"/>
                  <a:pt x="0" y="731521"/>
                  <a:pt x="0" y="658749"/>
                </a:cubicBezTo>
                <a:lnTo>
                  <a:pt x="0" y="658877"/>
                </a:lnTo>
                <a:lnTo>
                  <a:pt x="0" y="461137"/>
                </a:lnTo>
                <a:close/>
                <a:moveTo>
                  <a:pt x="-3751327" y="4448175"/>
                </a:moveTo>
              </a:path>
            </a:pathLst>
          </a:custGeom>
          <a:solidFill>
            <a:srgbClr val="DAE5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3" name="Freeform 2353"/>
          <p:cNvSpPr/>
          <p:nvPr/>
        </p:nvSpPr>
        <p:spPr>
          <a:xfrm>
            <a:off x="8067675" y="2409825"/>
            <a:ext cx="2305050" cy="1122299"/>
          </a:xfrm>
          <a:custGeom>
            <a:avLst/>
            <a:gdLst/>
            <a:ahLst/>
            <a:cxnLst/>
            <a:rect l="0" t="0" r="0" b="0"/>
            <a:pathLst>
              <a:path w="2305050" h="1122299">
                <a:moveTo>
                  <a:pt x="0" y="131827"/>
                </a:moveTo>
                <a:cubicBezTo>
                  <a:pt x="0" y="59055"/>
                  <a:pt x="59055" y="0"/>
                  <a:pt x="131826" y="0"/>
                </a:cubicBezTo>
                <a:lnTo>
                  <a:pt x="1344676" y="0"/>
                </a:lnTo>
                <a:lnTo>
                  <a:pt x="1920875" y="0"/>
                </a:lnTo>
                <a:lnTo>
                  <a:pt x="2173223" y="0"/>
                </a:lnTo>
                <a:cubicBezTo>
                  <a:pt x="2245994" y="0"/>
                  <a:pt x="2305050" y="59055"/>
                  <a:pt x="2305050" y="131827"/>
                </a:cubicBezTo>
                <a:lnTo>
                  <a:pt x="2305050" y="461137"/>
                </a:lnTo>
                <a:lnTo>
                  <a:pt x="2305050" y="658877"/>
                </a:lnTo>
                <a:lnTo>
                  <a:pt x="2305050" y="658749"/>
                </a:lnTo>
                <a:cubicBezTo>
                  <a:pt x="2305050" y="731521"/>
                  <a:pt x="2245994" y="790575"/>
                  <a:pt x="2173223" y="790575"/>
                </a:cubicBezTo>
                <a:lnTo>
                  <a:pt x="1920875" y="790575"/>
                </a:lnTo>
                <a:lnTo>
                  <a:pt x="1159129" y="1122299"/>
                </a:lnTo>
                <a:lnTo>
                  <a:pt x="1344676" y="790575"/>
                </a:lnTo>
                <a:lnTo>
                  <a:pt x="131826" y="790575"/>
                </a:lnTo>
                <a:cubicBezTo>
                  <a:pt x="59055" y="790575"/>
                  <a:pt x="0" y="731521"/>
                  <a:pt x="0" y="658749"/>
                </a:cubicBezTo>
                <a:lnTo>
                  <a:pt x="0" y="658877"/>
                </a:lnTo>
                <a:lnTo>
                  <a:pt x="0" y="461137"/>
                </a:lnTo>
                <a:close/>
                <a:moveTo>
                  <a:pt x="-3751327" y="444817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4" name="Freeform 2354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5" name="Freeform 2355"/>
          <p:cNvSpPr/>
          <p:nvPr/>
        </p:nvSpPr>
        <p:spPr>
          <a:xfrm>
            <a:off x="595376" y="285054"/>
            <a:ext cx="818642" cy="109408"/>
          </a:xfrm>
          <a:custGeom>
            <a:avLst/>
            <a:gdLst/>
            <a:ahLst/>
            <a:cxnLst/>
            <a:rect l="0" t="0" r="0" b="0"/>
            <a:pathLst>
              <a:path w="818642" h="109408">
                <a:moveTo>
                  <a:pt x="1" y="109408"/>
                </a:moveTo>
                <a:lnTo>
                  <a:pt x="818642" y="10940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7294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6" name="Freeform 2356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7" name="Rectangle 2357"/>
          <p:cNvSpPr/>
          <p:nvPr/>
        </p:nvSpPr>
        <p:spPr>
          <a:xfrm>
            <a:off x="598169" y="866112"/>
            <a:ext cx="9410052" cy="13892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Pasul 2: Root ports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Fiecare switch non-root trebuie să aibă un </a:t>
            </a:r>
            <a:r>
              <a:rPr lang="en-GB" sz="2779" b="1" i="0" spc="0" baseline="0" dirty="0">
                <a:solidFill>
                  <a:srgbClr val="0C75A8"/>
                </a:solidFill>
                <a:latin typeface="WorkSans-Bold"/>
              </a:rPr>
              <a:t>root port</a:t>
            </a:r>
          </a:p>
        </p:txBody>
      </p:sp>
      <p:sp>
        <p:nvSpPr>
          <p:cNvPr id="2358" name="Rectangle 2358"/>
          <p:cNvSpPr/>
          <p:nvPr/>
        </p:nvSpPr>
        <p:spPr>
          <a:xfrm>
            <a:off x="1771650" y="6431677"/>
            <a:ext cx="9879914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701530" algn="l"/>
              </a:tabLst>
            </a:pPr>
            <a:r>
              <a:rPr lang="en-GB" sz="1802" b="0" i="0" spc="0" baseline="0" dirty="0">
                <a:solidFill>
                  <a:srgbClr val="000000"/>
                </a:solidFill>
                <a:latin typeface="Calibri"/>
              </a:rPr>
              <a:t>10/10/23	</a:t>
            </a:r>
            <a:r>
              <a:rPr lang="en-GB" sz="1818" b="0" i="0" spc="0" baseline="2500" dirty="0">
                <a:solidFill>
                  <a:srgbClr val="898989"/>
                </a:solidFill>
                <a:latin typeface="WorkSans-Regular"/>
              </a:rPr>
              <a:t>56</a:t>
            </a:r>
          </a:p>
        </p:txBody>
      </p:sp>
      <p:sp>
        <p:nvSpPr>
          <p:cNvPr id="2359" name="Rectangle 2359"/>
          <p:cNvSpPr/>
          <p:nvPr/>
        </p:nvSpPr>
        <p:spPr>
          <a:xfrm>
            <a:off x="5034279" y="2971562"/>
            <a:ext cx="92546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A</a:t>
            </a:r>
          </a:p>
        </p:txBody>
      </p:sp>
      <p:sp>
        <p:nvSpPr>
          <p:cNvPr id="2360" name="Rectangle 2360"/>
          <p:cNvSpPr/>
          <p:nvPr/>
        </p:nvSpPr>
        <p:spPr>
          <a:xfrm>
            <a:off x="2922651" y="4021629"/>
            <a:ext cx="49130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Fa0/1</a:t>
            </a:r>
          </a:p>
        </p:txBody>
      </p:sp>
      <p:sp>
        <p:nvSpPr>
          <p:cNvPr id="2361" name="Rectangle 2361"/>
          <p:cNvSpPr/>
          <p:nvPr/>
        </p:nvSpPr>
        <p:spPr>
          <a:xfrm>
            <a:off x="4181475" y="3151026"/>
            <a:ext cx="1976387" cy="2458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86534" algn="l"/>
              </a:tabLst>
            </a:pPr>
            <a:r>
              <a:rPr lang="en-GB" sz="1425" b="1" i="0" spc="0" baseline="0" dirty="0">
                <a:solidFill>
                  <a:srgbClr val="000000"/>
                </a:solidFill>
                <a:latin typeface="Consolas-Bold"/>
              </a:rPr>
              <a:t>Fa0/2	</a:t>
            </a:r>
            <a:r>
              <a:rPr lang="en-GB" sz="2162" b="1" i="0" spc="0" baseline="-35726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362" name="Rectangle 2362"/>
          <p:cNvSpPr/>
          <p:nvPr/>
        </p:nvSpPr>
        <p:spPr>
          <a:xfrm>
            <a:off x="3327653" y="2442130"/>
            <a:ext cx="596270" cy="3910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8805"/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Root </a:t>
            </a:r>
          </a:p>
          <a:p>
            <a:pPr marL="0">
              <a:lnSpc>
                <a:spcPts val="1652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Bridge</a:t>
            </a:r>
          </a:p>
        </p:txBody>
      </p:sp>
      <p:sp>
        <p:nvSpPr>
          <p:cNvPr id="2363" name="Rectangle 2363"/>
          <p:cNvSpPr/>
          <p:nvPr/>
        </p:nvSpPr>
        <p:spPr>
          <a:xfrm>
            <a:off x="5034279" y="5849700"/>
            <a:ext cx="74526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E</a:t>
            </a:r>
          </a:p>
        </p:txBody>
      </p:sp>
      <p:sp>
        <p:nvSpPr>
          <p:cNvPr id="2364" name="Rectangle 2364"/>
          <p:cNvSpPr/>
          <p:nvPr/>
        </p:nvSpPr>
        <p:spPr>
          <a:xfrm>
            <a:off x="3186429" y="4451350"/>
            <a:ext cx="3776319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95700" algn="l"/>
                <a:tab pos="3695700" algn="l"/>
              </a:tabLst>
            </a:pPr>
            <a:r>
              <a:rPr lang="en-GB" sz="1200" b="1" i="0" spc="0" baseline="0" dirty="0">
                <a:solidFill>
                  <a:srgbClr val="FFFFFF"/>
                </a:solidFill>
                <a:latin typeface="Calibri-Bold"/>
              </a:rPr>
              <a:t>B	C	</a:t>
            </a:r>
          </a:p>
        </p:txBody>
      </p:sp>
      <p:sp>
        <p:nvSpPr>
          <p:cNvPr id="2365" name="Rectangle 2365"/>
          <p:cNvSpPr/>
          <p:nvPr/>
        </p:nvSpPr>
        <p:spPr>
          <a:xfrm>
            <a:off x="5671184" y="5493940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366" name="Rectangle 2366"/>
          <p:cNvSpPr/>
          <p:nvPr/>
        </p:nvSpPr>
        <p:spPr>
          <a:xfrm>
            <a:off x="4237354" y="5588873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Fa0/2</a:t>
            </a:r>
          </a:p>
        </p:txBody>
      </p:sp>
      <p:sp>
        <p:nvSpPr>
          <p:cNvPr id="2367" name="Rectangle 2367"/>
          <p:cNvSpPr/>
          <p:nvPr/>
        </p:nvSpPr>
        <p:spPr>
          <a:xfrm>
            <a:off x="8530208" y="4128690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368" name="Rectangle 2368"/>
          <p:cNvSpPr/>
          <p:nvPr/>
        </p:nvSpPr>
        <p:spPr>
          <a:xfrm>
            <a:off x="5735954" y="2740435"/>
            <a:ext cx="596131" cy="180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5" b="1" i="0" spc="0" baseline="0" dirty="0">
                <a:solidFill>
                  <a:srgbClr val="000000"/>
                </a:solidFill>
                <a:latin typeface="Consolas-Bold"/>
              </a:rPr>
              <a:t>Eth0/4</a:t>
            </a:r>
          </a:p>
        </p:txBody>
      </p:sp>
      <p:sp>
        <p:nvSpPr>
          <p:cNvPr id="2369" name="Rectangle 2369"/>
          <p:cNvSpPr/>
          <p:nvPr/>
        </p:nvSpPr>
        <p:spPr>
          <a:xfrm>
            <a:off x="8711183" y="3840877"/>
            <a:ext cx="96212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D</a:t>
            </a:r>
          </a:p>
        </p:txBody>
      </p:sp>
      <p:sp>
        <p:nvSpPr>
          <p:cNvPr id="2370" name="Rectangle 2370"/>
          <p:cNvSpPr/>
          <p:nvPr/>
        </p:nvSpPr>
        <p:spPr>
          <a:xfrm>
            <a:off x="7560056" y="4360465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Fa0/4</a:t>
            </a:r>
          </a:p>
        </p:txBody>
      </p:sp>
      <p:sp>
        <p:nvSpPr>
          <p:cNvPr id="2371" name="Rectangle 2371"/>
          <p:cNvSpPr/>
          <p:nvPr/>
        </p:nvSpPr>
        <p:spPr>
          <a:xfrm>
            <a:off x="6761733" y="4699174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</p:txBody>
      </p:sp>
      <p:sp>
        <p:nvSpPr>
          <p:cNvPr id="2372" name="Rectangle 2372"/>
          <p:cNvSpPr/>
          <p:nvPr/>
        </p:nvSpPr>
        <p:spPr>
          <a:xfrm>
            <a:off x="3824985" y="4545250"/>
            <a:ext cx="2588781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098929" algn="l"/>
              </a:tabLst>
            </a:pPr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Fa0/3	Fa0/2</a:t>
            </a:r>
          </a:p>
        </p:txBody>
      </p:sp>
      <p:sp>
        <p:nvSpPr>
          <p:cNvPr id="2373" name="Rectangle 2373"/>
          <p:cNvSpPr/>
          <p:nvPr/>
        </p:nvSpPr>
        <p:spPr>
          <a:xfrm>
            <a:off x="1766316" y="5401681"/>
            <a:ext cx="997705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1Gbps (4)</a:t>
            </a:r>
          </a:p>
        </p:txBody>
      </p:sp>
      <p:sp>
        <p:nvSpPr>
          <p:cNvPr id="2374" name="Rectangle 2374"/>
          <p:cNvSpPr/>
          <p:nvPr/>
        </p:nvSpPr>
        <p:spPr>
          <a:xfrm>
            <a:off x="1766316" y="6230991"/>
            <a:ext cx="144607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 Mbps (100)</a:t>
            </a:r>
          </a:p>
        </p:txBody>
      </p:sp>
      <p:sp>
        <p:nvSpPr>
          <p:cNvPr id="2375" name="Rectangle 2375"/>
          <p:cNvSpPr/>
          <p:nvPr/>
        </p:nvSpPr>
        <p:spPr>
          <a:xfrm>
            <a:off x="1766316" y="5816336"/>
            <a:ext cx="144607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100 Mbps (19)</a:t>
            </a:r>
          </a:p>
        </p:txBody>
      </p:sp>
      <p:sp>
        <p:nvSpPr>
          <p:cNvPr id="2376" name="Rectangle 2376"/>
          <p:cNvSpPr/>
          <p:nvPr/>
        </p:nvSpPr>
        <p:spPr>
          <a:xfrm>
            <a:off x="5860415" y="6150725"/>
            <a:ext cx="1680961" cy="52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000000"/>
                </a:solidFill>
                <a:latin typeface="Consolas"/>
              </a:rPr>
              <a:t>Costul via Fa0/2: 38</a:t>
            </a:r>
          </a:p>
          <a:p>
            <a:pPr marL="0">
              <a:lnSpc>
                <a:spcPts val="1425"/>
              </a:lnSpc>
            </a:pPr>
            <a:r>
              <a:rPr lang="en-GB" sz="1202" b="0" i="0" spc="0" baseline="0" dirty="0">
                <a:solidFill>
                  <a:srgbClr val="000000"/>
                </a:solidFill>
                <a:latin typeface="Consolas"/>
              </a:rPr>
              <a:t>Costul via Fa0/3: 38</a:t>
            </a:r>
          </a:p>
          <a:p>
            <a:pPr marL="715644">
              <a:lnSpc>
                <a:spcPts val="1502"/>
              </a:lnSpc>
            </a:pPr>
            <a:r>
              <a:rPr lang="en-GB" sz="1202" b="0" i="0" spc="0" baseline="0" dirty="0">
                <a:solidFill>
                  <a:srgbClr val="000000"/>
                </a:solidFill>
                <a:latin typeface="Consolas"/>
              </a:rPr>
              <a:t>???</a:t>
            </a:r>
          </a:p>
        </p:txBody>
      </p:sp>
      <p:sp>
        <p:nvSpPr>
          <p:cNvPr id="2377" name="Rectangle 2377"/>
          <p:cNvSpPr/>
          <p:nvPr/>
        </p:nvSpPr>
        <p:spPr>
          <a:xfrm>
            <a:off x="8035670" y="5123805"/>
            <a:ext cx="99550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Root Port</a:t>
            </a:r>
          </a:p>
        </p:txBody>
      </p:sp>
      <p:sp>
        <p:nvSpPr>
          <p:cNvPr id="2378" name="Rectangle 2378"/>
          <p:cNvSpPr/>
          <p:nvPr/>
        </p:nvSpPr>
        <p:spPr>
          <a:xfrm>
            <a:off x="8035670" y="5826814"/>
            <a:ext cx="132867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Blocked Port</a:t>
            </a:r>
          </a:p>
        </p:txBody>
      </p:sp>
      <p:sp>
        <p:nvSpPr>
          <p:cNvPr id="2379" name="Rectangle 2379"/>
          <p:cNvSpPr/>
          <p:nvPr/>
        </p:nvSpPr>
        <p:spPr>
          <a:xfrm>
            <a:off x="8035670" y="5475341"/>
            <a:ext cx="166184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Designated Port</a:t>
            </a:r>
          </a:p>
        </p:txBody>
      </p:sp>
      <p:sp>
        <p:nvSpPr>
          <p:cNvPr id="2380" name="Rectangle 2380"/>
          <p:cNvSpPr/>
          <p:nvPr/>
        </p:nvSpPr>
        <p:spPr>
          <a:xfrm>
            <a:off x="8231505" y="2645133"/>
            <a:ext cx="1991191" cy="3625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0551"/>
            <a:r>
              <a:rPr lang="en-GB" sz="1277" b="0" i="0" spc="0" baseline="0" dirty="0">
                <a:solidFill>
                  <a:srgbClr val="000000"/>
                </a:solidFill>
                <a:latin typeface="Consolas"/>
              </a:rPr>
              <a:t>Costul via Fa0/3: 38</a:t>
            </a:r>
          </a:p>
          <a:p>
            <a:pPr marL="0">
              <a:lnSpc>
                <a:spcPts val="1577"/>
              </a:lnSpc>
            </a:pPr>
            <a:r>
              <a:rPr lang="en-GB" sz="1275" b="0" i="0" spc="0" baseline="0" dirty="0">
                <a:solidFill>
                  <a:srgbClr val="000000"/>
                </a:solidFill>
                <a:latin typeface="Consolas"/>
              </a:rPr>
              <a:t>Costul via Eth0/1: 100</a:t>
            </a:r>
          </a:p>
        </p:txBody>
      </p:sp>
      <p:sp>
        <p:nvSpPr>
          <p:cNvPr id="2381" name="Rectangle 2381"/>
          <p:cNvSpPr/>
          <p:nvPr/>
        </p:nvSpPr>
        <p:spPr>
          <a:xfrm>
            <a:off x="2976245" y="4684950"/>
            <a:ext cx="49130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</p:txBody>
      </p:sp>
      <p:sp>
        <p:nvSpPr>
          <p:cNvPr id="2382" name="Rectangle 2382"/>
          <p:cNvSpPr/>
          <p:nvPr/>
        </p:nvSpPr>
        <p:spPr>
          <a:xfrm>
            <a:off x="8537575" y="3410124"/>
            <a:ext cx="594458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Eth0/1</a:t>
            </a:r>
          </a:p>
        </p:txBody>
      </p:sp>
      <p:sp>
        <p:nvSpPr>
          <p:cNvPr id="2383" name="Rectangle 2383"/>
          <p:cNvSpPr/>
          <p:nvPr/>
        </p:nvSpPr>
        <p:spPr>
          <a:xfrm>
            <a:off x="604002" y="163958"/>
            <a:ext cx="812663" cy="2402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933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74"/>
              </a:lnSpc>
            </a:pPr>
            <a:r>
              <a:rPr lang="en-GB" sz="900" b="1" i="0" spc="104" baseline="0" dirty="0">
                <a:solidFill>
                  <a:srgbClr val="9C5E07"/>
                </a:solidFill>
                <a:latin typeface="Times New Roman"/>
              </a:rPr>
              <a:t>50</a:t>
            </a:r>
            <a:r>
              <a:rPr lang="en-GB" sz="900" b="1" i="0" spc="-68" baseline="0" dirty="0">
                <a:solidFill>
                  <a:srgbClr val="9C5E07"/>
                </a:solidFill>
                <a:latin typeface="Times New Roman"/>
              </a:rPr>
              <a:t> </a:t>
            </a:r>
            <a:r>
              <a:rPr lang="en-GB" sz="700" b="0" i="0" spc="0" baseline="0" dirty="0">
                <a:solidFill>
                  <a:srgbClr val="9C5E07"/>
                </a:solidFill>
                <a:latin typeface="Arial"/>
              </a:rPr>
              <a:t>LABORATORY</a:t>
            </a:r>
          </a:p>
        </p:txBody>
      </p:sp>
      <p:sp>
        <p:nvSpPr>
          <p:cNvPr id="2384" name="Rectangle 2384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Freeform 238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9140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1404"/>
                </a:lnTo>
                <a:close/>
                <a:moveTo>
                  <a:pt x="656659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86" name="Picture 238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387" name="Picture 238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2388" name="Picture 238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3275" y="4372039"/>
            <a:ext cx="2005076" cy="1623949"/>
          </a:xfrm>
          <a:prstGeom prst="rect">
            <a:avLst/>
          </a:prstGeom>
          <a:noFill/>
        </p:spPr>
      </p:pic>
      <p:sp>
        <p:nvSpPr>
          <p:cNvPr id="2389" name="Freeform 2389"/>
          <p:cNvSpPr/>
          <p:nvPr/>
        </p:nvSpPr>
        <p:spPr>
          <a:xfrm>
            <a:off x="3414776" y="4424427"/>
            <a:ext cx="1869058" cy="1486281"/>
          </a:xfrm>
          <a:custGeom>
            <a:avLst/>
            <a:gdLst/>
            <a:ahLst/>
            <a:cxnLst/>
            <a:rect l="0" t="0" r="0" b="0"/>
            <a:pathLst>
              <a:path w="1869058" h="1486281">
                <a:moveTo>
                  <a:pt x="1869058" y="1486281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0" name="Picture 239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0425" y="3733737"/>
            <a:ext cx="1966976" cy="785812"/>
          </a:xfrm>
          <a:prstGeom prst="rect">
            <a:avLst/>
          </a:prstGeom>
          <a:noFill/>
        </p:spPr>
      </p:pic>
      <p:sp>
        <p:nvSpPr>
          <p:cNvPr id="2391" name="Freeform 2391"/>
          <p:cNvSpPr/>
          <p:nvPr/>
        </p:nvSpPr>
        <p:spPr>
          <a:xfrm>
            <a:off x="7272401" y="3786252"/>
            <a:ext cx="1838832" cy="653288"/>
          </a:xfrm>
          <a:custGeom>
            <a:avLst/>
            <a:gdLst/>
            <a:ahLst/>
            <a:cxnLst/>
            <a:rect l="0" t="0" r="0" b="0"/>
            <a:pathLst>
              <a:path w="1838832" h="653288">
                <a:moveTo>
                  <a:pt x="0" y="653288"/>
                </a:moveTo>
                <a:lnTo>
                  <a:pt x="1838832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2" name="Picture 239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857437"/>
            <a:ext cx="3900551" cy="957262"/>
          </a:xfrm>
          <a:prstGeom prst="rect">
            <a:avLst/>
          </a:prstGeom>
          <a:noFill/>
        </p:spPr>
      </p:pic>
      <p:sp>
        <p:nvSpPr>
          <p:cNvPr id="2393" name="Freeform 2393"/>
          <p:cNvSpPr/>
          <p:nvPr/>
        </p:nvSpPr>
        <p:spPr>
          <a:xfrm>
            <a:off x="5281676" y="2909952"/>
            <a:ext cx="3777615" cy="816101"/>
          </a:xfrm>
          <a:custGeom>
            <a:avLst/>
            <a:gdLst/>
            <a:ahLst/>
            <a:cxnLst/>
            <a:rect l="0" t="0" r="0" b="0"/>
            <a:pathLst>
              <a:path w="3777615" h="816101">
                <a:moveTo>
                  <a:pt x="0" y="0"/>
                </a:moveTo>
                <a:lnTo>
                  <a:pt x="3777615" y="816101"/>
                </a:lnTo>
              </a:path>
            </a:pathLst>
          </a:custGeom>
          <a:noFill/>
          <a:ln w="25400" cap="flat" cmpd="sng">
            <a:solidFill>
              <a:srgbClr val="8064A2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4" name="Picture 239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7100" y="2866898"/>
            <a:ext cx="2024126" cy="1633601"/>
          </a:xfrm>
          <a:prstGeom prst="rect">
            <a:avLst/>
          </a:prstGeom>
          <a:noFill/>
        </p:spPr>
      </p:pic>
      <p:sp>
        <p:nvSpPr>
          <p:cNvPr id="2395" name="Freeform 2395"/>
          <p:cNvSpPr/>
          <p:nvPr/>
        </p:nvSpPr>
        <p:spPr>
          <a:xfrm>
            <a:off x="3529076" y="2919477"/>
            <a:ext cx="1896871" cy="1499997"/>
          </a:xfrm>
          <a:custGeom>
            <a:avLst/>
            <a:gdLst/>
            <a:ahLst/>
            <a:cxnLst/>
            <a:rect l="0" t="0" r="0" b="0"/>
            <a:pathLst>
              <a:path w="1896871" h="1499997">
                <a:moveTo>
                  <a:pt x="0" y="1499997"/>
                </a:moveTo>
                <a:lnTo>
                  <a:pt x="1896871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6" name="Picture 239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2100" y="3000375"/>
            <a:ext cx="1805051" cy="1490599"/>
          </a:xfrm>
          <a:prstGeom prst="rect">
            <a:avLst/>
          </a:prstGeom>
          <a:noFill/>
        </p:spPr>
      </p:pic>
      <p:sp>
        <p:nvSpPr>
          <p:cNvPr id="2397" name="Freeform 2397"/>
          <p:cNvSpPr/>
          <p:nvPr/>
        </p:nvSpPr>
        <p:spPr>
          <a:xfrm>
            <a:off x="5434076" y="3043302"/>
            <a:ext cx="1677542" cy="1361059"/>
          </a:xfrm>
          <a:custGeom>
            <a:avLst/>
            <a:gdLst/>
            <a:ahLst/>
            <a:cxnLst/>
            <a:rect l="0" t="0" r="0" b="0"/>
            <a:pathLst>
              <a:path w="1677542" h="1361059">
                <a:moveTo>
                  <a:pt x="0" y="0"/>
                </a:moveTo>
                <a:lnTo>
                  <a:pt x="1677542" y="1361059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8" name="Picture 239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1850" y="4343337"/>
            <a:ext cx="3805301" cy="147637"/>
          </a:xfrm>
          <a:prstGeom prst="rect">
            <a:avLst/>
          </a:prstGeom>
          <a:noFill/>
        </p:spPr>
      </p:pic>
      <p:sp>
        <p:nvSpPr>
          <p:cNvPr id="2399" name="Freeform 2399"/>
          <p:cNvSpPr/>
          <p:nvPr/>
        </p:nvSpPr>
        <p:spPr>
          <a:xfrm>
            <a:off x="3433826" y="4395852"/>
            <a:ext cx="3675380" cy="12572"/>
          </a:xfrm>
          <a:custGeom>
            <a:avLst/>
            <a:gdLst/>
            <a:ahLst/>
            <a:cxnLst/>
            <a:rect l="0" t="0" r="0" b="0"/>
            <a:pathLst>
              <a:path w="3675380" h="12572">
                <a:moveTo>
                  <a:pt x="0" y="0"/>
                </a:moveTo>
                <a:lnTo>
                  <a:pt x="3675380" y="12572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00" name="Picture 240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743200"/>
            <a:ext cx="990600" cy="390525"/>
          </a:xfrm>
          <a:prstGeom prst="rect">
            <a:avLst/>
          </a:prstGeom>
          <a:noFill/>
        </p:spPr>
      </p:pic>
      <p:sp>
        <p:nvSpPr>
          <p:cNvPr id="2401" name="Freeform 2401"/>
          <p:cNvSpPr/>
          <p:nvPr/>
        </p:nvSpPr>
        <p:spPr>
          <a:xfrm>
            <a:off x="3771900" y="2276475"/>
            <a:ext cx="1238250" cy="646811"/>
          </a:xfrm>
          <a:custGeom>
            <a:avLst/>
            <a:gdLst/>
            <a:ahLst/>
            <a:cxnLst/>
            <a:rect l="0" t="0" r="0" b="0"/>
            <a:pathLst>
              <a:path w="1238250" h="646811">
                <a:moveTo>
                  <a:pt x="0" y="81027"/>
                </a:moveTo>
                <a:cubicBezTo>
                  <a:pt x="0" y="36196"/>
                  <a:pt x="36195" y="0"/>
                  <a:pt x="81026" y="0"/>
                </a:cubicBezTo>
                <a:lnTo>
                  <a:pt x="722376" y="0"/>
                </a:lnTo>
                <a:lnTo>
                  <a:pt x="1031875" y="0"/>
                </a:lnTo>
                <a:lnTo>
                  <a:pt x="1157223" y="0"/>
                </a:lnTo>
                <a:cubicBezTo>
                  <a:pt x="1202054" y="0"/>
                  <a:pt x="1238250" y="36196"/>
                  <a:pt x="1238250" y="81027"/>
                </a:cubicBezTo>
                <a:lnTo>
                  <a:pt x="1238250" y="283337"/>
                </a:lnTo>
                <a:lnTo>
                  <a:pt x="1238250" y="404749"/>
                </a:lnTo>
                <a:cubicBezTo>
                  <a:pt x="1238250" y="449580"/>
                  <a:pt x="1202054" y="485775"/>
                  <a:pt x="1157223" y="485775"/>
                </a:cubicBezTo>
                <a:lnTo>
                  <a:pt x="1031875" y="485775"/>
                </a:lnTo>
                <a:lnTo>
                  <a:pt x="1065657" y="646811"/>
                </a:lnTo>
                <a:lnTo>
                  <a:pt x="722376" y="485775"/>
                </a:lnTo>
                <a:lnTo>
                  <a:pt x="81026" y="485775"/>
                </a:lnTo>
                <a:cubicBezTo>
                  <a:pt x="36195" y="485775"/>
                  <a:pt x="0" y="449580"/>
                  <a:pt x="0" y="404749"/>
                </a:cubicBezTo>
                <a:lnTo>
                  <a:pt x="0" y="404749"/>
                </a:lnTo>
                <a:lnTo>
                  <a:pt x="0" y="283337"/>
                </a:lnTo>
                <a:close/>
                <a:moveTo>
                  <a:pt x="728598" y="4581525"/>
                </a:moveTo>
              </a:path>
            </a:pathLst>
          </a:custGeom>
          <a:solidFill>
            <a:srgbClr val="DAE5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2" name="Freeform 2402"/>
          <p:cNvSpPr/>
          <p:nvPr/>
        </p:nvSpPr>
        <p:spPr>
          <a:xfrm>
            <a:off x="3771900" y="2276475"/>
            <a:ext cx="1238250" cy="646811"/>
          </a:xfrm>
          <a:custGeom>
            <a:avLst/>
            <a:gdLst/>
            <a:ahLst/>
            <a:cxnLst/>
            <a:rect l="0" t="0" r="0" b="0"/>
            <a:pathLst>
              <a:path w="1238250" h="646811">
                <a:moveTo>
                  <a:pt x="0" y="81027"/>
                </a:moveTo>
                <a:cubicBezTo>
                  <a:pt x="0" y="36196"/>
                  <a:pt x="36195" y="0"/>
                  <a:pt x="81026" y="0"/>
                </a:cubicBezTo>
                <a:lnTo>
                  <a:pt x="722376" y="0"/>
                </a:lnTo>
                <a:lnTo>
                  <a:pt x="1031875" y="0"/>
                </a:lnTo>
                <a:lnTo>
                  <a:pt x="1157223" y="0"/>
                </a:lnTo>
                <a:cubicBezTo>
                  <a:pt x="1202054" y="0"/>
                  <a:pt x="1238250" y="36196"/>
                  <a:pt x="1238250" y="81027"/>
                </a:cubicBezTo>
                <a:lnTo>
                  <a:pt x="1238250" y="283337"/>
                </a:lnTo>
                <a:lnTo>
                  <a:pt x="1238250" y="404749"/>
                </a:lnTo>
                <a:cubicBezTo>
                  <a:pt x="1238250" y="449580"/>
                  <a:pt x="1202054" y="485775"/>
                  <a:pt x="1157223" y="485775"/>
                </a:cubicBezTo>
                <a:lnTo>
                  <a:pt x="1031875" y="485775"/>
                </a:lnTo>
                <a:lnTo>
                  <a:pt x="1065657" y="646811"/>
                </a:lnTo>
                <a:lnTo>
                  <a:pt x="722376" y="485775"/>
                </a:lnTo>
                <a:lnTo>
                  <a:pt x="81026" y="485775"/>
                </a:lnTo>
                <a:cubicBezTo>
                  <a:pt x="36195" y="485775"/>
                  <a:pt x="0" y="449580"/>
                  <a:pt x="0" y="404749"/>
                </a:cubicBezTo>
                <a:lnTo>
                  <a:pt x="0" y="404749"/>
                </a:lnTo>
                <a:lnTo>
                  <a:pt x="0" y="283337"/>
                </a:lnTo>
                <a:close/>
                <a:moveTo>
                  <a:pt x="728598" y="458152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03" name="Picture 240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4362514"/>
            <a:ext cx="2071751" cy="1557274"/>
          </a:xfrm>
          <a:prstGeom prst="rect">
            <a:avLst/>
          </a:prstGeom>
          <a:noFill/>
        </p:spPr>
      </p:pic>
      <p:sp>
        <p:nvSpPr>
          <p:cNvPr id="2404" name="Freeform 2404"/>
          <p:cNvSpPr/>
          <p:nvPr/>
        </p:nvSpPr>
        <p:spPr>
          <a:xfrm>
            <a:off x="5281676" y="4414902"/>
            <a:ext cx="1947671" cy="1424927"/>
          </a:xfrm>
          <a:custGeom>
            <a:avLst/>
            <a:gdLst/>
            <a:ahLst/>
            <a:cxnLst/>
            <a:rect l="0" t="0" r="0" b="0"/>
            <a:pathLst>
              <a:path w="1947671" h="1424927">
                <a:moveTo>
                  <a:pt x="0" y="1424927"/>
                </a:moveTo>
                <a:lnTo>
                  <a:pt x="1947671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05" name="Picture 240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5667375"/>
            <a:ext cx="990600" cy="381000"/>
          </a:xfrm>
          <a:prstGeom prst="rect">
            <a:avLst/>
          </a:prstGeom>
          <a:noFill/>
        </p:spPr>
      </p:pic>
      <p:pic>
        <p:nvPicPr>
          <p:cNvPr id="2406" name="Picture 240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8950" y="4248150"/>
            <a:ext cx="990600" cy="381000"/>
          </a:xfrm>
          <a:prstGeom prst="rect">
            <a:avLst/>
          </a:prstGeom>
          <a:noFill/>
        </p:spPr>
      </p:pic>
      <p:pic>
        <p:nvPicPr>
          <p:cNvPr id="2407" name="Picture 240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4650" y="4248150"/>
            <a:ext cx="1000125" cy="381000"/>
          </a:xfrm>
          <a:prstGeom prst="rect">
            <a:avLst/>
          </a:prstGeom>
          <a:noFill/>
        </p:spPr>
      </p:pic>
      <p:pic>
        <p:nvPicPr>
          <p:cNvPr id="2408" name="Picture 240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62975" y="3619500"/>
            <a:ext cx="990600" cy="381000"/>
          </a:xfrm>
          <a:prstGeom prst="rect">
            <a:avLst/>
          </a:prstGeom>
          <a:noFill/>
        </p:spPr>
      </p:pic>
      <p:sp>
        <p:nvSpPr>
          <p:cNvPr id="2409" name="Freeform 2409"/>
          <p:cNvSpPr/>
          <p:nvPr/>
        </p:nvSpPr>
        <p:spPr>
          <a:xfrm>
            <a:off x="8434451" y="3814827"/>
            <a:ext cx="285750" cy="276225"/>
          </a:xfrm>
          <a:custGeom>
            <a:avLst/>
            <a:gdLst/>
            <a:ahLst/>
            <a:cxnLst/>
            <a:rect l="0" t="0" r="0" b="0"/>
            <a:pathLst>
              <a:path w="285750" h="276225">
                <a:moveTo>
                  <a:pt x="0" y="276225"/>
                </a:moveTo>
                <a:lnTo>
                  <a:pt x="142875" y="0"/>
                </a:lnTo>
                <a:lnTo>
                  <a:pt x="285750" y="276225"/>
                </a:lnTo>
                <a:close/>
                <a:moveTo>
                  <a:pt x="-5667503" y="3043173"/>
                </a:moveTo>
              </a:path>
            </a:pathLst>
          </a:custGeom>
          <a:solidFill>
            <a:srgbClr val="4F81B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0" name="Freeform 2410"/>
          <p:cNvSpPr/>
          <p:nvPr/>
        </p:nvSpPr>
        <p:spPr>
          <a:xfrm>
            <a:off x="8434451" y="3814827"/>
            <a:ext cx="285750" cy="276225"/>
          </a:xfrm>
          <a:custGeom>
            <a:avLst/>
            <a:gdLst/>
            <a:ahLst/>
            <a:cxnLst/>
            <a:rect l="0" t="0" r="0" b="0"/>
            <a:pathLst>
              <a:path w="285750" h="276225">
                <a:moveTo>
                  <a:pt x="0" y="276225"/>
                </a:moveTo>
                <a:lnTo>
                  <a:pt x="142875" y="0"/>
                </a:lnTo>
                <a:lnTo>
                  <a:pt x="285750" y="276225"/>
                </a:lnTo>
                <a:close/>
                <a:moveTo>
                  <a:pt x="-5667503" y="3043173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1" name="Freeform 2411"/>
          <p:cNvSpPr/>
          <p:nvPr/>
        </p:nvSpPr>
        <p:spPr>
          <a:xfrm>
            <a:off x="6700901" y="4033902"/>
            <a:ext cx="285750" cy="276225"/>
          </a:xfrm>
          <a:custGeom>
            <a:avLst/>
            <a:gdLst/>
            <a:ahLst/>
            <a:cxnLst/>
            <a:rect l="0" t="0" r="0" b="0"/>
            <a:pathLst>
              <a:path w="285750" h="276225">
                <a:moveTo>
                  <a:pt x="0" y="276225"/>
                </a:moveTo>
                <a:lnTo>
                  <a:pt x="142875" y="0"/>
                </a:lnTo>
                <a:lnTo>
                  <a:pt x="285750" y="276225"/>
                </a:lnTo>
                <a:close/>
                <a:moveTo>
                  <a:pt x="-4153028" y="282409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2" name="Freeform 2412"/>
          <p:cNvSpPr/>
          <p:nvPr/>
        </p:nvSpPr>
        <p:spPr>
          <a:xfrm>
            <a:off x="6700901" y="4033902"/>
            <a:ext cx="285750" cy="276225"/>
          </a:xfrm>
          <a:custGeom>
            <a:avLst/>
            <a:gdLst/>
            <a:ahLst/>
            <a:cxnLst/>
            <a:rect l="0" t="0" r="0" b="0"/>
            <a:pathLst>
              <a:path w="285750" h="276225">
                <a:moveTo>
                  <a:pt x="0" y="276225"/>
                </a:moveTo>
                <a:lnTo>
                  <a:pt x="142875" y="0"/>
                </a:lnTo>
                <a:lnTo>
                  <a:pt x="285750" y="276225"/>
                </a:lnTo>
                <a:close/>
                <a:moveTo>
                  <a:pt x="-4153028" y="282409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3" name="Freeform 2413"/>
          <p:cNvSpPr/>
          <p:nvPr/>
        </p:nvSpPr>
        <p:spPr>
          <a:xfrm>
            <a:off x="3643376" y="3995802"/>
            <a:ext cx="285750" cy="276225"/>
          </a:xfrm>
          <a:custGeom>
            <a:avLst/>
            <a:gdLst/>
            <a:ahLst/>
            <a:cxnLst/>
            <a:rect l="0" t="0" r="0" b="0"/>
            <a:pathLst>
              <a:path w="285750" h="276225">
                <a:moveTo>
                  <a:pt x="0" y="276225"/>
                </a:moveTo>
                <a:lnTo>
                  <a:pt x="142875" y="0"/>
                </a:lnTo>
                <a:lnTo>
                  <a:pt x="285750" y="276225"/>
                </a:lnTo>
                <a:close/>
                <a:moveTo>
                  <a:pt x="-1057403" y="286219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4" name="Freeform 2414"/>
          <p:cNvSpPr/>
          <p:nvPr/>
        </p:nvSpPr>
        <p:spPr>
          <a:xfrm>
            <a:off x="3643376" y="3995802"/>
            <a:ext cx="285750" cy="276225"/>
          </a:xfrm>
          <a:custGeom>
            <a:avLst/>
            <a:gdLst/>
            <a:ahLst/>
            <a:cxnLst/>
            <a:rect l="0" t="0" r="0" b="0"/>
            <a:pathLst>
              <a:path w="285750" h="276225">
                <a:moveTo>
                  <a:pt x="0" y="276225"/>
                </a:moveTo>
                <a:lnTo>
                  <a:pt x="142875" y="0"/>
                </a:lnTo>
                <a:lnTo>
                  <a:pt x="285750" y="276225"/>
                </a:lnTo>
                <a:close/>
                <a:moveTo>
                  <a:pt x="-1057403" y="286219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5" name="Freeform 2415"/>
          <p:cNvSpPr/>
          <p:nvPr/>
        </p:nvSpPr>
        <p:spPr>
          <a:xfrm>
            <a:off x="1638300" y="5162550"/>
            <a:ext cx="2552700" cy="1533525"/>
          </a:xfrm>
          <a:custGeom>
            <a:avLst/>
            <a:gdLst/>
            <a:ahLst/>
            <a:cxnLst/>
            <a:rect l="0" t="0" r="0" b="0"/>
            <a:pathLst>
              <a:path w="2552700" h="1533525">
                <a:moveTo>
                  <a:pt x="0" y="255651"/>
                </a:moveTo>
                <a:cubicBezTo>
                  <a:pt x="0" y="114428"/>
                  <a:pt x="114426" y="0"/>
                  <a:pt x="255651" y="0"/>
                </a:cubicBezTo>
                <a:lnTo>
                  <a:pt x="2297048" y="0"/>
                </a:lnTo>
                <a:cubicBezTo>
                  <a:pt x="2438272" y="0"/>
                  <a:pt x="2552700" y="114428"/>
                  <a:pt x="2552700" y="255651"/>
                </a:cubicBezTo>
                <a:lnTo>
                  <a:pt x="2552700" y="1277938"/>
                </a:lnTo>
                <a:cubicBezTo>
                  <a:pt x="2552700" y="1419098"/>
                  <a:pt x="2438272" y="1533525"/>
                  <a:pt x="2297048" y="1533525"/>
                </a:cubicBezTo>
                <a:lnTo>
                  <a:pt x="255651" y="1533525"/>
                </a:lnTo>
                <a:cubicBezTo>
                  <a:pt x="114426" y="1533525"/>
                  <a:pt x="0" y="1419098"/>
                  <a:pt x="0" y="1277938"/>
                </a:cubicBezTo>
                <a:close/>
                <a:moveTo>
                  <a:pt x="-198501" y="1695450"/>
                </a:moveTo>
              </a:path>
            </a:pathLst>
          </a:custGeom>
          <a:solidFill>
            <a:srgbClr val="F2DADA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6" name="Freeform 2416"/>
          <p:cNvSpPr/>
          <p:nvPr/>
        </p:nvSpPr>
        <p:spPr>
          <a:xfrm>
            <a:off x="1638300" y="5162550"/>
            <a:ext cx="2552700" cy="1533525"/>
          </a:xfrm>
          <a:custGeom>
            <a:avLst/>
            <a:gdLst/>
            <a:ahLst/>
            <a:cxnLst/>
            <a:rect l="0" t="0" r="0" b="0"/>
            <a:pathLst>
              <a:path w="2552700" h="1533525">
                <a:moveTo>
                  <a:pt x="0" y="255651"/>
                </a:moveTo>
                <a:cubicBezTo>
                  <a:pt x="0" y="114428"/>
                  <a:pt x="114426" y="0"/>
                  <a:pt x="255651" y="0"/>
                </a:cubicBezTo>
                <a:lnTo>
                  <a:pt x="2297048" y="0"/>
                </a:lnTo>
                <a:cubicBezTo>
                  <a:pt x="2438272" y="0"/>
                  <a:pt x="2552700" y="114428"/>
                  <a:pt x="2552700" y="255651"/>
                </a:cubicBezTo>
                <a:lnTo>
                  <a:pt x="2552700" y="1277938"/>
                </a:lnTo>
                <a:cubicBezTo>
                  <a:pt x="2552700" y="1419098"/>
                  <a:pt x="2438272" y="1533525"/>
                  <a:pt x="2297048" y="1533525"/>
                </a:cubicBezTo>
                <a:lnTo>
                  <a:pt x="255651" y="1533525"/>
                </a:lnTo>
                <a:cubicBezTo>
                  <a:pt x="114426" y="1533525"/>
                  <a:pt x="0" y="1419098"/>
                  <a:pt x="0" y="1277938"/>
                </a:cubicBezTo>
                <a:close/>
                <a:moveTo>
                  <a:pt x="-198501" y="16954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17" name="Picture 233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9950" y="5467350"/>
            <a:ext cx="776287" cy="138112"/>
          </a:xfrm>
          <a:prstGeom prst="rect">
            <a:avLst/>
          </a:prstGeom>
          <a:noFill/>
        </p:spPr>
      </p:pic>
      <p:pic>
        <p:nvPicPr>
          <p:cNvPr id="2418" name="Picture 234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9950" y="5876925"/>
            <a:ext cx="776287" cy="138112"/>
          </a:xfrm>
          <a:prstGeom prst="rect">
            <a:avLst/>
          </a:prstGeom>
          <a:noFill/>
        </p:spPr>
      </p:pic>
      <p:pic>
        <p:nvPicPr>
          <p:cNvPr id="2419" name="Picture 2341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0425" y="6296025"/>
            <a:ext cx="776287" cy="138112"/>
          </a:xfrm>
          <a:prstGeom prst="rect">
            <a:avLst/>
          </a:prstGeom>
          <a:noFill/>
        </p:spPr>
      </p:pic>
      <p:sp>
        <p:nvSpPr>
          <p:cNvPr id="2420" name="Freeform 2420"/>
          <p:cNvSpPr/>
          <p:nvPr/>
        </p:nvSpPr>
        <p:spPr>
          <a:xfrm>
            <a:off x="7867650" y="4914900"/>
            <a:ext cx="2562225" cy="1295400"/>
          </a:xfrm>
          <a:custGeom>
            <a:avLst/>
            <a:gdLst/>
            <a:ahLst/>
            <a:cxnLst/>
            <a:rect l="0" t="0" r="0" b="0"/>
            <a:pathLst>
              <a:path w="2562225" h="1295400">
                <a:moveTo>
                  <a:pt x="0" y="215900"/>
                </a:moveTo>
                <a:cubicBezTo>
                  <a:pt x="0" y="96648"/>
                  <a:pt x="96646" y="0"/>
                  <a:pt x="215900" y="0"/>
                </a:cubicBezTo>
                <a:lnTo>
                  <a:pt x="2346325" y="0"/>
                </a:lnTo>
                <a:cubicBezTo>
                  <a:pt x="2465578" y="0"/>
                  <a:pt x="2562225" y="96648"/>
                  <a:pt x="2562225" y="215900"/>
                </a:cubicBezTo>
                <a:lnTo>
                  <a:pt x="2562225" y="1079500"/>
                </a:lnTo>
                <a:cubicBezTo>
                  <a:pt x="2562225" y="1198741"/>
                  <a:pt x="2465578" y="1295400"/>
                  <a:pt x="2346325" y="1295400"/>
                </a:cubicBezTo>
                <a:lnTo>
                  <a:pt x="215900" y="1295400"/>
                </a:lnTo>
                <a:cubicBezTo>
                  <a:pt x="96646" y="1295400"/>
                  <a:pt x="0" y="1198741"/>
                  <a:pt x="0" y="1079500"/>
                </a:cubicBezTo>
                <a:close/>
                <a:moveTo>
                  <a:pt x="-6140450" y="1943100"/>
                </a:moveTo>
              </a:path>
            </a:pathLst>
          </a:custGeom>
          <a:solidFill>
            <a:srgbClr val="F2DADA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1" name="Freeform 2421"/>
          <p:cNvSpPr/>
          <p:nvPr/>
        </p:nvSpPr>
        <p:spPr>
          <a:xfrm>
            <a:off x="7867650" y="4914900"/>
            <a:ext cx="2562225" cy="1295400"/>
          </a:xfrm>
          <a:custGeom>
            <a:avLst/>
            <a:gdLst/>
            <a:ahLst/>
            <a:cxnLst/>
            <a:rect l="0" t="0" r="0" b="0"/>
            <a:pathLst>
              <a:path w="2562225" h="1295400">
                <a:moveTo>
                  <a:pt x="0" y="215900"/>
                </a:moveTo>
                <a:cubicBezTo>
                  <a:pt x="0" y="96648"/>
                  <a:pt x="96646" y="0"/>
                  <a:pt x="215900" y="0"/>
                </a:cubicBezTo>
                <a:lnTo>
                  <a:pt x="2346325" y="0"/>
                </a:lnTo>
                <a:cubicBezTo>
                  <a:pt x="2465578" y="0"/>
                  <a:pt x="2562225" y="96648"/>
                  <a:pt x="2562225" y="215900"/>
                </a:cubicBezTo>
                <a:lnTo>
                  <a:pt x="2562225" y="1079500"/>
                </a:lnTo>
                <a:cubicBezTo>
                  <a:pt x="2562225" y="1198741"/>
                  <a:pt x="2465578" y="1295400"/>
                  <a:pt x="2346325" y="1295400"/>
                </a:cubicBezTo>
                <a:lnTo>
                  <a:pt x="215900" y="1295400"/>
                </a:lnTo>
                <a:cubicBezTo>
                  <a:pt x="96646" y="1295400"/>
                  <a:pt x="0" y="1198741"/>
                  <a:pt x="0" y="1079500"/>
                </a:cubicBezTo>
                <a:close/>
                <a:moveTo>
                  <a:pt x="-6140450" y="194310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2" name="Freeform 2422"/>
          <p:cNvSpPr/>
          <p:nvPr/>
        </p:nvSpPr>
        <p:spPr>
          <a:xfrm>
            <a:off x="9882251" y="5091177"/>
            <a:ext cx="323850" cy="304799"/>
          </a:xfrm>
          <a:custGeom>
            <a:avLst/>
            <a:gdLst/>
            <a:ahLst/>
            <a:cxnLst/>
            <a:rect l="0" t="0" r="0" b="0"/>
            <a:pathLst>
              <a:path w="323850" h="304799">
                <a:moveTo>
                  <a:pt x="0" y="304799"/>
                </a:moveTo>
                <a:lnTo>
                  <a:pt x="161925" y="0"/>
                </a:lnTo>
                <a:lnTo>
                  <a:pt x="323850" y="304799"/>
                </a:lnTo>
                <a:close/>
                <a:moveTo>
                  <a:pt x="-8420227" y="1766823"/>
                </a:moveTo>
              </a:path>
            </a:pathLst>
          </a:custGeom>
          <a:solidFill>
            <a:srgbClr val="4F81B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3" name="Freeform 2423"/>
          <p:cNvSpPr/>
          <p:nvPr/>
        </p:nvSpPr>
        <p:spPr>
          <a:xfrm>
            <a:off x="9882251" y="5091177"/>
            <a:ext cx="323850" cy="304799"/>
          </a:xfrm>
          <a:custGeom>
            <a:avLst/>
            <a:gdLst/>
            <a:ahLst/>
            <a:cxnLst/>
            <a:rect l="0" t="0" r="0" b="0"/>
            <a:pathLst>
              <a:path w="323850" h="304799">
                <a:moveTo>
                  <a:pt x="0" y="304799"/>
                </a:moveTo>
                <a:lnTo>
                  <a:pt x="161925" y="0"/>
                </a:lnTo>
                <a:lnTo>
                  <a:pt x="323850" y="304799"/>
                </a:lnTo>
                <a:close/>
                <a:moveTo>
                  <a:pt x="-8420227" y="1766823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4" name="Freeform 2424"/>
          <p:cNvSpPr/>
          <p:nvPr/>
        </p:nvSpPr>
        <p:spPr>
          <a:xfrm>
            <a:off x="9910826" y="5824538"/>
            <a:ext cx="247650" cy="238125"/>
          </a:xfrm>
          <a:custGeom>
            <a:avLst/>
            <a:gdLst/>
            <a:ahLst/>
            <a:cxnLst/>
            <a:rect l="0" t="0" r="0" b="0"/>
            <a:pathLst>
              <a:path w="247650" h="238125">
                <a:moveTo>
                  <a:pt x="0" y="238125"/>
                </a:moveTo>
                <a:lnTo>
                  <a:pt x="247650" y="238125"/>
                </a:lnTo>
                <a:lnTo>
                  <a:pt x="2476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5" name="Freeform 2425"/>
          <p:cNvSpPr/>
          <p:nvPr/>
        </p:nvSpPr>
        <p:spPr>
          <a:xfrm>
            <a:off x="9910826" y="5824538"/>
            <a:ext cx="247650" cy="238125"/>
          </a:xfrm>
          <a:custGeom>
            <a:avLst/>
            <a:gdLst/>
            <a:ahLst/>
            <a:cxnLst/>
            <a:rect l="0" t="0" r="0" b="0"/>
            <a:pathLst>
              <a:path w="247650" h="238125">
                <a:moveTo>
                  <a:pt x="0" y="238125"/>
                </a:moveTo>
                <a:lnTo>
                  <a:pt x="247650" y="238125"/>
                </a:lnTo>
                <a:lnTo>
                  <a:pt x="2476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6" name="Freeform 2426"/>
          <p:cNvSpPr/>
          <p:nvPr/>
        </p:nvSpPr>
        <p:spPr>
          <a:xfrm>
            <a:off x="9872726" y="5434076"/>
            <a:ext cx="323850" cy="304737"/>
          </a:xfrm>
          <a:custGeom>
            <a:avLst/>
            <a:gdLst/>
            <a:ahLst/>
            <a:cxnLst/>
            <a:rect l="0" t="0" r="0" b="0"/>
            <a:pathLst>
              <a:path w="323850" h="304737">
                <a:moveTo>
                  <a:pt x="0" y="304737"/>
                </a:moveTo>
                <a:lnTo>
                  <a:pt x="161925" y="0"/>
                </a:lnTo>
                <a:lnTo>
                  <a:pt x="323850" y="304737"/>
                </a:lnTo>
                <a:close/>
                <a:moveTo>
                  <a:pt x="-8753539" y="1423924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7" name="Freeform 2427"/>
          <p:cNvSpPr/>
          <p:nvPr/>
        </p:nvSpPr>
        <p:spPr>
          <a:xfrm>
            <a:off x="9872726" y="5434076"/>
            <a:ext cx="323850" cy="304737"/>
          </a:xfrm>
          <a:custGeom>
            <a:avLst/>
            <a:gdLst/>
            <a:ahLst/>
            <a:cxnLst/>
            <a:rect l="0" t="0" r="0" b="0"/>
            <a:pathLst>
              <a:path w="323850" h="304737">
                <a:moveTo>
                  <a:pt x="0" y="304737"/>
                </a:moveTo>
                <a:lnTo>
                  <a:pt x="161925" y="0"/>
                </a:lnTo>
                <a:lnTo>
                  <a:pt x="323850" y="304737"/>
                </a:lnTo>
                <a:close/>
                <a:moveTo>
                  <a:pt x="-8753539" y="1423924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8" name="Freeform 2428"/>
          <p:cNvSpPr/>
          <p:nvPr/>
        </p:nvSpPr>
        <p:spPr>
          <a:xfrm>
            <a:off x="1704975" y="3067050"/>
            <a:ext cx="2286000" cy="965327"/>
          </a:xfrm>
          <a:custGeom>
            <a:avLst/>
            <a:gdLst/>
            <a:ahLst/>
            <a:cxnLst/>
            <a:rect l="0" t="0" r="0" b="0"/>
            <a:pathLst>
              <a:path w="2286000" h="965327">
                <a:moveTo>
                  <a:pt x="0" y="103252"/>
                </a:moveTo>
                <a:cubicBezTo>
                  <a:pt x="0" y="46229"/>
                  <a:pt x="46227" y="0"/>
                  <a:pt x="103251" y="0"/>
                </a:cubicBezTo>
                <a:lnTo>
                  <a:pt x="1333500" y="0"/>
                </a:lnTo>
                <a:lnTo>
                  <a:pt x="1905000" y="0"/>
                </a:lnTo>
                <a:lnTo>
                  <a:pt x="2182748" y="0"/>
                </a:lnTo>
                <a:cubicBezTo>
                  <a:pt x="2239771" y="0"/>
                  <a:pt x="2286000" y="46229"/>
                  <a:pt x="2286000" y="103252"/>
                </a:cubicBezTo>
                <a:lnTo>
                  <a:pt x="2286000" y="361189"/>
                </a:lnTo>
                <a:lnTo>
                  <a:pt x="2286000" y="515874"/>
                </a:lnTo>
                <a:cubicBezTo>
                  <a:pt x="2286000" y="572898"/>
                  <a:pt x="2239771" y="619125"/>
                  <a:pt x="2182748" y="619125"/>
                </a:cubicBezTo>
                <a:lnTo>
                  <a:pt x="1905000" y="619125"/>
                </a:lnTo>
                <a:lnTo>
                  <a:pt x="1765300" y="965327"/>
                </a:lnTo>
                <a:lnTo>
                  <a:pt x="1333500" y="619125"/>
                </a:lnTo>
                <a:lnTo>
                  <a:pt x="103251" y="619125"/>
                </a:lnTo>
                <a:cubicBezTo>
                  <a:pt x="46227" y="619125"/>
                  <a:pt x="0" y="572898"/>
                  <a:pt x="0" y="515874"/>
                </a:cubicBezTo>
                <a:lnTo>
                  <a:pt x="0" y="515874"/>
                </a:lnTo>
                <a:lnTo>
                  <a:pt x="0" y="361189"/>
                </a:lnTo>
                <a:close/>
                <a:moveTo>
                  <a:pt x="1982723" y="3790950"/>
                </a:moveTo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9" name="Freeform 2429"/>
          <p:cNvSpPr/>
          <p:nvPr/>
        </p:nvSpPr>
        <p:spPr>
          <a:xfrm>
            <a:off x="1704975" y="3067050"/>
            <a:ext cx="2286000" cy="965327"/>
          </a:xfrm>
          <a:custGeom>
            <a:avLst/>
            <a:gdLst/>
            <a:ahLst/>
            <a:cxnLst/>
            <a:rect l="0" t="0" r="0" b="0"/>
            <a:pathLst>
              <a:path w="2286000" h="965327">
                <a:moveTo>
                  <a:pt x="0" y="103252"/>
                </a:moveTo>
                <a:cubicBezTo>
                  <a:pt x="0" y="46229"/>
                  <a:pt x="46227" y="0"/>
                  <a:pt x="103251" y="0"/>
                </a:cubicBezTo>
                <a:lnTo>
                  <a:pt x="1333500" y="0"/>
                </a:lnTo>
                <a:lnTo>
                  <a:pt x="1905000" y="0"/>
                </a:lnTo>
                <a:lnTo>
                  <a:pt x="2182748" y="0"/>
                </a:lnTo>
                <a:cubicBezTo>
                  <a:pt x="2239771" y="0"/>
                  <a:pt x="2286000" y="46229"/>
                  <a:pt x="2286000" y="103252"/>
                </a:cubicBezTo>
                <a:lnTo>
                  <a:pt x="2286000" y="361189"/>
                </a:lnTo>
                <a:lnTo>
                  <a:pt x="2286000" y="515874"/>
                </a:lnTo>
                <a:cubicBezTo>
                  <a:pt x="2286000" y="572898"/>
                  <a:pt x="2239771" y="619125"/>
                  <a:pt x="2182748" y="619125"/>
                </a:cubicBezTo>
                <a:lnTo>
                  <a:pt x="1905000" y="619125"/>
                </a:lnTo>
                <a:lnTo>
                  <a:pt x="1765300" y="965327"/>
                </a:lnTo>
                <a:lnTo>
                  <a:pt x="1333500" y="619125"/>
                </a:lnTo>
                <a:lnTo>
                  <a:pt x="103251" y="619125"/>
                </a:lnTo>
                <a:cubicBezTo>
                  <a:pt x="46227" y="619125"/>
                  <a:pt x="0" y="572898"/>
                  <a:pt x="0" y="515874"/>
                </a:cubicBezTo>
                <a:lnTo>
                  <a:pt x="0" y="515874"/>
                </a:lnTo>
                <a:lnTo>
                  <a:pt x="0" y="361189"/>
                </a:lnTo>
                <a:close/>
                <a:moveTo>
                  <a:pt x="1982723" y="37909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0" name="Freeform 2430"/>
          <p:cNvSpPr/>
          <p:nvPr/>
        </p:nvSpPr>
        <p:spPr>
          <a:xfrm>
            <a:off x="5553075" y="5852834"/>
            <a:ext cx="2162175" cy="967066"/>
          </a:xfrm>
          <a:custGeom>
            <a:avLst/>
            <a:gdLst/>
            <a:ahLst/>
            <a:cxnLst/>
            <a:rect l="0" t="0" r="0" b="0"/>
            <a:pathLst>
              <a:path w="2162175" h="967066">
                <a:moveTo>
                  <a:pt x="0" y="355879"/>
                </a:moveTo>
                <a:cubicBezTo>
                  <a:pt x="0" y="288366"/>
                  <a:pt x="54736" y="233641"/>
                  <a:pt x="122301" y="233641"/>
                </a:cubicBezTo>
                <a:lnTo>
                  <a:pt x="360426" y="233641"/>
                </a:lnTo>
                <a:lnTo>
                  <a:pt x="263016" y="0"/>
                </a:lnTo>
                <a:lnTo>
                  <a:pt x="900938" y="233641"/>
                </a:lnTo>
                <a:lnTo>
                  <a:pt x="2039873" y="233641"/>
                </a:lnTo>
                <a:cubicBezTo>
                  <a:pt x="2107438" y="233641"/>
                  <a:pt x="2162175" y="288366"/>
                  <a:pt x="2162175" y="355879"/>
                </a:cubicBezTo>
                <a:lnTo>
                  <a:pt x="2162175" y="355879"/>
                </a:lnTo>
                <a:lnTo>
                  <a:pt x="2162175" y="539242"/>
                </a:lnTo>
                <a:lnTo>
                  <a:pt x="2162175" y="844829"/>
                </a:lnTo>
                <a:cubicBezTo>
                  <a:pt x="2162175" y="912338"/>
                  <a:pt x="2107438" y="967066"/>
                  <a:pt x="2039873" y="967066"/>
                </a:cubicBezTo>
                <a:lnTo>
                  <a:pt x="900938" y="967066"/>
                </a:lnTo>
                <a:lnTo>
                  <a:pt x="360426" y="967066"/>
                </a:lnTo>
                <a:lnTo>
                  <a:pt x="122301" y="967066"/>
                </a:lnTo>
                <a:cubicBezTo>
                  <a:pt x="54736" y="967066"/>
                  <a:pt x="0" y="912338"/>
                  <a:pt x="0" y="844829"/>
                </a:cubicBezTo>
                <a:lnTo>
                  <a:pt x="0" y="539242"/>
                </a:lnTo>
                <a:lnTo>
                  <a:pt x="0" y="355879"/>
                </a:lnTo>
                <a:close/>
                <a:moveTo>
                  <a:pt x="-4903788" y="1005166"/>
                </a:moveTo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1" name="Freeform 2431"/>
          <p:cNvSpPr/>
          <p:nvPr/>
        </p:nvSpPr>
        <p:spPr>
          <a:xfrm>
            <a:off x="5553075" y="5852834"/>
            <a:ext cx="2162175" cy="967066"/>
          </a:xfrm>
          <a:custGeom>
            <a:avLst/>
            <a:gdLst/>
            <a:ahLst/>
            <a:cxnLst/>
            <a:rect l="0" t="0" r="0" b="0"/>
            <a:pathLst>
              <a:path w="2162175" h="967066">
                <a:moveTo>
                  <a:pt x="0" y="355879"/>
                </a:moveTo>
                <a:cubicBezTo>
                  <a:pt x="0" y="288366"/>
                  <a:pt x="54736" y="233641"/>
                  <a:pt x="122301" y="233641"/>
                </a:cubicBezTo>
                <a:lnTo>
                  <a:pt x="360426" y="233641"/>
                </a:lnTo>
                <a:lnTo>
                  <a:pt x="263016" y="0"/>
                </a:lnTo>
                <a:lnTo>
                  <a:pt x="900938" y="233641"/>
                </a:lnTo>
                <a:lnTo>
                  <a:pt x="2039873" y="233641"/>
                </a:lnTo>
                <a:cubicBezTo>
                  <a:pt x="2107438" y="233641"/>
                  <a:pt x="2162175" y="288366"/>
                  <a:pt x="2162175" y="355879"/>
                </a:cubicBezTo>
                <a:lnTo>
                  <a:pt x="2162175" y="355879"/>
                </a:lnTo>
                <a:lnTo>
                  <a:pt x="2162175" y="539242"/>
                </a:lnTo>
                <a:lnTo>
                  <a:pt x="2162175" y="844829"/>
                </a:lnTo>
                <a:cubicBezTo>
                  <a:pt x="2162175" y="912338"/>
                  <a:pt x="2107438" y="967066"/>
                  <a:pt x="2039873" y="967066"/>
                </a:cubicBezTo>
                <a:lnTo>
                  <a:pt x="900938" y="967066"/>
                </a:lnTo>
                <a:lnTo>
                  <a:pt x="360426" y="967066"/>
                </a:lnTo>
                <a:lnTo>
                  <a:pt x="122301" y="967066"/>
                </a:lnTo>
                <a:cubicBezTo>
                  <a:pt x="54736" y="967066"/>
                  <a:pt x="0" y="912338"/>
                  <a:pt x="0" y="844829"/>
                </a:cubicBezTo>
                <a:lnTo>
                  <a:pt x="0" y="539242"/>
                </a:lnTo>
                <a:lnTo>
                  <a:pt x="0" y="355879"/>
                </a:lnTo>
                <a:close/>
                <a:moveTo>
                  <a:pt x="-4903788" y="1005166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2" name="Freeform 2432"/>
          <p:cNvSpPr/>
          <p:nvPr/>
        </p:nvSpPr>
        <p:spPr>
          <a:xfrm>
            <a:off x="7473315" y="2390775"/>
            <a:ext cx="2404110" cy="1721486"/>
          </a:xfrm>
          <a:custGeom>
            <a:avLst/>
            <a:gdLst/>
            <a:ahLst/>
            <a:cxnLst/>
            <a:rect l="0" t="0" r="0" b="0"/>
            <a:pathLst>
              <a:path w="2404110" h="1721486">
                <a:moveTo>
                  <a:pt x="13335" y="123825"/>
                </a:moveTo>
                <a:cubicBezTo>
                  <a:pt x="13335" y="55499"/>
                  <a:pt x="68833" y="0"/>
                  <a:pt x="137160" y="0"/>
                </a:cubicBezTo>
                <a:lnTo>
                  <a:pt x="411861" y="0"/>
                </a:lnTo>
                <a:lnTo>
                  <a:pt x="1009523" y="0"/>
                </a:lnTo>
                <a:lnTo>
                  <a:pt x="2280285" y="0"/>
                </a:lnTo>
                <a:cubicBezTo>
                  <a:pt x="2348611" y="0"/>
                  <a:pt x="2404110" y="55499"/>
                  <a:pt x="2404110" y="123825"/>
                </a:cubicBezTo>
                <a:lnTo>
                  <a:pt x="2404110" y="433452"/>
                </a:lnTo>
                <a:lnTo>
                  <a:pt x="2404110" y="619125"/>
                </a:lnTo>
                <a:cubicBezTo>
                  <a:pt x="2404110" y="687452"/>
                  <a:pt x="2348611" y="742950"/>
                  <a:pt x="2280285" y="742950"/>
                </a:cubicBezTo>
                <a:lnTo>
                  <a:pt x="1009523" y="742950"/>
                </a:lnTo>
                <a:lnTo>
                  <a:pt x="0" y="1721486"/>
                </a:lnTo>
                <a:lnTo>
                  <a:pt x="411861" y="742950"/>
                </a:lnTo>
                <a:lnTo>
                  <a:pt x="137160" y="742950"/>
                </a:lnTo>
                <a:cubicBezTo>
                  <a:pt x="68833" y="742950"/>
                  <a:pt x="13335" y="687452"/>
                  <a:pt x="13335" y="619125"/>
                </a:cubicBezTo>
                <a:lnTo>
                  <a:pt x="13335" y="619125"/>
                </a:lnTo>
                <a:lnTo>
                  <a:pt x="13335" y="433452"/>
                </a:lnTo>
                <a:close/>
                <a:moveTo>
                  <a:pt x="-3129915" y="4467225"/>
                </a:moveTo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3" name="Freeform 2433"/>
          <p:cNvSpPr/>
          <p:nvPr/>
        </p:nvSpPr>
        <p:spPr>
          <a:xfrm>
            <a:off x="7473315" y="2390775"/>
            <a:ext cx="2404110" cy="1721486"/>
          </a:xfrm>
          <a:custGeom>
            <a:avLst/>
            <a:gdLst/>
            <a:ahLst/>
            <a:cxnLst/>
            <a:rect l="0" t="0" r="0" b="0"/>
            <a:pathLst>
              <a:path w="2404110" h="1721486">
                <a:moveTo>
                  <a:pt x="13335" y="123825"/>
                </a:moveTo>
                <a:cubicBezTo>
                  <a:pt x="13335" y="55499"/>
                  <a:pt x="68833" y="0"/>
                  <a:pt x="137160" y="0"/>
                </a:cubicBezTo>
                <a:lnTo>
                  <a:pt x="411861" y="0"/>
                </a:lnTo>
                <a:lnTo>
                  <a:pt x="1009523" y="0"/>
                </a:lnTo>
                <a:lnTo>
                  <a:pt x="2280285" y="0"/>
                </a:lnTo>
                <a:cubicBezTo>
                  <a:pt x="2348611" y="0"/>
                  <a:pt x="2404110" y="55499"/>
                  <a:pt x="2404110" y="123825"/>
                </a:cubicBezTo>
                <a:lnTo>
                  <a:pt x="2404110" y="433452"/>
                </a:lnTo>
                <a:lnTo>
                  <a:pt x="2404110" y="619125"/>
                </a:lnTo>
                <a:cubicBezTo>
                  <a:pt x="2404110" y="687452"/>
                  <a:pt x="2348611" y="742950"/>
                  <a:pt x="2280285" y="742950"/>
                </a:cubicBezTo>
                <a:lnTo>
                  <a:pt x="1009523" y="742950"/>
                </a:lnTo>
                <a:lnTo>
                  <a:pt x="0" y="1721486"/>
                </a:lnTo>
                <a:lnTo>
                  <a:pt x="411861" y="742950"/>
                </a:lnTo>
                <a:lnTo>
                  <a:pt x="137160" y="742950"/>
                </a:lnTo>
                <a:cubicBezTo>
                  <a:pt x="68833" y="742950"/>
                  <a:pt x="13335" y="687452"/>
                  <a:pt x="13335" y="619125"/>
                </a:cubicBezTo>
                <a:lnTo>
                  <a:pt x="13335" y="619125"/>
                </a:lnTo>
                <a:lnTo>
                  <a:pt x="13335" y="433452"/>
                </a:lnTo>
                <a:close/>
                <a:moveTo>
                  <a:pt x="-3129915" y="446722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4" name="Freeform 2434"/>
          <p:cNvSpPr/>
          <p:nvPr/>
        </p:nvSpPr>
        <p:spPr>
          <a:xfrm>
            <a:off x="4862576" y="5510276"/>
            <a:ext cx="285750" cy="285687"/>
          </a:xfrm>
          <a:custGeom>
            <a:avLst/>
            <a:gdLst/>
            <a:ahLst/>
            <a:cxnLst/>
            <a:rect l="0" t="0" r="0" b="0"/>
            <a:pathLst>
              <a:path w="285750" h="285687">
                <a:moveTo>
                  <a:pt x="0" y="285687"/>
                </a:moveTo>
                <a:lnTo>
                  <a:pt x="142875" y="0"/>
                </a:lnTo>
                <a:lnTo>
                  <a:pt x="285750" y="285687"/>
                </a:lnTo>
                <a:close/>
                <a:moveTo>
                  <a:pt x="-3800539" y="1347724"/>
                </a:moveTo>
              </a:path>
            </a:pathLst>
          </a:custGeom>
          <a:solidFill>
            <a:srgbClr val="4472C4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5" name="Freeform 2435"/>
          <p:cNvSpPr/>
          <p:nvPr/>
        </p:nvSpPr>
        <p:spPr>
          <a:xfrm>
            <a:off x="4862576" y="5510276"/>
            <a:ext cx="285750" cy="285687"/>
          </a:xfrm>
          <a:custGeom>
            <a:avLst/>
            <a:gdLst/>
            <a:ahLst/>
            <a:cxnLst/>
            <a:rect l="0" t="0" r="0" b="0"/>
            <a:pathLst>
              <a:path w="285750" h="285687">
                <a:moveTo>
                  <a:pt x="0" y="285687"/>
                </a:moveTo>
                <a:lnTo>
                  <a:pt x="142875" y="0"/>
                </a:lnTo>
                <a:lnTo>
                  <a:pt x="285750" y="285687"/>
                </a:lnTo>
                <a:close/>
                <a:moveTo>
                  <a:pt x="-3800539" y="1347724"/>
                </a:moveTo>
              </a:path>
            </a:pathLst>
          </a:custGeom>
          <a:noFill/>
          <a:ln w="12700" cap="flat" cmpd="sng">
            <a:solidFill>
              <a:srgbClr val="31538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6" name="Freeform 2436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7" name="Freeform 2437"/>
          <p:cNvSpPr/>
          <p:nvPr/>
        </p:nvSpPr>
        <p:spPr>
          <a:xfrm>
            <a:off x="595376" y="285054"/>
            <a:ext cx="818642" cy="109408"/>
          </a:xfrm>
          <a:custGeom>
            <a:avLst/>
            <a:gdLst/>
            <a:ahLst/>
            <a:cxnLst/>
            <a:rect l="0" t="0" r="0" b="0"/>
            <a:pathLst>
              <a:path w="818642" h="109408">
                <a:moveTo>
                  <a:pt x="1" y="109408"/>
                </a:moveTo>
                <a:lnTo>
                  <a:pt x="818642" y="10940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7294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8" name="Freeform 2438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9" name="Rectangle 2439"/>
          <p:cNvSpPr/>
          <p:nvPr/>
        </p:nvSpPr>
        <p:spPr>
          <a:xfrm>
            <a:off x="598169" y="866112"/>
            <a:ext cx="10532127" cy="13892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Pasul 2: tiebreaker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Bridge-ul E va decide root port-ul pe baza BID-ul vecinului</a:t>
            </a:r>
          </a:p>
        </p:txBody>
      </p:sp>
      <p:sp>
        <p:nvSpPr>
          <p:cNvPr id="2440" name="Rectangle 2440"/>
          <p:cNvSpPr/>
          <p:nvPr/>
        </p:nvSpPr>
        <p:spPr>
          <a:xfrm>
            <a:off x="1920239" y="6457823"/>
            <a:ext cx="9730511" cy="244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559290" algn="l"/>
              </a:tabLst>
            </a:pPr>
            <a:r>
              <a:rPr lang="en-GB" sz="1802" b="0" i="0" spc="0" baseline="0" dirty="0">
                <a:solidFill>
                  <a:srgbClr val="000000"/>
                </a:solidFill>
                <a:latin typeface="Calibri"/>
              </a:rPr>
              <a:t>10/10/23	</a:t>
            </a:r>
            <a:r>
              <a:rPr lang="en-GB" sz="1818" b="0" i="0" spc="0" baseline="30208" dirty="0">
                <a:solidFill>
                  <a:srgbClr val="898989"/>
                </a:solidFill>
                <a:latin typeface="WorkSans-Regular"/>
              </a:rPr>
              <a:t>57</a:t>
            </a:r>
          </a:p>
        </p:txBody>
      </p:sp>
      <p:sp>
        <p:nvSpPr>
          <p:cNvPr id="2441" name="Rectangle 2441"/>
          <p:cNvSpPr/>
          <p:nvPr/>
        </p:nvSpPr>
        <p:spPr>
          <a:xfrm>
            <a:off x="5226303" y="2982341"/>
            <a:ext cx="92354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1" i="0" spc="0" baseline="0" dirty="0">
                <a:solidFill>
                  <a:srgbClr val="FFFFFF"/>
                </a:solidFill>
                <a:latin typeface="Calibri-Bold"/>
              </a:rPr>
              <a:t>A</a:t>
            </a:r>
          </a:p>
        </p:txBody>
      </p:sp>
      <p:sp>
        <p:nvSpPr>
          <p:cNvPr id="2442" name="Rectangle 2442"/>
          <p:cNvSpPr/>
          <p:nvPr/>
        </p:nvSpPr>
        <p:spPr>
          <a:xfrm>
            <a:off x="3149854" y="4035345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Fa0/1</a:t>
            </a:r>
          </a:p>
        </p:txBody>
      </p:sp>
      <p:sp>
        <p:nvSpPr>
          <p:cNvPr id="2443" name="Rectangle 2443"/>
          <p:cNvSpPr/>
          <p:nvPr/>
        </p:nvSpPr>
        <p:spPr>
          <a:xfrm>
            <a:off x="4371975" y="3151171"/>
            <a:ext cx="1979181" cy="246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89328" algn="l"/>
              </a:tabLst>
            </a:pPr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Fa0/2	</a:t>
            </a:r>
            <a:r>
              <a:rPr lang="en-GB" sz="2162" b="1" i="0" spc="0" baseline="-36217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444" name="Rectangle 2444"/>
          <p:cNvSpPr/>
          <p:nvPr/>
        </p:nvSpPr>
        <p:spPr>
          <a:xfrm>
            <a:off x="4101846" y="2343941"/>
            <a:ext cx="594458" cy="3906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8425"/>
            <a:r>
              <a:rPr lang="en-GB" sz="1425" b="0" i="0" spc="0" baseline="0" dirty="0">
                <a:solidFill>
                  <a:srgbClr val="000000"/>
                </a:solidFill>
                <a:latin typeface="Consolas"/>
              </a:rPr>
              <a:t>Root </a:t>
            </a:r>
          </a:p>
          <a:p>
            <a:pPr marL="0">
              <a:lnSpc>
                <a:spcPts val="1650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Bridge</a:t>
            </a:r>
          </a:p>
        </p:txBody>
      </p:sp>
      <p:sp>
        <p:nvSpPr>
          <p:cNvPr id="2445" name="Rectangle 2445"/>
          <p:cNvSpPr/>
          <p:nvPr/>
        </p:nvSpPr>
        <p:spPr>
          <a:xfrm>
            <a:off x="5226303" y="5904548"/>
            <a:ext cx="74371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1" i="0" spc="0" baseline="0" dirty="0">
                <a:solidFill>
                  <a:srgbClr val="FFFFFF"/>
                </a:solidFill>
                <a:latin typeface="Calibri-Bold"/>
              </a:rPr>
              <a:t>E</a:t>
            </a:r>
          </a:p>
        </p:txBody>
      </p:sp>
      <p:sp>
        <p:nvSpPr>
          <p:cNvPr id="2446" name="Rectangle 2446"/>
          <p:cNvSpPr/>
          <p:nvPr/>
        </p:nvSpPr>
        <p:spPr>
          <a:xfrm>
            <a:off x="3375025" y="4471432"/>
            <a:ext cx="3758920" cy="1653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8301" algn="l"/>
                <a:tab pos="3678301" algn="l"/>
              </a:tabLst>
            </a:pPr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B	</a:t>
            </a:r>
            <a:r>
              <a:rPr lang="en-GB" sz="1818" b="1" i="0" spc="0" baseline="-8333" dirty="0">
                <a:solidFill>
                  <a:srgbClr val="FFFFFF"/>
                </a:solidFill>
                <a:latin typeface="Calibri-Bold"/>
              </a:rPr>
              <a:t>C	</a:t>
            </a:r>
          </a:p>
        </p:txBody>
      </p:sp>
      <p:sp>
        <p:nvSpPr>
          <p:cNvPr id="2447" name="Rectangle 2447"/>
          <p:cNvSpPr/>
          <p:nvPr/>
        </p:nvSpPr>
        <p:spPr>
          <a:xfrm>
            <a:off x="4267200" y="5530689"/>
            <a:ext cx="2087124" cy="2657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597405" algn="l"/>
              </a:tabLst>
            </a:pPr>
            <a:r>
              <a:rPr lang="en-GB" sz="1425" b="1" i="0" spc="0" baseline="0" dirty="0">
                <a:solidFill>
                  <a:srgbClr val="000000"/>
                </a:solidFill>
                <a:latin typeface="Consolas-Bold"/>
              </a:rPr>
              <a:t>Fa0/2	</a:t>
            </a:r>
            <a:r>
              <a:rPr lang="en-GB" sz="2159" b="1" i="0" spc="0" baseline="46842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448" name="Rectangle 2448"/>
          <p:cNvSpPr/>
          <p:nvPr/>
        </p:nvSpPr>
        <p:spPr>
          <a:xfrm>
            <a:off x="8698483" y="4145835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449" name="Rectangle 2449"/>
          <p:cNvSpPr/>
          <p:nvPr/>
        </p:nvSpPr>
        <p:spPr>
          <a:xfrm>
            <a:off x="5929629" y="2734230"/>
            <a:ext cx="594458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Eth0/4</a:t>
            </a:r>
          </a:p>
        </p:txBody>
      </p:sp>
      <p:sp>
        <p:nvSpPr>
          <p:cNvPr id="2450" name="Rectangle 2450"/>
          <p:cNvSpPr/>
          <p:nvPr/>
        </p:nvSpPr>
        <p:spPr>
          <a:xfrm>
            <a:off x="8910701" y="3852053"/>
            <a:ext cx="96212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D</a:t>
            </a:r>
          </a:p>
        </p:txBody>
      </p:sp>
      <p:sp>
        <p:nvSpPr>
          <p:cNvPr id="2451" name="Rectangle 2451"/>
          <p:cNvSpPr/>
          <p:nvPr/>
        </p:nvSpPr>
        <p:spPr>
          <a:xfrm>
            <a:off x="7757159" y="4379515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Fa0/4</a:t>
            </a:r>
          </a:p>
        </p:txBody>
      </p:sp>
      <p:sp>
        <p:nvSpPr>
          <p:cNvPr id="2452" name="Rectangle 2452"/>
          <p:cNvSpPr/>
          <p:nvPr/>
        </p:nvSpPr>
        <p:spPr>
          <a:xfrm>
            <a:off x="6957441" y="4723921"/>
            <a:ext cx="489718" cy="180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5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</p:txBody>
      </p:sp>
      <p:sp>
        <p:nvSpPr>
          <p:cNvPr id="2453" name="Rectangle 2453"/>
          <p:cNvSpPr/>
          <p:nvPr/>
        </p:nvSpPr>
        <p:spPr>
          <a:xfrm>
            <a:off x="4014470" y="4567457"/>
            <a:ext cx="2663069" cy="180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73351" algn="l"/>
              </a:tabLst>
            </a:pPr>
            <a:r>
              <a:rPr lang="en-GB" sz="1425" b="1" i="0" spc="0" baseline="0" dirty="0">
                <a:solidFill>
                  <a:srgbClr val="000000"/>
                </a:solidFill>
                <a:latin typeface="Consolas-Bold"/>
              </a:rPr>
              <a:t>Fa0/3	Fa0/2</a:t>
            </a:r>
          </a:p>
        </p:txBody>
      </p:sp>
      <p:sp>
        <p:nvSpPr>
          <p:cNvPr id="2454" name="Rectangle 2454"/>
          <p:cNvSpPr/>
          <p:nvPr/>
        </p:nvSpPr>
        <p:spPr>
          <a:xfrm>
            <a:off x="1915160" y="5444462"/>
            <a:ext cx="994524" cy="200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0" i="0" spc="0" baseline="0" dirty="0">
                <a:solidFill>
                  <a:srgbClr val="000000"/>
                </a:solidFill>
                <a:latin typeface="Consolas"/>
              </a:rPr>
              <a:t>1Gbps (4)</a:t>
            </a:r>
          </a:p>
        </p:txBody>
      </p:sp>
      <p:sp>
        <p:nvSpPr>
          <p:cNvPr id="2455" name="Rectangle 2455"/>
          <p:cNvSpPr/>
          <p:nvPr/>
        </p:nvSpPr>
        <p:spPr>
          <a:xfrm>
            <a:off x="1915160" y="6273219"/>
            <a:ext cx="1442866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 Mbps (100)</a:t>
            </a:r>
          </a:p>
        </p:txBody>
      </p:sp>
      <p:sp>
        <p:nvSpPr>
          <p:cNvPr id="2456" name="Rectangle 2456"/>
          <p:cNvSpPr/>
          <p:nvPr/>
        </p:nvSpPr>
        <p:spPr>
          <a:xfrm>
            <a:off x="1915160" y="5859117"/>
            <a:ext cx="1441380" cy="200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0" i="0" spc="0" baseline="0" dirty="0">
                <a:solidFill>
                  <a:srgbClr val="000000"/>
                </a:solidFill>
                <a:latin typeface="Consolas"/>
              </a:rPr>
              <a:t>100 Mbps (19)</a:t>
            </a:r>
          </a:p>
        </p:txBody>
      </p:sp>
      <p:sp>
        <p:nvSpPr>
          <p:cNvPr id="2457" name="Rectangle 2457"/>
          <p:cNvSpPr/>
          <p:nvPr/>
        </p:nvSpPr>
        <p:spPr>
          <a:xfrm>
            <a:off x="8164194" y="5166586"/>
            <a:ext cx="994524" cy="200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0" i="0" spc="0" baseline="0" dirty="0">
                <a:solidFill>
                  <a:srgbClr val="000000"/>
                </a:solidFill>
                <a:latin typeface="Consolas"/>
              </a:rPr>
              <a:t>Root Port</a:t>
            </a:r>
          </a:p>
        </p:txBody>
      </p:sp>
      <p:sp>
        <p:nvSpPr>
          <p:cNvPr id="2458" name="Rectangle 2458"/>
          <p:cNvSpPr/>
          <p:nvPr/>
        </p:nvSpPr>
        <p:spPr>
          <a:xfrm>
            <a:off x="8150859" y="5869359"/>
            <a:ext cx="1331676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Blocked Port</a:t>
            </a:r>
          </a:p>
        </p:txBody>
      </p:sp>
      <p:sp>
        <p:nvSpPr>
          <p:cNvPr id="2459" name="Rectangle 2459"/>
          <p:cNvSpPr/>
          <p:nvPr/>
        </p:nvSpPr>
        <p:spPr>
          <a:xfrm>
            <a:off x="8137779" y="5517886"/>
            <a:ext cx="166184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Designated Port</a:t>
            </a:r>
          </a:p>
        </p:txBody>
      </p:sp>
      <p:sp>
        <p:nvSpPr>
          <p:cNvPr id="2460" name="Rectangle 2460"/>
          <p:cNvSpPr/>
          <p:nvPr/>
        </p:nvSpPr>
        <p:spPr>
          <a:xfrm>
            <a:off x="1823720" y="3205400"/>
            <a:ext cx="1869488" cy="3910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Prioritate: 32768</a:t>
            </a:r>
          </a:p>
          <a:p>
            <a:pPr marL="0">
              <a:lnSpc>
                <a:spcPts val="1651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MAC: BBBB.BBBB.BBBB</a:t>
            </a:r>
          </a:p>
        </p:txBody>
      </p:sp>
      <p:sp>
        <p:nvSpPr>
          <p:cNvPr id="2461" name="Rectangle 2461"/>
          <p:cNvSpPr/>
          <p:nvPr/>
        </p:nvSpPr>
        <p:spPr>
          <a:xfrm>
            <a:off x="5737225" y="6196988"/>
            <a:ext cx="1810483" cy="5623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75" b="0" i="0" spc="0" baseline="0" dirty="0">
                <a:solidFill>
                  <a:srgbClr val="000000"/>
                </a:solidFill>
                <a:latin typeface="Consolas"/>
              </a:rPr>
              <a:t>Costul via Fa0/2: 38</a:t>
            </a:r>
          </a:p>
          <a:p>
            <a:pPr marL="0">
              <a:lnSpc>
                <a:spcPts val="1577"/>
              </a:lnSpc>
            </a:pPr>
            <a:r>
              <a:rPr lang="en-GB" sz="1275" b="0" i="0" spc="0" baseline="0" dirty="0">
                <a:solidFill>
                  <a:srgbClr val="000000"/>
                </a:solidFill>
                <a:latin typeface="Consolas"/>
              </a:rPr>
              <a:t>Costul via Fa0/3: 38</a:t>
            </a:r>
          </a:p>
          <a:p>
            <a:pPr marL="316865">
              <a:lnSpc>
                <a:spcPts val="1575"/>
              </a:lnSpc>
            </a:pPr>
            <a:r>
              <a:rPr lang="en-GB" sz="1277" b="0" i="0" spc="0" baseline="0" dirty="0">
                <a:solidFill>
                  <a:srgbClr val="000000"/>
                </a:solidFill>
                <a:latin typeface="Consolas"/>
              </a:rPr>
              <a:t>BID B &lt; BID C</a:t>
            </a:r>
          </a:p>
        </p:txBody>
      </p:sp>
      <p:sp>
        <p:nvSpPr>
          <p:cNvPr id="2462" name="Rectangle 2462"/>
          <p:cNvSpPr/>
          <p:nvPr/>
        </p:nvSpPr>
        <p:spPr>
          <a:xfrm>
            <a:off x="7621269" y="2587799"/>
            <a:ext cx="1869488" cy="3912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Prioritate: 32768</a:t>
            </a:r>
          </a:p>
          <a:p>
            <a:pPr marL="0">
              <a:lnSpc>
                <a:spcPts val="1652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MAC: CCCC.CCCC.CCCC</a:t>
            </a:r>
          </a:p>
        </p:txBody>
      </p:sp>
      <p:sp>
        <p:nvSpPr>
          <p:cNvPr id="2463" name="Rectangle 2463"/>
          <p:cNvSpPr/>
          <p:nvPr/>
        </p:nvSpPr>
        <p:spPr>
          <a:xfrm>
            <a:off x="8750045" y="3412791"/>
            <a:ext cx="594458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Eth0/1</a:t>
            </a:r>
          </a:p>
        </p:txBody>
      </p:sp>
      <p:sp>
        <p:nvSpPr>
          <p:cNvPr id="2464" name="Rectangle 2464"/>
          <p:cNvSpPr/>
          <p:nvPr/>
        </p:nvSpPr>
        <p:spPr>
          <a:xfrm>
            <a:off x="3123310" y="4714160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</p:txBody>
      </p:sp>
      <p:sp>
        <p:nvSpPr>
          <p:cNvPr id="2465" name="Rectangle 2465"/>
          <p:cNvSpPr/>
          <p:nvPr/>
        </p:nvSpPr>
        <p:spPr>
          <a:xfrm>
            <a:off x="604002" y="163958"/>
            <a:ext cx="812663" cy="2402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933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74"/>
              </a:lnSpc>
            </a:pPr>
            <a:r>
              <a:rPr lang="en-GB" sz="900" b="1" i="0" spc="104" baseline="0" dirty="0">
                <a:solidFill>
                  <a:srgbClr val="9C5E07"/>
                </a:solidFill>
                <a:latin typeface="Times New Roman"/>
              </a:rPr>
              <a:t>50</a:t>
            </a:r>
            <a:r>
              <a:rPr lang="en-GB" sz="900" b="1" i="0" spc="-68" baseline="0" dirty="0">
                <a:solidFill>
                  <a:srgbClr val="9C5E07"/>
                </a:solidFill>
                <a:latin typeface="Times New Roman"/>
              </a:rPr>
              <a:t> </a:t>
            </a:r>
            <a:r>
              <a:rPr lang="en-GB" sz="700" b="0" i="0" spc="0" baseline="0" dirty="0">
                <a:solidFill>
                  <a:srgbClr val="9C5E07"/>
                </a:solidFill>
                <a:latin typeface="Arial"/>
              </a:rPr>
              <a:t>LABORATORY</a:t>
            </a:r>
          </a:p>
        </p:txBody>
      </p:sp>
      <p:sp>
        <p:nvSpPr>
          <p:cNvPr id="2466" name="Rectangle 2466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Freeform 246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72543"/>
                </a:moveTo>
                <a:lnTo>
                  <a:pt x="773176" y="183389"/>
                </a:lnTo>
                <a:lnTo>
                  <a:pt x="1416811" y="183389"/>
                </a:lnTo>
                <a:lnTo>
                  <a:pt x="1416811" y="292100"/>
                </a:lnTo>
                <a:lnTo>
                  <a:pt x="1407667" y="292100"/>
                </a:lnTo>
                <a:lnTo>
                  <a:pt x="1407667" y="388112"/>
                </a:lnTo>
                <a:lnTo>
                  <a:pt x="583437" y="388112"/>
                </a:lnTo>
                <a:lnTo>
                  <a:pt x="583437" y="272543"/>
                </a:lnTo>
                <a:close/>
                <a:moveTo>
                  <a:pt x="6585457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68" name="Picture 24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469" name="Picture 246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2470" name="Freeform 2470"/>
          <p:cNvSpPr/>
          <p:nvPr/>
        </p:nvSpPr>
        <p:spPr>
          <a:xfrm>
            <a:off x="3324225" y="2352675"/>
            <a:ext cx="1506728" cy="514350"/>
          </a:xfrm>
          <a:custGeom>
            <a:avLst/>
            <a:gdLst/>
            <a:ahLst/>
            <a:cxnLst/>
            <a:rect l="0" t="0" r="0" b="0"/>
            <a:pathLst>
              <a:path w="1506728" h="514350">
                <a:moveTo>
                  <a:pt x="0" y="85725"/>
                </a:moveTo>
                <a:cubicBezTo>
                  <a:pt x="0" y="38354"/>
                  <a:pt x="38353" y="0"/>
                  <a:pt x="85725" y="0"/>
                </a:cubicBezTo>
                <a:lnTo>
                  <a:pt x="616711" y="0"/>
                </a:lnTo>
                <a:lnTo>
                  <a:pt x="881126" y="0"/>
                </a:lnTo>
                <a:lnTo>
                  <a:pt x="971550" y="0"/>
                </a:lnTo>
                <a:cubicBezTo>
                  <a:pt x="1018921" y="0"/>
                  <a:pt x="1057275" y="38354"/>
                  <a:pt x="1057275" y="85725"/>
                </a:cubicBezTo>
                <a:lnTo>
                  <a:pt x="1057275" y="299974"/>
                </a:lnTo>
                <a:lnTo>
                  <a:pt x="1506728" y="344552"/>
                </a:lnTo>
                <a:lnTo>
                  <a:pt x="1057275" y="428625"/>
                </a:lnTo>
                <a:cubicBezTo>
                  <a:pt x="1057275" y="475997"/>
                  <a:pt x="1018921" y="514350"/>
                  <a:pt x="971550" y="514350"/>
                </a:cubicBezTo>
                <a:lnTo>
                  <a:pt x="881126" y="514350"/>
                </a:lnTo>
                <a:lnTo>
                  <a:pt x="616711" y="514350"/>
                </a:lnTo>
                <a:lnTo>
                  <a:pt x="85725" y="514350"/>
                </a:lnTo>
                <a:cubicBezTo>
                  <a:pt x="38353" y="514350"/>
                  <a:pt x="0" y="475997"/>
                  <a:pt x="0" y="428625"/>
                </a:cubicBezTo>
                <a:lnTo>
                  <a:pt x="0" y="428625"/>
                </a:lnTo>
                <a:lnTo>
                  <a:pt x="0" y="299974"/>
                </a:lnTo>
                <a:close/>
                <a:moveTo>
                  <a:pt x="1095375" y="4505325"/>
                </a:moveTo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1" name="Freeform 2471"/>
          <p:cNvSpPr/>
          <p:nvPr/>
        </p:nvSpPr>
        <p:spPr>
          <a:xfrm>
            <a:off x="3324225" y="2352675"/>
            <a:ext cx="1506728" cy="514350"/>
          </a:xfrm>
          <a:custGeom>
            <a:avLst/>
            <a:gdLst/>
            <a:ahLst/>
            <a:cxnLst/>
            <a:rect l="0" t="0" r="0" b="0"/>
            <a:pathLst>
              <a:path w="1506728" h="514350">
                <a:moveTo>
                  <a:pt x="0" y="85725"/>
                </a:moveTo>
                <a:cubicBezTo>
                  <a:pt x="0" y="38354"/>
                  <a:pt x="38353" y="0"/>
                  <a:pt x="85725" y="0"/>
                </a:cubicBezTo>
                <a:lnTo>
                  <a:pt x="616711" y="0"/>
                </a:lnTo>
                <a:lnTo>
                  <a:pt x="881126" y="0"/>
                </a:lnTo>
                <a:lnTo>
                  <a:pt x="971550" y="0"/>
                </a:lnTo>
                <a:cubicBezTo>
                  <a:pt x="1018921" y="0"/>
                  <a:pt x="1057275" y="38354"/>
                  <a:pt x="1057275" y="85725"/>
                </a:cubicBezTo>
                <a:lnTo>
                  <a:pt x="1057275" y="299974"/>
                </a:lnTo>
                <a:lnTo>
                  <a:pt x="1506728" y="344552"/>
                </a:lnTo>
                <a:lnTo>
                  <a:pt x="1057275" y="428625"/>
                </a:lnTo>
                <a:cubicBezTo>
                  <a:pt x="1057275" y="475997"/>
                  <a:pt x="1018921" y="514350"/>
                  <a:pt x="971550" y="514350"/>
                </a:cubicBezTo>
                <a:lnTo>
                  <a:pt x="881126" y="514350"/>
                </a:lnTo>
                <a:lnTo>
                  <a:pt x="616711" y="514350"/>
                </a:lnTo>
                <a:lnTo>
                  <a:pt x="85725" y="514350"/>
                </a:lnTo>
                <a:cubicBezTo>
                  <a:pt x="38353" y="514350"/>
                  <a:pt x="0" y="475997"/>
                  <a:pt x="0" y="428625"/>
                </a:cubicBezTo>
                <a:lnTo>
                  <a:pt x="0" y="428625"/>
                </a:lnTo>
                <a:lnTo>
                  <a:pt x="0" y="299974"/>
                </a:lnTo>
                <a:close/>
                <a:moveTo>
                  <a:pt x="1095375" y="450532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2" name="Freeform 2472"/>
          <p:cNvSpPr/>
          <p:nvPr/>
        </p:nvSpPr>
        <p:spPr>
          <a:xfrm>
            <a:off x="1724025" y="2869820"/>
            <a:ext cx="2932303" cy="911605"/>
          </a:xfrm>
          <a:custGeom>
            <a:avLst/>
            <a:gdLst/>
            <a:ahLst/>
            <a:cxnLst/>
            <a:rect l="0" t="0" r="0" b="0"/>
            <a:pathLst>
              <a:path w="2932303" h="911605">
                <a:moveTo>
                  <a:pt x="0" y="236982"/>
                </a:moveTo>
                <a:cubicBezTo>
                  <a:pt x="0" y="162433"/>
                  <a:pt x="60451" y="101980"/>
                  <a:pt x="135001" y="101980"/>
                </a:cubicBezTo>
                <a:lnTo>
                  <a:pt x="1283461" y="101980"/>
                </a:lnTo>
                <a:lnTo>
                  <a:pt x="1833626" y="101980"/>
                </a:lnTo>
                <a:lnTo>
                  <a:pt x="2065273" y="101980"/>
                </a:lnTo>
                <a:cubicBezTo>
                  <a:pt x="2139822" y="101980"/>
                  <a:pt x="2200275" y="162433"/>
                  <a:pt x="2200275" y="236982"/>
                </a:cubicBezTo>
                <a:lnTo>
                  <a:pt x="2200275" y="236982"/>
                </a:lnTo>
                <a:lnTo>
                  <a:pt x="2932303" y="0"/>
                </a:lnTo>
                <a:lnTo>
                  <a:pt x="2200275" y="439292"/>
                </a:lnTo>
                <a:lnTo>
                  <a:pt x="2200275" y="776604"/>
                </a:lnTo>
                <a:cubicBezTo>
                  <a:pt x="2200275" y="851154"/>
                  <a:pt x="2139822" y="911605"/>
                  <a:pt x="2065273" y="911605"/>
                </a:cubicBezTo>
                <a:lnTo>
                  <a:pt x="1833626" y="911605"/>
                </a:lnTo>
                <a:lnTo>
                  <a:pt x="1283461" y="911605"/>
                </a:lnTo>
                <a:lnTo>
                  <a:pt x="135001" y="911605"/>
                </a:lnTo>
                <a:cubicBezTo>
                  <a:pt x="60451" y="911605"/>
                  <a:pt x="0" y="851154"/>
                  <a:pt x="0" y="776604"/>
                </a:cubicBezTo>
                <a:lnTo>
                  <a:pt x="0" y="439292"/>
                </a:lnTo>
                <a:lnTo>
                  <a:pt x="0" y="236982"/>
                </a:lnTo>
                <a:close/>
                <a:moveTo>
                  <a:pt x="2027173" y="3988180"/>
                </a:moveTo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3" name="Freeform 2473"/>
          <p:cNvSpPr/>
          <p:nvPr/>
        </p:nvSpPr>
        <p:spPr>
          <a:xfrm>
            <a:off x="1724025" y="2869820"/>
            <a:ext cx="2932303" cy="911605"/>
          </a:xfrm>
          <a:custGeom>
            <a:avLst/>
            <a:gdLst/>
            <a:ahLst/>
            <a:cxnLst/>
            <a:rect l="0" t="0" r="0" b="0"/>
            <a:pathLst>
              <a:path w="2932303" h="911605">
                <a:moveTo>
                  <a:pt x="0" y="236982"/>
                </a:moveTo>
                <a:cubicBezTo>
                  <a:pt x="0" y="162433"/>
                  <a:pt x="60451" y="101980"/>
                  <a:pt x="135001" y="101980"/>
                </a:cubicBezTo>
                <a:lnTo>
                  <a:pt x="1283461" y="101980"/>
                </a:lnTo>
                <a:lnTo>
                  <a:pt x="1833626" y="101980"/>
                </a:lnTo>
                <a:lnTo>
                  <a:pt x="2065273" y="101980"/>
                </a:lnTo>
                <a:cubicBezTo>
                  <a:pt x="2139822" y="101980"/>
                  <a:pt x="2200275" y="162433"/>
                  <a:pt x="2200275" y="236982"/>
                </a:cubicBezTo>
                <a:lnTo>
                  <a:pt x="2200275" y="236982"/>
                </a:lnTo>
                <a:lnTo>
                  <a:pt x="2932303" y="0"/>
                </a:lnTo>
                <a:lnTo>
                  <a:pt x="2200275" y="439292"/>
                </a:lnTo>
                <a:lnTo>
                  <a:pt x="2200275" y="776604"/>
                </a:lnTo>
                <a:cubicBezTo>
                  <a:pt x="2200275" y="851154"/>
                  <a:pt x="2139822" y="911605"/>
                  <a:pt x="2065273" y="911605"/>
                </a:cubicBezTo>
                <a:lnTo>
                  <a:pt x="1833626" y="911605"/>
                </a:lnTo>
                <a:lnTo>
                  <a:pt x="1283461" y="911605"/>
                </a:lnTo>
                <a:lnTo>
                  <a:pt x="135001" y="911605"/>
                </a:lnTo>
                <a:cubicBezTo>
                  <a:pt x="60451" y="911605"/>
                  <a:pt x="0" y="851154"/>
                  <a:pt x="0" y="776604"/>
                </a:cubicBezTo>
                <a:lnTo>
                  <a:pt x="0" y="439292"/>
                </a:lnTo>
                <a:lnTo>
                  <a:pt x="0" y="236982"/>
                </a:lnTo>
                <a:close/>
                <a:moveTo>
                  <a:pt x="2027173" y="398818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4" name="Freeform 2474"/>
          <p:cNvSpPr/>
          <p:nvPr/>
        </p:nvSpPr>
        <p:spPr>
          <a:xfrm>
            <a:off x="1533525" y="5210175"/>
            <a:ext cx="2552700" cy="1533525"/>
          </a:xfrm>
          <a:custGeom>
            <a:avLst/>
            <a:gdLst/>
            <a:ahLst/>
            <a:cxnLst/>
            <a:rect l="0" t="0" r="0" b="0"/>
            <a:pathLst>
              <a:path w="2552700" h="1533525">
                <a:moveTo>
                  <a:pt x="0" y="255651"/>
                </a:moveTo>
                <a:cubicBezTo>
                  <a:pt x="0" y="114428"/>
                  <a:pt x="114426" y="0"/>
                  <a:pt x="255651" y="0"/>
                </a:cubicBezTo>
                <a:lnTo>
                  <a:pt x="2297048" y="0"/>
                </a:lnTo>
                <a:cubicBezTo>
                  <a:pt x="2438272" y="0"/>
                  <a:pt x="2552700" y="114428"/>
                  <a:pt x="2552700" y="255651"/>
                </a:cubicBezTo>
                <a:lnTo>
                  <a:pt x="2552700" y="1277938"/>
                </a:lnTo>
                <a:cubicBezTo>
                  <a:pt x="2552700" y="1419098"/>
                  <a:pt x="2438272" y="1533525"/>
                  <a:pt x="2297048" y="1533525"/>
                </a:cubicBezTo>
                <a:lnTo>
                  <a:pt x="255651" y="1533525"/>
                </a:lnTo>
                <a:cubicBezTo>
                  <a:pt x="114426" y="1533525"/>
                  <a:pt x="0" y="1419098"/>
                  <a:pt x="0" y="1277938"/>
                </a:cubicBezTo>
                <a:close/>
                <a:moveTo>
                  <a:pt x="-141351" y="1647825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5" name="Freeform 2475"/>
          <p:cNvSpPr/>
          <p:nvPr/>
        </p:nvSpPr>
        <p:spPr>
          <a:xfrm>
            <a:off x="1533525" y="5210175"/>
            <a:ext cx="2552700" cy="1533525"/>
          </a:xfrm>
          <a:custGeom>
            <a:avLst/>
            <a:gdLst/>
            <a:ahLst/>
            <a:cxnLst/>
            <a:rect l="0" t="0" r="0" b="0"/>
            <a:pathLst>
              <a:path w="2552700" h="1533525">
                <a:moveTo>
                  <a:pt x="0" y="255651"/>
                </a:moveTo>
                <a:cubicBezTo>
                  <a:pt x="0" y="114428"/>
                  <a:pt x="114426" y="0"/>
                  <a:pt x="255651" y="0"/>
                </a:cubicBezTo>
                <a:lnTo>
                  <a:pt x="2297048" y="0"/>
                </a:lnTo>
                <a:cubicBezTo>
                  <a:pt x="2438272" y="0"/>
                  <a:pt x="2552700" y="114428"/>
                  <a:pt x="2552700" y="255651"/>
                </a:cubicBezTo>
                <a:lnTo>
                  <a:pt x="2552700" y="1277938"/>
                </a:lnTo>
                <a:cubicBezTo>
                  <a:pt x="2552700" y="1419098"/>
                  <a:pt x="2438272" y="1533525"/>
                  <a:pt x="2297048" y="1533525"/>
                </a:cubicBezTo>
                <a:lnTo>
                  <a:pt x="255651" y="1533525"/>
                </a:lnTo>
                <a:cubicBezTo>
                  <a:pt x="114426" y="1533525"/>
                  <a:pt x="0" y="1419098"/>
                  <a:pt x="0" y="1277938"/>
                </a:cubicBezTo>
                <a:close/>
                <a:moveTo>
                  <a:pt x="-141351" y="164782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76" name="Picture 233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5175" y="5514975"/>
            <a:ext cx="776287" cy="138112"/>
          </a:xfrm>
          <a:prstGeom prst="rect">
            <a:avLst/>
          </a:prstGeom>
          <a:noFill/>
        </p:spPr>
      </p:pic>
      <p:pic>
        <p:nvPicPr>
          <p:cNvPr id="2477" name="Picture 234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5175" y="5934075"/>
            <a:ext cx="776287" cy="138112"/>
          </a:xfrm>
          <a:prstGeom prst="rect">
            <a:avLst/>
          </a:prstGeom>
          <a:noFill/>
        </p:spPr>
      </p:pic>
      <p:pic>
        <p:nvPicPr>
          <p:cNvPr id="2478" name="Picture 234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5650" y="6343650"/>
            <a:ext cx="776287" cy="138112"/>
          </a:xfrm>
          <a:prstGeom prst="rect">
            <a:avLst/>
          </a:prstGeom>
          <a:noFill/>
        </p:spPr>
      </p:pic>
      <p:sp>
        <p:nvSpPr>
          <p:cNvPr id="2479" name="Freeform 2479"/>
          <p:cNvSpPr/>
          <p:nvPr/>
        </p:nvSpPr>
        <p:spPr>
          <a:xfrm>
            <a:off x="7772400" y="4972050"/>
            <a:ext cx="2571750" cy="1304925"/>
          </a:xfrm>
          <a:custGeom>
            <a:avLst/>
            <a:gdLst/>
            <a:ahLst/>
            <a:cxnLst/>
            <a:rect l="0" t="0" r="0" b="0"/>
            <a:pathLst>
              <a:path w="2571750" h="1304925">
                <a:moveTo>
                  <a:pt x="0" y="217552"/>
                </a:moveTo>
                <a:cubicBezTo>
                  <a:pt x="0" y="97409"/>
                  <a:pt x="97408" y="0"/>
                  <a:pt x="217551" y="0"/>
                </a:cubicBezTo>
                <a:lnTo>
                  <a:pt x="2354198" y="0"/>
                </a:lnTo>
                <a:cubicBezTo>
                  <a:pt x="2474341" y="0"/>
                  <a:pt x="2571750" y="97409"/>
                  <a:pt x="2571750" y="217552"/>
                </a:cubicBezTo>
                <a:lnTo>
                  <a:pt x="2571750" y="1087438"/>
                </a:lnTo>
                <a:cubicBezTo>
                  <a:pt x="2571750" y="1207555"/>
                  <a:pt x="2474341" y="1304925"/>
                  <a:pt x="2354198" y="1304925"/>
                </a:cubicBezTo>
                <a:lnTo>
                  <a:pt x="217551" y="1304925"/>
                </a:lnTo>
                <a:cubicBezTo>
                  <a:pt x="97408" y="1304925"/>
                  <a:pt x="0" y="1207555"/>
                  <a:pt x="0" y="1087438"/>
                </a:cubicBezTo>
                <a:close/>
                <a:moveTo>
                  <a:pt x="-6104002" y="1885950"/>
                </a:moveTo>
              </a:path>
            </a:pathLst>
          </a:custGeom>
          <a:solidFill>
            <a:srgbClr val="F2DADA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0" name="Freeform 2480"/>
          <p:cNvSpPr/>
          <p:nvPr/>
        </p:nvSpPr>
        <p:spPr>
          <a:xfrm>
            <a:off x="7772400" y="4972050"/>
            <a:ext cx="2571750" cy="1304925"/>
          </a:xfrm>
          <a:custGeom>
            <a:avLst/>
            <a:gdLst/>
            <a:ahLst/>
            <a:cxnLst/>
            <a:rect l="0" t="0" r="0" b="0"/>
            <a:pathLst>
              <a:path w="2571750" h="1304925">
                <a:moveTo>
                  <a:pt x="0" y="217552"/>
                </a:moveTo>
                <a:cubicBezTo>
                  <a:pt x="0" y="97409"/>
                  <a:pt x="97408" y="0"/>
                  <a:pt x="217551" y="0"/>
                </a:cubicBezTo>
                <a:lnTo>
                  <a:pt x="2354198" y="0"/>
                </a:lnTo>
                <a:cubicBezTo>
                  <a:pt x="2474341" y="0"/>
                  <a:pt x="2571750" y="97409"/>
                  <a:pt x="2571750" y="217552"/>
                </a:cubicBezTo>
                <a:lnTo>
                  <a:pt x="2571750" y="1087438"/>
                </a:lnTo>
                <a:cubicBezTo>
                  <a:pt x="2571750" y="1207555"/>
                  <a:pt x="2474341" y="1304925"/>
                  <a:pt x="2354198" y="1304925"/>
                </a:cubicBezTo>
                <a:lnTo>
                  <a:pt x="217551" y="1304925"/>
                </a:lnTo>
                <a:cubicBezTo>
                  <a:pt x="97408" y="1304925"/>
                  <a:pt x="0" y="1207555"/>
                  <a:pt x="0" y="1087438"/>
                </a:cubicBezTo>
                <a:close/>
                <a:moveTo>
                  <a:pt x="-6104002" y="18859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1" name="Freeform 2481"/>
          <p:cNvSpPr/>
          <p:nvPr/>
        </p:nvSpPr>
        <p:spPr>
          <a:xfrm>
            <a:off x="9796526" y="5148327"/>
            <a:ext cx="314325" cy="304799"/>
          </a:xfrm>
          <a:custGeom>
            <a:avLst/>
            <a:gdLst/>
            <a:ahLst/>
            <a:cxnLst/>
            <a:rect l="0" t="0" r="0" b="0"/>
            <a:pathLst>
              <a:path w="314325" h="304799">
                <a:moveTo>
                  <a:pt x="0" y="304799"/>
                </a:moveTo>
                <a:lnTo>
                  <a:pt x="157099" y="0"/>
                </a:lnTo>
                <a:lnTo>
                  <a:pt x="314325" y="304799"/>
                </a:lnTo>
                <a:close/>
                <a:moveTo>
                  <a:pt x="-8391652" y="1709673"/>
                </a:moveTo>
              </a:path>
            </a:pathLst>
          </a:custGeom>
          <a:solidFill>
            <a:srgbClr val="4F81B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2" name="Freeform 2482"/>
          <p:cNvSpPr/>
          <p:nvPr/>
        </p:nvSpPr>
        <p:spPr>
          <a:xfrm>
            <a:off x="9796526" y="5148327"/>
            <a:ext cx="314325" cy="304799"/>
          </a:xfrm>
          <a:custGeom>
            <a:avLst/>
            <a:gdLst/>
            <a:ahLst/>
            <a:cxnLst/>
            <a:rect l="0" t="0" r="0" b="0"/>
            <a:pathLst>
              <a:path w="314325" h="304799">
                <a:moveTo>
                  <a:pt x="0" y="304799"/>
                </a:moveTo>
                <a:lnTo>
                  <a:pt x="157099" y="0"/>
                </a:lnTo>
                <a:lnTo>
                  <a:pt x="314325" y="304799"/>
                </a:lnTo>
                <a:close/>
                <a:moveTo>
                  <a:pt x="-8391652" y="1709673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3" name="Freeform 2483"/>
          <p:cNvSpPr/>
          <p:nvPr/>
        </p:nvSpPr>
        <p:spPr>
          <a:xfrm>
            <a:off x="9825101" y="5881688"/>
            <a:ext cx="247650" cy="238125"/>
          </a:xfrm>
          <a:custGeom>
            <a:avLst/>
            <a:gdLst/>
            <a:ahLst/>
            <a:cxnLst/>
            <a:rect l="0" t="0" r="0" b="0"/>
            <a:pathLst>
              <a:path w="247650" h="238125">
                <a:moveTo>
                  <a:pt x="0" y="238125"/>
                </a:moveTo>
                <a:lnTo>
                  <a:pt x="247650" y="238125"/>
                </a:lnTo>
                <a:lnTo>
                  <a:pt x="2476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4" name="Freeform 2484"/>
          <p:cNvSpPr/>
          <p:nvPr/>
        </p:nvSpPr>
        <p:spPr>
          <a:xfrm>
            <a:off x="9825101" y="5881688"/>
            <a:ext cx="247650" cy="238125"/>
          </a:xfrm>
          <a:custGeom>
            <a:avLst/>
            <a:gdLst/>
            <a:ahLst/>
            <a:cxnLst/>
            <a:rect l="0" t="0" r="0" b="0"/>
            <a:pathLst>
              <a:path w="247650" h="238125">
                <a:moveTo>
                  <a:pt x="0" y="238125"/>
                </a:moveTo>
                <a:lnTo>
                  <a:pt x="247650" y="238125"/>
                </a:lnTo>
                <a:lnTo>
                  <a:pt x="2476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5" name="Freeform 2485"/>
          <p:cNvSpPr/>
          <p:nvPr/>
        </p:nvSpPr>
        <p:spPr>
          <a:xfrm>
            <a:off x="9787001" y="5500751"/>
            <a:ext cx="314325" cy="304737"/>
          </a:xfrm>
          <a:custGeom>
            <a:avLst/>
            <a:gdLst/>
            <a:ahLst/>
            <a:cxnLst/>
            <a:rect l="0" t="0" r="0" b="0"/>
            <a:pathLst>
              <a:path w="314325" h="304737">
                <a:moveTo>
                  <a:pt x="0" y="304737"/>
                </a:moveTo>
                <a:lnTo>
                  <a:pt x="157099" y="0"/>
                </a:lnTo>
                <a:lnTo>
                  <a:pt x="314325" y="304737"/>
                </a:lnTo>
                <a:close/>
                <a:moveTo>
                  <a:pt x="-8734489" y="1357249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6" name="Freeform 2486"/>
          <p:cNvSpPr/>
          <p:nvPr/>
        </p:nvSpPr>
        <p:spPr>
          <a:xfrm>
            <a:off x="9787001" y="5500751"/>
            <a:ext cx="314325" cy="304737"/>
          </a:xfrm>
          <a:custGeom>
            <a:avLst/>
            <a:gdLst/>
            <a:ahLst/>
            <a:cxnLst/>
            <a:rect l="0" t="0" r="0" b="0"/>
            <a:pathLst>
              <a:path w="314325" h="304737">
                <a:moveTo>
                  <a:pt x="0" y="304737"/>
                </a:moveTo>
                <a:lnTo>
                  <a:pt x="157099" y="0"/>
                </a:lnTo>
                <a:lnTo>
                  <a:pt x="314325" y="304737"/>
                </a:lnTo>
                <a:close/>
                <a:moveTo>
                  <a:pt x="-8734489" y="1357249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87" name="Picture 248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4400487"/>
            <a:ext cx="3967226" cy="138112"/>
          </a:xfrm>
          <a:prstGeom prst="rect">
            <a:avLst/>
          </a:prstGeom>
          <a:noFill/>
        </p:spPr>
      </p:pic>
      <p:pic>
        <p:nvPicPr>
          <p:cNvPr id="2488" name="Picture 248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0675" y="2733612"/>
            <a:ext cx="3891026" cy="1138237"/>
          </a:xfrm>
          <a:prstGeom prst="rect">
            <a:avLst/>
          </a:prstGeom>
          <a:noFill/>
        </p:spPr>
      </p:pic>
      <p:sp>
        <p:nvSpPr>
          <p:cNvPr id="2489" name="Freeform 2489"/>
          <p:cNvSpPr/>
          <p:nvPr/>
        </p:nvSpPr>
        <p:spPr>
          <a:xfrm>
            <a:off x="5462651" y="2786127"/>
            <a:ext cx="3765168" cy="998854"/>
          </a:xfrm>
          <a:custGeom>
            <a:avLst/>
            <a:gdLst/>
            <a:ahLst/>
            <a:cxnLst/>
            <a:rect l="0" t="0" r="0" b="0"/>
            <a:pathLst>
              <a:path w="3765168" h="998854">
                <a:moveTo>
                  <a:pt x="0" y="0"/>
                </a:moveTo>
                <a:lnTo>
                  <a:pt x="3765168" y="998854"/>
                </a:lnTo>
              </a:path>
            </a:pathLst>
          </a:custGeom>
          <a:noFill/>
          <a:ln w="25400" cap="flat" cmpd="sng">
            <a:solidFill>
              <a:srgbClr val="8064A2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0" name="Picture 249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2619248"/>
            <a:ext cx="2062226" cy="1747901"/>
          </a:xfrm>
          <a:prstGeom prst="rect">
            <a:avLst/>
          </a:prstGeom>
          <a:noFill/>
        </p:spPr>
      </p:pic>
      <p:sp>
        <p:nvSpPr>
          <p:cNvPr id="2491" name="Freeform 2491"/>
          <p:cNvSpPr/>
          <p:nvPr/>
        </p:nvSpPr>
        <p:spPr>
          <a:xfrm>
            <a:off x="3481451" y="2671827"/>
            <a:ext cx="1932177" cy="1609471"/>
          </a:xfrm>
          <a:custGeom>
            <a:avLst/>
            <a:gdLst/>
            <a:ahLst/>
            <a:cxnLst/>
            <a:rect l="0" t="0" r="0" b="0"/>
            <a:pathLst>
              <a:path w="1932177" h="1609471">
                <a:moveTo>
                  <a:pt x="0" y="1609471"/>
                </a:moveTo>
                <a:lnTo>
                  <a:pt x="1932177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2" name="Picture 249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8050" y="3667062"/>
            <a:ext cx="1995551" cy="833437"/>
          </a:xfrm>
          <a:prstGeom prst="rect">
            <a:avLst/>
          </a:prstGeom>
          <a:noFill/>
        </p:spPr>
      </p:pic>
      <p:sp>
        <p:nvSpPr>
          <p:cNvPr id="2493" name="Freeform 2493"/>
          <p:cNvSpPr/>
          <p:nvPr/>
        </p:nvSpPr>
        <p:spPr>
          <a:xfrm>
            <a:off x="7320026" y="3719449"/>
            <a:ext cx="1872995" cy="701041"/>
          </a:xfrm>
          <a:custGeom>
            <a:avLst/>
            <a:gdLst/>
            <a:ahLst/>
            <a:cxnLst/>
            <a:rect l="0" t="0" r="0" b="0"/>
            <a:pathLst>
              <a:path w="1872995" h="701041">
                <a:moveTo>
                  <a:pt x="0" y="701041"/>
                </a:moveTo>
                <a:lnTo>
                  <a:pt x="1872995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4" name="Picture 249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2100" y="2876550"/>
            <a:ext cx="1862201" cy="1595374"/>
          </a:xfrm>
          <a:prstGeom prst="rect">
            <a:avLst/>
          </a:prstGeom>
          <a:noFill/>
        </p:spPr>
      </p:pic>
      <p:sp>
        <p:nvSpPr>
          <p:cNvPr id="2495" name="Freeform 2495"/>
          <p:cNvSpPr/>
          <p:nvPr/>
        </p:nvSpPr>
        <p:spPr>
          <a:xfrm>
            <a:off x="5434076" y="2919477"/>
            <a:ext cx="1737105" cy="1470913"/>
          </a:xfrm>
          <a:custGeom>
            <a:avLst/>
            <a:gdLst/>
            <a:ahLst/>
            <a:cxnLst/>
            <a:rect l="0" t="0" r="0" b="0"/>
            <a:pathLst>
              <a:path w="1737105" h="1470913">
                <a:moveTo>
                  <a:pt x="0" y="0"/>
                </a:moveTo>
                <a:lnTo>
                  <a:pt x="1737105" y="1470913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6" name="Picture 249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600325"/>
            <a:ext cx="1019175" cy="409575"/>
          </a:xfrm>
          <a:prstGeom prst="rect">
            <a:avLst/>
          </a:prstGeom>
          <a:noFill/>
        </p:spPr>
      </p:pic>
      <p:pic>
        <p:nvPicPr>
          <p:cNvPr id="2497" name="Picture 249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4333812"/>
            <a:ext cx="2109851" cy="1662176"/>
          </a:xfrm>
          <a:prstGeom prst="rect">
            <a:avLst/>
          </a:prstGeom>
          <a:noFill/>
        </p:spPr>
      </p:pic>
      <p:sp>
        <p:nvSpPr>
          <p:cNvPr id="2498" name="Freeform 2498"/>
          <p:cNvSpPr/>
          <p:nvPr/>
        </p:nvSpPr>
        <p:spPr>
          <a:xfrm>
            <a:off x="5291201" y="4386327"/>
            <a:ext cx="1983867" cy="1528952"/>
          </a:xfrm>
          <a:custGeom>
            <a:avLst/>
            <a:gdLst/>
            <a:ahLst/>
            <a:cxnLst/>
            <a:rect l="0" t="0" r="0" b="0"/>
            <a:pathLst>
              <a:path w="1983867" h="1528952">
                <a:moveTo>
                  <a:pt x="0" y="1528952"/>
                </a:moveTo>
                <a:lnTo>
                  <a:pt x="1983867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9" name="Picture 24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0" y="4343337"/>
            <a:ext cx="2014601" cy="1652651"/>
          </a:xfrm>
          <a:prstGeom prst="rect">
            <a:avLst/>
          </a:prstGeom>
          <a:noFill/>
        </p:spPr>
      </p:pic>
      <p:sp>
        <p:nvSpPr>
          <p:cNvPr id="2500" name="Freeform 2500"/>
          <p:cNvSpPr/>
          <p:nvPr/>
        </p:nvSpPr>
        <p:spPr>
          <a:xfrm>
            <a:off x="3405251" y="4395852"/>
            <a:ext cx="1880362" cy="1521612"/>
          </a:xfrm>
          <a:custGeom>
            <a:avLst/>
            <a:gdLst/>
            <a:ahLst/>
            <a:cxnLst/>
            <a:rect l="0" t="0" r="0" b="0"/>
            <a:pathLst>
              <a:path w="1880362" h="1521612">
                <a:moveTo>
                  <a:pt x="1880362" y="1521612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01" name="Picture 250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5724525"/>
            <a:ext cx="1019175" cy="419100"/>
          </a:xfrm>
          <a:prstGeom prst="rect">
            <a:avLst/>
          </a:prstGeom>
          <a:noFill/>
        </p:spPr>
      </p:pic>
      <p:pic>
        <p:nvPicPr>
          <p:cNvPr id="2502" name="Picture 2502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4210050"/>
            <a:ext cx="1009650" cy="409575"/>
          </a:xfrm>
          <a:prstGeom prst="rect">
            <a:avLst/>
          </a:prstGeom>
          <a:noFill/>
        </p:spPr>
      </p:pic>
      <p:pic>
        <p:nvPicPr>
          <p:cNvPr id="2503" name="Picture 2502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2750" y="4210050"/>
            <a:ext cx="1009650" cy="409575"/>
          </a:xfrm>
          <a:prstGeom prst="rect">
            <a:avLst/>
          </a:prstGeom>
          <a:noFill/>
        </p:spPr>
      </p:pic>
      <p:pic>
        <p:nvPicPr>
          <p:cNvPr id="2504" name="Picture 2502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9650" y="3533775"/>
            <a:ext cx="1009650" cy="409575"/>
          </a:xfrm>
          <a:prstGeom prst="rect">
            <a:avLst/>
          </a:prstGeom>
          <a:noFill/>
        </p:spPr>
      </p:pic>
      <p:sp>
        <p:nvSpPr>
          <p:cNvPr id="2505" name="Freeform 2505"/>
          <p:cNvSpPr/>
          <p:nvPr/>
        </p:nvSpPr>
        <p:spPr>
          <a:xfrm>
            <a:off x="8501126" y="3748152"/>
            <a:ext cx="295275" cy="285750"/>
          </a:xfrm>
          <a:custGeom>
            <a:avLst/>
            <a:gdLst/>
            <a:ahLst/>
            <a:cxnLst/>
            <a:rect l="0" t="0" r="0" b="0"/>
            <a:pathLst>
              <a:path w="295275" h="285750">
                <a:moveTo>
                  <a:pt x="0" y="285750"/>
                </a:moveTo>
                <a:lnTo>
                  <a:pt x="147574" y="0"/>
                </a:lnTo>
                <a:lnTo>
                  <a:pt x="295275" y="285750"/>
                </a:lnTo>
                <a:close/>
                <a:moveTo>
                  <a:pt x="-5677028" y="310984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6" name="Freeform 2506"/>
          <p:cNvSpPr/>
          <p:nvPr/>
        </p:nvSpPr>
        <p:spPr>
          <a:xfrm>
            <a:off x="8501126" y="3748152"/>
            <a:ext cx="295275" cy="285750"/>
          </a:xfrm>
          <a:custGeom>
            <a:avLst/>
            <a:gdLst/>
            <a:ahLst/>
            <a:cxnLst/>
            <a:rect l="0" t="0" r="0" b="0"/>
            <a:pathLst>
              <a:path w="295275" h="285750">
                <a:moveTo>
                  <a:pt x="0" y="285750"/>
                </a:moveTo>
                <a:lnTo>
                  <a:pt x="147574" y="0"/>
                </a:lnTo>
                <a:lnTo>
                  <a:pt x="295275" y="285750"/>
                </a:lnTo>
                <a:close/>
                <a:moveTo>
                  <a:pt x="-5677028" y="310984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7" name="Freeform 2507"/>
          <p:cNvSpPr/>
          <p:nvPr/>
        </p:nvSpPr>
        <p:spPr>
          <a:xfrm>
            <a:off x="6739001" y="397675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4153028" y="288124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8" name="Freeform 2508"/>
          <p:cNvSpPr/>
          <p:nvPr/>
        </p:nvSpPr>
        <p:spPr>
          <a:xfrm>
            <a:off x="6739001" y="397675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4153028" y="288124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9" name="Freeform 2509"/>
          <p:cNvSpPr/>
          <p:nvPr/>
        </p:nvSpPr>
        <p:spPr>
          <a:xfrm>
            <a:off x="4986401" y="5481701"/>
            <a:ext cx="295275" cy="295212"/>
          </a:xfrm>
          <a:custGeom>
            <a:avLst/>
            <a:gdLst/>
            <a:ahLst/>
            <a:cxnLst/>
            <a:rect l="0" t="0" r="0" b="0"/>
            <a:pathLst>
              <a:path w="295275" h="295212">
                <a:moveTo>
                  <a:pt x="0" y="295212"/>
                </a:moveTo>
                <a:lnTo>
                  <a:pt x="147574" y="0"/>
                </a:lnTo>
                <a:lnTo>
                  <a:pt x="295275" y="295212"/>
                </a:lnTo>
                <a:close/>
                <a:moveTo>
                  <a:pt x="-3905314" y="1376299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0" name="Freeform 2510"/>
          <p:cNvSpPr/>
          <p:nvPr/>
        </p:nvSpPr>
        <p:spPr>
          <a:xfrm>
            <a:off x="4986401" y="5481701"/>
            <a:ext cx="295275" cy="295212"/>
          </a:xfrm>
          <a:custGeom>
            <a:avLst/>
            <a:gdLst/>
            <a:ahLst/>
            <a:cxnLst/>
            <a:rect l="0" t="0" r="0" b="0"/>
            <a:pathLst>
              <a:path w="295275" h="295212">
                <a:moveTo>
                  <a:pt x="0" y="295212"/>
                </a:moveTo>
                <a:lnTo>
                  <a:pt x="147574" y="0"/>
                </a:lnTo>
                <a:lnTo>
                  <a:pt x="295275" y="295212"/>
                </a:lnTo>
                <a:close/>
                <a:moveTo>
                  <a:pt x="-3905314" y="1376299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1" name="Freeform 2511"/>
          <p:cNvSpPr/>
          <p:nvPr/>
        </p:nvSpPr>
        <p:spPr>
          <a:xfrm>
            <a:off x="5005451" y="281470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257428" y="404329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2" name="Freeform 2512"/>
          <p:cNvSpPr/>
          <p:nvPr/>
        </p:nvSpPr>
        <p:spPr>
          <a:xfrm>
            <a:off x="5005451" y="281470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257428" y="404329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3" name="Freeform 2513"/>
          <p:cNvSpPr/>
          <p:nvPr/>
        </p:nvSpPr>
        <p:spPr>
          <a:xfrm>
            <a:off x="5434076" y="281470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686053" y="404329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4" name="Freeform 2514"/>
          <p:cNvSpPr/>
          <p:nvPr/>
        </p:nvSpPr>
        <p:spPr>
          <a:xfrm>
            <a:off x="5434076" y="281470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686053" y="404329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5" name="Freeform 2515"/>
          <p:cNvSpPr/>
          <p:nvPr/>
        </p:nvSpPr>
        <p:spPr>
          <a:xfrm>
            <a:off x="5643626" y="2700402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1781303" y="415759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6" name="Freeform 2516"/>
          <p:cNvSpPr/>
          <p:nvPr/>
        </p:nvSpPr>
        <p:spPr>
          <a:xfrm>
            <a:off x="5643626" y="2700402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1781303" y="415759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7" name="Freeform 2517"/>
          <p:cNvSpPr/>
          <p:nvPr/>
        </p:nvSpPr>
        <p:spPr>
          <a:xfrm>
            <a:off x="7681976" y="402437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5143628" y="283362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8" name="Freeform 2518"/>
          <p:cNvSpPr/>
          <p:nvPr/>
        </p:nvSpPr>
        <p:spPr>
          <a:xfrm>
            <a:off x="7681976" y="402437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5143628" y="283362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9" name="Freeform 2519"/>
          <p:cNvSpPr/>
          <p:nvPr/>
        </p:nvSpPr>
        <p:spPr>
          <a:xfrm>
            <a:off x="3519551" y="440537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362203" y="245262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0" name="Freeform 2520"/>
          <p:cNvSpPr/>
          <p:nvPr/>
        </p:nvSpPr>
        <p:spPr>
          <a:xfrm>
            <a:off x="3519551" y="440537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362203" y="245262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1" name="Freeform 2521"/>
          <p:cNvSpPr/>
          <p:nvPr/>
        </p:nvSpPr>
        <p:spPr>
          <a:xfrm>
            <a:off x="3567176" y="391960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924053" y="293839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2" name="Freeform 2522"/>
          <p:cNvSpPr/>
          <p:nvPr/>
        </p:nvSpPr>
        <p:spPr>
          <a:xfrm>
            <a:off x="3567176" y="391960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924053" y="293839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3" name="Freeform 2523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4" name="Freeform 2524"/>
          <p:cNvSpPr/>
          <p:nvPr/>
        </p:nvSpPr>
        <p:spPr>
          <a:xfrm>
            <a:off x="577088" y="266193"/>
            <a:ext cx="836930" cy="128269"/>
          </a:xfrm>
          <a:custGeom>
            <a:avLst/>
            <a:gdLst/>
            <a:ahLst/>
            <a:cxnLst/>
            <a:rect l="0" t="0" r="0" b="0"/>
            <a:pathLst>
              <a:path w="836930" h="128269">
                <a:moveTo>
                  <a:pt x="0" y="128269"/>
                </a:moveTo>
                <a:lnTo>
                  <a:pt x="836930" y="128269"/>
                </a:lnTo>
                <a:lnTo>
                  <a:pt x="836930" y="0"/>
                </a:lnTo>
                <a:lnTo>
                  <a:pt x="1" y="0"/>
                </a:lnTo>
                <a:close/>
                <a:moveTo>
                  <a:pt x="5886451" y="6591807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5" name="Freeform 2525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6" name="Rectangle 2526"/>
          <p:cNvSpPr/>
          <p:nvPr/>
        </p:nvSpPr>
        <p:spPr>
          <a:xfrm>
            <a:off x="598169" y="866112"/>
            <a:ext cx="9760331" cy="13892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Pasul 3: Designated ports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Un </a:t>
            </a:r>
            <a:r>
              <a:rPr lang="en-GB" sz="2779" b="1" i="0" spc="0" baseline="0" dirty="0">
                <a:solidFill>
                  <a:srgbClr val="1F497D"/>
                </a:solidFill>
                <a:latin typeface="WorkSans-Bold"/>
              </a:rPr>
              <a:t>root port 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este cuplat pe link cu un </a:t>
            </a:r>
            <a:r>
              <a:rPr lang="en-GB" sz="2779" b="1" i="0" spc="0" baseline="0" dirty="0">
                <a:solidFill>
                  <a:srgbClr val="9BBB59"/>
                </a:solidFill>
                <a:latin typeface="WorkSans-Bold"/>
              </a:rPr>
              <a:t>designated port</a:t>
            </a:r>
          </a:p>
        </p:txBody>
      </p:sp>
      <p:sp>
        <p:nvSpPr>
          <p:cNvPr id="2527" name="Rectangle 2527"/>
          <p:cNvSpPr/>
          <p:nvPr/>
        </p:nvSpPr>
        <p:spPr>
          <a:xfrm>
            <a:off x="1818639" y="6457823"/>
            <a:ext cx="9832619" cy="2989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653016" algn="l"/>
              </a:tabLst>
            </a:pPr>
            <a:r>
              <a:rPr lang="en-GB" sz="1802" b="0" i="0" spc="0" baseline="0" dirty="0">
                <a:solidFill>
                  <a:srgbClr val="000000"/>
                </a:solidFill>
                <a:latin typeface="Calibri"/>
              </a:rPr>
              <a:t>10/10/23	</a:t>
            </a:r>
            <a:r>
              <a:rPr lang="en-GB" sz="1818" b="0" i="0" spc="0" baseline="65625" dirty="0">
                <a:solidFill>
                  <a:srgbClr val="898989"/>
                </a:solidFill>
                <a:latin typeface="WorkSans-Regular"/>
              </a:rPr>
              <a:t>58</a:t>
            </a:r>
          </a:p>
        </p:txBody>
      </p:sp>
      <p:sp>
        <p:nvSpPr>
          <p:cNvPr id="2528" name="Rectangle 2528"/>
          <p:cNvSpPr/>
          <p:nvPr/>
        </p:nvSpPr>
        <p:spPr>
          <a:xfrm>
            <a:off x="1940560" y="2414242"/>
            <a:ext cx="2251179" cy="12880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692910"/>
            <a:r>
              <a:rPr lang="en-GB" sz="1575" b="0" i="0" spc="0" baseline="0" dirty="0">
                <a:solidFill>
                  <a:srgbClr val="000000"/>
                </a:solidFill>
                <a:latin typeface="Consolas"/>
              </a:rPr>
              <a:t>Root </a:t>
            </a:r>
          </a:p>
          <a:p>
            <a:pPr marL="1581785">
              <a:lnSpc>
                <a:spcPts val="1952"/>
              </a:lnSpc>
            </a:pPr>
            <a:r>
              <a:rPr lang="en-GB" sz="1575" b="0" i="0" spc="0" baseline="0" dirty="0">
                <a:solidFill>
                  <a:srgbClr val="000000"/>
                </a:solidFill>
                <a:latin typeface="Consolas"/>
              </a:rPr>
              <a:t>Bridge</a:t>
            </a:r>
          </a:p>
          <a:p>
            <a:pPr marL="0">
              <a:lnSpc>
                <a:spcPts val="3311"/>
              </a:lnSpc>
            </a:pPr>
            <a:r>
              <a:rPr lang="en-GB" sz="1425" b="0" i="0" spc="0" baseline="0" dirty="0">
                <a:solidFill>
                  <a:srgbClr val="000000"/>
                </a:solidFill>
                <a:latin typeface="Consolas"/>
              </a:rPr>
              <a:t>Root Bridge-ul are </a:t>
            </a:r>
          </a:p>
          <a:p>
            <a:pPr marL="49148">
              <a:lnSpc>
                <a:spcPts val="1650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întotdeauna numai </a:t>
            </a:r>
          </a:p>
          <a:p>
            <a:pPr marL="98425">
              <a:lnSpc>
                <a:spcPts val="1652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designated ports</a:t>
            </a:r>
          </a:p>
        </p:txBody>
      </p:sp>
      <p:sp>
        <p:nvSpPr>
          <p:cNvPr id="2529" name="Rectangle 2529"/>
          <p:cNvSpPr/>
          <p:nvPr/>
        </p:nvSpPr>
        <p:spPr>
          <a:xfrm>
            <a:off x="1813179" y="5497884"/>
            <a:ext cx="997705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1Gbps (4)</a:t>
            </a:r>
          </a:p>
        </p:txBody>
      </p:sp>
      <p:sp>
        <p:nvSpPr>
          <p:cNvPr id="2530" name="Rectangle 2530"/>
          <p:cNvSpPr/>
          <p:nvPr/>
        </p:nvSpPr>
        <p:spPr>
          <a:xfrm>
            <a:off x="1813179" y="6327194"/>
            <a:ext cx="144607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 Mbps (100)</a:t>
            </a:r>
          </a:p>
        </p:txBody>
      </p:sp>
      <p:sp>
        <p:nvSpPr>
          <p:cNvPr id="2531" name="Rectangle 2531"/>
          <p:cNvSpPr/>
          <p:nvPr/>
        </p:nvSpPr>
        <p:spPr>
          <a:xfrm>
            <a:off x="1813179" y="5912539"/>
            <a:ext cx="1446072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100 Mbps (19)</a:t>
            </a:r>
          </a:p>
        </p:txBody>
      </p:sp>
      <p:sp>
        <p:nvSpPr>
          <p:cNvPr id="2532" name="Rectangle 2532"/>
          <p:cNvSpPr/>
          <p:nvPr/>
        </p:nvSpPr>
        <p:spPr>
          <a:xfrm>
            <a:off x="8074659" y="5229215"/>
            <a:ext cx="99550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Root Port</a:t>
            </a:r>
          </a:p>
        </p:txBody>
      </p:sp>
      <p:sp>
        <p:nvSpPr>
          <p:cNvPr id="2533" name="Rectangle 2533"/>
          <p:cNvSpPr/>
          <p:nvPr/>
        </p:nvSpPr>
        <p:spPr>
          <a:xfrm>
            <a:off x="8061706" y="5932224"/>
            <a:ext cx="132867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Blocked Port</a:t>
            </a:r>
          </a:p>
        </p:txBody>
      </p:sp>
      <p:sp>
        <p:nvSpPr>
          <p:cNvPr id="2534" name="Rectangle 2534"/>
          <p:cNvSpPr/>
          <p:nvPr/>
        </p:nvSpPr>
        <p:spPr>
          <a:xfrm>
            <a:off x="8048243" y="5580751"/>
            <a:ext cx="1665647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Designated Port</a:t>
            </a:r>
          </a:p>
        </p:txBody>
      </p:sp>
      <p:sp>
        <p:nvSpPr>
          <p:cNvPr id="2535" name="Rectangle 2535"/>
          <p:cNvSpPr/>
          <p:nvPr/>
        </p:nvSpPr>
        <p:spPr>
          <a:xfrm>
            <a:off x="5233034" y="2858135"/>
            <a:ext cx="92354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1" i="0" spc="0" baseline="0" dirty="0">
                <a:solidFill>
                  <a:srgbClr val="FFFFFF"/>
                </a:solidFill>
                <a:latin typeface="Calibri-Bold"/>
              </a:rPr>
              <a:t>A</a:t>
            </a:r>
          </a:p>
        </p:txBody>
      </p:sp>
      <p:sp>
        <p:nvSpPr>
          <p:cNvPr id="2536" name="Rectangle 2536"/>
          <p:cNvSpPr/>
          <p:nvPr/>
        </p:nvSpPr>
        <p:spPr>
          <a:xfrm>
            <a:off x="3017901" y="3990006"/>
            <a:ext cx="4447216" cy="1893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956050" algn="l"/>
              </a:tabLst>
            </a:pPr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Fa0/1	</a:t>
            </a:r>
            <a:r>
              <a:rPr lang="en-GB" sz="2159" b="1" i="0" spc="0" baseline="-4491" dirty="0">
                <a:solidFill>
                  <a:srgbClr val="000000"/>
                </a:solidFill>
                <a:latin typeface="Consolas-Bold"/>
              </a:rPr>
              <a:t>Fa0/1</a:t>
            </a:r>
          </a:p>
        </p:txBody>
      </p:sp>
      <p:sp>
        <p:nvSpPr>
          <p:cNvPr id="2537" name="Rectangle 2537"/>
          <p:cNvSpPr/>
          <p:nvPr/>
        </p:nvSpPr>
        <p:spPr>
          <a:xfrm>
            <a:off x="4431029" y="3014882"/>
            <a:ext cx="1847736" cy="1918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357884" algn="l"/>
              </a:tabLst>
            </a:pPr>
            <a:r>
              <a:rPr lang="en-GB" sz="1425" b="1" i="0" spc="0" baseline="0" dirty="0">
                <a:solidFill>
                  <a:srgbClr val="000000"/>
                </a:solidFill>
                <a:latin typeface="Consolas-Bold"/>
              </a:rPr>
              <a:t>Fa0/2	</a:t>
            </a:r>
            <a:r>
              <a:rPr lang="en-GB" sz="2162" b="1" i="0" spc="0" baseline="-5954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538" name="Rectangle 2538"/>
          <p:cNvSpPr/>
          <p:nvPr/>
        </p:nvSpPr>
        <p:spPr>
          <a:xfrm>
            <a:off x="5233034" y="5993766"/>
            <a:ext cx="74371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1" i="0" spc="0" baseline="0" dirty="0">
                <a:solidFill>
                  <a:srgbClr val="FFFFFF"/>
                </a:solidFill>
                <a:latin typeface="Calibri-Bold"/>
              </a:rPr>
              <a:t>E</a:t>
            </a:r>
          </a:p>
        </p:txBody>
      </p:sp>
      <p:sp>
        <p:nvSpPr>
          <p:cNvPr id="2539" name="Rectangle 2539"/>
          <p:cNvSpPr/>
          <p:nvPr/>
        </p:nvSpPr>
        <p:spPr>
          <a:xfrm>
            <a:off x="3203575" y="4469527"/>
            <a:ext cx="3996196" cy="471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3509">
              <a:tabLst>
                <a:tab pos="3915409" algn="l"/>
                <a:tab pos="3915409" algn="l"/>
              </a:tabLst>
            </a:pPr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B	C	</a:t>
            </a:r>
          </a:p>
          <a:p>
            <a:pPr marL="0">
              <a:lnSpc>
                <a:spcPts val="2511"/>
              </a:lnSpc>
            </a:pPr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</p:txBody>
      </p:sp>
      <p:sp>
        <p:nvSpPr>
          <p:cNvPr id="2540" name="Rectangle 2540"/>
          <p:cNvSpPr/>
          <p:nvPr/>
        </p:nvSpPr>
        <p:spPr>
          <a:xfrm>
            <a:off x="5810630" y="5590143"/>
            <a:ext cx="49130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541" name="Rectangle 2541"/>
          <p:cNvSpPr/>
          <p:nvPr/>
        </p:nvSpPr>
        <p:spPr>
          <a:xfrm>
            <a:off x="4412615" y="5681583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Fa0/2</a:t>
            </a:r>
          </a:p>
        </p:txBody>
      </p:sp>
      <p:sp>
        <p:nvSpPr>
          <p:cNvPr id="2542" name="Rectangle 2542"/>
          <p:cNvSpPr/>
          <p:nvPr/>
        </p:nvSpPr>
        <p:spPr>
          <a:xfrm>
            <a:off x="8614791" y="3341290"/>
            <a:ext cx="594458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Eth0/1</a:t>
            </a:r>
          </a:p>
        </p:txBody>
      </p:sp>
      <p:sp>
        <p:nvSpPr>
          <p:cNvPr id="2543" name="Rectangle 2543"/>
          <p:cNvSpPr/>
          <p:nvPr/>
        </p:nvSpPr>
        <p:spPr>
          <a:xfrm>
            <a:off x="8637016" y="4068982"/>
            <a:ext cx="489718" cy="180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5" b="1" i="0" spc="0" baseline="0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544" name="Rectangle 2544"/>
          <p:cNvSpPr/>
          <p:nvPr/>
        </p:nvSpPr>
        <p:spPr>
          <a:xfrm>
            <a:off x="7810881" y="4343320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Fa0/4</a:t>
            </a:r>
          </a:p>
        </p:txBody>
      </p:sp>
      <p:sp>
        <p:nvSpPr>
          <p:cNvPr id="2545" name="Rectangle 2545"/>
          <p:cNvSpPr/>
          <p:nvPr/>
        </p:nvSpPr>
        <p:spPr>
          <a:xfrm>
            <a:off x="5932170" y="2699160"/>
            <a:ext cx="596131" cy="180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5" b="1" i="0" spc="0" baseline="0" dirty="0">
                <a:solidFill>
                  <a:srgbClr val="000000"/>
                </a:solidFill>
                <a:latin typeface="Consolas-Bold"/>
              </a:rPr>
              <a:t>Eth0/4</a:t>
            </a:r>
          </a:p>
        </p:txBody>
      </p:sp>
      <p:sp>
        <p:nvSpPr>
          <p:cNvPr id="2546" name="Rectangle 2546"/>
          <p:cNvSpPr/>
          <p:nvPr/>
        </p:nvSpPr>
        <p:spPr>
          <a:xfrm>
            <a:off x="8985884" y="3791347"/>
            <a:ext cx="96212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D</a:t>
            </a:r>
          </a:p>
        </p:txBody>
      </p:sp>
      <p:sp>
        <p:nvSpPr>
          <p:cNvPr id="2547" name="Rectangle 2547"/>
          <p:cNvSpPr/>
          <p:nvPr/>
        </p:nvSpPr>
        <p:spPr>
          <a:xfrm>
            <a:off x="3998595" y="4544615"/>
            <a:ext cx="3487433" cy="3009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32025" algn="l"/>
                <a:tab pos="2997580" algn="l"/>
              </a:tabLst>
            </a:pPr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Fa0/3	Fa0/2	</a:t>
            </a:r>
            <a:r>
              <a:rPr lang="en-GB" sz="2162" b="1" i="0" spc="0" baseline="-65989" dirty="0">
                <a:solidFill>
                  <a:srgbClr val="000000"/>
                </a:solidFill>
                <a:latin typeface="Consolas-Bold"/>
              </a:rPr>
              <a:t>Fa0/5</a:t>
            </a:r>
          </a:p>
        </p:txBody>
      </p:sp>
      <p:sp>
        <p:nvSpPr>
          <p:cNvPr id="2548" name="Rectangle 2548"/>
          <p:cNvSpPr/>
          <p:nvPr/>
        </p:nvSpPr>
        <p:spPr>
          <a:xfrm>
            <a:off x="582530" y="170815"/>
            <a:ext cx="834136" cy="2297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406"/>
            <a:r>
              <a:rPr lang="en-GB" sz="1000" b="1" i="0" spc="0" baseline="0" dirty="0">
                <a:solidFill>
                  <a:srgbClr val="432E20"/>
                </a:solidFill>
                <a:latin typeface="Arial"/>
              </a:rPr>
              <a:t>SYSTEMS</a:t>
            </a:r>
          </a:p>
          <a:p>
            <a:pPr marL="0">
              <a:lnSpc>
                <a:spcPts val="692"/>
              </a:lnSpc>
              <a:tabLst>
                <a:tab pos="190483" algn="l"/>
              </a:tabLst>
            </a:pPr>
            <a:r>
              <a:rPr lang="en-GB" sz="700" b="0" i="0" spc="0" baseline="0" dirty="0">
                <a:solidFill>
                  <a:srgbClr val="995B07"/>
                </a:solidFill>
                <a:latin typeface="Arial"/>
              </a:rPr>
              <a:t>M 	LABORATORY</a:t>
            </a:r>
          </a:p>
        </p:txBody>
      </p:sp>
      <p:sp>
        <p:nvSpPr>
          <p:cNvPr id="2549" name="Rectangle 2549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Freeform 255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9140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1404"/>
                </a:lnTo>
                <a:close/>
                <a:moveTo>
                  <a:pt x="656659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51" name="Picture 255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552" name="Picture 255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2553" name="Freeform 2553"/>
          <p:cNvSpPr/>
          <p:nvPr/>
        </p:nvSpPr>
        <p:spPr>
          <a:xfrm>
            <a:off x="3267075" y="2419350"/>
            <a:ext cx="1520190" cy="504825"/>
          </a:xfrm>
          <a:custGeom>
            <a:avLst/>
            <a:gdLst/>
            <a:ahLst/>
            <a:cxnLst/>
            <a:rect l="0" t="0" r="0" b="0"/>
            <a:pathLst>
              <a:path w="1520190" h="504825">
                <a:moveTo>
                  <a:pt x="0" y="84202"/>
                </a:moveTo>
                <a:cubicBezTo>
                  <a:pt x="0" y="37720"/>
                  <a:pt x="37719" y="0"/>
                  <a:pt x="84201" y="0"/>
                </a:cubicBezTo>
                <a:lnTo>
                  <a:pt x="622300" y="0"/>
                </a:lnTo>
                <a:lnTo>
                  <a:pt x="889000" y="0"/>
                </a:lnTo>
                <a:lnTo>
                  <a:pt x="982598" y="0"/>
                </a:lnTo>
                <a:cubicBezTo>
                  <a:pt x="1029080" y="0"/>
                  <a:pt x="1066800" y="37720"/>
                  <a:pt x="1066800" y="84202"/>
                </a:cubicBezTo>
                <a:lnTo>
                  <a:pt x="1066800" y="294514"/>
                </a:lnTo>
                <a:lnTo>
                  <a:pt x="1520190" y="338202"/>
                </a:lnTo>
                <a:lnTo>
                  <a:pt x="1066800" y="420624"/>
                </a:lnTo>
                <a:cubicBezTo>
                  <a:pt x="1066800" y="467106"/>
                  <a:pt x="1029080" y="504825"/>
                  <a:pt x="982598" y="504825"/>
                </a:cubicBezTo>
                <a:lnTo>
                  <a:pt x="889000" y="504825"/>
                </a:lnTo>
                <a:lnTo>
                  <a:pt x="622300" y="504825"/>
                </a:lnTo>
                <a:lnTo>
                  <a:pt x="84201" y="504825"/>
                </a:lnTo>
                <a:cubicBezTo>
                  <a:pt x="37719" y="504825"/>
                  <a:pt x="0" y="467106"/>
                  <a:pt x="0" y="420624"/>
                </a:cubicBezTo>
                <a:lnTo>
                  <a:pt x="0" y="420624"/>
                </a:lnTo>
                <a:lnTo>
                  <a:pt x="0" y="294514"/>
                </a:lnTo>
                <a:close/>
                <a:moveTo>
                  <a:pt x="1087373" y="4438650"/>
                </a:moveTo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4" name="Freeform 2554"/>
          <p:cNvSpPr/>
          <p:nvPr/>
        </p:nvSpPr>
        <p:spPr>
          <a:xfrm>
            <a:off x="3267075" y="2419350"/>
            <a:ext cx="1520190" cy="504825"/>
          </a:xfrm>
          <a:custGeom>
            <a:avLst/>
            <a:gdLst/>
            <a:ahLst/>
            <a:cxnLst/>
            <a:rect l="0" t="0" r="0" b="0"/>
            <a:pathLst>
              <a:path w="1520190" h="504825">
                <a:moveTo>
                  <a:pt x="0" y="84202"/>
                </a:moveTo>
                <a:cubicBezTo>
                  <a:pt x="0" y="37720"/>
                  <a:pt x="37719" y="0"/>
                  <a:pt x="84201" y="0"/>
                </a:cubicBezTo>
                <a:lnTo>
                  <a:pt x="622300" y="0"/>
                </a:lnTo>
                <a:lnTo>
                  <a:pt x="889000" y="0"/>
                </a:lnTo>
                <a:lnTo>
                  <a:pt x="982598" y="0"/>
                </a:lnTo>
                <a:cubicBezTo>
                  <a:pt x="1029080" y="0"/>
                  <a:pt x="1066800" y="37720"/>
                  <a:pt x="1066800" y="84202"/>
                </a:cubicBezTo>
                <a:lnTo>
                  <a:pt x="1066800" y="294514"/>
                </a:lnTo>
                <a:lnTo>
                  <a:pt x="1520190" y="338202"/>
                </a:lnTo>
                <a:lnTo>
                  <a:pt x="1066800" y="420624"/>
                </a:lnTo>
                <a:cubicBezTo>
                  <a:pt x="1066800" y="467106"/>
                  <a:pt x="1029080" y="504825"/>
                  <a:pt x="982598" y="504825"/>
                </a:cubicBezTo>
                <a:lnTo>
                  <a:pt x="889000" y="504825"/>
                </a:lnTo>
                <a:lnTo>
                  <a:pt x="622300" y="504825"/>
                </a:lnTo>
                <a:lnTo>
                  <a:pt x="84201" y="504825"/>
                </a:lnTo>
                <a:cubicBezTo>
                  <a:pt x="37719" y="504825"/>
                  <a:pt x="0" y="467106"/>
                  <a:pt x="0" y="420624"/>
                </a:cubicBezTo>
                <a:lnTo>
                  <a:pt x="0" y="420624"/>
                </a:lnTo>
                <a:lnTo>
                  <a:pt x="0" y="294514"/>
                </a:lnTo>
                <a:close/>
                <a:moveTo>
                  <a:pt x="1087373" y="44386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5" name="Freeform 2555"/>
          <p:cNvSpPr/>
          <p:nvPr/>
        </p:nvSpPr>
        <p:spPr>
          <a:xfrm>
            <a:off x="1562100" y="5200650"/>
            <a:ext cx="2552700" cy="1524000"/>
          </a:xfrm>
          <a:custGeom>
            <a:avLst/>
            <a:gdLst/>
            <a:ahLst/>
            <a:cxnLst/>
            <a:rect l="0" t="0" r="0" b="0"/>
            <a:pathLst>
              <a:path w="2552700" h="1524000">
                <a:moveTo>
                  <a:pt x="0" y="254000"/>
                </a:moveTo>
                <a:cubicBezTo>
                  <a:pt x="0" y="113665"/>
                  <a:pt x="113664" y="0"/>
                  <a:pt x="254000" y="0"/>
                </a:cubicBezTo>
                <a:lnTo>
                  <a:pt x="2298700" y="0"/>
                </a:lnTo>
                <a:cubicBezTo>
                  <a:pt x="2439034" y="0"/>
                  <a:pt x="2552700" y="113665"/>
                  <a:pt x="2552700" y="254000"/>
                </a:cubicBezTo>
                <a:lnTo>
                  <a:pt x="2552700" y="1270000"/>
                </a:lnTo>
                <a:cubicBezTo>
                  <a:pt x="2552700" y="1410272"/>
                  <a:pt x="2439034" y="1524000"/>
                  <a:pt x="2298700" y="1524000"/>
                </a:cubicBezTo>
                <a:lnTo>
                  <a:pt x="254000" y="1524000"/>
                </a:lnTo>
                <a:cubicBezTo>
                  <a:pt x="113664" y="1524000"/>
                  <a:pt x="0" y="1410272"/>
                  <a:pt x="0" y="1270000"/>
                </a:cubicBezTo>
                <a:close/>
                <a:moveTo>
                  <a:pt x="-158750" y="1657350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6" name="Freeform 2556"/>
          <p:cNvSpPr/>
          <p:nvPr/>
        </p:nvSpPr>
        <p:spPr>
          <a:xfrm>
            <a:off x="1562100" y="5200650"/>
            <a:ext cx="2552700" cy="1524000"/>
          </a:xfrm>
          <a:custGeom>
            <a:avLst/>
            <a:gdLst/>
            <a:ahLst/>
            <a:cxnLst/>
            <a:rect l="0" t="0" r="0" b="0"/>
            <a:pathLst>
              <a:path w="2552700" h="1524000">
                <a:moveTo>
                  <a:pt x="0" y="254000"/>
                </a:moveTo>
                <a:cubicBezTo>
                  <a:pt x="0" y="113665"/>
                  <a:pt x="113664" y="0"/>
                  <a:pt x="254000" y="0"/>
                </a:cubicBezTo>
                <a:lnTo>
                  <a:pt x="2298700" y="0"/>
                </a:lnTo>
                <a:cubicBezTo>
                  <a:pt x="2439034" y="0"/>
                  <a:pt x="2552700" y="113665"/>
                  <a:pt x="2552700" y="254000"/>
                </a:cubicBezTo>
                <a:lnTo>
                  <a:pt x="2552700" y="1270000"/>
                </a:lnTo>
                <a:cubicBezTo>
                  <a:pt x="2552700" y="1410272"/>
                  <a:pt x="2439034" y="1524000"/>
                  <a:pt x="2298700" y="1524000"/>
                </a:cubicBezTo>
                <a:lnTo>
                  <a:pt x="254000" y="1524000"/>
                </a:lnTo>
                <a:cubicBezTo>
                  <a:pt x="113664" y="1524000"/>
                  <a:pt x="0" y="1410272"/>
                  <a:pt x="0" y="1270000"/>
                </a:cubicBezTo>
                <a:close/>
                <a:moveTo>
                  <a:pt x="-158750" y="16573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57" name="Picture 233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0" y="5505450"/>
            <a:ext cx="776287" cy="138112"/>
          </a:xfrm>
          <a:prstGeom prst="rect">
            <a:avLst/>
          </a:prstGeom>
          <a:noFill/>
        </p:spPr>
      </p:pic>
      <p:pic>
        <p:nvPicPr>
          <p:cNvPr id="2558" name="Picture 234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0" y="5915025"/>
            <a:ext cx="776287" cy="138112"/>
          </a:xfrm>
          <a:prstGeom prst="rect">
            <a:avLst/>
          </a:prstGeom>
          <a:noFill/>
        </p:spPr>
      </p:pic>
      <p:pic>
        <p:nvPicPr>
          <p:cNvPr id="2559" name="Picture 234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4225" y="6334125"/>
            <a:ext cx="776287" cy="138112"/>
          </a:xfrm>
          <a:prstGeom prst="rect">
            <a:avLst/>
          </a:prstGeom>
          <a:noFill/>
        </p:spPr>
      </p:pic>
      <p:sp>
        <p:nvSpPr>
          <p:cNvPr id="2560" name="Freeform 2560"/>
          <p:cNvSpPr/>
          <p:nvPr/>
        </p:nvSpPr>
        <p:spPr>
          <a:xfrm>
            <a:off x="7810500" y="5153025"/>
            <a:ext cx="2562225" cy="1295400"/>
          </a:xfrm>
          <a:custGeom>
            <a:avLst/>
            <a:gdLst/>
            <a:ahLst/>
            <a:cxnLst/>
            <a:rect l="0" t="0" r="0" b="0"/>
            <a:pathLst>
              <a:path w="2562225" h="1295400">
                <a:moveTo>
                  <a:pt x="0" y="215900"/>
                </a:moveTo>
                <a:cubicBezTo>
                  <a:pt x="0" y="96648"/>
                  <a:pt x="96646" y="0"/>
                  <a:pt x="215900" y="0"/>
                </a:cubicBezTo>
                <a:lnTo>
                  <a:pt x="2346325" y="0"/>
                </a:lnTo>
                <a:cubicBezTo>
                  <a:pt x="2465578" y="0"/>
                  <a:pt x="2562225" y="96648"/>
                  <a:pt x="2562225" y="215900"/>
                </a:cubicBezTo>
                <a:lnTo>
                  <a:pt x="2562225" y="1079500"/>
                </a:lnTo>
                <a:cubicBezTo>
                  <a:pt x="2562225" y="1198741"/>
                  <a:pt x="2465578" y="1295400"/>
                  <a:pt x="2346325" y="1295400"/>
                </a:cubicBezTo>
                <a:lnTo>
                  <a:pt x="215900" y="1295400"/>
                </a:lnTo>
                <a:cubicBezTo>
                  <a:pt x="96646" y="1295400"/>
                  <a:pt x="0" y="1198741"/>
                  <a:pt x="0" y="1079500"/>
                </a:cubicBezTo>
                <a:close/>
                <a:moveTo>
                  <a:pt x="-6321425" y="1704975"/>
                </a:moveTo>
              </a:path>
            </a:pathLst>
          </a:custGeom>
          <a:solidFill>
            <a:srgbClr val="F2DADA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1" name="Freeform 2561"/>
          <p:cNvSpPr/>
          <p:nvPr/>
        </p:nvSpPr>
        <p:spPr>
          <a:xfrm>
            <a:off x="7810500" y="5153025"/>
            <a:ext cx="2562225" cy="1295400"/>
          </a:xfrm>
          <a:custGeom>
            <a:avLst/>
            <a:gdLst/>
            <a:ahLst/>
            <a:cxnLst/>
            <a:rect l="0" t="0" r="0" b="0"/>
            <a:pathLst>
              <a:path w="2562225" h="1295400">
                <a:moveTo>
                  <a:pt x="0" y="215900"/>
                </a:moveTo>
                <a:cubicBezTo>
                  <a:pt x="0" y="96648"/>
                  <a:pt x="96646" y="0"/>
                  <a:pt x="215900" y="0"/>
                </a:cubicBezTo>
                <a:lnTo>
                  <a:pt x="2346325" y="0"/>
                </a:lnTo>
                <a:cubicBezTo>
                  <a:pt x="2465578" y="0"/>
                  <a:pt x="2562225" y="96648"/>
                  <a:pt x="2562225" y="215900"/>
                </a:cubicBezTo>
                <a:lnTo>
                  <a:pt x="2562225" y="1079500"/>
                </a:lnTo>
                <a:cubicBezTo>
                  <a:pt x="2562225" y="1198741"/>
                  <a:pt x="2465578" y="1295400"/>
                  <a:pt x="2346325" y="1295400"/>
                </a:cubicBezTo>
                <a:lnTo>
                  <a:pt x="215900" y="1295400"/>
                </a:lnTo>
                <a:cubicBezTo>
                  <a:pt x="96646" y="1295400"/>
                  <a:pt x="0" y="1198741"/>
                  <a:pt x="0" y="1079500"/>
                </a:cubicBezTo>
                <a:close/>
                <a:moveTo>
                  <a:pt x="-6321425" y="170497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2" name="Freeform 2562"/>
          <p:cNvSpPr/>
          <p:nvPr/>
        </p:nvSpPr>
        <p:spPr>
          <a:xfrm>
            <a:off x="9825101" y="5329301"/>
            <a:ext cx="323850" cy="304737"/>
          </a:xfrm>
          <a:custGeom>
            <a:avLst/>
            <a:gdLst/>
            <a:ahLst/>
            <a:cxnLst/>
            <a:rect l="0" t="0" r="0" b="0"/>
            <a:pathLst>
              <a:path w="323850" h="304737">
                <a:moveTo>
                  <a:pt x="0" y="304737"/>
                </a:moveTo>
                <a:lnTo>
                  <a:pt x="161925" y="0"/>
                </a:lnTo>
                <a:lnTo>
                  <a:pt x="323850" y="304737"/>
                </a:lnTo>
                <a:close/>
                <a:moveTo>
                  <a:pt x="-8601139" y="1528699"/>
                </a:moveTo>
              </a:path>
            </a:pathLst>
          </a:custGeom>
          <a:solidFill>
            <a:srgbClr val="4F81B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3" name="Freeform 2563"/>
          <p:cNvSpPr/>
          <p:nvPr/>
        </p:nvSpPr>
        <p:spPr>
          <a:xfrm>
            <a:off x="9825101" y="5329301"/>
            <a:ext cx="323850" cy="304737"/>
          </a:xfrm>
          <a:custGeom>
            <a:avLst/>
            <a:gdLst/>
            <a:ahLst/>
            <a:cxnLst/>
            <a:rect l="0" t="0" r="0" b="0"/>
            <a:pathLst>
              <a:path w="323850" h="304737">
                <a:moveTo>
                  <a:pt x="0" y="304737"/>
                </a:moveTo>
                <a:lnTo>
                  <a:pt x="161925" y="0"/>
                </a:lnTo>
                <a:lnTo>
                  <a:pt x="323850" y="304737"/>
                </a:lnTo>
                <a:close/>
                <a:moveTo>
                  <a:pt x="-8601139" y="1528699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4" name="Freeform 2564"/>
          <p:cNvSpPr/>
          <p:nvPr/>
        </p:nvSpPr>
        <p:spPr>
          <a:xfrm>
            <a:off x="9853676" y="6062663"/>
            <a:ext cx="247650" cy="238125"/>
          </a:xfrm>
          <a:custGeom>
            <a:avLst/>
            <a:gdLst/>
            <a:ahLst/>
            <a:cxnLst/>
            <a:rect l="0" t="0" r="0" b="0"/>
            <a:pathLst>
              <a:path w="247650" h="238125">
                <a:moveTo>
                  <a:pt x="0" y="238125"/>
                </a:moveTo>
                <a:lnTo>
                  <a:pt x="247650" y="238125"/>
                </a:lnTo>
                <a:lnTo>
                  <a:pt x="2476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5" name="Freeform 2565"/>
          <p:cNvSpPr/>
          <p:nvPr/>
        </p:nvSpPr>
        <p:spPr>
          <a:xfrm>
            <a:off x="9853676" y="6062663"/>
            <a:ext cx="247650" cy="238125"/>
          </a:xfrm>
          <a:custGeom>
            <a:avLst/>
            <a:gdLst/>
            <a:ahLst/>
            <a:cxnLst/>
            <a:rect l="0" t="0" r="0" b="0"/>
            <a:pathLst>
              <a:path w="247650" h="238125">
                <a:moveTo>
                  <a:pt x="0" y="238125"/>
                </a:moveTo>
                <a:lnTo>
                  <a:pt x="247650" y="238125"/>
                </a:lnTo>
                <a:lnTo>
                  <a:pt x="2476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6" name="Freeform 2566"/>
          <p:cNvSpPr/>
          <p:nvPr/>
        </p:nvSpPr>
        <p:spPr>
          <a:xfrm>
            <a:off x="9815576" y="5672138"/>
            <a:ext cx="323850" cy="314325"/>
          </a:xfrm>
          <a:custGeom>
            <a:avLst/>
            <a:gdLst/>
            <a:ahLst/>
            <a:cxnLst/>
            <a:rect l="0" t="0" r="0" b="0"/>
            <a:pathLst>
              <a:path w="323850" h="314325">
                <a:moveTo>
                  <a:pt x="0" y="314325"/>
                </a:moveTo>
                <a:lnTo>
                  <a:pt x="161925" y="0"/>
                </a:lnTo>
                <a:lnTo>
                  <a:pt x="323850" y="314325"/>
                </a:lnTo>
                <a:close/>
                <a:moveTo>
                  <a:pt x="-8944039" y="1185862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7" name="Freeform 2567"/>
          <p:cNvSpPr/>
          <p:nvPr/>
        </p:nvSpPr>
        <p:spPr>
          <a:xfrm>
            <a:off x="9815576" y="5672138"/>
            <a:ext cx="323850" cy="314325"/>
          </a:xfrm>
          <a:custGeom>
            <a:avLst/>
            <a:gdLst/>
            <a:ahLst/>
            <a:cxnLst/>
            <a:rect l="0" t="0" r="0" b="0"/>
            <a:pathLst>
              <a:path w="323850" h="314325">
                <a:moveTo>
                  <a:pt x="0" y="314325"/>
                </a:moveTo>
                <a:lnTo>
                  <a:pt x="161925" y="0"/>
                </a:lnTo>
                <a:lnTo>
                  <a:pt x="323850" y="314325"/>
                </a:lnTo>
                <a:close/>
                <a:moveTo>
                  <a:pt x="-8944039" y="1185862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68" name="Picture 248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4381437"/>
            <a:ext cx="3967226" cy="138112"/>
          </a:xfrm>
          <a:prstGeom prst="rect">
            <a:avLst/>
          </a:prstGeom>
          <a:noFill/>
        </p:spPr>
      </p:pic>
      <p:pic>
        <p:nvPicPr>
          <p:cNvPr id="2569" name="Picture 248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9725" y="2714562"/>
            <a:ext cx="3891026" cy="1138237"/>
          </a:xfrm>
          <a:prstGeom prst="rect">
            <a:avLst/>
          </a:prstGeom>
          <a:noFill/>
        </p:spPr>
      </p:pic>
      <p:sp>
        <p:nvSpPr>
          <p:cNvPr id="2570" name="Freeform 2570"/>
          <p:cNvSpPr/>
          <p:nvPr/>
        </p:nvSpPr>
        <p:spPr>
          <a:xfrm>
            <a:off x="5481701" y="2767077"/>
            <a:ext cx="3765168" cy="998854"/>
          </a:xfrm>
          <a:custGeom>
            <a:avLst/>
            <a:gdLst/>
            <a:ahLst/>
            <a:cxnLst/>
            <a:rect l="0" t="0" r="0" b="0"/>
            <a:pathLst>
              <a:path w="3765168" h="998854">
                <a:moveTo>
                  <a:pt x="0" y="0"/>
                </a:moveTo>
                <a:lnTo>
                  <a:pt x="3765168" y="998854"/>
                </a:lnTo>
              </a:path>
            </a:pathLst>
          </a:custGeom>
          <a:noFill/>
          <a:ln w="25400" cap="flat" cmpd="sng">
            <a:solidFill>
              <a:srgbClr val="8064A2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1" name="Picture 249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8050" y="2600198"/>
            <a:ext cx="2062226" cy="1747901"/>
          </a:xfrm>
          <a:prstGeom prst="rect">
            <a:avLst/>
          </a:prstGeom>
          <a:noFill/>
        </p:spPr>
      </p:pic>
      <p:sp>
        <p:nvSpPr>
          <p:cNvPr id="2572" name="Freeform 2572"/>
          <p:cNvSpPr/>
          <p:nvPr/>
        </p:nvSpPr>
        <p:spPr>
          <a:xfrm>
            <a:off x="3510026" y="2652777"/>
            <a:ext cx="1932177" cy="1609471"/>
          </a:xfrm>
          <a:custGeom>
            <a:avLst/>
            <a:gdLst/>
            <a:ahLst/>
            <a:cxnLst/>
            <a:rect l="0" t="0" r="0" b="0"/>
            <a:pathLst>
              <a:path w="1932177" h="1609471">
                <a:moveTo>
                  <a:pt x="0" y="1609471"/>
                </a:moveTo>
                <a:lnTo>
                  <a:pt x="1932177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3" name="Picture 249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7100" y="3648012"/>
            <a:ext cx="1995551" cy="833437"/>
          </a:xfrm>
          <a:prstGeom prst="rect">
            <a:avLst/>
          </a:prstGeom>
          <a:noFill/>
        </p:spPr>
      </p:pic>
      <p:sp>
        <p:nvSpPr>
          <p:cNvPr id="2574" name="Freeform 2574"/>
          <p:cNvSpPr/>
          <p:nvPr/>
        </p:nvSpPr>
        <p:spPr>
          <a:xfrm>
            <a:off x="7339076" y="3700399"/>
            <a:ext cx="1872995" cy="701041"/>
          </a:xfrm>
          <a:custGeom>
            <a:avLst/>
            <a:gdLst/>
            <a:ahLst/>
            <a:cxnLst/>
            <a:rect l="0" t="0" r="0" b="0"/>
            <a:pathLst>
              <a:path w="1872995" h="701041">
                <a:moveTo>
                  <a:pt x="0" y="701041"/>
                </a:moveTo>
                <a:lnTo>
                  <a:pt x="1872995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5" name="Picture 257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2867025"/>
            <a:ext cx="1843151" cy="1595374"/>
          </a:xfrm>
          <a:prstGeom prst="rect">
            <a:avLst/>
          </a:prstGeom>
          <a:noFill/>
        </p:spPr>
      </p:pic>
      <p:sp>
        <p:nvSpPr>
          <p:cNvPr id="2576" name="Freeform 2576"/>
          <p:cNvSpPr/>
          <p:nvPr/>
        </p:nvSpPr>
        <p:spPr>
          <a:xfrm>
            <a:off x="5491226" y="2909952"/>
            <a:ext cx="1712087" cy="1470913"/>
          </a:xfrm>
          <a:custGeom>
            <a:avLst/>
            <a:gdLst/>
            <a:ahLst/>
            <a:cxnLst/>
            <a:rect l="0" t="0" r="0" b="0"/>
            <a:pathLst>
              <a:path w="1712087" h="1470913">
                <a:moveTo>
                  <a:pt x="0" y="0"/>
                </a:moveTo>
                <a:lnTo>
                  <a:pt x="1712087" y="1470913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7" name="Picture 250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5375" y="2581275"/>
            <a:ext cx="1009650" cy="409575"/>
          </a:xfrm>
          <a:prstGeom prst="rect">
            <a:avLst/>
          </a:prstGeom>
          <a:noFill/>
        </p:spPr>
      </p:pic>
      <p:pic>
        <p:nvPicPr>
          <p:cNvPr id="2578" name="Picture 249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4314762"/>
            <a:ext cx="2109851" cy="1662176"/>
          </a:xfrm>
          <a:prstGeom prst="rect">
            <a:avLst/>
          </a:prstGeom>
          <a:noFill/>
        </p:spPr>
      </p:pic>
      <p:sp>
        <p:nvSpPr>
          <p:cNvPr id="2579" name="Freeform 2579"/>
          <p:cNvSpPr/>
          <p:nvPr/>
        </p:nvSpPr>
        <p:spPr>
          <a:xfrm>
            <a:off x="5319776" y="4367277"/>
            <a:ext cx="1983867" cy="1528952"/>
          </a:xfrm>
          <a:custGeom>
            <a:avLst/>
            <a:gdLst/>
            <a:ahLst/>
            <a:cxnLst/>
            <a:rect l="0" t="0" r="0" b="0"/>
            <a:pathLst>
              <a:path w="1983867" h="1528952">
                <a:moveTo>
                  <a:pt x="0" y="1528952"/>
                </a:moveTo>
                <a:lnTo>
                  <a:pt x="1983867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80" name="Picture 24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325" y="4324287"/>
            <a:ext cx="2014601" cy="1652651"/>
          </a:xfrm>
          <a:prstGeom prst="rect">
            <a:avLst/>
          </a:prstGeom>
          <a:noFill/>
        </p:spPr>
      </p:pic>
      <p:sp>
        <p:nvSpPr>
          <p:cNvPr id="2581" name="Freeform 2581"/>
          <p:cNvSpPr/>
          <p:nvPr/>
        </p:nvSpPr>
        <p:spPr>
          <a:xfrm>
            <a:off x="3433826" y="4376802"/>
            <a:ext cx="1880362" cy="1521612"/>
          </a:xfrm>
          <a:custGeom>
            <a:avLst/>
            <a:gdLst/>
            <a:ahLst/>
            <a:cxnLst/>
            <a:rect l="0" t="0" r="0" b="0"/>
            <a:pathLst>
              <a:path w="1880362" h="1521612">
                <a:moveTo>
                  <a:pt x="1880362" y="1521612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82" name="Picture 250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5375" y="5715000"/>
            <a:ext cx="1009650" cy="409575"/>
          </a:xfrm>
          <a:prstGeom prst="rect">
            <a:avLst/>
          </a:prstGeom>
          <a:noFill/>
        </p:spPr>
      </p:pic>
      <p:pic>
        <p:nvPicPr>
          <p:cNvPr id="2583" name="Picture 250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9425" y="4191000"/>
            <a:ext cx="1009650" cy="409575"/>
          </a:xfrm>
          <a:prstGeom prst="rect">
            <a:avLst/>
          </a:prstGeom>
          <a:noFill/>
        </p:spPr>
      </p:pic>
      <p:pic>
        <p:nvPicPr>
          <p:cNvPr id="2584" name="Picture 250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325" y="4191000"/>
            <a:ext cx="1009650" cy="409575"/>
          </a:xfrm>
          <a:prstGeom prst="rect">
            <a:avLst/>
          </a:prstGeom>
          <a:noFill/>
        </p:spPr>
      </p:pic>
      <p:pic>
        <p:nvPicPr>
          <p:cNvPr id="2585" name="Picture 250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8225" y="3514725"/>
            <a:ext cx="1009650" cy="409575"/>
          </a:xfrm>
          <a:prstGeom prst="rect">
            <a:avLst/>
          </a:prstGeom>
          <a:noFill/>
        </p:spPr>
      </p:pic>
      <p:sp>
        <p:nvSpPr>
          <p:cNvPr id="2586" name="Freeform 2586"/>
          <p:cNvSpPr/>
          <p:nvPr/>
        </p:nvSpPr>
        <p:spPr>
          <a:xfrm>
            <a:off x="8529701" y="372910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5696078" y="312889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7" name="Freeform 2587"/>
          <p:cNvSpPr/>
          <p:nvPr/>
        </p:nvSpPr>
        <p:spPr>
          <a:xfrm>
            <a:off x="8529701" y="372910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5696078" y="312889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8" name="Freeform 2588"/>
          <p:cNvSpPr/>
          <p:nvPr/>
        </p:nvSpPr>
        <p:spPr>
          <a:xfrm>
            <a:off x="6758051" y="3957702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4153028" y="290029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9" name="Freeform 2589"/>
          <p:cNvSpPr/>
          <p:nvPr/>
        </p:nvSpPr>
        <p:spPr>
          <a:xfrm>
            <a:off x="6758051" y="3957702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4153028" y="290029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0" name="Freeform 2590"/>
          <p:cNvSpPr/>
          <p:nvPr/>
        </p:nvSpPr>
        <p:spPr>
          <a:xfrm>
            <a:off x="5014976" y="5462651"/>
            <a:ext cx="285750" cy="295212"/>
          </a:xfrm>
          <a:custGeom>
            <a:avLst/>
            <a:gdLst/>
            <a:ahLst/>
            <a:cxnLst/>
            <a:rect l="0" t="0" r="0" b="0"/>
            <a:pathLst>
              <a:path w="285750" h="295212">
                <a:moveTo>
                  <a:pt x="0" y="295212"/>
                </a:moveTo>
                <a:lnTo>
                  <a:pt x="142875" y="0"/>
                </a:lnTo>
                <a:lnTo>
                  <a:pt x="285750" y="295212"/>
                </a:lnTo>
                <a:close/>
                <a:moveTo>
                  <a:pt x="-3914839" y="1395349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1" name="Freeform 2591"/>
          <p:cNvSpPr/>
          <p:nvPr/>
        </p:nvSpPr>
        <p:spPr>
          <a:xfrm>
            <a:off x="5014976" y="5462651"/>
            <a:ext cx="285750" cy="295212"/>
          </a:xfrm>
          <a:custGeom>
            <a:avLst/>
            <a:gdLst/>
            <a:ahLst/>
            <a:cxnLst/>
            <a:rect l="0" t="0" r="0" b="0"/>
            <a:pathLst>
              <a:path w="285750" h="295212">
                <a:moveTo>
                  <a:pt x="0" y="295212"/>
                </a:moveTo>
                <a:lnTo>
                  <a:pt x="142875" y="0"/>
                </a:lnTo>
                <a:lnTo>
                  <a:pt x="285750" y="295212"/>
                </a:lnTo>
                <a:close/>
                <a:moveTo>
                  <a:pt x="-3914839" y="1395349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2" name="Freeform 2592"/>
          <p:cNvSpPr/>
          <p:nvPr/>
        </p:nvSpPr>
        <p:spPr>
          <a:xfrm>
            <a:off x="5024501" y="2795652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1257428" y="406234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3" name="Freeform 2593"/>
          <p:cNvSpPr/>
          <p:nvPr/>
        </p:nvSpPr>
        <p:spPr>
          <a:xfrm>
            <a:off x="5024501" y="2795652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1257428" y="406234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4" name="Freeform 2594"/>
          <p:cNvSpPr/>
          <p:nvPr/>
        </p:nvSpPr>
        <p:spPr>
          <a:xfrm>
            <a:off x="5453126" y="2795652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1686053" y="406234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5" name="Freeform 2595"/>
          <p:cNvSpPr/>
          <p:nvPr/>
        </p:nvSpPr>
        <p:spPr>
          <a:xfrm>
            <a:off x="5453126" y="2795652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1686053" y="406234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6" name="Freeform 2596"/>
          <p:cNvSpPr/>
          <p:nvPr/>
        </p:nvSpPr>
        <p:spPr>
          <a:xfrm>
            <a:off x="5672201" y="268135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790828" y="417664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7" name="Freeform 2597"/>
          <p:cNvSpPr/>
          <p:nvPr/>
        </p:nvSpPr>
        <p:spPr>
          <a:xfrm>
            <a:off x="5672201" y="268135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790828" y="417664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8" name="Freeform 2598"/>
          <p:cNvSpPr/>
          <p:nvPr/>
        </p:nvSpPr>
        <p:spPr>
          <a:xfrm>
            <a:off x="7701026" y="4005327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5143628" y="285267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9" name="Freeform 2599"/>
          <p:cNvSpPr/>
          <p:nvPr/>
        </p:nvSpPr>
        <p:spPr>
          <a:xfrm>
            <a:off x="7701026" y="4005327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5143628" y="285267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0" name="Freeform 2600"/>
          <p:cNvSpPr/>
          <p:nvPr/>
        </p:nvSpPr>
        <p:spPr>
          <a:xfrm>
            <a:off x="3548126" y="438632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371728" y="247167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1" name="Freeform 2601"/>
          <p:cNvSpPr/>
          <p:nvPr/>
        </p:nvSpPr>
        <p:spPr>
          <a:xfrm>
            <a:off x="3548126" y="438632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371728" y="247167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2" name="Freeform 2602"/>
          <p:cNvSpPr/>
          <p:nvPr/>
        </p:nvSpPr>
        <p:spPr>
          <a:xfrm>
            <a:off x="3595751" y="390055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933578" y="295744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3" name="Freeform 2603"/>
          <p:cNvSpPr/>
          <p:nvPr/>
        </p:nvSpPr>
        <p:spPr>
          <a:xfrm>
            <a:off x="3595751" y="390055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933578" y="295744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4" name="Freeform 2604"/>
          <p:cNvSpPr/>
          <p:nvPr/>
        </p:nvSpPr>
        <p:spPr>
          <a:xfrm>
            <a:off x="7258050" y="2390775"/>
            <a:ext cx="2514600" cy="818770"/>
          </a:xfrm>
          <a:custGeom>
            <a:avLst/>
            <a:gdLst/>
            <a:ahLst/>
            <a:cxnLst/>
            <a:rect l="0" t="0" r="0" b="0"/>
            <a:pathLst>
              <a:path w="2514600" h="818770">
                <a:moveTo>
                  <a:pt x="0" y="100077"/>
                </a:moveTo>
                <a:cubicBezTo>
                  <a:pt x="0" y="44831"/>
                  <a:pt x="44831" y="0"/>
                  <a:pt x="100076" y="0"/>
                </a:cubicBezTo>
                <a:lnTo>
                  <a:pt x="419100" y="0"/>
                </a:lnTo>
                <a:lnTo>
                  <a:pt x="1047750" y="0"/>
                </a:lnTo>
                <a:lnTo>
                  <a:pt x="2414523" y="0"/>
                </a:lnTo>
                <a:cubicBezTo>
                  <a:pt x="2469768" y="0"/>
                  <a:pt x="2514600" y="44831"/>
                  <a:pt x="2514600" y="100077"/>
                </a:cubicBezTo>
                <a:lnTo>
                  <a:pt x="2514600" y="350012"/>
                </a:lnTo>
                <a:lnTo>
                  <a:pt x="2514600" y="500127"/>
                </a:lnTo>
                <a:lnTo>
                  <a:pt x="2514600" y="499999"/>
                </a:lnTo>
                <a:cubicBezTo>
                  <a:pt x="2514600" y="555245"/>
                  <a:pt x="2469768" y="600075"/>
                  <a:pt x="2414523" y="600075"/>
                </a:cubicBezTo>
                <a:lnTo>
                  <a:pt x="1047750" y="600075"/>
                </a:lnTo>
                <a:lnTo>
                  <a:pt x="357123" y="818770"/>
                </a:lnTo>
                <a:lnTo>
                  <a:pt x="419100" y="600075"/>
                </a:lnTo>
                <a:lnTo>
                  <a:pt x="100076" y="600075"/>
                </a:lnTo>
                <a:cubicBezTo>
                  <a:pt x="44831" y="600075"/>
                  <a:pt x="0" y="555245"/>
                  <a:pt x="0" y="499999"/>
                </a:cubicBezTo>
                <a:lnTo>
                  <a:pt x="0" y="500127"/>
                </a:lnTo>
                <a:lnTo>
                  <a:pt x="0" y="350012"/>
                </a:lnTo>
                <a:close/>
                <a:moveTo>
                  <a:pt x="-2890902" y="4467225"/>
                </a:moveTo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5" name="Freeform 2605"/>
          <p:cNvSpPr/>
          <p:nvPr/>
        </p:nvSpPr>
        <p:spPr>
          <a:xfrm>
            <a:off x="7258050" y="2390775"/>
            <a:ext cx="2514600" cy="818770"/>
          </a:xfrm>
          <a:custGeom>
            <a:avLst/>
            <a:gdLst/>
            <a:ahLst/>
            <a:cxnLst/>
            <a:rect l="0" t="0" r="0" b="0"/>
            <a:pathLst>
              <a:path w="2514600" h="818770">
                <a:moveTo>
                  <a:pt x="0" y="100077"/>
                </a:moveTo>
                <a:cubicBezTo>
                  <a:pt x="0" y="44831"/>
                  <a:pt x="44831" y="0"/>
                  <a:pt x="100076" y="0"/>
                </a:cubicBezTo>
                <a:lnTo>
                  <a:pt x="419100" y="0"/>
                </a:lnTo>
                <a:lnTo>
                  <a:pt x="1047750" y="0"/>
                </a:lnTo>
                <a:lnTo>
                  <a:pt x="2414523" y="0"/>
                </a:lnTo>
                <a:cubicBezTo>
                  <a:pt x="2469768" y="0"/>
                  <a:pt x="2514600" y="44831"/>
                  <a:pt x="2514600" y="100077"/>
                </a:cubicBezTo>
                <a:lnTo>
                  <a:pt x="2514600" y="350012"/>
                </a:lnTo>
                <a:lnTo>
                  <a:pt x="2514600" y="500127"/>
                </a:lnTo>
                <a:lnTo>
                  <a:pt x="2514600" y="499999"/>
                </a:lnTo>
                <a:cubicBezTo>
                  <a:pt x="2514600" y="555245"/>
                  <a:pt x="2469768" y="600075"/>
                  <a:pt x="2414523" y="600075"/>
                </a:cubicBezTo>
                <a:lnTo>
                  <a:pt x="1047750" y="600075"/>
                </a:lnTo>
                <a:lnTo>
                  <a:pt x="357123" y="818770"/>
                </a:lnTo>
                <a:lnTo>
                  <a:pt x="419100" y="600075"/>
                </a:lnTo>
                <a:lnTo>
                  <a:pt x="100076" y="600075"/>
                </a:lnTo>
                <a:cubicBezTo>
                  <a:pt x="44831" y="600075"/>
                  <a:pt x="0" y="555245"/>
                  <a:pt x="0" y="499999"/>
                </a:cubicBezTo>
                <a:lnTo>
                  <a:pt x="0" y="500127"/>
                </a:lnTo>
                <a:lnTo>
                  <a:pt x="0" y="350012"/>
                </a:lnTo>
                <a:close/>
                <a:moveTo>
                  <a:pt x="-2890902" y="446722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6" name="Freeform 2606"/>
          <p:cNvSpPr/>
          <p:nvPr/>
        </p:nvSpPr>
        <p:spPr>
          <a:xfrm>
            <a:off x="6872351" y="4519677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-4819778" y="2338323"/>
                </a:moveTo>
              </a:path>
            </a:pathLst>
          </a:custGeom>
          <a:solidFill>
            <a:srgbClr val="9BBB59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7" name="Freeform 2607"/>
          <p:cNvSpPr/>
          <p:nvPr/>
        </p:nvSpPr>
        <p:spPr>
          <a:xfrm>
            <a:off x="6872351" y="4519677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-4819778" y="233832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8" name="Freeform 2608"/>
          <p:cNvSpPr/>
          <p:nvPr/>
        </p:nvSpPr>
        <p:spPr>
          <a:xfrm>
            <a:off x="2000250" y="3028950"/>
            <a:ext cx="3190621" cy="1221359"/>
          </a:xfrm>
          <a:custGeom>
            <a:avLst/>
            <a:gdLst/>
            <a:ahLst/>
            <a:cxnLst/>
            <a:rect l="0" t="0" r="0" b="0"/>
            <a:pathLst>
              <a:path w="3190621" h="1221359">
                <a:moveTo>
                  <a:pt x="0" y="109602"/>
                </a:moveTo>
                <a:cubicBezTo>
                  <a:pt x="0" y="49022"/>
                  <a:pt x="49022" y="0"/>
                  <a:pt x="109601" y="0"/>
                </a:cubicBezTo>
                <a:lnTo>
                  <a:pt x="1255776" y="0"/>
                </a:lnTo>
                <a:lnTo>
                  <a:pt x="1793875" y="0"/>
                </a:lnTo>
                <a:lnTo>
                  <a:pt x="2043048" y="0"/>
                </a:lnTo>
                <a:cubicBezTo>
                  <a:pt x="2103628" y="0"/>
                  <a:pt x="2152650" y="49022"/>
                  <a:pt x="2152650" y="109602"/>
                </a:cubicBezTo>
                <a:lnTo>
                  <a:pt x="2152650" y="383414"/>
                </a:lnTo>
                <a:lnTo>
                  <a:pt x="2152650" y="547752"/>
                </a:lnTo>
                <a:lnTo>
                  <a:pt x="2152650" y="547624"/>
                </a:lnTo>
                <a:cubicBezTo>
                  <a:pt x="2152650" y="608203"/>
                  <a:pt x="2103628" y="657225"/>
                  <a:pt x="2043048" y="657225"/>
                </a:cubicBezTo>
                <a:lnTo>
                  <a:pt x="1793875" y="657225"/>
                </a:lnTo>
                <a:lnTo>
                  <a:pt x="3190621" y="1221359"/>
                </a:lnTo>
                <a:lnTo>
                  <a:pt x="1255776" y="657225"/>
                </a:lnTo>
                <a:lnTo>
                  <a:pt x="109601" y="657225"/>
                </a:lnTo>
                <a:cubicBezTo>
                  <a:pt x="49022" y="657225"/>
                  <a:pt x="0" y="608203"/>
                  <a:pt x="0" y="547624"/>
                </a:cubicBezTo>
                <a:lnTo>
                  <a:pt x="0" y="547752"/>
                </a:lnTo>
                <a:lnTo>
                  <a:pt x="0" y="383414"/>
                </a:lnTo>
                <a:close/>
                <a:moveTo>
                  <a:pt x="1719198" y="3829050"/>
                </a:moveTo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9" name="Freeform 2609"/>
          <p:cNvSpPr/>
          <p:nvPr/>
        </p:nvSpPr>
        <p:spPr>
          <a:xfrm>
            <a:off x="2000250" y="3028950"/>
            <a:ext cx="3190621" cy="1221359"/>
          </a:xfrm>
          <a:custGeom>
            <a:avLst/>
            <a:gdLst/>
            <a:ahLst/>
            <a:cxnLst/>
            <a:rect l="0" t="0" r="0" b="0"/>
            <a:pathLst>
              <a:path w="3190621" h="1221359">
                <a:moveTo>
                  <a:pt x="0" y="109602"/>
                </a:moveTo>
                <a:cubicBezTo>
                  <a:pt x="0" y="49022"/>
                  <a:pt x="49022" y="0"/>
                  <a:pt x="109601" y="0"/>
                </a:cubicBezTo>
                <a:lnTo>
                  <a:pt x="1255776" y="0"/>
                </a:lnTo>
                <a:lnTo>
                  <a:pt x="1793875" y="0"/>
                </a:lnTo>
                <a:lnTo>
                  <a:pt x="2043048" y="0"/>
                </a:lnTo>
                <a:cubicBezTo>
                  <a:pt x="2103628" y="0"/>
                  <a:pt x="2152650" y="49022"/>
                  <a:pt x="2152650" y="109602"/>
                </a:cubicBezTo>
                <a:lnTo>
                  <a:pt x="2152650" y="383414"/>
                </a:lnTo>
                <a:lnTo>
                  <a:pt x="2152650" y="547752"/>
                </a:lnTo>
                <a:lnTo>
                  <a:pt x="2152650" y="547624"/>
                </a:lnTo>
                <a:cubicBezTo>
                  <a:pt x="2152650" y="608203"/>
                  <a:pt x="2103628" y="657225"/>
                  <a:pt x="2043048" y="657225"/>
                </a:cubicBezTo>
                <a:lnTo>
                  <a:pt x="1793875" y="657225"/>
                </a:lnTo>
                <a:lnTo>
                  <a:pt x="3190621" y="1221359"/>
                </a:lnTo>
                <a:lnTo>
                  <a:pt x="1255776" y="657225"/>
                </a:lnTo>
                <a:lnTo>
                  <a:pt x="109601" y="657225"/>
                </a:lnTo>
                <a:cubicBezTo>
                  <a:pt x="49022" y="657225"/>
                  <a:pt x="0" y="608203"/>
                  <a:pt x="0" y="547624"/>
                </a:cubicBezTo>
                <a:lnTo>
                  <a:pt x="0" y="547752"/>
                </a:lnTo>
                <a:lnTo>
                  <a:pt x="0" y="383414"/>
                </a:lnTo>
                <a:close/>
                <a:moveTo>
                  <a:pt x="1719198" y="38290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0" name="Freeform 2610"/>
          <p:cNvSpPr/>
          <p:nvPr/>
        </p:nvSpPr>
        <p:spPr>
          <a:xfrm>
            <a:off x="6601332" y="4200525"/>
            <a:ext cx="3838068" cy="847725"/>
          </a:xfrm>
          <a:custGeom>
            <a:avLst/>
            <a:gdLst/>
            <a:ahLst/>
            <a:cxnLst/>
            <a:rect l="0" t="0" r="0" b="0"/>
            <a:pathLst>
              <a:path w="3838068" h="847725">
                <a:moveTo>
                  <a:pt x="1828293" y="141352"/>
                </a:moveTo>
                <a:cubicBezTo>
                  <a:pt x="1828293" y="63246"/>
                  <a:pt x="1891538" y="0"/>
                  <a:pt x="1969644" y="0"/>
                </a:cubicBezTo>
                <a:lnTo>
                  <a:pt x="2163319" y="0"/>
                </a:lnTo>
                <a:lnTo>
                  <a:pt x="2665731" y="0"/>
                </a:lnTo>
                <a:lnTo>
                  <a:pt x="3696716" y="0"/>
                </a:lnTo>
                <a:cubicBezTo>
                  <a:pt x="3774822" y="0"/>
                  <a:pt x="3838068" y="63246"/>
                  <a:pt x="3838068" y="141352"/>
                </a:cubicBezTo>
                <a:lnTo>
                  <a:pt x="3838068" y="494539"/>
                </a:lnTo>
                <a:lnTo>
                  <a:pt x="3838068" y="706502"/>
                </a:lnTo>
                <a:lnTo>
                  <a:pt x="3838068" y="706374"/>
                </a:lnTo>
                <a:cubicBezTo>
                  <a:pt x="3838068" y="784480"/>
                  <a:pt x="3774822" y="847725"/>
                  <a:pt x="3696716" y="847725"/>
                </a:cubicBezTo>
                <a:lnTo>
                  <a:pt x="2665731" y="847725"/>
                </a:lnTo>
                <a:lnTo>
                  <a:pt x="2163319" y="847725"/>
                </a:lnTo>
                <a:lnTo>
                  <a:pt x="1969644" y="847725"/>
                </a:lnTo>
                <a:cubicBezTo>
                  <a:pt x="1891538" y="847725"/>
                  <a:pt x="1828293" y="784480"/>
                  <a:pt x="1828293" y="706374"/>
                </a:cubicBezTo>
                <a:lnTo>
                  <a:pt x="1828293" y="706502"/>
                </a:lnTo>
                <a:lnTo>
                  <a:pt x="0" y="818896"/>
                </a:lnTo>
                <a:lnTo>
                  <a:pt x="1828293" y="494539"/>
                </a:lnTo>
                <a:close/>
                <a:moveTo>
                  <a:pt x="-4085209" y="2657475"/>
                </a:moveTo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1" name="Freeform 2611"/>
          <p:cNvSpPr/>
          <p:nvPr/>
        </p:nvSpPr>
        <p:spPr>
          <a:xfrm>
            <a:off x="6601332" y="4200525"/>
            <a:ext cx="3838068" cy="847725"/>
          </a:xfrm>
          <a:custGeom>
            <a:avLst/>
            <a:gdLst/>
            <a:ahLst/>
            <a:cxnLst/>
            <a:rect l="0" t="0" r="0" b="0"/>
            <a:pathLst>
              <a:path w="3838068" h="847725">
                <a:moveTo>
                  <a:pt x="1828293" y="141352"/>
                </a:moveTo>
                <a:cubicBezTo>
                  <a:pt x="1828293" y="63246"/>
                  <a:pt x="1891538" y="0"/>
                  <a:pt x="1969644" y="0"/>
                </a:cubicBezTo>
                <a:lnTo>
                  <a:pt x="2163319" y="0"/>
                </a:lnTo>
                <a:lnTo>
                  <a:pt x="2665731" y="0"/>
                </a:lnTo>
                <a:lnTo>
                  <a:pt x="3696716" y="0"/>
                </a:lnTo>
                <a:cubicBezTo>
                  <a:pt x="3774822" y="0"/>
                  <a:pt x="3838068" y="63246"/>
                  <a:pt x="3838068" y="141352"/>
                </a:cubicBezTo>
                <a:lnTo>
                  <a:pt x="3838068" y="494539"/>
                </a:lnTo>
                <a:lnTo>
                  <a:pt x="3838068" y="706502"/>
                </a:lnTo>
                <a:lnTo>
                  <a:pt x="3838068" y="706374"/>
                </a:lnTo>
                <a:cubicBezTo>
                  <a:pt x="3838068" y="784480"/>
                  <a:pt x="3774822" y="847725"/>
                  <a:pt x="3696716" y="847725"/>
                </a:cubicBezTo>
                <a:lnTo>
                  <a:pt x="2665731" y="847725"/>
                </a:lnTo>
                <a:lnTo>
                  <a:pt x="2163319" y="847725"/>
                </a:lnTo>
                <a:lnTo>
                  <a:pt x="1969644" y="847725"/>
                </a:lnTo>
                <a:cubicBezTo>
                  <a:pt x="1891538" y="847725"/>
                  <a:pt x="1828293" y="784480"/>
                  <a:pt x="1828293" y="706374"/>
                </a:cubicBezTo>
                <a:lnTo>
                  <a:pt x="1828293" y="706502"/>
                </a:lnTo>
                <a:lnTo>
                  <a:pt x="0" y="818896"/>
                </a:lnTo>
                <a:lnTo>
                  <a:pt x="1828293" y="494539"/>
                </a:lnTo>
                <a:close/>
                <a:moveTo>
                  <a:pt x="-4085209" y="265747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2" name="Freeform 2612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3" name="Freeform 2613"/>
          <p:cNvSpPr/>
          <p:nvPr/>
        </p:nvSpPr>
        <p:spPr>
          <a:xfrm>
            <a:off x="595376" y="285054"/>
            <a:ext cx="818642" cy="109408"/>
          </a:xfrm>
          <a:custGeom>
            <a:avLst/>
            <a:gdLst/>
            <a:ahLst/>
            <a:cxnLst/>
            <a:rect l="0" t="0" r="0" b="0"/>
            <a:pathLst>
              <a:path w="818642" h="109408">
                <a:moveTo>
                  <a:pt x="1" y="109408"/>
                </a:moveTo>
                <a:lnTo>
                  <a:pt x="818642" y="10940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7294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4" name="Freeform 2614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5" name="Rectangle 2615"/>
          <p:cNvSpPr/>
          <p:nvPr/>
        </p:nvSpPr>
        <p:spPr>
          <a:xfrm>
            <a:off x="598169" y="899618"/>
            <a:ext cx="9954343" cy="13557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3979" b="1" i="0" spc="0" baseline="0" dirty="0">
                <a:solidFill>
                  <a:srgbClr val="000000"/>
                </a:solidFill>
                <a:latin typeface="WorkSans-Bold"/>
              </a:rPr>
              <a:t>Pasul 3: Designated ports </a:t>
            </a:r>
            <a:r>
              <a:rPr lang="en-GB" sz="3979" b="1" i="0" spc="1163" baseline="0" dirty="0">
                <a:solidFill>
                  <a:srgbClr val="000000"/>
                </a:solidFill>
                <a:latin typeface="WorkSans-Bold"/>
              </a:rPr>
              <a:t>-</a:t>
            </a:r>
            <a:r>
              <a:rPr lang="en-GB" sz="3979" b="1" i="0" spc="0" baseline="0" dirty="0">
                <a:solidFill>
                  <a:srgbClr val="000000"/>
                </a:solidFill>
                <a:latin typeface="WorkSans-Bold"/>
              </a:rPr>
              <a:t>tiebreaker</a:t>
            </a:r>
          </a:p>
          <a:p>
            <a:pPr marL="0">
              <a:lnSpc>
                <a:spcPts val="6006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Pe fiecare legătură trebuie să existe un designated port</a:t>
            </a:r>
          </a:p>
        </p:txBody>
      </p:sp>
      <p:sp>
        <p:nvSpPr>
          <p:cNvPr id="2616" name="Rectangle 2616"/>
          <p:cNvSpPr/>
          <p:nvPr/>
        </p:nvSpPr>
        <p:spPr>
          <a:xfrm>
            <a:off x="1844039" y="6457823"/>
            <a:ext cx="9807371" cy="281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627616" algn="l"/>
              </a:tabLst>
            </a:pPr>
            <a:r>
              <a:rPr lang="en-GB" sz="1802" b="0" i="0" spc="0" baseline="0" dirty="0">
                <a:solidFill>
                  <a:srgbClr val="000000"/>
                </a:solidFill>
                <a:latin typeface="Calibri"/>
              </a:rPr>
              <a:t>10/10/23	</a:t>
            </a:r>
            <a:r>
              <a:rPr lang="en-GB" sz="1818" b="0" i="0" spc="0" baseline="53958" dirty="0">
                <a:solidFill>
                  <a:srgbClr val="898989"/>
                </a:solidFill>
                <a:latin typeface="WorkSans-Regular"/>
              </a:rPr>
              <a:t>59</a:t>
            </a:r>
          </a:p>
        </p:txBody>
      </p:sp>
      <p:sp>
        <p:nvSpPr>
          <p:cNvPr id="2617" name="Rectangle 2617"/>
          <p:cNvSpPr/>
          <p:nvPr/>
        </p:nvSpPr>
        <p:spPr>
          <a:xfrm>
            <a:off x="3469259" y="2474712"/>
            <a:ext cx="669805" cy="4482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1251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Root </a:t>
            </a:r>
          </a:p>
          <a:p>
            <a:pPr marL="0">
              <a:lnSpc>
                <a:spcPts val="1952"/>
              </a:lnSpc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Bridge</a:t>
            </a:r>
          </a:p>
        </p:txBody>
      </p:sp>
      <p:sp>
        <p:nvSpPr>
          <p:cNvPr id="2618" name="Rectangle 2618"/>
          <p:cNvSpPr/>
          <p:nvPr/>
        </p:nvSpPr>
        <p:spPr>
          <a:xfrm>
            <a:off x="1838960" y="5480104"/>
            <a:ext cx="99550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1Gbps (4)</a:t>
            </a:r>
          </a:p>
        </p:txBody>
      </p:sp>
      <p:sp>
        <p:nvSpPr>
          <p:cNvPr id="2619" name="Rectangle 2619"/>
          <p:cNvSpPr/>
          <p:nvPr/>
        </p:nvSpPr>
        <p:spPr>
          <a:xfrm>
            <a:off x="1838960" y="6309414"/>
            <a:ext cx="1442866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 Mbps (100)</a:t>
            </a:r>
          </a:p>
        </p:txBody>
      </p:sp>
      <p:sp>
        <p:nvSpPr>
          <p:cNvPr id="2620" name="Rectangle 2620"/>
          <p:cNvSpPr/>
          <p:nvPr/>
        </p:nvSpPr>
        <p:spPr>
          <a:xfrm>
            <a:off x="1838960" y="5894759"/>
            <a:ext cx="1442866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100 Mbps (19)</a:t>
            </a:r>
          </a:p>
        </p:txBody>
      </p:sp>
      <p:sp>
        <p:nvSpPr>
          <p:cNvPr id="2621" name="Rectangle 2621"/>
          <p:cNvSpPr/>
          <p:nvPr/>
        </p:nvSpPr>
        <p:spPr>
          <a:xfrm>
            <a:off x="8107426" y="5404856"/>
            <a:ext cx="99550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Root Port</a:t>
            </a:r>
          </a:p>
        </p:txBody>
      </p:sp>
      <p:sp>
        <p:nvSpPr>
          <p:cNvPr id="2622" name="Rectangle 2622"/>
          <p:cNvSpPr/>
          <p:nvPr/>
        </p:nvSpPr>
        <p:spPr>
          <a:xfrm>
            <a:off x="8094091" y="6107801"/>
            <a:ext cx="1331676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Blocked Port</a:t>
            </a:r>
          </a:p>
        </p:txBody>
      </p:sp>
      <p:sp>
        <p:nvSpPr>
          <p:cNvPr id="2623" name="Rectangle 2623"/>
          <p:cNvSpPr/>
          <p:nvPr/>
        </p:nvSpPr>
        <p:spPr>
          <a:xfrm>
            <a:off x="8081009" y="5756329"/>
            <a:ext cx="166184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Designated Port</a:t>
            </a:r>
          </a:p>
        </p:txBody>
      </p:sp>
      <p:sp>
        <p:nvSpPr>
          <p:cNvPr id="2624" name="Rectangle 2624"/>
          <p:cNvSpPr/>
          <p:nvPr/>
        </p:nvSpPr>
        <p:spPr>
          <a:xfrm>
            <a:off x="5283453" y="2840355"/>
            <a:ext cx="92354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1" i="0" spc="0" baseline="0" dirty="0">
                <a:solidFill>
                  <a:srgbClr val="FFFFFF"/>
                </a:solidFill>
                <a:latin typeface="Calibri-Bold"/>
              </a:rPr>
              <a:t>A</a:t>
            </a:r>
          </a:p>
        </p:txBody>
      </p:sp>
      <p:sp>
        <p:nvSpPr>
          <p:cNvPr id="2625" name="Rectangle 2625"/>
          <p:cNvSpPr/>
          <p:nvPr/>
        </p:nvSpPr>
        <p:spPr>
          <a:xfrm>
            <a:off x="3067304" y="3984164"/>
            <a:ext cx="4484563" cy="2115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993260" algn="l"/>
              </a:tabLst>
            </a:pPr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Fa0/1	</a:t>
            </a:r>
            <a:r>
              <a:rPr lang="en-GB" sz="2162" b="1" i="0" spc="0" baseline="-16672" dirty="0">
                <a:solidFill>
                  <a:srgbClr val="000000"/>
                </a:solidFill>
                <a:latin typeface="Consolas-Bold"/>
              </a:rPr>
              <a:t>Fa0/1</a:t>
            </a:r>
          </a:p>
        </p:txBody>
      </p:sp>
      <p:sp>
        <p:nvSpPr>
          <p:cNvPr id="2626" name="Rectangle 2626"/>
          <p:cNvSpPr/>
          <p:nvPr/>
        </p:nvSpPr>
        <p:spPr>
          <a:xfrm>
            <a:off x="4322445" y="2944415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Fa0/2</a:t>
            </a:r>
          </a:p>
        </p:txBody>
      </p:sp>
      <p:sp>
        <p:nvSpPr>
          <p:cNvPr id="2627" name="Rectangle 2627"/>
          <p:cNvSpPr/>
          <p:nvPr/>
        </p:nvSpPr>
        <p:spPr>
          <a:xfrm>
            <a:off x="5814440" y="3059985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628" name="Rectangle 2628"/>
          <p:cNvSpPr/>
          <p:nvPr/>
        </p:nvSpPr>
        <p:spPr>
          <a:xfrm>
            <a:off x="5258434" y="5975985"/>
            <a:ext cx="74371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1" i="0" spc="0" baseline="0" dirty="0">
                <a:solidFill>
                  <a:srgbClr val="FFFFFF"/>
                </a:solidFill>
                <a:latin typeface="Calibri-Bold"/>
              </a:rPr>
              <a:t>E</a:t>
            </a:r>
          </a:p>
        </p:txBody>
      </p:sp>
      <p:sp>
        <p:nvSpPr>
          <p:cNvPr id="2629" name="Rectangle 2629"/>
          <p:cNvSpPr/>
          <p:nvPr/>
        </p:nvSpPr>
        <p:spPr>
          <a:xfrm>
            <a:off x="3213735" y="4451747"/>
            <a:ext cx="4011436" cy="5010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9130">
              <a:tabLst>
                <a:tab pos="3930649" algn="l"/>
                <a:tab pos="3930649" algn="l"/>
              </a:tabLst>
            </a:pPr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B	C	</a:t>
            </a:r>
          </a:p>
          <a:p>
            <a:pPr marL="0">
              <a:lnSpc>
                <a:spcPts val="2742"/>
              </a:lnSpc>
            </a:pPr>
            <a:r>
              <a:rPr lang="en-GB" sz="1425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</p:txBody>
      </p:sp>
      <p:sp>
        <p:nvSpPr>
          <p:cNvPr id="2630" name="Rectangle 2630"/>
          <p:cNvSpPr/>
          <p:nvPr/>
        </p:nvSpPr>
        <p:spPr>
          <a:xfrm>
            <a:off x="5908294" y="5560298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631" name="Rectangle 2631"/>
          <p:cNvSpPr/>
          <p:nvPr/>
        </p:nvSpPr>
        <p:spPr>
          <a:xfrm>
            <a:off x="4438015" y="5664356"/>
            <a:ext cx="489718" cy="180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5" b="1" i="0" spc="0" baseline="0" dirty="0">
                <a:solidFill>
                  <a:srgbClr val="000000"/>
                </a:solidFill>
                <a:latin typeface="Consolas-Bold"/>
              </a:rPr>
              <a:t>Fa0/2</a:t>
            </a:r>
          </a:p>
        </p:txBody>
      </p:sp>
      <p:sp>
        <p:nvSpPr>
          <p:cNvPr id="2632" name="Rectangle 2632"/>
          <p:cNvSpPr/>
          <p:nvPr/>
        </p:nvSpPr>
        <p:spPr>
          <a:xfrm>
            <a:off x="8862441" y="3331130"/>
            <a:ext cx="594458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Eth0/1</a:t>
            </a:r>
          </a:p>
        </p:txBody>
      </p:sp>
      <p:sp>
        <p:nvSpPr>
          <p:cNvPr id="2633" name="Rectangle 2633"/>
          <p:cNvSpPr/>
          <p:nvPr/>
        </p:nvSpPr>
        <p:spPr>
          <a:xfrm>
            <a:off x="8882380" y="3941365"/>
            <a:ext cx="49130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634" name="Rectangle 2634"/>
          <p:cNvSpPr/>
          <p:nvPr/>
        </p:nvSpPr>
        <p:spPr>
          <a:xfrm>
            <a:off x="7778115" y="4375705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Fa0/4</a:t>
            </a:r>
          </a:p>
        </p:txBody>
      </p:sp>
      <p:sp>
        <p:nvSpPr>
          <p:cNvPr id="2635" name="Rectangle 2635"/>
          <p:cNvSpPr/>
          <p:nvPr/>
        </p:nvSpPr>
        <p:spPr>
          <a:xfrm>
            <a:off x="5957570" y="2641774"/>
            <a:ext cx="596271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Eth0/4</a:t>
            </a:r>
          </a:p>
        </p:txBody>
      </p:sp>
      <p:sp>
        <p:nvSpPr>
          <p:cNvPr id="2636" name="Rectangle 2636"/>
          <p:cNvSpPr/>
          <p:nvPr/>
        </p:nvSpPr>
        <p:spPr>
          <a:xfrm>
            <a:off x="9011284" y="3773567"/>
            <a:ext cx="96212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D</a:t>
            </a:r>
          </a:p>
        </p:txBody>
      </p:sp>
      <p:sp>
        <p:nvSpPr>
          <p:cNvPr id="2637" name="Rectangle 2637"/>
          <p:cNvSpPr/>
          <p:nvPr/>
        </p:nvSpPr>
        <p:spPr>
          <a:xfrm>
            <a:off x="3903726" y="4526835"/>
            <a:ext cx="3815146" cy="2898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95778" algn="l"/>
                <a:tab pos="3323843" algn="l"/>
              </a:tabLst>
            </a:pPr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Fa0/3	</a:t>
            </a:r>
            <a:r>
              <a:rPr lang="en-GB" sz="2162" b="1" i="0" spc="0" baseline="-14360" dirty="0">
                <a:solidFill>
                  <a:srgbClr val="000000"/>
                </a:solidFill>
                <a:latin typeface="Consolas-Bold"/>
              </a:rPr>
              <a:t>Fa0/2	</a:t>
            </a:r>
            <a:r>
              <a:rPr lang="en-GB" sz="2162" b="1" i="0" spc="0" baseline="-59894" dirty="0">
                <a:solidFill>
                  <a:srgbClr val="000000"/>
                </a:solidFill>
                <a:latin typeface="Consolas-Bold"/>
              </a:rPr>
              <a:t>Fa0/5</a:t>
            </a:r>
          </a:p>
        </p:txBody>
      </p:sp>
      <p:sp>
        <p:nvSpPr>
          <p:cNvPr id="2638" name="Rectangle 2638"/>
          <p:cNvSpPr/>
          <p:nvPr/>
        </p:nvSpPr>
        <p:spPr>
          <a:xfrm>
            <a:off x="7539608" y="2412285"/>
            <a:ext cx="2069272" cy="6010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A e root bridge deci </a:t>
            </a:r>
          </a:p>
          <a:p>
            <a:pPr marL="196850">
              <a:lnSpc>
                <a:spcPts val="1652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portul lui va fi </a:t>
            </a:r>
          </a:p>
          <a:p>
            <a:pPr marL="492506">
              <a:lnSpc>
                <a:spcPts val="1652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designated</a:t>
            </a:r>
          </a:p>
        </p:txBody>
      </p:sp>
      <p:sp>
        <p:nvSpPr>
          <p:cNvPr id="2639" name="Rectangle 2639"/>
          <p:cNvSpPr/>
          <p:nvPr/>
        </p:nvSpPr>
        <p:spPr>
          <a:xfrm>
            <a:off x="2291079" y="3082210"/>
            <a:ext cx="1574525" cy="6104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Costul via B: 19</a:t>
            </a:r>
          </a:p>
          <a:p>
            <a:pPr marL="0">
              <a:lnSpc>
                <a:spcPts val="1652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Costul via C: 19</a:t>
            </a:r>
          </a:p>
          <a:p>
            <a:pPr marL="640080">
              <a:lnSpc>
                <a:spcPts val="1726"/>
              </a:lnSpc>
            </a:pPr>
            <a:r>
              <a:rPr lang="en-GB" sz="1425" b="0" i="0" spc="0" baseline="0" dirty="0">
                <a:solidFill>
                  <a:srgbClr val="000000"/>
                </a:solidFill>
                <a:latin typeface="Consolas"/>
              </a:rPr>
              <a:t>???</a:t>
            </a:r>
          </a:p>
        </p:txBody>
      </p:sp>
      <p:sp>
        <p:nvSpPr>
          <p:cNvPr id="2640" name="Rectangle 2640"/>
          <p:cNvSpPr/>
          <p:nvPr/>
        </p:nvSpPr>
        <p:spPr>
          <a:xfrm>
            <a:off x="8601075" y="4296987"/>
            <a:ext cx="1766482" cy="705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5983"/>
            <a:r>
              <a:rPr lang="en-GB" sz="1202" b="0" i="0" spc="0" baseline="0" dirty="0">
                <a:solidFill>
                  <a:srgbClr val="000000"/>
                </a:solidFill>
                <a:latin typeface="Consolas"/>
              </a:rPr>
              <a:t>C trece portul în </a:t>
            </a:r>
          </a:p>
          <a:p>
            <a:pPr marL="0">
              <a:lnSpc>
                <a:spcPts val="1427"/>
              </a:lnSpc>
            </a:pPr>
            <a:r>
              <a:rPr lang="en-GB" sz="1202" b="0" i="0" spc="0" baseline="0" dirty="0">
                <a:solidFill>
                  <a:srgbClr val="000000"/>
                </a:solidFill>
                <a:latin typeface="Consolas"/>
              </a:rPr>
              <a:t>designated, deoarece </a:t>
            </a:r>
          </a:p>
          <a:p>
            <a:pPr marL="84201">
              <a:lnSpc>
                <a:spcPts val="1427"/>
              </a:lnSpc>
            </a:pPr>
            <a:r>
              <a:rPr lang="en-GB" sz="1200" b="0" i="0" spc="0" baseline="0" dirty="0">
                <a:solidFill>
                  <a:srgbClr val="000000"/>
                </a:solidFill>
                <a:latin typeface="Consolas"/>
              </a:rPr>
              <a:t>are costul mai mic </a:t>
            </a:r>
          </a:p>
          <a:p>
            <a:pPr marL="125983">
              <a:lnSpc>
                <a:spcPts val="1502"/>
              </a:lnSpc>
            </a:pPr>
            <a:r>
              <a:rPr lang="en-GB" sz="1200" b="0" i="0" spc="0" baseline="0" dirty="0">
                <a:solidFill>
                  <a:srgbClr val="000000"/>
                </a:solidFill>
                <a:latin typeface="Consolas"/>
              </a:rPr>
              <a:t>către root bridge</a:t>
            </a:r>
          </a:p>
        </p:txBody>
      </p:sp>
      <p:sp>
        <p:nvSpPr>
          <p:cNvPr id="2641" name="Rectangle 2641"/>
          <p:cNvSpPr/>
          <p:nvPr/>
        </p:nvSpPr>
        <p:spPr>
          <a:xfrm>
            <a:off x="604002" y="163958"/>
            <a:ext cx="812663" cy="2402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933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74"/>
              </a:lnSpc>
            </a:pPr>
            <a:r>
              <a:rPr lang="en-GB" sz="900" b="1" i="0" spc="104" baseline="0" dirty="0">
                <a:solidFill>
                  <a:srgbClr val="9C5E07"/>
                </a:solidFill>
                <a:latin typeface="Times New Roman"/>
              </a:rPr>
              <a:t>50</a:t>
            </a:r>
            <a:r>
              <a:rPr lang="en-GB" sz="900" b="1" i="0" spc="-68" baseline="0" dirty="0">
                <a:solidFill>
                  <a:srgbClr val="9C5E07"/>
                </a:solidFill>
                <a:latin typeface="Times New Roman"/>
              </a:rPr>
              <a:t> </a:t>
            </a:r>
            <a:r>
              <a:rPr lang="en-GB" sz="700" b="0" i="0" spc="0" baseline="0" dirty="0">
                <a:solidFill>
                  <a:srgbClr val="9C5E07"/>
                </a:solidFill>
                <a:latin typeface="Arial"/>
              </a:rPr>
              <a:t>LABORATORY</a:t>
            </a:r>
          </a:p>
        </p:txBody>
      </p:sp>
      <p:sp>
        <p:nvSpPr>
          <p:cNvPr id="2642" name="Rectangle 2642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reeform 22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88544"/>
                </a:moveTo>
                <a:lnTo>
                  <a:pt x="773176" y="183389"/>
                </a:lnTo>
                <a:lnTo>
                  <a:pt x="1416811" y="183389"/>
                </a:lnTo>
                <a:lnTo>
                  <a:pt x="1416811" y="292100"/>
                </a:lnTo>
                <a:lnTo>
                  <a:pt x="1407667" y="292100"/>
                </a:lnTo>
                <a:lnTo>
                  <a:pt x="1407667" y="388112"/>
                </a:lnTo>
                <a:lnTo>
                  <a:pt x="583437" y="388112"/>
                </a:lnTo>
                <a:lnTo>
                  <a:pt x="583437" y="288544"/>
                </a:lnTo>
                <a:close/>
                <a:moveTo>
                  <a:pt x="656945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4" name="Picture 2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25" name="Picture 2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226" name="Picture 22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850" y="2216087"/>
            <a:ext cx="2030476" cy="820737"/>
          </a:xfrm>
          <a:prstGeom prst="rect">
            <a:avLst/>
          </a:prstGeom>
          <a:noFill/>
        </p:spPr>
      </p:pic>
      <p:pic>
        <p:nvPicPr>
          <p:cNvPr id="227" name="Picture 22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250" y="2330387"/>
            <a:ext cx="1725676" cy="668337"/>
          </a:xfrm>
          <a:prstGeom prst="rect">
            <a:avLst/>
          </a:prstGeom>
          <a:noFill/>
        </p:spPr>
      </p:pic>
      <p:sp>
        <p:nvSpPr>
          <p:cNvPr id="228" name="Freeform 228"/>
          <p:cNvSpPr/>
          <p:nvPr/>
        </p:nvSpPr>
        <p:spPr>
          <a:xfrm>
            <a:off x="1809750" y="2286000"/>
            <a:ext cx="1857375" cy="647700"/>
          </a:xfrm>
          <a:custGeom>
            <a:avLst/>
            <a:gdLst/>
            <a:ahLst/>
            <a:cxnLst/>
            <a:rect l="0" t="0" r="0" b="0"/>
            <a:pathLst>
              <a:path w="185737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749425" y="0"/>
                </a:lnTo>
                <a:cubicBezTo>
                  <a:pt x="1808988" y="0"/>
                  <a:pt x="1857375" y="48387"/>
                  <a:pt x="1857375" y="107950"/>
                </a:cubicBezTo>
                <a:lnTo>
                  <a:pt x="1857375" y="539750"/>
                </a:lnTo>
                <a:cubicBezTo>
                  <a:pt x="1857375" y="599314"/>
                  <a:pt x="1808988" y="647700"/>
                  <a:pt x="1749425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2654300" y="4572000"/>
                </a:moveTo>
              </a:path>
            </a:pathLst>
          </a:custGeom>
          <a:solidFill>
            <a:srgbClr val="DAE5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1809750" y="2286000"/>
            <a:ext cx="1857375" cy="647700"/>
          </a:xfrm>
          <a:custGeom>
            <a:avLst/>
            <a:gdLst/>
            <a:ahLst/>
            <a:cxnLst/>
            <a:rect l="0" t="0" r="0" b="0"/>
            <a:pathLst>
              <a:path w="185737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749425" y="0"/>
                </a:lnTo>
                <a:cubicBezTo>
                  <a:pt x="1808988" y="0"/>
                  <a:pt x="1857375" y="48387"/>
                  <a:pt x="1857375" y="107950"/>
                </a:cubicBezTo>
                <a:lnTo>
                  <a:pt x="1857375" y="539750"/>
                </a:lnTo>
                <a:cubicBezTo>
                  <a:pt x="1857375" y="599314"/>
                  <a:pt x="1808988" y="647700"/>
                  <a:pt x="1749425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2654300" y="45720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" name="Picture 23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850" y="2930462"/>
            <a:ext cx="2030476" cy="820737"/>
          </a:xfrm>
          <a:prstGeom prst="rect">
            <a:avLst/>
          </a:prstGeom>
          <a:noFill/>
        </p:spPr>
      </p:pic>
      <p:pic>
        <p:nvPicPr>
          <p:cNvPr id="231" name="Picture 23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0" y="3044762"/>
            <a:ext cx="1535048" cy="668337"/>
          </a:xfrm>
          <a:prstGeom prst="rect">
            <a:avLst/>
          </a:prstGeom>
          <a:noFill/>
        </p:spPr>
      </p:pic>
      <p:sp>
        <p:nvSpPr>
          <p:cNvPr id="232" name="Freeform 232"/>
          <p:cNvSpPr/>
          <p:nvPr/>
        </p:nvSpPr>
        <p:spPr>
          <a:xfrm>
            <a:off x="1809750" y="3000375"/>
            <a:ext cx="1857375" cy="647700"/>
          </a:xfrm>
          <a:custGeom>
            <a:avLst/>
            <a:gdLst/>
            <a:ahLst/>
            <a:cxnLst/>
            <a:rect l="0" t="0" r="0" b="0"/>
            <a:pathLst>
              <a:path w="185737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749425" y="0"/>
                </a:lnTo>
                <a:cubicBezTo>
                  <a:pt x="1808988" y="0"/>
                  <a:pt x="1857375" y="48387"/>
                  <a:pt x="1857375" y="107950"/>
                </a:cubicBezTo>
                <a:lnTo>
                  <a:pt x="1857375" y="539750"/>
                </a:lnTo>
                <a:cubicBezTo>
                  <a:pt x="1857375" y="599314"/>
                  <a:pt x="1808988" y="647700"/>
                  <a:pt x="1749425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1939925" y="3857625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1809750" y="3000375"/>
            <a:ext cx="1857375" cy="647700"/>
          </a:xfrm>
          <a:custGeom>
            <a:avLst/>
            <a:gdLst/>
            <a:ahLst/>
            <a:cxnLst/>
            <a:rect l="0" t="0" r="0" b="0"/>
            <a:pathLst>
              <a:path w="185737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749425" y="0"/>
                </a:lnTo>
                <a:cubicBezTo>
                  <a:pt x="1808988" y="0"/>
                  <a:pt x="1857375" y="48387"/>
                  <a:pt x="1857375" y="107950"/>
                </a:cubicBezTo>
                <a:lnTo>
                  <a:pt x="1857375" y="539750"/>
                </a:lnTo>
                <a:cubicBezTo>
                  <a:pt x="1857375" y="599314"/>
                  <a:pt x="1808988" y="647700"/>
                  <a:pt x="1749425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1939925" y="385762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4" name="Picture 23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850" y="3644837"/>
            <a:ext cx="2030476" cy="820737"/>
          </a:xfrm>
          <a:prstGeom prst="rect">
            <a:avLst/>
          </a:prstGeom>
          <a:noFill/>
        </p:spPr>
      </p:pic>
      <p:pic>
        <p:nvPicPr>
          <p:cNvPr id="235" name="Picture 23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1325" y="3759137"/>
            <a:ext cx="2040001" cy="668337"/>
          </a:xfrm>
          <a:prstGeom prst="rect">
            <a:avLst/>
          </a:prstGeom>
          <a:noFill/>
        </p:spPr>
      </p:pic>
      <p:sp>
        <p:nvSpPr>
          <p:cNvPr id="236" name="Freeform 236"/>
          <p:cNvSpPr/>
          <p:nvPr/>
        </p:nvSpPr>
        <p:spPr>
          <a:xfrm>
            <a:off x="1809750" y="3714750"/>
            <a:ext cx="1857375" cy="647700"/>
          </a:xfrm>
          <a:custGeom>
            <a:avLst/>
            <a:gdLst/>
            <a:ahLst/>
            <a:cxnLst/>
            <a:rect l="0" t="0" r="0" b="0"/>
            <a:pathLst>
              <a:path w="185737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749425" y="0"/>
                </a:lnTo>
                <a:cubicBezTo>
                  <a:pt x="1808988" y="0"/>
                  <a:pt x="1857375" y="48387"/>
                  <a:pt x="1857375" y="107950"/>
                </a:cubicBezTo>
                <a:lnTo>
                  <a:pt x="1857375" y="539750"/>
                </a:lnTo>
                <a:cubicBezTo>
                  <a:pt x="1857375" y="599314"/>
                  <a:pt x="1808988" y="647700"/>
                  <a:pt x="1749425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1225550" y="3143250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>
            <a:off x="1809750" y="3714750"/>
            <a:ext cx="1857375" cy="647700"/>
          </a:xfrm>
          <a:custGeom>
            <a:avLst/>
            <a:gdLst/>
            <a:ahLst/>
            <a:cxnLst/>
            <a:rect l="0" t="0" r="0" b="0"/>
            <a:pathLst>
              <a:path w="185737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749425" y="0"/>
                </a:lnTo>
                <a:cubicBezTo>
                  <a:pt x="1808988" y="0"/>
                  <a:pt x="1857375" y="48387"/>
                  <a:pt x="1857375" y="107950"/>
                </a:cubicBezTo>
                <a:lnTo>
                  <a:pt x="1857375" y="539750"/>
                </a:lnTo>
                <a:cubicBezTo>
                  <a:pt x="1857375" y="599314"/>
                  <a:pt x="1808988" y="647700"/>
                  <a:pt x="1749425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1225550" y="31432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8" name="Picture 23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850" y="4359212"/>
            <a:ext cx="2030476" cy="820737"/>
          </a:xfrm>
          <a:prstGeom prst="rect">
            <a:avLst/>
          </a:prstGeom>
          <a:noFill/>
        </p:spPr>
      </p:pic>
      <p:pic>
        <p:nvPicPr>
          <p:cNvPr id="239" name="Picture 23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7050" y="4416425"/>
            <a:ext cx="1882775" cy="673100"/>
          </a:xfrm>
          <a:prstGeom prst="rect">
            <a:avLst/>
          </a:prstGeom>
          <a:noFill/>
        </p:spPr>
      </p:pic>
      <p:sp>
        <p:nvSpPr>
          <p:cNvPr id="240" name="Freeform 240"/>
          <p:cNvSpPr/>
          <p:nvPr/>
        </p:nvSpPr>
        <p:spPr>
          <a:xfrm>
            <a:off x="1809750" y="4429125"/>
            <a:ext cx="1857375" cy="647700"/>
          </a:xfrm>
          <a:custGeom>
            <a:avLst/>
            <a:gdLst/>
            <a:ahLst/>
            <a:cxnLst/>
            <a:rect l="0" t="0" r="0" b="0"/>
            <a:pathLst>
              <a:path w="185737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749425" y="0"/>
                </a:lnTo>
                <a:cubicBezTo>
                  <a:pt x="1808988" y="0"/>
                  <a:pt x="1857375" y="48387"/>
                  <a:pt x="1857375" y="107950"/>
                </a:cubicBezTo>
                <a:lnTo>
                  <a:pt x="1857375" y="539750"/>
                </a:lnTo>
                <a:cubicBezTo>
                  <a:pt x="1857375" y="599314"/>
                  <a:pt x="1808988" y="647700"/>
                  <a:pt x="1749425" y="647700"/>
                </a:cubicBezTo>
                <a:lnTo>
                  <a:pt x="107950" y="647700"/>
                </a:lnTo>
                <a:cubicBezTo>
                  <a:pt x="48386" y="647700"/>
                  <a:pt x="0" y="599314"/>
                  <a:pt x="0" y="539750"/>
                </a:cubicBezTo>
                <a:close/>
                <a:moveTo>
                  <a:pt x="511175" y="242887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1" name="Picture 24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850" y="5073650"/>
            <a:ext cx="2030476" cy="820737"/>
          </a:xfrm>
          <a:prstGeom prst="rect">
            <a:avLst/>
          </a:prstGeom>
          <a:noFill/>
        </p:spPr>
      </p:pic>
      <p:pic>
        <p:nvPicPr>
          <p:cNvPr id="242" name="Picture 24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0" y="5150262"/>
            <a:ext cx="1882775" cy="673100"/>
          </a:xfrm>
          <a:prstGeom prst="rect">
            <a:avLst/>
          </a:prstGeom>
          <a:noFill/>
        </p:spPr>
      </p:pic>
      <p:sp>
        <p:nvSpPr>
          <p:cNvPr id="243" name="Freeform 243"/>
          <p:cNvSpPr/>
          <p:nvPr/>
        </p:nvSpPr>
        <p:spPr>
          <a:xfrm>
            <a:off x="1809750" y="5143500"/>
            <a:ext cx="1857375" cy="647700"/>
          </a:xfrm>
          <a:custGeom>
            <a:avLst/>
            <a:gdLst/>
            <a:ahLst/>
            <a:cxnLst/>
            <a:rect l="0" t="0" r="0" b="0"/>
            <a:pathLst>
              <a:path w="1857375" h="647700">
                <a:moveTo>
                  <a:pt x="0" y="107950"/>
                </a:moveTo>
                <a:cubicBezTo>
                  <a:pt x="0" y="48387"/>
                  <a:pt x="48386" y="0"/>
                  <a:pt x="107950" y="0"/>
                </a:cubicBezTo>
                <a:lnTo>
                  <a:pt x="1749425" y="0"/>
                </a:lnTo>
                <a:cubicBezTo>
                  <a:pt x="1808988" y="0"/>
                  <a:pt x="1857375" y="48387"/>
                  <a:pt x="1857375" y="107950"/>
                </a:cubicBezTo>
                <a:lnTo>
                  <a:pt x="1857375" y="539750"/>
                </a:lnTo>
                <a:cubicBezTo>
                  <a:pt x="1857375" y="599364"/>
                  <a:pt x="1808988" y="647700"/>
                  <a:pt x="1749425" y="647700"/>
                </a:cubicBezTo>
                <a:lnTo>
                  <a:pt x="107950" y="647700"/>
                </a:lnTo>
                <a:cubicBezTo>
                  <a:pt x="48386" y="647700"/>
                  <a:pt x="0" y="599364"/>
                  <a:pt x="0" y="539750"/>
                </a:cubicBezTo>
                <a:close/>
                <a:moveTo>
                  <a:pt x="-203200" y="17145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4248150" y="1847850"/>
            <a:ext cx="4448175" cy="1866900"/>
          </a:xfrm>
          <a:custGeom>
            <a:avLst/>
            <a:gdLst/>
            <a:ahLst/>
            <a:cxnLst/>
            <a:rect l="0" t="0" r="0" b="0"/>
            <a:pathLst>
              <a:path w="4448175" h="1866900">
                <a:moveTo>
                  <a:pt x="0" y="311150"/>
                </a:moveTo>
                <a:cubicBezTo>
                  <a:pt x="0" y="139320"/>
                  <a:pt x="139319" y="0"/>
                  <a:pt x="311150" y="0"/>
                </a:cubicBezTo>
                <a:lnTo>
                  <a:pt x="4137025" y="0"/>
                </a:lnTo>
                <a:cubicBezTo>
                  <a:pt x="4308856" y="0"/>
                  <a:pt x="4448175" y="139320"/>
                  <a:pt x="4448175" y="311150"/>
                </a:cubicBezTo>
                <a:lnTo>
                  <a:pt x="4448175" y="1555750"/>
                </a:lnTo>
                <a:cubicBezTo>
                  <a:pt x="4448175" y="1727581"/>
                  <a:pt x="4308856" y="1866900"/>
                  <a:pt x="4137025" y="1866900"/>
                </a:cubicBezTo>
                <a:lnTo>
                  <a:pt x="311150" y="1866900"/>
                </a:lnTo>
                <a:cubicBezTo>
                  <a:pt x="139319" y="1866900"/>
                  <a:pt x="0" y="1727581"/>
                  <a:pt x="0" y="1555750"/>
                </a:cubicBezTo>
                <a:close/>
                <a:moveTo>
                  <a:pt x="450850" y="5010150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4248150" y="1847850"/>
            <a:ext cx="4448175" cy="1866900"/>
          </a:xfrm>
          <a:custGeom>
            <a:avLst/>
            <a:gdLst/>
            <a:ahLst/>
            <a:cxnLst/>
            <a:rect l="0" t="0" r="0" b="0"/>
            <a:pathLst>
              <a:path w="4448175" h="1866900">
                <a:moveTo>
                  <a:pt x="0" y="311150"/>
                </a:moveTo>
                <a:cubicBezTo>
                  <a:pt x="0" y="139320"/>
                  <a:pt x="139319" y="0"/>
                  <a:pt x="311150" y="0"/>
                </a:cubicBezTo>
                <a:lnTo>
                  <a:pt x="4137025" y="0"/>
                </a:lnTo>
                <a:cubicBezTo>
                  <a:pt x="4308856" y="0"/>
                  <a:pt x="4448175" y="139320"/>
                  <a:pt x="4448175" y="311150"/>
                </a:cubicBezTo>
                <a:lnTo>
                  <a:pt x="4448175" y="1555750"/>
                </a:lnTo>
                <a:cubicBezTo>
                  <a:pt x="4448175" y="1727581"/>
                  <a:pt x="4308856" y="1866900"/>
                  <a:pt x="4137025" y="1866900"/>
                </a:cubicBezTo>
                <a:lnTo>
                  <a:pt x="311150" y="1866900"/>
                </a:lnTo>
                <a:cubicBezTo>
                  <a:pt x="139319" y="1866900"/>
                  <a:pt x="0" y="1727581"/>
                  <a:pt x="0" y="1555750"/>
                </a:cubicBezTo>
                <a:close/>
                <a:moveTo>
                  <a:pt x="450850" y="50101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4295775" y="3952875"/>
            <a:ext cx="3895725" cy="1095375"/>
          </a:xfrm>
          <a:custGeom>
            <a:avLst/>
            <a:gdLst/>
            <a:ahLst/>
            <a:cxnLst/>
            <a:rect l="0" t="0" r="0" b="0"/>
            <a:pathLst>
              <a:path w="3895725" h="1095375">
                <a:moveTo>
                  <a:pt x="0" y="182627"/>
                </a:moveTo>
                <a:cubicBezTo>
                  <a:pt x="0" y="81789"/>
                  <a:pt x="81788" y="0"/>
                  <a:pt x="182626" y="0"/>
                </a:cubicBezTo>
                <a:lnTo>
                  <a:pt x="3713098" y="0"/>
                </a:lnTo>
                <a:cubicBezTo>
                  <a:pt x="3813936" y="0"/>
                  <a:pt x="3895725" y="81789"/>
                  <a:pt x="3895725" y="182627"/>
                </a:cubicBezTo>
                <a:lnTo>
                  <a:pt x="3895725" y="912749"/>
                </a:lnTo>
                <a:cubicBezTo>
                  <a:pt x="3895725" y="1013587"/>
                  <a:pt x="3813936" y="1095375"/>
                  <a:pt x="3713098" y="1095375"/>
                </a:cubicBezTo>
                <a:lnTo>
                  <a:pt x="182626" y="1095375"/>
                </a:lnTo>
                <a:cubicBezTo>
                  <a:pt x="81788" y="1095375"/>
                  <a:pt x="0" y="1013587"/>
                  <a:pt x="0" y="912749"/>
                </a:cubicBezTo>
                <a:close/>
                <a:moveTo>
                  <a:pt x="-1573277" y="2905125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4295775" y="3952875"/>
            <a:ext cx="3895725" cy="1095375"/>
          </a:xfrm>
          <a:custGeom>
            <a:avLst/>
            <a:gdLst/>
            <a:ahLst/>
            <a:cxnLst/>
            <a:rect l="0" t="0" r="0" b="0"/>
            <a:pathLst>
              <a:path w="3895725" h="1095375">
                <a:moveTo>
                  <a:pt x="0" y="182627"/>
                </a:moveTo>
                <a:cubicBezTo>
                  <a:pt x="0" y="81789"/>
                  <a:pt x="81788" y="0"/>
                  <a:pt x="182626" y="0"/>
                </a:cubicBezTo>
                <a:lnTo>
                  <a:pt x="3713098" y="0"/>
                </a:lnTo>
                <a:cubicBezTo>
                  <a:pt x="3813936" y="0"/>
                  <a:pt x="3895725" y="81789"/>
                  <a:pt x="3895725" y="182627"/>
                </a:cubicBezTo>
                <a:lnTo>
                  <a:pt x="3895725" y="912749"/>
                </a:lnTo>
                <a:cubicBezTo>
                  <a:pt x="3895725" y="1013587"/>
                  <a:pt x="3813936" y="1095375"/>
                  <a:pt x="3713098" y="1095375"/>
                </a:cubicBezTo>
                <a:lnTo>
                  <a:pt x="182626" y="1095375"/>
                </a:lnTo>
                <a:cubicBezTo>
                  <a:pt x="81788" y="1095375"/>
                  <a:pt x="0" y="1013587"/>
                  <a:pt x="0" y="912749"/>
                </a:cubicBezTo>
                <a:close/>
                <a:moveTo>
                  <a:pt x="-1573277" y="290512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8" name="Picture 24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6517" y="2802002"/>
            <a:ext cx="564641" cy="1262888"/>
          </a:xfrm>
          <a:prstGeom prst="rect">
            <a:avLst/>
          </a:prstGeom>
          <a:noFill/>
        </p:spPr>
      </p:pic>
      <p:pic>
        <p:nvPicPr>
          <p:cNvPr id="249" name="Picture 24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0107" y="4019550"/>
            <a:ext cx="623696" cy="518667"/>
          </a:xfrm>
          <a:prstGeom prst="rect">
            <a:avLst/>
          </a:prstGeom>
          <a:noFill/>
        </p:spPr>
      </p:pic>
      <p:pic>
        <p:nvPicPr>
          <p:cNvPr id="250" name="Picture 25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1500" y="4610100"/>
            <a:ext cx="2095500" cy="2085975"/>
          </a:xfrm>
          <a:prstGeom prst="rect">
            <a:avLst/>
          </a:prstGeom>
          <a:noFill/>
        </p:spPr>
      </p:pic>
      <p:sp>
        <p:nvSpPr>
          <p:cNvPr id="251" name="Freeform 251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577087" y="282195"/>
            <a:ext cx="836930" cy="112268"/>
          </a:xfrm>
          <a:custGeom>
            <a:avLst/>
            <a:gdLst/>
            <a:ahLst/>
            <a:cxnLst/>
            <a:rect l="0" t="0" r="0" b="0"/>
            <a:pathLst>
              <a:path w="836930" h="112268">
                <a:moveTo>
                  <a:pt x="0" y="112268"/>
                </a:moveTo>
                <a:lnTo>
                  <a:pt x="836930" y="112268"/>
                </a:lnTo>
                <a:lnTo>
                  <a:pt x="836930" y="0"/>
                </a:lnTo>
                <a:lnTo>
                  <a:pt x="0" y="0"/>
                </a:lnTo>
                <a:close/>
                <a:moveTo>
                  <a:pt x="5886451" y="657580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Rectangle 254"/>
          <p:cNvSpPr/>
          <p:nvPr/>
        </p:nvSpPr>
        <p:spPr>
          <a:xfrm>
            <a:off x="598169" y="866112"/>
            <a:ext cx="5824467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Probleme în LAN-uri </a:t>
            </a:r>
          </a:p>
        </p:txBody>
      </p:sp>
      <p:sp>
        <p:nvSpPr>
          <p:cNvPr id="255" name="Rectangle 255"/>
          <p:cNvSpPr/>
          <p:nvPr/>
        </p:nvSpPr>
        <p:spPr>
          <a:xfrm>
            <a:off x="11562080" y="6457823"/>
            <a:ext cx="92659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6</a:t>
            </a:r>
          </a:p>
        </p:txBody>
      </p:sp>
      <p:sp>
        <p:nvSpPr>
          <p:cNvPr id="256" name="Rectangle 256"/>
          <p:cNvSpPr/>
          <p:nvPr/>
        </p:nvSpPr>
        <p:spPr>
          <a:xfrm>
            <a:off x="2094229" y="2460553"/>
            <a:ext cx="1292612" cy="30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Securitate</a:t>
            </a:r>
          </a:p>
        </p:txBody>
      </p:sp>
      <p:sp>
        <p:nvSpPr>
          <p:cNvPr id="257" name="Rectangle 257"/>
          <p:cNvSpPr/>
          <p:nvPr/>
        </p:nvSpPr>
        <p:spPr>
          <a:xfrm>
            <a:off x="2188845" y="3175943"/>
            <a:ext cx="1097948" cy="30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Eficiență</a:t>
            </a:r>
          </a:p>
        </p:txBody>
      </p:sp>
      <p:sp>
        <p:nvSpPr>
          <p:cNvPr id="258" name="Rectangle 258"/>
          <p:cNvSpPr/>
          <p:nvPr/>
        </p:nvSpPr>
        <p:spPr>
          <a:xfrm>
            <a:off x="1937004" y="3891207"/>
            <a:ext cx="1605723" cy="30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Administrare</a:t>
            </a:r>
          </a:p>
        </p:txBody>
      </p:sp>
      <p:sp>
        <p:nvSpPr>
          <p:cNvPr id="259" name="Rectangle 259"/>
          <p:cNvSpPr/>
          <p:nvPr/>
        </p:nvSpPr>
        <p:spPr>
          <a:xfrm>
            <a:off x="4439030" y="2020498"/>
            <a:ext cx="4026410" cy="15229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Într-o rețea pot exista politici </a:t>
            </a:r>
          </a:p>
          <a:p>
            <a:pPr marL="0">
              <a:lnSpc>
                <a:spcPts val="2403"/>
              </a:lnSpc>
            </a:pPr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diferite (de securitate, de </a:t>
            </a:r>
          </a:p>
          <a:p>
            <a:pPr marL="0">
              <a:lnSpc>
                <a:spcPts val="2404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adresare, de control al calității) </a:t>
            </a:r>
          </a:p>
          <a:p>
            <a:pPr marL="0">
              <a:lnSpc>
                <a:spcPts val="2401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pentru departamente cu scop </a:t>
            </a:r>
          </a:p>
          <a:p>
            <a:pPr marL="0">
              <a:lnSpc>
                <a:spcPts val="2403"/>
              </a:lnSpc>
            </a:pPr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diferit, dar locație comună</a:t>
            </a:r>
          </a:p>
        </p:txBody>
      </p:sp>
      <p:sp>
        <p:nvSpPr>
          <p:cNvPr id="260" name="Rectangle 260"/>
          <p:cNvSpPr/>
          <p:nvPr/>
        </p:nvSpPr>
        <p:spPr>
          <a:xfrm>
            <a:off x="4444365" y="4047503"/>
            <a:ext cx="3411518" cy="912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Soluție: aplicarea unor </a:t>
            </a:r>
          </a:p>
          <a:p>
            <a:pPr marL="0">
              <a:lnSpc>
                <a:spcPts val="2403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politici per departament și </a:t>
            </a:r>
          </a:p>
          <a:p>
            <a:pPr marL="0">
              <a:lnSpc>
                <a:spcPts val="2403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nu per switch</a:t>
            </a:r>
          </a:p>
        </p:txBody>
      </p:sp>
      <p:sp>
        <p:nvSpPr>
          <p:cNvPr id="261" name="Rectangle 261"/>
          <p:cNvSpPr/>
          <p:nvPr/>
        </p:nvSpPr>
        <p:spPr>
          <a:xfrm>
            <a:off x="587704" y="170815"/>
            <a:ext cx="828961" cy="222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7231"/>
            <a:r>
              <a:rPr lang="en-GB" sz="1000" b="1" i="0" spc="0" baseline="0" dirty="0">
                <a:solidFill>
                  <a:srgbClr val="442F21"/>
                </a:solidFill>
                <a:latin typeface="Arial"/>
              </a:rPr>
              <a:t>SYSTEMS</a:t>
            </a:r>
          </a:p>
          <a:p>
            <a:pPr marL="0">
              <a:lnSpc>
                <a:spcPts val="638"/>
              </a:lnSpc>
            </a:pPr>
            <a:r>
              <a:rPr lang="en-GB" sz="700" b="0" i="0" spc="0" baseline="0" dirty="0">
                <a:solidFill>
                  <a:srgbClr val="995C07"/>
                </a:solidFill>
                <a:latin typeface="Arial"/>
              </a:rPr>
              <a:t>TXT</a:t>
            </a:r>
            <a:r>
              <a:rPr lang="en-GB" sz="700" b="0" i="0" spc="-57" baseline="0" dirty="0">
                <a:solidFill>
                  <a:srgbClr val="995C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95C07"/>
                </a:solidFill>
                <a:latin typeface="Arial"/>
              </a:rPr>
              <a:t>LABORATORY</a:t>
            </a:r>
          </a:p>
        </p:txBody>
      </p:sp>
      <p:sp>
        <p:nvSpPr>
          <p:cNvPr id="262" name="Rectangle 262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Freeform 264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88544"/>
                </a:moveTo>
                <a:lnTo>
                  <a:pt x="773176" y="183389"/>
                </a:lnTo>
                <a:lnTo>
                  <a:pt x="1416811" y="183389"/>
                </a:lnTo>
                <a:lnTo>
                  <a:pt x="1416811" y="292100"/>
                </a:lnTo>
                <a:lnTo>
                  <a:pt x="1407667" y="292100"/>
                </a:lnTo>
                <a:lnTo>
                  <a:pt x="1407667" y="388112"/>
                </a:lnTo>
                <a:lnTo>
                  <a:pt x="583437" y="388112"/>
                </a:lnTo>
                <a:lnTo>
                  <a:pt x="583437" y="288544"/>
                </a:lnTo>
                <a:close/>
                <a:moveTo>
                  <a:pt x="656945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4" name="Picture 264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645" name="Picture 264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2646" name="Freeform 2646"/>
          <p:cNvSpPr/>
          <p:nvPr/>
        </p:nvSpPr>
        <p:spPr>
          <a:xfrm>
            <a:off x="3171825" y="2495550"/>
            <a:ext cx="1520190" cy="504825"/>
          </a:xfrm>
          <a:custGeom>
            <a:avLst/>
            <a:gdLst/>
            <a:ahLst/>
            <a:cxnLst/>
            <a:rect l="0" t="0" r="0" b="0"/>
            <a:pathLst>
              <a:path w="1520190" h="504825">
                <a:moveTo>
                  <a:pt x="0" y="84202"/>
                </a:moveTo>
                <a:cubicBezTo>
                  <a:pt x="0" y="37720"/>
                  <a:pt x="37719" y="0"/>
                  <a:pt x="84201" y="0"/>
                </a:cubicBezTo>
                <a:lnTo>
                  <a:pt x="622300" y="0"/>
                </a:lnTo>
                <a:lnTo>
                  <a:pt x="889000" y="0"/>
                </a:lnTo>
                <a:lnTo>
                  <a:pt x="982598" y="0"/>
                </a:lnTo>
                <a:cubicBezTo>
                  <a:pt x="1029080" y="0"/>
                  <a:pt x="1066800" y="37720"/>
                  <a:pt x="1066800" y="84202"/>
                </a:cubicBezTo>
                <a:lnTo>
                  <a:pt x="1066800" y="294514"/>
                </a:lnTo>
                <a:lnTo>
                  <a:pt x="1520190" y="338202"/>
                </a:lnTo>
                <a:lnTo>
                  <a:pt x="1066800" y="420624"/>
                </a:lnTo>
                <a:cubicBezTo>
                  <a:pt x="1066800" y="467106"/>
                  <a:pt x="1029080" y="504825"/>
                  <a:pt x="982598" y="504825"/>
                </a:cubicBezTo>
                <a:lnTo>
                  <a:pt x="889000" y="504825"/>
                </a:lnTo>
                <a:lnTo>
                  <a:pt x="622300" y="504825"/>
                </a:lnTo>
                <a:lnTo>
                  <a:pt x="84201" y="504825"/>
                </a:lnTo>
                <a:cubicBezTo>
                  <a:pt x="37719" y="504825"/>
                  <a:pt x="0" y="467106"/>
                  <a:pt x="0" y="420624"/>
                </a:cubicBezTo>
                <a:lnTo>
                  <a:pt x="0" y="420624"/>
                </a:lnTo>
                <a:lnTo>
                  <a:pt x="0" y="294514"/>
                </a:lnTo>
                <a:close/>
                <a:moveTo>
                  <a:pt x="1106423" y="4362450"/>
                </a:moveTo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7" name="Freeform 2647"/>
          <p:cNvSpPr/>
          <p:nvPr/>
        </p:nvSpPr>
        <p:spPr>
          <a:xfrm>
            <a:off x="3171825" y="2495550"/>
            <a:ext cx="1520190" cy="504825"/>
          </a:xfrm>
          <a:custGeom>
            <a:avLst/>
            <a:gdLst/>
            <a:ahLst/>
            <a:cxnLst/>
            <a:rect l="0" t="0" r="0" b="0"/>
            <a:pathLst>
              <a:path w="1520190" h="504825">
                <a:moveTo>
                  <a:pt x="0" y="84202"/>
                </a:moveTo>
                <a:cubicBezTo>
                  <a:pt x="0" y="37720"/>
                  <a:pt x="37719" y="0"/>
                  <a:pt x="84201" y="0"/>
                </a:cubicBezTo>
                <a:lnTo>
                  <a:pt x="622300" y="0"/>
                </a:lnTo>
                <a:lnTo>
                  <a:pt x="889000" y="0"/>
                </a:lnTo>
                <a:lnTo>
                  <a:pt x="982598" y="0"/>
                </a:lnTo>
                <a:cubicBezTo>
                  <a:pt x="1029080" y="0"/>
                  <a:pt x="1066800" y="37720"/>
                  <a:pt x="1066800" y="84202"/>
                </a:cubicBezTo>
                <a:lnTo>
                  <a:pt x="1066800" y="294514"/>
                </a:lnTo>
                <a:lnTo>
                  <a:pt x="1520190" y="338202"/>
                </a:lnTo>
                <a:lnTo>
                  <a:pt x="1066800" y="420624"/>
                </a:lnTo>
                <a:cubicBezTo>
                  <a:pt x="1066800" y="467106"/>
                  <a:pt x="1029080" y="504825"/>
                  <a:pt x="982598" y="504825"/>
                </a:cubicBezTo>
                <a:lnTo>
                  <a:pt x="889000" y="504825"/>
                </a:lnTo>
                <a:lnTo>
                  <a:pt x="622300" y="504825"/>
                </a:lnTo>
                <a:lnTo>
                  <a:pt x="84201" y="504825"/>
                </a:lnTo>
                <a:cubicBezTo>
                  <a:pt x="37719" y="504825"/>
                  <a:pt x="0" y="467106"/>
                  <a:pt x="0" y="420624"/>
                </a:cubicBezTo>
                <a:lnTo>
                  <a:pt x="0" y="420624"/>
                </a:lnTo>
                <a:lnTo>
                  <a:pt x="0" y="294514"/>
                </a:lnTo>
                <a:close/>
                <a:moveTo>
                  <a:pt x="1106423" y="43624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8" name="Freeform 2648"/>
          <p:cNvSpPr/>
          <p:nvPr/>
        </p:nvSpPr>
        <p:spPr>
          <a:xfrm>
            <a:off x="1457325" y="5267325"/>
            <a:ext cx="2562225" cy="1533525"/>
          </a:xfrm>
          <a:custGeom>
            <a:avLst/>
            <a:gdLst/>
            <a:ahLst/>
            <a:cxnLst/>
            <a:rect l="0" t="0" r="0" b="0"/>
            <a:pathLst>
              <a:path w="2562225" h="1533525">
                <a:moveTo>
                  <a:pt x="0" y="255651"/>
                </a:moveTo>
                <a:cubicBezTo>
                  <a:pt x="0" y="114428"/>
                  <a:pt x="114427" y="0"/>
                  <a:pt x="255651" y="0"/>
                </a:cubicBezTo>
                <a:lnTo>
                  <a:pt x="2306573" y="0"/>
                </a:lnTo>
                <a:cubicBezTo>
                  <a:pt x="2447797" y="0"/>
                  <a:pt x="2562225" y="114428"/>
                  <a:pt x="2562225" y="255651"/>
                </a:cubicBezTo>
                <a:lnTo>
                  <a:pt x="2562225" y="1277938"/>
                </a:lnTo>
                <a:cubicBezTo>
                  <a:pt x="2562225" y="1419098"/>
                  <a:pt x="2447797" y="1533525"/>
                  <a:pt x="2306573" y="1533525"/>
                </a:cubicBezTo>
                <a:lnTo>
                  <a:pt x="255651" y="1533525"/>
                </a:lnTo>
                <a:cubicBezTo>
                  <a:pt x="114427" y="1533525"/>
                  <a:pt x="0" y="1419098"/>
                  <a:pt x="0" y="1277938"/>
                </a:cubicBezTo>
                <a:close/>
                <a:moveTo>
                  <a:pt x="-122301" y="1590675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9" name="Freeform 2649"/>
          <p:cNvSpPr/>
          <p:nvPr/>
        </p:nvSpPr>
        <p:spPr>
          <a:xfrm>
            <a:off x="1457325" y="5267325"/>
            <a:ext cx="2562225" cy="1533525"/>
          </a:xfrm>
          <a:custGeom>
            <a:avLst/>
            <a:gdLst/>
            <a:ahLst/>
            <a:cxnLst/>
            <a:rect l="0" t="0" r="0" b="0"/>
            <a:pathLst>
              <a:path w="2562225" h="1533525">
                <a:moveTo>
                  <a:pt x="0" y="255651"/>
                </a:moveTo>
                <a:cubicBezTo>
                  <a:pt x="0" y="114428"/>
                  <a:pt x="114427" y="0"/>
                  <a:pt x="255651" y="0"/>
                </a:cubicBezTo>
                <a:lnTo>
                  <a:pt x="2306573" y="0"/>
                </a:lnTo>
                <a:cubicBezTo>
                  <a:pt x="2447797" y="0"/>
                  <a:pt x="2562225" y="114428"/>
                  <a:pt x="2562225" y="255651"/>
                </a:cubicBezTo>
                <a:lnTo>
                  <a:pt x="2562225" y="1277938"/>
                </a:lnTo>
                <a:cubicBezTo>
                  <a:pt x="2562225" y="1419098"/>
                  <a:pt x="2447797" y="1533525"/>
                  <a:pt x="2306573" y="1533525"/>
                </a:cubicBezTo>
                <a:lnTo>
                  <a:pt x="255651" y="1533525"/>
                </a:lnTo>
                <a:cubicBezTo>
                  <a:pt x="114427" y="1533525"/>
                  <a:pt x="0" y="1419098"/>
                  <a:pt x="0" y="1277938"/>
                </a:cubicBezTo>
                <a:close/>
                <a:moveTo>
                  <a:pt x="-122301" y="159067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50" name="Picture 233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0" y="5581650"/>
            <a:ext cx="776287" cy="138112"/>
          </a:xfrm>
          <a:prstGeom prst="rect">
            <a:avLst/>
          </a:prstGeom>
          <a:noFill/>
        </p:spPr>
      </p:pic>
      <p:pic>
        <p:nvPicPr>
          <p:cNvPr id="2651" name="Picture 234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975" y="5991225"/>
            <a:ext cx="776287" cy="138112"/>
          </a:xfrm>
          <a:prstGeom prst="rect">
            <a:avLst/>
          </a:prstGeom>
          <a:noFill/>
        </p:spPr>
      </p:pic>
      <p:pic>
        <p:nvPicPr>
          <p:cNvPr id="2652" name="Picture 234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975" y="6400800"/>
            <a:ext cx="776287" cy="138112"/>
          </a:xfrm>
          <a:prstGeom prst="rect">
            <a:avLst/>
          </a:prstGeom>
          <a:noFill/>
        </p:spPr>
      </p:pic>
      <p:sp>
        <p:nvSpPr>
          <p:cNvPr id="2653" name="Freeform 2653"/>
          <p:cNvSpPr/>
          <p:nvPr/>
        </p:nvSpPr>
        <p:spPr>
          <a:xfrm>
            <a:off x="7705725" y="5267325"/>
            <a:ext cx="2562225" cy="1295400"/>
          </a:xfrm>
          <a:custGeom>
            <a:avLst/>
            <a:gdLst/>
            <a:ahLst/>
            <a:cxnLst/>
            <a:rect l="0" t="0" r="0" b="0"/>
            <a:pathLst>
              <a:path w="2562225" h="1295400">
                <a:moveTo>
                  <a:pt x="0" y="215900"/>
                </a:moveTo>
                <a:cubicBezTo>
                  <a:pt x="0" y="96648"/>
                  <a:pt x="96646" y="0"/>
                  <a:pt x="215900" y="0"/>
                </a:cubicBezTo>
                <a:lnTo>
                  <a:pt x="2346325" y="0"/>
                </a:lnTo>
                <a:cubicBezTo>
                  <a:pt x="2465578" y="0"/>
                  <a:pt x="2562225" y="96648"/>
                  <a:pt x="2562225" y="215900"/>
                </a:cubicBezTo>
                <a:lnTo>
                  <a:pt x="2562225" y="1079500"/>
                </a:lnTo>
                <a:cubicBezTo>
                  <a:pt x="2562225" y="1198741"/>
                  <a:pt x="2465578" y="1295400"/>
                  <a:pt x="2346325" y="1295400"/>
                </a:cubicBezTo>
                <a:lnTo>
                  <a:pt x="215900" y="1295400"/>
                </a:lnTo>
                <a:cubicBezTo>
                  <a:pt x="96646" y="1295400"/>
                  <a:pt x="0" y="1198741"/>
                  <a:pt x="0" y="1079500"/>
                </a:cubicBezTo>
                <a:close/>
                <a:moveTo>
                  <a:pt x="-6330950" y="1590675"/>
                </a:moveTo>
              </a:path>
            </a:pathLst>
          </a:custGeom>
          <a:solidFill>
            <a:srgbClr val="F2DADA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4" name="Freeform 2654"/>
          <p:cNvSpPr/>
          <p:nvPr/>
        </p:nvSpPr>
        <p:spPr>
          <a:xfrm>
            <a:off x="7705725" y="5267325"/>
            <a:ext cx="2562225" cy="1295400"/>
          </a:xfrm>
          <a:custGeom>
            <a:avLst/>
            <a:gdLst/>
            <a:ahLst/>
            <a:cxnLst/>
            <a:rect l="0" t="0" r="0" b="0"/>
            <a:pathLst>
              <a:path w="2562225" h="1295400">
                <a:moveTo>
                  <a:pt x="0" y="215900"/>
                </a:moveTo>
                <a:cubicBezTo>
                  <a:pt x="0" y="96648"/>
                  <a:pt x="96646" y="0"/>
                  <a:pt x="215900" y="0"/>
                </a:cubicBezTo>
                <a:lnTo>
                  <a:pt x="2346325" y="0"/>
                </a:lnTo>
                <a:cubicBezTo>
                  <a:pt x="2465578" y="0"/>
                  <a:pt x="2562225" y="96648"/>
                  <a:pt x="2562225" y="215900"/>
                </a:cubicBezTo>
                <a:lnTo>
                  <a:pt x="2562225" y="1079500"/>
                </a:lnTo>
                <a:cubicBezTo>
                  <a:pt x="2562225" y="1198741"/>
                  <a:pt x="2465578" y="1295400"/>
                  <a:pt x="2346325" y="1295400"/>
                </a:cubicBezTo>
                <a:lnTo>
                  <a:pt x="215900" y="1295400"/>
                </a:lnTo>
                <a:cubicBezTo>
                  <a:pt x="96646" y="1295400"/>
                  <a:pt x="0" y="1198741"/>
                  <a:pt x="0" y="1079500"/>
                </a:cubicBezTo>
                <a:close/>
                <a:moveTo>
                  <a:pt x="-6330950" y="159067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5" name="Freeform 2655"/>
          <p:cNvSpPr/>
          <p:nvPr/>
        </p:nvSpPr>
        <p:spPr>
          <a:xfrm>
            <a:off x="9729851" y="5443601"/>
            <a:ext cx="314325" cy="304737"/>
          </a:xfrm>
          <a:custGeom>
            <a:avLst/>
            <a:gdLst/>
            <a:ahLst/>
            <a:cxnLst/>
            <a:rect l="0" t="0" r="0" b="0"/>
            <a:pathLst>
              <a:path w="314325" h="304737">
                <a:moveTo>
                  <a:pt x="0" y="304737"/>
                </a:moveTo>
                <a:lnTo>
                  <a:pt x="157099" y="0"/>
                </a:lnTo>
                <a:lnTo>
                  <a:pt x="314325" y="304737"/>
                </a:lnTo>
                <a:close/>
                <a:moveTo>
                  <a:pt x="-8620189" y="1414399"/>
                </a:moveTo>
              </a:path>
            </a:pathLst>
          </a:custGeom>
          <a:solidFill>
            <a:srgbClr val="4F81B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6" name="Freeform 2656"/>
          <p:cNvSpPr/>
          <p:nvPr/>
        </p:nvSpPr>
        <p:spPr>
          <a:xfrm>
            <a:off x="9729851" y="5443601"/>
            <a:ext cx="314325" cy="304737"/>
          </a:xfrm>
          <a:custGeom>
            <a:avLst/>
            <a:gdLst/>
            <a:ahLst/>
            <a:cxnLst/>
            <a:rect l="0" t="0" r="0" b="0"/>
            <a:pathLst>
              <a:path w="314325" h="304737">
                <a:moveTo>
                  <a:pt x="0" y="304737"/>
                </a:moveTo>
                <a:lnTo>
                  <a:pt x="157099" y="0"/>
                </a:lnTo>
                <a:lnTo>
                  <a:pt x="314325" y="304737"/>
                </a:lnTo>
                <a:close/>
                <a:moveTo>
                  <a:pt x="-8620189" y="1414399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7" name="Freeform 2657"/>
          <p:cNvSpPr/>
          <p:nvPr/>
        </p:nvSpPr>
        <p:spPr>
          <a:xfrm>
            <a:off x="9748901" y="6176963"/>
            <a:ext cx="257175" cy="238125"/>
          </a:xfrm>
          <a:custGeom>
            <a:avLst/>
            <a:gdLst/>
            <a:ahLst/>
            <a:cxnLst/>
            <a:rect l="0" t="0" r="0" b="0"/>
            <a:pathLst>
              <a:path w="257175" h="238125">
                <a:moveTo>
                  <a:pt x="0" y="238125"/>
                </a:moveTo>
                <a:lnTo>
                  <a:pt x="257175" y="238125"/>
                </a:lnTo>
                <a:lnTo>
                  <a:pt x="257175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8" name="Freeform 2658"/>
          <p:cNvSpPr/>
          <p:nvPr/>
        </p:nvSpPr>
        <p:spPr>
          <a:xfrm>
            <a:off x="9748901" y="6176963"/>
            <a:ext cx="257175" cy="238125"/>
          </a:xfrm>
          <a:custGeom>
            <a:avLst/>
            <a:gdLst/>
            <a:ahLst/>
            <a:cxnLst/>
            <a:rect l="0" t="0" r="0" b="0"/>
            <a:pathLst>
              <a:path w="257175" h="238125">
                <a:moveTo>
                  <a:pt x="0" y="238125"/>
                </a:moveTo>
                <a:lnTo>
                  <a:pt x="257175" y="238125"/>
                </a:lnTo>
                <a:lnTo>
                  <a:pt x="257175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9" name="Freeform 2659"/>
          <p:cNvSpPr/>
          <p:nvPr/>
        </p:nvSpPr>
        <p:spPr>
          <a:xfrm>
            <a:off x="9720326" y="5786438"/>
            <a:ext cx="314325" cy="314325"/>
          </a:xfrm>
          <a:custGeom>
            <a:avLst/>
            <a:gdLst/>
            <a:ahLst/>
            <a:cxnLst/>
            <a:rect l="0" t="0" r="0" b="0"/>
            <a:pathLst>
              <a:path w="314325" h="314325">
                <a:moveTo>
                  <a:pt x="0" y="314325"/>
                </a:moveTo>
                <a:lnTo>
                  <a:pt x="157099" y="0"/>
                </a:lnTo>
                <a:lnTo>
                  <a:pt x="314325" y="314325"/>
                </a:lnTo>
                <a:close/>
                <a:moveTo>
                  <a:pt x="-8963089" y="1071562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0" name="Freeform 2660"/>
          <p:cNvSpPr/>
          <p:nvPr/>
        </p:nvSpPr>
        <p:spPr>
          <a:xfrm>
            <a:off x="9720326" y="5786438"/>
            <a:ext cx="314325" cy="314325"/>
          </a:xfrm>
          <a:custGeom>
            <a:avLst/>
            <a:gdLst/>
            <a:ahLst/>
            <a:cxnLst/>
            <a:rect l="0" t="0" r="0" b="0"/>
            <a:pathLst>
              <a:path w="314325" h="314325">
                <a:moveTo>
                  <a:pt x="0" y="314325"/>
                </a:moveTo>
                <a:lnTo>
                  <a:pt x="157099" y="0"/>
                </a:lnTo>
                <a:lnTo>
                  <a:pt x="314325" y="314325"/>
                </a:lnTo>
                <a:close/>
                <a:moveTo>
                  <a:pt x="-8963089" y="1071562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1" name="Picture 248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9950" y="4457637"/>
            <a:ext cx="3967226" cy="138112"/>
          </a:xfrm>
          <a:prstGeom prst="rect">
            <a:avLst/>
          </a:prstGeom>
          <a:noFill/>
        </p:spPr>
      </p:pic>
      <p:pic>
        <p:nvPicPr>
          <p:cNvPr id="2662" name="Picture 248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4475" y="2790762"/>
            <a:ext cx="3891026" cy="1138237"/>
          </a:xfrm>
          <a:prstGeom prst="rect">
            <a:avLst/>
          </a:prstGeom>
          <a:noFill/>
        </p:spPr>
      </p:pic>
      <p:sp>
        <p:nvSpPr>
          <p:cNvPr id="2663" name="Freeform 2663"/>
          <p:cNvSpPr/>
          <p:nvPr/>
        </p:nvSpPr>
        <p:spPr>
          <a:xfrm>
            <a:off x="5386451" y="2843277"/>
            <a:ext cx="3765168" cy="998854"/>
          </a:xfrm>
          <a:custGeom>
            <a:avLst/>
            <a:gdLst/>
            <a:ahLst/>
            <a:cxnLst/>
            <a:rect l="0" t="0" r="0" b="0"/>
            <a:pathLst>
              <a:path w="3765168" h="998854">
                <a:moveTo>
                  <a:pt x="0" y="0"/>
                </a:moveTo>
                <a:lnTo>
                  <a:pt x="3765168" y="998854"/>
                </a:lnTo>
              </a:path>
            </a:pathLst>
          </a:custGeom>
          <a:noFill/>
          <a:ln w="25400" cap="flat" cmpd="sng">
            <a:solidFill>
              <a:srgbClr val="8064A2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4" name="Picture 249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676398"/>
            <a:ext cx="2062226" cy="1747901"/>
          </a:xfrm>
          <a:prstGeom prst="rect">
            <a:avLst/>
          </a:prstGeom>
          <a:noFill/>
        </p:spPr>
      </p:pic>
      <p:sp>
        <p:nvSpPr>
          <p:cNvPr id="2665" name="Freeform 2665"/>
          <p:cNvSpPr/>
          <p:nvPr/>
        </p:nvSpPr>
        <p:spPr>
          <a:xfrm>
            <a:off x="3414776" y="2728977"/>
            <a:ext cx="1932177" cy="1609471"/>
          </a:xfrm>
          <a:custGeom>
            <a:avLst/>
            <a:gdLst/>
            <a:ahLst/>
            <a:cxnLst/>
            <a:rect l="0" t="0" r="0" b="0"/>
            <a:pathLst>
              <a:path w="1932177" h="1609471">
                <a:moveTo>
                  <a:pt x="0" y="1609471"/>
                </a:moveTo>
                <a:lnTo>
                  <a:pt x="1932177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6" name="Picture 249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1850" y="3724212"/>
            <a:ext cx="1995551" cy="833437"/>
          </a:xfrm>
          <a:prstGeom prst="rect">
            <a:avLst/>
          </a:prstGeom>
          <a:noFill/>
        </p:spPr>
      </p:pic>
      <p:sp>
        <p:nvSpPr>
          <p:cNvPr id="2667" name="Freeform 2667"/>
          <p:cNvSpPr/>
          <p:nvPr/>
        </p:nvSpPr>
        <p:spPr>
          <a:xfrm>
            <a:off x="7243826" y="3776599"/>
            <a:ext cx="1872995" cy="701041"/>
          </a:xfrm>
          <a:custGeom>
            <a:avLst/>
            <a:gdLst/>
            <a:ahLst/>
            <a:cxnLst/>
            <a:rect l="0" t="0" r="0" b="0"/>
            <a:pathLst>
              <a:path w="1872995" h="701041">
                <a:moveTo>
                  <a:pt x="0" y="701041"/>
                </a:moveTo>
                <a:lnTo>
                  <a:pt x="1872995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8" name="Picture 257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4475" y="2933700"/>
            <a:ext cx="1843151" cy="1595374"/>
          </a:xfrm>
          <a:prstGeom prst="rect">
            <a:avLst/>
          </a:prstGeom>
          <a:noFill/>
        </p:spPr>
      </p:pic>
      <p:sp>
        <p:nvSpPr>
          <p:cNvPr id="2669" name="Freeform 2669"/>
          <p:cNvSpPr/>
          <p:nvPr/>
        </p:nvSpPr>
        <p:spPr>
          <a:xfrm>
            <a:off x="5386451" y="2976627"/>
            <a:ext cx="1712087" cy="1470913"/>
          </a:xfrm>
          <a:custGeom>
            <a:avLst/>
            <a:gdLst/>
            <a:ahLst/>
            <a:cxnLst/>
            <a:rect l="0" t="0" r="0" b="0"/>
            <a:pathLst>
              <a:path w="1712087" h="1470913">
                <a:moveTo>
                  <a:pt x="0" y="0"/>
                </a:moveTo>
                <a:lnTo>
                  <a:pt x="1712087" y="1470913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70" name="Picture 250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25" y="2657475"/>
            <a:ext cx="1009650" cy="409575"/>
          </a:xfrm>
          <a:prstGeom prst="rect">
            <a:avLst/>
          </a:prstGeom>
          <a:noFill/>
        </p:spPr>
      </p:pic>
      <p:pic>
        <p:nvPicPr>
          <p:cNvPr id="2671" name="Picture 249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2550" y="4390962"/>
            <a:ext cx="2109851" cy="1662176"/>
          </a:xfrm>
          <a:prstGeom prst="rect">
            <a:avLst/>
          </a:prstGeom>
          <a:noFill/>
        </p:spPr>
      </p:pic>
      <p:sp>
        <p:nvSpPr>
          <p:cNvPr id="2672" name="Freeform 2672"/>
          <p:cNvSpPr/>
          <p:nvPr/>
        </p:nvSpPr>
        <p:spPr>
          <a:xfrm>
            <a:off x="5224526" y="4443477"/>
            <a:ext cx="1983867" cy="1528952"/>
          </a:xfrm>
          <a:custGeom>
            <a:avLst/>
            <a:gdLst/>
            <a:ahLst/>
            <a:cxnLst/>
            <a:rect l="0" t="0" r="0" b="0"/>
            <a:pathLst>
              <a:path w="1983867" h="1528952">
                <a:moveTo>
                  <a:pt x="0" y="1528952"/>
                </a:moveTo>
                <a:lnTo>
                  <a:pt x="1983867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73" name="Picture 249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7075" y="4400487"/>
            <a:ext cx="2014601" cy="1652651"/>
          </a:xfrm>
          <a:prstGeom prst="rect">
            <a:avLst/>
          </a:prstGeom>
          <a:noFill/>
        </p:spPr>
      </p:pic>
      <p:sp>
        <p:nvSpPr>
          <p:cNvPr id="2674" name="Freeform 2674"/>
          <p:cNvSpPr/>
          <p:nvPr/>
        </p:nvSpPr>
        <p:spPr>
          <a:xfrm>
            <a:off x="3338576" y="4453002"/>
            <a:ext cx="1880362" cy="1521612"/>
          </a:xfrm>
          <a:custGeom>
            <a:avLst/>
            <a:gdLst/>
            <a:ahLst/>
            <a:cxnLst/>
            <a:rect l="0" t="0" r="0" b="0"/>
            <a:pathLst>
              <a:path w="1880362" h="1521612">
                <a:moveTo>
                  <a:pt x="1880362" y="1521612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75" name="Picture 250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25" y="5791200"/>
            <a:ext cx="1009650" cy="409575"/>
          </a:xfrm>
          <a:prstGeom prst="rect">
            <a:avLst/>
          </a:prstGeom>
          <a:noFill/>
        </p:spPr>
      </p:pic>
      <p:pic>
        <p:nvPicPr>
          <p:cNvPr id="2676" name="Picture 250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4175" y="4267200"/>
            <a:ext cx="1009650" cy="409575"/>
          </a:xfrm>
          <a:prstGeom prst="rect">
            <a:avLst/>
          </a:prstGeom>
          <a:noFill/>
        </p:spPr>
      </p:pic>
      <p:pic>
        <p:nvPicPr>
          <p:cNvPr id="2677" name="Picture 250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6075" y="4267200"/>
            <a:ext cx="1009650" cy="409575"/>
          </a:xfrm>
          <a:prstGeom prst="rect">
            <a:avLst/>
          </a:prstGeom>
          <a:noFill/>
        </p:spPr>
      </p:pic>
      <p:pic>
        <p:nvPicPr>
          <p:cNvPr id="2678" name="Picture 250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62975" y="3590925"/>
            <a:ext cx="1009650" cy="409575"/>
          </a:xfrm>
          <a:prstGeom prst="rect">
            <a:avLst/>
          </a:prstGeom>
          <a:noFill/>
        </p:spPr>
      </p:pic>
      <p:sp>
        <p:nvSpPr>
          <p:cNvPr id="2679" name="Freeform 2679"/>
          <p:cNvSpPr/>
          <p:nvPr/>
        </p:nvSpPr>
        <p:spPr>
          <a:xfrm>
            <a:off x="8434451" y="380530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5677028" y="305269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0" name="Freeform 2680"/>
          <p:cNvSpPr/>
          <p:nvPr/>
        </p:nvSpPr>
        <p:spPr>
          <a:xfrm>
            <a:off x="8434451" y="380530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5677028" y="305269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1" name="Freeform 2681"/>
          <p:cNvSpPr/>
          <p:nvPr/>
        </p:nvSpPr>
        <p:spPr>
          <a:xfrm>
            <a:off x="6662801" y="4033902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4133978" y="282409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2" name="Freeform 2682"/>
          <p:cNvSpPr/>
          <p:nvPr/>
        </p:nvSpPr>
        <p:spPr>
          <a:xfrm>
            <a:off x="6662801" y="4033902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4133978" y="282409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3" name="Freeform 2683"/>
          <p:cNvSpPr/>
          <p:nvPr/>
        </p:nvSpPr>
        <p:spPr>
          <a:xfrm>
            <a:off x="4919726" y="5538851"/>
            <a:ext cx="285750" cy="295212"/>
          </a:xfrm>
          <a:custGeom>
            <a:avLst/>
            <a:gdLst/>
            <a:ahLst/>
            <a:cxnLst/>
            <a:rect l="0" t="0" r="0" b="0"/>
            <a:pathLst>
              <a:path w="285750" h="295212">
                <a:moveTo>
                  <a:pt x="0" y="295212"/>
                </a:moveTo>
                <a:lnTo>
                  <a:pt x="142875" y="0"/>
                </a:lnTo>
                <a:lnTo>
                  <a:pt x="285750" y="295212"/>
                </a:lnTo>
                <a:close/>
                <a:moveTo>
                  <a:pt x="-3895789" y="1319149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4" name="Freeform 2684"/>
          <p:cNvSpPr/>
          <p:nvPr/>
        </p:nvSpPr>
        <p:spPr>
          <a:xfrm>
            <a:off x="4919726" y="5538851"/>
            <a:ext cx="285750" cy="295212"/>
          </a:xfrm>
          <a:custGeom>
            <a:avLst/>
            <a:gdLst/>
            <a:ahLst/>
            <a:cxnLst/>
            <a:rect l="0" t="0" r="0" b="0"/>
            <a:pathLst>
              <a:path w="285750" h="295212">
                <a:moveTo>
                  <a:pt x="0" y="295212"/>
                </a:moveTo>
                <a:lnTo>
                  <a:pt x="142875" y="0"/>
                </a:lnTo>
                <a:lnTo>
                  <a:pt x="285750" y="295212"/>
                </a:lnTo>
                <a:close/>
                <a:moveTo>
                  <a:pt x="-3895789" y="1319149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5" name="Freeform 2685"/>
          <p:cNvSpPr/>
          <p:nvPr/>
        </p:nvSpPr>
        <p:spPr>
          <a:xfrm>
            <a:off x="4929251" y="287185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238378" y="398614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6" name="Freeform 2686"/>
          <p:cNvSpPr/>
          <p:nvPr/>
        </p:nvSpPr>
        <p:spPr>
          <a:xfrm>
            <a:off x="4929251" y="287185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238378" y="398614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7" name="Freeform 2687"/>
          <p:cNvSpPr/>
          <p:nvPr/>
        </p:nvSpPr>
        <p:spPr>
          <a:xfrm>
            <a:off x="5357876" y="2871852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1667003" y="398614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8" name="Freeform 2688"/>
          <p:cNvSpPr/>
          <p:nvPr/>
        </p:nvSpPr>
        <p:spPr>
          <a:xfrm>
            <a:off x="5357876" y="2871852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1667003" y="398614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9" name="Freeform 2689"/>
          <p:cNvSpPr/>
          <p:nvPr/>
        </p:nvSpPr>
        <p:spPr>
          <a:xfrm>
            <a:off x="5576951" y="275755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771778" y="410044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0" name="Freeform 2690"/>
          <p:cNvSpPr/>
          <p:nvPr/>
        </p:nvSpPr>
        <p:spPr>
          <a:xfrm>
            <a:off x="5576951" y="275755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771778" y="410044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1" name="Freeform 2691"/>
          <p:cNvSpPr/>
          <p:nvPr/>
        </p:nvSpPr>
        <p:spPr>
          <a:xfrm>
            <a:off x="7605776" y="4081527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5124578" y="277647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2" name="Freeform 2692"/>
          <p:cNvSpPr/>
          <p:nvPr/>
        </p:nvSpPr>
        <p:spPr>
          <a:xfrm>
            <a:off x="7605776" y="4081527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5124578" y="277647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3" name="Freeform 2693"/>
          <p:cNvSpPr/>
          <p:nvPr/>
        </p:nvSpPr>
        <p:spPr>
          <a:xfrm>
            <a:off x="3452876" y="446252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352678" y="239547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4" name="Freeform 2694"/>
          <p:cNvSpPr/>
          <p:nvPr/>
        </p:nvSpPr>
        <p:spPr>
          <a:xfrm>
            <a:off x="3452876" y="446252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352678" y="239547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5" name="Freeform 2695"/>
          <p:cNvSpPr/>
          <p:nvPr/>
        </p:nvSpPr>
        <p:spPr>
          <a:xfrm>
            <a:off x="3500501" y="397675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914528" y="288124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6" name="Freeform 2696"/>
          <p:cNvSpPr/>
          <p:nvPr/>
        </p:nvSpPr>
        <p:spPr>
          <a:xfrm>
            <a:off x="3500501" y="397675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914528" y="288124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7" name="Freeform 2697"/>
          <p:cNvSpPr/>
          <p:nvPr/>
        </p:nvSpPr>
        <p:spPr>
          <a:xfrm>
            <a:off x="6777101" y="4595877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-4800728" y="226212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8" name="Freeform 2698"/>
          <p:cNvSpPr/>
          <p:nvPr/>
        </p:nvSpPr>
        <p:spPr>
          <a:xfrm>
            <a:off x="6777101" y="4595877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-4800728" y="226212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9" name="Freeform 2699"/>
          <p:cNvSpPr/>
          <p:nvPr/>
        </p:nvSpPr>
        <p:spPr>
          <a:xfrm>
            <a:off x="1466850" y="3114675"/>
            <a:ext cx="2333625" cy="891795"/>
          </a:xfrm>
          <a:custGeom>
            <a:avLst/>
            <a:gdLst/>
            <a:ahLst/>
            <a:cxnLst/>
            <a:rect l="0" t="0" r="0" b="0"/>
            <a:pathLst>
              <a:path w="2333625" h="891795">
                <a:moveTo>
                  <a:pt x="0" y="109602"/>
                </a:moveTo>
                <a:cubicBezTo>
                  <a:pt x="0" y="49022"/>
                  <a:pt x="49022" y="0"/>
                  <a:pt x="109600" y="0"/>
                </a:cubicBezTo>
                <a:lnTo>
                  <a:pt x="1361313" y="0"/>
                </a:lnTo>
                <a:lnTo>
                  <a:pt x="1944751" y="0"/>
                </a:lnTo>
                <a:lnTo>
                  <a:pt x="2224023" y="0"/>
                </a:lnTo>
                <a:cubicBezTo>
                  <a:pt x="2284603" y="0"/>
                  <a:pt x="2333625" y="49022"/>
                  <a:pt x="2333625" y="109602"/>
                </a:cubicBezTo>
                <a:lnTo>
                  <a:pt x="2333625" y="383414"/>
                </a:lnTo>
                <a:lnTo>
                  <a:pt x="2333625" y="547624"/>
                </a:lnTo>
                <a:cubicBezTo>
                  <a:pt x="2333625" y="608203"/>
                  <a:pt x="2284603" y="657225"/>
                  <a:pt x="2224023" y="657225"/>
                </a:cubicBezTo>
                <a:lnTo>
                  <a:pt x="1944751" y="657225"/>
                </a:lnTo>
                <a:lnTo>
                  <a:pt x="1890140" y="891795"/>
                </a:lnTo>
                <a:lnTo>
                  <a:pt x="1361313" y="657225"/>
                </a:lnTo>
                <a:lnTo>
                  <a:pt x="109600" y="657225"/>
                </a:lnTo>
                <a:cubicBezTo>
                  <a:pt x="49022" y="657225"/>
                  <a:pt x="0" y="608203"/>
                  <a:pt x="0" y="547624"/>
                </a:cubicBezTo>
                <a:lnTo>
                  <a:pt x="0" y="547624"/>
                </a:lnTo>
                <a:lnTo>
                  <a:pt x="0" y="383414"/>
                </a:lnTo>
                <a:close/>
                <a:moveTo>
                  <a:pt x="2166873" y="3743325"/>
                </a:moveTo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0" name="Freeform 2700"/>
          <p:cNvSpPr/>
          <p:nvPr/>
        </p:nvSpPr>
        <p:spPr>
          <a:xfrm>
            <a:off x="1466850" y="3114675"/>
            <a:ext cx="2333625" cy="891795"/>
          </a:xfrm>
          <a:custGeom>
            <a:avLst/>
            <a:gdLst/>
            <a:ahLst/>
            <a:cxnLst/>
            <a:rect l="0" t="0" r="0" b="0"/>
            <a:pathLst>
              <a:path w="2333625" h="891795">
                <a:moveTo>
                  <a:pt x="0" y="109602"/>
                </a:moveTo>
                <a:cubicBezTo>
                  <a:pt x="0" y="49022"/>
                  <a:pt x="49022" y="0"/>
                  <a:pt x="109600" y="0"/>
                </a:cubicBezTo>
                <a:lnTo>
                  <a:pt x="1361313" y="0"/>
                </a:lnTo>
                <a:lnTo>
                  <a:pt x="1944751" y="0"/>
                </a:lnTo>
                <a:lnTo>
                  <a:pt x="2224023" y="0"/>
                </a:lnTo>
                <a:cubicBezTo>
                  <a:pt x="2284603" y="0"/>
                  <a:pt x="2333625" y="49022"/>
                  <a:pt x="2333625" y="109602"/>
                </a:cubicBezTo>
                <a:lnTo>
                  <a:pt x="2333625" y="383414"/>
                </a:lnTo>
                <a:lnTo>
                  <a:pt x="2333625" y="547624"/>
                </a:lnTo>
                <a:cubicBezTo>
                  <a:pt x="2333625" y="608203"/>
                  <a:pt x="2284603" y="657225"/>
                  <a:pt x="2224023" y="657225"/>
                </a:cubicBezTo>
                <a:lnTo>
                  <a:pt x="1944751" y="657225"/>
                </a:lnTo>
                <a:lnTo>
                  <a:pt x="1890140" y="891795"/>
                </a:lnTo>
                <a:lnTo>
                  <a:pt x="1361313" y="657225"/>
                </a:lnTo>
                <a:lnTo>
                  <a:pt x="109600" y="657225"/>
                </a:lnTo>
                <a:cubicBezTo>
                  <a:pt x="49022" y="657225"/>
                  <a:pt x="0" y="608203"/>
                  <a:pt x="0" y="547624"/>
                </a:cubicBezTo>
                <a:lnTo>
                  <a:pt x="0" y="547624"/>
                </a:lnTo>
                <a:lnTo>
                  <a:pt x="0" y="383414"/>
                </a:lnTo>
                <a:close/>
                <a:moveTo>
                  <a:pt x="2166873" y="374332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1" name="Freeform 2701"/>
          <p:cNvSpPr/>
          <p:nvPr/>
        </p:nvSpPr>
        <p:spPr>
          <a:xfrm>
            <a:off x="7586853" y="4642867"/>
            <a:ext cx="2681097" cy="557783"/>
          </a:xfrm>
          <a:custGeom>
            <a:avLst/>
            <a:gdLst/>
            <a:ahLst/>
            <a:cxnLst/>
            <a:rect l="0" t="0" r="0" b="0"/>
            <a:pathLst>
              <a:path w="2681097" h="557783">
                <a:moveTo>
                  <a:pt x="242697" y="121285"/>
                </a:moveTo>
                <a:cubicBezTo>
                  <a:pt x="242697" y="73025"/>
                  <a:pt x="281813" y="33908"/>
                  <a:pt x="330073" y="33908"/>
                </a:cubicBezTo>
                <a:lnTo>
                  <a:pt x="649097" y="33908"/>
                </a:lnTo>
                <a:lnTo>
                  <a:pt x="1258697" y="33908"/>
                </a:lnTo>
                <a:lnTo>
                  <a:pt x="2593720" y="33908"/>
                </a:lnTo>
                <a:cubicBezTo>
                  <a:pt x="2641980" y="33908"/>
                  <a:pt x="2681097" y="73025"/>
                  <a:pt x="2681097" y="121285"/>
                </a:cubicBezTo>
                <a:lnTo>
                  <a:pt x="2681097" y="121157"/>
                </a:lnTo>
                <a:lnTo>
                  <a:pt x="2681097" y="252222"/>
                </a:lnTo>
                <a:lnTo>
                  <a:pt x="2681097" y="470407"/>
                </a:lnTo>
                <a:cubicBezTo>
                  <a:pt x="2681097" y="518667"/>
                  <a:pt x="2641980" y="557783"/>
                  <a:pt x="2593720" y="557783"/>
                </a:cubicBezTo>
                <a:lnTo>
                  <a:pt x="1258697" y="557783"/>
                </a:lnTo>
                <a:lnTo>
                  <a:pt x="649097" y="557783"/>
                </a:lnTo>
                <a:lnTo>
                  <a:pt x="330073" y="557783"/>
                </a:lnTo>
                <a:cubicBezTo>
                  <a:pt x="281813" y="557783"/>
                  <a:pt x="242697" y="518667"/>
                  <a:pt x="242697" y="470407"/>
                </a:cubicBezTo>
                <a:lnTo>
                  <a:pt x="242697" y="252222"/>
                </a:lnTo>
                <a:lnTo>
                  <a:pt x="0" y="0"/>
                </a:lnTo>
                <a:lnTo>
                  <a:pt x="242697" y="121157"/>
                </a:lnTo>
                <a:close/>
                <a:moveTo>
                  <a:pt x="-5493005" y="2215133"/>
                </a:moveTo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2" name="Freeform 2702"/>
          <p:cNvSpPr/>
          <p:nvPr/>
        </p:nvSpPr>
        <p:spPr>
          <a:xfrm>
            <a:off x="7586853" y="4642867"/>
            <a:ext cx="2681097" cy="557783"/>
          </a:xfrm>
          <a:custGeom>
            <a:avLst/>
            <a:gdLst/>
            <a:ahLst/>
            <a:cxnLst/>
            <a:rect l="0" t="0" r="0" b="0"/>
            <a:pathLst>
              <a:path w="2681097" h="557783">
                <a:moveTo>
                  <a:pt x="242697" y="121285"/>
                </a:moveTo>
                <a:cubicBezTo>
                  <a:pt x="242697" y="73025"/>
                  <a:pt x="281813" y="33908"/>
                  <a:pt x="330073" y="33908"/>
                </a:cubicBezTo>
                <a:lnTo>
                  <a:pt x="649097" y="33908"/>
                </a:lnTo>
                <a:lnTo>
                  <a:pt x="1258697" y="33908"/>
                </a:lnTo>
                <a:lnTo>
                  <a:pt x="2593720" y="33908"/>
                </a:lnTo>
                <a:cubicBezTo>
                  <a:pt x="2641980" y="33908"/>
                  <a:pt x="2681097" y="73025"/>
                  <a:pt x="2681097" y="121285"/>
                </a:cubicBezTo>
                <a:lnTo>
                  <a:pt x="2681097" y="121157"/>
                </a:lnTo>
                <a:lnTo>
                  <a:pt x="2681097" y="252222"/>
                </a:lnTo>
                <a:lnTo>
                  <a:pt x="2681097" y="470407"/>
                </a:lnTo>
                <a:cubicBezTo>
                  <a:pt x="2681097" y="518667"/>
                  <a:pt x="2641980" y="557783"/>
                  <a:pt x="2593720" y="557783"/>
                </a:cubicBezTo>
                <a:lnTo>
                  <a:pt x="1258697" y="557783"/>
                </a:lnTo>
                <a:lnTo>
                  <a:pt x="649097" y="557783"/>
                </a:lnTo>
                <a:lnTo>
                  <a:pt x="330073" y="557783"/>
                </a:lnTo>
                <a:cubicBezTo>
                  <a:pt x="281813" y="557783"/>
                  <a:pt x="242697" y="518667"/>
                  <a:pt x="242697" y="470407"/>
                </a:cubicBezTo>
                <a:lnTo>
                  <a:pt x="242697" y="252222"/>
                </a:lnTo>
                <a:lnTo>
                  <a:pt x="0" y="0"/>
                </a:lnTo>
                <a:lnTo>
                  <a:pt x="242697" y="121157"/>
                </a:lnTo>
                <a:close/>
                <a:moveTo>
                  <a:pt x="-5493005" y="221513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3" name="Freeform 2703"/>
          <p:cNvSpPr/>
          <p:nvPr/>
        </p:nvSpPr>
        <p:spPr>
          <a:xfrm>
            <a:off x="5442077" y="2400300"/>
            <a:ext cx="4644898" cy="1914145"/>
          </a:xfrm>
          <a:custGeom>
            <a:avLst/>
            <a:gdLst/>
            <a:ahLst/>
            <a:cxnLst/>
            <a:rect l="0" t="0" r="0" b="0"/>
            <a:pathLst>
              <a:path w="4644898" h="1914145">
                <a:moveTo>
                  <a:pt x="1796923" y="135002"/>
                </a:moveTo>
                <a:cubicBezTo>
                  <a:pt x="1796923" y="60453"/>
                  <a:pt x="1857375" y="0"/>
                  <a:pt x="1931924" y="0"/>
                </a:cubicBezTo>
                <a:lnTo>
                  <a:pt x="2271649" y="0"/>
                </a:lnTo>
                <a:lnTo>
                  <a:pt x="2983611" y="0"/>
                </a:lnTo>
                <a:lnTo>
                  <a:pt x="4509896" y="0"/>
                </a:lnTo>
                <a:cubicBezTo>
                  <a:pt x="4584445" y="0"/>
                  <a:pt x="4644898" y="60453"/>
                  <a:pt x="4644898" y="135002"/>
                </a:cubicBezTo>
                <a:lnTo>
                  <a:pt x="4644898" y="472314"/>
                </a:lnTo>
                <a:lnTo>
                  <a:pt x="4644898" y="674752"/>
                </a:lnTo>
                <a:lnTo>
                  <a:pt x="4644898" y="674624"/>
                </a:lnTo>
                <a:cubicBezTo>
                  <a:pt x="4644898" y="749173"/>
                  <a:pt x="4584445" y="809625"/>
                  <a:pt x="4509896" y="809625"/>
                </a:cubicBezTo>
                <a:lnTo>
                  <a:pt x="2983611" y="809625"/>
                </a:lnTo>
                <a:lnTo>
                  <a:pt x="0" y="1914145"/>
                </a:lnTo>
                <a:lnTo>
                  <a:pt x="2271649" y="809625"/>
                </a:lnTo>
                <a:lnTo>
                  <a:pt x="1931924" y="809625"/>
                </a:lnTo>
                <a:cubicBezTo>
                  <a:pt x="1857375" y="809625"/>
                  <a:pt x="1796923" y="749173"/>
                  <a:pt x="1796923" y="674624"/>
                </a:cubicBezTo>
                <a:lnTo>
                  <a:pt x="1796923" y="674752"/>
                </a:lnTo>
                <a:lnTo>
                  <a:pt x="1796923" y="472314"/>
                </a:lnTo>
                <a:close/>
                <a:moveTo>
                  <a:pt x="-1119379" y="4457700"/>
                </a:moveTo>
              </a:path>
            </a:pathLst>
          </a:custGeom>
          <a:solidFill>
            <a:srgbClr val="D8E2F3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4" name="Freeform 2704"/>
          <p:cNvSpPr/>
          <p:nvPr/>
        </p:nvSpPr>
        <p:spPr>
          <a:xfrm>
            <a:off x="5442077" y="2400300"/>
            <a:ext cx="4644898" cy="1914145"/>
          </a:xfrm>
          <a:custGeom>
            <a:avLst/>
            <a:gdLst/>
            <a:ahLst/>
            <a:cxnLst/>
            <a:rect l="0" t="0" r="0" b="0"/>
            <a:pathLst>
              <a:path w="4644898" h="1914145">
                <a:moveTo>
                  <a:pt x="1796923" y="135002"/>
                </a:moveTo>
                <a:cubicBezTo>
                  <a:pt x="1796923" y="60453"/>
                  <a:pt x="1857375" y="0"/>
                  <a:pt x="1931924" y="0"/>
                </a:cubicBezTo>
                <a:lnTo>
                  <a:pt x="2271649" y="0"/>
                </a:lnTo>
                <a:lnTo>
                  <a:pt x="2983611" y="0"/>
                </a:lnTo>
                <a:lnTo>
                  <a:pt x="4509896" y="0"/>
                </a:lnTo>
                <a:cubicBezTo>
                  <a:pt x="4584445" y="0"/>
                  <a:pt x="4644898" y="60453"/>
                  <a:pt x="4644898" y="135002"/>
                </a:cubicBezTo>
                <a:lnTo>
                  <a:pt x="4644898" y="472314"/>
                </a:lnTo>
                <a:lnTo>
                  <a:pt x="4644898" y="674752"/>
                </a:lnTo>
                <a:lnTo>
                  <a:pt x="4644898" y="674624"/>
                </a:lnTo>
                <a:cubicBezTo>
                  <a:pt x="4644898" y="749173"/>
                  <a:pt x="4584445" y="809625"/>
                  <a:pt x="4509896" y="809625"/>
                </a:cubicBezTo>
                <a:lnTo>
                  <a:pt x="2983611" y="809625"/>
                </a:lnTo>
                <a:lnTo>
                  <a:pt x="0" y="1914145"/>
                </a:lnTo>
                <a:lnTo>
                  <a:pt x="2271649" y="809625"/>
                </a:lnTo>
                <a:lnTo>
                  <a:pt x="1931924" y="809625"/>
                </a:lnTo>
                <a:cubicBezTo>
                  <a:pt x="1857375" y="809625"/>
                  <a:pt x="1796923" y="749173"/>
                  <a:pt x="1796923" y="674624"/>
                </a:cubicBezTo>
                <a:lnTo>
                  <a:pt x="1796923" y="674752"/>
                </a:lnTo>
                <a:lnTo>
                  <a:pt x="1796923" y="472314"/>
                </a:lnTo>
                <a:close/>
                <a:moveTo>
                  <a:pt x="-1119379" y="44577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5" name="Freeform 2705"/>
          <p:cNvSpPr/>
          <p:nvPr/>
        </p:nvSpPr>
        <p:spPr>
          <a:xfrm>
            <a:off x="3757676" y="4300602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-1486028" y="2557398"/>
                </a:moveTo>
              </a:path>
            </a:pathLst>
          </a:custGeom>
          <a:solidFill>
            <a:srgbClr val="9BBB59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6" name="Freeform 2706"/>
          <p:cNvSpPr/>
          <p:nvPr/>
        </p:nvSpPr>
        <p:spPr>
          <a:xfrm>
            <a:off x="3757676" y="4300602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-1486028" y="255739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7" name="Freeform 2707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8" name="Freeform 2708"/>
          <p:cNvSpPr/>
          <p:nvPr/>
        </p:nvSpPr>
        <p:spPr>
          <a:xfrm>
            <a:off x="577087" y="282195"/>
            <a:ext cx="836930" cy="112268"/>
          </a:xfrm>
          <a:custGeom>
            <a:avLst/>
            <a:gdLst/>
            <a:ahLst/>
            <a:cxnLst/>
            <a:rect l="0" t="0" r="0" b="0"/>
            <a:pathLst>
              <a:path w="836930" h="112268">
                <a:moveTo>
                  <a:pt x="0" y="112268"/>
                </a:moveTo>
                <a:lnTo>
                  <a:pt x="836930" y="112268"/>
                </a:lnTo>
                <a:lnTo>
                  <a:pt x="836930" y="0"/>
                </a:lnTo>
                <a:lnTo>
                  <a:pt x="0" y="0"/>
                </a:lnTo>
                <a:close/>
                <a:moveTo>
                  <a:pt x="5886451" y="657580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9" name="Freeform 2709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0" name="Rectangle 2710"/>
          <p:cNvSpPr/>
          <p:nvPr/>
        </p:nvSpPr>
        <p:spPr>
          <a:xfrm>
            <a:off x="598169" y="899618"/>
            <a:ext cx="9954343" cy="13557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3979" b="1" i="0" spc="0" baseline="0" dirty="0">
                <a:solidFill>
                  <a:srgbClr val="000000"/>
                </a:solidFill>
                <a:latin typeface="WorkSans-Bold"/>
              </a:rPr>
              <a:t>Pasul 3: Designated ports </a:t>
            </a:r>
            <a:r>
              <a:rPr lang="en-GB" sz="3979" b="1" i="0" spc="1163" baseline="0" dirty="0">
                <a:solidFill>
                  <a:srgbClr val="000000"/>
                </a:solidFill>
                <a:latin typeface="WorkSans-Bold"/>
              </a:rPr>
              <a:t>-</a:t>
            </a:r>
            <a:r>
              <a:rPr lang="en-GB" sz="3979" b="1" i="0" spc="0" baseline="0" dirty="0">
                <a:solidFill>
                  <a:srgbClr val="000000"/>
                </a:solidFill>
                <a:latin typeface="WorkSans-Bold"/>
              </a:rPr>
              <a:t>tiebreaker</a:t>
            </a:r>
          </a:p>
          <a:p>
            <a:pPr marL="0">
              <a:lnSpc>
                <a:spcPts val="6006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Pe fiecare legătură trebuie să existe un designated port</a:t>
            </a:r>
          </a:p>
        </p:txBody>
      </p:sp>
      <p:sp>
        <p:nvSpPr>
          <p:cNvPr id="2711" name="Rectangle 2711"/>
          <p:cNvSpPr/>
          <p:nvPr/>
        </p:nvSpPr>
        <p:spPr>
          <a:xfrm>
            <a:off x="11466830" y="6457823"/>
            <a:ext cx="190042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60</a:t>
            </a:r>
          </a:p>
        </p:txBody>
      </p:sp>
      <p:sp>
        <p:nvSpPr>
          <p:cNvPr id="2712" name="Rectangle 2712"/>
          <p:cNvSpPr/>
          <p:nvPr/>
        </p:nvSpPr>
        <p:spPr>
          <a:xfrm>
            <a:off x="1747266" y="6585665"/>
            <a:ext cx="879958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Calibri"/>
              </a:rPr>
              <a:t>10/10/23</a:t>
            </a:r>
          </a:p>
        </p:txBody>
      </p:sp>
      <p:sp>
        <p:nvSpPr>
          <p:cNvPr id="2713" name="Rectangle 2713"/>
          <p:cNvSpPr/>
          <p:nvPr/>
        </p:nvSpPr>
        <p:spPr>
          <a:xfrm>
            <a:off x="3372484" y="2550277"/>
            <a:ext cx="669058" cy="4482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1505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Root </a:t>
            </a:r>
          </a:p>
          <a:p>
            <a:pPr marL="0">
              <a:lnSpc>
                <a:spcPts val="1951"/>
              </a:lnSpc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Bridge</a:t>
            </a:r>
          </a:p>
        </p:txBody>
      </p:sp>
      <p:sp>
        <p:nvSpPr>
          <p:cNvPr id="2714" name="Rectangle 2714"/>
          <p:cNvSpPr/>
          <p:nvPr/>
        </p:nvSpPr>
        <p:spPr>
          <a:xfrm>
            <a:off x="1742185" y="5555986"/>
            <a:ext cx="99550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1Gbps (4)</a:t>
            </a:r>
          </a:p>
        </p:txBody>
      </p:sp>
      <p:sp>
        <p:nvSpPr>
          <p:cNvPr id="2715" name="Rectangle 2715"/>
          <p:cNvSpPr/>
          <p:nvPr/>
        </p:nvSpPr>
        <p:spPr>
          <a:xfrm>
            <a:off x="1742185" y="6385532"/>
            <a:ext cx="1441380" cy="200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0" i="0" spc="0" baseline="0" dirty="0">
                <a:solidFill>
                  <a:srgbClr val="000000"/>
                </a:solidFill>
                <a:latin typeface="Consolas"/>
              </a:rPr>
              <a:t>10 Mbps (100)</a:t>
            </a:r>
          </a:p>
        </p:txBody>
      </p:sp>
      <p:sp>
        <p:nvSpPr>
          <p:cNvPr id="2716" name="Rectangle 2716"/>
          <p:cNvSpPr/>
          <p:nvPr/>
        </p:nvSpPr>
        <p:spPr>
          <a:xfrm>
            <a:off x="1742185" y="5970641"/>
            <a:ext cx="1442866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100 Mbps (19)</a:t>
            </a:r>
          </a:p>
        </p:txBody>
      </p:sp>
      <p:sp>
        <p:nvSpPr>
          <p:cNvPr id="2717" name="Rectangle 2717"/>
          <p:cNvSpPr/>
          <p:nvPr/>
        </p:nvSpPr>
        <p:spPr>
          <a:xfrm>
            <a:off x="8006460" y="5519791"/>
            <a:ext cx="99550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Root Port</a:t>
            </a:r>
          </a:p>
        </p:txBody>
      </p:sp>
      <p:sp>
        <p:nvSpPr>
          <p:cNvPr id="2718" name="Rectangle 2718"/>
          <p:cNvSpPr/>
          <p:nvPr/>
        </p:nvSpPr>
        <p:spPr>
          <a:xfrm>
            <a:off x="7993380" y="6223289"/>
            <a:ext cx="1327365" cy="200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0" i="0" spc="0" baseline="0" dirty="0">
                <a:solidFill>
                  <a:srgbClr val="000000"/>
                </a:solidFill>
                <a:latin typeface="Consolas"/>
              </a:rPr>
              <a:t>Blocked Port</a:t>
            </a:r>
          </a:p>
        </p:txBody>
      </p:sp>
      <p:sp>
        <p:nvSpPr>
          <p:cNvPr id="2719" name="Rectangle 2719"/>
          <p:cNvSpPr/>
          <p:nvPr/>
        </p:nvSpPr>
        <p:spPr>
          <a:xfrm>
            <a:off x="7980426" y="5871264"/>
            <a:ext cx="166184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Designated Port</a:t>
            </a:r>
          </a:p>
        </p:txBody>
      </p:sp>
      <p:sp>
        <p:nvSpPr>
          <p:cNvPr id="2720" name="Rectangle 2720"/>
          <p:cNvSpPr/>
          <p:nvPr/>
        </p:nvSpPr>
        <p:spPr>
          <a:xfrm>
            <a:off x="5186679" y="2915682"/>
            <a:ext cx="92546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A</a:t>
            </a:r>
          </a:p>
        </p:txBody>
      </p:sp>
      <p:sp>
        <p:nvSpPr>
          <p:cNvPr id="2721" name="Rectangle 2721"/>
          <p:cNvSpPr/>
          <p:nvPr/>
        </p:nvSpPr>
        <p:spPr>
          <a:xfrm>
            <a:off x="2966466" y="4029884"/>
            <a:ext cx="4439171" cy="2498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949318" algn="l"/>
              </a:tabLst>
            </a:pPr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Fa0/1	</a:t>
            </a:r>
            <a:r>
              <a:rPr lang="en-GB" sz="2162" b="1" i="0" spc="0" baseline="37828" dirty="0">
                <a:solidFill>
                  <a:srgbClr val="000000"/>
                </a:solidFill>
                <a:latin typeface="Consolas-Bold"/>
              </a:rPr>
              <a:t>Fa0/1</a:t>
            </a:r>
          </a:p>
        </p:txBody>
      </p:sp>
      <p:sp>
        <p:nvSpPr>
          <p:cNvPr id="2722" name="Rectangle 2722"/>
          <p:cNvSpPr/>
          <p:nvPr/>
        </p:nvSpPr>
        <p:spPr>
          <a:xfrm>
            <a:off x="4225671" y="3019980"/>
            <a:ext cx="49130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Fa0/2</a:t>
            </a:r>
          </a:p>
        </p:txBody>
      </p:sp>
      <p:sp>
        <p:nvSpPr>
          <p:cNvPr id="2723" name="Rectangle 2723"/>
          <p:cNvSpPr/>
          <p:nvPr/>
        </p:nvSpPr>
        <p:spPr>
          <a:xfrm>
            <a:off x="5717540" y="3136040"/>
            <a:ext cx="489718" cy="180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5" b="1" i="0" spc="0" baseline="0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724" name="Rectangle 2724"/>
          <p:cNvSpPr/>
          <p:nvPr/>
        </p:nvSpPr>
        <p:spPr>
          <a:xfrm>
            <a:off x="5161534" y="6051312"/>
            <a:ext cx="74526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E</a:t>
            </a:r>
          </a:p>
        </p:txBody>
      </p:sp>
      <p:sp>
        <p:nvSpPr>
          <p:cNvPr id="2725" name="Rectangle 2725"/>
          <p:cNvSpPr/>
          <p:nvPr/>
        </p:nvSpPr>
        <p:spPr>
          <a:xfrm>
            <a:off x="3116833" y="4527805"/>
            <a:ext cx="4011269" cy="500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9131">
              <a:tabLst>
                <a:tab pos="3930649" algn="l"/>
                <a:tab pos="3930649" algn="l"/>
              </a:tabLst>
            </a:pPr>
            <a:r>
              <a:rPr lang="en-GB" sz="1200" b="1" i="0" spc="0" baseline="0" dirty="0">
                <a:solidFill>
                  <a:srgbClr val="FFFFFF"/>
                </a:solidFill>
                <a:latin typeface="Calibri-Bold"/>
              </a:rPr>
              <a:t>B	C	</a:t>
            </a:r>
          </a:p>
          <a:p>
            <a:pPr marL="0">
              <a:lnSpc>
                <a:spcPts val="2742"/>
              </a:lnSpc>
            </a:pPr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</p:txBody>
      </p:sp>
      <p:sp>
        <p:nvSpPr>
          <p:cNvPr id="2726" name="Rectangle 2726"/>
          <p:cNvSpPr/>
          <p:nvPr/>
        </p:nvSpPr>
        <p:spPr>
          <a:xfrm>
            <a:off x="5811520" y="5636180"/>
            <a:ext cx="49130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727" name="Rectangle 2727"/>
          <p:cNvSpPr/>
          <p:nvPr/>
        </p:nvSpPr>
        <p:spPr>
          <a:xfrm>
            <a:off x="4341240" y="5739685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Fa0/2</a:t>
            </a:r>
          </a:p>
        </p:txBody>
      </p:sp>
      <p:sp>
        <p:nvSpPr>
          <p:cNvPr id="2728" name="Rectangle 2728"/>
          <p:cNvSpPr/>
          <p:nvPr/>
        </p:nvSpPr>
        <p:spPr>
          <a:xfrm>
            <a:off x="8857360" y="3373040"/>
            <a:ext cx="594458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Eth0/1</a:t>
            </a:r>
          </a:p>
        </p:txBody>
      </p:sp>
      <p:sp>
        <p:nvSpPr>
          <p:cNvPr id="2729" name="Rectangle 2729"/>
          <p:cNvSpPr/>
          <p:nvPr/>
        </p:nvSpPr>
        <p:spPr>
          <a:xfrm>
            <a:off x="8761730" y="4113450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730" name="Rectangle 2730"/>
          <p:cNvSpPr/>
          <p:nvPr/>
        </p:nvSpPr>
        <p:spPr>
          <a:xfrm>
            <a:off x="7765415" y="4427394"/>
            <a:ext cx="49130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Fa0/4</a:t>
            </a:r>
          </a:p>
        </p:txBody>
      </p:sp>
      <p:sp>
        <p:nvSpPr>
          <p:cNvPr id="2731" name="Rectangle 2731"/>
          <p:cNvSpPr/>
          <p:nvPr/>
        </p:nvSpPr>
        <p:spPr>
          <a:xfrm>
            <a:off x="5861050" y="2717956"/>
            <a:ext cx="594321" cy="180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5" b="1" i="0" spc="0" baseline="0" dirty="0">
                <a:solidFill>
                  <a:srgbClr val="000000"/>
                </a:solidFill>
                <a:latin typeface="Consolas-Bold"/>
              </a:rPr>
              <a:t>Eth0/4</a:t>
            </a:r>
          </a:p>
        </p:txBody>
      </p:sp>
      <p:sp>
        <p:nvSpPr>
          <p:cNvPr id="2732" name="Rectangle 2732"/>
          <p:cNvSpPr/>
          <p:nvPr/>
        </p:nvSpPr>
        <p:spPr>
          <a:xfrm>
            <a:off x="8914510" y="3849624"/>
            <a:ext cx="96011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1" i="0" spc="0" baseline="0" dirty="0">
                <a:solidFill>
                  <a:srgbClr val="FFFFFF"/>
                </a:solidFill>
                <a:latin typeface="Calibri-Bold"/>
              </a:rPr>
              <a:t>D</a:t>
            </a:r>
          </a:p>
        </p:txBody>
      </p:sp>
      <p:sp>
        <p:nvSpPr>
          <p:cNvPr id="2733" name="Rectangle 2733"/>
          <p:cNvSpPr/>
          <p:nvPr/>
        </p:nvSpPr>
        <p:spPr>
          <a:xfrm>
            <a:off x="7094855" y="4783375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</p:txBody>
      </p:sp>
      <p:sp>
        <p:nvSpPr>
          <p:cNvPr id="2734" name="Rectangle 2734"/>
          <p:cNvSpPr/>
          <p:nvPr/>
        </p:nvSpPr>
        <p:spPr>
          <a:xfrm>
            <a:off x="3927475" y="4602400"/>
            <a:ext cx="2665362" cy="2075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75509" algn="l"/>
              </a:tabLst>
            </a:pPr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Fa0/3	</a:t>
            </a:r>
            <a:r>
              <a:rPr lang="en-GB" sz="2162" b="1" i="0" spc="0" baseline="-14500" dirty="0">
                <a:solidFill>
                  <a:srgbClr val="000000"/>
                </a:solidFill>
                <a:latin typeface="Consolas-Bold"/>
              </a:rPr>
              <a:t>Fa0/2</a:t>
            </a:r>
          </a:p>
        </p:txBody>
      </p:sp>
      <p:sp>
        <p:nvSpPr>
          <p:cNvPr id="2735" name="Rectangle 2735"/>
          <p:cNvSpPr/>
          <p:nvPr/>
        </p:nvSpPr>
        <p:spPr>
          <a:xfrm>
            <a:off x="1697735" y="3273345"/>
            <a:ext cx="1869488" cy="3910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8425"/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Prioritate: 32768</a:t>
            </a:r>
          </a:p>
          <a:p>
            <a:pPr marL="0">
              <a:lnSpc>
                <a:spcPts val="1651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MAC: BBBB.BBBB.BBBB</a:t>
            </a:r>
          </a:p>
        </p:txBody>
      </p:sp>
      <p:sp>
        <p:nvSpPr>
          <p:cNvPr id="2736" name="Rectangle 2736"/>
          <p:cNvSpPr/>
          <p:nvPr/>
        </p:nvSpPr>
        <p:spPr>
          <a:xfrm>
            <a:off x="8119109" y="4769024"/>
            <a:ext cx="1876014" cy="3912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8806"/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Prioritate: 32768</a:t>
            </a:r>
          </a:p>
          <a:p>
            <a:pPr marL="0">
              <a:lnSpc>
                <a:spcPts val="1652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MAC: CCCC.CCCC.CCCC</a:t>
            </a:r>
          </a:p>
        </p:txBody>
      </p:sp>
      <p:sp>
        <p:nvSpPr>
          <p:cNvPr id="2737" name="Rectangle 2737"/>
          <p:cNvSpPr/>
          <p:nvPr/>
        </p:nvSpPr>
        <p:spPr>
          <a:xfrm>
            <a:off x="7539990" y="2522775"/>
            <a:ext cx="2364234" cy="6105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95655"/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B trece portul în </a:t>
            </a:r>
          </a:p>
          <a:p>
            <a:pPr marL="0">
              <a:lnSpc>
                <a:spcPts val="1651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designated deoarece are </a:t>
            </a:r>
          </a:p>
          <a:p>
            <a:pPr marL="49276">
              <a:lnSpc>
                <a:spcPts val="1727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BID-ul mai mic pe link</a:t>
            </a:r>
          </a:p>
        </p:txBody>
      </p:sp>
      <p:sp>
        <p:nvSpPr>
          <p:cNvPr id="2738" name="Rectangle 2738"/>
          <p:cNvSpPr/>
          <p:nvPr/>
        </p:nvSpPr>
        <p:spPr>
          <a:xfrm>
            <a:off x="587704" y="170815"/>
            <a:ext cx="828961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7231"/>
            <a:r>
              <a:rPr lang="en-GB" sz="1000" b="1" i="0" spc="0" baseline="0" dirty="0">
                <a:solidFill>
                  <a:srgbClr val="3B29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0" baseline="0" dirty="0">
                <a:solidFill>
                  <a:srgbClr val="995D04"/>
                </a:solidFill>
                <a:latin typeface="Arial"/>
              </a:rPr>
              <a:t>TXT</a:t>
            </a:r>
            <a:r>
              <a:rPr lang="en-GB" sz="700" b="0" i="0" spc="-57" baseline="0" dirty="0">
                <a:solidFill>
                  <a:srgbClr val="995D04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95D04"/>
                </a:solidFill>
                <a:latin typeface="Arial"/>
              </a:rPr>
              <a:t>LABORATORY</a:t>
            </a:r>
          </a:p>
        </p:txBody>
      </p:sp>
      <p:sp>
        <p:nvSpPr>
          <p:cNvPr id="2739" name="Rectangle 2739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Freeform 274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9140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1404"/>
                </a:lnTo>
                <a:close/>
                <a:moveTo>
                  <a:pt x="656659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  <a:moveTo>
                  <a:pt x="11339068" y="1527556"/>
                </a:moveTo>
                <a:lnTo>
                  <a:pt x="11751818" y="1527556"/>
                </a:lnTo>
                <a:lnTo>
                  <a:pt x="11751818" y="1588262"/>
                </a:lnTo>
                <a:lnTo>
                  <a:pt x="11339068" y="1588262"/>
                </a:lnTo>
                <a:lnTo>
                  <a:pt x="11339068" y="152755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1" name="Picture 27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742" name="Picture 274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2743" name="Picture 274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3648012"/>
            <a:ext cx="2005076" cy="823912"/>
          </a:xfrm>
          <a:prstGeom prst="rect">
            <a:avLst/>
          </a:prstGeom>
          <a:noFill/>
        </p:spPr>
      </p:pic>
      <p:sp>
        <p:nvSpPr>
          <p:cNvPr id="2744" name="Freeform 2744"/>
          <p:cNvSpPr/>
          <p:nvPr/>
        </p:nvSpPr>
        <p:spPr>
          <a:xfrm>
            <a:off x="7310501" y="3700399"/>
            <a:ext cx="1881378" cy="691643"/>
          </a:xfrm>
          <a:custGeom>
            <a:avLst/>
            <a:gdLst/>
            <a:ahLst/>
            <a:cxnLst/>
            <a:rect l="0" t="0" r="0" b="0"/>
            <a:pathLst>
              <a:path w="1881378" h="691643">
                <a:moveTo>
                  <a:pt x="0" y="691643"/>
                </a:moveTo>
                <a:lnTo>
                  <a:pt x="1881378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5" name="Picture 274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0" y="2714562"/>
            <a:ext cx="3995801" cy="1004887"/>
          </a:xfrm>
          <a:prstGeom prst="rect">
            <a:avLst/>
          </a:prstGeom>
          <a:noFill/>
        </p:spPr>
      </p:pic>
      <p:sp>
        <p:nvSpPr>
          <p:cNvPr id="2746" name="Freeform 2746"/>
          <p:cNvSpPr/>
          <p:nvPr/>
        </p:nvSpPr>
        <p:spPr>
          <a:xfrm>
            <a:off x="5300726" y="2767077"/>
            <a:ext cx="3866642" cy="862965"/>
          </a:xfrm>
          <a:custGeom>
            <a:avLst/>
            <a:gdLst/>
            <a:ahLst/>
            <a:cxnLst/>
            <a:rect l="0" t="0" r="0" b="0"/>
            <a:pathLst>
              <a:path w="3866642" h="862965">
                <a:moveTo>
                  <a:pt x="0" y="0"/>
                </a:moveTo>
                <a:lnTo>
                  <a:pt x="3866642" y="862965"/>
                </a:lnTo>
              </a:path>
            </a:pathLst>
          </a:custGeom>
          <a:noFill/>
          <a:ln w="25400" cap="flat" cmpd="sng">
            <a:solidFill>
              <a:srgbClr val="8064A2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7" name="Picture 274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724023"/>
            <a:ext cx="2071751" cy="1719326"/>
          </a:xfrm>
          <a:prstGeom prst="rect">
            <a:avLst/>
          </a:prstGeom>
          <a:noFill/>
        </p:spPr>
      </p:pic>
      <p:sp>
        <p:nvSpPr>
          <p:cNvPr id="2748" name="Freeform 2748"/>
          <p:cNvSpPr/>
          <p:nvPr/>
        </p:nvSpPr>
        <p:spPr>
          <a:xfrm>
            <a:off x="3490976" y="2776602"/>
            <a:ext cx="1940687" cy="1587881"/>
          </a:xfrm>
          <a:custGeom>
            <a:avLst/>
            <a:gdLst/>
            <a:ahLst/>
            <a:cxnLst/>
            <a:rect l="0" t="0" r="0" b="0"/>
            <a:pathLst>
              <a:path w="1940687" h="1587881">
                <a:moveTo>
                  <a:pt x="0" y="1587881"/>
                </a:moveTo>
                <a:lnTo>
                  <a:pt x="1940687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9" name="Picture 274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1150" y="2857500"/>
            <a:ext cx="1871726" cy="1576324"/>
          </a:xfrm>
          <a:prstGeom prst="rect">
            <a:avLst/>
          </a:prstGeom>
          <a:noFill/>
        </p:spPr>
      </p:pic>
      <p:sp>
        <p:nvSpPr>
          <p:cNvPr id="2750" name="Freeform 2750"/>
          <p:cNvSpPr/>
          <p:nvPr/>
        </p:nvSpPr>
        <p:spPr>
          <a:xfrm>
            <a:off x="5453126" y="2900427"/>
            <a:ext cx="1744853" cy="1449704"/>
          </a:xfrm>
          <a:custGeom>
            <a:avLst/>
            <a:gdLst/>
            <a:ahLst/>
            <a:cxnLst/>
            <a:rect l="0" t="0" r="0" b="0"/>
            <a:pathLst>
              <a:path w="1744853" h="1449704">
                <a:moveTo>
                  <a:pt x="0" y="0"/>
                </a:moveTo>
                <a:lnTo>
                  <a:pt x="1744853" y="1449704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51" name="Picture 275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325" y="4305237"/>
            <a:ext cx="3900551" cy="138112"/>
          </a:xfrm>
          <a:prstGeom prst="rect">
            <a:avLst/>
          </a:prstGeom>
          <a:noFill/>
        </p:spPr>
      </p:pic>
      <p:pic>
        <p:nvPicPr>
          <p:cNvPr id="2752" name="Picture 275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7275" y="2590800"/>
            <a:ext cx="1019175" cy="409575"/>
          </a:xfrm>
          <a:prstGeom prst="rect">
            <a:avLst/>
          </a:prstGeom>
          <a:noFill/>
        </p:spPr>
      </p:pic>
      <p:pic>
        <p:nvPicPr>
          <p:cNvPr id="2753" name="Picture 275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4305237"/>
            <a:ext cx="2119376" cy="1643126"/>
          </a:xfrm>
          <a:prstGeom prst="rect">
            <a:avLst/>
          </a:prstGeom>
          <a:noFill/>
        </p:spPr>
      </p:pic>
      <p:sp>
        <p:nvSpPr>
          <p:cNvPr id="2754" name="Freeform 2754"/>
          <p:cNvSpPr/>
          <p:nvPr/>
        </p:nvSpPr>
        <p:spPr>
          <a:xfrm>
            <a:off x="5281676" y="4357752"/>
            <a:ext cx="1992630" cy="1508417"/>
          </a:xfrm>
          <a:custGeom>
            <a:avLst/>
            <a:gdLst/>
            <a:ahLst/>
            <a:cxnLst/>
            <a:rect l="0" t="0" r="0" b="0"/>
            <a:pathLst>
              <a:path w="1992630" h="1508417">
                <a:moveTo>
                  <a:pt x="0" y="1508417"/>
                </a:moveTo>
                <a:lnTo>
                  <a:pt x="1992630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55" name="Picture 275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3275" y="4305237"/>
            <a:ext cx="2024126" cy="1633601"/>
          </a:xfrm>
          <a:prstGeom prst="rect">
            <a:avLst/>
          </a:prstGeom>
          <a:noFill/>
        </p:spPr>
      </p:pic>
      <p:sp>
        <p:nvSpPr>
          <p:cNvPr id="2756" name="Freeform 2756"/>
          <p:cNvSpPr/>
          <p:nvPr/>
        </p:nvSpPr>
        <p:spPr>
          <a:xfrm>
            <a:off x="3414776" y="4357752"/>
            <a:ext cx="1888744" cy="1501165"/>
          </a:xfrm>
          <a:custGeom>
            <a:avLst/>
            <a:gdLst/>
            <a:ahLst/>
            <a:cxnLst/>
            <a:rect l="0" t="0" r="0" b="0"/>
            <a:pathLst>
              <a:path w="1888744" h="1501165">
                <a:moveTo>
                  <a:pt x="1888744" y="1501165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57" name="Picture 275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7275" y="5686425"/>
            <a:ext cx="1019175" cy="400050"/>
          </a:xfrm>
          <a:prstGeom prst="rect">
            <a:avLst/>
          </a:prstGeom>
          <a:noFill/>
        </p:spPr>
      </p:pic>
      <p:pic>
        <p:nvPicPr>
          <p:cNvPr id="2758" name="Picture 275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4181475"/>
            <a:ext cx="1019175" cy="409575"/>
          </a:xfrm>
          <a:prstGeom prst="rect">
            <a:avLst/>
          </a:prstGeom>
          <a:noFill/>
        </p:spPr>
      </p:pic>
      <p:pic>
        <p:nvPicPr>
          <p:cNvPr id="2759" name="Picture 2759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2750" y="4181475"/>
            <a:ext cx="1009650" cy="409575"/>
          </a:xfrm>
          <a:prstGeom prst="rect">
            <a:avLst/>
          </a:prstGeom>
          <a:noFill/>
        </p:spPr>
      </p:pic>
      <p:pic>
        <p:nvPicPr>
          <p:cNvPr id="2760" name="Picture 275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9650" y="3514725"/>
            <a:ext cx="1019175" cy="400050"/>
          </a:xfrm>
          <a:prstGeom prst="rect">
            <a:avLst/>
          </a:prstGeom>
          <a:noFill/>
        </p:spPr>
      </p:pic>
      <p:sp>
        <p:nvSpPr>
          <p:cNvPr id="2761" name="Freeform 2761"/>
          <p:cNvSpPr/>
          <p:nvPr/>
        </p:nvSpPr>
        <p:spPr>
          <a:xfrm>
            <a:off x="8510651" y="371957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5667503" y="3138423"/>
                </a:moveTo>
              </a:path>
            </a:pathLst>
          </a:custGeom>
          <a:solidFill>
            <a:srgbClr val="4F81B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2" name="Freeform 2762"/>
          <p:cNvSpPr/>
          <p:nvPr/>
        </p:nvSpPr>
        <p:spPr>
          <a:xfrm>
            <a:off x="8510651" y="371957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5667503" y="3138423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3" name="Freeform 2763"/>
          <p:cNvSpPr/>
          <p:nvPr/>
        </p:nvSpPr>
        <p:spPr>
          <a:xfrm>
            <a:off x="6729476" y="3948177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4114928" y="2909823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4" name="Freeform 2764"/>
          <p:cNvSpPr/>
          <p:nvPr/>
        </p:nvSpPr>
        <p:spPr>
          <a:xfrm>
            <a:off x="6729476" y="3948177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4114928" y="2909823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5" name="Freeform 2765"/>
          <p:cNvSpPr/>
          <p:nvPr/>
        </p:nvSpPr>
        <p:spPr>
          <a:xfrm>
            <a:off x="4929251" y="5491226"/>
            <a:ext cx="295275" cy="295212"/>
          </a:xfrm>
          <a:custGeom>
            <a:avLst/>
            <a:gdLst/>
            <a:ahLst/>
            <a:cxnLst/>
            <a:rect l="0" t="0" r="0" b="0"/>
            <a:pathLst>
              <a:path w="295275" h="295212">
                <a:moveTo>
                  <a:pt x="0" y="295212"/>
                </a:moveTo>
                <a:lnTo>
                  <a:pt x="147574" y="0"/>
                </a:lnTo>
                <a:lnTo>
                  <a:pt x="295275" y="295212"/>
                </a:lnTo>
                <a:close/>
                <a:moveTo>
                  <a:pt x="-3857689" y="1366774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6" name="Freeform 2766"/>
          <p:cNvSpPr/>
          <p:nvPr/>
        </p:nvSpPr>
        <p:spPr>
          <a:xfrm>
            <a:off x="4929251" y="5491226"/>
            <a:ext cx="295275" cy="295212"/>
          </a:xfrm>
          <a:custGeom>
            <a:avLst/>
            <a:gdLst/>
            <a:ahLst/>
            <a:cxnLst/>
            <a:rect l="0" t="0" r="0" b="0"/>
            <a:pathLst>
              <a:path w="295275" h="295212">
                <a:moveTo>
                  <a:pt x="0" y="295212"/>
                </a:moveTo>
                <a:lnTo>
                  <a:pt x="147574" y="0"/>
                </a:lnTo>
                <a:lnTo>
                  <a:pt x="295275" y="295212"/>
                </a:lnTo>
                <a:close/>
                <a:moveTo>
                  <a:pt x="-3857689" y="1366774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7" name="Freeform 2767"/>
          <p:cNvSpPr/>
          <p:nvPr/>
        </p:nvSpPr>
        <p:spPr>
          <a:xfrm>
            <a:off x="4986401" y="2805177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1228853" y="405282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8" name="Freeform 2768"/>
          <p:cNvSpPr/>
          <p:nvPr/>
        </p:nvSpPr>
        <p:spPr>
          <a:xfrm>
            <a:off x="4986401" y="2805177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1228853" y="405282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9" name="Freeform 2769"/>
          <p:cNvSpPr/>
          <p:nvPr/>
        </p:nvSpPr>
        <p:spPr>
          <a:xfrm>
            <a:off x="5424551" y="280517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667003" y="405282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0" name="Freeform 2770"/>
          <p:cNvSpPr/>
          <p:nvPr/>
        </p:nvSpPr>
        <p:spPr>
          <a:xfrm>
            <a:off x="5424551" y="280517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667003" y="405282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1" name="Freeform 2771"/>
          <p:cNvSpPr/>
          <p:nvPr/>
        </p:nvSpPr>
        <p:spPr>
          <a:xfrm>
            <a:off x="5634101" y="2690877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1762253" y="416712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2" name="Freeform 2772"/>
          <p:cNvSpPr/>
          <p:nvPr/>
        </p:nvSpPr>
        <p:spPr>
          <a:xfrm>
            <a:off x="5634101" y="2690877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1762253" y="416712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3" name="Freeform 2773"/>
          <p:cNvSpPr/>
          <p:nvPr/>
        </p:nvSpPr>
        <p:spPr>
          <a:xfrm>
            <a:off x="7681976" y="4005327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-5115053" y="285267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4" name="Freeform 2774"/>
          <p:cNvSpPr/>
          <p:nvPr/>
        </p:nvSpPr>
        <p:spPr>
          <a:xfrm>
            <a:off x="7681976" y="4005327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-5115053" y="285267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5" name="Freeform 2775"/>
          <p:cNvSpPr/>
          <p:nvPr/>
        </p:nvSpPr>
        <p:spPr>
          <a:xfrm>
            <a:off x="3500501" y="4376802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1314578" y="248119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6" name="Freeform 2776"/>
          <p:cNvSpPr/>
          <p:nvPr/>
        </p:nvSpPr>
        <p:spPr>
          <a:xfrm>
            <a:off x="3500501" y="4376802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5275" h="295275">
                <a:moveTo>
                  <a:pt x="0" y="295275"/>
                </a:moveTo>
                <a:lnTo>
                  <a:pt x="147574" y="0"/>
                </a:lnTo>
                <a:lnTo>
                  <a:pt x="295275" y="295275"/>
                </a:lnTo>
                <a:close/>
                <a:moveTo>
                  <a:pt x="-1314578" y="248119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7" name="Freeform 2777"/>
          <p:cNvSpPr/>
          <p:nvPr/>
        </p:nvSpPr>
        <p:spPr>
          <a:xfrm>
            <a:off x="3605276" y="391007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952628" y="2947923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8" name="Freeform 2778"/>
          <p:cNvSpPr/>
          <p:nvPr/>
        </p:nvSpPr>
        <p:spPr>
          <a:xfrm>
            <a:off x="3605276" y="391007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952628" y="2947923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9" name="Freeform 2779"/>
          <p:cNvSpPr/>
          <p:nvPr/>
        </p:nvSpPr>
        <p:spPr>
          <a:xfrm>
            <a:off x="6881876" y="4367277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-4676903" y="249072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0" name="Freeform 2780"/>
          <p:cNvSpPr/>
          <p:nvPr/>
        </p:nvSpPr>
        <p:spPr>
          <a:xfrm>
            <a:off x="6881876" y="4367277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-4676903" y="249072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1" name="Freeform 2781"/>
          <p:cNvSpPr/>
          <p:nvPr/>
        </p:nvSpPr>
        <p:spPr>
          <a:xfrm>
            <a:off x="3852926" y="416725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457453" y="269074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2" name="Freeform 2782"/>
          <p:cNvSpPr/>
          <p:nvPr/>
        </p:nvSpPr>
        <p:spPr>
          <a:xfrm>
            <a:off x="3852926" y="4167252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-1457453" y="269074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3" name="Freeform 2783"/>
          <p:cNvSpPr/>
          <p:nvPr/>
        </p:nvSpPr>
        <p:spPr>
          <a:xfrm>
            <a:off x="6643751" y="4262502"/>
            <a:ext cx="228600" cy="228600"/>
          </a:xfrm>
          <a:custGeom>
            <a:avLst/>
            <a:gdLst/>
            <a:ahLst/>
            <a:cxnLst/>
            <a:rect l="0" t="0" r="0" b="0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4" name="Freeform 2784"/>
          <p:cNvSpPr/>
          <p:nvPr/>
        </p:nvSpPr>
        <p:spPr>
          <a:xfrm>
            <a:off x="6643751" y="4262502"/>
            <a:ext cx="228600" cy="228600"/>
          </a:xfrm>
          <a:custGeom>
            <a:avLst/>
            <a:gdLst/>
            <a:ahLst/>
            <a:cxnLst/>
            <a:rect l="0" t="0" r="0" b="0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5" name="Freeform 2785"/>
          <p:cNvSpPr/>
          <p:nvPr/>
        </p:nvSpPr>
        <p:spPr>
          <a:xfrm>
            <a:off x="8682101" y="3490977"/>
            <a:ext cx="228600" cy="228600"/>
          </a:xfrm>
          <a:custGeom>
            <a:avLst/>
            <a:gdLst/>
            <a:ahLst/>
            <a:cxnLst/>
            <a:rect l="0" t="0" r="0" b="0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6" name="Freeform 2786"/>
          <p:cNvSpPr/>
          <p:nvPr/>
        </p:nvSpPr>
        <p:spPr>
          <a:xfrm>
            <a:off x="8682101" y="3490977"/>
            <a:ext cx="228600" cy="228600"/>
          </a:xfrm>
          <a:custGeom>
            <a:avLst/>
            <a:gdLst/>
            <a:ahLst/>
            <a:cxnLst/>
            <a:rect l="0" t="0" r="0" b="0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7" name="Freeform 2787"/>
          <p:cNvSpPr/>
          <p:nvPr/>
        </p:nvSpPr>
        <p:spPr>
          <a:xfrm>
            <a:off x="5443601" y="5557838"/>
            <a:ext cx="228600" cy="228600"/>
          </a:xfrm>
          <a:custGeom>
            <a:avLst/>
            <a:gdLst/>
            <a:ahLst/>
            <a:cxnLst/>
            <a:rect l="0" t="0" r="0" b="0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8" name="Freeform 2788"/>
          <p:cNvSpPr/>
          <p:nvPr/>
        </p:nvSpPr>
        <p:spPr>
          <a:xfrm>
            <a:off x="5443601" y="5557838"/>
            <a:ext cx="228600" cy="228600"/>
          </a:xfrm>
          <a:custGeom>
            <a:avLst/>
            <a:gdLst/>
            <a:ahLst/>
            <a:cxnLst/>
            <a:rect l="0" t="0" r="0" b="0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9" name="Freeform 2789"/>
          <p:cNvSpPr/>
          <p:nvPr/>
        </p:nvSpPr>
        <p:spPr>
          <a:xfrm>
            <a:off x="1676400" y="5200650"/>
            <a:ext cx="2562225" cy="1533525"/>
          </a:xfrm>
          <a:custGeom>
            <a:avLst/>
            <a:gdLst/>
            <a:ahLst/>
            <a:cxnLst/>
            <a:rect l="0" t="0" r="0" b="0"/>
            <a:pathLst>
              <a:path w="2562225" h="1533525">
                <a:moveTo>
                  <a:pt x="0" y="255651"/>
                </a:moveTo>
                <a:cubicBezTo>
                  <a:pt x="0" y="114428"/>
                  <a:pt x="114426" y="0"/>
                  <a:pt x="255651" y="0"/>
                </a:cubicBezTo>
                <a:lnTo>
                  <a:pt x="2306573" y="0"/>
                </a:lnTo>
                <a:cubicBezTo>
                  <a:pt x="2447797" y="0"/>
                  <a:pt x="2562225" y="114428"/>
                  <a:pt x="2562225" y="255651"/>
                </a:cubicBezTo>
                <a:lnTo>
                  <a:pt x="2562225" y="1277938"/>
                </a:lnTo>
                <a:cubicBezTo>
                  <a:pt x="2562225" y="1419098"/>
                  <a:pt x="2447797" y="1533525"/>
                  <a:pt x="2306573" y="1533525"/>
                </a:cubicBezTo>
                <a:lnTo>
                  <a:pt x="255651" y="1533525"/>
                </a:lnTo>
                <a:cubicBezTo>
                  <a:pt x="114426" y="1533525"/>
                  <a:pt x="0" y="1419098"/>
                  <a:pt x="0" y="1277938"/>
                </a:cubicBezTo>
                <a:close/>
                <a:moveTo>
                  <a:pt x="-274701" y="1657350"/>
                </a:moveTo>
              </a:path>
            </a:pathLst>
          </a:custGeom>
          <a:solidFill>
            <a:srgbClr val="F2DADA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0" name="Freeform 2790"/>
          <p:cNvSpPr/>
          <p:nvPr/>
        </p:nvSpPr>
        <p:spPr>
          <a:xfrm>
            <a:off x="1676400" y="5200650"/>
            <a:ext cx="2562225" cy="1533525"/>
          </a:xfrm>
          <a:custGeom>
            <a:avLst/>
            <a:gdLst/>
            <a:ahLst/>
            <a:cxnLst/>
            <a:rect l="0" t="0" r="0" b="0"/>
            <a:pathLst>
              <a:path w="2562225" h="1533525">
                <a:moveTo>
                  <a:pt x="0" y="255651"/>
                </a:moveTo>
                <a:cubicBezTo>
                  <a:pt x="0" y="114428"/>
                  <a:pt x="114426" y="0"/>
                  <a:pt x="255651" y="0"/>
                </a:cubicBezTo>
                <a:lnTo>
                  <a:pt x="2306573" y="0"/>
                </a:lnTo>
                <a:cubicBezTo>
                  <a:pt x="2447797" y="0"/>
                  <a:pt x="2562225" y="114428"/>
                  <a:pt x="2562225" y="255651"/>
                </a:cubicBezTo>
                <a:lnTo>
                  <a:pt x="2562225" y="1277938"/>
                </a:lnTo>
                <a:cubicBezTo>
                  <a:pt x="2562225" y="1419098"/>
                  <a:pt x="2447797" y="1533525"/>
                  <a:pt x="2306573" y="1533525"/>
                </a:cubicBezTo>
                <a:lnTo>
                  <a:pt x="255651" y="1533525"/>
                </a:lnTo>
                <a:cubicBezTo>
                  <a:pt x="114426" y="1533525"/>
                  <a:pt x="0" y="1419098"/>
                  <a:pt x="0" y="1277938"/>
                </a:cubicBezTo>
                <a:close/>
                <a:moveTo>
                  <a:pt x="-274701" y="16573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91" name="Picture 233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7575" y="5505450"/>
            <a:ext cx="776287" cy="138112"/>
          </a:xfrm>
          <a:prstGeom prst="rect">
            <a:avLst/>
          </a:prstGeom>
          <a:noFill/>
        </p:spPr>
      </p:pic>
      <p:pic>
        <p:nvPicPr>
          <p:cNvPr id="2792" name="Picture 234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8050" y="5915025"/>
            <a:ext cx="776287" cy="138112"/>
          </a:xfrm>
          <a:prstGeom prst="rect">
            <a:avLst/>
          </a:prstGeom>
          <a:noFill/>
        </p:spPr>
      </p:pic>
      <p:pic>
        <p:nvPicPr>
          <p:cNvPr id="2793" name="Picture 2341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8050" y="6334125"/>
            <a:ext cx="776287" cy="138112"/>
          </a:xfrm>
          <a:prstGeom prst="rect">
            <a:avLst/>
          </a:prstGeom>
          <a:noFill/>
        </p:spPr>
      </p:pic>
      <p:sp>
        <p:nvSpPr>
          <p:cNvPr id="2794" name="Freeform 2794"/>
          <p:cNvSpPr/>
          <p:nvPr/>
        </p:nvSpPr>
        <p:spPr>
          <a:xfrm>
            <a:off x="7886700" y="4953000"/>
            <a:ext cx="2562225" cy="1295400"/>
          </a:xfrm>
          <a:custGeom>
            <a:avLst/>
            <a:gdLst/>
            <a:ahLst/>
            <a:cxnLst/>
            <a:rect l="0" t="0" r="0" b="0"/>
            <a:pathLst>
              <a:path w="2562225" h="1295400">
                <a:moveTo>
                  <a:pt x="0" y="215900"/>
                </a:moveTo>
                <a:cubicBezTo>
                  <a:pt x="0" y="96648"/>
                  <a:pt x="96646" y="0"/>
                  <a:pt x="215900" y="0"/>
                </a:cubicBezTo>
                <a:lnTo>
                  <a:pt x="2346325" y="0"/>
                </a:lnTo>
                <a:cubicBezTo>
                  <a:pt x="2465578" y="0"/>
                  <a:pt x="2562225" y="96648"/>
                  <a:pt x="2562225" y="215900"/>
                </a:cubicBezTo>
                <a:lnTo>
                  <a:pt x="2562225" y="1079500"/>
                </a:lnTo>
                <a:cubicBezTo>
                  <a:pt x="2562225" y="1198741"/>
                  <a:pt x="2465578" y="1295400"/>
                  <a:pt x="2346325" y="1295400"/>
                </a:cubicBezTo>
                <a:lnTo>
                  <a:pt x="215900" y="1295400"/>
                </a:lnTo>
                <a:cubicBezTo>
                  <a:pt x="96646" y="1295400"/>
                  <a:pt x="0" y="1198741"/>
                  <a:pt x="0" y="1079500"/>
                </a:cubicBezTo>
                <a:close/>
                <a:moveTo>
                  <a:pt x="-6197600" y="1905000"/>
                </a:moveTo>
              </a:path>
            </a:pathLst>
          </a:custGeom>
          <a:solidFill>
            <a:srgbClr val="F2DADA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5" name="Freeform 2795"/>
          <p:cNvSpPr/>
          <p:nvPr/>
        </p:nvSpPr>
        <p:spPr>
          <a:xfrm>
            <a:off x="7886700" y="4953000"/>
            <a:ext cx="2562225" cy="1295400"/>
          </a:xfrm>
          <a:custGeom>
            <a:avLst/>
            <a:gdLst/>
            <a:ahLst/>
            <a:cxnLst/>
            <a:rect l="0" t="0" r="0" b="0"/>
            <a:pathLst>
              <a:path w="2562225" h="1295400">
                <a:moveTo>
                  <a:pt x="0" y="215900"/>
                </a:moveTo>
                <a:cubicBezTo>
                  <a:pt x="0" y="96648"/>
                  <a:pt x="96646" y="0"/>
                  <a:pt x="215900" y="0"/>
                </a:cubicBezTo>
                <a:lnTo>
                  <a:pt x="2346325" y="0"/>
                </a:lnTo>
                <a:cubicBezTo>
                  <a:pt x="2465578" y="0"/>
                  <a:pt x="2562225" y="96648"/>
                  <a:pt x="2562225" y="215900"/>
                </a:cubicBezTo>
                <a:lnTo>
                  <a:pt x="2562225" y="1079500"/>
                </a:lnTo>
                <a:cubicBezTo>
                  <a:pt x="2562225" y="1198741"/>
                  <a:pt x="2465578" y="1295400"/>
                  <a:pt x="2346325" y="1295400"/>
                </a:cubicBezTo>
                <a:lnTo>
                  <a:pt x="215900" y="1295400"/>
                </a:lnTo>
                <a:cubicBezTo>
                  <a:pt x="96646" y="1295400"/>
                  <a:pt x="0" y="1198741"/>
                  <a:pt x="0" y="1079500"/>
                </a:cubicBezTo>
                <a:close/>
                <a:moveTo>
                  <a:pt x="-6197600" y="190500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6" name="Freeform 2796"/>
          <p:cNvSpPr/>
          <p:nvPr/>
        </p:nvSpPr>
        <p:spPr>
          <a:xfrm>
            <a:off x="9901301" y="5129277"/>
            <a:ext cx="323850" cy="304799"/>
          </a:xfrm>
          <a:custGeom>
            <a:avLst/>
            <a:gdLst/>
            <a:ahLst/>
            <a:cxnLst/>
            <a:rect l="0" t="0" r="0" b="0"/>
            <a:pathLst>
              <a:path w="323850" h="304799">
                <a:moveTo>
                  <a:pt x="0" y="304799"/>
                </a:moveTo>
                <a:lnTo>
                  <a:pt x="161925" y="0"/>
                </a:lnTo>
                <a:lnTo>
                  <a:pt x="323850" y="304799"/>
                </a:lnTo>
                <a:close/>
                <a:moveTo>
                  <a:pt x="-8477377" y="1728723"/>
                </a:moveTo>
              </a:path>
            </a:pathLst>
          </a:custGeom>
          <a:solidFill>
            <a:srgbClr val="4F81B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7" name="Freeform 2797"/>
          <p:cNvSpPr/>
          <p:nvPr/>
        </p:nvSpPr>
        <p:spPr>
          <a:xfrm>
            <a:off x="9901301" y="5129277"/>
            <a:ext cx="323850" cy="304799"/>
          </a:xfrm>
          <a:custGeom>
            <a:avLst/>
            <a:gdLst/>
            <a:ahLst/>
            <a:cxnLst/>
            <a:rect l="0" t="0" r="0" b="0"/>
            <a:pathLst>
              <a:path w="323850" h="304799">
                <a:moveTo>
                  <a:pt x="0" y="304799"/>
                </a:moveTo>
                <a:lnTo>
                  <a:pt x="161925" y="0"/>
                </a:lnTo>
                <a:lnTo>
                  <a:pt x="323850" y="304799"/>
                </a:lnTo>
                <a:close/>
                <a:moveTo>
                  <a:pt x="-8477377" y="1728723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8" name="Freeform 2798"/>
          <p:cNvSpPr/>
          <p:nvPr/>
        </p:nvSpPr>
        <p:spPr>
          <a:xfrm>
            <a:off x="9929876" y="5862638"/>
            <a:ext cx="247650" cy="238125"/>
          </a:xfrm>
          <a:custGeom>
            <a:avLst/>
            <a:gdLst/>
            <a:ahLst/>
            <a:cxnLst/>
            <a:rect l="0" t="0" r="0" b="0"/>
            <a:pathLst>
              <a:path w="247650" h="238125">
                <a:moveTo>
                  <a:pt x="0" y="238125"/>
                </a:moveTo>
                <a:lnTo>
                  <a:pt x="247650" y="238125"/>
                </a:lnTo>
                <a:lnTo>
                  <a:pt x="2476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9" name="Freeform 2799"/>
          <p:cNvSpPr/>
          <p:nvPr/>
        </p:nvSpPr>
        <p:spPr>
          <a:xfrm>
            <a:off x="9929876" y="5862638"/>
            <a:ext cx="247650" cy="238125"/>
          </a:xfrm>
          <a:custGeom>
            <a:avLst/>
            <a:gdLst/>
            <a:ahLst/>
            <a:cxnLst/>
            <a:rect l="0" t="0" r="0" b="0"/>
            <a:pathLst>
              <a:path w="247650" h="238125">
                <a:moveTo>
                  <a:pt x="0" y="238125"/>
                </a:moveTo>
                <a:lnTo>
                  <a:pt x="247650" y="238125"/>
                </a:lnTo>
                <a:lnTo>
                  <a:pt x="2476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0" name="Freeform 2800"/>
          <p:cNvSpPr/>
          <p:nvPr/>
        </p:nvSpPr>
        <p:spPr>
          <a:xfrm>
            <a:off x="9891776" y="5481701"/>
            <a:ext cx="323850" cy="304737"/>
          </a:xfrm>
          <a:custGeom>
            <a:avLst/>
            <a:gdLst/>
            <a:ahLst/>
            <a:cxnLst/>
            <a:rect l="0" t="0" r="0" b="0"/>
            <a:pathLst>
              <a:path w="323850" h="304737">
                <a:moveTo>
                  <a:pt x="0" y="304737"/>
                </a:moveTo>
                <a:lnTo>
                  <a:pt x="161925" y="0"/>
                </a:lnTo>
                <a:lnTo>
                  <a:pt x="323850" y="304737"/>
                </a:lnTo>
                <a:close/>
                <a:moveTo>
                  <a:pt x="-8820214" y="1376299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1" name="Freeform 2801"/>
          <p:cNvSpPr/>
          <p:nvPr/>
        </p:nvSpPr>
        <p:spPr>
          <a:xfrm>
            <a:off x="9891776" y="5481701"/>
            <a:ext cx="323850" cy="304737"/>
          </a:xfrm>
          <a:custGeom>
            <a:avLst/>
            <a:gdLst/>
            <a:ahLst/>
            <a:cxnLst/>
            <a:rect l="0" t="0" r="0" b="0"/>
            <a:pathLst>
              <a:path w="323850" h="304737">
                <a:moveTo>
                  <a:pt x="0" y="304737"/>
                </a:moveTo>
                <a:lnTo>
                  <a:pt x="161925" y="0"/>
                </a:lnTo>
                <a:lnTo>
                  <a:pt x="323850" y="304737"/>
                </a:lnTo>
                <a:close/>
                <a:moveTo>
                  <a:pt x="-8820214" y="1376299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2" name="Freeform 2802"/>
          <p:cNvSpPr/>
          <p:nvPr/>
        </p:nvSpPr>
        <p:spPr>
          <a:xfrm>
            <a:off x="3114675" y="2428875"/>
            <a:ext cx="1742947" cy="514350"/>
          </a:xfrm>
          <a:custGeom>
            <a:avLst/>
            <a:gdLst/>
            <a:ahLst/>
            <a:cxnLst/>
            <a:rect l="0" t="0" r="0" b="0"/>
            <a:pathLst>
              <a:path w="1742947" h="514350">
                <a:moveTo>
                  <a:pt x="0" y="85725"/>
                </a:moveTo>
                <a:cubicBezTo>
                  <a:pt x="0" y="38354"/>
                  <a:pt x="38354" y="0"/>
                  <a:pt x="85725" y="0"/>
                </a:cubicBezTo>
                <a:lnTo>
                  <a:pt x="733425" y="0"/>
                </a:lnTo>
                <a:lnTo>
                  <a:pt x="1047750" y="0"/>
                </a:lnTo>
                <a:lnTo>
                  <a:pt x="1171575" y="0"/>
                </a:lnTo>
                <a:cubicBezTo>
                  <a:pt x="1218946" y="0"/>
                  <a:pt x="1257300" y="38354"/>
                  <a:pt x="1257300" y="85725"/>
                </a:cubicBezTo>
                <a:lnTo>
                  <a:pt x="1257300" y="85725"/>
                </a:lnTo>
                <a:lnTo>
                  <a:pt x="1742947" y="204852"/>
                </a:lnTo>
                <a:lnTo>
                  <a:pt x="1257300" y="214249"/>
                </a:lnTo>
                <a:lnTo>
                  <a:pt x="1257300" y="428625"/>
                </a:lnTo>
                <a:cubicBezTo>
                  <a:pt x="1257300" y="475997"/>
                  <a:pt x="1218946" y="514350"/>
                  <a:pt x="1171575" y="514350"/>
                </a:cubicBezTo>
                <a:lnTo>
                  <a:pt x="1047750" y="514350"/>
                </a:lnTo>
                <a:lnTo>
                  <a:pt x="733425" y="514350"/>
                </a:lnTo>
                <a:lnTo>
                  <a:pt x="85725" y="514350"/>
                </a:lnTo>
                <a:cubicBezTo>
                  <a:pt x="38354" y="514350"/>
                  <a:pt x="0" y="475997"/>
                  <a:pt x="0" y="428625"/>
                </a:cubicBezTo>
                <a:lnTo>
                  <a:pt x="0" y="214249"/>
                </a:lnTo>
                <a:lnTo>
                  <a:pt x="0" y="85725"/>
                </a:lnTo>
                <a:close/>
                <a:moveTo>
                  <a:pt x="1228725" y="4429125"/>
                </a:moveTo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3" name="Freeform 2803"/>
          <p:cNvSpPr/>
          <p:nvPr/>
        </p:nvSpPr>
        <p:spPr>
          <a:xfrm>
            <a:off x="3114675" y="2428875"/>
            <a:ext cx="1742947" cy="514350"/>
          </a:xfrm>
          <a:custGeom>
            <a:avLst/>
            <a:gdLst/>
            <a:ahLst/>
            <a:cxnLst/>
            <a:rect l="0" t="0" r="0" b="0"/>
            <a:pathLst>
              <a:path w="1742947" h="514350">
                <a:moveTo>
                  <a:pt x="0" y="85725"/>
                </a:moveTo>
                <a:cubicBezTo>
                  <a:pt x="0" y="38354"/>
                  <a:pt x="38354" y="0"/>
                  <a:pt x="85725" y="0"/>
                </a:cubicBezTo>
                <a:lnTo>
                  <a:pt x="733425" y="0"/>
                </a:lnTo>
                <a:lnTo>
                  <a:pt x="1047750" y="0"/>
                </a:lnTo>
                <a:lnTo>
                  <a:pt x="1171575" y="0"/>
                </a:lnTo>
                <a:cubicBezTo>
                  <a:pt x="1218946" y="0"/>
                  <a:pt x="1257300" y="38354"/>
                  <a:pt x="1257300" y="85725"/>
                </a:cubicBezTo>
                <a:lnTo>
                  <a:pt x="1257300" y="85725"/>
                </a:lnTo>
                <a:lnTo>
                  <a:pt x="1742947" y="204852"/>
                </a:lnTo>
                <a:lnTo>
                  <a:pt x="1257300" y="214249"/>
                </a:lnTo>
                <a:lnTo>
                  <a:pt x="1257300" y="428625"/>
                </a:lnTo>
                <a:cubicBezTo>
                  <a:pt x="1257300" y="475997"/>
                  <a:pt x="1218946" y="514350"/>
                  <a:pt x="1171575" y="514350"/>
                </a:cubicBezTo>
                <a:lnTo>
                  <a:pt x="1047750" y="514350"/>
                </a:lnTo>
                <a:lnTo>
                  <a:pt x="733425" y="514350"/>
                </a:lnTo>
                <a:lnTo>
                  <a:pt x="85725" y="514350"/>
                </a:lnTo>
                <a:cubicBezTo>
                  <a:pt x="38354" y="514350"/>
                  <a:pt x="0" y="475997"/>
                  <a:pt x="0" y="428625"/>
                </a:cubicBezTo>
                <a:lnTo>
                  <a:pt x="0" y="214249"/>
                </a:lnTo>
                <a:lnTo>
                  <a:pt x="0" y="85725"/>
                </a:lnTo>
                <a:close/>
                <a:moveTo>
                  <a:pt x="1228725" y="442912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4" name="Freeform 2804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5" name="Freeform 2805"/>
          <p:cNvSpPr/>
          <p:nvPr/>
        </p:nvSpPr>
        <p:spPr>
          <a:xfrm>
            <a:off x="595376" y="285054"/>
            <a:ext cx="818642" cy="109408"/>
          </a:xfrm>
          <a:custGeom>
            <a:avLst/>
            <a:gdLst/>
            <a:ahLst/>
            <a:cxnLst/>
            <a:rect l="0" t="0" r="0" b="0"/>
            <a:pathLst>
              <a:path w="818642" h="109408">
                <a:moveTo>
                  <a:pt x="1" y="109408"/>
                </a:moveTo>
                <a:lnTo>
                  <a:pt x="818642" y="10940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7294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6" name="Freeform 2806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7" name="Freeform 2807"/>
          <p:cNvSpPr/>
          <p:nvPr/>
        </p:nvSpPr>
        <p:spPr>
          <a:xfrm>
            <a:off x="11332718" y="1521206"/>
            <a:ext cx="425450" cy="73406"/>
          </a:xfrm>
          <a:custGeom>
            <a:avLst/>
            <a:gdLst/>
            <a:ahLst/>
            <a:cxnLst/>
            <a:rect l="0" t="0" r="0" b="0"/>
            <a:pathLst>
              <a:path w="425450" h="73406">
                <a:moveTo>
                  <a:pt x="0" y="73406"/>
                </a:moveTo>
                <a:lnTo>
                  <a:pt x="425450" y="73406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679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8" name="Rectangle 2808"/>
          <p:cNvSpPr/>
          <p:nvPr/>
        </p:nvSpPr>
        <p:spPr>
          <a:xfrm>
            <a:off x="598169" y="866112"/>
            <a:ext cx="7689750" cy="13892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Pasul 4: Blocked ports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Toate porturile rămase sunt </a:t>
            </a:r>
            <a:r>
              <a:rPr lang="en-GB" sz="2779" b="1" i="0" spc="0" baseline="0" dirty="0">
                <a:solidFill>
                  <a:srgbClr val="C0504D"/>
                </a:solidFill>
                <a:latin typeface="WorkSans-Bold"/>
              </a:rPr>
              <a:t>blocked ports</a:t>
            </a:r>
          </a:p>
        </p:txBody>
      </p:sp>
      <p:sp>
        <p:nvSpPr>
          <p:cNvPr id="2809" name="Rectangle 2809"/>
          <p:cNvSpPr/>
          <p:nvPr/>
        </p:nvSpPr>
        <p:spPr>
          <a:xfrm>
            <a:off x="1966595" y="6457823"/>
            <a:ext cx="9691497" cy="282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536811" algn="l"/>
              </a:tabLst>
            </a:pPr>
            <a:r>
              <a:rPr lang="en-GB" sz="1802" b="0" i="0" spc="0" baseline="0" dirty="0">
                <a:solidFill>
                  <a:srgbClr val="000000"/>
                </a:solidFill>
                <a:latin typeface="Calibri"/>
              </a:rPr>
              <a:t>10/10/23	</a:t>
            </a:r>
            <a:r>
              <a:rPr lang="en-GB" sz="1818" b="0" i="0" spc="0" baseline="55000" dirty="0">
                <a:solidFill>
                  <a:srgbClr val="898989"/>
                </a:solidFill>
                <a:latin typeface="WorkSans-Regular"/>
              </a:rPr>
              <a:t>61</a:t>
            </a:r>
          </a:p>
        </p:txBody>
      </p:sp>
      <p:sp>
        <p:nvSpPr>
          <p:cNvPr id="2810" name="Rectangle 2810"/>
          <p:cNvSpPr/>
          <p:nvPr/>
        </p:nvSpPr>
        <p:spPr>
          <a:xfrm>
            <a:off x="5246370" y="2839228"/>
            <a:ext cx="92546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A</a:t>
            </a:r>
          </a:p>
        </p:txBody>
      </p:sp>
      <p:sp>
        <p:nvSpPr>
          <p:cNvPr id="2811" name="Rectangle 2811"/>
          <p:cNvSpPr/>
          <p:nvPr/>
        </p:nvSpPr>
        <p:spPr>
          <a:xfrm>
            <a:off x="3090545" y="3995975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Fa0/1</a:t>
            </a:r>
          </a:p>
        </p:txBody>
      </p:sp>
      <p:sp>
        <p:nvSpPr>
          <p:cNvPr id="2812" name="Rectangle 2812"/>
          <p:cNvSpPr/>
          <p:nvPr/>
        </p:nvSpPr>
        <p:spPr>
          <a:xfrm>
            <a:off x="3981196" y="4515641"/>
            <a:ext cx="2755966" cy="2064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64663" algn="l"/>
              </a:tabLst>
            </a:pPr>
            <a:r>
              <a:rPr lang="en-GB" sz="1425" b="1" i="0" spc="0" baseline="0" dirty="0">
                <a:solidFill>
                  <a:srgbClr val="000000"/>
                </a:solidFill>
                <a:latin typeface="Consolas-Bold"/>
              </a:rPr>
              <a:t>Fa0/3	</a:t>
            </a:r>
            <a:r>
              <a:rPr lang="en-GB" sz="2162" b="1" i="0" spc="0" baseline="-14010" dirty="0">
                <a:solidFill>
                  <a:srgbClr val="000000"/>
                </a:solidFill>
                <a:latin typeface="Consolas-Bold"/>
              </a:rPr>
              <a:t>Fa0/2</a:t>
            </a:r>
          </a:p>
        </p:txBody>
      </p:sp>
      <p:sp>
        <p:nvSpPr>
          <p:cNvPr id="2813" name="Rectangle 2813"/>
          <p:cNvSpPr/>
          <p:nvPr/>
        </p:nvSpPr>
        <p:spPr>
          <a:xfrm>
            <a:off x="6969759" y="3976036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Fa0/1</a:t>
            </a:r>
          </a:p>
        </p:txBody>
      </p:sp>
      <p:sp>
        <p:nvSpPr>
          <p:cNvPr id="2814" name="Rectangle 2814"/>
          <p:cNvSpPr/>
          <p:nvPr/>
        </p:nvSpPr>
        <p:spPr>
          <a:xfrm>
            <a:off x="4386326" y="3005756"/>
            <a:ext cx="1884111" cy="2314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392808" algn="l"/>
              </a:tabLst>
            </a:pPr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Fa0/2	</a:t>
            </a:r>
            <a:r>
              <a:rPr lang="en-GB" sz="2162" b="1" i="0" spc="0" baseline="-27670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815" name="Rectangle 2815"/>
          <p:cNvSpPr/>
          <p:nvPr/>
        </p:nvSpPr>
        <p:spPr>
          <a:xfrm>
            <a:off x="5246370" y="5933123"/>
            <a:ext cx="74371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1" i="0" spc="0" baseline="0" dirty="0">
                <a:solidFill>
                  <a:srgbClr val="FFFFFF"/>
                </a:solidFill>
                <a:latin typeface="Calibri-Bold"/>
              </a:rPr>
              <a:t>E</a:t>
            </a:r>
          </a:p>
        </p:txBody>
      </p:sp>
      <p:sp>
        <p:nvSpPr>
          <p:cNvPr id="2816" name="Rectangle 2816"/>
          <p:cNvSpPr/>
          <p:nvPr/>
        </p:nvSpPr>
        <p:spPr>
          <a:xfrm>
            <a:off x="3168395" y="4429141"/>
            <a:ext cx="4052966" cy="4698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3769">
              <a:tabLst>
                <a:tab pos="3972178" algn="l"/>
                <a:tab pos="3972178" algn="l"/>
              </a:tabLst>
            </a:pPr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B	C	</a:t>
            </a:r>
          </a:p>
          <a:p>
            <a:pPr marL="0">
              <a:lnSpc>
                <a:spcPts val="2497"/>
              </a:lnSpc>
            </a:pPr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</p:txBody>
      </p:sp>
      <p:sp>
        <p:nvSpPr>
          <p:cNvPr id="2817" name="Rectangle 2817"/>
          <p:cNvSpPr/>
          <p:nvPr/>
        </p:nvSpPr>
        <p:spPr>
          <a:xfrm>
            <a:off x="4346828" y="5534898"/>
            <a:ext cx="2016773" cy="2705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526921" algn="l"/>
              </a:tabLst>
            </a:pPr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Fa0/2	</a:t>
            </a:r>
            <a:r>
              <a:rPr lang="en-GB" sz="2162" b="1" i="0" spc="0" baseline="49211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818" name="Rectangle 2818"/>
          <p:cNvSpPr/>
          <p:nvPr/>
        </p:nvSpPr>
        <p:spPr>
          <a:xfrm>
            <a:off x="8696070" y="3288966"/>
            <a:ext cx="596271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Eth0/1</a:t>
            </a:r>
          </a:p>
        </p:txBody>
      </p:sp>
      <p:sp>
        <p:nvSpPr>
          <p:cNvPr id="2819" name="Rectangle 2819"/>
          <p:cNvSpPr/>
          <p:nvPr/>
        </p:nvSpPr>
        <p:spPr>
          <a:xfrm>
            <a:off x="8639809" y="4045505"/>
            <a:ext cx="49130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820" name="Rectangle 2820"/>
          <p:cNvSpPr/>
          <p:nvPr/>
        </p:nvSpPr>
        <p:spPr>
          <a:xfrm>
            <a:off x="7810245" y="4356020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Fa0/4</a:t>
            </a:r>
          </a:p>
        </p:txBody>
      </p:sp>
      <p:sp>
        <p:nvSpPr>
          <p:cNvPr id="2821" name="Rectangle 2821"/>
          <p:cNvSpPr/>
          <p:nvPr/>
        </p:nvSpPr>
        <p:spPr>
          <a:xfrm>
            <a:off x="5923279" y="2694225"/>
            <a:ext cx="596271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Eth0/4</a:t>
            </a:r>
          </a:p>
        </p:txBody>
      </p:sp>
      <p:sp>
        <p:nvSpPr>
          <p:cNvPr id="2822" name="Rectangle 2822"/>
          <p:cNvSpPr/>
          <p:nvPr/>
        </p:nvSpPr>
        <p:spPr>
          <a:xfrm>
            <a:off x="9015730" y="3760232"/>
            <a:ext cx="96212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D</a:t>
            </a:r>
          </a:p>
        </p:txBody>
      </p:sp>
      <p:sp>
        <p:nvSpPr>
          <p:cNvPr id="2823" name="Rectangle 2823"/>
          <p:cNvSpPr/>
          <p:nvPr/>
        </p:nvSpPr>
        <p:spPr>
          <a:xfrm>
            <a:off x="6991984" y="4680759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</p:txBody>
      </p:sp>
      <p:sp>
        <p:nvSpPr>
          <p:cNvPr id="2824" name="Rectangle 2824"/>
          <p:cNvSpPr/>
          <p:nvPr/>
        </p:nvSpPr>
        <p:spPr>
          <a:xfrm>
            <a:off x="1961133" y="5481691"/>
            <a:ext cx="99550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1Gbps (4)</a:t>
            </a:r>
          </a:p>
        </p:txBody>
      </p:sp>
      <p:sp>
        <p:nvSpPr>
          <p:cNvPr id="2825" name="Rectangle 2825"/>
          <p:cNvSpPr/>
          <p:nvPr/>
        </p:nvSpPr>
        <p:spPr>
          <a:xfrm>
            <a:off x="1961133" y="6311001"/>
            <a:ext cx="1442866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 Mbps (100)</a:t>
            </a:r>
          </a:p>
        </p:txBody>
      </p:sp>
      <p:sp>
        <p:nvSpPr>
          <p:cNvPr id="2826" name="Rectangle 2826"/>
          <p:cNvSpPr/>
          <p:nvPr/>
        </p:nvSpPr>
        <p:spPr>
          <a:xfrm>
            <a:off x="1961133" y="5896346"/>
            <a:ext cx="1442866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100 Mbps (19)</a:t>
            </a:r>
          </a:p>
        </p:txBody>
      </p:sp>
      <p:sp>
        <p:nvSpPr>
          <p:cNvPr id="2827" name="Rectangle 2827"/>
          <p:cNvSpPr/>
          <p:nvPr/>
        </p:nvSpPr>
        <p:spPr>
          <a:xfrm>
            <a:off x="8165465" y="5206083"/>
            <a:ext cx="994524" cy="200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0" i="0" spc="0" baseline="0" dirty="0">
                <a:solidFill>
                  <a:srgbClr val="000000"/>
                </a:solidFill>
                <a:latin typeface="Consolas"/>
              </a:rPr>
              <a:t>Root Port</a:t>
            </a:r>
          </a:p>
        </p:txBody>
      </p:sp>
      <p:sp>
        <p:nvSpPr>
          <p:cNvPr id="2828" name="Rectangle 2828"/>
          <p:cNvSpPr/>
          <p:nvPr/>
        </p:nvSpPr>
        <p:spPr>
          <a:xfrm>
            <a:off x="8169275" y="5908729"/>
            <a:ext cx="132867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Blocked Port</a:t>
            </a:r>
          </a:p>
        </p:txBody>
      </p:sp>
      <p:sp>
        <p:nvSpPr>
          <p:cNvPr id="2829" name="Rectangle 2829"/>
          <p:cNvSpPr/>
          <p:nvPr/>
        </p:nvSpPr>
        <p:spPr>
          <a:xfrm>
            <a:off x="8156193" y="5557256"/>
            <a:ext cx="166184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Designated Port</a:t>
            </a:r>
          </a:p>
        </p:txBody>
      </p:sp>
      <p:sp>
        <p:nvSpPr>
          <p:cNvPr id="2830" name="Rectangle 2830"/>
          <p:cNvSpPr/>
          <p:nvPr/>
        </p:nvSpPr>
        <p:spPr>
          <a:xfrm>
            <a:off x="3411601" y="2487031"/>
            <a:ext cx="668678" cy="4483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1125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Root </a:t>
            </a:r>
          </a:p>
          <a:p>
            <a:pPr marL="0">
              <a:lnSpc>
                <a:spcPts val="1952"/>
              </a:lnSpc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Bridge</a:t>
            </a:r>
          </a:p>
        </p:txBody>
      </p:sp>
      <p:sp>
        <p:nvSpPr>
          <p:cNvPr id="2831" name="Rectangle 2831"/>
          <p:cNvSpPr/>
          <p:nvPr/>
        </p:nvSpPr>
        <p:spPr>
          <a:xfrm>
            <a:off x="604002" y="163958"/>
            <a:ext cx="812663" cy="2402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933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74"/>
              </a:lnSpc>
            </a:pPr>
            <a:r>
              <a:rPr lang="en-GB" sz="900" b="1" i="0" spc="104" baseline="0" dirty="0">
                <a:solidFill>
                  <a:srgbClr val="9C5E07"/>
                </a:solidFill>
                <a:latin typeface="Times New Roman"/>
              </a:rPr>
              <a:t>50</a:t>
            </a:r>
            <a:r>
              <a:rPr lang="en-GB" sz="900" b="1" i="0" spc="-68" baseline="0" dirty="0">
                <a:solidFill>
                  <a:srgbClr val="9C5E07"/>
                </a:solidFill>
                <a:latin typeface="Times New Roman"/>
              </a:rPr>
              <a:t> </a:t>
            </a:r>
            <a:r>
              <a:rPr lang="en-GB" sz="700" b="0" i="0" spc="0" baseline="0" dirty="0">
                <a:solidFill>
                  <a:srgbClr val="9C5E07"/>
                </a:solidFill>
                <a:latin typeface="Arial"/>
              </a:rPr>
              <a:t>LABORATORY</a:t>
            </a:r>
          </a:p>
        </p:txBody>
      </p:sp>
      <p:sp>
        <p:nvSpPr>
          <p:cNvPr id="2832" name="Rectangle 2832"/>
          <p:cNvSpPr/>
          <p:nvPr/>
        </p:nvSpPr>
        <p:spPr>
          <a:xfrm>
            <a:off x="11078994" y="1271969"/>
            <a:ext cx="670517" cy="3234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GB" sz="2100" b="1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GB" sz="757" b="1" i="0" spc="0" baseline="-107999" dirty="0">
                <a:solidFill>
                  <a:srgbClr val="000000"/>
                </a:solidFill>
                <a:latin typeface="Arial"/>
              </a:rPr>
              <a:t>i</a:t>
            </a:r>
            <a:r>
              <a:rPr lang="en-GB" sz="757" b="1" i="0" spc="189" baseline="-107999" dirty="0">
                <a:solidFill>
                  <a:srgbClr val="000000"/>
                </a:solidFill>
                <a:latin typeface="Arial"/>
              </a:rPr>
              <a:t>t</a:t>
            </a:r>
            <a:r>
              <a:rPr lang="en-GB" sz="757" b="1" i="0" spc="0" baseline="-107999" dirty="0">
                <a:solidFill>
                  <a:srgbClr val="000000"/>
                </a:solidFill>
                <a:latin typeface="Arial"/>
              </a:rPr>
              <a:t>cwinacted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3" name="Freeform 283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9140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1404"/>
                </a:lnTo>
                <a:close/>
                <a:moveTo>
                  <a:pt x="656659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  <a:moveTo>
                  <a:pt x="11339068" y="1527556"/>
                </a:moveTo>
                <a:lnTo>
                  <a:pt x="11751818" y="1527556"/>
                </a:lnTo>
                <a:lnTo>
                  <a:pt x="11751818" y="1588262"/>
                </a:lnTo>
                <a:lnTo>
                  <a:pt x="11339068" y="1588262"/>
                </a:lnTo>
                <a:lnTo>
                  <a:pt x="11339068" y="152755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4" name="Picture 283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835" name="Picture 283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2836" name="Picture 283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500" y="2990787"/>
            <a:ext cx="1986026" cy="823912"/>
          </a:xfrm>
          <a:prstGeom prst="rect">
            <a:avLst/>
          </a:prstGeom>
          <a:noFill/>
        </p:spPr>
      </p:pic>
      <p:sp>
        <p:nvSpPr>
          <p:cNvPr id="2837" name="Freeform 2837"/>
          <p:cNvSpPr/>
          <p:nvPr/>
        </p:nvSpPr>
        <p:spPr>
          <a:xfrm>
            <a:off x="7872476" y="3043174"/>
            <a:ext cx="1862455" cy="684784"/>
          </a:xfrm>
          <a:custGeom>
            <a:avLst/>
            <a:gdLst/>
            <a:ahLst/>
            <a:cxnLst/>
            <a:rect l="0" t="0" r="0" b="0"/>
            <a:pathLst>
              <a:path w="1862455" h="684784">
                <a:moveTo>
                  <a:pt x="0" y="684784"/>
                </a:moveTo>
                <a:lnTo>
                  <a:pt x="1862455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8" name="Picture 283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9075" y="2085848"/>
            <a:ext cx="2052701" cy="1709801"/>
          </a:xfrm>
          <a:prstGeom prst="rect">
            <a:avLst/>
          </a:prstGeom>
          <a:noFill/>
        </p:spPr>
      </p:pic>
      <p:sp>
        <p:nvSpPr>
          <p:cNvPr id="2839" name="Freeform 2839"/>
          <p:cNvSpPr/>
          <p:nvPr/>
        </p:nvSpPr>
        <p:spPr>
          <a:xfrm>
            <a:off x="4091051" y="2138427"/>
            <a:ext cx="1921256" cy="1571878"/>
          </a:xfrm>
          <a:custGeom>
            <a:avLst/>
            <a:gdLst/>
            <a:ahLst/>
            <a:cxnLst/>
            <a:rect l="0" t="0" r="0" b="0"/>
            <a:pathLst>
              <a:path w="1921256" h="1571878">
                <a:moveTo>
                  <a:pt x="0" y="1571878"/>
                </a:moveTo>
                <a:lnTo>
                  <a:pt x="1921256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40" name="Picture 284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219325"/>
            <a:ext cx="1852676" cy="1557274"/>
          </a:xfrm>
          <a:prstGeom prst="rect">
            <a:avLst/>
          </a:prstGeom>
          <a:noFill/>
        </p:spPr>
      </p:pic>
      <p:sp>
        <p:nvSpPr>
          <p:cNvPr id="2841" name="Freeform 2841"/>
          <p:cNvSpPr/>
          <p:nvPr/>
        </p:nvSpPr>
        <p:spPr>
          <a:xfrm>
            <a:off x="6005576" y="2262252"/>
            <a:ext cx="1725803" cy="1433575"/>
          </a:xfrm>
          <a:custGeom>
            <a:avLst/>
            <a:gdLst/>
            <a:ahLst/>
            <a:cxnLst/>
            <a:rect l="0" t="0" r="0" b="0"/>
            <a:pathLst>
              <a:path w="1725803" h="1433575">
                <a:moveTo>
                  <a:pt x="0" y="0"/>
                </a:moveTo>
                <a:lnTo>
                  <a:pt x="1725803" y="1433575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42" name="Picture 284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7825" y="1952625"/>
            <a:ext cx="1000125" cy="400050"/>
          </a:xfrm>
          <a:prstGeom prst="rect">
            <a:avLst/>
          </a:prstGeom>
          <a:noFill/>
        </p:spPr>
      </p:pic>
      <p:pic>
        <p:nvPicPr>
          <p:cNvPr id="2843" name="Picture 284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4775" y="3648202"/>
            <a:ext cx="2005076" cy="1623949"/>
          </a:xfrm>
          <a:prstGeom prst="rect">
            <a:avLst/>
          </a:prstGeom>
          <a:noFill/>
        </p:spPr>
      </p:pic>
      <p:sp>
        <p:nvSpPr>
          <p:cNvPr id="2844" name="Freeform 2844"/>
          <p:cNvSpPr/>
          <p:nvPr/>
        </p:nvSpPr>
        <p:spPr>
          <a:xfrm>
            <a:off x="3986276" y="3700527"/>
            <a:ext cx="1868932" cy="1486153"/>
          </a:xfrm>
          <a:custGeom>
            <a:avLst/>
            <a:gdLst/>
            <a:ahLst/>
            <a:cxnLst/>
            <a:rect l="0" t="0" r="0" b="0"/>
            <a:pathLst>
              <a:path w="1868932" h="1486153">
                <a:moveTo>
                  <a:pt x="1868932" y="1486153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45" name="Picture 284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7825" y="5010150"/>
            <a:ext cx="1000125" cy="400050"/>
          </a:xfrm>
          <a:prstGeom prst="rect">
            <a:avLst/>
          </a:prstGeom>
          <a:noFill/>
        </p:spPr>
      </p:pic>
      <p:pic>
        <p:nvPicPr>
          <p:cNvPr id="2846" name="Picture 284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3524250"/>
            <a:ext cx="1000125" cy="400050"/>
          </a:xfrm>
          <a:prstGeom prst="rect">
            <a:avLst/>
          </a:prstGeom>
          <a:noFill/>
        </p:spPr>
      </p:pic>
      <p:pic>
        <p:nvPicPr>
          <p:cNvPr id="2847" name="Picture 284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4725" y="3524250"/>
            <a:ext cx="1009650" cy="400050"/>
          </a:xfrm>
          <a:prstGeom prst="rect">
            <a:avLst/>
          </a:prstGeom>
          <a:noFill/>
        </p:spPr>
      </p:pic>
      <p:pic>
        <p:nvPicPr>
          <p:cNvPr id="2848" name="Picture 284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2100" y="2867025"/>
            <a:ext cx="1009650" cy="400050"/>
          </a:xfrm>
          <a:prstGeom prst="rect">
            <a:avLst/>
          </a:prstGeom>
          <a:noFill/>
        </p:spPr>
      </p:pic>
      <p:sp>
        <p:nvSpPr>
          <p:cNvPr id="2849" name="Freeform 2849"/>
          <p:cNvSpPr/>
          <p:nvPr/>
        </p:nvSpPr>
        <p:spPr>
          <a:xfrm>
            <a:off x="1790700" y="5133975"/>
            <a:ext cx="2552700" cy="1533525"/>
          </a:xfrm>
          <a:custGeom>
            <a:avLst/>
            <a:gdLst/>
            <a:ahLst/>
            <a:cxnLst/>
            <a:rect l="0" t="0" r="0" b="0"/>
            <a:pathLst>
              <a:path w="2552700" h="1533525">
                <a:moveTo>
                  <a:pt x="0" y="255651"/>
                </a:moveTo>
                <a:cubicBezTo>
                  <a:pt x="0" y="114428"/>
                  <a:pt x="114426" y="0"/>
                  <a:pt x="255651" y="0"/>
                </a:cubicBezTo>
                <a:lnTo>
                  <a:pt x="2297048" y="0"/>
                </a:lnTo>
                <a:cubicBezTo>
                  <a:pt x="2438272" y="0"/>
                  <a:pt x="2552700" y="114428"/>
                  <a:pt x="2552700" y="255651"/>
                </a:cubicBezTo>
                <a:lnTo>
                  <a:pt x="2552700" y="1277938"/>
                </a:lnTo>
                <a:cubicBezTo>
                  <a:pt x="2552700" y="1419098"/>
                  <a:pt x="2438272" y="1533525"/>
                  <a:pt x="2297048" y="1533525"/>
                </a:cubicBezTo>
                <a:lnTo>
                  <a:pt x="255651" y="1533525"/>
                </a:lnTo>
                <a:cubicBezTo>
                  <a:pt x="114426" y="1533525"/>
                  <a:pt x="0" y="1419098"/>
                  <a:pt x="0" y="1277938"/>
                </a:cubicBezTo>
                <a:close/>
                <a:moveTo>
                  <a:pt x="-322326" y="1724025"/>
                </a:moveTo>
              </a:path>
            </a:pathLst>
          </a:custGeom>
          <a:solidFill>
            <a:srgbClr val="F2DAD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0" name="Freeform 2850"/>
          <p:cNvSpPr/>
          <p:nvPr/>
        </p:nvSpPr>
        <p:spPr>
          <a:xfrm>
            <a:off x="1790700" y="5133975"/>
            <a:ext cx="2552700" cy="1533525"/>
          </a:xfrm>
          <a:custGeom>
            <a:avLst/>
            <a:gdLst/>
            <a:ahLst/>
            <a:cxnLst/>
            <a:rect l="0" t="0" r="0" b="0"/>
            <a:pathLst>
              <a:path w="2552700" h="1533525">
                <a:moveTo>
                  <a:pt x="0" y="255651"/>
                </a:moveTo>
                <a:cubicBezTo>
                  <a:pt x="0" y="114428"/>
                  <a:pt x="114426" y="0"/>
                  <a:pt x="255651" y="0"/>
                </a:cubicBezTo>
                <a:lnTo>
                  <a:pt x="2297048" y="0"/>
                </a:lnTo>
                <a:cubicBezTo>
                  <a:pt x="2438272" y="0"/>
                  <a:pt x="2552700" y="114428"/>
                  <a:pt x="2552700" y="255651"/>
                </a:cubicBezTo>
                <a:lnTo>
                  <a:pt x="2552700" y="1277938"/>
                </a:lnTo>
                <a:cubicBezTo>
                  <a:pt x="2552700" y="1419098"/>
                  <a:pt x="2438272" y="1533525"/>
                  <a:pt x="2297048" y="1533525"/>
                </a:cubicBezTo>
                <a:lnTo>
                  <a:pt x="255651" y="1533525"/>
                </a:lnTo>
                <a:cubicBezTo>
                  <a:pt x="114426" y="1533525"/>
                  <a:pt x="0" y="1419098"/>
                  <a:pt x="0" y="1277938"/>
                </a:cubicBezTo>
                <a:close/>
                <a:moveTo>
                  <a:pt x="-322326" y="172402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51" name="Picture 233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2350" y="5438839"/>
            <a:ext cx="776287" cy="138112"/>
          </a:xfrm>
          <a:prstGeom prst="rect">
            <a:avLst/>
          </a:prstGeom>
          <a:noFill/>
        </p:spPr>
      </p:pic>
      <p:pic>
        <p:nvPicPr>
          <p:cNvPr id="2852" name="Picture 234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2350" y="5857875"/>
            <a:ext cx="776287" cy="138112"/>
          </a:xfrm>
          <a:prstGeom prst="rect">
            <a:avLst/>
          </a:prstGeom>
          <a:noFill/>
        </p:spPr>
      </p:pic>
      <p:pic>
        <p:nvPicPr>
          <p:cNvPr id="2853" name="Picture 234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2825" y="6267450"/>
            <a:ext cx="776287" cy="138112"/>
          </a:xfrm>
          <a:prstGeom prst="rect">
            <a:avLst/>
          </a:prstGeom>
          <a:noFill/>
        </p:spPr>
      </p:pic>
      <p:sp>
        <p:nvSpPr>
          <p:cNvPr id="2854" name="Freeform 2854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5" name="Freeform 2855"/>
          <p:cNvSpPr/>
          <p:nvPr/>
        </p:nvSpPr>
        <p:spPr>
          <a:xfrm>
            <a:off x="595376" y="285054"/>
            <a:ext cx="818642" cy="109408"/>
          </a:xfrm>
          <a:custGeom>
            <a:avLst/>
            <a:gdLst/>
            <a:ahLst/>
            <a:cxnLst/>
            <a:rect l="0" t="0" r="0" b="0"/>
            <a:pathLst>
              <a:path w="818642" h="109408">
                <a:moveTo>
                  <a:pt x="1" y="109408"/>
                </a:moveTo>
                <a:lnTo>
                  <a:pt x="818642" y="10940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7294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6" name="Freeform 2856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7" name="Freeform 2857"/>
          <p:cNvSpPr/>
          <p:nvPr/>
        </p:nvSpPr>
        <p:spPr>
          <a:xfrm>
            <a:off x="11332718" y="1521206"/>
            <a:ext cx="425450" cy="73406"/>
          </a:xfrm>
          <a:custGeom>
            <a:avLst/>
            <a:gdLst/>
            <a:ahLst/>
            <a:cxnLst/>
            <a:rect l="0" t="0" r="0" b="0"/>
            <a:pathLst>
              <a:path w="425450" h="73406">
                <a:moveTo>
                  <a:pt x="0" y="73406"/>
                </a:moveTo>
                <a:lnTo>
                  <a:pt x="425450" y="73406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679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8" name="Rectangle 2858"/>
          <p:cNvSpPr/>
          <p:nvPr/>
        </p:nvSpPr>
        <p:spPr>
          <a:xfrm>
            <a:off x="598169" y="866112"/>
            <a:ext cx="6235548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Topologie logică finală</a:t>
            </a:r>
          </a:p>
        </p:txBody>
      </p:sp>
      <p:sp>
        <p:nvSpPr>
          <p:cNvPr id="2859" name="Rectangle 2859"/>
          <p:cNvSpPr/>
          <p:nvPr/>
        </p:nvSpPr>
        <p:spPr>
          <a:xfrm>
            <a:off x="2072894" y="6449140"/>
            <a:ext cx="9584385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400286" algn="l"/>
              </a:tabLst>
            </a:pPr>
            <a:r>
              <a:rPr lang="en-GB" sz="1802" b="0" i="0" spc="0" baseline="0" dirty="0">
                <a:solidFill>
                  <a:srgbClr val="000000"/>
                </a:solidFill>
                <a:latin typeface="Calibri"/>
              </a:rPr>
              <a:t>10/10/23	</a:t>
            </a:r>
            <a:r>
              <a:rPr lang="en-GB" sz="1818" b="0" i="0" spc="0" baseline="13958" dirty="0">
                <a:solidFill>
                  <a:srgbClr val="898989"/>
                </a:solidFill>
                <a:latin typeface="WorkSans-Regular"/>
              </a:rPr>
              <a:t>62</a:t>
            </a:r>
          </a:p>
        </p:txBody>
      </p:sp>
      <p:sp>
        <p:nvSpPr>
          <p:cNvPr id="2860" name="Rectangle 2860"/>
          <p:cNvSpPr/>
          <p:nvPr/>
        </p:nvSpPr>
        <p:spPr>
          <a:xfrm>
            <a:off x="5805170" y="2197878"/>
            <a:ext cx="92546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A</a:t>
            </a:r>
          </a:p>
        </p:txBody>
      </p:sp>
      <p:sp>
        <p:nvSpPr>
          <p:cNvPr id="2861" name="Rectangle 2861"/>
          <p:cNvSpPr/>
          <p:nvPr/>
        </p:nvSpPr>
        <p:spPr>
          <a:xfrm>
            <a:off x="3759200" y="3317160"/>
            <a:ext cx="4268282" cy="187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776980" algn="l"/>
              </a:tabLst>
            </a:pPr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Fa0/1	</a:t>
            </a:r>
            <a:r>
              <a:rPr lang="en-GB" sz="2162" b="1" i="0" spc="0" baseline="-3502" dirty="0">
                <a:solidFill>
                  <a:srgbClr val="000000"/>
                </a:solidFill>
                <a:latin typeface="Consolas-Bold"/>
              </a:rPr>
              <a:t>Fa0/1</a:t>
            </a:r>
          </a:p>
        </p:txBody>
      </p:sp>
      <p:sp>
        <p:nvSpPr>
          <p:cNvPr id="2862" name="Rectangle 2862"/>
          <p:cNvSpPr/>
          <p:nvPr/>
        </p:nvSpPr>
        <p:spPr>
          <a:xfrm>
            <a:off x="4991100" y="2308145"/>
            <a:ext cx="1857822" cy="222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366520" algn="l"/>
              </a:tabLst>
            </a:pPr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Fa0/2	</a:t>
            </a:r>
            <a:r>
              <a:rPr lang="en-GB" sz="2162" b="1" i="0" spc="0" baseline="22907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863" name="Rectangle 2863"/>
          <p:cNvSpPr/>
          <p:nvPr/>
        </p:nvSpPr>
        <p:spPr>
          <a:xfrm>
            <a:off x="5805170" y="5260483"/>
            <a:ext cx="74526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E</a:t>
            </a:r>
          </a:p>
        </p:txBody>
      </p:sp>
      <p:sp>
        <p:nvSpPr>
          <p:cNvPr id="2864" name="Rectangle 2864"/>
          <p:cNvSpPr/>
          <p:nvPr/>
        </p:nvSpPr>
        <p:spPr>
          <a:xfrm>
            <a:off x="3758565" y="3771916"/>
            <a:ext cx="4002547" cy="441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1450">
              <a:tabLst>
                <a:tab pos="3921759" algn="l"/>
                <a:tab pos="3921759" algn="l"/>
              </a:tabLst>
            </a:pPr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B	C	</a:t>
            </a:r>
          </a:p>
          <a:p>
            <a:pPr marL="0">
              <a:lnSpc>
                <a:spcPts val="2275"/>
              </a:lnSpc>
            </a:pPr>
            <a:r>
              <a:rPr lang="en-GB" sz="1425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</p:txBody>
      </p:sp>
      <p:sp>
        <p:nvSpPr>
          <p:cNvPr id="2865" name="Rectangle 2865"/>
          <p:cNvSpPr/>
          <p:nvPr/>
        </p:nvSpPr>
        <p:spPr>
          <a:xfrm>
            <a:off x="4988814" y="4967779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Fa0/2</a:t>
            </a:r>
          </a:p>
        </p:txBody>
      </p:sp>
      <p:sp>
        <p:nvSpPr>
          <p:cNvPr id="2866" name="Rectangle 2866"/>
          <p:cNvSpPr/>
          <p:nvPr/>
        </p:nvSpPr>
        <p:spPr>
          <a:xfrm>
            <a:off x="9189719" y="3300650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867" name="Rectangle 2867"/>
          <p:cNvSpPr/>
          <p:nvPr/>
        </p:nvSpPr>
        <p:spPr>
          <a:xfrm>
            <a:off x="8368283" y="3660695"/>
            <a:ext cx="489852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000000"/>
                </a:solidFill>
                <a:latin typeface="Consolas-Bold"/>
              </a:rPr>
              <a:t>Fa0/4</a:t>
            </a:r>
          </a:p>
        </p:txBody>
      </p:sp>
      <p:sp>
        <p:nvSpPr>
          <p:cNvPr id="2868" name="Rectangle 2868"/>
          <p:cNvSpPr/>
          <p:nvPr/>
        </p:nvSpPr>
        <p:spPr>
          <a:xfrm>
            <a:off x="9536683" y="3109611"/>
            <a:ext cx="96212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D</a:t>
            </a:r>
          </a:p>
        </p:txBody>
      </p:sp>
      <p:sp>
        <p:nvSpPr>
          <p:cNvPr id="2869" name="Rectangle 2869"/>
          <p:cNvSpPr/>
          <p:nvPr/>
        </p:nvSpPr>
        <p:spPr>
          <a:xfrm>
            <a:off x="2067560" y="5419207"/>
            <a:ext cx="99550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1Gbps (4)</a:t>
            </a:r>
          </a:p>
        </p:txBody>
      </p:sp>
      <p:sp>
        <p:nvSpPr>
          <p:cNvPr id="2870" name="Rectangle 2870"/>
          <p:cNvSpPr/>
          <p:nvPr/>
        </p:nvSpPr>
        <p:spPr>
          <a:xfrm>
            <a:off x="2067560" y="6248454"/>
            <a:ext cx="1442866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 Mbps (100)</a:t>
            </a:r>
          </a:p>
        </p:txBody>
      </p:sp>
      <p:sp>
        <p:nvSpPr>
          <p:cNvPr id="2871" name="Rectangle 2871"/>
          <p:cNvSpPr/>
          <p:nvPr/>
        </p:nvSpPr>
        <p:spPr>
          <a:xfrm>
            <a:off x="2067560" y="5833798"/>
            <a:ext cx="1442866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100 Mbps (19)</a:t>
            </a:r>
          </a:p>
        </p:txBody>
      </p:sp>
      <p:sp>
        <p:nvSpPr>
          <p:cNvPr id="2872" name="Rectangle 2872"/>
          <p:cNvSpPr/>
          <p:nvPr/>
        </p:nvSpPr>
        <p:spPr>
          <a:xfrm>
            <a:off x="604002" y="163958"/>
            <a:ext cx="812663" cy="2402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933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74"/>
              </a:lnSpc>
            </a:pPr>
            <a:r>
              <a:rPr lang="en-GB" sz="900" b="1" i="0" spc="104" baseline="0" dirty="0">
                <a:solidFill>
                  <a:srgbClr val="9C5E07"/>
                </a:solidFill>
                <a:latin typeface="Times New Roman"/>
              </a:rPr>
              <a:t>50</a:t>
            </a:r>
            <a:r>
              <a:rPr lang="en-GB" sz="900" b="1" i="0" spc="-68" baseline="0" dirty="0">
                <a:solidFill>
                  <a:srgbClr val="9C5E07"/>
                </a:solidFill>
                <a:latin typeface="Times New Roman"/>
              </a:rPr>
              <a:t> </a:t>
            </a:r>
            <a:r>
              <a:rPr lang="en-GB" sz="700" b="0" i="0" spc="0" baseline="0" dirty="0">
                <a:solidFill>
                  <a:srgbClr val="9C5E07"/>
                </a:solidFill>
                <a:latin typeface="Arial"/>
              </a:rPr>
              <a:t>LABORATORY</a:t>
            </a:r>
          </a:p>
        </p:txBody>
      </p:sp>
      <p:sp>
        <p:nvSpPr>
          <p:cNvPr id="2873" name="Rectangle 2873"/>
          <p:cNvSpPr/>
          <p:nvPr/>
        </p:nvSpPr>
        <p:spPr>
          <a:xfrm>
            <a:off x="11078994" y="1271969"/>
            <a:ext cx="670517" cy="3234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GB" sz="2100" b="1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GB" sz="757" b="1" i="0" spc="0" baseline="-107999" dirty="0">
                <a:solidFill>
                  <a:srgbClr val="000000"/>
                </a:solidFill>
                <a:latin typeface="Arial"/>
              </a:rPr>
              <a:t>i</a:t>
            </a:r>
            <a:r>
              <a:rPr lang="en-GB" sz="757" b="1" i="0" spc="189" baseline="-107999" dirty="0">
                <a:solidFill>
                  <a:srgbClr val="000000"/>
                </a:solidFill>
                <a:latin typeface="Arial"/>
              </a:rPr>
              <a:t>t</a:t>
            </a:r>
            <a:r>
              <a:rPr lang="en-GB" sz="757" b="1" i="0" spc="0" baseline="-107999" dirty="0">
                <a:solidFill>
                  <a:srgbClr val="000000"/>
                </a:solidFill>
                <a:latin typeface="Arial"/>
              </a:rPr>
              <a:t>cwinacted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Freeform 287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75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876" name="Picture 28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2877" name="Picture 28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9975" y="2666937"/>
            <a:ext cx="3652901" cy="138112"/>
          </a:xfrm>
          <a:prstGeom prst="rect">
            <a:avLst/>
          </a:prstGeom>
          <a:noFill/>
        </p:spPr>
      </p:pic>
      <p:pic>
        <p:nvPicPr>
          <p:cNvPr id="2878" name="Picture 28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2375" y="2933637"/>
            <a:ext cx="3652901" cy="138112"/>
          </a:xfrm>
          <a:prstGeom prst="rect">
            <a:avLst/>
          </a:prstGeom>
          <a:noFill/>
        </p:spPr>
      </p:pic>
      <p:pic>
        <p:nvPicPr>
          <p:cNvPr id="2879" name="Picture 284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2300" y="2628900"/>
            <a:ext cx="1000125" cy="400050"/>
          </a:xfrm>
          <a:prstGeom prst="rect">
            <a:avLst/>
          </a:prstGeom>
          <a:noFill/>
        </p:spPr>
      </p:pic>
      <p:pic>
        <p:nvPicPr>
          <p:cNvPr id="2880" name="Picture 284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450" y="2628900"/>
            <a:ext cx="1000125" cy="400050"/>
          </a:xfrm>
          <a:prstGeom prst="rect">
            <a:avLst/>
          </a:prstGeom>
          <a:noFill/>
        </p:spPr>
      </p:pic>
      <p:sp>
        <p:nvSpPr>
          <p:cNvPr id="2881" name="Freeform 2881"/>
          <p:cNvSpPr/>
          <p:nvPr/>
        </p:nvSpPr>
        <p:spPr>
          <a:xfrm>
            <a:off x="4024376" y="250037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37972" y="435762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2" name="Freeform 2882"/>
          <p:cNvSpPr/>
          <p:nvPr/>
        </p:nvSpPr>
        <p:spPr>
          <a:xfrm>
            <a:off x="4024376" y="2500377"/>
            <a:ext cx="285750" cy="295275"/>
          </a:xfrm>
          <a:custGeom>
            <a:avLst/>
            <a:gdLst/>
            <a:ahLst/>
            <a:cxnLst/>
            <a:rect l="0" t="0" r="0" b="0"/>
            <a:pathLst>
              <a:path w="285750" h="295275">
                <a:moveTo>
                  <a:pt x="0" y="295275"/>
                </a:moveTo>
                <a:lnTo>
                  <a:pt x="142875" y="0"/>
                </a:lnTo>
                <a:lnTo>
                  <a:pt x="285750" y="295275"/>
                </a:lnTo>
                <a:close/>
                <a:moveTo>
                  <a:pt x="37972" y="435762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3" name="Freeform 2883"/>
          <p:cNvSpPr/>
          <p:nvPr/>
        </p:nvSpPr>
        <p:spPr>
          <a:xfrm>
            <a:off x="3900551" y="2805177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-133478" y="405282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4" name="Freeform 2884"/>
          <p:cNvSpPr/>
          <p:nvPr/>
        </p:nvSpPr>
        <p:spPr>
          <a:xfrm>
            <a:off x="3900551" y="2805177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-133478" y="405282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5" name="Freeform 2885"/>
          <p:cNvSpPr/>
          <p:nvPr/>
        </p:nvSpPr>
        <p:spPr>
          <a:xfrm>
            <a:off x="6700901" y="2586102"/>
            <a:ext cx="228600" cy="228600"/>
          </a:xfrm>
          <a:custGeom>
            <a:avLst/>
            <a:gdLst/>
            <a:ahLst/>
            <a:cxnLst/>
            <a:rect l="0" t="0" r="0" b="0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6" name="Freeform 2886"/>
          <p:cNvSpPr/>
          <p:nvPr/>
        </p:nvSpPr>
        <p:spPr>
          <a:xfrm>
            <a:off x="6700901" y="2586102"/>
            <a:ext cx="228600" cy="228600"/>
          </a:xfrm>
          <a:custGeom>
            <a:avLst/>
            <a:gdLst/>
            <a:ahLst/>
            <a:cxnLst/>
            <a:rect l="0" t="0" r="0" b="0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7" name="Freeform 2887"/>
          <p:cNvSpPr/>
          <p:nvPr/>
        </p:nvSpPr>
        <p:spPr>
          <a:xfrm>
            <a:off x="6510401" y="2824227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-2762378" y="4033773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8" name="Freeform 2888"/>
          <p:cNvSpPr/>
          <p:nvPr/>
        </p:nvSpPr>
        <p:spPr>
          <a:xfrm>
            <a:off x="6510401" y="2824227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142875" y="0"/>
                </a:lnTo>
                <a:lnTo>
                  <a:pt x="285750" y="285750"/>
                </a:lnTo>
                <a:close/>
                <a:moveTo>
                  <a:pt x="-2762378" y="4033773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9" name="Freeform 2889"/>
          <p:cNvSpPr/>
          <p:nvPr/>
        </p:nvSpPr>
        <p:spPr>
          <a:xfrm>
            <a:off x="1714500" y="2314575"/>
            <a:ext cx="1524000" cy="514350"/>
          </a:xfrm>
          <a:custGeom>
            <a:avLst/>
            <a:gdLst/>
            <a:ahLst/>
            <a:cxnLst/>
            <a:rect l="0" t="0" r="0" b="0"/>
            <a:pathLst>
              <a:path w="1524000" h="514350">
                <a:moveTo>
                  <a:pt x="0" y="85725"/>
                </a:moveTo>
                <a:cubicBezTo>
                  <a:pt x="0" y="38354"/>
                  <a:pt x="38354" y="0"/>
                  <a:pt x="85725" y="0"/>
                </a:cubicBezTo>
                <a:lnTo>
                  <a:pt x="727836" y="0"/>
                </a:lnTo>
                <a:lnTo>
                  <a:pt x="1039876" y="0"/>
                </a:lnTo>
                <a:lnTo>
                  <a:pt x="1162050" y="0"/>
                </a:lnTo>
                <a:cubicBezTo>
                  <a:pt x="1209420" y="0"/>
                  <a:pt x="1247775" y="38354"/>
                  <a:pt x="1247775" y="85725"/>
                </a:cubicBezTo>
                <a:lnTo>
                  <a:pt x="1247775" y="300102"/>
                </a:lnTo>
                <a:lnTo>
                  <a:pt x="1524000" y="355600"/>
                </a:lnTo>
                <a:lnTo>
                  <a:pt x="1247775" y="428625"/>
                </a:lnTo>
                <a:cubicBezTo>
                  <a:pt x="1247775" y="475997"/>
                  <a:pt x="1209420" y="514350"/>
                  <a:pt x="1162050" y="514350"/>
                </a:cubicBezTo>
                <a:lnTo>
                  <a:pt x="1039876" y="514350"/>
                </a:lnTo>
                <a:lnTo>
                  <a:pt x="727836" y="514350"/>
                </a:lnTo>
                <a:lnTo>
                  <a:pt x="85725" y="514350"/>
                </a:lnTo>
                <a:cubicBezTo>
                  <a:pt x="38354" y="514350"/>
                  <a:pt x="0" y="475997"/>
                  <a:pt x="0" y="428625"/>
                </a:cubicBezTo>
                <a:lnTo>
                  <a:pt x="0" y="428625"/>
                </a:lnTo>
                <a:lnTo>
                  <a:pt x="0" y="300102"/>
                </a:lnTo>
                <a:close/>
                <a:moveTo>
                  <a:pt x="2743200" y="4543425"/>
                </a:moveTo>
              </a:path>
            </a:pathLst>
          </a:custGeom>
          <a:solidFill>
            <a:srgbClr val="DAE5F1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0" name="Freeform 2890"/>
          <p:cNvSpPr/>
          <p:nvPr/>
        </p:nvSpPr>
        <p:spPr>
          <a:xfrm>
            <a:off x="1714500" y="2314575"/>
            <a:ext cx="1524000" cy="514350"/>
          </a:xfrm>
          <a:custGeom>
            <a:avLst/>
            <a:gdLst/>
            <a:ahLst/>
            <a:cxnLst/>
            <a:rect l="0" t="0" r="0" b="0"/>
            <a:pathLst>
              <a:path w="1524000" h="514350">
                <a:moveTo>
                  <a:pt x="0" y="85725"/>
                </a:moveTo>
                <a:cubicBezTo>
                  <a:pt x="0" y="38354"/>
                  <a:pt x="38354" y="0"/>
                  <a:pt x="85725" y="0"/>
                </a:cubicBezTo>
                <a:lnTo>
                  <a:pt x="727836" y="0"/>
                </a:lnTo>
                <a:lnTo>
                  <a:pt x="1039876" y="0"/>
                </a:lnTo>
                <a:lnTo>
                  <a:pt x="1162050" y="0"/>
                </a:lnTo>
                <a:cubicBezTo>
                  <a:pt x="1209420" y="0"/>
                  <a:pt x="1247775" y="38354"/>
                  <a:pt x="1247775" y="85725"/>
                </a:cubicBezTo>
                <a:lnTo>
                  <a:pt x="1247775" y="300102"/>
                </a:lnTo>
                <a:lnTo>
                  <a:pt x="1524000" y="355600"/>
                </a:lnTo>
                <a:lnTo>
                  <a:pt x="1247775" y="428625"/>
                </a:lnTo>
                <a:cubicBezTo>
                  <a:pt x="1247775" y="475997"/>
                  <a:pt x="1209420" y="514350"/>
                  <a:pt x="1162050" y="514350"/>
                </a:cubicBezTo>
                <a:lnTo>
                  <a:pt x="1039876" y="514350"/>
                </a:lnTo>
                <a:lnTo>
                  <a:pt x="727836" y="514350"/>
                </a:lnTo>
                <a:lnTo>
                  <a:pt x="85725" y="514350"/>
                </a:lnTo>
                <a:cubicBezTo>
                  <a:pt x="38354" y="514350"/>
                  <a:pt x="0" y="475997"/>
                  <a:pt x="0" y="428625"/>
                </a:cubicBezTo>
                <a:lnTo>
                  <a:pt x="0" y="428625"/>
                </a:lnTo>
                <a:lnTo>
                  <a:pt x="0" y="300102"/>
                </a:lnTo>
                <a:close/>
                <a:moveTo>
                  <a:pt x="2743200" y="454342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1" name="Freeform 2891"/>
          <p:cNvSpPr/>
          <p:nvPr/>
        </p:nvSpPr>
        <p:spPr>
          <a:xfrm>
            <a:off x="7839075" y="2200275"/>
            <a:ext cx="2305050" cy="1228725"/>
          </a:xfrm>
          <a:custGeom>
            <a:avLst/>
            <a:gdLst/>
            <a:ahLst/>
            <a:cxnLst/>
            <a:rect l="0" t="0" r="0" b="0"/>
            <a:pathLst>
              <a:path w="2305050" h="1228725">
                <a:moveTo>
                  <a:pt x="0" y="204852"/>
                </a:moveTo>
                <a:cubicBezTo>
                  <a:pt x="0" y="91695"/>
                  <a:pt x="91693" y="0"/>
                  <a:pt x="204851" y="0"/>
                </a:cubicBezTo>
                <a:lnTo>
                  <a:pt x="2100198" y="0"/>
                </a:lnTo>
                <a:cubicBezTo>
                  <a:pt x="2213356" y="0"/>
                  <a:pt x="2305050" y="91695"/>
                  <a:pt x="2305050" y="204852"/>
                </a:cubicBezTo>
                <a:lnTo>
                  <a:pt x="2305050" y="1023874"/>
                </a:lnTo>
                <a:cubicBezTo>
                  <a:pt x="2305050" y="1137031"/>
                  <a:pt x="2213356" y="1228725"/>
                  <a:pt x="2100198" y="1228725"/>
                </a:cubicBezTo>
                <a:lnTo>
                  <a:pt x="204851" y="1228725"/>
                </a:lnTo>
                <a:cubicBezTo>
                  <a:pt x="91693" y="1228725"/>
                  <a:pt x="0" y="1137031"/>
                  <a:pt x="0" y="1023874"/>
                </a:cubicBezTo>
                <a:close/>
                <a:moveTo>
                  <a:pt x="-3386202" y="4657725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2" name="Freeform 2892"/>
          <p:cNvSpPr/>
          <p:nvPr/>
        </p:nvSpPr>
        <p:spPr>
          <a:xfrm>
            <a:off x="7839075" y="2200275"/>
            <a:ext cx="2305050" cy="1228725"/>
          </a:xfrm>
          <a:custGeom>
            <a:avLst/>
            <a:gdLst/>
            <a:ahLst/>
            <a:cxnLst/>
            <a:rect l="0" t="0" r="0" b="0"/>
            <a:pathLst>
              <a:path w="2305050" h="1228725">
                <a:moveTo>
                  <a:pt x="0" y="204852"/>
                </a:moveTo>
                <a:cubicBezTo>
                  <a:pt x="0" y="91695"/>
                  <a:pt x="91693" y="0"/>
                  <a:pt x="204851" y="0"/>
                </a:cubicBezTo>
                <a:lnTo>
                  <a:pt x="2100198" y="0"/>
                </a:lnTo>
                <a:cubicBezTo>
                  <a:pt x="2213356" y="0"/>
                  <a:pt x="2305050" y="91695"/>
                  <a:pt x="2305050" y="204852"/>
                </a:cubicBezTo>
                <a:lnTo>
                  <a:pt x="2305050" y="1023874"/>
                </a:lnTo>
                <a:cubicBezTo>
                  <a:pt x="2305050" y="1137031"/>
                  <a:pt x="2213356" y="1228725"/>
                  <a:pt x="2100198" y="1228725"/>
                </a:cubicBezTo>
                <a:lnTo>
                  <a:pt x="204851" y="1228725"/>
                </a:lnTo>
                <a:cubicBezTo>
                  <a:pt x="91693" y="1228725"/>
                  <a:pt x="0" y="1137031"/>
                  <a:pt x="0" y="1023874"/>
                </a:cubicBezTo>
                <a:close/>
                <a:moveTo>
                  <a:pt x="-3386202" y="465772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3" name="Freeform 2893"/>
          <p:cNvSpPr/>
          <p:nvPr/>
        </p:nvSpPr>
        <p:spPr>
          <a:xfrm>
            <a:off x="9663176" y="2328927"/>
            <a:ext cx="323850" cy="304800"/>
          </a:xfrm>
          <a:custGeom>
            <a:avLst/>
            <a:gdLst/>
            <a:ahLst/>
            <a:cxnLst/>
            <a:rect l="0" t="0" r="0" b="0"/>
            <a:pathLst>
              <a:path w="323850" h="304800">
                <a:moveTo>
                  <a:pt x="0" y="304800"/>
                </a:moveTo>
                <a:lnTo>
                  <a:pt x="161925" y="0"/>
                </a:lnTo>
                <a:lnTo>
                  <a:pt x="323850" y="304800"/>
                </a:lnTo>
                <a:close/>
                <a:moveTo>
                  <a:pt x="-5438903" y="4529073"/>
                </a:moveTo>
              </a:path>
            </a:pathLst>
          </a:custGeom>
          <a:solidFill>
            <a:srgbClr val="4F81B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4" name="Freeform 2894"/>
          <p:cNvSpPr/>
          <p:nvPr/>
        </p:nvSpPr>
        <p:spPr>
          <a:xfrm>
            <a:off x="9663176" y="2328927"/>
            <a:ext cx="323850" cy="304800"/>
          </a:xfrm>
          <a:custGeom>
            <a:avLst/>
            <a:gdLst/>
            <a:ahLst/>
            <a:cxnLst/>
            <a:rect l="0" t="0" r="0" b="0"/>
            <a:pathLst>
              <a:path w="323850" h="304800">
                <a:moveTo>
                  <a:pt x="0" y="304800"/>
                </a:moveTo>
                <a:lnTo>
                  <a:pt x="161925" y="0"/>
                </a:lnTo>
                <a:lnTo>
                  <a:pt x="323850" y="304800"/>
                </a:lnTo>
                <a:close/>
                <a:moveTo>
                  <a:pt x="-5438903" y="4529073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5" name="Freeform 2895"/>
          <p:cNvSpPr/>
          <p:nvPr/>
        </p:nvSpPr>
        <p:spPr>
          <a:xfrm>
            <a:off x="9691751" y="3062352"/>
            <a:ext cx="247650" cy="238125"/>
          </a:xfrm>
          <a:custGeom>
            <a:avLst/>
            <a:gdLst/>
            <a:ahLst/>
            <a:cxnLst/>
            <a:rect l="0" t="0" r="0" b="0"/>
            <a:pathLst>
              <a:path w="247650" h="238125">
                <a:moveTo>
                  <a:pt x="0" y="238125"/>
                </a:moveTo>
                <a:lnTo>
                  <a:pt x="247650" y="238125"/>
                </a:lnTo>
                <a:lnTo>
                  <a:pt x="2476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6" name="Freeform 2896"/>
          <p:cNvSpPr/>
          <p:nvPr/>
        </p:nvSpPr>
        <p:spPr>
          <a:xfrm>
            <a:off x="9691751" y="3062352"/>
            <a:ext cx="247650" cy="238125"/>
          </a:xfrm>
          <a:custGeom>
            <a:avLst/>
            <a:gdLst/>
            <a:ahLst/>
            <a:cxnLst/>
            <a:rect l="0" t="0" r="0" b="0"/>
            <a:pathLst>
              <a:path w="247650" h="238125">
                <a:moveTo>
                  <a:pt x="0" y="238125"/>
                </a:moveTo>
                <a:lnTo>
                  <a:pt x="247650" y="238125"/>
                </a:lnTo>
                <a:lnTo>
                  <a:pt x="2476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7" name="Freeform 2897"/>
          <p:cNvSpPr/>
          <p:nvPr/>
        </p:nvSpPr>
        <p:spPr>
          <a:xfrm>
            <a:off x="9653651" y="2681352"/>
            <a:ext cx="323850" cy="304800"/>
          </a:xfrm>
          <a:custGeom>
            <a:avLst/>
            <a:gdLst/>
            <a:ahLst/>
            <a:cxnLst/>
            <a:rect l="0" t="0" r="0" b="0"/>
            <a:pathLst>
              <a:path w="323850" h="304800">
                <a:moveTo>
                  <a:pt x="0" y="304800"/>
                </a:moveTo>
                <a:lnTo>
                  <a:pt x="161925" y="0"/>
                </a:lnTo>
                <a:lnTo>
                  <a:pt x="323850" y="304800"/>
                </a:lnTo>
                <a:close/>
                <a:moveTo>
                  <a:pt x="-5781803" y="417664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8" name="Freeform 2898"/>
          <p:cNvSpPr/>
          <p:nvPr/>
        </p:nvSpPr>
        <p:spPr>
          <a:xfrm>
            <a:off x="9653651" y="2681352"/>
            <a:ext cx="323850" cy="304800"/>
          </a:xfrm>
          <a:custGeom>
            <a:avLst/>
            <a:gdLst/>
            <a:ahLst/>
            <a:cxnLst/>
            <a:rect l="0" t="0" r="0" b="0"/>
            <a:pathLst>
              <a:path w="323850" h="304800">
                <a:moveTo>
                  <a:pt x="0" y="304800"/>
                </a:moveTo>
                <a:lnTo>
                  <a:pt x="161925" y="0"/>
                </a:lnTo>
                <a:lnTo>
                  <a:pt x="323850" y="304800"/>
                </a:lnTo>
                <a:close/>
                <a:moveTo>
                  <a:pt x="-5781803" y="417664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9" name="Freeform 2899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0" name="Freeform 2900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1" name="Rectangle 2901"/>
          <p:cNvSpPr/>
          <p:nvPr/>
        </p:nvSpPr>
        <p:spPr>
          <a:xfrm>
            <a:off x="598169" y="866112"/>
            <a:ext cx="9444975" cy="12727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Un ultim tiebreaker</a:t>
            </a:r>
          </a:p>
          <a:p>
            <a:pPr marL="0">
              <a:lnSpc>
                <a:spcPts val="4822"/>
              </a:lnSpc>
            </a:pPr>
            <a:r>
              <a:rPr lang="en-GB" sz="2402" b="0" i="0" spc="9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Poate apărea situația în care costurile și BID-urile sunt egale:</a:t>
            </a:r>
          </a:p>
        </p:txBody>
      </p:sp>
      <p:sp>
        <p:nvSpPr>
          <p:cNvPr id="2902" name="Rectangle 2902"/>
          <p:cNvSpPr/>
          <p:nvPr/>
        </p:nvSpPr>
        <p:spPr>
          <a:xfrm>
            <a:off x="598169" y="3697777"/>
            <a:ext cx="11097455" cy="29388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404" b="0" i="0" spc="958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Pentru această situație se definește conceptul de PID (Port ID), care </a:t>
            </a:r>
          </a:p>
          <a:p>
            <a:pPr marL="228600">
              <a:lnSpc>
                <a:spcPts val="2027"/>
              </a:lnSpc>
            </a:pP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este un număr format din:</a:t>
            </a:r>
          </a:p>
          <a:p>
            <a:pPr marL="457517">
              <a:lnSpc>
                <a:spcPts val="2163"/>
              </a:lnSpc>
            </a:pPr>
            <a:r>
              <a:rPr lang="en-GB" sz="2027" b="0" i="0" spc="109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prioritatea portului (configurată static de administrator)</a:t>
            </a:r>
          </a:p>
          <a:p>
            <a:pPr marL="457517">
              <a:lnSpc>
                <a:spcPts val="2176"/>
              </a:lnSpc>
            </a:pPr>
            <a:r>
              <a:rPr lang="en-GB" sz="2027" b="0" i="0" spc="109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indexul portului (de exemplu 7 pentru Fa0/7)</a:t>
            </a:r>
          </a:p>
          <a:p>
            <a:pPr marL="0">
              <a:lnSpc>
                <a:spcPts val="3019"/>
              </a:lnSpc>
            </a:pPr>
            <a:r>
              <a:rPr lang="en-GB" sz="2404" b="0" i="0" spc="958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Va fi folosită legătura care are PID-ul mai mic pe bridge-ul mai prioritar </a:t>
            </a:r>
          </a:p>
          <a:p>
            <a:pPr marL="228600">
              <a:lnSpc>
                <a:spcPts val="2029"/>
              </a:lnSpc>
            </a:pP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(root bridge, cost minim către root, BID mai mic)</a:t>
            </a:r>
          </a:p>
          <a:p>
            <a:pPr marL="0">
              <a:lnSpc>
                <a:spcPts val="3078"/>
              </a:lnSpc>
            </a:pPr>
            <a:r>
              <a:rPr lang="en-GB" sz="2404" b="0" i="0" spc="958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În cazul acesta, Fa0/9 devine root port deoarece Fa0/4 are un port id </a:t>
            </a:r>
          </a:p>
          <a:p>
            <a:pPr marL="228600">
              <a:lnSpc>
                <a:spcPts val="1952"/>
              </a:lnSpc>
            </a:pP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mai mic decât Fa0/7</a:t>
            </a:r>
          </a:p>
          <a:p>
            <a:pPr marL="10875010">
              <a:lnSpc>
                <a:spcPts val="3872"/>
              </a:lnSpc>
            </a:pPr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63</a:t>
            </a:r>
          </a:p>
        </p:txBody>
      </p:sp>
      <p:sp>
        <p:nvSpPr>
          <p:cNvPr id="2903" name="Rectangle 2903"/>
          <p:cNvSpPr/>
          <p:nvPr/>
        </p:nvSpPr>
        <p:spPr>
          <a:xfrm>
            <a:off x="3509390" y="2883932"/>
            <a:ext cx="3573602" cy="1533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87927" algn="l"/>
                <a:tab pos="3487927" algn="l"/>
              </a:tabLst>
            </a:pPr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A	B	</a:t>
            </a:r>
          </a:p>
        </p:txBody>
      </p:sp>
      <p:sp>
        <p:nvSpPr>
          <p:cNvPr id="2904" name="Rectangle 2904"/>
          <p:cNvSpPr/>
          <p:nvPr/>
        </p:nvSpPr>
        <p:spPr>
          <a:xfrm>
            <a:off x="4314825" y="2505827"/>
            <a:ext cx="557553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Fa0/7</a:t>
            </a:r>
          </a:p>
        </p:txBody>
      </p:sp>
      <p:sp>
        <p:nvSpPr>
          <p:cNvPr id="2905" name="Rectangle 2905"/>
          <p:cNvSpPr/>
          <p:nvPr/>
        </p:nvSpPr>
        <p:spPr>
          <a:xfrm>
            <a:off x="4259326" y="3038211"/>
            <a:ext cx="558554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Fa0/4</a:t>
            </a:r>
          </a:p>
        </p:txBody>
      </p:sp>
      <p:sp>
        <p:nvSpPr>
          <p:cNvPr id="2906" name="Rectangle 2906"/>
          <p:cNvSpPr/>
          <p:nvPr/>
        </p:nvSpPr>
        <p:spPr>
          <a:xfrm>
            <a:off x="6062726" y="2491730"/>
            <a:ext cx="557553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Fa0/3</a:t>
            </a:r>
          </a:p>
        </p:txBody>
      </p:sp>
      <p:sp>
        <p:nvSpPr>
          <p:cNvPr id="2907" name="Rectangle 2907"/>
          <p:cNvSpPr/>
          <p:nvPr/>
        </p:nvSpPr>
        <p:spPr>
          <a:xfrm>
            <a:off x="5896355" y="3055737"/>
            <a:ext cx="557553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Fa0/9</a:t>
            </a:r>
          </a:p>
        </p:txBody>
      </p:sp>
      <p:sp>
        <p:nvSpPr>
          <p:cNvPr id="2908" name="Rectangle 2908"/>
          <p:cNvSpPr/>
          <p:nvPr/>
        </p:nvSpPr>
        <p:spPr>
          <a:xfrm>
            <a:off x="2005076" y="2375271"/>
            <a:ext cx="669679" cy="4482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1125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Root </a:t>
            </a:r>
          </a:p>
          <a:p>
            <a:pPr marL="0">
              <a:lnSpc>
                <a:spcPts val="1951"/>
              </a:lnSpc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Bridge</a:t>
            </a:r>
          </a:p>
        </p:txBody>
      </p:sp>
      <p:sp>
        <p:nvSpPr>
          <p:cNvPr id="2909" name="Rectangle 2909"/>
          <p:cNvSpPr/>
          <p:nvPr/>
        </p:nvSpPr>
        <p:spPr>
          <a:xfrm>
            <a:off x="8156193" y="2441749"/>
            <a:ext cx="889421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Root Port</a:t>
            </a:r>
          </a:p>
        </p:txBody>
      </p:sp>
      <p:sp>
        <p:nvSpPr>
          <p:cNvPr id="2910" name="Rectangle 2910"/>
          <p:cNvSpPr/>
          <p:nvPr/>
        </p:nvSpPr>
        <p:spPr>
          <a:xfrm>
            <a:off x="8156193" y="3104435"/>
            <a:ext cx="1184383" cy="181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Blocked Port</a:t>
            </a:r>
          </a:p>
        </p:txBody>
      </p:sp>
      <p:sp>
        <p:nvSpPr>
          <p:cNvPr id="2911" name="Rectangle 2911"/>
          <p:cNvSpPr/>
          <p:nvPr/>
        </p:nvSpPr>
        <p:spPr>
          <a:xfrm>
            <a:off x="8156193" y="2773582"/>
            <a:ext cx="1479289" cy="180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5" b="0" i="0" spc="0" baseline="0" dirty="0">
                <a:solidFill>
                  <a:srgbClr val="000000"/>
                </a:solidFill>
                <a:latin typeface="Consolas"/>
              </a:rPr>
              <a:t>Designated Port</a:t>
            </a:r>
          </a:p>
        </p:txBody>
      </p:sp>
      <p:sp>
        <p:nvSpPr>
          <p:cNvPr id="2912" name="Rectangle 2912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Freeform 29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14" name="Picture 29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915" name="Picture 29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2916" name="Freeform 2916"/>
          <p:cNvSpPr/>
          <p:nvPr/>
        </p:nvSpPr>
        <p:spPr>
          <a:xfrm>
            <a:off x="2281808" y="2562619"/>
            <a:ext cx="1478915" cy="618097"/>
          </a:xfrm>
          <a:custGeom>
            <a:avLst/>
            <a:gdLst/>
            <a:ahLst/>
            <a:cxnLst/>
            <a:rect l="0" t="0" r="0" b="0"/>
            <a:pathLst>
              <a:path w="1478915" h="618097">
                <a:moveTo>
                  <a:pt x="0" y="618097"/>
                </a:moveTo>
                <a:lnTo>
                  <a:pt x="1478915" y="618097"/>
                </a:lnTo>
                <a:lnTo>
                  <a:pt x="1478915" y="0"/>
                </a:lnTo>
                <a:lnTo>
                  <a:pt x="0" y="0"/>
                </a:lnTo>
                <a:lnTo>
                  <a:pt x="0" y="618097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7" name="Freeform 2917"/>
          <p:cNvSpPr/>
          <p:nvPr/>
        </p:nvSpPr>
        <p:spPr>
          <a:xfrm>
            <a:off x="3760723" y="2562619"/>
            <a:ext cx="3490977" cy="618097"/>
          </a:xfrm>
          <a:custGeom>
            <a:avLst/>
            <a:gdLst/>
            <a:ahLst/>
            <a:cxnLst/>
            <a:rect l="0" t="0" r="0" b="0"/>
            <a:pathLst>
              <a:path w="3490977" h="618097">
                <a:moveTo>
                  <a:pt x="0" y="618097"/>
                </a:moveTo>
                <a:lnTo>
                  <a:pt x="3490977" y="618097"/>
                </a:lnTo>
                <a:lnTo>
                  <a:pt x="3490977" y="0"/>
                </a:lnTo>
                <a:lnTo>
                  <a:pt x="0" y="0"/>
                </a:lnTo>
                <a:lnTo>
                  <a:pt x="0" y="618097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8" name="Freeform 2918"/>
          <p:cNvSpPr/>
          <p:nvPr/>
        </p:nvSpPr>
        <p:spPr>
          <a:xfrm>
            <a:off x="7251700" y="2562619"/>
            <a:ext cx="2658617" cy="618097"/>
          </a:xfrm>
          <a:custGeom>
            <a:avLst/>
            <a:gdLst/>
            <a:ahLst/>
            <a:cxnLst/>
            <a:rect l="0" t="0" r="0" b="0"/>
            <a:pathLst>
              <a:path w="2658617" h="618097">
                <a:moveTo>
                  <a:pt x="0" y="618097"/>
                </a:moveTo>
                <a:lnTo>
                  <a:pt x="2658617" y="618097"/>
                </a:lnTo>
                <a:lnTo>
                  <a:pt x="2658617" y="0"/>
                </a:lnTo>
                <a:lnTo>
                  <a:pt x="0" y="0"/>
                </a:lnTo>
                <a:lnTo>
                  <a:pt x="0" y="618097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9" name="Freeform 2919"/>
          <p:cNvSpPr/>
          <p:nvPr/>
        </p:nvSpPr>
        <p:spPr>
          <a:xfrm>
            <a:off x="2281808" y="3180665"/>
            <a:ext cx="1478915" cy="574471"/>
          </a:xfrm>
          <a:custGeom>
            <a:avLst/>
            <a:gdLst/>
            <a:ahLst/>
            <a:cxnLst/>
            <a:rect l="0" t="0" r="0" b="0"/>
            <a:pathLst>
              <a:path w="1478915" h="574471">
                <a:moveTo>
                  <a:pt x="0" y="574471"/>
                </a:moveTo>
                <a:lnTo>
                  <a:pt x="1478915" y="574471"/>
                </a:lnTo>
                <a:lnTo>
                  <a:pt x="1478915" y="0"/>
                </a:lnTo>
                <a:lnTo>
                  <a:pt x="0" y="0"/>
                </a:lnTo>
                <a:lnTo>
                  <a:pt x="0" y="574471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0" name="Freeform 2920"/>
          <p:cNvSpPr/>
          <p:nvPr/>
        </p:nvSpPr>
        <p:spPr>
          <a:xfrm>
            <a:off x="3760723" y="3180665"/>
            <a:ext cx="3490977" cy="574471"/>
          </a:xfrm>
          <a:custGeom>
            <a:avLst/>
            <a:gdLst/>
            <a:ahLst/>
            <a:cxnLst/>
            <a:rect l="0" t="0" r="0" b="0"/>
            <a:pathLst>
              <a:path w="3490977" h="574471">
                <a:moveTo>
                  <a:pt x="0" y="574471"/>
                </a:moveTo>
                <a:lnTo>
                  <a:pt x="3490977" y="574471"/>
                </a:lnTo>
                <a:lnTo>
                  <a:pt x="3490977" y="0"/>
                </a:lnTo>
                <a:lnTo>
                  <a:pt x="0" y="0"/>
                </a:lnTo>
                <a:lnTo>
                  <a:pt x="0" y="574471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1" name="Freeform 2921"/>
          <p:cNvSpPr/>
          <p:nvPr/>
        </p:nvSpPr>
        <p:spPr>
          <a:xfrm>
            <a:off x="7251700" y="3180665"/>
            <a:ext cx="2658617" cy="574471"/>
          </a:xfrm>
          <a:custGeom>
            <a:avLst/>
            <a:gdLst/>
            <a:ahLst/>
            <a:cxnLst/>
            <a:rect l="0" t="0" r="0" b="0"/>
            <a:pathLst>
              <a:path w="2658617" h="574471">
                <a:moveTo>
                  <a:pt x="0" y="574471"/>
                </a:moveTo>
                <a:lnTo>
                  <a:pt x="2658617" y="574471"/>
                </a:lnTo>
                <a:lnTo>
                  <a:pt x="2658617" y="0"/>
                </a:lnTo>
                <a:lnTo>
                  <a:pt x="0" y="0"/>
                </a:lnTo>
                <a:lnTo>
                  <a:pt x="0" y="574471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2" name="Freeform 2922"/>
          <p:cNvSpPr/>
          <p:nvPr/>
        </p:nvSpPr>
        <p:spPr>
          <a:xfrm>
            <a:off x="2281808" y="3755086"/>
            <a:ext cx="1478915" cy="574472"/>
          </a:xfrm>
          <a:custGeom>
            <a:avLst/>
            <a:gdLst/>
            <a:ahLst/>
            <a:cxnLst/>
            <a:rect l="0" t="0" r="0" b="0"/>
            <a:pathLst>
              <a:path w="1478915" h="574472">
                <a:moveTo>
                  <a:pt x="0" y="574472"/>
                </a:moveTo>
                <a:lnTo>
                  <a:pt x="1478915" y="574472"/>
                </a:lnTo>
                <a:lnTo>
                  <a:pt x="1478915" y="0"/>
                </a:lnTo>
                <a:lnTo>
                  <a:pt x="0" y="0"/>
                </a:lnTo>
                <a:lnTo>
                  <a:pt x="0" y="574472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3" name="Freeform 2923"/>
          <p:cNvSpPr/>
          <p:nvPr/>
        </p:nvSpPr>
        <p:spPr>
          <a:xfrm>
            <a:off x="3760723" y="3755086"/>
            <a:ext cx="3490977" cy="574472"/>
          </a:xfrm>
          <a:custGeom>
            <a:avLst/>
            <a:gdLst/>
            <a:ahLst/>
            <a:cxnLst/>
            <a:rect l="0" t="0" r="0" b="0"/>
            <a:pathLst>
              <a:path w="3490977" h="574472">
                <a:moveTo>
                  <a:pt x="0" y="574472"/>
                </a:moveTo>
                <a:lnTo>
                  <a:pt x="3490977" y="574472"/>
                </a:lnTo>
                <a:lnTo>
                  <a:pt x="3490977" y="0"/>
                </a:lnTo>
                <a:lnTo>
                  <a:pt x="0" y="0"/>
                </a:lnTo>
                <a:lnTo>
                  <a:pt x="0" y="574472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4" name="Freeform 2924"/>
          <p:cNvSpPr/>
          <p:nvPr/>
        </p:nvSpPr>
        <p:spPr>
          <a:xfrm>
            <a:off x="7251700" y="3755086"/>
            <a:ext cx="2658617" cy="574472"/>
          </a:xfrm>
          <a:custGeom>
            <a:avLst/>
            <a:gdLst/>
            <a:ahLst/>
            <a:cxnLst/>
            <a:rect l="0" t="0" r="0" b="0"/>
            <a:pathLst>
              <a:path w="2658617" h="574472">
                <a:moveTo>
                  <a:pt x="0" y="574472"/>
                </a:moveTo>
                <a:lnTo>
                  <a:pt x="2658617" y="574472"/>
                </a:lnTo>
                <a:lnTo>
                  <a:pt x="2658617" y="0"/>
                </a:lnTo>
                <a:lnTo>
                  <a:pt x="0" y="0"/>
                </a:lnTo>
                <a:lnTo>
                  <a:pt x="0" y="574472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5" name="Freeform 2925"/>
          <p:cNvSpPr/>
          <p:nvPr/>
        </p:nvSpPr>
        <p:spPr>
          <a:xfrm>
            <a:off x="2281808" y="4329634"/>
            <a:ext cx="1478915" cy="574471"/>
          </a:xfrm>
          <a:custGeom>
            <a:avLst/>
            <a:gdLst/>
            <a:ahLst/>
            <a:cxnLst/>
            <a:rect l="0" t="0" r="0" b="0"/>
            <a:pathLst>
              <a:path w="1478915" h="574471">
                <a:moveTo>
                  <a:pt x="0" y="574471"/>
                </a:moveTo>
                <a:lnTo>
                  <a:pt x="1478915" y="574471"/>
                </a:lnTo>
                <a:lnTo>
                  <a:pt x="1478915" y="0"/>
                </a:lnTo>
                <a:lnTo>
                  <a:pt x="0" y="0"/>
                </a:lnTo>
                <a:lnTo>
                  <a:pt x="0" y="574471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6" name="Freeform 2926"/>
          <p:cNvSpPr/>
          <p:nvPr/>
        </p:nvSpPr>
        <p:spPr>
          <a:xfrm>
            <a:off x="3760723" y="4329634"/>
            <a:ext cx="3490977" cy="574471"/>
          </a:xfrm>
          <a:custGeom>
            <a:avLst/>
            <a:gdLst/>
            <a:ahLst/>
            <a:cxnLst/>
            <a:rect l="0" t="0" r="0" b="0"/>
            <a:pathLst>
              <a:path w="3490977" h="574471">
                <a:moveTo>
                  <a:pt x="0" y="574471"/>
                </a:moveTo>
                <a:lnTo>
                  <a:pt x="3490977" y="574471"/>
                </a:lnTo>
                <a:lnTo>
                  <a:pt x="3490977" y="0"/>
                </a:lnTo>
                <a:lnTo>
                  <a:pt x="0" y="0"/>
                </a:lnTo>
                <a:lnTo>
                  <a:pt x="0" y="574471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7" name="Freeform 2927"/>
          <p:cNvSpPr/>
          <p:nvPr/>
        </p:nvSpPr>
        <p:spPr>
          <a:xfrm>
            <a:off x="7251700" y="4329634"/>
            <a:ext cx="2658617" cy="574471"/>
          </a:xfrm>
          <a:custGeom>
            <a:avLst/>
            <a:gdLst/>
            <a:ahLst/>
            <a:cxnLst/>
            <a:rect l="0" t="0" r="0" b="0"/>
            <a:pathLst>
              <a:path w="2658617" h="574471">
                <a:moveTo>
                  <a:pt x="0" y="574471"/>
                </a:moveTo>
                <a:lnTo>
                  <a:pt x="2658617" y="574471"/>
                </a:lnTo>
                <a:lnTo>
                  <a:pt x="2658617" y="0"/>
                </a:lnTo>
                <a:lnTo>
                  <a:pt x="0" y="0"/>
                </a:lnTo>
                <a:lnTo>
                  <a:pt x="0" y="574471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8" name="Freeform 2928"/>
          <p:cNvSpPr/>
          <p:nvPr/>
        </p:nvSpPr>
        <p:spPr>
          <a:xfrm>
            <a:off x="2281808" y="4904093"/>
            <a:ext cx="1478915" cy="817397"/>
          </a:xfrm>
          <a:custGeom>
            <a:avLst/>
            <a:gdLst/>
            <a:ahLst/>
            <a:cxnLst/>
            <a:rect l="0" t="0" r="0" b="0"/>
            <a:pathLst>
              <a:path w="1478915" h="817397">
                <a:moveTo>
                  <a:pt x="0" y="817397"/>
                </a:moveTo>
                <a:lnTo>
                  <a:pt x="1478915" y="817397"/>
                </a:lnTo>
                <a:lnTo>
                  <a:pt x="1478915" y="0"/>
                </a:lnTo>
                <a:lnTo>
                  <a:pt x="0" y="0"/>
                </a:lnTo>
                <a:lnTo>
                  <a:pt x="0" y="817397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9" name="Freeform 2929"/>
          <p:cNvSpPr/>
          <p:nvPr/>
        </p:nvSpPr>
        <p:spPr>
          <a:xfrm>
            <a:off x="3760723" y="4904093"/>
            <a:ext cx="3490977" cy="817397"/>
          </a:xfrm>
          <a:custGeom>
            <a:avLst/>
            <a:gdLst/>
            <a:ahLst/>
            <a:cxnLst/>
            <a:rect l="0" t="0" r="0" b="0"/>
            <a:pathLst>
              <a:path w="3490977" h="817397">
                <a:moveTo>
                  <a:pt x="0" y="817397"/>
                </a:moveTo>
                <a:lnTo>
                  <a:pt x="3490977" y="817397"/>
                </a:lnTo>
                <a:lnTo>
                  <a:pt x="3490977" y="0"/>
                </a:lnTo>
                <a:lnTo>
                  <a:pt x="0" y="0"/>
                </a:lnTo>
                <a:lnTo>
                  <a:pt x="0" y="817397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0" name="Freeform 2930"/>
          <p:cNvSpPr/>
          <p:nvPr/>
        </p:nvSpPr>
        <p:spPr>
          <a:xfrm>
            <a:off x="7251700" y="4904093"/>
            <a:ext cx="2658617" cy="817397"/>
          </a:xfrm>
          <a:custGeom>
            <a:avLst/>
            <a:gdLst/>
            <a:ahLst/>
            <a:cxnLst/>
            <a:rect l="0" t="0" r="0" b="0"/>
            <a:pathLst>
              <a:path w="2658617" h="817397">
                <a:moveTo>
                  <a:pt x="0" y="817397"/>
                </a:moveTo>
                <a:lnTo>
                  <a:pt x="2658617" y="817397"/>
                </a:lnTo>
                <a:lnTo>
                  <a:pt x="2658617" y="0"/>
                </a:lnTo>
                <a:lnTo>
                  <a:pt x="0" y="0"/>
                </a:lnTo>
                <a:lnTo>
                  <a:pt x="0" y="817397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1" name="Freeform 2931"/>
          <p:cNvSpPr/>
          <p:nvPr/>
        </p:nvSpPr>
        <p:spPr>
          <a:xfrm>
            <a:off x="2281808" y="5721490"/>
            <a:ext cx="1478915" cy="817398"/>
          </a:xfrm>
          <a:custGeom>
            <a:avLst/>
            <a:gdLst/>
            <a:ahLst/>
            <a:cxnLst/>
            <a:rect l="0" t="0" r="0" b="0"/>
            <a:pathLst>
              <a:path w="1478915" h="817398">
                <a:moveTo>
                  <a:pt x="0" y="817398"/>
                </a:moveTo>
                <a:lnTo>
                  <a:pt x="1478915" y="817398"/>
                </a:lnTo>
                <a:lnTo>
                  <a:pt x="1478915" y="0"/>
                </a:lnTo>
                <a:lnTo>
                  <a:pt x="0" y="0"/>
                </a:lnTo>
                <a:lnTo>
                  <a:pt x="0" y="817398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2" name="Freeform 2932"/>
          <p:cNvSpPr/>
          <p:nvPr/>
        </p:nvSpPr>
        <p:spPr>
          <a:xfrm>
            <a:off x="3760723" y="5721490"/>
            <a:ext cx="3490977" cy="817398"/>
          </a:xfrm>
          <a:custGeom>
            <a:avLst/>
            <a:gdLst/>
            <a:ahLst/>
            <a:cxnLst/>
            <a:rect l="0" t="0" r="0" b="0"/>
            <a:pathLst>
              <a:path w="3490977" h="817398">
                <a:moveTo>
                  <a:pt x="0" y="817398"/>
                </a:moveTo>
                <a:lnTo>
                  <a:pt x="3490977" y="817398"/>
                </a:lnTo>
                <a:lnTo>
                  <a:pt x="3490977" y="0"/>
                </a:lnTo>
                <a:lnTo>
                  <a:pt x="0" y="0"/>
                </a:lnTo>
                <a:lnTo>
                  <a:pt x="0" y="817398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3" name="Freeform 2933"/>
          <p:cNvSpPr/>
          <p:nvPr/>
        </p:nvSpPr>
        <p:spPr>
          <a:xfrm>
            <a:off x="7251700" y="5721490"/>
            <a:ext cx="2658617" cy="817398"/>
          </a:xfrm>
          <a:custGeom>
            <a:avLst/>
            <a:gdLst/>
            <a:ahLst/>
            <a:cxnLst/>
            <a:rect l="0" t="0" r="0" b="0"/>
            <a:pathLst>
              <a:path w="2658617" h="817398">
                <a:moveTo>
                  <a:pt x="0" y="817398"/>
                </a:moveTo>
                <a:lnTo>
                  <a:pt x="2658617" y="817398"/>
                </a:lnTo>
                <a:lnTo>
                  <a:pt x="2658617" y="0"/>
                </a:lnTo>
                <a:lnTo>
                  <a:pt x="0" y="0"/>
                </a:lnTo>
                <a:lnTo>
                  <a:pt x="0" y="817398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4" name="Freeform 2934"/>
          <p:cNvSpPr/>
          <p:nvPr/>
        </p:nvSpPr>
        <p:spPr>
          <a:xfrm>
            <a:off x="3760723" y="2543556"/>
            <a:ext cx="0" cy="4014382"/>
          </a:xfrm>
          <a:custGeom>
            <a:avLst/>
            <a:gdLst/>
            <a:ahLst/>
            <a:cxnLst/>
            <a:rect l="0" t="0" r="0" b="0"/>
            <a:pathLst>
              <a:path h="4014382">
                <a:moveTo>
                  <a:pt x="0" y="0"/>
                </a:moveTo>
                <a:lnTo>
                  <a:pt x="0" y="4014382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5" name="Freeform 2935"/>
          <p:cNvSpPr/>
          <p:nvPr/>
        </p:nvSpPr>
        <p:spPr>
          <a:xfrm>
            <a:off x="7251700" y="2543556"/>
            <a:ext cx="0" cy="4014382"/>
          </a:xfrm>
          <a:custGeom>
            <a:avLst/>
            <a:gdLst/>
            <a:ahLst/>
            <a:cxnLst/>
            <a:rect l="0" t="0" r="0" b="0"/>
            <a:pathLst>
              <a:path h="4014382">
                <a:moveTo>
                  <a:pt x="0" y="0"/>
                </a:moveTo>
                <a:lnTo>
                  <a:pt x="0" y="4014382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6" name="Freeform 2936"/>
          <p:cNvSpPr/>
          <p:nvPr/>
        </p:nvSpPr>
        <p:spPr>
          <a:xfrm>
            <a:off x="2262758" y="3180716"/>
            <a:ext cx="7666483" cy="0"/>
          </a:xfrm>
          <a:custGeom>
            <a:avLst/>
            <a:gdLst/>
            <a:ahLst/>
            <a:cxnLst/>
            <a:rect l="0" t="0" r="0" b="0"/>
            <a:pathLst>
              <a:path w="7666483">
                <a:moveTo>
                  <a:pt x="0" y="0"/>
                </a:moveTo>
                <a:lnTo>
                  <a:pt x="76664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7" name="Freeform 2937"/>
          <p:cNvSpPr/>
          <p:nvPr/>
        </p:nvSpPr>
        <p:spPr>
          <a:xfrm>
            <a:off x="2262758" y="3755136"/>
            <a:ext cx="7666483" cy="0"/>
          </a:xfrm>
          <a:custGeom>
            <a:avLst/>
            <a:gdLst/>
            <a:ahLst/>
            <a:cxnLst/>
            <a:rect l="0" t="0" r="0" b="0"/>
            <a:pathLst>
              <a:path w="7666483">
                <a:moveTo>
                  <a:pt x="0" y="0"/>
                </a:moveTo>
                <a:lnTo>
                  <a:pt x="76664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8" name="Freeform 2938"/>
          <p:cNvSpPr/>
          <p:nvPr/>
        </p:nvSpPr>
        <p:spPr>
          <a:xfrm>
            <a:off x="2262758" y="4329558"/>
            <a:ext cx="7666483" cy="0"/>
          </a:xfrm>
          <a:custGeom>
            <a:avLst/>
            <a:gdLst/>
            <a:ahLst/>
            <a:cxnLst/>
            <a:rect l="0" t="0" r="0" b="0"/>
            <a:pathLst>
              <a:path w="7666483">
                <a:moveTo>
                  <a:pt x="0" y="0"/>
                </a:moveTo>
                <a:lnTo>
                  <a:pt x="76664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9" name="Freeform 2939"/>
          <p:cNvSpPr/>
          <p:nvPr/>
        </p:nvSpPr>
        <p:spPr>
          <a:xfrm>
            <a:off x="2262758" y="4904105"/>
            <a:ext cx="7666483" cy="0"/>
          </a:xfrm>
          <a:custGeom>
            <a:avLst/>
            <a:gdLst/>
            <a:ahLst/>
            <a:cxnLst/>
            <a:rect l="0" t="0" r="0" b="0"/>
            <a:pathLst>
              <a:path w="7666483">
                <a:moveTo>
                  <a:pt x="0" y="0"/>
                </a:moveTo>
                <a:lnTo>
                  <a:pt x="76664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0" name="Freeform 2940"/>
          <p:cNvSpPr/>
          <p:nvPr/>
        </p:nvSpPr>
        <p:spPr>
          <a:xfrm>
            <a:off x="2262758" y="5721490"/>
            <a:ext cx="7666483" cy="0"/>
          </a:xfrm>
          <a:custGeom>
            <a:avLst/>
            <a:gdLst/>
            <a:ahLst/>
            <a:cxnLst/>
            <a:rect l="0" t="0" r="0" b="0"/>
            <a:pathLst>
              <a:path w="7666483">
                <a:moveTo>
                  <a:pt x="0" y="0"/>
                </a:moveTo>
                <a:lnTo>
                  <a:pt x="76664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1" name="Freeform 2941"/>
          <p:cNvSpPr/>
          <p:nvPr/>
        </p:nvSpPr>
        <p:spPr>
          <a:xfrm>
            <a:off x="2281808" y="2543556"/>
            <a:ext cx="0" cy="4014382"/>
          </a:xfrm>
          <a:custGeom>
            <a:avLst/>
            <a:gdLst/>
            <a:ahLst/>
            <a:cxnLst/>
            <a:rect l="0" t="0" r="0" b="0"/>
            <a:pathLst>
              <a:path h="4014382">
                <a:moveTo>
                  <a:pt x="0" y="0"/>
                </a:moveTo>
                <a:lnTo>
                  <a:pt x="0" y="4014382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2" name="Freeform 2942"/>
          <p:cNvSpPr/>
          <p:nvPr/>
        </p:nvSpPr>
        <p:spPr>
          <a:xfrm>
            <a:off x="9910191" y="2543556"/>
            <a:ext cx="0" cy="4014382"/>
          </a:xfrm>
          <a:custGeom>
            <a:avLst/>
            <a:gdLst/>
            <a:ahLst/>
            <a:cxnLst/>
            <a:rect l="0" t="0" r="0" b="0"/>
            <a:pathLst>
              <a:path h="4014382">
                <a:moveTo>
                  <a:pt x="0" y="0"/>
                </a:moveTo>
                <a:lnTo>
                  <a:pt x="0" y="4014382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3" name="Freeform 2943"/>
          <p:cNvSpPr/>
          <p:nvPr/>
        </p:nvSpPr>
        <p:spPr>
          <a:xfrm>
            <a:off x="2262758" y="2562606"/>
            <a:ext cx="7666483" cy="0"/>
          </a:xfrm>
          <a:custGeom>
            <a:avLst/>
            <a:gdLst/>
            <a:ahLst/>
            <a:cxnLst/>
            <a:rect l="0" t="0" r="0" b="0"/>
            <a:pathLst>
              <a:path w="7666483">
                <a:moveTo>
                  <a:pt x="0" y="0"/>
                </a:moveTo>
                <a:lnTo>
                  <a:pt x="76664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4" name="Freeform 2944"/>
          <p:cNvSpPr/>
          <p:nvPr/>
        </p:nvSpPr>
        <p:spPr>
          <a:xfrm>
            <a:off x="2262758" y="6538888"/>
            <a:ext cx="7666483" cy="0"/>
          </a:xfrm>
          <a:custGeom>
            <a:avLst/>
            <a:gdLst/>
            <a:ahLst/>
            <a:cxnLst/>
            <a:rect l="0" t="0" r="0" b="0"/>
            <a:pathLst>
              <a:path w="7666483">
                <a:moveTo>
                  <a:pt x="0" y="0"/>
                </a:moveTo>
                <a:lnTo>
                  <a:pt x="76664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5" name="Freeform 2945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6" name="Freeform 2946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7" name="Freeform 2947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8" name="Rectangle 2948"/>
          <p:cNvSpPr/>
          <p:nvPr/>
        </p:nvSpPr>
        <p:spPr>
          <a:xfrm>
            <a:off x="598169" y="866112"/>
            <a:ext cx="10760379" cy="13892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Stări Porturi în STP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În decursul STA, un port face tranziția între mai multe stări:</a:t>
            </a:r>
          </a:p>
        </p:txBody>
      </p:sp>
      <p:sp>
        <p:nvSpPr>
          <p:cNvPr id="2949" name="Rectangle 2949"/>
          <p:cNvSpPr/>
          <p:nvPr/>
        </p:nvSpPr>
        <p:spPr>
          <a:xfrm>
            <a:off x="11468481" y="6457823"/>
            <a:ext cx="18836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64</a:t>
            </a:r>
          </a:p>
        </p:txBody>
      </p:sp>
      <p:sp>
        <p:nvSpPr>
          <p:cNvPr id="2950" name="Rectangle 2950"/>
          <p:cNvSpPr/>
          <p:nvPr/>
        </p:nvSpPr>
        <p:spPr>
          <a:xfrm>
            <a:off x="2576195" y="2772456"/>
            <a:ext cx="7044573" cy="19537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783079" algn="l"/>
                <a:tab pos="4972430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Arial"/>
              </a:rPr>
              <a:t>Stare port	</a:t>
            </a:r>
            <a:r>
              <a:rPr lang="en-GB" sz="1577" b="0" i="0" spc="0" baseline="0" dirty="0">
                <a:solidFill>
                  <a:srgbClr val="000000"/>
                </a:solidFill>
                <a:latin typeface="ArialMT"/>
              </a:rPr>
              <a:t>Acțiune la nivel de Switch	Acțiune la nivel de Port</a:t>
            </a:r>
          </a:p>
          <a:p>
            <a:pPr marL="101980">
              <a:lnSpc>
                <a:spcPts val="4565"/>
              </a:lnSpc>
              <a:tabLst>
                <a:tab pos="1627503" algn="l"/>
                <a:tab pos="5193028" algn="l"/>
              </a:tabLst>
            </a:pPr>
            <a:r>
              <a:rPr lang="en-GB" sz="1427" b="0" i="0" spc="0" baseline="0" dirty="0">
                <a:solidFill>
                  <a:srgbClr val="000000"/>
                </a:solidFill>
                <a:latin typeface="Arial"/>
              </a:rPr>
              <a:t>Disabled	</a:t>
            </a:r>
            <a:r>
              <a:rPr lang="en-GB" sz="1427" b="0" i="0" spc="0" baseline="0" dirty="0">
                <a:solidFill>
                  <a:srgbClr val="000000"/>
                </a:solidFill>
                <a:latin typeface="ArialMT"/>
              </a:rPr>
              <a:t>Nu se acceptă nici un fel de trafic	</a:t>
            </a:r>
            <a:r>
              <a:rPr lang="en-GB" sz="2162" b="0" i="0" spc="0" baseline="59054" dirty="0">
                <a:solidFill>
                  <a:srgbClr val="000000"/>
                </a:solidFill>
                <a:latin typeface="Arial"/>
              </a:rPr>
              <a:t>Nu se transmit cadre</a:t>
            </a:r>
          </a:p>
          <a:p>
            <a:pPr marL="5039105">
              <a:lnSpc>
                <a:spcPts val="885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Arial"/>
              </a:rPr>
              <a:t>Nu se transmit BPDU-uri</a:t>
            </a:r>
          </a:p>
          <a:p>
            <a:pPr marL="111505">
              <a:lnSpc>
                <a:spcPts val="3645"/>
              </a:lnSpc>
              <a:tabLst>
                <a:tab pos="1888234" algn="l"/>
                <a:tab pos="5193283" algn="l"/>
              </a:tabLst>
            </a:pPr>
            <a:r>
              <a:rPr lang="en-GB" sz="1427" b="0" i="0" spc="0" baseline="0" dirty="0">
                <a:solidFill>
                  <a:srgbClr val="000000"/>
                </a:solidFill>
                <a:latin typeface="Arial"/>
              </a:rPr>
              <a:t>Blocking	Se primesc doar BPDU-uri	</a:t>
            </a:r>
            <a:r>
              <a:rPr lang="en-GB" sz="2162" b="0" i="0" spc="0" baseline="59054" dirty="0">
                <a:solidFill>
                  <a:srgbClr val="000000"/>
                </a:solidFill>
                <a:latin typeface="Arial"/>
              </a:rPr>
              <a:t>Nu se transmit cadre</a:t>
            </a:r>
          </a:p>
          <a:p>
            <a:pPr marL="5166995">
              <a:lnSpc>
                <a:spcPts val="884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Arial"/>
              </a:rPr>
              <a:t>Se primesc BPDU-uri</a:t>
            </a:r>
          </a:p>
          <a:p>
            <a:pPr marL="92455">
              <a:lnSpc>
                <a:spcPts val="3644"/>
              </a:lnSpc>
              <a:tabLst>
                <a:tab pos="1740280" algn="l"/>
              </a:tabLst>
            </a:pPr>
            <a:r>
              <a:rPr lang="en-GB" sz="1425" b="0" i="0" spc="0" baseline="0" dirty="0">
                <a:solidFill>
                  <a:srgbClr val="000000"/>
                </a:solidFill>
                <a:latin typeface="Arial"/>
              </a:rPr>
              <a:t>Listening	</a:t>
            </a:r>
            <a:r>
              <a:rPr lang="en-GB" sz="1425" b="0" i="0" spc="0" baseline="0" dirty="0">
                <a:solidFill>
                  <a:srgbClr val="000000"/>
                </a:solidFill>
                <a:latin typeface="ArialMT"/>
              </a:rPr>
              <a:t>Se construiește topologia STP</a:t>
            </a:r>
          </a:p>
        </p:txBody>
      </p:sp>
      <p:sp>
        <p:nvSpPr>
          <p:cNvPr id="2951" name="Rectangle 2951"/>
          <p:cNvSpPr/>
          <p:nvPr/>
        </p:nvSpPr>
        <p:spPr>
          <a:xfrm>
            <a:off x="7738364" y="4417202"/>
            <a:ext cx="1703480" cy="4214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1115"/>
            <a:r>
              <a:rPr lang="en-GB" sz="1427" b="0" i="0" spc="0" baseline="0" dirty="0">
                <a:solidFill>
                  <a:srgbClr val="000000"/>
                </a:solidFill>
                <a:latin typeface="Arial"/>
              </a:rPr>
              <a:t>Nu se transmit cadre</a:t>
            </a:r>
          </a:p>
          <a:p>
            <a:pPr marL="0">
              <a:lnSpc>
                <a:spcPts val="1727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Arial"/>
              </a:rPr>
              <a:t>Se transmit BPDU-uri</a:t>
            </a:r>
          </a:p>
        </p:txBody>
      </p:sp>
      <p:sp>
        <p:nvSpPr>
          <p:cNvPr id="2952" name="Rectangle 2952"/>
          <p:cNvSpPr/>
          <p:nvPr/>
        </p:nvSpPr>
        <p:spPr>
          <a:xfrm>
            <a:off x="2678810" y="5221272"/>
            <a:ext cx="4346482" cy="2017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312798" algn="l"/>
              </a:tabLst>
            </a:pPr>
            <a:r>
              <a:rPr lang="en-GB" sz="1425" b="0" i="0" spc="0" baseline="0" dirty="0">
                <a:solidFill>
                  <a:srgbClr val="000000"/>
                </a:solidFill>
                <a:latin typeface="Arial"/>
              </a:rPr>
              <a:t>Learning	</a:t>
            </a:r>
            <a:r>
              <a:rPr lang="en-GB" sz="1425" b="0" i="0" spc="0" baseline="0" dirty="0">
                <a:solidFill>
                  <a:srgbClr val="000000"/>
                </a:solidFill>
                <a:latin typeface="ArialMT"/>
              </a:rPr>
              <a:t>Se construiește tabela de adrese MAC</a:t>
            </a:r>
          </a:p>
        </p:txBody>
      </p:sp>
      <p:sp>
        <p:nvSpPr>
          <p:cNvPr id="2953" name="Rectangle 2953"/>
          <p:cNvSpPr/>
          <p:nvPr/>
        </p:nvSpPr>
        <p:spPr>
          <a:xfrm>
            <a:off x="7694676" y="5007371"/>
            <a:ext cx="1790565" cy="631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4548"/>
            <a:r>
              <a:rPr lang="en-GB" sz="1427" b="0" i="0" spc="0" baseline="0" dirty="0">
                <a:solidFill>
                  <a:srgbClr val="000000"/>
                </a:solidFill>
                <a:latin typeface="Arial"/>
              </a:rPr>
              <a:t>Nu se transmit cadre</a:t>
            </a:r>
          </a:p>
          <a:p>
            <a:pPr marL="0">
              <a:lnSpc>
                <a:spcPts val="1726"/>
              </a:lnSpc>
            </a:pPr>
            <a:r>
              <a:rPr lang="en-GB" sz="1425" b="0" i="0" spc="0" baseline="0" dirty="0">
                <a:solidFill>
                  <a:srgbClr val="000000"/>
                </a:solidFill>
                <a:latin typeface="ArialMT"/>
              </a:rPr>
              <a:t>Se învață adrese MAC</a:t>
            </a:r>
          </a:p>
          <a:p>
            <a:pPr marL="43688">
              <a:lnSpc>
                <a:spcPts val="1652"/>
              </a:lnSpc>
            </a:pPr>
            <a:r>
              <a:rPr lang="en-GB" sz="1425" b="0" i="0" spc="0" baseline="0" dirty="0">
                <a:solidFill>
                  <a:srgbClr val="000000"/>
                </a:solidFill>
                <a:latin typeface="Arial"/>
              </a:rPr>
              <a:t>Se transmit BPDU-uri</a:t>
            </a:r>
          </a:p>
        </p:txBody>
      </p:sp>
      <p:sp>
        <p:nvSpPr>
          <p:cNvPr id="2954" name="Rectangle 2954"/>
          <p:cNvSpPr/>
          <p:nvPr/>
        </p:nvSpPr>
        <p:spPr>
          <a:xfrm>
            <a:off x="2580385" y="6039851"/>
            <a:ext cx="4003703" cy="2017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50644" algn="l"/>
              </a:tabLst>
            </a:pPr>
            <a:r>
              <a:rPr lang="en-GB" sz="1425" b="0" i="0" spc="0" baseline="0" dirty="0">
                <a:solidFill>
                  <a:srgbClr val="000000"/>
                </a:solidFill>
                <a:latin typeface="Arial"/>
              </a:rPr>
              <a:t>Forwarding	Se transmite traficul normal</a:t>
            </a:r>
          </a:p>
        </p:txBody>
      </p:sp>
      <p:sp>
        <p:nvSpPr>
          <p:cNvPr id="2955" name="Rectangle 2955"/>
          <p:cNvSpPr/>
          <p:nvPr/>
        </p:nvSpPr>
        <p:spPr>
          <a:xfrm>
            <a:off x="7694676" y="5825886"/>
            <a:ext cx="1791169" cy="631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7739"/>
            <a:r>
              <a:rPr lang="en-GB" sz="1427" b="0" i="0" spc="0" baseline="0" dirty="0">
                <a:solidFill>
                  <a:srgbClr val="000000"/>
                </a:solidFill>
                <a:latin typeface="Arial"/>
              </a:rPr>
              <a:t>Se transmit cadre</a:t>
            </a:r>
          </a:p>
          <a:p>
            <a:pPr marL="0">
              <a:lnSpc>
                <a:spcPts val="1727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ArialMT"/>
              </a:rPr>
              <a:t>Se învață adrese MAC</a:t>
            </a:r>
          </a:p>
          <a:p>
            <a:pPr marL="43688">
              <a:lnSpc>
                <a:spcPts val="1651"/>
              </a:lnSpc>
            </a:pPr>
            <a:r>
              <a:rPr lang="en-GB" sz="1425" b="0" i="0" spc="0" baseline="0" dirty="0">
                <a:solidFill>
                  <a:srgbClr val="000000"/>
                </a:solidFill>
                <a:latin typeface="Arial"/>
              </a:rPr>
              <a:t>Se transmit BPDU-uri</a:t>
            </a:r>
          </a:p>
        </p:txBody>
      </p:sp>
      <p:sp>
        <p:nvSpPr>
          <p:cNvPr id="2956" name="Rectangle 2956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2957" name="Rectangle 2957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Freeform 295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  <a:moveTo>
                  <a:pt x="8794750" y="3930162"/>
                </a:moveTo>
                <a:lnTo>
                  <a:pt x="11150742" y="3930162"/>
                </a:lnTo>
                <a:lnTo>
                  <a:pt x="11150742" y="5299488"/>
                </a:lnTo>
                <a:lnTo>
                  <a:pt x="8794750" y="5299488"/>
                </a:lnTo>
                <a:lnTo>
                  <a:pt x="8794750" y="393016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59" name="Picture 295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960" name="Picture 296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2961" name="Picture 296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975" y="3968877"/>
            <a:ext cx="1315973" cy="1315974"/>
          </a:xfrm>
          <a:prstGeom prst="rect">
            <a:avLst/>
          </a:prstGeom>
          <a:noFill/>
        </p:spPr>
      </p:pic>
      <p:pic>
        <p:nvPicPr>
          <p:cNvPr id="2962" name="Picture 296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1325" y="4216337"/>
            <a:ext cx="1049337" cy="868362"/>
          </a:xfrm>
          <a:prstGeom prst="rect">
            <a:avLst/>
          </a:prstGeom>
          <a:noFill/>
        </p:spPr>
      </p:pic>
      <p:sp>
        <p:nvSpPr>
          <p:cNvPr id="2963" name="Freeform 2963"/>
          <p:cNvSpPr/>
          <p:nvPr/>
        </p:nvSpPr>
        <p:spPr>
          <a:xfrm>
            <a:off x="1666875" y="4038600"/>
            <a:ext cx="1143000" cy="1143000"/>
          </a:xfrm>
          <a:custGeom>
            <a:avLst/>
            <a:gdLst/>
            <a:ahLst/>
            <a:cxnLst/>
            <a:rect l="0" t="0" r="0" b="0"/>
            <a:pathLst>
              <a:path w="1143000" h="1143000">
                <a:moveTo>
                  <a:pt x="0" y="571500"/>
                </a:moveTo>
                <a:cubicBezTo>
                  <a:pt x="0" y="255905"/>
                  <a:pt x="255904" y="0"/>
                  <a:pt x="571500" y="0"/>
                </a:cubicBezTo>
                <a:cubicBezTo>
                  <a:pt x="887095" y="0"/>
                  <a:pt x="1143000" y="255905"/>
                  <a:pt x="1143000" y="571500"/>
                </a:cubicBezTo>
                <a:cubicBezTo>
                  <a:pt x="1143000" y="887096"/>
                  <a:pt x="887095" y="1143000"/>
                  <a:pt x="571500" y="1143000"/>
                </a:cubicBezTo>
                <a:cubicBezTo>
                  <a:pt x="255904" y="1143000"/>
                  <a:pt x="0" y="887096"/>
                  <a:pt x="0" y="571500"/>
                </a:cubicBezTo>
                <a:close/>
                <a:moveTo>
                  <a:pt x="581025" y="2819400"/>
                </a:moveTo>
              </a:path>
            </a:pathLst>
          </a:custGeom>
          <a:solidFill>
            <a:srgbClr val="F2DAD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4" name="Freeform 2964"/>
          <p:cNvSpPr/>
          <p:nvPr/>
        </p:nvSpPr>
        <p:spPr>
          <a:xfrm>
            <a:off x="1666875" y="4038600"/>
            <a:ext cx="1143000" cy="1143000"/>
          </a:xfrm>
          <a:custGeom>
            <a:avLst/>
            <a:gdLst/>
            <a:ahLst/>
            <a:cxnLst/>
            <a:rect l="0" t="0" r="0" b="0"/>
            <a:pathLst>
              <a:path w="1143000" h="1143000">
                <a:moveTo>
                  <a:pt x="0" y="571500"/>
                </a:moveTo>
                <a:cubicBezTo>
                  <a:pt x="0" y="255905"/>
                  <a:pt x="255904" y="0"/>
                  <a:pt x="571500" y="0"/>
                </a:cubicBezTo>
                <a:cubicBezTo>
                  <a:pt x="887095" y="0"/>
                  <a:pt x="1143000" y="255905"/>
                  <a:pt x="1143000" y="571500"/>
                </a:cubicBezTo>
                <a:cubicBezTo>
                  <a:pt x="1143000" y="887096"/>
                  <a:pt x="887095" y="1143000"/>
                  <a:pt x="571500" y="1143000"/>
                </a:cubicBezTo>
                <a:cubicBezTo>
                  <a:pt x="255904" y="1143000"/>
                  <a:pt x="0" y="887096"/>
                  <a:pt x="0" y="571500"/>
                </a:cubicBezTo>
                <a:close/>
                <a:moveTo>
                  <a:pt x="581025" y="281940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65" name="Picture 296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0025" y="4054412"/>
            <a:ext cx="1258887" cy="1144587"/>
          </a:xfrm>
          <a:prstGeom prst="rect">
            <a:avLst/>
          </a:prstGeom>
          <a:noFill/>
        </p:spPr>
      </p:pic>
      <p:pic>
        <p:nvPicPr>
          <p:cNvPr id="2966" name="Picture 296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075" y="4206812"/>
            <a:ext cx="982662" cy="887412"/>
          </a:xfrm>
          <a:prstGeom prst="rect">
            <a:avLst/>
          </a:prstGeom>
          <a:noFill/>
        </p:spPr>
      </p:pic>
      <p:sp>
        <p:nvSpPr>
          <p:cNvPr id="2967" name="Freeform 2967"/>
          <p:cNvSpPr/>
          <p:nvPr/>
        </p:nvSpPr>
        <p:spPr>
          <a:xfrm>
            <a:off x="2828925" y="4124325"/>
            <a:ext cx="1085850" cy="971550"/>
          </a:xfrm>
          <a:custGeom>
            <a:avLst/>
            <a:gdLst/>
            <a:ahLst/>
            <a:cxnLst/>
            <a:rect l="0" t="0" r="0" b="0"/>
            <a:pathLst>
              <a:path w="1085850" h="971550">
                <a:moveTo>
                  <a:pt x="1085850" y="485775"/>
                </a:moveTo>
                <a:lnTo>
                  <a:pt x="600075" y="0"/>
                </a:lnTo>
                <a:lnTo>
                  <a:pt x="600075" y="242952"/>
                </a:lnTo>
                <a:lnTo>
                  <a:pt x="0" y="242952"/>
                </a:lnTo>
                <a:lnTo>
                  <a:pt x="0" y="728599"/>
                </a:lnTo>
                <a:lnTo>
                  <a:pt x="600075" y="728599"/>
                </a:lnTo>
                <a:lnTo>
                  <a:pt x="600075" y="971550"/>
                </a:lnTo>
                <a:close/>
                <a:moveTo>
                  <a:pt x="-581025" y="2733675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8" name="Freeform 2968"/>
          <p:cNvSpPr/>
          <p:nvPr/>
        </p:nvSpPr>
        <p:spPr>
          <a:xfrm>
            <a:off x="2828925" y="4124325"/>
            <a:ext cx="1085850" cy="971550"/>
          </a:xfrm>
          <a:custGeom>
            <a:avLst/>
            <a:gdLst/>
            <a:ahLst/>
            <a:cxnLst/>
            <a:rect l="0" t="0" r="0" b="0"/>
            <a:pathLst>
              <a:path w="1085850" h="971550">
                <a:moveTo>
                  <a:pt x="1085850" y="485775"/>
                </a:moveTo>
                <a:lnTo>
                  <a:pt x="600075" y="0"/>
                </a:lnTo>
                <a:lnTo>
                  <a:pt x="600075" y="242952"/>
                </a:lnTo>
                <a:lnTo>
                  <a:pt x="0" y="242952"/>
                </a:lnTo>
                <a:lnTo>
                  <a:pt x="0" y="728599"/>
                </a:lnTo>
                <a:lnTo>
                  <a:pt x="600075" y="728599"/>
                </a:lnTo>
                <a:lnTo>
                  <a:pt x="600075" y="971550"/>
                </a:lnTo>
                <a:close/>
                <a:moveTo>
                  <a:pt x="-581025" y="273367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69" name="Picture 296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5075" y="4054412"/>
            <a:ext cx="1659001" cy="1144587"/>
          </a:xfrm>
          <a:prstGeom prst="rect">
            <a:avLst/>
          </a:prstGeom>
          <a:noFill/>
        </p:spPr>
      </p:pic>
      <p:pic>
        <p:nvPicPr>
          <p:cNvPr id="2970" name="Picture 297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050" y="4206812"/>
            <a:ext cx="1077912" cy="887412"/>
          </a:xfrm>
          <a:prstGeom prst="rect">
            <a:avLst/>
          </a:prstGeom>
          <a:noFill/>
        </p:spPr>
      </p:pic>
      <p:sp>
        <p:nvSpPr>
          <p:cNvPr id="2971" name="Freeform 2971"/>
          <p:cNvSpPr/>
          <p:nvPr/>
        </p:nvSpPr>
        <p:spPr>
          <a:xfrm>
            <a:off x="5133975" y="4124325"/>
            <a:ext cx="1485900" cy="971550"/>
          </a:xfrm>
          <a:custGeom>
            <a:avLst/>
            <a:gdLst/>
            <a:ahLst/>
            <a:cxnLst/>
            <a:rect l="0" t="0" r="0" b="0"/>
            <a:pathLst>
              <a:path w="1485900" h="971550">
                <a:moveTo>
                  <a:pt x="1485900" y="485775"/>
                </a:moveTo>
                <a:lnTo>
                  <a:pt x="1000125" y="0"/>
                </a:lnTo>
                <a:lnTo>
                  <a:pt x="1000125" y="242824"/>
                </a:lnTo>
                <a:lnTo>
                  <a:pt x="0" y="242824"/>
                </a:lnTo>
                <a:lnTo>
                  <a:pt x="0" y="728599"/>
                </a:lnTo>
                <a:lnTo>
                  <a:pt x="1000125" y="728599"/>
                </a:lnTo>
                <a:lnTo>
                  <a:pt x="1000125" y="971550"/>
                </a:lnTo>
                <a:close/>
                <a:moveTo>
                  <a:pt x="-2886075" y="2733675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2" name="Freeform 2972"/>
          <p:cNvSpPr/>
          <p:nvPr/>
        </p:nvSpPr>
        <p:spPr>
          <a:xfrm>
            <a:off x="5133975" y="4124325"/>
            <a:ext cx="1485900" cy="971550"/>
          </a:xfrm>
          <a:custGeom>
            <a:avLst/>
            <a:gdLst/>
            <a:ahLst/>
            <a:cxnLst/>
            <a:rect l="0" t="0" r="0" b="0"/>
            <a:pathLst>
              <a:path w="1485900" h="971550">
                <a:moveTo>
                  <a:pt x="1485900" y="485775"/>
                </a:moveTo>
                <a:lnTo>
                  <a:pt x="1000125" y="0"/>
                </a:lnTo>
                <a:lnTo>
                  <a:pt x="1000125" y="242824"/>
                </a:lnTo>
                <a:lnTo>
                  <a:pt x="0" y="242824"/>
                </a:lnTo>
                <a:lnTo>
                  <a:pt x="0" y="728599"/>
                </a:lnTo>
                <a:lnTo>
                  <a:pt x="1000125" y="728599"/>
                </a:lnTo>
                <a:lnTo>
                  <a:pt x="1000125" y="971550"/>
                </a:lnTo>
                <a:close/>
                <a:moveTo>
                  <a:pt x="-2886075" y="273367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3" name="Picture 297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4450" y="3968877"/>
            <a:ext cx="1315973" cy="1315974"/>
          </a:xfrm>
          <a:prstGeom prst="rect">
            <a:avLst/>
          </a:prstGeom>
          <a:noFill/>
        </p:spPr>
      </p:pic>
      <p:pic>
        <p:nvPicPr>
          <p:cNvPr id="2974" name="Picture 297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5900" y="4216337"/>
            <a:ext cx="973137" cy="868362"/>
          </a:xfrm>
          <a:prstGeom prst="rect">
            <a:avLst/>
          </a:prstGeom>
          <a:noFill/>
        </p:spPr>
      </p:pic>
      <p:sp>
        <p:nvSpPr>
          <p:cNvPr id="2975" name="Freeform 2975"/>
          <p:cNvSpPr/>
          <p:nvPr/>
        </p:nvSpPr>
        <p:spPr>
          <a:xfrm>
            <a:off x="3943350" y="4038600"/>
            <a:ext cx="1143000" cy="1143000"/>
          </a:xfrm>
          <a:custGeom>
            <a:avLst/>
            <a:gdLst/>
            <a:ahLst/>
            <a:cxnLst/>
            <a:rect l="0" t="0" r="0" b="0"/>
            <a:pathLst>
              <a:path w="1143000" h="1143000">
                <a:moveTo>
                  <a:pt x="0" y="571500"/>
                </a:moveTo>
                <a:cubicBezTo>
                  <a:pt x="0" y="255905"/>
                  <a:pt x="255904" y="0"/>
                  <a:pt x="571500" y="0"/>
                </a:cubicBezTo>
                <a:cubicBezTo>
                  <a:pt x="887095" y="0"/>
                  <a:pt x="1143000" y="255905"/>
                  <a:pt x="1143000" y="571500"/>
                </a:cubicBezTo>
                <a:cubicBezTo>
                  <a:pt x="1143000" y="887096"/>
                  <a:pt x="887095" y="1143000"/>
                  <a:pt x="571500" y="1143000"/>
                </a:cubicBezTo>
                <a:cubicBezTo>
                  <a:pt x="255904" y="1143000"/>
                  <a:pt x="0" y="887096"/>
                  <a:pt x="0" y="571500"/>
                </a:cubicBezTo>
                <a:close/>
                <a:moveTo>
                  <a:pt x="-1695450" y="2819400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6" name="Freeform 2976"/>
          <p:cNvSpPr/>
          <p:nvPr/>
        </p:nvSpPr>
        <p:spPr>
          <a:xfrm>
            <a:off x="3943350" y="4038600"/>
            <a:ext cx="1143000" cy="1143000"/>
          </a:xfrm>
          <a:custGeom>
            <a:avLst/>
            <a:gdLst/>
            <a:ahLst/>
            <a:cxnLst/>
            <a:rect l="0" t="0" r="0" b="0"/>
            <a:pathLst>
              <a:path w="1143000" h="1143000">
                <a:moveTo>
                  <a:pt x="0" y="571500"/>
                </a:moveTo>
                <a:cubicBezTo>
                  <a:pt x="0" y="255905"/>
                  <a:pt x="255904" y="0"/>
                  <a:pt x="571500" y="0"/>
                </a:cubicBezTo>
                <a:cubicBezTo>
                  <a:pt x="887095" y="0"/>
                  <a:pt x="1143000" y="255905"/>
                  <a:pt x="1143000" y="571500"/>
                </a:cubicBezTo>
                <a:cubicBezTo>
                  <a:pt x="1143000" y="887096"/>
                  <a:pt x="887095" y="1143000"/>
                  <a:pt x="571500" y="1143000"/>
                </a:cubicBezTo>
                <a:cubicBezTo>
                  <a:pt x="255904" y="1143000"/>
                  <a:pt x="0" y="887096"/>
                  <a:pt x="0" y="571500"/>
                </a:cubicBezTo>
                <a:close/>
                <a:moveTo>
                  <a:pt x="-1695450" y="281940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7" name="Picture 297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9700" y="4054412"/>
            <a:ext cx="1659001" cy="1144587"/>
          </a:xfrm>
          <a:prstGeom prst="rect">
            <a:avLst/>
          </a:prstGeom>
          <a:noFill/>
        </p:spPr>
      </p:pic>
      <p:pic>
        <p:nvPicPr>
          <p:cNvPr id="2978" name="Picture 297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0200" y="4206812"/>
            <a:ext cx="1068387" cy="887412"/>
          </a:xfrm>
          <a:prstGeom prst="rect">
            <a:avLst/>
          </a:prstGeom>
          <a:noFill/>
        </p:spPr>
      </p:pic>
      <p:sp>
        <p:nvSpPr>
          <p:cNvPr id="2979" name="Freeform 2979"/>
          <p:cNvSpPr/>
          <p:nvPr/>
        </p:nvSpPr>
        <p:spPr>
          <a:xfrm>
            <a:off x="7848600" y="4367149"/>
            <a:ext cx="946150" cy="485775"/>
          </a:xfrm>
          <a:custGeom>
            <a:avLst/>
            <a:gdLst/>
            <a:ahLst/>
            <a:cxnLst/>
            <a:rect l="0" t="0" r="0" b="0"/>
            <a:pathLst>
              <a:path w="946150" h="485775">
                <a:moveTo>
                  <a:pt x="946150" y="0"/>
                </a:moveTo>
                <a:lnTo>
                  <a:pt x="0" y="0"/>
                </a:lnTo>
                <a:lnTo>
                  <a:pt x="0" y="485775"/>
                </a:lnTo>
                <a:lnTo>
                  <a:pt x="946150" y="485775"/>
                </a:lnTo>
                <a:lnTo>
                  <a:pt x="946150" y="0"/>
                </a:lnTo>
                <a:close/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0" name="Freeform 2980"/>
          <p:cNvSpPr/>
          <p:nvPr/>
        </p:nvSpPr>
        <p:spPr>
          <a:xfrm>
            <a:off x="7848600" y="4367149"/>
            <a:ext cx="946150" cy="485775"/>
          </a:xfrm>
          <a:custGeom>
            <a:avLst/>
            <a:gdLst/>
            <a:ahLst/>
            <a:cxnLst/>
            <a:rect l="0" t="0" r="0" b="0"/>
            <a:pathLst>
              <a:path w="946150" h="485775">
                <a:moveTo>
                  <a:pt x="946150" y="0"/>
                </a:moveTo>
                <a:lnTo>
                  <a:pt x="0" y="0"/>
                </a:lnTo>
                <a:lnTo>
                  <a:pt x="0" y="485775"/>
                </a:lnTo>
                <a:lnTo>
                  <a:pt x="946150" y="485775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81" name="Picture 298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0025" y="3968877"/>
            <a:ext cx="1315973" cy="1315974"/>
          </a:xfrm>
          <a:prstGeom prst="rect">
            <a:avLst/>
          </a:prstGeom>
          <a:noFill/>
        </p:spPr>
      </p:pic>
      <p:pic>
        <p:nvPicPr>
          <p:cNvPr id="2982" name="Picture 298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3375" y="4216337"/>
            <a:ext cx="1049337" cy="868362"/>
          </a:xfrm>
          <a:prstGeom prst="rect">
            <a:avLst/>
          </a:prstGeom>
          <a:noFill/>
        </p:spPr>
      </p:pic>
      <p:sp>
        <p:nvSpPr>
          <p:cNvPr id="2983" name="Freeform 2983"/>
          <p:cNvSpPr/>
          <p:nvPr/>
        </p:nvSpPr>
        <p:spPr>
          <a:xfrm>
            <a:off x="6638925" y="4038600"/>
            <a:ext cx="1143000" cy="1143000"/>
          </a:xfrm>
          <a:custGeom>
            <a:avLst/>
            <a:gdLst/>
            <a:ahLst/>
            <a:cxnLst/>
            <a:rect l="0" t="0" r="0" b="0"/>
            <a:pathLst>
              <a:path w="1143000" h="1143000">
                <a:moveTo>
                  <a:pt x="0" y="571500"/>
                </a:moveTo>
                <a:cubicBezTo>
                  <a:pt x="0" y="255905"/>
                  <a:pt x="255905" y="0"/>
                  <a:pt x="571500" y="0"/>
                </a:cubicBezTo>
                <a:cubicBezTo>
                  <a:pt x="887094" y="0"/>
                  <a:pt x="1143000" y="255905"/>
                  <a:pt x="1143000" y="571500"/>
                </a:cubicBezTo>
                <a:cubicBezTo>
                  <a:pt x="1143000" y="887096"/>
                  <a:pt x="887094" y="1143000"/>
                  <a:pt x="571500" y="1143000"/>
                </a:cubicBezTo>
                <a:cubicBezTo>
                  <a:pt x="255905" y="1143000"/>
                  <a:pt x="0" y="887096"/>
                  <a:pt x="0" y="571500"/>
                </a:cubicBezTo>
                <a:close/>
                <a:moveTo>
                  <a:pt x="-4391025" y="2819400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4" name="Freeform 2984"/>
          <p:cNvSpPr/>
          <p:nvPr/>
        </p:nvSpPr>
        <p:spPr>
          <a:xfrm>
            <a:off x="6638925" y="4038600"/>
            <a:ext cx="1143000" cy="1143000"/>
          </a:xfrm>
          <a:custGeom>
            <a:avLst/>
            <a:gdLst/>
            <a:ahLst/>
            <a:cxnLst/>
            <a:rect l="0" t="0" r="0" b="0"/>
            <a:pathLst>
              <a:path w="1143000" h="1143000">
                <a:moveTo>
                  <a:pt x="0" y="571500"/>
                </a:moveTo>
                <a:cubicBezTo>
                  <a:pt x="0" y="255905"/>
                  <a:pt x="255905" y="0"/>
                  <a:pt x="571500" y="0"/>
                </a:cubicBezTo>
                <a:cubicBezTo>
                  <a:pt x="887094" y="0"/>
                  <a:pt x="1143000" y="255905"/>
                  <a:pt x="1143000" y="571500"/>
                </a:cubicBezTo>
                <a:cubicBezTo>
                  <a:pt x="1143000" y="887096"/>
                  <a:pt x="887094" y="1143000"/>
                  <a:pt x="571500" y="1143000"/>
                </a:cubicBezTo>
                <a:cubicBezTo>
                  <a:pt x="255905" y="1143000"/>
                  <a:pt x="0" y="887096"/>
                  <a:pt x="0" y="571500"/>
                </a:cubicBezTo>
                <a:close/>
                <a:moveTo>
                  <a:pt x="-4391025" y="281940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85" name="Picture 298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2275" y="3902202"/>
            <a:ext cx="1506473" cy="1458849"/>
          </a:xfrm>
          <a:prstGeom prst="rect">
            <a:avLst/>
          </a:prstGeom>
          <a:noFill/>
        </p:spPr>
      </p:pic>
      <p:sp>
        <p:nvSpPr>
          <p:cNvPr id="2986" name="Freeform 2986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7" name="Freeform 2987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8" name="Freeform 2988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9" name="Freeform 2989"/>
          <p:cNvSpPr/>
          <p:nvPr/>
        </p:nvSpPr>
        <p:spPr>
          <a:xfrm>
            <a:off x="8788400" y="3923811"/>
            <a:ext cx="2368692" cy="1382028"/>
          </a:xfrm>
          <a:custGeom>
            <a:avLst/>
            <a:gdLst/>
            <a:ahLst/>
            <a:cxnLst/>
            <a:rect l="0" t="0" r="0" b="0"/>
            <a:pathLst>
              <a:path w="2368692" h="1382028">
                <a:moveTo>
                  <a:pt x="0" y="1382028"/>
                </a:moveTo>
                <a:lnTo>
                  <a:pt x="2368692" y="1382027"/>
                </a:lnTo>
                <a:lnTo>
                  <a:pt x="2368692" y="0"/>
                </a:lnTo>
                <a:lnTo>
                  <a:pt x="0" y="1"/>
                </a:lnTo>
                <a:close/>
                <a:moveTo>
                  <a:pt x="-7236239" y="293418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0" name="Rectangle 2990"/>
          <p:cNvSpPr/>
          <p:nvPr/>
        </p:nvSpPr>
        <p:spPr>
          <a:xfrm>
            <a:off x="598169" y="866112"/>
            <a:ext cx="4901410" cy="29652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Timpi de tranziție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Timere de tranziție</a:t>
            </a:r>
          </a:p>
          <a:p>
            <a:pPr marL="457517">
              <a:lnSpc>
                <a:spcPts val="3137"/>
              </a:lnSpc>
            </a:pPr>
            <a:r>
              <a:rPr lang="en-GB" sz="2402" b="0" i="0" spc="1773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stabilite de root bridge</a:t>
            </a:r>
          </a:p>
          <a:p>
            <a:pPr marL="457517">
              <a:lnSpc>
                <a:spcPts val="3113"/>
              </a:lnSpc>
            </a:pPr>
            <a:r>
              <a:rPr lang="en-GB" sz="2402" b="0" i="0" spc="1773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1" i="0" spc="0" baseline="0" dirty="0">
                <a:solidFill>
                  <a:srgbClr val="000000"/>
                </a:solidFill>
                <a:latin typeface="WorkSans-Bold"/>
              </a:rPr>
              <a:t>Hello time: </a:t>
            </a:r>
            <a:r>
              <a:rPr lang="en-GB" sz="2402" b="0" i="0" spc="817" baseline="0" dirty="0">
                <a:solidFill>
                  <a:srgbClr val="000000"/>
                </a:solidFill>
                <a:latin typeface="Consolas"/>
              </a:rPr>
              <a:t>2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sec</a:t>
            </a:r>
          </a:p>
          <a:p>
            <a:pPr marL="457517">
              <a:lnSpc>
                <a:spcPts val="3080"/>
              </a:lnSpc>
            </a:pPr>
            <a:r>
              <a:rPr lang="en-GB" sz="2402" b="0" i="0" spc="1648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1" i="0" spc="0" baseline="0" dirty="0">
                <a:solidFill>
                  <a:srgbClr val="000000"/>
                </a:solidFill>
                <a:latin typeface="WorkSans-Bold"/>
              </a:rPr>
              <a:t>Forwarding delay: </a:t>
            </a:r>
            <a:r>
              <a:rPr lang="en-GB" sz="2402" b="0" i="0" spc="0" baseline="0" dirty="0">
                <a:solidFill>
                  <a:srgbClr val="000000"/>
                </a:solidFill>
                <a:latin typeface="Consolas"/>
              </a:rPr>
              <a:t>1</a:t>
            </a:r>
            <a:r>
              <a:rPr lang="en-GB" sz="2402" b="0" i="0" spc="792" baseline="0" dirty="0">
                <a:solidFill>
                  <a:srgbClr val="000000"/>
                </a:solidFill>
                <a:latin typeface="Consolas"/>
              </a:rPr>
              <a:t>5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sec</a:t>
            </a:r>
          </a:p>
          <a:p>
            <a:pPr marL="457517">
              <a:lnSpc>
                <a:spcPts val="3077"/>
              </a:lnSpc>
            </a:pPr>
            <a:r>
              <a:rPr lang="en-GB" sz="2404" b="0" i="0" spc="177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1" i="0" spc="0" baseline="0" dirty="0">
                <a:solidFill>
                  <a:srgbClr val="000000"/>
                </a:solidFill>
                <a:latin typeface="WorkSans-Bold"/>
              </a:rPr>
              <a:t>Max Age: </a:t>
            </a:r>
            <a:r>
              <a:rPr lang="en-GB" sz="2404" b="0" i="0" spc="0" baseline="0" dirty="0">
                <a:solidFill>
                  <a:srgbClr val="000000"/>
                </a:solidFill>
                <a:latin typeface="Consolas"/>
              </a:rPr>
              <a:t>2</a:t>
            </a:r>
            <a:r>
              <a:rPr lang="en-GB" sz="2404" b="0" i="0" spc="789" baseline="0" dirty="0">
                <a:solidFill>
                  <a:srgbClr val="000000"/>
                </a:solidFill>
                <a:latin typeface="Consolas"/>
              </a:rPr>
              <a:t>0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sec</a:t>
            </a:r>
          </a:p>
        </p:txBody>
      </p:sp>
      <p:sp>
        <p:nvSpPr>
          <p:cNvPr id="2991" name="Rectangle 2991"/>
          <p:cNvSpPr/>
          <p:nvPr/>
        </p:nvSpPr>
        <p:spPr>
          <a:xfrm>
            <a:off x="1055687" y="5434099"/>
            <a:ext cx="5329650" cy="3621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timp total de convergență: </a:t>
            </a:r>
            <a:r>
              <a:rPr lang="en-GB" sz="2402" b="0" i="0" spc="0" baseline="0" dirty="0">
                <a:solidFill>
                  <a:srgbClr val="000000"/>
                </a:solidFill>
                <a:latin typeface="Consolas"/>
              </a:rPr>
              <a:t>50 sec</a:t>
            </a:r>
          </a:p>
        </p:txBody>
      </p:sp>
      <p:sp>
        <p:nvSpPr>
          <p:cNvPr id="2992" name="Rectangle 2992"/>
          <p:cNvSpPr/>
          <p:nvPr/>
        </p:nvSpPr>
        <p:spPr>
          <a:xfrm>
            <a:off x="11473180" y="6457823"/>
            <a:ext cx="18394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65</a:t>
            </a:r>
          </a:p>
        </p:txBody>
      </p:sp>
      <p:sp>
        <p:nvSpPr>
          <p:cNvPr id="2993" name="Rectangle 2993"/>
          <p:cNvSpPr/>
          <p:nvPr/>
        </p:nvSpPr>
        <p:spPr>
          <a:xfrm>
            <a:off x="1917064" y="4349836"/>
            <a:ext cx="637306" cy="5165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000000"/>
                </a:solidFill>
                <a:latin typeface="WorkSans-Bold"/>
              </a:rPr>
              <a:t>Block</a:t>
            </a:r>
          </a:p>
          <a:p>
            <a:pPr marL="151764">
              <a:lnSpc>
                <a:spcPts val="1952"/>
              </a:lnSpc>
            </a:pPr>
            <a:r>
              <a:rPr lang="en-GB" sz="1802" b="1" i="0" spc="0" baseline="0" dirty="0">
                <a:solidFill>
                  <a:srgbClr val="000000"/>
                </a:solidFill>
                <a:latin typeface="WorkSans-Bold"/>
              </a:rPr>
              <a:t>ing</a:t>
            </a:r>
          </a:p>
        </p:txBody>
      </p:sp>
      <p:sp>
        <p:nvSpPr>
          <p:cNvPr id="2994" name="Rectangle 2994"/>
          <p:cNvSpPr/>
          <p:nvPr/>
        </p:nvSpPr>
        <p:spPr>
          <a:xfrm>
            <a:off x="2938779" y="4337860"/>
            <a:ext cx="633073" cy="5738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0" i="0" spc="0" baseline="0" dirty="0">
                <a:solidFill>
                  <a:srgbClr val="000000"/>
                </a:solidFill>
                <a:latin typeface="Calibri"/>
              </a:rPr>
              <a:t>Max Age</a:t>
            </a:r>
          </a:p>
          <a:p>
            <a:pPr marL="190500">
              <a:lnSpc>
                <a:spcPts val="1512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20 </a:t>
            </a:r>
          </a:p>
          <a:p>
            <a:pPr marL="141224">
              <a:lnSpc>
                <a:spcPts val="1577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sec</a:t>
            </a:r>
            <a:r>
              <a:rPr lang="en-GB" sz="1427" b="0" i="0" spc="0" baseline="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2995" name="Rectangle 2995"/>
          <p:cNvSpPr/>
          <p:nvPr/>
        </p:nvSpPr>
        <p:spPr>
          <a:xfrm>
            <a:off x="5409565" y="4337860"/>
            <a:ext cx="738649" cy="5738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6359"/>
            <a:r>
              <a:rPr lang="en-GB" sz="1427" b="0" i="0" spc="0" baseline="0" dirty="0">
                <a:solidFill>
                  <a:srgbClr val="000000"/>
                </a:solidFill>
                <a:latin typeface="Calibri"/>
              </a:rPr>
              <a:t>Forward </a:t>
            </a:r>
          </a:p>
          <a:p>
            <a:pPr marL="146050">
              <a:lnSpc>
                <a:spcPts val="1577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alibri"/>
              </a:rPr>
              <a:t>Delay</a:t>
            </a:r>
          </a:p>
          <a:p>
            <a:pPr marL="0">
              <a:lnSpc>
                <a:spcPts val="1512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15 sec</a:t>
            </a:r>
            <a:r>
              <a:rPr lang="en-GB" sz="1427" b="0" i="0" spc="0" baseline="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2996" name="Rectangle 2996"/>
          <p:cNvSpPr/>
          <p:nvPr/>
        </p:nvSpPr>
        <p:spPr>
          <a:xfrm>
            <a:off x="4236084" y="4349836"/>
            <a:ext cx="560847" cy="5165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000000"/>
                </a:solidFill>
                <a:latin typeface="WorkSans-Bold"/>
              </a:rPr>
              <a:t>Liste</a:t>
            </a:r>
          </a:p>
          <a:p>
            <a:pPr marL="40259">
              <a:lnSpc>
                <a:spcPts val="1952"/>
              </a:lnSpc>
            </a:pPr>
            <a:r>
              <a:rPr lang="en-GB" sz="1802" b="1" i="0" spc="0" baseline="0" dirty="0">
                <a:solidFill>
                  <a:srgbClr val="000000"/>
                </a:solidFill>
                <a:latin typeface="WorkSans-Bold"/>
              </a:rPr>
              <a:t>ning</a:t>
            </a:r>
          </a:p>
        </p:txBody>
      </p:sp>
      <p:sp>
        <p:nvSpPr>
          <p:cNvPr id="2997" name="Rectangle 2997"/>
          <p:cNvSpPr/>
          <p:nvPr/>
        </p:nvSpPr>
        <p:spPr>
          <a:xfrm>
            <a:off x="8126730" y="4337860"/>
            <a:ext cx="695755" cy="5738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6613"/>
            <a:r>
              <a:rPr lang="en-GB" sz="1427" b="0" i="0" spc="0" baseline="0" dirty="0">
                <a:solidFill>
                  <a:srgbClr val="000000"/>
                </a:solidFill>
                <a:latin typeface="Calibri"/>
              </a:rPr>
              <a:t>Forward</a:t>
            </a:r>
          </a:p>
          <a:p>
            <a:pPr marL="146050">
              <a:lnSpc>
                <a:spcPts val="1577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alibri"/>
              </a:rPr>
              <a:t>Delay</a:t>
            </a:r>
          </a:p>
          <a:p>
            <a:pPr marL="0">
              <a:lnSpc>
                <a:spcPts val="1512"/>
              </a:lnSpc>
            </a:pPr>
            <a:r>
              <a:rPr lang="en-GB" sz="1427" b="0" i="0" spc="0" baseline="0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GB" sz="1427" b="0" i="0" spc="0" baseline="0" dirty="0">
                <a:solidFill>
                  <a:srgbClr val="000000"/>
                </a:solidFill>
                <a:latin typeface="Consolas"/>
              </a:rPr>
              <a:t>15 sec</a:t>
            </a:r>
          </a:p>
        </p:txBody>
      </p:sp>
      <p:sp>
        <p:nvSpPr>
          <p:cNvPr id="2998" name="Rectangle 2998"/>
          <p:cNvSpPr/>
          <p:nvPr/>
        </p:nvSpPr>
        <p:spPr>
          <a:xfrm>
            <a:off x="6897116" y="4349836"/>
            <a:ext cx="646234" cy="5165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000000"/>
                </a:solidFill>
                <a:latin typeface="WorkSans-Bold"/>
              </a:rPr>
              <a:t>Learn</a:t>
            </a:r>
          </a:p>
          <a:p>
            <a:pPr marL="152400">
              <a:lnSpc>
                <a:spcPts val="1952"/>
              </a:lnSpc>
            </a:pPr>
            <a:r>
              <a:rPr lang="en-GB" sz="1802" b="1" i="0" spc="0" baseline="0" dirty="0">
                <a:solidFill>
                  <a:srgbClr val="000000"/>
                </a:solidFill>
                <a:latin typeface="WorkSans-Bold"/>
              </a:rPr>
              <a:t>ing</a:t>
            </a:r>
          </a:p>
        </p:txBody>
      </p:sp>
      <p:sp>
        <p:nvSpPr>
          <p:cNvPr id="2999" name="Rectangle 2999"/>
          <p:cNvSpPr/>
          <p:nvPr/>
        </p:nvSpPr>
        <p:spPr>
          <a:xfrm>
            <a:off x="773014" y="163958"/>
            <a:ext cx="643652" cy="236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46"/>
              </a:lnSpc>
            </a:pPr>
            <a:r>
              <a:rPr lang="en-GB" sz="700" b="0" i="0" spc="0" baseline="0" dirty="0">
                <a:solidFill>
                  <a:srgbClr val="9E5F09"/>
                </a:solidFill>
                <a:latin typeface="Arial"/>
              </a:rPr>
              <a:t>LABORATORY</a:t>
            </a:r>
          </a:p>
        </p:txBody>
      </p:sp>
      <p:sp>
        <p:nvSpPr>
          <p:cNvPr id="3000" name="Rectangle 3000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  <p:sp>
        <p:nvSpPr>
          <p:cNvPr id="3001" name="Rectangle 3001"/>
          <p:cNvSpPr/>
          <p:nvPr/>
        </p:nvSpPr>
        <p:spPr>
          <a:xfrm>
            <a:off x="8678862" y="3244089"/>
            <a:ext cx="2548127" cy="2496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7600" b="0" i="0" spc="0" baseline="0" dirty="0">
                <a:solidFill>
                  <a:srgbClr val="919EB2"/>
                </a:solidFill>
                <a:latin typeface="Arial"/>
              </a:rPr>
              <a:t>&gt;o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2" name="Freeform 300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91404"/>
                </a:moveTo>
                <a:lnTo>
                  <a:pt x="773176" y="180083"/>
                </a:lnTo>
                <a:lnTo>
                  <a:pt x="1416811" y="180083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1404"/>
                </a:lnTo>
                <a:close/>
                <a:moveTo>
                  <a:pt x="656659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03" name="Picture 30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004" name="Picture 300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3005" name="Picture 300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3175" y="1733487"/>
            <a:ext cx="3471926" cy="138112"/>
          </a:xfrm>
          <a:prstGeom prst="rect">
            <a:avLst/>
          </a:prstGeom>
          <a:noFill/>
        </p:spPr>
      </p:pic>
      <p:pic>
        <p:nvPicPr>
          <p:cNvPr id="3006" name="Picture 300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0750" y="1704848"/>
            <a:ext cx="138112" cy="2119376"/>
          </a:xfrm>
          <a:prstGeom prst="rect">
            <a:avLst/>
          </a:prstGeom>
          <a:noFill/>
        </p:spPr>
      </p:pic>
      <p:pic>
        <p:nvPicPr>
          <p:cNvPr id="3007" name="Picture 300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8325" y="1638173"/>
            <a:ext cx="138112" cy="2138426"/>
          </a:xfrm>
          <a:prstGeom prst="rect">
            <a:avLst/>
          </a:prstGeom>
          <a:noFill/>
        </p:spPr>
      </p:pic>
      <p:pic>
        <p:nvPicPr>
          <p:cNvPr id="3008" name="Picture 30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650" y="3562287"/>
            <a:ext cx="3471926" cy="157162"/>
          </a:xfrm>
          <a:prstGeom prst="rect">
            <a:avLst/>
          </a:prstGeom>
          <a:noFill/>
        </p:spPr>
      </p:pic>
      <p:sp>
        <p:nvSpPr>
          <p:cNvPr id="3009" name="Freeform 3009"/>
          <p:cNvSpPr/>
          <p:nvPr/>
        </p:nvSpPr>
        <p:spPr>
          <a:xfrm>
            <a:off x="2595626" y="3614802"/>
            <a:ext cx="3347846" cy="22225"/>
          </a:xfrm>
          <a:custGeom>
            <a:avLst/>
            <a:gdLst/>
            <a:ahLst/>
            <a:cxnLst/>
            <a:rect l="0" t="0" r="0" b="0"/>
            <a:pathLst>
              <a:path w="3347846" h="22225">
                <a:moveTo>
                  <a:pt x="0" y="0"/>
                </a:moveTo>
                <a:lnTo>
                  <a:pt x="3347846" y="22225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10" name="Picture 301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3100" y="3533712"/>
            <a:ext cx="3414776" cy="138112"/>
          </a:xfrm>
          <a:prstGeom prst="rect">
            <a:avLst/>
          </a:prstGeom>
          <a:noFill/>
        </p:spPr>
      </p:pic>
      <p:pic>
        <p:nvPicPr>
          <p:cNvPr id="3011" name="Picture 301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8275" y="1828673"/>
            <a:ext cx="138112" cy="2052701"/>
          </a:xfrm>
          <a:prstGeom prst="rect">
            <a:avLst/>
          </a:prstGeom>
          <a:noFill/>
        </p:spPr>
      </p:pic>
      <p:sp>
        <p:nvSpPr>
          <p:cNvPr id="3012" name="Freeform 3012"/>
          <p:cNvSpPr/>
          <p:nvPr/>
        </p:nvSpPr>
        <p:spPr>
          <a:xfrm>
            <a:off x="9129648" y="1881124"/>
            <a:ext cx="128" cy="1930147"/>
          </a:xfrm>
          <a:custGeom>
            <a:avLst/>
            <a:gdLst/>
            <a:ahLst/>
            <a:cxnLst/>
            <a:rect l="0" t="0" r="0" b="0"/>
            <a:pathLst>
              <a:path w="128" h="1930147">
                <a:moveTo>
                  <a:pt x="128" y="1930147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8064A2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13" name="Picture 301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2050" y="1800098"/>
            <a:ext cx="138112" cy="2090801"/>
          </a:xfrm>
          <a:prstGeom prst="rect">
            <a:avLst/>
          </a:prstGeom>
          <a:noFill/>
        </p:spPr>
      </p:pic>
      <p:pic>
        <p:nvPicPr>
          <p:cNvPr id="3014" name="Picture 301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75" y="1685862"/>
            <a:ext cx="3310001" cy="138112"/>
          </a:xfrm>
          <a:prstGeom prst="rect">
            <a:avLst/>
          </a:prstGeom>
          <a:noFill/>
        </p:spPr>
      </p:pic>
      <p:pic>
        <p:nvPicPr>
          <p:cNvPr id="3015" name="Picture 301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25" y="1685798"/>
            <a:ext cx="138112" cy="1995551"/>
          </a:xfrm>
          <a:prstGeom prst="rect">
            <a:avLst/>
          </a:prstGeom>
          <a:noFill/>
        </p:spPr>
      </p:pic>
      <p:sp>
        <p:nvSpPr>
          <p:cNvPr id="3016" name="Freeform 3016"/>
          <p:cNvSpPr/>
          <p:nvPr/>
        </p:nvSpPr>
        <p:spPr>
          <a:xfrm>
            <a:off x="2595626" y="1719327"/>
            <a:ext cx="3682" cy="1874520"/>
          </a:xfrm>
          <a:custGeom>
            <a:avLst/>
            <a:gdLst/>
            <a:ahLst/>
            <a:cxnLst/>
            <a:rect l="0" t="0" r="0" b="0"/>
            <a:pathLst>
              <a:path w="3682" h="1874520">
                <a:moveTo>
                  <a:pt x="0" y="0"/>
                </a:moveTo>
                <a:lnTo>
                  <a:pt x="3682" y="187452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17" name="Picture 301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562100"/>
            <a:ext cx="962025" cy="390525"/>
          </a:xfrm>
          <a:prstGeom prst="rect">
            <a:avLst/>
          </a:prstGeom>
          <a:noFill/>
        </p:spPr>
      </p:pic>
      <p:pic>
        <p:nvPicPr>
          <p:cNvPr id="3018" name="Picture 301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0275" y="1562100"/>
            <a:ext cx="962025" cy="390525"/>
          </a:xfrm>
          <a:prstGeom prst="rect">
            <a:avLst/>
          </a:prstGeom>
          <a:noFill/>
        </p:spPr>
      </p:pic>
      <p:pic>
        <p:nvPicPr>
          <p:cNvPr id="3019" name="Picture 301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3438525"/>
            <a:ext cx="962025" cy="390525"/>
          </a:xfrm>
          <a:prstGeom prst="rect">
            <a:avLst/>
          </a:prstGeom>
          <a:noFill/>
        </p:spPr>
      </p:pic>
      <p:pic>
        <p:nvPicPr>
          <p:cNvPr id="3020" name="Picture 301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2025" y="1562100"/>
            <a:ext cx="962025" cy="390525"/>
          </a:xfrm>
          <a:prstGeom prst="rect">
            <a:avLst/>
          </a:prstGeom>
          <a:noFill/>
        </p:spPr>
      </p:pic>
      <p:pic>
        <p:nvPicPr>
          <p:cNvPr id="3021" name="Picture 301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0275" y="3438525"/>
            <a:ext cx="962025" cy="390525"/>
          </a:xfrm>
          <a:prstGeom prst="rect">
            <a:avLst/>
          </a:prstGeom>
          <a:noFill/>
        </p:spPr>
      </p:pic>
      <p:pic>
        <p:nvPicPr>
          <p:cNvPr id="3022" name="Picture 301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2025" y="3438525"/>
            <a:ext cx="962025" cy="390525"/>
          </a:xfrm>
          <a:prstGeom prst="rect">
            <a:avLst/>
          </a:prstGeom>
          <a:noFill/>
        </p:spPr>
      </p:pic>
      <p:sp>
        <p:nvSpPr>
          <p:cNvPr id="3023" name="Freeform 3023"/>
          <p:cNvSpPr/>
          <p:nvPr/>
        </p:nvSpPr>
        <p:spPr>
          <a:xfrm>
            <a:off x="6905625" y="3914775"/>
            <a:ext cx="2552700" cy="1343025"/>
          </a:xfrm>
          <a:custGeom>
            <a:avLst/>
            <a:gdLst/>
            <a:ahLst/>
            <a:cxnLst/>
            <a:rect l="0" t="0" r="0" b="0"/>
            <a:pathLst>
              <a:path w="2552700" h="1343025">
                <a:moveTo>
                  <a:pt x="0" y="223902"/>
                </a:moveTo>
                <a:cubicBezTo>
                  <a:pt x="0" y="100203"/>
                  <a:pt x="100203" y="0"/>
                  <a:pt x="223901" y="0"/>
                </a:cubicBezTo>
                <a:lnTo>
                  <a:pt x="2328798" y="0"/>
                </a:lnTo>
                <a:cubicBezTo>
                  <a:pt x="2452496" y="0"/>
                  <a:pt x="2552700" y="100203"/>
                  <a:pt x="2552700" y="223902"/>
                </a:cubicBezTo>
                <a:lnTo>
                  <a:pt x="2552700" y="1119124"/>
                </a:lnTo>
                <a:cubicBezTo>
                  <a:pt x="2552700" y="1242823"/>
                  <a:pt x="2452496" y="1343025"/>
                  <a:pt x="2328798" y="1343025"/>
                </a:cubicBezTo>
                <a:lnTo>
                  <a:pt x="223901" y="1343025"/>
                </a:lnTo>
                <a:cubicBezTo>
                  <a:pt x="100203" y="1343025"/>
                  <a:pt x="0" y="1242823"/>
                  <a:pt x="0" y="1119124"/>
                </a:cubicBezTo>
                <a:close/>
                <a:moveTo>
                  <a:pt x="-4186302" y="2943225"/>
                </a:moveTo>
              </a:path>
            </a:pathLst>
          </a:custGeom>
          <a:solidFill>
            <a:srgbClr val="F2DADA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4" name="Freeform 3024"/>
          <p:cNvSpPr/>
          <p:nvPr/>
        </p:nvSpPr>
        <p:spPr>
          <a:xfrm>
            <a:off x="6905625" y="3914775"/>
            <a:ext cx="2552700" cy="1343025"/>
          </a:xfrm>
          <a:custGeom>
            <a:avLst/>
            <a:gdLst/>
            <a:ahLst/>
            <a:cxnLst/>
            <a:rect l="0" t="0" r="0" b="0"/>
            <a:pathLst>
              <a:path w="2552700" h="1343025">
                <a:moveTo>
                  <a:pt x="0" y="223902"/>
                </a:moveTo>
                <a:cubicBezTo>
                  <a:pt x="0" y="100203"/>
                  <a:pt x="100203" y="0"/>
                  <a:pt x="223901" y="0"/>
                </a:cubicBezTo>
                <a:lnTo>
                  <a:pt x="2328798" y="0"/>
                </a:lnTo>
                <a:cubicBezTo>
                  <a:pt x="2452496" y="0"/>
                  <a:pt x="2552700" y="100203"/>
                  <a:pt x="2552700" y="223902"/>
                </a:cubicBezTo>
                <a:lnTo>
                  <a:pt x="2552700" y="1119124"/>
                </a:lnTo>
                <a:cubicBezTo>
                  <a:pt x="2552700" y="1242823"/>
                  <a:pt x="2452496" y="1343025"/>
                  <a:pt x="2328798" y="1343025"/>
                </a:cubicBezTo>
                <a:lnTo>
                  <a:pt x="223901" y="1343025"/>
                </a:lnTo>
                <a:cubicBezTo>
                  <a:pt x="100203" y="1343025"/>
                  <a:pt x="0" y="1242823"/>
                  <a:pt x="0" y="1119124"/>
                </a:cubicBezTo>
                <a:close/>
                <a:moveTo>
                  <a:pt x="-4186302" y="294322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25" name="Picture 233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7275" y="4181412"/>
            <a:ext cx="776287" cy="138112"/>
          </a:xfrm>
          <a:prstGeom prst="rect">
            <a:avLst/>
          </a:prstGeom>
          <a:noFill/>
        </p:spPr>
      </p:pic>
      <p:pic>
        <p:nvPicPr>
          <p:cNvPr id="3026" name="Picture 234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7275" y="4543362"/>
            <a:ext cx="776287" cy="138112"/>
          </a:xfrm>
          <a:prstGeom prst="rect">
            <a:avLst/>
          </a:prstGeom>
          <a:noFill/>
        </p:spPr>
      </p:pic>
      <p:pic>
        <p:nvPicPr>
          <p:cNvPr id="3027" name="Picture 2341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7750" y="4905312"/>
            <a:ext cx="776287" cy="138112"/>
          </a:xfrm>
          <a:prstGeom prst="rect">
            <a:avLst/>
          </a:prstGeom>
          <a:noFill/>
        </p:spPr>
      </p:pic>
      <p:sp>
        <p:nvSpPr>
          <p:cNvPr id="3028" name="Freeform 3028"/>
          <p:cNvSpPr/>
          <p:nvPr/>
        </p:nvSpPr>
        <p:spPr>
          <a:xfrm>
            <a:off x="6905625" y="5381625"/>
            <a:ext cx="2562225" cy="1333500"/>
          </a:xfrm>
          <a:custGeom>
            <a:avLst/>
            <a:gdLst/>
            <a:ahLst/>
            <a:cxnLst/>
            <a:rect l="0" t="0" r="0" b="0"/>
            <a:pathLst>
              <a:path w="2562225" h="1333500">
                <a:moveTo>
                  <a:pt x="0" y="222250"/>
                </a:moveTo>
                <a:cubicBezTo>
                  <a:pt x="0" y="99568"/>
                  <a:pt x="99568" y="0"/>
                  <a:pt x="222250" y="0"/>
                </a:cubicBezTo>
                <a:lnTo>
                  <a:pt x="2339975" y="0"/>
                </a:lnTo>
                <a:cubicBezTo>
                  <a:pt x="2462656" y="0"/>
                  <a:pt x="2562225" y="99568"/>
                  <a:pt x="2562225" y="222250"/>
                </a:cubicBezTo>
                <a:lnTo>
                  <a:pt x="2562225" y="1111250"/>
                </a:lnTo>
                <a:cubicBezTo>
                  <a:pt x="2562225" y="1233996"/>
                  <a:pt x="2462656" y="1333500"/>
                  <a:pt x="2339975" y="1333500"/>
                </a:cubicBezTo>
                <a:lnTo>
                  <a:pt x="222250" y="1333500"/>
                </a:lnTo>
                <a:cubicBezTo>
                  <a:pt x="99568" y="1333500"/>
                  <a:pt x="0" y="1233996"/>
                  <a:pt x="0" y="1111250"/>
                </a:cubicBezTo>
                <a:close/>
                <a:moveTo>
                  <a:pt x="-5651500" y="1476375"/>
                </a:moveTo>
              </a:path>
            </a:pathLst>
          </a:custGeom>
          <a:solidFill>
            <a:srgbClr val="F2DADA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9" name="Freeform 3029"/>
          <p:cNvSpPr/>
          <p:nvPr/>
        </p:nvSpPr>
        <p:spPr>
          <a:xfrm>
            <a:off x="6905625" y="5381625"/>
            <a:ext cx="2562225" cy="1333500"/>
          </a:xfrm>
          <a:custGeom>
            <a:avLst/>
            <a:gdLst/>
            <a:ahLst/>
            <a:cxnLst/>
            <a:rect l="0" t="0" r="0" b="0"/>
            <a:pathLst>
              <a:path w="2562225" h="1333500">
                <a:moveTo>
                  <a:pt x="0" y="222250"/>
                </a:moveTo>
                <a:cubicBezTo>
                  <a:pt x="0" y="99568"/>
                  <a:pt x="99568" y="0"/>
                  <a:pt x="222250" y="0"/>
                </a:cubicBezTo>
                <a:lnTo>
                  <a:pt x="2339975" y="0"/>
                </a:lnTo>
                <a:cubicBezTo>
                  <a:pt x="2462656" y="0"/>
                  <a:pt x="2562225" y="99568"/>
                  <a:pt x="2562225" y="222250"/>
                </a:cubicBezTo>
                <a:lnTo>
                  <a:pt x="2562225" y="1111250"/>
                </a:lnTo>
                <a:cubicBezTo>
                  <a:pt x="2562225" y="1233996"/>
                  <a:pt x="2462656" y="1333500"/>
                  <a:pt x="2339975" y="1333500"/>
                </a:cubicBezTo>
                <a:lnTo>
                  <a:pt x="222250" y="1333500"/>
                </a:lnTo>
                <a:cubicBezTo>
                  <a:pt x="99568" y="1333500"/>
                  <a:pt x="0" y="1233996"/>
                  <a:pt x="0" y="1111250"/>
                </a:cubicBezTo>
                <a:close/>
                <a:moveTo>
                  <a:pt x="-5651500" y="147637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0" name="Freeform 3030"/>
          <p:cNvSpPr/>
          <p:nvPr/>
        </p:nvSpPr>
        <p:spPr>
          <a:xfrm>
            <a:off x="8929751" y="5567426"/>
            <a:ext cx="314325" cy="314262"/>
          </a:xfrm>
          <a:custGeom>
            <a:avLst/>
            <a:gdLst/>
            <a:ahLst/>
            <a:cxnLst/>
            <a:rect l="0" t="0" r="0" b="0"/>
            <a:pathLst>
              <a:path w="314325" h="314262">
                <a:moveTo>
                  <a:pt x="0" y="314262"/>
                </a:moveTo>
                <a:lnTo>
                  <a:pt x="157099" y="0"/>
                </a:lnTo>
                <a:lnTo>
                  <a:pt x="314325" y="314262"/>
                </a:lnTo>
                <a:close/>
                <a:moveTo>
                  <a:pt x="-7953439" y="1290574"/>
                </a:moveTo>
              </a:path>
            </a:pathLst>
          </a:custGeom>
          <a:solidFill>
            <a:srgbClr val="4F81B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1" name="Freeform 3031"/>
          <p:cNvSpPr/>
          <p:nvPr/>
        </p:nvSpPr>
        <p:spPr>
          <a:xfrm>
            <a:off x="8929751" y="5567426"/>
            <a:ext cx="314325" cy="314262"/>
          </a:xfrm>
          <a:custGeom>
            <a:avLst/>
            <a:gdLst/>
            <a:ahLst/>
            <a:cxnLst/>
            <a:rect l="0" t="0" r="0" b="0"/>
            <a:pathLst>
              <a:path w="314325" h="314262">
                <a:moveTo>
                  <a:pt x="0" y="314262"/>
                </a:moveTo>
                <a:lnTo>
                  <a:pt x="157099" y="0"/>
                </a:lnTo>
                <a:lnTo>
                  <a:pt x="314325" y="314262"/>
                </a:lnTo>
                <a:close/>
                <a:moveTo>
                  <a:pt x="-7953439" y="1290574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2" name="Freeform 3032"/>
          <p:cNvSpPr/>
          <p:nvPr/>
        </p:nvSpPr>
        <p:spPr>
          <a:xfrm>
            <a:off x="8948801" y="6319838"/>
            <a:ext cx="257175" cy="247650"/>
          </a:xfrm>
          <a:custGeom>
            <a:avLst/>
            <a:gdLst/>
            <a:ahLst/>
            <a:cxnLst/>
            <a:rect l="0" t="0" r="0" b="0"/>
            <a:pathLst>
              <a:path w="257175" h="247650">
                <a:moveTo>
                  <a:pt x="0" y="247650"/>
                </a:moveTo>
                <a:lnTo>
                  <a:pt x="257175" y="247650"/>
                </a:lnTo>
                <a:lnTo>
                  <a:pt x="257175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3" name="Freeform 3033"/>
          <p:cNvSpPr/>
          <p:nvPr/>
        </p:nvSpPr>
        <p:spPr>
          <a:xfrm>
            <a:off x="8948801" y="6319838"/>
            <a:ext cx="257175" cy="247650"/>
          </a:xfrm>
          <a:custGeom>
            <a:avLst/>
            <a:gdLst/>
            <a:ahLst/>
            <a:cxnLst/>
            <a:rect l="0" t="0" r="0" b="0"/>
            <a:pathLst>
              <a:path w="257175" h="247650">
                <a:moveTo>
                  <a:pt x="0" y="247650"/>
                </a:moveTo>
                <a:lnTo>
                  <a:pt x="257175" y="247650"/>
                </a:lnTo>
                <a:lnTo>
                  <a:pt x="257175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4" name="Freeform 3034"/>
          <p:cNvSpPr/>
          <p:nvPr/>
        </p:nvSpPr>
        <p:spPr>
          <a:xfrm>
            <a:off x="8920226" y="5929313"/>
            <a:ext cx="314325" cy="314325"/>
          </a:xfrm>
          <a:custGeom>
            <a:avLst/>
            <a:gdLst/>
            <a:ahLst/>
            <a:cxnLst/>
            <a:rect l="0" t="0" r="0" b="0"/>
            <a:pathLst>
              <a:path w="314325" h="314325">
                <a:moveTo>
                  <a:pt x="0" y="314325"/>
                </a:moveTo>
                <a:lnTo>
                  <a:pt x="157099" y="0"/>
                </a:lnTo>
                <a:lnTo>
                  <a:pt x="314325" y="314325"/>
                </a:lnTo>
                <a:close/>
                <a:moveTo>
                  <a:pt x="-8305864" y="928687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5" name="Freeform 3035"/>
          <p:cNvSpPr/>
          <p:nvPr/>
        </p:nvSpPr>
        <p:spPr>
          <a:xfrm>
            <a:off x="8920226" y="5929313"/>
            <a:ext cx="314325" cy="314325"/>
          </a:xfrm>
          <a:custGeom>
            <a:avLst/>
            <a:gdLst/>
            <a:ahLst/>
            <a:cxnLst/>
            <a:rect l="0" t="0" r="0" b="0"/>
            <a:pathLst>
              <a:path w="314325" h="314325">
                <a:moveTo>
                  <a:pt x="0" y="314325"/>
                </a:moveTo>
                <a:lnTo>
                  <a:pt x="157099" y="0"/>
                </a:lnTo>
                <a:lnTo>
                  <a:pt x="314325" y="314325"/>
                </a:lnTo>
                <a:close/>
                <a:moveTo>
                  <a:pt x="-8305864" y="928687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6" name="Freeform 3036"/>
          <p:cNvSpPr/>
          <p:nvPr/>
        </p:nvSpPr>
        <p:spPr>
          <a:xfrm>
            <a:off x="2682875" y="3962273"/>
            <a:ext cx="849744" cy="386080"/>
          </a:xfrm>
          <a:custGeom>
            <a:avLst/>
            <a:gdLst/>
            <a:ahLst/>
            <a:cxnLst/>
            <a:rect l="0" t="0" r="0" b="0"/>
            <a:pathLst>
              <a:path w="849744" h="386080">
                <a:moveTo>
                  <a:pt x="0" y="386080"/>
                </a:moveTo>
                <a:lnTo>
                  <a:pt x="849744" y="386080"/>
                </a:lnTo>
                <a:lnTo>
                  <a:pt x="849744" y="0"/>
                </a:lnTo>
                <a:lnTo>
                  <a:pt x="0" y="0"/>
                </a:lnTo>
                <a:lnTo>
                  <a:pt x="0" y="386080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7" name="Freeform 3037"/>
          <p:cNvSpPr/>
          <p:nvPr/>
        </p:nvSpPr>
        <p:spPr>
          <a:xfrm>
            <a:off x="3532504" y="3962273"/>
            <a:ext cx="1205027" cy="386080"/>
          </a:xfrm>
          <a:custGeom>
            <a:avLst/>
            <a:gdLst/>
            <a:ahLst/>
            <a:cxnLst/>
            <a:rect l="0" t="0" r="0" b="0"/>
            <a:pathLst>
              <a:path w="1205027" h="386080">
                <a:moveTo>
                  <a:pt x="0" y="386080"/>
                </a:moveTo>
                <a:lnTo>
                  <a:pt x="1205027" y="386080"/>
                </a:lnTo>
                <a:lnTo>
                  <a:pt x="1205027" y="0"/>
                </a:lnTo>
                <a:lnTo>
                  <a:pt x="0" y="0"/>
                </a:lnTo>
                <a:lnTo>
                  <a:pt x="0" y="386080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8" name="Freeform 3038"/>
          <p:cNvSpPr/>
          <p:nvPr/>
        </p:nvSpPr>
        <p:spPr>
          <a:xfrm>
            <a:off x="4737608" y="3962273"/>
            <a:ext cx="1988312" cy="386080"/>
          </a:xfrm>
          <a:custGeom>
            <a:avLst/>
            <a:gdLst/>
            <a:ahLst/>
            <a:cxnLst/>
            <a:rect l="0" t="0" r="0" b="0"/>
            <a:pathLst>
              <a:path w="1988312" h="386080">
                <a:moveTo>
                  <a:pt x="0" y="386080"/>
                </a:moveTo>
                <a:lnTo>
                  <a:pt x="1988312" y="386080"/>
                </a:lnTo>
                <a:lnTo>
                  <a:pt x="1988312" y="0"/>
                </a:lnTo>
                <a:lnTo>
                  <a:pt x="0" y="0"/>
                </a:lnTo>
                <a:lnTo>
                  <a:pt x="0" y="386080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9" name="Freeform 3039"/>
          <p:cNvSpPr/>
          <p:nvPr/>
        </p:nvSpPr>
        <p:spPr>
          <a:xfrm>
            <a:off x="2682875" y="4348341"/>
            <a:ext cx="849744" cy="391173"/>
          </a:xfrm>
          <a:custGeom>
            <a:avLst/>
            <a:gdLst/>
            <a:ahLst/>
            <a:cxnLst/>
            <a:rect l="0" t="0" r="0" b="0"/>
            <a:pathLst>
              <a:path w="849744" h="391173">
                <a:moveTo>
                  <a:pt x="0" y="391173"/>
                </a:moveTo>
                <a:lnTo>
                  <a:pt x="849744" y="391173"/>
                </a:lnTo>
                <a:lnTo>
                  <a:pt x="849744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0" name="Freeform 3040"/>
          <p:cNvSpPr/>
          <p:nvPr/>
        </p:nvSpPr>
        <p:spPr>
          <a:xfrm>
            <a:off x="3532504" y="4348341"/>
            <a:ext cx="1205027" cy="391173"/>
          </a:xfrm>
          <a:custGeom>
            <a:avLst/>
            <a:gdLst/>
            <a:ahLst/>
            <a:cxnLst/>
            <a:rect l="0" t="0" r="0" b="0"/>
            <a:pathLst>
              <a:path w="1205027" h="391173">
                <a:moveTo>
                  <a:pt x="0" y="391173"/>
                </a:moveTo>
                <a:lnTo>
                  <a:pt x="1205027" y="391173"/>
                </a:lnTo>
                <a:lnTo>
                  <a:pt x="1205027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1" name="Freeform 3041"/>
          <p:cNvSpPr/>
          <p:nvPr/>
        </p:nvSpPr>
        <p:spPr>
          <a:xfrm>
            <a:off x="4737608" y="4348341"/>
            <a:ext cx="1988312" cy="391173"/>
          </a:xfrm>
          <a:custGeom>
            <a:avLst/>
            <a:gdLst/>
            <a:ahLst/>
            <a:cxnLst/>
            <a:rect l="0" t="0" r="0" b="0"/>
            <a:pathLst>
              <a:path w="1988312" h="391173">
                <a:moveTo>
                  <a:pt x="0" y="391173"/>
                </a:moveTo>
                <a:lnTo>
                  <a:pt x="1988312" y="391173"/>
                </a:lnTo>
                <a:lnTo>
                  <a:pt x="1988312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2" name="Freeform 3042"/>
          <p:cNvSpPr/>
          <p:nvPr/>
        </p:nvSpPr>
        <p:spPr>
          <a:xfrm>
            <a:off x="2682875" y="4739501"/>
            <a:ext cx="849744" cy="391173"/>
          </a:xfrm>
          <a:custGeom>
            <a:avLst/>
            <a:gdLst/>
            <a:ahLst/>
            <a:cxnLst/>
            <a:rect l="0" t="0" r="0" b="0"/>
            <a:pathLst>
              <a:path w="849744" h="391173">
                <a:moveTo>
                  <a:pt x="0" y="391173"/>
                </a:moveTo>
                <a:lnTo>
                  <a:pt x="849744" y="391173"/>
                </a:lnTo>
                <a:lnTo>
                  <a:pt x="849744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3" name="Freeform 3043"/>
          <p:cNvSpPr/>
          <p:nvPr/>
        </p:nvSpPr>
        <p:spPr>
          <a:xfrm>
            <a:off x="3532504" y="4739501"/>
            <a:ext cx="1205027" cy="391173"/>
          </a:xfrm>
          <a:custGeom>
            <a:avLst/>
            <a:gdLst/>
            <a:ahLst/>
            <a:cxnLst/>
            <a:rect l="0" t="0" r="0" b="0"/>
            <a:pathLst>
              <a:path w="1205027" h="391173">
                <a:moveTo>
                  <a:pt x="0" y="391173"/>
                </a:moveTo>
                <a:lnTo>
                  <a:pt x="1205027" y="391173"/>
                </a:lnTo>
                <a:lnTo>
                  <a:pt x="1205027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4" name="Freeform 3044"/>
          <p:cNvSpPr/>
          <p:nvPr/>
        </p:nvSpPr>
        <p:spPr>
          <a:xfrm>
            <a:off x="4737608" y="4739501"/>
            <a:ext cx="1988312" cy="391173"/>
          </a:xfrm>
          <a:custGeom>
            <a:avLst/>
            <a:gdLst/>
            <a:ahLst/>
            <a:cxnLst/>
            <a:rect l="0" t="0" r="0" b="0"/>
            <a:pathLst>
              <a:path w="1988312" h="391173">
                <a:moveTo>
                  <a:pt x="0" y="391173"/>
                </a:moveTo>
                <a:lnTo>
                  <a:pt x="1988312" y="391173"/>
                </a:lnTo>
                <a:lnTo>
                  <a:pt x="1988312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5" name="Freeform 3045"/>
          <p:cNvSpPr/>
          <p:nvPr/>
        </p:nvSpPr>
        <p:spPr>
          <a:xfrm>
            <a:off x="2682875" y="5130788"/>
            <a:ext cx="849744" cy="391173"/>
          </a:xfrm>
          <a:custGeom>
            <a:avLst/>
            <a:gdLst/>
            <a:ahLst/>
            <a:cxnLst/>
            <a:rect l="0" t="0" r="0" b="0"/>
            <a:pathLst>
              <a:path w="849744" h="391173">
                <a:moveTo>
                  <a:pt x="0" y="391173"/>
                </a:moveTo>
                <a:lnTo>
                  <a:pt x="849744" y="391173"/>
                </a:lnTo>
                <a:lnTo>
                  <a:pt x="849744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6" name="Freeform 3046"/>
          <p:cNvSpPr/>
          <p:nvPr/>
        </p:nvSpPr>
        <p:spPr>
          <a:xfrm>
            <a:off x="3532504" y="5130788"/>
            <a:ext cx="1205027" cy="391173"/>
          </a:xfrm>
          <a:custGeom>
            <a:avLst/>
            <a:gdLst/>
            <a:ahLst/>
            <a:cxnLst/>
            <a:rect l="0" t="0" r="0" b="0"/>
            <a:pathLst>
              <a:path w="1205027" h="391173">
                <a:moveTo>
                  <a:pt x="0" y="391173"/>
                </a:moveTo>
                <a:lnTo>
                  <a:pt x="1205027" y="391173"/>
                </a:lnTo>
                <a:lnTo>
                  <a:pt x="1205027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7" name="Freeform 3047"/>
          <p:cNvSpPr/>
          <p:nvPr/>
        </p:nvSpPr>
        <p:spPr>
          <a:xfrm>
            <a:off x="4737608" y="5130788"/>
            <a:ext cx="1988312" cy="391173"/>
          </a:xfrm>
          <a:custGeom>
            <a:avLst/>
            <a:gdLst/>
            <a:ahLst/>
            <a:cxnLst/>
            <a:rect l="0" t="0" r="0" b="0"/>
            <a:pathLst>
              <a:path w="1988312" h="391173">
                <a:moveTo>
                  <a:pt x="0" y="391173"/>
                </a:moveTo>
                <a:lnTo>
                  <a:pt x="1988312" y="391173"/>
                </a:lnTo>
                <a:lnTo>
                  <a:pt x="1988312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8" name="Freeform 3048"/>
          <p:cNvSpPr/>
          <p:nvPr/>
        </p:nvSpPr>
        <p:spPr>
          <a:xfrm>
            <a:off x="2682875" y="5521910"/>
            <a:ext cx="849744" cy="391172"/>
          </a:xfrm>
          <a:custGeom>
            <a:avLst/>
            <a:gdLst/>
            <a:ahLst/>
            <a:cxnLst/>
            <a:rect l="0" t="0" r="0" b="0"/>
            <a:pathLst>
              <a:path w="849744" h="391172">
                <a:moveTo>
                  <a:pt x="0" y="391172"/>
                </a:moveTo>
                <a:lnTo>
                  <a:pt x="849744" y="391172"/>
                </a:lnTo>
                <a:lnTo>
                  <a:pt x="849744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9" name="Freeform 3049"/>
          <p:cNvSpPr/>
          <p:nvPr/>
        </p:nvSpPr>
        <p:spPr>
          <a:xfrm>
            <a:off x="3532504" y="5521910"/>
            <a:ext cx="1205027" cy="391172"/>
          </a:xfrm>
          <a:custGeom>
            <a:avLst/>
            <a:gdLst/>
            <a:ahLst/>
            <a:cxnLst/>
            <a:rect l="0" t="0" r="0" b="0"/>
            <a:pathLst>
              <a:path w="1205027" h="391172">
                <a:moveTo>
                  <a:pt x="0" y="391172"/>
                </a:moveTo>
                <a:lnTo>
                  <a:pt x="1205027" y="391172"/>
                </a:lnTo>
                <a:lnTo>
                  <a:pt x="1205027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0" name="Freeform 3050"/>
          <p:cNvSpPr/>
          <p:nvPr/>
        </p:nvSpPr>
        <p:spPr>
          <a:xfrm>
            <a:off x="4737608" y="5521910"/>
            <a:ext cx="1988312" cy="391172"/>
          </a:xfrm>
          <a:custGeom>
            <a:avLst/>
            <a:gdLst/>
            <a:ahLst/>
            <a:cxnLst/>
            <a:rect l="0" t="0" r="0" b="0"/>
            <a:pathLst>
              <a:path w="1988312" h="391172">
                <a:moveTo>
                  <a:pt x="0" y="391172"/>
                </a:moveTo>
                <a:lnTo>
                  <a:pt x="1988312" y="391172"/>
                </a:lnTo>
                <a:lnTo>
                  <a:pt x="1988312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1" name="Freeform 3051"/>
          <p:cNvSpPr/>
          <p:nvPr/>
        </p:nvSpPr>
        <p:spPr>
          <a:xfrm>
            <a:off x="2682875" y="5913082"/>
            <a:ext cx="849744" cy="391173"/>
          </a:xfrm>
          <a:custGeom>
            <a:avLst/>
            <a:gdLst/>
            <a:ahLst/>
            <a:cxnLst/>
            <a:rect l="0" t="0" r="0" b="0"/>
            <a:pathLst>
              <a:path w="849744" h="391173">
                <a:moveTo>
                  <a:pt x="0" y="391173"/>
                </a:moveTo>
                <a:lnTo>
                  <a:pt x="849744" y="391173"/>
                </a:lnTo>
                <a:lnTo>
                  <a:pt x="849744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2" name="Freeform 3052"/>
          <p:cNvSpPr/>
          <p:nvPr/>
        </p:nvSpPr>
        <p:spPr>
          <a:xfrm>
            <a:off x="3532504" y="5913082"/>
            <a:ext cx="1205027" cy="391173"/>
          </a:xfrm>
          <a:custGeom>
            <a:avLst/>
            <a:gdLst/>
            <a:ahLst/>
            <a:cxnLst/>
            <a:rect l="0" t="0" r="0" b="0"/>
            <a:pathLst>
              <a:path w="1205027" h="391173">
                <a:moveTo>
                  <a:pt x="0" y="391173"/>
                </a:moveTo>
                <a:lnTo>
                  <a:pt x="1205027" y="391173"/>
                </a:lnTo>
                <a:lnTo>
                  <a:pt x="1205027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3" name="Freeform 3053"/>
          <p:cNvSpPr/>
          <p:nvPr/>
        </p:nvSpPr>
        <p:spPr>
          <a:xfrm>
            <a:off x="4737608" y="5913082"/>
            <a:ext cx="1988312" cy="391173"/>
          </a:xfrm>
          <a:custGeom>
            <a:avLst/>
            <a:gdLst/>
            <a:ahLst/>
            <a:cxnLst/>
            <a:rect l="0" t="0" r="0" b="0"/>
            <a:pathLst>
              <a:path w="1988312" h="391173">
                <a:moveTo>
                  <a:pt x="0" y="391173"/>
                </a:moveTo>
                <a:lnTo>
                  <a:pt x="1988312" y="391173"/>
                </a:lnTo>
                <a:lnTo>
                  <a:pt x="1988312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4" name="Freeform 3054"/>
          <p:cNvSpPr/>
          <p:nvPr/>
        </p:nvSpPr>
        <p:spPr>
          <a:xfrm>
            <a:off x="2682875" y="6304268"/>
            <a:ext cx="849744" cy="391172"/>
          </a:xfrm>
          <a:custGeom>
            <a:avLst/>
            <a:gdLst/>
            <a:ahLst/>
            <a:cxnLst/>
            <a:rect l="0" t="0" r="0" b="0"/>
            <a:pathLst>
              <a:path w="849744" h="391172">
                <a:moveTo>
                  <a:pt x="0" y="391172"/>
                </a:moveTo>
                <a:lnTo>
                  <a:pt x="849744" y="391172"/>
                </a:lnTo>
                <a:lnTo>
                  <a:pt x="849744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5" name="Freeform 3055"/>
          <p:cNvSpPr/>
          <p:nvPr/>
        </p:nvSpPr>
        <p:spPr>
          <a:xfrm>
            <a:off x="3532504" y="6304268"/>
            <a:ext cx="1205027" cy="391172"/>
          </a:xfrm>
          <a:custGeom>
            <a:avLst/>
            <a:gdLst/>
            <a:ahLst/>
            <a:cxnLst/>
            <a:rect l="0" t="0" r="0" b="0"/>
            <a:pathLst>
              <a:path w="1205027" h="391172">
                <a:moveTo>
                  <a:pt x="0" y="391172"/>
                </a:moveTo>
                <a:lnTo>
                  <a:pt x="1205027" y="391172"/>
                </a:lnTo>
                <a:lnTo>
                  <a:pt x="1205027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6" name="Freeform 3056"/>
          <p:cNvSpPr/>
          <p:nvPr/>
        </p:nvSpPr>
        <p:spPr>
          <a:xfrm>
            <a:off x="4737608" y="6304268"/>
            <a:ext cx="1988312" cy="391172"/>
          </a:xfrm>
          <a:custGeom>
            <a:avLst/>
            <a:gdLst/>
            <a:ahLst/>
            <a:cxnLst/>
            <a:rect l="0" t="0" r="0" b="0"/>
            <a:pathLst>
              <a:path w="1988312" h="391172">
                <a:moveTo>
                  <a:pt x="0" y="391172"/>
                </a:moveTo>
                <a:lnTo>
                  <a:pt x="1988312" y="391172"/>
                </a:lnTo>
                <a:lnTo>
                  <a:pt x="1988312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7" name="Freeform 3057"/>
          <p:cNvSpPr/>
          <p:nvPr/>
        </p:nvSpPr>
        <p:spPr>
          <a:xfrm>
            <a:off x="3532504" y="3943224"/>
            <a:ext cx="0" cy="2771266"/>
          </a:xfrm>
          <a:custGeom>
            <a:avLst/>
            <a:gdLst/>
            <a:ahLst/>
            <a:cxnLst/>
            <a:rect l="0" t="0" r="0" b="0"/>
            <a:pathLst>
              <a:path h="2771266">
                <a:moveTo>
                  <a:pt x="0" y="0"/>
                </a:moveTo>
                <a:lnTo>
                  <a:pt x="0" y="2771266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8" name="Freeform 3058"/>
          <p:cNvSpPr/>
          <p:nvPr/>
        </p:nvSpPr>
        <p:spPr>
          <a:xfrm>
            <a:off x="4737608" y="3943224"/>
            <a:ext cx="0" cy="2771266"/>
          </a:xfrm>
          <a:custGeom>
            <a:avLst/>
            <a:gdLst/>
            <a:ahLst/>
            <a:cxnLst/>
            <a:rect l="0" t="0" r="0" b="0"/>
            <a:pathLst>
              <a:path h="2771266">
                <a:moveTo>
                  <a:pt x="0" y="0"/>
                </a:moveTo>
                <a:lnTo>
                  <a:pt x="0" y="2771266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9" name="Freeform 3059"/>
          <p:cNvSpPr/>
          <p:nvPr/>
        </p:nvSpPr>
        <p:spPr>
          <a:xfrm>
            <a:off x="2663825" y="4348353"/>
            <a:ext cx="4081018" cy="0"/>
          </a:xfrm>
          <a:custGeom>
            <a:avLst/>
            <a:gdLst/>
            <a:ahLst/>
            <a:cxnLst/>
            <a:rect l="0" t="0" r="0" b="0"/>
            <a:pathLst>
              <a:path w="4081018">
                <a:moveTo>
                  <a:pt x="0" y="0"/>
                </a:moveTo>
                <a:lnTo>
                  <a:pt x="4081018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0" name="Freeform 3060"/>
          <p:cNvSpPr/>
          <p:nvPr/>
        </p:nvSpPr>
        <p:spPr>
          <a:xfrm>
            <a:off x="2663825" y="4739514"/>
            <a:ext cx="4081018" cy="0"/>
          </a:xfrm>
          <a:custGeom>
            <a:avLst/>
            <a:gdLst/>
            <a:ahLst/>
            <a:cxnLst/>
            <a:rect l="0" t="0" r="0" b="0"/>
            <a:pathLst>
              <a:path w="4081018">
                <a:moveTo>
                  <a:pt x="0" y="0"/>
                </a:moveTo>
                <a:lnTo>
                  <a:pt x="4081018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1" name="Freeform 3061"/>
          <p:cNvSpPr/>
          <p:nvPr/>
        </p:nvSpPr>
        <p:spPr>
          <a:xfrm>
            <a:off x="2663825" y="5130674"/>
            <a:ext cx="4081018" cy="0"/>
          </a:xfrm>
          <a:custGeom>
            <a:avLst/>
            <a:gdLst/>
            <a:ahLst/>
            <a:cxnLst/>
            <a:rect l="0" t="0" r="0" b="0"/>
            <a:pathLst>
              <a:path w="4081018">
                <a:moveTo>
                  <a:pt x="0" y="0"/>
                </a:moveTo>
                <a:lnTo>
                  <a:pt x="4081018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2" name="Freeform 3062"/>
          <p:cNvSpPr/>
          <p:nvPr/>
        </p:nvSpPr>
        <p:spPr>
          <a:xfrm>
            <a:off x="2663825" y="5521961"/>
            <a:ext cx="4081018" cy="0"/>
          </a:xfrm>
          <a:custGeom>
            <a:avLst/>
            <a:gdLst/>
            <a:ahLst/>
            <a:cxnLst/>
            <a:rect l="0" t="0" r="0" b="0"/>
            <a:pathLst>
              <a:path w="4081018">
                <a:moveTo>
                  <a:pt x="0" y="0"/>
                </a:moveTo>
                <a:lnTo>
                  <a:pt x="4081018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3" name="Freeform 3063"/>
          <p:cNvSpPr/>
          <p:nvPr/>
        </p:nvSpPr>
        <p:spPr>
          <a:xfrm>
            <a:off x="2663825" y="5913082"/>
            <a:ext cx="4081018" cy="0"/>
          </a:xfrm>
          <a:custGeom>
            <a:avLst/>
            <a:gdLst/>
            <a:ahLst/>
            <a:cxnLst/>
            <a:rect l="0" t="0" r="0" b="0"/>
            <a:pathLst>
              <a:path w="4081018">
                <a:moveTo>
                  <a:pt x="0" y="0"/>
                </a:moveTo>
                <a:lnTo>
                  <a:pt x="4081018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4" name="Freeform 3064"/>
          <p:cNvSpPr/>
          <p:nvPr/>
        </p:nvSpPr>
        <p:spPr>
          <a:xfrm>
            <a:off x="2663825" y="6304255"/>
            <a:ext cx="4081018" cy="0"/>
          </a:xfrm>
          <a:custGeom>
            <a:avLst/>
            <a:gdLst/>
            <a:ahLst/>
            <a:cxnLst/>
            <a:rect l="0" t="0" r="0" b="0"/>
            <a:pathLst>
              <a:path w="4081018">
                <a:moveTo>
                  <a:pt x="0" y="0"/>
                </a:moveTo>
                <a:lnTo>
                  <a:pt x="4081018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5" name="Freeform 3065"/>
          <p:cNvSpPr/>
          <p:nvPr/>
        </p:nvSpPr>
        <p:spPr>
          <a:xfrm>
            <a:off x="2682875" y="3943224"/>
            <a:ext cx="0" cy="2771266"/>
          </a:xfrm>
          <a:custGeom>
            <a:avLst/>
            <a:gdLst/>
            <a:ahLst/>
            <a:cxnLst/>
            <a:rect l="0" t="0" r="0" b="0"/>
            <a:pathLst>
              <a:path h="2771266">
                <a:moveTo>
                  <a:pt x="0" y="0"/>
                </a:moveTo>
                <a:lnTo>
                  <a:pt x="0" y="2771266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6" name="Freeform 3066"/>
          <p:cNvSpPr/>
          <p:nvPr/>
        </p:nvSpPr>
        <p:spPr>
          <a:xfrm>
            <a:off x="6725793" y="3943224"/>
            <a:ext cx="0" cy="2771266"/>
          </a:xfrm>
          <a:custGeom>
            <a:avLst/>
            <a:gdLst/>
            <a:ahLst/>
            <a:cxnLst/>
            <a:rect l="0" t="0" r="0" b="0"/>
            <a:pathLst>
              <a:path h="2771266">
                <a:moveTo>
                  <a:pt x="0" y="0"/>
                </a:moveTo>
                <a:lnTo>
                  <a:pt x="0" y="2771266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7" name="Freeform 3067"/>
          <p:cNvSpPr/>
          <p:nvPr/>
        </p:nvSpPr>
        <p:spPr>
          <a:xfrm>
            <a:off x="2663825" y="3962274"/>
            <a:ext cx="4081018" cy="0"/>
          </a:xfrm>
          <a:custGeom>
            <a:avLst/>
            <a:gdLst/>
            <a:ahLst/>
            <a:cxnLst/>
            <a:rect l="0" t="0" r="0" b="0"/>
            <a:pathLst>
              <a:path w="4081018">
                <a:moveTo>
                  <a:pt x="0" y="0"/>
                </a:moveTo>
                <a:lnTo>
                  <a:pt x="4081018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8" name="Freeform 3068"/>
          <p:cNvSpPr/>
          <p:nvPr/>
        </p:nvSpPr>
        <p:spPr>
          <a:xfrm>
            <a:off x="2663825" y="6695440"/>
            <a:ext cx="4081018" cy="0"/>
          </a:xfrm>
          <a:custGeom>
            <a:avLst/>
            <a:gdLst/>
            <a:ahLst/>
            <a:cxnLst/>
            <a:rect l="0" t="0" r="0" b="0"/>
            <a:pathLst>
              <a:path w="4081018">
                <a:moveTo>
                  <a:pt x="0" y="0"/>
                </a:moveTo>
                <a:lnTo>
                  <a:pt x="4081018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9" name="Freeform 3069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0" name="Freeform 3070"/>
          <p:cNvSpPr/>
          <p:nvPr/>
        </p:nvSpPr>
        <p:spPr>
          <a:xfrm>
            <a:off x="595376" y="285054"/>
            <a:ext cx="818642" cy="109408"/>
          </a:xfrm>
          <a:custGeom>
            <a:avLst/>
            <a:gdLst/>
            <a:ahLst/>
            <a:cxnLst/>
            <a:rect l="0" t="0" r="0" b="0"/>
            <a:pathLst>
              <a:path w="818642" h="109408">
                <a:moveTo>
                  <a:pt x="1" y="109408"/>
                </a:moveTo>
                <a:lnTo>
                  <a:pt x="818642" y="10940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7294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1" name="Freeform 3071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2" name="Rectangle 3072"/>
          <p:cNvSpPr/>
          <p:nvPr/>
        </p:nvSpPr>
        <p:spPr>
          <a:xfrm>
            <a:off x="598169" y="866112"/>
            <a:ext cx="2416647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Exemplu</a:t>
            </a:r>
          </a:p>
        </p:txBody>
      </p:sp>
      <p:sp>
        <p:nvSpPr>
          <p:cNvPr id="3073" name="Rectangle 3073"/>
          <p:cNvSpPr/>
          <p:nvPr/>
        </p:nvSpPr>
        <p:spPr>
          <a:xfrm>
            <a:off x="11470005" y="6457823"/>
            <a:ext cx="187909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66</a:t>
            </a:r>
          </a:p>
        </p:txBody>
      </p:sp>
      <p:sp>
        <p:nvSpPr>
          <p:cNvPr id="3074" name="Rectangle 3074"/>
          <p:cNvSpPr/>
          <p:nvPr/>
        </p:nvSpPr>
        <p:spPr>
          <a:xfrm>
            <a:off x="2539745" y="1787922"/>
            <a:ext cx="3298139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12464" algn="l"/>
                <a:tab pos="3212464" algn="l"/>
              </a:tabLst>
            </a:pPr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A	B	</a:t>
            </a:r>
          </a:p>
        </p:txBody>
      </p:sp>
      <p:sp>
        <p:nvSpPr>
          <p:cNvPr id="3075" name="Rectangle 3075"/>
          <p:cNvSpPr/>
          <p:nvPr/>
        </p:nvSpPr>
        <p:spPr>
          <a:xfrm>
            <a:off x="5752210" y="3664982"/>
            <a:ext cx="74526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E</a:t>
            </a:r>
          </a:p>
        </p:txBody>
      </p:sp>
      <p:sp>
        <p:nvSpPr>
          <p:cNvPr id="3076" name="Rectangle 3076"/>
          <p:cNvSpPr/>
          <p:nvPr/>
        </p:nvSpPr>
        <p:spPr>
          <a:xfrm>
            <a:off x="8922131" y="1787922"/>
            <a:ext cx="80787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C</a:t>
            </a:r>
          </a:p>
        </p:txBody>
      </p:sp>
      <p:sp>
        <p:nvSpPr>
          <p:cNvPr id="3077" name="Rectangle 3077"/>
          <p:cNvSpPr/>
          <p:nvPr/>
        </p:nvSpPr>
        <p:spPr>
          <a:xfrm>
            <a:off x="2539745" y="3664982"/>
            <a:ext cx="6452482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382385" algn="l"/>
                <a:tab pos="6382385" algn="l"/>
              </a:tabLst>
            </a:pPr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D	F	</a:t>
            </a:r>
          </a:p>
        </p:txBody>
      </p:sp>
      <p:sp>
        <p:nvSpPr>
          <p:cNvPr id="3078" name="Rectangle 3078"/>
          <p:cNvSpPr/>
          <p:nvPr/>
        </p:nvSpPr>
        <p:spPr>
          <a:xfrm>
            <a:off x="8217534" y="2091680"/>
            <a:ext cx="1676173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13841" algn="l"/>
              </a:tabLst>
            </a:pPr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Gi0/2	Eth0/1</a:t>
            </a:r>
          </a:p>
        </p:txBody>
      </p:sp>
      <p:sp>
        <p:nvSpPr>
          <p:cNvPr id="3079" name="Rectangle 3079"/>
          <p:cNvSpPr/>
          <p:nvPr/>
        </p:nvSpPr>
        <p:spPr>
          <a:xfrm>
            <a:off x="8217534" y="3217916"/>
            <a:ext cx="1676173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13841" algn="l"/>
              </a:tabLst>
            </a:pPr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Gi0/2	Eth0/1</a:t>
            </a:r>
          </a:p>
        </p:txBody>
      </p:sp>
      <p:sp>
        <p:nvSpPr>
          <p:cNvPr id="3080" name="Rectangle 3080"/>
          <p:cNvSpPr/>
          <p:nvPr/>
        </p:nvSpPr>
        <p:spPr>
          <a:xfrm>
            <a:off x="4997196" y="2091680"/>
            <a:ext cx="1812298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53744" algn="l"/>
              </a:tabLst>
            </a:pPr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Fa0/5	Fa0/6</a:t>
            </a:r>
          </a:p>
        </p:txBody>
      </p:sp>
      <p:sp>
        <p:nvSpPr>
          <p:cNvPr id="3081" name="Rectangle 3081"/>
          <p:cNvSpPr/>
          <p:nvPr/>
        </p:nvSpPr>
        <p:spPr>
          <a:xfrm>
            <a:off x="4997196" y="3217916"/>
            <a:ext cx="1812298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53744" algn="l"/>
              </a:tabLst>
            </a:pPr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Fa0/6	Fa0/5</a:t>
            </a:r>
          </a:p>
        </p:txBody>
      </p:sp>
      <p:sp>
        <p:nvSpPr>
          <p:cNvPr id="3082" name="Rectangle 3082"/>
          <p:cNvSpPr/>
          <p:nvPr/>
        </p:nvSpPr>
        <p:spPr>
          <a:xfrm>
            <a:off x="7189216" y="4174861"/>
            <a:ext cx="99550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1Gbps (4)</a:t>
            </a:r>
          </a:p>
        </p:txBody>
      </p:sp>
      <p:sp>
        <p:nvSpPr>
          <p:cNvPr id="3083" name="Rectangle 3083"/>
          <p:cNvSpPr/>
          <p:nvPr/>
        </p:nvSpPr>
        <p:spPr>
          <a:xfrm>
            <a:off x="7189216" y="4901936"/>
            <a:ext cx="1442866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 Mbps (100)</a:t>
            </a:r>
          </a:p>
        </p:txBody>
      </p:sp>
      <p:sp>
        <p:nvSpPr>
          <p:cNvPr id="3084" name="Rectangle 3084"/>
          <p:cNvSpPr/>
          <p:nvPr/>
        </p:nvSpPr>
        <p:spPr>
          <a:xfrm>
            <a:off x="7189216" y="4538462"/>
            <a:ext cx="1442866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100 Mbps (19)</a:t>
            </a:r>
          </a:p>
        </p:txBody>
      </p:sp>
      <p:sp>
        <p:nvSpPr>
          <p:cNvPr id="3085" name="Rectangle 3085"/>
          <p:cNvSpPr/>
          <p:nvPr/>
        </p:nvSpPr>
        <p:spPr>
          <a:xfrm>
            <a:off x="7204709" y="5645757"/>
            <a:ext cx="994524" cy="200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0" i="0" spc="0" baseline="0" dirty="0">
                <a:solidFill>
                  <a:srgbClr val="000000"/>
                </a:solidFill>
                <a:latin typeface="Consolas"/>
              </a:rPr>
              <a:t>Root Port</a:t>
            </a:r>
          </a:p>
        </p:txBody>
      </p:sp>
      <p:sp>
        <p:nvSpPr>
          <p:cNvPr id="3086" name="Rectangle 3086"/>
          <p:cNvSpPr/>
          <p:nvPr/>
        </p:nvSpPr>
        <p:spPr>
          <a:xfrm>
            <a:off x="7191756" y="6367834"/>
            <a:ext cx="132867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Blocked Port</a:t>
            </a:r>
          </a:p>
        </p:txBody>
      </p:sp>
      <p:sp>
        <p:nvSpPr>
          <p:cNvPr id="3087" name="Rectangle 3087"/>
          <p:cNvSpPr/>
          <p:nvPr/>
        </p:nvSpPr>
        <p:spPr>
          <a:xfrm>
            <a:off x="7178675" y="6006519"/>
            <a:ext cx="166184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Designated Port</a:t>
            </a:r>
          </a:p>
        </p:txBody>
      </p:sp>
      <p:sp>
        <p:nvSpPr>
          <p:cNvPr id="3088" name="Rectangle 3088"/>
          <p:cNvSpPr/>
          <p:nvPr/>
        </p:nvSpPr>
        <p:spPr>
          <a:xfrm>
            <a:off x="2854960" y="4079479"/>
            <a:ext cx="3659927" cy="25495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881380" algn="l"/>
                <a:tab pos="2676143" algn="l"/>
              </a:tabLst>
            </a:pPr>
            <a:r>
              <a:rPr lang="en-GB" sz="1577" b="1" i="0" spc="0" baseline="0" dirty="0">
                <a:solidFill>
                  <a:srgbClr val="FFFFFF"/>
                </a:solidFill>
                <a:latin typeface="Calibri-Bold"/>
              </a:rPr>
              <a:t>Nume	Prioritate	MAC</a:t>
            </a:r>
          </a:p>
          <a:p>
            <a:pPr marL="199389">
              <a:lnSpc>
                <a:spcPts val="3076"/>
              </a:lnSpc>
              <a:tabLst>
                <a:tab pos="1005204" algn="l"/>
                <a:tab pos="2102865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A	16384	00E0.A3C9.6AB8</a:t>
            </a:r>
          </a:p>
          <a:p>
            <a:pPr marL="199389">
              <a:lnSpc>
                <a:spcPts val="3084"/>
              </a:lnSpc>
              <a:tabLst>
                <a:tab pos="1005204" algn="l"/>
                <a:tab pos="2102865" algn="l"/>
              </a:tabLst>
            </a:pPr>
            <a:r>
              <a:rPr lang="en-GB" sz="1575" b="0" i="0" spc="0" baseline="0" dirty="0">
                <a:solidFill>
                  <a:srgbClr val="000000"/>
                </a:solidFill>
                <a:latin typeface="Consolas"/>
              </a:rPr>
              <a:t>B	32768	0001.97DA.86E8</a:t>
            </a:r>
          </a:p>
          <a:p>
            <a:pPr marL="199389">
              <a:lnSpc>
                <a:spcPts val="3083"/>
              </a:lnSpc>
              <a:tabLst>
                <a:tab pos="1060829" algn="l"/>
                <a:tab pos="2102865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C	8192	00D0.BC0C.844D</a:t>
            </a:r>
          </a:p>
          <a:p>
            <a:pPr marL="199389">
              <a:lnSpc>
                <a:spcPts val="3084"/>
              </a:lnSpc>
              <a:tabLst>
                <a:tab pos="1005204" algn="l"/>
                <a:tab pos="2102865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D	16384	0003.E496.C80E</a:t>
            </a:r>
          </a:p>
          <a:p>
            <a:pPr marL="199389">
              <a:lnSpc>
                <a:spcPts val="3085"/>
              </a:lnSpc>
              <a:tabLst>
                <a:tab pos="1060829" algn="l"/>
                <a:tab pos="2102865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E	8192	0060.7058.EB2B</a:t>
            </a:r>
          </a:p>
          <a:p>
            <a:pPr marL="199389">
              <a:lnSpc>
                <a:spcPts val="3084"/>
              </a:lnSpc>
              <a:tabLst>
                <a:tab pos="1060829" algn="l"/>
                <a:tab pos="2102865" algn="l"/>
              </a:tabLst>
            </a:pPr>
            <a:r>
              <a:rPr lang="en-GB" sz="1575" b="0" i="0" spc="0" baseline="0" dirty="0">
                <a:solidFill>
                  <a:srgbClr val="000000"/>
                </a:solidFill>
                <a:latin typeface="Consolas"/>
              </a:rPr>
              <a:t>F	8192	0060.702E.D0A5</a:t>
            </a:r>
          </a:p>
        </p:txBody>
      </p:sp>
      <p:sp>
        <p:nvSpPr>
          <p:cNvPr id="3089" name="Rectangle 3089"/>
          <p:cNvSpPr/>
          <p:nvPr/>
        </p:nvSpPr>
        <p:spPr>
          <a:xfrm>
            <a:off x="604002" y="163958"/>
            <a:ext cx="812663" cy="2402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933"/>
            <a:r>
              <a:rPr lang="en-GB" sz="1000" b="1" i="0" spc="0" baseline="0" dirty="0">
                <a:solidFill>
                  <a:srgbClr val="443024"/>
                </a:solidFill>
                <a:latin typeface="Arial"/>
              </a:rPr>
              <a:t>SYSTEMS</a:t>
            </a:r>
          </a:p>
          <a:p>
            <a:pPr marL="0">
              <a:lnSpc>
                <a:spcPts val="774"/>
              </a:lnSpc>
            </a:pPr>
            <a:r>
              <a:rPr lang="en-GB" sz="900" b="1" i="0" spc="104" baseline="0" dirty="0">
                <a:solidFill>
                  <a:srgbClr val="9C5E07"/>
                </a:solidFill>
                <a:latin typeface="Times New Roman"/>
              </a:rPr>
              <a:t>50</a:t>
            </a:r>
            <a:r>
              <a:rPr lang="en-GB" sz="900" b="1" i="0" spc="-68" baseline="0" dirty="0">
                <a:solidFill>
                  <a:srgbClr val="9C5E07"/>
                </a:solidFill>
                <a:latin typeface="Times New Roman"/>
              </a:rPr>
              <a:t> </a:t>
            </a:r>
            <a:r>
              <a:rPr lang="en-GB" sz="700" b="0" i="0" spc="0" baseline="0" dirty="0">
                <a:solidFill>
                  <a:srgbClr val="9C5E07"/>
                </a:solidFill>
                <a:latin typeface="Arial"/>
              </a:rPr>
              <a:t>LABORATORY</a:t>
            </a:r>
          </a:p>
        </p:txBody>
      </p:sp>
      <p:sp>
        <p:nvSpPr>
          <p:cNvPr id="3090" name="Rectangle 3090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Freeform 309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92" name="Picture 309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093" name="Picture 309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3094" name="Picture 300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3175" y="1628712"/>
            <a:ext cx="3471926" cy="138112"/>
          </a:xfrm>
          <a:prstGeom prst="rect">
            <a:avLst/>
          </a:prstGeom>
          <a:noFill/>
        </p:spPr>
      </p:pic>
      <p:pic>
        <p:nvPicPr>
          <p:cNvPr id="3095" name="Picture 300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0750" y="1609598"/>
            <a:ext cx="138112" cy="2119376"/>
          </a:xfrm>
          <a:prstGeom prst="rect">
            <a:avLst/>
          </a:prstGeom>
          <a:noFill/>
        </p:spPr>
      </p:pic>
      <p:pic>
        <p:nvPicPr>
          <p:cNvPr id="3096" name="Picture 300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8325" y="1533398"/>
            <a:ext cx="138112" cy="2138426"/>
          </a:xfrm>
          <a:prstGeom prst="rect">
            <a:avLst/>
          </a:prstGeom>
          <a:noFill/>
        </p:spPr>
      </p:pic>
      <p:pic>
        <p:nvPicPr>
          <p:cNvPr id="3097" name="Picture 309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650" y="3467037"/>
            <a:ext cx="3471926" cy="157162"/>
          </a:xfrm>
          <a:prstGeom prst="rect">
            <a:avLst/>
          </a:prstGeom>
          <a:noFill/>
        </p:spPr>
      </p:pic>
      <p:sp>
        <p:nvSpPr>
          <p:cNvPr id="3098" name="Freeform 3098"/>
          <p:cNvSpPr/>
          <p:nvPr/>
        </p:nvSpPr>
        <p:spPr>
          <a:xfrm>
            <a:off x="2595626" y="3519552"/>
            <a:ext cx="3348227" cy="22225"/>
          </a:xfrm>
          <a:custGeom>
            <a:avLst/>
            <a:gdLst/>
            <a:ahLst/>
            <a:cxnLst/>
            <a:rect l="0" t="0" r="0" b="0"/>
            <a:pathLst>
              <a:path w="3348227" h="22225">
                <a:moveTo>
                  <a:pt x="0" y="0"/>
                </a:moveTo>
                <a:lnTo>
                  <a:pt x="3348227" y="22225"/>
                </a:lnTo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99" name="Picture 301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3100" y="3438462"/>
            <a:ext cx="3414776" cy="138112"/>
          </a:xfrm>
          <a:prstGeom prst="rect">
            <a:avLst/>
          </a:prstGeom>
          <a:noFill/>
        </p:spPr>
      </p:pic>
      <p:pic>
        <p:nvPicPr>
          <p:cNvPr id="3100" name="Picture 310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8275" y="1733423"/>
            <a:ext cx="138112" cy="2052701"/>
          </a:xfrm>
          <a:prstGeom prst="rect">
            <a:avLst/>
          </a:prstGeom>
          <a:noFill/>
        </p:spPr>
      </p:pic>
      <p:sp>
        <p:nvSpPr>
          <p:cNvPr id="3101" name="Freeform 3101"/>
          <p:cNvSpPr/>
          <p:nvPr/>
        </p:nvSpPr>
        <p:spPr>
          <a:xfrm>
            <a:off x="9129648" y="1785874"/>
            <a:ext cx="128" cy="1930400"/>
          </a:xfrm>
          <a:custGeom>
            <a:avLst/>
            <a:gdLst/>
            <a:ahLst/>
            <a:cxnLst/>
            <a:rect l="0" t="0" r="0" b="0"/>
            <a:pathLst>
              <a:path w="128" h="1930400">
                <a:moveTo>
                  <a:pt x="128" y="193040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8064A2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02" name="Picture 301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2050" y="1704848"/>
            <a:ext cx="138112" cy="2090801"/>
          </a:xfrm>
          <a:prstGeom prst="rect">
            <a:avLst/>
          </a:prstGeom>
          <a:noFill/>
        </p:spPr>
      </p:pic>
      <p:pic>
        <p:nvPicPr>
          <p:cNvPr id="3103" name="Picture 301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75" y="1590612"/>
            <a:ext cx="3310001" cy="138112"/>
          </a:xfrm>
          <a:prstGeom prst="rect">
            <a:avLst/>
          </a:prstGeom>
          <a:noFill/>
        </p:spPr>
      </p:pic>
      <p:pic>
        <p:nvPicPr>
          <p:cNvPr id="3104" name="Picture 301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25" y="1581023"/>
            <a:ext cx="138112" cy="1995551"/>
          </a:xfrm>
          <a:prstGeom prst="rect">
            <a:avLst/>
          </a:prstGeom>
          <a:noFill/>
        </p:spPr>
      </p:pic>
      <p:sp>
        <p:nvSpPr>
          <p:cNvPr id="3105" name="Freeform 3105"/>
          <p:cNvSpPr/>
          <p:nvPr/>
        </p:nvSpPr>
        <p:spPr>
          <a:xfrm>
            <a:off x="2595626" y="1614552"/>
            <a:ext cx="3682" cy="1874646"/>
          </a:xfrm>
          <a:custGeom>
            <a:avLst/>
            <a:gdLst/>
            <a:ahLst/>
            <a:cxnLst/>
            <a:rect l="0" t="0" r="0" b="0"/>
            <a:pathLst>
              <a:path w="3682" h="1874646">
                <a:moveTo>
                  <a:pt x="0" y="0"/>
                </a:moveTo>
                <a:lnTo>
                  <a:pt x="3682" y="1874646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06" name="Picture 301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466850"/>
            <a:ext cx="962025" cy="390525"/>
          </a:xfrm>
          <a:prstGeom prst="rect">
            <a:avLst/>
          </a:prstGeom>
          <a:noFill/>
        </p:spPr>
      </p:pic>
      <p:pic>
        <p:nvPicPr>
          <p:cNvPr id="3107" name="Picture 301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0275" y="1466850"/>
            <a:ext cx="962025" cy="390525"/>
          </a:xfrm>
          <a:prstGeom prst="rect">
            <a:avLst/>
          </a:prstGeom>
          <a:noFill/>
        </p:spPr>
      </p:pic>
      <p:pic>
        <p:nvPicPr>
          <p:cNvPr id="3108" name="Picture 310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3343275"/>
            <a:ext cx="962025" cy="381000"/>
          </a:xfrm>
          <a:prstGeom prst="rect">
            <a:avLst/>
          </a:prstGeom>
          <a:noFill/>
        </p:spPr>
      </p:pic>
      <p:pic>
        <p:nvPicPr>
          <p:cNvPr id="3109" name="Picture 301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2025" y="1466850"/>
            <a:ext cx="962025" cy="390525"/>
          </a:xfrm>
          <a:prstGeom prst="rect">
            <a:avLst/>
          </a:prstGeom>
          <a:noFill/>
        </p:spPr>
      </p:pic>
      <p:pic>
        <p:nvPicPr>
          <p:cNvPr id="3110" name="Picture 310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0275" y="3343275"/>
            <a:ext cx="962025" cy="381000"/>
          </a:xfrm>
          <a:prstGeom prst="rect">
            <a:avLst/>
          </a:prstGeom>
          <a:noFill/>
        </p:spPr>
      </p:pic>
      <p:pic>
        <p:nvPicPr>
          <p:cNvPr id="3111" name="Picture 310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2025" y="3343275"/>
            <a:ext cx="962025" cy="381000"/>
          </a:xfrm>
          <a:prstGeom prst="rect">
            <a:avLst/>
          </a:prstGeom>
          <a:noFill/>
        </p:spPr>
      </p:pic>
      <p:sp>
        <p:nvSpPr>
          <p:cNvPr id="3112" name="Freeform 3112"/>
          <p:cNvSpPr/>
          <p:nvPr/>
        </p:nvSpPr>
        <p:spPr>
          <a:xfrm>
            <a:off x="8691626" y="319570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5305553" y="366229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3" name="Freeform 3113"/>
          <p:cNvSpPr/>
          <p:nvPr/>
        </p:nvSpPr>
        <p:spPr>
          <a:xfrm>
            <a:off x="8691626" y="319570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5305553" y="366229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4" name="Freeform 3114"/>
          <p:cNvSpPr/>
          <p:nvPr/>
        </p:nvSpPr>
        <p:spPr>
          <a:xfrm>
            <a:off x="8996426" y="319570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5610353" y="366229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5" name="Freeform 3115"/>
          <p:cNvSpPr/>
          <p:nvPr/>
        </p:nvSpPr>
        <p:spPr>
          <a:xfrm>
            <a:off x="8996426" y="319570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5610353" y="366229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6" name="Freeform 3116"/>
          <p:cNvSpPr/>
          <p:nvPr/>
        </p:nvSpPr>
        <p:spPr>
          <a:xfrm>
            <a:off x="8491601" y="3376677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5286503" y="348132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7" name="Freeform 3117"/>
          <p:cNvSpPr/>
          <p:nvPr/>
        </p:nvSpPr>
        <p:spPr>
          <a:xfrm>
            <a:off x="8491601" y="3376677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5286503" y="348132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8" name="Freeform 3118"/>
          <p:cNvSpPr/>
          <p:nvPr/>
        </p:nvSpPr>
        <p:spPr>
          <a:xfrm>
            <a:off x="9034526" y="1766952"/>
            <a:ext cx="209550" cy="219075"/>
          </a:xfrm>
          <a:custGeom>
            <a:avLst/>
            <a:gdLst/>
            <a:ahLst/>
            <a:cxnLst/>
            <a:rect l="0" t="0" r="0" b="0"/>
            <a:pathLst>
              <a:path w="209550" h="219075">
                <a:moveTo>
                  <a:pt x="0" y="219075"/>
                </a:moveTo>
                <a:lnTo>
                  <a:pt x="209550" y="219075"/>
                </a:lnTo>
                <a:lnTo>
                  <a:pt x="209550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9" name="Freeform 3119"/>
          <p:cNvSpPr/>
          <p:nvPr/>
        </p:nvSpPr>
        <p:spPr>
          <a:xfrm>
            <a:off x="9034526" y="1766952"/>
            <a:ext cx="209550" cy="219075"/>
          </a:xfrm>
          <a:custGeom>
            <a:avLst/>
            <a:gdLst/>
            <a:ahLst/>
            <a:cxnLst/>
            <a:rect l="0" t="0" r="0" b="0"/>
            <a:pathLst>
              <a:path w="209550" h="219075">
                <a:moveTo>
                  <a:pt x="0" y="219075"/>
                </a:moveTo>
                <a:lnTo>
                  <a:pt x="209550" y="219075"/>
                </a:lnTo>
                <a:lnTo>
                  <a:pt x="209550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0" name="Freeform 3120"/>
          <p:cNvSpPr/>
          <p:nvPr/>
        </p:nvSpPr>
        <p:spPr>
          <a:xfrm>
            <a:off x="8701151" y="1700277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3819653" y="5157723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1" name="Freeform 3121"/>
          <p:cNvSpPr/>
          <p:nvPr/>
        </p:nvSpPr>
        <p:spPr>
          <a:xfrm>
            <a:off x="8701151" y="1700277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3819653" y="5157723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2" name="Freeform 3122"/>
          <p:cNvSpPr/>
          <p:nvPr/>
        </p:nvSpPr>
        <p:spPr>
          <a:xfrm>
            <a:off x="6177026" y="150025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1095503" y="535774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3" name="Freeform 3123"/>
          <p:cNvSpPr/>
          <p:nvPr/>
        </p:nvSpPr>
        <p:spPr>
          <a:xfrm>
            <a:off x="6177026" y="150025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1095503" y="535774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4" name="Freeform 3124"/>
          <p:cNvSpPr/>
          <p:nvPr/>
        </p:nvSpPr>
        <p:spPr>
          <a:xfrm>
            <a:off x="8482076" y="150025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3400553" y="535774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5" name="Freeform 3125"/>
          <p:cNvSpPr/>
          <p:nvPr/>
        </p:nvSpPr>
        <p:spPr>
          <a:xfrm>
            <a:off x="8482076" y="150025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3400553" y="535774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6" name="Freeform 3126"/>
          <p:cNvSpPr/>
          <p:nvPr/>
        </p:nvSpPr>
        <p:spPr>
          <a:xfrm>
            <a:off x="5338826" y="150025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257303" y="5357748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7" name="Freeform 3127"/>
          <p:cNvSpPr/>
          <p:nvPr/>
        </p:nvSpPr>
        <p:spPr>
          <a:xfrm>
            <a:off x="5338826" y="150025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257303" y="5357748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8" name="Freeform 3128"/>
          <p:cNvSpPr/>
          <p:nvPr/>
        </p:nvSpPr>
        <p:spPr>
          <a:xfrm>
            <a:off x="3014726" y="150025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2066797" y="535774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9" name="Freeform 3129"/>
          <p:cNvSpPr/>
          <p:nvPr/>
        </p:nvSpPr>
        <p:spPr>
          <a:xfrm>
            <a:off x="3014726" y="150025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2066797" y="535774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0" name="Freeform 3130"/>
          <p:cNvSpPr/>
          <p:nvPr/>
        </p:nvSpPr>
        <p:spPr>
          <a:xfrm>
            <a:off x="2452751" y="1814577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2314447" y="504342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1" name="Freeform 3131"/>
          <p:cNvSpPr/>
          <p:nvPr/>
        </p:nvSpPr>
        <p:spPr>
          <a:xfrm>
            <a:off x="2452751" y="1814577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2314447" y="504342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2" name="Freeform 3132"/>
          <p:cNvSpPr/>
          <p:nvPr/>
        </p:nvSpPr>
        <p:spPr>
          <a:xfrm>
            <a:off x="2452751" y="311950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1009522" y="3738498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3" name="Freeform 3133"/>
          <p:cNvSpPr/>
          <p:nvPr/>
        </p:nvSpPr>
        <p:spPr>
          <a:xfrm>
            <a:off x="2452751" y="3119502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1009522" y="3738498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4" name="Freeform 3134"/>
          <p:cNvSpPr/>
          <p:nvPr/>
        </p:nvSpPr>
        <p:spPr>
          <a:xfrm>
            <a:off x="5576951" y="1757427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752603" y="510057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5" name="Freeform 3135"/>
          <p:cNvSpPr/>
          <p:nvPr/>
        </p:nvSpPr>
        <p:spPr>
          <a:xfrm>
            <a:off x="5576951" y="1757427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752603" y="510057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6" name="Freeform 3136"/>
          <p:cNvSpPr/>
          <p:nvPr/>
        </p:nvSpPr>
        <p:spPr>
          <a:xfrm>
            <a:off x="5938901" y="1757427"/>
            <a:ext cx="266700" cy="276225"/>
          </a:xfrm>
          <a:custGeom>
            <a:avLst/>
            <a:gdLst/>
            <a:ahLst/>
            <a:cxnLst/>
            <a:rect l="0" t="0" r="0" b="0"/>
            <a:pathLst>
              <a:path w="266700" h="276225">
                <a:moveTo>
                  <a:pt x="0" y="276225"/>
                </a:moveTo>
                <a:lnTo>
                  <a:pt x="133350" y="0"/>
                </a:lnTo>
                <a:lnTo>
                  <a:pt x="266700" y="276225"/>
                </a:lnTo>
                <a:close/>
                <a:moveTo>
                  <a:pt x="-1114553" y="510057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7" name="Freeform 3137"/>
          <p:cNvSpPr/>
          <p:nvPr/>
        </p:nvSpPr>
        <p:spPr>
          <a:xfrm>
            <a:off x="5938901" y="1757427"/>
            <a:ext cx="266700" cy="276225"/>
          </a:xfrm>
          <a:custGeom>
            <a:avLst/>
            <a:gdLst/>
            <a:ahLst/>
            <a:cxnLst/>
            <a:rect l="0" t="0" r="0" b="0"/>
            <a:pathLst>
              <a:path w="266700" h="276225">
                <a:moveTo>
                  <a:pt x="0" y="276225"/>
                </a:moveTo>
                <a:lnTo>
                  <a:pt x="133350" y="0"/>
                </a:lnTo>
                <a:lnTo>
                  <a:pt x="266700" y="276225"/>
                </a:lnTo>
                <a:close/>
                <a:moveTo>
                  <a:pt x="-1114553" y="510057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8" name="Freeform 3138"/>
          <p:cNvSpPr/>
          <p:nvPr/>
        </p:nvSpPr>
        <p:spPr>
          <a:xfrm>
            <a:off x="5967476" y="3195702"/>
            <a:ext cx="219075" cy="219075"/>
          </a:xfrm>
          <a:custGeom>
            <a:avLst/>
            <a:gdLst/>
            <a:ahLst/>
            <a:cxnLst/>
            <a:rect l="0" t="0" r="0" b="0"/>
            <a:pathLst>
              <a:path w="219075" h="219075">
                <a:moveTo>
                  <a:pt x="0" y="219075"/>
                </a:moveTo>
                <a:lnTo>
                  <a:pt x="219075" y="219075"/>
                </a:lnTo>
                <a:lnTo>
                  <a:pt x="219075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9" name="Freeform 3139"/>
          <p:cNvSpPr/>
          <p:nvPr/>
        </p:nvSpPr>
        <p:spPr>
          <a:xfrm>
            <a:off x="5967476" y="3195702"/>
            <a:ext cx="219075" cy="219075"/>
          </a:xfrm>
          <a:custGeom>
            <a:avLst/>
            <a:gdLst/>
            <a:ahLst/>
            <a:cxnLst/>
            <a:rect l="0" t="0" r="0" b="0"/>
            <a:pathLst>
              <a:path w="219075" h="219075">
                <a:moveTo>
                  <a:pt x="0" y="219075"/>
                </a:moveTo>
                <a:lnTo>
                  <a:pt x="219075" y="219075"/>
                </a:lnTo>
                <a:lnTo>
                  <a:pt x="219075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0" name="Freeform 3140"/>
          <p:cNvSpPr/>
          <p:nvPr/>
        </p:nvSpPr>
        <p:spPr>
          <a:xfrm>
            <a:off x="6272276" y="3424302"/>
            <a:ext cx="219075" cy="209550"/>
          </a:xfrm>
          <a:custGeom>
            <a:avLst/>
            <a:gdLst/>
            <a:ahLst/>
            <a:cxnLst/>
            <a:rect l="0" t="0" r="0" b="0"/>
            <a:pathLst>
              <a:path w="219075" h="209550">
                <a:moveTo>
                  <a:pt x="0" y="209550"/>
                </a:moveTo>
                <a:lnTo>
                  <a:pt x="219075" y="209550"/>
                </a:lnTo>
                <a:lnTo>
                  <a:pt x="21907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1" name="Freeform 3141"/>
          <p:cNvSpPr/>
          <p:nvPr/>
        </p:nvSpPr>
        <p:spPr>
          <a:xfrm>
            <a:off x="6272276" y="3424302"/>
            <a:ext cx="219075" cy="209550"/>
          </a:xfrm>
          <a:custGeom>
            <a:avLst/>
            <a:gdLst/>
            <a:ahLst/>
            <a:cxnLst/>
            <a:rect l="0" t="0" r="0" b="0"/>
            <a:pathLst>
              <a:path w="219075" h="209550">
                <a:moveTo>
                  <a:pt x="0" y="209550"/>
                </a:moveTo>
                <a:lnTo>
                  <a:pt x="219075" y="209550"/>
                </a:lnTo>
                <a:lnTo>
                  <a:pt x="21907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2" name="Freeform 3142"/>
          <p:cNvSpPr/>
          <p:nvPr/>
        </p:nvSpPr>
        <p:spPr>
          <a:xfrm>
            <a:off x="5576951" y="3148077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2143253" y="3709923"/>
                </a:moveTo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3" name="Freeform 3143"/>
          <p:cNvSpPr/>
          <p:nvPr/>
        </p:nvSpPr>
        <p:spPr>
          <a:xfrm>
            <a:off x="5576951" y="3148077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-2143253" y="3709923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4" name="Freeform 3144"/>
          <p:cNvSpPr/>
          <p:nvPr/>
        </p:nvSpPr>
        <p:spPr>
          <a:xfrm>
            <a:off x="5338826" y="3452877"/>
            <a:ext cx="219075" cy="209550"/>
          </a:xfrm>
          <a:custGeom>
            <a:avLst/>
            <a:gdLst/>
            <a:ahLst/>
            <a:cxnLst/>
            <a:rect l="0" t="0" r="0" b="0"/>
            <a:pathLst>
              <a:path w="219075" h="209550">
                <a:moveTo>
                  <a:pt x="0" y="209550"/>
                </a:moveTo>
                <a:lnTo>
                  <a:pt x="219075" y="209550"/>
                </a:lnTo>
                <a:lnTo>
                  <a:pt x="21907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5" name="Freeform 3145"/>
          <p:cNvSpPr/>
          <p:nvPr/>
        </p:nvSpPr>
        <p:spPr>
          <a:xfrm>
            <a:off x="5338826" y="3452877"/>
            <a:ext cx="219075" cy="209550"/>
          </a:xfrm>
          <a:custGeom>
            <a:avLst/>
            <a:gdLst/>
            <a:ahLst/>
            <a:cxnLst/>
            <a:rect l="0" t="0" r="0" b="0"/>
            <a:pathLst>
              <a:path w="219075" h="209550">
                <a:moveTo>
                  <a:pt x="0" y="209550"/>
                </a:moveTo>
                <a:lnTo>
                  <a:pt x="219075" y="209550"/>
                </a:lnTo>
                <a:lnTo>
                  <a:pt x="21907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6" name="Freeform 3146"/>
          <p:cNvSpPr/>
          <p:nvPr/>
        </p:nvSpPr>
        <p:spPr>
          <a:xfrm>
            <a:off x="3014726" y="3357627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209422" y="3500373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7" name="Freeform 3147"/>
          <p:cNvSpPr/>
          <p:nvPr/>
        </p:nvSpPr>
        <p:spPr>
          <a:xfrm>
            <a:off x="3014726" y="3357627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0" y="276225"/>
                </a:moveTo>
                <a:lnTo>
                  <a:pt x="138049" y="0"/>
                </a:lnTo>
                <a:lnTo>
                  <a:pt x="276225" y="276225"/>
                </a:lnTo>
                <a:close/>
                <a:moveTo>
                  <a:pt x="209422" y="3500373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8" name="Freeform 3148"/>
          <p:cNvSpPr/>
          <p:nvPr/>
        </p:nvSpPr>
        <p:spPr>
          <a:xfrm>
            <a:off x="2682494" y="3877196"/>
            <a:ext cx="860729" cy="386575"/>
          </a:xfrm>
          <a:custGeom>
            <a:avLst/>
            <a:gdLst/>
            <a:ahLst/>
            <a:cxnLst/>
            <a:rect l="0" t="0" r="0" b="0"/>
            <a:pathLst>
              <a:path w="860729" h="386575">
                <a:moveTo>
                  <a:pt x="0" y="386575"/>
                </a:moveTo>
                <a:lnTo>
                  <a:pt x="860729" y="386575"/>
                </a:lnTo>
                <a:lnTo>
                  <a:pt x="860729" y="0"/>
                </a:lnTo>
                <a:lnTo>
                  <a:pt x="0" y="0"/>
                </a:lnTo>
                <a:lnTo>
                  <a:pt x="0" y="386575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9" name="Freeform 3149"/>
          <p:cNvSpPr/>
          <p:nvPr/>
        </p:nvSpPr>
        <p:spPr>
          <a:xfrm>
            <a:off x="3543172" y="3877196"/>
            <a:ext cx="1206551" cy="386575"/>
          </a:xfrm>
          <a:custGeom>
            <a:avLst/>
            <a:gdLst/>
            <a:ahLst/>
            <a:cxnLst/>
            <a:rect l="0" t="0" r="0" b="0"/>
            <a:pathLst>
              <a:path w="1206551" h="386575">
                <a:moveTo>
                  <a:pt x="0" y="386575"/>
                </a:moveTo>
                <a:lnTo>
                  <a:pt x="1206551" y="386575"/>
                </a:lnTo>
                <a:lnTo>
                  <a:pt x="1206551" y="0"/>
                </a:lnTo>
                <a:lnTo>
                  <a:pt x="0" y="0"/>
                </a:lnTo>
                <a:lnTo>
                  <a:pt x="0" y="386575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0" name="Freeform 3150"/>
          <p:cNvSpPr/>
          <p:nvPr/>
        </p:nvSpPr>
        <p:spPr>
          <a:xfrm>
            <a:off x="4749800" y="3877196"/>
            <a:ext cx="1948688" cy="386575"/>
          </a:xfrm>
          <a:custGeom>
            <a:avLst/>
            <a:gdLst/>
            <a:ahLst/>
            <a:cxnLst/>
            <a:rect l="0" t="0" r="0" b="0"/>
            <a:pathLst>
              <a:path w="1948688" h="386575">
                <a:moveTo>
                  <a:pt x="0" y="386575"/>
                </a:moveTo>
                <a:lnTo>
                  <a:pt x="1948688" y="386575"/>
                </a:lnTo>
                <a:lnTo>
                  <a:pt x="1948688" y="0"/>
                </a:lnTo>
                <a:lnTo>
                  <a:pt x="0" y="0"/>
                </a:lnTo>
                <a:lnTo>
                  <a:pt x="0" y="386575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1" name="Freeform 3151"/>
          <p:cNvSpPr/>
          <p:nvPr/>
        </p:nvSpPr>
        <p:spPr>
          <a:xfrm>
            <a:off x="2682494" y="4263784"/>
            <a:ext cx="860729" cy="386575"/>
          </a:xfrm>
          <a:custGeom>
            <a:avLst/>
            <a:gdLst/>
            <a:ahLst/>
            <a:cxnLst/>
            <a:rect l="0" t="0" r="0" b="0"/>
            <a:pathLst>
              <a:path w="860729" h="386575">
                <a:moveTo>
                  <a:pt x="0" y="386575"/>
                </a:moveTo>
                <a:lnTo>
                  <a:pt x="860729" y="386575"/>
                </a:lnTo>
                <a:lnTo>
                  <a:pt x="860729" y="0"/>
                </a:lnTo>
                <a:lnTo>
                  <a:pt x="0" y="0"/>
                </a:lnTo>
                <a:lnTo>
                  <a:pt x="0" y="386575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2" name="Freeform 3152"/>
          <p:cNvSpPr/>
          <p:nvPr/>
        </p:nvSpPr>
        <p:spPr>
          <a:xfrm>
            <a:off x="3543172" y="4263784"/>
            <a:ext cx="1206551" cy="386575"/>
          </a:xfrm>
          <a:custGeom>
            <a:avLst/>
            <a:gdLst/>
            <a:ahLst/>
            <a:cxnLst/>
            <a:rect l="0" t="0" r="0" b="0"/>
            <a:pathLst>
              <a:path w="1206551" h="386575">
                <a:moveTo>
                  <a:pt x="0" y="386575"/>
                </a:moveTo>
                <a:lnTo>
                  <a:pt x="1206551" y="386575"/>
                </a:lnTo>
                <a:lnTo>
                  <a:pt x="1206551" y="0"/>
                </a:lnTo>
                <a:lnTo>
                  <a:pt x="0" y="0"/>
                </a:lnTo>
                <a:lnTo>
                  <a:pt x="0" y="386575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3" name="Freeform 3153"/>
          <p:cNvSpPr/>
          <p:nvPr/>
        </p:nvSpPr>
        <p:spPr>
          <a:xfrm>
            <a:off x="4749800" y="4263784"/>
            <a:ext cx="1948688" cy="386575"/>
          </a:xfrm>
          <a:custGeom>
            <a:avLst/>
            <a:gdLst/>
            <a:ahLst/>
            <a:cxnLst/>
            <a:rect l="0" t="0" r="0" b="0"/>
            <a:pathLst>
              <a:path w="1948688" h="386575">
                <a:moveTo>
                  <a:pt x="0" y="386575"/>
                </a:moveTo>
                <a:lnTo>
                  <a:pt x="1948688" y="386575"/>
                </a:lnTo>
                <a:lnTo>
                  <a:pt x="1948688" y="0"/>
                </a:lnTo>
                <a:lnTo>
                  <a:pt x="0" y="0"/>
                </a:lnTo>
                <a:lnTo>
                  <a:pt x="0" y="386575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4" name="Freeform 3154"/>
          <p:cNvSpPr/>
          <p:nvPr/>
        </p:nvSpPr>
        <p:spPr>
          <a:xfrm>
            <a:off x="2682494" y="4650372"/>
            <a:ext cx="860729" cy="386576"/>
          </a:xfrm>
          <a:custGeom>
            <a:avLst/>
            <a:gdLst/>
            <a:ahLst/>
            <a:cxnLst/>
            <a:rect l="0" t="0" r="0" b="0"/>
            <a:pathLst>
              <a:path w="860729" h="386576">
                <a:moveTo>
                  <a:pt x="0" y="386576"/>
                </a:moveTo>
                <a:lnTo>
                  <a:pt x="860729" y="386576"/>
                </a:lnTo>
                <a:lnTo>
                  <a:pt x="860729" y="0"/>
                </a:lnTo>
                <a:lnTo>
                  <a:pt x="0" y="0"/>
                </a:lnTo>
                <a:lnTo>
                  <a:pt x="0" y="386576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5" name="Freeform 3155"/>
          <p:cNvSpPr/>
          <p:nvPr/>
        </p:nvSpPr>
        <p:spPr>
          <a:xfrm>
            <a:off x="3543172" y="4650372"/>
            <a:ext cx="1206551" cy="386576"/>
          </a:xfrm>
          <a:custGeom>
            <a:avLst/>
            <a:gdLst/>
            <a:ahLst/>
            <a:cxnLst/>
            <a:rect l="0" t="0" r="0" b="0"/>
            <a:pathLst>
              <a:path w="1206551" h="386576">
                <a:moveTo>
                  <a:pt x="0" y="386576"/>
                </a:moveTo>
                <a:lnTo>
                  <a:pt x="1206551" y="386576"/>
                </a:lnTo>
                <a:lnTo>
                  <a:pt x="1206551" y="0"/>
                </a:lnTo>
                <a:lnTo>
                  <a:pt x="0" y="0"/>
                </a:lnTo>
                <a:lnTo>
                  <a:pt x="0" y="386576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6" name="Freeform 3156"/>
          <p:cNvSpPr/>
          <p:nvPr/>
        </p:nvSpPr>
        <p:spPr>
          <a:xfrm>
            <a:off x="4749800" y="4650372"/>
            <a:ext cx="1948688" cy="386576"/>
          </a:xfrm>
          <a:custGeom>
            <a:avLst/>
            <a:gdLst/>
            <a:ahLst/>
            <a:cxnLst/>
            <a:rect l="0" t="0" r="0" b="0"/>
            <a:pathLst>
              <a:path w="1948688" h="386576">
                <a:moveTo>
                  <a:pt x="0" y="386576"/>
                </a:moveTo>
                <a:lnTo>
                  <a:pt x="1948688" y="386576"/>
                </a:lnTo>
                <a:lnTo>
                  <a:pt x="1948688" y="0"/>
                </a:lnTo>
                <a:lnTo>
                  <a:pt x="0" y="0"/>
                </a:lnTo>
                <a:lnTo>
                  <a:pt x="0" y="386576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7" name="Freeform 3157"/>
          <p:cNvSpPr/>
          <p:nvPr/>
        </p:nvSpPr>
        <p:spPr>
          <a:xfrm>
            <a:off x="2682494" y="5036960"/>
            <a:ext cx="860729" cy="386576"/>
          </a:xfrm>
          <a:custGeom>
            <a:avLst/>
            <a:gdLst/>
            <a:ahLst/>
            <a:cxnLst/>
            <a:rect l="0" t="0" r="0" b="0"/>
            <a:pathLst>
              <a:path w="860729" h="386576">
                <a:moveTo>
                  <a:pt x="0" y="386576"/>
                </a:moveTo>
                <a:lnTo>
                  <a:pt x="860729" y="386576"/>
                </a:lnTo>
                <a:lnTo>
                  <a:pt x="860729" y="0"/>
                </a:lnTo>
                <a:lnTo>
                  <a:pt x="0" y="0"/>
                </a:lnTo>
                <a:lnTo>
                  <a:pt x="0" y="386576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8" name="Freeform 3158"/>
          <p:cNvSpPr/>
          <p:nvPr/>
        </p:nvSpPr>
        <p:spPr>
          <a:xfrm>
            <a:off x="3543172" y="5036960"/>
            <a:ext cx="1206551" cy="386576"/>
          </a:xfrm>
          <a:custGeom>
            <a:avLst/>
            <a:gdLst/>
            <a:ahLst/>
            <a:cxnLst/>
            <a:rect l="0" t="0" r="0" b="0"/>
            <a:pathLst>
              <a:path w="1206551" h="386576">
                <a:moveTo>
                  <a:pt x="0" y="386576"/>
                </a:moveTo>
                <a:lnTo>
                  <a:pt x="1206551" y="386576"/>
                </a:lnTo>
                <a:lnTo>
                  <a:pt x="1206551" y="0"/>
                </a:lnTo>
                <a:lnTo>
                  <a:pt x="0" y="0"/>
                </a:lnTo>
                <a:lnTo>
                  <a:pt x="0" y="386576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9" name="Freeform 3159"/>
          <p:cNvSpPr/>
          <p:nvPr/>
        </p:nvSpPr>
        <p:spPr>
          <a:xfrm>
            <a:off x="4749800" y="5036960"/>
            <a:ext cx="1948688" cy="386576"/>
          </a:xfrm>
          <a:custGeom>
            <a:avLst/>
            <a:gdLst/>
            <a:ahLst/>
            <a:cxnLst/>
            <a:rect l="0" t="0" r="0" b="0"/>
            <a:pathLst>
              <a:path w="1948688" h="386576">
                <a:moveTo>
                  <a:pt x="0" y="386576"/>
                </a:moveTo>
                <a:lnTo>
                  <a:pt x="1948688" y="386576"/>
                </a:lnTo>
                <a:lnTo>
                  <a:pt x="1948688" y="0"/>
                </a:lnTo>
                <a:lnTo>
                  <a:pt x="0" y="0"/>
                </a:lnTo>
                <a:lnTo>
                  <a:pt x="0" y="386576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0" name="Freeform 3160"/>
          <p:cNvSpPr/>
          <p:nvPr/>
        </p:nvSpPr>
        <p:spPr>
          <a:xfrm>
            <a:off x="2682494" y="5423510"/>
            <a:ext cx="860729" cy="386575"/>
          </a:xfrm>
          <a:custGeom>
            <a:avLst/>
            <a:gdLst/>
            <a:ahLst/>
            <a:cxnLst/>
            <a:rect l="0" t="0" r="0" b="0"/>
            <a:pathLst>
              <a:path w="860729" h="386575">
                <a:moveTo>
                  <a:pt x="0" y="386575"/>
                </a:moveTo>
                <a:lnTo>
                  <a:pt x="860729" y="386575"/>
                </a:lnTo>
                <a:lnTo>
                  <a:pt x="860729" y="0"/>
                </a:lnTo>
                <a:lnTo>
                  <a:pt x="0" y="0"/>
                </a:lnTo>
                <a:lnTo>
                  <a:pt x="0" y="386575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1" name="Freeform 3161"/>
          <p:cNvSpPr/>
          <p:nvPr/>
        </p:nvSpPr>
        <p:spPr>
          <a:xfrm>
            <a:off x="3543172" y="5423510"/>
            <a:ext cx="1206551" cy="386575"/>
          </a:xfrm>
          <a:custGeom>
            <a:avLst/>
            <a:gdLst/>
            <a:ahLst/>
            <a:cxnLst/>
            <a:rect l="0" t="0" r="0" b="0"/>
            <a:pathLst>
              <a:path w="1206551" h="386575">
                <a:moveTo>
                  <a:pt x="0" y="386575"/>
                </a:moveTo>
                <a:lnTo>
                  <a:pt x="1206551" y="386575"/>
                </a:lnTo>
                <a:lnTo>
                  <a:pt x="1206551" y="0"/>
                </a:lnTo>
                <a:lnTo>
                  <a:pt x="0" y="0"/>
                </a:lnTo>
                <a:lnTo>
                  <a:pt x="0" y="386575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2" name="Freeform 3162"/>
          <p:cNvSpPr/>
          <p:nvPr/>
        </p:nvSpPr>
        <p:spPr>
          <a:xfrm>
            <a:off x="4749800" y="5423510"/>
            <a:ext cx="1948688" cy="386575"/>
          </a:xfrm>
          <a:custGeom>
            <a:avLst/>
            <a:gdLst/>
            <a:ahLst/>
            <a:cxnLst/>
            <a:rect l="0" t="0" r="0" b="0"/>
            <a:pathLst>
              <a:path w="1948688" h="386575">
                <a:moveTo>
                  <a:pt x="0" y="386575"/>
                </a:moveTo>
                <a:lnTo>
                  <a:pt x="1948688" y="386575"/>
                </a:lnTo>
                <a:lnTo>
                  <a:pt x="1948688" y="0"/>
                </a:lnTo>
                <a:lnTo>
                  <a:pt x="0" y="0"/>
                </a:lnTo>
                <a:lnTo>
                  <a:pt x="0" y="386575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3" name="Freeform 3163"/>
          <p:cNvSpPr/>
          <p:nvPr/>
        </p:nvSpPr>
        <p:spPr>
          <a:xfrm>
            <a:off x="2682494" y="5810085"/>
            <a:ext cx="860729" cy="386576"/>
          </a:xfrm>
          <a:custGeom>
            <a:avLst/>
            <a:gdLst/>
            <a:ahLst/>
            <a:cxnLst/>
            <a:rect l="0" t="0" r="0" b="0"/>
            <a:pathLst>
              <a:path w="860729" h="386576">
                <a:moveTo>
                  <a:pt x="0" y="386576"/>
                </a:moveTo>
                <a:lnTo>
                  <a:pt x="860729" y="386576"/>
                </a:lnTo>
                <a:lnTo>
                  <a:pt x="860729" y="0"/>
                </a:lnTo>
                <a:lnTo>
                  <a:pt x="0" y="0"/>
                </a:lnTo>
                <a:lnTo>
                  <a:pt x="0" y="386576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4" name="Freeform 3164"/>
          <p:cNvSpPr/>
          <p:nvPr/>
        </p:nvSpPr>
        <p:spPr>
          <a:xfrm>
            <a:off x="3543172" y="5810085"/>
            <a:ext cx="1206551" cy="386576"/>
          </a:xfrm>
          <a:custGeom>
            <a:avLst/>
            <a:gdLst/>
            <a:ahLst/>
            <a:cxnLst/>
            <a:rect l="0" t="0" r="0" b="0"/>
            <a:pathLst>
              <a:path w="1206551" h="386576">
                <a:moveTo>
                  <a:pt x="0" y="386576"/>
                </a:moveTo>
                <a:lnTo>
                  <a:pt x="1206551" y="386576"/>
                </a:lnTo>
                <a:lnTo>
                  <a:pt x="1206551" y="0"/>
                </a:lnTo>
                <a:lnTo>
                  <a:pt x="0" y="0"/>
                </a:lnTo>
                <a:lnTo>
                  <a:pt x="0" y="386576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5" name="Freeform 3165"/>
          <p:cNvSpPr/>
          <p:nvPr/>
        </p:nvSpPr>
        <p:spPr>
          <a:xfrm>
            <a:off x="4749800" y="5810085"/>
            <a:ext cx="1948688" cy="386576"/>
          </a:xfrm>
          <a:custGeom>
            <a:avLst/>
            <a:gdLst/>
            <a:ahLst/>
            <a:cxnLst/>
            <a:rect l="0" t="0" r="0" b="0"/>
            <a:pathLst>
              <a:path w="1948688" h="386576">
                <a:moveTo>
                  <a:pt x="0" y="386576"/>
                </a:moveTo>
                <a:lnTo>
                  <a:pt x="1948688" y="386576"/>
                </a:lnTo>
                <a:lnTo>
                  <a:pt x="1948688" y="0"/>
                </a:lnTo>
                <a:lnTo>
                  <a:pt x="0" y="0"/>
                </a:lnTo>
                <a:lnTo>
                  <a:pt x="0" y="386576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6" name="Freeform 3166"/>
          <p:cNvSpPr/>
          <p:nvPr/>
        </p:nvSpPr>
        <p:spPr>
          <a:xfrm>
            <a:off x="2682494" y="6196661"/>
            <a:ext cx="860729" cy="386575"/>
          </a:xfrm>
          <a:custGeom>
            <a:avLst/>
            <a:gdLst/>
            <a:ahLst/>
            <a:cxnLst/>
            <a:rect l="0" t="0" r="0" b="0"/>
            <a:pathLst>
              <a:path w="860729" h="386575">
                <a:moveTo>
                  <a:pt x="0" y="386575"/>
                </a:moveTo>
                <a:lnTo>
                  <a:pt x="860729" y="386575"/>
                </a:lnTo>
                <a:lnTo>
                  <a:pt x="860729" y="0"/>
                </a:lnTo>
                <a:lnTo>
                  <a:pt x="0" y="0"/>
                </a:lnTo>
                <a:lnTo>
                  <a:pt x="0" y="386575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7" name="Freeform 3167"/>
          <p:cNvSpPr/>
          <p:nvPr/>
        </p:nvSpPr>
        <p:spPr>
          <a:xfrm>
            <a:off x="3543172" y="6196661"/>
            <a:ext cx="1206551" cy="386575"/>
          </a:xfrm>
          <a:custGeom>
            <a:avLst/>
            <a:gdLst/>
            <a:ahLst/>
            <a:cxnLst/>
            <a:rect l="0" t="0" r="0" b="0"/>
            <a:pathLst>
              <a:path w="1206551" h="386575">
                <a:moveTo>
                  <a:pt x="0" y="386575"/>
                </a:moveTo>
                <a:lnTo>
                  <a:pt x="1206551" y="386575"/>
                </a:lnTo>
                <a:lnTo>
                  <a:pt x="1206551" y="0"/>
                </a:lnTo>
                <a:lnTo>
                  <a:pt x="0" y="0"/>
                </a:lnTo>
                <a:lnTo>
                  <a:pt x="0" y="386575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8" name="Freeform 3168"/>
          <p:cNvSpPr/>
          <p:nvPr/>
        </p:nvSpPr>
        <p:spPr>
          <a:xfrm>
            <a:off x="4749800" y="6196661"/>
            <a:ext cx="1948688" cy="386575"/>
          </a:xfrm>
          <a:custGeom>
            <a:avLst/>
            <a:gdLst/>
            <a:ahLst/>
            <a:cxnLst/>
            <a:rect l="0" t="0" r="0" b="0"/>
            <a:pathLst>
              <a:path w="1948688" h="386575">
                <a:moveTo>
                  <a:pt x="0" y="386575"/>
                </a:moveTo>
                <a:lnTo>
                  <a:pt x="1948688" y="386575"/>
                </a:lnTo>
                <a:lnTo>
                  <a:pt x="1948688" y="0"/>
                </a:lnTo>
                <a:lnTo>
                  <a:pt x="0" y="0"/>
                </a:lnTo>
                <a:lnTo>
                  <a:pt x="0" y="386575"/>
                </a:lnTo>
                <a:close/>
              </a:path>
            </a:pathLst>
          </a:custGeom>
          <a:solidFill>
            <a:srgbClr val="E8ECF4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9" name="Freeform 3169"/>
          <p:cNvSpPr/>
          <p:nvPr/>
        </p:nvSpPr>
        <p:spPr>
          <a:xfrm>
            <a:off x="3543172" y="3858133"/>
            <a:ext cx="0" cy="2744153"/>
          </a:xfrm>
          <a:custGeom>
            <a:avLst/>
            <a:gdLst/>
            <a:ahLst/>
            <a:cxnLst/>
            <a:rect l="0" t="0" r="0" b="0"/>
            <a:pathLst>
              <a:path h="2744153">
                <a:moveTo>
                  <a:pt x="0" y="0"/>
                </a:moveTo>
                <a:lnTo>
                  <a:pt x="0" y="2744153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0" name="Freeform 3170"/>
          <p:cNvSpPr/>
          <p:nvPr/>
        </p:nvSpPr>
        <p:spPr>
          <a:xfrm>
            <a:off x="4749800" y="3858133"/>
            <a:ext cx="0" cy="2744153"/>
          </a:xfrm>
          <a:custGeom>
            <a:avLst/>
            <a:gdLst/>
            <a:ahLst/>
            <a:cxnLst/>
            <a:rect l="0" t="0" r="0" b="0"/>
            <a:pathLst>
              <a:path h="2744153">
                <a:moveTo>
                  <a:pt x="0" y="0"/>
                </a:moveTo>
                <a:lnTo>
                  <a:pt x="0" y="2744153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1" name="Freeform 3171"/>
          <p:cNvSpPr/>
          <p:nvPr/>
        </p:nvSpPr>
        <p:spPr>
          <a:xfrm>
            <a:off x="2663444" y="4263771"/>
            <a:ext cx="4054094" cy="0"/>
          </a:xfrm>
          <a:custGeom>
            <a:avLst/>
            <a:gdLst/>
            <a:ahLst/>
            <a:cxnLst/>
            <a:rect l="0" t="0" r="0" b="0"/>
            <a:pathLst>
              <a:path w="4054094">
                <a:moveTo>
                  <a:pt x="0" y="0"/>
                </a:moveTo>
                <a:lnTo>
                  <a:pt x="4054094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2" name="Freeform 3172"/>
          <p:cNvSpPr/>
          <p:nvPr/>
        </p:nvSpPr>
        <p:spPr>
          <a:xfrm>
            <a:off x="2663444" y="4650359"/>
            <a:ext cx="4054094" cy="0"/>
          </a:xfrm>
          <a:custGeom>
            <a:avLst/>
            <a:gdLst/>
            <a:ahLst/>
            <a:cxnLst/>
            <a:rect l="0" t="0" r="0" b="0"/>
            <a:pathLst>
              <a:path w="4054094">
                <a:moveTo>
                  <a:pt x="0" y="0"/>
                </a:moveTo>
                <a:lnTo>
                  <a:pt x="4054094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3" name="Freeform 3173"/>
          <p:cNvSpPr/>
          <p:nvPr/>
        </p:nvSpPr>
        <p:spPr>
          <a:xfrm>
            <a:off x="2663444" y="5036948"/>
            <a:ext cx="4054094" cy="0"/>
          </a:xfrm>
          <a:custGeom>
            <a:avLst/>
            <a:gdLst/>
            <a:ahLst/>
            <a:cxnLst/>
            <a:rect l="0" t="0" r="0" b="0"/>
            <a:pathLst>
              <a:path w="4054094">
                <a:moveTo>
                  <a:pt x="0" y="0"/>
                </a:moveTo>
                <a:lnTo>
                  <a:pt x="4054094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4" name="Freeform 3174"/>
          <p:cNvSpPr/>
          <p:nvPr/>
        </p:nvSpPr>
        <p:spPr>
          <a:xfrm>
            <a:off x="2663444" y="5423536"/>
            <a:ext cx="4054094" cy="0"/>
          </a:xfrm>
          <a:custGeom>
            <a:avLst/>
            <a:gdLst/>
            <a:ahLst/>
            <a:cxnLst/>
            <a:rect l="0" t="0" r="0" b="0"/>
            <a:pathLst>
              <a:path w="4054094">
                <a:moveTo>
                  <a:pt x="0" y="0"/>
                </a:moveTo>
                <a:lnTo>
                  <a:pt x="4054094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5" name="Freeform 3175"/>
          <p:cNvSpPr/>
          <p:nvPr/>
        </p:nvSpPr>
        <p:spPr>
          <a:xfrm>
            <a:off x="2663444" y="5810085"/>
            <a:ext cx="4054094" cy="0"/>
          </a:xfrm>
          <a:custGeom>
            <a:avLst/>
            <a:gdLst/>
            <a:ahLst/>
            <a:cxnLst/>
            <a:rect l="0" t="0" r="0" b="0"/>
            <a:pathLst>
              <a:path w="4054094">
                <a:moveTo>
                  <a:pt x="0" y="0"/>
                </a:moveTo>
                <a:lnTo>
                  <a:pt x="4054094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6" name="Freeform 3176"/>
          <p:cNvSpPr/>
          <p:nvPr/>
        </p:nvSpPr>
        <p:spPr>
          <a:xfrm>
            <a:off x="2663444" y="6196661"/>
            <a:ext cx="4054094" cy="0"/>
          </a:xfrm>
          <a:custGeom>
            <a:avLst/>
            <a:gdLst/>
            <a:ahLst/>
            <a:cxnLst/>
            <a:rect l="0" t="0" r="0" b="0"/>
            <a:pathLst>
              <a:path w="4054094">
                <a:moveTo>
                  <a:pt x="0" y="0"/>
                </a:moveTo>
                <a:lnTo>
                  <a:pt x="4054094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7" name="Freeform 3177"/>
          <p:cNvSpPr/>
          <p:nvPr/>
        </p:nvSpPr>
        <p:spPr>
          <a:xfrm>
            <a:off x="2682494" y="3858133"/>
            <a:ext cx="0" cy="2744153"/>
          </a:xfrm>
          <a:custGeom>
            <a:avLst/>
            <a:gdLst/>
            <a:ahLst/>
            <a:cxnLst/>
            <a:rect l="0" t="0" r="0" b="0"/>
            <a:pathLst>
              <a:path h="2744153">
                <a:moveTo>
                  <a:pt x="0" y="0"/>
                </a:moveTo>
                <a:lnTo>
                  <a:pt x="0" y="2744153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8" name="Freeform 3178"/>
          <p:cNvSpPr/>
          <p:nvPr/>
        </p:nvSpPr>
        <p:spPr>
          <a:xfrm>
            <a:off x="6698488" y="3858133"/>
            <a:ext cx="0" cy="2744153"/>
          </a:xfrm>
          <a:custGeom>
            <a:avLst/>
            <a:gdLst/>
            <a:ahLst/>
            <a:cxnLst/>
            <a:rect l="0" t="0" r="0" b="0"/>
            <a:pathLst>
              <a:path h="2744153">
                <a:moveTo>
                  <a:pt x="0" y="0"/>
                </a:moveTo>
                <a:lnTo>
                  <a:pt x="0" y="2744153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9" name="Freeform 3179"/>
          <p:cNvSpPr/>
          <p:nvPr/>
        </p:nvSpPr>
        <p:spPr>
          <a:xfrm>
            <a:off x="2663444" y="3877183"/>
            <a:ext cx="4054094" cy="0"/>
          </a:xfrm>
          <a:custGeom>
            <a:avLst/>
            <a:gdLst/>
            <a:ahLst/>
            <a:cxnLst/>
            <a:rect l="0" t="0" r="0" b="0"/>
            <a:pathLst>
              <a:path w="4054094">
                <a:moveTo>
                  <a:pt x="0" y="0"/>
                </a:moveTo>
                <a:lnTo>
                  <a:pt x="4054094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0" name="Freeform 3180"/>
          <p:cNvSpPr/>
          <p:nvPr/>
        </p:nvSpPr>
        <p:spPr>
          <a:xfrm>
            <a:off x="2663444" y="6583236"/>
            <a:ext cx="4054094" cy="0"/>
          </a:xfrm>
          <a:custGeom>
            <a:avLst/>
            <a:gdLst/>
            <a:ahLst/>
            <a:cxnLst/>
            <a:rect l="0" t="0" r="0" b="0"/>
            <a:pathLst>
              <a:path w="4054094">
                <a:moveTo>
                  <a:pt x="0" y="0"/>
                </a:moveTo>
                <a:lnTo>
                  <a:pt x="4054094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1" name="Freeform 3181"/>
          <p:cNvSpPr/>
          <p:nvPr/>
        </p:nvSpPr>
        <p:spPr>
          <a:xfrm>
            <a:off x="6829425" y="3810000"/>
            <a:ext cx="2562225" cy="1343025"/>
          </a:xfrm>
          <a:custGeom>
            <a:avLst/>
            <a:gdLst/>
            <a:ahLst/>
            <a:cxnLst/>
            <a:rect l="0" t="0" r="0" b="0"/>
            <a:pathLst>
              <a:path w="2562225" h="1343025">
                <a:moveTo>
                  <a:pt x="0" y="223902"/>
                </a:moveTo>
                <a:cubicBezTo>
                  <a:pt x="0" y="100203"/>
                  <a:pt x="100203" y="0"/>
                  <a:pt x="223901" y="0"/>
                </a:cubicBezTo>
                <a:lnTo>
                  <a:pt x="2338323" y="0"/>
                </a:lnTo>
                <a:cubicBezTo>
                  <a:pt x="2462021" y="0"/>
                  <a:pt x="2562225" y="100203"/>
                  <a:pt x="2562225" y="223902"/>
                </a:cubicBezTo>
                <a:lnTo>
                  <a:pt x="2562225" y="1119124"/>
                </a:lnTo>
                <a:cubicBezTo>
                  <a:pt x="2562225" y="1242823"/>
                  <a:pt x="2462021" y="1343025"/>
                  <a:pt x="2338323" y="1343025"/>
                </a:cubicBezTo>
                <a:lnTo>
                  <a:pt x="223901" y="1343025"/>
                </a:lnTo>
                <a:cubicBezTo>
                  <a:pt x="100203" y="1343025"/>
                  <a:pt x="0" y="1242823"/>
                  <a:pt x="0" y="1119124"/>
                </a:cubicBezTo>
                <a:close/>
                <a:moveTo>
                  <a:pt x="-4005327" y="3048000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2" name="Freeform 3182"/>
          <p:cNvSpPr/>
          <p:nvPr/>
        </p:nvSpPr>
        <p:spPr>
          <a:xfrm>
            <a:off x="6829425" y="3810000"/>
            <a:ext cx="2562225" cy="1343025"/>
          </a:xfrm>
          <a:custGeom>
            <a:avLst/>
            <a:gdLst/>
            <a:ahLst/>
            <a:cxnLst/>
            <a:rect l="0" t="0" r="0" b="0"/>
            <a:pathLst>
              <a:path w="2562225" h="1343025">
                <a:moveTo>
                  <a:pt x="0" y="223902"/>
                </a:moveTo>
                <a:cubicBezTo>
                  <a:pt x="0" y="100203"/>
                  <a:pt x="100203" y="0"/>
                  <a:pt x="223901" y="0"/>
                </a:cubicBezTo>
                <a:lnTo>
                  <a:pt x="2338323" y="0"/>
                </a:lnTo>
                <a:cubicBezTo>
                  <a:pt x="2462021" y="0"/>
                  <a:pt x="2562225" y="100203"/>
                  <a:pt x="2562225" y="223902"/>
                </a:cubicBezTo>
                <a:lnTo>
                  <a:pt x="2562225" y="1119124"/>
                </a:lnTo>
                <a:cubicBezTo>
                  <a:pt x="2562225" y="1242823"/>
                  <a:pt x="2462021" y="1343025"/>
                  <a:pt x="2338323" y="1343025"/>
                </a:cubicBezTo>
                <a:lnTo>
                  <a:pt x="223901" y="1343025"/>
                </a:lnTo>
                <a:cubicBezTo>
                  <a:pt x="100203" y="1343025"/>
                  <a:pt x="0" y="1242823"/>
                  <a:pt x="0" y="1119124"/>
                </a:cubicBezTo>
                <a:close/>
                <a:moveTo>
                  <a:pt x="-4005327" y="304800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83" name="Picture 2339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0600" y="4067112"/>
            <a:ext cx="776287" cy="138112"/>
          </a:xfrm>
          <a:prstGeom prst="rect">
            <a:avLst/>
          </a:prstGeom>
          <a:noFill/>
        </p:spPr>
      </p:pic>
      <p:pic>
        <p:nvPicPr>
          <p:cNvPr id="3184" name="Picture 2340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1075" y="4429062"/>
            <a:ext cx="776287" cy="138112"/>
          </a:xfrm>
          <a:prstGeom prst="rect">
            <a:avLst/>
          </a:prstGeom>
          <a:noFill/>
        </p:spPr>
      </p:pic>
      <p:pic>
        <p:nvPicPr>
          <p:cNvPr id="3185" name="Picture 2341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1075" y="4791012"/>
            <a:ext cx="776287" cy="138112"/>
          </a:xfrm>
          <a:prstGeom prst="rect">
            <a:avLst/>
          </a:prstGeom>
          <a:noFill/>
        </p:spPr>
      </p:pic>
      <p:sp>
        <p:nvSpPr>
          <p:cNvPr id="3186" name="Freeform 3186"/>
          <p:cNvSpPr/>
          <p:nvPr/>
        </p:nvSpPr>
        <p:spPr>
          <a:xfrm>
            <a:off x="6838950" y="5276850"/>
            <a:ext cx="2562225" cy="1333500"/>
          </a:xfrm>
          <a:custGeom>
            <a:avLst/>
            <a:gdLst/>
            <a:ahLst/>
            <a:cxnLst/>
            <a:rect l="0" t="0" r="0" b="0"/>
            <a:pathLst>
              <a:path w="2562225" h="1333500">
                <a:moveTo>
                  <a:pt x="0" y="222250"/>
                </a:moveTo>
                <a:cubicBezTo>
                  <a:pt x="0" y="99568"/>
                  <a:pt x="99568" y="0"/>
                  <a:pt x="222250" y="0"/>
                </a:cubicBezTo>
                <a:lnTo>
                  <a:pt x="2339975" y="0"/>
                </a:lnTo>
                <a:cubicBezTo>
                  <a:pt x="2462656" y="0"/>
                  <a:pt x="2562225" y="99568"/>
                  <a:pt x="2562225" y="222250"/>
                </a:cubicBezTo>
                <a:lnTo>
                  <a:pt x="2562225" y="1111250"/>
                </a:lnTo>
                <a:cubicBezTo>
                  <a:pt x="2562225" y="1233996"/>
                  <a:pt x="2462656" y="1333500"/>
                  <a:pt x="2339975" y="1333500"/>
                </a:cubicBezTo>
                <a:lnTo>
                  <a:pt x="222250" y="1333500"/>
                </a:lnTo>
                <a:cubicBezTo>
                  <a:pt x="99568" y="1333500"/>
                  <a:pt x="0" y="1233996"/>
                  <a:pt x="0" y="1111250"/>
                </a:cubicBezTo>
                <a:close/>
                <a:moveTo>
                  <a:pt x="-5480050" y="1581150"/>
                </a:moveTo>
              </a:path>
            </a:pathLst>
          </a:custGeom>
          <a:solidFill>
            <a:srgbClr val="F2DADA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7" name="Freeform 3187"/>
          <p:cNvSpPr/>
          <p:nvPr/>
        </p:nvSpPr>
        <p:spPr>
          <a:xfrm>
            <a:off x="6838950" y="5276850"/>
            <a:ext cx="2562225" cy="1333500"/>
          </a:xfrm>
          <a:custGeom>
            <a:avLst/>
            <a:gdLst/>
            <a:ahLst/>
            <a:cxnLst/>
            <a:rect l="0" t="0" r="0" b="0"/>
            <a:pathLst>
              <a:path w="2562225" h="1333500">
                <a:moveTo>
                  <a:pt x="0" y="222250"/>
                </a:moveTo>
                <a:cubicBezTo>
                  <a:pt x="0" y="99568"/>
                  <a:pt x="99568" y="0"/>
                  <a:pt x="222250" y="0"/>
                </a:cubicBezTo>
                <a:lnTo>
                  <a:pt x="2339975" y="0"/>
                </a:lnTo>
                <a:cubicBezTo>
                  <a:pt x="2462656" y="0"/>
                  <a:pt x="2562225" y="99568"/>
                  <a:pt x="2562225" y="222250"/>
                </a:cubicBezTo>
                <a:lnTo>
                  <a:pt x="2562225" y="1111250"/>
                </a:lnTo>
                <a:cubicBezTo>
                  <a:pt x="2562225" y="1233996"/>
                  <a:pt x="2462656" y="1333500"/>
                  <a:pt x="2339975" y="1333500"/>
                </a:cubicBezTo>
                <a:lnTo>
                  <a:pt x="222250" y="1333500"/>
                </a:lnTo>
                <a:cubicBezTo>
                  <a:pt x="99568" y="1333500"/>
                  <a:pt x="0" y="1233996"/>
                  <a:pt x="0" y="1111250"/>
                </a:cubicBezTo>
                <a:close/>
                <a:moveTo>
                  <a:pt x="-5480050" y="15811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8" name="Freeform 3188"/>
          <p:cNvSpPr/>
          <p:nvPr/>
        </p:nvSpPr>
        <p:spPr>
          <a:xfrm>
            <a:off x="8853551" y="5453126"/>
            <a:ext cx="323850" cy="314262"/>
          </a:xfrm>
          <a:custGeom>
            <a:avLst/>
            <a:gdLst/>
            <a:ahLst/>
            <a:cxnLst/>
            <a:rect l="0" t="0" r="0" b="0"/>
            <a:pathLst>
              <a:path w="323850" h="314262">
                <a:moveTo>
                  <a:pt x="0" y="314262"/>
                </a:moveTo>
                <a:lnTo>
                  <a:pt x="161925" y="0"/>
                </a:lnTo>
                <a:lnTo>
                  <a:pt x="323850" y="314262"/>
                </a:lnTo>
                <a:close/>
                <a:moveTo>
                  <a:pt x="-7762939" y="1404874"/>
                </a:moveTo>
              </a:path>
            </a:pathLst>
          </a:custGeom>
          <a:solidFill>
            <a:srgbClr val="4F81B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9" name="Freeform 3189"/>
          <p:cNvSpPr/>
          <p:nvPr/>
        </p:nvSpPr>
        <p:spPr>
          <a:xfrm>
            <a:off x="8853551" y="5453126"/>
            <a:ext cx="323850" cy="314262"/>
          </a:xfrm>
          <a:custGeom>
            <a:avLst/>
            <a:gdLst/>
            <a:ahLst/>
            <a:cxnLst/>
            <a:rect l="0" t="0" r="0" b="0"/>
            <a:pathLst>
              <a:path w="323850" h="314262">
                <a:moveTo>
                  <a:pt x="0" y="314262"/>
                </a:moveTo>
                <a:lnTo>
                  <a:pt x="161925" y="0"/>
                </a:lnTo>
                <a:lnTo>
                  <a:pt x="323850" y="314262"/>
                </a:lnTo>
                <a:close/>
                <a:moveTo>
                  <a:pt x="-7762939" y="1404874"/>
                </a:moveTo>
              </a:path>
            </a:pathLst>
          </a:custGeom>
          <a:noFill/>
          <a:ln w="25400" cap="flat" cmpd="sng">
            <a:solidFill>
              <a:srgbClr val="395E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0" name="Freeform 3190"/>
          <p:cNvSpPr/>
          <p:nvPr/>
        </p:nvSpPr>
        <p:spPr>
          <a:xfrm>
            <a:off x="8882126" y="6215063"/>
            <a:ext cx="247650" cy="238125"/>
          </a:xfrm>
          <a:custGeom>
            <a:avLst/>
            <a:gdLst/>
            <a:ahLst/>
            <a:cxnLst/>
            <a:rect l="0" t="0" r="0" b="0"/>
            <a:pathLst>
              <a:path w="247650" h="238125">
                <a:moveTo>
                  <a:pt x="0" y="238125"/>
                </a:moveTo>
                <a:lnTo>
                  <a:pt x="247650" y="238125"/>
                </a:lnTo>
                <a:lnTo>
                  <a:pt x="2476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1" name="Freeform 3191"/>
          <p:cNvSpPr/>
          <p:nvPr/>
        </p:nvSpPr>
        <p:spPr>
          <a:xfrm>
            <a:off x="8882126" y="6215063"/>
            <a:ext cx="247650" cy="238125"/>
          </a:xfrm>
          <a:custGeom>
            <a:avLst/>
            <a:gdLst/>
            <a:ahLst/>
            <a:cxnLst/>
            <a:rect l="0" t="0" r="0" b="0"/>
            <a:pathLst>
              <a:path w="247650" h="238125">
                <a:moveTo>
                  <a:pt x="0" y="238125"/>
                </a:moveTo>
                <a:lnTo>
                  <a:pt x="247650" y="238125"/>
                </a:lnTo>
                <a:lnTo>
                  <a:pt x="2476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noFill/>
          <a:ln w="25400" cap="flat" cmpd="sng">
            <a:solidFill>
              <a:srgbClr val="8C3A3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2" name="Freeform 3192"/>
          <p:cNvSpPr/>
          <p:nvPr/>
        </p:nvSpPr>
        <p:spPr>
          <a:xfrm>
            <a:off x="8844026" y="5815013"/>
            <a:ext cx="323850" cy="314325"/>
          </a:xfrm>
          <a:custGeom>
            <a:avLst/>
            <a:gdLst/>
            <a:ahLst/>
            <a:cxnLst/>
            <a:rect l="0" t="0" r="0" b="0"/>
            <a:pathLst>
              <a:path w="323850" h="314325">
                <a:moveTo>
                  <a:pt x="0" y="314325"/>
                </a:moveTo>
                <a:lnTo>
                  <a:pt x="161925" y="0"/>
                </a:lnTo>
                <a:lnTo>
                  <a:pt x="323850" y="314325"/>
                </a:lnTo>
                <a:close/>
                <a:moveTo>
                  <a:pt x="-8115364" y="1042987"/>
                </a:moveTo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3" name="Freeform 3193"/>
          <p:cNvSpPr/>
          <p:nvPr/>
        </p:nvSpPr>
        <p:spPr>
          <a:xfrm>
            <a:off x="8844026" y="5815013"/>
            <a:ext cx="323850" cy="314325"/>
          </a:xfrm>
          <a:custGeom>
            <a:avLst/>
            <a:gdLst/>
            <a:ahLst/>
            <a:cxnLst/>
            <a:rect l="0" t="0" r="0" b="0"/>
            <a:pathLst>
              <a:path w="323850" h="314325">
                <a:moveTo>
                  <a:pt x="0" y="314325"/>
                </a:moveTo>
                <a:lnTo>
                  <a:pt x="161925" y="0"/>
                </a:lnTo>
                <a:lnTo>
                  <a:pt x="323850" y="314325"/>
                </a:lnTo>
                <a:close/>
                <a:moveTo>
                  <a:pt x="-8115364" y="1042987"/>
                </a:moveTo>
              </a:path>
            </a:pathLst>
          </a:custGeom>
          <a:noFill/>
          <a:ln w="25400" cap="flat" cmpd="sng">
            <a:solidFill>
              <a:srgbClr val="71884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4" name="Freeform 3194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5" name="Freeform 3195"/>
          <p:cNvSpPr/>
          <p:nvPr/>
        </p:nvSpPr>
        <p:spPr>
          <a:xfrm>
            <a:off x="595376" y="293624"/>
            <a:ext cx="818642" cy="100838"/>
          </a:xfrm>
          <a:custGeom>
            <a:avLst/>
            <a:gdLst/>
            <a:ahLst/>
            <a:cxnLst/>
            <a:rect l="0" t="0" r="0" b="0"/>
            <a:pathLst>
              <a:path w="818642" h="100838">
                <a:moveTo>
                  <a:pt x="1" y="100838"/>
                </a:moveTo>
                <a:lnTo>
                  <a:pt x="818642" y="10083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437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6" name="Freeform 3196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7" name="Rectangle 3197"/>
          <p:cNvSpPr/>
          <p:nvPr/>
        </p:nvSpPr>
        <p:spPr>
          <a:xfrm>
            <a:off x="598169" y="866112"/>
            <a:ext cx="2416647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Exemplu</a:t>
            </a:r>
          </a:p>
        </p:txBody>
      </p:sp>
      <p:sp>
        <p:nvSpPr>
          <p:cNvPr id="3198" name="Rectangle 3198"/>
          <p:cNvSpPr/>
          <p:nvPr/>
        </p:nvSpPr>
        <p:spPr>
          <a:xfrm>
            <a:off x="11476355" y="6457823"/>
            <a:ext cx="18074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67</a:t>
            </a:r>
          </a:p>
        </p:txBody>
      </p:sp>
      <p:sp>
        <p:nvSpPr>
          <p:cNvPr id="3199" name="Rectangle 3199"/>
          <p:cNvSpPr/>
          <p:nvPr/>
        </p:nvSpPr>
        <p:spPr>
          <a:xfrm>
            <a:off x="2538983" y="1690767"/>
            <a:ext cx="3298901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13226" algn="l"/>
                <a:tab pos="3213226" algn="l"/>
              </a:tabLst>
            </a:pPr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A	B	</a:t>
            </a:r>
          </a:p>
        </p:txBody>
      </p:sp>
      <p:sp>
        <p:nvSpPr>
          <p:cNvPr id="3200" name="Rectangle 3200"/>
          <p:cNvSpPr/>
          <p:nvPr/>
        </p:nvSpPr>
        <p:spPr>
          <a:xfrm>
            <a:off x="5752210" y="3568208"/>
            <a:ext cx="74526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E</a:t>
            </a:r>
          </a:p>
        </p:txBody>
      </p:sp>
      <p:sp>
        <p:nvSpPr>
          <p:cNvPr id="3201" name="Rectangle 3201"/>
          <p:cNvSpPr/>
          <p:nvPr/>
        </p:nvSpPr>
        <p:spPr>
          <a:xfrm>
            <a:off x="8922384" y="1690767"/>
            <a:ext cx="80787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C</a:t>
            </a:r>
          </a:p>
        </p:txBody>
      </p:sp>
      <p:sp>
        <p:nvSpPr>
          <p:cNvPr id="3202" name="Rectangle 3202"/>
          <p:cNvSpPr/>
          <p:nvPr/>
        </p:nvSpPr>
        <p:spPr>
          <a:xfrm>
            <a:off x="2538983" y="3568208"/>
            <a:ext cx="6453498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383401" algn="l"/>
                <a:tab pos="6383401" algn="l"/>
              </a:tabLst>
            </a:pPr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D	F	</a:t>
            </a:r>
          </a:p>
        </p:txBody>
      </p:sp>
      <p:sp>
        <p:nvSpPr>
          <p:cNvPr id="3203" name="Rectangle 3203"/>
          <p:cNvSpPr/>
          <p:nvPr/>
        </p:nvSpPr>
        <p:spPr>
          <a:xfrm>
            <a:off x="4973065" y="1994525"/>
            <a:ext cx="183568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78128" algn="l"/>
              </a:tabLst>
            </a:pPr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Fa0/5	Fa0/6</a:t>
            </a:r>
          </a:p>
        </p:txBody>
      </p:sp>
      <p:sp>
        <p:nvSpPr>
          <p:cNvPr id="3204" name="Rectangle 3204"/>
          <p:cNvSpPr/>
          <p:nvPr/>
        </p:nvSpPr>
        <p:spPr>
          <a:xfrm>
            <a:off x="4973065" y="3120761"/>
            <a:ext cx="1835681" cy="2006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78128" algn="l"/>
              </a:tabLst>
            </a:pPr>
            <a:r>
              <a:rPr lang="en-GB" sz="1575" b="1" i="0" spc="0" baseline="0" dirty="0">
                <a:solidFill>
                  <a:srgbClr val="000000"/>
                </a:solidFill>
                <a:latin typeface="Consolas-Bold"/>
              </a:rPr>
              <a:t>Fa0/6	</a:t>
            </a:r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</p:txBody>
      </p:sp>
      <p:sp>
        <p:nvSpPr>
          <p:cNvPr id="3205" name="Rectangle 3205"/>
          <p:cNvSpPr/>
          <p:nvPr/>
        </p:nvSpPr>
        <p:spPr>
          <a:xfrm>
            <a:off x="8157591" y="1994525"/>
            <a:ext cx="173637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74039" algn="l"/>
              </a:tabLst>
            </a:pPr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Gi0/2	Eth0/1</a:t>
            </a:r>
          </a:p>
        </p:txBody>
      </p:sp>
      <p:sp>
        <p:nvSpPr>
          <p:cNvPr id="3206" name="Rectangle 3206"/>
          <p:cNvSpPr/>
          <p:nvPr/>
        </p:nvSpPr>
        <p:spPr>
          <a:xfrm>
            <a:off x="8157591" y="3120761"/>
            <a:ext cx="1736371" cy="2006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74039" algn="l"/>
              </a:tabLst>
            </a:pPr>
            <a:r>
              <a:rPr lang="en-GB" sz="1575" b="1" i="0" spc="0" baseline="0" dirty="0">
                <a:solidFill>
                  <a:srgbClr val="000000"/>
                </a:solidFill>
                <a:latin typeface="Consolas-Bold"/>
              </a:rPr>
              <a:t>Gi0/2	</a:t>
            </a:r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Eth0/1</a:t>
            </a:r>
          </a:p>
        </p:txBody>
      </p:sp>
      <p:sp>
        <p:nvSpPr>
          <p:cNvPr id="3207" name="Rectangle 3207"/>
          <p:cNvSpPr/>
          <p:nvPr/>
        </p:nvSpPr>
        <p:spPr>
          <a:xfrm>
            <a:off x="2844419" y="3973402"/>
            <a:ext cx="3662848" cy="25455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898652" algn="l"/>
                <a:tab pos="2658490" algn="l"/>
              </a:tabLst>
            </a:pPr>
            <a:r>
              <a:rPr lang="en-GB" sz="1575" b="0" i="0" spc="0" baseline="0" dirty="0">
                <a:solidFill>
                  <a:srgbClr val="000000"/>
                </a:solidFill>
                <a:latin typeface="Arial"/>
              </a:rPr>
              <a:t>Nume	Prioritate	MAC</a:t>
            </a:r>
          </a:p>
          <a:p>
            <a:pPr marL="215264">
              <a:lnSpc>
                <a:spcPts val="3047"/>
              </a:lnSpc>
              <a:tabLst>
                <a:tab pos="1027175" algn="l"/>
                <a:tab pos="2105786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A	16384	00E0.A3C9.6AB8</a:t>
            </a:r>
          </a:p>
          <a:p>
            <a:pPr marL="215264">
              <a:lnSpc>
                <a:spcPts val="3047"/>
              </a:lnSpc>
              <a:tabLst>
                <a:tab pos="1027175" algn="l"/>
                <a:tab pos="2105786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B	32768	0001.97DA.86E8</a:t>
            </a:r>
          </a:p>
          <a:p>
            <a:pPr marL="215264">
              <a:lnSpc>
                <a:spcPts val="3048"/>
              </a:lnSpc>
              <a:tabLst>
                <a:tab pos="1082801" algn="l"/>
                <a:tab pos="2105786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C	8192	00D0.BC0C.844D</a:t>
            </a:r>
          </a:p>
          <a:p>
            <a:pPr marL="215264">
              <a:lnSpc>
                <a:spcPts val="3047"/>
              </a:lnSpc>
              <a:tabLst>
                <a:tab pos="1027175" algn="l"/>
                <a:tab pos="2105786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D	16384	0003.E496.C80E</a:t>
            </a:r>
          </a:p>
          <a:p>
            <a:pPr marL="215264">
              <a:lnSpc>
                <a:spcPts val="3050"/>
              </a:lnSpc>
              <a:tabLst>
                <a:tab pos="1082801" algn="l"/>
                <a:tab pos="2105786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E	8192	0060.7058.EB2B</a:t>
            </a:r>
          </a:p>
          <a:p>
            <a:pPr marL="215264">
              <a:lnSpc>
                <a:spcPts val="3047"/>
              </a:lnSpc>
              <a:tabLst>
                <a:tab pos="1082801" algn="l"/>
                <a:tab pos="2105786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F	8192	0060.702E.D0A5</a:t>
            </a:r>
          </a:p>
        </p:txBody>
      </p:sp>
      <p:sp>
        <p:nvSpPr>
          <p:cNvPr id="3208" name="Rectangle 3208"/>
          <p:cNvSpPr/>
          <p:nvPr/>
        </p:nvSpPr>
        <p:spPr>
          <a:xfrm>
            <a:off x="7118731" y="4064371"/>
            <a:ext cx="99550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1Gbps (4)</a:t>
            </a:r>
          </a:p>
        </p:txBody>
      </p:sp>
      <p:sp>
        <p:nvSpPr>
          <p:cNvPr id="3209" name="Rectangle 3209"/>
          <p:cNvSpPr/>
          <p:nvPr/>
        </p:nvSpPr>
        <p:spPr>
          <a:xfrm>
            <a:off x="7118731" y="4791446"/>
            <a:ext cx="1442866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 Mbps (100)</a:t>
            </a:r>
          </a:p>
        </p:txBody>
      </p:sp>
      <p:sp>
        <p:nvSpPr>
          <p:cNvPr id="3210" name="Rectangle 3210"/>
          <p:cNvSpPr/>
          <p:nvPr/>
        </p:nvSpPr>
        <p:spPr>
          <a:xfrm>
            <a:off x="7118731" y="4427845"/>
            <a:ext cx="1442866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100 Mbps (19)</a:t>
            </a:r>
          </a:p>
        </p:txBody>
      </p:sp>
      <p:sp>
        <p:nvSpPr>
          <p:cNvPr id="3211" name="Rectangle 3211"/>
          <p:cNvSpPr/>
          <p:nvPr/>
        </p:nvSpPr>
        <p:spPr>
          <a:xfrm>
            <a:off x="7134225" y="5534714"/>
            <a:ext cx="99550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Root Port</a:t>
            </a:r>
          </a:p>
        </p:txBody>
      </p:sp>
      <p:sp>
        <p:nvSpPr>
          <p:cNvPr id="3212" name="Rectangle 3212"/>
          <p:cNvSpPr/>
          <p:nvPr/>
        </p:nvSpPr>
        <p:spPr>
          <a:xfrm>
            <a:off x="7121143" y="6257026"/>
            <a:ext cx="132867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Blocked Port</a:t>
            </a:r>
          </a:p>
        </p:txBody>
      </p:sp>
      <p:sp>
        <p:nvSpPr>
          <p:cNvPr id="3213" name="Rectangle 3213"/>
          <p:cNvSpPr/>
          <p:nvPr/>
        </p:nvSpPr>
        <p:spPr>
          <a:xfrm>
            <a:off x="7108190" y="5896029"/>
            <a:ext cx="1661841" cy="200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Designated Port</a:t>
            </a:r>
          </a:p>
        </p:txBody>
      </p:sp>
      <p:sp>
        <p:nvSpPr>
          <p:cNvPr id="3214" name="Rectangle 3214"/>
          <p:cNvSpPr/>
          <p:nvPr/>
        </p:nvSpPr>
        <p:spPr>
          <a:xfrm>
            <a:off x="605419" y="170815"/>
            <a:ext cx="811246" cy="228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69516"/>
            <a:r>
              <a:rPr lang="en-GB" sz="1000" b="1" i="0" spc="0" baseline="0" dirty="0">
                <a:solidFill>
                  <a:srgbClr val="3E281A"/>
                </a:solidFill>
                <a:latin typeface="Arial"/>
              </a:rPr>
              <a:t>SYSTEMS</a:t>
            </a:r>
          </a:p>
          <a:p>
            <a:pPr marL="0">
              <a:lnSpc>
                <a:spcPts val="681"/>
              </a:lnSpc>
            </a:pPr>
            <a:r>
              <a:rPr lang="en-GB" sz="650" b="0" i="0" spc="-52" baseline="0" dirty="0">
                <a:solidFill>
                  <a:srgbClr val="995B06"/>
                </a:solidFill>
                <a:latin typeface="Arial"/>
              </a:rPr>
              <a:t>6</a:t>
            </a:r>
            <a:r>
              <a:rPr lang="en-GB" sz="650" b="0" i="0" spc="-54" baseline="0" dirty="0">
                <a:solidFill>
                  <a:srgbClr val="995B06"/>
                </a:solidFill>
                <a:latin typeface="Arial"/>
              </a:rPr>
              <a:t>&gt;</a:t>
            </a:r>
            <a:r>
              <a:rPr lang="en-GB" sz="650" b="0" i="0" spc="-52" baseline="0" dirty="0">
                <a:solidFill>
                  <a:srgbClr val="995B06"/>
                </a:solidFill>
                <a:latin typeface="Arial"/>
              </a:rPr>
              <a:t>€</a:t>
            </a:r>
            <a:r>
              <a:rPr lang="en-GB" sz="650" b="0" i="0" spc="-46" baseline="0" dirty="0">
                <a:solidFill>
                  <a:srgbClr val="995B06"/>
                </a:solidFill>
                <a:latin typeface="Arial"/>
              </a:rPr>
              <a:t>J</a:t>
            </a:r>
            <a:r>
              <a:rPr lang="en-GB" sz="650" b="0" i="0" spc="-86" baseline="0" dirty="0">
                <a:solidFill>
                  <a:srgbClr val="995B06"/>
                </a:solidFill>
                <a:latin typeface="Arial"/>
              </a:rPr>
              <a:t> </a:t>
            </a:r>
            <a:r>
              <a:rPr lang="en-GB" sz="650" b="0" i="0" spc="0" baseline="0" dirty="0">
                <a:solidFill>
                  <a:srgbClr val="995B06"/>
                </a:solidFill>
                <a:latin typeface="Arial"/>
              </a:rPr>
              <a:t>LABORATORY</a:t>
            </a:r>
          </a:p>
        </p:txBody>
      </p:sp>
      <p:sp>
        <p:nvSpPr>
          <p:cNvPr id="3215" name="Rectangle 3215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Freeform 32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17" name="Picture 32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218" name="Picture 32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3219" name="Freeform 3219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0" name="Freeform 3220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1" name="Freeform 3221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2" name="Rectangle 3222"/>
          <p:cNvSpPr/>
          <p:nvPr/>
        </p:nvSpPr>
        <p:spPr>
          <a:xfrm>
            <a:off x="598169" y="866112"/>
            <a:ext cx="10651317" cy="4353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Variante STP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Deoarece calculele STP durează foarte mult, s-a introdus </a:t>
            </a:r>
          </a:p>
          <a:p>
            <a:pPr marL="228600">
              <a:lnSpc>
                <a:spcPts val="3004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RSTP care are o viteză de calcul a arborelui mult mai bună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Deoarece VLAN-urile separă domeniile de broadcast, deși </a:t>
            </a:r>
          </a:p>
          <a:p>
            <a:pPr marL="228600">
              <a:lnSpc>
                <a:spcPts val="3005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există bucle fizice pot să nu fie bucle logice</a:t>
            </a:r>
          </a:p>
          <a:p>
            <a:pPr marL="0">
              <a:lnSpc>
                <a:spcPts val="4053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Pentru a funcționa în rețele cu VLAN-uri, au fost introduse </a:t>
            </a:r>
          </a:p>
          <a:p>
            <a:pPr marL="228600">
              <a:lnSpc>
                <a:spcPts val="3005"/>
              </a:lnSpc>
            </a:pP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variante noi de STP:</a:t>
            </a:r>
          </a:p>
          <a:p>
            <a:pPr marL="457517">
              <a:lnSpc>
                <a:spcPts val="3137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PVST, RPVST (Cisco)</a:t>
            </a:r>
          </a:p>
          <a:p>
            <a:pPr marL="457517">
              <a:lnSpc>
                <a:spcPts val="3078"/>
              </a:lnSpc>
            </a:pPr>
            <a:r>
              <a:rPr lang="en-GB" sz="2404" b="0" i="0" spc="9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MSTP (IEEE)</a:t>
            </a:r>
          </a:p>
        </p:txBody>
      </p:sp>
      <p:sp>
        <p:nvSpPr>
          <p:cNvPr id="3223" name="Rectangle 3223"/>
          <p:cNvSpPr/>
          <p:nvPr/>
        </p:nvSpPr>
        <p:spPr>
          <a:xfrm>
            <a:off x="11468481" y="6457823"/>
            <a:ext cx="189128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68</a:t>
            </a:r>
          </a:p>
        </p:txBody>
      </p:sp>
      <p:sp>
        <p:nvSpPr>
          <p:cNvPr id="3224" name="Rectangle 3224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3225" name="Rectangle 3225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Freeform 322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601726" y="165100"/>
                </a:moveTo>
                <a:lnTo>
                  <a:pt x="1416811" y="165100"/>
                </a:lnTo>
                <a:lnTo>
                  <a:pt x="1416811" y="376683"/>
                </a:lnTo>
                <a:lnTo>
                  <a:pt x="601726" y="376683"/>
                </a:lnTo>
                <a:lnTo>
                  <a:pt x="601726" y="165100"/>
                </a:lnTo>
                <a:close/>
                <a:moveTo>
                  <a:pt x="9741154" y="3617059"/>
                </a:moveTo>
                <a:lnTo>
                  <a:pt x="10512806" y="3617059"/>
                </a:lnTo>
                <a:lnTo>
                  <a:pt x="10512806" y="4043427"/>
                </a:lnTo>
                <a:lnTo>
                  <a:pt x="9741154" y="4043427"/>
                </a:lnTo>
                <a:lnTo>
                  <a:pt x="9741154" y="3617059"/>
                </a:lnTo>
                <a:close/>
                <a:moveTo>
                  <a:pt x="9745726" y="4076173"/>
                </a:moveTo>
                <a:lnTo>
                  <a:pt x="11203178" y="4076173"/>
                </a:lnTo>
                <a:lnTo>
                  <a:pt x="11203178" y="4198874"/>
                </a:lnTo>
                <a:lnTo>
                  <a:pt x="9745726" y="4198874"/>
                </a:lnTo>
                <a:lnTo>
                  <a:pt x="9745726" y="407617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27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228" name="Picture 322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3229" name="Picture 32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230" name="Picture 323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2150" y="2352675"/>
            <a:ext cx="1771650" cy="2057400"/>
          </a:xfrm>
          <a:prstGeom prst="rect">
            <a:avLst/>
          </a:prstGeom>
          <a:noFill/>
        </p:spPr>
      </p:pic>
      <p:pic>
        <p:nvPicPr>
          <p:cNvPr id="3231" name="Picture 323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-9525"/>
            <a:ext cx="1000125" cy="466725"/>
          </a:xfrm>
          <a:prstGeom prst="rect">
            <a:avLst/>
          </a:prstGeom>
          <a:noFill/>
        </p:spPr>
      </p:pic>
      <p:sp>
        <p:nvSpPr>
          <p:cNvPr id="3232" name="Freeform 3232"/>
          <p:cNvSpPr/>
          <p:nvPr/>
        </p:nvSpPr>
        <p:spPr>
          <a:xfrm>
            <a:off x="595376" y="158751"/>
            <a:ext cx="827786" cy="224283"/>
          </a:xfrm>
          <a:custGeom>
            <a:avLst/>
            <a:gdLst/>
            <a:ahLst/>
            <a:cxnLst/>
            <a:rect l="0" t="0" r="0" b="0"/>
            <a:pathLst>
              <a:path w="827786" h="224283">
                <a:moveTo>
                  <a:pt x="1" y="224283"/>
                </a:moveTo>
                <a:lnTo>
                  <a:pt x="827786" y="224283"/>
                </a:lnTo>
                <a:lnTo>
                  <a:pt x="827786" y="0"/>
                </a:lnTo>
                <a:lnTo>
                  <a:pt x="0" y="0"/>
                </a:lnTo>
                <a:close/>
                <a:moveTo>
                  <a:pt x="5879592" y="669925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3" name="Freeform 3233"/>
          <p:cNvSpPr/>
          <p:nvPr/>
        </p:nvSpPr>
        <p:spPr>
          <a:xfrm>
            <a:off x="9734804" y="3610709"/>
            <a:ext cx="784352" cy="439068"/>
          </a:xfrm>
          <a:custGeom>
            <a:avLst/>
            <a:gdLst/>
            <a:ahLst/>
            <a:cxnLst/>
            <a:rect l="0" t="0" r="0" b="0"/>
            <a:pathLst>
              <a:path w="784352" h="439068">
                <a:moveTo>
                  <a:pt x="0" y="439068"/>
                </a:moveTo>
                <a:lnTo>
                  <a:pt x="784352" y="439068"/>
                </a:lnTo>
                <a:lnTo>
                  <a:pt x="784352" y="0"/>
                </a:lnTo>
                <a:lnTo>
                  <a:pt x="0" y="0"/>
                </a:lnTo>
                <a:close/>
                <a:moveTo>
                  <a:pt x="-6926581" y="3247291"/>
                </a:moveTo>
              </a:path>
            </a:pathLst>
          </a:custGeom>
          <a:solidFill>
            <a:srgbClr val="1A90C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4" name="Freeform 3234"/>
          <p:cNvSpPr/>
          <p:nvPr/>
        </p:nvSpPr>
        <p:spPr>
          <a:xfrm>
            <a:off x="9739376" y="4069823"/>
            <a:ext cx="1470152" cy="135401"/>
          </a:xfrm>
          <a:custGeom>
            <a:avLst/>
            <a:gdLst/>
            <a:ahLst/>
            <a:cxnLst/>
            <a:rect l="0" t="0" r="0" b="0"/>
            <a:pathLst>
              <a:path w="1470152" h="135401">
                <a:moveTo>
                  <a:pt x="0" y="135401"/>
                </a:moveTo>
                <a:lnTo>
                  <a:pt x="1470152" y="135401"/>
                </a:lnTo>
                <a:lnTo>
                  <a:pt x="1470152" y="0"/>
                </a:lnTo>
                <a:lnTo>
                  <a:pt x="0" y="0"/>
                </a:lnTo>
                <a:close/>
                <a:moveTo>
                  <a:pt x="-7086600" y="2788177"/>
                </a:moveTo>
              </a:path>
            </a:pathLst>
          </a:custGeom>
          <a:solidFill>
            <a:srgbClr val="168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5" name="Rectangle 3235"/>
          <p:cNvSpPr/>
          <p:nvPr/>
        </p:nvSpPr>
        <p:spPr>
          <a:xfrm>
            <a:off x="598169" y="2574125"/>
            <a:ext cx="5039108" cy="8953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6009" b="1" i="0" spc="0" baseline="0" dirty="0">
                <a:solidFill>
                  <a:srgbClr val="FFFFFF"/>
                </a:solidFill>
                <a:latin typeface="WorkSans-Bold"/>
              </a:rPr>
              <a:t>Etherchannel</a:t>
            </a:r>
          </a:p>
        </p:txBody>
      </p:sp>
      <p:sp>
        <p:nvSpPr>
          <p:cNvPr id="3236" name="Rectangle 3236"/>
          <p:cNvSpPr/>
          <p:nvPr/>
        </p:nvSpPr>
        <p:spPr>
          <a:xfrm>
            <a:off x="11468481" y="6457823"/>
            <a:ext cx="18928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FFFFFF"/>
                </a:solidFill>
                <a:latin typeface="WorkSans-Regular"/>
              </a:rPr>
              <a:t>69</a:t>
            </a:r>
          </a:p>
        </p:txBody>
      </p:sp>
      <p:sp>
        <p:nvSpPr>
          <p:cNvPr id="3237" name="Rectangle 3237"/>
          <p:cNvSpPr/>
          <p:nvPr/>
        </p:nvSpPr>
        <p:spPr>
          <a:xfrm>
            <a:off x="604868" y="159385"/>
            <a:ext cx="811792" cy="2206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2353"/>
            <a:r>
              <a:rPr lang="en-GB" sz="1000" b="1" i="0" spc="0" baseline="0" dirty="0">
                <a:solidFill>
                  <a:srgbClr val="000000"/>
                </a:solidFill>
                <a:latin typeface="Arial"/>
              </a:rPr>
              <a:t>SYSTEMS</a:t>
            </a:r>
          </a:p>
          <a:p>
            <a:pPr marL="0">
              <a:lnSpc>
                <a:spcPts val="620"/>
              </a:lnSpc>
            </a:pPr>
            <a:r>
              <a:rPr lang="en-GB" sz="700" b="0" i="0" spc="-15" baseline="0" dirty="0">
                <a:solidFill>
                  <a:srgbClr val="000000"/>
                </a:solidFill>
                <a:latin typeface="Arial"/>
              </a:rPr>
              <a:t>6</a:t>
            </a:r>
            <a:r>
              <a:rPr lang="en-GB" sz="700" b="0" i="0" spc="-18" baseline="0" dirty="0">
                <a:solidFill>
                  <a:srgbClr val="000000"/>
                </a:solidFill>
                <a:latin typeface="Arial"/>
              </a:rPr>
              <a:t>X</a:t>
            </a:r>
            <a:r>
              <a:rPr lang="en-GB" sz="700" b="0" i="0" spc="-15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GB" sz="700" b="0" i="0" spc="-6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000000"/>
                </a:solidFill>
                <a:latin typeface="Arial"/>
              </a:rPr>
              <a:t>LABORATORY</a:t>
            </a:r>
          </a:p>
        </p:txBody>
      </p:sp>
      <p:sp>
        <p:nvSpPr>
          <p:cNvPr id="3238" name="Rectangle 3238"/>
          <p:cNvSpPr/>
          <p:nvPr/>
        </p:nvSpPr>
        <p:spPr>
          <a:xfrm>
            <a:off x="9705641" y="3515297"/>
            <a:ext cx="1501252" cy="7068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500" b="1" i="0" spc="0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GB" sz="1666" b="0" i="0" spc="130" baseline="-114545" dirty="0">
                <a:solidFill>
                  <a:srgbClr val="D6EDF8"/>
                </a:solidFill>
                <a:latin typeface="Arial"/>
              </a:rPr>
              <a:t>crunc</a:t>
            </a:r>
            <a:r>
              <a:rPr lang="en-GB" sz="4500" b="1" i="0" spc="0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GB" sz="1666" b="0" i="0" spc="164" baseline="-114545" dirty="0">
                <a:solidFill>
                  <a:srgbClr val="D6EDF8"/>
                </a:solidFill>
                <a:latin typeface="Arial"/>
              </a:rPr>
              <a:t>i</a:t>
            </a:r>
            <a:r>
              <a:rPr lang="en-GB" sz="1666" b="0" i="0" spc="473" baseline="-114545" dirty="0">
                <a:solidFill>
                  <a:srgbClr val="D6EDF8"/>
                </a:solidFill>
                <a:latin typeface="Arial"/>
              </a:rPr>
              <a:t>t</a:t>
            </a:r>
            <a:r>
              <a:rPr lang="en-GB" sz="1666" b="0" i="0" spc="107" baseline="-114545" dirty="0">
                <a:solidFill>
                  <a:srgbClr val="D6EDF8"/>
                </a:solidFill>
                <a:latin typeface="Arial"/>
              </a:rPr>
              <a:t>connected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Freeform 26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3389"/>
                </a:lnTo>
                <a:close/>
                <a:moveTo>
                  <a:pt x="77317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773176" y="388112"/>
                </a:lnTo>
                <a:lnTo>
                  <a:pt x="773176" y="299974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" name="Picture 26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65" name="Picture 26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266" name="Picture 26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5650" y="1958912"/>
            <a:ext cx="2030476" cy="811212"/>
          </a:xfrm>
          <a:prstGeom prst="rect">
            <a:avLst/>
          </a:prstGeom>
          <a:noFill/>
        </p:spPr>
      </p:pic>
      <p:pic>
        <p:nvPicPr>
          <p:cNvPr id="267" name="Picture 26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8050" y="2073212"/>
            <a:ext cx="1725676" cy="668337"/>
          </a:xfrm>
          <a:prstGeom prst="rect">
            <a:avLst/>
          </a:prstGeom>
          <a:noFill/>
        </p:spPr>
      </p:pic>
      <p:sp>
        <p:nvSpPr>
          <p:cNvPr id="268" name="Freeform 268"/>
          <p:cNvSpPr/>
          <p:nvPr/>
        </p:nvSpPr>
        <p:spPr>
          <a:xfrm>
            <a:off x="2114550" y="2028825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2608198" y="4829175"/>
                </a:moveTo>
              </a:path>
            </a:pathLst>
          </a:custGeom>
          <a:solidFill>
            <a:srgbClr val="DAE5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2114550" y="2028825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2608198" y="482917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" name="Picture 27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5650" y="2673287"/>
            <a:ext cx="2030476" cy="811212"/>
          </a:xfrm>
          <a:prstGeom prst="rect">
            <a:avLst/>
          </a:prstGeom>
          <a:noFill/>
        </p:spPr>
      </p:pic>
      <p:pic>
        <p:nvPicPr>
          <p:cNvPr id="271" name="Picture 2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2787587"/>
            <a:ext cx="1535048" cy="668337"/>
          </a:xfrm>
          <a:prstGeom prst="rect">
            <a:avLst/>
          </a:prstGeom>
          <a:noFill/>
        </p:spPr>
      </p:pic>
      <p:sp>
        <p:nvSpPr>
          <p:cNvPr id="272" name="Freeform 272"/>
          <p:cNvSpPr/>
          <p:nvPr/>
        </p:nvSpPr>
        <p:spPr>
          <a:xfrm>
            <a:off x="2114550" y="2743200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1893823" y="411480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>
            <a:off x="2114550" y="2743200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1893823" y="41148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" name="Picture 27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5650" y="3387662"/>
            <a:ext cx="2030476" cy="811212"/>
          </a:xfrm>
          <a:prstGeom prst="rect">
            <a:avLst/>
          </a:prstGeom>
          <a:noFill/>
        </p:spPr>
      </p:pic>
      <p:pic>
        <p:nvPicPr>
          <p:cNvPr id="275" name="Picture 27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6125" y="3501962"/>
            <a:ext cx="2040001" cy="668337"/>
          </a:xfrm>
          <a:prstGeom prst="rect">
            <a:avLst/>
          </a:prstGeom>
          <a:noFill/>
        </p:spPr>
      </p:pic>
      <p:sp>
        <p:nvSpPr>
          <p:cNvPr id="276" name="Freeform 276"/>
          <p:cNvSpPr/>
          <p:nvPr/>
        </p:nvSpPr>
        <p:spPr>
          <a:xfrm>
            <a:off x="2114550" y="3457575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1179448" y="3400425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Freeform 277"/>
          <p:cNvSpPr/>
          <p:nvPr/>
        </p:nvSpPr>
        <p:spPr>
          <a:xfrm>
            <a:off x="2114550" y="3457575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1179448" y="340042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Freeform 278"/>
          <p:cNvSpPr/>
          <p:nvPr/>
        </p:nvSpPr>
        <p:spPr>
          <a:xfrm>
            <a:off x="2114550" y="4171950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465073" y="2686050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>
            <a:off x="2114550" y="4171950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465073" y="26860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0" name="Picture 28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5650" y="4816475"/>
            <a:ext cx="2030476" cy="811212"/>
          </a:xfrm>
          <a:prstGeom prst="rect">
            <a:avLst/>
          </a:prstGeom>
          <a:noFill/>
        </p:spPr>
      </p:pic>
      <p:pic>
        <p:nvPicPr>
          <p:cNvPr id="281" name="Picture 28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1850" y="4873625"/>
            <a:ext cx="1882775" cy="663575"/>
          </a:xfrm>
          <a:prstGeom prst="rect">
            <a:avLst/>
          </a:prstGeom>
          <a:noFill/>
        </p:spPr>
      </p:pic>
      <p:sp>
        <p:nvSpPr>
          <p:cNvPr id="282" name="Freeform 282"/>
          <p:cNvSpPr/>
          <p:nvPr/>
        </p:nvSpPr>
        <p:spPr>
          <a:xfrm>
            <a:off x="2114550" y="4886325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50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50"/>
                </a:cubicBezTo>
                <a:close/>
                <a:moveTo>
                  <a:pt x="-249302" y="197167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Freeform 283"/>
          <p:cNvSpPr/>
          <p:nvPr/>
        </p:nvSpPr>
        <p:spPr>
          <a:xfrm>
            <a:off x="4991100" y="2305050"/>
            <a:ext cx="4219575" cy="1381125"/>
          </a:xfrm>
          <a:custGeom>
            <a:avLst/>
            <a:gdLst/>
            <a:ahLst/>
            <a:cxnLst/>
            <a:rect l="0" t="0" r="0" b="0"/>
            <a:pathLst>
              <a:path w="4219575" h="1381125">
                <a:moveTo>
                  <a:pt x="0" y="230252"/>
                </a:moveTo>
                <a:cubicBezTo>
                  <a:pt x="0" y="102997"/>
                  <a:pt x="102996" y="0"/>
                  <a:pt x="230251" y="0"/>
                </a:cubicBezTo>
                <a:lnTo>
                  <a:pt x="3989323" y="0"/>
                </a:lnTo>
                <a:cubicBezTo>
                  <a:pt x="4116578" y="0"/>
                  <a:pt x="4219575" y="102997"/>
                  <a:pt x="4219575" y="230252"/>
                </a:cubicBezTo>
                <a:lnTo>
                  <a:pt x="4219575" y="1150874"/>
                </a:lnTo>
                <a:cubicBezTo>
                  <a:pt x="4219575" y="1278129"/>
                  <a:pt x="4116578" y="1381125"/>
                  <a:pt x="3989323" y="1381125"/>
                </a:cubicBezTo>
                <a:lnTo>
                  <a:pt x="230251" y="1381125"/>
                </a:lnTo>
                <a:cubicBezTo>
                  <a:pt x="102996" y="1381125"/>
                  <a:pt x="0" y="1278129"/>
                  <a:pt x="0" y="1150874"/>
                </a:cubicBezTo>
                <a:close/>
                <a:moveTo>
                  <a:pt x="-668402" y="4552950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>
            <a:off x="4991100" y="2305050"/>
            <a:ext cx="4219575" cy="1381125"/>
          </a:xfrm>
          <a:custGeom>
            <a:avLst/>
            <a:gdLst/>
            <a:ahLst/>
            <a:cxnLst/>
            <a:rect l="0" t="0" r="0" b="0"/>
            <a:pathLst>
              <a:path w="4219575" h="1381125">
                <a:moveTo>
                  <a:pt x="0" y="230252"/>
                </a:moveTo>
                <a:cubicBezTo>
                  <a:pt x="0" y="102997"/>
                  <a:pt x="102996" y="0"/>
                  <a:pt x="230251" y="0"/>
                </a:cubicBezTo>
                <a:lnTo>
                  <a:pt x="3989323" y="0"/>
                </a:lnTo>
                <a:cubicBezTo>
                  <a:pt x="4116578" y="0"/>
                  <a:pt x="4219575" y="102997"/>
                  <a:pt x="4219575" y="230252"/>
                </a:cubicBezTo>
                <a:lnTo>
                  <a:pt x="4219575" y="1150874"/>
                </a:lnTo>
                <a:cubicBezTo>
                  <a:pt x="4219575" y="1278129"/>
                  <a:pt x="4116578" y="1381125"/>
                  <a:pt x="3989323" y="1381125"/>
                </a:cubicBezTo>
                <a:lnTo>
                  <a:pt x="230251" y="1381125"/>
                </a:lnTo>
                <a:cubicBezTo>
                  <a:pt x="102996" y="1381125"/>
                  <a:pt x="0" y="1278129"/>
                  <a:pt x="0" y="1150874"/>
                </a:cubicBezTo>
                <a:close/>
                <a:moveTo>
                  <a:pt x="-668402" y="45529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>
            <a:off x="5038725" y="3971925"/>
            <a:ext cx="3457575" cy="1333500"/>
          </a:xfrm>
          <a:custGeom>
            <a:avLst/>
            <a:gdLst/>
            <a:ahLst/>
            <a:cxnLst/>
            <a:rect l="0" t="0" r="0" b="0"/>
            <a:pathLst>
              <a:path w="3457575" h="1333500">
                <a:moveTo>
                  <a:pt x="0" y="222250"/>
                </a:moveTo>
                <a:cubicBezTo>
                  <a:pt x="0" y="99568"/>
                  <a:pt x="99567" y="0"/>
                  <a:pt x="222250" y="0"/>
                </a:cubicBezTo>
                <a:lnTo>
                  <a:pt x="3235325" y="0"/>
                </a:lnTo>
                <a:cubicBezTo>
                  <a:pt x="3358006" y="0"/>
                  <a:pt x="3457575" y="99568"/>
                  <a:pt x="3457575" y="222250"/>
                </a:cubicBezTo>
                <a:lnTo>
                  <a:pt x="3457575" y="1111250"/>
                </a:lnTo>
                <a:cubicBezTo>
                  <a:pt x="3457575" y="1233933"/>
                  <a:pt x="3358006" y="1333500"/>
                  <a:pt x="3235325" y="1333500"/>
                </a:cubicBezTo>
                <a:lnTo>
                  <a:pt x="222250" y="1333500"/>
                </a:lnTo>
                <a:cubicBezTo>
                  <a:pt x="99567" y="1333500"/>
                  <a:pt x="0" y="1233933"/>
                  <a:pt x="0" y="1111250"/>
                </a:cubicBezTo>
                <a:close/>
                <a:moveTo>
                  <a:pt x="-2374900" y="2886075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>
            <a:off x="5038725" y="3971925"/>
            <a:ext cx="3457575" cy="1333500"/>
          </a:xfrm>
          <a:custGeom>
            <a:avLst/>
            <a:gdLst/>
            <a:ahLst/>
            <a:cxnLst/>
            <a:rect l="0" t="0" r="0" b="0"/>
            <a:pathLst>
              <a:path w="3457575" h="1333500">
                <a:moveTo>
                  <a:pt x="0" y="222250"/>
                </a:moveTo>
                <a:cubicBezTo>
                  <a:pt x="0" y="99568"/>
                  <a:pt x="99567" y="0"/>
                  <a:pt x="222250" y="0"/>
                </a:cubicBezTo>
                <a:lnTo>
                  <a:pt x="3235325" y="0"/>
                </a:lnTo>
                <a:cubicBezTo>
                  <a:pt x="3358006" y="0"/>
                  <a:pt x="3457575" y="99568"/>
                  <a:pt x="3457575" y="222250"/>
                </a:cubicBezTo>
                <a:lnTo>
                  <a:pt x="3457575" y="1111250"/>
                </a:lnTo>
                <a:cubicBezTo>
                  <a:pt x="3457575" y="1233933"/>
                  <a:pt x="3358006" y="1333500"/>
                  <a:pt x="3235325" y="1333500"/>
                </a:cubicBezTo>
                <a:lnTo>
                  <a:pt x="222250" y="1333500"/>
                </a:lnTo>
                <a:cubicBezTo>
                  <a:pt x="99567" y="1333500"/>
                  <a:pt x="0" y="1233933"/>
                  <a:pt x="0" y="1111250"/>
                </a:cubicBezTo>
                <a:close/>
                <a:moveTo>
                  <a:pt x="-2374900" y="288607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7" name="Picture 28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366" y="3173477"/>
            <a:ext cx="988948" cy="1347216"/>
          </a:xfrm>
          <a:prstGeom prst="rect">
            <a:avLst/>
          </a:prstGeom>
          <a:noFill/>
        </p:spPr>
      </p:pic>
      <p:pic>
        <p:nvPicPr>
          <p:cNvPr id="288" name="Picture 28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80" y="4530725"/>
            <a:ext cx="1048765" cy="158114"/>
          </a:xfrm>
          <a:prstGeom prst="rect">
            <a:avLst/>
          </a:prstGeom>
          <a:noFill/>
        </p:spPr>
      </p:pic>
      <p:pic>
        <p:nvPicPr>
          <p:cNvPr id="289" name="Picture 289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8700" y="4600575"/>
            <a:ext cx="1752600" cy="1752600"/>
          </a:xfrm>
          <a:prstGeom prst="rect">
            <a:avLst/>
          </a:prstGeom>
          <a:noFill/>
        </p:spPr>
      </p:pic>
      <p:sp>
        <p:nvSpPr>
          <p:cNvPr id="290" name="Freeform 290"/>
          <p:cNvSpPr/>
          <p:nvPr/>
        </p:nvSpPr>
        <p:spPr>
          <a:xfrm>
            <a:off x="766826" y="177039"/>
            <a:ext cx="656336" cy="123697"/>
          </a:xfrm>
          <a:custGeom>
            <a:avLst/>
            <a:gdLst/>
            <a:ahLst/>
            <a:cxnLst/>
            <a:rect l="0" t="0" r="0" b="0"/>
            <a:pathLst>
              <a:path w="656336" h="123697">
                <a:moveTo>
                  <a:pt x="1" y="123697"/>
                </a:moveTo>
                <a:lnTo>
                  <a:pt x="656336" y="123697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766826" y="293624"/>
            <a:ext cx="647191" cy="100838"/>
          </a:xfrm>
          <a:custGeom>
            <a:avLst/>
            <a:gdLst/>
            <a:ahLst/>
            <a:cxnLst/>
            <a:rect l="0" t="0" r="0" b="0"/>
            <a:pathLst>
              <a:path w="647191" h="100838">
                <a:moveTo>
                  <a:pt x="0" y="100838"/>
                </a:moveTo>
                <a:lnTo>
                  <a:pt x="647191" y="100838"/>
                </a:lnTo>
                <a:lnTo>
                  <a:pt x="647191" y="0"/>
                </a:lnTo>
                <a:lnTo>
                  <a:pt x="0" y="0"/>
                </a:lnTo>
                <a:close/>
                <a:moveTo>
                  <a:pt x="5696712" y="6564376"/>
                </a:moveTo>
              </a:path>
            </a:pathLst>
          </a:custGeom>
          <a:solidFill>
            <a:srgbClr val="F7AC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Rectangle 293"/>
          <p:cNvSpPr/>
          <p:nvPr/>
        </p:nvSpPr>
        <p:spPr>
          <a:xfrm>
            <a:off x="598169" y="866112"/>
            <a:ext cx="5824467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Probleme în LAN-uri </a:t>
            </a:r>
          </a:p>
        </p:txBody>
      </p:sp>
      <p:sp>
        <p:nvSpPr>
          <p:cNvPr id="294" name="Rectangle 294"/>
          <p:cNvSpPr/>
          <p:nvPr/>
        </p:nvSpPr>
        <p:spPr>
          <a:xfrm>
            <a:off x="11568430" y="6457823"/>
            <a:ext cx="8549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7</a:t>
            </a:r>
          </a:p>
        </p:txBody>
      </p:sp>
      <p:sp>
        <p:nvSpPr>
          <p:cNvPr id="295" name="Rectangle 295"/>
          <p:cNvSpPr/>
          <p:nvPr/>
        </p:nvSpPr>
        <p:spPr>
          <a:xfrm>
            <a:off x="2401951" y="2198891"/>
            <a:ext cx="1292143" cy="3024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Securitate</a:t>
            </a:r>
          </a:p>
        </p:txBody>
      </p:sp>
      <p:sp>
        <p:nvSpPr>
          <p:cNvPr id="296" name="Rectangle 296"/>
          <p:cNvSpPr/>
          <p:nvPr/>
        </p:nvSpPr>
        <p:spPr>
          <a:xfrm>
            <a:off x="2496566" y="2914831"/>
            <a:ext cx="1097948" cy="30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Eficiență</a:t>
            </a:r>
          </a:p>
        </p:txBody>
      </p:sp>
      <p:sp>
        <p:nvSpPr>
          <p:cNvPr id="297" name="Rectangle 297"/>
          <p:cNvSpPr/>
          <p:nvPr/>
        </p:nvSpPr>
        <p:spPr>
          <a:xfrm>
            <a:off x="2244725" y="3630222"/>
            <a:ext cx="1605723" cy="11699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Administrare</a:t>
            </a:r>
          </a:p>
          <a:p>
            <a:pPr marL="315341">
              <a:lnSpc>
                <a:spcPts val="4430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Calitate </a:t>
            </a:r>
          </a:p>
          <a:p>
            <a:pPr marL="457454">
              <a:lnSpc>
                <a:spcPts val="2403"/>
              </a:lnSpc>
            </a:pPr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(QoS)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5155565" y="2388417"/>
            <a:ext cx="3682142" cy="12177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Unele dispozitive (IP phones, </a:t>
            </a:r>
          </a:p>
          <a:p>
            <a:pPr marL="0">
              <a:lnSpc>
                <a:spcPts val="2403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Videoconferencing) necesită </a:t>
            </a:r>
          </a:p>
          <a:p>
            <a:pPr marL="0">
              <a:lnSpc>
                <a:spcPts val="2404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politici speciale pentru </a:t>
            </a:r>
          </a:p>
          <a:p>
            <a:pPr marL="0">
              <a:lnSpc>
                <a:spcPts val="2401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asigurarea calității</a:t>
            </a:r>
          </a:p>
        </p:txBody>
      </p:sp>
      <p:sp>
        <p:nvSpPr>
          <p:cNvPr id="299" name="Rectangle 299"/>
          <p:cNvSpPr/>
          <p:nvPr/>
        </p:nvSpPr>
        <p:spPr>
          <a:xfrm>
            <a:off x="5196840" y="4034082"/>
            <a:ext cx="2859454" cy="12177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Soluție: separarea </a:t>
            </a:r>
          </a:p>
          <a:p>
            <a:pPr marL="0">
              <a:lnSpc>
                <a:spcPts val="2403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traficului pe o rețea </a:t>
            </a:r>
          </a:p>
          <a:p>
            <a:pPr marL="0">
              <a:lnSpc>
                <a:spcPts val="2402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dedicată, cu o politică </a:t>
            </a:r>
          </a:p>
          <a:p>
            <a:pPr marL="0">
              <a:lnSpc>
                <a:spcPts val="2405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proprie</a:t>
            </a:r>
          </a:p>
        </p:txBody>
      </p:sp>
      <p:sp>
        <p:nvSpPr>
          <p:cNvPr id="300" name="Rectangle 300"/>
          <p:cNvSpPr/>
          <p:nvPr/>
        </p:nvSpPr>
        <p:spPr>
          <a:xfrm>
            <a:off x="773014" y="173101"/>
            <a:ext cx="643652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22"/>
            <a:r>
              <a:rPr lang="en-GB" sz="1000" b="1" i="0" spc="0" baseline="0" dirty="0">
                <a:solidFill>
                  <a:srgbClr val="422D21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0" baseline="0" dirty="0">
                <a:solidFill>
                  <a:srgbClr val="9C5D08"/>
                </a:solidFill>
                <a:latin typeface="Arial"/>
              </a:rPr>
              <a:t>LABORATORY</a:t>
            </a:r>
          </a:p>
        </p:txBody>
      </p:sp>
      <p:sp>
        <p:nvSpPr>
          <p:cNvPr id="301" name="Rectangle 301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Freeform 323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40" name="Picture 324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241" name="Picture 324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3242" name="Freeform 3242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3" name="Freeform 3243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4" name="Freeform 3244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5" name="Rectangle 3245"/>
          <p:cNvSpPr/>
          <p:nvPr/>
        </p:nvSpPr>
        <p:spPr>
          <a:xfrm>
            <a:off x="598169" y="866112"/>
            <a:ext cx="11045449" cy="33064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Agregarea legăturilor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Folosită la nivelul 2 </a:t>
            </a:r>
            <a:r>
              <a:rPr lang="en-GB" sz="2779" b="0" i="0" spc="970" baseline="0" dirty="0">
                <a:solidFill>
                  <a:srgbClr val="000000"/>
                </a:solidFill>
                <a:latin typeface="WorkSans-Regular"/>
              </a:rPr>
              <a:t>–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legătură de date</a:t>
            </a:r>
          </a:p>
          <a:p>
            <a:pPr marL="0">
              <a:lnSpc>
                <a:spcPts val="4056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Mai multe legături fizice devin o singură legătură la nivel logic</a:t>
            </a:r>
          </a:p>
          <a:p>
            <a:pPr marL="0">
              <a:lnSpc>
                <a:spcPts val="3980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Evită problemele de convergență din STP și congestiile de </a:t>
            </a:r>
          </a:p>
          <a:p>
            <a:pPr marL="228600">
              <a:lnSpc>
                <a:spcPts val="3079"/>
              </a:lnSpc>
            </a:pP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trafic</a:t>
            </a:r>
          </a:p>
          <a:p>
            <a:pPr marL="0">
              <a:lnSpc>
                <a:spcPts val="3980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Procesul se numește EtherChannel</a:t>
            </a:r>
          </a:p>
        </p:txBody>
      </p:sp>
      <p:sp>
        <p:nvSpPr>
          <p:cNvPr id="3246" name="Rectangle 3246"/>
          <p:cNvSpPr/>
          <p:nvPr/>
        </p:nvSpPr>
        <p:spPr>
          <a:xfrm>
            <a:off x="11473180" y="6457823"/>
            <a:ext cx="180517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70</a:t>
            </a:r>
          </a:p>
        </p:txBody>
      </p:sp>
      <p:sp>
        <p:nvSpPr>
          <p:cNvPr id="3247" name="Rectangle 3247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3248" name="Rectangle 3248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Freeform 324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88544"/>
                </a:moveTo>
                <a:lnTo>
                  <a:pt x="773176" y="183389"/>
                </a:lnTo>
                <a:lnTo>
                  <a:pt x="1416811" y="183389"/>
                </a:lnTo>
                <a:lnTo>
                  <a:pt x="1416811" y="294386"/>
                </a:lnTo>
                <a:lnTo>
                  <a:pt x="1407667" y="294386"/>
                </a:lnTo>
                <a:lnTo>
                  <a:pt x="1407667" y="388112"/>
                </a:lnTo>
                <a:lnTo>
                  <a:pt x="583437" y="388112"/>
                </a:lnTo>
                <a:lnTo>
                  <a:pt x="583437" y="288544"/>
                </a:lnTo>
                <a:close/>
                <a:moveTo>
                  <a:pt x="6569456" y="6858000"/>
                </a:moveTo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50" name="Picture 325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251" name="Picture 32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3252" name="Picture 325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9300" y="3962337"/>
            <a:ext cx="1662176" cy="1776476"/>
          </a:xfrm>
          <a:prstGeom prst="rect">
            <a:avLst/>
          </a:prstGeom>
          <a:noFill/>
        </p:spPr>
      </p:pic>
      <p:sp>
        <p:nvSpPr>
          <p:cNvPr id="3253" name="Freeform 3253"/>
          <p:cNvSpPr/>
          <p:nvPr/>
        </p:nvSpPr>
        <p:spPr>
          <a:xfrm>
            <a:off x="5900801" y="4005327"/>
            <a:ext cx="1532508" cy="1645412"/>
          </a:xfrm>
          <a:custGeom>
            <a:avLst/>
            <a:gdLst/>
            <a:ahLst/>
            <a:cxnLst/>
            <a:rect l="0" t="0" r="0" b="0"/>
            <a:pathLst>
              <a:path w="1532508" h="1645412">
                <a:moveTo>
                  <a:pt x="1532508" y="0"/>
                </a:moveTo>
                <a:lnTo>
                  <a:pt x="0" y="1645412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54" name="Picture 325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000437"/>
            <a:ext cx="1614424" cy="1690751"/>
          </a:xfrm>
          <a:prstGeom prst="rect">
            <a:avLst/>
          </a:prstGeom>
          <a:noFill/>
        </p:spPr>
      </p:pic>
      <p:sp>
        <p:nvSpPr>
          <p:cNvPr id="3255" name="Freeform 3255"/>
          <p:cNvSpPr/>
          <p:nvPr/>
        </p:nvSpPr>
        <p:spPr>
          <a:xfrm>
            <a:off x="6091301" y="4043427"/>
            <a:ext cx="1485265" cy="1562036"/>
          </a:xfrm>
          <a:custGeom>
            <a:avLst/>
            <a:gdLst/>
            <a:ahLst/>
            <a:cxnLst/>
            <a:rect l="0" t="0" r="0" b="0"/>
            <a:pathLst>
              <a:path w="1485265" h="1562036">
                <a:moveTo>
                  <a:pt x="1485265" y="0"/>
                </a:moveTo>
                <a:lnTo>
                  <a:pt x="0" y="1562036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56" name="Picture 325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0525" y="4133787"/>
            <a:ext cx="1814576" cy="1690751"/>
          </a:xfrm>
          <a:prstGeom prst="rect">
            <a:avLst/>
          </a:prstGeom>
          <a:noFill/>
        </p:spPr>
      </p:pic>
      <p:sp>
        <p:nvSpPr>
          <p:cNvPr id="3257" name="Freeform 3257"/>
          <p:cNvSpPr/>
          <p:nvPr/>
        </p:nvSpPr>
        <p:spPr>
          <a:xfrm>
            <a:off x="4262501" y="4176777"/>
            <a:ext cx="1685925" cy="1562036"/>
          </a:xfrm>
          <a:custGeom>
            <a:avLst/>
            <a:gdLst/>
            <a:ahLst/>
            <a:cxnLst/>
            <a:rect l="0" t="0" r="0" b="0"/>
            <a:pathLst>
              <a:path w="1685925" h="1562036">
                <a:moveTo>
                  <a:pt x="0" y="0"/>
                </a:moveTo>
                <a:lnTo>
                  <a:pt x="1685925" y="1562036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58" name="Picture 325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8625" y="4000437"/>
            <a:ext cx="1814576" cy="1690751"/>
          </a:xfrm>
          <a:prstGeom prst="rect">
            <a:avLst/>
          </a:prstGeom>
          <a:noFill/>
        </p:spPr>
      </p:pic>
      <p:sp>
        <p:nvSpPr>
          <p:cNvPr id="3259" name="Freeform 3259"/>
          <p:cNvSpPr/>
          <p:nvPr/>
        </p:nvSpPr>
        <p:spPr>
          <a:xfrm>
            <a:off x="4300601" y="4043427"/>
            <a:ext cx="1685925" cy="1562036"/>
          </a:xfrm>
          <a:custGeom>
            <a:avLst/>
            <a:gdLst/>
            <a:ahLst/>
            <a:cxnLst/>
            <a:rect l="0" t="0" r="0" b="0"/>
            <a:pathLst>
              <a:path w="1685925" h="1562036">
                <a:moveTo>
                  <a:pt x="0" y="0"/>
                </a:moveTo>
                <a:lnTo>
                  <a:pt x="1685925" y="1562036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60" name="Picture 326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300" y="3886200"/>
            <a:ext cx="962025" cy="390525"/>
          </a:xfrm>
          <a:prstGeom prst="rect">
            <a:avLst/>
          </a:prstGeom>
          <a:noFill/>
        </p:spPr>
      </p:pic>
      <p:pic>
        <p:nvPicPr>
          <p:cNvPr id="3261" name="Picture 326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2375" y="3886200"/>
            <a:ext cx="962025" cy="390525"/>
          </a:xfrm>
          <a:prstGeom prst="rect">
            <a:avLst/>
          </a:prstGeom>
          <a:noFill/>
        </p:spPr>
      </p:pic>
      <p:pic>
        <p:nvPicPr>
          <p:cNvPr id="3262" name="Picture 326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7825" y="5448300"/>
            <a:ext cx="962025" cy="390525"/>
          </a:xfrm>
          <a:prstGeom prst="rect">
            <a:avLst/>
          </a:prstGeom>
          <a:noFill/>
        </p:spPr>
      </p:pic>
      <p:pic>
        <p:nvPicPr>
          <p:cNvPr id="3263" name="Picture 326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436" y="4647159"/>
            <a:ext cx="451120" cy="353745"/>
          </a:xfrm>
          <a:prstGeom prst="rect">
            <a:avLst/>
          </a:prstGeom>
          <a:noFill/>
        </p:spPr>
      </p:pic>
      <p:pic>
        <p:nvPicPr>
          <p:cNvPr id="3264" name="Picture 326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2421" y="4648602"/>
            <a:ext cx="446052" cy="360241"/>
          </a:xfrm>
          <a:prstGeom prst="rect">
            <a:avLst/>
          </a:prstGeom>
          <a:noFill/>
        </p:spPr>
      </p:pic>
      <p:sp>
        <p:nvSpPr>
          <p:cNvPr id="3265" name="Freeform 3265"/>
          <p:cNvSpPr/>
          <p:nvPr/>
        </p:nvSpPr>
        <p:spPr>
          <a:xfrm>
            <a:off x="766826" y="177039"/>
            <a:ext cx="656336" cy="123697"/>
          </a:xfrm>
          <a:custGeom>
            <a:avLst/>
            <a:gdLst/>
            <a:ahLst/>
            <a:cxnLst/>
            <a:rect l="0" t="0" r="0" b="0"/>
            <a:pathLst>
              <a:path w="656336" h="123697">
                <a:moveTo>
                  <a:pt x="1" y="123697"/>
                </a:moveTo>
                <a:lnTo>
                  <a:pt x="656336" y="123697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6" name="Freeform 3266"/>
          <p:cNvSpPr/>
          <p:nvPr/>
        </p:nvSpPr>
        <p:spPr>
          <a:xfrm>
            <a:off x="577087" y="282195"/>
            <a:ext cx="836930" cy="112268"/>
          </a:xfrm>
          <a:custGeom>
            <a:avLst/>
            <a:gdLst/>
            <a:ahLst/>
            <a:cxnLst/>
            <a:rect l="0" t="0" r="0" b="0"/>
            <a:pathLst>
              <a:path w="836930" h="112268">
                <a:moveTo>
                  <a:pt x="0" y="112268"/>
                </a:moveTo>
                <a:lnTo>
                  <a:pt x="836930" y="112268"/>
                </a:lnTo>
                <a:lnTo>
                  <a:pt x="836930" y="0"/>
                </a:lnTo>
                <a:lnTo>
                  <a:pt x="0" y="0"/>
                </a:lnTo>
                <a:close/>
                <a:moveTo>
                  <a:pt x="5886451" y="657580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7" name="Freeform 3267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8" name="Rectangle 3268"/>
          <p:cNvSpPr/>
          <p:nvPr/>
        </p:nvSpPr>
        <p:spPr>
          <a:xfrm>
            <a:off x="598169" y="866112"/>
            <a:ext cx="8027695" cy="24098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Etherchannel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Două sau mai multe interfețe fizice agregate</a:t>
            </a:r>
          </a:p>
          <a:p>
            <a:pPr marL="0">
              <a:lnSpc>
                <a:spcPts val="4056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La nivel logic văzute ca o singură interfață</a:t>
            </a:r>
          </a:p>
          <a:p>
            <a:pPr marL="0">
              <a:lnSpc>
                <a:spcPts val="3980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Configurat prin diferite protocoale</a:t>
            </a:r>
          </a:p>
        </p:txBody>
      </p:sp>
      <p:sp>
        <p:nvSpPr>
          <p:cNvPr id="3269" name="Rectangle 3269"/>
          <p:cNvSpPr/>
          <p:nvPr/>
        </p:nvSpPr>
        <p:spPr>
          <a:xfrm>
            <a:off x="11509629" y="6457823"/>
            <a:ext cx="14516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71</a:t>
            </a:r>
          </a:p>
        </p:txBody>
      </p:sp>
      <p:sp>
        <p:nvSpPr>
          <p:cNvPr id="3270" name="Rectangle 3270"/>
          <p:cNvSpPr/>
          <p:nvPr/>
        </p:nvSpPr>
        <p:spPr>
          <a:xfrm>
            <a:off x="4102734" y="4115817"/>
            <a:ext cx="329834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12846" algn="l"/>
                <a:tab pos="3212846" algn="l"/>
              </a:tabLst>
            </a:pPr>
            <a:r>
              <a:rPr lang="en-GB" sz="1200" b="1" i="0" spc="0" baseline="0" dirty="0">
                <a:solidFill>
                  <a:srgbClr val="FFFFFF"/>
                </a:solidFill>
                <a:latin typeface="Calibri-Bold"/>
              </a:rPr>
              <a:t>A	B	</a:t>
            </a:r>
          </a:p>
        </p:txBody>
      </p:sp>
      <p:sp>
        <p:nvSpPr>
          <p:cNvPr id="3271" name="Rectangle 3271"/>
          <p:cNvSpPr/>
          <p:nvPr/>
        </p:nvSpPr>
        <p:spPr>
          <a:xfrm>
            <a:off x="5795390" y="5679520"/>
            <a:ext cx="80787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C</a:t>
            </a:r>
          </a:p>
        </p:txBody>
      </p:sp>
      <p:sp>
        <p:nvSpPr>
          <p:cNvPr id="3272" name="Rectangle 3272"/>
          <p:cNvSpPr/>
          <p:nvPr/>
        </p:nvSpPr>
        <p:spPr>
          <a:xfrm>
            <a:off x="587704" y="170815"/>
            <a:ext cx="828961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7231"/>
            <a:r>
              <a:rPr lang="en-GB" sz="1000" b="1" i="0" spc="0" baseline="0" dirty="0">
                <a:solidFill>
                  <a:srgbClr val="3C2921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0" baseline="0" dirty="0">
                <a:solidFill>
                  <a:srgbClr val="9A5C07"/>
                </a:solidFill>
                <a:latin typeface="Arial"/>
              </a:rPr>
              <a:t>TXT</a:t>
            </a:r>
            <a:r>
              <a:rPr lang="en-GB" sz="700" b="0" i="0" spc="-57" baseline="0" dirty="0">
                <a:solidFill>
                  <a:srgbClr val="9A5C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C07"/>
                </a:solidFill>
                <a:latin typeface="Arial"/>
              </a:rPr>
              <a:t>LABORATORY</a:t>
            </a:r>
          </a:p>
        </p:txBody>
      </p:sp>
      <p:sp>
        <p:nvSpPr>
          <p:cNvPr id="3273" name="Rectangle 3273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Freeform 327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75" name="Picture 327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276" name="Picture 32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3277" name="Freeform 3277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8" name="Freeform 3278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9" name="Freeform 3279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0" name="Rectangle 3280"/>
          <p:cNvSpPr/>
          <p:nvPr/>
        </p:nvSpPr>
        <p:spPr>
          <a:xfrm>
            <a:off x="598169" y="866112"/>
            <a:ext cx="10885044" cy="35640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Terminologie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1" i="0" spc="0" baseline="0" dirty="0">
                <a:solidFill>
                  <a:srgbClr val="000000"/>
                </a:solidFill>
                <a:latin typeface="WorkSans-Bold"/>
              </a:rPr>
              <a:t>Port-Channel/Channel Group </a:t>
            </a:r>
            <a:r>
              <a:rPr lang="en-GB" sz="2779" b="0" i="0" spc="970" baseline="0" dirty="0">
                <a:solidFill>
                  <a:srgbClr val="000000"/>
                </a:solidFill>
                <a:latin typeface="WorkSans-Regular"/>
              </a:rPr>
              <a:t>–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interfețele logice </a:t>
            </a:r>
          </a:p>
          <a:p>
            <a:pPr marL="228600">
              <a:lnSpc>
                <a:spcPts val="3004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EtherChannel create prin agregarea legăturilor fizice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1" i="0" spc="0" baseline="0" dirty="0">
                <a:solidFill>
                  <a:srgbClr val="000000"/>
                </a:solidFill>
                <a:latin typeface="WorkSans-Bold"/>
              </a:rPr>
              <a:t>Member interface </a:t>
            </a:r>
            <a:r>
              <a:rPr lang="en-GB" sz="2779" b="0" i="0" spc="970" baseline="0" dirty="0">
                <a:solidFill>
                  <a:srgbClr val="000000"/>
                </a:solidFill>
                <a:latin typeface="WorkSans-Regular"/>
              </a:rPr>
              <a:t>–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interfață fizică aparținând unui channel </a:t>
            </a:r>
          </a:p>
          <a:p>
            <a:pPr marL="228600">
              <a:lnSpc>
                <a:spcPts val="3005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group</a:t>
            </a:r>
          </a:p>
          <a:p>
            <a:pPr marL="0">
              <a:lnSpc>
                <a:spcPts val="4053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1" i="0" spc="0" baseline="0" dirty="0">
                <a:solidFill>
                  <a:srgbClr val="000000"/>
                </a:solidFill>
                <a:latin typeface="WorkSans-Bold"/>
              </a:rPr>
              <a:t>Protocol de negociere </a:t>
            </a:r>
            <a:r>
              <a:rPr lang="en-GB" sz="2779" b="0" i="0" spc="969" baseline="0" dirty="0">
                <a:solidFill>
                  <a:srgbClr val="000000"/>
                </a:solidFill>
                <a:latin typeface="WorkSans-Regular"/>
              </a:rPr>
              <a:t>–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protocol folosit pentru stabilirea </a:t>
            </a:r>
          </a:p>
          <a:p>
            <a:pPr marL="228600">
              <a:lnSpc>
                <a:spcPts val="3005"/>
              </a:lnSpc>
            </a:pP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unei legături agregate</a:t>
            </a:r>
          </a:p>
        </p:txBody>
      </p:sp>
      <p:sp>
        <p:nvSpPr>
          <p:cNvPr id="3281" name="Rectangle 3281"/>
          <p:cNvSpPr/>
          <p:nvPr/>
        </p:nvSpPr>
        <p:spPr>
          <a:xfrm>
            <a:off x="11479530" y="6457823"/>
            <a:ext cx="174574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72</a:t>
            </a:r>
          </a:p>
        </p:txBody>
      </p:sp>
      <p:sp>
        <p:nvSpPr>
          <p:cNvPr id="3282" name="Rectangle 3282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3283" name="Rectangle 3283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Freeform 328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85" name="Picture 328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286" name="Picture 328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3287" name="Freeform 3287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8" name="Freeform 3288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9" name="Freeform 3289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0" name="Rectangle 3290"/>
          <p:cNvSpPr/>
          <p:nvPr/>
        </p:nvSpPr>
        <p:spPr>
          <a:xfrm>
            <a:off x="598169" y="866112"/>
            <a:ext cx="10626950" cy="38215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Avantaje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Configurare per interfață logică</a:t>
            </a:r>
          </a:p>
          <a:p>
            <a:pPr marL="0">
              <a:lnSpc>
                <a:spcPts val="4056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Load balancing</a:t>
            </a:r>
          </a:p>
          <a:p>
            <a:pPr marL="0">
              <a:lnSpc>
                <a:spcPts val="3980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Channel Group-ul este văzut ca un singur link de către STP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Oferă redundanță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Lățime de bandă, costuri mici (nu sunt necesare porturi </a:t>
            </a:r>
          </a:p>
          <a:p>
            <a:pPr marL="228600">
              <a:lnSpc>
                <a:spcPts val="3005"/>
              </a:lnSpc>
            </a:pP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suplimentare)</a:t>
            </a:r>
          </a:p>
        </p:txBody>
      </p:sp>
      <p:sp>
        <p:nvSpPr>
          <p:cNvPr id="3291" name="Rectangle 3291"/>
          <p:cNvSpPr/>
          <p:nvPr/>
        </p:nvSpPr>
        <p:spPr>
          <a:xfrm>
            <a:off x="11479530" y="6457823"/>
            <a:ext cx="174574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73</a:t>
            </a:r>
          </a:p>
        </p:txBody>
      </p:sp>
      <p:sp>
        <p:nvSpPr>
          <p:cNvPr id="3292" name="Rectangle 3292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3293" name="Rectangle 3293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Freeform 329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95" name="Picture 329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296" name="Picture 32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3297" name="Freeform 3297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8" name="Freeform 3298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9" name="Freeform 3299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0" name="Rectangle 3300"/>
          <p:cNvSpPr/>
          <p:nvPr/>
        </p:nvSpPr>
        <p:spPr>
          <a:xfrm>
            <a:off x="598169" y="866112"/>
            <a:ext cx="10365305" cy="51092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Restricții de implementare</a:t>
            </a:r>
          </a:p>
          <a:p>
            <a:pPr marL="0">
              <a:lnSpc>
                <a:spcPts val="54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Maximum 8 interfețe fizice într-un Channel Group</a:t>
            </a:r>
          </a:p>
          <a:p>
            <a:pPr marL="0">
              <a:lnSpc>
                <a:spcPts val="367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Interfețele fizice din același Channel Group trebuie să fie </a:t>
            </a:r>
          </a:p>
          <a:p>
            <a:pPr marL="228600">
              <a:lnSpc>
                <a:spcPts val="2704"/>
              </a:lnSpc>
            </a:pP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identice/aceleași caracteristici</a:t>
            </a:r>
          </a:p>
          <a:p>
            <a:pPr marL="457517">
              <a:lnSpc>
                <a:spcPts val="2837"/>
              </a:lnSpc>
            </a:pPr>
            <a:r>
              <a:rPr lang="en-GB" sz="2404" b="0" i="0" spc="9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Viteză</a:t>
            </a:r>
          </a:p>
          <a:p>
            <a:pPr marL="457517">
              <a:lnSpc>
                <a:spcPts val="2779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Duplex</a:t>
            </a:r>
          </a:p>
          <a:p>
            <a:pPr marL="457517">
              <a:lnSpc>
                <a:spcPts val="2777"/>
              </a:lnSpc>
            </a:pPr>
            <a:r>
              <a:rPr lang="en-GB" sz="2404" b="0" i="0" spc="9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Mod (trunk/access)</a:t>
            </a:r>
          </a:p>
          <a:p>
            <a:pPr marL="457517">
              <a:lnSpc>
                <a:spcPts val="2855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Allowed VLAN/Access VLAN</a:t>
            </a:r>
          </a:p>
          <a:p>
            <a:pPr marL="457517">
              <a:lnSpc>
                <a:spcPts val="2778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Native VLAN</a:t>
            </a:r>
          </a:p>
          <a:p>
            <a:pPr marL="457517">
              <a:lnSpc>
                <a:spcPts val="2778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Trunking protocol</a:t>
            </a:r>
          </a:p>
          <a:p>
            <a:pPr marL="0">
              <a:lnSpc>
                <a:spcPts val="3696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Numărul de interfețe logice EtherChannel depind de </a:t>
            </a:r>
          </a:p>
          <a:p>
            <a:pPr marL="228600">
              <a:lnSpc>
                <a:spcPts val="2704"/>
              </a:lnSpc>
            </a:pP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platformă</a:t>
            </a:r>
          </a:p>
        </p:txBody>
      </p:sp>
      <p:sp>
        <p:nvSpPr>
          <p:cNvPr id="3301" name="Rectangle 3301"/>
          <p:cNvSpPr/>
          <p:nvPr/>
        </p:nvSpPr>
        <p:spPr>
          <a:xfrm>
            <a:off x="11474831" y="6457823"/>
            <a:ext cx="17884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74</a:t>
            </a:r>
          </a:p>
        </p:txBody>
      </p:sp>
      <p:sp>
        <p:nvSpPr>
          <p:cNvPr id="3302" name="Rectangle 3302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3303" name="Rectangle 3303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" name="Freeform 330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05" name="Picture 330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306" name="Picture 330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3307" name="Freeform 3307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8" name="Freeform 3308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9" name="Freeform 3309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0" name="Rectangle 3310"/>
          <p:cNvSpPr/>
          <p:nvPr/>
        </p:nvSpPr>
        <p:spPr>
          <a:xfrm>
            <a:off x="598169" y="866112"/>
            <a:ext cx="10298224" cy="33064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PAgP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Port Aggregation Protocol </a:t>
            </a:r>
            <a:r>
              <a:rPr lang="en-GB" sz="2779" b="0" i="0" spc="969" baseline="0" dirty="0">
                <a:solidFill>
                  <a:srgbClr val="000000"/>
                </a:solidFill>
                <a:latin typeface="WorkSans-Regular"/>
              </a:rPr>
              <a:t>–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proprietar Ciscp</a:t>
            </a:r>
          </a:p>
          <a:p>
            <a:pPr marL="0">
              <a:lnSpc>
                <a:spcPts val="4056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Creează Channel Group-uri pe baza negocierilor active</a:t>
            </a:r>
          </a:p>
          <a:p>
            <a:pPr marL="0">
              <a:lnSpc>
                <a:spcPts val="3980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Pachetele PAgP sunt trimise o dată la 30 de secunde</a:t>
            </a:r>
          </a:p>
          <a:p>
            <a:pPr marL="0">
              <a:lnSpc>
                <a:spcPts val="4055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Modurile setate pe interfețe trebuie să fie compatibile în </a:t>
            </a:r>
          </a:p>
          <a:p>
            <a:pPr marL="228600">
              <a:lnSpc>
                <a:spcPts val="3004"/>
              </a:lnSpc>
            </a:pP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ambele părți ale legăturii fizice</a:t>
            </a:r>
          </a:p>
        </p:txBody>
      </p:sp>
      <p:sp>
        <p:nvSpPr>
          <p:cNvPr id="3311" name="Rectangle 3311"/>
          <p:cNvSpPr/>
          <p:nvPr/>
        </p:nvSpPr>
        <p:spPr>
          <a:xfrm>
            <a:off x="11479530" y="6457823"/>
            <a:ext cx="17442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75</a:t>
            </a:r>
          </a:p>
        </p:txBody>
      </p:sp>
      <p:sp>
        <p:nvSpPr>
          <p:cNvPr id="3312" name="Rectangle 3312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3313" name="Rectangle 3313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4" name="Freeform 331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15" name="Picture 33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316" name="Picture 33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3317" name="Freeform 3317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8" name="Freeform 3318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9" name="Freeform 3319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0" name="Rectangle 3320"/>
          <p:cNvSpPr/>
          <p:nvPr/>
        </p:nvSpPr>
        <p:spPr>
          <a:xfrm>
            <a:off x="598169" y="866112"/>
            <a:ext cx="9612952" cy="51643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PAgP </a:t>
            </a:r>
            <a:r>
              <a:rPr lang="en-GB" sz="4432" b="1" i="0" spc="1247" baseline="0" dirty="0">
                <a:solidFill>
                  <a:srgbClr val="000000"/>
                </a:solidFill>
                <a:latin typeface="WorkSans-Bold"/>
              </a:rPr>
              <a:t>–</a:t>
            </a:r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moduri de negociere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1" i="0" spc="0" baseline="0" dirty="0">
                <a:solidFill>
                  <a:srgbClr val="000000"/>
                </a:solidFill>
                <a:latin typeface="WorkSans-Bold"/>
              </a:rPr>
              <a:t>On</a:t>
            </a:r>
          </a:p>
          <a:p>
            <a:pPr marL="457517">
              <a:lnSpc>
                <a:spcPts val="3137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Interfața formează un channel fără PAgP</a:t>
            </a:r>
          </a:p>
          <a:p>
            <a:pPr marL="457517">
              <a:lnSpc>
                <a:spcPts val="3080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Nu primește/trimite pachete PAgP</a:t>
            </a:r>
          </a:p>
          <a:p>
            <a:pPr marL="457517">
              <a:lnSpc>
                <a:spcPts val="3080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Recomandat pentru switch-uri cu vendori diferiți</a:t>
            </a:r>
          </a:p>
          <a:p>
            <a:pPr marL="0">
              <a:lnSpc>
                <a:spcPts val="3995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1" i="0" spc="0" baseline="0" dirty="0">
                <a:solidFill>
                  <a:srgbClr val="000000"/>
                </a:solidFill>
                <a:latin typeface="WorkSans-Bold"/>
              </a:rPr>
              <a:t>Desirable</a:t>
            </a:r>
          </a:p>
          <a:p>
            <a:pPr marL="457517">
              <a:lnSpc>
                <a:spcPts val="3139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Interfața este într-o stare de negociere activă</a:t>
            </a:r>
          </a:p>
          <a:p>
            <a:pPr marL="457517">
              <a:lnSpc>
                <a:spcPts val="3077"/>
              </a:lnSpc>
            </a:pPr>
            <a:r>
              <a:rPr lang="en-GB" sz="2404" b="0" i="0" spc="9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Inițiază negocieri cu alte interfețe trimițând pachete PAgP</a:t>
            </a:r>
          </a:p>
          <a:p>
            <a:pPr marL="0">
              <a:lnSpc>
                <a:spcPts val="3996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1" i="0" spc="0" baseline="0" dirty="0">
                <a:solidFill>
                  <a:srgbClr val="000000"/>
                </a:solidFill>
                <a:latin typeface="WorkSans-Bold"/>
              </a:rPr>
              <a:t>Auto</a:t>
            </a:r>
          </a:p>
          <a:p>
            <a:pPr marL="457517">
              <a:lnSpc>
                <a:spcPts val="3138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Interfața este într-o stare de negociere pasivă</a:t>
            </a:r>
          </a:p>
          <a:p>
            <a:pPr marL="457517">
              <a:lnSpc>
                <a:spcPts val="3080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Răspunde la pachete PAgP primite, dar nu inițiază negocieri</a:t>
            </a:r>
          </a:p>
        </p:txBody>
      </p:sp>
      <p:sp>
        <p:nvSpPr>
          <p:cNvPr id="3321" name="Rectangle 3321"/>
          <p:cNvSpPr/>
          <p:nvPr/>
        </p:nvSpPr>
        <p:spPr>
          <a:xfrm>
            <a:off x="11476355" y="6457823"/>
            <a:ext cx="178384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76</a:t>
            </a:r>
          </a:p>
        </p:txBody>
      </p:sp>
      <p:sp>
        <p:nvSpPr>
          <p:cNvPr id="3322" name="Rectangle 3322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3323" name="Rectangle 3323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" name="Freeform 332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25" name="Picture 33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326" name="Picture 33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3327" name="Picture 33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6650" y="2495487"/>
            <a:ext cx="2957576" cy="138112"/>
          </a:xfrm>
          <a:prstGeom prst="rect">
            <a:avLst/>
          </a:prstGeom>
          <a:noFill/>
        </p:spPr>
      </p:pic>
      <p:pic>
        <p:nvPicPr>
          <p:cNvPr id="3328" name="Picture 33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8575" y="2400237"/>
            <a:ext cx="2957576" cy="138112"/>
          </a:xfrm>
          <a:prstGeom prst="rect">
            <a:avLst/>
          </a:prstGeom>
          <a:noFill/>
        </p:spPr>
      </p:pic>
      <p:pic>
        <p:nvPicPr>
          <p:cNvPr id="3329" name="Picture 326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257425"/>
            <a:ext cx="962025" cy="390525"/>
          </a:xfrm>
          <a:prstGeom prst="rect">
            <a:avLst/>
          </a:prstGeom>
          <a:noFill/>
        </p:spPr>
      </p:pic>
      <p:pic>
        <p:nvPicPr>
          <p:cNvPr id="3330" name="Picture 333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5451" y="2243202"/>
            <a:ext cx="295275" cy="485775"/>
          </a:xfrm>
          <a:prstGeom prst="rect">
            <a:avLst/>
          </a:prstGeom>
          <a:noFill/>
        </p:spPr>
      </p:pic>
      <p:pic>
        <p:nvPicPr>
          <p:cNvPr id="3331" name="Picture 326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7475" y="2257425"/>
            <a:ext cx="962025" cy="390525"/>
          </a:xfrm>
          <a:prstGeom prst="rect">
            <a:avLst/>
          </a:prstGeom>
          <a:noFill/>
        </p:spPr>
      </p:pic>
      <p:sp>
        <p:nvSpPr>
          <p:cNvPr id="3332" name="Freeform 3332"/>
          <p:cNvSpPr/>
          <p:nvPr/>
        </p:nvSpPr>
        <p:spPr>
          <a:xfrm>
            <a:off x="2407030" y="3497200"/>
            <a:ext cx="1594486" cy="386080"/>
          </a:xfrm>
          <a:custGeom>
            <a:avLst/>
            <a:gdLst/>
            <a:ahLst/>
            <a:cxnLst/>
            <a:rect l="0" t="0" r="0" b="0"/>
            <a:pathLst>
              <a:path w="1594486" h="386080">
                <a:moveTo>
                  <a:pt x="0" y="386080"/>
                </a:moveTo>
                <a:lnTo>
                  <a:pt x="1594486" y="386080"/>
                </a:lnTo>
                <a:lnTo>
                  <a:pt x="1594486" y="0"/>
                </a:lnTo>
                <a:lnTo>
                  <a:pt x="0" y="0"/>
                </a:lnTo>
                <a:lnTo>
                  <a:pt x="0" y="386080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3" name="Freeform 3333"/>
          <p:cNvSpPr/>
          <p:nvPr/>
        </p:nvSpPr>
        <p:spPr>
          <a:xfrm>
            <a:off x="4001515" y="3497200"/>
            <a:ext cx="1923415" cy="386080"/>
          </a:xfrm>
          <a:custGeom>
            <a:avLst/>
            <a:gdLst/>
            <a:ahLst/>
            <a:cxnLst/>
            <a:rect l="0" t="0" r="0" b="0"/>
            <a:pathLst>
              <a:path w="1923415" h="386080">
                <a:moveTo>
                  <a:pt x="0" y="386080"/>
                </a:moveTo>
                <a:lnTo>
                  <a:pt x="1923415" y="386080"/>
                </a:lnTo>
                <a:lnTo>
                  <a:pt x="1923415" y="0"/>
                </a:lnTo>
                <a:lnTo>
                  <a:pt x="0" y="0"/>
                </a:lnTo>
                <a:lnTo>
                  <a:pt x="0" y="386080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4" name="Freeform 3334"/>
          <p:cNvSpPr/>
          <p:nvPr/>
        </p:nvSpPr>
        <p:spPr>
          <a:xfrm>
            <a:off x="5924930" y="3497200"/>
            <a:ext cx="2904364" cy="386080"/>
          </a:xfrm>
          <a:custGeom>
            <a:avLst/>
            <a:gdLst/>
            <a:ahLst/>
            <a:cxnLst/>
            <a:rect l="0" t="0" r="0" b="0"/>
            <a:pathLst>
              <a:path w="2904364" h="386080">
                <a:moveTo>
                  <a:pt x="0" y="386080"/>
                </a:moveTo>
                <a:lnTo>
                  <a:pt x="2904364" y="386080"/>
                </a:lnTo>
                <a:lnTo>
                  <a:pt x="2904364" y="0"/>
                </a:lnTo>
                <a:lnTo>
                  <a:pt x="0" y="0"/>
                </a:lnTo>
                <a:lnTo>
                  <a:pt x="0" y="386080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5" name="Freeform 3335"/>
          <p:cNvSpPr/>
          <p:nvPr/>
        </p:nvSpPr>
        <p:spPr>
          <a:xfrm>
            <a:off x="2407030" y="3883267"/>
            <a:ext cx="1594486" cy="391173"/>
          </a:xfrm>
          <a:custGeom>
            <a:avLst/>
            <a:gdLst/>
            <a:ahLst/>
            <a:cxnLst/>
            <a:rect l="0" t="0" r="0" b="0"/>
            <a:pathLst>
              <a:path w="1594486" h="391173">
                <a:moveTo>
                  <a:pt x="0" y="391173"/>
                </a:moveTo>
                <a:lnTo>
                  <a:pt x="1594486" y="391173"/>
                </a:lnTo>
                <a:lnTo>
                  <a:pt x="1594486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6" name="Freeform 3336"/>
          <p:cNvSpPr/>
          <p:nvPr/>
        </p:nvSpPr>
        <p:spPr>
          <a:xfrm>
            <a:off x="4001515" y="3883267"/>
            <a:ext cx="1923415" cy="391173"/>
          </a:xfrm>
          <a:custGeom>
            <a:avLst/>
            <a:gdLst/>
            <a:ahLst/>
            <a:cxnLst/>
            <a:rect l="0" t="0" r="0" b="0"/>
            <a:pathLst>
              <a:path w="1923415" h="391173">
                <a:moveTo>
                  <a:pt x="0" y="391173"/>
                </a:moveTo>
                <a:lnTo>
                  <a:pt x="1923415" y="391173"/>
                </a:lnTo>
                <a:lnTo>
                  <a:pt x="1923415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7" name="Freeform 3337"/>
          <p:cNvSpPr/>
          <p:nvPr/>
        </p:nvSpPr>
        <p:spPr>
          <a:xfrm>
            <a:off x="5924930" y="3883267"/>
            <a:ext cx="2904364" cy="391173"/>
          </a:xfrm>
          <a:custGeom>
            <a:avLst/>
            <a:gdLst/>
            <a:ahLst/>
            <a:cxnLst/>
            <a:rect l="0" t="0" r="0" b="0"/>
            <a:pathLst>
              <a:path w="2904364" h="391173">
                <a:moveTo>
                  <a:pt x="0" y="391173"/>
                </a:moveTo>
                <a:lnTo>
                  <a:pt x="2904364" y="391173"/>
                </a:lnTo>
                <a:lnTo>
                  <a:pt x="2904364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8" name="Freeform 3338"/>
          <p:cNvSpPr/>
          <p:nvPr/>
        </p:nvSpPr>
        <p:spPr>
          <a:xfrm>
            <a:off x="2407030" y="4274554"/>
            <a:ext cx="1594486" cy="391173"/>
          </a:xfrm>
          <a:custGeom>
            <a:avLst/>
            <a:gdLst/>
            <a:ahLst/>
            <a:cxnLst/>
            <a:rect l="0" t="0" r="0" b="0"/>
            <a:pathLst>
              <a:path w="1594486" h="391173">
                <a:moveTo>
                  <a:pt x="0" y="391173"/>
                </a:moveTo>
                <a:lnTo>
                  <a:pt x="1594486" y="391173"/>
                </a:lnTo>
                <a:lnTo>
                  <a:pt x="1594486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9" name="Freeform 3339"/>
          <p:cNvSpPr/>
          <p:nvPr/>
        </p:nvSpPr>
        <p:spPr>
          <a:xfrm>
            <a:off x="4001515" y="4274554"/>
            <a:ext cx="1923415" cy="391173"/>
          </a:xfrm>
          <a:custGeom>
            <a:avLst/>
            <a:gdLst/>
            <a:ahLst/>
            <a:cxnLst/>
            <a:rect l="0" t="0" r="0" b="0"/>
            <a:pathLst>
              <a:path w="1923415" h="391173">
                <a:moveTo>
                  <a:pt x="0" y="391173"/>
                </a:moveTo>
                <a:lnTo>
                  <a:pt x="1923415" y="391173"/>
                </a:lnTo>
                <a:lnTo>
                  <a:pt x="1923415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0" name="Freeform 3340"/>
          <p:cNvSpPr/>
          <p:nvPr/>
        </p:nvSpPr>
        <p:spPr>
          <a:xfrm>
            <a:off x="5924930" y="4274554"/>
            <a:ext cx="2904364" cy="391173"/>
          </a:xfrm>
          <a:custGeom>
            <a:avLst/>
            <a:gdLst/>
            <a:ahLst/>
            <a:cxnLst/>
            <a:rect l="0" t="0" r="0" b="0"/>
            <a:pathLst>
              <a:path w="2904364" h="391173">
                <a:moveTo>
                  <a:pt x="0" y="391173"/>
                </a:moveTo>
                <a:lnTo>
                  <a:pt x="2904364" y="391173"/>
                </a:lnTo>
                <a:lnTo>
                  <a:pt x="2904364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1" name="Freeform 3341"/>
          <p:cNvSpPr/>
          <p:nvPr/>
        </p:nvSpPr>
        <p:spPr>
          <a:xfrm>
            <a:off x="2407030" y="4665714"/>
            <a:ext cx="1594486" cy="391172"/>
          </a:xfrm>
          <a:custGeom>
            <a:avLst/>
            <a:gdLst/>
            <a:ahLst/>
            <a:cxnLst/>
            <a:rect l="0" t="0" r="0" b="0"/>
            <a:pathLst>
              <a:path w="1594486" h="391172">
                <a:moveTo>
                  <a:pt x="0" y="391172"/>
                </a:moveTo>
                <a:lnTo>
                  <a:pt x="1594486" y="391172"/>
                </a:lnTo>
                <a:lnTo>
                  <a:pt x="1594486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2" name="Freeform 3342"/>
          <p:cNvSpPr/>
          <p:nvPr/>
        </p:nvSpPr>
        <p:spPr>
          <a:xfrm>
            <a:off x="4001515" y="4665714"/>
            <a:ext cx="1923415" cy="391172"/>
          </a:xfrm>
          <a:custGeom>
            <a:avLst/>
            <a:gdLst/>
            <a:ahLst/>
            <a:cxnLst/>
            <a:rect l="0" t="0" r="0" b="0"/>
            <a:pathLst>
              <a:path w="1923415" h="391172">
                <a:moveTo>
                  <a:pt x="0" y="391172"/>
                </a:moveTo>
                <a:lnTo>
                  <a:pt x="1923415" y="391172"/>
                </a:lnTo>
                <a:lnTo>
                  <a:pt x="1923415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3" name="Freeform 3343"/>
          <p:cNvSpPr/>
          <p:nvPr/>
        </p:nvSpPr>
        <p:spPr>
          <a:xfrm>
            <a:off x="5924930" y="4665714"/>
            <a:ext cx="2904364" cy="391172"/>
          </a:xfrm>
          <a:custGeom>
            <a:avLst/>
            <a:gdLst/>
            <a:ahLst/>
            <a:cxnLst/>
            <a:rect l="0" t="0" r="0" b="0"/>
            <a:pathLst>
              <a:path w="2904364" h="391172">
                <a:moveTo>
                  <a:pt x="0" y="391172"/>
                </a:moveTo>
                <a:lnTo>
                  <a:pt x="2904364" y="391172"/>
                </a:lnTo>
                <a:lnTo>
                  <a:pt x="2904364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4" name="Freeform 3344"/>
          <p:cNvSpPr/>
          <p:nvPr/>
        </p:nvSpPr>
        <p:spPr>
          <a:xfrm>
            <a:off x="2407030" y="5056874"/>
            <a:ext cx="1594486" cy="391173"/>
          </a:xfrm>
          <a:custGeom>
            <a:avLst/>
            <a:gdLst/>
            <a:ahLst/>
            <a:cxnLst/>
            <a:rect l="0" t="0" r="0" b="0"/>
            <a:pathLst>
              <a:path w="1594486" h="391173">
                <a:moveTo>
                  <a:pt x="0" y="391173"/>
                </a:moveTo>
                <a:lnTo>
                  <a:pt x="1594486" y="391173"/>
                </a:lnTo>
                <a:lnTo>
                  <a:pt x="1594486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5" name="Freeform 3345"/>
          <p:cNvSpPr/>
          <p:nvPr/>
        </p:nvSpPr>
        <p:spPr>
          <a:xfrm>
            <a:off x="4001515" y="5056874"/>
            <a:ext cx="1923415" cy="391173"/>
          </a:xfrm>
          <a:custGeom>
            <a:avLst/>
            <a:gdLst/>
            <a:ahLst/>
            <a:cxnLst/>
            <a:rect l="0" t="0" r="0" b="0"/>
            <a:pathLst>
              <a:path w="1923415" h="391173">
                <a:moveTo>
                  <a:pt x="0" y="391173"/>
                </a:moveTo>
                <a:lnTo>
                  <a:pt x="1923415" y="391173"/>
                </a:lnTo>
                <a:lnTo>
                  <a:pt x="1923415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6" name="Freeform 3346"/>
          <p:cNvSpPr/>
          <p:nvPr/>
        </p:nvSpPr>
        <p:spPr>
          <a:xfrm>
            <a:off x="5924930" y="5056874"/>
            <a:ext cx="2904364" cy="391173"/>
          </a:xfrm>
          <a:custGeom>
            <a:avLst/>
            <a:gdLst/>
            <a:ahLst/>
            <a:cxnLst/>
            <a:rect l="0" t="0" r="0" b="0"/>
            <a:pathLst>
              <a:path w="2904364" h="391173">
                <a:moveTo>
                  <a:pt x="0" y="391173"/>
                </a:moveTo>
                <a:lnTo>
                  <a:pt x="2904364" y="391173"/>
                </a:lnTo>
                <a:lnTo>
                  <a:pt x="2904364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7" name="Freeform 3347"/>
          <p:cNvSpPr/>
          <p:nvPr/>
        </p:nvSpPr>
        <p:spPr>
          <a:xfrm>
            <a:off x="2407030" y="5448021"/>
            <a:ext cx="1594486" cy="391173"/>
          </a:xfrm>
          <a:custGeom>
            <a:avLst/>
            <a:gdLst/>
            <a:ahLst/>
            <a:cxnLst/>
            <a:rect l="0" t="0" r="0" b="0"/>
            <a:pathLst>
              <a:path w="1594486" h="391173">
                <a:moveTo>
                  <a:pt x="0" y="391173"/>
                </a:moveTo>
                <a:lnTo>
                  <a:pt x="1594486" y="391173"/>
                </a:lnTo>
                <a:lnTo>
                  <a:pt x="1594486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8" name="Freeform 3348"/>
          <p:cNvSpPr/>
          <p:nvPr/>
        </p:nvSpPr>
        <p:spPr>
          <a:xfrm>
            <a:off x="4001515" y="5448021"/>
            <a:ext cx="1923415" cy="391173"/>
          </a:xfrm>
          <a:custGeom>
            <a:avLst/>
            <a:gdLst/>
            <a:ahLst/>
            <a:cxnLst/>
            <a:rect l="0" t="0" r="0" b="0"/>
            <a:pathLst>
              <a:path w="1923415" h="391173">
                <a:moveTo>
                  <a:pt x="0" y="391173"/>
                </a:moveTo>
                <a:lnTo>
                  <a:pt x="1923415" y="391173"/>
                </a:lnTo>
                <a:lnTo>
                  <a:pt x="1923415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9" name="Freeform 3349"/>
          <p:cNvSpPr/>
          <p:nvPr/>
        </p:nvSpPr>
        <p:spPr>
          <a:xfrm>
            <a:off x="5924930" y="5448021"/>
            <a:ext cx="2904364" cy="391173"/>
          </a:xfrm>
          <a:custGeom>
            <a:avLst/>
            <a:gdLst/>
            <a:ahLst/>
            <a:cxnLst/>
            <a:rect l="0" t="0" r="0" b="0"/>
            <a:pathLst>
              <a:path w="2904364" h="391173">
                <a:moveTo>
                  <a:pt x="0" y="391173"/>
                </a:moveTo>
                <a:lnTo>
                  <a:pt x="2904364" y="391173"/>
                </a:lnTo>
                <a:lnTo>
                  <a:pt x="2904364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0" name="Freeform 3350"/>
          <p:cNvSpPr/>
          <p:nvPr/>
        </p:nvSpPr>
        <p:spPr>
          <a:xfrm>
            <a:off x="2407030" y="5839207"/>
            <a:ext cx="1594486" cy="391172"/>
          </a:xfrm>
          <a:custGeom>
            <a:avLst/>
            <a:gdLst/>
            <a:ahLst/>
            <a:cxnLst/>
            <a:rect l="0" t="0" r="0" b="0"/>
            <a:pathLst>
              <a:path w="1594486" h="391172">
                <a:moveTo>
                  <a:pt x="0" y="391172"/>
                </a:moveTo>
                <a:lnTo>
                  <a:pt x="1594486" y="391172"/>
                </a:lnTo>
                <a:lnTo>
                  <a:pt x="1594486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1" name="Freeform 3351"/>
          <p:cNvSpPr/>
          <p:nvPr/>
        </p:nvSpPr>
        <p:spPr>
          <a:xfrm>
            <a:off x="4001515" y="5839207"/>
            <a:ext cx="1923415" cy="391172"/>
          </a:xfrm>
          <a:custGeom>
            <a:avLst/>
            <a:gdLst/>
            <a:ahLst/>
            <a:cxnLst/>
            <a:rect l="0" t="0" r="0" b="0"/>
            <a:pathLst>
              <a:path w="1923415" h="391172">
                <a:moveTo>
                  <a:pt x="0" y="391172"/>
                </a:moveTo>
                <a:lnTo>
                  <a:pt x="1923415" y="391172"/>
                </a:lnTo>
                <a:lnTo>
                  <a:pt x="1923415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2" name="Freeform 3352"/>
          <p:cNvSpPr/>
          <p:nvPr/>
        </p:nvSpPr>
        <p:spPr>
          <a:xfrm>
            <a:off x="5924930" y="5839207"/>
            <a:ext cx="2904364" cy="391172"/>
          </a:xfrm>
          <a:custGeom>
            <a:avLst/>
            <a:gdLst/>
            <a:ahLst/>
            <a:cxnLst/>
            <a:rect l="0" t="0" r="0" b="0"/>
            <a:pathLst>
              <a:path w="2904364" h="391172">
                <a:moveTo>
                  <a:pt x="0" y="391172"/>
                </a:moveTo>
                <a:lnTo>
                  <a:pt x="2904364" y="391172"/>
                </a:lnTo>
                <a:lnTo>
                  <a:pt x="2904364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3" name="Freeform 3353"/>
          <p:cNvSpPr/>
          <p:nvPr/>
        </p:nvSpPr>
        <p:spPr>
          <a:xfrm>
            <a:off x="4001515" y="3478149"/>
            <a:ext cx="0" cy="2771280"/>
          </a:xfrm>
          <a:custGeom>
            <a:avLst/>
            <a:gdLst/>
            <a:ahLst/>
            <a:cxnLst/>
            <a:rect l="0" t="0" r="0" b="0"/>
            <a:pathLst>
              <a:path h="2771280">
                <a:moveTo>
                  <a:pt x="0" y="0"/>
                </a:moveTo>
                <a:lnTo>
                  <a:pt x="0" y="277128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4" name="Freeform 3354"/>
          <p:cNvSpPr/>
          <p:nvPr/>
        </p:nvSpPr>
        <p:spPr>
          <a:xfrm>
            <a:off x="5924930" y="3478149"/>
            <a:ext cx="0" cy="2771280"/>
          </a:xfrm>
          <a:custGeom>
            <a:avLst/>
            <a:gdLst/>
            <a:ahLst/>
            <a:cxnLst/>
            <a:rect l="0" t="0" r="0" b="0"/>
            <a:pathLst>
              <a:path h="2771280">
                <a:moveTo>
                  <a:pt x="0" y="0"/>
                </a:moveTo>
                <a:lnTo>
                  <a:pt x="0" y="277128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5" name="Freeform 3355"/>
          <p:cNvSpPr/>
          <p:nvPr/>
        </p:nvSpPr>
        <p:spPr>
          <a:xfrm>
            <a:off x="2387980" y="3883280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6" name="Freeform 3356"/>
          <p:cNvSpPr/>
          <p:nvPr/>
        </p:nvSpPr>
        <p:spPr>
          <a:xfrm>
            <a:off x="2387980" y="4274440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7" name="Freeform 3357"/>
          <p:cNvSpPr/>
          <p:nvPr/>
        </p:nvSpPr>
        <p:spPr>
          <a:xfrm>
            <a:off x="2387980" y="4665727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8" name="Freeform 3358"/>
          <p:cNvSpPr/>
          <p:nvPr/>
        </p:nvSpPr>
        <p:spPr>
          <a:xfrm>
            <a:off x="2387980" y="5056886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9" name="Freeform 3359"/>
          <p:cNvSpPr/>
          <p:nvPr/>
        </p:nvSpPr>
        <p:spPr>
          <a:xfrm>
            <a:off x="2387980" y="5448047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0" name="Freeform 3360"/>
          <p:cNvSpPr/>
          <p:nvPr/>
        </p:nvSpPr>
        <p:spPr>
          <a:xfrm>
            <a:off x="2387980" y="5839194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1" name="Freeform 3361"/>
          <p:cNvSpPr/>
          <p:nvPr/>
        </p:nvSpPr>
        <p:spPr>
          <a:xfrm>
            <a:off x="2407030" y="3478149"/>
            <a:ext cx="0" cy="2771280"/>
          </a:xfrm>
          <a:custGeom>
            <a:avLst/>
            <a:gdLst/>
            <a:ahLst/>
            <a:cxnLst/>
            <a:rect l="0" t="0" r="0" b="0"/>
            <a:pathLst>
              <a:path h="2771280">
                <a:moveTo>
                  <a:pt x="0" y="0"/>
                </a:moveTo>
                <a:lnTo>
                  <a:pt x="0" y="277128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2" name="Freeform 3362"/>
          <p:cNvSpPr/>
          <p:nvPr/>
        </p:nvSpPr>
        <p:spPr>
          <a:xfrm>
            <a:off x="8829420" y="3478149"/>
            <a:ext cx="0" cy="2771280"/>
          </a:xfrm>
          <a:custGeom>
            <a:avLst/>
            <a:gdLst/>
            <a:ahLst/>
            <a:cxnLst/>
            <a:rect l="0" t="0" r="0" b="0"/>
            <a:pathLst>
              <a:path h="2771280">
                <a:moveTo>
                  <a:pt x="0" y="0"/>
                </a:moveTo>
                <a:lnTo>
                  <a:pt x="0" y="277128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3" name="Freeform 3363"/>
          <p:cNvSpPr/>
          <p:nvPr/>
        </p:nvSpPr>
        <p:spPr>
          <a:xfrm>
            <a:off x="2387980" y="3497199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4" name="Freeform 3364"/>
          <p:cNvSpPr/>
          <p:nvPr/>
        </p:nvSpPr>
        <p:spPr>
          <a:xfrm>
            <a:off x="2387980" y="6230379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5" name="Freeform 3365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6" name="Freeform 3366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7" name="Freeform 3367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8" name="Rectangle 3368"/>
          <p:cNvSpPr/>
          <p:nvPr/>
        </p:nvSpPr>
        <p:spPr>
          <a:xfrm>
            <a:off x="598169" y="866112"/>
            <a:ext cx="4582332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PAgP </a:t>
            </a:r>
            <a:r>
              <a:rPr lang="en-GB" sz="4432" b="1" i="0" spc="1249" baseline="0" dirty="0">
                <a:solidFill>
                  <a:srgbClr val="000000"/>
                </a:solidFill>
                <a:latin typeface="WorkSans-Bold"/>
              </a:rPr>
              <a:t>-</a:t>
            </a:r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negocieri</a:t>
            </a:r>
          </a:p>
        </p:txBody>
      </p:sp>
      <p:sp>
        <p:nvSpPr>
          <p:cNvPr id="3369" name="Rectangle 3369"/>
          <p:cNvSpPr/>
          <p:nvPr/>
        </p:nvSpPr>
        <p:spPr>
          <a:xfrm>
            <a:off x="11482705" y="6457823"/>
            <a:ext cx="17122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77</a:t>
            </a:r>
          </a:p>
        </p:txBody>
      </p:sp>
      <p:sp>
        <p:nvSpPr>
          <p:cNvPr id="3370" name="Rectangle 3370"/>
          <p:cNvSpPr/>
          <p:nvPr/>
        </p:nvSpPr>
        <p:spPr>
          <a:xfrm>
            <a:off x="3302000" y="2481597"/>
            <a:ext cx="3593668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507993" algn="l"/>
                <a:tab pos="3507993" algn="l"/>
              </a:tabLst>
            </a:pPr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A	B	</a:t>
            </a:r>
          </a:p>
        </p:txBody>
      </p:sp>
      <p:sp>
        <p:nvSpPr>
          <p:cNvPr id="3371" name="Rectangle 3371"/>
          <p:cNvSpPr/>
          <p:nvPr/>
        </p:nvSpPr>
        <p:spPr>
          <a:xfrm>
            <a:off x="3864609" y="2194296"/>
            <a:ext cx="771914" cy="6191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336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  <a:p>
            <a:pPr marL="0">
              <a:lnSpc>
                <a:spcPts val="3298"/>
              </a:lnSpc>
            </a:pPr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Fa0/6</a:t>
            </a:r>
          </a:p>
        </p:txBody>
      </p:sp>
      <p:sp>
        <p:nvSpPr>
          <p:cNvPr id="3372" name="Rectangle 3372"/>
          <p:cNvSpPr/>
          <p:nvPr/>
        </p:nvSpPr>
        <p:spPr>
          <a:xfrm>
            <a:off x="5854065" y="2223125"/>
            <a:ext cx="691537" cy="5939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33984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  <a:p>
            <a:pPr marL="0">
              <a:lnSpc>
                <a:spcPts val="3099"/>
              </a:lnSpc>
            </a:pPr>
            <a:r>
              <a:rPr lang="en-GB" sz="1575" b="1" i="0" spc="0" baseline="0" dirty="0">
                <a:solidFill>
                  <a:srgbClr val="000000"/>
                </a:solidFill>
                <a:latin typeface="Consolas-Bold"/>
              </a:rPr>
              <a:t>Fa0/6</a:t>
            </a:r>
          </a:p>
        </p:txBody>
      </p:sp>
      <p:sp>
        <p:nvSpPr>
          <p:cNvPr id="3373" name="Rectangle 3373"/>
          <p:cNvSpPr/>
          <p:nvPr/>
        </p:nvSpPr>
        <p:spPr>
          <a:xfrm>
            <a:off x="2706370" y="3613643"/>
            <a:ext cx="5637500" cy="25497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14705">
              <a:tabLst>
                <a:tab pos="2079624" algn="l"/>
                <a:tab pos="3712208" algn="l"/>
              </a:tabLst>
            </a:pPr>
            <a:r>
              <a:rPr lang="en-GB" sz="1577" b="1" i="0" spc="0" baseline="0" dirty="0">
                <a:solidFill>
                  <a:srgbClr val="FFFFFF"/>
                </a:solidFill>
                <a:latin typeface="Calibri-Bold"/>
              </a:rPr>
              <a:t>SwA	SwB	Channel Establishment</a:t>
            </a:r>
          </a:p>
          <a:p>
            <a:pPr marL="389254">
              <a:lnSpc>
                <a:spcPts val="3077"/>
              </a:lnSpc>
              <a:tabLst>
                <a:tab pos="2149474" algn="l"/>
                <a:tab pos="4509769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On	On	Yes</a:t>
            </a:r>
          </a:p>
          <a:p>
            <a:pPr marL="389254">
              <a:lnSpc>
                <a:spcPts val="3083"/>
              </a:lnSpc>
              <a:tabLst>
                <a:tab pos="1482343" algn="l"/>
                <a:tab pos="4565395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On	Desirable/Auto	No</a:t>
            </a:r>
          </a:p>
          <a:p>
            <a:pPr marL="0">
              <a:lnSpc>
                <a:spcPts val="3084"/>
              </a:lnSpc>
              <a:tabLst>
                <a:tab pos="1760220" algn="l"/>
                <a:tab pos="4509770" algn="l"/>
              </a:tabLst>
            </a:pPr>
            <a:r>
              <a:rPr lang="en-GB" sz="1575" b="0" i="0" spc="0" baseline="0" dirty="0">
                <a:solidFill>
                  <a:srgbClr val="000000"/>
                </a:solidFill>
                <a:latin typeface="Consolas"/>
              </a:rPr>
              <a:t>Desirable	Desirable	Yes</a:t>
            </a:r>
          </a:p>
          <a:p>
            <a:pPr marL="0">
              <a:lnSpc>
                <a:spcPts val="3083"/>
              </a:lnSpc>
              <a:tabLst>
                <a:tab pos="2038350" algn="l"/>
                <a:tab pos="4509770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Desirable	Auto	Yes</a:t>
            </a:r>
          </a:p>
          <a:p>
            <a:pPr marL="278129">
              <a:lnSpc>
                <a:spcPts val="3084"/>
              </a:lnSpc>
              <a:tabLst>
                <a:tab pos="1760219" algn="l"/>
                <a:tab pos="4509769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Auto	Desirable	Yes</a:t>
            </a:r>
          </a:p>
          <a:p>
            <a:pPr marL="278129">
              <a:lnSpc>
                <a:spcPts val="3084"/>
              </a:lnSpc>
              <a:tabLst>
                <a:tab pos="2038349" algn="l"/>
                <a:tab pos="4565395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Auto	Auto	No</a:t>
            </a:r>
          </a:p>
        </p:txBody>
      </p:sp>
      <p:sp>
        <p:nvSpPr>
          <p:cNvPr id="3374" name="Rectangle 3374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3375" name="Rectangle 3375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Freeform 337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77" name="Picture 337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378" name="Picture 337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3379" name="Freeform 3379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0" name="Freeform 3380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1" name="Freeform 3381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2" name="Rectangle 3382"/>
          <p:cNvSpPr/>
          <p:nvPr/>
        </p:nvSpPr>
        <p:spPr>
          <a:xfrm>
            <a:off x="598169" y="866112"/>
            <a:ext cx="8235501" cy="24098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LACP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0" i="0" spc="0" baseline="0" dirty="0">
                <a:solidFill>
                  <a:srgbClr val="000000"/>
                </a:solidFill>
                <a:latin typeface="WorkSans-Regular"/>
              </a:rPr>
              <a:t>Link Aggregation Control Protocol</a:t>
            </a:r>
          </a:p>
          <a:p>
            <a:pPr marL="0">
              <a:lnSpc>
                <a:spcPts val="4056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IEEE 802.3ad (mai nou IEEE 802.1AX)</a:t>
            </a:r>
          </a:p>
          <a:p>
            <a:pPr marL="0">
              <a:lnSpc>
                <a:spcPts val="3980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0" i="0" spc="0" baseline="0" dirty="0">
                <a:solidFill>
                  <a:srgbClr val="000000"/>
                </a:solidFill>
                <a:latin typeface="WorkSans-Regular"/>
              </a:rPr>
              <a:t>Funcții similare cu PAgP, doar modurile diferă</a:t>
            </a:r>
          </a:p>
        </p:txBody>
      </p:sp>
      <p:sp>
        <p:nvSpPr>
          <p:cNvPr id="3383" name="Rectangle 3383"/>
          <p:cNvSpPr/>
          <p:nvPr/>
        </p:nvSpPr>
        <p:spPr>
          <a:xfrm>
            <a:off x="11474831" y="6457823"/>
            <a:ext cx="179603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78</a:t>
            </a:r>
          </a:p>
        </p:txBody>
      </p:sp>
      <p:sp>
        <p:nvSpPr>
          <p:cNvPr id="3384" name="Rectangle 3384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3385" name="Rectangle 3385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" name="Freeform 338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87" name="Picture 338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388" name="Picture 338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3389" name="Freeform 3389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0" name="Freeform 3390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1" name="Freeform 3391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2" name="Rectangle 3392"/>
          <p:cNvSpPr/>
          <p:nvPr/>
        </p:nvSpPr>
        <p:spPr>
          <a:xfrm>
            <a:off x="598169" y="866112"/>
            <a:ext cx="9650482" cy="51643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LACP </a:t>
            </a:r>
            <a:r>
              <a:rPr lang="en-GB" sz="4432" b="1" i="0" spc="1247" baseline="0" dirty="0">
                <a:solidFill>
                  <a:srgbClr val="000000"/>
                </a:solidFill>
                <a:latin typeface="WorkSans-Bold"/>
              </a:rPr>
              <a:t>–</a:t>
            </a:r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moduri de negociere</a:t>
            </a:r>
          </a:p>
          <a:p>
            <a:pPr marL="0">
              <a:lnSpc>
                <a:spcPts val="5739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1" i="0" spc="0" baseline="0" dirty="0">
                <a:solidFill>
                  <a:srgbClr val="000000"/>
                </a:solidFill>
                <a:latin typeface="WorkSans-Bold"/>
              </a:rPr>
              <a:t>On</a:t>
            </a:r>
          </a:p>
          <a:p>
            <a:pPr marL="457517">
              <a:lnSpc>
                <a:spcPts val="3137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Interfața formează un channel fără LACP</a:t>
            </a:r>
          </a:p>
          <a:p>
            <a:pPr marL="457517">
              <a:lnSpc>
                <a:spcPts val="3080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Nu primește/trimite pachete LACP</a:t>
            </a:r>
          </a:p>
          <a:p>
            <a:pPr marL="457517">
              <a:lnSpc>
                <a:spcPts val="3080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Recomandat pentru switch-uri cu vendori diferiți</a:t>
            </a:r>
          </a:p>
          <a:p>
            <a:pPr marL="0">
              <a:lnSpc>
                <a:spcPts val="3995"/>
              </a:lnSpc>
            </a:pPr>
            <a:r>
              <a:rPr lang="en-GB" sz="2777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7" b="1" i="0" spc="0" baseline="0" dirty="0">
                <a:solidFill>
                  <a:srgbClr val="000000"/>
                </a:solidFill>
                <a:latin typeface="WorkSans-Bold"/>
              </a:rPr>
              <a:t>Active</a:t>
            </a:r>
          </a:p>
          <a:p>
            <a:pPr marL="457517">
              <a:lnSpc>
                <a:spcPts val="3139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Interfața este într-o stare de negociere activă</a:t>
            </a:r>
          </a:p>
          <a:p>
            <a:pPr marL="457517">
              <a:lnSpc>
                <a:spcPts val="3077"/>
              </a:lnSpc>
            </a:pPr>
            <a:r>
              <a:rPr lang="en-GB" sz="2404" b="0" i="0" spc="9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4" b="0" i="0" spc="0" baseline="0" dirty="0">
                <a:solidFill>
                  <a:srgbClr val="000000"/>
                </a:solidFill>
                <a:latin typeface="WorkSans-Regular"/>
              </a:rPr>
              <a:t>Inițiază negocieri cu alte interfețe trimițând pachete LACP</a:t>
            </a:r>
          </a:p>
          <a:p>
            <a:pPr marL="0">
              <a:lnSpc>
                <a:spcPts val="3996"/>
              </a:lnSpc>
            </a:pPr>
            <a:r>
              <a:rPr lang="en-GB" sz="2779" b="0" i="0" spc="82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779" b="1" i="0" spc="0" baseline="0" dirty="0">
                <a:solidFill>
                  <a:srgbClr val="000000"/>
                </a:solidFill>
                <a:latin typeface="WorkSans-Bold"/>
              </a:rPr>
              <a:t>Passive</a:t>
            </a:r>
          </a:p>
          <a:p>
            <a:pPr marL="457517">
              <a:lnSpc>
                <a:spcPts val="3138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Interfața este într-o stare de negociere pasivă</a:t>
            </a:r>
          </a:p>
          <a:p>
            <a:pPr marL="457517">
              <a:lnSpc>
                <a:spcPts val="3080"/>
              </a:lnSpc>
            </a:pPr>
            <a:r>
              <a:rPr lang="en-GB" sz="2402" b="0" i="0" spc="9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en-GB" sz="2402" b="0" i="0" spc="0" baseline="0" dirty="0">
                <a:solidFill>
                  <a:srgbClr val="000000"/>
                </a:solidFill>
                <a:latin typeface="WorkSans-Regular"/>
              </a:rPr>
              <a:t>Răspunde la pachete LACP primite, dar nu inițiază negocieri</a:t>
            </a:r>
          </a:p>
        </p:txBody>
      </p:sp>
      <p:sp>
        <p:nvSpPr>
          <p:cNvPr id="3393" name="Rectangle 3393"/>
          <p:cNvSpPr/>
          <p:nvPr/>
        </p:nvSpPr>
        <p:spPr>
          <a:xfrm>
            <a:off x="11474831" y="6457823"/>
            <a:ext cx="17975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79</a:t>
            </a:r>
          </a:p>
        </p:txBody>
      </p:sp>
      <p:sp>
        <p:nvSpPr>
          <p:cNvPr id="3394" name="Rectangle 3394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3395" name="Rectangle 3395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Freeform 30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288544"/>
                </a:moveTo>
                <a:lnTo>
                  <a:pt x="773176" y="182368"/>
                </a:lnTo>
                <a:lnTo>
                  <a:pt x="1416811" y="182368"/>
                </a:lnTo>
                <a:lnTo>
                  <a:pt x="1416811" y="292100"/>
                </a:lnTo>
                <a:lnTo>
                  <a:pt x="1407667" y="292100"/>
                </a:lnTo>
                <a:lnTo>
                  <a:pt x="1407667" y="390398"/>
                </a:lnTo>
                <a:lnTo>
                  <a:pt x="583437" y="390398"/>
                </a:lnTo>
                <a:lnTo>
                  <a:pt x="583437" y="288544"/>
                </a:lnTo>
                <a:close/>
                <a:moveTo>
                  <a:pt x="6569456" y="6858000"/>
                </a:moveTo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3" name="Picture 3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04" name="Picture 30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305" name="Picture 30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1958912"/>
            <a:ext cx="2030476" cy="811212"/>
          </a:xfrm>
          <a:prstGeom prst="rect">
            <a:avLst/>
          </a:prstGeom>
          <a:noFill/>
        </p:spPr>
      </p:pic>
      <p:pic>
        <p:nvPicPr>
          <p:cNvPr id="306" name="Picture 30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5675" y="2073212"/>
            <a:ext cx="1725676" cy="668337"/>
          </a:xfrm>
          <a:prstGeom prst="rect">
            <a:avLst/>
          </a:prstGeom>
          <a:noFill/>
        </p:spPr>
      </p:pic>
      <p:sp>
        <p:nvSpPr>
          <p:cNvPr id="307" name="Freeform 307"/>
          <p:cNvSpPr/>
          <p:nvPr/>
        </p:nvSpPr>
        <p:spPr>
          <a:xfrm>
            <a:off x="2162175" y="2028825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2560573" y="4829175"/>
                </a:moveTo>
              </a:path>
            </a:pathLst>
          </a:custGeom>
          <a:solidFill>
            <a:srgbClr val="DAE5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2162175" y="2028825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2560573" y="482917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9" name="Picture 3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2673287"/>
            <a:ext cx="2030476" cy="811212"/>
          </a:xfrm>
          <a:prstGeom prst="rect">
            <a:avLst/>
          </a:prstGeom>
          <a:noFill/>
        </p:spPr>
      </p:pic>
      <p:pic>
        <p:nvPicPr>
          <p:cNvPr id="310" name="Picture 3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0925" y="2787587"/>
            <a:ext cx="1535048" cy="668337"/>
          </a:xfrm>
          <a:prstGeom prst="rect">
            <a:avLst/>
          </a:prstGeom>
          <a:noFill/>
        </p:spPr>
      </p:pic>
      <p:sp>
        <p:nvSpPr>
          <p:cNvPr id="311" name="Freeform 311"/>
          <p:cNvSpPr/>
          <p:nvPr/>
        </p:nvSpPr>
        <p:spPr>
          <a:xfrm>
            <a:off x="2162175" y="2743200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1846198" y="411480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2162175" y="2743200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1846198" y="41148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3" name="Picture 31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3387662"/>
            <a:ext cx="2030476" cy="811212"/>
          </a:xfrm>
          <a:prstGeom prst="rect">
            <a:avLst/>
          </a:prstGeom>
          <a:noFill/>
        </p:spPr>
      </p:pic>
      <p:pic>
        <p:nvPicPr>
          <p:cNvPr id="314" name="Picture 31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3501962"/>
            <a:ext cx="2040001" cy="668337"/>
          </a:xfrm>
          <a:prstGeom prst="rect">
            <a:avLst/>
          </a:prstGeom>
          <a:noFill/>
        </p:spPr>
      </p:pic>
      <p:sp>
        <p:nvSpPr>
          <p:cNvPr id="315" name="Freeform 315"/>
          <p:cNvSpPr/>
          <p:nvPr/>
        </p:nvSpPr>
        <p:spPr>
          <a:xfrm>
            <a:off x="2162175" y="3457575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1131823" y="3400425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>
            <a:off x="2162175" y="3457575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1131823" y="340042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>
            <a:off x="2162175" y="4171950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417448" y="26860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2162175" y="4171950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49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49"/>
                </a:cubicBezTo>
                <a:close/>
                <a:moveTo>
                  <a:pt x="417448" y="26860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9" name="Picture 31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4816475"/>
            <a:ext cx="2030476" cy="811212"/>
          </a:xfrm>
          <a:prstGeom prst="rect">
            <a:avLst/>
          </a:prstGeom>
          <a:noFill/>
        </p:spPr>
      </p:pic>
      <p:pic>
        <p:nvPicPr>
          <p:cNvPr id="320" name="Picture 32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7625" y="4930839"/>
            <a:ext cx="1001712" cy="668337"/>
          </a:xfrm>
          <a:prstGeom prst="rect">
            <a:avLst/>
          </a:prstGeom>
          <a:noFill/>
        </p:spPr>
      </p:pic>
      <p:sp>
        <p:nvSpPr>
          <p:cNvPr id="321" name="Freeform 321"/>
          <p:cNvSpPr/>
          <p:nvPr/>
        </p:nvSpPr>
        <p:spPr>
          <a:xfrm>
            <a:off x="2162175" y="4886325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50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50"/>
                </a:cubicBezTo>
                <a:close/>
                <a:moveTo>
                  <a:pt x="-296927" y="1971675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>
            <a:off x="2162175" y="4886325"/>
            <a:ext cx="1857375" cy="638175"/>
          </a:xfrm>
          <a:custGeom>
            <a:avLst/>
            <a:gdLst/>
            <a:ahLst/>
            <a:cxnLst/>
            <a:rect l="0" t="0" r="0" b="0"/>
            <a:pathLst>
              <a:path w="1857375" h="638175">
                <a:moveTo>
                  <a:pt x="0" y="106427"/>
                </a:moveTo>
                <a:cubicBezTo>
                  <a:pt x="0" y="47625"/>
                  <a:pt x="47625" y="0"/>
                  <a:pt x="106426" y="0"/>
                </a:cubicBezTo>
                <a:lnTo>
                  <a:pt x="1750948" y="0"/>
                </a:lnTo>
                <a:cubicBezTo>
                  <a:pt x="1809750" y="0"/>
                  <a:pt x="1857375" y="47625"/>
                  <a:pt x="1857375" y="106427"/>
                </a:cubicBezTo>
                <a:lnTo>
                  <a:pt x="1857375" y="531750"/>
                </a:lnTo>
                <a:cubicBezTo>
                  <a:pt x="1857375" y="590550"/>
                  <a:pt x="1809750" y="638175"/>
                  <a:pt x="1750948" y="638175"/>
                </a:cubicBezTo>
                <a:lnTo>
                  <a:pt x="106426" y="638175"/>
                </a:lnTo>
                <a:cubicBezTo>
                  <a:pt x="47625" y="638175"/>
                  <a:pt x="0" y="590550"/>
                  <a:pt x="0" y="531750"/>
                </a:cubicBezTo>
                <a:close/>
                <a:moveTo>
                  <a:pt x="-296927" y="197167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>
            <a:off x="5105400" y="3057525"/>
            <a:ext cx="4219575" cy="1428750"/>
          </a:xfrm>
          <a:custGeom>
            <a:avLst/>
            <a:gdLst/>
            <a:ahLst/>
            <a:cxnLst/>
            <a:rect l="0" t="0" r="0" b="0"/>
            <a:pathLst>
              <a:path w="4219575" h="1428750">
                <a:moveTo>
                  <a:pt x="0" y="238125"/>
                </a:moveTo>
                <a:cubicBezTo>
                  <a:pt x="0" y="106554"/>
                  <a:pt x="106553" y="0"/>
                  <a:pt x="238125" y="0"/>
                </a:cubicBezTo>
                <a:lnTo>
                  <a:pt x="3981450" y="0"/>
                </a:lnTo>
                <a:cubicBezTo>
                  <a:pt x="4113021" y="0"/>
                  <a:pt x="4219575" y="106554"/>
                  <a:pt x="4219575" y="238125"/>
                </a:cubicBezTo>
                <a:lnTo>
                  <a:pt x="4219575" y="1190625"/>
                </a:lnTo>
                <a:cubicBezTo>
                  <a:pt x="4219575" y="1322198"/>
                  <a:pt x="4113021" y="1428750"/>
                  <a:pt x="3981450" y="1428750"/>
                </a:cubicBezTo>
                <a:lnTo>
                  <a:pt x="238125" y="1428750"/>
                </a:lnTo>
                <a:cubicBezTo>
                  <a:pt x="106553" y="1428750"/>
                  <a:pt x="0" y="1322198"/>
                  <a:pt x="0" y="1190625"/>
                </a:cubicBezTo>
                <a:close/>
                <a:moveTo>
                  <a:pt x="-1543050" y="3800475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5105400" y="3057525"/>
            <a:ext cx="4219575" cy="1428750"/>
          </a:xfrm>
          <a:custGeom>
            <a:avLst/>
            <a:gdLst/>
            <a:ahLst/>
            <a:cxnLst/>
            <a:rect l="0" t="0" r="0" b="0"/>
            <a:pathLst>
              <a:path w="4219575" h="1428750">
                <a:moveTo>
                  <a:pt x="0" y="238125"/>
                </a:moveTo>
                <a:cubicBezTo>
                  <a:pt x="0" y="106554"/>
                  <a:pt x="106553" y="0"/>
                  <a:pt x="238125" y="0"/>
                </a:cubicBezTo>
                <a:lnTo>
                  <a:pt x="3981450" y="0"/>
                </a:lnTo>
                <a:cubicBezTo>
                  <a:pt x="4113021" y="0"/>
                  <a:pt x="4219575" y="106554"/>
                  <a:pt x="4219575" y="238125"/>
                </a:cubicBezTo>
                <a:lnTo>
                  <a:pt x="4219575" y="1190625"/>
                </a:lnTo>
                <a:cubicBezTo>
                  <a:pt x="4219575" y="1322198"/>
                  <a:pt x="4113021" y="1428750"/>
                  <a:pt x="3981450" y="1428750"/>
                </a:cubicBezTo>
                <a:lnTo>
                  <a:pt x="238125" y="1428750"/>
                </a:lnTo>
                <a:cubicBezTo>
                  <a:pt x="106553" y="1428750"/>
                  <a:pt x="0" y="1322198"/>
                  <a:pt x="0" y="1190625"/>
                </a:cubicBezTo>
                <a:close/>
                <a:moveTo>
                  <a:pt x="-1543050" y="380047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5105400" y="4686300"/>
            <a:ext cx="3867150" cy="1619250"/>
          </a:xfrm>
          <a:custGeom>
            <a:avLst/>
            <a:gdLst/>
            <a:ahLst/>
            <a:cxnLst/>
            <a:rect l="0" t="0" r="0" b="0"/>
            <a:pathLst>
              <a:path w="3867150" h="1619250">
                <a:moveTo>
                  <a:pt x="0" y="269875"/>
                </a:moveTo>
                <a:cubicBezTo>
                  <a:pt x="0" y="120777"/>
                  <a:pt x="120777" y="0"/>
                  <a:pt x="269875" y="0"/>
                </a:cubicBezTo>
                <a:lnTo>
                  <a:pt x="3597275" y="0"/>
                </a:lnTo>
                <a:cubicBezTo>
                  <a:pt x="3746372" y="0"/>
                  <a:pt x="3867150" y="120777"/>
                  <a:pt x="3867150" y="269875"/>
                </a:cubicBezTo>
                <a:lnTo>
                  <a:pt x="3867150" y="1349375"/>
                </a:lnTo>
                <a:cubicBezTo>
                  <a:pt x="3867150" y="1498423"/>
                  <a:pt x="3746372" y="1619250"/>
                  <a:pt x="3597275" y="1619250"/>
                </a:cubicBezTo>
                <a:lnTo>
                  <a:pt x="269875" y="1619250"/>
                </a:lnTo>
                <a:cubicBezTo>
                  <a:pt x="120777" y="1619250"/>
                  <a:pt x="0" y="1498423"/>
                  <a:pt x="0" y="1349375"/>
                </a:cubicBezTo>
                <a:close/>
                <a:moveTo>
                  <a:pt x="-3203575" y="2171700"/>
                </a:moveTo>
              </a:path>
            </a:pathLst>
          </a:custGeom>
          <a:solidFill>
            <a:srgbClr val="F2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5105400" y="4686300"/>
            <a:ext cx="3867150" cy="1619250"/>
          </a:xfrm>
          <a:custGeom>
            <a:avLst/>
            <a:gdLst/>
            <a:ahLst/>
            <a:cxnLst/>
            <a:rect l="0" t="0" r="0" b="0"/>
            <a:pathLst>
              <a:path w="3867150" h="1619250">
                <a:moveTo>
                  <a:pt x="0" y="269875"/>
                </a:moveTo>
                <a:cubicBezTo>
                  <a:pt x="0" y="120777"/>
                  <a:pt x="120777" y="0"/>
                  <a:pt x="269875" y="0"/>
                </a:cubicBezTo>
                <a:lnTo>
                  <a:pt x="3597275" y="0"/>
                </a:lnTo>
                <a:cubicBezTo>
                  <a:pt x="3746372" y="0"/>
                  <a:pt x="3867150" y="120777"/>
                  <a:pt x="3867150" y="269875"/>
                </a:cubicBezTo>
                <a:lnTo>
                  <a:pt x="3867150" y="1349375"/>
                </a:lnTo>
                <a:cubicBezTo>
                  <a:pt x="3867150" y="1498423"/>
                  <a:pt x="3746372" y="1619250"/>
                  <a:pt x="3597275" y="1619250"/>
                </a:cubicBezTo>
                <a:lnTo>
                  <a:pt x="269875" y="1619250"/>
                </a:lnTo>
                <a:cubicBezTo>
                  <a:pt x="120777" y="1619250"/>
                  <a:pt x="0" y="1498423"/>
                  <a:pt x="0" y="1349375"/>
                </a:cubicBezTo>
                <a:close/>
                <a:moveTo>
                  <a:pt x="-3203575" y="217170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7" name="Picture 32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372" y="3763899"/>
            <a:ext cx="1058798" cy="1349121"/>
          </a:xfrm>
          <a:prstGeom prst="rect">
            <a:avLst/>
          </a:prstGeom>
          <a:noFill/>
        </p:spPr>
      </p:pic>
      <p:pic>
        <p:nvPicPr>
          <p:cNvPr id="328" name="Picture 32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215" y="5179442"/>
            <a:ext cx="1052956" cy="466051"/>
          </a:xfrm>
          <a:prstGeom prst="rect">
            <a:avLst/>
          </a:prstGeom>
          <a:noFill/>
        </p:spPr>
      </p:pic>
      <p:pic>
        <p:nvPicPr>
          <p:cNvPr id="329" name="Picture 329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475" y="809625"/>
            <a:ext cx="1971675" cy="1981200"/>
          </a:xfrm>
          <a:prstGeom prst="rect">
            <a:avLst/>
          </a:prstGeom>
          <a:noFill/>
        </p:spPr>
      </p:pic>
      <p:sp>
        <p:nvSpPr>
          <p:cNvPr id="330" name="Freeform 330"/>
          <p:cNvSpPr/>
          <p:nvPr/>
        </p:nvSpPr>
        <p:spPr>
          <a:xfrm>
            <a:off x="766826" y="176018"/>
            <a:ext cx="656336" cy="122432"/>
          </a:xfrm>
          <a:custGeom>
            <a:avLst/>
            <a:gdLst/>
            <a:ahLst/>
            <a:cxnLst/>
            <a:rect l="0" t="0" r="0" b="0"/>
            <a:pathLst>
              <a:path w="656336" h="122432">
                <a:moveTo>
                  <a:pt x="1" y="122432"/>
                </a:moveTo>
                <a:lnTo>
                  <a:pt x="656336" y="122432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1982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577088" y="282194"/>
            <a:ext cx="836930" cy="114554"/>
          </a:xfrm>
          <a:custGeom>
            <a:avLst/>
            <a:gdLst/>
            <a:ahLst/>
            <a:cxnLst/>
            <a:rect l="0" t="0" r="0" b="0"/>
            <a:pathLst>
              <a:path w="836930" h="114554">
                <a:moveTo>
                  <a:pt x="0" y="114554"/>
                </a:moveTo>
                <a:lnTo>
                  <a:pt x="836930" y="114554"/>
                </a:lnTo>
                <a:lnTo>
                  <a:pt x="836930" y="0"/>
                </a:lnTo>
                <a:lnTo>
                  <a:pt x="1" y="0"/>
                </a:lnTo>
                <a:close/>
                <a:moveTo>
                  <a:pt x="5884165" y="6575806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Rectangle 333"/>
          <p:cNvSpPr/>
          <p:nvPr/>
        </p:nvSpPr>
        <p:spPr>
          <a:xfrm>
            <a:off x="598169" y="866112"/>
            <a:ext cx="5824467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Probleme în LAN-uri </a:t>
            </a:r>
          </a:p>
        </p:txBody>
      </p:sp>
      <p:sp>
        <p:nvSpPr>
          <p:cNvPr id="334" name="Rectangle 334"/>
          <p:cNvSpPr/>
          <p:nvPr/>
        </p:nvSpPr>
        <p:spPr>
          <a:xfrm>
            <a:off x="11560556" y="6457823"/>
            <a:ext cx="93878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8</a:t>
            </a:r>
          </a:p>
        </p:txBody>
      </p:sp>
      <p:sp>
        <p:nvSpPr>
          <p:cNvPr id="335" name="Rectangle 335"/>
          <p:cNvSpPr/>
          <p:nvPr/>
        </p:nvSpPr>
        <p:spPr>
          <a:xfrm>
            <a:off x="2452751" y="2197281"/>
            <a:ext cx="1293642" cy="30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Securitate</a:t>
            </a:r>
          </a:p>
        </p:txBody>
      </p:sp>
      <p:sp>
        <p:nvSpPr>
          <p:cNvPr id="336" name="Rectangle 336"/>
          <p:cNvSpPr/>
          <p:nvPr/>
        </p:nvSpPr>
        <p:spPr>
          <a:xfrm>
            <a:off x="2547366" y="2912377"/>
            <a:ext cx="1097754" cy="3024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Eficiență</a:t>
            </a:r>
          </a:p>
        </p:txBody>
      </p:sp>
      <p:sp>
        <p:nvSpPr>
          <p:cNvPr id="337" name="Rectangle 337"/>
          <p:cNvSpPr/>
          <p:nvPr/>
        </p:nvSpPr>
        <p:spPr>
          <a:xfrm>
            <a:off x="2295525" y="3628318"/>
            <a:ext cx="1605980" cy="17326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Administrare</a:t>
            </a:r>
          </a:p>
          <a:p>
            <a:pPr marL="315341">
              <a:lnSpc>
                <a:spcPts val="4430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Calitate </a:t>
            </a:r>
          </a:p>
          <a:p>
            <a:pPr marL="457454">
              <a:lnSpc>
                <a:spcPts val="2401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(QoS)</a:t>
            </a:r>
          </a:p>
          <a:p>
            <a:pPr marL="516254">
              <a:lnSpc>
                <a:spcPts val="4433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Cost</a:t>
            </a:r>
          </a:p>
        </p:txBody>
      </p:sp>
      <p:sp>
        <p:nvSpPr>
          <p:cNvPr id="338" name="Rectangle 338"/>
          <p:cNvSpPr/>
          <p:nvPr/>
        </p:nvSpPr>
        <p:spPr>
          <a:xfrm>
            <a:off x="5268595" y="3168536"/>
            <a:ext cx="3933664" cy="30932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Echipamentele folosite trebuie </a:t>
            </a:r>
          </a:p>
          <a:p>
            <a:pPr marL="0">
              <a:lnSpc>
                <a:spcPts val="2404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să asigure cerințele fără să </a:t>
            </a:r>
          </a:p>
          <a:p>
            <a:pPr marL="0">
              <a:lnSpc>
                <a:spcPts val="2403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necesite investiții mult prea </a:t>
            </a:r>
          </a:p>
          <a:p>
            <a:pPr marL="0">
              <a:lnSpc>
                <a:spcPts val="2403"/>
              </a:lnSpc>
            </a:pPr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mari</a:t>
            </a:r>
          </a:p>
          <a:p>
            <a:pPr marL="8508">
              <a:lnSpc>
                <a:spcPts val="5149"/>
              </a:lnSpc>
            </a:pPr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Soluție: găsirea unei </a:t>
            </a:r>
          </a:p>
          <a:p>
            <a:pPr marL="8508">
              <a:lnSpc>
                <a:spcPts val="2404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metode software pentru a </a:t>
            </a:r>
          </a:p>
          <a:p>
            <a:pPr marL="8508">
              <a:lnSpc>
                <a:spcPts val="2403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rezolva toate cerințele, </a:t>
            </a:r>
          </a:p>
          <a:p>
            <a:pPr marL="8508">
              <a:lnSpc>
                <a:spcPts val="2403"/>
              </a:lnSpc>
            </a:pPr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folosind echipamentele </a:t>
            </a:r>
          </a:p>
          <a:p>
            <a:pPr marL="8508">
              <a:lnSpc>
                <a:spcPts val="2404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existente</a:t>
            </a:r>
          </a:p>
        </p:txBody>
      </p:sp>
      <p:sp>
        <p:nvSpPr>
          <p:cNvPr id="339" name="Rectangle 339"/>
          <p:cNvSpPr/>
          <p:nvPr/>
        </p:nvSpPr>
        <p:spPr>
          <a:xfrm>
            <a:off x="587704" y="166244"/>
            <a:ext cx="828961" cy="234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7231"/>
            <a:r>
              <a:rPr lang="en-GB" sz="1000" b="1" i="0" spc="0" baseline="0" dirty="0">
                <a:solidFill>
                  <a:srgbClr val="452F20"/>
                </a:solidFill>
                <a:latin typeface="Arial"/>
              </a:rPr>
              <a:t>SYSTEMS</a:t>
            </a:r>
          </a:p>
          <a:p>
            <a:pPr marL="0">
              <a:lnSpc>
                <a:spcPts val="728"/>
              </a:lnSpc>
            </a:pPr>
            <a:r>
              <a:rPr lang="en-GB" sz="700" b="0" i="0" spc="0" baseline="0" dirty="0">
                <a:solidFill>
                  <a:srgbClr val="9A5D07"/>
                </a:solidFill>
                <a:latin typeface="Arial"/>
              </a:rPr>
              <a:t>TXT</a:t>
            </a:r>
            <a:r>
              <a:rPr lang="en-GB" sz="700" b="0" i="0" spc="-57" baseline="0" dirty="0">
                <a:solidFill>
                  <a:srgbClr val="9A5D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D07"/>
                </a:solidFill>
                <a:latin typeface="Arial"/>
              </a:rPr>
              <a:t>LABORATORY</a:t>
            </a:r>
          </a:p>
        </p:txBody>
      </p:sp>
      <p:sp>
        <p:nvSpPr>
          <p:cNvPr id="340" name="Rectangle 340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6" name="Freeform 339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97" name="Picture 339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398" name="Picture 339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3399" name="Picture 33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6650" y="2495487"/>
            <a:ext cx="2957576" cy="138112"/>
          </a:xfrm>
          <a:prstGeom prst="rect">
            <a:avLst/>
          </a:prstGeom>
          <a:noFill/>
        </p:spPr>
      </p:pic>
      <p:pic>
        <p:nvPicPr>
          <p:cNvPr id="3400" name="Picture 33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8575" y="2400237"/>
            <a:ext cx="2957576" cy="138112"/>
          </a:xfrm>
          <a:prstGeom prst="rect">
            <a:avLst/>
          </a:prstGeom>
          <a:noFill/>
        </p:spPr>
      </p:pic>
      <p:pic>
        <p:nvPicPr>
          <p:cNvPr id="3401" name="Picture 326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257425"/>
            <a:ext cx="962025" cy="390525"/>
          </a:xfrm>
          <a:prstGeom prst="rect">
            <a:avLst/>
          </a:prstGeom>
          <a:noFill/>
        </p:spPr>
      </p:pic>
      <p:pic>
        <p:nvPicPr>
          <p:cNvPr id="3402" name="Picture 340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5451" y="2243202"/>
            <a:ext cx="295275" cy="485775"/>
          </a:xfrm>
          <a:prstGeom prst="rect">
            <a:avLst/>
          </a:prstGeom>
          <a:noFill/>
        </p:spPr>
      </p:pic>
      <p:pic>
        <p:nvPicPr>
          <p:cNvPr id="3403" name="Picture 326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7475" y="2257425"/>
            <a:ext cx="962025" cy="390525"/>
          </a:xfrm>
          <a:prstGeom prst="rect">
            <a:avLst/>
          </a:prstGeom>
          <a:noFill/>
        </p:spPr>
      </p:pic>
      <p:sp>
        <p:nvSpPr>
          <p:cNvPr id="3404" name="Freeform 3404"/>
          <p:cNvSpPr/>
          <p:nvPr/>
        </p:nvSpPr>
        <p:spPr>
          <a:xfrm>
            <a:off x="2407030" y="3497200"/>
            <a:ext cx="1594486" cy="386080"/>
          </a:xfrm>
          <a:custGeom>
            <a:avLst/>
            <a:gdLst/>
            <a:ahLst/>
            <a:cxnLst/>
            <a:rect l="0" t="0" r="0" b="0"/>
            <a:pathLst>
              <a:path w="1594486" h="386080">
                <a:moveTo>
                  <a:pt x="0" y="386080"/>
                </a:moveTo>
                <a:lnTo>
                  <a:pt x="1594486" y="386080"/>
                </a:lnTo>
                <a:lnTo>
                  <a:pt x="1594486" y="0"/>
                </a:lnTo>
                <a:lnTo>
                  <a:pt x="0" y="0"/>
                </a:lnTo>
                <a:lnTo>
                  <a:pt x="0" y="386080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5" name="Freeform 3405"/>
          <p:cNvSpPr/>
          <p:nvPr/>
        </p:nvSpPr>
        <p:spPr>
          <a:xfrm>
            <a:off x="4001515" y="3497200"/>
            <a:ext cx="1923415" cy="386080"/>
          </a:xfrm>
          <a:custGeom>
            <a:avLst/>
            <a:gdLst/>
            <a:ahLst/>
            <a:cxnLst/>
            <a:rect l="0" t="0" r="0" b="0"/>
            <a:pathLst>
              <a:path w="1923415" h="386080">
                <a:moveTo>
                  <a:pt x="0" y="386080"/>
                </a:moveTo>
                <a:lnTo>
                  <a:pt x="1923415" y="386080"/>
                </a:lnTo>
                <a:lnTo>
                  <a:pt x="1923415" y="0"/>
                </a:lnTo>
                <a:lnTo>
                  <a:pt x="0" y="0"/>
                </a:lnTo>
                <a:lnTo>
                  <a:pt x="0" y="386080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6" name="Freeform 3406"/>
          <p:cNvSpPr/>
          <p:nvPr/>
        </p:nvSpPr>
        <p:spPr>
          <a:xfrm>
            <a:off x="5924930" y="3497200"/>
            <a:ext cx="2904364" cy="386080"/>
          </a:xfrm>
          <a:custGeom>
            <a:avLst/>
            <a:gdLst/>
            <a:ahLst/>
            <a:cxnLst/>
            <a:rect l="0" t="0" r="0" b="0"/>
            <a:pathLst>
              <a:path w="2904364" h="386080">
                <a:moveTo>
                  <a:pt x="0" y="386080"/>
                </a:moveTo>
                <a:lnTo>
                  <a:pt x="2904364" y="386080"/>
                </a:lnTo>
                <a:lnTo>
                  <a:pt x="2904364" y="0"/>
                </a:lnTo>
                <a:lnTo>
                  <a:pt x="0" y="0"/>
                </a:lnTo>
                <a:lnTo>
                  <a:pt x="0" y="386080"/>
                </a:lnTo>
                <a:close/>
              </a:path>
            </a:pathLst>
          </a:custGeom>
          <a:solidFill>
            <a:srgbClr val="2E75B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7" name="Freeform 3407"/>
          <p:cNvSpPr/>
          <p:nvPr/>
        </p:nvSpPr>
        <p:spPr>
          <a:xfrm>
            <a:off x="2407030" y="3883267"/>
            <a:ext cx="1594486" cy="391173"/>
          </a:xfrm>
          <a:custGeom>
            <a:avLst/>
            <a:gdLst/>
            <a:ahLst/>
            <a:cxnLst/>
            <a:rect l="0" t="0" r="0" b="0"/>
            <a:pathLst>
              <a:path w="1594486" h="391173">
                <a:moveTo>
                  <a:pt x="0" y="391173"/>
                </a:moveTo>
                <a:lnTo>
                  <a:pt x="1594486" y="391173"/>
                </a:lnTo>
                <a:lnTo>
                  <a:pt x="1594486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8" name="Freeform 3408"/>
          <p:cNvSpPr/>
          <p:nvPr/>
        </p:nvSpPr>
        <p:spPr>
          <a:xfrm>
            <a:off x="4001515" y="3883267"/>
            <a:ext cx="1923415" cy="391173"/>
          </a:xfrm>
          <a:custGeom>
            <a:avLst/>
            <a:gdLst/>
            <a:ahLst/>
            <a:cxnLst/>
            <a:rect l="0" t="0" r="0" b="0"/>
            <a:pathLst>
              <a:path w="1923415" h="391173">
                <a:moveTo>
                  <a:pt x="0" y="391173"/>
                </a:moveTo>
                <a:lnTo>
                  <a:pt x="1923415" y="391173"/>
                </a:lnTo>
                <a:lnTo>
                  <a:pt x="1923415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9" name="Freeform 3409"/>
          <p:cNvSpPr/>
          <p:nvPr/>
        </p:nvSpPr>
        <p:spPr>
          <a:xfrm>
            <a:off x="5924930" y="3883267"/>
            <a:ext cx="2904364" cy="391173"/>
          </a:xfrm>
          <a:custGeom>
            <a:avLst/>
            <a:gdLst/>
            <a:ahLst/>
            <a:cxnLst/>
            <a:rect l="0" t="0" r="0" b="0"/>
            <a:pathLst>
              <a:path w="2904364" h="391173">
                <a:moveTo>
                  <a:pt x="0" y="391173"/>
                </a:moveTo>
                <a:lnTo>
                  <a:pt x="2904364" y="391173"/>
                </a:lnTo>
                <a:lnTo>
                  <a:pt x="2904364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0" name="Freeform 3410"/>
          <p:cNvSpPr/>
          <p:nvPr/>
        </p:nvSpPr>
        <p:spPr>
          <a:xfrm>
            <a:off x="2407030" y="4274554"/>
            <a:ext cx="1594486" cy="391173"/>
          </a:xfrm>
          <a:custGeom>
            <a:avLst/>
            <a:gdLst/>
            <a:ahLst/>
            <a:cxnLst/>
            <a:rect l="0" t="0" r="0" b="0"/>
            <a:pathLst>
              <a:path w="1594486" h="391173">
                <a:moveTo>
                  <a:pt x="0" y="391173"/>
                </a:moveTo>
                <a:lnTo>
                  <a:pt x="1594486" y="391173"/>
                </a:lnTo>
                <a:lnTo>
                  <a:pt x="1594486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1" name="Freeform 3411"/>
          <p:cNvSpPr/>
          <p:nvPr/>
        </p:nvSpPr>
        <p:spPr>
          <a:xfrm>
            <a:off x="4001515" y="4274554"/>
            <a:ext cx="1923415" cy="391173"/>
          </a:xfrm>
          <a:custGeom>
            <a:avLst/>
            <a:gdLst/>
            <a:ahLst/>
            <a:cxnLst/>
            <a:rect l="0" t="0" r="0" b="0"/>
            <a:pathLst>
              <a:path w="1923415" h="391173">
                <a:moveTo>
                  <a:pt x="0" y="391173"/>
                </a:moveTo>
                <a:lnTo>
                  <a:pt x="1923415" y="391173"/>
                </a:lnTo>
                <a:lnTo>
                  <a:pt x="1923415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2" name="Freeform 3412"/>
          <p:cNvSpPr/>
          <p:nvPr/>
        </p:nvSpPr>
        <p:spPr>
          <a:xfrm>
            <a:off x="5924930" y="4274554"/>
            <a:ext cx="2904364" cy="391173"/>
          </a:xfrm>
          <a:custGeom>
            <a:avLst/>
            <a:gdLst/>
            <a:ahLst/>
            <a:cxnLst/>
            <a:rect l="0" t="0" r="0" b="0"/>
            <a:pathLst>
              <a:path w="2904364" h="391173">
                <a:moveTo>
                  <a:pt x="0" y="391173"/>
                </a:moveTo>
                <a:lnTo>
                  <a:pt x="2904364" y="391173"/>
                </a:lnTo>
                <a:lnTo>
                  <a:pt x="2904364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3" name="Freeform 3413"/>
          <p:cNvSpPr/>
          <p:nvPr/>
        </p:nvSpPr>
        <p:spPr>
          <a:xfrm>
            <a:off x="2407030" y="4665714"/>
            <a:ext cx="1594486" cy="391172"/>
          </a:xfrm>
          <a:custGeom>
            <a:avLst/>
            <a:gdLst/>
            <a:ahLst/>
            <a:cxnLst/>
            <a:rect l="0" t="0" r="0" b="0"/>
            <a:pathLst>
              <a:path w="1594486" h="391172">
                <a:moveTo>
                  <a:pt x="0" y="391172"/>
                </a:moveTo>
                <a:lnTo>
                  <a:pt x="1594486" y="391172"/>
                </a:lnTo>
                <a:lnTo>
                  <a:pt x="1594486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4" name="Freeform 3414"/>
          <p:cNvSpPr/>
          <p:nvPr/>
        </p:nvSpPr>
        <p:spPr>
          <a:xfrm>
            <a:off x="4001515" y="4665714"/>
            <a:ext cx="1923415" cy="391172"/>
          </a:xfrm>
          <a:custGeom>
            <a:avLst/>
            <a:gdLst/>
            <a:ahLst/>
            <a:cxnLst/>
            <a:rect l="0" t="0" r="0" b="0"/>
            <a:pathLst>
              <a:path w="1923415" h="391172">
                <a:moveTo>
                  <a:pt x="0" y="391172"/>
                </a:moveTo>
                <a:lnTo>
                  <a:pt x="1923415" y="391172"/>
                </a:lnTo>
                <a:lnTo>
                  <a:pt x="1923415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5" name="Freeform 3415"/>
          <p:cNvSpPr/>
          <p:nvPr/>
        </p:nvSpPr>
        <p:spPr>
          <a:xfrm>
            <a:off x="5924930" y="4665714"/>
            <a:ext cx="2904364" cy="391172"/>
          </a:xfrm>
          <a:custGeom>
            <a:avLst/>
            <a:gdLst/>
            <a:ahLst/>
            <a:cxnLst/>
            <a:rect l="0" t="0" r="0" b="0"/>
            <a:pathLst>
              <a:path w="2904364" h="391172">
                <a:moveTo>
                  <a:pt x="0" y="391172"/>
                </a:moveTo>
                <a:lnTo>
                  <a:pt x="2904364" y="391172"/>
                </a:lnTo>
                <a:lnTo>
                  <a:pt x="2904364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6" name="Freeform 3416"/>
          <p:cNvSpPr/>
          <p:nvPr/>
        </p:nvSpPr>
        <p:spPr>
          <a:xfrm>
            <a:off x="2407030" y="5056874"/>
            <a:ext cx="1594486" cy="391173"/>
          </a:xfrm>
          <a:custGeom>
            <a:avLst/>
            <a:gdLst/>
            <a:ahLst/>
            <a:cxnLst/>
            <a:rect l="0" t="0" r="0" b="0"/>
            <a:pathLst>
              <a:path w="1594486" h="391173">
                <a:moveTo>
                  <a:pt x="0" y="391173"/>
                </a:moveTo>
                <a:lnTo>
                  <a:pt x="1594486" y="391173"/>
                </a:lnTo>
                <a:lnTo>
                  <a:pt x="1594486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7" name="Freeform 3417"/>
          <p:cNvSpPr/>
          <p:nvPr/>
        </p:nvSpPr>
        <p:spPr>
          <a:xfrm>
            <a:off x="4001515" y="5056874"/>
            <a:ext cx="1923415" cy="391173"/>
          </a:xfrm>
          <a:custGeom>
            <a:avLst/>
            <a:gdLst/>
            <a:ahLst/>
            <a:cxnLst/>
            <a:rect l="0" t="0" r="0" b="0"/>
            <a:pathLst>
              <a:path w="1923415" h="391173">
                <a:moveTo>
                  <a:pt x="0" y="391173"/>
                </a:moveTo>
                <a:lnTo>
                  <a:pt x="1923415" y="391173"/>
                </a:lnTo>
                <a:lnTo>
                  <a:pt x="1923415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8" name="Freeform 3418"/>
          <p:cNvSpPr/>
          <p:nvPr/>
        </p:nvSpPr>
        <p:spPr>
          <a:xfrm>
            <a:off x="5924930" y="5056874"/>
            <a:ext cx="2904364" cy="391173"/>
          </a:xfrm>
          <a:custGeom>
            <a:avLst/>
            <a:gdLst/>
            <a:ahLst/>
            <a:cxnLst/>
            <a:rect l="0" t="0" r="0" b="0"/>
            <a:pathLst>
              <a:path w="2904364" h="391173">
                <a:moveTo>
                  <a:pt x="0" y="391173"/>
                </a:moveTo>
                <a:lnTo>
                  <a:pt x="2904364" y="391173"/>
                </a:lnTo>
                <a:lnTo>
                  <a:pt x="2904364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9" name="Freeform 3419"/>
          <p:cNvSpPr/>
          <p:nvPr/>
        </p:nvSpPr>
        <p:spPr>
          <a:xfrm>
            <a:off x="2407030" y="5448021"/>
            <a:ext cx="1594486" cy="391173"/>
          </a:xfrm>
          <a:custGeom>
            <a:avLst/>
            <a:gdLst/>
            <a:ahLst/>
            <a:cxnLst/>
            <a:rect l="0" t="0" r="0" b="0"/>
            <a:pathLst>
              <a:path w="1594486" h="391173">
                <a:moveTo>
                  <a:pt x="0" y="391173"/>
                </a:moveTo>
                <a:lnTo>
                  <a:pt x="1594486" y="391173"/>
                </a:lnTo>
                <a:lnTo>
                  <a:pt x="1594486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0" name="Freeform 3420"/>
          <p:cNvSpPr/>
          <p:nvPr/>
        </p:nvSpPr>
        <p:spPr>
          <a:xfrm>
            <a:off x="4001515" y="5448021"/>
            <a:ext cx="1923415" cy="391173"/>
          </a:xfrm>
          <a:custGeom>
            <a:avLst/>
            <a:gdLst/>
            <a:ahLst/>
            <a:cxnLst/>
            <a:rect l="0" t="0" r="0" b="0"/>
            <a:pathLst>
              <a:path w="1923415" h="391173">
                <a:moveTo>
                  <a:pt x="0" y="391173"/>
                </a:moveTo>
                <a:lnTo>
                  <a:pt x="1923415" y="391173"/>
                </a:lnTo>
                <a:lnTo>
                  <a:pt x="1923415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1" name="Freeform 3421"/>
          <p:cNvSpPr/>
          <p:nvPr/>
        </p:nvSpPr>
        <p:spPr>
          <a:xfrm>
            <a:off x="5924930" y="5448021"/>
            <a:ext cx="2904364" cy="391173"/>
          </a:xfrm>
          <a:custGeom>
            <a:avLst/>
            <a:gdLst/>
            <a:ahLst/>
            <a:cxnLst/>
            <a:rect l="0" t="0" r="0" b="0"/>
            <a:pathLst>
              <a:path w="2904364" h="391173">
                <a:moveTo>
                  <a:pt x="0" y="391173"/>
                </a:moveTo>
                <a:lnTo>
                  <a:pt x="2904364" y="391173"/>
                </a:lnTo>
                <a:lnTo>
                  <a:pt x="2904364" y="0"/>
                </a:lnTo>
                <a:lnTo>
                  <a:pt x="0" y="0"/>
                </a:lnTo>
                <a:lnTo>
                  <a:pt x="0" y="391173"/>
                </a:lnTo>
                <a:close/>
              </a:path>
            </a:pathLst>
          </a:custGeom>
          <a:solidFill>
            <a:srgbClr val="D8E2F3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2" name="Freeform 3422"/>
          <p:cNvSpPr/>
          <p:nvPr/>
        </p:nvSpPr>
        <p:spPr>
          <a:xfrm>
            <a:off x="2407030" y="5839207"/>
            <a:ext cx="1594486" cy="391172"/>
          </a:xfrm>
          <a:custGeom>
            <a:avLst/>
            <a:gdLst/>
            <a:ahLst/>
            <a:cxnLst/>
            <a:rect l="0" t="0" r="0" b="0"/>
            <a:pathLst>
              <a:path w="1594486" h="391172">
                <a:moveTo>
                  <a:pt x="0" y="391172"/>
                </a:moveTo>
                <a:lnTo>
                  <a:pt x="1594486" y="391172"/>
                </a:lnTo>
                <a:lnTo>
                  <a:pt x="1594486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3" name="Freeform 3423"/>
          <p:cNvSpPr/>
          <p:nvPr/>
        </p:nvSpPr>
        <p:spPr>
          <a:xfrm>
            <a:off x="4001515" y="5839207"/>
            <a:ext cx="1923415" cy="391172"/>
          </a:xfrm>
          <a:custGeom>
            <a:avLst/>
            <a:gdLst/>
            <a:ahLst/>
            <a:cxnLst/>
            <a:rect l="0" t="0" r="0" b="0"/>
            <a:pathLst>
              <a:path w="1923415" h="391172">
                <a:moveTo>
                  <a:pt x="0" y="391172"/>
                </a:moveTo>
                <a:lnTo>
                  <a:pt x="1923415" y="391172"/>
                </a:lnTo>
                <a:lnTo>
                  <a:pt x="1923415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4" name="Freeform 3424"/>
          <p:cNvSpPr/>
          <p:nvPr/>
        </p:nvSpPr>
        <p:spPr>
          <a:xfrm>
            <a:off x="5924930" y="5839207"/>
            <a:ext cx="2904364" cy="391172"/>
          </a:xfrm>
          <a:custGeom>
            <a:avLst/>
            <a:gdLst/>
            <a:ahLst/>
            <a:cxnLst/>
            <a:rect l="0" t="0" r="0" b="0"/>
            <a:pathLst>
              <a:path w="2904364" h="391172">
                <a:moveTo>
                  <a:pt x="0" y="391172"/>
                </a:moveTo>
                <a:lnTo>
                  <a:pt x="2904364" y="391172"/>
                </a:lnTo>
                <a:lnTo>
                  <a:pt x="2904364" y="0"/>
                </a:lnTo>
                <a:lnTo>
                  <a:pt x="0" y="0"/>
                </a:lnTo>
                <a:lnTo>
                  <a:pt x="0" y="391172"/>
                </a:lnTo>
                <a:close/>
              </a:path>
            </a:pathLst>
          </a:custGeom>
          <a:solidFill>
            <a:srgbClr val="E8EBF5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5" name="Freeform 3425"/>
          <p:cNvSpPr/>
          <p:nvPr/>
        </p:nvSpPr>
        <p:spPr>
          <a:xfrm>
            <a:off x="4001515" y="3478149"/>
            <a:ext cx="0" cy="2771280"/>
          </a:xfrm>
          <a:custGeom>
            <a:avLst/>
            <a:gdLst/>
            <a:ahLst/>
            <a:cxnLst/>
            <a:rect l="0" t="0" r="0" b="0"/>
            <a:pathLst>
              <a:path h="2771280">
                <a:moveTo>
                  <a:pt x="0" y="0"/>
                </a:moveTo>
                <a:lnTo>
                  <a:pt x="0" y="277128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6" name="Freeform 3426"/>
          <p:cNvSpPr/>
          <p:nvPr/>
        </p:nvSpPr>
        <p:spPr>
          <a:xfrm>
            <a:off x="5924930" y="3478149"/>
            <a:ext cx="0" cy="2771280"/>
          </a:xfrm>
          <a:custGeom>
            <a:avLst/>
            <a:gdLst/>
            <a:ahLst/>
            <a:cxnLst/>
            <a:rect l="0" t="0" r="0" b="0"/>
            <a:pathLst>
              <a:path h="2771280">
                <a:moveTo>
                  <a:pt x="0" y="0"/>
                </a:moveTo>
                <a:lnTo>
                  <a:pt x="0" y="277128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7" name="Freeform 3427"/>
          <p:cNvSpPr/>
          <p:nvPr/>
        </p:nvSpPr>
        <p:spPr>
          <a:xfrm>
            <a:off x="2387980" y="3883280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8" name="Freeform 3428"/>
          <p:cNvSpPr/>
          <p:nvPr/>
        </p:nvSpPr>
        <p:spPr>
          <a:xfrm>
            <a:off x="2387980" y="4274440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9" name="Freeform 3429"/>
          <p:cNvSpPr/>
          <p:nvPr/>
        </p:nvSpPr>
        <p:spPr>
          <a:xfrm>
            <a:off x="2387980" y="4665727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0" name="Freeform 3430"/>
          <p:cNvSpPr/>
          <p:nvPr/>
        </p:nvSpPr>
        <p:spPr>
          <a:xfrm>
            <a:off x="2387980" y="5056886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1" name="Freeform 3431"/>
          <p:cNvSpPr/>
          <p:nvPr/>
        </p:nvSpPr>
        <p:spPr>
          <a:xfrm>
            <a:off x="2387980" y="5448047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2" name="Freeform 3432"/>
          <p:cNvSpPr/>
          <p:nvPr/>
        </p:nvSpPr>
        <p:spPr>
          <a:xfrm>
            <a:off x="2387980" y="5839194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3" name="Freeform 3433"/>
          <p:cNvSpPr/>
          <p:nvPr/>
        </p:nvSpPr>
        <p:spPr>
          <a:xfrm>
            <a:off x="2407030" y="3478149"/>
            <a:ext cx="0" cy="2771280"/>
          </a:xfrm>
          <a:custGeom>
            <a:avLst/>
            <a:gdLst/>
            <a:ahLst/>
            <a:cxnLst/>
            <a:rect l="0" t="0" r="0" b="0"/>
            <a:pathLst>
              <a:path h="2771280">
                <a:moveTo>
                  <a:pt x="0" y="0"/>
                </a:moveTo>
                <a:lnTo>
                  <a:pt x="0" y="277128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4" name="Freeform 3434"/>
          <p:cNvSpPr/>
          <p:nvPr/>
        </p:nvSpPr>
        <p:spPr>
          <a:xfrm>
            <a:off x="8829420" y="3478149"/>
            <a:ext cx="0" cy="2771280"/>
          </a:xfrm>
          <a:custGeom>
            <a:avLst/>
            <a:gdLst/>
            <a:ahLst/>
            <a:cxnLst/>
            <a:rect l="0" t="0" r="0" b="0"/>
            <a:pathLst>
              <a:path h="2771280">
                <a:moveTo>
                  <a:pt x="0" y="0"/>
                </a:moveTo>
                <a:lnTo>
                  <a:pt x="0" y="277128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5" name="Freeform 3435"/>
          <p:cNvSpPr/>
          <p:nvPr/>
        </p:nvSpPr>
        <p:spPr>
          <a:xfrm>
            <a:off x="2387980" y="3497199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6" name="Freeform 3436"/>
          <p:cNvSpPr/>
          <p:nvPr/>
        </p:nvSpPr>
        <p:spPr>
          <a:xfrm>
            <a:off x="2387980" y="6230379"/>
            <a:ext cx="6460490" cy="0"/>
          </a:xfrm>
          <a:custGeom>
            <a:avLst/>
            <a:gdLst/>
            <a:ahLst/>
            <a:cxnLst/>
            <a:rect l="0" t="0" r="0" b="0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7" name="Freeform 3437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8" name="Freeform 3438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9" name="Freeform 3439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0" name="Rectangle 3440"/>
          <p:cNvSpPr/>
          <p:nvPr/>
        </p:nvSpPr>
        <p:spPr>
          <a:xfrm>
            <a:off x="598169" y="866112"/>
            <a:ext cx="4614082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LACP </a:t>
            </a:r>
            <a:r>
              <a:rPr lang="en-GB" sz="4432" b="1" i="0" spc="1249" baseline="0" dirty="0">
                <a:solidFill>
                  <a:srgbClr val="000000"/>
                </a:solidFill>
                <a:latin typeface="WorkSans-Bold"/>
              </a:rPr>
              <a:t>-</a:t>
            </a:r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negocieri</a:t>
            </a:r>
          </a:p>
        </p:txBody>
      </p:sp>
      <p:sp>
        <p:nvSpPr>
          <p:cNvPr id="3441" name="Rectangle 3441"/>
          <p:cNvSpPr/>
          <p:nvPr/>
        </p:nvSpPr>
        <p:spPr>
          <a:xfrm>
            <a:off x="11464925" y="6457823"/>
            <a:ext cx="19036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80</a:t>
            </a:r>
          </a:p>
        </p:txBody>
      </p:sp>
      <p:sp>
        <p:nvSpPr>
          <p:cNvPr id="3442" name="Rectangle 3442"/>
          <p:cNvSpPr/>
          <p:nvPr/>
        </p:nvSpPr>
        <p:spPr>
          <a:xfrm>
            <a:off x="3302000" y="2481597"/>
            <a:ext cx="3593668" cy="15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507993" algn="l"/>
                <a:tab pos="3507993" algn="l"/>
              </a:tabLst>
            </a:pPr>
            <a:r>
              <a:rPr lang="en-GB" sz="1202" b="1" i="0" spc="0" baseline="0" dirty="0">
                <a:solidFill>
                  <a:srgbClr val="FFFFFF"/>
                </a:solidFill>
                <a:latin typeface="Calibri-Bold"/>
              </a:rPr>
              <a:t>A	B	</a:t>
            </a:r>
          </a:p>
        </p:txBody>
      </p:sp>
      <p:sp>
        <p:nvSpPr>
          <p:cNvPr id="3443" name="Rectangle 3443"/>
          <p:cNvSpPr/>
          <p:nvPr/>
        </p:nvSpPr>
        <p:spPr>
          <a:xfrm>
            <a:off x="3864609" y="2194296"/>
            <a:ext cx="771914" cy="6191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3360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  <a:p>
            <a:pPr marL="0">
              <a:lnSpc>
                <a:spcPts val="3298"/>
              </a:lnSpc>
            </a:pPr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Fa0/6</a:t>
            </a:r>
          </a:p>
        </p:txBody>
      </p:sp>
      <p:sp>
        <p:nvSpPr>
          <p:cNvPr id="3444" name="Rectangle 3444"/>
          <p:cNvSpPr/>
          <p:nvPr/>
        </p:nvSpPr>
        <p:spPr>
          <a:xfrm>
            <a:off x="5854065" y="2223125"/>
            <a:ext cx="691537" cy="5939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33984"/>
            <a:r>
              <a:rPr lang="en-GB" sz="1577" b="1" i="0" spc="0" baseline="0" dirty="0">
                <a:solidFill>
                  <a:srgbClr val="000000"/>
                </a:solidFill>
                <a:latin typeface="Consolas-Bold"/>
              </a:rPr>
              <a:t>Fa0/5</a:t>
            </a:r>
          </a:p>
          <a:p>
            <a:pPr marL="0">
              <a:lnSpc>
                <a:spcPts val="3099"/>
              </a:lnSpc>
            </a:pPr>
            <a:r>
              <a:rPr lang="en-GB" sz="1575" b="1" i="0" spc="0" baseline="0" dirty="0">
                <a:solidFill>
                  <a:srgbClr val="000000"/>
                </a:solidFill>
                <a:latin typeface="Consolas-Bold"/>
              </a:rPr>
              <a:t>Fa0/6</a:t>
            </a:r>
          </a:p>
        </p:txBody>
      </p:sp>
      <p:sp>
        <p:nvSpPr>
          <p:cNvPr id="3445" name="Rectangle 3445"/>
          <p:cNvSpPr/>
          <p:nvPr/>
        </p:nvSpPr>
        <p:spPr>
          <a:xfrm>
            <a:off x="2817495" y="3613643"/>
            <a:ext cx="5526375" cy="25497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3580">
              <a:tabLst>
                <a:tab pos="1968499" algn="l"/>
                <a:tab pos="3601083" algn="l"/>
              </a:tabLst>
            </a:pPr>
            <a:r>
              <a:rPr lang="en-GB" sz="1577" b="1" i="0" spc="0" baseline="0" dirty="0">
                <a:solidFill>
                  <a:srgbClr val="FFFFFF"/>
                </a:solidFill>
                <a:latin typeface="Calibri-Bold"/>
              </a:rPr>
              <a:t>SwA	SwB	Channel Establishment</a:t>
            </a:r>
          </a:p>
          <a:p>
            <a:pPr marL="278129">
              <a:lnSpc>
                <a:spcPts val="3077"/>
              </a:lnSpc>
              <a:tabLst>
                <a:tab pos="2038349" algn="l"/>
                <a:tab pos="4398644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On	On	Yes</a:t>
            </a:r>
          </a:p>
          <a:p>
            <a:pPr marL="278129">
              <a:lnSpc>
                <a:spcPts val="3083"/>
              </a:lnSpc>
              <a:tabLst>
                <a:tab pos="1371218" algn="l"/>
                <a:tab pos="4454270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On	Active/Passive	No</a:t>
            </a:r>
          </a:p>
          <a:p>
            <a:pPr marL="55498">
              <a:lnSpc>
                <a:spcPts val="3084"/>
              </a:lnSpc>
              <a:tabLst>
                <a:tab pos="1816099" algn="l"/>
                <a:tab pos="4398644" algn="l"/>
              </a:tabLst>
            </a:pPr>
            <a:r>
              <a:rPr lang="en-GB" sz="1575" b="0" i="0" spc="0" baseline="0" dirty="0">
                <a:solidFill>
                  <a:srgbClr val="000000"/>
                </a:solidFill>
                <a:latin typeface="Consolas"/>
              </a:rPr>
              <a:t>Active	Active	Yes</a:t>
            </a:r>
          </a:p>
          <a:p>
            <a:pPr marL="55498">
              <a:lnSpc>
                <a:spcPts val="3083"/>
              </a:lnSpc>
              <a:tabLst>
                <a:tab pos="1760219" algn="l"/>
                <a:tab pos="4398644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Active	Passive	Yes</a:t>
            </a:r>
          </a:p>
          <a:p>
            <a:pPr marL="0">
              <a:lnSpc>
                <a:spcPts val="3084"/>
              </a:lnSpc>
              <a:tabLst>
                <a:tab pos="1816100" algn="l"/>
                <a:tab pos="4398645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Passive	Active	Yes</a:t>
            </a:r>
          </a:p>
          <a:p>
            <a:pPr marL="0">
              <a:lnSpc>
                <a:spcPts val="3084"/>
              </a:lnSpc>
              <a:tabLst>
                <a:tab pos="1760220" algn="l"/>
                <a:tab pos="4454271" algn="l"/>
              </a:tabLst>
            </a:pPr>
            <a:r>
              <a:rPr lang="en-GB" sz="1577" b="0" i="0" spc="0" baseline="0" dirty="0">
                <a:solidFill>
                  <a:srgbClr val="000000"/>
                </a:solidFill>
                <a:latin typeface="Consolas"/>
              </a:rPr>
              <a:t>Passive	Passive	No</a:t>
            </a:r>
          </a:p>
        </p:txBody>
      </p:sp>
      <p:sp>
        <p:nvSpPr>
          <p:cNvPr id="3446" name="Rectangle 3446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3447" name="Rectangle 3447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" name="Freeform 344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3389"/>
                </a:moveTo>
                <a:lnTo>
                  <a:pt x="1416811" y="183389"/>
                </a:lnTo>
                <a:lnTo>
                  <a:pt x="1416811" y="292100"/>
                </a:lnTo>
                <a:lnTo>
                  <a:pt x="773176" y="292100"/>
                </a:lnTo>
                <a:lnTo>
                  <a:pt x="773176" y="183389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092180" y="1318357"/>
                </a:moveTo>
                <a:lnTo>
                  <a:pt x="11447780" y="1318357"/>
                </a:lnTo>
                <a:lnTo>
                  <a:pt x="11447780" y="1524254"/>
                </a:lnTo>
                <a:lnTo>
                  <a:pt x="11092180" y="1524254"/>
                </a:lnTo>
                <a:lnTo>
                  <a:pt x="11092180" y="13183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49" name="Picture 34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450" name="Picture 345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3451" name="Freeform 3451"/>
          <p:cNvSpPr/>
          <p:nvPr/>
        </p:nvSpPr>
        <p:spPr>
          <a:xfrm>
            <a:off x="6296025" y="2533650"/>
            <a:ext cx="1390650" cy="981075"/>
          </a:xfrm>
          <a:custGeom>
            <a:avLst/>
            <a:gdLst/>
            <a:ahLst/>
            <a:cxnLst/>
            <a:rect l="0" t="0" r="0" b="0"/>
            <a:pathLst>
              <a:path w="1390650" h="981075">
                <a:moveTo>
                  <a:pt x="0" y="490474"/>
                </a:moveTo>
                <a:cubicBezTo>
                  <a:pt x="0" y="219584"/>
                  <a:pt x="311277" y="0"/>
                  <a:pt x="695325" y="0"/>
                </a:cubicBezTo>
                <a:cubicBezTo>
                  <a:pt x="1079372" y="0"/>
                  <a:pt x="1390650" y="219584"/>
                  <a:pt x="1390650" y="490474"/>
                </a:cubicBezTo>
                <a:cubicBezTo>
                  <a:pt x="1390650" y="761492"/>
                  <a:pt x="1079372" y="981075"/>
                  <a:pt x="695325" y="981075"/>
                </a:cubicBezTo>
                <a:cubicBezTo>
                  <a:pt x="311277" y="981075"/>
                  <a:pt x="0" y="761492"/>
                  <a:pt x="0" y="490474"/>
                </a:cubicBezTo>
                <a:close/>
                <a:moveTo>
                  <a:pt x="-2462149" y="4324350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2" name="Freeform 3452"/>
          <p:cNvSpPr/>
          <p:nvPr/>
        </p:nvSpPr>
        <p:spPr>
          <a:xfrm>
            <a:off x="6296025" y="2533650"/>
            <a:ext cx="1390650" cy="981075"/>
          </a:xfrm>
          <a:custGeom>
            <a:avLst/>
            <a:gdLst/>
            <a:ahLst/>
            <a:cxnLst/>
            <a:rect l="0" t="0" r="0" b="0"/>
            <a:pathLst>
              <a:path w="1390650" h="981075">
                <a:moveTo>
                  <a:pt x="0" y="490474"/>
                </a:moveTo>
                <a:cubicBezTo>
                  <a:pt x="0" y="219584"/>
                  <a:pt x="311277" y="0"/>
                  <a:pt x="695325" y="0"/>
                </a:cubicBezTo>
                <a:cubicBezTo>
                  <a:pt x="1079372" y="0"/>
                  <a:pt x="1390650" y="219584"/>
                  <a:pt x="1390650" y="490474"/>
                </a:cubicBezTo>
                <a:cubicBezTo>
                  <a:pt x="1390650" y="761492"/>
                  <a:pt x="1079372" y="981075"/>
                  <a:pt x="695325" y="981075"/>
                </a:cubicBezTo>
                <a:cubicBezTo>
                  <a:pt x="311277" y="981075"/>
                  <a:pt x="0" y="761492"/>
                  <a:pt x="0" y="490474"/>
                </a:cubicBezTo>
                <a:close/>
                <a:moveTo>
                  <a:pt x="-2462149" y="43243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3" name="Freeform 3453"/>
          <p:cNvSpPr/>
          <p:nvPr/>
        </p:nvSpPr>
        <p:spPr>
          <a:xfrm>
            <a:off x="3324225" y="5553075"/>
            <a:ext cx="1724025" cy="1057275"/>
          </a:xfrm>
          <a:custGeom>
            <a:avLst/>
            <a:gdLst/>
            <a:ahLst/>
            <a:cxnLst/>
            <a:rect l="0" t="0" r="0" b="0"/>
            <a:pathLst>
              <a:path w="1724025" h="1057275">
                <a:moveTo>
                  <a:pt x="0" y="528638"/>
                </a:moveTo>
                <a:cubicBezTo>
                  <a:pt x="0" y="236678"/>
                  <a:pt x="385953" y="0"/>
                  <a:pt x="862076" y="0"/>
                </a:cubicBezTo>
                <a:cubicBezTo>
                  <a:pt x="1338071" y="0"/>
                  <a:pt x="1724025" y="236678"/>
                  <a:pt x="1724025" y="528638"/>
                </a:cubicBezTo>
                <a:cubicBezTo>
                  <a:pt x="1724025" y="820598"/>
                  <a:pt x="1338071" y="1057275"/>
                  <a:pt x="862076" y="1057275"/>
                </a:cubicBezTo>
                <a:cubicBezTo>
                  <a:pt x="385953" y="1057275"/>
                  <a:pt x="0" y="820598"/>
                  <a:pt x="0" y="528638"/>
                </a:cubicBezTo>
                <a:close/>
                <a:moveTo>
                  <a:pt x="-2547938" y="1304925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4" name="Freeform 3454"/>
          <p:cNvSpPr/>
          <p:nvPr/>
        </p:nvSpPr>
        <p:spPr>
          <a:xfrm>
            <a:off x="3324225" y="5553075"/>
            <a:ext cx="1724025" cy="1057275"/>
          </a:xfrm>
          <a:custGeom>
            <a:avLst/>
            <a:gdLst/>
            <a:ahLst/>
            <a:cxnLst/>
            <a:rect l="0" t="0" r="0" b="0"/>
            <a:pathLst>
              <a:path w="1724025" h="1057275">
                <a:moveTo>
                  <a:pt x="0" y="528638"/>
                </a:moveTo>
                <a:cubicBezTo>
                  <a:pt x="0" y="236678"/>
                  <a:pt x="385953" y="0"/>
                  <a:pt x="862076" y="0"/>
                </a:cubicBezTo>
                <a:cubicBezTo>
                  <a:pt x="1338071" y="0"/>
                  <a:pt x="1724025" y="236678"/>
                  <a:pt x="1724025" y="528638"/>
                </a:cubicBezTo>
                <a:cubicBezTo>
                  <a:pt x="1724025" y="820598"/>
                  <a:pt x="1338071" y="1057275"/>
                  <a:pt x="862076" y="1057275"/>
                </a:cubicBezTo>
                <a:cubicBezTo>
                  <a:pt x="385953" y="1057275"/>
                  <a:pt x="0" y="820598"/>
                  <a:pt x="0" y="528638"/>
                </a:cubicBezTo>
                <a:close/>
                <a:moveTo>
                  <a:pt x="-2547938" y="130492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5" name="Freeform 3455"/>
          <p:cNvSpPr/>
          <p:nvPr/>
        </p:nvSpPr>
        <p:spPr>
          <a:xfrm>
            <a:off x="5762625" y="981075"/>
            <a:ext cx="1447800" cy="1009650"/>
          </a:xfrm>
          <a:custGeom>
            <a:avLst/>
            <a:gdLst/>
            <a:ahLst/>
            <a:cxnLst/>
            <a:rect l="0" t="0" r="0" b="0"/>
            <a:pathLst>
              <a:path w="1447800" h="1009650">
                <a:moveTo>
                  <a:pt x="0" y="504825"/>
                </a:moveTo>
                <a:cubicBezTo>
                  <a:pt x="0" y="226060"/>
                  <a:pt x="324103" y="0"/>
                  <a:pt x="723900" y="0"/>
                </a:cubicBezTo>
                <a:cubicBezTo>
                  <a:pt x="1123695" y="0"/>
                  <a:pt x="1447800" y="226060"/>
                  <a:pt x="1447800" y="504825"/>
                </a:cubicBezTo>
                <a:cubicBezTo>
                  <a:pt x="1447800" y="783591"/>
                  <a:pt x="1123695" y="1009650"/>
                  <a:pt x="723900" y="1009650"/>
                </a:cubicBezTo>
                <a:cubicBezTo>
                  <a:pt x="324103" y="1009650"/>
                  <a:pt x="0" y="783591"/>
                  <a:pt x="0" y="504825"/>
                </a:cubicBezTo>
                <a:close/>
                <a:moveTo>
                  <a:pt x="-390525" y="5876925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6" name="Freeform 3456"/>
          <p:cNvSpPr/>
          <p:nvPr/>
        </p:nvSpPr>
        <p:spPr>
          <a:xfrm>
            <a:off x="5762625" y="981075"/>
            <a:ext cx="1447800" cy="1009650"/>
          </a:xfrm>
          <a:custGeom>
            <a:avLst/>
            <a:gdLst/>
            <a:ahLst/>
            <a:cxnLst/>
            <a:rect l="0" t="0" r="0" b="0"/>
            <a:pathLst>
              <a:path w="1447800" h="1009650">
                <a:moveTo>
                  <a:pt x="0" y="504825"/>
                </a:moveTo>
                <a:cubicBezTo>
                  <a:pt x="0" y="226060"/>
                  <a:pt x="324103" y="0"/>
                  <a:pt x="723900" y="0"/>
                </a:cubicBezTo>
                <a:cubicBezTo>
                  <a:pt x="1123695" y="0"/>
                  <a:pt x="1447800" y="226060"/>
                  <a:pt x="1447800" y="504825"/>
                </a:cubicBezTo>
                <a:cubicBezTo>
                  <a:pt x="1447800" y="783591"/>
                  <a:pt x="1123695" y="1009650"/>
                  <a:pt x="723900" y="1009650"/>
                </a:cubicBezTo>
                <a:cubicBezTo>
                  <a:pt x="324103" y="1009650"/>
                  <a:pt x="0" y="783591"/>
                  <a:pt x="0" y="504825"/>
                </a:cubicBezTo>
                <a:close/>
                <a:moveTo>
                  <a:pt x="-390525" y="587692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7" name="Freeform 3457"/>
          <p:cNvSpPr/>
          <p:nvPr/>
        </p:nvSpPr>
        <p:spPr>
          <a:xfrm>
            <a:off x="6867525" y="438150"/>
            <a:ext cx="1362075" cy="962025"/>
          </a:xfrm>
          <a:custGeom>
            <a:avLst/>
            <a:gdLst/>
            <a:ahLst/>
            <a:cxnLst/>
            <a:rect l="0" t="0" r="0" b="0"/>
            <a:pathLst>
              <a:path w="1362075" h="962025">
                <a:moveTo>
                  <a:pt x="0" y="480949"/>
                </a:moveTo>
                <a:cubicBezTo>
                  <a:pt x="0" y="215392"/>
                  <a:pt x="304927" y="0"/>
                  <a:pt x="681101" y="0"/>
                </a:cubicBezTo>
                <a:cubicBezTo>
                  <a:pt x="1057147" y="0"/>
                  <a:pt x="1362075" y="215392"/>
                  <a:pt x="1362075" y="480949"/>
                </a:cubicBezTo>
                <a:cubicBezTo>
                  <a:pt x="1362075" y="746634"/>
                  <a:pt x="1057147" y="962025"/>
                  <a:pt x="681101" y="962025"/>
                </a:cubicBezTo>
                <a:cubicBezTo>
                  <a:pt x="304927" y="962025"/>
                  <a:pt x="0" y="746634"/>
                  <a:pt x="0" y="480949"/>
                </a:cubicBezTo>
                <a:close/>
                <a:moveTo>
                  <a:pt x="-928624" y="6419850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8" name="Freeform 3458"/>
          <p:cNvSpPr/>
          <p:nvPr/>
        </p:nvSpPr>
        <p:spPr>
          <a:xfrm>
            <a:off x="6867525" y="438150"/>
            <a:ext cx="1362075" cy="962025"/>
          </a:xfrm>
          <a:custGeom>
            <a:avLst/>
            <a:gdLst/>
            <a:ahLst/>
            <a:cxnLst/>
            <a:rect l="0" t="0" r="0" b="0"/>
            <a:pathLst>
              <a:path w="1362075" h="962025">
                <a:moveTo>
                  <a:pt x="0" y="480949"/>
                </a:moveTo>
                <a:cubicBezTo>
                  <a:pt x="0" y="215392"/>
                  <a:pt x="304927" y="0"/>
                  <a:pt x="681101" y="0"/>
                </a:cubicBezTo>
                <a:cubicBezTo>
                  <a:pt x="1057147" y="0"/>
                  <a:pt x="1362075" y="215392"/>
                  <a:pt x="1362075" y="480949"/>
                </a:cubicBezTo>
                <a:cubicBezTo>
                  <a:pt x="1362075" y="746634"/>
                  <a:pt x="1057147" y="962025"/>
                  <a:pt x="681101" y="962025"/>
                </a:cubicBezTo>
                <a:cubicBezTo>
                  <a:pt x="304927" y="962025"/>
                  <a:pt x="0" y="746634"/>
                  <a:pt x="0" y="480949"/>
                </a:cubicBezTo>
                <a:close/>
                <a:moveTo>
                  <a:pt x="-928624" y="64198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9" name="Freeform 3459"/>
          <p:cNvSpPr/>
          <p:nvPr/>
        </p:nvSpPr>
        <p:spPr>
          <a:xfrm>
            <a:off x="8420100" y="1666875"/>
            <a:ext cx="1419225" cy="981075"/>
          </a:xfrm>
          <a:custGeom>
            <a:avLst/>
            <a:gdLst/>
            <a:ahLst/>
            <a:cxnLst/>
            <a:rect l="0" t="0" r="0" b="0"/>
            <a:pathLst>
              <a:path w="1419225" h="981075">
                <a:moveTo>
                  <a:pt x="0" y="490474"/>
                </a:moveTo>
                <a:cubicBezTo>
                  <a:pt x="0" y="219584"/>
                  <a:pt x="317754" y="0"/>
                  <a:pt x="709676" y="0"/>
                </a:cubicBezTo>
                <a:cubicBezTo>
                  <a:pt x="1101470" y="0"/>
                  <a:pt x="1419225" y="219584"/>
                  <a:pt x="1419225" y="490474"/>
                </a:cubicBezTo>
                <a:cubicBezTo>
                  <a:pt x="1419225" y="761492"/>
                  <a:pt x="1101470" y="981075"/>
                  <a:pt x="709676" y="981075"/>
                </a:cubicBezTo>
                <a:cubicBezTo>
                  <a:pt x="317754" y="981075"/>
                  <a:pt x="0" y="761492"/>
                  <a:pt x="0" y="490474"/>
                </a:cubicBezTo>
                <a:close/>
                <a:moveTo>
                  <a:pt x="-3719449" y="5191125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0" name="Freeform 3460"/>
          <p:cNvSpPr/>
          <p:nvPr/>
        </p:nvSpPr>
        <p:spPr>
          <a:xfrm>
            <a:off x="8420100" y="1666875"/>
            <a:ext cx="1419225" cy="981075"/>
          </a:xfrm>
          <a:custGeom>
            <a:avLst/>
            <a:gdLst/>
            <a:ahLst/>
            <a:cxnLst/>
            <a:rect l="0" t="0" r="0" b="0"/>
            <a:pathLst>
              <a:path w="1419225" h="981075">
                <a:moveTo>
                  <a:pt x="0" y="490474"/>
                </a:moveTo>
                <a:cubicBezTo>
                  <a:pt x="0" y="219584"/>
                  <a:pt x="317754" y="0"/>
                  <a:pt x="709676" y="0"/>
                </a:cubicBezTo>
                <a:cubicBezTo>
                  <a:pt x="1101470" y="0"/>
                  <a:pt x="1419225" y="219584"/>
                  <a:pt x="1419225" y="490474"/>
                </a:cubicBezTo>
                <a:cubicBezTo>
                  <a:pt x="1419225" y="761492"/>
                  <a:pt x="1101470" y="981075"/>
                  <a:pt x="709676" y="981075"/>
                </a:cubicBezTo>
                <a:cubicBezTo>
                  <a:pt x="317754" y="981075"/>
                  <a:pt x="0" y="761492"/>
                  <a:pt x="0" y="490474"/>
                </a:cubicBezTo>
                <a:close/>
                <a:moveTo>
                  <a:pt x="-3719449" y="519112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1" name="Freeform 3461"/>
          <p:cNvSpPr/>
          <p:nvPr/>
        </p:nvSpPr>
        <p:spPr>
          <a:xfrm>
            <a:off x="4667250" y="5067300"/>
            <a:ext cx="1552575" cy="981075"/>
          </a:xfrm>
          <a:custGeom>
            <a:avLst/>
            <a:gdLst/>
            <a:ahLst/>
            <a:cxnLst/>
            <a:rect l="0" t="0" r="0" b="0"/>
            <a:pathLst>
              <a:path w="1552575" h="981075">
                <a:moveTo>
                  <a:pt x="0" y="490601"/>
                </a:moveTo>
                <a:cubicBezTo>
                  <a:pt x="0" y="219584"/>
                  <a:pt x="347598" y="0"/>
                  <a:pt x="776351" y="0"/>
                </a:cubicBezTo>
                <a:cubicBezTo>
                  <a:pt x="1204976" y="0"/>
                  <a:pt x="1552575" y="219584"/>
                  <a:pt x="1552575" y="490601"/>
                </a:cubicBezTo>
                <a:cubicBezTo>
                  <a:pt x="1552575" y="761454"/>
                  <a:pt x="1204976" y="981075"/>
                  <a:pt x="776351" y="981075"/>
                </a:cubicBezTo>
                <a:cubicBezTo>
                  <a:pt x="347598" y="981075"/>
                  <a:pt x="0" y="761454"/>
                  <a:pt x="0" y="490601"/>
                </a:cubicBezTo>
                <a:close/>
                <a:moveTo>
                  <a:pt x="-3367151" y="1790700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2" name="Freeform 3462"/>
          <p:cNvSpPr/>
          <p:nvPr/>
        </p:nvSpPr>
        <p:spPr>
          <a:xfrm>
            <a:off x="4667250" y="5067300"/>
            <a:ext cx="1552575" cy="981075"/>
          </a:xfrm>
          <a:custGeom>
            <a:avLst/>
            <a:gdLst/>
            <a:ahLst/>
            <a:cxnLst/>
            <a:rect l="0" t="0" r="0" b="0"/>
            <a:pathLst>
              <a:path w="1552575" h="981075">
                <a:moveTo>
                  <a:pt x="0" y="490601"/>
                </a:moveTo>
                <a:cubicBezTo>
                  <a:pt x="0" y="219584"/>
                  <a:pt x="347598" y="0"/>
                  <a:pt x="776351" y="0"/>
                </a:cubicBezTo>
                <a:cubicBezTo>
                  <a:pt x="1204976" y="0"/>
                  <a:pt x="1552575" y="219584"/>
                  <a:pt x="1552575" y="490601"/>
                </a:cubicBezTo>
                <a:cubicBezTo>
                  <a:pt x="1552575" y="761454"/>
                  <a:pt x="1204976" y="981075"/>
                  <a:pt x="776351" y="981075"/>
                </a:cubicBezTo>
                <a:cubicBezTo>
                  <a:pt x="347598" y="981075"/>
                  <a:pt x="0" y="761454"/>
                  <a:pt x="0" y="490601"/>
                </a:cubicBezTo>
                <a:close/>
                <a:moveTo>
                  <a:pt x="-3367151" y="17907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3" name="Freeform 3463"/>
          <p:cNvSpPr/>
          <p:nvPr/>
        </p:nvSpPr>
        <p:spPr>
          <a:xfrm>
            <a:off x="4752975" y="4105275"/>
            <a:ext cx="1562100" cy="1000125"/>
          </a:xfrm>
          <a:custGeom>
            <a:avLst/>
            <a:gdLst/>
            <a:ahLst/>
            <a:cxnLst/>
            <a:rect l="0" t="0" r="0" b="0"/>
            <a:pathLst>
              <a:path w="1562100" h="1000125">
                <a:moveTo>
                  <a:pt x="0" y="499999"/>
                </a:moveTo>
                <a:cubicBezTo>
                  <a:pt x="0" y="223902"/>
                  <a:pt x="349630" y="0"/>
                  <a:pt x="781050" y="0"/>
                </a:cubicBezTo>
                <a:cubicBezTo>
                  <a:pt x="1212469" y="0"/>
                  <a:pt x="1562100" y="223902"/>
                  <a:pt x="1562100" y="499999"/>
                </a:cubicBezTo>
                <a:cubicBezTo>
                  <a:pt x="1562100" y="776224"/>
                  <a:pt x="1212469" y="1000125"/>
                  <a:pt x="781050" y="1000125"/>
                </a:cubicBezTo>
                <a:cubicBezTo>
                  <a:pt x="349630" y="1000125"/>
                  <a:pt x="0" y="776224"/>
                  <a:pt x="0" y="499999"/>
                </a:cubicBezTo>
                <a:close/>
                <a:moveTo>
                  <a:pt x="-2500249" y="2752725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4" name="Freeform 3464"/>
          <p:cNvSpPr/>
          <p:nvPr/>
        </p:nvSpPr>
        <p:spPr>
          <a:xfrm>
            <a:off x="4752975" y="4105275"/>
            <a:ext cx="1562100" cy="1000125"/>
          </a:xfrm>
          <a:custGeom>
            <a:avLst/>
            <a:gdLst/>
            <a:ahLst/>
            <a:cxnLst/>
            <a:rect l="0" t="0" r="0" b="0"/>
            <a:pathLst>
              <a:path w="1562100" h="1000125">
                <a:moveTo>
                  <a:pt x="0" y="499999"/>
                </a:moveTo>
                <a:cubicBezTo>
                  <a:pt x="0" y="223902"/>
                  <a:pt x="349630" y="0"/>
                  <a:pt x="781050" y="0"/>
                </a:cubicBezTo>
                <a:cubicBezTo>
                  <a:pt x="1212469" y="0"/>
                  <a:pt x="1562100" y="223902"/>
                  <a:pt x="1562100" y="499999"/>
                </a:cubicBezTo>
                <a:cubicBezTo>
                  <a:pt x="1562100" y="776224"/>
                  <a:pt x="1212469" y="1000125"/>
                  <a:pt x="781050" y="1000125"/>
                </a:cubicBezTo>
                <a:cubicBezTo>
                  <a:pt x="349630" y="1000125"/>
                  <a:pt x="0" y="776224"/>
                  <a:pt x="0" y="499999"/>
                </a:cubicBezTo>
                <a:close/>
                <a:moveTo>
                  <a:pt x="-2500249" y="275272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5" name="Freeform 3465"/>
          <p:cNvSpPr/>
          <p:nvPr/>
        </p:nvSpPr>
        <p:spPr>
          <a:xfrm>
            <a:off x="2228850" y="5219700"/>
            <a:ext cx="1362075" cy="904875"/>
          </a:xfrm>
          <a:custGeom>
            <a:avLst/>
            <a:gdLst/>
            <a:ahLst/>
            <a:cxnLst/>
            <a:rect l="0" t="0" r="0" b="0"/>
            <a:pathLst>
              <a:path w="1362075" h="904875">
                <a:moveTo>
                  <a:pt x="0" y="452438"/>
                </a:moveTo>
                <a:cubicBezTo>
                  <a:pt x="0" y="202565"/>
                  <a:pt x="304926" y="0"/>
                  <a:pt x="681101" y="0"/>
                </a:cubicBezTo>
                <a:cubicBezTo>
                  <a:pt x="1057147" y="0"/>
                  <a:pt x="1362075" y="202565"/>
                  <a:pt x="1362075" y="452438"/>
                </a:cubicBezTo>
                <a:cubicBezTo>
                  <a:pt x="1362075" y="702311"/>
                  <a:pt x="1057147" y="904875"/>
                  <a:pt x="681101" y="904875"/>
                </a:cubicBezTo>
                <a:cubicBezTo>
                  <a:pt x="304926" y="904875"/>
                  <a:pt x="0" y="702311"/>
                  <a:pt x="0" y="452438"/>
                </a:cubicBezTo>
                <a:close/>
                <a:moveTo>
                  <a:pt x="-1042988" y="1638300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6" name="Freeform 3466"/>
          <p:cNvSpPr/>
          <p:nvPr/>
        </p:nvSpPr>
        <p:spPr>
          <a:xfrm>
            <a:off x="2228850" y="5219700"/>
            <a:ext cx="1362075" cy="904875"/>
          </a:xfrm>
          <a:custGeom>
            <a:avLst/>
            <a:gdLst/>
            <a:ahLst/>
            <a:cxnLst/>
            <a:rect l="0" t="0" r="0" b="0"/>
            <a:pathLst>
              <a:path w="1362075" h="904875">
                <a:moveTo>
                  <a:pt x="0" y="452438"/>
                </a:moveTo>
                <a:cubicBezTo>
                  <a:pt x="0" y="202565"/>
                  <a:pt x="304926" y="0"/>
                  <a:pt x="681101" y="0"/>
                </a:cubicBezTo>
                <a:cubicBezTo>
                  <a:pt x="1057147" y="0"/>
                  <a:pt x="1362075" y="202565"/>
                  <a:pt x="1362075" y="452438"/>
                </a:cubicBezTo>
                <a:cubicBezTo>
                  <a:pt x="1362075" y="702311"/>
                  <a:pt x="1057147" y="904875"/>
                  <a:pt x="681101" y="904875"/>
                </a:cubicBezTo>
                <a:cubicBezTo>
                  <a:pt x="304926" y="904875"/>
                  <a:pt x="0" y="702311"/>
                  <a:pt x="0" y="452438"/>
                </a:cubicBezTo>
                <a:close/>
                <a:moveTo>
                  <a:pt x="-1042988" y="16383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7" name="Freeform 3467"/>
          <p:cNvSpPr/>
          <p:nvPr/>
        </p:nvSpPr>
        <p:spPr>
          <a:xfrm>
            <a:off x="2705100" y="1857375"/>
            <a:ext cx="2400300" cy="1009650"/>
          </a:xfrm>
          <a:custGeom>
            <a:avLst/>
            <a:gdLst/>
            <a:ahLst/>
            <a:cxnLst/>
            <a:rect l="0" t="0" r="0" b="0"/>
            <a:pathLst>
              <a:path w="2400300" h="1009650">
                <a:moveTo>
                  <a:pt x="0" y="504825"/>
                </a:moveTo>
                <a:cubicBezTo>
                  <a:pt x="0" y="226060"/>
                  <a:pt x="537336" y="0"/>
                  <a:pt x="1200150" y="0"/>
                </a:cubicBezTo>
                <a:cubicBezTo>
                  <a:pt x="1862963" y="0"/>
                  <a:pt x="2400300" y="226060"/>
                  <a:pt x="2400300" y="504825"/>
                </a:cubicBezTo>
                <a:cubicBezTo>
                  <a:pt x="2400300" y="783591"/>
                  <a:pt x="1862963" y="1009650"/>
                  <a:pt x="1200150" y="1009650"/>
                </a:cubicBezTo>
                <a:cubicBezTo>
                  <a:pt x="537336" y="1009650"/>
                  <a:pt x="0" y="783591"/>
                  <a:pt x="0" y="504825"/>
                </a:cubicBezTo>
                <a:close/>
                <a:moveTo>
                  <a:pt x="1790700" y="5000625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8" name="Freeform 3468"/>
          <p:cNvSpPr/>
          <p:nvPr/>
        </p:nvSpPr>
        <p:spPr>
          <a:xfrm>
            <a:off x="2705100" y="1857375"/>
            <a:ext cx="2400300" cy="1009650"/>
          </a:xfrm>
          <a:custGeom>
            <a:avLst/>
            <a:gdLst/>
            <a:ahLst/>
            <a:cxnLst/>
            <a:rect l="0" t="0" r="0" b="0"/>
            <a:pathLst>
              <a:path w="2400300" h="1009650">
                <a:moveTo>
                  <a:pt x="0" y="504825"/>
                </a:moveTo>
                <a:cubicBezTo>
                  <a:pt x="0" y="226060"/>
                  <a:pt x="537336" y="0"/>
                  <a:pt x="1200150" y="0"/>
                </a:cubicBezTo>
                <a:cubicBezTo>
                  <a:pt x="1862963" y="0"/>
                  <a:pt x="2400300" y="226060"/>
                  <a:pt x="2400300" y="504825"/>
                </a:cubicBezTo>
                <a:cubicBezTo>
                  <a:pt x="2400300" y="783591"/>
                  <a:pt x="1862963" y="1009650"/>
                  <a:pt x="1200150" y="1009650"/>
                </a:cubicBezTo>
                <a:cubicBezTo>
                  <a:pt x="537336" y="1009650"/>
                  <a:pt x="0" y="783591"/>
                  <a:pt x="0" y="504825"/>
                </a:cubicBezTo>
                <a:close/>
                <a:moveTo>
                  <a:pt x="1790700" y="5000625"/>
                </a:move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9" name="Freeform 3469"/>
          <p:cNvSpPr/>
          <p:nvPr/>
        </p:nvSpPr>
        <p:spPr>
          <a:xfrm>
            <a:off x="2590800" y="3505200"/>
            <a:ext cx="1323975" cy="981075"/>
          </a:xfrm>
          <a:custGeom>
            <a:avLst/>
            <a:gdLst/>
            <a:ahLst/>
            <a:cxnLst/>
            <a:rect l="0" t="0" r="0" b="0"/>
            <a:pathLst>
              <a:path w="1323975" h="981075">
                <a:moveTo>
                  <a:pt x="0" y="490474"/>
                </a:moveTo>
                <a:cubicBezTo>
                  <a:pt x="0" y="219583"/>
                  <a:pt x="296417" y="0"/>
                  <a:pt x="662051" y="0"/>
                </a:cubicBezTo>
                <a:cubicBezTo>
                  <a:pt x="1027557" y="0"/>
                  <a:pt x="1323975" y="219583"/>
                  <a:pt x="1323975" y="490474"/>
                </a:cubicBezTo>
                <a:cubicBezTo>
                  <a:pt x="1323975" y="761493"/>
                  <a:pt x="1027557" y="981075"/>
                  <a:pt x="662051" y="981075"/>
                </a:cubicBezTo>
                <a:cubicBezTo>
                  <a:pt x="296417" y="981075"/>
                  <a:pt x="0" y="761493"/>
                  <a:pt x="0" y="490474"/>
                </a:cubicBezTo>
                <a:close/>
                <a:moveTo>
                  <a:pt x="271526" y="3352800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0" name="Freeform 3470"/>
          <p:cNvSpPr/>
          <p:nvPr/>
        </p:nvSpPr>
        <p:spPr>
          <a:xfrm>
            <a:off x="2590800" y="3505200"/>
            <a:ext cx="1323975" cy="981075"/>
          </a:xfrm>
          <a:custGeom>
            <a:avLst/>
            <a:gdLst/>
            <a:ahLst/>
            <a:cxnLst/>
            <a:rect l="0" t="0" r="0" b="0"/>
            <a:pathLst>
              <a:path w="1323975" h="981075">
                <a:moveTo>
                  <a:pt x="0" y="490474"/>
                </a:moveTo>
                <a:cubicBezTo>
                  <a:pt x="0" y="219583"/>
                  <a:pt x="296417" y="0"/>
                  <a:pt x="662051" y="0"/>
                </a:cubicBezTo>
                <a:cubicBezTo>
                  <a:pt x="1027557" y="0"/>
                  <a:pt x="1323975" y="219583"/>
                  <a:pt x="1323975" y="490474"/>
                </a:cubicBezTo>
                <a:cubicBezTo>
                  <a:pt x="1323975" y="761493"/>
                  <a:pt x="1027557" y="981075"/>
                  <a:pt x="662051" y="981075"/>
                </a:cubicBezTo>
                <a:cubicBezTo>
                  <a:pt x="296417" y="981075"/>
                  <a:pt x="0" y="761493"/>
                  <a:pt x="0" y="490474"/>
                </a:cubicBezTo>
                <a:close/>
                <a:moveTo>
                  <a:pt x="271526" y="33528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1" name="Freeform 3471"/>
          <p:cNvSpPr/>
          <p:nvPr/>
        </p:nvSpPr>
        <p:spPr>
          <a:xfrm>
            <a:off x="1962150" y="4295775"/>
            <a:ext cx="1314450" cy="923925"/>
          </a:xfrm>
          <a:custGeom>
            <a:avLst/>
            <a:gdLst/>
            <a:ahLst/>
            <a:cxnLst/>
            <a:rect l="0" t="0" r="0" b="0"/>
            <a:pathLst>
              <a:path w="1314450" h="923925">
                <a:moveTo>
                  <a:pt x="0" y="461899"/>
                </a:moveTo>
                <a:cubicBezTo>
                  <a:pt x="0" y="206883"/>
                  <a:pt x="294258" y="0"/>
                  <a:pt x="657225" y="0"/>
                </a:cubicBezTo>
                <a:cubicBezTo>
                  <a:pt x="1020191" y="0"/>
                  <a:pt x="1314450" y="206883"/>
                  <a:pt x="1314450" y="461899"/>
                </a:cubicBezTo>
                <a:cubicBezTo>
                  <a:pt x="1314450" y="717043"/>
                  <a:pt x="1020191" y="923925"/>
                  <a:pt x="657225" y="923925"/>
                </a:cubicBezTo>
                <a:cubicBezTo>
                  <a:pt x="294258" y="923925"/>
                  <a:pt x="0" y="717043"/>
                  <a:pt x="0" y="461899"/>
                </a:cubicBezTo>
                <a:close/>
                <a:moveTo>
                  <a:pt x="138176" y="2562225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2" name="Freeform 3472"/>
          <p:cNvSpPr/>
          <p:nvPr/>
        </p:nvSpPr>
        <p:spPr>
          <a:xfrm>
            <a:off x="1962150" y="4295775"/>
            <a:ext cx="1314450" cy="923925"/>
          </a:xfrm>
          <a:custGeom>
            <a:avLst/>
            <a:gdLst/>
            <a:ahLst/>
            <a:cxnLst/>
            <a:rect l="0" t="0" r="0" b="0"/>
            <a:pathLst>
              <a:path w="1314450" h="923925">
                <a:moveTo>
                  <a:pt x="0" y="461899"/>
                </a:moveTo>
                <a:cubicBezTo>
                  <a:pt x="0" y="206883"/>
                  <a:pt x="294258" y="0"/>
                  <a:pt x="657225" y="0"/>
                </a:cubicBezTo>
                <a:cubicBezTo>
                  <a:pt x="1020191" y="0"/>
                  <a:pt x="1314450" y="206883"/>
                  <a:pt x="1314450" y="461899"/>
                </a:cubicBezTo>
                <a:cubicBezTo>
                  <a:pt x="1314450" y="717043"/>
                  <a:pt x="1020191" y="923925"/>
                  <a:pt x="657225" y="923925"/>
                </a:cubicBezTo>
                <a:cubicBezTo>
                  <a:pt x="294258" y="923925"/>
                  <a:pt x="0" y="717043"/>
                  <a:pt x="0" y="461899"/>
                </a:cubicBezTo>
                <a:close/>
                <a:moveTo>
                  <a:pt x="138176" y="256222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3" name="Freeform 3473"/>
          <p:cNvSpPr/>
          <p:nvPr/>
        </p:nvSpPr>
        <p:spPr>
          <a:xfrm>
            <a:off x="3781425" y="3352800"/>
            <a:ext cx="1485900" cy="1085850"/>
          </a:xfrm>
          <a:custGeom>
            <a:avLst/>
            <a:gdLst/>
            <a:ahLst/>
            <a:cxnLst/>
            <a:rect l="0" t="0" r="0" b="0"/>
            <a:pathLst>
              <a:path w="1485900" h="1085850">
                <a:moveTo>
                  <a:pt x="0" y="542925"/>
                </a:moveTo>
                <a:cubicBezTo>
                  <a:pt x="0" y="243079"/>
                  <a:pt x="332613" y="0"/>
                  <a:pt x="742950" y="0"/>
                </a:cubicBezTo>
                <a:cubicBezTo>
                  <a:pt x="1153286" y="0"/>
                  <a:pt x="1485900" y="243079"/>
                  <a:pt x="1485900" y="542925"/>
                </a:cubicBezTo>
                <a:cubicBezTo>
                  <a:pt x="1485900" y="842773"/>
                  <a:pt x="1153286" y="1085850"/>
                  <a:pt x="742950" y="1085850"/>
                </a:cubicBezTo>
                <a:cubicBezTo>
                  <a:pt x="332613" y="1085850"/>
                  <a:pt x="0" y="842773"/>
                  <a:pt x="0" y="542925"/>
                </a:cubicBezTo>
                <a:close/>
                <a:moveTo>
                  <a:pt x="-819150" y="3505200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4" name="Freeform 3474"/>
          <p:cNvSpPr/>
          <p:nvPr/>
        </p:nvSpPr>
        <p:spPr>
          <a:xfrm>
            <a:off x="3781425" y="3352800"/>
            <a:ext cx="1485900" cy="1085850"/>
          </a:xfrm>
          <a:custGeom>
            <a:avLst/>
            <a:gdLst/>
            <a:ahLst/>
            <a:cxnLst/>
            <a:rect l="0" t="0" r="0" b="0"/>
            <a:pathLst>
              <a:path w="1485900" h="1085850">
                <a:moveTo>
                  <a:pt x="0" y="542925"/>
                </a:moveTo>
                <a:cubicBezTo>
                  <a:pt x="0" y="243079"/>
                  <a:pt x="332613" y="0"/>
                  <a:pt x="742950" y="0"/>
                </a:cubicBezTo>
                <a:cubicBezTo>
                  <a:pt x="1153286" y="0"/>
                  <a:pt x="1485900" y="243079"/>
                  <a:pt x="1485900" y="542925"/>
                </a:cubicBezTo>
                <a:cubicBezTo>
                  <a:pt x="1485900" y="842773"/>
                  <a:pt x="1153286" y="1085850"/>
                  <a:pt x="742950" y="1085850"/>
                </a:cubicBezTo>
                <a:cubicBezTo>
                  <a:pt x="332613" y="1085850"/>
                  <a:pt x="0" y="842773"/>
                  <a:pt x="0" y="542925"/>
                </a:cubicBezTo>
                <a:close/>
                <a:moveTo>
                  <a:pt x="-819150" y="35052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5" name="Freeform 3475"/>
          <p:cNvSpPr/>
          <p:nvPr/>
        </p:nvSpPr>
        <p:spPr>
          <a:xfrm>
            <a:off x="3000375" y="4210050"/>
            <a:ext cx="2162175" cy="1466850"/>
          </a:xfrm>
          <a:custGeom>
            <a:avLst/>
            <a:gdLst/>
            <a:ahLst/>
            <a:cxnLst/>
            <a:rect l="0" t="0" r="0" b="0"/>
            <a:pathLst>
              <a:path w="2162175" h="1466850">
                <a:moveTo>
                  <a:pt x="0" y="733425"/>
                </a:moveTo>
                <a:cubicBezTo>
                  <a:pt x="0" y="328423"/>
                  <a:pt x="483996" y="0"/>
                  <a:pt x="1081151" y="0"/>
                </a:cubicBezTo>
                <a:cubicBezTo>
                  <a:pt x="1678178" y="0"/>
                  <a:pt x="2162175" y="328423"/>
                  <a:pt x="2162175" y="733425"/>
                </a:cubicBezTo>
                <a:cubicBezTo>
                  <a:pt x="2162175" y="1138428"/>
                  <a:pt x="1678178" y="1466850"/>
                  <a:pt x="1081151" y="1466850"/>
                </a:cubicBezTo>
                <a:cubicBezTo>
                  <a:pt x="483996" y="1466850"/>
                  <a:pt x="0" y="1138428"/>
                  <a:pt x="0" y="733425"/>
                </a:cubicBezTo>
                <a:close/>
                <a:moveTo>
                  <a:pt x="-1085850" y="2647950"/>
                </a:moveTo>
              </a:path>
            </a:pathLst>
          </a:custGeom>
          <a:solidFill>
            <a:srgbClr val="3FCDFF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6" name="Freeform 3476"/>
          <p:cNvSpPr/>
          <p:nvPr/>
        </p:nvSpPr>
        <p:spPr>
          <a:xfrm>
            <a:off x="3000375" y="4210050"/>
            <a:ext cx="2162175" cy="1466850"/>
          </a:xfrm>
          <a:custGeom>
            <a:avLst/>
            <a:gdLst/>
            <a:ahLst/>
            <a:cxnLst/>
            <a:rect l="0" t="0" r="0" b="0"/>
            <a:pathLst>
              <a:path w="2162175" h="1466850">
                <a:moveTo>
                  <a:pt x="0" y="733425"/>
                </a:moveTo>
                <a:cubicBezTo>
                  <a:pt x="0" y="328423"/>
                  <a:pt x="483996" y="0"/>
                  <a:pt x="1081151" y="0"/>
                </a:cubicBezTo>
                <a:cubicBezTo>
                  <a:pt x="1678178" y="0"/>
                  <a:pt x="2162175" y="328423"/>
                  <a:pt x="2162175" y="733425"/>
                </a:cubicBezTo>
                <a:cubicBezTo>
                  <a:pt x="2162175" y="1138428"/>
                  <a:pt x="1678178" y="1466850"/>
                  <a:pt x="1081151" y="1466850"/>
                </a:cubicBezTo>
                <a:cubicBezTo>
                  <a:pt x="483996" y="1466850"/>
                  <a:pt x="0" y="1138428"/>
                  <a:pt x="0" y="733425"/>
                </a:cubicBezTo>
                <a:close/>
                <a:moveTo>
                  <a:pt x="-1085850" y="26479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7" name="Freeform 3477"/>
          <p:cNvSpPr/>
          <p:nvPr/>
        </p:nvSpPr>
        <p:spPr>
          <a:xfrm>
            <a:off x="8020050" y="762000"/>
            <a:ext cx="1457325" cy="923925"/>
          </a:xfrm>
          <a:custGeom>
            <a:avLst/>
            <a:gdLst/>
            <a:ahLst/>
            <a:cxnLst/>
            <a:rect l="0" t="0" r="0" b="0"/>
            <a:pathLst>
              <a:path w="1457325" h="923925">
                <a:moveTo>
                  <a:pt x="0" y="461899"/>
                </a:moveTo>
                <a:cubicBezTo>
                  <a:pt x="0" y="206884"/>
                  <a:pt x="326263" y="0"/>
                  <a:pt x="728726" y="0"/>
                </a:cubicBezTo>
                <a:cubicBezTo>
                  <a:pt x="1131061" y="0"/>
                  <a:pt x="1457325" y="206884"/>
                  <a:pt x="1457325" y="461899"/>
                </a:cubicBezTo>
                <a:cubicBezTo>
                  <a:pt x="1457325" y="717042"/>
                  <a:pt x="1131061" y="923925"/>
                  <a:pt x="728726" y="923925"/>
                </a:cubicBezTo>
                <a:cubicBezTo>
                  <a:pt x="326263" y="923925"/>
                  <a:pt x="0" y="717042"/>
                  <a:pt x="0" y="461899"/>
                </a:cubicBezTo>
                <a:close/>
                <a:moveTo>
                  <a:pt x="-2385949" y="6096000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8" name="Freeform 3478"/>
          <p:cNvSpPr/>
          <p:nvPr/>
        </p:nvSpPr>
        <p:spPr>
          <a:xfrm>
            <a:off x="8020050" y="762000"/>
            <a:ext cx="1457325" cy="923925"/>
          </a:xfrm>
          <a:custGeom>
            <a:avLst/>
            <a:gdLst/>
            <a:ahLst/>
            <a:cxnLst/>
            <a:rect l="0" t="0" r="0" b="0"/>
            <a:pathLst>
              <a:path w="1457325" h="923925">
                <a:moveTo>
                  <a:pt x="0" y="461899"/>
                </a:moveTo>
                <a:cubicBezTo>
                  <a:pt x="0" y="206884"/>
                  <a:pt x="326263" y="0"/>
                  <a:pt x="728726" y="0"/>
                </a:cubicBezTo>
                <a:cubicBezTo>
                  <a:pt x="1131061" y="0"/>
                  <a:pt x="1457325" y="206884"/>
                  <a:pt x="1457325" y="461899"/>
                </a:cubicBezTo>
                <a:cubicBezTo>
                  <a:pt x="1457325" y="717042"/>
                  <a:pt x="1131061" y="923925"/>
                  <a:pt x="728726" y="923925"/>
                </a:cubicBezTo>
                <a:cubicBezTo>
                  <a:pt x="326263" y="923925"/>
                  <a:pt x="0" y="717042"/>
                  <a:pt x="0" y="461899"/>
                </a:cubicBezTo>
                <a:close/>
                <a:moveTo>
                  <a:pt x="-2385949" y="609600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9" name="Freeform 3479"/>
          <p:cNvSpPr/>
          <p:nvPr/>
        </p:nvSpPr>
        <p:spPr>
          <a:xfrm>
            <a:off x="7581900" y="2486025"/>
            <a:ext cx="1828800" cy="1009650"/>
          </a:xfrm>
          <a:custGeom>
            <a:avLst/>
            <a:gdLst/>
            <a:ahLst/>
            <a:cxnLst/>
            <a:rect l="0" t="0" r="0" b="0"/>
            <a:pathLst>
              <a:path w="1828800" h="1009650">
                <a:moveTo>
                  <a:pt x="0" y="504825"/>
                </a:moveTo>
                <a:cubicBezTo>
                  <a:pt x="0" y="226060"/>
                  <a:pt x="409447" y="0"/>
                  <a:pt x="914400" y="0"/>
                </a:cubicBezTo>
                <a:cubicBezTo>
                  <a:pt x="1419352" y="0"/>
                  <a:pt x="1828800" y="226060"/>
                  <a:pt x="1828800" y="504825"/>
                </a:cubicBezTo>
                <a:cubicBezTo>
                  <a:pt x="1828800" y="783591"/>
                  <a:pt x="1419352" y="1009650"/>
                  <a:pt x="914400" y="1009650"/>
                </a:cubicBezTo>
                <a:cubicBezTo>
                  <a:pt x="409447" y="1009650"/>
                  <a:pt x="0" y="783591"/>
                  <a:pt x="0" y="504825"/>
                </a:cubicBezTo>
                <a:close/>
                <a:moveTo>
                  <a:pt x="-3714750" y="4371975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0" name="Freeform 3480"/>
          <p:cNvSpPr/>
          <p:nvPr/>
        </p:nvSpPr>
        <p:spPr>
          <a:xfrm>
            <a:off x="7581900" y="2486025"/>
            <a:ext cx="1828800" cy="1009650"/>
          </a:xfrm>
          <a:custGeom>
            <a:avLst/>
            <a:gdLst/>
            <a:ahLst/>
            <a:cxnLst/>
            <a:rect l="0" t="0" r="0" b="0"/>
            <a:pathLst>
              <a:path w="1828800" h="1009650">
                <a:moveTo>
                  <a:pt x="0" y="504825"/>
                </a:moveTo>
                <a:cubicBezTo>
                  <a:pt x="0" y="226060"/>
                  <a:pt x="409447" y="0"/>
                  <a:pt x="914400" y="0"/>
                </a:cubicBezTo>
                <a:cubicBezTo>
                  <a:pt x="1419352" y="0"/>
                  <a:pt x="1828800" y="226060"/>
                  <a:pt x="1828800" y="504825"/>
                </a:cubicBezTo>
                <a:cubicBezTo>
                  <a:pt x="1828800" y="783591"/>
                  <a:pt x="1419352" y="1009650"/>
                  <a:pt x="914400" y="1009650"/>
                </a:cubicBezTo>
                <a:cubicBezTo>
                  <a:pt x="409447" y="1009650"/>
                  <a:pt x="0" y="783591"/>
                  <a:pt x="0" y="504825"/>
                </a:cubicBezTo>
                <a:close/>
                <a:moveTo>
                  <a:pt x="-3714750" y="437197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1" name="Freeform 3481"/>
          <p:cNvSpPr/>
          <p:nvPr/>
        </p:nvSpPr>
        <p:spPr>
          <a:xfrm>
            <a:off x="5781675" y="1857375"/>
            <a:ext cx="1400175" cy="904875"/>
          </a:xfrm>
          <a:custGeom>
            <a:avLst/>
            <a:gdLst/>
            <a:ahLst/>
            <a:cxnLst/>
            <a:rect l="0" t="0" r="0" b="0"/>
            <a:pathLst>
              <a:path w="1400175" h="904875">
                <a:moveTo>
                  <a:pt x="0" y="452374"/>
                </a:moveTo>
                <a:cubicBezTo>
                  <a:pt x="0" y="202566"/>
                  <a:pt x="313435" y="0"/>
                  <a:pt x="700151" y="0"/>
                </a:cubicBezTo>
                <a:cubicBezTo>
                  <a:pt x="1086739" y="0"/>
                  <a:pt x="1400175" y="202566"/>
                  <a:pt x="1400175" y="452374"/>
                </a:cubicBezTo>
                <a:cubicBezTo>
                  <a:pt x="1400175" y="702310"/>
                  <a:pt x="1086739" y="904875"/>
                  <a:pt x="700151" y="904875"/>
                </a:cubicBezTo>
                <a:cubicBezTo>
                  <a:pt x="313435" y="904875"/>
                  <a:pt x="0" y="702310"/>
                  <a:pt x="0" y="452374"/>
                </a:cubicBezTo>
                <a:close/>
                <a:moveTo>
                  <a:pt x="-1233424" y="5000625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2" name="Freeform 3482"/>
          <p:cNvSpPr/>
          <p:nvPr/>
        </p:nvSpPr>
        <p:spPr>
          <a:xfrm>
            <a:off x="5781675" y="1857375"/>
            <a:ext cx="1400175" cy="904875"/>
          </a:xfrm>
          <a:custGeom>
            <a:avLst/>
            <a:gdLst/>
            <a:ahLst/>
            <a:cxnLst/>
            <a:rect l="0" t="0" r="0" b="0"/>
            <a:pathLst>
              <a:path w="1400175" h="904875">
                <a:moveTo>
                  <a:pt x="0" y="452374"/>
                </a:moveTo>
                <a:cubicBezTo>
                  <a:pt x="0" y="202566"/>
                  <a:pt x="313435" y="0"/>
                  <a:pt x="700151" y="0"/>
                </a:cubicBezTo>
                <a:cubicBezTo>
                  <a:pt x="1086739" y="0"/>
                  <a:pt x="1400175" y="202566"/>
                  <a:pt x="1400175" y="452374"/>
                </a:cubicBezTo>
                <a:cubicBezTo>
                  <a:pt x="1400175" y="702310"/>
                  <a:pt x="1086739" y="904875"/>
                  <a:pt x="700151" y="904875"/>
                </a:cubicBezTo>
                <a:cubicBezTo>
                  <a:pt x="313435" y="904875"/>
                  <a:pt x="0" y="702310"/>
                  <a:pt x="0" y="452374"/>
                </a:cubicBezTo>
                <a:close/>
                <a:moveTo>
                  <a:pt x="-1233424" y="500062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3" name="Freeform 3483"/>
          <p:cNvSpPr/>
          <p:nvPr/>
        </p:nvSpPr>
        <p:spPr>
          <a:xfrm>
            <a:off x="6819900" y="1247775"/>
            <a:ext cx="1847850" cy="1524000"/>
          </a:xfrm>
          <a:custGeom>
            <a:avLst/>
            <a:gdLst/>
            <a:ahLst/>
            <a:cxnLst/>
            <a:rect l="0" t="0" r="0" b="0"/>
            <a:pathLst>
              <a:path w="1847850" h="1524000">
                <a:moveTo>
                  <a:pt x="0" y="762000"/>
                </a:moveTo>
                <a:cubicBezTo>
                  <a:pt x="0" y="341122"/>
                  <a:pt x="413639" y="0"/>
                  <a:pt x="923925" y="0"/>
                </a:cubicBezTo>
                <a:cubicBezTo>
                  <a:pt x="1434210" y="0"/>
                  <a:pt x="1847850" y="341122"/>
                  <a:pt x="1847850" y="762000"/>
                </a:cubicBezTo>
                <a:cubicBezTo>
                  <a:pt x="1847850" y="1182879"/>
                  <a:pt x="1434210" y="1524000"/>
                  <a:pt x="923925" y="1524000"/>
                </a:cubicBezTo>
                <a:cubicBezTo>
                  <a:pt x="413639" y="1524000"/>
                  <a:pt x="0" y="1182879"/>
                  <a:pt x="0" y="762000"/>
                </a:cubicBezTo>
                <a:close/>
                <a:moveTo>
                  <a:pt x="-1971675" y="5610225"/>
                </a:moveTo>
              </a:path>
            </a:pathLst>
          </a:custGeom>
          <a:solidFill>
            <a:srgbClr val="E2B2B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4" name="Freeform 3484"/>
          <p:cNvSpPr/>
          <p:nvPr/>
        </p:nvSpPr>
        <p:spPr>
          <a:xfrm>
            <a:off x="6819900" y="1247775"/>
            <a:ext cx="1847850" cy="1524000"/>
          </a:xfrm>
          <a:custGeom>
            <a:avLst/>
            <a:gdLst/>
            <a:ahLst/>
            <a:cxnLst/>
            <a:rect l="0" t="0" r="0" b="0"/>
            <a:pathLst>
              <a:path w="1847850" h="1524000">
                <a:moveTo>
                  <a:pt x="0" y="762000"/>
                </a:moveTo>
                <a:cubicBezTo>
                  <a:pt x="0" y="341122"/>
                  <a:pt x="413639" y="0"/>
                  <a:pt x="923925" y="0"/>
                </a:cubicBezTo>
                <a:cubicBezTo>
                  <a:pt x="1434210" y="0"/>
                  <a:pt x="1847850" y="341122"/>
                  <a:pt x="1847850" y="762000"/>
                </a:cubicBezTo>
                <a:cubicBezTo>
                  <a:pt x="1847850" y="1182879"/>
                  <a:pt x="1434210" y="1524000"/>
                  <a:pt x="923925" y="1524000"/>
                </a:cubicBezTo>
                <a:cubicBezTo>
                  <a:pt x="413639" y="1524000"/>
                  <a:pt x="0" y="1182879"/>
                  <a:pt x="0" y="762000"/>
                </a:cubicBezTo>
                <a:close/>
                <a:moveTo>
                  <a:pt x="-1971675" y="561022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5" name="Freeform 3485"/>
          <p:cNvSpPr/>
          <p:nvPr/>
        </p:nvSpPr>
        <p:spPr>
          <a:xfrm>
            <a:off x="6867525" y="5353050"/>
            <a:ext cx="1514475" cy="971550"/>
          </a:xfrm>
          <a:custGeom>
            <a:avLst/>
            <a:gdLst/>
            <a:ahLst/>
            <a:cxnLst/>
            <a:rect l="0" t="0" r="0" b="0"/>
            <a:pathLst>
              <a:path w="1514475" h="971550">
                <a:moveTo>
                  <a:pt x="0" y="485775"/>
                </a:moveTo>
                <a:cubicBezTo>
                  <a:pt x="0" y="217551"/>
                  <a:pt x="339090" y="0"/>
                  <a:pt x="757301" y="0"/>
                </a:cubicBezTo>
                <a:cubicBezTo>
                  <a:pt x="1175384" y="0"/>
                  <a:pt x="1514475" y="217551"/>
                  <a:pt x="1514475" y="485775"/>
                </a:cubicBezTo>
                <a:cubicBezTo>
                  <a:pt x="1514475" y="754063"/>
                  <a:pt x="1175384" y="971550"/>
                  <a:pt x="757301" y="971550"/>
                </a:cubicBezTo>
                <a:cubicBezTo>
                  <a:pt x="339090" y="971550"/>
                  <a:pt x="0" y="754063"/>
                  <a:pt x="0" y="485775"/>
                </a:cubicBezTo>
                <a:close/>
                <a:moveTo>
                  <a:pt x="-5848350" y="1504950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6" name="Freeform 3486"/>
          <p:cNvSpPr/>
          <p:nvPr/>
        </p:nvSpPr>
        <p:spPr>
          <a:xfrm>
            <a:off x="6867525" y="5353050"/>
            <a:ext cx="1514475" cy="971550"/>
          </a:xfrm>
          <a:custGeom>
            <a:avLst/>
            <a:gdLst/>
            <a:ahLst/>
            <a:cxnLst/>
            <a:rect l="0" t="0" r="0" b="0"/>
            <a:pathLst>
              <a:path w="1514475" h="971550">
                <a:moveTo>
                  <a:pt x="0" y="485775"/>
                </a:moveTo>
                <a:cubicBezTo>
                  <a:pt x="0" y="217551"/>
                  <a:pt x="339090" y="0"/>
                  <a:pt x="757301" y="0"/>
                </a:cubicBezTo>
                <a:cubicBezTo>
                  <a:pt x="1175384" y="0"/>
                  <a:pt x="1514475" y="217551"/>
                  <a:pt x="1514475" y="485775"/>
                </a:cubicBezTo>
                <a:cubicBezTo>
                  <a:pt x="1514475" y="754063"/>
                  <a:pt x="1175384" y="971550"/>
                  <a:pt x="757301" y="971550"/>
                </a:cubicBezTo>
                <a:cubicBezTo>
                  <a:pt x="339090" y="971550"/>
                  <a:pt x="0" y="754063"/>
                  <a:pt x="0" y="485775"/>
                </a:cubicBezTo>
                <a:close/>
                <a:moveTo>
                  <a:pt x="-5848350" y="15049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7" name="Freeform 3487"/>
          <p:cNvSpPr/>
          <p:nvPr/>
        </p:nvSpPr>
        <p:spPr>
          <a:xfrm>
            <a:off x="8943975" y="3971925"/>
            <a:ext cx="1409700" cy="971550"/>
          </a:xfrm>
          <a:custGeom>
            <a:avLst/>
            <a:gdLst/>
            <a:ahLst/>
            <a:cxnLst/>
            <a:rect l="0" t="0" r="0" b="0"/>
            <a:pathLst>
              <a:path w="1409700" h="971550">
                <a:moveTo>
                  <a:pt x="0" y="485775"/>
                </a:moveTo>
                <a:cubicBezTo>
                  <a:pt x="0" y="217552"/>
                  <a:pt x="315594" y="0"/>
                  <a:pt x="704850" y="0"/>
                </a:cubicBezTo>
                <a:cubicBezTo>
                  <a:pt x="1094105" y="0"/>
                  <a:pt x="1409700" y="217552"/>
                  <a:pt x="1409700" y="485775"/>
                </a:cubicBezTo>
                <a:cubicBezTo>
                  <a:pt x="1409700" y="753999"/>
                  <a:pt x="1094105" y="971550"/>
                  <a:pt x="704850" y="971550"/>
                </a:cubicBezTo>
                <a:cubicBezTo>
                  <a:pt x="315594" y="971550"/>
                  <a:pt x="0" y="753999"/>
                  <a:pt x="0" y="485775"/>
                </a:cubicBezTo>
                <a:close/>
                <a:moveTo>
                  <a:pt x="-6543675" y="2886075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8" name="Freeform 3488"/>
          <p:cNvSpPr/>
          <p:nvPr/>
        </p:nvSpPr>
        <p:spPr>
          <a:xfrm>
            <a:off x="8943975" y="3971925"/>
            <a:ext cx="1409700" cy="971550"/>
          </a:xfrm>
          <a:custGeom>
            <a:avLst/>
            <a:gdLst/>
            <a:ahLst/>
            <a:cxnLst/>
            <a:rect l="0" t="0" r="0" b="0"/>
            <a:pathLst>
              <a:path w="1409700" h="971550">
                <a:moveTo>
                  <a:pt x="0" y="485775"/>
                </a:moveTo>
                <a:cubicBezTo>
                  <a:pt x="0" y="217552"/>
                  <a:pt x="315594" y="0"/>
                  <a:pt x="704850" y="0"/>
                </a:cubicBezTo>
                <a:cubicBezTo>
                  <a:pt x="1094105" y="0"/>
                  <a:pt x="1409700" y="217552"/>
                  <a:pt x="1409700" y="485775"/>
                </a:cubicBezTo>
                <a:cubicBezTo>
                  <a:pt x="1409700" y="753999"/>
                  <a:pt x="1094105" y="971550"/>
                  <a:pt x="704850" y="971550"/>
                </a:cubicBezTo>
                <a:cubicBezTo>
                  <a:pt x="315594" y="971550"/>
                  <a:pt x="0" y="753999"/>
                  <a:pt x="0" y="485775"/>
                </a:cubicBezTo>
                <a:close/>
                <a:moveTo>
                  <a:pt x="-6543675" y="2886075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9" name="Freeform 3489"/>
          <p:cNvSpPr/>
          <p:nvPr/>
        </p:nvSpPr>
        <p:spPr>
          <a:xfrm>
            <a:off x="8896350" y="5353050"/>
            <a:ext cx="1838325" cy="1000125"/>
          </a:xfrm>
          <a:custGeom>
            <a:avLst/>
            <a:gdLst/>
            <a:ahLst/>
            <a:cxnLst/>
            <a:rect l="0" t="0" r="0" b="0"/>
            <a:pathLst>
              <a:path w="1838325" h="1000125">
                <a:moveTo>
                  <a:pt x="0" y="500063"/>
                </a:moveTo>
                <a:cubicBezTo>
                  <a:pt x="0" y="223901"/>
                  <a:pt x="411480" y="0"/>
                  <a:pt x="919226" y="0"/>
                </a:cubicBezTo>
                <a:cubicBezTo>
                  <a:pt x="1426844" y="0"/>
                  <a:pt x="1838325" y="223901"/>
                  <a:pt x="1838325" y="500063"/>
                </a:cubicBezTo>
                <a:cubicBezTo>
                  <a:pt x="1838325" y="776237"/>
                  <a:pt x="1426844" y="1000125"/>
                  <a:pt x="919226" y="1000125"/>
                </a:cubicBezTo>
                <a:cubicBezTo>
                  <a:pt x="411480" y="1000125"/>
                  <a:pt x="0" y="776237"/>
                  <a:pt x="0" y="500063"/>
                </a:cubicBezTo>
                <a:close/>
                <a:moveTo>
                  <a:pt x="-7891463" y="1504950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0" name="Freeform 3490"/>
          <p:cNvSpPr/>
          <p:nvPr/>
        </p:nvSpPr>
        <p:spPr>
          <a:xfrm>
            <a:off x="8896350" y="5353050"/>
            <a:ext cx="1838325" cy="1000125"/>
          </a:xfrm>
          <a:custGeom>
            <a:avLst/>
            <a:gdLst/>
            <a:ahLst/>
            <a:cxnLst/>
            <a:rect l="0" t="0" r="0" b="0"/>
            <a:pathLst>
              <a:path w="1838325" h="1000125">
                <a:moveTo>
                  <a:pt x="0" y="500063"/>
                </a:moveTo>
                <a:cubicBezTo>
                  <a:pt x="0" y="223901"/>
                  <a:pt x="411480" y="0"/>
                  <a:pt x="919226" y="0"/>
                </a:cubicBezTo>
                <a:cubicBezTo>
                  <a:pt x="1426844" y="0"/>
                  <a:pt x="1838325" y="223901"/>
                  <a:pt x="1838325" y="500063"/>
                </a:cubicBezTo>
                <a:cubicBezTo>
                  <a:pt x="1838325" y="776237"/>
                  <a:pt x="1426844" y="1000125"/>
                  <a:pt x="919226" y="1000125"/>
                </a:cubicBezTo>
                <a:cubicBezTo>
                  <a:pt x="411480" y="1000125"/>
                  <a:pt x="0" y="776237"/>
                  <a:pt x="0" y="500063"/>
                </a:cubicBezTo>
                <a:close/>
                <a:moveTo>
                  <a:pt x="-7891463" y="15049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1" name="Freeform 3491"/>
          <p:cNvSpPr/>
          <p:nvPr/>
        </p:nvSpPr>
        <p:spPr>
          <a:xfrm>
            <a:off x="6848475" y="3962400"/>
            <a:ext cx="1400175" cy="904875"/>
          </a:xfrm>
          <a:custGeom>
            <a:avLst/>
            <a:gdLst/>
            <a:ahLst/>
            <a:cxnLst/>
            <a:rect l="0" t="0" r="0" b="0"/>
            <a:pathLst>
              <a:path w="1400175" h="904875">
                <a:moveTo>
                  <a:pt x="0" y="452374"/>
                </a:moveTo>
                <a:cubicBezTo>
                  <a:pt x="0" y="202565"/>
                  <a:pt x="313435" y="0"/>
                  <a:pt x="700151" y="0"/>
                </a:cubicBezTo>
                <a:cubicBezTo>
                  <a:pt x="1086739" y="0"/>
                  <a:pt x="1400175" y="202565"/>
                  <a:pt x="1400175" y="452374"/>
                </a:cubicBezTo>
                <a:cubicBezTo>
                  <a:pt x="1400175" y="702311"/>
                  <a:pt x="1086739" y="904875"/>
                  <a:pt x="700151" y="904875"/>
                </a:cubicBezTo>
                <a:cubicBezTo>
                  <a:pt x="313435" y="904875"/>
                  <a:pt x="0" y="702311"/>
                  <a:pt x="0" y="452374"/>
                </a:cubicBezTo>
                <a:close/>
                <a:moveTo>
                  <a:pt x="-4405249" y="2895600"/>
                </a:moveTo>
              </a:path>
            </a:pathLst>
          </a:custGeom>
          <a:solidFill>
            <a:srgbClr val="EDEDE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2" name="Freeform 3492"/>
          <p:cNvSpPr/>
          <p:nvPr/>
        </p:nvSpPr>
        <p:spPr>
          <a:xfrm>
            <a:off x="6848475" y="3962400"/>
            <a:ext cx="1400175" cy="904875"/>
          </a:xfrm>
          <a:custGeom>
            <a:avLst/>
            <a:gdLst/>
            <a:ahLst/>
            <a:cxnLst/>
            <a:rect l="0" t="0" r="0" b="0"/>
            <a:pathLst>
              <a:path w="1400175" h="904875">
                <a:moveTo>
                  <a:pt x="0" y="452374"/>
                </a:moveTo>
                <a:cubicBezTo>
                  <a:pt x="0" y="202565"/>
                  <a:pt x="313435" y="0"/>
                  <a:pt x="700151" y="0"/>
                </a:cubicBezTo>
                <a:cubicBezTo>
                  <a:pt x="1086739" y="0"/>
                  <a:pt x="1400175" y="202565"/>
                  <a:pt x="1400175" y="452374"/>
                </a:cubicBezTo>
                <a:cubicBezTo>
                  <a:pt x="1400175" y="702311"/>
                  <a:pt x="1086739" y="904875"/>
                  <a:pt x="700151" y="904875"/>
                </a:cubicBezTo>
                <a:cubicBezTo>
                  <a:pt x="313435" y="904875"/>
                  <a:pt x="0" y="702311"/>
                  <a:pt x="0" y="452374"/>
                </a:cubicBezTo>
                <a:close/>
                <a:moveTo>
                  <a:pt x="-4405249" y="289560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3" name="Freeform 3493"/>
          <p:cNvSpPr/>
          <p:nvPr/>
        </p:nvSpPr>
        <p:spPr>
          <a:xfrm>
            <a:off x="7743825" y="4286250"/>
            <a:ext cx="1838325" cy="1514475"/>
          </a:xfrm>
          <a:custGeom>
            <a:avLst/>
            <a:gdLst/>
            <a:ahLst/>
            <a:cxnLst/>
            <a:rect l="0" t="0" r="0" b="0"/>
            <a:pathLst>
              <a:path w="1838325" h="1514475">
                <a:moveTo>
                  <a:pt x="0" y="757174"/>
                </a:moveTo>
                <a:cubicBezTo>
                  <a:pt x="0" y="339090"/>
                  <a:pt x="411480" y="0"/>
                  <a:pt x="919226" y="0"/>
                </a:cubicBezTo>
                <a:cubicBezTo>
                  <a:pt x="1426844" y="0"/>
                  <a:pt x="1838325" y="339090"/>
                  <a:pt x="1838325" y="757174"/>
                </a:cubicBezTo>
                <a:cubicBezTo>
                  <a:pt x="1838325" y="1175386"/>
                  <a:pt x="1426844" y="1514475"/>
                  <a:pt x="919226" y="1514475"/>
                </a:cubicBezTo>
                <a:cubicBezTo>
                  <a:pt x="411480" y="1514475"/>
                  <a:pt x="0" y="1175386"/>
                  <a:pt x="0" y="757174"/>
                </a:cubicBezTo>
                <a:close/>
                <a:moveTo>
                  <a:pt x="-5929249" y="2571750"/>
                </a:moveTo>
              </a:path>
            </a:pathLst>
          </a:custGeom>
          <a:solidFill>
            <a:srgbClr val="E2B2B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4" name="Freeform 3494"/>
          <p:cNvSpPr/>
          <p:nvPr/>
        </p:nvSpPr>
        <p:spPr>
          <a:xfrm>
            <a:off x="7743825" y="4286250"/>
            <a:ext cx="1838325" cy="1514475"/>
          </a:xfrm>
          <a:custGeom>
            <a:avLst/>
            <a:gdLst/>
            <a:ahLst/>
            <a:cxnLst/>
            <a:rect l="0" t="0" r="0" b="0"/>
            <a:pathLst>
              <a:path w="1838325" h="1514475">
                <a:moveTo>
                  <a:pt x="0" y="757174"/>
                </a:moveTo>
                <a:cubicBezTo>
                  <a:pt x="0" y="339090"/>
                  <a:pt x="411480" y="0"/>
                  <a:pt x="919226" y="0"/>
                </a:cubicBezTo>
                <a:cubicBezTo>
                  <a:pt x="1426844" y="0"/>
                  <a:pt x="1838325" y="339090"/>
                  <a:pt x="1838325" y="757174"/>
                </a:cubicBezTo>
                <a:cubicBezTo>
                  <a:pt x="1838325" y="1175386"/>
                  <a:pt x="1426844" y="1514475"/>
                  <a:pt x="919226" y="1514475"/>
                </a:cubicBezTo>
                <a:cubicBezTo>
                  <a:pt x="411480" y="1514475"/>
                  <a:pt x="0" y="1175386"/>
                  <a:pt x="0" y="757174"/>
                </a:cubicBezTo>
                <a:close/>
                <a:moveTo>
                  <a:pt x="-5929249" y="2571750"/>
                </a:moveTo>
              </a:path>
            </a:pathLst>
          </a:custGeom>
          <a:noFill/>
          <a:ln w="38100" cap="flat" cmpd="sng">
            <a:solidFill>
              <a:srgbClr val="D9959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5" name="Freeform 3495"/>
          <p:cNvSpPr/>
          <p:nvPr/>
        </p:nvSpPr>
        <p:spPr>
          <a:xfrm>
            <a:off x="766826" y="177039"/>
            <a:ext cx="656336" cy="121411"/>
          </a:xfrm>
          <a:custGeom>
            <a:avLst/>
            <a:gdLst/>
            <a:ahLst/>
            <a:cxnLst/>
            <a:rect l="0" t="0" r="0" b="0"/>
            <a:pathLst>
              <a:path w="656336" h="121411">
                <a:moveTo>
                  <a:pt x="1" y="121411"/>
                </a:moveTo>
                <a:lnTo>
                  <a:pt x="656336" y="121411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2725" y="6680961"/>
                </a:moveTo>
              </a:path>
            </a:pathLst>
          </a:custGeom>
          <a:solidFill>
            <a:srgbClr val="FE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6" name="Freeform 3496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7" name="Freeform 3497"/>
          <p:cNvSpPr/>
          <p:nvPr/>
        </p:nvSpPr>
        <p:spPr>
          <a:xfrm>
            <a:off x="11085830" y="1312008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8434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8" name="Rectangle 3498"/>
          <p:cNvSpPr/>
          <p:nvPr/>
        </p:nvSpPr>
        <p:spPr>
          <a:xfrm>
            <a:off x="598169" y="866112"/>
            <a:ext cx="1795738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Sumar</a:t>
            </a:r>
          </a:p>
        </p:txBody>
      </p:sp>
      <p:sp>
        <p:nvSpPr>
          <p:cNvPr id="3499" name="Rectangle 3499"/>
          <p:cNvSpPr/>
          <p:nvPr/>
        </p:nvSpPr>
        <p:spPr>
          <a:xfrm>
            <a:off x="11501755" y="6457823"/>
            <a:ext cx="15468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81</a:t>
            </a:r>
          </a:p>
        </p:txBody>
      </p:sp>
      <p:sp>
        <p:nvSpPr>
          <p:cNvPr id="3500" name="Rectangle 3500"/>
          <p:cNvSpPr/>
          <p:nvPr/>
        </p:nvSpPr>
        <p:spPr>
          <a:xfrm>
            <a:off x="6652006" y="2908672"/>
            <a:ext cx="686573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Port ID</a:t>
            </a:r>
          </a:p>
        </p:txBody>
      </p:sp>
      <p:sp>
        <p:nvSpPr>
          <p:cNvPr id="3501" name="Rectangle 3501"/>
          <p:cNvSpPr/>
          <p:nvPr/>
        </p:nvSpPr>
        <p:spPr>
          <a:xfrm>
            <a:off x="3753484" y="5686575"/>
            <a:ext cx="867953" cy="81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Router-</a:t>
            </a:r>
          </a:p>
          <a:p>
            <a:pPr marL="113411">
              <a:lnSpc>
                <a:spcPts val="2177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on-a-</a:t>
            </a:r>
          </a:p>
          <a:p>
            <a:pPr marL="166116">
              <a:lnSpc>
                <a:spcPts val="2102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stick</a:t>
            </a:r>
          </a:p>
        </p:txBody>
      </p:sp>
      <p:sp>
        <p:nvSpPr>
          <p:cNvPr id="3502" name="Rectangle 3502"/>
          <p:cNvSpPr/>
          <p:nvPr/>
        </p:nvSpPr>
        <p:spPr>
          <a:xfrm>
            <a:off x="6217920" y="1373242"/>
            <a:ext cx="542527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BPDU</a:t>
            </a:r>
          </a:p>
        </p:txBody>
      </p:sp>
      <p:sp>
        <p:nvSpPr>
          <p:cNvPr id="3503" name="Rectangle 3503"/>
          <p:cNvSpPr/>
          <p:nvPr/>
        </p:nvSpPr>
        <p:spPr>
          <a:xfrm>
            <a:off x="7359268" y="803012"/>
            <a:ext cx="389666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STA</a:t>
            </a:r>
          </a:p>
        </p:txBody>
      </p:sp>
      <p:sp>
        <p:nvSpPr>
          <p:cNvPr id="3504" name="Rectangle 3504"/>
          <p:cNvSpPr/>
          <p:nvPr/>
        </p:nvSpPr>
        <p:spPr>
          <a:xfrm>
            <a:off x="8741029" y="1919977"/>
            <a:ext cx="858467" cy="4829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Blocked </a:t>
            </a:r>
          </a:p>
          <a:p>
            <a:pPr marL="188976">
              <a:lnSpc>
                <a:spcPts val="1951"/>
              </a:lnSpc>
            </a:pPr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Port</a:t>
            </a:r>
          </a:p>
        </p:txBody>
      </p:sp>
      <p:sp>
        <p:nvSpPr>
          <p:cNvPr id="3505" name="Rectangle 3505"/>
          <p:cNvSpPr/>
          <p:nvPr/>
        </p:nvSpPr>
        <p:spPr>
          <a:xfrm>
            <a:off x="5147564" y="5297383"/>
            <a:ext cx="677824" cy="544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VLAN </a:t>
            </a:r>
          </a:p>
          <a:p>
            <a:pPr marL="28575">
              <a:lnSpc>
                <a:spcPts val="2177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nativ</a:t>
            </a:r>
          </a:p>
        </p:txBody>
      </p:sp>
      <p:sp>
        <p:nvSpPr>
          <p:cNvPr id="3506" name="Rectangle 3506"/>
          <p:cNvSpPr/>
          <p:nvPr/>
        </p:nvSpPr>
        <p:spPr>
          <a:xfrm>
            <a:off x="5215001" y="4346407"/>
            <a:ext cx="726813" cy="5451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Trunk </a:t>
            </a:r>
          </a:p>
          <a:p>
            <a:pPr marL="88138">
              <a:lnSpc>
                <a:spcPts val="2178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port</a:t>
            </a:r>
          </a:p>
        </p:txBody>
      </p:sp>
      <p:sp>
        <p:nvSpPr>
          <p:cNvPr id="3507" name="Rectangle 3507"/>
          <p:cNvSpPr/>
          <p:nvPr/>
        </p:nvSpPr>
        <p:spPr>
          <a:xfrm>
            <a:off x="2608326" y="5413842"/>
            <a:ext cx="677824" cy="5450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VLAN </a:t>
            </a:r>
          </a:p>
          <a:p>
            <a:pPr marL="185038">
              <a:lnSpc>
                <a:spcPts val="2177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ID</a:t>
            </a:r>
          </a:p>
        </p:txBody>
      </p:sp>
      <p:sp>
        <p:nvSpPr>
          <p:cNvPr id="3508" name="Rectangle 3508"/>
          <p:cNvSpPr/>
          <p:nvPr/>
        </p:nvSpPr>
        <p:spPr>
          <a:xfrm>
            <a:off x="3209544" y="2236048"/>
            <a:ext cx="1397541" cy="2685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Subinterfață</a:t>
            </a:r>
          </a:p>
        </p:txBody>
      </p:sp>
      <p:sp>
        <p:nvSpPr>
          <p:cNvPr id="3509" name="Rectangle 3509"/>
          <p:cNvSpPr/>
          <p:nvPr/>
        </p:nvSpPr>
        <p:spPr>
          <a:xfrm>
            <a:off x="2883535" y="3869268"/>
            <a:ext cx="741234" cy="2685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Rutare</a:t>
            </a:r>
          </a:p>
        </p:txBody>
      </p:sp>
      <p:sp>
        <p:nvSpPr>
          <p:cNvPr id="3510" name="Rectangle 3510"/>
          <p:cNvSpPr/>
          <p:nvPr/>
        </p:nvSpPr>
        <p:spPr>
          <a:xfrm>
            <a:off x="2262251" y="4634316"/>
            <a:ext cx="716053" cy="2685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802.1q</a:t>
            </a:r>
          </a:p>
        </p:txBody>
      </p:sp>
      <p:sp>
        <p:nvSpPr>
          <p:cNvPr id="3511" name="Rectangle 3511"/>
          <p:cNvSpPr/>
          <p:nvPr/>
        </p:nvSpPr>
        <p:spPr>
          <a:xfrm>
            <a:off x="4138676" y="3633556"/>
            <a:ext cx="858669" cy="545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Access </a:t>
            </a:r>
          </a:p>
          <a:p>
            <a:pPr marL="156464">
              <a:lnSpc>
                <a:spcPts val="2180"/>
              </a:lnSpc>
            </a:pPr>
            <a:r>
              <a:rPr lang="en-GB" sz="1802" b="0" i="0" spc="0" baseline="0" dirty="0">
                <a:solidFill>
                  <a:srgbClr val="000000"/>
                </a:solidFill>
                <a:latin typeface="WorkSans-Regular"/>
              </a:rPr>
              <a:t>port</a:t>
            </a:r>
          </a:p>
        </p:txBody>
      </p:sp>
      <p:sp>
        <p:nvSpPr>
          <p:cNvPr id="3512" name="Rectangle 3512"/>
          <p:cNvSpPr/>
          <p:nvPr/>
        </p:nvSpPr>
        <p:spPr>
          <a:xfrm>
            <a:off x="3772534" y="4816561"/>
            <a:ext cx="617161" cy="2685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000000"/>
                </a:solidFill>
                <a:latin typeface="WorkSans-Bold"/>
              </a:rPr>
              <a:t>VLAN</a:t>
            </a:r>
          </a:p>
        </p:txBody>
      </p:sp>
      <p:sp>
        <p:nvSpPr>
          <p:cNvPr id="3513" name="Rectangle 3513"/>
          <p:cNvSpPr/>
          <p:nvPr/>
        </p:nvSpPr>
        <p:spPr>
          <a:xfrm>
            <a:off x="8526526" y="985892"/>
            <a:ext cx="534513" cy="4830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Root </a:t>
            </a:r>
          </a:p>
          <a:p>
            <a:pPr marL="23748">
              <a:lnSpc>
                <a:spcPts val="1952"/>
              </a:lnSpc>
            </a:pPr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port</a:t>
            </a:r>
          </a:p>
        </p:txBody>
      </p:sp>
      <p:sp>
        <p:nvSpPr>
          <p:cNvPr id="3514" name="Rectangle 3514"/>
          <p:cNvSpPr/>
          <p:nvPr/>
        </p:nvSpPr>
        <p:spPr>
          <a:xfrm>
            <a:off x="7952358" y="2756653"/>
            <a:ext cx="1172404" cy="4829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Designated </a:t>
            </a:r>
          </a:p>
          <a:p>
            <a:pPr marL="343916">
              <a:lnSpc>
                <a:spcPts val="1951"/>
              </a:lnSpc>
            </a:pPr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Port</a:t>
            </a:r>
          </a:p>
        </p:txBody>
      </p:sp>
      <p:sp>
        <p:nvSpPr>
          <p:cNvPr id="3515" name="Rectangle 3515"/>
          <p:cNvSpPr/>
          <p:nvPr/>
        </p:nvSpPr>
        <p:spPr>
          <a:xfrm>
            <a:off x="6179184" y="2071361"/>
            <a:ext cx="687174" cy="4830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Bridge </a:t>
            </a:r>
          </a:p>
          <a:p>
            <a:pPr marL="208280">
              <a:lnSpc>
                <a:spcPts val="1952"/>
              </a:lnSpc>
            </a:pPr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ID</a:t>
            </a:r>
          </a:p>
        </p:txBody>
      </p:sp>
      <p:sp>
        <p:nvSpPr>
          <p:cNvPr id="3516" name="Rectangle 3516"/>
          <p:cNvSpPr/>
          <p:nvPr/>
        </p:nvSpPr>
        <p:spPr>
          <a:xfrm>
            <a:off x="7525131" y="1881972"/>
            <a:ext cx="448678" cy="2685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2" b="1" i="0" spc="0" baseline="0" dirty="0">
                <a:solidFill>
                  <a:srgbClr val="000000"/>
                </a:solidFill>
                <a:latin typeface="WorkSans-Bold"/>
              </a:rPr>
              <a:t>STP</a:t>
            </a:r>
          </a:p>
        </p:txBody>
      </p:sp>
      <p:sp>
        <p:nvSpPr>
          <p:cNvPr id="3517" name="Rectangle 3517"/>
          <p:cNvSpPr/>
          <p:nvPr/>
        </p:nvSpPr>
        <p:spPr>
          <a:xfrm>
            <a:off x="7224394" y="5606469"/>
            <a:ext cx="815193" cy="4829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Channel</a:t>
            </a:r>
          </a:p>
          <a:p>
            <a:pPr marL="50800">
              <a:lnSpc>
                <a:spcPts val="1952"/>
              </a:lnSpc>
            </a:pPr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-Group</a:t>
            </a:r>
          </a:p>
        </p:txBody>
      </p:sp>
      <p:sp>
        <p:nvSpPr>
          <p:cNvPr id="3518" name="Rectangle 3518"/>
          <p:cNvSpPr/>
          <p:nvPr/>
        </p:nvSpPr>
        <p:spPr>
          <a:xfrm>
            <a:off x="9414509" y="4345591"/>
            <a:ext cx="483660" cy="234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5" b="0" i="0" spc="0" baseline="0" dirty="0">
                <a:solidFill>
                  <a:srgbClr val="000000"/>
                </a:solidFill>
                <a:latin typeface="WorkSans-Regular"/>
              </a:rPr>
              <a:t>PAgP</a:t>
            </a:r>
          </a:p>
        </p:txBody>
      </p:sp>
      <p:sp>
        <p:nvSpPr>
          <p:cNvPr id="3519" name="Rectangle 3519"/>
          <p:cNvSpPr/>
          <p:nvPr/>
        </p:nvSpPr>
        <p:spPr>
          <a:xfrm>
            <a:off x="9330308" y="5742677"/>
            <a:ext cx="981678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Negociere</a:t>
            </a:r>
          </a:p>
        </p:txBody>
      </p:sp>
      <p:sp>
        <p:nvSpPr>
          <p:cNvPr id="3520" name="Rectangle 3520"/>
          <p:cNvSpPr/>
          <p:nvPr/>
        </p:nvSpPr>
        <p:spPr>
          <a:xfrm>
            <a:off x="7292593" y="4301227"/>
            <a:ext cx="521691" cy="235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577" b="0" i="0" spc="0" baseline="0" dirty="0">
                <a:solidFill>
                  <a:srgbClr val="000000"/>
                </a:solidFill>
                <a:latin typeface="WorkSans-Regular"/>
              </a:rPr>
              <a:t>LACP</a:t>
            </a:r>
          </a:p>
        </p:txBody>
      </p:sp>
      <p:sp>
        <p:nvSpPr>
          <p:cNvPr id="3521" name="Rectangle 3521"/>
          <p:cNvSpPr/>
          <p:nvPr/>
        </p:nvSpPr>
        <p:spPr>
          <a:xfrm>
            <a:off x="8211566" y="4785573"/>
            <a:ext cx="921620" cy="544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0748"/>
            <a:r>
              <a:rPr lang="en-GB" sz="1802" b="1" i="0" spc="0" baseline="0" dirty="0">
                <a:solidFill>
                  <a:srgbClr val="000000"/>
                </a:solidFill>
                <a:latin typeface="WorkSans-Bold"/>
              </a:rPr>
              <a:t>Ether</a:t>
            </a:r>
          </a:p>
          <a:p>
            <a:pPr marL="0">
              <a:lnSpc>
                <a:spcPts val="2176"/>
              </a:lnSpc>
            </a:pPr>
            <a:r>
              <a:rPr lang="en-GB" sz="1802" b="1" i="0" spc="0" baseline="0" dirty="0">
                <a:solidFill>
                  <a:srgbClr val="000000"/>
                </a:solidFill>
                <a:latin typeface="WorkSans-Bold"/>
              </a:rPr>
              <a:t>Channel</a:t>
            </a:r>
          </a:p>
        </p:txBody>
      </p:sp>
      <p:sp>
        <p:nvSpPr>
          <p:cNvPr id="3522" name="Rectangle 3522"/>
          <p:cNvSpPr/>
          <p:nvPr/>
        </p:nvSpPr>
        <p:spPr>
          <a:xfrm>
            <a:off x="604162" y="170815"/>
            <a:ext cx="812503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773"/>
            <a:r>
              <a:rPr lang="en-GB" sz="1000" b="1" i="0" spc="0" baseline="0" dirty="0">
                <a:solidFill>
                  <a:srgbClr val="3B2820"/>
                </a:solidFill>
                <a:latin typeface="Arial"/>
              </a:rPr>
              <a:t>SYSTEMS</a:t>
            </a:r>
          </a:p>
          <a:p>
            <a:pPr marL="0">
              <a:lnSpc>
                <a:spcPts val="674"/>
              </a:lnSpc>
            </a:pPr>
            <a:r>
              <a:rPr lang="en-GB" sz="700" b="0" i="0" spc="101" baseline="0" dirty="0">
                <a:solidFill>
                  <a:srgbClr val="9A5B07"/>
                </a:solidFill>
                <a:latin typeface="Arial"/>
              </a:rPr>
              <a:t>9C</a:t>
            </a:r>
            <a:r>
              <a:rPr lang="en-GB" sz="700" b="0" i="0" spc="-14" baseline="0" dirty="0">
                <a:solidFill>
                  <a:srgbClr val="9A5B07"/>
                </a:solidFill>
                <a:latin typeface="Arial"/>
              </a:rPr>
              <a:t> </a:t>
            </a:r>
            <a:r>
              <a:rPr lang="en-GB" sz="700" b="0" i="0" spc="0" baseline="0" dirty="0">
                <a:solidFill>
                  <a:srgbClr val="9A5B07"/>
                </a:solidFill>
                <a:latin typeface="Arial"/>
              </a:rPr>
              <a:t>LABORATORY</a:t>
            </a:r>
          </a:p>
        </p:txBody>
      </p:sp>
      <p:sp>
        <p:nvSpPr>
          <p:cNvPr id="3523" name="Rectangle 3523"/>
          <p:cNvSpPr/>
          <p:nvPr/>
        </p:nvSpPr>
        <p:spPr>
          <a:xfrm>
            <a:off x="11078994" y="1274255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Freeform 34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0083"/>
                </a:moveTo>
                <a:lnTo>
                  <a:pt x="1416811" y="180083"/>
                </a:lnTo>
                <a:lnTo>
                  <a:pt x="1416811" y="294386"/>
                </a:lnTo>
                <a:lnTo>
                  <a:pt x="773176" y="294386"/>
                </a:lnTo>
                <a:lnTo>
                  <a:pt x="773176" y="180083"/>
                </a:lnTo>
                <a:close/>
                <a:moveTo>
                  <a:pt x="601726" y="302260"/>
                </a:moveTo>
                <a:lnTo>
                  <a:pt x="1409953" y="302260"/>
                </a:lnTo>
                <a:lnTo>
                  <a:pt x="1409953" y="390398"/>
                </a:lnTo>
                <a:lnTo>
                  <a:pt x="601726" y="390398"/>
                </a:lnTo>
                <a:lnTo>
                  <a:pt x="601726" y="302260"/>
                </a:lnTo>
                <a:close/>
                <a:moveTo>
                  <a:pt x="11092180" y="1316071"/>
                </a:moveTo>
                <a:lnTo>
                  <a:pt x="11447780" y="1316071"/>
                </a:lnTo>
                <a:lnTo>
                  <a:pt x="11447780" y="1521968"/>
                </a:lnTo>
                <a:lnTo>
                  <a:pt x="11092180" y="1521968"/>
                </a:lnTo>
                <a:lnTo>
                  <a:pt x="11092180" y="131607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2" name="Picture 34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343" name="Picture 3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344" name="Freeform 344"/>
          <p:cNvSpPr/>
          <p:nvPr/>
        </p:nvSpPr>
        <p:spPr>
          <a:xfrm>
            <a:off x="4505325" y="2828925"/>
            <a:ext cx="5962650" cy="2609850"/>
          </a:xfrm>
          <a:custGeom>
            <a:avLst/>
            <a:gdLst/>
            <a:ahLst/>
            <a:cxnLst/>
            <a:rect l="0" t="0" r="0" b="0"/>
            <a:pathLst>
              <a:path w="5962650" h="2609850">
                <a:moveTo>
                  <a:pt x="0" y="434975"/>
                </a:moveTo>
                <a:cubicBezTo>
                  <a:pt x="0" y="194691"/>
                  <a:pt x="194690" y="0"/>
                  <a:pt x="434975" y="0"/>
                </a:cubicBezTo>
                <a:lnTo>
                  <a:pt x="5527675" y="0"/>
                </a:lnTo>
                <a:cubicBezTo>
                  <a:pt x="5767958" y="0"/>
                  <a:pt x="5962650" y="194691"/>
                  <a:pt x="5962650" y="434975"/>
                </a:cubicBezTo>
                <a:lnTo>
                  <a:pt x="5962650" y="2174875"/>
                </a:lnTo>
                <a:cubicBezTo>
                  <a:pt x="5962650" y="2415159"/>
                  <a:pt x="5767958" y="2609850"/>
                  <a:pt x="5527675" y="2609850"/>
                </a:cubicBezTo>
                <a:lnTo>
                  <a:pt x="434975" y="2609850"/>
                </a:lnTo>
                <a:cubicBezTo>
                  <a:pt x="194690" y="2609850"/>
                  <a:pt x="0" y="2415159"/>
                  <a:pt x="0" y="2174875"/>
                </a:cubicBezTo>
                <a:close/>
                <a:moveTo>
                  <a:pt x="-911225" y="4029075"/>
                </a:moveTo>
              </a:path>
            </a:pathLst>
          </a:custGeom>
          <a:solidFill>
            <a:srgbClr val="DAE5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>
            <a:off x="4505325" y="2828925"/>
            <a:ext cx="5962650" cy="2609850"/>
          </a:xfrm>
          <a:custGeom>
            <a:avLst/>
            <a:gdLst/>
            <a:ahLst/>
            <a:cxnLst/>
            <a:rect l="0" t="0" r="0" b="0"/>
            <a:pathLst>
              <a:path w="5962650" h="2609850">
                <a:moveTo>
                  <a:pt x="0" y="434975"/>
                </a:moveTo>
                <a:cubicBezTo>
                  <a:pt x="0" y="194691"/>
                  <a:pt x="194690" y="0"/>
                  <a:pt x="434975" y="0"/>
                </a:cubicBezTo>
                <a:lnTo>
                  <a:pt x="5527675" y="0"/>
                </a:lnTo>
                <a:cubicBezTo>
                  <a:pt x="5767958" y="0"/>
                  <a:pt x="5962650" y="194691"/>
                  <a:pt x="5962650" y="434975"/>
                </a:cubicBezTo>
                <a:lnTo>
                  <a:pt x="5962650" y="2174875"/>
                </a:lnTo>
                <a:cubicBezTo>
                  <a:pt x="5962650" y="2415159"/>
                  <a:pt x="5767958" y="2609850"/>
                  <a:pt x="5527675" y="2609850"/>
                </a:cubicBezTo>
                <a:lnTo>
                  <a:pt x="434975" y="2609850"/>
                </a:lnTo>
                <a:cubicBezTo>
                  <a:pt x="194690" y="2609850"/>
                  <a:pt x="0" y="2415159"/>
                  <a:pt x="0" y="2174875"/>
                </a:cubicBezTo>
                <a:close/>
                <a:moveTo>
                  <a:pt x="-911225" y="402907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6" name="Picture 3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854137"/>
            <a:ext cx="2278126" cy="982662"/>
          </a:xfrm>
          <a:prstGeom prst="rect">
            <a:avLst/>
          </a:prstGeom>
          <a:noFill/>
        </p:spPr>
      </p:pic>
      <p:pic>
        <p:nvPicPr>
          <p:cNvPr id="347" name="Picture 3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3675" y="2054162"/>
            <a:ext cx="1725676" cy="668337"/>
          </a:xfrm>
          <a:prstGeom prst="rect">
            <a:avLst/>
          </a:prstGeom>
          <a:noFill/>
        </p:spPr>
      </p:pic>
      <p:sp>
        <p:nvSpPr>
          <p:cNvPr id="348" name="Freeform 348"/>
          <p:cNvSpPr/>
          <p:nvPr/>
        </p:nvSpPr>
        <p:spPr>
          <a:xfrm>
            <a:off x="1276350" y="1924050"/>
            <a:ext cx="2105025" cy="809625"/>
          </a:xfrm>
          <a:custGeom>
            <a:avLst/>
            <a:gdLst/>
            <a:ahLst/>
            <a:cxnLst/>
            <a:rect l="0" t="0" r="0" b="0"/>
            <a:pathLst>
              <a:path w="2105025" h="809625">
                <a:moveTo>
                  <a:pt x="0" y="135002"/>
                </a:moveTo>
                <a:cubicBezTo>
                  <a:pt x="0" y="60453"/>
                  <a:pt x="60452" y="0"/>
                  <a:pt x="135000" y="0"/>
                </a:cubicBezTo>
                <a:lnTo>
                  <a:pt x="1970023" y="0"/>
                </a:lnTo>
                <a:cubicBezTo>
                  <a:pt x="2044572" y="0"/>
                  <a:pt x="2105025" y="60453"/>
                  <a:pt x="2105025" y="135002"/>
                </a:cubicBezTo>
                <a:lnTo>
                  <a:pt x="2105025" y="674624"/>
                </a:lnTo>
                <a:cubicBezTo>
                  <a:pt x="2105025" y="749173"/>
                  <a:pt x="2044572" y="809625"/>
                  <a:pt x="1970023" y="809625"/>
                </a:cubicBezTo>
                <a:lnTo>
                  <a:pt x="135000" y="809625"/>
                </a:lnTo>
                <a:cubicBezTo>
                  <a:pt x="60452" y="809625"/>
                  <a:pt x="0" y="749173"/>
                  <a:pt x="0" y="674624"/>
                </a:cubicBezTo>
                <a:close/>
                <a:moveTo>
                  <a:pt x="3522598" y="49339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1276350" y="1924050"/>
            <a:ext cx="2105025" cy="809625"/>
          </a:xfrm>
          <a:custGeom>
            <a:avLst/>
            <a:gdLst/>
            <a:ahLst/>
            <a:cxnLst/>
            <a:rect l="0" t="0" r="0" b="0"/>
            <a:pathLst>
              <a:path w="2105025" h="809625">
                <a:moveTo>
                  <a:pt x="0" y="135002"/>
                </a:moveTo>
                <a:cubicBezTo>
                  <a:pt x="0" y="60453"/>
                  <a:pt x="60452" y="0"/>
                  <a:pt x="135000" y="0"/>
                </a:cubicBezTo>
                <a:lnTo>
                  <a:pt x="1970023" y="0"/>
                </a:lnTo>
                <a:cubicBezTo>
                  <a:pt x="2044572" y="0"/>
                  <a:pt x="2105025" y="60453"/>
                  <a:pt x="2105025" y="135002"/>
                </a:cubicBezTo>
                <a:lnTo>
                  <a:pt x="2105025" y="674624"/>
                </a:lnTo>
                <a:cubicBezTo>
                  <a:pt x="2105025" y="749173"/>
                  <a:pt x="2044572" y="809625"/>
                  <a:pt x="1970023" y="809625"/>
                </a:cubicBezTo>
                <a:lnTo>
                  <a:pt x="135000" y="809625"/>
                </a:lnTo>
                <a:cubicBezTo>
                  <a:pt x="60452" y="809625"/>
                  <a:pt x="0" y="749173"/>
                  <a:pt x="0" y="674624"/>
                </a:cubicBezTo>
                <a:close/>
                <a:moveTo>
                  <a:pt x="3522598" y="49339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0" name="Picture 35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768537"/>
            <a:ext cx="2278126" cy="982662"/>
          </a:xfrm>
          <a:prstGeom prst="rect">
            <a:avLst/>
          </a:prstGeom>
          <a:noFill/>
        </p:spPr>
      </p:pic>
      <p:pic>
        <p:nvPicPr>
          <p:cNvPr id="351" name="Picture 35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925" y="2959037"/>
            <a:ext cx="1535048" cy="668337"/>
          </a:xfrm>
          <a:prstGeom prst="rect">
            <a:avLst/>
          </a:prstGeom>
          <a:noFill/>
        </p:spPr>
      </p:pic>
      <p:sp>
        <p:nvSpPr>
          <p:cNvPr id="352" name="Freeform 352"/>
          <p:cNvSpPr/>
          <p:nvPr/>
        </p:nvSpPr>
        <p:spPr>
          <a:xfrm>
            <a:off x="1276350" y="2838450"/>
            <a:ext cx="2105025" cy="809625"/>
          </a:xfrm>
          <a:custGeom>
            <a:avLst/>
            <a:gdLst/>
            <a:ahLst/>
            <a:cxnLst/>
            <a:rect l="0" t="0" r="0" b="0"/>
            <a:pathLst>
              <a:path w="2105025" h="809625">
                <a:moveTo>
                  <a:pt x="0" y="135002"/>
                </a:moveTo>
                <a:cubicBezTo>
                  <a:pt x="0" y="60453"/>
                  <a:pt x="60452" y="0"/>
                  <a:pt x="135000" y="0"/>
                </a:cubicBezTo>
                <a:lnTo>
                  <a:pt x="1970023" y="0"/>
                </a:lnTo>
                <a:cubicBezTo>
                  <a:pt x="2044572" y="0"/>
                  <a:pt x="2105025" y="60453"/>
                  <a:pt x="2105025" y="135002"/>
                </a:cubicBezTo>
                <a:lnTo>
                  <a:pt x="2105025" y="674624"/>
                </a:lnTo>
                <a:cubicBezTo>
                  <a:pt x="2105025" y="749173"/>
                  <a:pt x="2044572" y="809625"/>
                  <a:pt x="1970023" y="809625"/>
                </a:cubicBezTo>
                <a:lnTo>
                  <a:pt x="135000" y="809625"/>
                </a:lnTo>
                <a:cubicBezTo>
                  <a:pt x="60452" y="809625"/>
                  <a:pt x="0" y="749173"/>
                  <a:pt x="0" y="674624"/>
                </a:cubicBezTo>
                <a:close/>
                <a:moveTo>
                  <a:pt x="2608198" y="40195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>
            <a:off x="1276350" y="2838450"/>
            <a:ext cx="2105025" cy="809625"/>
          </a:xfrm>
          <a:custGeom>
            <a:avLst/>
            <a:gdLst/>
            <a:ahLst/>
            <a:cxnLst/>
            <a:rect l="0" t="0" r="0" b="0"/>
            <a:pathLst>
              <a:path w="2105025" h="809625">
                <a:moveTo>
                  <a:pt x="0" y="135002"/>
                </a:moveTo>
                <a:cubicBezTo>
                  <a:pt x="0" y="60453"/>
                  <a:pt x="60452" y="0"/>
                  <a:pt x="135000" y="0"/>
                </a:cubicBezTo>
                <a:lnTo>
                  <a:pt x="1970023" y="0"/>
                </a:lnTo>
                <a:cubicBezTo>
                  <a:pt x="2044572" y="0"/>
                  <a:pt x="2105025" y="60453"/>
                  <a:pt x="2105025" y="135002"/>
                </a:cubicBezTo>
                <a:lnTo>
                  <a:pt x="2105025" y="674624"/>
                </a:lnTo>
                <a:cubicBezTo>
                  <a:pt x="2105025" y="749173"/>
                  <a:pt x="2044572" y="809625"/>
                  <a:pt x="1970023" y="809625"/>
                </a:cubicBezTo>
                <a:lnTo>
                  <a:pt x="135000" y="809625"/>
                </a:lnTo>
                <a:cubicBezTo>
                  <a:pt x="60452" y="809625"/>
                  <a:pt x="0" y="749173"/>
                  <a:pt x="0" y="674624"/>
                </a:cubicBezTo>
                <a:close/>
                <a:moveTo>
                  <a:pt x="2608198" y="40195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4" name="Picture 35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663887"/>
            <a:ext cx="2278126" cy="992187"/>
          </a:xfrm>
          <a:prstGeom prst="rect">
            <a:avLst/>
          </a:prstGeom>
          <a:noFill/>
        </p:spPr>
      </p:pic>
      <p:pic>
        <p:nvPicPr>
          <p:cNvPr id="355" name="Picture 35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750" y="3863912"/>
            <a:ext cx="2040001" cy="668337"/>
          </a:xfrm>
          <a:prstGeom prst="rect">
            <a:avLst/>
          </a:prstGeom>
          <a:noFill/>
        </p:spPr>
      </p:pic>
      <p:sp>
        <p:nvSpPr>
          <p:cNvPr id="356" name="Freeform 356"/>
          <p:cNvSpPr/>
          <p:nvPr/>
        </p:nvSpPr>
        <p:spPr>
          <a:xfrm>
            <a:off x="1276350" y="3733800"/>
            <a:ext cx="2105025" cy="819150"/>
          </a:xfrm>
          <a:custGeom>
            <a:avLst/>
            <a:gdLst/>
            <a:ahLst/>
            <a:cxnLst/>
            <a:rect l="0" t="0" r="0" b="0"/>
            <a:pathLst>
              <a:path w="2105025" h="819150">
                <a:moveTo>
                  <a:pt x="0" y="136525"/>
                </a:moveTo>
                <a:cubicBezTo>
                  <a:pt x="0" y="61087"/>
                  <a:pt x="61086" y="0"/>
                  <a:pt x="136525" y="0"/>
                </a:cubicBezTo>
                <a:lnTo>
                  <a:pt x="1968500" y="0"/>
                </a:lnTo>
                <a:cubicBezTo>
                  <a:pt x="2043938" y="0"/>
                  <a:pt x="2105025" y="61087"/>
                  <a:pt x="2105025" y="136525"/>
                </a:cubicBezTo>
                <a:lnTo>
                  <a:pt x="2105025" y="682625"/>
                </a:lnTo>
                <a:cubicBezTo>
                  <a:pt x="2105025" y="758064"/>
                  <a:pt x="2043938" y="819150"/>
                  <a:pt x="1968500" y="819150"/>
                </a:cubicBezTo>
                <a:lnTo>
                  <a:pt x="136525" y="819150"/>
                </a:lnTo>
                <a:cubicBezTo>
                  <a:pt x="61086" y="819150"/>
                  <a:pt x="0" y="758064"/>
                  <a:pt x="0" y="682625"/>
                </a:cubicBezTo>
                <a:close/>
                <a:moveTo>
                  <a:pt x="1711325" y="312420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1276350" y="3733800"/>
            <a:ext cx="2105025" cy="819150"/>
          </a:xfrm>
          <a:custGeom>
            <a:avLst/>
            <a:gdLst/>
            <a:ahLst/>
            <a:cxnLst/>
            <a:rect l="0" t="0" r="0" b="0"/>
            <a:pathLst>
              <a:path w="2105025" h="819150">
                <a:moveTo>
                  <a:pt x="0" y="136525"/>
                </a:moveTo>
                <a:cubicBezTo>
                  <a:pt x="0" y="61087"/>
                  <a:pt x="61086" y="0"/>
                  <a:pt x="136525" y="0"/>
                </a:cubicBezTo>
                <a:lnTo>
                  <a:pt x="1968500" y="0"/>
                </a:lnTo>
                <a:cubicBezTo>
                  <a:pt x="2043938" y="0"/>
                  <a:pt x="2105025" y="61087"/>
                  <a:pt x="2105025" y="136525"/>
                </a:cubicBezTo>
                <a:lnTo>
                  <a:pt x="2105025" y="682625"/>
                </a:lnTo>
                <a:cubicBezTo>
                  <a:pt x="2105025" y="758064"/>
                  <a:pt x="2043938" y="819150"/>
                  <a:pt x="1968500" y="819150"/>
                </a:cubicBezTo>
                <a:lnTo>
                  <a:pt x="136525" y="819150"/>
                </a:lnTo>
                <a:cubicBezTo>
                  <a:pt x="61086" y="819150"/>
                  <a:pt x="0" y="758064"/>
                  <a:pt x="0" y="682625"/>
                </a:cubicBezTo>
                <a:close/>
                <a:moveTo>
                  <a:pt x="1711325" y="312420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1285875" y="4657725"/>
            <a:ext cx="2105025" cy="809625"/>
          </a:xfrm>
          <a:custGeom>
            <a:avLst/>
            <a:gdLst/>
            <a:ahLst/>
            <a:cxnLst/>
            <a:rect l="0" t="0" r="0" b="0"/>
            <a:pathLst>
              <a:path w="2105025" h="809625">
                <a:moveTo>
                  <a:pt x="0" y="135002"/>
                </a:moveTo>
                <a:cubicBezTo>
                  <a:pt x="0" y="60452"/>
                  <a:pt x="60452" y="0"/>
                  <a:pt x="135000" y="0"/>
                </a:cubicBezTo>
                <a:lnTo>
                  <a:pt x="1970023" y="0"/>
                </a:lnTo>
                <a:cubicBezTo>
                  <a:pt x="2044572" y="0"/>
                  <a:pt x="2105025" y="60452"/>
                  <a:pt x="2105025" y="135002"/>
                </a:cubicBezTo>
                <a:lnTo>
                  <a:pt x="2105025" y="674625"/>
                </a:lnTo>
                <a:cubicBezTo>
                  <a:pt x="2105025" y="749173"/>
                  <a:pt x="2044572" y="809625"/>
                  <a:pt x="1970023" y="809625"/>
                </a:cubicBezTo>
                <a:lnTo>
                  <a:pt x="135000" y="809625"/>
                </a:lnTo>
                <a:cubicBezTo>
                  <a:pt x="60452" y="809625"/>
                  <a:pt x="0" y="749173"/>
                  <a:pt x="0" y="674625"/>
                </a:cubicBezTo>
                <a:close/>
                <a:moveTo>
                  <a:pt x="779398" y="2200275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1285875" y="4657725"/>
            <a:ext cx="2105025" cy="809625"/>
          </a:xfrm>
          <a:custGeom>
            <a:avLst/>
            <a:gdLst/>
            <a:ahLst/>
            <a:cxnLst/>
            <a:rect l="0" t="0" r="0" b="0"/>
            <a:pathLst>
              <a:path w="2105025" h="809625">
                <a:moveTo>
                  <a:pt x="0" y="135002"/>
                </a:moveTo>
                <a:cubicBezTo>
                  <a:pt x="0" y="60452"/>
                  <a:pt x="60452" y="0"/>
                  <a:pt x="135000" y="0"/>
                </a:cubicBezTo>
                <a:lnTo>
                  <a:pt x="1970023" y="0"/>
                </a:lnTo>
                <a:cubicBezTo>
                  <a:pt x="2044572" y="0"/>
                  <a:pt x="2105025" y="60452"/>
                  <a:pt x="2105025" y="135002"/>
                </a:cubicBezTo>
                <a:lnTo>
                  <a:pt x="2105025" y="674625"/>
                </a:lnTo>
                <a:cubicBezTo>
                  <a:pt x="2105025" y="749173"/>
                  <a:pt x="2044572" y="809625"/>
                  <a:pt x="1970023" y="809625"/>
                </a:cubicBezTo>
                <a:lnTo>
                  <a:pt x="135000" y="809625"/>
                </a:lnTo>
                <a:cubicBezTo>
                  <a:pt x="60452" y="809625"/>
                  <a:pt x="0" y="749173"/>
                  <a:pt x="0" y="674625"/>
                </a:cubicBezTo>
                <a:close/>
                <a:moveTo>
                  <a:pt x="779398" y="220027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>
            <a:off x="1276350" y="5543550"/>
            <a:ext cx="2105025" cy="809625"/>
          </a:xfrm>
          <a:custGeom>
            <a:avLst/>
            <a:gdLst/>
            <a:ahLst/>
            <a:cxnLst/>
            <a:rect l="0" t="0" r="0" b="0"/>
            <a:pathLst>
              <a:path w="2105025" h="809625">
                <a:moveTo>
                  <a:pt x="0" y="134938"/>
                </a:moveTo>
                <a:cubicBezTo>
                  <a:pt x="0" y="60414"/>
                  <a:pt x="60452" y="0"/>
                  <a:pt x="135000" y="0"/>
                </a:cubicBezTo>
                <a:lnTo>
                  <a:pt x="1970023" y="0"/>
                </a:lnTo>
                <a:cubicBezTo>
                  <a:pt x="2044572" y="0"/>
                  <a:pt x="2105025" y="60414"/>
                  <a:pt x="2105025" y="134938"/>
                </a:cubicBezTo>
                <a:lnTo>
                  <a:pt x="2105025" y="674688"/>
                </a:lnTo>
                <a:cubicBezTo>
                  <a:pt x="2105025" y="749212"/>
                  <a:pt x="2044572" y="809625"/>
                  <a:pt x="1970023" y="809625"/>
                </a:cubicBezTo>
                <a:lnTo>
                  <a:pt x="135000" y="809625"/>
                </a:lnTo>
                <a:cubicBezTo>
                  <a:pt x="60452" y="809625"/>
                  <a:pt x="0" y="749212"/>
                  <a:pt x="0" y="674688"/>
                </a:cubicBezTo>
                <a:close/>
                <a:moveTo>
                  <a:pt x="-96838" y="1314450"/>
                </a:moveTo>
              </a:path>
            </a:pathLst>
          </a:custGeom>
          <a:solidFill>
            <a:srgbClr val="DAE5F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Freeform 361"/>
          <p:cNvSpPr/>
          <p:nvPr/>
        </p:nvSpPr>
        <p:spPr>
          <a:xfrm>
            <a:off x="1276350" y="5543550"/>
            <a:ext cx="2105025" cy="809625"/>
          </a:xfrm>
          <a:custGeom>
            <a:avLst/>
            <a:gdLst/>
            <a:ahLst/>
            <a:cxnLst/>
            <a:rect l="0" t="0" r="0" b="0"/>
            <a:pathLst>
              <a:path w="2105025" h="809625">
                <a:moveTo>
                  <a:pt x="0" y="134938"/>
                </a:moveTo>
                <a:cubicBezTo>
                  <a:pt x="0" y="60414"/>
                  <a:pt x="60452" y="0"/>
                  <a:pt x="135000" y="0"/>
                </a:cubicBezTo>
                <a:lnTo>
                  <a:pt x="1970023" y="0"/>
                </a:lnTo>
                <a:cubicBezTo>
                  <a:pt x="2044572" y="0"/>
                  <a:pt x="2105025" y="60414"/>
                  <a:pt x="2105025" y="134938"/>
                </a:cubicBezTo>
                <a:lnTo>
                  <a:pt x="2105025" y="674688"/>
                </a:lnTo>
                <a:cubicBezTo>
                  <a:pt x="2105025" y="749212"/>
                  <a:pt x="2044572" y="809625"/>
                  <a:pt x="1970023" y="809625"/>
                </a:cubicBezTo>
                <a:lnTo>
                  <a:pt x="135000" y="809625"/>
                </a:lnTo>
                <a:cubicBezTo>
                  <a:pt x="60452" y="809625"/>
                  <a:pt x="0" y="749212"/>
                  <a:pt x="0" y="674688"/>
                </a:cubicBezTo>
                <a:close/>
                <a:moveTo>
                  <a:pt x="-96838" y="13144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2" name="Picture 36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1550" y="3381375"/>
            <a:ext cx="828675" cy="923925"/>
          </a:xfrm>
          <a:prstGeom prst="rect">
            <a:avLst/>
          </a:prstGeom>
          <a:noFill/>
        </p:spPr>
      </p:pic>
      <p:pic>
        <p:nvPicPr>
          <p:cNvPr id="363" name="Picture 36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944" y="2307591"/>
            <a:ext cx="1082040" cy="1433321"/>
          </a:xfrm>
          <a:prstGeom prst="rect">
            <a:avLst/>
          </a:prstGeom>
          <a:noFill/>
        </p:spPr>
      </p:pic>
      <p:pic>
        <p:nvPicPr>
          <p:cNvPr id="364" name="Picture 36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500" y="3218689"/>
            <a:ext cx="1078484" cy="728726"/>
          </a:xfrm>
          <a:prstGeom prst="rect">
            <a:avLst/>
          </a:prstGeom>
          <a:noFill/>
        </p:spPr>
      </p:pic>
      <p:pic>
        <p:nvPicPr>
          <p:cNvPr id="365" name="Picture 36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3373" y="4092702"/>
            <a:ext cx="1070610" cy="111125"/>
          </a:xfrm>
          <a:prstGeom prst="rect">
            <a:avLst/>
          </a:prstGeom>
          <a:noFill/>
        </p:spPr>
      </p:pic>
      <p:pic>
        <p:nvPicPr>
          <p:cNvPr id="366" name="Picture 36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4644" y="4306952"/>
            <a:ext cx="1078865" cy="786891"/>
          </a:xfrm>
          <a:prstGeom prst="rect">
            <a:avLst/>
          </a:prstGeom>
          <a:noFill/>
        </p:spPr>
      </p:pic>
      <p:pic>
        <p:nvPicPr>
          <p:cNvPr id="367" name="Picture 36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944" y="4545077"/>
            <a:ext cx="1082040" cy="1433194"/>
          </a:xfrm>
          <a:prstGeom prst="rect">
            <a:avLst/>
          </a:prstGeom>
          <a:noFill/>
        </p:spPr>
      </p:pic>
      <p:sp>
        <p:nvSpPr>
          <p:cNvPr id="368" name="Freeform 368"/>
          <p:cNvSpPr/>
          <p:nvPr/>
        </p:nvSpPr>
        <p:spPr>
          <a:xfrm>
            <a:off x="766826" y="173732"/>
            <a:ext cx="656336" cy="127003"/>
          </a:xfrm>
          <a:custGeom>
            <a:avLst/>
            <a:gdLst/>
            <a:ahLst/>
            <a:cxnLst/>
            <a:rect l="0" t="0" r="0" b="0"/>
            <a:pathLst>
              <a:path w="656336" h="127003">
                <a:moveTo>
                  <a:pt x="1" y="127003"/>
                </a:moveTo>
                <a:lnTo>
                  <a:pt x="656336" y="127003"/>
                </a:lnTo>
                <a:lnTo>
                  <a:pt x="656336" y="0"/>
                </a:lnTo>
                <a:lnTo>
                  <a:pt x="0" y="0"/>
                </a:lnTo>
                <a:close/>
                <a:moveTo>
                  <a:pt x="5790439" y="6684267"/>
                </a:moveTo>
              </a:path>
            </a:pathLst>
          </a:custGeom>
          <a:solidFill>
            <a:srgbClr val="FDA72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>
            <a:off x="595375" y="295911"/>
            <a:ext cx="820929" cy="100838"/>
          </a:xfrm>
          <a:custGeom>
            <a:avLst/>
            <a:gdLst/>
            <a:ahLst/>
            <a:cxnLst/>
            <a:rect l="0" t="0" r="0" b="0"/>
            <a:pathLst>
              <a:path w="820929" h="100838">
                <a:moveTo>
                  <a:pt x="1" y="100838"/>
                </a:moveTo>
                <a:lnTo>
                  <a:pt x="820929" y="100838"/>
                </a:lnTo>
                <a:lnTo>
                  <a:pt x="820928" y="0"/>
                </a:lnTo>
                <a:lnTo>
                  <a:pt x="0" y="0"/>
                </a:lnTo>
                <a:close/>
                <a:moveTo>
                  <a:pt x="5865877" y="6562090"/>
                </a:moveTo>
              </a:path>
            </a:pathLst>
          </a:custGeom>
          <a:solidFill>
            <a:srgbClr val="FD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11085830" y="1309721"/>
            <a:ext cx="368300" cy="218597"/>
          </a:xfrm>
          <a:custGeom>
            <a:avLst/>
            <a:gdLst/>
            <a:ahLst/>
            <a:cxnLst/>
            <a:rect l="0" t="0" r="0" b="0"/>
            <a:pathLst>
              <a:path w="368300" h="218597">
                <a:moveTo>
                  <a:pt x="0" y="218597"/>
                </a:moveTo>
                <a:lnTo>
                  <a:pt x="368300" y="218597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756148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Rectangle 371"/>
          <p:cNvSpPr/>
          <p:nvPr/>
        </p:nvSpPr>
        <p:spPr>
          <a:xfrm>
            <a:off x="598169" y="866112"/>
            <a:ext cx="1955047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432" b="1" i="0" spc="0" baseline="0" dirty="0">
                <a:solidFill>
                  <a:srgbClr val="000000"/>
                </a:solidFill>
                <a:latin typeface="WorkSans-Bold"/>
              </a:rPr>
              <a:t>Soluția</a:t>
            </a:r>
          </a:p>
        </p:txBody>
      </p:sp>
      <p:sp>
        <p:nvSpPr>
          <p:cNvPr id="372" name="Rectangle 372"/>
          <p:cNvSpPr/>
          <p:nvPr/>
        </p:nvSpPr>
        <p:spPr>
          <a:xfrm>
            <a:off x="11560556" y="6457823"/>
            <a:ext cx="9403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200" b="0" i="0" spc="0" baseline="0" dirty="0">
                <a:solidFill>
                  <a:srgbClr val="898989"/>
                </a:solidFill>
                <a:latin typeface="WorkSans-Regular"/>
              </a:rPr>
              <a:t>9</a:t>
            </a:r>
          </a:p>
        </p:txBody>
      </p:sp>
      <p:sp>
        <p:nvSpPr>
          <p:cNvPr id="373" name="Rectangle 373"/>
          <p:cNvSpPr/>
          <p:nvPr/>
        </p:nvSpPr>
        <p:spPr>
          <a:xfrm>
            <a:off x="4729734" y="3746174"/>
            <a:ext cx="4506376" cy="9122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199187" algn="l"/>
              </a:tabLst>
            </a:pPr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Pentru unele lucruri există	… </a:t>
            </a:r>
          </a:p>
          <a:p>
            <a:pPr marL="0">
              <a:lnSpc>
                <a:spcPts val="4804"/>
              </a:lnSpc>
            </a:pPr>
            <a:r>
              <a:rPr lang="en-GB" sz="2029" b="0" i="0" spc="0" baseline="0" dirty="0">
                <a:solidFill>
                  <a:srgbClr val="000000"/>
                </a:solidFill>
                <a:latin typeface="WorkSans-Regular"/>
              </a:rPr>
              <a:t>…pentru acestea există </a:t>
            </a:r>
            <a:r>
              <a:rPr lang="en-GB" sz="2029" b="1" i="0" spc="0" baseline="0" dirty="0">
                <a:solidFill>
                  <a:srgbClr val="000000"/>
                </a:solidFill>
                <a:latin typeface="WorkSans-Bold"/>
              </a:rPr>
              <a:t>VLAN-uri.</a:t>
            </a:r>
          </a:p>
        </p:txBody>
      </p:sp>
      <p:sp>
        <p:nvSpPr>
          <p:cNvPr id="374" name="Rectangle 374"/>
          <p:cNvSpPr/>
          <p:nvPr/>
        </p:nvSpPr>
        <p:spPr>
          <a:xfrm>
            <a:off x="1687195" y="2177978"/>
            <a:ext cx="1291324" cy="30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Securitate</a:t>
            </a:r>
          </a:p>
        </p:txBody>
      </p:sp>
      <p:sp>
        <p:nvSpPr>
          <p:cNvPr id="375" name="Rectangle 375"/>
          <p:cNvSpPr/>
          <p:nvPr/>
        </p:nvSpPr>
        <p:spPr>
          <a:xfrm>
            <a:off x="1781429" y="3092631"/>
            <a:ext cx="1099492" cy="30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Eficiență</a:t>
            </a:r>
          </a:p>
        </p:txBody>
      </p:sp>
      <p:sp>
        <p:nvSpPr>
          <p:cNvPr id="376" name="Rectangle 376"/>
          <p:cNvSpPr/>
          <p:nvPr/>
        </p:nvSpPr>
        <p:spPr>
          <a:xfrm>
            <a:off x="1529714" y="3996618"/>
            <a:ext cx="1607268" cy="30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Administrare</a:t>
            </a:r>
          </a:p>
        </p:txBody>
      </p:sp>
      <p:sp>
        <p:nvSpPr>
          <p:cNvPr id="377" name="Rectangle 377"/>
          <p:cNvSpPr/>
          <p:nvPr/>
        </p:nvSpPr>
        <p:spPr>
          <a:xfrm>
            <a:off x="1467103" y="4915843"/>
            <a:ext cx="1737816" cy="30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Calitate (QoS)</a:t>
            </a:r>
          </a:p>
        </p:txBody>
      </p:sp>
      <p:sp>
        <p:nvSpPr>
          <p:cNvPr id="378" name="Rectangle 378"/>
          <p:cNvSpPr/>
          <p:nvPr/>
        </p:nvSpPr>
        <p:spPr>
          <a:xfrm>
            <a:off x="2045970" y="5804780"/>
            <a:ext cx="565968" cy="30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027" b="0" i="0" spc="0" baseline="0" dirty="0">
                <a:solidFill>
                  <a:srgbClr val="000000"/>
                </a:solidFill>
                <a:latin typeface="WorkSans-Regular"/>
              </a:rPr>
              <a:t>Cost</a:t>
            </a:r>
          </a:p>
        </p:txBody>
      </p:sp>
      <p:sp>
        <p:nvSpPr>
          <p:cNvPr id="379" name="Rectangle 379"/>
          <p:cNvSpPr/>
          <p:nvPr/>
        </p:nvSpPr>
        <p:spPr>
          <a:xfrm>
            <a:off x="607250" y="163958"/>
            <a:ext cx="809415" cy="234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67685"/>
            <a:r>
              <a:rPr lang="en-GB" sz="1000" b="1" i="0" spc="0" baseline="0" dirty="0">
                <a:solidFill>
                  <a:srgbClr val="473121"/>
                </a:solidFill>
                <a:latin typeface="Arial"/>
              </a:rPr>
              <a:t>SYSTEMS</a:t>
            </a:r>
          </a:p>
          <a:p>
            <a:pPr marL="0">
              <a:lnSpc>
                <a:spcPts val="728"/>
              </a:lnSpc>
            </a:pPr>
            <a:r>
              <a:rPr lang="en-GB" sz="700" b="0" i="0" spc="0" baseline="0" dirty="0">
                <a:solidFill>
                  <a:srgbClr val="9E6007"/>
                </a:solidFill>
                <a:latin typeface="Arial"/>
              </a:rPr>
              <a:t>fX? LABORATORV</a:t>
            </a:r>
          </a:p>
        </p:txBody>
      </p:sp>
      <p:sp>
        <p:nvSpPr>
          <p:cNvPr id="380" name="Rectangle 380"/>
          <p:cNvSpPr/>
          <p:nvPr/>
        </p:nvSpPr>
        <p:spPr>
          <a:xfrm>
            <a:off x="11078994" y="1271969"/>
            <a:ext cx="370552" cy="297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100" b="1" i="0" spc="118" baseline="0" dirty="0">
                <a:solidFill>
                  <a:srgbClr val="000000"/>
                </a:solidFill>
                <a:latin typeface="Arial"/>
              </a:rPr>
              <a:t>RL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5046</Words>
  <Application>Microsoft Office PowerPoint</Application>
  <PresentationFormat>Widescreen</PresentationFormat>
  <Paragraphs>1447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2" baseType="lpstr">
      <vt:lpstr>Consolas-Bold</vt:lpstr>
      <vt:lpstr>WorkSans-Regular</vt:lpstr>
      <vt:lpstr>WorkSans-Light</vt:lpstr>
      <vt:lpstr>Arial</vt:lpstr>
      <vt:lpstr>Times New Roman</vt:lpstr>
      <vt:lpstr>ArialMT</vt:lpstr>
      <vt:lpstr>Calibri-Bold</vt:lpstr>
      <vt:lpstr>Calibri</vt:lpstr>
      <vt:lpstr>Consolas</vt:lpstr>
      <vt:lpstr>WorkSans-Bold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Ion Ganea</cp:lastModifiedBy>
  <cp:revision>1</cp:revision>
  <dcterms:modified xsi:type="dcterms:W3CDTF">2025-02-07T21:39:46Z</dcterms:modified>
</cp:coreProperties>
</file>