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72" r:id="rId2"/>
    <p:sldId id="257" r:id="rId3"/>
    <p:sldId id="273" r:id="rId4"/>
    <p:sldId id="274" r:id="rId5"/>
    <p:sldId id="275" r:id="rId6"/>
    <p:sldId id="276" r:id="rId7"/>
    <p:sldId id="277" r:id="rId8"/>
    <p:sldId id="278" r:id="rId9"/>
    <p:sldId id="279" r:id="rId10"/>
    <p:sldId id="280" r:id="rId11"/>
    <p:sldId id="281" r:id="rId12"/>
    <p:sldId id="282" r:id="rId13"/>
    <p:sldId id="283" r:id="rId14"/>
    <p:sldId id="256" r:id="rId15"/>
    <p:sldId id="258" r:id="rId16"/>
    <p:sldId id="259" r:id="rId17"/>
    <p:sldId id="260" r:id="rId18"/>
    <p:sldId id="261" r:id="rId19"/>
    <p:sldId id="262" r:id="rId20"/>
    <p:sldId id="263" r:id="rId21"/>
    <p:sldId id="264" r:id="rId22"/>
    <p:sldId id="265" r:id="rId23"/>
    <p:sldId id="266" r:id="rId24"/>
    <p:sldId id="267" r:id="rId25"/>
    <p:sldId id="268" r:id="rId26"/>
    <p:sldId id="270" r:id="rId27"/>
    <p:sldId id="269" r:id="rId28"/>
    <p:sldId id="310" r:id="rId29"/>
    <p:sldId id="320" r:id="rId30"/>
    <p:sldId id="321" r:id="rId31"/>
    <p:sldId id="322" r:id="rId32"/>
    <p:sldId id="314" r:id="rId33"/>
    <p:sldId id="312" r:id="rId34"/>
    <p:sldId id="313" r:id="rId35"/>
    <p:sldId id="323" r:id="rId36"/>
    <p:sldId id="324" r:id="rId37"/>
    <p:sldId id="325" r:id="rId38"/>
    <p:sldId id="315" r:id="rId39"/>
    <p:sldId id="316" r:id="rId40"/>
    <p:sldId id="326" r:id="rId41"/>
    <p:sldId id="327" r:id="rId42"/>
    <p:sldId id="318" r:id="rId43"/>
    <p:sldId id="319"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71" r:id="rId59"/>
    <p:sldId id="299" r:id="rId60"/>
    <p:sldId id="300" r:id="rId61"/>
    <p:sldId id="301" r:id="rId62"/>
    <p:sldId id="302" r:id="rId63"/>
    <p:sldId id="303" r:id="rId64"/>
    <p:sldId id="304" r:id="rId65"/>
    <p:sldId id="305" r:id="rId66"/>
    <p:sldId id="306" r:id="rId67"/>
    <p:sldId id="307" r:id="rId68"/>
    <p:sldId id="308" r:id="rId69"/>
    <p:sldId id="30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52" d="100"/>
          <a:sy n="52" d="100"/>
        </p:scale>
        <p:origin x="10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1A458-032A-42E5-8911-ABC4158A8653}" type="datetimeFigureOut">
              <a:rPr lang="en-US" smtClean="0"/>
              <a:t>11/18/2025</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657C7-18F6-4DEA-98E3-88498B9EDB85}" type="slidenum">
              <a:rPr lang="en-US" smtClean="0"/>
              <a:t>‹#›</a:t>
            </a:fld>
            <a:endParaRPr lang="en-US"/>
          </a:p>
        </p:txBody>
      </p:sp>
    </p:spTree>
    <p:extLst>
      <p:ext uri="{BB962C8B-B14F-4D97-AF65-F5344CB8AC3E}">
        <p14:creationId xmlns:p14="http://schemas.microsoft.com/office/powerpoint/2010/main" val="377260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en-US" dirty="0"/>
          </a:p>
        </p:txBody>
      </p:sp>
      <p:sp>
        <p:nvSpPr>
          <p:cNvPr id="4" name="Substituent număr diapozitiv 3"/>
          <p:cNvSpPr>
            <a:spLocks noGrp="1"/>
          </p:cNvSpPr>
          <p:nvPr>
            <p:ph type="sldNum" sz="quarter" idx="5"/>
          </p:nvPr>
        </p:nvSpPr>
        <p:spPr/>
        <p:txBody>
          <a:bodyPr/>
          <a:lstStyle/>
          <a:p>
            <a:fld id="{77F657C7-18F6-4DEA-98E3-88498B9EDB85}" type="slidenum">
              <a:rPr lang="en-US" smtClean="0"/>
              <a:t>22</a:t>
            </a:fld>
            <a:endParaRPr lang="en-US"/>
          </a:p>
        </p:txBody>
      </p:sp>
    </p:spTree>
    <p:extLst>
      <p:ext uri="{BB962C8B-B14F-4D97-AF65-F5344CB8AC3E}">
        <p14:creationId xmlns:p14="http://schemas.microsoft.com/office/powerpoint/2010/main" val="158420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C61025C-68ED-59B1-36CE-132A7E05A90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6E53D618-F781-874B-4557-4EDD2F1E2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0B41E4E-79AB-D4D3-72D6-413AF55892EA}"/>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5" name="Substituent subsol 4">
            <a:extLst>
              <a:ext uri="{FF2B5EF4-FFF2-40B4-BE49-F238E27FC236}">
                <a16:creationId xmlns:a16="http://schemas.microsoft.com/office/drawing/2014/main" id="{F94AC529-CA6C-7274-A886-55F993E47F5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35E49CE8-215A-0AFD-ADEE-7D4F659AD00C}"/>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271036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E2D379-0468-03B2-B4CE-2A6B37FAD2F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59D474B-D73B-5269-2658-1CFB74E58E34}"/>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560964F-6354-C111-6744-9A0AC3D32ED1}"/>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5" name="Substituent subsol 4">
            <a:extLst>
              <a:ext uri="{FF2B5EF4-FFF2-40B4-BE49-F238E27FC236}">
                <a16:creationId xmlns:a16="http://schemas.microsoft.com/office/drawing/2014/main" id="{ADB0DE7D-619D-9853-2BE8-8BBA2E22E217}"/>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E4B76CA-0AF2-026F-750D-D30EE4EB4D8D}"/>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236438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44BF70A9-7F4B-5857-62FC-A0141F55DE7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369D4D31-1633-FF1B-51FF-72999F35395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FB5C7E5-CC84-4B2A-4A66-72990E67B89B}"/>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5" name="Substituent subsol 4">
            <a:extLst>
              <a:ext uri="{FF2B5EF4-FFF2-40B4-BE49-F238E27FC236}">
                <a16:creationId xmlns:a16="http://schemas.microsoft.com/office/drawing/2014/main" id="{5040F2E0-93E0-7CF3-A650-4A34FDDAEB4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700158-677A-909E-FC1F-CACB3033C704}"/>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86935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E94F066-F36D-C6E4-68B4-8237C367B77B}"/>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4633DCA-080C-9F1A-F8E6-973ADC5E2AEA}"/>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75D7174-2BCE-1408-5F3B-F9EAA96565B0}"/>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5" name="Substituent subsol 4">
            <a:extLst>
              <a:ext uri="{FF2B5EF4-FFF2-40B4-BE49-F238E27FC236}">
                <a16:creationId xmlns:a16="http://schemas.microsoft.com/office/drawing/2014/main" id="{08AC4E3C-E8F6-A161-E2D7-B3F10979F160}"/>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DDD63CE-AE15-C2F7-5687-6DBF0D6C9B7F}"/>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4024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336501A-4077-D9AC-C2E1-88C2661F6922}"/>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879AE379-CB59-A554-4AE1-971186574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602DEE70-B90C-FB45-D74D-1AC83A7BC539}"/>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5" name="Substituent subsol 4">
            <a:extLst>
              <a:ext uri="{FF2B5EF4-FFF2-40B4-BE49-F238E27FC236}">
                <a16:creationId xmlns:a16="http://schemas.microsoft.com/office/drawing/2014/main" id="{AD02BC20-5D3E-FDBB-58EC-1D9B2B341046}"/>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2026384-E126-5A62-9170-0E4F13D985BE}"/>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21520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C0E2581-569E-2FD9-BFD2-D2D402D042F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D161FD4E-69D8-448B-FD80-15977E80C48E}"/>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FCC35873-BE49-F32B-2B56-F019447F4230}"/>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E1EAD9A-71DD-C6F2-9F3E-738449A3D492}"/>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6" name="Substituent subsol 5">
            <a:extLst>
              <a:ext uri="{FF2B5EF4-FFF2-40B4-BE49-F238E27FC236}">
                <a16:creationId xmlns:a16="http://schemas.microsoft.com/office/drawing/2014/main" id="{92F40794-8680-6863-3D9E-C567C5D5C312}"/>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6584BF2A-2D6C-2EF9-53C1-6ADED5C5C337}"/>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422888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F96C30-AA3A-0939-470F-DD4B8A93874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DB7F3EE-B30C-6718-E502-12543A6F2D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E73D4A56-1663-CF3F-6254-A36B613123E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9E09781-AE0D-BFB4-3C07-8D2D2041D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2A10B36-2B5F-1A97-34D1-DA00EF256EC8}"/>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BAE7D244-91FB-215C-041C-00DA71EA1FAC}"/>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8" name="Substituent subsol 7">
            <a:extLst>
              <a:ext uri="{FF2B5EF4-FFF2-40B4-BE49-F238E27FC236}">
                <a16:creationId xmlns:a16="http://schemas.microsoft.com/office/drawing/2014/main" id="{D2D74C8E-1FD9-E368-1BB9-24CD4C5F4952}"/>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AD55A382-D72B-4F8D-9F1E-AA64528F7A2F}"/>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246177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87DC9D-1DBF-591C-56ED-801A6C32385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65D48BD5-5840-EEBD-FDF6-5F636588FFFE}"/>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4" name="Substituent subsol 3">
            <a:extLst>
              <a:ext uri="{FF2B5EF4-FFF2-40B4-BE49-F238E27FC236}">
                <a16:creationId xmlns:a16="http://schemas.microsoft.com/office/drawing/2014/main" id="{EFD6CC59-996D-3C39-AD31-DEB0BBA3BB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4EBE1AD7-7DFD-0D83-C5ED-6BFDCA55A315}"/>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220471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6D97D4C1-9B02-84AE-7AE4-67B45063319F}"/>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3" name="Substituent subsol 2">
            <a:extLst>
              <a:ext uri="{FF2B5EF4-FFF2-40B4-BE49-F238E27FC236}">
                <a16:creationId xmlns:a16="http://schemas.microsoft.com/office/drawing/2014/main" id="{100A7483-36A8-0EF4-9097-40C77A06BA7E}"/>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813ECF4-D941-0FA1-606D-BFC89CD57E20}"/>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498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DE9A32-6548-AB79-57AA-F4AB36616CE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DE873AF-4337-DC30-F6DB-9788E121C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B1E2CEC0-9AE3-2F51-2AF6-553576823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8412851-C5C9-52CF-1A11-777A36393D6D}"/>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6" name="Substituent subsol 5">
            <a:extLst>
              <a:ext uri="{FF2B5EF4-FFF2-40B4-BE49-F238E27FC236}">
                <a16:creationId xmlns:a16="http://schemas.microsoft.com/office/drawing/2014/main" id="{9CBF9C63-D8D1-83D3-1FC8-C0811845F682}"/>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1B23825C-CA9B-8FCB-2358-2BCF559B2975}"/>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117231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C591175-21E1-6A80-BD66-2B82617F7777}"/>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8572FD95-778F-F93D-C4D0-BF73CE4DB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EDBF9A05-F75B-4881-488D-3E935E1E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AAC67BCC-F23E-FF29-991C-3BDF6F6AEF9E}"/>
              </a:ext>
            </a:extLst>
          </p:cNvPr>
          <p:cNvSpPr>
            <a:spLocks noGrp="1"/>
          </p:cNvSpPr>
          <p:nvPr>
            <p:ph type="dt" sz="half" idx="10"/>
          </p:nvPr>
        </p:nvSpPr>
        <p:spPr/>
        <p:txBody>
          <a:bodyPr/>
          <a:lstStyle/>
          <a:p>
            <a:fld id="{982FAA2F-BD39-44C1-A8CE-E5D118DA89C0}" type="datetimeFigureOut">
              <a:rPr lang="en-US" smtClean="0"/>
              <a:t>11/18/2025</a:t>
            </a:fld>
            <a:endParaRPr lang="en-US"/>
          </a:p>
        </p:txBody>
      </p:sp>
      <p:sp>
        <p:nvSpPr>
          <p:cNvPr id="6" name="Substituent subsol 5">
            <a:extLst>
              <a:ext uri="{FF2B5EF4-FFF2-40B4-BE49-F238E27FC236}">
                <a16:creationId xmlns:a16="http://schemas.microsoft.com/office/drawing/2014/main" id="{715B6796-8F89-CA54-1EF2-18941E7758A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D71034E4-96D8-FBD0-BE76-1562CF75F2A6}"/>
              </a:ext>
            </a:extLst>
          </p:cNvPr>
          <p:cNvSpPr>
            <a:spLocks noGrp="1"/>
          </p:cNvSpPr>
          <p:nvPr>
            <p:ph type="sldNum" sz="quarter" idx="12"/>
          </p:nvPr>
        </p:nvSpPr>
        <p:spPr/>
        <p:txBody>
          <a:bodyPr/>
          <a:lstStyle/>
          <a:p>
            <a:fld id="{65025162-482C-475B-B0C5-0938AEA9C35B}" type="slidenum">
              <a:rPr lang="en-US" smtClean="0"/>
              <a:t>‹#›</a:t>
            </a:fld>
            <a:endParaRPr lang="en-US"/>
          </a:p>
        </p:txBody>
      </p:sp>
    </p:spTree>
    <p:extLst>
      <p:ext uri="{BB962C8B-B14F-4D97-AF65-F5344CB8AC3E}">
        <p14:creationId xmlns:p14="http://schemas.microsoft.com/office/powerpoint/2010/main" val="296497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66AB684-E63F-D4B6-3891-EC656C4BF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DBD85356-1F7D-8C46-EFAE-775CBF61F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5D1D1B99-E87B-5B0D-0C1C-F1EA5D760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FAA2F-BD39-44C1-A8CE-E5D118DA89C0}" type="datetimeFigureOut">
              <a:rPr lang="en-US" smtClean="0"/>
              <a:t>11/18/2025</a:t>
            </a:fld>
            <a:endParaRPr lang="en-US"/>
          </a:p>
        </p:txBody>
      </p:sp>
      <p:sp>
        <p:nvSpPr>
          <p:cNvPr id="5" name="Substituent subsol 4">
            <a:extLst>
              <a:ext uri="{FF2B5EF4-FFF2-40B4-BE49-F238E27FC236}">
                <a16:creationId xmlns:a16="http://schemas.microsoft.com/office/drawing/2014/main" id="{5185C493-74F6-1EB5-4F28-D6B8AB24F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FCE03FAD-7A93-9902-D673-715837F61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25162-482C-475B-B0C5-0938AEA9C35B}" type="slidenum">
              <a:rPr lang="en-US" smtClean="0"/>
              <a:t>‹#›</a:t>
            </a:fld>
            <a:endParaRPr lang="en-US"/>
          </a:p>
        </p:txBody>
      </p:sp>
    </p:spTree>
    <p:extLst>
      <p:ext uri="{BB962C8B-B14F-4D97-AF65-F5344CB8AC3E}">
        <p14:creationId xmlns:p14="http://schemas.microsoft.com/office/powerpoint/2010/main" val="10210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o-RO" sz="3200" b="1" dirty="0"/>
              <a:t>T</a:t>
            </a:r>
            <a:r>
              <a:rPr lang="en-US" sz="3200" b="1" dirty="0" err="1"/>
              <a:t>ransport</a:t>
            </a:r>
            <a:r>
              <a:rPr lang="ro-RO" sz="3200" b="1" dirty="0" err="1"/>
              <a:t>ul</a:t>
            </a:r>
            <a:r>
              <a:rPr lang="en-US" sz="3200" b="1" dirty="0"/>
              <a:t> </a:t>
            </a:r>
            <a:r>
              <a:rPr lang="ro-RO" sz="3200" b="1" dirty="0"/>
              <a:t>în lichide în</a:t>
            </a:r>
            <a:r>
              <a:rPr lang="en-US" sz="3200" b="1" dirty="0"/>
              <a:t> </a:t>
            </a:r>
            <a:r>
              <a:rPr lang="ro-RO" sz="3200" b="1" dirty="0"/>
              <a:t>domeniu microscopic Biomecanica fluidelor. Hemodinamica</a:t>
            </a:r>
            <a:endParaRPr lang="en-US" sz="32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771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7A3C9-C807-5CA6-111C-0BFEFEAF3ED1}"/>
              </a:ext>
            </a:extLst>
          </p:cNvPr>
          <p:cNvSpPr>
            <a:spLocks noGrp="1"/>
          </p:cNvSpPr>
          <p:nvPr>
            <p:ph idx="1"/>
          </p:nvPr>
        </p:nvSpPr>
        <p:spPr>
          <a:xfrm>
            <a:off x="539263" y="377824"/>
            <a:ext cx="11054860" cy="6175375"/>
          </a:xfrm>
        </p:spPr>
        <p:txBody>
          <a:bodyPr/>
          <a:lstStyle/>
          <a:p>
            <a:r>
              <a:rPr lang="en-US" dirty="0"/>
              <a:t>Cu </a:t>
            </a:r>
            <a:r>
              <a:rPr lang="en-US" dirty="0" err="1"/>
              <a:t>alte</a:t>
            </a:r>
            <a:r>
              <a:rPr lang="en-US" dirty="0"/>
              <a:t> </a:t>
            </a:r>
            <a:r>
              <a:rPr lang="en-US" dirty="0" err="1"/>
              <a:t>cuvinte</a:t>
            </a:r>
            <a:r>
              <a:rPr lang="en-US" dirty="0"/>
              <a:t>, </a:t>
            </a:r>
            <a:r>
              <a:rPr lang="en-US" dirty="0" err="1"/>
              <a:t>constanta</a:t>
            </a:r>
            <a:r>
              <a:rPr lang="en-US" dirty="0"/>
              <a:t> de </a:t>
            </a:r>
            <a:r>
              <a:rPr lang="en-US" dirty="0" err="1"/>
              <a:t>timp</a:t>
            </a:r>
            <a:r>
              <a:rPr lang="en-US" dirty="0"/>
              <a:t> de </a:t>
            </a:r>
            <a:r>
              <a:rPr lang="en-US" dirty="0" err="1"/>
              <a:t>relaxare</a:t>
            </a:r>
            <a:r>
              <a:rPr lang="en-US" dirty="0"/>
              <a:t> </a:t>
            </a:r>
            <a:r>
              <a:rPr lang="en-US" dirty="0" err="1"/>
              <a:t>poate</a:t>
            </a:r>
            <a:r>
              <a:rPr lang="en-US" dirty="0"/>
              <a:t> fi </a:t>
            </a:r>
            <a:r>
              <a:rPr lang="en-US" dirty="0" err="1"/>
              <a:t>considerată</a:t>
            </a:r>
            <a:r>
              <a:rPr lang="en-US" dirty="0"/>
              <a:t> ca </a:t>
            </a:r>
            <a:r>
              <a:rPr lang="en-US" dirty="0" err="1"/>
              <a:t>determinând</a:t>
            </a:r>
            <a:r>
              <a:rPr lang="ro-RO" dirty="0"/>
              <a:t> </a:t>
            </a:r>
            <a:r>
              <a:rPr lang="en-US" dirty="0" err="1"/>
              <a:t>intervalul</a:t>
            </a:r>
            <a:r>
              <a:rPr lang="en-US" dirty="0"/>
              <a:t> de </a:t>
            </a:r>
            <a:r>
              <a:rPr lang="en-US" dirty="0" err="1"/>
              <a:t>timp</a:t>
            </a:r>
            <a:r>
              <a:rPr lang="en-US" dirty="0"/>
              <a:t> </a:t>
            </a:r>
            <a:r>
              <a:rPr lang="en-US" dirty="0" err="1"/>
              <a:t>în</a:t>
            </a:r>
            <a:r>
              <a:rPr lang="en-US" dirty="0"/>
              <a:t> care </a:t>
            </a:r>
            <a:r>
              <a:rPr lang="en-US" dirty="0" err="1"/>
              <a:t>regimul</a:t>
            </a:r>
            <a:r>
              <a:rPr lang="en-US" dirty="0"/>
              <a:t> elastic (Hookean) </a:t>
            </a:r>
            <a:r>
              <a:rPr lang="en-US" dirty="0" err="1"/>
              <a:t>este</a:t>
            </a:r>
            <a:r>
              <a:rPr lang="en-US" dirty="0"/>
              <a:t> </a:t>
            </a:r>
            <a:r>
              <a:rPr lang="en-US" dirty="0" err="1"/>
              <a:t>înlocuit</a:t>
            </a:r>
            <a:r>
              <a:rPr lang="en-US" dirty="0"/>
              <a:t> </a:t>
            </a:r>
            <a:r>
              <a:rPr lang="en-US" dirty="0" err="1"/>
              <a:t>deregimul</a:t>
            </a:r>
            <a:r>
              <a:rPr lang="en-US" dirty="0"/>
              <a:t> </a:t>
            </a:r>
            <a:r>
              <a:rPr lang="en-US" dirty="0" err="1"/>
              <a:t>vâscos</a:t>
            </a:r>
            <a:r>
              <a:rPr lang="en-US" dirty="0"/>
              <a:t> (</a:t>
            </a:r>
            <a:r>
              <a:rPr lang="ro-MD" b="1" i="1" dirty="0"/>
              <a:t>n</a:t>
            </a:r>
            <a:r>
              <a:rPr lang="en-US" b="1" i="1" dirty="0" err="1"/>
              <a:t>ewtonian</a:t>
            </a:r>
            <a:r>
              <a:rPr lang="en-US" dirty="0"/>
              <a:t>). </a:t>
            </a:r>
            <a:endParaRPr lang="ro-RO" dirty="0"/>
          </a:p>
          <a:p>
            <a:r>
              <a:rPr lang="en-US" dirty="0"/>
              <a:t>Apa </a:t>
            </a:r>
            <a:r>
              <a:rPr lang="en-US" dirty="0" err="1"/>
              <a:t>lichidă</a:t>
            </a:r>
            <a:r>
              <a:rPr lang="en-US" dirty="0"/>
              <a:t> </a:t>
            </a:r>
            <a:r>
              <a:rPr lang="en-US" dirty="0" err="1"/>
              <a:t>în</a:t>
            </a:r>
            <a:r>
              <a:rPr lang="en-US" dirty="0"/>
              <a:t> </a:t>
            </a:r>
            <a:r>
              <a:rPr lang="en-US" dirty="0" err="1"/>
              <a:t>vrac</a:t>
            </a:r>
            <a:r>
              <a:rPr lang="en-US" dirty="0"/>
              <a:t> se </a:t>
            </a:r>
            <a:r>
              <a:rPr lang="en-US" dirty="0" err="1"/>
              <a:t>află</a:t>
            </a:r>
            <a:r>
              <a:rPr lang="en-US" dirty="0"/>
              <a:t> </a:t>
            </a:r>
            <a:r>
              <a:rPr lang="en-US" dirty="0" err="1"/>
              <a:t>în</a:t>
            </a:r>
            <a:r>
              <a:rPr lang="en-US" dirty="0"/>
              <a:t> mod </a:t>
            </a:r>
            <a:r>
              <a:rPr lang="en-US" dirty="0" err="1"/>
              <a:t>clar</a:t>
            </a:r>
            <a:r>
              <a:rPr lang="en-US" dirty="0"/>
              <a:t> </a:t>
            </a:r>
            <a:r>
              <a:rPr lang="en-US" dirty="0" err="1"/>
              <a:t>în</a:t>
            </a:r>
            <a:r>
              <a:rPr lang="en-US" dirty="0"/>
              <a:t> </a:t>
            </a:r>
            <a:r>
              <a:rPr lang="en-US" dirty="0" err="1"/>
              <a:t>acest</a:t>
            </a:r>
            <a:r>
              <a:rPr lang="en-US" dirty="0"/>
              <a:t> din </a:t>
            </a:r>
            <a:r>
              <a:rPr lang="en-US" dirty="0" err="1"/>
              <a:t>urmă</a:t>
            </a:r>
            <a:r>
              <a:rPr lang="en-US" dirty="0"/>
              <a:t> </a:t>
            </a:r>
            <a:r>
              <a:rPr lang="en-US" dirty="0" err="1"/>
              <a:t>regim</a:t>
            </a:r>
            <a:r>
              <a:rPr lang="en-US" dirty="0"/>
              <a:t>,</a:t>
            </a:r>
            <a:r>
              <a:rPr lang="ro-RO" dirty="0"/>
              <a:t> </a:t>
            </a:r>
            <a:r>
              <a:rPr lang="en-US" dirty="0" err="1"/>
              <a:t>dar</a:t>
            </a:r>
            <a:r>
              <a:rPr lang="en-US" dirty="0"/>
              <a:t> </a:t>
            </a:r>
            <a:r>
              <a:rPr lang="en-US" dirty="0" err="1"/>
              <a:t>apa</a:t>
            </a:r>
            <a:r>
              <a:rPr lang="en-US" dirty="0"/>
              <a:t> din </a:t>
            </a:r>
            <a:r>
              <a:rPr lang="en-US" dirty="0" err="1"/>
              <a:t>imediata</a:t>
            </a:r>
            <a:r>
              <a:rPr lang="en-US" dirty="0"/>
              <a:t> </a:t>
            </a:r>
            <a:r>
              <a:rPr lang="en-US" dirty="0" err="1"/>
              <a:t>vecinătate</a:t>
            </a:r>
            <a:r>
              <a:rPr lang="en-US" dirty="0"/>
              <a:t> a </a:t>
            </a:r>
            <a:r>
              <a:rPr lang="en-US" dirty="0" err="1"/>
              <a:t>unei</a:t>
            </a:r>
            <a:r>
              <a:rPr lang="en-US" dirty="0"/>
              <a:t> molecule de </a:t>
            </a:r>
            <a:r>
              <a:rPr lang="en-US" dirty="0" err="1"/>
              <a:t>proteine</a:t>
            </a:r>
            <a:r>
              <a:rPr lang="en-US" dirty="0"/>
              <a:t> ​​</a:t>
            </a:r>
            <a:r>
              <a:rPr lang="en-US" dirty="0" err="1"/>
              <a:t>sau</a:t>
            </a:r>
            <a:r>
              <a:rPr lang="en-US" dirty="0"/>
              <a:t> a </a:t>
            </a:r>
            <a:r>
              <a:rPr lang="en-US" dirty="0" err="1"/>
              <a:t>unei</a:t>
            </a:r>
            <a:r>
              <a:rPr lang="en-US" dirty="0"/>
              <a:t> membrane </a:t>
            </a:r>
            <a:r>
              <a:rPr lang="en-US" dirty="0" err="1"/>
              <a:t>biologice</a:t>
            </a:r>
            <a:r>
              <a:rPr lang="en-US" dirty="0"/>
              <a:t>,</a:t>
            </a:r>
            <a:r>
              <a:rPr lang="ro-RO" dirty="0"/>
              <a:t> e.g. </a:t>
            </a:r>
            <a:r>
              <a:rPr lang="en-US" dirty="0" err="1"/>
              <a:t>este</a:t>
            </a:r>
            <a:r>
              <a:rPr lang="en-US" dirty="0"/>
              <a:t> </a:t>
            </a:r>
            <a:r>
              <a:rPr lang="en-US" dirty="0" err="1"/>
              <a:t>mai</a:t>
            </a:r>
            <a:r>
              <a:rPr lang="en-US" dirty="0"/>
              <a:t> </a:t>
            </a:r>
            <a:r>
              <a:rPr lang="en-US" dirty="0" err="1"/>
              <a:t>limitată</a:t>
            </a:r>
            <a:r>
              <a:rPr lang="en-US" dirty="0"/>
              <a:t> </a:t>
            </a:r>
            <a:r>
              <a:rPr lang="en-US" dirty="0" err="1"/>
              <a:t>în</a:t>
            </a:r>
            <a:r>
              <a:rPr lang="en-US" dirty="0"/>
              <a:t> </a:t>
            </a:r>
            <a:r>
              <a:rPr lang="en-US" dirty="0" err="1"/>
              <a:t>mișcările</a:t>
            </a:r>
            <a:r>
              <a:rPr lang="en-US" dirty="0"/>
              <a:t> sale. Nu </a:t>
            </a:r>
            <a:r>
              <a:rPr lang="en-US" dirty="0" err="1"/>
              <a:t>va</a:t>
            </a:r>
            <a:r>
              <a:rPr lang="en-US" dirty="0"/>
              <a:t> fi </a:t>
            </a:r>
            <a:r>
              <a:rPr lang="en-US" dirty="0" err="1"/>
              <a:t>devenit</a:t>
            </a:r>
            <a:r>
              <a:rPr lang="en-US" dirty="0"/>
              <a:t> </a:t>
            </a:r>
            <a:r>
              <a:rPr lang="en-US" dirty="0" err="1"/>
              <a:t>solidă</a:t>
            </a:r>
            <a:r>
              <a:rPr lang="en-US" dirty="0"/>
              <a:t>, </a:t>
            </a:r>
            <a:r>
              <a:rPr lang="en-US" dirty="0" err="1"/>
              <a:t>desigur</a:t>
            </a:r>
            <a:r>
              <a:rPr lang="en-US" dirty="0"/>
              <a:t>, </a:t>
            </a:r>
            <a:r>
              <a:rPr lang="en-US" dirty="0" err="1"/>
              <a:t>dar</a:t>
            </a:r>
            <a:r>
              <a:rPr lang="en-US" dirty="0"/>
              <a:t> </a:t>
            </a:r>
            <a:r>
              <a:rPr lang="en-US" dirty="0" err="1"/>
              <a:t>unii</a:t>
            </a:r>
            <a:r>
              <a:rPr lang="en-US" dirty="0"/>
              <a:t> </a:t>
            </a:r>
            <a:r>
              <a:rPr lang="en-US" b="1" i="1" dirty="0"/>
              <a:t>au </a:t>
            </a:r>
            <a:r>
              <a:rPr lang="en-US" b="1" i="1" dirty="0" err="1"/>
              <a:t>comparat</a:t>
            </a:r>
            <a:r>
              <a:rPr lang="en-US" b="1" i="1" dirty="0"/>
              <a:t> o </a:t>
            </a:r>
            <a:r>
              <a:rPr lang="en-US" b="1" i="1" dirty="0" err="1"/>
              <a:t>astfel</a:t>
            </a:r>
            <a:r>
              <a:rPr lang="en-US" b="1" i="1" dirty="0"/>
              <a:t> de </a:t>
            </a:r>
            <a:r>
              <a:rPr lang="en-US" b="1" i="1" dirty="0" err="1"/>
              <a:t>apă</a:t>
            </a:r>
            <a:r>
              <a:rPr lang="en-US" b="1" i="1" dirty="0"/>
              <a:t> </a:t>
            </a:r>
            <a:r>
              <a:rPr lang="en-US" b="1" i="1" dirty="0" err="1"/>
              <a:t>legată</a:t>
            </a:r>
            <a:r>
              <a:rPr lang="en-US" b="1" i="1" dirty="0"/>
              <a:t> cu o </a:t>
            </a:r>
            <a:r>
              <a:rPr lang="en-US" b="1" i="1" dirty="0" err="1"/>
              <a:t>sticlă</a:t>
            </a:r>
            <a:r>
              <a:rPr lang="en-US" b="1" i="1" dirty="0"/>
              <a:t> </a:t>
            </a:r>
            <a:r>
              <a:rPr lang="en-US" b="1" i="1" dirty="0" err="1"/>
              <a:t>înmuiată</a:t>
            </a:r>
            <a:r>
              <a:rPr lang="en-US" b="1" i="1" dirty="0"/>
              <a:t>.</a:t>
            </a:r>
            <a:endParaRPr lang="ro-RO" b="1" i="1" dirty="0"/>
          </a:p>
          <a:p>
            <a:endParaRPr lang="ro-MD" b="1" i="1" dirty="0"/>
          </a:p>
          <a:p>
            <a:r>
              <a:rPr lang="en-US" b="1" i="1" dirty="0" err="1"/>
              <a:t>Când</a:t>
            </a:r>
            <a:r>
              <a:rPr lang="en-US" b="1" i="1" dirty="0"/>
              <a:t> Einstein a </a:t>
            </a:r>
            <a:r>
              <a:rPr lang="en-US" b="1" i="1" dirty="0" err="1"/>
              <a:t>explicat</a:t>
            </a:r>
            <a:r>
              <a:rPr lang="en-US" b="1" i="1" dirty="0"/>
              <a:t> cu </a:t>
            </a:r>
            <a:r>
              <a:rPr lang="en-US" b="1" i="1" dirty="0" err="1"/>
              <a:t>succes</a:t>
            </a:r>
            <a:r>
              <a:rPr lang="en-US" b="1" i="1" dirty="0"/>
              <a:t> </a:t>
            </a:r>
            <a:r>
              <a:rPr lang="en-US" b="1" i="1" dirty="0" err="1"/>
              <a:t>mișcarea</a:t>
            </a:r>
            <a:r>
              <a:rPr lang="en-US" b="1" i="1" dirty="0"/>
              <a:t> </a:t>
            </a:r>
            <a:r>
              <a:rPr lang="en-US" b="1" i="1" dirty="0" err="1"/>
              <a:t>browniană</a:t>
            </a:r>
            <a:r>
              <a:rPr lang="en-US" b="1" i="1" dirty="0"/>
              <a:t> </a:t>
            </a:r>
            <a:r>
              <a:rPr lang="en-US" b="1" i="1" dirty="0" err="1"/>
              <a:t>el</a:t>
            </a:r>
            <a:r>
              <a:rPr lang="en-US" b="1" i="1" dirty="0"/>
              <a:t> a </a:t>
            </a:r>
            <a:r>
              <a:rPr lang="en-US" b="1" i="1" dirty="0" err="1"/>
              <a:t>oferit</a:t>
            </a:r>
            <a:r>
              <a:rPr lang="en-US" b="1" i="1" dirty="0"/>
              <a:t> o </a:t>
            </a:r>
            <a:r>
              <a:rPr lang="en-US" b="1" i="1" dirty="0" err="1"/>
              <a:t>legătură</a:t>
            </a:r>
            <a:r>
              <a:rPr lang="en-US" b="1" i="1" dirty="0"/>
              <a:t> </a:t>
            </a:r>
            <a:r>
              <a:rPr lang="en-US" b="1" i="1" dirty="0" err="1"/>
              <a:t>între</a:t>
            </a:r>
            <a:r>
              <a:rPr lang="en-US" b="1" i="1" dirty="0"/>
              <a:t> </a:t>
            </a:r>
            <a:r>
              <a:rPr lang="en-US" b="1" i="1" dirty="0" err="1"/>
              <a:t>aspectele</a:t>
            </a:r>
            <a:r>
              <a:rPr lang="en-US" b="1" i="1" dirty="0"/>
              <a:t> </a:t>
            </a:r>
            <a:r>
              <a:rPr lang="en-US" b="1" i="1" dirty="0" err="1"/>
              <a:t>microscopice</a:t>
            </a:r>
            <a:r>
              <a:rPr lang="en-US" b="1" i="1" dirty="0"/>
              <a:t> </a:t>
            </a:r>
            <a:r>
              <a:rPr lang="en-US" b="1" i="1" dirty="0" err="1"/>
              <a:t>și</a:t>
            </a:r>
            <a:r>
              <a:rPr lang="en-US" b="1" i="1" dirty="0"/>
              <a:t> </a:t>
            </a:r>
            <a:r>
              <a:rPr lang="en-US" b="1" i="1" dirty="0" err="1"/>
              <a:t>macroscopice</a:t>
            </a:r>
            <a:r>
              <a:rPr lang="en-US" b="1" i="1" dirty="0"/>
              <a:t> ale </a:t>
            </a:r>
            <a:r>
              <a:rPr lang="en-US" b="1" i="1" dirty="0" err="1"/>
              <a:t>difuziei</a:t>
            </a:r>
            <a:r>
              <a:rPr lang="en-US" b="1" i="1" dirty="0"/>
              <a:t>. </a:t>
            </a:r>
            <a:endParaRPr lang="ro-RO" b="1" i="1" dirty="0"/>
          </a:p>
          <a:p>
            <a:r>
              <a:rPr lang="en-US" b="1" i="1" dirty="0" err="1"/>
              <a:t>Acest</a:t>
            </a:r>
            <a:r>
              <a:rPr lang="en-US" b="1" i="1" dirty="0"/>
              <a:t> </a:t>
            </a:r>
            <a:r>
              <a:rPr lang="en-US" b="1" i="1" dirty="0" err="1"/>
              <a:t>triumf</a:t>
            </a:r>
            <a:r>
              <a:rPr lang="en-US" b="1" i="1" dirty="0"/>
              <a:t> </a:t>
            </a:r>
            <a:r>
              <a:rPr lang="en-US" b="1" i="1" dirty="0" err="1"/>
              <a:t>este</a:t>
            </a:r>
            <a:r>
              <a:rPr lang="en-US" b="1" i="1" dirty="0"/>
              <a:t> </a:t>
            </a:r>
            <a:r>
              <a:rPr lang="en-US" b="1" i="1" dirty="0" err="1"/>
              <a:t>întruchipat</a:t>
            </a:r>
            <a:r>
              <a:rPr lang="en-US" b="1" i="1" dirty="0"/>
              <a:t> </a:t>
            </a:r>
            <a:r>
              <a:rPr lang="en-US" b="1" i="1" dirty="0" err="1"/>
              <a:t>în</a:t>
            </a:r>
            <a:r>
              <a:rPr lang="en-US" b="1" i="1" dirty="0"/>
              <a:t> </a:t>
            </a:r>
            <a:r>
              <a:rPr lang="en-US" b="1" i="1" dirty="0" err="1"/>
              <a:t>relația</a:t>
            </a:r>
            <a:r>
              <a:rPr lang="en-US" b="1" i="1" dirty="0"/>
              <a:t> </a:t>
            </a:r>
            <a:r>
              <a:rPr lang="en-US" b="1" i="1" dirty="0" err="1"/>
              <a:t>lui</a:t>
            </a:r>
            <a:r>
              <a:rPr lang="en-US" b="1" i="1" dirty="0"/>
              <a:t> Einstein, care </a:t>
            </a:r>
            <a:r>
              <a:rPr lang="en-US" b="1" i="1" dirty="0" err="1"/>
              <a:t>leagă</a:t>
            </a:r>
            <a:r>
              <a:rPr lang="en-US" b="1" i="1" dirty="0"/>
              <a:t> </a:t>
            </a:r>
            <a:r>
              <a:rPr lang="en-US" b="1" i="1" dirty="0" err="1"/>
              <a:t>coeficientul</a:t>
            </a:r>
            <a:r>
              <a:rPr lang="en-US" b="1" i="1" dirty="0"/>
              <a:t> de </a:t>
            </a:r>
            <a:r>
              <a:rPr lang="en-US" b="1" i="1" dirty="0" err="1"/>
              <a:t>difuzie</a:t>
            </a:r>
            <a:r>
              <a:rPr lang="en-US" b="1" i="1" dirty="0"/>
              <a:t> de </a:t>
            </a:r>
            <a:r>
              <a:rPr lang="en-US" b="1" i="1" dirty="0" err="1"/>
              <a:t>coeficientul</a:t>
            </a:r>
            <a:r>
              <a:rPr lang="en-US" b="1" i="1" dirty="0"/>
              <a:t> de </a:t>
            </a:r>
            <a:r>
              <a:rPr lang="en-US" b="1" i="1" dirty="0" err="1"/>
              <a:t>rezistență</a:t>
            </a:r>
            <a:r>
              <a:rPr lang="ro-RO" b="1" i="1" dirty="0"/>
              <a:t>:</a:t>
            </a:r>
          </a:p>
        </p:txBody>
      </p:sp>
      <p:pic>
        <p:nvPicPr>
          <p:cNvPr id="5" name="Picture 4">
            <a:extLst>
              <a:ext uri="{FF2B5EF4-FFF2-40B4-BE49-F238E27FC236}">
                <a16:creationId xmlns:a16="http://schemas.microsoft.com/office/drawing/2014/main" id="{7F7B7458-7DC2-7474-C722-F84ACC76E851}"/>
              </a:ext>
            </a:extLst>
          </p:cNvPr>
          <p:cNvPicPr>
            <a:picLocks noChangeAspect="1"/>
          </p:cNvPicPr>
          <p:nvPr/>
        </p:nvPicPr>
        <p:blipFill>
          <a:blip r:embed="rId2"/>
          <a:stretch>
            <a:fillRect/>
          </a:stretch>
        </p:blipFill>
        <p:spPr>
          <a:xfrm>
            <a:off x="9095096" y="5360376"/>
            <a:ext cx="1428044" cy="876300"/>
          </a:xfrm>
          <a:prstGeom prst="rect">
            <a:avLst/>
          </a:prstGeom>
        </p:spPr>
      </p:pic>
    </p:spTree>
    <p:extLst>
      <p:ext uri="{BB962C8B-B14F-4D97-AF65-F5344CB8AC3E}">
        <p14:creationId xmlns:p14="http://schemas.microsoft.com/office/powerpoint/2010/main" val="58687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7527A-74F4-5DBB-2BE7-1261F3462EB1}"/>
              </a:ext>
            </a:extLst>
          </p:cNvPr>
          <p:cNvSpPr>
            <a:spLocks noGrp="1"/>
          </p:cNvSpPr>
          <p:nvPr>
            <p:ph idx="1"/>
          </p:nvPr>
        </p:nvSpPr>
        <p:spPr>
          <a:xfrm>
            <a:off x="838200" y="476250"/>
            <a:ext cx="10515600" cy="5700713"/>
          </a:xfrm>
        </p:spPr>
        <p:txBody>
          <a:bodyPr>
            <a:normAutofit fontScale="92500" lnSpcReduction="10000"/>
          </a:bodyPr>
          <a:lstStyle/>
          <a:p>
            <a:r>
              <a:rPr lang="en-US" dirty="0" err="1"/>
              <a:t>Numărul</a:t>
            </a:r>
            <a:r>
              <a:rPr lang="en-US" dirty="0"/>
              <a:t> Reynolds</a:t>
            </a:r>
            <a:r>
              <a:rPr lang="ro-RO" dirty="0"/>
              <a:t> (R)</a:t>
            </a:r>
            <a:r>
              <a:rPr lang="en-US" dirty="0"/>
              <a:t> </a:t>
            </a:r>
            <a:r>
              <a:rPr lang="en-US" dirty="0" err="1"/>
              <a:t>oferă</a:t>
            </a:r>
            <a:r>
              <a:rPr lang="en-US" dirty="0"/>
              <a:t> o </a:t>
            </a:r>
            <a:r>
              <a:rPr lang="en-US" dirty="0" err="1"/>
              <a:t>măsură</a:t>
            </a:r>
            <a:r>
              <a:rPr lang="en-US" dirty="0"/>
              <a:t> a </a:t>
            </a:r>
            <a:r>
              <a:rPr lang="en-US" dirty="0" err="1"/>
              <a:t>importanței</a:t>
            </a:r>
            <a:r>
              <a:rPr lang="en-US" dirty="0"/>
              <a:t> relative a </a:t>
            </a:r>
            <a:r>
              <a:rPr lang="en-US" dirty="0" err="1"/>
              <a:t>forțelor</a:t>
            </a:r>
            <a:r>
              <a:rPr lang="en-US" dirty="0"/>
              <a:t> </a:t>
            </a:r>
            <a:r>
              <a:rPr lang="en-US" dirty="0" err="1"/>
              <a:t>inerțiale</a:t>
            </a:r>
            <a:r>
              <a:rPr lang="en-US" dirty="0"/>
              <a:t> </a:t>
            </a:r>
            <a:r>
              <a:rPr lang="en-US" dirty="0" err="1"/>
              <a:t>și</a:t>
            </a:r>
            <a:r>
              <a:rPr lang="en-US" dirty="0"/>
              <a:t> </a:t>
            </a:r>
            <a:r>
              <a:rPr lang="en-US" dirty="0" err="1"/>
              <a:t>vâscoase</a:t>
            </a:r>
            <a:r>
              <a:rPr lang="en-US" dirty="0"/>
              <a:t>.</a:t>
            </a:r>
            <a:r>
              <a:rPr lang="ro-RO" dirty="0"/>
              <a:t> </a:t>
            </a:r>
            <a:r>
              <a:rPr lang="en-US" dirty="0" err="1"/>
              <a:t>Când</a:t>
            </a:r>
            <a:r>
              <a:rPr lang="en-US" dirty="0"/>
              <a:t> </a:t>
            </a:r>
            <a:r>
              <a:rPr lang="en-US" dirty="0" err="1"/>
              <a:t>numărul</a:t>
            </a:r>
            <a:r>
              <a:rPr lang="en-US" dirty="0"/>
              <a:t> Reynolds </a:t>
            </a:r>
            <a:r>
              <a:rPr lang="en-US" dirty="0" err="1"/>
              <a:t>este</a:t>
            </a:r>
            <a:r>
              <a:rPr lang="en-US" dirty="0"/>
              <a:t> mic, </a:t>
            </a:r>
            <a:r>
              <a:rPr lang="en-US" dirty="0" err="1"/>
              <a:t>forța</a:t>
            </a:r>
            <a:r>
              <a:rPr lang="en-US" dirty="0"/>
              <a:t> de </a:t>
            </a:r>
            <a:r>
              <a:rPr lang="en-US" dirty="0" err="1"/>
              <a:t>rezistență</a:t>
            </a:r>
            <a:r>
              <a:rPr lang="en-US" dirty="0"/>
              <a:t> </a:t>
            </a:r>
            <a:r>
              <a:rPr lang="en-US" dirty="0" err="1"/>
              <a:t>este</a:t>
            </a:r>
            <a:r>
              <a:rPr lang="en-US" dirty="0"/>
              <a:t> </a:t>
            </a:r>
            <a:r>
              <a:rPr lang="en-US" dirty="0" err="1"/>
              <a:t>liniar</a:t>
            </a:r>
            <a:r>
              <a:rPr lang="en-US" dirty="0"/>
              <a:t> </a:t>
            </a:r>
            <a:r>
              <a:rPr lang="en-US" dirty="0" err="1"/>
              <a:t>legată</a:t>
            </a:r>
            <a:r>
              <a:rPr lang="en-US" dirty="0"/>
              <a:t> de</a:t>
            </a:r>
            <a:r>
              <a:rPr lang="ro-RO" dirty="0"/>
              <a:t> </a:t>
            </a:r>
            <a:r>
              <a:rPr lang="en-US" dirty="0" err="1"/>
              <a:t>viteză</a:t>
            </a:r>
            <a:r>
              <a:rPr lang="en-US" dirty="0"/>
              <a:t>. </a:t>
            </a:r>
            <a:endParaRPr lang="ro-RO" dirty="0"/>
          </a:p>
          <a:p>
            <a:r>
              <a:rPr lang="en-US" dirty="0"/>
              <a:t>George Stokes a </a:t>
            </a:r>
            <a:r>
              <a:rPr lang="en-US" dirty="0" err="1"/>
              <a:t>derivat</a:t>
            </a:r>
            <a:r>
              <a:rPr lang="en-US" dirty="0"/>
              <a:t> o </a:t>
            </a:r>
            <a:r>
              <a:rPr lang="en-US" dirty="0" err="1"/>
              <a:t>expresie</a:t>
            </a:r>
            <a:r>
              <a:rPr lang="en-US" dirty="0"/>
              <a:t> </a:t>
            </a:r>
            <a:r>
              <a:rPr lang="en-US" dirty="0" err="1"/>
              <a:t>pentru</a:t>
            </a:r>
            <a:r>
              <a:rPr lang="en-US" dirty="0"/>
              <a:t> </a:t>
            </a:r>
            <a:r>
              <a:rPr lang="en-US" dirty="0" err="1"/>
              <a:t>forța</a:t>
            </a:r>
            <a:r>
              <a:rPr lang="en-US" dirty="0"/>
              <a:t> de </a:t>
            </a:r>
            <a:r>
              <a:rPr lang="en-US" dirty="0" err="1"/>
              <a:t>rezistență</a:t>
            </a:r>
            <a:r>
              <a:rPr lang="en-US" dirty="0"/>
              <a:t> </a:t>
            </a:r>
            <a:r>
              <a:rPr lang="en-US" dirty="0" err="1"/>
              <a:t>asupra</a:t>
            </a:r>
            <a:r>
              <a:rPr lang="en-US" dirty="0"/>
              <a:t> </a:t>
            </a:r>
            <a:r>
              <a:rPr lang="en-US" dirty="0" err="1"/>
              <a:t>unei</a:t>
            </a:r>
            <a:r>
              <a:rPr lang="en-US" dirty="0"/>
              <a:t> </a:t>
            </a:r>
            <a:r>
              <a:rPr lang="en-US" dirty="0" err="1"/>
              <a:t>sfere</a:t>
            </a:r>
            <a:r>
              <a:rPr lang="en-US" dirty="0"/>
              <a:t> </a:t>
            </a:r>
            <a:r>
              <a:rPr lang="en-US" dirty="0" err="1"/>
              <a:t>în</a:t>
            </a:r>
            <a:r>
              <a:rPr lang="en-US" dirty="0"/>
              <a:t> </a:t>
            </a:r>
            <a:r>
              <a:rPr lang="en-US" dirty="0" err="1"/>
              <a:t>mișcare</a:t>
            </a:r>
            <a:r>
              <a:rPr lang="en-US" dirty="0"/>
              <a:t> cu raza r, </a:t>
            </a:r>
            <a:r>
              <a:rPr lang="en-US" dirty="0" err="1"/>
              <a:t>pentru</a:t>
            </a:r>
            <a:r>
              <a:rPr lang="en-US" dirty="0"/>
              <a:t> </a:t>
            </a:r>
            <a:r>
              <a:rPr lang="en-US" dirty="0" err="1"/>
              <a:t>aceste</a:t>
            </a:r>
            <a:r>
              <a:rPr lang="en-US" dirty="0"/>
              <a:t> </a:t>
            </a:r>
            <a:r>
              <a:rPr lang="en-US" dirty="0" err="1"/>
              <a:t>condiții</a:t>
            </a:r>
            <a:r>
              <a:rPr lang="en-US" dirty="0"/>
              <a:t>. </a:t>
            </a:r>
            <a:endParaRPr lang="ro-RO" dirty="0"/>
          </a:p>
          <a:p>
            <a:r>
              <a:rPr lang="en-US" dirty="0" err="1"/>
              <a:t>Legea</a:t>
            </a:r>
            <a:r>
              <a:rPr lang="en-US" dirty="0"/>
              <a:t> </a:t>
            </a:r>
            <a:r>
              <a:rPr lang="en-US" dirty="0" err="1"/>
              <a:t>lui</a:t>
            </a:r>
            <a:r>
              <a:rPr lang="en-US" dirty="0"/>
              <a:t> Stokes </a:t>
            </a:r>
            <a:r>
              <a:rPr lang="en-US" dirty="0" err="1"/>
              <a:t>afirmă</a:t>
            </a:r>
            <a:r>
              <a:rPr lang="en-US" dirty="0"/>
              <a:t> </a:t>
            </a:r>
            <a:r>
              <a:rPr lang="en-US" dirty="0" err="1"/>
              <a:t>că</a:t>
            </a:r>
            <a:r>
              <a:rPr lang="ro-RO" dirty="0"/>
              <a:t> </a:t>
            </a:r>
            <a:r>
              <a:rPr lang="el-GR" b="1" dirty="0">
                <a:solidFill>
                  <a:srgbClr val="FF0000"/>
                </a:solidFill>
              </a:rPr>
              <a:t>γ</a:t>
            </a:r>
            <a:r>
              <a:rPr lang="ro-RO" sz="1700" b="1" i="1" dirty="0">
                <a:solidFill>
                  <a:srgbClr val="FF0000"/>
                </a:solidFill>
              </a:rPr>
              <a:t>drag</a:t>
            </a:r>
            <a:r>
              <a:rPr lang="en-US" sz="1700" b="1" i="1" dirty="0">
                <a:solidFill>
                  <a:srgbClr val="FF0000"/>
                </a:solidFill>
              </a:rPr>
              <a:t> </a:t>
            </a:r>
            <a:r>
              <a:rPr lang="en-US" b="1" dirty="0">
                <a:solidFill>
                  <a:srgbClr val="FF0000"/>
                </a:solidFill>
              </a:rPr>
              <a:t>= 6</a:t>
            </a:r>
            <a:r>
              <a:rPr lang="el-GR" b="1" dirty="0">
                <a:solidFill>
                  <a:srgbClr val="FF0000"/>
                </a:solidFill>
              </a:rPr>
              <a:t>πη</a:t>
            </a:r>
            <a:r>
              <a:rPr lang="en-US" b="1" dirty="0">
                <a:solidFill>
                  <a:srgbClr val="FF0000"/>
                </a:solidFill>
              </a:rPr>
              <a:t>r</a:t>
            </a:r>
            <a:r>
              <a:rPr lang="ro-RO" b="1" dirty="0">
                <a:solidFill>
                  <a:srgbClr val="FF0000"/>
                </a:solidFill>
              </a:rPr>
              <a:t> </a:t>
            </a:r>
            <a:r>
              <a:rPr lang="en-US" dirty="0" err="1"/>
              <a:t>și</a:t>
            </a:r>
            <a:r>
              <a:rPr lang="en-US" dirty="0"/>
              <a:t>, </a:t>
            </a:r>
            <a:r>
              <a:rPr lang="en-US" dirty="0" err="1"/>
              <a:t>așa</a:t>
            </a:r>
            <a:r>
              <a:rPr lang="en-US" dirty="0"/>
              <a:t> cum am </a:t>
            </a:r>
            <a:r>
              <a:rPr lang="en-US" dirty="0" err="1"/>
              <a:t>menționat</a:t>
            </a:r>
            <a:r>
              <a:rPr lang="en-US" dirty="0"/>
              <a:t> </a:t>
            </a:r>
            <a:r>
              <a:rPr lang="en-US" dirty="0" err="1"/>
              <a:t>mai</a:t>
            </a:r>
            <a:r>
              <a:rPr lang="en-US" dirty="0"/>
              <a:t> sus, </a:t>
            </a:r>
            <a:r>
              <a:rPr lang="en-US" dirty="0" err="1"/>
              <a:t>acest</a:t>
            </a:r>
            <a:r>
              <a:rPr lang="en-US" dirty="0"/>
              <a:t> </a:t>
            </a:r>
            <a:r>
              <a:rPr lang="en-US" dirty="0" err="1"/>
              <a:t>lucru</a:t>
            </a:r>
            <a:r>
              <a:rPr lang="en-US" dirty="0"/>
              <a:t> </a:t>
            </a:r>
            <a:r>
              <a:rPr lang="en-US" dirty="0" err="1"/>
              <a:t>va</a:t>
            </a:r>
            <a:r>
              <a:rPr lang="en-US" dirty="0"/>
              <a:t> fi </a:t>
            </a:r>
            <a:r>
              <a:rPr lang="en-US" dirty="0" err="1"/>
              <a:t>valabil</a:t>
            </a:r>
            <a:r>
              <a:rPr lang="en-US" dirty="0"/>
              <a:t> </a:t>
            </a:r>
            <a:r>
              <a:rPr lang="en-US" dirty="0" err="1"/>
              <a:t>numai</a:t>
            </a:r>
            <a:r>
              <a:rPr lang="en-US" dirty="0"/>
              <a:t> </a:t>
            </a:r>
            <a:r>
              <a:rPr lang="en-US" dirty="0" err="1"/>
              <a:t>dacă</a:t>
            </a:r>
            <a:r>
              <a:rPr lang="en-US" dirty="0"/>
              <a:t> </a:t>
            </a:r>
            <a:r>
              <a:rPr lang="en-US" dirty="0" err="1"/>
              <a:t>forțele</a:t>
            </a:r>
            <a:r>
              <a:rPr lang="en-US" dirty="0"/>
              <a:t> </a:t>
            </a:r>
            <a:r>
              <a:rPr lang="en-US" dirty="0" err="1"/>
              <a:t>vâscoase</a:t>
            </a:r>
            <a:r>
              <a:rPr lang="en-US" dirty="0"/>
              <a:t> </a:t>
            </a:r>
            <a:r>
              <a:rPr lang="en-US" dirty="0" err="1"/>
              <a:t>domină</a:t>
            </a:r>
            <a:r>
              <a:rPr lang="en-US" dirty="0"/>
              <a:t> </a:t>
            </a:r>
            <a:r>
              <a:rPr lang="en-US" dirty="0" err="1"/>
              <a:t>asupra</a:t>
            </a:r>
            <a:r>
              <a:rPr lang="ro-RO" dirty="0"/>
              <a:t> </a:t>
            </a:r>
            <a:r>
              <a:rPr lang="en-US" dirty="0" err="1"/>
              <a:t>forțelor</a:t>
            </a:r>
            <a:r>
              <a:rPr lang="en-US" dirty="0"/>
              <a:t> </a:t>
            </a:r>
            <a:r>
              <a:rPr lang="en-US" dirty="0" err="1"/>
              <a:t>inerțiale</a:t>
            </a:r>
            <a:r>
              <a:rPr lang="en-US" dirty="0"/>
              <a:t>. </a:t>
            </a:r>
            <a:endParaRPr lang="ro-RO" dirty="0"/>
          </a:p>
          <a:p>
            <a:r>
              <a:rPr lang="en-US" dirty="0" err="1"/>
              <a:t>Dacă</a:t>
            </a:r>
            <a:r>
              <a:rPr lang="en-US" dirty="0"/>
              <a:t> </a:t>
            </a:r>
            <a:r>
              <a:rPr lang="en-US" dirty="0" err="1"/>
              <a:t>combinăm</a:t>
            </a:r>
            <a:r>
              <a:rPr lang="en-US" dirty="0"/>
              <a:t> </a:t>
            </a:r>
            <a:r>
              <a:rPr lang="en-US" dirty="0" err="1"/>
              <a:t>Legea</a:t>
            </a:r>
            <a:r>
              <a:rPr lang="en-US" dirty="0"/>
              <a:t> </a:t>
            </a:r>
            <a:r>
              <a:rPr lang="en-US" dirty="0" err="1"/>
              <a:t>lui</a:t>
            </a:r>
            <a:r>
              <a:rPr lang="en-US" dirty="0"/>
              <a:t> Stokes cu </a:t>
            </a:r>
            <a:r>
              <a:rPr lang="en-US" dirty="0" err="1"/>
              <a:t>relația</a:t>
            </a:r>
            <a:r>
              <a:rPr lang="en-US" dirty="0"/>
              <a:t> </a:t>
            </a:r>
            <a:r>
              <a:rPr lang="en-US" dirty="0" err="1"/>
              <a:t>lui</a:t>
            </a:r>
            <a:r>
              <a:rPr lang="en-US" dirty="0"/>
              <a:t> Einstein, </a:t>
            </a:r>
            <a:r>
              <a:rPr lang="en-US" dirty="0" err="1"/>
              <a:t>Ecuația</a:t>
            </a:r>
            <a:r>
              <a:rPr lang="en-US" dirty="0"/>
              <a:t>(5.20), </a:t>
            </a:r>
            <a:r>
              <a:rPr lang="en-US" dirty="0" err="1"/>
              <a:t>obținem</a:t>
            </a:r>
            <a:r>
              <a:rPr lang="en-US" dirty="0"/>
              <a:t> </a:t>
            </a:r>
            <a:r>
              <a:rPr lang="en-US" dirty="0" err="1"/>
              <a:t>importanta</a:t>
            </a:r>
            <a:r>
              <a:rPr lang="en-US" dirty="0"/>
              <a:t> </a:t>
            </a:r>
            <a:r>
              <a:rPr lang="en-US" dirty="0" err="1"/>
              <a:t>formulă</a:t>
            </a:r>
            <a:r>
              <a:rPr lang="en-US" dirty="0"/>
              <a:t> Stokes-Einstein</a:t>
            </a:r>
            <a:endParaRPr lang="ro-RO" dirty="0"/>
          </a:p>
          <a:p>
            <a:pPr marL="0" indent="0">
              <a:buNone/>
            </a:pPr>
            <a:r>
              <a:rPr lang="ro-RO" dirty="0"/>
              <a:t>                                                </a:t>
            </a:r>
            <a:r>
              <a:rPr lang="el-GR" b="1" dirty="0">
                <a:solidFill>
                  <a:srgbClr val="FF0000"/>
                </a:solidFill>
              </a:rPr>
              <a:t>η</a:t>
            </a:r>
            <a:r>
              <a:rPr lang="en-US" b="1" dirty="0">
                <a:solidFill>
                  <a:srgbClr val="FF0000"/>
                </a:solidFill>
              </a:rPr>
              <a:t>= </a:t>
            </a:r>
            <a:r>
              <a:rPr lang="en-US" b="1" dirty="0" err="1">
                <a:solidFill>
                  <a:srgbClr val="FF0000"/>
                </a:solidFill>
              </a:rPr>
              <a:t>kBT</a:t>
            </a:r>
            <a:r>
              <a:rPr lang="ro-RO" b="1" dirty="0">
                <a:solidFill>
                  <a:srgbClr val="FF0000"/>
                </a:solidFill>
              </a:rPr>
              <a:t> /</a:t>
            </a:r>
            <a:r>
              <a:rPr lang="en-US" b="1" dirty="0">
                <a:solidFill>
                  <a:srgbClr val="FF0000"/>
                </a:solidFill>
              </a:rPr>
              <a:t> 6</a:t>
            </a:r>
            <a:r>
              <a:rPr lang="el-GR" b="1" dirty="0">
                <a:solidFill>
                  <a:srgbClr val="FF0000"/>
                </a:solidFill>
              </a:rPr>
              <a:t>π</a:t>
            </a:r>
            <a:r>
              <a:rPr lang="en-US" b="1" dirty="0" err="1">
                <a:solidFill>
                  <a:srgbClr val="FF0000"/>
                </a:solidFill>
              </a:rPr>
              <a:t>rD</a:t>
            </a:r>
            <a:r>
              <a:rPr lang="en-US" b="1" dirty="0">
                <a:solidFill>
                  <a:srgbClr val="FF0000"/>
                </a:solidFill>
              </a:rPr>
              <a:t> </a:t>
            </a:r>
            <a:endParaRPr lang="ro-RO" b="1" dirty="0">
              <a:solidFill>
                <a:srgbClr val="FF0000"/>
              </a:solidFill>
            </a:endParaRPr>
          </a:p>
          <a:p>
            <a:r>
              <a:rPr lang="en-US" dirty="0" err="1"/>
              <a:t>Această</a:t>
            </a:r>
            <a:r>
              <a:rPr lang="en-US" dirty="0"/>
              <a:t> </a:t>
            </a:r>
            <a:r>
              <a:rPr lang="en-US" dirty="0" err="1"/>
              <a:t>ecuație</a:t>
            </a:r>
            <a:r>
              <a:rPr lang="en-US" dirty="0"/>
              <a:t> </a:t>
            </a:r>
            <a:r>
              <a:rPr lang="en-US" dirty="0" err="1"/>
              <a:t>arată</a:t>
            </a:r>
            <a:r>
              <a:rPr lang="en-US" dirty="0"/>
              <a:t> </a:t>
            </a:r>
            <a:r>
              <a:rPr lang="en-US" dirty="0" err="1"/>
              <a:t>ce</a:t>
            </a:r>
            <a:r>
              <a:rPr lang="en-US" dirty="0"/>
              <a:t> </a:t>
            </a:r>
            <a:r>
              <a:rPr lang="en-US" dirty="0" err="1"/>
              <a:t>efect</a:t>
            </a:r>
            <a:r>
              <a:rPr lang="en-US" dirty="0"/>
              <a:t> </a:t>
            </a:r>
            <a:r>
              <a:rPr lang="en-US" dirty="0" err="1"/>
              <a:t>relativ</a:t>
            </a:r>
            <a:r>
              <a:rPr lang="en-US" dirty="0"/>
              <a:t> mare </a:t>
            </a:r>
            <a:r>
              <a:rPr lang="en-US" dirty="0" err="1"/>
              <a:t>va</a:t>
            </a:r>
            <a:r>
              <a:rPr lang="en-US" dirty="0"/>
              <a:t> </a:t>
            </a:r>
            <a:r>
              <a:rPr lang="en-US" dirty="0" err="1"/>
              <a:t>avea</a:t>
            </a:r>
            <a:r>
              <a:rPr lang="en-US" dirty="0"/>
              <a:t> </a:t>
            </a:r>
            <a:r>
              <a:rPr lang="en-US" dirty="0" err="1"/>
              <a:t>mișcarea</a:t>
            </a:r>
            <a:r>
              <a:rPr lang="en-US" dirty="0"/>
              <a:t> </a:t>
            </a:r>
            <a:r>
              <a:rPr lang="en-US" dirty="0" err="1"/>
              <a:t>termică</a:t>
            </a:r>
            <a:r>
              <a:rPr lang="en-US" dirty="0"/>
              <a:t> </a:t>
            </a:r>
            <a:r>
              <a:rPr lang="en-US" dirty="0" err="1"/>
              <a:t>asupra</a:t>
            </a:r>
            <a:r>
              <a:rPr lang="ro-RO" dirty="0"/>
              <a:t> </a:t>
            </a:r>
            <a:r>
              <a:rPr lang="en-US" dirty="0" err="1"/>
              <a:t>unei</a:t>
            </a:r>
            <a:r>
              <a:rPr lang="en-US" dirty="0"/>
              <a:t> </a:t>
            </a:r>
            <a:r>
              <a:rPr lang="en-US" dirty="0" err="1"/>
              <a:t>particule</a:t>
            </a:r>
            <a:r>
              <a:rPr lang="en-US" dirty="0"/>
              <a:t> </a:t>
            </a:r>
            <a:r>
              <a:rPr lang="en-US" dirty="0" err="1"/>
              <a:t>în</a:t>
            </a:r>
            <a:r>
              <a:rPr lang="en-US" dirty="0"/>
              <a:t> </a:t>
            </a:r>
            <a:r>
              <a:rPr lang="en-US" dirty="0" err="1"/>
              <a:t>mișcare</a:t>
            </a:r>
            <a:r>
              <a:rPr lang="en-US" dirty="0"/>
              <a:t> </a:t>
            </a:r>
            <a:r>
              <a:rPr lang="en-US" dirty="0" err="1"/>
              <a:t>și</a:t>
            </a:r>
            <a:r>
              <a:rPr lang="en-US" dirty="0"/>
              <a:t> </a:t>
            </a:r>
            <a:r>
              <a:rPr lang="en-US" dirty="0" err="1"/>
              <a:t>poate</a:t>
            </a:r>
            <a:r>
              <a:rPr lang="en-US" dirty="0"/>
              <a:t> fi </a:t>
            </a:r>
            <a:r>
              <a:rPr lang="en-US" dirty="0" err="1"/>
              <a:t>utilizată</a:t>
            </a:r>
            <a:r>
              <a:rPr lang="en-US" dirty="0"/>
              <a:t> </a:t>
            </a:r>
            <a:r>
              <a:rPr lang="en-US" dirty="0" err="1"/>
              <a:t>pentru</a:t>
            </a:r>
            <a:r>
              <a:rPr lang="en-US" dirty="0"/>
              <a:t> a </a:t>
            </a:r>
            <a:r>
              <a:rPr lang="en-US" dirty="0" err="1"/>
              <a:t>determina</a:t>
            </a:r>
            <a:r>
              <a:rPr lang="en-US" dirty="0"/>
              <a:t> </a:t>
            </a:r>
            <a:r>
              <a:rPr lang="en-US" dirty="0" err="1"/>
              <a:t>gradul</a:t>
            </a:r>
            <a:r>
              <a:rPr lang="en-US" dirty="0"/>
              <a:t> </a:t>
            </a:r>
            <a:r>
              <a:rPr lang="en-US" dirty="0" err="1"/>
              <a:t>în</a:t>
            </a:r>
            <a:r>
              <a:rPr lang="en-US" dirty="0"/>
              <a:t> care </a:t>
            </a:r>
            <a:r>
              <a:rPr lang="en-US" dirty="0" err="1"/>
              <a:t>astfel</a:t>
            </a:r>
            <a:r>
              <a:rPr lang="en-US" dirty="0"/>
              <a:t> de</a:t>
            </a:r>
            <a:r>
              <a:rPr lang="ro-RO" dirty="0"/>
              <a:t> </a:t>
            </a:r>
            <a:r>
              <a:rPr lang="en-US" dirty="0" err="1"/>
              <a:t>particule</a:t>
            </a:r>
            <a:r>
              <a:rPr lang="en-US" dirty="0"/>
              <a:t> </a:t>
            </a:r>
            <a:r>
              <a:rPr lang="en-US" dirty="0" err="1"/>
              <a:t>vor</a:t>
            </a:r>
            <a:r>
              <a:rPr lang="en-US" dirty="0"/>
              <a:t> fi </a:t>
            </a:r>
            <a:r>
              <a:rPr lang="en-US" dirty="0" err="1"/>
              <a:t>suspendate</a:t>
            </a:r>
            <a:r>
              <a:rPr lang="en-US" dirty="0"/>
              <a:t> </a:t>
            </a:r>
            <a:r>
              <a:rPr lang="en-US" dirty="0" err="1"/>
              <a:t>atunci</a:t>
            </a:r>
            <a:r>
              <a:rPr lang="en-US" dirty="0"/>
              <a:t> </a:t>
            </a:r>
            <a:r>
              <a:rPr lang="en-US" dirty="0" err="1"/>
              <a:t>când</a:t>
            </a:r>
            <a:r>
              <a:rPr lang="en-US" dirty="0"/>
              <a:t> sunt </a:t>
            </a:r>
            <a:r>
              <a:rPr lang="en-US" dirty="0" err="1"/>
              <a:t>în</a:t>
            </a:r>
            <a:r>
              <a:rPr lang="en-US" dirty="0"/>
              <a:t> </a:t>
            </a:r>
            <a:r>
              <a:rPr lang="en-US" dirty="0" err="1"/>
              <a:t>soluție</a:t>
            </a:r>
            <a:r>
              <a:rPr lang="en-US" dirty="0"/>
              <a:t> </a:t>
            </a:r>
            <a:r>
              <a:rPr lang="en-US" dirty="0" err="1"/>
              <a:t>apoasă</a:t>
            </a:r>
            <a:r>
              <a:rPr lang="en-US" dirty="0"/>
              <a:t> (</a:t>
            </a:r>
            <a:r>
              <a:rPr lang="en-US" dirty="0" err="1"/>
              <a:t>adică</a:t>
            </a:r>
            <a:r>
              <a:rPr lang="en-US" dirty="0"/>
              <a:t> </a:t>
            </a:r>
            <a:r>
              <a:rPr lang="en-US" dirty="0" err="1"/>
              <a:t>este</a:t>
            </a:r>
            <a:r>
              <a:rPr lang="ro-RO" dirty="0"/>
              <a:t> </a:t>
            </a:r>
            <a:r>
              <a:rPr lang="en-US" dirty="0" err="1"/>
              <a:t>utilă</a:t>
            </a:r>
            <a:r>
              <a:rPr lang="en-US" dirty="0"/>
              <a:t> </a:t>
            </a:r>
            <a:r>
              <a:rPr lang="en-US" dirty="0" err="1"/>
              <a:t>în</a:t>
            </a:r>
            <a:r>
              <a:rPr lang="en-US" dirty="0"/>
              <a:t> </a:t>
            </a:r>
            <a:r>
              <a:rPr lang="en-US" dirty="0" err="1"/>
              <a:t>calculele</a:t>
            </a:r>
            <a:r>
              <a:rPr lang="en-US" dirty="0"/>
              <a:t> </a:t>
            </a:r>
            <a:r>
              <a:rPr lang="en-US" dirty="0" err="1"/>
              <a:t>privind</a:t>
            </a:r>
            <a:r>
              <a:rPr lang="en-US" dirty="0"/>
              <a:t> </a:t>
            </a:r>
            <a:r>
              <a:rPr lang="en-US" dirty="0" err="1"/>
              <a:t>sedimentarea</a:t>
            </a:r>
            <a:r>
              <a:rPr lang="en-US" dirty="0"/>
              <a:t>). </a:t>
            </a:r>
          </a:p>
        </p:txBody>
      </p:sp>
    </p:spTree>
    <p:extLst>
      <p:ext uri="{BB962C8B-B14F-4D97-AF65-F5344CB8AC3E}">
        <p14:creationId xmlns:p14="http://schemas.microsoft.com/office/powerpoint/2010/main" val="24248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CCF9-9BD5-1B4D-F46B-9F8573632AE1}"/>
              </a:ext>
            </a:extLst>
          </p:cNvPr>
          <p:cNvSpPr>
            <a:spLocks noGrp="1"/>
          </p:cNvSpPr>
          <p:nvPr>
            <p:ph type="title"/>
          </p:nvPr>
        </p:nvSpPr>
        <p:spPr>
          <a:xfrm>
            <a:off x="838200" y="365125"/>
            <a:ext cx="10515600" cy="796925"/>
          </a:xfrm>
        </p:spPr>
        <p:txBody>
          <a:bodyPr>
            <a:normAutofit fontScale="90000"/>
          </a:bodyPr>
          <a:lstStyle/>
          <a:p>
            <a:pPr algn="ctr"/>
            <a:r>
              <a:rPr lang="ro-RO" b="1" dirty="0">
                <a:solidFill>
                  <a:srgbClr val="FF0000"/>
                </a:solidFill>
              </a:rPr>
              <a:t>REC: al III-lea fenomen de transport: conducția termică</a:t>
            </a:r>
            <a:endParaRPr lang="en-US" b="1" dirty="0">
              <a:solidFill>
                <a:srgbClr val="FF0000"/>
              </a:solidFill>
            </a:endParaRPr>
          </a:p>
        </p:txBody>
      </p:sp>
      <p:sp>
        <p:nvSpPr>
          <p:cNvPr id="3" name="Content Placeholder 2">
            <a:extLst>
              <a:ext uri="{FF2B5EF4-FFF2-40B4-BE49-F238E27FC236}">
                <a16:creationId xmlns:a16="http://schemas.microsoft.com/office/drawing/2014/main" id="{337F697F-9E1D-C45F-B0C8-DE808DB759B5}"/>
              </a:ext>
            </a:extLst>
          </p:cNvPr>
          <p:cNvSpPr>
            <a:spLocks noGrp="1"/>
          </p:cNvSpPr>
          <p:nvPr>
            <p:ph idx="1"/>
          </p:nvPr>
        </p:nvSpPr>
        <p:spPr>
          <a:xfrm>
            <a:off x="838200" y="1162050"/>
            <a:ext cx="10515600" cy="5014913"/>
          </a:xfrm>
        </p:spPr>
        <p:txBody>
          <a:bodyPr/>
          <a:lstStyle/>
          <a:p>
            <a:r>
              <a:rPr lang="en-US" dirty="0"/>
              <a:t>La </a:t>
            </a:r>
            <a:r>
              <a:rPr lang="en-US" dirty="0" err="1"/>
              <a:t>fel</a:t>
            </a:r>
            <a:r>
              <a:rPr lang="en-US" dirty="0"/>
              <a:t> ca </a:t>
            </a:r>
            <a:r>
              <a:rPr lang="en-US" dirty="0" err="1"/>
              <a:t>alte</a:t>
            </a:r>
            <a:r>
              <a:rPr lang="en-US" dirty="0"/>
              <a:t> </a:t>
            </a:r>
            <a:r>
              <a:rPr lang="en-US" dirty="0" err="1"/>
              <a:t>tipuri</a:t>
            </a:r>
            <a:r>
              <a:rPr lang="en-US" dirty="0"/>
              <a:t> de </a:t>
            </a:r>
            <a:r>
              <a:rPr lang="en-US" dirty="0" err="1"/>
              <a:t>materiale</a:t>
            </a:r>
            <a:r>
              <a:rPr lang="en-US" dirty="0"/>
              <a:t>, </a:t>
            </a:r>
            <a:r>
              <a:rPr lang="en-US" dirty="0" err="1"/>
              <a:t>substanțele</a:t>
            </a:r>
            <a:r>
              <a:rPr lang="en-US" dirty="0"/>
              <a:t> </a:t>
            </a:r>
            <a:r>
              <a:rPr lang="en-US" dirty="0" err="1"/>
              <a:t>biologice</a:t>
            </a:r>
            <a:r>
              <a:rPr lang="en-US" dirty="0"/>
              <a:t> </a:t>
            </a:r>
            <a:r>
              <a:rPr lang="en-US" dirty="0" err="1"/>
              <a:t>conduc</a:t>
            </a:r>
            <a:r>
              <a:rPr lang="en-US" dirty="0"/>
              <a:t> </a:t>
            </a:r>
            <a:r>
              <a:rPr lang="en-US" dirty="0" err="1"/>
              <a:t>căldura</a:t>
            </a:r>
            <a:r>
              <a:rPr lang="en-US" dirty="0"/>
              <a:t>. Este</a:t>
            </a:r>
            <a:r>
              <a:rPr lang="ro-RO" dirty="0"/>
              <a:t> </a:t>
            </a:r>
            <a:r>
              <a:rPr lang="en-US" dirty="0" err="1"/>
              <a:t>adevărat</a:t>
            </a:r>
            <a:r>
              <a:rPr lang="en-US" dirty="0"/>
              <a:t> </a:t>
            </a:r>
            <a:r>
              <a:rPr lang="en-US" dirty="0" err="1"/>
              <a:t>că</a:t>
            </a:r>
            <a:r>
              <a:rPr lang="en-US" dirty="0"/>
              <a:t> </a:t>
            </a:r>
            <a:r>
              <a:rPr lang="en-US" dirty="0" err="1"/>
              <a:t>constanța</a:t>
            </a:r>
            <a:r>
              <a:rPr lang="en-US" dirty="0"/>
              <a:t> </a:t>
            </a:r>
            <a:r>
              <a:rPr lang="en-US" dirty="0" err="1"/>
              <a:t>temperaturii</a:t>
            </a:r>
            <a:r>
              <a:rPr lang="en-US" dirty="0"/>
              <a:t> </a:t>
            </a:r>
            <a:r>
              <a:rPr lang="en-US" dirty="0" err="1"/>
              <a:t>predomină</a:t>
            </a:r>
            <a:r>
              <a:rPr lang="en-US" dirty="0"/>
              <a:t> </a:t>
            </a:r>
            <a:r>
              <a:rPr lang="en-US" dirty="0" err="1"/>
              <a:t>în</a:t>
            </a:r>
            <a:r>
              <a:rPr lang="en-US" dirty="0"/>
              <a:t> mod normal la </a:t>
            </a:r>
            <a:r>
              <a:rPr lang="en-US" dirty="0" err="1"/>
              <a:t>nivel</a:t>
            </a:r>
            <a:r>
              <a:rPr lang="en-US" dirty="0"/>
              <a:t> microscopic</a:t>
            </a:r>
            <a:r>
              <a:rPr lang="ro-RO" dirty="0"/>
              <a:t> </a:t>
            </a:r>
            <a:r>
              <a:rPr lang="en-US" dirty="0" err="1"/>
              <a:t>în</a:t>
            </a:r>
            <a:r>
              <a:rPr lang="en-US" dirty="0"/>
              <a:t> </a:t>
            </a:r>
            <a:r>
              <a:rPr lang="en-US" dirty="0" err="1"/>
              <a:t>cadrul</a:t>
            </a:r>
            <a:r>
              <a:rPr lang="en-US" dirty="0"/>
              <a:t> </a:t>
            </a:r>
            <a:r>
              <a:rPr lang="en-US" dirty="0" err="1"/>
              <a:t>organismelor</a:t>
            </a:r>
            <a:r>
              <a:rPr lang="en-US" dirty="0"/>
              <a:t>, </a:t>
            </a:r>
            <a:r>
              <a:rPr lang="en-US" dirty="0" err="1"/>
              <a:t>dar</a:t>
            </a:r>
            <a:r>
              <a:rPr lang="en-US" dirty="0"/>
              <a:t> </a:t>
            </a:r>
            <a:r>
              <a:rPr lang="en-US" dirty="0" err="1"/>
              <a:t>conducția</a:t>
            </a:r>
            <a:r>
              <a:rPr lang="en-US" dirty="0"/>
              <a:t> </a:t>
            </a:r>
            <a:r>
              <a:rPr lang="en-US" dirty="0" err="1"/>
              <a:t>termică</a:t>
            </a:r>
            <a:r>
              <a:rPr lang="en-US" dirty="0"/>
              <a:t> </a:t>
            </a:r>
            <a:r>
              <a:rPr lang="en-US" dirty="0" err="1"/>
              <a:t>este</a:t>
            </a:r>
            <a:r>
              <a:rPr lang="en-US" dirty="0"/>
              <a:t> </a:t>
            </a:r>
            <a:r>
              <a:rPr lang="en-US" dirty="0" err="1"/>
              <a:t>importantă</a:t>
            </a:r>
            <a:r>
              <a:rPr lang="en-US" dirty="0"/>
              <a:t> la </a:t>
            </a:r>
            <a:r>
              <a:rPr lang="en-US" dirty="0" err="1"/>
              <a:t>nivel</a:t>
            </a:r>
            <a:r>
              <a:rPr lang="en-US" dirty="0"/>
              <a:t> macroscopic al </a:t>
            </a:r>
            <a:r>
              <a:rPr lang="en-US" dirty="0" err="1"/>
              <a:t>țesuturilor</a:t>
            </a:r>
            <a:r>
              <a:rPr lang="en-US" dirty="0"/>
              <a:t> </a:t>
            </a:r>
            <a:r>
              <a:rPr lang="en-US" dirty="0" err="1"/>
              <a:t>organismelor</a:t>
            </a:r>
            <a:r>
              <a:rPr lang="en-US" dirty="0"/>
              <a:t> </a:t>
            </a:r>
            <a:r>
              <a:rPr lang="en-US" dirty="0" err="1"/>
              <a:t>întregi</a:t>
            </a:r>
            <a:r>
              <a:rPr lang="en-US" dirty="0"/>
              <a:t>. </a:t>
            </a:r>
            <a:endParaRPr lang="ro-RO" dirty="0"/>
          </a:p>
          <a:p>
            <a:r>
              <a:rPr lang="en-US" dirty="0"/>
              <a:t>Se </a:t>
            </a:r>
            <a:r>
              <a:rPr lang="en-US" dirty="0" err="1"/>
              <a:t>constată</a:t>
            </a:r>
            <a:r>
              <a:rPr lang="en-US" dirty="0"/>
              <a:t> </a:t>
            </a:r>
            <a:r>
              <a:rPr lang="en-US" dirty="0" err="1"/>
              <a:t>că</a:t>
            </a:r>
            <a:r>
              <a:rPr lang="en-US" dirty="0"/>
              <a:t> un </a:t>
            </a:r>
            <a:r>
              <a:rPr lang="en-US" dirty="0" err="1"/>
              <a:t>mușchi</a:t>
            </a:r>
            <a:r>
              <a:rPr lang="en-US" dirty="0"/>
              <a:t> </a:t>
            </a:r>
            <a:r>
              <a:rPr lang="en-US" dirty="0" err="1"/>
              <a:t>utilizat</a:t>
            </a:r>
            <a:r>
              <a:rPr lang="en-US" dirty="0"/>
              <a:t> </a:t>
            </a:r>
            <a:r>
              <a:rPr lang="en-US" dirty="0" err="1"/>
              <a:t>intens</a:t>
            </a:r>
            <a:r>
              <a:rPr lang="en-US" dirty="0"/>
              <a:t> se </a:t>
            </a:r>
            <a:r>
              <a:rPr lang="en-US" dirty="0" err="1"/>
              <a:t>încălzește</a:t>
            </a:r>
            <a:r>
              <a:rPr lang="en-US" dirty="0"/>
              <a:t>, de </a:t>
            </a:r>
            <a:r>
              <a:rPr lang="en-US" dirty="0" err="1"/>
              <a:t>exemplu</a:t>
            </a:r>
            <a:r>
              <a:rPr lang="en-US" dirty="0"/>
              <a:t>, </a:t>
            </a:r>
            <a:r>
              <a:rPr lang="en-US" dirty="0" err="1"/>
              <a:t>așa</a:t>
            </a:r>
            <a:r>
              <a:rPr lang="en-US" dirty="0"/>
              <a:t> cum a </a:t>
            </a:r>
            <a:r>
              <a:rPr lang="en-US" dirty="0" err="1"/>
              <a:t>fost</a:t>
            </a:r>
            <a:r>
              <a:rPr lang="en-US" dirty="0"/>
              <a:t> </a:t>
            </a:r>
            <a:r>
              <a:rPr lang="en-US" dirty="0" err="1"/>
              <a:t>studiat</a:t>
            </a:r>
            <a:r>
              <a:rPr lang="en-US" dirty="0"/>
              <a:t> </a:t>
            </a:r>
            <a:r>
              <a:rPr lang="en-US" dirty="0" err="1"/>
              <a:t>pentru</a:t>
            </a:r>
            <a:r>
              <a:rPr lang="en-US" dirty="0"/>
              <a:t> prima </a:t>
            </a:r>
            <a:r>
              <a:rPr lang="en-US" dirty="0" err="1"/>
              <a:t>dată</a:t>
            </a:r>
            <a:r>
              <a:rPr lang="en-US" dirty="0"/>
              <a:t> de Archibald Hill. Este </a:t>
            </a:r>
            <a:r>
              <a:rPr lang="en-US" dirty="0" err="1"/>
              <a:t>potrivit</a:t>
            </a:r>
            <a:r>
              <a:rPr lang="en-US" dirty="0"/>
              <a:t>, </a:t>
            </a:r>
            <a:r>
              <a:rPr lang="en-US" dirty="0" err="1"/>
              <a:t>aici</a:t>
            </a:r>
            <a:r>
              <a:rPr lang="en-US" dirty="0"/>
              <a:t>, </a:t>
            </a:r>
            <a:r>
              <a:rPr lang="en-US" dirty="0" err="1"/>
              <a:t>să</a:t>
            </a:r>
            <a:r>
              <a:rPr lang="en-US" dirty="0"/>
              <a:t> </a:t>
            </a:r>
            <a:r>
              <a:rPr lang="en-US" dirty="0" err="1"/>
              <a:t>atingem</a:t>
            </a:r>
            <a:r>
              <a:rPr lang="en-US" dirty="0"/>
              <a:t> </a:t>
            </a:r>
            <a:r>
              <a:rPr lang="en-US" dirty="0" err="1"/>
              <a:t>doar</a:t>
            </a:r>
            <a:r>
              <a:rPr lang="en-US" dirty="0"/>
              <a:t> </a:t>
            </a:r>
            <a:r>
              <a:rPr lang="en-US" dirty="0" err="1"/>
              <a:t>câțiva</a:t>
            </a:r>
            <a:r>
              <a:rPr lang="en-US" dirty="0"/>
              <a:t> </a:t>
            </a:r>
            <a:r>
              <a:rPr lang="en-US" dirty="0" err="1"/>
              <a:t>dintre</a:t>
            </a:r>
            <a:r>
              <a:rPr lang="en-US" dirty="0"/>
              <a:t> </a:t>
            </a:r>
            <a:r>
              <a:rPr lang="en-US" dirty="0" err="1"/>
              <a:t>factorii</a:t>
            </a:r>
            <a:r>
              <a:rPr lang="en-US" dirty="0"/>
              <a:t> </a:t>
            </a:r>
            <a:r>
              <a:rPr lang="en-US" dirty="0" err="1"/>
              <a:t>mai</a:t>
            </a:r>
            <a:r>
              <a:rPr lang="en-US" dirty="0"/>
              <a:t> </a:t>
            </a:r>
            <a:r>
              <a:rPr lang="en-US" dirty="0" err="1"/>
              <a:t>importanți</a:t>
            </a:r>
            <a:r>
              <a:rPr lang="en-US" dirty="0"/>
              <a:t>.</a:t>
            </a:r>
            <a:endParaRPr lang="ro-RO" dirty="0"/>
          </a:p>
          <a:p>
            <a:r>
              <a:rPr lang="en-US" dirty="0" err="1"/>
              <a:t>Legea</a:t>
            </a:r>
            <a:r>
              <a:rPr lang="en-US" dirty="0"/>
              <a:t> </a:t>
            </a:r>
            <a:r>
              <a:rPr lang="en-US" dirty="0" err="1"/>
              <a:t>conducției</a:t>
            </a:r>
            <a:r>
              <a:rPr lang="en-US" dirty="0"/>
              <a:t> </a:t>
            </a:r>
            <a:r>
              <a:rPr lang="en-US" dirty="0" err="1"/>
              <a:t>termice</a:t>
            </a:r>
            <a:r>
              <a:rPr lang="en-US" dirty="0"/>
              <a:t> </a:t>
            </a:r>
            <a:r>
              <a:rPr lang="en-US" dirty="0" err="1"/>
              <a:t>afirmă</a:t>
            </a:r>
            <a:r>
              <a:rPr lang="en-US" dirty="0"/>
              <a:t> </a:t>
            </a:r>
            <a:r>
              <a:rPr lang="en-US" dirty="0" err="1"/>
              <a:t>că</a:t>
            </a:r>
            <a:r>
              <a:rPr lang="en-US" dirty="0"/>
              <a:t> rata </a:t>
            </a:r>
            <a:r>
              <a:rPr lang="en-US" dirty="0" err="1"/>
              <a:t>transferului</a:t>
            </a:r>
            <a:r>
              <a:rPr lang="en-US" dirty="0"/>
              <a:t> de </a:t>
            </a:r>
            <a:r>
              <a:rPr lang="en-US" dirty="0" err="1"/>
              <a:t>căldură</a:t>
            </a:r>
            <a:r>
              <a:rPr lang="en-US" dirty="0"/>
              <a:t> pe o </a:t>
            </a:r>
            <a:r>
              <a:rPr lang="en-US" dirty="0" err="1"/>
              <a:t>anumită</a:t>
            </a:r>
            <a:r>
              <a:rPr lang="en-US" dirty="0"/>
              <a:t> </a:t>
            </a:r>
            <a:r>
              <a:rPr lang="en-US" dirty="0" err="1"/>
              <a:t>suprafață</a:t>
            </a:r>
            <a:r>
              <a:rPr lang="en-US" dirty="0"/>
              <a:t> </a:t>
            </a:r>
            <a:r>
              <a:rPr lang="en-US" dirty="0" err="1"/>
              <a:t>este</a:t>
            </a:r>
            <a:r>
              <a:rPr lang="en-US" dirty="0"/>
              <a:t> </a:t>
            </a:r>
            <a:r>
              <a:rPr lang="en-US" dirty="0" err="1"/>
              <a:t>proporțională</a:t>
            </a:r>
            <a:r>
              <a:rPr lang="en-US" dirty="0"/>
              <a:t> cu </a:t>
            </a:r>
            <a:r>
              <a:rPr lang="en-US" dirty="0" err="1"/>
              <a:t>gradientul</a:t>
            </a:r>
            <a:r>
              <a:rPr lang="en-US" dirty="0"/>
              <a:t> de </a:t>
            </a:r>
            <a:r>
              <a:rPr lang="en-US" dirty="0" err="1"/>
              <a:t>temperatură</a:t>
            </a:r>
            <a:r>
              <a:rPr lang="en-US" dirty="0"/>
              <a:t>. </a:t>
            </a:r>
          </a:p>
        </p:txBody>
      </p:sp>
      <p:pic>
        <p:nvPicPr>
          <p:cNvPr id="5" name="Picture 4">
            <a:extLst>
              <a:ext uri="{FF2B5EF4-FFF2-40B4-BE49-F238E27FC236}">
                <a16:creationId xmlns:a16="http://schemas.microsoft.com/office/drawing/2014/main" id="{69E9086C-8EEA-72B2-C074-DA1125B17C20}"/>
              </a:ext>
            </a:extLst>
          </p:cNvPr>
          <p:cNvPicPr>
            <a:picLocks noChangeAspect="1"/>
          </p:cNvPicPr>
          <p:nvPr/>
        </p:nvPicPr>
        <p:blipFill>
          <a:blip r:embed="rId2"/>
          <a:stretch>
            <a:fillRect/>
          </a:stretch>
        </p:blipFill>
        <p:spPr>
          <a:xfrm>
            <a:off x="4290901" y="5497478"/>
            <a:ext cx="3136442" cy="995397"/>
          </a:xfrm>
          <a:prstGeom prst="rect">
            <a:avLst/>
          </a:prstGeom>
        </p:spPr>
      </p:pic>
    </p:spTree>
    <p:extLst>
      <p:ext uri="{BB962C8B-B14F-4D97-AF65-F5344CB8AC3E}">
        <p14:creationId xmlns:p14="http://schemas.microsoft.com/office/powerpoint/2010/main" val="237458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4A3A5-342B-91E6-0DFD-661C009D6BC1}"/>
              </a:ext>
            </a:extLst>
          </p:cNvPr>
          <p:cNvSpPr>
            <a:spLocks noGrp="1"/>
          </p:cNvSpPr>
          <p:nvPr>
            <p:ph idx="1"/>
          </p:nvPr>
        </p:nvSpPr>
        <p:spPr>
          <a:xfrm>
            <a:off x="438150" y="571500"/>
            <a:ext cx="11258550" cy="5605463"/>
          </a:xfrm>
        </p:spPr>
        <p:txBody>
          <a:bodyPr/>
          <a:lstStyle/>
          <a:p>
            <a:r>
              <a:rPr lang="en-US" dirty="0"/>
              <a:t>Cea </a:t>
            </a:r>
            <a:r>
              <a:rPr lang="en-US" dirty="0" err="1"/>
              <a:t>mai</a:t>
            </a:r>
            <a:r>
              <a:rPr lang="en-US" dirty="0"/>
              <a:t> </a:t>
            </a:r>
            <a:r>
              <a:rPr lang="en-US" dirty="0" err="1"/>
              <a:t>directă</a:t>
            </a:r>
            <a:r>
              <a:rPr lang="en-US" dirty="0"/>
              <a:t> </a:t>
            </a:r>
            <a:r>
              <a:rPr lang="en-US" dirty="0" err="1"/>
              <a:t>modalitate</a:t>
            </a:r>
            <a:r>
              <a:rPr lang="en-US" dirty="0"/>
              <a:t> de a </a:t>
            </a:r>
            <a:r>
              <a:rPr lang="ro-RO" dirty="0"/>
              <a:t>arăta </a:t>
            </a:r>
            <a:r>
              <a:rPr lang="en-US" dirty="0"/>
              <a:t>cum sunt </a:t>
            </a:r>
            <a:r>
              <a:rPr lang="en-US" dirty="0" err="1"/>
              <a:t>acești</a:t>
            </a:r>
            <a:r>
              <a:rPr lang="en-US" dirty="0"/>
              <a:t> </a:t>
            </a:r>
            <a:r>
              <a:rPr lang="en-US" dirty="0" err="1"/>
              <a:t>parametri</a:t>
            </a:r>
            <a:r>
              <a:rPr lang="en-US" dirty="0"/>
              <a:t> </a:t>
            </a:r>
            <a:r>
              <a:rPr lang="en-US" dirty="0" err="1"/>
              <a:t>macroscopici</a:t>
            </a:r>
            <a:r>
              <a:rPr lang="en-US" dirty="0"/>
              <a:t> </a:t>
            </a:r>
            <a:r>
              <a:rPr lang="en-US" dirty="0" err="1"/>
              <a:t>legați</a:t>
            </a:r>
            <a:r>
              <a:rPr lang="en-US" dirty="0"/>
              <a:t> de </a:t>
            </a:r>
            <a:r>
              <a:rPr lang="en-US" dirty="0" err="1"/>
              <a:t>domeniul</a:t>
            </a:r>
            <a:r>
              <a:rPr lang="en-US" dirty="0"/>
              <a:t> microscopic </a:t>
            </a:r>
            <a:r>
              <a:rPr lang="en-US" dirty="0" err="1"/>
              <a:t>este</a:t>
            </a:r>
            <a:r>
              <a:rPr lang="en-US" dirty="0"/>
              <a:t> de a </a:t>
            </a:r>
            <a:r>
              <a:rPr lang="en-US" dirty="0" err="1"/>
              <a:t>observa</a:t>
            </a:r>
            <a:r>
              <a:rPr lang="en-US" dirty="0"/>
              <a:t> </a:t>
            </a:r>
            <a:r>
              <a:rPr lang="en-US" dirty="0" err="1"/>
              <a:t>că</a:t>
            </a:r>
            <a:r>
              <a:rPr lang="ro-RO" dirty="0"/>
              <a:t> </a:t>
            </a:r>
            <a:r>
              <a:rPr lang="en-US" dirty="0" err="1"/>
              <a:t>coeficientul</a:t>
            </a:r>
            <a:r>
              <a:rPr lang="en-US" dirty="0"/>
              <a:t> de </a:t>
            </a:r>
            <a:r>
              <a:rPr lang="en-US" dirty="0" err="1"/>
              <a:t>conductivitate</a:t>
            </a:r>
            <a:r>
              <a:rPr lang="en-US" dirty="0"/>
              <a:t> </a:t>
            </a:r>
            <a:r>
              <a:rPr lang="en-US" dirty="0" err="1"/>
              <a:t>termică</a:t>
            </a:r>
            <a:r>
              <a:rPr lang="en-US" dirty="0"/>
              <a:t> </a:t>
            </a:r>
            <a:r>
              <a:rPr lang="en-US" dirty="0" err="1"/>
              <a:t>va</a:t>
            </a:r>
            <a:r>
              <a:rPr lang="en-US" dirty="0"/>
              <a:t> fi </a:t>
            </a:r>
            <a:r>
              <a:rPr lang="en-US" dirty="0" err="1"/>
              <a:t>dat</a:t>
            </a:r>
            <a:r>
              <a:rPr lang="en-US" dirty="0"/>
              <a:t> de</a:t>
            </a:r>
            <a:endParaRPr lang="ro-RO" dirty="0"/>
          </a:p>
          <a:p>
            <a:endParaRPr lang="ro-RO" dirty="0"/>
          </a:p>
          <a:p>
            <a:r>
              <a:rPr lang="en-US" dirty="0"/>
              <a:t> In this expression, </a:t>
            </a:r>
            <a:r>
              <a:rPr lang="en-US" b="1" dirty="0">
                <a:solidFill>
                  <a:srgbClr val="FF0000"/>
                </a:solidFill>
              </a:rPr>
              <a:t>Cv,1</a:t>
            </a:r>
            <a:r>
              <a:rPr lang="en-US" dirty="0"/>
              <a:t> is the specific heat of unit mass at constant volume,</a:t>
            </a:r>
            <a:r>
              <a:rPr lang="ro-RO" dirty="0"/>
              <a:t> </a:t>
            </a:r>
            <a:r>
              <a:rPr lang="en-US" dirty="0"/>
              <a:t> </a:t>
            </a:r>
            <a:r>
              <a:rPr lang="en-US" b="1" dirty="0" err="1">
                <a:solidFill>
                  <a:srgbClr val="FF0000"/>
                </a:solidFill>
              </a:rPr>
              <a:t>cmean</a:t>
            </a:r>
            <a:r>
              <a:rPr lang="en-US" dirty="0"/>
              <a:t> is the mean speed of the energy-</a:t>
            </a:r>
            <a:r>
              <a:rPr lang="ro-RO" dirty="0"/>
              <a:t> t</a:t>
            </a:r>
            <a:r>
              <a:rPr lang="en-US" dirty="0" err="1"/>
              <a:t>ransporting</a:t>
            </a:r>
            <a:r>
              <a:rPr lang="ro-RO" dirty="0"/>
              <a:t> </a:t>
            </a:r>
            <a:r>
              <a:rPr lang="en-US" dirty="0"/>
              <a:t>particles</a:t>
            </a:r>
            <a:r>
              <a:rPr lang="ro-RO" dirty="0"/>
              <a:t> </a:t>
            </a:r>
            <a:r>
              <a:rPr lang="en-US" dirty="0"/>
              <a:t>and </a:t>
            </a:r>
            <a:r>
              <a:rPr lang="en-US" b="1" dirty="0" err="1">
                <a:solidFill>
                  <a:srgbClr val="FF0000"/>
                </a:solidFill>
              </a:rPr>
              <a:t>lmfp</a:t>
            </a:r>
            <a:r>
              <a:rPr lang="en-US" dirty="0"/>
              <a:t> is the mean</a:t>
            </a:r>
            <a:r>
              <a:rPr lang="ro-RO" dirty="0"/>
              <a:t> </a:t>
            </a:r>
            <a:r>
              <a:rPr lang="en-US" dirty="0"/>
              <a:t> free path between their mutual collisions.</a:t>
            </a:r>
            <a:endParaRPr lang="ro-RO" dirty="0"/>
          </a:p>
          <a:p>
            <a:r>
              <a:rPr lang="ro-RO" dirty="0"/>
              <a:t>Pentru a face legătură cu </a:t>
            </a:r>
            <a:r>
              <a:rPr lang="ro-RO" dirty="0" err="1"/>
              <a:t>celelate</a:t>
            </a:r>
            <a:r>
              <a:rPr lang="ro-RO" dirty="0"/>
              <a:t> tipuri de mișcări, notăm următoarele 2 relații:</a:t>
            </a:r>
          </a:p>
          <a:p>
            <a:endParaRPr lang="ro-RO" dirty="0"/>
          </a:p>
          <a:p>
            <a:r>
              <a:rPr lang="en-US" dirty="0"/>
              <a:t>The numerical </a:t>
            </a:r>
            <a:r>
              <a:rPr lang="en-US" dirty="0" err="1"/>
              <a:t>factora</a:t>
            </a:r>
            <a:r>
              <a:rPr lang="en-US" dirty="0"/>
              <a:t> is found to lie between 1 and 3 for gases, </a:t>
            </a:r>
            <a:endParaRPr lang="ro-RO" dirty="0"/>
          </a:p>
          <a:p>
            <a:endParaRPr lang="ro-RO" dirty="0"/>
          </a:p>
          <a:p>
            <a:endParaRPr lang="en-US" dirty="0"/>
          </a:p>
        </p:txBody>
      </p:sp>
      <p:pic>
        <p:nvPicPr>
          <p:cNvPr id="5" name="Picture 4">
            <a:extLst>
              <a:ext uri="{FF2B5EF4-FFF2-40B4-BE49-F238E27FC236}">
                <a16:creationId xmlns:a16="http://schemas.microsoft.com/office/drawing/2014/main" id="{983CE47E-B1E8-7A63-244F-951D37EA799F}"/>
              </a:ext>
            </a:extLst>
          </p:cNvPr>
          <p:cNvPicPr>
            <a:picLocks noChangeAspect="1"/>
          </p:cNvPicPr>
          <p:nvPr/>
        </p:nvPicPr>
        <p:blipFill>
          <a:blip r:embed="rId2"/>
          <a:stretch>
            <a:fillRect/>
          </a:stretch>
        </p:blipFill>
        <p:spPr>
          <a:xfrm>
            <a:off x="8378253" y="1519197"/>
            <a:ext cx="3055494" cy="927289"/>
          </a:xfrm>
          <a:prstGeom prst="rect">
            <a:avLst/>
          </a:prstGeom>
        </p:spPr>
      </p:pic>
      <p:pic>
        <p:nvPicPr>
          <p:cNvPr id="7" name="Picture 6">
            <a:extLst>
              <a:ext uri="{FF2B5EF4-FFF2-40B4-BE49-F238E27FC236}">
                <a16:creationId xmlns:a16="http://schemas.microsoft.com/office/drawing/2014/main" id="{A918AF65-900B-21F7-A311-25057E5EB04A}"/>
              </a:ext>
            </a:extLst>
          </p:cNvPr>
          <p:cNvPicPr>
            <a:picLocks noChangeAspect="1"/>
          </p:cNvPicPr>
          <p:nvPr/>
        </p:nvPicPr>
        <p:blipFill>
          <a:blip r:embed="rId3"/>
          <a:stretch>
            <a:fillRect/>
          </a:stretch>
        </p:blipFill>
        <p:spPr>
          <a:xfrm>
            <a:off x="7327692" y="3972711"/>
            <a:ext cx="2371003" cy="1008143"/>
          </a:xfrm>
          <a:prstGeom prst="rect">
            <a:avLst/>
          </a:prstGeom>
        </p:spPr>
      </p:pic>
      <p:pic>
        <p:nvPicPr>
          <p:cNvPr id="9" name="Picture 8">
            <a:extLst>
              <a:ext uri="{FF2B5EF4-FFF2-40B4-BE49-F238E27FC236}">
                <a16:creationId xmlns:a16="http://schemas.microsoft.com/office/drawing/2014/main" id="{F1B2502B-D706-7735-0651-1A738EC002DA}"/>
              </a:ext>
            </a:extLst>
          </p:cNvPr>
          <p:cNvPicPr>
            <a:picLocks noChangeAspect="1"/>
          </p:cNvPicPr>
          <p:nvPr/>
        </p:nvPicPr>
        <p:blipFill>
          <a:blip r:embed="rId4"/>
          <a:stretch>
            <a:fillRect/>
          </a:stretch>
        </p:blipFill>
        <p:spPr>
          <a:xfrm>
            <a:off x="2493305" y="4176734"/>
            <a:ext cx="2612193" cy="600098"/>
          </a:xfrm>
          <a:prstGeom prst="rect">
            <a:avLst/>
          </a:prstGeom>
        </p:spPr>
      </p:pic>
    </p:spTree>
    <p:extLst>
      <p:ext uri="{BB962C8B-B14F-4D97-AF65-F5344CB8AC3E}">
        <p14:creationId xmlns:p14="http://schemas.microsoft.com/office/powerpoint/2010/main" val="319996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6250B6-BCB4-8B6C-BAAF-C3BC6824CE06}"/>
              </a:ext>
            </a:extLst>
          </p:cNvPr>
          <p:cNvSpPr>
            <a:spLocks noGrp="1"/>
          </p:cNvSpPr>
          <p:nvPr>
            <p:ph type="ctrTitle"/>
          </p:nvPr>
        </p:nvSpPr>
        <p:spPr>
          <a:xfrm>
            <a:off x="1524000" y="2235200"/>
            <a:ext cx="9144000" cy="2387600"/>
          </a:xfrm>
        </p:spPr>
        <p:txBody>
          <a:bodyPr>
            <a:normAutofit fontScale="90000"/>
          </a:bodyPr>
          <a:lstStyle/>
          <a:p>
            <a:r>
              <a:rPr lang="en-US" sz="6000" dirty="0" err="1">
                <a:effectLst/>
                <a:latin typeface="Times New Roman" panose="02020603050405020304" pitchFamily="18" charset="0"/>
                <a:ea typeface="Calibri" panose="020F0502020204030204" pitchFamily="34" charset="0"/>
              </a:rPr>
              <a:t>Dinamica</a:t>
            </a:r>
            <a:r>
              <a:rPr lang="en-US" sz="6000" dirty="0">
                <a:effectLst/>
                <a:latin typeface="Times New Roman" panose="02020603050405020304" pitchFamily="18" charset="0"/>
                <a:ea typeface="Calibri" panose="020F0502020204030204" pitchFamily="34" charset="0"/>
              </a:rPr>
              <a:t> </a:t>
            </a:r>
            <a:r>
              <a:rPr lang="en-US" sz="6000" dirty="0" err="1">
                <a:effectLst/>
                <a:latin typeface="Times New Roman" panose="02020603050405020304" pitchFamily="18" charset="0"/>
                <a:ea typeface="Calibri" panose="020F0502020204030204" pitchFamily="34" charset="0"/>
              </a:rPr>
              <a:t>fluidelor</a:t>
            </a:r>
            <a:r>
              <a:rPr lang="ro-RO" sz="6000" dirty="0">
                <a:effectLst/>
                <a:latin typeface="Times New Roman" panose="02020603050405020304" pitchFamily="18" charset="0"/>
                <a:ea typeface="Calibri" panose="020F0502020204030204" pitchFamily="34" charset="0"/>
              </a:rPr>
              <a:t> în sisteme biologice. Elemente de hidrodinamică</a:t>
            </a:r>
            <a:endParaRPr lang="en-US" dirty="0"/>
          </a:p>
        </p:txBody>
      </p:sp>
    </p:spTree>
    <p:extLst>
      <p:ext uri="{BB962C8B-B14F-4D97-AF65-F5344CB8AC3E}">
        <p14:creationId xmlns:p14="http://schemas.microsoft.com/office/powerpoint/2010/main" val="378463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3EA942D-33D1-9EBD-FAEB-B5F9F9BCBCEE}"/>
              </a:ext>
            </a:extLst>
          </p:cNvPr>
          <p:cNvSpPr>
            <a:spLocks noGrp="1"/>
          </p:cNvSpPr>
          <p:nvPr>
            <p:ph type="title"/>
          </p:nvPr>
        </p:nvSpPr>
        <p:spPr>
          <a:xfrm>
            <a:off x="3048000" y="346075"/>
            <a:ext cx="5791200" cy="1325563"/>
          </a:xfrm>
        </p:spPr>
        <p:txBody>
          <a:bodyPr/>
          <a:lstStyle/>
          <a:p>
            <a:r>
              <a:rPr lang="en-US" dirty="0" err="1"/>
              <a:t>Tensiune</a:t>
            </a:r>
            <a:r>
              <a:rPr lang="ro-RO" dirty="0"/>
              <a:t> î</a:t>
            </a:r>
            <a:r>
              <a:rPr lang="en-US" dirty="0" err="1"/>
              <a:t>ntr</a:t>
            </a:r>
            <a:r>
              <a:rPr lang="en-US" dirty="0"/>
              <a:t>-un fluid</a:t>
            </a:r>
          </a:p>
        </p:txBody>
      </p:sp>
      <p:sp>
        <p:nvSpPr>
          <p:cNvPr id="3" name="Substituent conținut 2">
            <a:extLst>
              <a:ext uri="{FF2B5EF4-FFF2-40B4-BE49-F238E27FC236}">
                <a16:creationId xmlns:a16="http://schemas.microsoft.com/office/drawing/2014/main" id="{BB97BF48-2937-7D0C-3F92-B573570198E2}"/>
              </a:ext>
            </a:extLst>
          </p:cNvPr>
          <p:cNvSpPr>
            <a:spLocks noGrp="1"/>
          </p:cNvSpPr>
          <p:nvPr>
            <p:ph idx="1"/>
          </p:nvPr>
        </p:nvSpPr>
        <p:spPr/>
        <p:txBody>
          <a:bodyPr/>
          <a:lstStyle/>
          <a:p>
            <a:r>
              <a:rPr lang="en-US" dirty="0"/>
              <a:t>In general, for</a:t>
            </a:r>
            <a:r>
              <a:rPr lang="ro-RO" dirty="0"/>
              <a:t>ț</a:t>
            </a:r>
            <a:r>
              <a:rPr lang="en-US" dirty="0"/>
              <a:t>a care ac</a:t>
            </a:r>
            <a:r>
              <a:rPr lang="ro-RO" dirty="0"/>
              <a:t>ț</a:t>
            </a:r>
            <a:r>
              <a:rPr lang="en-US" dirty="0" err="1"/>
              <a:t>ioneaz</a:t>
            </a:r>
            <a:r>
              <a:rPr lang="ro-RO" dirty="0"/>
              <a:t>ă</a:t>
            </a:r>
            <a:r>
              <a:rPr lang="en-US" dirty="0"/>
              <a:t> </a:t>
            </a:r>
            <a:r>
              <a:rPr lang="en-US" dirty="0" err="1"/>
              <a:t>asupra</a:t>
            </a:r>
            <a:r>
              <a:rPr lang="en-US" dirty="0"/>
              <a:t> </a:t>
            </a:r>
            <a:r>
              <a:rPr lang="en-US" dirty="0" err="1"/>
              <a:t>unui</a:t>
            </a:r>
            <a:r>
              <a:rPr lang="en-US" dirty="0"/>
              <a:t> element de </a:t>
            </a:r>
            <a:r>
              <a:rPr lang="en-US" dirty="0" err="1"/>
              <a:t>arie</a:t>
            </a:r>
            <a:r>
              <a:rPr lang="en-US" dirty="0"/>
              <a:t> </a:t>
            </a:r>
            <a:r>
              <a:rPr lang="en-US" dirty="0" err="1"/>
              <a:t>dA</a:t>
            </a:r>
            <a:r>
              <a:rPr lang="en-US" dirty="0"/>
              <a:t> </a:t>
            </a:r>
            <a:r>
              <a:rPr lang="en-US" dirty="0" err="1"/>
              <a:t>va</a:t>
            </a:r>
            <a:r>
              <a:rPr lang="en-US" dirty="0"/>
              <a:t> </a:t>
            </a:r>
            <a:r>
              <a:rPr lang="en-US" dirty="0" err="1"/>
              <a:t>avea</a:t>
            </a:r>
            <a:r>
              <a:rPr lang="en-US" dirty="0"/>
              <a:t> </a:t>
            </a:r>
            <a:r>
              <a:rPr lang="en-US" dirty="0" err="1"/>
              <a:t>dou</a:t>
            </a:r>
            <a:r>
              <a:rPr lang="ro-RO" dirty="0"/>
              <a:t>ă</a:t>
            </a:r>
            <a:r>
              <a:rPr lang="en-US" dirty="0"/>
              <a:t> </a:t>
            </a:r>
            <a:r>
              <a:rPr lang="en-US" dirty="0" err="1"/>
              <a:t>proiec</a:t>
            </a:r>
            <a:r>
              <a:rPr lang="ro-RO" dirty="0"/>
              <a:t>ț</a:t>
            </a:r>
            <a:r>
              <a:rPr lang="en-US" dirty="0"/>
              <a:t>ii: normal</a:t>
            </a:r>
            <a:r>
              <a:rPr lang="ro-RO" dirty="0"/>
              <a:t>ă</a:t>
            </a:r>
            <a:r>
              <a:rPr lang="en-US" dirty="0"/>
              <a:t> </a:t>
            </a:r>
            <a:r>
              <a:rPr lang="ro-RO" dirty="0"/>
              <a:t>și</a:t>
            </a:r>
            <a:r>
              <a:rPr lang="en-US" dirty="0"/>
              <a:t> </a:t>
            </a:r>
            <a:r>
              <a:rPr lang="en-US" dirty="0" err="1"/>
              <a:t>tangen</a:t>
            </a:r>
            <a:r>
              <a:rPr lang="ro-RO" dirty="0"/>
              <a:t>ț</a:t>
            </a:r>
            <a:r>
              <a:rPr lang="en-US" dirty="0" err="1"/>
              <a:t>ial</a:t>
            </a:r>
            <a:r>
              <a:rPr lang="ro-RO" dirty="0"/>
              <a:t>ă</a:t>
            </a:r>
            <a:r>
              <a:rPr lang="en-US" dirty="0"/>
              <a:t>. </a:t>
            </a:r>
            <a:r>
              <a:rPr lang="ro-RO" dirty="0"/>
              <a:t>Î</a:t>
            </a:r>
            <a:r>
              <a:rPr lang="en-US" dirty="0" err="1"/>
              <a:t>ntr</a:t>
            </a:r>
            <a:r>
              <a:rPr lang="en-US" dirty="0"/>
              <a:t>-un fluid se manifest</a:t>
            </a:r>
            <a:r>
              <a:rPr lang="ro-RO" dirty="0"/>
              <a:t>ă</a:t>
            </a:r>
            <a:r>
              <a:rPr lang="en-US" dirty="0"/>
              <a:t> </a:t>
            </a:r>
            <a:r>
              <a:rPr lang="en-US" dirty="0" err="1"/>
              <a:t>dou</a:t>
            </a:r>
            <a:r>
              <a:rPr lang="ro-RO" dirty="0"/>
              <a:t>ă</a:t>
            </a:r>
            <a:r>
              <a:rPr lang="en-US" dirty="0"/>
              <a:t> </a:t>
            </a:r>
            <a:r>
              <a:rPr lang="en-US" dirty="0" err="1"/>
              <a:t>tipuri</a:t>
            </a:r>
            <a:r>
              <a:rPr lang="en-US" dirty="0"/>
              <a:t> de </a:t>
            </a:r>
            <a:r>
              <a:rPr lang="en-US" dirty="0" err="1"/>
              <a:t>eforturi</a:t>
            </a:r>
            <a:r>
              <a:rPr lang="en-US" dirty="0"/>
              <a:t>: </a:t>
            </a:r>
            <a:r>
              <a:rPr lang="en-US" dirty="0" err="1"/>
              <a:t>normale</a:t>
            </a:r>
            <a:r>
              <a:rPr lang="en-US" dirty="0"/>
              <a:t> (</a:t>
            </a:r>
            <a:r>
              <a:rPr lang="el-GR" dirty="0"/>
              <a:t>σ</a:t>
            </a:r>
            <a:r>
              <a:rPr lang="en-US" dirty="0"/>
              <a:t>ii) </a:t>
            </a:r>
            <a:r>
              <a:rPr lang="ro-RO" dirty="0"/>
              <a:t>ș</a:t>
            </a:r>
            <a:r>
              <a:rPr lang="en-US" dirty="0" err="1"/>
              <a:t>i</a:t>
            </a:r>
            <a:r>
              <a:rPr lang="en-US" dirty="0"/>
              <a:t> </a:t>
            </a:r>
            <a:r>
              <a:rPr lang="en-US" dirty="0" err="1"/>
              <a:t>tangen</a:t>
            </a:r>
            <a:r>
              <a:rPr lang="ro-RO" dirty="0"/>
              <a:t>ț</a:t>
            </a:r>
            <a:r>
              <a:rPr lang="en-US" dirty="0" err="1"/>
              <a:t>iale</a:t>
            </a:r>
            <a:r>
              <a:rPr lang="en-US" dirty="0"/>
              <a:t> (</a:t>
            </a:r>
            <a:r>
              <a:rPr lang="el-GR" dirty="0"/>
              <a:t>σ</a:t>
            </a:r>
            <a:r>
              <a:rPr lang="en-US" dirty="0" err="1"/>
              <a:t>ij</a:t>
            </a:r>
            <a:r>
              <a:rPr lang="en-US" dirty="0"/>
              <a:t> ). </a:t>
            </a:r>
            <a:r>
              <a:rPr lang="en-US" dirty="0" err="1"/>
              <a:t>Primul</a:t>
            </a:r>
            <a:r>
              <a:rPr lang="en-US" dirty="0"/>
              <a:t>, </a:t>
            </a:r>
            <a:r>
              <a:rPr lang="en-US" dirty="0" err="1"/>
              <a:t>direc</a:t>
            </a:r>
            <a:r>
              <a:rPr lang="ro-RO" dirty="0"/>
              <a:t>ț</a:t>
            </a:r>
            <a:r>
              <a:rPr lang="en-US" dirty="0" err="1"/>
              <a:t>ia</a:t>
            </a:r>
            <a:r>
              <a:rPr lang="en-US" dirty="0"/>
              <a:t> </a:t>
            </a:r>
            <a:r>
              <a:rPr lang="en-US" dirty="0" err="1"/>
              <a:t>normalei</a:t>
            </a:r>
            <a:r>
              <a:rPr lang="en-US" dirty="0"/>
              <a:t>, cel de-al </a:t>
            </a:r>
            <a:r>
              <a:rPr lang="en-US" dirty="0" err="1"/>
              <a:t>doilea</a:t>
            </a:r>
            <a:r>
              <a:rPr lang="en-US" dirty="0"/>
              <a:t>, </a:t>
            </a:r>
            <a:r>
              <a:rPr lang="en-US" dirty="0" err="1"/>
              <a:t>direc</a:t>
            </a:r>
            <a:r>
              <a:rPr lang="ro-RO" dirty="0"/>
              <a:t>ți</a:t>
            </a:r>
            <a:r>
              <a:rPr lang="en-US" dirty="0"/>
              <a:t>a for</a:t>
            </a:r>
            <a:r>
              <a:rPr lang="ro-RO" dirty="0"/>
              <a:t>ț</a:t>
            </a:r>
            <a:r>
              <a:rPr lang="en-US" dirty="0" err="1"/>
              <a:t>ei</a:t>
            </a:r>
            <a:r>
              <a:rPr lang="en-US" dirty="0"/>
              <a:t> care d</a:t>
            </a:r>
            <a:r>
              <a:rPr lang="ro-RO" dirty="0"/>
              <a:t>ă</a:t>
            </a:r>
            <a:r>
              <a:rPr lang="en-US" dirty="0"/>
              <a:t> </a:t>
            </a:r>
            <a:r>
              <a:rPr lang="en-US" dirty="0" err="1"/>
              <a:t>na</a:t>
            </a:r>
            <a:r>
              <a:rPr lang="ro-RO" dirty="0"/>
              <a:t>ș</a:t>
            </a:r>
            <a:r>
              <a:rPr lang="en-US" dirty="0" err="1"/>
              <a:t>tere</a:t>
            </a:r>
            <a:r>
              <a:rPr lang="en-US" dirty="0"/>
              <a:t> </a:t>
            </a:r>
            <a:r>
              <a:rPr lang="en-US" dirty="0" err="1"/>
              <a:t>unui</a:t>
            </a:r>
            <a:r>
              <a:rPr lang="en-US" dirty="0"/>
              <a:t> </a:t>
            </a:r>
            <a:r>
              <a:rPr lang="en-US" dirty="0" err="1"/>
              <a:t>efort</a:t>
            </a:r>
            <a:r>
              <a:rPr lang="en-US" dirty="0"/>
              <a:t> (</a:t>
            </a:r>
            <a:r>
              <a:rPr lang="en-US" dirty="0" err="1"/>
              <a:t>vezi</a:t>
            </a:r>
            <a:r>
              <a:rPr lang="en-US" dirty="0"/>
              <a:t> </a:t>
            </a:r>
            <a:r>
              <a:rPr lang="en-US" dirty="0" err="1"/>
              <a:t>figura</a:t>
            </a:r>
            <a:r>
              <a:rPr lang="en-US" dirty="0"/>
              <a:t> </a:t>
            </a:r>
            <a:r>
              <a:rPr lang="ro-RO" dirty="0"/>
              <a:t>a</a:t>
            </a:r>
            <a:r>
              <a:rPr lang="en-US" dirty="0"/>
              <a:t> </a:t>
            </a:r>
            <a:r>
              <a:rPr lang="ro-RO" dirty="0"/>
              <a:t>ș</a:t>
            </a:r>
            <a:r>
              <a:rPr lang="en-US" dirty="0" err="1"/>
              <a:t>i</a:t>
            </a:r>
            <a:r>
              <a:rPr lang="en-US" dirty="0"/>
              <a:t> </a:t>
            </a:r>
            <a:r>
              <a:rPr lang="ro-RO" dirty="0"/>
              <a:t>b)</a:t>
            </a:r>
            <a:r>
              <a:rPr lang="en-US" dirty="0"/>
              <a:t>. </a:t>
            </a:r>
            <a:endParaRPr lang="ro-RO" dirty="0"/>
          </a:p>
          <a:p>
            <a:r>
              <a:rPr lang="en-US" dirty="0" err="1"/>
              <a:t>Starea</a:t>
            </a:r>
            <a:r>
              <a:rPr lang="en-US" dirty="0"/>
              <a:t> de </a:t>
            </a:r>
            <a:r>
              <a:rPr lang="en-US" dirty="0" err="1"/>
              <a:t>repaus</a:t>
            </a:r>
            <a:r>
              <a:rPr lang="en-US" dirty="0"/>
              <a:t> </a:t>
            </a:r>
            <a:r>
              <a:rPr lang="en-US" dirty="0" err="1"/>
              <a:t>este</a:t>
            </a:r>
            <a:r>
              <a:rPr lang="en-US" dirty="0"/>
              <a:t> </a:t>
            </a:r>
            <a:r>
              <a:rPr lang="en-US" dirty="0" err="1"/>
              <a:t>descris</a:t>
            </a:r>
            <a:r>
              <a:rPr lang="ro-RO" dirty="0"/>
              <a:t>ă</a:t>
            </a:r>
            <a:r>
              <a:rPr lang="en-US" dirty="0"/>
              <a:t> </a:t>
            </a:r>
            <a:r>
              <a:rPr lang="en-US" dirty="0" err="1"/>
              <a:t>doar</a:t>
            </a:r>
            <a:r>
              <a:rPr lang="en-US" dirty="0"/>
              <a:t> </a:t>
            </a:r>
            <a:r>
              <a:rPr lang="en-US" dirty="0" err="1"/>
              <a:t>prin</a:t>
            </a:r>
            <a:r>
              <a:rPr lang="en-US" dirty="0"/>
              <a:t> </a:t>
            </a:r>
            <a:r>
              <a:rPr lang="en-US" dirty="0" err="1"/>
              <a:t>eforturi</a:t>
            </a:r>
            <a:r>
              <a:rPr lang="en-US" dirty="0"/>
              <a:t> </a:t>
            </a:r>
            <a:r>
              <a:rPr lang="en-US" dirty="0" err="1"/>
              <a:t>normale</a:t>
            </a:r>
            <a:r>
              <a:rPr lang="en-US" dirty="0"/>
              <a:t> de </a:t>
            </a:r>
            <a:r>
              <a:rPr lang="en-US" dirty="0" err="1"/>
              <a:t>compresiune</a:t>
            </a:r>
            <a:r>
              <a:rPr lang="en-US" dirty="0"/>
              <a:t>. </a:t>
            </a:r>
          </a:p>
        </p:txBody>
      </p:sp>
      <p:pic>
        <p:nvPicPr>
          <p:cNvPr id="5" name="Imagine 4">
            <a:extLst>
              <a:ext uri="{FF2B5EF4-FFF2-40B4-BE49-F238E27FC236}">
                <a16:creationId xmlns:a16="http://schemas.microsoft.com/office/drawing/2014/main" id="{04048BA3-88D4-A999-3292-67C9FB715238}"/>
              </a:ext>
            </a:extLst>
          </p:cNvPr>
          <p:cNvPicPr>
            <a:picLocks noChangeAspect="1"/>
          </p:cNvPicPr>
          <p:nvPr/>
        </p:nvPicPr>
        <p:blipFill>
          <a:blip r:embed="rId2"/>
          <a:stretch>
            <a:fillRect/>
          </a:stretch>
        </p:blipFill>
        <p:spPr>
          <a:xfrm>
            <a:off x="3400365" y="4611850"/>
            <a:ext cx="1247948" cy="1885788"/>
          </a:xfrm>
          <a:prstGeom prst="rect">
            <a:avLst/>
          </a:prstGeom>
        </p:spPr>
      </p:pic>
      <p:pic>
        <p:nvPicPr>
          <p:cNvPr id="7" name="Imagine 6">
            <a:extLst>
              <a:ext uri="{FF2B5EF4-FFF2-40B4-BE49-F238E27FC236}">
                <a16:creationId xmlns:a16="http://schemas.microsoft.com/office/drawing/2014/main" id="{A75CEC16-59CC-3E84-14C9-C5201890EEBD}"/>
              </a:ext>
            </a:extLst>
          </p:cNvPr>
          <p:cNvPicPr>
            <a:picLocks noChangeAspect="1"/>
          </p:cNvPicPr>
          <p:nvPr/>
        </p:nvPicPr>
        <p:blipFill>
          <a:blip r:embed="rId3"/>
          <a:stretch>
            <a:fillRect/>
          </a:stretch>
        </p:blipFill>
        <p:spPr>
          <a:xfrm>
            <a:off x="5452087" y="4449925"/>
            <a:ext cx="2836004" cy="2143241"/>
          </a:xfrm>
          <a:prstGeom prst="rect">
            <a:avLst/>
          </a:prstGeom>
        </p:spPr>
      </p:pic>
    </p:spTree>
    <p:extLst>
      <p:ext uri="{BB962C8B-B14F-4D97-AF65-F5344CB8AC3E}">
        <p14:creationId xmlns:p14="http://schemas.microsoft.com/office/powerpoint/2010/main" val="316750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A516AF18-BB88-DBF3-EF8D-E6B4772AFCCC}"/>
              </a:ext>
            </a:extLst>
          </p:cNvPr>
          <p:cNvSpPr>
            <a:spLocks noGrp="1"/>
          </p:cNvSpPr>
          <p:nvPr>
            <p:ph idx="1"/>
          </p:nvPr>
        </p:nvSpPr>
        <p:spPr>
          <a:xfrm>
            <a:off x="476250" y="312572"/>
            <a:ext cx="11239500" cy="6393028"/>
          </a:xfrm>
        </p:spPr>
        <p:txBody>
          <a:bodyPr>
            <a:normAutofit/>
          </a:bodyPr>
          <a:lstStyle/>
          <a:p>
            <a:r>
              <a:rPr lang="en-US" dirty="0" err="1"/>
              <a:t>Intr</a:t>
            </a:r>
            <a:r>
              <a:rPr lang="en-US" dirty="0"/>
              <a:t>-un fluid, </a:t>
            </a:r>
            <a:r>
              <a:rPr lang="en-US" dirty="0" err="1"/>
              <a:t>tensiunea</a:t>
            </a:r>
            <a:r>
              <a:rPr lang="en-US" dirty="0"/>
              <a:t> se </a:t>
            </a:r>
            <a:r>
              <a:rPr lang="en-US" dirty="0" err="1"/>
              <a:t>descrie</a:t>
            </a:r>
            <a:r>
              <a:rPr lang="en-US" dirty="0"/>
              <a:t> </a:t>
            </a:r>
            <a:r>
              <a:rPr lang="en-US" dirty="0" err="1"/>
              <a:t>prin</a:t>
            </a:r>
            <a:r>
              <a:rPr lang="en-US" dirty="0"/>
              <a:t> for</a:t>
            </a:r>
            <a:r>
              <a:rPr lang="ro-RO" dirty="0"/>
              <a:t>ț</a:t>
            </a:r>
            <a:r>
              <a:rPr lang="en-US" dirty="0"/>
              <a:t>e </a:t>
            </a:r>
            <a:r>
              <a:rPr lang="en-US" dirty="0" err="1"/>
              <a:t>distribuite</a:t>
            </a:r>
            <a:r>
              <a:rPr lang="en-US" dirty="0"/>
              <a:t> pe </a:t>
            </a:r>
            <a:r>
              <a:rPr lang="en-US" dirty="0" err="1"/>
              <a:t>suprafa</a:t>
            </a:r>
            <a:r>
              <a:rPr lang="ro-RO" dirty="0" err="1"/>
              <a:t>ță</a:t>
            </a:r>
            <a:r>
              <a:rPr lang="en-US" dirty="0"/>
              <a:t>. Cum for</a:t>
            </a:r>
            <a:r>
              <a:rPr lang="ro-RO" dirty="0"/>
              <a:t>ț</a:t>
            </a:r>
            <a:r>
              <a:rPr lang="en-US" dirty="0"/>
              <a:t>a</a:t>
            </a:r>
            <a:r>
              <a:rPr lang="ro-RO" dirty="0"/>
              <a:t> </a:t>
            </a:r>
            <a:r>
              <a:rPr lang="en-US" dirty="0"/>
              <a:t>care ac</a:t>
            </a:r>
            <a:r>
              <a:rPr lang="ro-RO" dirty="0"/>
              <a:t>ț</a:t>
            </a:r>
            <a:r>
              <a:rPr lang="en-US" dirty="0" err="1"/>
              <a:t>ioneaz</a:t>
            </a:r>
            <a:r>
              <a:rPr lang="ro-RO" dirty="0"/>
              <a:t>ă</a:t>
            </a:r>
            <a:r>
              <a:rPr lang="en-US" dirty="0"/>
              <a:t> la </a:t>
            </a:r>
            <a:r>
              <a:rPr lang="en-US" dirty="0" err="1"/>
              <a:t>grani</a:t>
            </a:r>
            <a:r>
              <a:rPr lang="ro-RO" dirty="0" err="1"/>
              <a:t>ță</a:t>
            </a:r>
            <a:r>
              <a:rPr lang="en-US" dirty="0"/>
              <a:t> </a:t>
            </a:r>
            <a:r>
              <a:rPr lang="en-US" dirty="0" err="1"/>
              <a:t>poate</a:t>
            </a:r>
            <a:r>
              <a:rPr lang="en-US" dirty="0"/>
              <a:t> </a:t>
            </a:r>
            <a:r>
              <a:rPr lang="en-US" dirty="0" err="1"/>
              <a:t>avea</a:t>
            </a:r>
            <a:r>
              <a:rPr lang="en-US" dirty="0"/>
              <a:t> </a:t>
            </a:r>
            <a:r>
              <a:rPr lang="en-US" dirty="0" err="1"/>
              <a:t>trei</a:t>
            </a:r>
            <a:r>
              <a:rPr lang="en-US" dirty="0"/>
              <a:t> </a:t>
            </a:r>
            <a:r>
              <a:rPr lang="en-US" dirty="0" err="1"/>
              <a:t>componente</a:t>
            </a:r>
            <a:r>
              <a:rPr lang="en-US" dirty="0"/>
              <a:t>, </a:t>
            </a:r>
            <a:r>
              <a:rPr lang="en-US" dirty="0" err="1"/>
              <a:t>iar</a:t>
            </a:r>
            <a:r>
              <a:rPr lang="en-US" dirty="0"/>
              <a:t> </a:t>
            </a:r>
            <a:r>
              <a:rPr lang="en-US" dirty="0" err="1"/>
              <a:t>vectorul</a:t>
            </a:r>
            <a:r>
              <a:rPr lang="en-US" dirty="0"/>
              <a:t> normal – care</a:t>
            </a:r>
            <a:r>
              <a:rPr lang="ro-RO" dirty="0"/>
              <a:t> </a:t>
            </a:r>
            <a:r>
              <a:rPr lang="en-US" dirty="0" err="1"/>
              <a:t>indi</a:t>
            </a:r>
            <a:r>
              <a:rPr lang="ro-RO" dirty="0"/>
              <a:t>că</a:t>
            </a:r>
            <a:r>
              <a:rPr lang="en-US" dirty="0"/>
              <a:t> </a:t>
            </a:r>
            <a:r>
              <a:rPr lang="en-US" dirty="0" err="1"/>
              <a:t>orientarea</a:t>
            </a:r>
            <a:r>
              <a:rPr lang="en-US" dirty="0"/>
              <a:t> </a:t>
            </a:r>
            <a:r>
              <a:rPr lang="en-US" dirty="0" err="1"/>
              <a:t>fiec</a:t>
            </a:r>
            <a:r>
              <a:rPr lang="ro-RO" dirty="0"/>
              <a:t>ă</a:t>
            </a:r>
            <a:r>
              <a:rPr lang="en-US" dirty="0" err="1"/>
              <a:t>rui</a:t>
            </a:r>
            <a:r>
              <a:rPr lang="en-US" dirty="0"/>
              <a:t> element de </a:t>
            </a:r>
            <a:r>
              <a:rPr lang="en-US" dirty="0" err="1"/>
              <a:t>arie</a:t>
            </a:r>
            <a:r>
              <a:rPr lang="en-US" dirty="0"/>
              <a:t> </a:t>
            </a:r>
            <a:r>
              <a:rPr lang="en-US" dirty="0" err="1"/>
              <a:t>dA</a:t>
            </a:r>
            <a:r>
              <a:rPr lang="en-US" dirty="0"/>
              <a:t> - are tot </a:t>
            </a:r>
            <a:r>
              <a:rPr lang="en-US" dirty="0" err="1"/>
              <a:t>trei</a:t>
            </a:r>
            <a:r>
              <a:rPr lang="en-US" dirty="0"/>
              <a:t> </a:t>
            </a:r>
            <a:r>
              <a:rPr lang="en-US" dirty="0" err="1"/>
              <a:t>proiec</a:t>
            </a:r>
            <a:r>
              <a:rPr lang="ro-RO" dirty="0"/>
              <a:t>ț</a:t>
            </a:r>
            <a:r>
              <a:rPr lang="en-US" dirty="0"/>
              <a:t>ii, </a:t>
            </a:r>
            <a:r>
              <a:rPr lang="en-US" dirty="0" err="1"/>
              <a:t>va</a:t>
            </a:r>
            <a:r>
              <a:rPr lang="en-US" dirty="0"/>
              <a:t> </a:t>
            </a:r>
            <a:r>
              <a:rPr lang="en-US" dirty="0" err="1"/>
              <a:t>trebui</a:t>
            </a:r>
            <a:r>
              <a:rPr lang="en-US" dirty="0"/>
              <a:t> s</a:t>
            </a:r>
            <a:r>
              <a:rPr lang="ro-RO" dirty="0"/>
              <a:t>ă descriem tensiunea din fluid folosind nouă componente! Aici intervine tensorul tensiune Cauchy. Tensorul tensiune Cauchy se scrie ca o matrice de trei linii și trei coloane unde componentele de pe diagonala principală, </a:t>
            </a:r>
            <a:r>
              <a:rPr lang="el-GR" dirty="0"/>
              <a:t>σ</a:t>
            </a:r>
            <a:r>
              <a:rPr lang="ro-RO" dirty="0"/>
              <a:t>ii, sunt eforturi normale, iar </a:t>
            </a:r>
            <a:r>
              <a:rPr lang="el-GR" dirty="0"/>
              <a:t>σ</a:t>
            </a:r>
            <a:r>
              <a:rPr lang="ro-RO" dirty="0" err="1"/>
              <a:t>ij</a:t>
            </a:r>
            <a:r>
              <a:rPr lang="ro-RO" dirty="0"/>
              <a:t> eforturi tangențiale. </a:t>
            </a:r>
          </a:p>
          <a:p>
            <a:endParaRPr lang="ro-RO" dirty="0"/>
          </a:p>
          <a:p>
            <a:endParaRPr lang="ro-RO" dirty="0"/>
          </a:p>
          <a:p>
            <a:r>
              <a:rPr lang="ro-RO" dirty="0"/>
              <a:t>Știind că urma acestui tensor este un invariant putem defini presiunea în fluid ca medie a celor trei eforturi normale,</a:t>
            </a:r>
            <a:endParaRPr lang="en-US" dirty="0"/>
          </a:p>
        </p:txBody>
      </p:sp>
      <p:pic>
        <p:nvPicPr>
          <p:cNvPr id="5" name="Imagine 4">
            <a:extLst>
              <a:ext uri="{FF2B5EF4-FFF2-40B4-BE49-F238E27FC236}">
                <a16:creationId xmlns:a16="http://schemas.microsoft.com/office/drawing/2014/main" id="{D268FDE9-B307-8E2C-563C-B9EAFFB0B292}"/>
              </a:ext>
            </a:extLst>
          </p:cNvPr>
          <p:cNvPicPr>
            <a:picLocks noChangeAspect="1"/>
          </p:cNvPicPr>
          <p:nvPr/>
        </p:nvPicPr>
        <p:blipFill>
          <a:blip r:embed="rId2"/>
          <a:stretch>
            <a:fillRect/>
          </a:stretch>
        </p:blipFill>
        <p:spPr>
          <a:xfrm>
            <a:off x="3957585" y="3016306"/>
            <a:ext cx="1486107" cy="1562318"/>
          </a:xfrm>
          <a:prstGeom prst="rect">
            <a:avLst/>
          </a:prstGeom>
        </p:spPr>
      </p:pic>
      <p:pic>
        <p:nvPicPr>
          <p:cNvPr id="7" name="Imagine 6">
            <a:extLst>
              <a:ext uri="{FF2B5EF4-FFF2-40B4-BE49-F238E27FC236}">
                <a16:creationId xmlns:a16="http://schemas.microsoft.com/office/drawing/2014/main" id="{A664DEAD-FCFA-CF81-EA34-E4CB432AF11F}"/>
              </a:ext>
            </a:extLst>
          </p:cNvPr>
          <p:cNvPicPr>
            <a:picLocks noChangeAspect="1"/>
          </p:cNvPicPr>
          <p:nvPr/>
        </p:nvPicPr>
        <p:blipFill>
          <a:blip r:embed="rId3"/>
          <a:stretch>
            <a:fillRect/>
          </a:stretch>
        </p:blipFill>
        <p:spPr>
          <a:xfrm>
            <a:off x="7253340" y="3429000"/>
            <a:ext cx="2314575" cy="1149624"/>
          </a:xfrm>
          <a:prstGeom prst="rect">
            <a:avLst/>
          </a:prstGeom>
        </p:spPr>
      </p:pic>
      <p:pic>
        <p:nvPicPr>
          <p:cNvPr id="9" name="Imagine 8">
            <a:extLst>
              <a:ext uri="{FF2B5EF4-FFF2-40B4-BE49-F238E27FC236}">
                <a16:creationId xmlns:a16="http://schemas.microsoft.com/office/drawing/2014/main" id="{BBEFA2DD-D743-4DE7-98AA-B85BE0760BDB}"/>
              </a:ext>
            </a:extLst>
          </p:cNvPr>
          <p:cNvPicPr>
            <a:picLocks noChangeAspect="1"/>
          </p:cNvPicPr>
          <p:nvPr/>
        </p:nvPicPr>
        <p:blipFill>
          <a:blip r:embed="rId4"/>
          <a:stretch>
            <a:fillRect/>
          </a:stretch>
        </p:blipFill>
        <p:spPr>
          <a:xfrm>
            <a:off x="6761558" y="5595910"/>
            <a:ext cx="4744746" cy="868459"/>
          </a:xfrm>
          <a:prstGeom prst="rect">
            <a:avLst/>
          </a:prstGeom>
        </p:spPr>
      </p:pic>
    </p:spTree>
    <p:extLst>
      <p:ext uri="{BB962C8B-B14F-4D97-AF65-F5344CB8AC3E}">
        <p14:creationId xmlns:p14="http://schemas.microsoft.com/office/powerpoint/2010/main" val="27862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4A88F49F-D195-3F72-1362-02B8C80158B1}"/>
              </a:ext>
            </a:extLst>
          </p:cNvPr>
          <p:cNvSpPr>
            <a:spLocks noGrp="1"/>
          </p:cNvSpPr>
          <p:nvPr>
            <p:ph idx="1"/>
          </p:nvPr>
        </p:nvSpPr>
        <p:spPr/>
        <p:txBody>
          <a:bodyPr/>
          <a:lstStyle/>
          <a:p>
            <a:r>
              <a:rPr lang="en-US" dirty="0"/>
              <a:t>Un fluid </a:t>
            </a:r>
            <a:r>
              <a:rPr lang="ro-RO" dirty="0"/>
              <a:t>î</a:t>
            </a:r>
            <a:r>
              <a:rPr lang="en-US" dirty="0"/>
              <a:t>n stare de </a:t>
            </a:r>
            <a:r>
              <a:rPr lang="en-US" dirty="0" err="1"/>
              <a:t>repaus</a:t>
            </a:r>
            <a:r>
              <a:rPr lang="en-US" dirty="0"/>
              <a:t> nu </a:t>
            </a:r>
            <a:r>
              <a:rPr lang="en-US" dirty="0" err="1"/>
              <a:t>poate</a:t>
            </a:r>
            <a:r>
              <a:rPr lang="en-US" dirty="0"/>
              <a:t> sus</a:t>
            </a:r>
            <a:r>
              <a:rPr lang="ro-RO" dirty="0"/>
              <a:t>ț</a:t>
            </a:r>
            <a:r>
              <a:rPr lang="en-US" dirty="0" err="1"/>
              <a:t>ine</a:t>
            </a:r>
            <a:r>
              <a:rPr lang="en-US" dirty="0"/>
              <a:t> </a:t>
            </a:r>
            <a:r>
              <a:rPr lang="en-US" dirty="0" err="1"/>
              <a:t>eforturi</a:t>
            </a:r>
            <a:r>
              <a:rPr lang="en-US" dirty="0"/>
              <a:t> </a:t>
            </a:r>
            <a:r>
              <a:rPr lang="en-US" dirty="0" err="1"/>
              <a:t>normale</a:t>
            </a:r>
            <a:r>
              <a:rPr lang="en-US" dirty="0"/>
              <a:t> </a:t>
            </a:r>
            <a:r>
              <a:rPr lang="en-US" dirty="0" err="1"/>
              <a:t>extensionale</a:t>
            </a:r>
            <a:r>
              <a:rPr lang="en-US" dirty="0"/>
              <a:t>. </a:t>
            </a:r>
            <a:r>
              <a:rPr lang="en-US" dirty="0" err="1"/>
              <a:t>Presiunea</a:t>
            </a:r>
            <a:r>
              <a:rPr lang="en-US" dirty="0"/>
              <a:t> </a:t>
            </a:r>
            <a:r>
              <a:rPr lang="en-US" dirty="0" err="1"/>
              <a:t>hidrostatic</a:t>
            </a:r>
            <a:r>
              <a:rPr lang="ro-RO" dirty="0"/>
              <a:t>ă</a:t>
            </a:r>
            <a:r>
              <a:rPr lang="en-US" dirty="0"/>
              <a:t> </a:t>
            </a:r>
            <a:r>
              <a:rPr lang="en-US" dirty="0" err="1"/>
              <a:t>definit</a:t>
            </a:r>
            <a:r>
              <a:rPr lang="ro-RO" dirty="0"/>
              <a:t>ă</a:t>
            </a:r>
            <a:r>
              <a:rPr lang="en-US" dirty="0"/>
              <a:t> anterior </a:t>
            </a:r>
            <a:r>
              <a:rPr lang="en-US" dirty="0" err="1"/>
              <a:t>este</a:t>
            </a:r>
            <a:r>
              <a:rPr lang="en-US" dirty="0"/>
              <a:t> de </a:t>
            </a:r>
            <a:r>
              <a:rPr lang="en-US" dirty="0" err="1"/>
              <a:t>sorginte</a:t>
            </a:r>
            <a:r>
              <a:rPr lang="en-US" dirty="0"/>
              <a:t> </a:t>
            </a:r>
            <a:r>
              <a:rPr lang="en-US" dirty="0" err="1"/>
              <a:t>mecanic</a:t>
            </a:r>
            <a:r>
              <a:rPr lang="ro-RO" dirty="0"/>
              <a:t>ă</a:t>
            </a:r>
            <a:r>
              <a:rPr lang="en-US" dirty="0"/>
              <a:t>. </a:t>
            </a:r>
            <a:r>
              <a:rPr lang="ro-RO" dirty="0"/>
              <a:t>Î</a:t>
            </a:r>
            <a:r>
              <a:rPr lang="en-US" dirty="0"/>
              <a:t>n general, exist</a:t>
            </a:r>
            <a:r>
              <a:rPr lang="ro-RO" dirty="0"/>
              <a:t>ă</a:t>
            </a:r>
            <a:r>
              <a:rPr lang="en-US" dirty="0"/>
              <a:t> o </a:t>
            </a:r>
            <a:r>
              <a:rPr lang="en-US" dirty="0" err="1"/>
              <a:t>diferen</a:t>
            </a:r>
            <a:r>
              <a:rPr lang="ro-RO" dirty="0" err="1"/>
              <a:t>ță</a:t>
            </a:r>
            <a:r>
              <a:rPr lang="en-US" dirty="0"/>
              <a:t> </a:t>
            </a:r>
            <a:r>
              <a:rPr lang="en-US" dirty="0" err="1"/>
              <a:t>subtil</a:t>
            </a:r>
            <a:r>
              <a:rPr lang="ro-RO" dirty="0"/>
              <a:t>ă</a:t>
            </a:r>
            <a:r>
              <a:rPr lang="en-US" dirty="0"/>
              <a:t> </a:t>
            </a:r>
            <a:r>
              <a:rPr lang="ro-RO" dirty="0"/>
              <a:t>î</a:t>
            </a:r>
            <a:r>
              <a:rPr lang="en-US" dirty="0" err="1"/>
              <a:t>ntre</a:t>
            </a:r>
            <a:r>
              <a:rPr lang="en-US" dirty="0"/>
              <a:t> </a:t>
            </a:r>
            <a:r>
              <a:rPr lang="en-US" dirty="0" err="1"/>
              <a:t>presiunea</a:t>
            </a:r>
            <a:r>
              <a:rPr lang="en-US" dirty="0"/>
              <a:t> </a:t>
            </a:r>
            <a:r>
              <a:rPr lang="en-US" dirty="0" err="1"/>
              <a:t>mecanic</a:t>
            </a:r>
            <a:r>
              <a:rPr lang="ro-RO" dirty="0"/>
              <a:t>ă</a:t>
            </a:r>
            <a:r>
              <a:rPr lang="en-US" dirty="0"/>
              <a:t> </a:t>
            </a:r>
            <a:r>
              <a:rPr lang="ro-RO" dirty="0"/>
              <a:t>ș</a:t>
            </a:r>
            <a:r>
              <a:rPr lang="en-US" dirty="0" err="1"/>
              <a:t>i</a:t>
            </a:r>
            <a:r>
              <a:rPr lang="en-US" dirty="0"/>
              <a:t> </a:t>
            </a:r>
            <a:r>
              <a:rPr lang="en-US" dirty="0" err="1"/>
              <a:t>presiunea</a:t>
            </a:r>
            <a:r>
              <a:rPr lang="en-US" dirty="0"/>
              <a:t> </a:t>
            </a:r>
            <a:r>
              <a:rPr lang="en-US" dirty="0" err="1"/>
              <a:t>termodinamic</a:t>
            </a:r>
            <a:r>
              <a:rPr lang="ro-RO" dirty="0"/>
              <a:t>ă</a:t>
            </a:r>
            <a:r>
              <a:rPr lang="en-US" dirty="0"/>
              <a:t>. Nu </a:t>
            </a:r>
            <a:r>
              <a:rPr lang="ro-RO" dirty="0"/>
              <a:t>î</a:t>
            </a:r>
            <a:r>
              <a:rPr lang="en-US" dirty="0" err="1"/>
              <a:t>ntotdeauna</a:t>
            </a:r>
            <a:r>
              <a:rPr lang="en-US" dirty="0"/>
              <a:t> </a:t>
            </a:r>
            <a:r>
              <a:rPr lang="en-US" dirty="0" err="1"/>
              <a:t>cele</a:t>
            </a:r>
            <a:r>
              <a:rPr lang="en-US" dirty="0"/>
              <a:t> </a:t>
            </a:r>
            <a:r>
              <a:rPr lang="en-US" dirty="0" err="1"/>
              <a:t>dou</a:t>
            </a:r>
            <a:r>
              <a:rPr lang="ro-RO" dirty="0"/>
              <a:t>ă</a:t>
            </a:r>
            <a:r>
              <a:rPr lang="en-US" dirty="0"/>
              <a:t> sunt </a:t>
            </a:r>
            <a:r>
              <a:rPr lang="en-US" dirty="0" err="1"/>
              <a:t>egale</a:t>
            </a:r>
            <a:r>
              <a:rPr lang="en-US" dirty="0"/>
              <a:t> . </a:t>
            </a:r>
            <a:endParaRPr lang="ro-RO" dirty="0"/>
          </a:p>
          <a:p>
            <a:r>
              <a:rPr lang="en-US" dirty="0" err="1"/>
              <a:t>Unitatea</a:t>
            </a:r>
            <a:r>
              <a:rPr lang="en-US" dirty="0"/>
              <a:t> de m</a:t>
            </a:r>
            <a:r>
              <a:rPr lang="ro-RO" dirty="0"/>
              <a:t>ă</a:t>
            </a:r>
            <a:r>
              <a:rPr lang="en-US" dirty="0"/>
              <a:t>sur</a:t>
            </a:r>
            <a:r>
              <a:rPr lang="ro-RO" dirty="0"/>
              <a:t>ă</a:t>
            </a:r>
            <a:r>
              <a:rPr lang="en-US" dirty="0"/>
              <a:t> a </a:t>
            </a:r>
            <a:r>
              <a:rPr lang="en-US" dirty="0" err="1"/>
              <a:t>oric</a:t>
            </a:r>
            <a:r>
              <a:rPr lang="ro-RO" dirty="0"/>
              <a:t>ă</a:t>
            </a:r>
            <a:r>
              <a:rPr lang="en-US" dirty="0" err="1"/>
              <a:t>rui</a:t>
            </a:r>
            <a:r>
              <a:rPr lang="en-US" dirty="0"/>
              <a:t> tip de </a:t>
            </a:r>
            <a:r>
              <a:rPr lang="en-US" dirty="0" err="1"/>
              <a:t>efort</a:t>
            </a:r>
            <a:r>
              <a:rPr lang="en-US" dirty="0"/>
              <a:t> </a:t>
            </a:r>
            <a:r>
              <a:rPr lang="en-US" dirty="0" err="1"/>
              <a:t>este</a:t>
            </a:r>
            <a:r>
              <a:rPr lang="en-US" dirty="0"/>
              <a:t> Pascal (N/m2 ). </a:t>
            </a:r>
            <a:endParaRPr lang="ro-RO" dirty="0"/>
          </a:p>
          <a:p>
            <a:r>
              <a:rPr lang="en-US" dirty="0"/>
              <a:t>Cele </a:t>
            </a:r>
            <a:r>
              <a:rPr lang="en-US" dirty="0" err="1"/>
              <a:t>dou</a:t>
            </a:r>
            <a:r>
              <a:rPr lang="ro-RO" dirty="0"/>
              <a:t>ă</a:t>
            </a:r>
            <a:r>
              <a:rPr lang="en-US" dirty="0"/>
              <a:t> </a:t>
            </a:r>
            <a:r>
              <a:rPr lang="en-US" dirty="0" err="1"/>
              <a:t>eforturi</a:t>
            </a:r>
            <a:r>
              <a:rPr lang="en-US" dirty="0"/>
              <a:t> pot fi </a:t>
            </a:r>
            <a:r>
              <a:rPr lang="en-US" dirty="0" err="1"/>
              <a:t>puse</a:t>
            </a:r>
            <a:r>
              <a:rPr lang="en-US" dirty="0"/>
              <a:t> </a:t>
            </a:r>
            <a:r>
              <a:rPr lang="ro-RO" dirty="0"/>
              <a:t>î</a:t>
            </a:r>
            <a:r>
              <a:rPr lang="en-US" dirty="0"/>
              <a:t>n leg</a:t>
            </a:r>
            <a:r>
              <a:rPr lang="ro-RO" dirty="0"/>
              <a:t>ă</a:t>
            </a:r>
            <a:r>
              <a:rPr lang="en-US" dirty="0"/>
              <a:t>tur</a:t>
            </a:r>
            <a:r>
              <a:rPr lang="ro-RO" dirty="0"/>
              <a:t>ă</a:t>
            </a:r>
            <a:r>
              <a:rPr lang="en-US" dirty="0"/>
              <a:t> cu </a:t>
            </a:r>
            <a:r>
              <a:rPr lang="en-US" dirty="0" err="1"/>
              <a:t>dou</a:t>
            </a:r>
            <a:r>
              <a:rPr lang="ro-RO" dirty="0"/>
              <a:t>ă</a:t>
            </a:r>
            <a:r>
              <a:rPr lang="en-US" dirty="0"/>
              <a:t> </a:t>
            </a:r>
            <a:r>
              <a:rPr lang="en-US" dirty="0" err="1"/>
              <a:t>propriet</a:t>
            </a:r>
            <a:r>
              <a:rPr lang="ro-RO" dirty="0" err="1"/>
              <a:t>ăți</a:t>
            </a:r>
            <a:r>
              <a:rPr lang="en-US" dirty="0"/>
              <a:t> de material </a:t>
            </a:r>
            <a:r>
              <a:rPr lang="en-US" dirty="0" err="1"/>
              <a:t>fundamentale</a:t>
            </a:r>
            <a:r>
              <a:rPr lang="en-US" dirty="0"/>
              <a:t> </a:t>
            </a:r>
            <a:r>
              <a:rPr lang="en-US" dirty="0" err="1"/>
              <a:t>pentru</a:t>
            </a:r>
            <a:r>
              <a:rPr lang="en-US" dirty="0"/>
              <a:t> </a:t>
            </a:r>
            <a:r>
              <a:rPr lang="en-US" dirty="0" err="1"/>
              <a:t>fluide</a:t>
            </a:r>
            <a:r>
              <a:rPr lang="en-US" dirty="0"/>
              <a:t>: </a:t>
            </a:r>
            <a:r>
              <a:rPr lang="en-US" dirty="0" err="1">
                <a:solidFill>
                  <a:srgbClr val="FF0000"/>
                </a:solidFill>
              </a:rPr>
              <a:t>densitatea</a:t>
            </a:r>
            <a:r>
              <a:rPr lang="en-US" dirty="0">
                <a:solidFill>
                  <a:srgbClr val="FF0000"/>
                </a:solidFill>
              </a:rPr>
              <a:t> </a:t>
            </a:r>
            <a:r>
              <a:rPr lang="ro-RO" dirty="0">
                <a:solidFill>
                  <a:srgbClr val="FF0000"/>
                </a:solidFill>
              </a:rPr>
              <a:t>ș</a:t>
            </a:r>
            <a:r>
              <a:rPr lang="en-US" dirty="0" err="1">
                <a:solidFill>
                  <a:srgbClr val="FF0000"/>
                </a:solidFill>
              </a:rPr>
              <a:t>i</a:t>
            </a:r>
            <a:r>
              <a:rPr lang="en-US" dirty="0">
                <a:solidFill>
                  <a:srgbClr val="FF0000"/>
                </a:solidFill>
              </a:rPr>
              <a:t> </a:t>
            </a:r>
            <a:r>
              <a:rPr lang="en-US" dirty="0" err="1">
                <a:solidFill>
                  <a:srgbClr val="FF0000"/>
                </a:solidFill>
              </a:rPr>
              <a:t>viscozitatea</a:t>
            </a:r>
            <a:r>
              <a:rPr lang="en-US" dirty="0"/>
              <a:t>.</a:t>
            </a:r>
          </a:p>
        </p:txBody>
      </p:sp>
    </p:spTree>
    <p:extLst>
      <p:ext uri="{BB962C8B-B14F-4D97-AF65-F5344CB8AC3E}">
        <p14:creationId xmlns:p14="http://schemas.microsoft.com/office/powerpoint/2010/main" val="262826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3CFFE63-5907-20F0-3CF5-C0BA7AF9EFD7}"/>
              </a:ext>
            </a:extLst>
          </p:cNvPr>
          <p:cNvSpPr>
            <a:spLocks noGrp="1"/>
          </p:cNvSpPr>
          <p:nvPr>
            <p:ph type="title"/>
          </p:nvPr>
        </p:nvSpPr>
        <p:spPr/>
        <p:txBody>
          <a:bodyPr/>
          <a:lstStyle/>
          <a:p>
            <a:r>
              <a:rPr lang="ro-RO" dirty="0"/>
              <a:t>Densitatea</a:t>
            </a:r>
            <a:endParaRPr lang="en-US" dirty="0"/>
          </a:p>
        </p:txBody>
      </p:sp>
      <p:sp>
        <p:nvSpPr>
          <p:cNvPr id="3" name="Substituent conținut 2">
            <a:extLst>
              <a:ext uri="{FF2B5EF4-FFF2-40B4-BE49-F238E27FC236}">
                <a16:creationId xmlns:a16="http://schemas.microsoft.com/office/drawing/2014/main" id="{61B8E96C-63C7-8CD2-06CE-7E7680790A05}"/>
              </a:ext>
            </a:extLst>
          </p:cNvPr>
          <p:cNvSpPr>
            <a:spLocks noGrp="1"/>
          </p:cNvSpPr>
          <p:nvPr>
            <p:ph idx="1"/>
          </p:nvPr>
        </p:nvSpPr>
        <p:spPr>
          <a:xfrm>
            <a:off x="838199" y="1395046"/>
            <a:ext cx="11060723" cy="5097829"/>
          </a:xfrm>
        </p:spPr>
        <p:txBody>
          <a:bodyPr>
            <a:normAutofit lnSpcReduction="10000"/>
          </a:bodyPr>
          <a:lstStyle/>
          <a:p>
            <a:r>
              <a:rPr lang="en-US" dirty="0" err="1"/>
              <a:t>Densitatea</a:t>
            </a:r>
            <a:r>
              <a:rPr lang="en-US" dirty="0"/>
              <a:t> </a:t>
            </a:r>
            <a:r>
              <a:rPr lang="en-US" dirty="0" err="1"/>
              <a:t>unui</a:t>
            </a:r>
            <a:r>
              <a:rPr lang="en-US" dirty="0"/>
              <a:t> fluid se define</a:t>
            </a:r>
            <a:r>
              <a:rPr lang="ro-MD" dirty="0"/>
              <a:t>ș</a:t>
            </a:r>
            <a:r>
              <a:rPr lang="en-US" dirty="0" err="1"/>
              <a:t>te</a:t>
            </a:r>
            <a:r>
              <a:rPr lang="en-US" dirty="0"/>
              <a:t> </a:t>
            </a:r>
            <a:r>
              <a:rPr lang="en-US" dirty="0" err="1"/>
              <a:t>raport</a:t>
            </a:r>
            <a:r>
              <a:rPr lang="ro-MD" dirty="0"/>
              <a:t>ul</a:t>
            </a:r>
            <a:r>
              <a:rPr lang="en-US" dirty="0"/>
              <a:t> mas</a:t>
            </a:r>
            <a:r>
              <a:rPr lang="ro-MD" dirty="0"/>
              <a:t>ei </a:t>
            </a:r>
            <a:r>
              <a:rPr lang="en-US" dirty="0" err="1"/>
              <a:t>unui</a:t>
            </a:r>
            <a:r>
              <a:rPr lang="en-US" dirty="0"/>
              <a:t> </a:t>
            </a:r>
            <a:r>
              <a:rPr lang="en-US" dirty="0" err="1"/>
              <a:t>corp</a:t>
            </a:r>
            <a:r>
              <a:rPr lang="en-US" dirty="0"/>
              <a:t> fluid la </a:t>
            </a:r>
            <a:r>
              <a:rPr lang="en-US" dirty="0" err="1"/>
              <a:t>volumul</a:t>
            </a:r>
            <a:r>
              <a:rPr lang="ro-RO" dirty="0"/>
              <a:t> </a:t>
            </a:r>
            <a:r>
              <a:rPr lang="en-US" dirty="0" err="1"/>
              <a:t>acestuia</a:t>
            </a:r>
            <a:endParaRPr lang="ro-RO" dirty="0"/>
          </a:p>
          <a:p>
            <a:endParaRPr lang="ro-RO" dirty="0"/>
          </a:p>
          <a:p>
            <a:endParaRPr lang="ro-RO" dirty="0"/>
          </a:p>
          <a:p>
            <a:r>
              <a:rPr lang="en-US" dirty="0" err="1"/>
              <a:t>unde</a:t>
            </a:r>
            <a:r>
              <a:rPr lang="en-US" dirty="0"/>
              <a:t> </a:t>
            </a:r>
            <a:r>
              <a:rPr lang="en-US" dirty="0" err="1"/>
              <a:t>Vcr</a:t>
            </a:r>
            <a:r>
              <a:rPr lang="en-US" dirty="0"/>
              <a:t> </a:t>
            </a:r>
            <a:r>
              <a:rPr lang="en-US" dirty="0" err="1"/>
              <a:t>este</a:t>
            </a:r>
            <a:r>
              <a:rPr lang="en-US" dirty="0"/>
              <a:t> un </a:t>
            </a:r>
            <a:r>
              <a:rPr lang="en-US" dirty="0" err="1"/>
              <a:t>volum</a:t>
            </a:r>
            <a:r>
              <a:rPr lang="en-US" dirty="0"/>
              <a:t> critic de </a:t>
            </a:r>
            <a:r>
              <a:rPr lang="en-US" dirty="0" err="1"/>
              <a:t>lichid</a:t>
            </a:r>
            <a:r>
              <a:rPr lang="en-US" dirty="0"/>
              <a:t> </a:t>
            </a:r>
            <a:r>
              <a:rPr lang="en-US" dirty="0" err="1"/>
              <a:t>ce</a:t>
            </a:r>
            <a:r>
              <a:rPr lang="en-US" dirty="0"/>
              <a:t> define</a:t>
            </a:r>
            <a:r>
              <a:rPr lang="ro-RO" dirty="0"/>
              <a:t>ș</a:t>
            </a:r>
            <a:r>
              <a:rPr lang="en-US" dirty="0" err="1"/>
              <a:t>te</a:t>
            </a:r>
            <a:r>
              <a:rPr lang="en-US" dirty="0"/>
              <a:t> o </a:t>
            </a:r>
            <a:r>
              <a:rPr lang="en-US" dirty="0" err="1"/>
              <a:t>particul</a:t>
            </a:r>
            <a:r>
              <a:rPr lang="ro-RO" dirty="0"/>
              <a:t>ă</a:t>
            </a:r>
            <a:r>
              <a:rPr lang="en-US" dirty="0"/>
              <a:t> de fluid (concept</a:t>
            </a:r>
            <a:r>
              <a:rPr lang="ro-RO" dirty="0"/>
              <a:t> abstract!). O astfel de particulă reprezintă o colecție de molecule ce compun fluidul pentru care se pot defini proprietăațile macroscopice de material. </a:t>
            </a:r>
          </a:p>
          <a:p>
            <a:r>
              <a:rPr lang="ro-RO" dirty="0"/>
              <a:t>Ca ordin de mărime, </a:t>
            </a:r>
            <a:r>
              <a:rPr lang="ro-RO" dirty="0">
                <a:solidFill>
                  <a:srgbClr val="FF0000"/>
                </a:solidFill>
              </a:rPr>
              <a:t>Vcr ∼ 10*−9 mm*3 </a:t>
            </a:r>
            <a:r>
              <a:rPr lang="ro-RO" dirty="0"/>
              <a:t>, deci o scară spațială caracteristică de aproximativ </a:t>
            </a:r>
            <a:r>
              <a:rPr lang="ro-RO" dirty="0">
                <a:solidFill>
                  <a:srgbClr val="FF0000"/>
                </a:solidFill>
              </a:rPr>
              <a:t>ls ∼√3 Vcr ∼1 µm</a:t>
            </a:r>
            <a:r>
              <a:rPr lang="ro-RO" dirty="0"/>
              <a:t>. </a:t>
            </a:r>
          </a:p>
          <a:p>
            <a:r>
              <a:rPr lang="ro-RO" dirty="0"/>
              <a:t>Dacă fenomenul se desfășoară la o scară spațială mai mare de 1 µm, se poate neglija natura discretă a fluidului.</a:t>
            </a:r>
            <a:endParaRPr lang="en-US" dirty="0"/>
          </a:p>
          <a:p>
            <a:endParaRPr lang="en-US" dirty="0"/>
          </a:p>
        </p:txBody>
      </p:sp>
      <p:pic>
        <p:nvPicPr>
          <p:cNvPr id="5" name="Imagine 4">
            <a:extLst>
              <a:ext uri="{FF2B5EF4-FFF2-40B4-BE49-F238E27FC236}">
                <a16:creationId xmlns:a16="http://schemas.microsoft.com/office/drawing/2014/main" id="{95A1C9E9-F641-4F8C-FFF1-5F3F9F907833}"/>
              </a:ext>
            </a:extLst>
          </p:cNvPr>
          <p:cNvPicPr>
            <a:picLocks noChangeAspect="1"/>
          </p:cNvPicPr>
          <p:nvPr/>
        </p:nvPicPr>
        <p:blipFill>
          <a:blip r:embed="rId2"/>
          <a:stretch>
            <a:fillRect/>
          </a:stretch>
        </p:blipFill>
        <p:spPr>
          <a:xfrm>
            <a:off x="4520998" y="2145323"/>
            <a:ext cx="2360449" cy="852935"/>
          </a:xfrm>
          <a:prstGeom prst="rect">
            <a:avLst/>
          </a:prstGeom>
        </p:spPr>
      </p:pic>
    </p:spTree>
    <p:extLst>
      <p:ext uri="{BB962C8B-B14F-4D97-AF65-F5344CB8AC3E}">
        <p14:creationId xmlns:p14="http://schemas.microsoft.com/office/powerpoint/2010/main" val="144933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0596BD2-AD93-1437-EBE0-8C2B8BB08808}"/>
              </a:ext>
            </a:extLst>
          </p:cNvPr>
          <p:cNvSpPr>
            <a:spLocks noGrp="1"/>
          </p:cNvSpPr>
          <p:nvPr>
            <p:ph idx="1"/>
          </p:nvPr>
        </p:nvSpPr>
        <p:spPr>
          <a:xfrm>
            <a:off x="838200" y="457200"/>
            <a:ext cx="10515600" cy="5719763"/>
          </a:xfrm>
        </p:spPr>
        <p:txBody>
          <a:bodyPr>
            <a:normAutofit/>
          </a:bodyPr>
          <a:lstStyle/>
          <a:p>
            <a:pPr marL="0" indent="0">
              <a:buNone/>
            </a:pPr>
            <a:r>
              <a:rPr lang="en-US" dirty="0" err="1"/>
              <a:t>Densitatea</a:t>
            </a:r>
            <a:r>
              <a:rPr lang="en-US" dirty="0"/>
              <a:t> </a:t>
            </a:r>
            <a:r>
              <a:rPr lang="en-US" dirty="0" err="1"/>
              <a:t>reprezint</a:t>
            </a:r>
            <a:r>
              <a:rPr lang="ro-RO" dirty="0"/>
              <a:t>ă</a:t>
            </a:r>
            <a:r>
              <a:rPr lang="en-US" dirty="0"/>
              <a:t> masa (</a:t>
            </a:r>
            <a:r>
              <a:rPr lang="en-US" dirty="0" err="1"/>
              <a:t>sau</a:t>
            </a:r>
            <a:r>
              <a:rPr lang="en-US" dirty="0"/>
              <a:t> </a:t>
            </a:r>
            <a:r>
              <a:rPr lang="en-US" dirty="0" err="1"/>
              <a:t>iner</a:t>
            </a:r>
            <a:r>
              <a:rPr lang="ro-RO" dirty="0"/>
              <a:t>ț</a:t>
            </a:r>
            <a:r>
              <a:rPr lang="en-US" dirty="0" err="1"/>
              <a:t>ia</a:t>
            </a:r>
            <a:r>
              <a:rPr lang="en-US" dirty="0"/>
              <a:t>) unit</a:t>
            </a:r>
            <a:r>
              <a:rPr lang="ro-RO" dirty="0" err="1"/>
              <a:t>ăț</a:t>
            </a:r>
            <a:r>
              <a:rPr lang="en-US" dirty="0"/>
              <a:t>ii de </a:t>
            </a:r>
            <a:r>
              <a:rPr lang="en-US" dirty="0" err="1"/>
              <a:t>volum</a:t>
            </a:r>
            <a:r>
              <a:rPr lang="en-US" dirty="0"/>
              <a:t>. </a:t>
            </a:r>
            <a:r>
              <a:rPr lang="en-US" dirty="0" err="1"/>
              <a:t>Densitatea</a:t>
            </a:r>
            <a:r>
              <a:rPr lang="en-US" dirty="0"/>
              <a:t> </a:t>
            </a:r>
            <a:r>
              <a:rPr lang="en-US" dirty="0" err="1"/>
              <a:t>este</a:t>
            </a:r>
            <a:r>
              <a:rPr lang="en-US" dirty="0"/>
              <a:t> o </a:t>
            </a:r>
            <a:r>
              <a:rPr lang="en-US" dirty="0" err="1"/>
              <a:t>func</a:t>
            </a:r>
            <a:r>
              <a:rPr lang="ro-RO" dirty="0"/>
              <a:t>ț</a:t>
            </a:r>
            <a:r>
              <a:rPr lang="en-US" dirty="0" err="1"/>
              <a:t>ie</a:t>
            </a:r>
            <a:r>
              <a:rPr lang="en-US" dirty="0"/>
              <a:t> de m</a:t>
            </a:r>
            <a:r>
              <a:rPr lang="ro-RO" dirty="0"/>
              <a:t>ă</a:t>
            </a:r>
            <a:r>
              <a:rPr lang="en-US" dirty="0" err="1"/>
              <a:t>rimile</a:t>
            </a:r>
            <a:r>
              <a:rPr lang="en-US" dirty="0"/>
              <a:t> </a:t>
            </a:r>
            <a:r>
              <a:rPr lang="en-US" dirty="0" err="1"/>
              <a:t>termodinamice</a:t>
            </a:r>
            <a:r>
              <a:rPr lang="en-US" dirty="0"/>
              <a:t> de stare, </a:t>
            </a:r>
            <a:r>
              <a:rPr lang="el-GR" b="1" dirty="0"/>
              <a:t>ρ = ρ(</a:t>
            </a:r>
            <a:r>
              <a:rPr lang="en-US" b="1" dirty="0"/>
              <a:t>p, T)</a:t>
            </a:r>
            <a:r>
              <a:rPr lang="en-US" dirty="0"/>
              <a:t>, </a:t>
            </a:r>
            <a:r>
              <a:rPr lang="en-US" dirty="0" err="1"/>
              <a:t>presiune</a:t>
            </a:r>
            <a:r>
              <a:rPr lang="en-US" dirty="0"/>
              <a:t> </a:t>
            </a:r>
            <a:r>
              <a:rPr lang="ro-RO" dirty="0"/>
              <a:t>și</a:t>
            </a:r>
            <a:r>
              <a:rPr lang="en-US" dirty="0"/>
              <a:t> </a:t>
            </a:r>
            <a:r>
              <a:rPr lang="en-US" dirty="0" err="1"/>
              <a:t>temperatur</a:t>
            </a:r>
            <a:r>
              <a:rPr lang="ro-RO" dirty="0"/>
              <a:t>ă</a:t>
            </a:r>
            <a:r>
              <a:rPr lang="en-US" dirty="0"/>
              <a:t>. Dar </a:t>
            </a:r>
            <a:r>
              <a:rPr lang="en-US" dirty="0" err="1"/>
              <a:t>presiunea</a:t>
            </a:r>
            <a:r>
              <a:rPr lang="en-US" dirty="0"/>
              <a:t> </a:t>
            </a:r>
            <a:r>
              <a:rPr lang="ro-RO" dirty="0"/>
              <a:t>ș</a:t>
            </a:r>
            <a:r>
              <a:rPr lang="en-US" dirty="0" err="1"/>
              <a:t>i</a:t>
            </a:r>
            <a:r>
              <a:rPr lang="en-US" dirty="0"/>
              <a:t> </a:t>
            </a:r>
            <a:r>
              <a:rPr lang="en-US" dirty="0" err="1"/>
              <a:t>temperatura</a:t>
            </a:r>
            <a:r>
              <a:rPr lang="en-US" dirty="0"/>
              <a:t> pot varia </a:t>
            </a:r>
            <a:r>
              <a:rPr lang="ro-RO" dirty="0"/>
              <a:t>î</a:t>
            </a:r>
            <a:r>
              <a:rPr lang="en-US" dirty="0"/>
              <a:t>n </a:t>
            </a:r>
            <a:r>
              <a:rPr lang="en-US" dirty="0" err="1"/>
              <a:t>timp</a:t>
            </a:r>
            <a:r>
              <a:rPr lang="en-US" dirty="0"/>
              <a:t> </a:t>
            </a:r>
            <a:r>
              <a:rPr lang="ro-RO" dirty="0"/>
              <a:t>ș</a:t>
            </a:r>
            <a:r>
              <a:rPr lang="en-US" dirty="0" err="1"/>
              <a:t>i</a:t>
            </a:r>
            <a:r>
              <a:rPr lang="en-US" dirty="0"/>
              <a:t> spa</a:t>
            </a:r>
            <a:r>
              <a:rPr lang="ro-RO" dirty="0"/>
              <a:t>ț</a:t>
            </a:r>
            <a:r>
              <a:rPr lang="en-US" dirty="0" err="1"/>
              <a:t>iu</a:t>
            </a:r>
            <a:r>
              <a:rPr lang="en-US" dirty="0"/>
              <a:t>, </a:t>
            </a:r>
            <a:r>
              <a:rPr lang="en-US" dirty="0" err="1"/>
              <a:t>deci</a:t>
            </a:r>
            <a:r>
              <a:rPr lang="en-US" dirty="0"/>
              <a:t> </a:t>
            </a:r>
            <a:r>
              <a:rPr lang="ro-RO" dirty="0"/>
              <a:t>ș</a:t>
            </a:r>
            <a:r>
              <a:rPr lang="en-US" dirty="0" err="1"/>
              <a:t>i</a:t>
            </a:r>
            <a:r>
              <a:rPr lang="en-US" dirty="0"/>
              <a:t> </a:t>
            </a:r>
            <a:r>
              <a:rPr lang="en-US" dirty="0" err="1"/>
              <a:t>densitatea</a:t>
            </a:r>
            <a:r>
              <a:rPr lang="en-US" dirty="0"/>
              <a:t> </a:t>
            </a:r>
            <a:r>
              <a:rPr lang="en-US" dirty="0" err="1"/>
              <a:t>va</a:t>
            </a:r>
            <a:r>
              <a:rPr lang="en-US" dirty="0"/>
              <a:t> fi o </a:t>
            </a:r>
            <a:r>
              <a:rPr lang="en-US" dirty="0" err="1"/>
              <a:t>func</a:t>
            </a:r>
            <a:r>
              <a:rPr lang="ro-RO" dirty="0"/>
              <a:t>ț</a:t>
            </a:r>
            <a:r>
              <a:rPr lang="en-US" dirty="0" err="1"/>
              <a:t>ie</a:t>
            </a:r>
            <a:r>
              <a:rPr lang="en-US" dirty="0"/>
              <a:t> de </a:t>
            </a:r>
            <a:r>
              <a:rPr lang="en-US" dirty="0" err="1"/>
              <a:t>timp</a:t>
            </a:r>
            <a:r>
              <a:rPr lang="en-US" dirty="0"/>
              <a:t> </a:t>
            </a:r>
            <a:r>
              <a:rPr lang="ro-RO" dirty="0"/>
              <a:t>ș</a:t>
            </a:r>
            <a:r>
              <a:rPr lang="en-US" dirty="0" err="1"/>
              <a:t>i</a:t>
            </a:r>
            <a:r>
              <a:rPr lang="en-US" dirty="0"/>
              <a:t> spa</a:t>
            </a:r>
            <a:r>
              <a:rPr lang="ro-RO" dirty="0"/>
              <a:t>ț</a:t>
            </a:r>
            <a:r>
              <a:rPr lang="en-US" dirty="0" err="1"/>
              <a:t>iu</a:t>
            </a:r>
            <a:r>
              <a:rPr lang="en-US" b="1" dirty="0"/>
              <a:t>, </a:t>
            </a:r>
            <a:r>
              <a:rPr lang="el-GR" b="1" dirty="0"/>
              <a:t>ρ = ρ(</a:t>
            </a:r>
            <a:r>
              <a:rPr lang="en-US" b="1" dirty="0"/>
              <a:t>x, t)</a:t>
            </a:r>
            <a:r>
              <a:rPr lang="en-US" dirty="0"/>
              <a:t>. </a:t>
            </a:r>
            <a:r>
              <a:rPr lang="ro-RO" dirty="0"/>
              <a:t>Î</a:t>
            </a:r>
            <a:r>
              <a:rPr lang="en-US" dirty="0" err="1"/>
              <a:t>ntruc</a:t>
            </a:r>
            <a:r>
              <a:rPr lang="ro-RO" dirty="0"/>
              <a:t>â</a:t>
            </a:r>
            <a:r>
              <a:rPr lang="en-US" dirty="0"/>
              <a:t>t </a:t>
            </a:r>
            <a:r>
              <a:rPr lang="en-US" dirty="0" err="1"/>
              <a:t>densitatea</a:t>
            </a:r>
            <a:r>
              <a:rPr lang="en-US" dirty="0"/>
              <a:t> </a:t>
            </a:r>
            <a:r>
              <a:rPr lang="en-US" dirty="0" err="1"/>
              <a:t>poate</a:t>
            </a:r>
            <a:r>
              <a:rPr lang="en-US" dirty="0"/>
              <a:t> varia </a:t>
            </a:r>
            <a:r>
              <a:rPr lang="ro-RO" dirty="0"/>
              <a:t>în</a:t>
            </a:r>
            <a:r>
              <a:rPr lang="en-US" dirty="0"/>
              <a:t> spa</a:t>
            </a:r>
            <a:r>
              <a:rPr lang="ro-RO" dirty="0"/>
              <a:t>ț</a:t>
            </a:r>
            <a:r>
              <a:rPr lang="en-US" dirty="0" err="1"/>
              <a:t>iu</a:t>
            </a:r>
            <a:r>
              <a:rPr lang="en-US" dirty="0"/>
              <a:t> </a:t>
            </a:r>
            <a:r>
              <a:rPr lang="en-US" dirty="0" err="1"/>
              <a:t>pentru</a:t>
            </a:r>
            <a:r>
              <a:rPr lang="en-US" dirty="0"/>
              <a:t> un fluid </a:t>
            </a:r>
            <a:r>
              <a:rPr lang="en-US" dirty="0" err="1"/>
              <a:t>neomogen</a:t>
            </a:r>
            <a:r>
              <a:rPr lang="en-US" dirty="0"/>
              <a:t>, </a:t>
            </a:r>
            <a:r>
              <a:rPr lang="en-US" dirty="0" err="1"/>
              <a:t>pentru</a:t>
            </a:r>
            <a:r>
              <a:rPr lang="en-US" dirty="0"/>
              <a:t> a g</a:t>
            </a:r>
            <a:r>
              <a:rPr lang="ro-RO" dirty="0"/>
              <a:t>ă</a:t>
            </a:r>
            <a:r>
              <a:rPr lang="en-US" dirty="0" err="1"/>
              <a:t>si</a:t>
            </a:r>
            <a:r>
              <a:rPr lang="en-US" dirty="0"/>
              <a:t> masa </a:t>
            </a:r>
            <a:r>
              <a:rPr lang="ro-RO" dirty="0"/>
              <a:t>î</a:t>
            </a:r>
            <a:r>
              <a:rPr lang="en-US" dirty="0" err="1"/>
              <a:t>ntregului</a:t>
            </a:r>
            <a:r>
              <a:rPr lang="en-US" dirty="0"/>
              <a:t> </a:t>
            </a:r>
            <a:r>
              <a:rPr lang="en-US" dirty="0" err="1"/>
              <a:t>corp</a:t>
            </a:r>
            <a:r>
              <a:rPr lang="en-US" dirty="0"/>
              <a:t> </a:t>
            </a:r>
            <a:r>
              <a:rPr lang="en-US" dirty="0" err="1"/>
              <a:t>va</a:t>
            </a:r>
            <a:r>
              <a:rPr lang="en-US" dirty="0"/>
              <a:t> </a:t>
            </a:r>
            <a:r>
              <a:rPr lang="en-US" dirty="0" err="1"/>
              <a:t>trebui</a:t>
            </a:r>
            <a:r>
              <a:rPr lang="en-US" dirty="0"/>
              <a:t> s</a:t>
            </a:r>
            <a:r>
              <a:rPr lang="ro-RO" dirty="0"/>
              <a:t>ă</a:t>
            </a:r>
            <a:r>
              <a:rPr lang="en-US" dirty="0"/>
              <a:t> </a:t>
            </a:r>
            <a:r>
              <a:rPr lang="en-US" dirty="0" err="1"/>
              <a:t>integr</a:t>
            </a:r>
            <a:r>
              <a:rPr lang="ro-RO" dirty="0"/>
              <a:t>ă</a:t>
            </a:r>
            <a:r>
              <a:rPr lang="en-US" dirty="0"/>
              <a:t>m pe </a:t>
            </a:r>
            <a:r>
              <a:rPr lang="en-US" dirty="0" err="1"/>
              <a:t>domeniul</a:t>
            </a:r>
            <a:r>
              <a:rPr lang="en-US" dirty="0"/>
              <a:t> fluid </a:t>
            </a:r>
            <a:r>
              <a:rPr lang="en-US" b="1" dirty="0"/>
              <a:t>D(t)</a:t>
            </a:r>
            <a:r>
              <a:rPr lang="en-US" dirty="0"/>
              <a:t>,</a:t>
            </a:r>
            <a:endParaRPr lang="ro-RO" dirty="0"/>
          </a:p>
          <a:p>
            <a:pPr marL="0" indent="0">
              <a:buNone/>
            </a:pPr>
            <a:endParaRPr lang="ro-RO" dirty="0"/>
          </a:p>
          <a:p>
            <a:pPr marL="0" indent="0">
              <a:buNone/>
            </a:pPr>
            <a:endParaRPr lang="ro-RO" dirty="0"/>
          </a:p>
          <a:p>
            <a:pPr marL="0" indent="0">
              <a:buNone/>
            </a:pPr>
            <a:r>
              <a:rPr lang="en-US" dirty="0"/>
              <a:t>Un fluid cu </a:t>
            </a:r>
            <a:r>
              <a:rPr lang="en-US" dirty="0" err="1"/>
              <a:t>densitatea</a:t>
            </a:r>
            <a:r>
              <a:rPr lang="en-US" dirty="0"/>
              <a:t> constant</a:t>
            </a:r>
            <a:r>
              <a:rPr lang="ro-RO" dirty="0"/>
              <a:t>ă</a:t>
            </a:r>
            <a:r>
              <a:rPr lang="en-US" dirty="0"/>
              <a:t> </a:t>
            </a:r>
            <a:r>
              <a:rPr lang="en-US" dirty="0" err="1"/>
              <a:t>este</a:t>
            </a:r>
            <a:r>
              <a:rPr lang="en-US" dirty="0"/>
              <a:t> un fluid </a:t>
            </a:r>
            <a:r>
              <a:rPr lang="en-US" dirty="0" err="1"/>
              <a:t>incompresibil</a:t>
            </a:r>
            <a:r>
              <a:rPr lang="en-US" dirty="0"/>
              <a:t>. </a:t>
            </a:r>
            <a:endParaRPr lang="ro-MD" dirty="0"/>
          </a:p>
          <a:p>
            <a:pPr marL="0" indent="0">
              <a:buNone/>
            </a:pPr>
            <a:r>
              <a:rPr lang="en-US" dirty="0"/>
              <a:t>De </a:t>
            </a:r>
            <a:r>
              <a:rPr lang="en-US" dirty="0" err="1"/>
              <a:t>regul</a:t>
            </a:r>
            <a:r>
              <a:rPr lang="ro-RO" dirty="0"/>
              <a:t>ă</a:t>
            </a:r>
            <a:r>
              <a:rPr lang="en-US" dirty="0"/>
              <a:t>, </a:t>
            </a:r>
            <a:r>
              <a:rPr lang="en-US" dirty="0" err="1"/>
              <a:t>lichidele</a:t>
            </a:r>
            <a:r>
              <a:rPr lang="en-US" dirty="0"/>
              <a:t> se consider</a:t>
            </a:r>
            <a:r>
              <a:rPr lang="ro-RO" dirty="0"/>
              <a:t>ă</a:t>
            </a:r>
            <a:r>
              <a:rPr lang="en-US" dirty="0"/>
              <a:t> </a:t>
            </a:r>
            <a:r>
              <a:rPr lang="en-US" dirty="0" err="1"/>
              <a:t>fluide</a:t>
            </a:r>
            <a:r>
              <a:rPr lang="en-US" dirty="0"/>
              <a:t> </a:t>
            </a:r>
            <a:r>
              <a:rPr lang="en-US" dirty="0" err="1"/>
              <a:t>incompresibile</a:t>
            </a:r>
            <a:r>
              <a:rPr lang="en-US" dirty="0"/>
              <a:t>. </a:t>
            </a:r>
            <a:endParaRPr lang="ro-RO" dirty="0"/>
          </a:p>
          <a:p>
            <a:pPr marL="0" indent="0">
              <a:buNone/>
            </a:pPr>
            <a:r>
              <a:rPr lang="en-US" dirty="0" err="1"/>
              <a:t>Cresc</a:t>
            </a:r>
            <a:r>
              <a:rPr lang="ro-RO" dirty="0"/>
              <a:t>â</a:t>
            </a:r>
            <a:r>
              <a:rPr lang="en-US" dirty="0" err="1"/>
              <a:t>nd</a:t>
            </a:r>
            <a:r>
              <a:rPr lang="en-US" dirty="0"/>
              <a:t> </a:t>
            </a:r>
            <a:r>
              <a:rPr lang="en-US" dirty="0" err="1"/>
              <a:t>presiunea</a:t>
            </a:r>
            <a:r>
              <a:rPr lang="en-US" dirty="0"/>
              <a:t> </a:t>
            </a:r>
            <a:r>
              <a:rPr lang="ro-MD" dirty="0"/>
              <a:t>de la 1 atm la</a:t>
            </a:r>
            <a:r>
              <a:rPr lang="en-US" dirty="0"/>
              <a:t> 220 de atm, </a:t>
            </a:r>
            <a:r>
              <a:rPr lang="en-US" dirty="0" err="1"/>
              <a:t>densitatea</a:t>
            </a:r>
            <a:r>
              <a:rPr lang="en-US" dirty="0"/>
              <a:t> </a:t>
            </a:r>
            <a:r>
              <a:rPr lang="en-US" dirty="0" err="1"/>
              <a:t>lichidului</a:t>
            </a:r>
            <a:r>
              <a:rPr lang="en-US" dirty="0"/>
              <a:t> nu </a:t>
            </a:r>
            <a:r>
              <a:rPr lang="en-US" dirty="0" err="1"/>
              <a:t>cre</a:t>
            </a:r>
            <a:r>
              <a:rPr lang="ro-RO" dirty="0"/>
              <a:t>ș</a:t>
            </a:r>
            <a:r>
              <a:rPr lang="en-US" dirty="0" err="1"/>
              <a:t>te</a:t>
            </a:r>
            <a:r>
              <a:rPr lang="en-US" dirty="0"/>
              <a:t> cu </a:t>
            </a:r>
            <a:r>
              <a:rPr lang="en-US" dirty="0" err="1"/>
              <a:t>mai</a:t>
            </a:r>
            <a:r>
              <a:rPr lang="en-US" dirty="0"/>
              <a:t> </a:t>
            </a:r>
            <a:r>
              <a:rPr lang="en-US" dirty="0" err="1"/>
              <a:t>mult</a:t>
            </a:r>
            <a:r>
              <a:rPr lang="en-US" dirty="0"/>
              <a:t> de </a:t>
            </a:r>
            <a:r>
              <a:rPr lang="ro-RO" dirty="0"/>
              <a:t>1%</a:t>
            </a:r>
            <a:r>
              <a:rPr lang="en-US" dirty="0"/>
              <a:t>. </a:t>
            </a:r>
          </a:p>
        </p:txBody>
      </p:sp>
      <p:pic>
        <p:nvPicPr>
          <p:cNvPr id="5" name="Imagine 4">
            <a:extLst>
              <a:ext uri="{FF2B5EF4-FFF2-40B4-BE49-F238E27FC236}">
                <a16:creationId xmlns:a16="http://schemas.microsoft.com/office/drawing/2014/main" id="{698DBD70-5AA2-77EF-8FFE-35FA1A77BBB5}"/>
              </a:ext>
            </a:extLst>
          </p:cNvPr>
          <p:cNvPicPr>
            <a:picLocks noChangeAspect="1"/>
          </p:cNvPicPr>
          <p:nvPr/>
        </p:nvPicPr>
        <p:blipFill>
          <a:blip r:embed="rId2"/>
          <a:stretch>
            <a:fillRect/>
          </a:stretch>
        </p:blipFill>
        <p:spPr>
          <a:xfrm>
            <a:off x="4742441" y="2852722"/>
            <a:ext cx="2707117" cy="928718"/>
          </a:xfrm>
          <a:prstGeom prst="rect">
            <a:avLst/>
          </a:prstGeom>
        </p:spPr>
      </p:pic>
    </p:spTree>
    <p:extLst>
      <p:ext uri="{BB962C8B-B14F-4D97-AF65-F5344CB8AC3E}">
        <p14:creationId xmlns:p14="http://schemas.microsoft.com/office/powerpoint/2010/main" val="21894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CFD55F3-5A40-B2FC-510A-661E95DEE3F3}"/>
              </a:ext>
            </a:extLst>
          </p:cNvPr>
          <p:cNvSpPr>
            <a:spLocks noGrp="1"/>
          </p:cNvSpPr>
          <p:nvPr>
            <p:ph type="title"/>
          </p:nvPr>
        </p:nvSpPr>
        <p:spPr>
          <a:xfrm>
            <a:off x="3743324" y="191294"/>
            <a:ext cx="4238626" cy="1325563"/>
          </a:xfrm>
        </p:spPr>
        <p:txBody>
          <a:bodyPr/>
          <a:lstStyle/>
          <a:p>
            <a:r>
              <a:rPr lang="ro-RO" b="1" dirty="0"/>
              <a:t>din fizică ... </a:t>
            </a:r>
            <a:endParaRPr lang="en-US" b="1" dirty="0"/>
          </a:p>
        </p:txBody>
      </p:sp>
      <p:sp>
        <p:nvSpPr>
          <p:cNvPr id="3" name="Substituent conținut 2">
            <a:extLst>
              <a:ext uri="{FF2B5EF4-FFF2-40B4-BE49-F238E27FC236}">
                <a16:creationId xmlns:a16="http://schemas.microsoft.com/office/drawing/2014/main" id="{1DB87231-D7AF-A3AE-4F35-12BB923CB65E}"/>
              </a:ext>
            </a:extLst>
          </p:cNvPr>
          <p:cNvSpPr>
            <a:spLocks noGrp="1"/>
          </p:cNvSpPr>
          <p:nvPr>
            <p:ph idx="1"/>
          </p:nvPr>
        </p:nvSpPr>
        <p:spPr/>
        <p:txBody>
          <a:bodyPr>
            <a:normAutofit fontScale="77500" lnSpcReduction="20000"/>
          </a:bodyPr>
          <a:lstStyle/>
          <a:p>
            <a:r>
              <a:rPr lang="ro-RO" dirty="0"/>
              <a:t>Pentru a evalua caracterul unui material în raport cu timpul de observație se introduce numărul Deborah </a:t>
            </a:r>
          </a:p>
          <a:p>
            <a:endParaRPr lang="ro-RO" dirty="0"/>
          </a:p>
          <a:p>
            <a:endParaRPr lang="ro-RO" dirty="0"/>
          </a:p>
          <a:p>
            <a:endParaRPr lang="ro-RO" dirty="0"/>
          </a:p>
          <a:p>
            <a:pPr marL="0" indent="0">
              <a:buNone/>
            </a:pPr>
            <a:r>
              <a:rPr lang="en-US" dirty="0" err="1"/>
              <a:t>raportul</a:t>
            </a:r>
            <a:r>
              <a:rPr lang="en-US" dirty="0"/>
              <a:t> </a:t>
            </a:r>
            <a:r>
              <a:rPr lang="en-US" dirty="0" err="1"/>
              <a:t>dintre</a:t>
            </a:r>
            <a:r>
              <a:rPr lang="en-US" dirty="0"/>
              <a:t> </a:t>
            </a:r>
            <a:r>
              <a:rPr lang="en-US" dirty="0" err="1"/>
              <a:t>timpul</a:t>
            </a:r>
            <a:r>
              <a:rPr lang="en-US" dirty="0"/>
              <a:t> de </a:t>
            </a:r>
            <a:r>
              <a:rPr lang="en-US" dirty="0" err="1"/>
              <a:t>relaxare</a:t>
            </a:r>
            <a:r>
              <a:rPr lang="en-US" dirty="0"/>
              <a:t> al </a:t>
            </a:r>
            <a:r>
              <a:rPr lang="en-US" dirty="0" err="1"/>
              <a:t>materialului</a:t>
            </a:r>
            <a:r>
              <a:rPr lang="en-US" dirty="0"/>
              <a:t> ¸</a:t>
            </a:r>
            <a:r>
              <a:rPr lang="en-US" dirty="0" err="1"/>
              <a:t>si</a:t>
            </a:r>
            <a:r>
              <a:rPr lang="en-US" dirty="0"/>
              <a:t> </a:t>
            </a:r>
            <a:r>
              <a:rPr lang="en-US" dirty="0" err="1"/>
              <a:t>timpul</a:t>
            </a:r>
            <a:r>
              <a:rPr lang="en-US" dirty="0"/>
              <a:t> de </a:t>
            </a:r>
            <a:r>
              <a:rPr lang="en-US" dirty="0" err="1"/>
              <a:t>observat¸ie</a:t>
            </a:r>
            <a:r>
              <a:rPr lang="en-US" dirty="0"/>
              <a:t>. </a:t>
            </a:r>
            <a:endParaRPr lang="ro-RO" dirty="0"/>
          </a:p>
          <a:p>
            <a:pPr marL="0" indent="0">
              <a:buNone/>
            </a:pPr>
            <a:r>
              <a:rPr lang="en-US" dirty="0" err="1"/>
              <a:t>Timpul</a:t>
            </a:r>
            <a:r>
              <a:rPr lang="en-US" dirty="0"/>
              <a:t> de </a:t>
            </a:r>
            <a:r>
              <a:rPr lang="en-US" dirty="0" err="1"/>
              <a:t>relaxare</a:t>
            </a:r>
            <a:r>
              <a:rPr lang="en-US" dirty="0"/>
              <a:t> </a:t>
            </a:r>
            <a:r>
              <a:rPr lang="en-US" dirty="0" err="1"/>
              <a:t>caracterizeaz</a:t>
            </a:r>
            <a:r>
              <a:rPr lang="ro-RO" dirty="0"/>
              <a:t>ă </a:t>
            </a:r>
            <a:r>
              <a:rPr lang="ro-RO" dirty="0" err="1"/>
              <a:t>ră</a:t>
            </a:r>
            <a:r>
              <a:rPr lang="en-US" dirty="0" err="1"/>
              <a:t>spunsul</a:t>
            </a:r>
            <a:r>
              <a:rPr lang="en-US" dirty="0"/>
              <a:t> </a:t>
            </a:r>
            <a:r>
              <a:rPr lang="en-US" dirty="0" err="1"/>
              <a:t>acestuia</a:t>
            </a:r>
            <a:r>
              <a:rPr lang="en-US" dirty="0"/>
              <a:t> </a:t>
            </a:r>
            <a:r>
              <a:rPr lang="ro-RO" dirty="0"/>
              <a:t>î</a:t>
            </a:r>
            <a:r>
              <a:rPr lang="en-US" dirty="0" err="1"/>
              <a:t>ntr</a:t>
            </a:r>
            <a:r>
              <a:rPr lang="en-US" dirty="0"/>
              <a:t>-un </a:t>
            </a:r>
            <a:r>
              <a:rPr lang="en-US" dirty="0" err="1"/>
              <a:t>proces</a:t>
            </a:r>
            <a:r>
              <a:rPr lang="en-US" dirty="0"/>
              <a:t> </a:t>
            </a:r>
            <a:r>
              <a:rPr lang="en-US" dirty="0" err="1"/>
              <a:t>dinamic</a:t>
            </a:r>
            <a:r>
              <a:rPr lang="en-US" dirty="0"/>
              <a:t>, de </a:t>
            </a:r>
            <a:r>
              <a:rPr lang="en-US" dirty="0" err="1"/>
              <a:t>regul</a:t>
            </a:r>
            <a:r>
              <a:rPr lang="ro-RO" dirty="0"/>
              <a:t>ă</a:t>
            </a:r>
            <a:r>
              <a:rPr lang="en-US" dirty="0"/>
              <a:t> o </a:t>
            </a:r>
            <a:r>
              <a:rPr lang="en-US" dirty="0" err="1"/>
              <a:t>func</a:t>
            </a:r>
            <a:r>
              <a:rPr lang="ro-RO" dirty="0"/>
              <a:t>ț</a:t>
            </a:r>
            <a:r>
              <a:rPr lang="en-US" dirty="0" err="1"/>
              <a:t>ie</a:t>
            </a:r>
            <a:r>
              <a:rPr lang="en-US" dirty="0"/>
              <a:t> de </a:t>
            </a:r>
            <a:r>
              <a:rPr lang="en-US" dirty="0" err="1"/>
              <a:t>tipul</a:t>
            </a:r>
            <a:r>
              <a:rPr lang="en-US" dirty="0"/>
              <a:t> de </a:t>
            </a:r>
            <a:r>
              <a:rPr lang="en-US" dirty="0" err="1"/>
              <a:t>solicitare</a:t>
            </a:r>
            <a:r>
              <a:rPr lang="en-US" dirty="0"/>
              <a:t> la care </a:t>
            </a:r>
            <a:r>
              <a:rPr lang="en-US" dirty="0" err="1"/>
              <a:t>este</a:t>
            </a:r>
            <a:r>
              <a:rPr lang="en-US" dirty="0"/>
              <a:t> </a:t>
            </a:r>
            <a:r>
              <a:rPr lang="en-US" dirty="0" err="1"/>
              <a:t>supus</a:t>
            </a:r>
            <a:r>
              <a:rPr lang="en-US" dirty="0"/>
              <a:t> </a:t>
            </a:r>
            <a:r>
              <a:rPr lang="en-US" dirty="0" err="1"/>
              <a:t>materialul</a:t>
            </a:r>
            <a:r>
              <a:rPr lang="en-US" dirty="0"/>
              <a:t>.</a:t>
            </a:r>
            <a:endParaRPr lang="ro-RO" dirty="0"/>
          </a:p>
          <a:p>
            <a:pPr marL="0" indent="0">
              <a:buNone/>
            </a:pPr>
            <a:r>
              <a:rPr lang="en-US" dirty="0"/>
              <a:t>Se </a:t>
            </a:r>
            <a:r>
              <a:rPr lang="en-US" dirty="0" err="1"/>
              <a:t>disting</a:t>
            </a:r>
            <a:r>
              <a:rPr lang="en-US" dirty="0"/>
              <a:t> </a:t>
            </a:r>
            <a:r>
              <a:rPr lang="en-US" dirty="0" err="1"/>
              <a:t>dou</a:t>
            </a:r>
            <a:r>
              <a:rPr lang="ro-RO" dirty="0"/>
              <a:t>ă</a:t>
            </a:r>
            <a:r>
              <a:rPr lang="en-US" dirty="0"/>
              <a:t> </a:t>
            </a:r>
            <a:r>
              <a:rPr lang="en-US" dirty="0" err="1"/>
              <a:t>cazuri</a:t>
            </a:r>
            <a:r>
              <a:rPr lang="en-US" dirty="0"/>
              <a:t> limit</a:t>
            </a:r>
            <a:r>
              <a:rPr lang="ro-RO" dirty="0"/>
              <a:t>ă</a:t>
            </a:r>
            <a:r>
              <a:rPr lang="en-US" dirty="0"/>
              <a:t>: </a:t>
            </a:r>
            <a:endParaRPr lang="ro-RO" dirty="0"/>
          </a:p>
          <a:p>
            <a:pPr marL="0" indent="0">
              <a:buNone/>
            </a:pPr>
            <a:r>
              <a:rPr lang="en-US" dirty="0"/>
              <a:t>De ≪ 1 → </a:t>
            </a:r>
            <a:r>
              <a:rPr lang="en-US" dirty="0" err="1"/>
              <a:t>materialul</a:t>
            </a:r>
            <a:r>
              <a:rPr lang="en-US" dirty="0"/>
              <a:t> se comport</a:t>
            </a:r>
            <a:r>
              <a:rPr lang="ro-RO" dirty="0"/>
              <a:t>ă</a:t>
            </a:r>
            <a:r>
              <a:rPr lang="en-US" dirty="0"/>
              <a:t> ca un fluid, </a:t>
            </a:r>
            <a:endParaRPr lang="ro-RO" dirty="0"/>
          </a:p>
          <a:p>
            <a:pPr marL="0" indent="0">
              <a:buNone/>
            </a:pPr>
            <a:r>
              <a:rPr lang="en-US" dirty="0"/>
              <a:t>De ≫ 1 → </a:t>
            </a:r>
            <a:r>
              <a:rPr lang="en-US" dirty="0" err="1"/>
              <a:t>materialul</a:t>
            </a:r>
            <a:r>
              <a:rPr lang="en-US" dirty="0"/>
              <a:t> se comport</a:t>
            </a:r>
            <a:r>
              <a:rPr lang="ro-RO" dirty="0"/>
              <a:t>ă</a:t>
            </a:r>
            <a:r>
              <a:rPr lang="en-US" dirty="0"/>
              <a:t> ca un solid. </a:t>
            </a:r>
            <a:endParaRPr lang="ro-RO" dirty="0"/>
          </a:p>
          <a:p>
            <a:pPr marL="0" indent="0">
              <a:buNone/>
            </a:pPr>
            <a:r>
              <a:rPr lang="en-US" dirty="0"/>
              <a:t>Dac</a:t>
            </a:r>
            <a:r>
              <a:rPr lang="ro-RO" dirty="0"/>
              <a:t>ă</a:t>
            </a:r>
            <a:r>
              <a:rPr lang="en-US" dirty="0"/>
              <a:t> </a:t>
            </a:r>
            <a:r>
              <a:rPr lang="en-US" dirty="0" err="1"/>
              <a:t>timpul</a:t>
            </a:r>
            <a:r>
              <a:rPr lang="en-US" dirty="0"/>
              <a:t> de </a:t>
            </a:r>
            <a:r>
              <a:rPr lang="en-US" dirty="0" err="1"/>
              <a:t>observa</a:t>
            </a:r>
            <a:r>
              <a:rPr lang="ro-RO" dirty="0"/>
              <a:t>ț</a:t>
            </a:r>
            <a:r>
              <a:rPr lang="en-US" dirty="0" err="1"/>
              <a:t>ie</a:t>
            </a:r>
            <a:r>
              <a:rPr lang="en-US" dirty="0"/>
              <a:t> </a:t>
            </a:r>
            <a:r>
              <a:rPr lang="en-US" dirty="0" err="1"/>
              <a:t>este</a:t>
            </a:r>
            <a:r>
              <a:rPr lang="en-US" dirty="0"/>
              <a:t> </a:t>
            </a:r>
            <a:r>
              <a:rPr lang="en-US" dirty="0" err="1"/>
              <a:t>mult</a:t>
            </a:r>
            <a:r>
              <a:rPr lang="en-US" dirty="0"/>
              <a:t> </a:t>
            </a:r>
            <a:r>
              <a:rPr lang="en-US" dirty="0" err="1"/>
              <a:t>mai</a:t>
            </a:r>
            <a:r>
              <a:rPr lang="en-US" dirty="0"/>
              <a:t> mare dec</a:t>
            </a:r>
            <a:r>
              <a:rPr lang="ro-RO" dirty="0"/>
              <a:t>ă</a:t>
            </a:r>
            <a:r>
              <a:rPr lang="en-US" dirty="0"/>
              <a:t>t </a:t>
            </a:r>
            <a:r>
              <a:rPr lang="en-US" dirty="0" err="1"/>
              <a:t>timpul</a:t>
            </a:r>
            <a:r>
              <a:rPr lang="en-US" dirty="0"/>
              <a:t> de </a:t>
            </a:r>
            <a:r>
              <a:rPr lang="en-US" dirty="0" err="1"/>
              <a:t>relaxare</a:t>
            </a:r>
            <a:r>
              <a:rPr lang="en-US" dirty="0"/>
              <a:t>, </a:t>
            </a:r>
            <a:r>
              <a:rPr lang="en-US" dirty="0" err="1"/>
              <a:t>materialul</a:t>
            </a:r>
            <a:r>
              <a:rPr lang="en-US" dirty="0"/>
              <a:t> se comport</a:t>
            </a:r>
            <a:r>
              <a:rPr lang="ro-RO" dirty="0"/>
              <a:t>ă</a:t>
            </a:r>
            <a:r>
              <a:rPr lang="en-US" dirty="0"/>
              <a:t> ca un fluid.</a:t>
            </a:r>
          </a:p>
        </p:txBody>
      </p:sp>
      <p:pic>
        <p:nvPicPr>
          <p:cNvPr id="5" name="Imagine 4">
            <a:extLst>
              <a:ext uri="{FF2B5EF4-FFF2-40B4-BE49-F238E27FC236}">
                <a16:creationId xmlns:a16="http://schemas.microsoft.com/office/drawing/2014/main" id="{3C919967-140D-5DE3-CD38-0248D3B5A52D}"/>
              </a:ext>
            </a:extLst>
          </p:cNvPr>
          <p:cNvPicPr>
            <a:picLocks noChangeAspect="1"/>
          </p:cNvPicPr>
          <p:nvPr/>
        </p:nvPicPr>
        <p:blipFill>
          <a:blip r:embed="rId2"/>
          <a:stretch>
            <a:fillRect/>
          </a:stretch>
        </p:blipFill>
        <p:spPr>
          <a:xfrm>
            <a:off x="4686300" y="2281208"/>
            <a:ext cx="1674149" cy="953630"/>
          </a:xfrm>
          <a:prstGeom prst="rect">
            <a:avLst/>
          </a:prstGeom>
        </p:spPr>
      </p:pic>
    </p:spTree>
    <p:extLst>
      <p:ext uri="{BB962C8B-B14F-4D97-AF65-F5344CB8AC3E}">
        <p14:creationId xmlns:p14="http://schemas.microsoft.com/office/powerpoint/2010/main" val="429165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29CD309-794F-AC0B-5A90-208F7451D621}"/>
              </a:ext>
            </a:extLst>
          </p:cNvPr>
          <p:cNvSpPr>
            <a:spLocks noGrp="1"/>
          </p:cNvSpPr>
          <p:nvPr>
            <p:ph type="title"/>
          </p:nvPr>
        </p:nvSpPr>
        <p:spPr/>
        <p:txBody>
          <a:bodyPr/>
          <a:lstStyle/>
          <a:p>
            <a:r>
              <a:rPr lang="en-US" dirty="0"/>
              <a:t>Valori de </a:t>
            </a:r>
            <a:r>
              <a:rPr lang="en-US" dirty="0" err="1"/>
              <a:t>densitate</a:t>
            </a:r>
            <a:r>
              <a:rPr lang="en-US" dirty="0"/>
              <a:t> </a:t>
            </a:r>
            <a:r>
              <a:rPr lang="en-US" dirty="0" err="1"/>
              <a:t>pentru</a:t>
            </a:r>
            <a:r>
              <a:rPr lang="en-US" dirty="0"/>
              <a:t> o </a:t>
            </a:r>
            <a:r>
              <a:rPr lang="en-US" dirty="0" err="1"/>
              <a:t>serie</a:t>
            </a:r>
            <a:r>
              <a:rPr lang="en-US" dirty="0"/>
              <a:t> de </a:t>
            </a:r>
            <a:r>
              <a:rPr lang="en-US" dirty="0" err="1"/>
              <a:t>fluide</a:t>
            </a:r>
            <a:r>
              <a:rPr lang="en-US" dirty="0"/>
              <a:t> </a:t>
            </a:r>
            <a:r>
              <a:rPr lang="en-US" dirty="0" err="1"/>
              <a:t>corporale</a:t>
            </a:r>
            <a:endParaRPr lang="en-US" dirty="0"/>
          </a:p>
        </p:txBody>
      </p:sp>
      <p:pic>
        <p:nvPicPr>
          <p:cNvPr id="5" name="Substituent conținut 4">
            <a:extLst>
              <a:ext uri="{FF2B5EF4-FFF2-40B4-BE49-F238E27FC236}">
                <a16:creationId xmlns:a16="http://schemas.microsoft.com/office/drawing/2014/main" id="{73A68DE7-39CA-A76A-92A7-2188B0696F56}"/>
              </a:ext>
            </a:extLst>
          </p:cNvPr>
          <p:cNvPicPr>
            <a:picLocks noGrp="1" noChangeAspect="1"/>
          </p:cNvPicPr>
          <p:nvPr>
            <p:ph idx="1"/>
          </p:nvPr>
        </p:nvPicPr>
        <p:blipFill>
          <a:blip r:embed="rId2"/>
          <a:stretch>
            <a:fillRect/>
          </a:stretch>
        </p:blipFill>
        <p:spPr>
          <a:xfrm>
            <a:off x="3652682" y="1647855"/>
            <a:ext cx="5910418" cy="4845020"/>
          </a:xfrm>
          <a:prstGeom prst="rect">
            <a:avLst/>
          </a:prstGeom>
        </p:spPr>
      </p:pic>
    </p:spTree>
    <p:extLst>
      <p:ext uri="{BB962C8B-B14F-4D97-AF65-F5344CB8AC3E}">
        <p14:creationId xmlns:p14="http://schemas.microsoft.com/office/powerpoint/2010/main" val="358772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B391809-15D3-142A-97D4-01EB51D3A8B1}"/>
              </a:ext>
            </a:extLst>
          </p:cNvPr>
          <p:cNvSpPr>
            <a:spLocks noGrp="1"/>
          </p:cNvSpPr>
          <p:nvPr>
            <p:ph idx="1"/>
          </p:nvPr>
        </p:nvSpPr>
        <p:spPr>
          <a:xfrm>
            <a:off x="623887" y="624680"/>
            <a:ext cx="10944225" cy="5985669"/>
          </a:xfrm>
        </p:spPr>
        <p:txBody>
          <a:bodyPr>
            <a:normAutofit fontScale="92500" lnSpcReduction="20000"/>
          </a:bodyPr>
          <a:lstStyle/>
          <a:p>
            <a:r>
              <a:rPr lang="en-US" dirty="0" err="1"/>
              <a:t>Gazele</a:t>
            </a:r>
            <a:r>
              <a:rPr lang="en-US" dirty="0"/>
              <a:t> sunt </a:t>
            </a:r>
            <a:r>
              <a:rPr lang="en-US" dirty="0" err="1"/>
              <a:t>fluide</a:t>
            </a:r>
            <a:r>
              <a:rPr lang="en-US" dirty="0"/>
              <a:t> </a:t>
            </a:r>
            <a:r>
              <a:rPr lang="en-US" dirty="0" err="1"/>
              <a:t>compresibile</a:t>
            </a:r>
            <a:r>
              <a:rPr lang="en-US" dirty="0"/>
              <a:t>, </a:t>
            </a:r>
            <a:r>
              <a:rPr lang="en-US" dirty="0" err="1"/>
              <a:t>dar</a:t>
            </a:r>
            <a:r>
              <a:rPr lang="en-US" dirty="0"/>
              <a:t> </a:t>
            </a:r>
            <a:r>
              <a:rPr lang="ro-RO" dirty="0"/>
              <a:t>î</a:t>
            </a:r>
            <a:r>
              <a:rPr lang="en-US" dirty="0"/>
              <a:t>n </a:t>
            </a:r>
            <a:r>
              <a:rPr lang="en-US" dirty="0" err="1"/>
              <a:t>anumite</a:t>
            </a:r>
            <a:r>
              <a:rPr lang="en-US" dirty="0"/>
              <a:t> </a:t>
            </a:r>
            <a:r>
              <a:rPr lang="en-US" dirty="0" err="1"/>
              <a:t>condi</a:t>
            </a:r>
            <a:r>
              <a:rPr lang="ro-RO" dirty="0"/>
              <a:t>ț</a:t>
            </a:r>
            <a:r>
              <a:rPr lang="en-US" dirty="0"/>
              <a:t>ii </a:t>
            </a:r>
            <a:r>
              <a:rPr lang="en-US" dirty="0" err="1"/>
              <a:t>curgerea</a:t>
            </a:r>
            <a:r>
              <a:rPr lang="en-US" dirty="0"/>
              <a:t> lor </a:t>
            </a:r>
            <a:r>
              <a:rPr lang="en-US" dirty="0" err="1"/>
              <a:t>poate</a:t>
            </a:r>
            <a:r>
              <a:rPr lang="en-US" dirty="0"/>
              <a:t> fi</a:t>
            </a:r>
            <a:r>
              <a:rPr lang="ro-RO" dirty="0"/>
              <a:t> </a:t>
            </a:r>
            <a:r>
              <a:rPr lang="en-US" dirty="0" err="1"/>
              <a:t>considerat</a:t>
            </a:r>
            <a:r>
              <a:rPr lang="ro-RO" dirty="0"/>
              <a:t>ă</a:t>
            </a:r>
            <a:r>
              <a:rPr lang="en-US" dirty="0"/>
              <a:t> </a:t>
            </a:r>
            <a:r>
              <a:rPr lang="en-US" dirty="0" err="1"/>
              <a:t>incompresibil</a:t>
            </a:r>
            <a:r>
              <a:rPr lang="ro-RO" dirty="0"/>
              <a:t>ă</a:t>
            </a:r>
            <a:r>
              <a:rPr lang="en-US" dirty="0"/>
              <a:t>. </a:t>
            </a:r>
            <a:r>
              <a:rPr lang="en-US" dirty="0" err="1"/>
              <a:t>Efectele</a:t>
            </a:r>
            <a:r>
              <a:rPr lang="en-US" dirty="0"/>
              <a:t> </a:t>
            </a:r>
            <a:r>
              <a:rPr lang="en-US" dirty="0" err="1"/>
              <a:t>compresibilit</a:t>
            </a:r>
            <a:r>
              <a:rPr lang="ro-RO" dirty="0" err="1"/>
              <a:t>ăț</a:t>
            </a:r>
            <a:r>
              <a:rPr lang="en-US" dirty="0"/>
              <a:t>ii pot fi </a:t>
            </a:r>
            <a:r>
              <a:rPr lang="en-US" dirty="0" err="1"/>
              <a:t>neglijate</a:t>
            </a:r>
            <a:r>
              <a:rPr lang="en-US" dirty="0"/>
              <a:t> </a:t>
            </a:r>
            <a:r>
              <a:rPr lang="en-US" dirty="0" err="1"/>
              <a:t>dac</a:t>
            </a:r>
            <a:r>
              <a:rPr lang="ro-RO" dirty="0"/>
              <a:t>ă</a:t>
            </a:r>
          </a:p>
          <a:p>
            <a:endParaRPr lang="ro-RO" dirty="0"/>
          </a:p>
          <a:p>
            <a:endParaRPr lang="ro-RO" dirty="0"/>
          </a:p>
          <a:p>
            <a:pPr marL="0" indent="0">
              <a:buNone/>
            </a:pPr>
            <a:r>
              <a:rPr lang="en-US" dirty="0" err="1"/>
              <a:t>unde</a:t>
            </a:r>
            <a:r>
              <a:rPr lang="en-US" dirty="0"/>
              <a:t> </a:t>
            </a:r>
            <a:r>
              <a:rPr lang="en-US" dirty="0">
                <a:solidFill>
                  <a:srgbClr val="FF0000"/>
                </a:solidFill>
              </a:rPr>
              <a:t>M</a:t>
            </a:r>
            <a:r>
              <a:rPr lang="en-US" dirty="0"/>
              <a:t> </a:t>
            </a:r>
            <a:r>
              <a:rPr lang="ro-RO" dirty="0"/>
              <a:t>-</a:t>
            </a:r>
            <a:r>
              <a:rPr lang="en-US" dirty="0"/>
              <a:t> num</a:t>
            </a:r>
            <a:r>
              <a:rPr lang="ro-RO" dirty="0"/>
              <a:t>ă</a:t>
            </a:r>
            <a:r>
              <a:rPr lang="en-US" dirty="0" err="1"/>
              <a:t>rul</a:t>
            </a:r>
            <a:r>
              <a:rPr lang="en-US" dirty="0"/>
              <a:t> </a:t>
            </a:r>
            <a:r>
              <a:rPr lang="en-US" dirty="0" err="1"/>
              <a:t>lui</a:t>
            </a:r>
            <a:r>
              <a:rPr lang="en-US" dirty="0"/>
              <a:t> Mach, </a:t>
            </a:r>
            <a:r>
              <a:rPr lang="en-US" dirty="0">
                <a:solidFill>
                  <a:srgbClr val="FF0000"/>
                </a:solidFill>
              </a:rPr>
              <a:t>V</a:t>
            </a:r>
            <a:r>
              <a:rPr lang="en-US" dirty="0"/>
              <a:t> </a:t>
            </a:r>
            <a:r>
              <a:rPr lang="ro-RO" dirty="0"/>
              <a:t>-</a:t>
            </a:r>
            <a:r>
              <a:rPr lang="en-US" dirty="0"/>
              <a:t> </a:t>
            </a:r>
            <a:r>
              <a:rPr lang="en-US" dirty="0" err="1"/>
              <a:t>viteza</a:t>
            </a:r>
            <a:r>
              <a:rPr lang="en-US" dirty="0"/>
              <a:t> de </a:t>
            </a:r>
            <a:r>
              <a:rPr lang="en-US" dirty="0" err="1"/>
              <a:t>curgere</a:t>
            </a:r>
            <a:r>
              <a:rPr lang="en-US" dirty="0"/>
              <a:t>, </a:t>
            </a:r>
            <a:r>
              <a:rPr lang="en-US" dirty="0" err="1"/>
              <a:t>iar</a:t>
            </a:r>
            <a:r>
              <a:rPr lang="en-US" dirty="0"/>
              <a:t> </a:t>
            </a:r>
            <a:r>
              <a:rPr lang="en-US" dirty="0">
                <a:solidFill>
                  <a:srgbClr val="FF0000"/>
                </a:solidFill>
              </a:rPr>
              <a:t>c</a:t>
            </a:r>
            <a:r>
              <a:rPr lang="en-US" dirty="0"/>
              <a:t> </a:t>
            </a:r>
            <a:r>
              <a:rPr lang="ro-RO" dirty="0"/>
              <a:t>- </a:t>
            </a:r>
            <a:r>
              <a:rPr lang="en-US" dirty="0" err="1"/>
              <a:t>viteza</a:t>
            </a:r>
            <a:r>
              <a:rPr lang="en-US" dirty="0"/>
              <a:t> </a:t>
            </a:r>
            <a:r>
              <a:rPr lang="en-US" dirty="0" err="1"/>
              <a:t>sunetului</a:t>
            </a:r>
            <a:r>
              <a:rPr lang="en-US" dirty="0"/>
              <a:t> </a:t>
            </a:r>
            <a:r>
              <a:rPr lang="en-US" dirty="0" err="1"/>
              <a:t>prin</a:t>
            </a:r>
            <a:r>
              <a:rPr lang="en-US" dirty="0"/>
              <a:t> </a:t>
            </a:r>
            <a:r>
              <a:rPr lang="en-US" dirty="0" err="1"/>
              <a:t>acel</a:t>
            </a:r>
            <a:r>
              <a:rPr lang="en-US" dirty="0"/>
              <a:t> gaz. </a:t>
            </a:r>
            <a:endParaRPr lang="ro-RO" dirty="0"/>
          </a:p>
          <a:p>
            <a:pPr marL="0" indent="0">
              <a:buNone/>
            </a:pPr>
            <a:r>
              <a:rPr lang="ro-RO" dirty="0"/>
              <a:t>Î</a:t>
            </a:r>
            <a:r>
              <a:rPr lang="en-US" dirty="0" err="1"/>
              <a:t>ntr</a:t>
            </a:r>
            <a:r>
              <a:rPr lang="en-US" dirty="0"/>
              <a:t>-un </a:t>
            </a:r>
            <a:r>
              <a:rPr lang="en-US" dirty="0" err="1"/>
              <a:t>mediu</a:t>
            </a:r>
            <a:r>
              <a:rPr lang="en-US" dirty="0"/>
              <a:t> </a:t>
            </a:r>
            <a:r>
              <a:rPr lang="en-US" dirty="0" err="1"/>
              <a:t>continuu</a:t>
            </a:r>
            <a:r>
              <a:rPr lang="en-US" dirty="0"/>
              <a:t> fluid, </a:t>
            </a:r>
            <a:r>
              <a:rPr lang="en-US" dirty="0" err="1"/>
              <a:t>perturba</a:t>
            </a:r>
            <a:r>
              <a:rPr lang="ro-RO" dirty="0"/>
              <a:t>ț</a:t>
            </a:r>
            <a:r>
              <a:rPr lang="en-US" dirty="0" err="1"/>
              <a:t>iile</a:t>
            </a:r>
            <a:r>
              <a:rPr lang="en-US" dirty="0"/>
              <a:t> se pot </a:t>
            </a:r>
            <a:r>
              <a:rPr lang="en-US" dirty="0" err="1"/>
              <a:t>transmite</a:t>
            </a:r>
            <a:r>
              <a:rPr lang="en-US" dirty="0"/>
              <a:t> sub forma </a:t>
            </a:r>
            <a:r>
              <a:rPr lang="en-US" dirty="0" err="1"/>
              <a:t>unor</a:t>
            </a:r>
            <a:r>
              <a:rPr lang="en-US" dirty="0"/>
              <a:t> </a:t>
            </a:r>
            <a:r>
              <a:rPr lang="en-US" dirty="0" err="1"/>
              <a:t>unde</a:t>
            </a:r>
            <a:r>
              <a:rPr lang="en-US" dirty="0"/>
              <a:t> </a:t>
            </a:r>
            <a:r>
              <a:rPr lang="en-US" dirty="0" err="1"/>
              <a:t>sonore</a:t>
            </a:r>
            <a:r>
              <a:rPr lang="en-US" dirty="0"/>
              <a:t> (</a:t>
            </a:r>
            <a:r>
              <a:rPr lang="en-US" dirty="0" err="1"/>
              <a:t>unde</a:t>
            </a:r>
            <a:r>
              <a:rPr lang="en-US" dirty="0"/>
              <a:t> </a:t>
            </a:r>
            <a:r>
              <a:rPr lang="en-US" dirty="0" err="1"/>
              <a:t>longitudinale</a:t>
            </a:r>
            <a:r>
              <a:rPr lang="en-US" dirty="0"/>
              <a:t> care pun </a:t>
            </a:r>
            <a:r>
              <a:rPr lang="ro-RO" dirty="0"/>
              <a:t>î</a:t>
            </a:r>
            <a:r>
              <a:rPr lang="en-US" dirty="0"/>
              <a:t>n </a:t>
            </a:r>
            <a:r>
              <a:rPr lang="en-US" dirty="0" err="1"/>
              <a:t>eviden</a:t>
            </a:r>
            <a:r>
              <a:rPr lang="ro-RO" dirty="0" err="1"/>
              <a:t>ță</a:t>
            </a:r>
            <a:r>
              <a:rPr lang="en-US" dirty="0"/>
              <a:t> </a:t>
            </a:r>
            <a:r>
              <a:rPr lang="en-US" dirty="0" err="1"/>
              <a:t>caracterul</a:t>
            </a:r>
            <a:r>
              <a:rPr lang="en-US" dirty="0"/>
              <a:t> elastic al </a:t>
            </a:r>
            <a:r>
              <a:rPr lang="en-US" dirty="0" err="1"/>
              <a:t>fluidului</a:t>
            </a:r>
            <a:r>
              <a:rPr lang="en-US" dirty="0"/>
              <a:t>).</a:t>
            </a:r>
            <a:endParaRPr lang="ro-RO" dirty="0"/>
          </a:p>
          <a:p>
            <a:r>
              <a:rPr lang="en-US" dirty="0"/>
              <a:t>Fluidele </a:t>
            </a:r>
            <a:r>
              <a:rPr lang="ro-RO" dirty="0" err="1"/>
              <a:t>îș</a:t>
            </a:r>
            <a:r>
              <a:rPr lang="en-US" dirty="0"/>
              <a:t> manifest</a:t>
            </a:r>
            <a:r>
              <a:rPr lang="ro-RO" dirty="0"/>
              <a:t>ă</a:t>
            </a:r>
            <a:r>
              <a:rPr lang="en-US" dirty="0"/>
              <a:t> </a:t>
            </a:r>
            <a:r>
              <a:rPr lang="en-US" dirty="0" err="1"/>
              <a:t>elasticitatea</a:t>
            </a:r>
            <a:r>
              <a:rPr lang="en-US" dirty="0"/>
              <a:t> </a:t>
            </a:r>
            <a:r>
              <a:rPr lang="en-US" dirty="0" err="1"/>
              <a:t>exclusiv</a:t>
            </a:r>
            <a:r>
              <a:rPr lang="en-US" dirty="0"/>
              <a:t> </a:t>
            </a:r>
            <a:r>
              <a:rPr lang="en-US" dirty="0" err="1"/>
              <a:t>relativ</a:t>
            </a:r>
            <a:r>
              <a:rPr lang="en-US" dirty="0"/>
              <a:t> la </a:t>
            </a:r>
            <a:r>
              <a:rPr lang="en-US" dirty="0" err="1"/>
              <a:t>efortul</a:t>
            </a:r>
            <a:r>
              <a:rPr lang="en-US" dirty="0"/>
              <a:t> normal de </a:t>
            </a:r>
            <a:r>
              <a:rPr lang="en-US" dirty="0" err="1"/>
              <a:t>compresiune</a:t>
            </a:r>
            <a:r>
              <a:rPr lang="en-US" dirty="0"/>
              <a:t>, </a:t>
            </a:r>
            <a:endParaRPr lang="ro-RO" dirty="0"/>
          </a:p>
          <a:p>
            <a:endParaRPr lang="ro-RO" dirty="0"/>
          </a:p>
          <a:p>
            <a:endParaRPr lang="ro-RO" dirty="0"/>
          </a:p>
          <a:p>
            <a:endParaRPr lang="ro-RO" dirty="0"/>
          </a:p>
          <a:p>
            <a:r>
              <a:rPr lang="en-US" dirty="0" err="1"/>
              <a:t>Aceast</a:t>
            </a:r>
            <a:r>
              <a:rPr lang="ro-RO" dirty="0"/>
              <a:t>ă</a:t>
            </a:r>
            <a:r>
              <a:rPr lang="en-US" dirty="0"/>
              <a:t> </a:t>
            </a:r>
            <a:r>
              <a:rPr lang="en-US" dirty="0" err="1"/>
              <a:t>rela</a:t>
            </a:r>
            <a:r>
              <a:rPr lang="ro-RO" dirty="0"/>
              <a:t>ț</a:t>
            </a:r>
            <a:r>
              <a:rPr lang="en-US" dirty="0" err="1"/>
              <a:t>ie</a:t>
            </a:r>
            <a:r>
              <a:rPr lang="en-US" dirty="0"/>
              <a:t> </a:t>
            </a:r>
            <a:r>
              <a:rPr lang="en-US" dirty="0" err="1"/>
              <a:t>implic</a:t>
            </a:r>
            <a:r>
              <a:rPr lang="ro-RO" dirty="0"/>
              <a:t>ă</a:t>
            </a:r>
            <a:r>
              <a:rPr lang="en-US" dirty="0"/>
              <a:t> un </a:t>
            </a:r>
            <a:r>
              <a:rPr lang="en-US" dirty="0" err="1"/>
              <a:t>rezultat</a:t>
            </a:r>
            <a:r>
              <a:rPr lang="en-US" dirty="0"/>
              <a:t> </a:t>
            </a:r>
            <a:r>
              <a:rPr lang="en-US" dirty="0" err="1"/>
              <a:t>nerealist</a:t>
            </a:r>
            <a:r>
              <a:rPr lang="en-US" dirty="0"/>
              <a:t> </a:t>
            </a:r>
            <a:r>
              <a:rPr lang="en-US" dirty="0" err="1"/>
              <a:t>pentru</a:t>
            </a:r>
            <a:r>
              <a:rPr lang="en-US" dirty="0"/>
              <a:t> un fluid </a:t>
            </a:r>
            <a:r>
              <a:rPr lang="en-US" dirty="0" err="1"/>
              <a:t>incompresibil</a:t>
            </a:r>
            <a:r>
              <a:rPr lang="en-US" dirty="0"/>
              <a:t> </a:t>
            </a:r>
            <a:r>
              <a:rPr lang="ro-RO" dirty="0"/>
              <a:t>       </a:t>
            </a:r>
            <a:r>
              <a:rPr lang="en-US" dirty="0"/>
              <a:t>(c → ∞). </a:t>
            </a:r>
            <a:r>
              <a:rPr lang="en-US" dirty="0" err="1"/>
              <a:t>Pentru</a:t>
            </a:r>
            <a:r>
              <a:rPr lang="en-US" dirty="0"/>
              <a:t> </a:t>
            </a:r>
            <a:r>
              <a:rPr lang="en-US" dirty="0" err="1"/>
              <a:t>aer</a:t>
            </a:r>
            <a:r>
              <a:rPr lang="en-US" dirty="0"/>
              <a:t> c ≈ 340 m/s, </a:t>
            </a:r>
            <a:r>
              <a:rPr lang="en-US" dirty="0" err="1"/>
              <a:t>pentru</a:t>
            </a:r>
            <a:r>
              <a:rPr lang="en-US" dirty="0"/>
              <a:t> </a:t>
            </a:r>
            <a:r>
              <a:rPr lang="en-US" dirty="0" err="1"/>
              <a:t>vapori</a:t>
            </a:r>
            <a:r>
              <a:rPr lang="en-US" dirty="0"/>
              <a:t> c ≈ 450 m/s, </a:t>
            </a:r>
            <a:r>
              <a:rPr lang="en-US" dirty="0" err="1"/>
              <a:t>pentru</a:t>
            </a:r>
            <a:r>
              <a:rPr lang="en-US" dirty="0"/>
              <a:t> ap</a:t>
            </a:r>
            <a:r>
              <a:rPr lang="ro-RO" dirty="0"/>
              <a:t>ă</a:t>
            </a:r>
            <a:r>
              <a:rPr lang="en-US" dirty="0"/>
              <a:t> c ≈ 1400 m/s, </a:t>
            </a:r>
            <a:r>
              <a:rPr lang="en-US" dirty="0" err="1"/>
              <a:t>iar</a:t>
            </a:r>
            <a:r>
              <a:rPr lang="en-US" dirty="0"/>
              <a:t> </a:t>
            </a:r>
            <a:r>
              <a:rPr lang="en-US" dirty="0" err="1"/>
              <a:t>pentru</a:t>
            </a:r>
            <a:r>
              <a:rPr lang="en-US" dirty="0"/>
              <a:t> </a:t>
            </a:r>
            <a:r>
              <a:rPr lang="en-US" dirty="0" err="1"/>
              <a:t>ghea</a:t>
            </a:r>
            <a:r>
              <a:rPr lang="ro-RO" dirty="0" err="1"/>
              <a:t>ță</a:t>
            </a:r>
            <a:r>
              <a:rPr lang="en-US" dirty="0"/>
              <a:t> c ≈ 3800 m/s. </a:t>
            </a:r>
          </a:p>
        </p:txBody>
      </p:sp>
      <p:pic>
        <p:nvPicPr>
          <p:cNvPr id="5" name="Imagine 4">
            <a:extLst>
              <a:ext uri="{FF2B5EF4-FFF2-40B4-BE49-F238E27FC236}">
                <a16:creationId xmlns:a16="http://schemas.microsoft.com/office/drawing/2014/main" id="{699A8739-DB56-ECE5-F8E7-5D55D0EA9894}"/>
              </a:ext>
            </a:extLst>
          </p:cNvPr>
          <p:cNvPicPr>
            <a:picLocks noChangeAspect="1"/>
          </p:cNvPicPr>
          <p:nvPr/>
        </p:nvPicPr>
        <p:blipFill>
          <a:blip r:embed="rId2"/>
          <a:stretch>
            <a:fillRect/>
          </a:stretch>
        </p:blipFill>
        <p:spPr>
          <a:xfrm>
            <a:off x="4838405" y="4081424"/>
            <a:ext cx="1785988" cy="1404976"/>
          </a:xfrm>
          <a:prstGeom prst="rect">
            <a:avLst/>
          </a:prstGeom>
        </p:spPr>
      </p:pic>
      <p:pic>
        <p:nvPicPr>
          <p:cNvPr id="7" name="Imagine 6">
            <a:extLst>
              <a:ext uri="{FF2B5EF4-FFF2-40B4-BE49-F238E27FC236}">
                <a16:creationId xmlns:a16="http://schemas.microsoft.com/office/drawing/2014/main" id="{C561CBB4-04EA-0CAB-0CBB-9219929B1A17}"/>
              </a:ext>
            </a:extLst>
          </p:cNvPr>
          <p:cNvPicPr>
            <a:picLocks noChangeAspect="1"/>
          </p:cNvPicPr>
          <p:nvPr/>
        </p:nvPicPr>
        <p:blipFill>
          <a:blip r:embed="rId3"/>
          <a:stretch>
            <a:fillRect/>
          </a:stretch>
        </p:blipFill>
        <p:spPr>
          <a:xfrm>
            <a:off x="4819354" y="1162397"/>
            <a:ext cx="1990383" cy="847755"/>
          </a:xfrm>
          <a:prstGeom prst="rect">
            <a:avLst/>
          </a:prstGeom>
        </p:spPr>
      </p:pic>
    </p:spTree>
    <p:extLst>
      <p:ext uri="{BB962C8B-B14F-4D97-AF65-F5344CB8AC3E}">
        <p14:creationId xmlns:p14="http://schemas.microsoft.com/office/powerpoint/2010/main" val="181945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425A986-FC03-1B9F-92B0-11489F47E9B7}"/>
              </a:ext>
            </a:extLst>
          </p:cNvPr>
          <p:cNvSpPr>
            <a:spLocks noGrp="1"/>
          </p:cNvSpPr>
          <p:nvPr>
            <p:ph type="title"/>
          </p:nvPr>
        </p:nvSpPr>
        <p:spPr>
          <a:xfrm>
            <a:off x="838200" y="365126"/>
            <a:ext cx="10515600" cy="768350"/>
          </a:xfrm>
        </p:spPr>
        <p:txBody>
          <a:bodyPr/>
          <a:lstStyle/>
          <a:p>
            <a:r>
              <a:rPr lang="ro-RO" dirty="0"/>
              <a:t>Viscozitate</a:t>
            </a:r>
            <a:endParaRPr lang="en-US" dirty="0"/>
          </a:p>
        </p:txBody>
      </p:sp>
      <p:sp>
        <p:nvSpPr>
          <p:cNvPr id="3" name="Substituent conținut 2">
            <a:extLst>
              <a:ext uri="{FF2B5EF4-FFF2-40B4-BE49-F238E27FC236}">
                <a16:creationId xmlns:a16="http://schemas.microsoft.com/office/drawing/2014/main" id="{F1F32504-3A2F-69BF-B914-4A893B551D2F}"/>
              </a:ext>
            </a:extLst>
          </p:cNvPr>
          <p:cNvSpPr>
            <a:spLocks noGrp="1"/>
          </p:cNvSpPr>
          <p:nvPr>
            <p:ph idx="1"/>
          </p:nvPr>
        </p:nvSpPr>
        <p:spPr>
          <a:xfrm>
            <a:off x="342900" y="1133476"/>
            <a:ext cx="11410950" cy="5043487"/>
          </a:xfrm>
        </p:spPr>
        <p:txBody>
          <a:bodyPr>
            <a:normAutofit fontScale="92500"/>
          </a:bodyPr>
          <a:lstStyle/>
          <a:p>
            <a:r>
              <a:rPr lang="en-US" dirty="0" err="1"/>
              <a:t>Viscozitatea</a:t>
            </a:r>
            <a:r>
              <a:rPr lang="en-US" dirty="0"/>
              <a:t> </a:t>
            </a:r>
            <a:r>
              <a:rPr lang="en-US" dirty="0" err="1"/>
              <a:t>este</a:t>
            </a:r>
            <a:r>
              <a:rPr lang="en-US" dirty="0"/>
              <a:t> o </a:t>
            </a:r>
            <a:r>
              <a:rPr lang="en-US" dirty="0" err="1"/>
              <a:t>func</a:t>
            </a:r>
            <a:r>
              <a:rPr lang="ro-RO" dirty="0"/>
              <a:t>ț</a:t>
            </a:r>
            <a:r>
              <a:rPr lang="en-US" dirty="0" err="1"/>
              <a:t>ie</a:t>
            </a:r>
            <a:r>
              <a:rPr lang="en-US" dirty="0"/>
              <a:t> de material </a:t>
            </a:r>
            <a:r>
              <a:rPr lang="en-US" dirty="0" err="1"/>
              <a:t>ce</a:t>
            </a:r>
            <a:r>
              <a:rPr lang="en-US" dirty="0"/>
              <a:t> </a:t>
            </a:r>
            <a:r>
              <a:rPr lang="en-US" dirty="0" err="1"/>
              <a:t>reprezint</a:t>
            </a:r>
            <a:r>
              <a:rPr lang="ro-RO" dirty="0"/>
              <a:t>ă</a:t>
            </a:r>
            <a:r>
              <a:rPr lang="en-US" dirty="0"/>
              <a:t> o m</a:t>
            </a:r>
            <a:r>
              <a:rPr lang="ro-RO" dirty="0"/>
              <a:t>ă</a:t>
            </a:r>
            <a:r>
              <a:rPr lang="en-US" dirty="0"/>
              <a:t>sur</a:t>
            </a:r>
            <a:r>
              <a:rPr lang="ro-RO" dirty="0"/>
              <a:t>ă</a:t>
            </a:r>
            <a:r>
              <a:rPr lang="en-US" dirty="0"/>
              <a:t> a </a:t>
            </a:r>
            <a:r>
              <a:rPr lang="en-US" dirty="0" err="1"/>
              <a:t>rezisten</a:t>
            </a:r>
            <a:r>
              <a:rPr lang="ro-RO" dirty="0"/>
              <a:t>ț</a:t>
            </a:r>
            <a:r>
              <a:rPr lang="en-US" dirty="0" err="1"/>
              <a:t>ei</a:t>
            </a:r>
            <a:r>
              <a:rPr lang="en-US" dirty="0"/>
              <a:t> la </a:t>
            </a:r>
            <a:r>
              <a:rPr lang="en-US" dirty="0" err="1"/>
              <a:t>deforma</a:t>
            </a:r>
            <a:r>
              <a:rPr lang="ro-RO" dirty="0"/>
              <a:t>ț</a:t>
            </a:r>
            <a:r>
              <a:rPr lang="en-US" dirty="0" err="1"/>
              <a:t>ie</a:t>
            </a:r>
            <a:r>
              <a:rPr lang="en-US" dirty="0"/>
              <a:t> </a:t>
            </a:r>
            <a:r>
              <a:rPr lang="en-US" dirty="0" err="1"/>
              <a:t>asociat</a:t>
            </a:r>
            <a:r>
              <a:rPr lang="ro-RO" dirty="0"/>
              <a:t>ă</a:t>
            </a:r>
            <a:r>
              <a:rPr lang="en-US" dirty="0"/>
              <a:t> </a:t>
            </a:r>
            <a:r>
              <a:rPr lang="en-US" dirty="0" err="1"/>
              <a:t>fluidelor</a:t>
            </a:r>
            <a:r>
              <a:rPr lang="en-US" dirty="0"/>
              <a:t>, </a:t>
            </a:r>
            <a:r>
              <a:rPr lang="en-US" dirty="0" err="1"/>
              <a:t>practic</a:t>
            </a:r>
            <a:r>
              <a:rPr lang="en-US" dirty="0"/>
              <a:t> o m</a:t>
            </a:r>
            <a:r>
              <a:rPr lang="ro-RO" dirty="0"/>
              <a:t>ă</a:t>
            </a:r>
            <a:r>
              <a:rPr lang="en-US" dirty="0"/>
              <a:t>sur</a:t>
            </a:r>
            <a:r>
              <a:rPr lang="ro-RO" dirty="0"/>
              <a:t>ă</a:t>
            </a:r>
            <a:r>
              <a:rPr lang="en-US" dirty="0"/>
              <a:t> a </a:t>
            </a:r>
            <a:r>
              <a:rPr lang="en-US" dirty="0" err="1"/>
              <a:t>frec</a:t>
            </a:r>
            <a:r>
              <a:rPr lang="ro-RO" dirty="0"/>
              <a:t>ă</a:t>
            </a:r>
            <a:r>
              <a:rPr lang="en-US" dirty="0" err="1"/>
              <a:t>rilor</a:t>
            </a:r>
            <a:r>
              <a:rPr lang="en-US" dirty="0"/>
              <a:t> interne </a:t>
            </a:r>
            <a:r>
              <a:rPr lang="en-US" dirty="0" err="1"/>
              <a:t>dintre</a:t>
            </a:r>
            <a:r>
              <a:rPr lang="en-US" dirty="0"/>
              <a:t> </a:t>
            </a:r>
            <a:r>
              <a:rPr lang="en-US" dirty="0" err="1"/>
              <a:t>straturile</a:t>
            </a:r>
            <a:r>
              <a:rPr lang="en-US" dirty="0"/>
              <a:t> de fluid </a:t>
            </a:r>
            <a:r>
              <a:rPr lang="en-US" dirty="0" err="1"/>
              <a:t>aflate</a:t>
            </a:r>
            <a:r>
              <a:rPr lang="en-US" dirty="0"/>
              <a:t> </a:t>
            </a:r>
            <a:r>
              <a:rPr lang="ro-RO" dirty="0"/>
              <a:t>î</a:t>
            </a:r>
            <a:r>
              <a:rPr lang="en-US" dirty="0"/>
              <a:t>n mi</a:t>
            </a:r>
            <a:r>
              <a:rPr lang="ro-RO" dirty="0"/>
              <a:t>ș</a:t>
            </a:r>
            <a:r>
              <a:rPr lang="en-US" dirty="0"/>
              <a:t>care. </a:t>
            </a:r>
            <a:r>
              <a:rPr lang="en-US" dirty="0" err="1"/>
              <a:t>Viscozitatea</a:t>
            </a:r>
            <a:r>
              <a:rPr lang="en-US" dirty="0"/>
              <a:t> </a:t>
            </a:r>
            <a:r>
              <a:rPr lang="en-US" dirty="0" err="1"/>
              <a:t>poate</a:t>
            </a:r>
            <a:r>
              <a:rPr lang="en-US" dirty="0"/>
              <a:t> varia cu </a:t>
            </a:r>
            <a:r>
              <a:rPr lang="en-US" dirty="0" err="1"/>
              <a:t>temperatura</a:t>
            </a:r>
            <a:r>
              <a:rPr lang="en-US" dirty="0"/>
              <a:t> </a:t>
            </a:r>
            <a:r>
              <a:rPr lang="ro-RO" dirty="0"/>
              <a:t>ș</a:t>
            </a:r>
            <a:r>
              <a:rPr lang="en-US" dirty="0" err="1"/>
              <a:t>i</a:t>
            </a:r>
            <a:r>
              <a:rPr lang="en-US" dirty="0"/>
              <a:t> </a:t>
            </a:r>
            <a:r>
              <a:rPr lang="en-US" dirty="0" err="1"/>
              <a:t>presiunea</a:t>
            </a:r>
            <a:r>
              <a:rPr lang="en-US" dirty="0"/>
              <a:t>, </a:t>
            </a:r>
            <a:r>
              <a:rPr lang="ro-RO" dirty="0"/>
              <a:t>î</a:t>
            </a:r>
            <a:r>
              <a:rPr lang="en-US" dirty="0"/>
              <a:t>ns</a:t>
            </a:r>
            <a:r>
              <a:rPr lang="ro-RO" dirty="0"/>
              <a:t>ă</a:t>
            </a:r>
            <a:r>
              <a:rPr lang="en-US" dirty="0"/>
              <a:t> </a:t>
            </a:r>
            <a:r>
              <a:rPr lang="en-US" dirty="0" err="1"/>
              <a:t>dependen</a:t>
            </a:r>
            <a:r>
              <a:rPr lang="ro-RO" dirty="0"/>
              <a:t>ț</a:t>
            </a:r>
            <a:r>
              <a:rPr lang="en-US" dirty="0"/>
              <a:t>a de </a:t>
            </a:r>
            <a:r>
              <a:rPr lang="en-US" dirty="0" err="1"/>
              <a:t>temperatur</a:t>
            </a:r>
            <a:r>
              <a:rPr lang="ro-RO" dirty="0"/>
              <a:t>ă</a:t>
            </a:r>
            <a:r>
              <a:rPr lang="en-US" dirty="0"/>
              <a:t> </a:t>
            </a:r>
            <a:r>
              <a:rPr lang="en-US" dirty="0" err="1"/>
              <a:t>este</a:t>
            </a:r>
            <a:r>
              <a:rPr lang="en-US" dirty="0"/>
              <a:t> </a:t>
            </a:r>
            <a:r>
              <a:rPr lang="en-US" dirty="0" err="1"/>
              <a:t>mai</a:t>
            </a:r>
            <a:r>
              <a:rPr lang="en-US" dirty="0"/>
              <a:t> </a:t>
            </a:r>
            <a:r>
              <a:rPr lang="en-US" dirty="0" err="1"/>
              <a:t>pronun</a:t>
            </a:r>
            <a:r>
              <a:rPr lang="ro-RO" dirty="0"/>
              <a:t>ț</a:t>
            </a:r>
            <a:r>
              <a:rPr lang="en-US" dirty="0"/>
              <a:t>at</a:t>
            </a:r>
            <a:r>
              <a:rPr lang="ro-RO" dirty="0"/>
              <a:t>ă</a:t>
            </a:r>
            <a:r>
              <a:rPr lang="en-US" dirty="0"/>
              <a:t>. La </a:t>
            </a:r>
            <a:r>
              <a:rPr lang="en-US" dirty="0" err="1"/>
              <a:t>fel</a:t>
            </a:r>
            <a:r>
              <a:rPr lang="en-US" dirty="0"/>
              <a:t> ca </a:t>
            </a:r>
            <a:r>
              <a:rPr lang="ro-RO" dirty="0"/>
              <a:t>î</a:t>
            </a:r>
            <a:r>
              <a:rPr lang="en-US" dirty="0"/>
              <a:t>n </a:t>
            </a:r>
            <a:r>
              <a:rPr lang="en-US" dirty="0" err="1"/>
              <a:t>cazul</a:t>
            </a:r>
            <a:r>
              <a:rPr lang="en-US" dirty="0"/>
              <a:t> </a:t>
            </a:r>
            <a:r>
              <a:rPr lang="en-US" dirty="0" err="1"/>
              <a:t>densit</a:t>
            </a:r>
            <a:r>
              <a:rPr lang="ro-RO" dirty="0" err="1"/>
              <a:t>ăți</a:t>
            </a:r>
            <a:r>
              <a:rPr lang="en-US" dirty="0" err="1"/>
              <a:t>i</a:t>
            </a:r>
            <a:r>
              <a:rPr lang="en-US" dirty="0"/>
              <a:t>, </a:t>
            </a:r>
            <a:r>
              <a:rPr lang="en-US" dirty="0" err="1"/>
              <a:t>viscozitatea</a:t>
            </a:r>
            <a:r>
              <a:rPr lang="en-US" dirty="0"/>
              <a:t> </a:t>
            </a:r>
            <a:r>
              <a:rPr lang="en-US" dirty="0" err="1"/>
              <a:t>cre</a:t>
            </a:r>
            <a:r>
              <a:rPr lang="ro-RO" dirty="0"/>
              <a:t>ș</a:t>
            </a:r>
            <a:r>
              <a:rPr lang="en-US" dirty="0" err="1"/>
              <a:t>te</a:t>
            </a:r>
            <a:r>
              <a:rPr lang="en-US" dirty="0"/>
              <a:t> u</a:t>
            </a:r>
            <a:r>
              <a:rPr lang="ro-RO" dirty="0"/>
              <a:t>ș</a:t>
            </a:r>
            <a:r>
              <a:rPr lang="en-US" dirty="0"/>
              <a:t>or cu </a:t>
            </a:r>
            <a:r>
              <a:rPr lang="en-US" dirty="0" err="1"/>
              <a:t>presiunea</a:t>
            </a:r>
            <a:r>
              <a:rPr lang="en-US" dirty="0"/>
              <a:t> (c</a:t>
            </a:r>
            <a:r>
              <a:rPr lang="ro-RO" dirty="0"/>
              <a:t>â</a:t>
            </a:r>
            <a:r>
              <a:rPr lang="en-US" dirty="0" err="1"/>
              <a:t>teva</a:t>
            </a:r>
            <a:r>
              <a:rPr lang="en-US" dirty="0"/>
              <a:t> </a:t>
            </a:r>
            <a:r>
              <a:rPr lang="en-US" dirty="0" err="1"/>
              <a:t>procente</a:t>
            </a:r>
            <a:r>
              <a:rPr lang="en-US" dirty="0"/>
              <a:t> p</a:t>
            </a:r>
            <a:r>
              <a:rPr lang="ro-RO" dirty="0"/>
              <a:t>â</a:t>
            </a:r>
            <a:r>
              <a:rPr lang="en-US" dirty="0"/>
              <a:t>n</a:t>
            </a:r>
            <a:r>
              <a:rPr lang="ro-RO" dirty="0"/>
              <a:t>ă</a:t>
            </a:r>
            <a:r>
              <a:rPr lang="en-US" dirty="0"/>
              <a:t> la 50 atm). </a:t>
            </a:r>
            <a:endParaRPr lang="ro-RO" dirty="0"/>
          </a:p>
          <a:p>
            <a:pPr marL="0" indent="0">
              <a:buNone/>
            </a:pPr>
            <a:r>
              <a:rPr lang="en-US" dirty="0" err="1"/>
              <a:t>Pentru</a:t>
            </a:r>
            <a:r>
              <a:rPr lang="en-US" dirty="0"/>
              <a:t> gaze </a:t>
            </a:r>
            <a:r>
              <a:rPr lang="en-US" dirty="0" err="1"/>
              <a:t>este</a:t>
            </a:r>
            <a:r>
              <a:rPr lang="en-US" dirty="0"/>
              <a:t> </a:t>
            </a:r>
            <a:r>
              <a:rPr lang="en-US" dirty="0" err="1"/>
              <a:t>valabil</a:t>
            </a:r>
            <a:r>
              <a:rPr lang="ro-RO" dirty="0"/>
              <a:t>ă</a:t>
            </a:r>
            <a:r>
              <a:rPr lang="en-US" dirty="0"/>
              <a:t> </a:t>
            </a:r>
            <a:r>
              <a:rPr lang="en-US" dirty="0" err="1"/>
              <a:t>legea</a:t>
            </a:r>
            <a:r>
              <a:rPr lang="en-US" dirty="0"/>
              <a:t> </a:t>
            </a:r>
            <a:r>
              <a:rPr lang="en-US" dirty="0" err="1"/>
              <a:t>lui</a:t>
            </a:r>
            <a:r>
              <a:rPr lang="en-US" dirty="0"/>
              <a:t> Sutherland:</a:t>
            </a:r>
            <a:endParaRPr lang="ro-RO" dirty="0"/>
          </a:p>
          <a:p>
            <a:r>
              <a:rPr lang="en-US" dirty="0" err="1"/>
              <a:t>unde</a:t>
            </a:r>
            <a:r>
              <a:rPr lang="en-US" dirty="0"/>
              <a:t> </a:t>
            </a:r>
            <a:r>
              <a:rPr lang="el-GR" dirty="0"/>
              <a:t>η0 </a:t>
            </a:r>
            <a:r>
              <a:rPr lang="ro-RO" dirty="0"/>
              <a:t>-</a:t>
            </a:r>
            <a:r>
              <a:rPr lang="en-US" dirty="0"/>
              <a:t> </a:t>
            </a:r>
            <a:r>
              <a:rPr lang="en-US" dirty="0" err="1"/>
              <a:t>viscozitatea</a:t>
            </a:r>
            <a:r>
              <a:rPr lang="en-US" dirty="0"/>
              <a:t> de </a:t>
            </a:r>
            <a:r>
              <a:rPr lang="en-US" dirty="0" err="1"/>
              <a:t>referin</a:t>
            </a:r>
            <a:r>
              <a:rPr lang="ro-RO" dirty="0" err="1"/>
              <a:t>ță</a:t>
            </a:r>
            <a:r>
              <a:rPr lang="en-US" dirty="0"/>
              <a:t> a </a:t>
            </a:r>
            <a:r>
              <a:rPr lang="en-US" dirty="0" err="1"/>
              <a:t>unui</a:t>
            </a:r>
            <a:r>
              <a:rPr lang="en-US" dirty="0"/>
              <a:t> </a:t>
            </a:r>
            <a:r>
              <a:rPr lang="en-US" dirty="0" err="1"/>
              <a:t>gaz</a:t>
            </a:r>
            <a:r>
              <a:rPr lang="en-US" dirty="0"/>
              <a:t> la T0, </a:t>
            </a:r>
            <a:r>
              <a:rPr lang="en-US" dirty="0" err="1"/>
              <a:t>iar</a:t>
            </a:r>
            <a:r>
              <a:rPr lang="en-US" dirty="0"/>
              <a:t> C </a:t>
            </a:r>
            <a:r>
              <a:rPr lang="ro-RO" dirty="0"/>
              <a:t>-</a:t>
            </a:r>
            <a:r>
              <a:rPr lang="en-US" dirty="0"/>
              <a:t> </a:t>
            </a:r>
            <a:r>
              <a:rPr lang="en-US" dirty="0" err="1"/>
              <a:t>constanta</a:t>
            </a:r>
            <a:r>
              <a:rPr lang="en-US" dirty="0"/>
              <a:t> </a:t>
            </a:r>
            <a:r>
              <a:rPr lang="en-US" dirty="0" err="1"/>
              <a:t>lui</a:t>
            </a:r>
            <a:r>
              <a:rPr lang="en-US" dirty="0"/>
              <a:t> Sutherland. </a:t>
            </a:r>
            <a:r>
              <a:rPr lang="en-US" dirty="0" err="1"/>
              <a:t>Viscozitatea</a:t>
            </a:r>
            <a:r>
              <a:rPr lang="en-US" dirty="0"/>
              <a:t> </a:t>
            </a:r>
            <a:r>
              <a:rPr lang="en-US" dirty="0" err="1"/>
              <a:t>gazelor</a:t>
            </a:r>
            <a:r>
              <a:rPr lang="en-US" dirty="0"/>
              <a:t> </a:t>
            </a:r>
            <a:r>
              <a:rPr lang="en-US" dirty="0" err="1"/>
              <a:t>cre</a:t>
            </a:r>
            <a:r>
              <a:rPr lang="ro-RO" dirty="0"/>
              <a:t>ș</a:t>
            </a:r>
            <a:r>
              <a:rPr lang="en-US" dirty="0" err="1"/>
              <a:t>te</a:t>
            </a:r>
            <a:r>
              <a:rPr lang="en-US" dirty="0"/>
              <a:t> cu </a:t>
            </a:r>
            <a:r>
              <a:rPr lang="en-US" dirty="0" err="1"/>
              <a:t>temperatura</a:t>
            </a:r>
            <a:r>
              <a:rPr lang="en-US" dirty="0"/>
              <a:t>. </a:t>
            </a:r>
            <a:r>
              <a:rPr lang="en-US" dirty="0" err="1"/>
              <a:t>Pentru</a:t>
            </a:r>
            <a:r>
              <a:rPr lang="en-US" dirty="0"/>
              <a:t> </a:t>
            </a:r>
            <a:r>
              <a:rPr lang="en-US" dirty="0" err="1"/>
              <a:t>lichide</a:t>
            </a:r>
            <a:r>
              <a:rPr lang="en-US" dirty="0"/>
              <a:t> </a:t>
            </a:r>
            <a:r>
              <a:rPr lang="en-US" dirty="0" err="1"/>
              <a:t>este</a:t>
            </a:r>
            <a:r>
              <a:rPr lang="en-US" dirty="0"/>
              <a:t> </a:t>
            </a:r>
            <a:r>
              <a:rPr lang="en-US" dirty="0" err="1"/>
              <a:t>valabil</a:t>
            </a:r>
            <a:r>
              <a:rPr lang="ro-RO" dirty="0"/>
              <a:t>ă</a:t>
            </a:r>
            <a:r>
              <a:rPr lang="en-US" dirty="0"/>
              <a:t> </a:t>
            </a:r>
            <a:r>
              <a:rPr lang="en-US" dirty="0" err="1"/>
              <a:t>rela</a:t>
            </a:r>
            <a:r>
              <a:rPr lang="ro-RO" dirty="0"/>
              <a:t>ț</a:t>
            </a:r>
            <a:r>
              <a:rPr lang="en-US" dirty="0" err="1"/>
              <a:t>ia</a:t>
            </a:r>
            <a:r>
              <a:rPr lang="en-US" dirty="0"/>
              <a:t> </a:t>
            </a:r>
            <a:r>
              <a:rPr lang="en-US" dirty="0" err="1"/>
              <a:t>lui</a:t>
            </a:r>
            <a:r>
              <a:rPr lang="en-US" dirty="0"/>
              <a:t> Arrhenius,</a:t>
            </a:r>
            <a:endParaRPr lang="ro-RO" dirty="0"/>
          </a:p>
          <a:p>
            <a:endParaRPr lang="ro-RO" dirty="0"/>
          </a:p>
          <a:p>
            <a:r>
              <a:rPr lang="en-US" dirty="0" err="1"/>
              <a:t>unde</a:t>
            </a:r>
            <a:r>
              <a:rPr lang="en-US" dirty="0"/>
              <a:t> </a:t>
            </a:r>
            <a:r>
              <a:rPr lang="en-US" dirty="0" err="1"/>
              <a:t>Ea</a:t>
            </a:r>
            <a:r>
              <a:rPr lang="en-US" dirty="0"/>
              <a:t> </a:t>
            </a:r>
            <a:r>
              <a:rPr lang="en-US" dirty="0" err="1"/>
              <a:t>este</a:t>
            </a:r>
            <a:r>
              <a:rPr lang="en-US" dirty="0"/>
              <a:t> </a:t>
            </a:r>
            <a:r>
              <a:rPr lang="en-US" dirty="0" err="1"/>
              <a:t>energia</a:t>
            </a:r>
            <a:r>
              <a:rPr lang="en-US" dirty="0"/>
              <a:t> de </a:t>
            </a:r>
            <a:r>
              <a:rPr lang="en-US" dirty="0" err="1"/>
              <a:t>activare</a:t>
            </a:r>
            <a:r>
              <a:rPr lang="en-US" dirty="0"/>
              <a:t>. </a:t>
            </a:r>
            <a:r>
              <a:rPr lang="en-US" dirty="0" err="1"/>
              <a:t>Viscozitatea</a:t>
            </a:r>
            <a:r>
              <a:rPr lang="en-US" dirty="0"/>
              <a:t> </a:t>
            </a:r>
            <a:r>
              <a:rPr lang="en-US" dirty="0" err="1"/>
              <a:t>lichidelor</a:t>
            </a:r>
            <a:r>
              <a:rPr lang="en-US" dirty="0"/>
              <a:t> </a:t>
            </a:r>
            <a:r>
              <a:rPr lang="en-US" dirty="0" err="1"/>
              <a:t>scade</a:t>
            </a:r>
            <a:r>
              <a:rPr lang="en-US" dirty="0"/>
              <a:t> cu </a:t>
            </a:r>
            <a:r>
              <a:rPr lang="en-US" dirty="0" err="1"/>
              <a:t>temperatura</a:t>
            </a:r>
            <a:endParaRPr lang="en-US" dirty="0"/>
          </a:p>
        </p:txBody>
      </p:sp>
      <p:pic>
        <p:nvPicPr>
          <p:cNvPr id="5" name="Imagine 4">
            <a:extLst>
              <a:ext uri="{FF2B5EF4-FFF2-40B4-BE49-F238E27FC236}">
                <a16:creationId xmlns:a16="http://schemas.microsoft.com/office/drawing/2014/main" id="{5A217199-8D1C-F3FC-2F21-B0CC47D02584}"/>
              </a:ext>
            </a:extLst>
          </p:cNvPr>
          <p:cNvPicPr>
            <a:picLocks noChangeAspect="1"/>
          </p:cNvPicPr>
          <p:nvPr/>
        </p:nvPicPr>
        <p:blipFill>
          <a:blip r:embed="rId3"/>
          <a:stretch>
            <a:fillRect/>
          </a:stretch>
        </p:blipFill>
        <p:spPr>
          <a:xfrm>
            <a:off x="6773868" y="2874149"/>
            <a:ext cx="3289471" cy="757868"/>
          </a:xfrm>
          <a:prstGeom prst="rect">
            <a:avLst/>
          </a:prstGeom>
        </p:spPr>
      </p:pic>
      <p:pic>
        <p:nvPicPr>
          <p:cNvPr id="7" name="Imagine 6">
            <a:extLst>
              <a:ext uri="{FF2B5EF4-FFF2-40B4-BE49-F238E27FC236}">
                <a16:creationId xmlns:a16="http://schemas.microsoft.com/office/drawing/2014/main" id="{04236822-EA3C-6A44-51CF-87780082ED52}"/>
              </a:ext>
            </a:extLst>
          </p:cNvPr>
          <p:cNvPicPr>
            <a:picLocks noChangeAspect="1"/>
          </p:cNvPicPr>
          <p:nvPr/>
        </p:nvPicPr>
        <p:blipFill>
          <a:blip r:embed="rId4"/>
          <a:stretch>
            <a:fillRect/>
          </a:stretch>
        </p:blipFill>
        <p:spPr>
          <a:xfrm>
            <a:off x="4810873" y="4469271"/>
            <a:ext cx="2475003" cy="655769"/>
          </a:xfrm>
          <a:prstGeom prst="rect">
            <a:avLst/>
          </a:prstGeom>
        </p:spPr>
      </p:pic>
    </p:spTree>
    <p:extLst>
      <p:ext uri="{BB962C8B-B14F-4D97-AF65-F5344CB8AC3E}">
        <p14:creationId xmlns:p14="http://schemas.microsoft.com/office/powerpoint/2010/main" val="48563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6B6C3961-D613-5167-DD49-C99942954146}"/>
              </a:ext>
            </a:extLst>
          </p:cNvPr>
          <p:cNvPicPr>
            <a:picLocks noGrp="1" noChangeAspect="1"/>
          </p:cNvPicPr>
          <p:nvPr>
            <p:ph idx="1"/>
          </p:nvPr>
        </p:nvPicPr>
        <p:blipFill>
          <a:blip r:embed="rId2"/>
          <a:stretch>
            <a:fillRect/>
          </a:stretch>
        </p:blipFill>
        <p:spPr>
          <a:xfrm>
            <a:off x="3329718" y="1225034"/>
            <a:ext cx="5875463" cy="3754734"/>
          </a:xfrm>
          <a:prstGeom prst="rect">
            <a:avLst/>
          </a:prstGeom>
        </p:spPr>
      </p:pic>
      <p:sp>
        <p:nvSpPr>
          <p:cNvPr id="7" name="CasetăText 6">
            <a:extLst>
              <a:ext uri="{FF2B5EF4-FFF2-40B4-BE49-F238E27FC236}">
                <a16:creationId xmlns:a16="http://schemas.microsoft.com/office/drawing/2014/main" id="{716D5FAC-5FA6-2837-A0A4-2785D7C1E3E8}"/>
              </a:ext>
            </a:extLst>
          </p:cNvPr>
          <p:cNvSpPr txBox="1"/>
          <p:nvPr/>
        </p:nvSpPr>
        <p:spPr>
          <a:xfrm>
            <a:off x="1438050" y="5665568"/>
            <a:ext cx="8658450" cy="369332"/>
          </a:xfrm>
          <a:prstGeom prst="rect">
            <a:avLst/>
          </a:prstGeom>
          <a:noFill/>
        </p:spPr>
        <p:txBody>
          <a:bodyPr wrap="square">
            <a:spAutoFit/>
          </a:bodyPr>
          <a:lstStyle/>
          <a:p>
            <a:r>
              <a:rPr lang="en-US" dirty="0" err="1"/>
              <a:t>Viscozitatea</a:t>
            </a:r>
            <a:r>
              <a:rPr lang="en-US" dirty="0"/>
              <a:t> </a:t>
            </a:r>
            <a:r>
              <a:rPr lang="ro-RO" dirty="0"/>
              <a:t>î</a:t>
            </a:r>
            <a:r>
              <a:rPr lang="en-US" dirty="0"/>
              <a:t>n </a:t>
            </a:r>
            <a:r>
              <a:rPr lang="en-US" dirty="0" err="1"/>
              <a:t>func</a:t>
            </a:r>
            <a:r>
              <a:rPr lang="ro-RO" dirty="0"/>
              <a:t>ț</a:t>
            </a:r>
            <a:r>
              <a:rPr lang="en-US" dirty="0" err="1"/>
              <a:t>ie</a:t>
            </a:r>
            <a:r>
              <a:rPr lang="en-US" dirty="0"/>
              <a:t> de </a:t>
            </a:r>
            <a:r>
              <a:rPr lang="en-US" dirty="0" err="1"/>
              <a:t>temperatur</a:t>
            </a:r>
            <a:r>
              <a:rPr lang="ro-RO" dirty="0"/>
              <a:t>ă</a:t>
            </a:r>
            <a:r>
              <a:rPr lang="en-US" dirty="0"/>
              <a:t> </a:t>
            </a:r>
            <a:r>
              <a:rPr lang="en-US" dirty="0" err="1"/>
              <a:t>pentru</a:t>
            </a:r>
            <a:r>
              <a:rPr lang="en-US" dirty="0"/>
              <a:t> </a:t>
            </a:r>
            <a:r>
              <a:rPr lang="en-US" dirty="0" err="1"/>
              <a:t>lichide</a:t>
            </a:r>
            <a:r>
              <a:rPr lang="en-US" dirty="0"/>
              <a:t> </a:t>
            </a:r>
            <a:r>
              <a:rPr lang="ro-RO" dirty="0"/>
              <a:t>ș</a:t>
            </a:r>
            <a:r>
              <a:rPr lang="en-US" dirty="0" err="1"/>
              <a:t>i</a:t>
            </a:r>
            <a:r>
              <a:rPr lang="en-US" dirty="0"/>
              <a:t> gaze.</a:t>
            </a:r>
          </a:p>
        </p:txBody>
      </p:sp>
    </p:spTree>
    <p:extLst>
      <p:ext uri="{BB962C8B-B14F-4D97-AF65-F5344CB8AC3E}">
        <p14:creationId xmlns:p14="http://schemas.microsoft.com/office/powerpoint/2010/main" val="3906298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A606A216-88A9-8AA2-9056-F9D8E1EE31EB}"/>
              </a:ext>
            </a:extLst>
          </p:cNvPr>
          <p:cNvSpPr>
            <a:spLocks noGrp="1"/>
          </p:cNvSpPr>
          <p:nvPr>
            <p:ph idx="1"/>
          </p:nvPr>
        </p:nvSpPr>
        <p:spPr>
          <a:xfrm>
            <a:off x="314325" y="285750"/>
            <a:ext cx="11439525" cy="6324600"/>
          </a:xfrm>
        </p:spPr>
        <p:txBody>
          <a:bodyPr>
            <a:normAutofit lnSpcReduction="10000"/>
          </a:bodyPr>
          <a:lstStyle/>
          <a:p>
            <a:r>
              <a:rPr lang="en-US" dirty="0"/>
              <a:t>Un fluid cu </a:t>
            </a:r>
            <a:r>
              <a:rPr lang="en-US" dirty="0" err="1"/>
              <a:t>viscozitate</a:t>
            </a:r>
            <a:r>
              <a:rPr lang="en-US" dirty="0"/>
              <a:t> </a:t>
            </a:r>
            <a:r>
              <a:rPr lang="en-US" dirty="0" err="1"/>
              <a:t>ader</a:t>
            </a:r>
            <a:r>
              <a:rPr lang="ro-RO" dirty="0"/>
              <a:t>ă</a:t>
            </a:r>
            <a:r>
              <a:rPr lang="en-US" dirty="0"/>
              <a:t> la o </a:t>
            </a:r>
            <a:r>
              <a:rPr lang="en-US" dirty="0" err="1"/>
              <a:t>suprafa</a:t>
            </a:r>
            <a:r>
              <a:rPr lang="ro-RO" dirty="0" err="1"/>
              <a:t>ță</a:t>
            </a:r>
            <a:r>
              <a:rPr lang="en-US" dirty="0"/>
              <a:t> solid</a:t>
            </a:r>
            <a:r>
              <a:rPr lang="ro-RO" dirty="0"/>
              <a:t>ă</a:t>
            </a:r>
            <a:r>
              <a:rPr lang="en-US" dirty="0"/>
              <a:t>, la </a:t>
            </a:r>
            <a:r>
              <a:rPr lang="en-US" dirty="0" err="1"/>
              <a:t>perete</a:t>
            </a:r>
            <a:r>
              <a:rPr lang="en-US" dirty="0"/>
              <a:t> </a:t>
            </a:r>
            <a:r>
              <a:rPr lang="en-US" dirty="0" err="1"/>
              <a:t>fluidul</a:t>
            </a:r>
            <a:r>
              <a:rPr lang="en-US" dirty="0"/>
              <a:t> av</a:t>
            </a:r>
            <a:r>
              <a:rPr lang="ro-RO" dirty="0"/>
              <a:t>â</a:t>
            </a:r>
            <a:r>
              <a:rPr lang="en-US" dirty="0" err="1"/>
              <a:t>nd</a:t>
            </a:r>
            <a:r>
              <a:rPr lang="en-US" dirty="0"/>
              <a:t> </a:t>
            </a:r>
            <a:r>
              <a:rPr lang="en-US" dirty="0" err="1"/>
              <a:t>viteza</a:t>
            </a:r>
            <a:r>
              <a:rPr lang="en-US" dirty="0"/>
              <a:t> </a:t>
            </a:r>
            <a:r>
              <a:rPr lang="en-US" dirty="0" err="1"/>
              <a:t>peretelui</a:t>
            </a:r>
            <a:r>
              <a:rPr lang="en-US" dirty="0"/>
              <a:t> (</a:t>
            </a:r>
            <a:r>
              <a:rPr lang="en-US" dirty="0" err="1"/>
              <a:t>condi</a:t>
            </a:r>
            <a:r>
              <a:rPr lang="ro-RO" dirty="0"/>
              <a:t>ț</a:t>
            </a:r>
            <a:r>
              <a:rPr lang="en-US" dirty="0" err="1"/>
              <a:t>ie</a:t>
            </a:r>
            <a:r>
              <a:rPr lang="en-US" dirty="0"/>
              <a:t> de </a:t>
            </a:r>
            <a:r>
              <a:rPr lang="en-US" dirty="0" err="1"/>
              <a:t>nealunecare</a:t>
            </a:r>
            <a:r>
              <a:rPr lang="en-US" dirty="0"/>
              <a:t> la </a:t>
            </a:r>
            <a:r>
              <a:rPr lang="en-US" dirty="0" err="1"/>
              <a:t>perete</a:t>
            </a:r>
            <a:r>
              <a:rPr lang="en-US" dirty="0"/>
              <a:t>). </a:t>
            </a:r>
            <a:endParaRPr lang="ro-MD" dirty="0"/>
          </a:p>
          <a:p>
            <a:r>
              <a:rPr lang="en-US" dirty="0"/>
              <a:t>S</a:t>
            </a:r>
            <a:r>
              <a:rPr lang="ro-RO" dirty="0"/>
              <a:t>ă</a:t>
            </a:r>
            <a:r>
              <a:rPr lang="en-US" dirty="0"/>
              <a:t> consider</a:t>
            </a:r>
            <a:r>
              <a:rPr lang="ro-RO" dirty="0"/>
              <a:t>ă</a:t>
            </a:r>
            <a:r>
              <a:rPr lang="en-US" dirty="0"/>
              <a:t>m un fluid care </a:t>
            </a:r>
            <a:r>
              <a:rPr lang="en-US" dirty="0" err="1"/>
              <a:t>curge</a:t>
            </a:r>
            <a:r>
              <a:rPr lang="en-US" dirty="0"/>
              <a:t> </a:t>
            </a:r>
            <a:r>
              <a:rPr lang="en-US" dirty="0" err="1"/>
              <a:t>printr</a:t>
            </a:r>
            <a:r>
              <a:rPr lang="en-US" dirty="0"/>
              <a:t>-un tub </a:t>
            </a:r>
            <a:r>
              <a:rPr lang="en-US" dirty="0" err="1"/>
              <a:t>capilar</a:t>
            </a:r>
            <a:r>
              <a:rPr lang="en-US" dirty="0"/>
              <a:t> cu </a:t>
            </a:r>
            <a:r>
              <a:rPr lang="en-US" dirty="0" err="1"/>
              <a:t>peretele</a:t>
            </a:r>
            <a:r>
              <a:rPr lang="en-US" dirty="0"/>
              <a:t> rigid. Dac</a:t>
            </a:r>
            <a:r>
              <a:rPr lang="ro-RO" dirty="0"/>
              <a:t>ă</a:t>
            </a:r>
            <a:r>
              <a:rPr lang="en-US" dirty="0"/>
              <a:t> </a:t>
            </a:r>
            <a:r>
              <a:rPr lang="en-US" dirty="0" err="1"/>
              <a:t>fluidul</a:t>
            </a:r>
            <a:r>
              <a:rPr lang="en-US" dirty="0"/>
              <a:t> </a:t>
            </a:r>
            <a:r>
              <a:rPr lang="en-US" dirty="0" err="1"/>
              <a:t>ia</a:t>
            </a:r>
            <a:r>
              <a:rPr lang="en-US" dirty="0"/>
              <a:t> </a:t>
            </a:r>
            <a:r>
              <a:rPr lang="en-US" dirty="0" err="1"/>
              <a:t>viteza</a:t>
            </a:r>
            <a:r>
              <a:rPr lang="en-US" dirty="0"/>
              <a:t> </a:t>
            </a:r>
            <a:r>
              <a:rPr lang="en-US" dirty="0" err="1"/>
              <a:t>peretelui</a:t>
            </a:r>
            <a:r>
              <a:rPr lang="ro-MD" dirty="0"/>
              <a:t> (</a:t>
            </a:r>
            <a:r>
              <a:rPr lang="en-US" dirty="0" err="1"/>
              <a:t>dar</a:t>
            </a:r>
            <a:r>
              <a:rPr lang="en-US" dirty="0"/>
              <a:t> </a:t>
            </a:r>
            <a:r>
              <a:rPr lang="en-US" dirty="0" err="1"/>
              <a:t>fluidul</a:t>
            </a:r>
            <a:r>
              <a:rPr lang="en-US" dirty="0"/>
              <a:t> </a:t>
            </a:r>
            <a:r>
              <a:rPr lang="en-US" dirty="0" err="1"/>
              <a:t>curge</a:t>
            </a:r>
            <a:r>
              <a:rPr lang="en-US" dirty="0"/>
              <a:t> </a:t>
            </a:r>
            <a:r>
              <a:rPr lang="en-US" dirty="0" err="1"/>
              <a:t>prin</a:t>
            </a:r>
            <a:r>
              <a:rPr lang="en-US" dirty="0"/>
              <a:t> </a:t>
            </a:r>
            <a:r>
              <a:rPr lang="en-US" dirty="0" err="1"/>
              <a:t>capilar</a:t>
            </a:r>
            <a:r>
              <a:rPr lang="ro-MD" dirty="0"/>
              <a:t>)</a:t>
            </a:r>
            <a:r>
              <a:rPr lang="en-US" dirty="0"/>
              <a:t> </a:t>
            </a:r>
            <a:r>
              <a:rPr lang="ro-RO" dirty="0"/>
              <a:t>î</a:t>
            </a:r>
            <a:r>
              <a:rPr lang="en-US" dirty="0" err="1"/>
              <a:t>nseamn</a:t>
            </a:r>
            <a:r>
              <a:rPr lang="ro-RO" dirty="0"/>
              <a:t>ă</a:t>
            </a:r>
            <a:r>
              <a:rPr lang="en-US" dirty="0"/>
              <a:t> c</a:t>
            </a:r>
            <a:r>
              <a:rPr lang="ro-RO" dirty="0"/>
              <a:t>ă</a:t>
            </a:r>
            <a:r>
              <a:rPr lang="en-US" dirty="0"/>
              <a:t> </a:t>
            </a:r>
            <a:r>
              <a:rPr lang="en-US" dirty="0" err="1"/>
              <a:t>viteza</a:t>
            </a:r>
            <a:r>
              <a:rPr lang="en-US" dirty="0"/>
              <a:t> </a:t>
            </a:r>
            <a:r>
              <a:rPr lang="en-US" dirty="0" err="1"/>
              <a:t>fluidului</a:t>
            </a:r>
            <a:r>
              <a:rPr lang="en-US" dirty="0"/>
              <a:t> </a:t>
            </a:r>
            <a:r>
              <a:rPr lang="en-US" dirty="0" err="1"/>
              <a:t>va</a:t>
            </a:r>
            <a:r>
              <a:rPr lang="en-US" dirty="0"/>
              <a:t> </a:t>
            </a:r>
            <a:r>
              <a:rPr lang="en-US" dirty="0" err="1"/>
              <a:t>cre</a:t>
            </a:r>
            <a:r>
              <a:rPr lang="ro-RO" dirty="0"/>
              <a:t>ș</a:t>
            </a:r>
            <a:r>
              <a:rPr lang="en-US" dirty="0" err="1"/>
              <a:t>te</a:t>
            </a:r>
            <a:r>
              <a:rPr lang="en-US" dirty="0"/>
              <a:t> de la zero, c</a:t>
            </a:r>
            <a:r>
              <a:rPr lang="ro-RO" dirty="0"/>
              <a:t>â</a:t>
            </a:r>
            <a:r>
              <a:rPr lang="en-US" dirty="0"/>
              <a:t>t </a:t>
            </a:r>
            <a:r>
              <a:rPr lang="en-US" dirty="0" err="1"/>
              <a:t>este</a:t>
            </a:r>
            <a:r>
              <a:rPr lang="en-US" dirty="0"/>
              <a:t> la </a:t>
            </a:r>
            <a:r>
              <a:rPr lang="en-US" dirty="0" err="1"/>
              <a:t>perete</a:t>
            </a:r>
            <a:r>
              <a:rPr lang="en-US" dirty="0"/>
              <a:t>, c</a:t>
            </a:r>
            <a:r>
              <a:rPr lang="ro-RO" dirty="0"/>
              <a:t>ă</a:t>
            </a:r>
            <a:r>
              <a:rPr lang="en-US" dirty="0" err="1"/>
              <a:t>tre</a:t>
            </a:r>
            <a:r>
              <a:rPr lang="en-US" dirty="0"/>
              <a:t> o </a:t>
            </a:r>
            <a:r>
              <a:rPr lang="en-US" dirty="0" err="1"/>
              <a:t>valoare</a:t>
            </a:r>
            <a:r>
              <a:rPr lang="en-US" dirty="0"/>
              <a:t> maxim</a:t>
            </a:r>
            <a:r>
              <a:rPr lang="ro-RO" dirty="0"/>
              <a:t>ă</a:t>
            </a:r>
            <a:r>
              <a:rPr lang="en-US" dirty="0"/>
              <a:t> </a:t>
            </a:r>
            <a:r>
              <a:rPr lang="en-US" dirty="0" err="1"/>
              <a:t>undeva</a:t>
            </a:r>
            <a:r>
              <a:rPr lang="en-US" dirty="0"/>
              <a:t> la </a:t>
            </a:r>
            <a:r>
              <a:rPr lang="en-US" dirty="0" err="1"/>
              <a:t>centrul</a:t>
            </a:r>
            <a:r>
              <a:rPr lang="en-US" dirty="0"/>
              <a:t> </a:t>
            </a:r>
            <a:r>
              <a:rPr lang="en-US" dirty="0" err="1"/>
              <a:t>capilarului</a:t>
            </a:r>
            <a:r>
              <a:rPr lang="en-US" dirty="0"/>
              <a:t>. </a:t>
            </a:r>
            <a:r>
              <a:rPr lang="en-US" dirty="0" err="1"/>
              <a:t>Viscozitatea</a:t>
            </a:r>
            <a:r>
              <a:rPr lang="en-US" dirty="0"/>
              <a:t> </a:t>
            </a:r>
            <a:r>
              <a:rPr lang="en-US" dirty="0" err="1"/>
              <a:t>va</a:t>
            </a:r>
            <a:r>
              <a:rPr lang="en-US" dirty="0"/>
              <a:t> </a:t>
            </a:r>
            <a:r>
              <a:rPr lang="en-US" dirty="0" err="1"/>
              <a:t>impune</a:t>
            </a:r>
            <a:r>
              <a:rPr lang="en-US" dirty="0"/>
              <a:t> o </a:t>
            </a:r>
            <a:r>
              <a:rPr lang="en-US" dirty="0" err="1"/>
              <a:t>distribu</a:t>
            </a:r>
            <a:r>
              <a:rPr lang="ro-RO" dirty="0"/>
              <a:t>ț</a:t>
            </a:r>
            <a:r>
              <a:rPr lang="en-US" dirty="0" err="1"/>
              <a:t>ie</a:t>
            </a:r>
            <a:r>
              <a:rPr lang="en-US" dirty="0"/>
              <a:t> a </a:t>
            </a:r>
            <a:r>
              <a:rPr lang="en-US" dirty="0" err="1"/>
              <a:t>vitezei</a:t>
            </a:r>
            <a:r>
              <a:rPr lang="en-US" dirty="0"/>
              <a:t> </a:t>
            </a:r>
            <a:r>
              <a:rPr lang="ro-RO" dirty="0"/>
              <a:t>î</a:t>
            </a:r>
            <a:r>
              <a:rPr lang="en-US" dirty="0"/>
              <a:t>n fluid. </a:t>
            </a:r>
            <a:r>
              <a:rPr lang="en-US" dirty="0" err="1"/>
              <a:t>Datorit</a:t>
            </a:r>
            <a:r>
              <a:rPr lang="ro-RO" dirty="0"/>
              <a:t>ă</a:t>
            </a:r>
            <a:r>
              <a:rPr lang="en-US" dirty="0"/>
              <a:t> </a:t>
            </a:r>
            <a:r>
              <a:rPr lang="en-US" dirty="0" err="1"/>
              <a:t>frec</a:t>
            </a:r>
            <a:r>
              <a:rPr lang="ro-RO" dirty="0"/>
              <a:t>ă</a:t>
            </a:r>
            <a:r>
              <a:rPr lang="en-US" dirty="0" err="1"/>
              <a:t>rilor</a:t>
            </a:r>
            <a:r>
              <a:rPr lang="en-US" dirty="0"/>
              <a:t>, </a:t>
            </a:r>
            <a:r>
              <a:rPr lang="en-US" dirty="0" err="1"/>
              <a:t>va</a:t>
            </a:r>
            <a:r>
              <a:rPr lang="en-US" dirty="0"/>
              <a:t> </a:t>
            </a:r>
            <a:r>
              <a:rPr lang="en-US" dirty="0" err="1"/>
              <a:t>exista</a:t>
            </a:r>
            <a:r>
              <a:rPr lang="en-US" dirty="0"/>
              <a:t> un transfer de </a:t>
            </a:r>
            <a:r>
              <a:rPr lang="en-US" dirty="0" err="1"/>
              <a:t>impuls</a:t>
            </a:r>
            <a:r>
              <a:rPr lang="en-US" dirty="0"/>
              <a:t> de la </a:t>
            </a:r>
            <a:r>
              <a:rPr lang="en-US" dirty="0" err="1"/>
              <a:t>particulele</a:t>
            </a:r>
            <a:r>
              <a:rPr lang="en-US" dirty="0"/>
              <a:t> care se </a:t>
            </a:r>
            <a:r>
              <a:rPr lang="en-US" dirty="0" err="1"/>
              <a:t>deplaseaz</a:t>
            </a:r>
            <a:r>
              <a:rPr lang="ro-RO" dirty="0"/>
              <a:t>ă</a:t>
            </a:r>
            <a:r>
              <a:rPr lang="en-US" dirty="0"/>
              <a:t> cu </a:t>
            </a:r>
            <a:r>
              <a:rPr lang="en-US" dirty="0" err="1"/>
              <a:t>viteze</a:t>
            </a:r>
            <a:r>
              <a:rPr lang="en-US" dirty="0"/>
              <a:t> </a:t>
            </a:r>
            <a:r>
              <a:rPr lang="en-US" dirty="0" err="1"/>
              <a:t>mai</a:t>
            </a:r>
            <a:r>
              <a:rPr lang="en-US" dirty="0"/>
              <a:t> </a:t>
            </a:r>
            <a:r>
              <a:rPr lang="en-US" dirty="0" err="1"/>
              <a:t>mari</a:t>
            </a:r>
            <a:r>
              <a:rPr lang="en-US" dirty="0"/>
              <a:t> c</a:t>
            </a:r>
            <a:r>
              <a:rPr lang="ro-RO" dirty="0"/>
              <a:t>ă</a:t>
            </a:r>
            <a:r>
              <a:rPr lang="en-US" dirty="0" err="1"/>
              <a:t>tre</a:t>
            </a:r>
            <a:r>
              <a:rPr lang="en-US" dirty="0"/>
              <a:t> </a:t>
            </a:r>
            <a:r>
              <a:rPr lang="en-US" dirty="0" err="1"/>
              <a:t>cele</a:t>
            </a:r>
            <a:r>
              <a:rPr lang="en-US" dirty="0"/>
              <a:t> cu </a:t>
            </a:r>
            <a:r>
              <a:rPr lang="en-US" dirty="0" err="1"/>
              <a:t>viteze</a:t>
            </a:r>
            <a:r>
              <a:rPr lang="en-US" dirty="0"/>
              <a:t> </a:t>
            </a:r>
            <a:r>
              <a:rPr lang="en-US" dirty="0" err="1"/>
              <a:t>mai</a:t>
            </a:r>
            <a:r>
              <a:rPr lang="en-US" dirty="0"/>
              <a:t> </a:t>
            </a:r>
            <a:r>
              <a:rPr lang="en-US" dirty="0" err="1"/>
              <a:t>mici</a:t>
            </a:r>
            <a:r>
              <a:rPr lang="en-US" dirty="0"/>
              <a:t> </a:t>
            </a:r>
            <a:r>
              <a:rPr lang="en-US" dirty="0" err="1"/>
              <a:t>ce</a:t>
            </a:r>
            <a:r>
              <a:rPr lang="en-US" dirty="0"/>
              <a:t> </a:t>
            </a:r>
            <a:r>
              <a:rPr lang="en-US" dirty="0" err="1"/>
              <a:t>va</a:t>
            </a:r>
            <a:r>
              <a:rPr lang="en-US" dirty="0"/>
              <a:t> </a:t>
            </a:r>
            <a:r>
              <a:rPr lang="en-US" dirty="0" err="1"/>
              <a:t>tinde</a:t>
            </a:r>
            <a:r>
              <a:rPr lang="en-US" dirty="0"/>
              <a:t> s</a:t>
            </a:r>
            <a:r>
              <a:rPr lang="ro-RO" dirty="0"/>
              <a:t>ă</a:t>
            </a:r>
            <a:r>
              <a:rPr lang="en-US" dirty="0"/>
              <a:t> </a:t>
            </a:r>
            <a:r>
              <a:rPr lang="en-US" dirty="0" err="1"/>
              <a:t>elimine</a:t>
            </a:r>
            <a:r>
              <a:rPr lang="en-US" dirty="0"/>
              <a:t> </a:t>
            </a:r>
            <a:r>
              <a:rPr lang="en-US" dirty="0" err="1"/>
              <a:t>efortul</a:t>
            </a:r>
            <a:r>
              <a:rPr lang="en-US" dirty="0"/>
              <a:t> </a:t>
            </a:r>
            <a:r>
              <a:rPr lang="en-US" dirty="0" err="1"/>
              <a:t>tangen</a:t>
            </a:r>
            <a:r>
              <a:rPr lang="ro-RO" dirty="0"/>
              <a:t>ț</a:t>
            </a:r>
            <a:r>
              <a:rPr lang="en-US" dirty="0" err="1"/>
              <a:t>ial</a:t>
            </a:r>
            <a:r>
              <a:rPr lang="en-US" dirty="0"/>
              <a:t>. </a:t>
            </a:r>
            <a:r>
              <a:rPr lang="en-US" dirty="0" err="1"/>
              <a:t>Rezultatul</a:t>
            </a:r>
            <a:r>
              <a:rPr lang="en-US" dirty="0"/>
              <a:t> se </a:t>
            </a:r>
            <a:r>
              <a:rPr lang="en-US" dirty="0" err="1"/>
              <a:t>poate</a:t>
            </a:r>
            <a:r>
              <a:rPr lang="en-US" dirty="0"/>
              <a:t> </a:t>
            </a:r>
            <a:r>
              <a:rPr lang="en-US" dirty="0" err="1"/>
              <a:t>interpreta</a:t>
            </a:r>
            <a:r>
              <a:rPr lang="en-US" dirty="0"/>
              <a:t> ca o </a:t>
            </a:r>
            <a:r>
              <a:rPr lang="en-US" dirty="0" err="1"/>
              <a:t>rezisten</a:t>
            </a:r>
            <a:r>
              <a:rPr lang="ro-RO" dirty="0" err="1"/>
              <a:t>ță</a:t>
            </a:r>
            <a:r>
              <a:rPr lang="en-US" dirty="0"/>
              <a:t> </a:t>
            </a:r>
            <a:r>
              <a:rPr lang="en-US" dirty="0" err="1"/>
              <a:t>tangen</a:t>
            </a:r>
            <a:r>
              <a:rPr lang="ro-RO" dirty="0"/>
              <a:t>ț</a:t>
            </a:r>
            <a:r>
              <a:rPr lang="en-US" dirty="0" err="1"/>
              <a:t>ial</a:t>
            </a:r>
            <a:r>
              <a:rPr lang="ro-RO" dirty="0"/>
              <a:t>ă</a:t>
            </a:r>
            <a:r>
              <a:rPr lang="en-US" dirty="0"/>
              <a:t> </a:t>
            </a:r>
            <a:r>
              <a:rPr lang="en-US" dirty="0" err="1"/>
              <a:t>vizavi</a:t>
            </a:r>
            <a:r>
              <a:rPr lang="en-US" dirty="0"/>
              <a:t> de </a:t>
            </a:r>
            <a:r>
              <a:rPr lang="en-US" dirty="0" err="1"/>
              <a:t>curgere</a:t>
            </a:r>
            <a:r>
              <a:rPr lang="en-US" dirty="0"/>
              <a:t>. </a:t>
            </a:r>
            <a:endParaRPr lang="ro-MD" dirty="0"/>
          </a:p>
          <a:p>
            <a:r>
              <a:rPr lang="en-US" dirty="0"/>
              <a:t>Din </a:t>
            </a:r>
            <a:r>
              <a:rPr lang="en-US" dirty="0" err="1"/>
              <a:t>punct</a:t>
            </a:r>
            <a:r>
              <a:rPr lang="en-US" dirty="0"/>
              <a:t> de </a:t>
            </a:r>
            <a:r>
              <a:rPr lang="en-US" dirty="0" err="1"/>
              <a:t>vedere</a:t>
            </a:r>
            <a:r>
              <a:rPr lang="en-US" dirty="0"/>
              <a:t> </a:t>
            </a:r>
            <a:r>
              <a:rPr lang="en-US" dirty="0" err="1"/>
              <a:t>mecanic</a:t>
            </a:r>
            <a:r>
              <a:rPr lang="en-US" dirty="0"/>
              <a:t>, </a:t>
            </a:r>
            <a:r>
              <a:rPr lang="en-US" dirty="0" err="1"/>
              <a:t>viscozitatea</a:t>
            </a:r>
            <a:r>
              <a:rPr lang="en-US" dirty="0"/>
              <a:t> se define</a:t>
            </a:r>
            <a:r>
              <a:rPr lang="ro-RO" dirty="0"/>
              <a:t>ș</a:t>
            </a:r>
            <a:r>
              <a:rPr lang="en-US" dirty="0" err="1"/>
              <a:t>te</a:t>
            </a:r>
            <a:r>
              <a:rPr lang="en-US" dirty="0"/>
              <a:t> ca </a:t>
            </a:r>
            <a:r>
              <a:rPr lang="en-US" dirty="0" err="1"/>
              <a:t>raportul</a:t>
            </a:r>
            <a:r>
              <a:rPr lang="en-US" dirty="0"/>
              <a:t> </a:t>
            </a:r>
            <a:r>
              <a:rPr lang="en-US" dirty="0" err="1"/>
              <a:t>dintre</a:t>
            </a:r>
            <a:r>
              <a:rPr lang="en-US" dirty="0"/>
              <a:t> </a:t>
            </a:r>
            <a:r>
              <a:rPr lang="en-US" dirty="0" err="1"/>
              <a:t>efortul</a:t>
            </a:r>
            <a:r>
              <a:rPr lang="en-US" dirty="0"/>
              <a:t> </a:t>
            </a:r>
            <a:r>
              <a:rPr lang="en-US" dirty="0" err="1"/>
              <a:t>tangen</a:t>
            </a:r>
            <a:r>
              <a:rPr lang="ro-RO" dirty="0"/>
              <a:t>ț</a:t>
            </a:r>
            <a:r>
              <a:rPr lang="en-US" dirty="0" err="1"/>
              <a:t>ial</a:t>
            </a:r>
            <a:r>
              <a:rPr lang="en-US" dirty="0"/>
              <a:t> </a:t>
            </a:r>
            <a:r>
              <a:rPr lang="ro-RO" dirty="0"/>
              <a:t>ș</a:t>
            </a:r>
            <a:r>
              <a:rPr lang="en-US" dirty="0" err="1"/>
              <a:t>i</a:t>
            </a:r>
            <a:r>
              <a:rPr lang="en-US" dirty="0"/>
              <a:t> </a:t>
            </a:r>
            <a:r>
              <a:rPr lang="en-US" dirty="0" err="1"/>
              <a:t>viteza</a:t>
            </a:r>
            <a:r>
              <a:rPr lang="en-US" dirty="0"/>
              <a:t> cu care </a:t>
            </a:r>
            <a:r>
              <a:rPr lang="en-US" dirty="0" err="1"/>
              <a:t>fluidul</a:t>
            </a:r>
            <a:r>
              <a:rPr lang="en-US" dirty="0"/>
              <a:t> se </a:t>
            </a:r>
            <a:r>
              <a:rPr lang="en-US" dirty="0" err="1"/>
              <a:t>deformeaz</a:t>
            </a:r>
            <a:r>
              <a:rPr lang="ro-RO" dirty="0"/>
              <a:t>ă</a:t>
            </a:r>
            <a:r>
              <a:rPr lang="en-US" dirty="0"/>
              <a:t> (</a:t>
            </a:r>
            <a:r>
              <a:rPr lang="en-US" dirty="0" err="1"/>
              <a:t>viteza</a:t>
            </a:r>
            <a:r>
              <a:rPr lang="en-US" dirty="0"/>
              <a:t> de </a:t>
            </a:r>
            <a:r>
              <a:rPr lang="en-US" dirty="0" err="1"/>
              <a:t>deforma</a:t>
            </a:r>
            <a:r>
              <a:rPr lang="ro-RO" dirty="0"/>
              <a:t>ț</a:t>
            </a:r>
            <a:r>
              <a:rPr lang="en-US" dirty="0" err="1"/>
              <a:t>ie</a:t>
            </a:r>
            <a:r>
              <a:rPr lang="en-US" dirty="0"/>
              <a:t> specific</a:t>
            </a:r>
            <a:r>
              <a:rPr lang="ro-RO" dirty="0"/>
              <a:t>ă</a:t>
            </a:r>
            <a:r>
              <a:rPr lang="en-US" dirty="0"/>
              <a:t>, ˙</a:t>
            </a:r>
            <a:r>
              <a:rPr lang="el-GR" dirty="0"/>
              <a:t>γ) </a:t>
            </a:r>
            <a:r>
              <a:rPr lang="ro-RO" dirty="0"/>
              <a:t>î</a:t>
            </a:r>
            <a:r>
              <a:rPr lang="en-US" dirty="0" err="1"/>
              <a:t>ntr</a:t>
            </a:r>
            <a:r>
              <a:rPr lang="en-US" dirty="0"/>
              <a:t>-o mi</a:t>
            </a:r>
            <a:r>
              <a:rPr lang="ro-RO" dirty="0"/>
              <a:t>ș</a:t>
            </a:r>
            <a:r>
              <a:rPr lang="en-US" dirty="0"/>
              <a:t>care de </a:t>
            </a:r>
            <a:r>
              <a:rPr lang="en-US" dirty="0" err="1"/>
              <a:t>forfecare</a:t>
            </a:r>
            <a:r>
              <a:rPr lang="en-US" dirty="0"/>
              <a:t> </a:t>
            </a:r>
            <a:r>
              <a:rPr lang="en-US" dirty="0" err="1"/>
              <a:t>simpl</a:t>
            </a:r>
            <a:r>
              <a:rPr lang="ro-RO" dirty="0"/>
              <a:t>ă</a:t>
            </a:r>
            <a:r>
              <a:rPr lang="en-US" dirty="0"/>
              <a:t>,</a:t>
            </a:r>
            <a:endParaRPr lang="ro-RO" dirty="0"/>
          </a:p>
          <a:p>
            <a:endParaRPr lang="ro-RO" dirty="0"/>
          </a:p>
          <a:p>
            <a:r>
              <a:rPr lang="en-US" dirty="0" err="1"/>
              <a:t>Pentru</a:t>
            </a:r>
            <a:r>
              <a:rPr lang="en-US" dirty="0"/>
              <a:t> un fluid </a:t>
            </a:r>
            <a:r>
              <a:rPr lang="en-US" dirty="0" err="1"/>
              <a:t>newtonian</a:t>
            </a:r>
            <a:r>
              <a:rPr lang="en-US" dirty="0"/>
              <a:t>, </a:t>
            </a:r>
            <a:r>
              <a:rPr lang="en-US" dirty="0" err="1"/>
              <a:t>acest</a:t>
            </a:r>
            <a:r>
              <a:rPr lang="en-US" dirty="0"/>
              <a:t> </a:t>
            </a:r>
            <a:r>
              <a:rPr lang="en-US" dirty="0" err="1"/>
              <a:t>raport</a:t>
            </a:r>
            <a:r>
              <a:rPr lang="en-US" dirty="0"/>
              <a:t> </a:t>
            </a:r>
            <a:r>
              <a:rPr lang="en-US" dirty="0" err="1"/>
              <a:t>este</a:t>
            </a:r>
            <a:r>
              <a:rPr lang="en-US" dirty="0"/>
              <a:t> o constant</a:t>
            </a:r>
            <a:r>
              <a:rPr lang="ro-RO" dirty="0"/>
              <a:t>ă </a:t>
            </a:r>
            <a:r>
              <a:rPr lang="en-US" dirty="0"/>
              <a:t>la </a:t>
            </a:r>
            <a:r>
              <a:rPr lang="en-US" dirty="0" err="1"/>
              <a:t>presiune</a:t>
            </a:r>
            <a:r>
              <a:rPr lang="en-US" dirty="0"/>
              <a:t> </a:t>
            </a:r>
            <a:r>
              <a:rPr lang="ro-RO" dirty="0"/>
              <a:t>ș</a:t>
            </a:r>
            <a:r>
              <a:rPr lang="en-US" dirty="0" err="1"/>
              <a:t>i</a:t>
            </a:r>
            <a:r>
              <a:rPr lang="en-US" dirty="0"/>
              <a:t> </a:t>
            </a:r>
            <a:r>
              <a:rPr lang="en-US" dirty="0" err="1"/>
              <a:t>temperatur</a:t>
            </a:r>
            <a:r>
              <a:rPr lang="ro-RO" dirty="0"/>
              <a:t>ă</a:t>
            </a:r>
            <a:r>
              <a:rPr lang="en-US" dirty="0"/>
              <a:t> </a:t>
            </a:r>
            <a:r>
              <a:rPr lang="en-US" dirty="0" err="1"/>
              <a:t>constante</a:t>
            </a:r>
            <a:r>
              <a:rPr lang="en-US" dirty="0"/>
              <a:t>.</a:t>
            </a:r>
          </a:p>
        </p:txBody>
      </p:sp>
      <p:pic>
        <p:nvPicPr>
          <p:cNvPr id="5" name="Imagine 4">
            <a:extLst>
              <a:ext uri="{FF2B5EF4-FFF2-40B4-BE49-F238E27FC236}">
                <a16:creationId xmlns:a16="http://schemas.microsoft.com/office/drawing/2014/main" id="{3197FB67-1E72-0DCC-2242-BB4B2430C93E}"/>
              </a:ext>
            </a:extLst>
          </p:cNvPr>
          <p:cNvPicPr>
            <a:picLocks noChangeAspect="1"/>
          </p:cNvPicPr>
          <p:nvPr/>
        </p:nvPicPr>
        <p:blipFill>
          <a:blip r:embed="rId2"/>
          <a:stretch>
            <a:fillRect/>
          </a:stretch>
        </p:blipFill>
        <p:spPr>
          <a:xfrm>
            <a:off x="9579061" y="4727793"/>
            <a:ext cx="1448642" cy="793776"/>
          </a:xfrm>
          <a:prstGeom prst="rect">
            <a:avLst/>
          </a:prstGeom>
        </p:spPr>
      </p:pic>
    </p:spTree>
    <p:extLst>
      <p:ext uri="{BB962C8B-B14F-4D97-AF65-F5344CB8AC3E}">
        <p14:creationId xmlns:p14="http://schemas.microsoft.com/office/powerpoint/2010/main" val="276178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B1410D0-98B1-5D70-8484-561DCAEC0A71}"/>
              </a:ext>
            </a:extLst>
          </p:cNvPr>
          <p:cNvSpPr>
            <a:spLocks noGrp="1"/>
          </p:cNvSpPr>
          <p:nvPr>
            <p:ph type="title"/>
          </p:nvPr>
        </p:nvSpPr>
        <p:spPr/>
        <p:txBody>
          <a:bodyPr/>
          <a:lstStyle/>
          <a:p>
            <a:endParaRPr lang="en-US"/>
          </a:p>
        </p:txBody>
      </p:sp>
      <p:pic>
        <p:nvPicPr>
          <p:cNvPr id="5" name="Substituent conținut 4">
            <a:extLst>
              <a:ext uri="{FF2B5EF4-FFF2-40B4-BE49-F238E27FC236}">
                <a16:creationId xmlns:a16="http://schemas.microsoft.com/office/drawing/2014/main" id="{9E7439BB-CA54-8514-A632-A04C2A62945F}"/>
              </a:ext>
            </a:extLst>
          </p:cNvPr>
          <p:cNvPicPr>
            <a:picLocks noGrp="1" noChangeAspect="1"/>
          </p:cNvPicPr>
          <p:nvPr>
            <p:ph idx="1"/>
          </p:nvPr>
        </p:nvPicPr>
        <p:blipFill>
          <a:blip r:embed="rId2"/>
          <a:stretch>
            <a:fillRect/>
          </a:stretch>
        </p:blipFill>
        <p:spPr>
          <a:xfrm>
            <a:off x="379695" y="2205038"/>
            <a:ext cx="11432610" cy="3020317"/>
          </a:xfrm>
          <a:prstGeom prst="rect">
            <a:avLst/>
          </a:prstGeom>
        </p:spPr>
      </p:pic>
    </p:spTree>
    <p:extLst>
      <p:ext uri="{BB962C8B-B14F-4D97-AF65-F5344CB8AC3E}">
        <p14:creationId xmlns:p14="http://schemas.microsoft.com/office/powerpoint/2010/main" val="1344849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3DB7AF3-48EE-E31F-BB8C-3C9A1454165E}"/>
              </a:ext>
            </a:extLst>
          </p:cNvPr>
          <p:cNvSpPr>
            <a:spLocks noGrp="1"/>
          </p:cNvSpPr>
          <p:nvPr>
            <p:ph type="title"/>
          </p:nvPr>
        </p:nvSpPr>
        <p:spPr/>
        <p:txBody>
          <a:bodyPr/>
          <a:lstStyle/>
          <a:p>
            <a:r>
              <a:rPr lang="ro-RO" dirty="0"/>
              <a:t>Cinematica</a:t>
            </a:r>
            <a:endParaRPr lang="en-US" dirty="0"/>
          </a:p>
        </p:txBody>
      </p:sp>
      <p:sp>
        <p:nvSpPr>
          <p:cNvPr id="3" name="Substituent conținut 2">
            <a:extLst>
              <a:ext uri="{FF2B5EF4-FFF2-40B4-BE49-F238E27FC236}">
                <a16:creationId xmlns:a16="http://schemas.microsoft.com/office/drawing/2014/main" id="{6CA508F9-EDB4-7E99-B293-97FB01A0FE01}"/>
              </a:ext>
            </a:extLst>
          </p:cNvPr>
          <p:cNvSpPr>
            <a:spLocks noGrp="1"/>
          </p:cNvSpPr>
          <p:nvPr>
            <p:ph idx="1"/>
          </p:nvPr>
        </p:nvSpPr>
        <p:spPr/>
        <p:txBody>
          <a:bodyPr/>
          <a:lstStyle/>
          <a:p>
            <a:r>
              <a:rPr lang="en-US" dirty="0"/>
              <a:t>O </a:t>
            </a:r>
            <a:r>
              <a:rPr lang="en-US" dirty="0" err="1"/>
              <a:t>diferen</a:t>
            </a:r>
            <a:r>
              <a:rPr lang="ro-RO" dirty="0" err="1"/>
              <a:t>ță</a:t>
            </a:r>
            <a:r>
              <a:rPr lang="en-US" dirty="0"/>
              <a:t> de </a:t>
            </a:r>
            <a:r>
              <a:rPr lang="en-US" dirty="0" err="1"/>
              <a:t>presiune</a:t>
            </a:r>
            <a:r>
              <a:rPr lang="en-US" dirty="0"/>
              <a:t> </a:t>
            </a:r>
            <a:r>
              <a:rPr lang="ro-RO" dirty="0"/>
              <a:t>î</a:t>
            </a:r>
            <a:r>
              <a:rPr lang="en-US" dirty="0" err="1"/>
              <a:t>ntre</a:t>
            </a:r>
            <a:r>
              <a:rPr lang="en-US" dirty="0"/>
              <a:t> </a:t>
            </a:r>
            <a:r>
              <a:rPr lang="en-US" dirty="0" err="1"/>
              <a:t>capetele</a:t>
            </a:r>
            <a:r>
              <a:rPr lang="en-US" dirty="0"/>
              <a:t> </a:t>
            </a:r>
            <a:r>
              <a:rPr lang="en-US" dirty="0" err="1"/>
              <a:t>unui</a:t>
            </a:r>
            <a:r>
              <a:rPr lang="en-US" dirty="0"/>
              <a:t> </a:t>
            </a:r>
            <a:r>
              <a:rPr lang="en-US" dirty="0" err="1"/>
              <a:t>capilar</a:t>
            </a:r>
            <a:r>
              <a:rPr lang="en-US" dirty="0"/>
              <a:t> </a:t>
            </a:r>
            <a:r>
              <a:rPr lang="en-US" dirty="0" err="1"/>
              <a:t>va</a:t>
            </a:r>
            <a:r>
              <a:rPr lang="en-US" dirty="0"/>
              <a:t> </a:t>
            </a:r>
            <a:r>
              <a:rPr lang="en-US" dirty="0" err="1"/>
              <a:t>determina</a:t>
            </a:r>
            <a:r>
              <a:rPr lang="en-US" dirty="0"/>
              <a:t> </a:t>
            </a:r>
            <a:r>
              <a:rPr lang="en-US" dirty="0" err="1"/>
              <a:t>curgerea</a:t>
            </a:r>
            <a:r>
              <a:rPr lang="en-US" dirty="0"/>
              <a:t> </a:t>
            </a:r>
            <a:r>
              <a:rPr lang="en-US" dirty="0" err="1"/>
              <a:t>fluidului</a:t>
            </a:r>
            <a:r>
              <a:rPr lang="en-US" dirty="0"/>
              <a:t> care </a:t>
            </a:r>
            <a:r>
              <a:rPr lang="ro-RO" dirty="0"/>
              <a:t>î</a:t>
            </a:r>
            <a:r>
              <a:rPr lang="en-US" dirty="0"/>
              <a:t>l </a:t>
            </a:r>
            <a:r>
              <a:rPr lang="en-US" dirty="0" err="1"/>
              <a:t>umple</a:t>
            </a:r>
            <a:r>
              <a:rPr lang="en-US" dirty="0"/>
              <a:t>. </a:t>
            </a:r>
            <a:r>
              <a:rPr lang="en-US" dirty="0" err="1"/>
              <a:t>Interac</a:t>
            </a:r>
            <a:r>
              <a:rPr lang="ro-RO" dirty="0"/>
              <a:t>ț</a:t>
            </a:r>
            <a:r>
              <a:rPr lang="en-US" dirty="0" err="1"/>
              <a:t>iunea</a:t>
            </a:r>
            <a:r>
              <a:rPr lang="en-US" dirty="0"/>
              <a:t> </a:t>
            </a:r>
            <a:r>
              <a:rPr lang="en-US" dirty="0" err="1"/>
              <a:t>dintre</a:t>
            </a:r>
            <a:r>
              <a:rPr lang="en-US" dirty="0"/>
              <a:t> </a:t>
            </a:r>
            <a:r>
              <a:rPr lang="en-US" dirty="0" err="1"/>
              <a:t>straturile</a:t>
            </a:r>
            <a:r>
              <a:rPr lang="en-US" dirty="0"/>
              <a:t> </a:t>
            </a:r>
            <a:r>
              <a:rPr lang="en-US" dirty="0" err="1"/>
              <a:t>adiacente</a:t>
            </a:r>
            <a:r>
              <a:rPr lang="en-US" dirty="0"/>
              <a:t> de fluid </a:t>
            </a:r>
            <a:r>
              <a:rPr lang="ro-RO" dirty="0"/>
              <a:t>și</a:t>
            </a:r>
            <a:r>
              <a:rPr lang="en-US" dirty="0"/>
              <a:t> </a:t>
            </a:r>
            <a:r>
              <a:rPr lang="en-US" dirty="0" err="1"/>
              <a:t>aderen</a:t>
            </a:r>
            <a:r>
              <a:rPr lang="ro-RO" dirty="0"/>
              <a:t>ț</a:t>
            </a:r>
            <a:r>
              <a:rPr lang="en-US" dirty="0"/>
              <a:t>a </a:t>
            </a:r>
            <a:r>
              <a:rPr lang="en-US" dirty="0" err="1"/>
              <a:t>fluidului</a:t>
            </a:r>
            <a:r>
              <a:rPr lang="en-US" dirty="0"/>
              <a:t> la </a:t>
            </a:r>
            <a:r>
              <a:rPr lang="en-US" dirty="0" err="1"/>
              <a:t>suprafa</a:t>
            </a:r>
            <a:r>
              <a:rPr lang="ro-RO" dirty="0"/>
              <a:t>ț</a:t>
            </a:r>
            <a:r>
              <a:rPr lang="en-US" dirty="0"/>
              <a:t>a solid</a:t>
            </a:r>
            <a:r>
              <a:rPr lang="ro-RO" dirty="0"/>
              <a:t>ă</a:t>
            </a:r>
            <a:r>
              <a:rPr lang="en-US" dirty="0"/>
              <a:t> </a:t>
            </a:r>
            <a:r>
              <a:rPr lang="en-US" dirty="0" err="1"/>
              <a:t>vor</a:t>
            </a:r>
            <a:r>
              <a:rPr lang="en-US" dirty="0"/>
              <a:t> genera o </a:t>
            </a:r>
            <a:r>
              <a:rPr lang="en-US" dirty="0" err="1"/>
              <a:t>distribu</a:t>
            </a:r>
            <a:r>
              <a:rPr lang="ro-RO" dirty="0"/>
              <a:t>ț</a:t>
            </a:r>
            <a:r>
              <a:rPr lang="en-US" dirty="0" err="1"/>
              <a:t>ie</a:t>
            </a:r>
            <a:r>
              <a:rPr lang="en-US" dirty="0"/>
              <a:t> a </a:t>
            </a:r>
            <a:r>
              <a:rPr lang="en-US" dirty="0" err="1"/>
              <a:t>vitezei</a:t>
            </a:r>
            <a:r>
              <a:rPr lang="en-US" dirty="0"/>
              <a:t> </a:t>
            </a:r>
            <a:r>
              <a:rPr lang="ro-RO" dirty="0"/>
              <a:t>î</a:t>
            </a:r>
            <a:r>
              <a:rPr lang="en-US" dirty="0"/>
              <a:t>n </a:t>
            </a:r>
            <a:r>
              <a:rPr lang="en-US" dirty="0" err="1"/>
              <a:t>capilar</a:t>
            </a:r>
            <a:r>
              <a:rPr lang="en-US" dirty="0"/>
              <a:t>. </a:t>
            </a:r>
            <a:r>
              <a:rPr lang="en-US" dirty="0" err="1"/>
              <a:t>Pentru</a:t>
            </a:r>
            <a:r>
              <a:rPr lang="en-US" dirty="0"/>
              <a:t> un fluid care </a:t>
            </a:r>
            <a:r>
              <a:rPr lang="en-US" dirty="0" err="1"/>
              <a:t>ader</a:t>
            </a:r>
            <a:r>
              <a:rPr lang="ro-RO" dirty="0"/>
              <a:t>ă</a:t>
            </a:r>
            <a:r>
              <a:rPr lang="en-US" dirty="0"/>
              <a:t>, </a:t>
            </a:r>
            <a:r>
              <a:rPr lang="en-US" dirty="0" err="1"/>
              <a:t>viteza</a:t>
            </a:r>
            <a:r>
              <a:rPr lang="en-US" dirty="0"/>
              <a:t> la </a:t>
            </a:r>
            <a:r>
              <a:rPr lang="en-US" dirty="0" err="1"/>
              <a:t>perete</a:t>
            </a:r>
            <a:r>
              <a:rPr lang="en-US" dirty="0"/>
              <a:t> </a:t>
            </a:r>
            <a:r>
              <a:rPr lang="en-US" dirty="0" err="1"/>
              <a:t>este</a:t>
            </a:r>
            <a:r>
              <a:rPr lang="en-US" dirty="0"/>
              <a:t> egal</a:t>
            </a:r>
            <a:r>
              <a:rPr lang="ro-RO" dirty="0"/>
              <a:t>ă</a:t>
            </a:r>
            <a:r>
              <a:rPr lang="en-US" dirty="0"/>
              <a:t> cu </a:t>
            </a:r>
            <a:r>
              <a:rPr lang="en-US" dirty="0" err="1"/>
              <a:t>viteza</a:t>
            </a:r>
            <a:r>
              <a:rPr lang="en-US" dirty="0"/>
              <a:t> </a:t>
            </a:r>
            <a:r>
              <a:rPr lang="en-US" dirty="0" err="1"/>
              <a:t>peretelui</a:t>
            </a:r>
            <a:r>
              <a:rPr lang="en-US" dirty="0"/>
              <a:t>. </a:t>
            </a:r>
            <a:r>
              <a:rPr lang="en-US" dirty="0" err="1"/>
              <a:t>Cinematica</a:t>
            </a:r>
            <a:r>
              <a:rPr lang="en-US" dirty="0"/>
              <a:t> </a:t>
            </a:r>
            <a:r>
              <a:rPr lang="en-US" dirty="0" err="1"/>
              <a:t>studiaz</a:t>
            </a:r>
            <a:r>
              <a:rPr lang="ro-RO" dirty="0"/>
              <a:t>ă</a:t>
            </a:r>
            <a:r>
              <a:rPr lang="en-US" dirty="0"/>
              <a:t> </a:t>
            </a:r>
            <a:r>
              <a:rPr lang="en-US" dirty="0" err="1"/>
              <a:t>distribu</a:t>
            </a:r>
            <a:r>
              <a:rPr lang="ro-RO" dirty="0"/>
              <a:t>ț</a:t>
            </a:r>
            <a:r>
              <a:rPr lang="en-US" dirty="0"/>
              <a:t>ii de </a:t>
            </a:r>
            <a:r>
              <a:rPr lang="en-US" dirty="0" err="1"/>
              <a:t>vitez</a:t>
            </a:r>
            <a:r>
              <a:rPr lang="ro-RO" dirty="0"/>
              <a:t>ă</a:t>
            </a:r>
            <a:r>
              <a:rPr lang="en-US" dirty="0"/>
              <a:t>. </a:t>
            </a:r>
          </a:p>
        </p:txBody>
      </p:sp>
    </p:spTree>
    <p:extLst>
      <p:ext uri="{BB962C8B-B14F-4D97-AF65-F5344CB8AC3E}">
        <p14:creationId xmlns:p14="http://schemas.microsoft.com/office/powerpoint/2010/main" val="238723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74F8E39-80C2-A383-B5AC-2813B3C30107}"/>
              </a:ext>
            </a:extLst>
          </p:cNvPr>
          <p:cNvSpPr>
            <a:spLocks noGrp="1"/>
          </p:cNvSpPr>
          <p:nvPr>
            <p:ph type="title"/>
          </p:nvPr>
        </p:nvSpPr>
        <p:spPr>
          <a:xfrm>
            <a:off x="838200" y="365125"/>
            <a:ext cx="11068050" cy="1325563"/>
          </a:xfrm>
        </p:spPr>
        <p:txBody>
          <a:bodyPr>
            <a:normAutofit fontScale="90000"/>
          </a:bodyPr>
          <a:lstStyle/>
          <a:p>
            <a:r>
              <a:rPr lang="en-US" dirty="0"/>
              <a:t>(a) </a:t>
            </a:r>
            <a:r>
              <a:rPr lang="en-US" dirty="0" err="1"/>
              <a:t>Exemple</a:t>
            </a:r>
            <a:r>
              <a:rPr lang="en-US" dirty="0"/>
              <a:t> de </a:t>
            </a:r>
            <a:r>
              <a:rPr lang="en-US" dirty="0" err="1"/>
              <a:t>distribu</a:t>
            </a:r>
            <a:r>
              <a:rPr lang="ro-RO" dirty="0"/>
              <a:t>ț</a:t>
            </a:r>
            <a:r>
              <a:rPr lang="en-US" dirty="0"/>
              <a:t>ii de </a:t>
            </a:r>
            <a:r>
              <a:rPr lang="en-US" dirty="0" err="1"/>
              <a:t>vitez</a:t>
            </a:r>
            <a:r>
              <a:rPr lang="ro-RO" dirty="0"/>
              <a:t>ă</a:t>
            </a:r>
            <a:r>
              <a:rPr lang="en-US" dirty="0"/>
              <a:t>. </a:t>
            </a:r>
            <a:br>
              <a:rPr lang="ro-RO" dirty="0"/>
            </a:br>
            <a:r>
              <a:rPr lang="en-US" dirty="0"/>
              <a:t>(b) Varia</a:t>
            </a:r>
            <a:r>
              <a:rPr lang="ro-RO" dirty="0"/>
              <a:t>ț</a:t>
            </a:r>
            <a:r>
              <a:rPr lang="en-US" dirty="0" err="1"/>
              <a:t>ie</a:t>
            </a:r>
            <a:r>
              <a:rPr lang="en-US" dirty="0"/>
              <a:t> vs. </a:t>
            </a:r>
            <a:r>
              <a:rPr lang="en-US" dirty="0" err="1"/>
              <a:t>Nonvaria</a:t>
            </a:r>
            <a:r>
              <a:rPr lang="ro-RO" dirty="0"/>
              <a:t>ț</a:t>
            </a:r>
            <a:r>
              <a:rPr lang="en-US" dirty="0" err="1"/>
              <a:t>ie</a:t>
            </a:r>
            <a:r>
              <a:rPr lang="en-US" dirty="0"/>
              <a:t> a </a:t>
            </a:r>
            <a:r>
              <a:rPr lang="en-US" dirty="0" err="1"/>
              <a:t>vitezei</a:t>
            </a:r>
            <a:r>
              <a:rPr lang="en-US" dirty="0"/>
              <a:t> </a:t>
            </a:r>
            <a:r>
              <a:rPr lang="ro-RO" dirty="0"/>
              <a:t>î</a:t>
            </a:r>
            <a:r>
              <a:rPr lang="en-US" dirty="0"/>
              <a:t>n </a:t>
            </a:r>
            <a:r>
              <a:rPr lang="en-US" dirty="0" err="1"/>
              <a:t>lungul</a:t>
            </a:r>
            <a:r>
              <a:rPr lang="en-US" dirty="0"/>
              <a:t> </a:t>
            </a:r>
            <a:r>
              <a:rPr lang="en-US" dirty="0" err="1"/>
              <a:t>curgerii</a:t>
            </a:r>
            <a:r>
              <a:rPr lang="en-US" dirty="0"/>
              <a:t>. </a:t>
            </a:r>
          </a:p>
        </p:txBody>
      </p:sp>
      <p:pic>
        <p:nvPicPr>
          <p:cNvPr id="5" name="Substituent conținut 4">
            <a:extLst>
              <a:ext uri="{FF2B5EF4-FFF2-40B4-BE49-F238E27FC236}">
                <a16:creationId xmlns:a16="http://schemas.microsoft.com/office/drawing/2014/main" id="{4C77BF7A-9DF6-FDE6-25DB-155ABF0E6274}"/>
              </a:ext>
            </a:extLst>
          </p:cNvPr>
          <p:cNvPicPr>
            <a:picLocks noGrp="1" noChangeAspect="1"/>
          </p:cNvPicPr>
          <p:nvPr>
            <p:ph idx="1"/>
          </p:nvPr>
        </p:nvPicPr>
        <p:blipFill>
          <a:blip r:embed="rId2"/>
          <a:stretch>
            <a:fillRect/>
          </a:stretch>
        </p:blipFill>
        <p:spPr>
          <a:xfrm>
            <a:off x="4065247" y="1690688"/>
            <a:ext cx="7841003" cy="4991100"/>
          </a:xfrm>
          <a:prstGeom prst="rect">
            <a:avLst/>
          </a:prstGeom>
        </p:spPr>
      </p:pic>
      <p:sp>
        <p:nvSpPr>
          <p:cNvPr id="7" name="CasetăText 6">
            <a:extLst>
              <a:ext uri="{FF2B5EF4-FFF2-40B4-BE49-F238E27FC236}">
                <a16:creationId xmlns:a16="http://schemas.microsoft.com/office/drawing/2014/main" id="{AAD17FE4-0317-0530-791E-218E6C37665E}"/>
              </a:ext>
            </a:extLst>
          </p:cNvPr>
          <p:cNvSpPr txBox="1"/>
          <p:nvPr/>
        </p:nvSpPr>
        <p:spPr>
          <a:xfrm>
            <a:off x="285750" y="2019985"/>
            <a:ext cx="3779497" cy="646331"/>
          </a:xfrm>
          <a:prstGeom prst="rect">
            <a:avLst/>
          </a:prstGeom>
          <a:noFill/>
        </p:spPr>
        <p:txBody>
          <a:bodyPr wrap="square">
            <a:spAutoFit/>
          </a:bodyPr>
          <a:lstStyle/>
          <a:p>
            <a:r>
              <a:rPr lang="en-US" b="1" dirty="0"/>
              <a:t>(</a:t>
            </a:r>
            <a:r>
              <a:rPr lang="en-US" b="1" dirty="0" err="1"/>
              <a:t>i</a:t>
            </a:r>
            <a:r>
              <a:rPr lang="en-US" b="1" dirty="0"/>
              <a:t>) </a:t>
            </a:r>
            <a:r>
              <a:rPr lang="en-US" b="1" dirty="0" err="1">
                <a:solidFill>
                  <a:srgbClr val="FF0000"/>
                </a:solidFill>
              </a:rPr>
              <a:t>cazul</a:t>
            </a:r>
            <a:r>
              <a:rPr lang="en-US" b="1" dirty="0">
                <a:solidFill>
                  <a:srgbClr val="FF0000"/>
                </a:solidFill>
              </a:rPr>
              <a:t> </a:t>
            </a:r>
            <a:r>
              <a:rPr lang="en-US" b="1" dirty="0" err="1">
                <a:solidFill>
                  <a:srgbClr val="FF0000"/>
                </a:solidFill>
              </a:rPr>
              <a:t>distribu</a:t>
            </a:r>
            <a:r>
              <a:rPr lang="ro-RO" b="1" dirty="0">
                <a:solidFill>
                  <a:srgbClr val="FF0000"/>
                </a:solidFill>
              </a:rPr>
              <a:t>ț</a:t>
            </a:r>
            <a:r>
              <a:rPr lang="en-US" b="1" dirty="0" err="1">
                <a:solidFill>
                  <a:srgbClr val="FF0000"/>
                </a:solidFill>
              </a:rPr>
              <a:t>iei</a:t>
            </a:r>
            <a:r>
              <a:rPr lang="en-US" b="1" dirty="0">
                <a:solidFill>
                  <a:srgbClr val="FF0000"/>
                </a:solidFill>
              </a:rPr>
              <a:t> </a:t>
            </a:r>
            <a:r>
              <a:rPr lang="en-US" b="1" dirty="0" err="1">
                <a:solidFill>
                  <a:srgbClr val="FF0000"/>
                </a:solidFill>
              </a:rPr>
              <a:t>uniforme</a:t>
            </a:r>
            <a:r>
              <a:rPr lang="en-US" b="1" dirty="0"/>
              <a:t>, </a:t>
            </a:r>
            <a:r>
              <a:rPr lang="en-US" b="1" dirty="0" err="1"/>
              <a:t>unde</a:t>
            </a:r>
            <a:r>
              <a:rPr lang="en-US" b="1" dirty="0"/>
              <a:t> </a:t>
            </a:r>
            <a:r>
              <a:rPr lang="en-US" b="1" dirty="0" err="1"/>
              <a:t>viteza</a:t>
            </a:r>
            <a:r>
              <a:rPr lang="en-US" b="1" dirty="0"/>
              <a:t> nu </a:t>
            </a:r>
            <a:r>
              <a:rPr lang="en-US" b="1" dirty="0" err="1"/>
              <a:t>va</a:t>
            </a:r>
            <a:r>
              <a:rPr lang="en-US" b="1" dirty="0"/>
              <a:t> varia </a:t>
            </a:r>
            <a:r>
              <a:rPr lang="ro-RO" b="1" dirty="0"/>
              <a:t>î</a:t>
            </a:r>
            <a:r>
              <a:rPr lang="en-US" b="1" dirty="0"/>
              <a:t>n </a:t>
            </a:r>
            <a:r>
              <a:rPr lang="en-US" b="1" dirty="0" err="1"/>
              <a:t>direc</a:t>
            </a:r>
            <a:r>
              <a:rPr lang="ro-RO" b="1" dirty="0"/>
              <a:t>ț</a:t>
            </a:r>
            <a:r>
              <a:rPr lang="en-US" b="1" dirty="0" err="1"/>
              <a:t>ia</a:t>
            </a:r>
            <a:r>
              <a:rPr lang="en-US" b="1" dirty="0"/>
              <a:t> </a:t>
            </a:r>
            <a:r>
              <a:rPr lang="en-US" b="1" dirty="0" err="1"/>
              <a:t>axei</a:t>
            </a:r>
            <a:r>
              <a:rPr lang="en-US" b="1" dirty="0"/>
              <a:t> Oy</a:t>
            </a:r>
          </a:p>
        </p:txBody>
      </p:sp>
      <p:pic>
        <p:nvPicPr>
          <p:cNvPr id="11" name="Imagine 10">
            <a:extLst>
              <a:ext uri="{FF2B5EF4-FFF2-40B4-BE49-F238E27FC236}">
                <a16:creationId xmlns:a16="http://schemas.microsoft.com/office/drawing/2014/main" id="{ADB484B6-349C-0850-2475-85553CC9E1DE}"/>
              </a:ext>
            </a:extLst>
          </p:cNvPr>
          <p:cNvPicPr>
            <a:picLocks noChangeAspect="1"/>
          </p:cNvPicPr>
          <p:nvPr/>
        </p:nvPicPr>
        <p:blipFill>
          <a:blip r:embed="rId3"/>
          <a:stretch>
            <a:fillRect/>
          </a:stretch>
        </p:blipFill>
        <p:spPr>
          <a:xfrm>
            <a:off x="1263028" y="2734837"/>
            <a:ext cx="1375397" cy="354064"/>
          </a:xfrm>
          <a:prstGeom prst="rect">
            <a:avLst/>
          </a:prstGeom>
        </p:spPr>
      </p:pic>
      <p:sp>
        <p:nvSpPr>
          <p:cNvPr id="13" name="CasetăText 12">
            <a:extLst>
              <a:ext uri="{FF2B5EF4-FFF2-40B4-BE49-F238E27FC236}">
                <a16:creationId xmlns:a16="http://schemas.microsoft.com/office/drawing/2014/main" id="{521E19EB-7456-482A-032A-F72186CE8D2C}"/>
              </a:ext>
            </a:extLst>
          </p:cNvPr>
          <p:cNvSpPr txBox="1"/>
          <p:nvPr/>
        </p:nvSpPr>
        <p:spPr>
          <a:xfrm>
            <a:off x="87625" y="3185997"/>
            <a:ext cx="4305300" cy="3416320"/>
          </a:xfrm>
          <a:prstGeom prst="rect">
            <a:avLst/>
          </a:prstGeom>
          <a:noFill/>
        </p:spPr>
        <p:txBody>
          <a:bodyPr wrap="square">
            <a:spAutoFit/>
          </a:bodyPr>
          <a:lstStyle/>
          <a:p>
            <a:r>
              <a:rPr lang="en-US" dirty="0" err="1"/>
              <a:t>Acesta</a:t>
            </a:r>
            <a:r>
              <a:rPr lang="en-US" dirty="0"/>
              <a:t> </a:t>
            </a:r>
            <a:r>
              <a:rPr lang="en-US" dirty="0" err="1"/>
              <a:t>este</a:t>
            </a:r>
            <a:r>
              <a:rPr lang="en-US" dirty="0"/>
              <a:t> </a:t>
            </a:r>
            <a:r>
              <a:rPr lang="en-US" dirty="0" err="1"/>
              <a:t>cazul</a:t>
            </a:r>
            <a:r>
              <a:rPr lang="en-US" dirty="0"/>
              <a:t> </a:t>
            </a:r>
            <a:r>
              <a:rPr lang="en-US" dirty="0" err="1"/>
              <a:t>unui</a:t>
            </a:r>
            <a:r>
              <a:rPr lang="en-US" dirty="0"/>
              <a:t> fluid ideal, </a:t>
            </a:r>
            <a:r>
              <a:rPr lang="en-US" dirty="0" err="1"/>
              <a:t>pentru</a:t>
            </a:r>
            <a:r>
              <a:rPr lang="en-US" dirty="0"/>
              <a:t> care </a:t>
            </a:r>
            <a:r>
              <a:rPr lang="el-GR" dirty="0"/>
              <a:t>η → 0; </a:t>
            </a:r>
            <a:endParaRPr lang="ro-RO" dirty="0"/>
          </a:p>
          <a:p>
            <a:r>
              <a:rPr lang="el-GR" b="1" dirty="0"/>
              <a:t>(</a:t>
            </a:r>
            <a:r>
              <a:rPr lang="en-US" b="1" dirty="0"/>
              <a:t>ii) </a:t>
            </a:r>
            <a:r>
              <a:rPr lang="en-US" b="1" dirty="0" err="1"/>
              <a:t>cazul</a:t>
            </a:r>
            <a:r>
              <a:rPr lang="en-US" b="1" dirty="0"/>
              <a:t> </a:t>
            </a:r>
            <a:r>
              <a:rPr lang="en-US" b="1" dirty="0" err="1"/>
              <a:t>distribu</a:t>
            </a:r>
            <a:r>
              <a:rPr lang="ro-RO" b="1" dirty="0"/>
              <a:t>ț</a:t>
            </a:r>
            <a:r>
              <a:rPr lang="en-US" b="1" dirty="0" err="1"/>
              <a:t>iei</a:t>
            </a:r>
            <a:r>
              <a:rPr lang="en-US" b="1" dirty="0"/>
              <a:t> </a:t>
            </a:r>
            <a:r>
              <a:rPr lang="en-US" b="1" dirty="0" err="1"/>
              <a:t>liniare</a:t>
            </a:r>
            <a:r>
              <a:rPr lang="en-US" b="1" dirty="0"/>
              <a:t>, </a:t>
            </a:r>
            <a:r>
              <a:rPr lang="en-US" b="1" dirty="0" err="1"/>
              <a:t>distribu</a:t>
            </a:r>
            <a:r>
              <a:rPr lang="ro-RO" b="1" dirty="0"/>
              <a:t>ț</a:t>
            </a:r>
            <a:r>
              <a:rPr lang="en-US" b="1" dirty="0" err="1"/>
              <a:t>ie</a:t>
            </a:r>
            <a:r>
              <a:rPr lang="en-US" b="1" dirty="0"/>
              <a:t> </a:t>
            </a:r>
            <a:r>
              <a:rPr lang="en-US" b="1" dirty="0" err="1"/>
              <a:t>generat</a:t>
            </a:r>
            <a:r>
              <a:rPr lang="ro-RO" b="1" dirty="0"/>
              <a:t>ă</a:t>
            </a:r>
            <a:r>
              <a:rPr lang="en-US" b="1" dirty="0"/>
              <a:t> de mi</a:t>
            </a:r>
            <a:r>
              <a:rPr lang="ro-RO" b="1" dirty="0"/>
              <a:t>ș</a:t>
            </a:r>
            <a:r>
              <a:rPr lang="en-US" b="1" dirty="0" err="1"/>
              <a:t>carea</a:t>
            </a:r>
            <a:r>
              <a:rPr lang="en-US" b="1" dirty="0"/>
              <a:t> </a:t>
            </a:r>
            <a:r>
              <a:rPr lang="en-US" b="1" dirty="0" err="1"/>
              <a:t>pere</a:t>
            </a:r>
            <a:r>
              <a:rPr lang="ro-RO" b="1" dirty="0"/>
              <a:t>ț</a:t>
            </a:r>
            <a:r>
              <a:rPr lang="en-US" b="1" dirty="0" err="1"/>
              <a:t>ilor</a:t>
            </a:r>
            <a:r>
              <a:rPr lang="en-US" b="1" dirty="0"/>
              <a:t> care</a:t>
            </a:r>
            <a:r>
              <a:rPr lang="ro-RO" b="1" dirty="0"/>
              <a:t> î</a:t>
            </a:r>
            <a:r>
              <a:rPr lang="en-US" b="1" dirty="0" err="1"/>
              <a:t>ngr</a:t>
            </a:r>
            <a:r>
              <a:rPr lang="ro-RO" b="1" dirty="0"/>
              <a:t>ă</a:t>
            </a:r>
            <a:r>
              <a:rPr lang="en-US" b="1" dirty="0"/>
              <a:t>desc </a:t>
            </a:r>
            <a:r>
              <a:rPr lang="en-US" b="1" dirty="0" err="1"/>
              <a:t>straturi</a:t>
            </a:r>
            <a:r>
              <a:rPr lang="en-US" b="1" dirty="0"/>
              <a:t> sub</a:t>
            </a:r>
            <a:r>
              <a:rPr lang="ro-RO" b="1" dirty="0"/>
              <a:t>ț</a:t>
            </a:r>
            <a:r>
              <a:rPr lang="en-US" b="1" dirty="0" err="1"/>
              <a:t>iri</a:t>
            </a:r>
            <a:r>
              <a:rPr lang="en-US" b="1" dirty="0"/>
              <a:t> de fluid. </a:t>
            </a:r>
            <a:r>
              <a:rPr lang="en-US" b="1" dirty="0" err="1"/>
              <a:t>Aceste</a:t>
            </a:r>
            <a:r>
              <a:rPr lang="en-US" b="1" dirty="0"/>
              <a:t> </a:t>
            </a:r>
            <a:r>
              <a:rPr lang="en-US" b="1" dirty="0" err="1"/>
              <a:t>curgeri</a:t>
            </a:r>
            <a:r>
              <a:rPr lang="en-US" b="1" dirty="0"/>
              <a:t> se </a:t>
            </a:r>
            <a:r>
              <a:rPr lang="en-US" b="1" dirty="0" err="1"/>
              <a:t>desf</a:t>
            </a:r>
            <a:r>
              <a:rPr lang="ro-RO" b="1" dirty="0" err="1"/>
              <a:t>ăș</a:t>
            </a:r>
            <a:r>
              <a:rPr lang="en-US" b="1" dirty="0"/>
              <a:t>oar</a:t>
            </a:r>
            <a:r>
              <a:rPr lang="ro-RO" b="1" dirty="0"/>
              <a:t>ă</a:t>
            </a:r>
            <a:r>
              <a:rPr lang="en-US" b="1" dirty="0"/>
              <a:t> </a:t>
            </a:r>
            <a:r>
              <a:rPr lang="ro-RO" b="1" dirty="0"/>
              <a:t>î</a:t>
            </a:r>
            <a:r>
              <a:rPr lang="en-US" b="1" dirty="0"/>
              <a:t>n </a:t>
            </a:r>
            <a:r>
              <a:rPr lang="en-US" b="1" dirty="0" err="1"/>
              <a:t>absen</a:t>
            </a:r>
            <a:r>
              <a:rPr lang="ro-RO" b="1" dirty="0"/>
              <a:t>ț</a:t>
            </a:r>
            <a:r>
              <a:rPr lang="en-US" b="1" dirty="0"/>
              <a:t>a </a:t>
            </a:r>
            <a:r>
              <a:rPr lang="en-US" b="1" dirty="0" err="1"/>
              <a:t>unui</a:t>
            </a:r>
            <a:r>
              <a:rPr lang="en-US" b="1" dirty="0"/>
              <a:t> gradient de </a:t>
            </a:r>
            <a:r>
              <a:rPr lang="en-US" b="1" dirty="0" err="1"/>
              <a:t>presiune</a:t>
            </a:r>
            <a:r>
              <a:rPr lang="en-US" b="1" dirty="0"/>
              <a:t> (</a:t>
            </a:r>
            <a:r>
              <a:rPr lang="en-US" b="1" dirty="0" err="1"/>
              <a:t>dp</a:t>
            </a:r>
            <a:r>
              <a:rPr lang="en-US" b="1" dirty="0"/>
              <a:t>/dx = 0). </a:t>
            </a:r>
            <a:r>
              <a:rPr lang="en-US" b="1" dirty="0" err="1"/>
              <a:t>Acesta</a:t>
            </a:r>
            <a:r>
              <a:rPr lang="en-US" b="1" dirty="0"/>
              <a:t> </a:t>
            </a:r>
            <a:r>
              <a:rPr lang="en-US" b="1" dirty="0" err="1"/>
              <a:t>este</a:t>
            </a:r>
            <a:r>
              <a:rPr lang="en-US" b="1" dirty="0"/>
              <a:t> </a:t>
            </a:r>
            <a:r>
              <a:rPr lang="en-US" b="1" dirty="0" err="1">
                <a:solidFill>
                  <a:srgbClr val="FF0000"/>
                </a:solidFill>
              </a:rPr>
              <a:t>cazul</a:t>
            </a:r>
            <a:r>
              <a:rPr lang="en-US" b="1" dirty="0">
                <a:solidFill>
                  <a:srgbClr val="FF0000"/>
                </a:solidFill>
              </a:rPr>
              <a:t> mi</a:t>
            </a:r>
            <a:r>
              <a:rPr lang="ro-RO" b="1" dirty="0" err="1">
                <a:solidFill>
                  <a:srgbClr val="FF0000"/>
                </a:solidFill>
              </a:rPr>
              <a:t>șcă</a:t>
            </a:r>
            <a:r>
              <a:rPr lang="en-US" b="1" dirty="0" err="1">
                <a:solidFill>
                  <a:srgbClr val="FF0000"/>
                </a:solidFill>
              </a:rPr>
              <a:t>rii</a:t>
            </a:r>
            <a:r>
              <a:rPr lang="en-US" b="1" dirty="0">
                <a:solidFill>
                  <a:srgbClr val="FF0000"/>
                </a:solidFill>
              </a:rPr>
              <a:t> Couette</a:t>
            </a:r>
            <a:r>
              <a:rPr lang="en-US" b="1" dirty="0"/>
              <a:t>; </a:t>
            </a:r>
            <a:endParaRPr lang="ro-RO" b="1" dirty="0"/>
          </a:p>
          <a:p>
            <a:r>
              <a:rPr lang="en-US" dirty="0"/>
              <a:t>(iii) </a:t>
            </a:r>
            <a:r>
              <a:rPr lang="en-US" b="1" dirty="0" err="1"/>
              <a:t>cazul</a:t>
            </a:r>
            <a:r>
              <a:rPr lang="en-US" b="1" dirty="0"/>
              <a:t> </a:t>
            </a:r>
            <a:r>
              <a:rPr lang="en-US" b="1" dirty="0" err="1"/>
              <a:t>distribu</a:t>
            </a:r>
            <a:r>
              <a:rPr lang="ro-RO" b="1" dirty="0"/>
              <a:t>ț</a:t>
            </a:r>
            <a:r>
              <a:rPr lang="en-US" b="1" dirty="0" err="1"/>
              <a:t>iei</a:t>
            </a:r>
            <a:r>
              <a:rPr lang="en-US" b="1" dirty="0"/>
              <a:t> </a:t>
            </a:r>
            <a:r>
              <a:rPr lang="en-US" b="1" dirty="0" err="1"/>
              <a:t>parabolice</a:t>
            </a:r>
            <a:r>
              <a:rPr lang="en-US" b="1" dirty="0"/>
              <a:t>, </a:t>
            </a:r>
            <a:r>
              <a:rPr lang="ro-RO" b="1" dirty="0"/>
              <a:t>î</a:t>
            </a:r>
            <a:r>
              <a:rPr lang="en-US" b="1" dirty="0"/>
              <a:t>n care mi</a:t>
            </a:r>
            <a:r>
              <a:rPr lang="ro-RO" b="1" dirty="0"/>
              <a:t>ș</a:t>
            </a:r>
            <a:r>
              <a:rPr lang="en-US" b="1" dirty="0" err="1"/>
              <a:t>carea</a:t>
            </a:r>
            <a:r>
              <a:rPr lang="en-US" b="1" dirty="0"/>
              <a:t> </a:t>
            </a:r>
            <a:r>
              <a:rPr lang="en-US" b="1" dirty="0" err="1"/>
              <a:t>fluidului</a:t>
            </a:r>
            <a:r>
              <a:rPr lang="en-US" b="1" dirty="0"/>
              <a:t> </a:t>
            </a:r>
            <a:r>
              <a:rPr lang="en-US" b="1" dirty="0" err="1"/>
              <a:t>este</a:t>
            </a:r>
            <a:r>
              <a:rPr lang="en-US" b="1" dirty="0"/>
              <a:t> </a:t>
            </a:r>
            <a:r>
              <a:rPr lang="en-US" b="1" dirty="0" err="1"/>
              <a:t>determinat</a:t>
            </a:r>
            <a:r>
              <a:rPr lang="ro-RO" b="1" dirty="0"/>
              <a:t>ă</a:t>
            </a:r>
            <a:r>
              <a:rPr lang="en-US" b="1" dirty="0"/>
              <a:t> de un gradient de </a:t>
            </a:r>
            <a:r>
              <a:rPr lang="en-US" b="1" dirty="0" err="1"/>
              <a:t>presiune</a:t>
            </a:r>
            <a:r>
              <a:rPr lang="en-US" b="1" dirty="0"/>
              <a:t>. </a:t>
            </a:r>
            <a:r>
              <a:rPr lang="en-US" b="1" dirty="0" err="1"/>
              <a:t>Acesta</a:t>
            </a:r>
            <a:r>
              <a:rPr lang="en-US" b="1" dirty="0"/>
              <a:t> </a:t>
            </a:r>
            <a:r>
              <a:rPr lang="en-US" b="1" dirty="0" err="1"/>
              <a:t>este</a:t>
            </a:r>
            <a:r>
              <a:rPr lang="en-US" b="1" dirty="0"/>
              <a:t> </a:t>
            </a:r>
            <a:r>
              <a:rPr lang="en-US" b="1" dirty="0" err="1">
                <a:solidFill>
                  <a:srgbClr val="FF0000"/>
                </a:solidFill>
              </a:rPr>
              <a:t>cazul</a:t>
            </a:r>
            <a:r>
              <a:rPr lang="en-US" b="1" dirty="0">
                <a:solidFill>
                  <a:srgbClr val="FF0000"/>
                </a:solidFill>
              </a:rPr>
              <a:t> mi</a:t>
            </a:r>
            <a:r>
              <a:rPr lang="ro-RO" b="1" dirty="0">
                <a:solidFill>
                  <a:srgbClr val="FF0000"/>
                </a:solidFill>
              </a:rPr>
              <a:t>ș</a:t>
            </a:r>
            <a:r>
              <a:rPr lang="en-US" b="1" dirty="0">
                <a:solidFill>
                  <a:srgbClr val="FF0000"/>
                </a:solidFill>
              </a:rPr>
              <a:t>c</a:t>
            </a:r>
            <a:r>
              <a:rPr lang="ro-RO" b="1" dirty="0">
                <a:solidFill>
                  <a:srgbClr val="FF0000"/>
                </a:solidFill>
              </a:rPr>
              <a:t>ă</a:t>
            </a:r>
            <a:r>
              <a:rPr lang="en-US" b="1" dirty="0" err="1">
                <a:solidFill>
                  <a:srgbClr val="FF0000"/>
                </a:solidFill>
              </a:rPr>
              <a:t>rii</a:t>
            </a:r>
            <a:r>
              <a:rPr lang="en-US" b="1" dirty="0">
                <a:solidFill>
                  <a:srgbClr val="FF0000"/>
                </a:solidFill>
              </a:rPr>
              <a:t> Poiseuille </a:t>
            </a:r>
            <a:r>
              <a:rPr lang="en-US" b="1" dirty="0"/>
              <a:t>(</a:t>
            </a:r>
            <a:r>
              <a:rPr lang="en-US" b="1" dirty="0" err="1"/>
              <a:t>dp</a:t>
            </a:r>
            <a:r>
              <a:rPr lang="en-US" b="1" dirty="0"/>
              <a:t>/dx &lt; 0).</a:t>
            </a:r>
          </a:p>
        </p:txBody>
      </p:sp>
    </p:spTree>
    <p:extLst>
      <p:ext uri="{BB962C8B-B14F-4D97-AF65-F5344CB8AC3E}">
        <p14:creationId xmlns:p14="http://schemas.microsoft.com/office/powerpoint/2010/main" val="288902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9106-A31F-66BD-2AF1-13D46FE69C93}"/>
              </a:ext>
            </a:extLst>
          </p:cNvPr>
          <p:cNvSpPr>
            <a:spLocks noGrp="1"/>
          </p:cNvSpPr>
          <p:nvPr>
            <p:ph type="ctrTitle"/>
          </p:nvPr>
        </p:nvSpPr>
        <p:spPr>
          <a:xfrm>
            <a:off x="1523999" y="1122363"/>
            <a:ext cx="9546771" cy="2387600"/>
          </a:xfrm>
        </p:spPr>
        <p:txBody>
          <a:bodyPr>
            <a:normAutofit/>
          </a:bodyPr>
          <a:lstStyle/>
          <a:p>
            <a:r>
              <a:rPr lang="ro-RO" dirty="0"/>
              <a:t>Tema </a:t>
            </a:r>
            <a:br>
              <a:rPr lang="ro-RO" dirty="0"/>
            </a:br>
            <a:r>
              <a:rPr lang="ro-RO" b="1" dirty="0" err="1"/>
              <a:t>Autowave</a:t>
            </a:r>
            <a:r>
              <a:rPr lang="ro-RO" b="1" dirty="0"/>
              <a:t> în medii active</a:t>
            </a:r>
            <a:endParaRPr lang="en-US" b="1" dirty="0"/>
          </a:p>
        </p:txBody>
      </p:sp>
      <p:sp>
        <p:nvSpPr>
          <p:cNvPr id="3" name="Subtitle 2">
            <a:extLst>
              <a:ext uri="{FF2B5EF4-FFF2-40B4-BE49-F238E27FC236}">
                <a16:creationId xmlns:a16="http://schemas.microsoft.com/office/drawing/2014/main" id="{1AB678A5-CDCA-E47D-0DA9-8F93E04C94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259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E335-2947-DDA6-185C-B46D2B5AE65F}"/>
              </a:ext>
            </a:extLst>
          </p:cNvPr>
          <p:cNvSpPr>
            <a:spLocks noGrp="1"/>
          </p:cNvSpPr>
          <p:nvPr>
            <p:ph type="title"/>
          </p:nvPr>
        </p:nvSpPr>
        <p:spPr/>
        <p:txBody>
          <a:bodyPr/>
          <a:lstStyle/>
          <a:p>
            <a:r>
              <a:rPr lang="en-US" dirty="0" err="1"/>
              <a:t>Procese</a:t>
            </a:r>
            <a:r>
              <a:rPr lang="en-US" dirty="0"/>
              <a:t> Autowave </a:t>
            </a:r>
            <a:r>
              <a:rPr lang="en-US" dirty="0" err="1"/>
              <a:t>în</a:t>
            </a:r>
            <a:r>
              <a:rPr lang="en-US" dirty="0"/>
              <a:t> </a:t>
            </a:r>
            <a:r>
              <a:rPr lang="en-US" dirty="0" err="1"/>
              <a:t>medii</a:t>
            </a:r>
            <a:r>
              <a:rPr lang="en-US" dirty="0"/>
              <a:t> active</a:t>
            </a:r>
          </a:p>
        </p:txBody>
      </p:sp>
      <p:sp>
        <p:nvSpPr>
          <p:cNvPr id="3" name="Content Placeholder 2">
            <a:extLst>
              <a:ext uri="{FF2B5EF4-FFF2-40B4-BE49-F238E27FC236}">
                <a16:creationId xmlns:a16="http://schemas.microsoft.com/office/drawing/2014/main" id="{7A74DF76-E1E2-0615-E5EE-1959FBB407EF}"/>
              </a:ext>
            </a:extLst>
          </p:cNvPr>
          <p:cNvSpPr>
            <a:spLocks noGrp="1"/>
          </p:cNvSpPr>
          <p:nvPr>
            <p:ph idx="1"/>
          </p:nvPr>
        </p:nvSpPr>
        <p:spPr>
          <a:xfrm>
            <a:off x="838200" y="1519085"/>
            <a:ext cx="10515600" cy="5206180"/>
          </a:xfrm>
        </p:spPr>
        <p:txBody>
          <a:bodyPr>
            <a:normAutofit/>
          </a:bodyPr>
          <a:lstStyle/>
          <a:p>
            <a:r>
              <a:rPr lang="en-US" dirty="0"/>
              <a:t>În </a:t>
            </a:r>
            <a:r>
              <a:rPr lang="en-US" dirty="0" err="1"/>
              <a:t>anii</a:t>
            </a:r>
            <a:r>
              <a:rPr lang="en-US" dirty="0"/>
              <a:t> 1970 a</a:t>
            </a:r>
            <a:r>
              <a:rPr lang="ro-RO" dirty="0"/>
              <a:t> </a:t>
            </a:r>
            <a:r>
              <a:rPr lang="ro-RO" dirty="0" err="1"/>
              <a:t>foat</a:t>
            </a:r>
            <a:r>
              <a:rPr lang="ro-RO" dirty="0"/>
              <a:t> demonstrată </a:t>
            </a:r>
            <a:r>
              <a:rPr lang="en-US" dirty="0" err="1"/>
              <a:t>existența</a:t>
            </a:r>
            <a:r>
              <a:rPr lang="en-US" dirty="0"/>
              <a:t> </a:t>
            </a:r>
            <a:r>
              <a:rPr lang="en-US" dirty="0" err="1"/>
              <a:t>autooscilațiilor</a:t>
            </a:r>
            <a:r>
              <a:rPr lang="en-US" dirty="0"/>
              <a:t> </a:t>
            </a:r>
            <a:r>
              <a:rPr lang="en-US" dirty="0" err="1"/>
              <a:t>și</a:t>
            </a:r>
            <a:r>
              <a:rPr lang="en-US" dirty="0"/>
              <a:t> </a:t>
            </a:r>
            <a:r>
              <a:rPr lang="en-US" dirty="0" err="1"/>
              <a:t>autoundelor</a:t>
            </a:r>
            <a:r>
              <a:rPr lang="en-US" dirty="0"/>
              <a:t> nu </a:t>
            </a:r>
            <a:r>
              <a:rPr lang="en-US" dirty="0" err="1"/>
              <a:t>numai</a:t>
            </a:r>
            <a:r>
              <a:rPr lang="en-US" dirty="0"/>
              <a:t> </a:t>
            </a:r>
            <a:r>
              <a:rPr lang="en-US" dirty="0" err="1"/>
              <a:t>în</a:t>
            </a:r>
            <a:r>
              <a:rPr lang="en-US" dirty="0"/>
              <a:t> diverse </a:t>
            </a:r>
            <a:r>
              <a:rPr lang="en-US" dirty="0" err="1"/>
              <a:t>sisteme</a:t>
            </a:r>
            <a:r>
              <a:rPr lang="en-US" dirty="0"/>
              <a:t> </a:t>
            </a:r>
            <a:r>
              <a:rPr lang="en-US" dirty="0" err="1"/>
              <a:t>chimice</a:t>
            </a:r>
            <a:r>
              <a:rPr lang="en-US" dirty="0"/>
              <a:t>, ci </a:t>
            </a:r>
            <a:r>
              <a:rPr lang="en-US" dirty="0" err="1"/>
              <a:t>și</a:t>
            </a:r>
            <a:r>
              <a:rPr lang="en-US" dirty="0"/>
              <a:t> </a:t>
            </a:r>
            <a:r>
              <a:rPr lang="en-US" dirty="0" err="1"/>
              <a:t>în</a:t>
            </a:r>
            <a:r>
              <a:rPr lang="en-US" dirty="0"/>
              <a:t> </a:t>
            </a:r>
            <a:r>
              <a:rPr lang="en-US" dirty="0" err="1"/>
              <a:t>procese</a:t>
            </a:r>
            <a:r>
              <a:rPr lang="en-US" dirty="0"/>
              <a:t> </a:t>
            </a:r>
            <a:r>
              <a:rPr lang="en-US" dirty="0" err="1"/>
              <a:t>biologice</a:t>
            </a:r>
            <a:r>
              <a:rPr lang="en-US" dirty="0"/>
              <a:t> precum </a:t>
            </a:r>
            <a:r>
              <a:rPr lang="en-US" dirty="0" err="1"/>
              <a:t>glicoliza</a:t>
            </a:r>
            <a:r>
              <a:rPr lang="en-US" dirty="0"/>
              <a:t>, </a:t>
            </a:r>
            <a:r>
              <a:rPr lang="en-US" dirty="0" err="1"/>
              <a:t>fotosinteza</a:t>
            </a:r>
            <a:r>
              <a:rPr lang="en-US" dirty="0"/>
              <a:t> etc. </a:t>
            </a:r>
          </a:p>
          <a:p>
            <a:r>
              <a:rPr lang="en-US" dirty="0"/>
              <a:t>Procesele </a:t>
            </a:r>
            <a:r>
              <a:rPr lang="en-US" dirty="0" err="1"/>
              <a:t>autounde</a:t>
            </a:r>
            <a:r>
              <a:rPr lang="en-US" dirty="0"/>
              <a:t> sunt </a:t>
            </a:r>
            <a:r>
              <a:rPr lang="en-US" dirty="0" err="1"/>
              <a:t>procesele</a:t>
            </a:r>
            <a:r>
              <a:rPr lang="en-US" dirty="0"/>
              <a:t> de </a:t>
            </a:r>
            <a:r>
              <a:rPr lang="en-US" dirty="0" err="1"/>
              <a:t>propagare</a:t>
            </a:r>
            <a:r>
              <a:rPr lang="en-US" dirty="0"/>
              <a:t> a </a:t>
            </a:r>
            <a:r>
              <a:rPr lang="en-US" dirty="0" err="1"/>
              <a:t>undelor</a:t>
            </a:r>
            <a:r>
              <a:rPr lang="en-US" dirty="0"/>
              <a:t> de </a:t>
            </a:r>
            <a:r>
              <a:rPr lang="en-US" dirty="0" err="1"/>
              <a:t>excitație</a:t>
            </a:r>
            <a:r>
              <a:rPr lang="en-US" dirty="0"/>
              <a:t> </a:t>
            </a:r>
            <a:r>
              <a:rPr lang="en-US" dirty="0" err="1"/>
              <a:t>în</a:t>
            </a:r>
            <a:r>
              <a:rPr lang="en-US" dirty="0"/>
              <a:t> </a:t>
            </a:r>
            <a:r>
              <a:rPr lang="en-US" dirty="0" err="1"/>
              <a:t>medii</a:t>
            </a:r>
            <a:r>
              <a:rPr lang="en-US" dirty="0"/>
              <a:t> active.</a:t>
            </a:r>
            <a:r>
              <a:rPr lang="ro-RO" dirty="0"/>
              <a:t> </a:t>
            </a:r>
            <a:r>
              <a:rPr lang="ro-RO" b="1" i="1" dirty="0"/>
              <a:t>E</a:t>
            </a:r>
            <a:r>
              <a:rPr lang="en-US" b="1" i="1" dirty="0" err="1"/>
              <a:t>ste</a:t>
            </a:r>
            <a:r>
              <a:rPr lang="en-US" b="1" i="1" dirty="0"/>
              <a:t> </a:t>
            </a:r>
            <a:r>
              <a:rPr lang="en-US" b="1" i="1" dirty="0" err="1"/>
              <a:t>cea</a:t>
            </a:r>
            <a:r>
              <a:rPr lang="en-US" b="1" i="1" dirty="0"/>
              <a:t> </a:t>
            </a:r>
            <a:r>
              <a:rPr lang="en-US" b="1" i="1" dirty="0" err="1"/>
              <a:t>mai</a:t>
            </a:r>
            <a:r>
              <a:rPr lang="en-US" b="1" i="1" dirty="0"/>
              <a:t> </a:t>
            </a:r>
            <a:r>
              <a:rPr lang="en-US" b="1" i="1" dirty="0" err="1"/>
              <a:t>comună</a:t>
            </a:r>
            <a:r>
              <a:rPr lang="en-US" b="1" i="1" dirty="0"/>
              <a:t> </a:t>
            </a:r>
            <a:r>
              <a:rPr lang="en-US" b="1" i="1" dirty="0" err="1"/>
              <a:t>formă</a:t>
            </a:r>
            <a:r>
              <a:rPr lang="en-US" b="1" i="1" dirty="0"/>
              <a:t> de </a:t>
            </a:r>
            <a:r>
              <a:rPr lang="en-US" b="1" i="1" dirty="0" err="1"/>
              <a:t>autounde</a:t>
            </a:r>
            <a:r>
              <a:rPr lang="en-US" b="1" i="1" dirty="0"/>
              <a:t> </a:t>
            </a:r>
            <a:r>
              <a:rPr lang="en-US" b="1" i="1" dirty="0" err="1"/>
              <a:t>în</a:t>
            </a:r>
            <a:r>
              <a:rPr lang="en-US" b="1" i="1" dirty="0"/>
              <a:t> </a:t>
            </a:r>
            <a:r>
              <a:rPr lang="en-US" b="1" i="1" dirty="0" err="1"/>
              <a:t>mediile</a:t>
            </a:r>
            <a:r>
              <a:rPr lang="en-US" b="1" i="1" dirty="0"/>
              <a:t> </a:t>
            </a:r>
            <a:r>
              <a:rPr lang="en-US" b="1" i="1" dirty="0" err="1"/>
              <a:t>biologice</a:t>
            </a:r>
            <a:r>
              <a:rPr lang="en-US" b="1" i="1" dirty="0"/>
              <a:t>, cum </a:t>
            </a:r>
            <a:r>
              <a:rPr lang="en-US" b="1" i="1" dirty="0" err="1"/>
              <a:t>ar</a:t>
            </a:r>
            <a:r>
              <a:rPr lang="en-US" b="1" i="1" dirty="0"/>
              <a:t> fi </a:t>
            </a:r>
            <a:r>
              <a:rPr lang="en-US" b="1" i="1" dirty="0" err="1"/>
              <a:t>țesutul</a:t>
            </a:r>
            <a:r>
              <a:rPr lang="en-US" b="1" i="1" dirty="0"/>
              <a:t> </a:t>
            </a:r>
            <a:r>
              <a:rPr lang="en-US" b="1" i="1" dirty="0" err="1"/>
              <a:t>nervos</a:t>
            </a:r>
            <a:r>
              <a:rPr lang="en-US" b="1" i="1" dirty="0"/>
              <a:t> </a:t>
            </a:r>
            <a:r>
              <a:rPr lang="en-US" b="1" i="1" dirty="0" err="1"/>
              <a:t>sau</a:t>
            </a:r>
            <a:r>
              <a:rPr lang="en-US" b="1" i="1" dirty="0"/>
              <a:t> </a:t>
            </a:r>
            <a:r>
              <a:rPr lang="en-US" b="1" i="1" dirty="0" err="1"/>
              <a:t>miocardul</a:t>
            </a:r>
            <a:r>
              <a:rPr lang="en-US" b="1" i="1" dirty="0"/>
              <a:t>. </a:t>
            </a:r>
            <a:endParaRPr lang="ro-RO" b="1" i="1" dirty="0"/>
          </a:p>
          <a:p>
            <a:r>
              <a:rPr lang="en-US" b="1" i="1" dirty="0"/>
              <a:t>Procesele </a:t>
            </a:r>
            <a:r>
              <a:rPr lang="en-US" b="1" i="1" dirty="0" err="1"/>
              <a:t>autoundelor</a:t>
            </a:r>
            <a:r>
              <a:rPr lang="en-US" b="1" i="1" dirty="0"/>
              <a:t> sunt </a:t>
            </a:r>
            <a:r>
              <a:rPr lang="en-US" b="1" i="1" dirty="0" err="1"/>
              <a:t>una</a:t>
            </a:r>
            <a:r>
              <a:rPr lang="en-US" b="1" i="1" dirty="0"/>
              <a:t> </a:t>
            </a:r>
            <a:r>
              <a:rPr lang="en-US" b="1" i="1" dirty="0" err="1"/>
              <a:t>dintre</a:t>
            </a:r>
            <a:r>
              <a:rPr lang="en-US" b="1" i="1" dirty="0"/>
              <a:t> </a:t>
            </a:r>
            <a:r>
              <a:rPr lang="en-US" b="1" i="1" dirty="0" err="1"/>
              <a:t>manifestările</a:t>
            </a:r>
            <a:r>
              <a:rPr lang="en-US" b="1" i="1" dirty="0"/>
              <a:t> </a:t>
            </a:r>
            <a:r>
              <a:rPr lang="en-US" b="1" i="1" dirty="0" err="1"/>
              <a:t>caracteristice</a:t>
            </a:r>
            <a:r>
              <a:rPr lang="en-US" b="1" i="1" dirty="0"/>
              <a:t> ale </a:t>
            </a:r>
            <a:r>
              <a:rPr lang="en-US" b="1" i="1" dirty="0" err="1"/>
              <a:t>autoorganizării</a:t>
            </a:r>
            <a:r>
              <a:rPr lang="en-US" b="1" i="1" dirty="0"/>
              <a:t> </a:t>
            </a:r>
            <a:r>
              <a:rPr lang="en-US" b="1" i="1" dirty="0" err="1"/>
              <a:t>sistemelor</a:t>
            </a:r>
            <a:r>
              <a:rPr lang="en-US" b="1" i="1" dirty="0"/>
              <a:t>. </a:t>
            </a:r>
          </a:p>
          <a:p>
            <a:r>
              <a:rPr lang="en-US" b="1" i="1" dirty="0"/>
              <a:t>Un element auto-</a:t>
            </a:r>
            <a:r>
              <a:rPr lang="en-US" b="1" i="1" dirty="0" err="1"/>
              <a:t>oscilant</a:t>
            </a:r>
            <a:r>
              <a:rPr lang="en-US" b="1" i="1" dirty="0"/>
              <a:t> nu are </a:t>
            </a:r>
            <a:r>
              <a:rPr lang="en-US" b="1" i="1" dirty="0" err="1"/>
              <a:t>stări</a:t>
            </a:r>
            <a:r>
              <a:rPr lang="en-US" b="1" i="1" dirty="0"/>
              <a:t> </a:t>
            </a:r>
            <a:r>
              <a:rPr lang="en-US" b="1" i="1" dirty="0" err="1"/>
              <a:t>staționare</a:t>
            </a:r>
            <a:r>
              <a:rPr lang="en-US" b="1" i="1" dirty="0"/>
              <a:t> </a:t>
            </a:r>
            <a:r>
              <a:rPr lang="en-US" dirty="0" err="1"/>
              <a:t>și</a:t>
            </a:r>
            <a:r>
              <a:rPr lang="en-US" dirty="0"/>
              <a:t> </a:t>
            </a:r>
            <a:r>
              <a:rPr lang="en-US" dirty="0" err="1"/>
              <a:t>efectuează</a:t>
            </a:r>
            <a:r>
              <a:rPr lang="en-US" dirty="0"/>
              <a:t> </a:t>
            </a:r>
            <a:r>
              <a:rPr lang="en-US" dirty="0" err="1"/>
              <a:t>continuu</a:t>
            </a:r>
            <a:r>
              <a:rPr lang="en-US" dirty="0"/>
              <a:t> </a:t>
            </a:r>
            <a:r>
              <a:rPr lang="en-US" dirty="0" err="1"/>
              <a:t>oscilații</a:t>
            </a:r>
            <a:r>
              <a:rPr lang="en-US" dirty="0"/>
              <a:t> stabile de o </a:t>
            </a:r>
            <a:r>
              <a:rPr lang="en-US" dirty="0" err="1"/>
              <a:t>anumită</a:t>
            </a:r>
            <a:r>
              <a:rPr lang="en-US" dirty="0"/>
              <a:t> </a:t>
            </a:r>
            <a:r>
              <a:rPr lang="en-US" dirty="0" err="1"/>
              <a:t>formă</a:t>
            </a:r>
            <a:r>
              <a:rPr lang="en-US" dirty="0"/>
              <a:t>, </a:t>
            </a:r>
            <a:r>
              <a:rPr lang="en-US" dirty="0" err="1"/>
              <a:t>amplitudine</a:t>
            </a:r>
            <a:r>
              <a:rPr lang="en-US" dirty="0"/>
              <a:t> </a:t>
            </a:r>
            <a:r>
              <a:rPr lang="en-US" dirty="0" err="1"/>
              <a:t>și</a:t>
            </a:r>
            <a:r>
              <a:rPr lang="en-US" dirty="0"/>
              <a:t> </a:t>
            </a:r>
            <a:r>
              <a:rPr lang="en-US" dirty="0" err="1"/>
              <a:t>frecvență</a:t>
            </a:r>
            <a:r>
              <a:rPr lang="en-US" dirty="0"/>
              <a:t> fixe. </a:t>
            </a:r>
            <a:endParaRPr lang="ro-RO" dirty="0"/>
          </a:p>
        </p:txBody>
      </p:sp>
    </p:spTree>
    <p:extLst>
      <p:ext uri="{BB962C8B-B14F-4D97-AF65-F5344CB8AC3E}">
        <p14:creationId xmlns:p14="http://schemas.microsoft.com/office/powerpoint/2010/main" val="318430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673" y="268874"/>
            <a:ext cx="3011905" cy="1014496"/>
          </a:xfrm>
        </p:spPr>
        <p:txBody>
          <a:bodyPr/>
          <a:lstStyle/>
          <a:p>
            <a:r>
              <a:rPr lang="en-US" dirty="0" err="1"/>
              <a:t>Mi</a:t>
            </a:r>
            <a:r>
              <a:rPr lang="ro-RO" dirty="0"/>
              <a:t>ș</a:t>
            </a:r>
            <a:r>
              <a:rPr lang="en-US" dirty="0" err="1"/>
              <a:t>carea</a:t>
            </a:r>
            <a:r>
              <a:rPr lang="ro-RO" dirty="0"/>
              <a:t>?</a:t>
            </a:r>
            <a:endParaRPr lang="en-US" dirty="0"/>
          </a:p>
        </p:txBody>
      </p:sp>
      <p:sp>
        <p:nvSpPr>
          <p:cNvPr id="3" name="Content Placeholder 2"/>
          <p:cNvSpPr>
            <a:spLocks noGrp="1"/>
          </p:cNvSpPr>
          <p:nvPr>
            <p:ph idx="1"/>
          </p:nvPr>
        </p:nvSpPr>
        <p:spPr>
          <a:xfrm>
            <a:off x="838200" y="1283370"/>
            <a:ext cx="10515600" cy="5293893"/>
          </a:xfrm>
        </p:spPr>
        <p:txBody>
          <a:bodyPr>
            <a:normAutofit fontScale="92500" lnSpcReduction="20000"/>
          </a:bodyPr>
          <a:lstStyle/>
          <a:p>
            <a:r>
              <a:rPr lang="en-US" dirty="0" err="1"/>
              <a:t>Mișcarea</a:t>
            </a:r>
            <a:r>
              <a:rPr lang="en-US" dirty="0"/>
              <a:t> </a:t>
            </a:r>
            <a:r>
              <a:rPr lang="en-US" dirty="0" err="1"/>
              <a:t>este</a:t>
            </a:r>
            <a:r>
              <a:rPr lang="en-US" dirty="0"/>
              <a:t> </a:t>
            </a:r>
            <a:r>
              <a:rPr lang="en-US" dirty="0" err="1"/>
              <a:t>una</a:t>
            </a:r>
            <a:r>
              <a:rPr lang="en-US" dirty="0"/>
              <a:t> </a:t>
            </a:r>
            <a:r>
              <a:rPr lang="en-US" dirty="0" err="1"/>
              <a:t>dintre</a:t>
            </a:r>
            <a:r>
              <a:rPr lang="en-US" dirty="0"/>
              <a:t> </a:t>
            </a:r>
            <a:r>
              <a:rPr lang="en-US" dirty="0" err="1"/>
              <a:t>caracteristicile</a:t>
            </a:r>
            <a:r>
              <a:rPr lang="en-US" dirty="0"/>
              <a:t> </a:t>
            </a:r>
            <a:r>
              <a:rPr lang="en-US" dirty="0" err="1"/>
              <a:t>definitorii</a:t>
            </a:r>
            <a:r>
              <a:rPr lang="en-US" dirty="0"/>
              <a:t> ale </a:t>
            </a:r>
            <a:r>
              <a:rPr lang="en-US" dirty="0" err="1"/>
              <a:t>lumii</a:t>
            </a:r>
            <a:r>
              <a:rPr lang="en-US" dirty="0"/>
              <a:t> </a:t>
            </a:r>
            <a:r>
              <a:rPr lang="en-US" dirty="0" err="1"/>
              <a:t>biologice</a:t>
            </a:r>
            <a:r>
              <a:rPr lang="en-US" dirty="0"/>
              <a:t>. Este</a:t>
            </a:r>
            <a:r>
              <a:rPr lang="ro-RO" dirty="0"/>
              <a:t> </a:t>
            </a:r>
            <a:r>
              <a:rPr lang="en-US" dirty="0" err="1"/>
              <a:t>observată</a:t>
            </a:r>
            <a:r>
              <a:rPr lang="en-US" dirty="0"/>
              <a:t> </a:t>
            </a:r>
            <a:r>
              <a:rPr lang="en-US" dirty="0" err="1"/>
              <a:t>într</a:t>
            </a:r>
            <a:r>
              <a:rPr lang="en-US" dirty="0"/>
              <a:t>-o </a:t>
            </a:r>
            <a:r>
              <a:rPr lang="en-US" dirty="0" err="1"/>
              <a:t>formă</a:t>
            </a:r>
            <a:r>
              <a:rPr lang="en-US" dirty="0"/>
              <a:t> </a:t>
            </a:r>
            <a:r>
              <a:rPr lang="en-US" dirty="0" err="1"/>
              <a:t>sau</a:t>
            </a:r>
            <a:r>
              <a:rPr lang="en-US" dirty="0"/>
              <a:t> </a:t>
            </a:r>
            <a:r>
              <a:rPr lang="en-US" dirty="0" err="1"/>
              <a:t>alta</a:t>
            </a:r>
            <a:r>
              <a:rPr lang="en-US" dirty="0"/>
              <a:t> la </a:t>
            </a:r>
            <a:r>
              <a:rPr lang="en-US" dirty="0" err="1"/>
              <a:t>toate</a:t>
            </a:r>
            <a:r>
              <a:rPr lang="en-US" dirty="0"/>
              <a:t> </a:t>
            </a:r>
            <a:r>
              <a:rPr lang="en-US" dirty="0" err="1"/>
              <a:t>ființele</a:t>
            </a:r>
            <a:r>
              <a:rPr lang="en-US" dirty="0"/>
              <a:t> vii. </a:t>
            </a:r>
            <a:r>
              <a:rPr lang="en-US" dirty="0" err="1"/>
              <a:t>Mișcările</a:t>
            </a:r>
            <a:r>
              <a:rPr lang="en-US" dirty="0"/>
              <a:t> </a:t>
            </a:r>
            <a:r>
              <a:rPr lang="en-US" dirty="0" err="1"/>
              <a:t>asociate</a:t>
            </a:r>
            <a:r>
              <a:rPr lang="en-US" dirty="0"/>
              <a:t> cu</a:t>
            </a:r>
            <a:r>
              <a:rPr lang="ro-RO" dirty="0"/>
              <a:t> </a:t>
            </a:r>
            <a:r>
              <a:rPr lang="en-US" dirty="0" err="1"/>
              <a:t>animalele</a:t>
            </a:r>
            <a:r>
              <a:rPr lang="en-US" dirty="0"/>
              <a:t> </a:t>
            </a:r>
            <a:r>
              <a:rPr lang="en-US" dirty="0" err="1"/>
              <a:t>sunt</a:t>
            </a:r>
            <a:r>
              <a:rPr lang="en-US" dirty="0"/>
              <a:t> de </a:t>
            </a:r>
            <a:r>
              <a:rPr lang="en-US" dirty="0" err="1"/>
              <a:t>diferite</a:t>
            </a:r>
            <a:r>
              <a:rPr lang="en-US" dirty="0"/>
              <a:t> </a:t>
            </a:r>
            <a:r>
              <a:rPr lang="en-US" dirty="0" err="1"/>
              <a:t>tipuri</a:t>
            </a:r>
            <a:r>
              <a:rPr lang="en-US" dirty="0"/>
              <a:t> </a:t>
            </a:r>
            <a:r>
              <a:rPr lang="en-US" dirty="0" err="1"/>
              <a:t>și</a:t>
            </a:r>
            <a:r>
              <a:rPr lang="en-US" dirty="0"/>
              <a:t> </a:t>
            </a:r>
            <a:r>
              <a:rPr lang="en-US" dirty="0" err="1"/>
              <a:t>variază</a:t>
            </a:r>
            <a:r>
              <a:rPr lang="en-US" dirty="0"/>
              <a:t> de la </a:t>
            </a:r>
            <a:r>
              <a:rPr lang="en-US" dirty="0" err="1"/>
              <a:t>mișcările</a:t>
            </a:r>
            <a:r>
              <a:rPr lang="en-US" dirty="0"/>
              <a:t> </a:t>
            </a:r>
            <a:r>
              <a:rPr lang="en-US" dirty="0" err="1"/>
              <a:t>relativ</a:t>
            </a:r>
            <a:r>
              <a:rPr lang="en-US" dirty="0"/>
              <a:t> </a:t>
            </a:r>
            <a:r>
              <a:rPr lang="en-US" dirty="0" err="1"/>
              <a:t>subtile</a:t>
            </a:r>
            <a:r>
              <a:rPr lang="en-US" dirty="0"/>
              <a:t> ale </a:t>
            </a:r>
            <a:r>
              <a:rPr lang="en-US" dirty="0" err="1"/>
              <a:t>diferitelor</a:t>
            </a:r>
            <a:r>
              <a:rPr lang="en-US" dirty="0"/>
              <a:t> </a:t>
            </a:r>
            <a:r>
              <a:rPr lang="en-US" dirty="0" err="1"/>
              <a:t>lor</a:t>
            </a:r>
            <a:r>
              <a:rPr lang="en-US" dirty="0"/>
              <a:t> </a:t>
            </a:r>
            <a:r>
              <a:rPr lang="en-US" dirty="0" err="1"/>
              <a:t>organe</a:t>
            </a:r>
            <a:r>
              <a:rPr lang="en-US" dirty="0"/>
              <a:t> interne </a:t>
            </a:r>
            <a:r>
              <a:rPr lang="en-US" dirty="0" err="1"/>
              <a:t>până</a:t>
            </a:r>
            <a:r>
              <a:rPr lang="en-US" dirty="0"/>
              <a:t> la </a:t>
            </a:r>
            <a:r>
              <a:rPr lang="en-US" dirty="0" err="1"/>
              <a:t>locomoția</a:t>
            </a:r>
            <a:r>
              <a:rPr lang="en-US" dirty="0"/>
              <a:t> </a:t>
            </a:r>
            <a:r>
              <a:rPr lang="en-US" dirty="0" err="1"/>
              <a:t>mai</a:t>
            </a:r>
            <a:r>
              <a:rPr lang="en-US" dirty="0"/>
              <a:t> </a:t>
            </a:r>
            <a:r>
              <a:rPr lang="en-US" dirty="0" err="1"/>
              <a:t>evidentă</a:t>
            </a:r>
            <a:r>
              <a:rPr lang="en-US" dirty="0"/>
              <a:t> a </a:t>
            </a:r>
            <a:r>
              <a:rPr lang="en-US" dirty="0" err="1"/>
              <a:t>unor</a:t>
            </a:r>
            <a:r>
              <a:rPr lang="ro-RO" dirty="0"/>
              <a:t> </a:t>
            </a:r>
            <a:r>
              <a:rPr lang="en-US" dirty="0" err="1"/>
              <a:t>organisme</a:t>
            </a:r>
            <a:r>
              <a:rPr lang="en-US" dirty="0"/>
              <a:t> </a:t>
            </a:r>
            <a:r>
              <a:rPr lang="en-US" dirty="0" err="1"/>
              <a:t>întregi</a:t>
            </a:r>
            <a:r>
              <a:rPr lang="en-US" dirty="0"/>
              <a:t>. </a:t>
            </a:r>
            <a:endParaRPr lang="ro-RO" dirty="0"/>
          </a:p>
          <a:p>
            <a:r>
              <a:rPr lang="en-US" dirty="0"/>
              <a:t>Aceste </a:t>
            </a:r>
            <a:r>
              <a:rPr lang="en-US" dirty="0" err="1"/>
              <a:t>exemple</a:t>
            </a:r>
            <a:r>
              <a:rPr lang="en-US" dirty="0"/>
              <a:t> la </a:t>
            </a:r>
            <a:r>
              <a:rPr lang="en-US" dirty="0" err="1"/>
              <a:t>scară</a:t>
            </a:r>
            <a:r>
              <a:rPr lang="en-US" dirty="0"/>
              <a:t> </a:t>
            </a:r>
            <a:r>
              <a:rPr lang="en-US" dirty="0" err="1"/>
              <a:t>largă</a:t>
            </a:r>
            <a:r>
              <a:rPr lang="en-US" dirty="0"/>
              <a:t> </a:t>
            </a:r>
            <a:r>
              <a:rPr lang="en-US" dirty="0" err="1"/>
              <a:t>își</a:t>
            </a:r>
            <a:r>
              <a:rPr lang="en-US" dirty="0"/>
              <a:t> au </a:t>
            </a:r>
            <a:r>
              <a:rPr lang="en-US" dirty="0" err="1"/>
              <a:t>echivalentele</a:t>
            </a:r>
            <a:r>
              <a:rPr lang="en-US" dirty="0"/>
              <a:t> </a:t>
            </a:r>
            <a:r>
              <a:rPr lang="en-US" dirty="0" err="1"/>
              <a:t>în</a:t>
            </a:r>
            <a:r>
              <a:rPr lang="en-US" dirty="0"/>
              <a:t> </a:t>
            </a:r>
            <a:r>
              <a:rPr lang="en-US" dirty="0" err="1"/>
              <a:t>mișcările</a:t>
            </a:r>
            <a:r>
              <a:rPr lang="en-US" dirty="0"/>
              <a:t> </a:t>
            </a:r>
            <a:r>
              <a:rPr lang="en-US" dirty="0" err="1"/>
              <a:t>mai</a:t>
            </a:r>
            <a:r>
              <a:rPr lang="en-US" dirty="0"/>
              <a:t> </a:t>
            </a:r>
            <a:r>
              <a:rPr lang="en-US" dirty="0" err="1"/>
              <a:t>mici</a:t>
            </a:r>
            <a:r>
              <a:rPr lang="ro-RO" dirty="0"/>
              <a:t> </a:t>
            </a:r>
            <a:r>
              <a:rPr lang="en-US" dirty="0" err="1"/>
              <a:t>observate</a:t>
            </a:r>
            <a:r>
              <a:rPr lang="en-US" dirty="0"/>
              <a:t> la </a:t>
            </a:r>
            <a:r>
              <a:rPr lang="en-US" dirty="0" err="1"/>
              <a:t>creaturile</a:t>
            </a:r>
            <a:r>
              <a:rPr lang="en-US" dirty="0"/>
              <a:t> </a:t>
            </a:r>
            <a:r>
              <a:rPr lang="en-US" dirty="0" err="1"/>
              <a:t>unicelulare</a:t>
            </a:r>
            <a:r>
              <a:rPr lang="en-US" dirty="0"/>
              <a:t> </a:t>
            </a:r>
            <a:r>
              <a:rPr lang="en-US" dirty="0" err="1"/>
              <a:t>și</a:t>
            </a:r>
            <a:r>
              <a:rPr lang="en-US" dirty="0"/>
              <a:t>, </a:t>
            </a:r>
            <a:r>
              <a:rPr lang="en-US" dirty="0" err="1"/>
              <a:t>într-adevăr</a:t>
            </a:r>
            <a:r>
              <a:rPr lang="en-US" dirty="0"/>
              <a:t>, </a:t>
            </a:r>
            <a:r>
              <a:rPr lang="en-US" dirty="0" err="1"/>
              <a:t>în</a:t>
            </a:r>
            <a:r>
              <a:rPr lang="en-US" dirty="0"/>
              <a:t> </a:t>
            </a:r>
            <a:r>
              <a:rPr lang="en-US" dirty="0" err="1"/>
              <a:t>celulele</a:t>
            </a:r>
            <a:r>
              <a:rPr lang="en-US" dirty="0"/>
              <a:t> </a:t>
            </a:r>
            <a:r>
              <a:rPr lang="en-US" dirty="0" err="1"/>
              <a:t>individuale</a:t>
            </a:r>
            <a:r>
              <a:rPr lang="en-US" dirty="0"/>
              <a:t> </a:t>
            </a:r>
            <a:r>
              <a:rPr lang="ro-RO" dirty="0"/>
              <a:t>ale </a:t>
            </a:r>
            <a:r>
              <a:rPr lang="en-US" dirty="0" err="1"/>
              <a:t>animalelor</a:t>
            </a:r>
            <a:r>
              <a:rPr lang="en-US" dirty="0"/>
              <a:t> </a:t>
            </a:r>
            <a:r>
              <a:rPr lang="en-US" dirty="0" err="1"/>
              <a:t>multicelulare</a:t>
            </a:r>
            <a:r>
              <a:rPr lang="en-US" dirty="0"/>
              <a:t>. </a:t>
            </a:r>
            <a:endParaRPr lang="ro-RO" dirty="0"/>
          </a:p>
          <a:p>
            <a:r>
              <a:rPr lang="en-US" dirty="0" err="1"/>
              <a:t>Mișcarea</a:t>
            </a:r>
            <a:r>
              <a:rPr lang="en-US" dirty="0"/>
              <a:t> </a:t>
            </a:r>
            <a:r>
              <a:rPr lang="en-US" dirty="0" err="1"/>
              <a:t>este</a:t>
            </a:r>
            <a:r>
              <a:rPr lang="en-US" dirty="0"/>
              <a:t> </a:t>
            </a:r>
            <a:r>
              <a:rPr lang="en-US" dirty="0" err="1"/>
              <a:t>mai</a:t>
            </a:r>
            <a:r>
              <a:rPr lang="en-US" dirty="0"/>
              <a:t> </a:t>
            </a:r>
            <a:r>
              <a:rPr lang="en-US" dirty="0" err="1"/>
              <a:t>lentă</a:t>
            </a:r>
            <a:r>
              <a:rPr lang="en-US" dirty="0"/>
              <a:t> la </a:t>
            </a:r>
            <a:r>
              <a:rPr lang="en-US" dirty="0" err="1"/>
              <a:t>plante</a:t>
            </a:r>
            <a:r>
              <a:rPr lang="en-US" dirty="0"/>
              <a:t>, </a:t>
            </a:r>
            <a:r>
              <a:rPr lang="en-US" dirty="0" err="1"/>
              <a:t>dar</a:t>
            </a:r>
            <a:r>
              <a:rPr lang="en-US" dirty="0"/>
              <a:t> </a:t>
            </a:r>
            <a:r>
              <a:rPr lang="en-US" dirty="0" err="1"/>
              <a:t>este</a:t>
            </a:r>
            <a:r>
              <a:rPr lang="en-US" dirty="0"/>
              <a:t> </a:t>
            </a:r>
            <a:r>
              <a:rPr lang="en-US" dirty="0" err="1"/>
              <a:t>indispensabilă</a:t>
            </a:r>
            <a:r>
              <a:rPr lang="en-US" dirty="0"/>
              <a:t> </a:t>
            </a:r>
            <a:r>
              <a:rPr lang="en-US" dirty="0" err="1"/>
              <a:t>dacă</a:t>
            </a:r>
            <a:r>
              <a:rPr lang="ro-RO" dirty="0"/>
              <a:t> </a:t>
            </a:r>
            <a:r>
              <a:rPr lang="en-US" dirty="0"/>
              <a:t>planta </a:t>
            </a:r>
            <a:r>
              <a:rPr lang="en-US" dirty="0" err="1"/>
              <a:t>vrea</a:t>
            </a:r>
            <a:r>
              <a:rPr lang="en-US" dirty="0"/>
              <a:t> </a:t>
            </a:r>
            <a:r>
              <a:rPr lang="en-US" dirty="0" err="1"/>
              <a:t>să</a:t>
            </a:r>
            <a:r>
              <a:rPr lang="en-US" dirty="0"/>
              <a:t> </a:t>
            </a:r>
            <a:r>
              <a:rPr lang="en-US" dirty="0" err="1"/>
              <a:t>reușească</a:t>
            </a:r>
            <a:r>
              <a:rPr lang="en-US" dirty="0"/>
              <a:t> </a:t>
            </a:r>
            <a:r>
              <a:rPr lang="en-US" dirty="0" err="1"/>
              <a:t>în</a:t>
            </a:r>
            <a:r>
              <a:rPr lang="en-US" dirty="0"/>
              <a:t> </a:t>
            </a:r>
            <a:r>
              <a:rPr lang="en-US" dirty="0" err="1"/>
              <a:t>competiția</a:t>
            </a:r>
            <a:r>
              <a:rPr lang="en-US" dirty="0"/>
              <a:t> cu </a:t>
            </a:r>
            <a:r>
              <a:rPr lang="en-US" dirty="0" err="1"/>
              <a:t>alte</a:t>
            </a:r>
            <a:r>
              <a:rPr lang="en-US" dirty="0"/>
              <a:t> </a:t>
            </a:r>
            <a:r>
              <a:rPr lang="en-US" dirty="0" err="1"/>
              <a:t>plante</a:t>
            </a:r>
            <a:r>
              <a:rPr lang="en-US" dirty="0"/>
              <a:t> </a:t>
            </a:r>
            <a:r>
              <a:rPr lang="en-US" dirty="0" err="1"/>
              <a:t>și</a:t>
            </a:r>
            <a:r>
              <a:rPr lang="en-US" dirty="0"/>
              <a:t> </a:t>
            </a:r>
            <a:r>
              <a:rPr lang="en-US" dirty="0" err="1"/>
              <a:t>să-și</a:t>
            </a:r>
            <a:r>
              <a:rPr lang="en-US" dirty="0"/>
              <a:t> </a:t>
            </a:r>
            <a:r>
              <a:rPr lang="en-US" dirty="0" err="1"/>
              <a:t>câștige</a:t>
            </a:r>
            <a:r>
              <a:rPr lang="en-US" dirty="0"/>
              <a:t> </a:t>
            </a:r>
            <a:r>
              <a:rPr lang="en-US" dirty="0" err="1"/>
              <a:t>locul</a:t>
            </a:r>
            <a:r>
              <a:rPr lang="en-US" dirty="0"/>
              <a:t> </a:t>
            </a:r>
            <a:r>
              <a:rPr lang="ro-RO" dirty="0"/>
              <a:t>sub </a:t>
            </a:r>
            <a:r>
              <a:rPr lang="en-US" dirty="0" err="1"/>
              <a:t>soare</a:t>
            </a:r>
            <a:r>
              <a:rPr lang="en-US" dirty="0"/>
              <a:t>.</a:t>
            </a:r>
            <a:r>
              <a:rPr lang="ro-RO" dirty="0"/>
              <a:t> </a:t>
            </a:r>
          </a:p>
          <a:p>
            <a:r>
              <a:rPr lang="en-US" dirty="0"/>
              <a:t>La un </a:t>
            </a:r>
            <a:r>
              <a:rPr lang="en-US" dirty="0" err="1"/>
              <a:t>nivel</a:t>
            </a:r>
            <a:r>
              <a:rPr lang="en-US" dirty="0"/>
              <a:t> </a:t>
            </a:r>
            <a:r>
              <a:rPr lang="en-US" dirty="0" err="1"/>
              <a:t>și</a:t>
            </a:r>
            <a:r>
              <a:rPr lang="en-US" dirty="0"/>
              <a:t> </a:t>
            </a:r>
            <a:r>
              <a:rPr lang="en-US" dirty="0" err="1"/>
              <a:t>mai</a:t>
            </a:r>
            <a:r>
              <a:rPr lang="en-US" dirty="0"/>
              <a:t> </a:t>
            </a:r>
            <a:r>
              <a:rPr lang="en-US" dirty="0" err="1"/>
              <a:t>subtil</a:t>
            </a:r>
            <a:r>
              <a:rPr lang="en-US" dirty="0"/>
              <a:t>, </a:t>
            </a:r>
            <a:r>
              <a:rPr lang="en-US" dirty="0" err="1"/>
              <a:t>mișcarea</a:t>
            </a:r>
            <a:r>
              <a:rPr lang="en-US" dirty="0"/>
              <a:t> </a:t>
            </a:r>
            <a:r>
              <a:rPr lang="en-US" dirty="0" err="1"/>
              <a:t>este</a:t>
            </a:r>
            <a:r>
              <a:rPr lang="en-US" dirty="0"/>
              <a:t> de o </a:t>
            </a:r>
            <a:r>
              <a:rPr lang="en-US" dirty="0" err="1"/>
              <a:t>importanță</a:t>
            </a:r>
            <a:r>
              <a:rPr lang="en-US" dirty="0"/>
              <a:t> </a:t>
            </a:r>
            <a:r>
              <a:rPr lang="en-US" dirty="0" err="1"/>
              <a:t>capitală</a:t>
            </a:r>
            <a:r>
              <a:rPr lang="en-US" dirty="0"/>
              <a:t> la</a:t>
            </a:r>
            <a:r>
              <a:rPr lang="ro-RO" dirty="0"/>
              <a:t> </a:t>
            </a:r>
            <a:r>
              <a:rPr lang="en-US" dirty="0" err="1"/>
              <a:t>nivel</a:t>
            </a:r>
            <a:r>
              <a:rPr lang="en-US" dirty="0"/>
              <a:t> molecular, </a:t>
            </a:r>
            <a:r>
              <a:rPr lang="en-US" dirty="0" err="1"/>
              <a:t>deoarece</a:t>
            </a:r>
            <a:r>
              <a:rPr lang="en-US" dirty="0"/>
              <a:t> </a:t>
            </a:r>
            <a:r>
              <a:rPr lang="en-US" dirty="0" err="1"/>
              <a:t>fără</a:t>
            </a:r>
            <a:r>
              <a:rPr lang="en-US" dirty="0"/>
              <a:t> </a:t>
            </a:r>
            <a:r>
              <a:rPr lang="en-US" dirty="0" err="1"/>
              <a:t>ea</a:t>
            </a:r>
            <a:r>
              <a:rPr lang="en-US" dirty="0"/>
              <a:t> </a:t>
            </a:r>
            <a:r>
              <a:rPr lang="en-US" dirty="0" err="1"/>
              <a:t>substanțele</a:t>
            </a:r>
            <a:r>
              <a:rPr lang="en-US" dirty="0"/>
              <a:t> </a:t>
            </a:r>
            <a:r>
              <a:rPr lang="en-US" dirty="0" err="1"/>
              <a:t>vitale</a:t>
            </a:r>
            <a:r>
              <a:rPr lang="en-US" dirty="0"/>
              <a:t> </a:t>
            </a:r>
            <a:r>
              <a:rPr lang="en-US" dirty="0" err="1"/>
              <a:t>pentru</a:t>
            </a:r>
            <a:r>
              <a:rPr lang="en-US" dirty="0"/>
              <a:t> </a:t>
            </a:r>
            <a:r>
              <a:rPr lang="en-US" dirty="0" err="1"/>
              <a:t>supraviețuirea</a:t>
            </a:r>
            <a:r>
              <a:rPr lang="en-US" dirty="0"/>
              <a:t> </a:t>
            </a:r>
            <a:r>
              <a:rPr lang="en-US" dirty="0" err="1"/>
              <a:t>unui</a:t>
            </a:r>
            <a:r>
              <a:rPr lang="en-US" dirty="0"/>
              <a:t> organism</a:t>
            </a:r>
            <a:r>
              <a:rPr lang="ro-RO" dirty="0"/>
              <a:t> </a:t>
            </a:r>
            <a:r>
              <a:rPr lang="en-US" dirty="0"/>
              <a:t>nu </a:t>
            </a:r>
            <a:r>
              <a:rPr lang="en-US" dirty="0" err="1"/>
              <a:t>și-ar</a:t>
            </a:r>
            <a:r>
              <a:rPr lang="en-US" dirty="0"/>
              <a:t> </a:t>
            </a:r>
            <a:r>
              <a:rPr lang="en-US" dirty="0" err="1"/>
              <a:t>găsi</a:t>
            </a:r>
            <a:r>
              <a:rPr lang="en-US" dirty="0"/>
              <a:t> </a:t>
            </a:r>
            <a:r>
              <a:rPr lang="en-US" dirty="0" err="1"/>
              <a:t>drumul</a:t>
            </a:r>
            <a:r>
              <a:rPr lang="en-US" dirty="0"/>
              <a:t> </a:t>
            </a:r>
            <a:r>
              <a:rPr lang="en-US" dirty="0" err="1"/>
              <a:t>către</a:t>
            </a:r>
            <a:r>
              <a:rPr lang="en-US" dirty="0"/>
              <a:t> </a:t>
            </a:r>
            <a:r>
              <a:rPr lang="en-US" dirty="0" err="1"/>
              <a:t>locațiile</a:t>
            </a:r>
            <a:r>
              <a:rPr lang="en-US" dirty="0"/>
              <a:t> </a:t>
            </a:r>
            <a:r>
              <a:rPr lang="en-US" dirty="0" err="1"/>
              <a:t>în</a:t>
            </a:r>
            <a:r>
              <a:rPr lang="en-US" dirty="0"/>
              <a:t> care </a:t>
            </a:r>
            <a:r>
              <a:rPr lang="en-US" dirty="0" err="1"/>
              <a:t>sunt</a:t>
            </a:r>
            <a:r>
              <a:rPr lang="en-US" dirty="0"/>
              <a:t> </a:t>
            </a:r>
            <a:r>
              <a:rPr lang="en-US" dirty="0" err="1"/>
              <a:t>necesare</a:t>
            </a:r>
            <a:r>
              <a:rPr lang="en-US" dirty="0"/>
              <a:t>. </a:t>
            </a:r>
            <a:endParaRPr lang="ro-RO" dirty="0"/>
          </a:p>
          <a:p>
            <a:r>
              <a:rPr lang="en-US" dirty="0" err="1"/>
              <a:t>Aspectele</a:t>
            </a:r>
            <a:r>
              <a:rPr lang="en-US" dirty="0"/>
              <a:t> </a:t>
            </a:r>
            <a:r>
              <a:rPr lang="en-US" dirty="0" err="1"/>
              <a:t>unui</a:t>
            </a:r>
            <a:r>
              <a:rPr lang="en-US" dirty="0"/>
              <a:t> </a:t>
            </a:r>
            <a:r>
              <a:rPr lang="en-US" dirty="0" err="1"/>
              <a:t>astfel</a:t>
            </a:r>
            <a:r>
              <a:rPr lang="en-US" dirty="0"/>
              <a:t> de flux </a:t>
            </a:r>
            <a:r>
              <a:rPr lang="en-US" dirty="0" err="1"/>
              <a:t>sunt</a:t>
            </a:r>
            <a:r>
              <a:rPr lang="en-US" dirty="0"/>
              <a:t> </a:t>
            </a:r>
            <a:r>
              <a:rPr lang="en-US" dirty="0" err="1"/>
              <a:t>gestionate</a:t>
            </a:r>
            <a:r>
              <a:rPr lang="en-US" dirty="0"/>
              <a:t> de </a:t>
            </a:r>
            <a:r>
              <a:rPr lang="en-US" dirty="0" err="1"/>
              <a:t>sistemele</a:t>
            </a:r>
            <a:r>
              <a:rPr lang="en-US" dirty="0"/>
              <a:t> </a:t>
            </a:r>
            <a:r>
              <a:rPr lang="en-US" dirty="0" err="1"/>
              <a:t>vasculare</a:t>
            </a:r>
            <a:r>
              <a:rPr lang="en-US" dirty="0"/>
              <a:t> </a:t>
            </a:r>
            <a:r>
              <a:rPr lang="en-US" dirty="0" err="1"/>
              <a:t>atât</a:t>
            </a:r>
            <a:r>
              <a:rPr lang="en-US" dirty="0"/>
              <a:t> ale </a:t>
            </a:r>
            <a:r>
              <a:rPr lang="en-US" dirty="0" err="1"/>
              <a:t>animalelor</a:t>
            </a:r>
            <a:r>
              <a:rPr lang="ro-RO" dirty="0"/>
              <a:t> </a:t>
            </a:r>
            <a:r>
              <a:rPr lang="en-US" dirty="0" err="1"/>
              <a:t>cât</a:t>
            </a:r>
            <a:r>
              <a:rPr lang="en-US" dirty="0"/>
              <a:t> </a:t>
            </a:r>
            <a:r>
              <a:rPr lang="en-US" dirty="0" err="1"/>
              <a:t>și</a:t>
            </a:r>
            <a:r>
              <a:rPr lang="en-US" dirty="0"/>
              <a:t> ale </a:t>
            </a:r>
            <a:r>
              <a:rPr lang="en-US" dirty="0" err="1"/>
              <a:t>plantelor</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difuzia</a:t>
            </a:r>
            <a:r>
              <a:rPr lang="en-US" dirty="0"/>
              <a:t> </a:t>
            </a:r>
            <a:r>
              <a:rPr lang="en-US" dirty="0" err="1"/>
              <a:t>mediază</a:t>
            </a:r>
            <a:r>
              <a:rPr lang="en-US" dirty="0"/>
              <a:t> </a:t>
            </a:r>
            <a:r>
              <a:rPr lang="en-US" dirty="0" err="1"/>
              <a:t>transportul</a:t>
            </a:r>
            <a:r>
              <a:rPr lang="en-US" dirty="0"/>
              <a:t> </a:t>
            </a:r>
            <a:r>
              <a:rPr lang="en-US" dirty="0" err="1"/>
              <a:t>necesar</a:t>
            </a:r>
            <a:r>
              <a:rPr lang="en-US" dirty="0"/>
              <a:t> la </a:t>
            </a:r>
            <a:r>
              <a:rPr lang="en-US" dirty="0" err="1"/>
              <a:t>nivel</a:t>
            </a:r>
            <a:r>
              <a:rPr lang="en-US" dirty="0"/>
              <a:t> molecular. </a:t>
            </a:r>
            <a:endParaRPr lang="ro-RO" dirty="0"/>
          </a:p>
          <a:p>
            <a:pPr marL="0" indent="0">
              <a:buNone/>
            </a:pPr>
            <a:endParaRPr lang="en-US" dirty="0"/>
          </a:p>
        </p:txBody>
      </p:sp>
    </p:spTree>
    <p:extLst>
      <p:ext uri="{BB962C8B-B14F-4D97-AF65-F5344CB8AC3E}">
        <p14:creationId xmlns:p14="http://schemas.microsoft.com/office/powerpoint/2010/main" val="145497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E001C5-5F5E-B916-454D-7827EFEBEC5D}"/>
              </a:ext>
            </a:extLst>
          </p:cNvPr>
          <p:cNvSpPr>
            <a:spLocks noGrp="1"/>
          </p:cNvSpPr>
          <p:nvPr>
            <p:ph idx="1"/>
          </p:nvPr>
        </p:nvSpPr>
        <p:spPr>
          <a:xfrm>
            <a:off x="838200" y="565264"/>
            <a:ext cx="10683240" cy="5902037"/>
          </a:xfrm>
        </p:spPr>
        <p:txBody>
          <a:bodyPr>
            <a:normAutofit/>
          </a:bodyPr>
          <a:lstStyle/>
          <a:p>
            <a:pPr algn="just"/>
            <a:r>
              <a:rPr lang="en-US" dirty="0"/>
              <a:t>În organism, </a:t>
            </a:r>
            <a:r>
              <a:rPr lang="en-US" dirty="0" err="1"/>
              <a:t>undele</a:t>
            </a:r>
            <a:r>
              <a:rPr lang="en-US" dirty="0"/>
              <a:t> de </a:t>
            </a:r>
            <a:r>
              <a:rPr lang="en-US" dirty="0" err="1"/>
              <a:t>excitație</a:t>
            </a:r>
            <a:r>
              <a:rPr lang="en-US" dirty="0"/>
              <a:t> </a:t>
            </a:r>
            <a:r>
              <a:rPr lang="en-US" dirty="0" err="1"/>
              <a:t>asigură</a:t>
            </a:r>
            <a:r>
              <a:rPr lang="en-US" dirty="0"/>
              <a:t> </a:t>
            </a:r>
            <a:r>
              <a:rPr lang="en-US" dirty="0" err="1"/>
              <a:t>cuplarea</a:t>
            </a:r>
            <a:r>
              <a:rPr lang="en-US" dirty="0"/>
              <a:t> </a:t>
            </a:r>
            <a:r>
              <a:rPr lang="en-US" dirty="0" err="1"/>
              <a:t>și</a:t>
            </a:r>
            <a:r>
              <a:rPr lang="en-US" dirty="0"/>
              <a:t> </a:t>
            </a:r>
            <a:r>
              <a:rPr lang="en-US" dirty="0" err="1"/>
              <a:t>coordonarea</a:t>
            </a:r>
            <a:r>
              <a:rPr lang="en-US" dirty="0"/>
              <a:t> </a:t>
            </a:r>
            <a:r>
              <a:rPr lang="en-US" dirty="0" err="1"/>
              <a:t>electromecanică</a:t>
            </a:r>
            <a:r>
              <a:rPr lang="en-US" dirty="0"/>
              <a:t> a </a:t>
            </a:r>
            <a:r>
              <a:rPr lang="en-US" dirty="0" err="1"/>
              <a:t>contracțiilor</a:t>
            </a:r>
            <a:r>
              <a:rPr lang="en-US" dirty="0"/>
              <a:t> </a:t>
            </a:r>
            <a:r>
              <a:rPr lang="en-US" dirty="0" err="1"/>
              <a:t>musculare</a:t>
            </a:r>
            <a:r>
              <a:rPr lang="en-US" dirty="0"/>
              <a:t>, </a:t>
            </a:r>
            <a:r>
              <a:rPr lang="en-US" dirty="0" err="1"/>
              <a:t>sincronizarea</a:t>
            </a:r>
            <a:r>
              <a:rPr lang="en-US" dirty="0"/>
              <a:t> </a:t>
            </a:r>
            <a:r>
              <a:rPr lang="en-US" dirty="0" err="1"/>
              <a:t>părților</a:t>
            </a:r>
            <a:r>
              <a:rPr lang="en-US" dirty="0"/>
              <a:t> </a:t>
            </a:r>
            <a:r>
              <a:rPr lang="en-US" dirty="0" err="1"/>
              <a:t>individuale</a:t>
            </a:r>
            <a:r>
              <a:rPr lang="en-US" dirty="0"/>
              <a:t> </a:t>
            </a:r>
            <a:r>
              <a:rPr lang="en-US" dirty="0" err="1"/>
              <a:t>și</a:t>
            </a:r>
            <a:r>
              <a:rPr lang="en-US" dirty="0"/>
              <a:t> a </a:t>
            </a:r>
            <a:r>
              <a:rPr lang="en-US" dirty="0" err="1"/>
              <a:t>sistemelor</a:t>
            </a:r>
            <a:r>
              <a:rPr lang="en-US" dirty="0"/>
              <a:t> de </a:t>
            </a:r>
            <a:r>
              <a:rPr lang="en-US" dirty="0" err="1"/>
              <a:t>organe</a:t>
            </a:r>
            <a:r>
              <a:rPr lang="en-US" dirty="0"/>
              <a:t>, </a:t>
            </a:r>
            <a:r>
              <a:rPr lang="en-US" dirty="0" err="1"/>
              <a:t>funcționarea</a:t>
            </a:r>
            <a:r>
              <a:rPr lang="en-US" dirty="0"/>
              <a:t> </a:t>
            </a:r>
            <a:r>
              <a:rPr lang="en-US" dirty="0" err="1"/>
              <a:t>sistemului</a:t>
            </a:r>
            <a:r>
              <a:rPr lang="en-US" dirty="0"/>
              <a:t> locomotor </a:t>
            </a:r>
            <a:r>
              <a:rPr lang="en-US" dirty="0" err="1"/>
              <a:t>și</a:t>
            </a:r>
            <a:r>
              <a:rPr lang="en-US" dirty="0"/>
              <a:t> </a:t>
            </a:r>
            <a:r>
              <a:rPr lang="en-US" dirty="0" err="1"/>
              <a:t>îndeplinesc</a:t>
            </a:r>
            <a:r>
              <a:rPr lang="en-US" dirty="0"/>
              <a:t> </a:t>
            </a:r>
            <a:r>
              <a:rPr lang="en-US" dirty="0" err="1"/>
              <a:t>multe</a:t>
            </a:r>
            <a:r>
              <a:rPr lang="en-US" dirty="0"/>
              <a:t> </a:t>
            </a:r>
            <a:r>
              <a:rPr lang="en-US" dirty="0" err="1"/>
              <a:t>funcții</a:t>
            </a:r>
            <a:r>
              <a:rPr lang="en-US" dirty="0"/>
              <a:t> </a:t>
            </a:r>
            <a:r>
              <a:rPr lang="en-US" dirty="0" err="1"/>
              <a:t>vitale</a:t>
            </a:r>
            <a:r>
              <a:rPr lang="en-US" dirty="0"/>
              <a:t>. </a:t>
            </a:r>
          </a:p>
          <a:p>
            <a:pPr algn="just"/>
            <a:r>
              <a:rPr lang="en-US" i="1" dirty="0" err="1"/>
              <a:t>Influența</a:t>
            </a:r>
            <a:r>
              <a:rPr lang="en-US" i="1" dirty="0"/>
              <a:t> </a:t>
            </a:r>
            <a:r>
              <a:rPr lang="en-US" i="1" dirty="0" err="1"/>
              <a:t>externă</a:t>
            </a:r>
            <a:r>
              <a:rPr lang="en-US" i="1" dirty="0"/>
              <a:t> </a:t>
            </a:r>
            <a:r>
              <a:rPr lang="en-US" i="1" dirty="0" err="1"/>
              <a:t>poate</a:t>
            </a:r>
            <a:r>
              <a:rPr lang="en-US" i="1" dirty="0"/>
              <a:t> </a:t>
            </a:r>
            <a:r>
              <a:rPr lang="en-US" i="1" dirty="0" err="1"/>
              <a:t>perturba</a:t>
            </a:r>
            <a:r>
              <a:rPr lang="en-US" i="1" dirty="0"/>
              <a:t> </a:t>
            </a:r>
            <a:r>
              <a:rPr lang="en-US" i="1" dirty="0" err="1"/>
              <a:t>aceste</a:t>
            </a:r>
            <a:r>
              <a:rPr lang="en-US" i="1" dirty="0"/>
              <a:t> </a:t>
            </a:r>
            <a:r>
              <a:rPr lang="en-US" i="1" dirty="0" err="1"/>
              <a:t>oscilații</a:t>
            </a:r>
            <a:r>
              <a:rPr lang="en-US" i="1" dirty="0"/>
              <a:t>.</a:t>
            </a:r>
          </a:p>
          <a:p>
            <a:pPr algn="just"/>
            <a:r>
              <a:rPr lang="en-US" dirty="0" err="1"/>
              <a:t>Încălcarea</a:t>
            </a:r>
            <a:r>
              <a:rPr lang="en-US" dirty="0"/>
              <a:t> </a:t>
            </a:r>
            <a:r>
              <a:rPr lang="en-US" dirty="0" err="1"/>
              <a:t>propagării</a:t>
            </a:r>
            <a:r>
              <a:rPr lang="en-US" dirty="0"/>
              <a:t> </a:t>
            </a:r>
            <a:r>
              <a:rPr lang="en-US" dirty="0" err="1"/>
              <a:t>autoundelor</a:t>
            </a:r>
            <a:r>
              <a:rPr lang="en-US" dirty="0"/>
              <a:t> </a:t>
            </a:r>
            <a:r>
              <a:rPr lang="en-US" dirty="0" err="1"/>
              <a:t>poate</a:t>
            </a:r>
            <a:r>
              <a:rPr lang="en-US" dirty="0"/>
              <a:t> duce la </a:t>
            </a:r>
            <a:r>
              <a:rPr lang="en-US" dirty="0" err="1"/>
              <a:t>perturbări</a:t>
            </a:r>
            <a:r>
              <a:rPr lang="en-US" dirty="0"/>
              <a:t> </a:t>
            </a:r>
            <a:r>
              <a:rPr lang="en-US" dirty="0" err="1"/>
              <a:t>în</a:t>
            </a:r>
            <a:r>
              <a:rPr lang="en-US" dirty="0"/>
              <a:t> </a:t>
            </a:r>
            <a:r>
              <a:rPr lang="en-US" dirty="0" err="1"/>
              <a:t>funcționarea</a:t>
            </a:r>
            <a:r>
              <a:rPr lang="en-US" dirty="0"/>
              <a:t> </a:t>
            </a:r>
            <a:r>
              <a:rPr lang="en-US" dirty="0" err="1"/>
              <a:t>diferitelor</a:t>
            </a:r>
            <a:r>
              <a:rPr lang="en-US" dirty="0"/>
              <a:t> </a:t>
            </a:r>
            <a:r>
              <a:rPr lang="en-US" dirty="0" err="1"/>
              <a:t>organe</a:t>
            </a:r>
            <a:r>
              <a:rPr lang="en-US" dirty="0"/>
              <a:t> </a:t>
            </a:r>
            <a:r>
              <a:rPr lang="en-US" dirty="0" err="1"/>
              <a:t>și</a:t>
            </a:r>
            <a:r>
              <a:rPr lang="en-US" dirty="0"/>
              <a:t> </a:t>
            </a:r>
            <a:r>
              <a:rPr lang="en-US" dirty="0" err="1"/>
              <a:t>sisteme</a:t>
            </a:r>
            <a:r>
              <a:rPr lang="en-US" dirty="0"/>
              <a:t> ale </a:t>
            </a:r>
            <a:r>
              <a:rPr lang="en-US" dirty="0" err="1"/>
              <a:t>corpului</a:t>
            </a:r>
            <a:r>
              <a:rPr lang="en-US" dirty="0"/>
              <a:t>. </a:t>
            </a:r>
            <a:r>
              <a:rPr lang="en-US" dirty="0" err="1"/>
              <a:t>Astfel</a:t>
            </a:r>
            <a:r>
              <a:rPr lang="en-US" dirty="0"/>
              <a:t> de </a:t>
            </a:r>
            <a:r>
              <a:rPr lang="en-US" dirty="0" err="1"/>
              <a:t>perturbări</a:t>
            </a:r>
            <a:r>
              <a:rPr lang="en-US" dirty="0"/>
              <a:t> pot </a:t>
            </a:r>
            <a:r>
              <a:rPr lang="en-US" dirty="0" err="1"/>
              <a:t>apărea</a:t>
            </a:r>
            <a:r>
              <a:rPr lang="en-US" dirty="0"/>
              <a:t> </a:t>
            </a:r>
            <a:r>
              <a:rPr lang="en-US" dirty="0" err="1"/>
              <a:t>în</a:t>
            </a:r>
            <a:r>
              <a:rPr lang="en-US" dirty="0"/>
              <a:t> </a:t>
            </a:r>
            <a:r>
              <a:rPr lang="en-US" dirty="0" err="1"/>
              <a:t>sistemele</a:t>
            </a:r>
            <a:r>
              <a:rPr lang="en-US" dirty="0"/>
              <a:t> de </a:t>
            </a:r>
            <a:r>
              <a:rPr lang="en-US" dirty="0" err="1"/>
              <a:t>conducere</a:t>
            </a:r>
            <a:r>
              <a:rPr lang="ro-RO" dirty="0"/>
              <a:t> </a:t>
            </a:r>
            <a:r>
              <a:rPr lang="en-US" dirty="0" err="1"/>
              <a:t>și</a:t>
            </a:r>
            <a:r>
              <a:rPr lang="en-US" dirty="0"/>
              <a:t> </a:t>
            </a:r>
            <a:r>
              <a:rPr lang="en-US" dirty="0" err="1"/>
              <a:t>musculare</a:t>
            </a:r>
            <a:r>
              <a:rPr lang="en-US" dirty="0"/>
              <a:t> ale </a:t>
            </a:r>
            <a:r>
              <a:rPr lang="en-US" dirty="0" err="1"/>
              <a:t>inimii</a:t>
            </a:r>
            <a:r>
              <a:rPr lang="en-US" dirty="0"/>
              <a:t>, </a:t>
            </a:r>
            <a:r>
              <a:rPr lang="en-US" dirty="0" err="1"/>
              <a:t>în</a:t>
            </a:r>
            <a:r>
              <a:rPr lang="en-US" dirty="0"/>
              <a:t> </a:t>
            </a:r>
            <a:r>
              <a:rPr lang="en-US" dirty="0" err="1"/>
              <a:t>rețelele</a:t>
            </a:r>
            <a:r>
              <a:rPr lang="en-US" dirty="0"/>
              <a:t> </a:t>
            </a:r>
            <a:r>
              <a:rPr lang="en-US" dirty="0" err="1"/>
              <a:t>neuronale</a:t>
            </a:r>
            <a:r>
              <a:rPr lang="en-US" dirty="0"/>
              <a:t> ale </a:t>
            </a:r>
            <a:r>
              <a:rPr lang="en-US" dirty="0" err="1"/>
              <a:t>creierului</a:t>
            </a:r>
            <a:r>
              <a:rPr lang="en-US" dirty="0"/>
              <a:t>, </a:t>
            </a:r>
            <a:r>
              <a:rPr lang="en-US" dirty="0" err="1"/>
              <a:t>în</a:t>
            </a:r>
            <a:r>
              <a:rPr lang="en-US" dirty="0"/>
              <a:t> </a:t>
            </a:r>
            <a:r>
              <a:rPr lang="en-US" dirty="0" err="1"/>
              <a:t>structurile</a:t>
            </a:r>
            <a:r>
              <a:rPr lang="en-US" dirty="0"/>
              <a:t> </a:t>
            </a:r>
            <a:r>
              <a:rPr lang="en-US" dirty="0" err="1"/>
              <a:t>musculare</a:t>
            </a:r>
            <a:r>
              <a:rPr lang="en-US" dirty="0"/>
              <a:t> </a:t>
            </a:r>
            <a:r>
              <a:rPr lang="en-US" dirty="0" err="1"/>
              <a:t>netede</a:t>
            </a:r>
            <a:r>
              <a:rPr lang="en-US" dirty="0"/>
              <a:t> ale </a:t>
            </a:r>
            <a:r>
              <a:rPr lang="en-US" dirty="0" err="1"/>
              <a:t>vaselor</a:t>
            </a:r>
            <a:r>
              <a:rPr lang="en-US" dirty="0"/>
              <a:t>, </a:t>
            </a:r>
            <a:r>
              <a:rPr lang="en-US" dirty="0" err="1"/>
              <a:t>în</a:t>
            </a:r>
            <a:r>
              <a:rPr lang="en-US" dirty="0"/>
              <a:t> retina </a:t>
            </a:r>
            <a:r>
              <a:rPr lang="en-US" dirty="0" err="1"/>
              <a:t>ochiului</a:t>
            </a:r>
            <a:r>
              <a:rPr lang="en-US" dirty="0"/>
              <a:t> </a:t>
            </a:r>
            <a:r>
              <a:rPr lang="en-US" dirty="0" err="1"/>
              <a:t>și</a:t>
            </a:r>
            <a:r>
              <a:rPr lang="en-US" dirty="0"/>
              <a:t> </a:t>
            </a:r>
            <a:r>
              <a:rPr lang="en-US" dirty="0" err="1"/>
              <a:t>în</a:t>
            </a:r>
            <a:r>
              <a:rPr lang="en-US" dirty="0"/>
              <a:t> </a:t>
            </a:r>
            <a:r>
              <a:rPr lang="en-US" dirty="0" err="1"/>
              <a:t>alte</a:t>
            </a:r>
            <a:r>
              <a:rPr lang="en-US" dirty="0"/>
              <a:t> </a:t>
            </a:r>
            <a:r>
              <a:rPr lang="en-US" dirty="0" err="1"/>
              <a:t>sisteme</a:t>
            </a:r>
            <a:r>
              <a:rPr lang="en-US" dirty="0"/>
              <a:t>. </a:t>
            </a:r>
          </a:p>
          <a:p>
            <a:pPr algn="just"/>
            <a:r>
              <a:rPr lang="en-US" dirty="0"/>
              <a:t>S-a </a:t>
            </a:r>
            <a:r>
              <a:rPr lang="en-US" dirty="0" err="1"/>
              <a:t>demonstrat</a:t>
            </a:r>
            <a:r>
              <a:rPr lang="en-US" dirty="0"/>
              <a:t> </a:t>
            </a:r>
            <a:r>
              <a:rPr lang="en-US" dirty="0" err="1"/>
              <a:t>că</a:t>
            </a:r>
            <a:r>
              <a:rPr lang="en-US" dirty="0"/>
              <a:t> </a:t>
            </a:r>
            <a:r>
              <a:rPr lang="en-US" dirty="0" err="1"/>
              <a:t>întreruperea</a:t>
            </a:r>
            <a:r>
              <a:rPr lang="en-US" dirty="0"/>
              <a:t> </a:t>
            </a:r>
            <a:r>
              <a:rPr lang="en-US" dirty="0" err="1"/>
              <a:t>propagării</a:t>
            </a:r>
            <a:r>
              <a:rPr lang="en-US" dirty="0"/>
              <a:t> </a:t>
            </a:r>
            <a:r>
              <a:rPr lang="en-US" dirty="0" err="1"/>
              <a:t>autoundelor</a:t>
            </a:r>
            <a:r>
              <a:rPr lang="en-US" dirty="0"/>
              <a:t> </a:t>
            </a:r>
            <a:r>
              <a:rPr lang="en-US" dirty="0" err="1"/>
              <a:t>în</a:t>
            </a:r>
            <a:r>
              <a:rPr lang="en-US" dirty="0"/>
              <a:t> </a:t>
            </a:r>
            <a:r>
              <a:rPr lang="en-US" dirty="0" err="1"/>
              <a:t>inimă</a:t>
            </a:r>
            <a:r>
              <a:rPr lang="en-US" dirty="0"/>
              <a:t> </a:t>
            </a:r>
            <a:r>
              <a:rPr lang="en-US" dirty="0" err="1"/>
              <a:t>poate</a:t>
            </a:r>
            <a:r>
              <a:rPr lang="en-US" dirty="0"/>
              <a:t> </a:t>
            </a:r>
            <a:r>
              <a:rPr lang="en-US" dirty="0" err="1"/>
              <a:t>provoca</a:t>
            </a:r>
            <a:r>
              <a:rPr lang="en-US" dirty="0"/>
              <a:t> diverse </a:t>
            </a:r>
            <a:r>
              <a:rPr lang="en-US" dirty="0" err="1"/>
              <a:t>tipuri</a:t>
            </a:r>
            <a:r>
              <a:rPr lang="en-US" dirty="0"/>
              <a:t> de </a:t>
            </a:r>
            <a:r>
              <a:rPr lang="en-US" dirty="0" err="1"/>
              <a:t>aritmii</a:t>
            </a:r>
            <a:r>
              <a:rPr lang="en-US" dirty="0"/>
              <a:t> </a:t>
            </a:r>
            <a:r>
              <a:rPr lang="en-US" dirty="0" err="1"/>
              <a:t>și</a:t>
            </a:r>
            <a:r>
              <a:rPr lang="en-US" dirty="0"/>
              <a:t> </a:t>
            </a:r>
            <a:r>
              <a:rPr lang="en-US" dirty="0" err="1"/>
              <a:t>formarea</a:t>
            </a:r>
            <a:r>
              <a:rPr lang="en-US" dirty="0"/>
              <a:t> de </a:t>
            </a:r>
            <a:r>
              <a:rPr lang="en-US" dirty="0" err="1"/>
              <a:t>surse</a:t>
            </a:r>
            <a:r>
              <a:rPr lang="en-US" dirty="0"/>
              <a:t> de </a:t>
            </a:r>
            <a:r>
              <a:rPr lang="en-US" dirty="0" err="1"/>
              <a:t>autounde</a:t>
            </a:r>
            <a:r>
              <a:rPr lang="en-US" dirty="0"/>
              <a:t> </a:t>
            </a:r>
            <a:r>
              <a:rPr lang="en-US" dirty="0" err="1"/>
              <a:t>spirale</a:t>
            </a:r>
            <a:r>
              <a:rPr lang="en-US" dirty="0"/>
              <a:t> </a:t>
            </a:r>
            <a:r>
              <a:rPr lang="en-US" dirty="0" err="1"/>
              <a:t>și</a:t>
            </a:r>
            <a:r>
              <a:rPr lang="en-US" dirty="0"/>
              <a:t> </a:t>
            </a:r>
            <a:r>
              <a:rPr lang="en-US" dirty="0" err="1"/>
              <a:t>concentrice</a:t>
            </a:r>
            <a:r>
              <a:rPr lang="en-US" dirty="0"/>
              <a:t>- </a:t>
            </a:r>
            <a:r>
              <a:rPr lang="en-US" dirty="0" err="1"/>
              <a:t>fibrilație</a:t>
            </a:r>
            <a:r>
              <a:rPr lang="en-US" dirty="0"/>
              <a:t> </a:t>
            </a:r>
            <a:r>
              <a:rPr lang="en-US" dirty="0" err="1"/>
              <a:t>ventriculară</a:t>
            </a:r>
            <a:r>
              <a:rPr lang="en-US" dirty="0"/>
              <a:t>. </a:t>
            </a:r>
          </a:p>
          <a:p>
            <a:endParaRPr lang="en-US" dirty="0"/>
          </a:p>
        </p:txBody>
      </p:sp>
    </p:spTree>
    <p:extLst>
      <p:ext uri="{BB962C8B-B14F-4D97-AF65-F5344CB8AC3E}">
        <p14:creationId xmlns:p14="http://schemas.microsoft.com/office/powerpoint/2010/main" val="241040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DE6EC-7B9C-B0E4-71BF-B384007214A4}"/>
              </a:ext>
            </a:extLst>
          </p:cNvPr>
          <p:cNvPicPr>
            <a:picLocks noChangeAspect="1"/>
          </p:cNvPicPr>
          <p:nvPr/>
        </p:nvPicPr>
        <p:blipFill>
          <a:blip r:embed="rId2"/>
          <a:stretch>
            <a:fillRect/>
          </a:stretch>
        </p:blipFill>
        <p:spPr>
          <a:xfrm>
            <a:off x="891006" y="348528"/>
            <a:ext cx="10961558" cy="1176630"/>
          </a:xfrm>
          <a:prstGeom prst="rect">
            <a:avLst/>
          </a:prstGeom>
        </p:spPr>
      </p:pic>
      <p:sp>
        <p:nvSpPr>
          <p:cNvPr id="3" name="Content Placeholder 2">
            <a:extLst>
              <a:ext uri="{FF2B5EF4-FFF2-40B4-BE49-F238E27FC236}">
                <a16:creationId xmlns:a16="http://schemas.microsoft.com/office/drawing/2014/main" id="{F4B2E2E7-E480-D10A-B414-1545C2FEEDD8}"/>
              </a:ext>
            </a:extLst>
          </p:cNvPr>
          <p:cNvSpPr>
            <a:spLocks noGrp="1"/>
          </p:cNvSpPr>
          <p:nvPr>
            <p:ph idx="1"/>
          </p:nvPr>
        </p:nvSpPr>
        <p:spPr>
          <a:xfrm>
            <a:off x="838200" y="1759123"/>
            <a:ext cx="10515600" cy="4351338"/>
          </a:xfrm>
        </p:spPr>
        <p:txBody>
          <a:bodyPr>
            <a:normAutofit fontScale="85000" lnSpcReduction="20000"/>
          </a:bodyPr>
          <a:lstStyle/>
          <a:p>
            <a:r>
              <a:rPr lang="en-US" dirty="0" err="1"/>
              <a:t>Procesele</a:t>
            </a:r>
            <a:r>
              <a:rPr lang="en-US" dirty="0"/>
              <a:t> care se </a:t>
            </a:r>
            <a:r>
              <a:rPr lang="en-US" dirty="0" err="1"/>
              <a:t>repetă</a:t>
            </a:r>
            <a:r>
              <a:rPr lang="en-US" dirty="0"/>
              <a:t> </a:t>
            </a:r>
            <a:r>
              <a:rPr lang="en-US" dirty="0" err="1"/>
              <a:t>în</a:t>
            </a:r>
            <a:r>
              <a:rPr lang="en-US" dirty="0"/>
              <a:t> </a:t>
            </a:r>
            <a:r>
              <a:rPr lang="en-US" dirty="0" err="1"/>
              <a:t>timp</a:t>
            </a:r>
            <a:r>
              <a:rPr lang="en-US" dirty="0"/>
              <a:t> se </a:t>
            </a:r>
            <a:r>
              <a:rPr lang="en-US" dirty="0" err="1"/>
              <a:t>numesc</a:t>
            </a:r>
            <a:r>
              <a:rPr lang="en-US" dirty="0"/>
              <a:t> </a:t>
            </a:r>
            <a:r>
              <a:rPr lang="en-US" dirty="0" err="1"/>
              <a:t>oscilații</a:t>
            </a:r>
            <a:r>
              <a:rPr lang="en-US" dirty="0"/>
              <a:t>. În </a:t>
            </a:r>
            <a:r>
              <a:rPr lang="en-US" dirty="0" err="1"/>
              <a:t>obiectele</a:t>
            </a:r>
            <a:r>
              <a:rPr lang="en-US" dirty="0"/>
              <a:t> </a:t>
            </a:r>
            <a:r>
              <a:rPr lang="en-US" dirty="0" err="1"/>
              <a:t>biologice</a:t>
            </a:r>
            <a:r>
              <a:rPr lang="en-US" dirty="0"/>
              <a:t>, </a:t>
            </a:r>
            <a:r>
              <a:rPr lang="en-US" dirty="0" err="1"/>
              <a:t>oscilații</a:t>
            </a:r>
            <a:r>
              <a:rPr lang="en-US" dirty="0"/>
              <a:t> de </a:t>
            </a:r>
            <a:r>
              <a:rPr lang="en-US" dirty="0" err="1"/>
              <a:t>tipuri</a:t>
            </a:r>
            <a:r>
              <a:rPr lang="en-US" dirty="0"/>
              <a:t> </a:t>
            </a:r>
            <a:r>
              <a:rPr lang="en-US" dirty="0" err="1"/>
              <a:t>diferite</a:t>
            </a:r>
            <a:r>
              <a:rPr lang="en-US" dirty="0"/>
              <a:t> sunt </a:t>
            </a:r>
            <a:r>
              <a:rPr lang="en-US" dirty="0" err="1"/>
              <a:t>observate</a:t>
            </a:r>
            <a:r>
              <a:rPr lang="en-US" dirty="0"/>
              <a:t> la </a:t>
            </a:r>
            <a:r>
              <a:rPr lang="en-US" dirty="0" err="1"/>
              <a:t>toate</a:t>
            </a:r>
            <a:r>
              <a:rPr lang="en-US" dirty="0"/>
              <a:t> </a:t>
            </a:r>
            <a:r>
              <a:rPr lang="en-US" dirty="0" err="1"/>
              <a:t>nivelurile</a:t>
            </a:r>
            <a:r>
              <a:rPr lang="en-US" dirty="0"/>
              <a:t> de </a:t>
            </a:r>
            <a:r>
              <a:rPr lang="en-US" dirty="0" err="1"/>
              <a:t>organizare</a:t>
            </a:r>
            <a:r>
              <a:rPr lang="en-US" dirty="0"/>
              <a:t> a </a:t>
            </a:r>
            <a:r>
              <a:rPr lang="en-US" dirty="0" err="1"/>
              <a:t>acestora</a:t>
            </a:r>
            <a:r>
              <a:rPr lang="en-US" dirty="0"/>
              <a:t>. </a:t>
            </a:r>
          </a:p>
          <a:p>
            <a:r>
              <a:rPr lang="en-US" dirty="0" err="1"/>
              <a:t>Astfel</a:t>
            </a:r>
            <a:r>
              <a:rPr lang="en-US" dirty="0"/>
              <a:t>, </a:t>
            </a:r>
            <a:r>
              <a:rPr lang="en-US" dirty="0" err="1"/>
              <a:t>concentrația</a:t>
            </a:r>
            <a:r>
              <a:rPr lang="en-US" dirty="0"/>
              <a:t> de </a:t>
            </a:r>
            <a:r>
              <a:rPr lang="en-US" dirty="0" err="1"/>
              <a:t>ioni</a:t>
            </a:r>
            <a:r>
              <a:rPr lang="en-US" dirty="0"/>
              <a:t> din </a:t>
            </a:r>
            <a:r>
              <a:rPr lang="en-US" dirty="0" err="1"/>
              <a:t>celule</a:t>
            </a:r>
            <a:r>
              <a:rPr lang="en-US" dirty="0"/>
              <a:t> se </a:t>
            </a:r>
            <a:r>
              <a:rPr lang="en-US" dirty="0" err="1"/>
              <a:t>modifică</a:t>
            </a:r>
            <a:r>
              <a:rPr lang="en-US" dirty="0"/>
              <a:t> periodic, </a:t>
            </a:r>
            <a:r>
              <a:rPr lang="en-US" dirty="0" err="1"/>
              <a:t>punțile</a:t>
            </a:r>
            <a:r>
              <a:rPr lang="en-US" dirty="0"/>
              <a:t> din </a:t>
            </a:r>
            <a:r>
              <a:rPr lang="en-US" dirty="0" err="1"/>
              <a:t>sarcomer</a:t>
            </a:r>
            <a:r>
              <a:rPr lang="en-US" dirty="0"/>
              <a:t> se </a:t>
            </a:r>
            <a:r>
              <a:rPr lang="en-US" dirty="0" err="1"/>
              <a:t>închid</a:t>
            </a:r>
            <a:r>
              <a:rPr lang="en-US" dirty="0"/>
              <a:t> </a:t>
            </a:r>
            <a:r>
              <a:rPr lang="en-US" dirty="0" err="1"/>
              <a:t>și</a:t>
            </a:r>
            <a:r>
              <a:rPr lang="en-US" dirty="0"/>
              <a:t> se </a:t>
            </a:r>
            <a:r>
              <a:rPr lang="en-US" dirty="0" err="1"/>
              <a:t>deschid</a:t>
            </a:r>
            <a:r>
              <a:rPr lang="en-US" dirty="0"/>
              <a:t>, </a:t>
            </a:r>
            <a:r>
              <a:rPr lang="en-US" dirty="0" err="1"/>
              <a:t>oscilațiile</a:t>
            </a:r>
            <a:r>
              <a:rPr lang="en-US" dirty="0"/>
              <a:t> </a:t>
            </a:r>
            <a:r>
              <a:rPr lang="en-US" dirty="0" err="1"/>
              <a:t>mecanice</a:t>
            </a:r>
            <a:r>
              <a:rPr lang="en-US" dirty="0"/>
              <a:t> apar </a:t>
            </a:r>
            <a:r>
              <a:rPr lang="en-US" dirty="0" err="1"/>
              <a:t>în</a:t>
            </a:r>
            <a:r>
              <a:rPr lang="en-US" dirty="0"/>
              <a:t> </a:t>
            </a:r>
            <a:r>
              <a:rPr lang="en-US" dirty="0" err="1"/>
              <a:t>pereții</a:t>
            </a:r>
            <a:r>
              <a:rPr lang="en-US" dirty="0"/>
              <a:t> </a:t>
            </a:r>
            <a:r>
              <a:rPr lang="en-US" dirty="0" err="1"/>
              <a:t>vaselor</a:t>
            </a:r>
            <a:r>
              <a:rPr lang="en-US" dirty="0"/>
              <a:t> de </a:t>
            </a:r>
            <a:r>
              <a:rPr lang="en-US" dirty="0" err="1"/>
              <a:t>sânge</a:t>
            </a:r>
            <a:r>
              <a:rPr lang="en-US" dirty="0"/>
              <a:t>, </a:t>
            </a:r>
            <a:r>
              <a:rPr lang="en-US" dirty="0" err="1"/>
              <a:t>plămânii</a:t>
            </a:r>
            <a:r>
              <a:rPr lang="en-US" dirty="0"/>
              <a:t> </a:t>
            </a:r>
            <a:r>
              <a:rPr lang="en-US" dirty="0" err="1"/>
              <a:t>și</a:t>
            </a:r>
            <a:r>
              <a:rPr lang="en-US" dirty="0"/>
              <a:t> </a:t>
            </a:r>
            <a:r>
              <a:rPr lang="en-US" dirty="0" err="1"/>
              <a:t>inima</a:t>
            </a:r>
            <a:r>
              <a:rPr lang="en-US" dirty="0"/>
              <a:t> se </a:t>
            </a:r>
            <a:r>
              <a:rPr lang="en-US" dirty="0" err="1"/>
              <a:t>contractă</a:t>
            </a:r>
            <a:r>
              <a:rPr lang="en-US" dirty="0"/>
              <a:t> </a:t>
            </a:r>
            <a:r>
              <a:rPr lang="en-US" dirty="0" err="1"/>
              <a:t>ritmic</a:t>
            </a:r>
            <a:r>
              <a:rPr lang="en-US" dirty="0"/>
              <a:t>, </a:t>
            </a:r>
            <a:r>
              <a:rPr lang="en-US" dirty="0" err="1"/>
              <a:t>multe</a:t>
            </a:r>
            <a:r>
              <a:rPr lang="en-US" dirty="0"/>
              <a:t> </a:t>
            </a:r>
            <a:r>
              <a:rPr lang="en-US" dirty="0" err="1"/>
              <a:t>funcții</a:t>
            </a:r>
            <a:r>
              <a:rPr lang="en-US" dirty="0"/>
              <a:t> </a:t>
            </a:r>
            <a:r>
              <a:rPr lang="en-US" dirty="0" err="1"/>
              <a:t>vitale</a:t>
            </a:r>
            <a:r>
              <a:rPr lang="en-US" dirty="0"/>
              <a:t> sunt </a:t>
            </a:r>
            <a:r>
              <a:rPr lang="en-US" dirty="0" err="1"/>
              <a:t>supuse</a:t>
            </a:r>
            <a:r>
              <a:rPr lang="en-US" dirty="0"/>
              <a:t> </a:t>
            </a:r>
            <a:r>
              <a:rPr lang="en-US" dirty="0" err="1"/>
              <a:t>bioritmurilor</a:t>
            </a:r>
            <a:r>
              <a:rPr lang="en-US" dirty="0"/>
              <a:t> </a:t>
            </a:r>
            <a:r>
              <a:rPr lang="en-US" dirty="0" err="1"/>
              <a:t>și</a:t>
            </a:r>
            <a:r>
              <a:rPr lang="en-US" dirty="0"/>
              <a:t> </a:t>
            </a:r>
            <a:r>
              <a:rPr lang="en-US" dirty="0" err="1"/>
              <a:t>așa</a:t>
            </a:r>
            <a:r>
              <a:rPr lang="en-US" dirty="0"/>
              <a:t> </a:t>
            </a:r>
            <a:r>
              <a:rPr lang="en-US" dirty="0" err="1"/>
              <a:t>mai</a:t>
            </a:r>
            <a:r>
              <a:rPr lang="en-US" dirty="0"/>
              <a:t> </a:t>
            </a:r>
            <a:r>
              <a:rPr lang="en-US" dirty="0" err="1"/>
              <a:t>departe</a:t>
            </a:r>
            <a:r>
              <a:rPr lang="en-US" dirty="0"/>
              <a:t>.</a:t>
            </a:r>
          </a:p>
          <a:p>
            <a:r>
              <a:rPr lang="en-US" dirty="0"/>
              <a:t>Se face o </a:t>
            </a:r>
            <a:r>
              <a:rPr lang="en-US" dirty="0" err="1"/>
              <a:t>distincție</a:t>
            </a:r>
            <a:r>
              <a:rPr lang="en-US" dirty="0"/>
              <a:t> </a:t>
            </a:r>
            <a:r>
              <a:rPr lang="en-US" dirty="0" err="1"/>
              <a:t>între</a:t>
            </a:r>
            <a:r>
              <a:rPr lang="en-US" dirty="0"/>
              <a:t> </a:t>
            </a:r>
            <a:r>
              <a:rPr lang="en-US" dirty="0" err="1"/>
              <a:t>oscilațiile</a:t>
            </a:r>
            <a:r>
              <a:rPr lang="en-US" dirty="0"/>
              <a:t> </a:t>
            </a:r>
            <a:r>
              <a:rPr lang="en-US" dirty="0" err="1"/>
              <a:t>libere</a:t>
            </a:r>
            <a:r>
              <a:rPr lang="en-US" dirty="0"/>
              <a:t>, </a:t>
            </a:r>
            <a:r>
              <a:rPr lang="en-US" dirty="0" err="1"/>
              <a:t>forțate</a:t>
            </a:r>
            <a:r>
              <a:rPr lang="en-US" dirty="0"/>
              <a:t> </a:t>
            </a:r>
            <a:r>
              <a:rPr lang="en-US" dirty="0" err="1"/>
              <a:t>și</a:t>
            </a:r>
            <a:r>
              <a:rPr lang="en-US" dirty="0"/>
              <a:t> auto-</a:t>
            </a:r>
            <a:r>
              <a:rPr lang="en-US" dirty="0" err="1"/>
              <a:t>oscilații</a:t>
            </a:r>
            <a:r>
              <a:rPr lang="en-US" dirty="0"/>
              <a:t>.</a:t>
            </a:r>
          </a:p>
          <a:p>
            <a:r>
              <a:rPr lang="en-US" dirty="0" err="1"/>
              <a:t>Oscilațiile</a:t>
            </a:r>
            <a:r>
              <a:rPr lang="en-US" dirty="0"/>
              <a:t> </a:t>
            </a:r>
            <a:r>
              <a:rPr lang="en-US" dirty="0" err="1"/>
              <a:t>libere</a:t>
            </a:r>
            <a:r>
              <a:rPr lang="en-US" dirty="0"/>
              <a:t>, </a:t>
            </a:r>
            <a:r>
              <a:rPr lang="en-US" dirty="0" err="1"/>
              <a:t>adică</a:t>
            </a:r>
            <a:r>
              <a:rPr lang="en-US" dirty="0"/>
              <a:t> </a:t>
            </a:r>
            <a:r>
              <a:rPr lang="en-US" dirty="0" err="1"/>
              <a:t>oscilațiile</a:t>
            </a:r>
            <a:r>
              <a:rPr lang="en-US" dirty="0"/>
              <a:t> care apar </a:t>
            </a:r>
            <a:r>
              <a:rPr lang="en-US" dirty="0" err="1"/>
              <a:t>fără</a:t>
            </a:r>
            <a:r>
              <a:rPr lang="en-US" dirty="0"/>
              <a:t> </a:t>
            </a:r>
            <a:r>
              <a:rPr lang="en-US" dirty="0" err="1"/>
              <a:t>furnizarea</a:t>
            </a:r>
            <a:r>
              <a:rPr lang="en-US" dirty="0"/>
              <a:t> de </a:t>
            </a:r>
            <a:r>
              <a:rPr lang="en-US" dirty="0" err="1"/>
              <a:t>energie</a:t>
            </a:r>
            <a:r>
              <a:rPr lang="en-US" dirty="0"/>
              <a:t> din exterior, sunt </a:t>
            </a:r>
            <a:r>
              <a:rPr lang="en-US" dirty="0" err="1"/>
              <a:t>oscilații</a:t>
            </a:r>
            <a:r>
              <a:rPr lang="en-US" dirty="0"/>
              <a:t> </a:t>
            </a:r>
            <a:r>
              <a:rPr lang="en-US" dirty="0" err="1"/>
              <a:t>amortizate</a:t>
            </a:r>
            <a:r>
              <a:rPr lang="en-US" dirty="0"/>
              <a:t>. </a:t>
            </a:r>
            <a:r>
              <a:rPr lang="en-US" dirty="0" err="1"/>
              <a:t>Acestea</a:t>
            </a:r>
            <a:r>
              <a:rPr lang="en-US" dirty="0"/>
              <a:t> </a:t>
            </a:r>
            <a:r>
              <a:rPr lang="en-US" dirty="0" err="1"/>
              <a:t>includ</a:t>
            </a:r>
            <a:r>
              <a:rPr lang="en-US" dirty="0"/>
              <a:t> </a:t>
            </a:r>
            <a:r>
              <a:rPr lang="en-US" dirty="0" err="1"/>
              <a:t>oscilațiile</a:t>
            </a:r>
            <a:r>
              <a:rPr lang="en-US" dirty="0"/>
              <a:t> </a:t>
            </a:r>
            <a:r>
              <a:rPr lang="en-US" dirty="0" err="1"/>
              <a:t>țesuturilor</a:t>
            </a:r>
            <a:r>
              <a:rPr lang="en-US" dirty="0"/>
              <a:t> </a:t>
            </a:r>
            <a:r>
              <a:rPr lang="en-US" dirty="0" err="1"/>
              <a:t>în</a:t>
            </a:r>
            <a:r>
              <a:rPr lang="en-US" dirty="0"/>
              <a:t> </a:t>
            </a:r>
            <a:r>
              <a:rPr lang="en-US" dirty="0" err="1"/>
              <a:t>timpul</a:t>
            </a:r>
            <a:r>
              <a:rPr lang="en-US" dirty="0"/>
              <a:t> </a:t>
            </a:r>
            <a:r>
              <a:rPr lang="en-US" dirty="0" err="1"/>
              <a:t>percuției</a:t>
            </a:r>
            <a:r>
              <a:rPr lang="en-US" dirty="0"/>
              <a:t>. </a:t>
            </a:r>
          </a:p>
          <a:p>
            <a:r>
              <a:rPr lang="en-US" dirty="0" err="1"/>
              <a:t>Oscilațiile</a:t>
            </a:r>
            <a:r>
              <a:rPr lang="en-US" dirty="0"/>
              <a:t> </a:t>
            </a:r>
            <a:r>
              <a:rPr lang="en-US" dirty="0" err="1"/>
              <a:t>forțate</a:t>
            </a:r>
            <a:r>
              <a:rPr lang="en-US" dirty="0"/>
              <a:t> apar sub </a:t>
            </a:r>
            <a:r>
              <a:rPr lang="en-US" dirty="0" err="1"/>
              <a:t>influența</a:t>
            </a:r>
            <a:r>
              <a:rPr lang="en-US" dirty="0"/>
              <a:t> </a:t>
            </a:r>
            <a:r>
              <a:rPr lang="en-US" dirty="0" err="1"/>
              <a:t>unei</a:t>
            </a:r>
            <a:r>
              <a:rPr lang="en-US" dirty="0"/>
              <a:t> </a:t>
            </a:r>
            <a:r>
              <a:rPr lang="en-US" dirty="0" err="1"/>
              <a:t>forțe</a:t>
            </a:r>
            <a:r>
              <a:rPr lang="en-US" dirty="0"/>
              <a:t> externe, care se </a:t>
            </a:r>
            <a:r>
              <a:rPr lang="en-US" dirty="0" err="1"/>
              <a:t>schimbă</a:t>
            </a:r>
            <a:r>
              <a:rPr lang="en-US" dirty="0"/>
              <a:t> periodic. </a:t>
            </a:r>
            <a:r>
              <a:rPr lang="en-US" dirty="0" err="1"/>
              <a:t>Astfel</a:t>
            </a:r>
            <a:r>
              <a:rPr lang="en-US" dirty="0"/>
              <a:t> de </a:t>
            </a:r>
            <a:r>
              <a:rPr lang="en-US" dirty="0" err="1"/>
              <a:t>oscilații</a:t>
            </a:r>
            <a:r>
              <a:rPr lang="en-US" dirty="0"/>
              <a:t> sunt </a:t>
            </a:r>
            <a:r>
              <a:rPr lang="en-US" dirty="0" err="1"/>
              <a:t>efectuate</a:t>
            </a:r>
            <a:r>
              <a:rPr lang="en-US" dirty="0"/>
              <a:t>, de </a:t>
            </a:r>
            <a:r>
              <a:rPr lang="en-US" dirty="0" err="1"/>
              <a:t>exemplu</a:t>
            </a:r>
            <a:r>
              <a:rPr lang="en-US" dirty="0"/>
              <a:t>, de </a:t>
            </a:r>
            <a:r>
              <a:rPr lang="en-US" dirty="0" err="1"/>
              <a:t>corzile</a:t>
            </a:r>
            <a:r>
              <a:rPr lang="en-US" dirty="0"/>
              <a:t> </a:t>
            </a:r>
            <a:r>
              <a:rPr lang="en-US" dirty="0" err="1"/>
              <a:t>vocale</a:t>
            </a:r>
            <a:r>
              <a:rPr lang="en-US" dirty="0"/>
              <a:t> sub </a:t>
            </a:r>
            <a:r>
              <a:rPr lang="en-US" dirty="0" err="1"/>
              <a:t>acțiunea</a:t>
            </a:r>
            <a:r>
              <a:rPr lang="en-US" dirty="0"/>
              <a:t> </a:t>
            </a:r>
            <a:r>
              <a:rPr lang="en-US" dirty="0" err="1"/>
              <a:t>unui</a:t>
            </a:r>
            <a:r>
              <a:rPr lang="en-US" dirty="0"/>
              <a:t> flux de </a:t>
            </a:r>
            <a:r>
              <a:rPr lang="en-US" dirty="0" err="1"/>
              <a:t>aer</a:t>
            </a:r>
            <a:r>
              <a:rPr lang="en-US" dirty="0"/>
              <a:t>. </a:t>
            </a:r>
          </a:p>
          <a:p>
            <a:endParaRPr lang="en-US" dirty="0"/>
          </a:p>
        </p:txBody>
      </p:sp>
    </p:spTree>
    <p:extLst>
      <p:ext uri="{BB962C8B-B14F-4D97-AF65-F5344CB8AC3E}">
        <p14:creationId xmlns:p14="http://schemas.microsoft.com/office/powerpoint/2010/main" val="347379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D398C-8AF0-3A86-71C3-993407EBD387}"/>
              </a:ext>
            </a:extLst>
          </p:cNvPr>
          <p:cNvSpPr>
            <a:spLocks noGrp="1"/>
          </p:cNvSpPr>
          <p:nvPr>
            <p:ph idx="1"/>
          </p:nvPr>
        </p:nvSpPr>
        <p:spPr>
          <a:xfrm>
            <a:off x="546847" y="493059"/>
            <a:ext cx="11107271" cy="6042212"/>
          </a:xfrm>
        </p:spPr>
        <p:txBody>
          <a:bodyPr>
            <a:normAutofit/>
          </a:bodyPr>
          <a:lstStyle/>
          <a:p>
            <a:pPr algn="just"/>
            <a:r>
              <a:rPr lang="en-US" sz="2000" b="1" dirty="0" err="1"/>
              <a:t>Impulsurile</a:t>
            </a:r>
            <a:r>
              <a:rPr lang="en-US" sz="2000" b="1" dirty="0"/>
              <a:t> </a:t>
            </a:r>
            <a:r>
              <a:rPr lang="en-US" sz="2000" b="1" dirty="0" err="1"/>
              <a:t>electrice</a:t>
            </a:r>
            <a:r>
              <a:rPr lang="en-US" sz="2000" b="1" dirty="0"/>
              <a:t> de </a:t>
            </a:r>
            <a:r>
              <a:rPr lang="en-US" sz="2000" b="1" dirty="0" err="1"/>
              <a:t>excitație</a:t>
            </a:r>
            <a:r>
              <a:rPr lang="en-US" sz="2000" b="1" dirty="0"/>
              <a:t> - </a:t>
            </a:r>
            <a:r>
              <a:rPr lang="en-US" sz="2000" b="1" dirty="0" err="1"/>
              <a:t>potențialele</a:t>
            </a:r>
            <a:r>
              <a:rPr lang="en-US" sz="2000" b="1" dirty="0"/>
              <a:t> de </a:t>
            </a:r>
            <a:r>
              <a:rPr lang="en-US" sz="2000" b="1" dirty="0" err="1"/>
              <a:t>acțiune</a:t>
            </a:r>
            <a:r>
              <a:rPr lang="en-US" sz="2000" b="1" dirty="0"/>
              <a:t> </a:t>
            </a:r>
            <a:r>
              <a:rPr lang="en-US" sz="2000" dirty="0"/>
              <a:t>- </a:t>
            </a:r>
            <a:r>
              <a:rPr lang="en-US" sz="2000" b="1" dirty="0"/>
              <a:t>se </a:t>
            </a:r>
            <a:r>
              <a:rPr lang="en-US" sz="2000" b="1" dirty="0" err="1"/>
              <a:t>răspândesc</a:t>
            </a:r>
            <a:r>
              <a:rPr lang="en-US" sz="2000" b="1" dirty="0"/>
              <a:t> </a:t>
            </a:r>
            <a:r>
              <a:rPr lang="en-US" sz="2000" dirty="0"/>
              <a:t>de-a </a:t>
            </a:r>
            <a:r>
              <a:rPr lang="en-US" sz="2000" dirty="0" err="1"/>
              <a:t>lungul</a:t>
            </a:r>
            <a:r>
              <a:rPr lang="en-US" sz="2000" dirty="0"/>
              <a:t> </a:t>
            </a:r>
            <a:r>
              <a:rPr lang="en-US" sz="2000" dirty="0" err="1"/>
              <a:t>fibrelor</a:t>
            </a:r>
            <a:r>
              <a:rPr lang="en-US" sz="2000" dirty="0"/>
              <a:t> </a:t>
            </a:r>
            <a:r>
              <a:rPr lang="en-US" sz="2000" dirty="0" err="1"/>
              <a:t>nervoase</a:t>
            </a:r>
            <a:r>
              <a:rPr lang="en-US" sz="2000" dirty="0"/>
              <a:t> </a:t>
            </a:r>
            <a:r>
              <a:rPr lang="en-US" sz="2000" dirty="0" err="1"/>
              <a:t>și</a:t>
            </a:r>
            <a:r>
              <a:rPr lang="en-US" sz="2000" dirty="0"/>
              <a:t> </a:t>
            </a:r>
            <a:r>
              <a:rPr lang="en-US" sz="2000" dirty="0" err="1"/>
              <a:t>musculare</a:t>
            </a:r>
            <a:r>
              <a:rPr lang="en-US" sz="2000" dirty="0"/>
              <a:t> </a:t>
            </a:r>
            <a:r>
              <a:rPr lang="en-US" sz="2000" b="1" dirty="0" err="1"/>
              <a:t>fără</a:t>
            </a:r>
            <a:r>
              <a:rPr lang="en-US" sz="2000" b="1" dirty="0"/>
              <a:t> </a:t>
            </a:r>
            <a:r>
              <a:rPr lang="en-US" sz="2000" b="1" dirty="0" err="1"/>
              <a:t>atenuare</a:t>
            </a:r>
            <a:r>
              <a:rPr lang="en-US" sz="2000" dirty="0"/>
              <a:t>, </a:t>
            </a:r>
            <a:r>
              <a:rPr lang="en-US" sz="2000" b="1" dirty="0" err="1"/>
              <a:t>deoarece</a:t>
            </a:r>
            <a:r>
              <a:rPr lang="en-US" sz="2000" dirty="0"/>
              <a:t> </a:t>
            </a:r>
            <a:r>
              <a:rPr lang="en-US" sz="2000" dirty="0" err="1"/>
              <a:t>în</a:t>
            </a:r>
            <a:r>
              <a:rPr lang="en-US" sz="2000" dirty="0"/>
              <a:t> </a:t>
            </a:r>
            <a:r>
              <a:rPr lang="en-US" sz="2000" dirty="0" err="1"/>
              <a:t>fiecare</a:t>
            </a:r>
            <a:r>
              <a:rPr lang="en-US" sz="2000" dirty="0"/>
              <a:t> </a:t>
            </a:r>
            <a:r>
              <a:rPr lang="en-US" sz="2000" dirty="0" err="1"/>
              <a:t>punct</a:t>
            </a:r>
            <a:r>
              <a:rPr lang="en-US" sz="2000" dirty="0"/>
              <a:t> al </a:t>
            </a:r>
            <a:r>
              <a:rPr lang="en-US" sz="2000" dirty="0" err="1"/>
              <a:t>mediului</a:t>
            </a:r>
            <a:r>
              <a:rPr lang="en-US" sz="2000" dirty="0"/>
              <a:t> </a:t>
            </a:r>
            <a:r>
              <a:rPr lang="en-US" sz="2000" dirty="0" err="1"/>
              <a:t>activ</a:t>
            </a:r>
            <a:r>
              <a:rPr lang="en-US" sz="2000" dirty="0"/>
              <a:t> </a:t>
            </a:r>
            <a:r>
              <a:rPr lang="en-US" sz="2000" dirty="0" err="1"/>
              <a:t>excitabil</a:t>
            </a:r>
            <a:r>
              <a:rPr lang="en-US" sz="2000" dirty="0"/>
              <a:t>,</a:t>
            </a:r>
            <a:r>
              <a:rPr lang="ro-RO" sz="2000" dirty="0"/>
              <a:t> </a:t>
            </a:r>
            <a:r>
              <a:rPr lang="en-US" sz="2000" dirty="0"/>
              <a:t>la care a </a:t>
            </a:r>
            <a:r>
              <a:rPr lang="en-US" sz="2000" dirty="0" err="1"/>
              <a:t>ajuns</a:t>
            </a:r>
            <a:r>
              <a:rPr lang="en-US" sz="2000" dirty="0"/>
              <a:t> </a:t>
            </a:r>
            <a:r>
              <a:rPr lang="en-US" sz="2000" dirty="0" err="1"/>
              <a:t>excitația</a:t>
            </a:r>
            <a:r>
              <a:rPr lang="en-US" sz="2000" dirty="0"/>
              <a:t>, </a:t>
            </a:r>
            <a:r>
              <a:rPr lang="en-US" sz="2000" dirty="0" err="1"/>
              <a:t>potențialul</a:t>
            </a:r>
            <a:r>
              <a:rPr lang="en-US" sz="2000" dirty="0"/>
              <a:t> de </a:t>
            </a:r>
            <a:r>
              <a:rPr lang="en-US" sz="2000" dirty="0" err="1"/>
              <a:t>acțiune</a:t>
            </a:r>
            <a:r>
              <a:rPr lang="en-US" sz="2000" dirty="0"/>
              <a:t> </a:t>
            </a:r>
            <a:r>
              <a:rPr lang="en-US" sz="2000" b="1" dirty="0" err="1"/>
              <a:t>este</a:t>
            </a:r>
            <a:r>
              <a:rPr lang="en-US" sz="2000" b="1" dirty="0"/>
              <a:t> </a:t>
            </a:r>
            <a:r>
              <a:rPr lang="en-US" sz="2000" b="1" dirty="0" err="1"/>
              <a:t>generat</a:t>
            </a:r>
            <a:r>
              <a:rPr lang="en-US" sz="2000" b="1" dirty="0"/>
              <a:t> din nou</a:t>
            </a:r>
            <a:r>
              <a:rPr lang="en-US" sz="2000" dirty="0"/>
              <a:t>. </a:t>
            </a:r>
            <a:r>
              <a:rPr lang="en-US" sz="2000" dirty="0" err="1"/>
              <a:t>Fibrele</a:t>
            </a:r>
            <a:r>
              <a:rPr lang="en-US" sz="2000" dirty="0"/>
              <a:t> </a:t>
            </a:r>
            <a:r>
              <a:rPr lang="en-US" sz="2000" dirty="0" err="1"/>
              <a:t>musculare</a:t>
            </a:r>
            <a:r>
              <a:rPr lang="en-US" sz="2000" dirty="0"/>
              <a:t> </a:t>
            </a:r>
            <a:r>
              <a:rPr lang="en-US" sz="2000" dirty="0" err="1"/>
              <a:t>și</a:t>
            </a:r>
            <a:r>
              <a:rPr lang="en-US" sz="2000" dirty="0"/>
              <a:t> </a:t>
            </a:r>
            <a:r>
              <a:rPr lang="en-US" sz="2000" dirty="0" err="1"/>
              <a:t>nervoase</a:t>
            </a:r>
            <a:r>
              <a:rPr lang="en-US" sz="2000" dirty="0"/>
              <a:t> sunt </a:t>
            </a:r>
            <a:r>
              <a:rPr lang="en-US" sz="2000" dirty="0" err="1"/>
              <a:t>medii</a:t>
            </a:r>
            <a:r>
              <a:rPr lang="en-US" sz="2000" dirty="0"/>
              <a:t> cu</a:t>
            </a:r>
            <a:r>
              <a:rPr lang="ro-RO" sz="2000" dirty="0"/>
              <a:t> </a:t>
            </a:r>
            <a:r>
              <a:rPr lang="en-US" sz="2000" dirty="0" err="1"/>
              <a:t>surse</a:t>
            </a:r>
            <a:r>
              <a:rPr lang="en-US" sz="2000" dirty="0"/>
              <a:t> </a:t>
            </a:r>
            <a:r>
              <a:rPr lang="en-US" sz="2000" dirty="0" err="1"/>
              <a:t>distribuite</a:t>
            </a:r>
            <a:r>
              <a:rPr lang="en-US" sz="2000" dirty="0"/>
              <a:t> de </a:t>
            </a:r>
            <a:r>
              <a:rPr lang="en-US" sz="2000" dirty="0" err="1"/>
              <a:t>energie</a:t>
            </a:r>
            <a:r>
              <a:rPr lang="en-US" sz="2000" dirty="0"/>
              <a:t> ale </a:t>
            </a:r>
            <a:r>
              <a:rPr lang="en-US" sz="2000" dirty="0" err="1"/>
              <a:t>metabolismului</a:t>
            </a:r>
            <a:r>
              <a:rPr lang="en-US" sz="2000" dirty="0"/>
              <a:t> </a:t>
            </a:r>
            <a:r>
              <a:rPr lang="en-US" sz="2000" dirty="0" err="1"/>
              <a:t>celular</a:t>
            </a:r>
            <a:r>
              <a:rPr lang="en-US" sz="2000" dirty="0"/>
              <a:t>.</a:t>
            </a:r>
            <a:r>
              <a:rPr lang="ro-RO" sz="2000" dirty="0"/>
              <a:t> </a:t>
            </a:r>
            <a:r>
              <a:rPr lang="en-US" sz="2000" dirty="0"/>
              <a:t>Se </a:t>
            </a:r>
            <a:r>
              <a:rPr lang="en-US" sz="2000" dirty="0" err="1"/>
              <a:t>crede</a:t>
            </a:r>
            <a:r>
              <a:rPr lang="en-US" sz="2000" dirty="0"/>
              <a:t> </a:t>
            </a:r>
            <a:r>
              <a:rPr lang="en-US" sz="2000" dirty="0" err="1"/>
              <a:t>că</a:t>
            </a:r>
            <a:r>
              <a:rPr lang="en-US" sz="2000" dirty="0"/>
              <a:t> </a:t>
            </a:r>
            <a:r>
              <a:rPr lang="en-US" sz="2000" b="1" dirty="0" err="1"/>
              <a:t>în</a:t>
            </a:r>
            <a:r>
              <a:rPr lang="en-US" sz="2000" b="1" dirty="0"/>
              <a:t> </a:t>
            </a:r>
            <a:r>
              <a:rPr lang="en-US" sz="2000" b="1" dirty="0" err="1"/>
              <a:t>timpul</a:t>
            </a:r>
            <a:r>
              <a:rPr lang="en-US" sz="2000" b="1" dirty="0"/>
              <a:t> </a:t>
            </a:r>
            <a:r>
              <a:rPr lang="en-US" sz="2000" b="1" dirty="0" err="1"/>
              <a:t>propagării</a:t>
            </a:r>
            <a:r>
              <a:rPr lang="en-US" sz="2000" b="1" dirty="0"/>
              <a:t> </a:t>
            </a:r>
            <a:r>
              <a:rPr lang="en-US" sz="2000" dirty="0" err="1"/>
              <a:t>unei</a:t>
            </a:r>
            <a:r>
              <a:rPr lang="en-US" sz="2000" dirty="0"/>
              <a:t> </a:t>
            </a:r>
            <a:r>
              <a:rPr lang="en-US" sz="2000" dirty="0" err="1"/>
              <a:t>unde</a:t>
            </a:r>
            <a:r>
              <a:rPr lang="en-US" sz="2000" dirty="0"/>
              <a:t> </a:t>
            </a:r>
            <a:r>
              <a:rPr lang="en-US" sz="2000" dirty="0" err="1"/>
              <a:t>în</a:t>
            </a:r>
            <a:r>
              <a:rPr lang="en-US" sz="2000" dirty="0"/>
              <a:t> </a:t>
            </a:r>
            <a:r>
              <a:rPr lang="en-US" sz="2000" dirty="0" err="1"/>
              <a:t>medii</a:t>
            </a:r>
            <a:r>
              <a:rPr lang="en-US" sz="2000" dirty="0"/>
              <a:t> active, </a:t>
            </a:r>
            <a:r>
              <a:rPr lang="en-US" sz="2000" b="1" dirty="0"/>
              <a:t>nu are loc </a:t>
            </a:r>
            <a:r>
              <a:rPr lang="en-US" sz="2000" b="1" dirty="0" err="1"/>
              <a:t>niciun</a:t>
            </a:r>
            <a:r>
              <a:rPr lang="en-US" sz="2000" b="1" dirty="0"/>
              <a:t> transfer de </a:t>
            </a:r>
            <a:r>
              <a:rPr lang="en-US" sz="2000" b="1" dirty="0" err="1"/>
              <a:t>energie</a:t>
            </a:r>
            <a:r>
              <a:rPr lang="en-US" sz="2000" b="1" dirty="0"/>
              <a:t>.</a:t>
            </a:r>
            <a:r>
              <a:rPr lang="en-US" sz="2000" dirty="0"/>
              <a:t> </a:t>
            </a:r>
            <a:r>
              <a:rPr lang="en-US" sz="2000" b="1" dirty="0"/>
              <a:t>Energia nu </a:t>
            </a:r>
            <a:r>
              <a:rPr lang="en-US" sz="2000" b="1" dirty="0" err="1"/>
              <a:t>este</a:t>
            </a:r>
            <a:r>
              <a:rPr lang="en-US" sz="2000" b="1" dirty="0"/>
              <a:t> </a:t>
            </a:r>
            <a:r>
              <a:rPr lang="en-US" sz="2000" b="1" dirty="0" err="1"/>
              <a:t>transferată</a:t>
            </a:r>
            <a:r>
              <a:rPr lang="en-US" sz="2000" b="1" dirty="0"/>
              <a:t>,</a:t>
            </a:r>
            <a:r>
              <a:rPr lang="ro-RO" sz="2000" b="1" dirty="0"/>
              <a:t> </a:t>
            </a:r>
            <a:r>
              <a:rPr lang="en-US" sz="2000" b="1" dirty="0"/>
              <a:t>ci </a:t>
            </a:r>
            <a:r>
              <a:rPr lang="en-US" sz="2000" b="1" dirty="0" err="1"/>
              <a:t>este</a:t>
            </a:r>
            <a:r>
              <a:rPr lang="en-US" sz="2000" b="1" dirty="0"/>
              <a:t> </a:t>
            </a:r>
            <a:r>
              <a:rPr lang="en-US" sz="2000" b="1" dirty="0" err="1"/>
              <a:t>eliberată</a:t>
            </a:r>
            <a:r>
              <a:rPr lang="en-US" sz="2000" dirty="0"/>
              <a:t> </a:t>
            </a:r>
            <a:r>
              <a:rPr lang="en-US" sz="2000" dirty="0" err="1"/>
              <a:t>atunci</a:t>
            </a:r>
            <a:r>
              <a:rPr lang="en-US" sz="2000" dirty="0"/>
              <a:t> </a:t>
            </a:r>
            <a:r>
              <a:rPr lang="en-US" sz="2000" dirty="0" err="1"/>
              <a:t>când</a:t>
            </a:r>
            <a:r>
              <a:rPr lang="en-US" sz="2000" dirty="0"/>
              <a:t> </a:t>
            </a:r>
            <a:r>
              <a:rPr lang="en-US" sz="2000" dirty="0" err="1"/>
              <a:t>excitația</a:t>
            </a:r>
            <a:r>
              <a:rPr lang="en-US" sz="2000" dirty="0"/>
              <a:t> </a:t>
            </a:r>
            <a:r>
              <a:rPr lang="en-US" sz="2000" dirty="0" err="1"/>
              <a:t>ajunge</a:t>
            </a:r>
            <a:r>
              <a:rPr lang="en-US" sz="2000" dirty="0"/>
              <a:t> </a:t>
            </a:r>
            <a:r>
              <a:rPr lang="en-US" sz="2000" dirty="0" err="1"/>
              <a:t>în</a:t>
            </a:r>
            <a:r>
              <a:rPr lang="en-US" sz="2000" dirty="0"/>
              <a:t> zona </a:t>
            </a:r>
            <a:r>
              <a:rPr lang="ro-RO" sz="2000" dirty="0"/>
              <a:t>mediului activ MA</a:t>
            </a:r>
            <a:r>
              <a:rPr lang="en-US" sz="2000" dirty="0"/>
              <a:t>.</a:t>
            </a:r>
            <a:r>
              <a:rPr lang="ro-RO" sz="2000" dirty="0"/>
              <a:t> </a:t>
            </a:r>
          </a:p>
          <a:p>
            <a:r>
              <a:rPr lang="ro-RO" sz="1500" dirty="0">
                <a:solidFill>
                  <a:srgbClr val="FF0000"/>
                </a:solidFill>
              </a:rPr>
              <a:t>A</a:t>
            </a:r>
            <a:r>
              <a:rPr lang="en-US" sz="1500" dirty="0" err="1">
                <a:solidFill>
                  <a:srgbClr val="FF0000"/>
                </a:solidFill>
              </a:rPr>
              <a:t>nalogie</a:t>
            </a:r>
            <a:r>
              <a:rPr lang="en-US" sz="1500" dirty="0">
                <a:solidFill>
                  <a:srgbClr val="FF0000"/>
                </a:solidFill>
              </a:rPr>
              <a:t> </a:t>
            </a:r>
            <a:r>
              <a:rPr lang="ro-RO" sz="1500" dirty="0">
                <a:solidFill>
                  <a:srgbClr val="FF0000"/>
                </a:solidFill>
              </a:rPr>
              <a:t>-</a:t>
            </a:r>
            <a:r>
              <a:rPr lang="en-US" sz="1500" dirty="0">
                <a:solidFill>
                  <a:srgbClr val="FF0000"/>
                </a:solidFill>
              </a:rPr>
              <a:t> </a:t>
            </a:r>
            <a:r>
              <a:rPr lang="en-US" sz="1500" dirty="0" err="1">
                <a:solidFill>
                  <a:srgbClr val="FF0000"/>
                </a:solidFill>
              </a:rPr>
              <a:t>incendiu</a:t>
            </a:r>
            <a:r>
              <a:rPr lang="en-US" sz="1500" dirty="0">
                <a:solidFill>
                  <a:srgbClr val="FF0000"/>
                </a:solidFill>
              </a:rPr>
              <a:t> </a:t>
            </a:r>
            <a:r>
              <a:rPr lang="en-US" sz="1500" dirty="0" err="1">
                <a:solidFill>
                  <a:srgbClr val="FF0000"/>
                </a:solidFill>
              </a:rPr>
              <a:t>în</a:t>
            </a:r>
            <a:r>
              <a:rPr lang="en-US" sz="1500" dirty="0">
                <a:solidFill>
                  <a:srgbClr val="FF0000"/>
                </a:solidFill>
              </a:rPr>
              <a:t> </a:t>
            </a:r>
            <a:r>
              <a:rPr lang="en-US" sz="1500" dirty="0" err="1">
                <a:solidFill>
                  <a:srgbClr val="FF0000"/>
                </a:solidFill>
              </a:rPr>
              <a:t>stepă</a:t>
            </a:r>
            <a:r>
              <a:rPr lang="en-US" sz="1500" dirty="0">
                <a:solidFill>
                  <a:srgbClr val="FF0000"/>
                </a:solidFill>
              </a:rPr>
              <a:t>. </a:t>
            </a:r>
            <a:r>
              <a:rPr lang="en-US" sz="1500" dirty="0" err="1">
                <a:solidFill>
                  <a:srgbClr val="FF0000"/>
                </a:solidFill>
              </a:rPr>
              <a:t>Flacăra</a:t>
            </a:r>
            <a:r>
              <a:rPr lang="en-US" sz="1500" dirty="0">
                <a:solidFill>
                  <a:srgbClr val="FF0000"/>
                </a:solidFill>
              </a:rPr>
              <a:t> se </a:t>
            </a:r>
            <a:r>
              <a:rPr lang="en-US" sz="1500" dirty="0" err="1">
                <a:solidFill>
                  <a:srgbClr val="FF0000"/>
                </a:solidFill>
              </a:rPr>
              <a:t>răspândește</a:t>
            </a:r>
            <a:r>
              <a:rPr lang="en-US" sz="1500" dirty="0">
                <a:solidFill>
                  <a:srgbClr val="FF0000"/>
                </a:solidFill>
              </a:rPr>
              <a:t> pe o </a:t>
            </a:r>
            <a:r>
              <a:rPr lang="en-US" sz="1500" dirty="0" err="1">
                <a:solidFill>
                  <a:srgbClr val="FF0000"/>
                </a:solidFill>
              </a:rPr>
              <a:t>zonă</a:t>
            </a:r>
            <a:r>
              <a:rPr lang="en-US" sz="1500" dirty="0">
                <a:solidFill>
                  <a:srgbClr val="FF0000"/>
                </a:solidFill>
              </a:rPr>
              <a:t> cu </a:t>
            </a:r>
            <a:r>
              <a:rPr lang="en-US" sz="1500" dirty="0" err="1">
                <a:solidFill>
                  <a:srgbClr val="FF0000"/>
                </a:solidFill>
              </a:rPr>
              <a:t>rezerve</a:t>
            </a:r>
            <a:r>
              <a:rPr lang="en-US" sz="1500" dirty="0">
                <a:solidFill>
                  <a:srgbClr val="FF0000"/>
                </a:solidFill>
              </a:rPr>
              <a:t> de </a:t>
            </a:r>
            <a:r>
              <a:rPr lang="en-US" sz="1500" dirty="0" err="1">
                <a:solidFill>
                  <a:srgbClr val="FF0000"/>
                </a:solidFill>
              </a:rPr>
              <a:t>energie</a:t>
            </a:r>
            <a:r>
              <a:rPr lang="en-US" sz="1500" dirty="0">
                <a:solidFill>
                  <a:srgbClr val="FF0000"/>
                </a:solidFill>
              </a:rPr>
              <a:t> </a:t>
            </a:r>
            <a:r>
              <a:rPr lang="en-US" sz="1500" dirty="0" err="1">
                <a:solidFill>
                  <a:srgbClr val="FF0000"/>
                </a:solidFill>
              </a:rPr>
              <a:t>distribuite</a:t>
            </a:r>
            <a:r>
              <a:rPr lang="en-US" sz="1500" dirty="0">
                <a:solidFill>
                  <a:srgbClr val="FF0000"/>
                </a:solidFill>
              </a:rPr>
              <a:t> (</a:t>
            </a:r>
            <a:r>
              <a:rPr lang="en-US" sz="1500" dirty="0" err="1">
                <a:solidFill>
                  <a:srgbClr val="FF0000"/>
                </a:solidFill>
              </a:rPr>
              <a:t>iarbă</a:t>
            </a:r>
            <a:r>
              <a:rPr lang="en-US" sz="1500" dirty="0">
                <a:solidFill>
                  <a:srgbClr val="FF0000"/>
                </a:solidFill>
              </a:rPr>
              <a:t> </a:t>
            </a:r>
            <a:r>
              <a:rPr lang="en-US" sz="1500" dirty="0" err="1">
                <a:solidFill>
                  <a:srgbClr val="FF0000"/>
                </a:solidFill>
              </a:rPr>
              <a:t>uscată</a:t>
            </a:r>
            <a:r>
              <a:rPr lang="en-US" sz="1500" dirty="0">
                <a:solidFill>
                  <a:srgbClr val="FF0000"/>
                </a:solidFill>
              </a:rPr>
              <a:t>). </a:t>
            </a:r>
            <a:r>
              <a:rPr lang="en-US" sz="1500" dirty="0" err="1">
                <a:solidFill>
                  <a:srgbClr val="FF0000"/>
                </a:solidFill>
              </a:rPr>
              <a:t>Fiecare</a:t>
            </a:r>
            <a:r>
              <a:rPr lang="en-US" sz="1500" dirty="0">
                <a:solidFill>
                  <a:srgbClr val="FF0000"/>
                </a:solidFill>
              </a:rPr>
              <a:t> element ulterior (fir de </a:t>
            </a:r>
            <a:r>
              <a:rPr lang="en-US" sz="1500" dirty="0" err="1">
                <a:solidFill>
                  <a:srgbClr val="FF0000"/>
                </a:solidFill>
              </a:rPr>
              <a:t>iarbă</a:t>
            </a:r>
            <a:r>
              <a:rPr lang="en-US" sz="1500" dirty="0">
                <a:solidFill>
                  <a:srgbClr val="FF0000"/>
                </a:solidFill>
              </a:rPr>
              <a:t> </a:t>
            </a:r>
            <a:r>
              <a:rPr lang="en-US" sz="1500" dirty="0" err="1">
                <a:solidFill>
                  <a:srgbClr val="FF0000"/>
                </a:solidFill>
              </a:rPr>
              <a:t>uscat</a:t>
            </a:r>
            <a:r>
              <a:rPr lang="en-US" sz="1500" dirty="0">
                <a:solidFill>
                  <a:srgbClr val="FF0000"/>
                </a:solidFill>
              </a:rPr>
              <a:t>)</a:t>
            </a:r>
            <a:r>
              <a:rPr lang="ro-RO" sz="1500" dirty="0">
                <a:solidFill>
                  <a:srgbClr val="FF0000"/>
                </a:solidFill>
              </a:rPr>
              <a:t> </a:t>
            </a:r>
            <a:r>
              <a:rPr lang="en-US" sz="1500" dirty="0" err="1">
                <a:solidFill>
                  <a:srgbClr val="FF0000"/>
                </a:solidFill>
              </a:rPr>
              <a:t>este</a:t>
            </a:r>
            <a:r>
              <a:rPr lang="en-US" sz="1500" dirty="0">
                <a:solidFill>
                  <a:srgbClr val="FF0000"/>
                </a:solidFill>
              </a:rPr>
              <a:t> </a:t>
            </a:r>
            <a:r>
              <a:rPr lang="en-US" sz="1500" dirty="0" err="1">
                <a:solidFill>
                  <a:srgbClr val="FF0000"/>
                </a:solidFill>
              </a:rPr>
              <a:t>aprins</a:t>
            </a:r>
            <a:r>
              <a:rPr lang="en-US" sz="1500" dirty="0">
                <a:solidFill>
                  <a:srgbClr val="FF0000"/>
                </a:solidFill>
              </a:rPr>
              <a:t> de </a:t>
            </a:r>
            <a:r>
              <a:rPr lang="en-US" sz="1500" dirty="0" err="1">
                <a:solidFill>
                  <a:srgbClr val="FF0000"/>
                </a:solidFill>
              </a:rPr>
              <a:t>precedentul</a:t>
            </a:r>
            <a:r>
              <a:rPr lang="en-US" sz="1500" dirty="0">
                <a:solidFill>
                  <a:srgbClr val="FF0000"/>
                </a:solidFill>
              </a:rPr>
              <a:t>. </a:t>
            </a:r>
            <a:r>
              <a:rPr lang="en-US" sz="1500" dirty="0" err="1">
                <a:solidFill>
                  <a:srgbClr val="FF0000"/>
                </a:solidFill>
              </a:rPr>
              <a:t>Și</a:t>
            </a:r>
            <a:r>
              <a:rPr lang="en-US" sz="1500" dirty="0">
                <a:solidFill>
                  <a:srgbClr val="FF0000"/>
                </a:solidFill>
              </a:rPr>
              <a:t> </a:t>
            </a:r>
            <a:r>
              <a:rPr lang="en-US" sz="1500" dirty="0" err="1">
                <a:solidFill>
                  <a:srgbClr val="FF0000"/>
                </a:solidFill>
              </a:rPr>
              <a:t>astfel</a:t>
            </a:r>
            <a:r>
              <a:rPr lang="en-US" sz="1500" dirty="0">
                <a:solidFill>
                  <a:srgbClr val="FF0000"/>
                </a:solidFill>
              </a:rPr>
              <a:t>, </a:t>
            </a:r>
            <a:r>
              <a:rPr lang="en-US" sz="1500" dirty="0" err="1">
                <a:solidFill>
                  <a:srgbClr val="FF0000"/>
                </a:solidFill>
              </a:rPr>
              <a:t>frontul</a:t>
            </a:r>
            <a:r>
              <a:rPr lang="en-US" sz="1500" dirty="0">
                <a:solidFill>
                  <a:srgbClr val="FF0000"/>
                </a:solidFill>
              </a:rPr>
              <a:t> </a:t>
            </a:r>
            <a:r>
              <a:rPr lang="en-US" sz="1500" dirty="0" err="1">
                <a:solidFill>
                  <a:srgbClr val="FF0000"/>
                </a:solidFill>
              </a:rPr>
              <a:t>undei</a:t>
            </a:r>
            <a:r>
              <a:rPr lang="en-US" sz="1500" dirty="0">
                <a:solidFill>
                  <a:srgbClr val="FF0000"/>
                </a:solidFill>
              </a:rPr>
              <a:t> de </a:t>
            </a:r>
            <a:r>
              <a:rPr lang="en-US" sz="1500" dirty="0" err="1">
                <a:solidFill>
                  <a:srgbClr val="FF0000"/>
                </a:solidFill>
              </a:rPr>
              <a:t>excitație</a:t>
            </a:r>
            <a:r>
              <a:rPr lang="en-US" sz="1500" dirty="0">
                <a:solidFill>
                  <a:srgbClr val="FF0000"/>
                </a:solidFill>
              </a:rPr>
              <a:t> (</a:t>
            </a:r>
            <a:r>
              <a:rPr lang="en-US" sz="1500" dirty="0" err="1">
                <a:solidFill>
                  <a:srgbClr val="FF0000"/>
                </a:solidFill>
              </a:rPr>
              <a:t>flacăra</a:t>
            </a:r>
            <a:r>
              <a:rPr lang="en-US" sz="1500" dirty="0">
                <a:solidFill>
                  <a:srgbClr val="FF0000"/>
                </a:solidFill>
              </a:rPr>
              <a:t>) se </a:t>
            </a:r>
            <a:r>
              <a:rPr lang="en-US" sz="1500" dirty="0" err="1">
                <a:solidFill>
                  <a:srgbClr val="FF0000"/>
                </a:solidFill>
              </a:rPr>
              <a:t>răspândește</a:t>
            </a:r>
            <a:r>
              <a:rPr lang="en-US" sz="1500" dirty="0">
                <a:solidFill>
                  <a:srgbClr val="FF0000"/>
                </a:solidFill>
              </a:rPr>
              <a:t> pe </a:t>
            </a:r>
            <a:r>
              <a:rPr lang="en-US" sz="1500" dirty="0" err="1">
                <a:solidFill>
                  <a:srgbClr val="FF0000"/>
                </a:solidFill>
              </a:rPr>
              <a:t>mediul</a:t>
            </a:r>
            <a:r>
              <a:rPr lang="en-US" sz="1500" dirty="0">
                <a:solidFill>
                  <a:srgbClr val="FF0000"/>
                </a:solidFill>
              </a:rPr>
              <a:t> </a:t>
            </a:r>
            <a:r>
              <a:rPr lang="en-US" sz="1500" dirty="0" err="1">
                <a:solidFill>
                  <a:srgbClr val="FF0000"/>
                </a:solidFill>
              </a:rPr>
              <a:t>activ</a:t>
            </a:r>
            <a:r>
              <a:rPr lang="en-US" sz="1500" dirty="0">
                <a:solidFill>
                  <a:srgbClr val="FF0000"/>
                </a:solidFill>
              </a:rPr>
              <a:t> (</a:t>
            </a:r>
            <a:r>
              <a:rPr lang="en-US" sz="1500" dirty="0" err="1">
                <a:solidFill>
                  <a:srgbClr val="FF0000"/>
                </a:solidFill>
              </a:rPr>
              <a:t>stepa</a:t>
            </a:r>
            <a:r>
              <a:rPr lang="en-US" sz="1500" dirty="0">
                <a:solidFill>
                  <a:srgbClr val="FF0000"/>
                </a:solidFill>
              </a:rPr>
              <a:t>). </a:t>
            </a:r>
            <a:endParaRPr lang="ro-RO" sz="1500" dirty="0">
              <a:solidFill>
                <a:srgbClr val="FF0000"/>
              </a:solidFill>
            </a:endParaRPr>
          </a:p>
          <a:p>
            <a:pPr algn="just"/>
            <a:r>
              <a:rPr lang="en-US" sz="2000" dirty="0" err="1"/>
              <a:t>Într</a:t>
            </a:r>
            <a:r>
              <a:rPr lang="en-US" sz="2000" dirty="0"/>
              <a:t>-un </a:t>
            </a:r>
            <a:r>
              <a:rPr lang="en-US" sz="2000" dirty="0" err="1"/>
              <a:t>sistem</a:t>
            </a:r>
            <a:r>
              <a:rPr lang="en-US" sz="2000" dirty="0"/>
              <a:t> real, o </a:t>
            </a:r>
            <a:r>
              <a:rPr lang="en-US" sz="2000" dirty="0" err="1"/>
              <a:t>parte</a:t>
            </a:r>
            <a:r>
              <a:rPr lang="en-US" sz="2000" dirty="0"/>
              <a:t> din </a:t>
            </a:r>
            <a:r>
              <a:rPr lang="en-US" sz="2000" dirty="0" err="1"/>
              <a:t>energia</a:t>
            </a:r>
            <a:r>
              <a:rPr lang="en-US" sz="2000" dirty="0"/>
              <a:t> </a:t>
            </a:r>
            <a:r>
              <a:rPr lang="en-US" sz="2000" dirty="0" err="1"/>
              <a:t>proprie</a:t>
            </a:r>
            <a:r>
              <a:rPr lang="en-US" sz="2000" dirty="0"/>
              <a:t> a </a:t>
            </a:r>
            <a:r>
              <a:rPr lang="en-US" sz="2000" dirty="0" err="1"/>
              <a:t>elementului</a:t>
            </a:r>
            <a:r>
              <a:rPr lang="en-US" sz="2000" dirty="0"/>
              <a:t> </a:t>
            </a:r>
            <a:r>
              <a:rPr lang="el-GR" sz="2000" b="1" dirty="0">
                <a:solidFill>
                  <a:srgbClr val="FF0000"/>
                </a:solidFill>
              </a:rPr>
              <a:t>Δ</a:t>
            </a:r>
            <a:r>
              <a:rPr lang="en-US" sz="2000" b="1" dirty="0">
                <a:solidFill>
                  <a:srgbClr val="FF0000"/>
                </a:solidFill>
              </a:rPr>
              <a:t>E</a:t>
            </a:r>
            <a:r>
              <a:rPr lang="en-US" sz="2000" dirty="0"/>
              <a:t> </a:t>
            </a:r>
            <a:r>
              <a:rPr lang="en-US" sz="2000" dirty="0" err="1"/>
              <a:t>este</a:t>
            </a:r>
            <a:r>
              <a:rPr lang="en-US" sz="2000" dirty="0"/>
              <a:t> </a:t>
            </a:r>
            <a:r>
              <a:rPr lang="en-US" sz="2000" dirty="0" err="1"/>
              <a:t>cheltuită</a:t>
            </a:r>
            <a:r>
              <a:rPr lang="en-US" sz="2000" dirty="0"/>
              <a:t> </a:t>
            </a:r>
            <a:r>
              <a:rPr lang="en-US" sz="2000" dirty="0" err="1"/>
              <a:t>pentru</a:t>
            </a:r>
            <a:r>
              <a:rPr lang="en-US" sz="2000" dirty="0"/>
              <a:t> </a:t>
            </a:r>
            <a:r>
              <a:rPr lang="en-US" sz="2000" dirty="0" err="1"/>
              <a:t>excitarea</a:t>
            </a:r>
            <a:r>
              <a:rPr lang="en-US" sz="2000" dirty="0"/>
              <a:t> </a:t>
            </a:r>
            <a:r>
              <a:rPr lang="en-US" sz="2000" dirty="0" err="1"/>
              <a:t>elementului</a:t>
            </a:r>
            <a:r>
              <a:rPr lang="en-US" sz="2000" dirty="0"/>
              <a:t> ulterior</a:t>
            </a:r>
            <a:r>
              <a:rPr lang="ro-RO" sz="2000" dirty="0"/>
              <a:t> </a:t>
            </a:r>
            <a:r>
              <a:rPr lang="en-US" sz="2000" dirty="0" err="1"/>
              <a:t>elementului</a:t>
            </a:r>
            <a:r>
              <a:rPr lang="en-US" sz="2000" dirty="0"/>
              <a:t>, care la </a:t>
            </a:r>
            <a:r>
              <a:rPr lang="en-US" sz="2000" dirty="0" err="1"/>
              <a:t>rândul</a:t>
            </a:r>
            <a:r>
              <a:rPr lang="en-US" sz="2000" dirty="0"/>
              <a:t> </a:t>
            </a:r>
            <a:r>
              <a:rPr lang="en-US" sz="2000" dirty="0" err="1"/>
              <a:t>său</a:t>
            </a:r>
            <a:r>
              <a:rPr lang="en-US" sz="2000" dirty="0"/>
              <a:t> </a:t>
            </a:r>
            <a:r>
              <a:rPr lang="en-US" sz="2000" dirty="0" err="1"/>
              <a:t>eliberează</a:t>
            </a:r>
            <a:r>
              <a:rPr lang="en-US" sz="2000" dirty="0"/>
              <a:t> propria </a:t>
            </a:r>
            <a:r>
              <a:rPr lang="en-US" sz="2000" dirty="0" err="1"/>
              <a:t>energie</a:t>
            </a:r>
            <a:r>
              <a:rPr lang="en-US" sz="2000" dirty="0"/>
              <a:t> </a:t>
            </a:r>
            <a:r>
              <a:rPr lang="en-US" sz="2000" b="1" dirty="0">
                <a:solidFill>
                  <a:srgbClr val="FF0000"/>
                </a:solidFill>
              </a:rPr>
              <a:t>E</a:t>
            </a:r>
            <a:r>
              <a:rPr lang="en-US" sz="2000" dirty="0"/>
              <a:t>. </a:t>
            </a:r>
            <a:r>
              <a:rPr lang="en-US" sz="2000" dirty="0" err="1"/>
              <a:t>În</a:t>
            </a:r>
            <a:r>
              <a:rPr lang="en-US" sz="2000" dirty="0"/>
              <a:t> </a:t>
            </a:r>
            <a:r>
              <a:rPr lang="en-US" sz="2000" dirty="0" err="1"/>
              <a:t>acest</a:t>
            </a:r>
            <a:r>
              <a:rPr lang="en-US" sz="2000" dirty="0"/>
              <a:t> </a:t>
            </a:r>
            <a:r>
              <a:rPr lang="en-US" sz="2000" dirty="0" err="1"/>
              <a:t>caz</a:t>
            </a:r>
            <a:r>
              <a:rPr lang="en-US" sz="2000" dirty="0"/>
              <a:t>, </a:t>
            </a:r>
            <a:r>
              <a:rPr lang="en-US" sz="2000" dirty="0" err="1"/>
              <a:t>inegalitatea</a:t>
            </a:r>
            <a:r>
              <a:rPr lang="en-US" sz="2000" dirty="0"/>
              <a:t> </a:t>
            </a:r>
            <a:r>
              <a:rPr lang="el-GR" sz="2000" dirty="0">
                <a:solidFill>
                  <a:srgbClr val="FF0000"/>
                </a:solidFill>
              </a:rPr>
              <a:t>Δ</a:t>
            </a:r>
            <a:r>
              <a:rPr lang="en-US" sz="2000" dirty="0">
                <a:solidFill>
                  <a:srgbClr val="FF0000"/>
                </a:solidFill>
              </a:rPr>
              <a:t>E « E </a:t>
            </a:r>
            <a:r>
              <a:rPr lang="en-US" sz="2000" dirty="0" err="1"/>
              <a:t>va</a:t>
            </a:r>
            <a:r>
              <a:rPr lang="en-US" sz="2000" dirty="0"/>
              <a:t> fi </a:t>
            </a:r>
            <a:r>
              <a:rPr lang="en-US" sz="2000" dirty="0" err="1"/>
              <a:t>îndeplinită</a:t>
            </a:r>
            <a:r>
              <a:rPr lang="en-US" sz="2000" dirty="0"/>
              <a:t> </a:t>
            </a:r>
            <a:r>
              <a:rPr lang="en-US" sz="2000" dirty="0" err="1"/>
              <a:t>în</a:t>
            </a:r>
            <a:r>
              <a:rPr lang="en-US" sz="2000" dirty="0"/>
              <a:t> </a:t>
            </a:r>
            <a:r>
              <a:rPr lang="en-US" sz="2000" dirty="0" err="1"/>
              <a:t>mediile</a:t>
            </a:r>
            <a:r>
              <a:rPr lang="en-US" sz="2000" dirty="0"/>
              <a:t> active. </a:t>
            </a:r>
            <a:endParaRPr lang="ro-RO" sz="2000" dirty="0"/>
          </a:p>
          <a:p>
            <a:pPr algn="just"/>
            <a:r>
              <a:rPr lang="en-US" sz="2000" dirty="0" err="1"/>
              <a:t>Pentru</a:t>
            </a:r>
            <a:r>
              <a:rPr lang="en-US" sz="2000" dirty="0"/>
              <a:t> a </a:t>
            </a:r>
            <a:r>
              <a:rPr lang="en-US" sz="2000" dirty="0" err="1"/>
              <a:t>descrie</a:t>
            </a:r>
            <a:r>
              <a:rPr lang="en-US" sz="2000" dirty="0"/>
              <a:t> </a:t>
            </a:r>
            <a:r>
              <a:rPr lang="en-US" sz="2000" dirty="0" err="1"/>
              <a:t>procesul</a:t>
            </a:r>
            <a:r>
              <a:rPr lang="en-US" sz="2000" dirty="0"/>
              <a:t> de </a:t>
            </a:r>
            <a:r>
              <a:rPr lang="en-US" sz="2000" dirty="0" err="1"/>
              <a:t>propagare</a:t>
            </a:r>
            <a:r>
              <a:rPr lang="en-US" sz="2000" dirty="0"/>
              <a:t> a </a:t>
            </a:r>
            <a:r>
              <a:rPr lang="en-US" sz="2000" dirty="0" err="1"/>
              <a:t>unui</a:t>
            </a:r>
            <a:r>
              <a:rPr lang="en-US" sz="2000" dirty="0"/>
              <a:t> </a:t>
            </a:r>
            <a:r>
              <a:rPr lang="en-US" sz="2000" dirty="0" err="1"/>
              <a:t>impuls</a:t>
            </a:r>
            <a:r>
              <a:rPr lang="en-US" sz="2000" dirty="0"/>
              <a:t> </a:t>
            </a:r>
            <a:r>
              <a:rPr lang="en-US" sz="2000" dirty="0" err="1"/>
              <a:t>nervos</a:t>
            </a:r>
            <a:r>
              <a:rPr lang="en-US" sz="2000" dirty="0"/>
              <a:t> de-a </a:t>
            </a:r>
            <a:r>
              <a:rPr lang="en-US" sz="2000" dirty="0" err="1"/>
              <a:t>lungul</a:t>
            </a:r>
            <a:r>
              <a:rPr lang="en-US" sz="2000" dirty="0"/>
              <a:t> </a:t>
            </a:r>
            <a:r>
              <a:rPr lang="en-US" sz="2000" dirty="0" err="1"/>
              <a:t>unui</a:t>
            </a:r>
            <a:r>
              <a:rPr lang="en-US" sz="2000" dirty="0"/>
              <a:t> axon, ne </a:t>
            </a:r>
            <a:r>
              <a:rPr lang="en-US" sz="2000" dirty="0" err="1"/>
              <a:t>vom</a:t>
            </a:r>
            <a:r>
              <a:rPr lang="en-US" sz="2000" dirty="0"/>
              <a:t> </a:t>
            </a:r>
            <a:r>
              <a:rPr lang="en-US" sz="2000" dirty="0" err="1"/>
              <a:t>imagina</a:t>
            </a:r>
            <a:r>
              <a:rPr lang="en-US" sz="2000" dirty="0"/>
              <a:t> </a:t>
            </a:r>
            <a:r>
              <a:rPr lang="en-US" sz="2000" dirty="0" err="1"/>
              <a:t>curentul</a:t>
            </a:r>
            <a:r>
              <a:rPr lang="en-US" sz="2000" dirty="0"/>
              <a:t> total </a:t>
            </a:r>
            <a:r>
              <a:rPr lang="en-US" sz="2000" dirty="0" err="1"/>
              <a:t>prin</a:t>
            </a:r>
            <a:r>
              <a:rPr lang="en-US" sz="2000" dirty="0"/>
              <a:t> </a:t>
            </a:r>
            <a:r>
              <a:rPr lang="en-US" sz="2000" dirty="0" err="1"/>
              <a:t>membrană</a:t>
            </a:r>
            <a:r>
              <a:rPr lang="en-US" sz="2000" dirty="0"/>
              <a:t> </a:t>
            </a:r>
            <a:r>
              <a:rPr lang="en-US" sz="2000" b="1" dirty="0" err="1">
                <a:solidFill>
                  <a:srgbClr val="FF0000"/>
                </a:solidFill>
              </a:rPr>
              <a:t>Im</a:t>
            </a:r>
            <a:r>
              <a:rPr lang="ro-RO" sz="2000" b="1" dirty="0">
                <a:solidFill>
                  <a:srgbClr val="FF0000"/>
                </a:solidFill>
              </a:rPr>
              <a:t>                       </a:t>
            </a:r>
          </a:p>
          <a:p>
            <a:pPr algn="just"/>
            <a:endParaRPr lang="ro-RO" sz="2000" b="1" dirty="0">
              <a:solidFill>
                <a:srgbClr val="FF0000"/>
              </a:solidFill>
            </a:endParaRPr>
          </a:p>
          <a:p>
            <a:pPr algn="just"/>
            <a:endParaRPr lang="ro-RO" b="1" dirty="0">
              <a:solidFill>
                <a:srgbClr val="FF0000"/>
              </a:solidFill>
            </a:endParaRPr>
          </a:p>
          <a:p>
            <a:pPr marL="0" indent="0" algn="just">
              <a:buNone/>
            </a:pPr>
            <a:r>
              <a:rPr lang="ro-RO" b="1" dirty="0">
                <a:solidFill>
                  <a:srgbClr val="FF0000"/>
                </a:solidFill>
              </a:rPr>
              <a:t>de unde...</a:t>
            </a:r>
            <a:endParaRPr lang="en-US" b="1" dirty="0">
              <a:solidFill>
                <a:srgbClr val="FF0000"/>
              </a:solidFill>
            </a:endParaRPr>
          </a:p>
        </p:txBody>
      </p:sp>
      <p:pic>
        <p:nvPicPr>
          <p:cNvPr id="5" name="Picture 4">
            <a:extLst>
              <a:ext uri="{FF2B5EF4-FFF2-40B4-BE49-F238E27FC236}">
                <a16:creationId xmlns:a16="http://schemas.microsoft.com/office/drawing/2014/main" id="{CC8D08DA-B4AD-124D-B526-C5A904F1AD86}"/>
              </a:ext>
            </a:extLst>
          </p:cNvPr>
          <p:cNvPicPr>
            <a:picLocks noChangeAspect="1"/>
          </p:cNvPicPr>
          <p:nvPr/>
        </p:nvPicPr>
        <p:blipFill>
          <a:blip r:embed="rId2"/>
          <a:stretch>
            <a:fillRect/>
          </a:stretch>
        </p:blipFill>
        <p:spPr>
          <a:xfrm>
            <a:off x="5737123" y="4347388"/>
            <a:ext cx="1474838" cy="687141"/>
          </a:xfrm>
          <a:prstGeom prst="rect">
            <a:avLst/>
          </a:prstGeom>
        </p:spPr>
      </p:pic>
      <p:pic>
        <p:nvPicPr>
          <p:cNvPr id="7" name="Picture 6">
            <a:extLst>
              <a:ext uri="{FF2B5EF4-FFF2-40B4-BE49-F238E27FC236}">
                <a16:creationId xmlns:a16="http://schemas.microsoft.com/office/drawing/2014/main" id="{9658F511-79EE-7947-3813-20C43C8F8F68}"/>
              </a:ext>
            </a:extLst>
          </p:cNvPr>
          <p:cNvPicPr>
            <a:picLocks noChangeAspect="1"/>
          </p:cNvPicPr>
          <p:nvPr/>
        </p:nvPicPr>
        <p:blipFill>
          <a:blip r:embed="rId3"/>
          <a:stretch>
            <a:fillRect/>
          </a:stretch>
        </p:blipFill>
        <p:spPr>
          <a:xfrm>
            <a:off x="3107392" y="5255015"/>
            <a:ext cx="5496667" cy="746460"/>
          </a:xfrm>
          <a:prstGeom prst="rect">
            <a:avLst/>
          </a:prstGeom>
        </p:spPr>
      </p:pic>
    </p:spTree>
    <p:extLst>
      <p:ext uri="{BB962C8B-B14F-4D97-AF65-F5344CB8AC3E}">
        <p14:creationId xmlns:p14="http://schemas.microsoft.com/office/powerpoint/2010/main" val="342536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C2C2-2D5C-EE7A-3735-EDDDD97F824D}"/>
              </a:ext>
            </a:extLst>
          </p:cNvPr>
          <p:cNvSpPr>
            <a:spLocks noGrp="1"/>
          </p:cNvSpPr>
          <p:nvPr>
            <p:ph type="title"/>
          </p:nvPr>
        </p:nvSpPr>
        <p:spPr>
          <a:xfrm>
            <a:off x="838200" y="365126"/>
            <a:ext cx="10515600" cy="785248"/>
          </a:xfrm>
        </p:spPr>
        <p:txBody>
          <a:bodyPr>
            <a:normAutofit/>
          </a:bodyPr>
          <a:lstStyle/>
          <a:p>
            <a:r>
              <a:rPr lang="en-US" dirty="0"/>
              <a:t>Auto-</a:t>
            </a:r>
            <a:r>
              <a:rPr lang="en-US" dirty="0" err="1"/>
              <a:t>oscilații</a:t>
            </a:r>
            <a:r>
              <a:rPr lang="en-US" dirty="0"/>
              <a:t> </a:t>
            </a:r>
            <a:r>
              <a:rPr lang="en-US" dirty="0" err="1"/>
              <a:t>și</a:t>
            </a:r>
            <a:r>
              <a:rPr lang="en-US" dirty="0"/>
              <a:t> </a:t>
            </a:r>
            <a:r>
              <a:rPr lang="en-US" dirty="0" err="1"/>
              <a:t>autounde</a:t>
            </a:r>
            <a:r>
              <a:rPr lang="en-US" dirty="0"/>
              <a:t> </a:t>
            </a:r>
            <a:r>
              <a:rPr lang="en-US" dirty="0" err="1"/>
              <a:t>în</a:t>
            </a:r>
            <a:r>
              <a:rPr lang="en-US" dirty="0"/>
              <a:t> </a:t>
            </a:r>
            <a:r>
              <a:rPr lang="en-US" dirty="0" err="1"/>
              <a:t>organe</a:t>
            </a:r>
            <a:r>
              <a:rPr lang="en-US" dirty="0"/>
              <a:t> </a:t>
            </a:r>
            <a:r>
              <a:rPr lang="en-US" dirty="0" err="1"/>
              <a:t>și</a:t>
            </a:r>
            <a:r>
              <a:rPr lang="en-US" dirty="0"/>
              <a:t> </a:t>
            </a:r>
            <a:r>
              <a:rPr lang="en-US" dirty="0" err="1"/>
              <a:t>țesuturi</a:t>
            </a:r>
            <a:endParaRPr lang="en-US" dirty="0"/>
          </a:p>
        </p:txBody>
      </p:sp>
      <p:sp>
        <p:nvSpPr>
          <p:cNvPr id="3" name="Content Placeholder 2">
            <a:extLst>
              <a:ext uri="{FF2B5EF4-FFF2-40B4-BE49-F238E27FC236}">
                <a16:creationId xmlns:a16="http://schemas.microsoft.com/office/drawing/2014/main" id="{06EFA85B-5147-C664-E94A-E9EA2B962B76}"/>
              </a:ext>
            </a:extLst>
          </p:cNvPr>
          <p:cNvSpPr>
            <a:spLocks noGrp="1"/>
          </p:cNvSpPr>
          <p:nvPr>
            <p:ph idx="1"/>
          </p:nvPr>
        </p:nvSpPr>
        <p:spPr>
          <a:xfrm>
            <a:off x="348839" y="5091545"/>
            <a:ext cx="11266714" cy="1022247"/>
          </a:xfrm>
        </p:spPr>
        <p:txBody>
          <a:bodyPr>
            <a:normAutofit fontScale="25000" lnSpcReduction="20000"/>
          </a:bodyPr>
          <a:lstStyle/>
          <a:p>
            <a:endParaRPr lang="ro-RO" dirty="0"/>
          </a:p>
          <a:p>
            <a:r>
              <a:rPr lang="ro-RO" sz="9600" dirty="0"/>
              <a:t>P</a:t>
            </a:r>
            <a:r>
              <a:rPr lang="en-US" sz="9600" dirty="0" err="1"/>
              <a:t>otențialele</a:t>
            </a:r>
            <a:r>
              <a:rPr lang="en-US" sz="9600" dirty="0"/>
              <a:t> de </a:t>
            </a:r>
            <a:r>
              <a:rPr lang="en-US" sz="9600" dirty="0" err="1"/>
              <a:t>acțiune</a:t>
            </a:r>
            <a:r>
              <a:rPr lang="en-US" sz="9600" dirty="0"/>
              <a:t> ale </a:t>
            </a:r>
            <a:r>
              <a:rPr lang="en-US" sz="9600" dirty="0" err="1"/>
              <a:t>celulelor</a:t>
            </a:r>
            <a:r>
              <a:rPr lang="en-US" sz="9600" dirty="0"/>
              <a:t> </a:t>
            </a:r>
            <a:r>
              <a:rPr lang="en-US" sz="9600" dirty="0" err="1"/>
              <a:t>stimulatoare</a:t>
            </a:r>
            <a:r>
              <a:rPr lang="en-US" sz="9600" dirty="0"/>
              <a:t> </a:t>
            </a:r>
            <a:r>
              <a:rPr lang="en-US" sz="9600" dirty="0" err="1"/>
              <a:t>cardiace</a:t>
            </a:r>
            <a:r>
              <a:rPr lang="en-US" sz="9600" dirty="0"/>
              <a:t> ale </a:t>
            </a:r>
            <a:r>
              <a:rPr lang="en-US" sz="9600" dirty="0" err="1"/>
              <a:t>inimii</a:t>
            </a:r>
            <a:r>
              <a:rPr lang="en-US" sz="9600" dirty="0"/>
              <a:t> sunt </a:t>
            </a:r>
            <a:r>
              <a:rPr lang="en-US" sz="9600" dirty="0" err="1"/>
              <a:t>prezentate</a:t>
            </a:r>
            <a:r>
              <a:rPr lang="en-US" sz="9600" dirty="0"/>
              <a:t> </a:t>
            </a:r>
            <a:r>
              <a:rPr lang="en-US" sz="9600" dirty="0" err="1"/>
              <a:t>în</a:t>
            </a:r>
            <a:r>
              <a:rPr lang="en-US" sz="9600" dirty="0"/>
              <a:t> Fig. </a:t>
            </a:r>
            <a:r>
              <a:rPr lang="en-US" sz="9600" dirty="0" err="1"/>
              <a:t>Astfel</a:t>
            </a:r>
            <a:r>
              <a:rPr lang="en-US" sz="9600" dirty="0"/>
              <a:t> de </a:t>
            </a:r>
            <a:r>
              <a:rPr lang="en-US" sz="9600" dirty="0" err="1"/>
              <a:t>celule</a:t>
            </a:r>
            <a:r>
              <a:rPr lang="en-US" sz="9600" dirty="0"/>
              <a:t> au</a:t>
            </a:r>
            <a:r>
              <a:rPr lang="ro-RO" sz="9600" dirty="0"/>
              <a:t> </a:t>
            </a:r>
            <a:r>
              <a:rPr lang="en-US" sz="9600" dirty="0"/>
              <a:t>propria lor </a:t>
            </a:r>
            <a:r>
              <a:rPr lang="en-US" sz="9600" dirty="0" err="1"/>
              <a:t>sursă</a:t>
            </a:r>
            <a:r>
              <a:rPr lang="en-US" sz="9600" dirty="0"/>
              <a:t> de </a:t>
            </a:r>
            <a:r>
              <a:rPr lang="en-US" sz="9600" dirty="0" err="1"/>
              <a:t>energie</a:t>
            </a:r>
            <a:r>
              <a:rPr lang="en-US" sz="9600" dirty="0"/>
              <a:t> - </a:t>
            </a:r>
            <a:r>
              <a:rPr lang="en-US" sz="9600" dirty="0" err="1"/>
              <a:t>energia</a:t>
            </a:r>
            <a:r>
              <a:rPr lang="en-US" sz="9600" dirty="0"/>
              <a:t> </a:t>
            </a:r>
            <a:r>
              <a:rPr lang="en-US" sz="9600" dirty="0" err="1"/>
              <a:t>metabolismului</a:t>
            </a:r>
            <a:r>
              <a:rPr lang="en-US" sz="9600" dirty="0"/>
              <a:t> </a:t>
            </a:r>
            <a:r>
              <a:rPr lang="en-US" sz="9600" dirty="0" err="1"/>
              <a:t>celular</a:t>
            </a:r>
            <a:r>
              <a:rPr lang="en-US" sz="9600" dirty="0"/>
              <a:t>,</a:t>
            </a:r>
            <a:r>
              <a:rPr lang="ro-RO" sz="9600" dirty="0"/>
              <a:t> </a:t>
            </a:r>
            <a:r>
              <a:rPr lang="en-US" sz="9600" dirty="0" err="1"/>
              <a:t>sistemul</a:t>
            </a:r>
            <a:r>
              <a:rPr lang="en-US" sz="9600" dirty="0"/>
              <a:t> </a:t>
            </a:r>
            <a:r>
              <a:rPr lang="en-US" sz="9600" dirty="0" err="1"/>
              <a:t>oscilator</a:t>
            </a:r>
            <a:r>
              <a:rPr lang="en-US" sz="9600" dirty="0"/>
              <a:t> </a:t>
            </a:r>
            <a:r>
              <a:rPr lang="en-US" sz="9600" dirty="0" err="1"/>
              <a:t>este</a:t>
            </a:r>
            <a:r>
              <a:rPr lang="en-US" sz="9600" dirty="0"/>
              <a:t> format </a:t>
            </a:r>
            <a:r>
              <a:rPr lang="en-US" sz="9600" dirty="0" err="1"/>
              <a:t>dintr</a:t>
            </a:r>
            <a:r>
              <a:rPr lang="en-US" sz="9600" dirty="0"/>
              <a:t>-o </a:t>
            </a:r>
            <a:r>
              <a:rPr lang="en-US" sz="9600" dirty="0" err="1"/>
              <a:t>membrană</a:t>
            </a:r>
            <a:r>
              <a:rPr lang="en-US" sz="9600" dirty="0"/>
              <a:t> </a:t>
            </a:r>
            <a:r>
              <a:rPr lang="en-US" sz="9600" dirty="0" err="1"/>
              <a:t>și</a:t>
            </a:r>
            <a:r>
              <a:rPr lang="en-US" sz="9600" dirty="0"/>
              <a:t> </a:t>
            </a:r>
            <a:r>
              <a:rPr lang="en-US" sz="9600" dirty="0" err="1"/>
              <a:t>canale</a:t>
            </a:r>
            <a:r>
              <a:rPr lang="en-US" sz="9600" dirty="0"/>
              <a:t> </a:t>
            </a:r>
            <a:r>
              <a:rPr lang="en-US" sz="9600" dirty="0" err="1"/>
              <a:t>ionice</a:t>
            </a:r>
            <a:r>
              <a:rPr lang="ro-RO" sz="9600" dirty="0"/>
              <a:t> </a:t>
            </a:r>
            <a:r>
              <a:rPr lang="en-US" sz="9600" dirty="0"/>
              <a:t>cu </a:t>
            </a:r>
            <a:r>
              <a:rPr lang="en-US" sz="9600" dirty="0" err="1"/>
              <a:t>conductivitate</a:t>
            </a:r>
            <a:r>
              <a:rPr lang="en-US" sz="9600" dirty="0"/>
              <a:t> </a:t>
            </a:r>
            <a:r>
              <a:rPr lang="en-US" sz="9600" dirty="0" err="1"/>
              <a:t>reglabilă</a:t>
            </a:r>
            <a:r>
              <a:rPr lang="en-US" sz="9600" dirty="0"/>
              <a:t> </a:t>
            </a:r>
            <a:r>
              <a:rPr lang="en-US" sz="9600" b="1" dirty="0">
                <a:solidFill>
                  <a:srgbClr val="FF0000"/>
                </a:solidFill>
              </a:rPr>
              <a:t>g</a:t>
            </a:r>
            <a:r>
              <a:rPr lang="en-US" sz="9600" dirty="0"/>
              <a:t> </a:t>
            </a:r>
            <a:r>
              <a:rPr lang="en-US" sz="9600" dirty="0" err="1"/>
              <a:t>pentru</a:t>
            </a:r>
            <a:r>
              <a:rPr lang="en-US" sz="9600" dirty="0"/>
              <a:t> </a:t>
            </a:r>
            <a:r>
              <a:rPr lang="en-US" sz="9600" dirty="0" err="1"/>
              <a:t>fiecare</a:t>
            </a:r>
            <a:r>
              <a:rPr lang="en-US" sz="9600" dirty="0"/>
              <a:t> tip de ion, </a:t>
            </a:r>
            <a:r>
              <a:rPr lang="en-US" sz="9600" dirty="0" err="1"/>
              <a:t>iar</a:t>
            </a:r>
            <a:r>
              <a:rPr lang="ro-RO" sz="9600" dirty="0"/>
              <a:t> </a:t>
            </a:r>
            <a:r>
              <a:rPr lang="en-US" sz="9600" dirty="0"/>
              <a:t>feedback-ul </a:t>
            </a:r>
            <a:r>
              <a:rPr lang="en-US" sz="9600" dirty="0" err="1"/>
              <a:t>este</a:t>
            </a:r>
            <a:r>
              <a:rPr lang="en-US" sz="9600" dirty="0"/>
              <a:t> </a:t>
            </a:r>
            <a:r>
              <a:rPr lang="en-US" sz="9600" dirty="0" err="1"/>
              <a:t>realizat</a:t>
            </a:r>
            <a:r>
              <a:rPr lang="en-US" sz="9600" dirty="0"/>
              <a:t> </a:t>
            </a:r>
            <a:r>
              <a:rPr lang="en-US" sz="9600" dirty="0" err="1"/>
              <a:t>printr</a:t>
            </a:r>
            <a:r>
              <a:rPr lang="en-US" sz="9600" dirty="0"/>
              <a:t>-o </a:t>
            </a:r>
            <a:r>
              <a:rPr lang="en-US" sz="9600" dirty="0" err="1"/>
              <a:t>funcție</a:t>
            </a:r>
            <a:r>
              <a:rPr lang="en-US" sz="9600" dirty="0"/>
              <a:t> de </a:t>
            </a:r>
            <a:r>
              <a:rPr lang="en-US" sz="9600" dirty="0" err="1"/>
              <a:t>conductivitate</a:t>
            </a:r>
            <a:r>
              <a:rPr lang="en-US" sz="9600" dirty="0"/>
              <a:t> </a:t>
            </a:r>
            <a:r>
              <a:rPr lang="en-US" sz="9600" dirty="0" err="1"/>
              <a:t>dependentă</a:t>
            </a:r>
            <a:r>
              <a:rPr lang="en-US" sz="9600" dirty="0"/>
              <a:t> de </a:t>
            </a:r>
            <a:r>
              <a:rPr lang="en-US" sz="9600" dirty="0" err="1"/>
              <a:t>potențial</a:t>
            </a:r>
            <a:r>
              <a:rPr lang="en-US" sz="9600" dirty="0"/>
              <a:t>:</a:t>
            </a:r>
            <a:r>
              <a:rPr lang="ro-RO" sz="9600" dirty="0"/>
              <a:t>        </a:t>
            </a:r>
            <a:r>
              <a:rPr lang="en-US" sz="9600" b="1" i="0" dirty="0" err="1">
                <a:solidFill>
                  <a:srgbClr val="000000"/>
                </a:solidFill>
                <a:effectLst/>
                <a:latin typeface="Times-Roman"/>
              </a:rPr>
              <a:t>gi</a:t>
            </a:r>
            <a:r>
              <a:rPr lang="en-US" sz="9600" b="1" i="0" dirty="0">
                <a:solidFill>
                  <a:srgbClr val="000000"/>
                </a:solidFill>
                <a:effectLst/>
                <a:latin typeface="Times-Roman"/>
              </a:rPr>
              <a:t>=f((</a:t>
            </a:r>
            <a:r>
              <a:rPr lang="en-US" sz="9600" b="1" i="0" dirty="0" err="1">
                <a:solidFill>
                  <a:srgbClr val="000000"/>
                </a:solidFill>
                <a:effectLst/>
                <a:latin typeface="Times-Roman"/>
              </a:rPr>
              <a:t>pM,t</a:t>
            </a:r>
            <a:r>
              <a:rPr lang="en-US" sz="9600" b="1" i="0" dirty="0">
                <a:solidFill>
                  <a:srgbClr val="000000"/>
                </a:solidFill>
                <a:effectLst/>
                <a:latin typeface="Times-Roman"/>
              </a:rPr>
              <a:t>)</a:t>
            </a:r>
            <a:r>
              <a:rPr lang="en-US" sz="9600" b="1" dirty="0"/>
              <a:t> </a:t>
            </a:r>
            <a:br>
              <a:rPr lang="en-US" sz="9600" dirty="0"/>
            </a:br>
            <a:endParaRPr lang="en-US" sz="9600" dirty="0"/>
          </a:p>
        </p:txBody>
      </p:sp>
      <p:pic>
        <p:nvPicPr>
          <p:cNvPr id="5" name="Picture 4">
            <a:extLst>
              <a:ext uri="{FF2B5EF4-FFF2-40B4-BE49-F238E27FC236}">
                <a16:creationId xmlns:a16="http://schemas.microsoft.com/office/drawing/2014/main" id="{22C13F22-4E21-B4EE-FB82-AE09374544EA}"/>
              </a:ext>
            </a:extLst>
          </p:cNvPr>
          <p:cNvPicPr>
            <a:picLocks noChangeAspect="1"/>
          </p:cNvPicPr>
          <p:nvPr/>
        </p:nvPicPr>
        <p:blipFill>
          <a:blip r:embed="rId2"/>
          <a:stretch>
            <a:fillRect/>
          </a:stretch>
        </p:blipFill>
        <p:spPr>
          <a:xfrm>
            <a:off x="8911572" y="3865967"/>
            <a:ext cx="2646381" cy="1225578"/>
          </a:xfrm>
          <a:prstGeom prst="rect">
            <a:avLst/>
          </a:prstGeom>
        </p:spPr>
      </p:pic>
      <p:sp>
        <p:nvSpPr>
          <p:cNvPr id="7" name="TextBox 6">
            <a:extLst>
              <a:ext uri="{FF2B5EF4-FFF2-40B4-BE49-F238E27FC236}">
                <a16:creationId xmlns:a16="http://schemas.microsoft.com/office/drawing/2014/main" id="{46890D3A-1D28-16F5-4241-918180C1B7B0}"/>
              </a:ext>
            </a:extLst>
          </p:cNvPr>
          <p:cNvSpPr txBox="1"/>
          <p:nvPr/>
        </p:nvSpPr>
        <p:spPr>
          <a:xfrm>
            <a:off x="235036" y="1150374"/>
            <a:ext cx="11494321" cy="3046988"/>
          </a:xfrm>
          <a:prstGeom prst="rect">
            <a:avLst/>
          </a:prstGeom>
          <a:noFill/>
        </p:spPr>
        <p:txBody>
          <a:bodyPr wrap="square">
            <a:spAutoFit/>
          </a:bodyPr>
          <a:lstStyle/>
          <a:p>
            <a:r>
              <a:rPr lang="en-US" sz="2400" dirty="0">
                <a:solidFill>
                  <a:srgbClr val="FF0000"/>
                </a:solidFill>
              </a:rPr>
              <a:t>Multe </a:t>
            </a:r>
            <a:r>
              <a:rPr lang="en-US" sz="2400" dirty="0" err="1">
                <a:solidFill>
                  <a:srgbClr val="FF0000"/>
                </a:solidFill>
              </a:rPr>
              <a:t>funcții</a:t>
            </a:r>
            <a:r>
              <a:rPr lang="en-US" sz="2400" dirty="0">
                <a:solidFill>
                  <a:srgbClr val="FF0000"/>
                </a:solidFill>
              </a:rPr>
              <a:t> </a:t>
            </a:r>
            <a:r>
              <a:rPr lang="en-US" sz="2400" dirty="0" err="1">
                <a:solidFill>
                  <a:srgbClr val="FF0000"/>
                </a:solidFill>
              </a:rPr>
              <a:t>importante</a:t>
            </a:r>
            <a:r>
              <a:rPr lang="en-US" sz="2400" dirty="0">
                <a:solidFill>
                  <a:srgbClr val="FF0000"/>
                </a:solidFill>
              </a:rPr>
              <a:t> ale </a:t>
            </a:r>
            <a:r>
              <a:rPr lang="en-US" sz="2400" dirty="0" err="1">
                <a:solidFill>
                  <a:srgbClr val="FF0000"/>
                </a:solidFill>
              </a:rPr>
              <a:t>corpului</a:t>
            </a:r>
            <a:r>
              <a:rPr lang="en-US" sz="2400" dirty="0">
                <a:solidFill>
                  <a:srgbClr val="FF0000"/>
                </a:solidFill>
              </a:rPr>
              <a:t> sunt </a:t>
            </a:r>
            <a:r>
              <a:rPr lang="en-US" sz="2400" dirty="0" err="1">
                <a:solidFill>
                  <a:srgbClr val="FF0000"/>
                </a:solidFill>
              </a:rPr>
              <a:t>îndeplinite</a:t>
            </a:r>
            <a:r>
              <a:rPr lang="en-US" sz="2400" dirty="0">
                <a:solidFill>
                  <a:srgbClr val="FF0000"/>
                </a:solidFill>
              </a:rPr>
              <a:t> de </a:t>
            </a:r>
            <a:r>
              <a:rPr lang="en-US" sz="2400" dirty="0" err="1">
                <a:solidFill>
                  <a:srgbClr val="FF0000"/>
                </a:solidFill>
              </a:rPr>
              <a:t>sistemele</a:t>
            </a:r>
            <a:r>
              <a:rPr lang="en-US" sz="2400" dirty="0">
                <a:solidFill>
                  <a:srgbClr val="FF0000"/>
                </a:solidFill>
              </a:rPr>
              <a:t> auto-</a:t>
            </a:r>
            <a:r>
              <a:rPr lang="en-US" sz="2400" dirty="0" err="1">
                <a:solidFill>
                  <a:srgbClr val="FF0000"/>
                </a:solidFill>
              </a:rPr>
              <a:t>oscilatorii</a:t>
            </a:r>
            <a:r>
              <a:rPr lang="en-US" sz="2400" dirty="0">
                <a:solidFill>
                  <a:srgbClr val="FF0000"/>
                </a:solidFill>
              </a:rPr>
              <a:t>. În </a:t>
            </a:r>
            <a:r>
              <a:rPr lang="en-US" sz="2400" dirty="0" err="1">
                <a:solidFill>
                  <a:srgbClr val="FF0000"/>
                </a:solidFill>
              </a:rPr>
              <a:t>aceste</a:t>
            </a:r>
            <a:r>
              <a:rPr lang="en-US" sz="2400" dirty="0">
                <a:solidFill>
                  <a:srgbClr val="FF0000"/>
                </a:solidFill>
              </a:rPr>
              <a:t> </a:t>
            </a:r>
            <a:r>
              <a:rPr lang="en-US" sz="2400" dirty="0" err="1">
                <a:solidFill>
                  <a:srgbClr val="FF0000"/>
                </a:solidFill>
              </a:rPr>
              <a:t>sisteme</a:t>
            </a:r>
            <a:r>
              <a:rPr lang="en-US" sz="2400" dirty="0">
                <a:solidFill>
                  <a:srgbClr val="FF0000"/>
                </a:solidFill>
              </a:rPr>
              <a:t>, </a:t>
            </a:r>
            <a:r>
              <a:rPr lang="en-US" sz="2400" dirty="0" err="1">
                <a:solidFill>
                  <a:srgbClr val="FF0000"/>
                </a:solidFill>
              </a:rPr>
              <a:t>reaprovizionarea</a:t>
            </a:r>
            <a:r>
              <a:rPr lang="en-US" sz="2400" dirty="0">
                <a:solidFill>
                  <a:srgbClr val="FF0000"/>
                </a:solidFill>
              </a:rPr>
              <a:t> </a:t>
            </a:r>
            <a:r>
              <a:rPr lang="en-US" sz="2400" dirty="0" err="1">
                <a:solidFill>
                  <a:srgbClr val="FF0000"/>
                </a:solidFill>
              </a:rPr>
              <a:t>energiei</a:t>
            </a:r>
            <a:r>
              <a:rPr lang="en-US" sz="2400" dirty="0">
                <a:solidFill>
                  <a:srgbClr val="FF0000"/>
                </a:solidFill>
              </a:rPr>
              <a:t> </a:t>
            </a:r>
            <a:r>
              <a:rPr lang="en-US" sz="2400" dirty="0" err="1">
                <a:solidFill>
                  <a:srgbClr val="FF0000"/>
                </a:solidFill>
              </a:rPr>
              <a:t>irosite</a:t>
            </a:r>
            <a:r>
              <a:rPr lang="en-US" sz="2400" dirty="0">
                <a:solidFill>
                  <a:srgbClr val="FF0000"/>
                </a:solidFill>
              </a:rPr>
              <a:t> are loc </a:t>
            </a:r>
            <a:r>
              <a:rPr lang="en-US" sz="2400" dirty="0" err="1">
                <a:solidFill>
                  <a:srgbClr val="FF0000"/>
                </a:solidFill>
              </a:rPr>
              <a:t>datorită</a:t>
            </a:r>
            <a:r>
              <a:rPr lang="en-US" sz="2400" dirty="0">
                <a:solidFill>
                  <a:srgbClr val="FF0000"/>
                </a:solidFill>
              </a:rPr>
              <a:t> </a:t>
            </a:r>
            <a:r>
              <a:rPr lang="en-US" sz="2400" dirty="0" err="1">
                <a:solidFill>
                  <a:srgbClr val="FF0000"/>
                </a:solidFill>
              </a:rPr>
              <a:t>sursei</a:t>
            </a:r>
            <a:r>
              <a:rPr lang="en-US" sz="2400" dirty="0">
                <a:solidFill>
                  <a:srgbClr val="FF0000"/>
                </a:solidFill>
              </a:rPr>
              <a:t> interne de </a:t>
            </a:r>
            <a:r>
              <a:rPr lang="en-US" sz="2400" dirty="0" err="1">
                <a:solidFill>
                  <a:srgbClr val="FF0000"/>
                </a:solidFill>
              </a:rPr>
              <a:t>energie</a:t>
            </a:r>
            <a:r>
              <a:rPr lang="en-US" sz="2400" dirty="0">
                <a:solidFill>
                  <a:srgbClr val="FF0000"/>
                </a:solidFill>
              </a:rPr>
              <a:t> </a:t>
            </a:r>
            <a:r>
              <a:rPr lang="en-US" sz="2400" dirty="0" err="1">
                <a:solidFill>
                  <a:srgbClr val="FF0000"/>
                </a:solidFill>
              </a:rPr>
              <a:t>conținute</a:t>
            </a:r>
            <a:r>
              <a:rPr lang="en-US" sz="2400" dirty="0">
                <a:solidFill>
                  <a:srgbClr val="FF0000"/>
                </a:solidFill>
              </a:rPr>
              <a:t> </a:t>
            </a:r>
            <a:r>
              <a:rPr lang="en-US" sz="2400" dirty="0" err="1">
                <a:solidFill>
                  <a:srgbClr val="FF0000"/>
                </a:solidFill>
              </a:rPr>
              <a:t>chiar</a:t>
            </a:r>
            <a:r>
              <a:rPr lang="en-US" sz="2400" dirty="0">
                <a:solidFill>
                  <a:srgbClr val="FF0000"/>
                </a:solidFill>
              </a:rPr>
              <a:t> </a:t>
            </a:r>
            <a:r>
              <a:rPr lang="en-US" sz="2400" dirty="0" err="1">
                <a:solidFill>
                  <a:srgbClr val="FF0000"/>
                </a:solidFill>
              </a:rPr>
              <a:t>în</a:t>
            </a:r>
            <a:r>
              <a:rPr lang="en-US" sz="2400" dirty="0">
                <a:solidFill>
                  <a:srgbClr val="FF0000"/>
                </a:solidFill>
              </a:rPr>
              <a:t> </a:t>
            </a:r>
            <a:r>
              <a:rPr lang="en-US" sz="2400" dirty="0" err="1">
                <a:solidFill>
                  <a:srgbClr val="FF0000"/>
                </a:solidFill>
              </a:rPr>
              <a:t>sistemul</a:t>
            </a:r>
            <a:r>
              <a:rPr lang="en-US" sz="2400" dirty="0">
                <a:solidFill>
                  <a:srgbClr val="FF0000"/>
                </a:solidFill>
              </a:rPr>
              <a:t> auto-</a:t>
            </a:r>
            <a:r>
              <a:rPr lang="en-US" sz="2400" dirty="0" err="1">
                <a:solidFill>
                  <a:srgbClr val="FF0000"/>
                </a:solidFill>
              </a:rPr>
              <a:t>oscilant</a:t>
            </a:r>
            <a:r>
              <a:rPr lang="en-US" sz="2400" dirty="0">
                <a:solidFill>
                  <a:srgbClr val="FF0000"/>
                </a:solidFill>
              </a:rPr>
              <a:t>, </a:t>
            </a:r>
            <a:r>
              <a:rPr lang="en-US" sz="2400" dirty="0" err="1">
                <a:solidFill>
                  <a:srgbClr val="FF0000"/>
                </a:solidFill>
              </a:rPr>
              <a:t>iar</a:t>
            </a:r>
            <a:r>
              <a:rPr lang="en-US" sz="2400" dirty="0">
                <a:solidFill>
                  <a:srgbClr val="FF0000"/>
                </a:solidFill>
              </a:rPr>
              <a:t> </a:t>
            </a:r>
            <a:r>
              <a:rPr lang="en-US" sz="2400" dirty="0" err="1">
                <a:solidFill>
                  <a:srgbClr val="FF0000"/>
                </a:solidFill>
              </a:rPr>
              <a:t>faza</a:t>
            </a:r>
            <a:r>
              <a:rPr lang="en-US" sz="2400" dirty="0">
                <a:solidFill>
                  <a:srgbClr val="FF0000"/>
                </a:solidFill>
              </a:rPr>
              <a:t> </a:t>
            </a:r>
            <a:r>
              <a:rPr lang="en-US" sz="2400" dirty="0" err="1">
                <a:solidFill>
                  <a:srgbClr val="FF0000"/>
                </a:solidFill>
              </a:rPr>
              <a:t>necesară</a:t>
            </a:r>
            <a:r>
              <a:rPr lang="en-US" sz="2400" dirty="0">
                <a:solidFill>
                  <a:srgbClr val="FF0000"/>
                </a:solidFill>
              </a:rPr>
              <a:t> de </a:t>
            </a:r>
            <a:r>
              <a:rPr lang="en-US" sz="2400" dirty="0" err="1">
                <a:solidFill>
                  <a:srgbClr val="FF0000"/>
                </a:solidFill>
              </a:rPr>
              <a:t>alimentare</a:t>
            </a:r>
            <a:r>
              <a:rPr lang="en-US" sz="2400" dirty="0">
                <a:solidFill>
                  <a:srgbClr val="FF0000"/>
                </a:solidFill>
              </a:rPr>
              <a:t> cu </a:t>
            </a:r>
            <a:r>
              <a:rPr lang="en-US" sz="2400" dirty="0" err="1">
                <a:solidFill>
                  <a:srgbClr val="FF0000"/>
                </a:solidFill>
              </a:rPr>
              <a:t>energie</a:t>
            </a:r>
            <a:r>
              <a:rPr lang="en-US" sz="2400" dirty="0">
                <a:solidFill>
                  <a:srgbClr val="FF0000"/>
                </a:solidFill>
              </a:rPr>
              <a:t> </a:t>
            </a:r>
            <a:r>
              <a:rPr lang="en-US" sz="2400" dirty="0" err="1">
                <a:solidFill>
                  <a:srgbClr val="FF0000"/>
                </a:solidFill>
              </a:rPr>
              <a:t>este</a:t>
            </a:r>
            <a:r>
              <a:rPr lang="en-US" sz="2400" dirty="0">
                <a:solidFill>
                  <a:srgbClr val="FF0000"/>
                </a:solidFill>
              </a:rPr>
              <a:t> </a:t>
            </a:r>
            <a:r>
              <a:rPr lang="en-US" sz="2400" dirty="0" err="1">
                <a:solidFill>
                  <a:srgbClr val="FF0000"/>
                </a:solidFill>
              </a:rPr>
              <a:t>asigurată</a:t>
            </a:r>
            <a:r>
              <a:rPr lang="en-US" sz="2400" dirty="0">
                <a:solidFill>
                  <a:srgbClr val="FF0000"/>
                </a:solidFill>
              </a:rPr>
              <a:t> </a:t>
            </a:r>
            <a:r>
              <a:rPr lang="en-US" sz="2400" dirty="0" err="1">
                <a:solidFill>
                  <a:srgbClr val="FF0000"/>
                </a:solidFill>
              </a:rPr>
              <a:t>prin</a:t>
            </a:r>
            <a:r>
              <a:rPr lang="en-US" sz="2400" dirty="0">
                <a:solidFill>
                  <a:srgbClr val="FF0000"/>
                </a:solidFill>
              </a:rPr>
              <a:t> </a:t>
            </a:r>
            <a:r>
              <a:rPr lang="en-US" sz="2400" dirty="0" err="1">
                <a:solidFill>
                  <a:srgbClr val="FF0000"/>
                </a:solidFill>
              </a:rPr>
              <a:t>intermediul</a:t>
            </a:r>
            <a:r>
              <a:rPr lang="en-US" sz="2400" dirty="0">
                <a:solidFill>
                  <a:srgbClr val="FF0000"/>
                </a:solidFill>
              </a:rPr>
              <a:t> </a:t>
            </a:r>
            <a:r>
              <a:rPr lang="en-US" sz="2400" dirty="0" err="1">
                <a:solidFill>
                  <a:srgbClr val="FF0000"/>
                </a:solidFill>
              </a:rPr>
              <a:t>circuitelor</a:t>
            </a:r>
            <a:r>
              <a:rPr lang="en-US" sz="2400" dirty="0">
                <a:solidFill>
                  <a:srgbClr val="FF0000"/>
                </a:solidFill>
              </a:rPr>
              <a:t> de feedback. </a:t>
            </a:r>
            <a:endParaRPr lang="ro-RO" sz="2400" dirty="0">
              <a:solidFill>
                <a:srgbClr val="FF0000"/>
              </a:solidFill>
            </a:endParaRPr>
          </a:p>
          <a:p>
            <a:r>
              <a:rPr lang="ro-RO" sz="2400" dirty="0"/>
              <a:t>e.g.</a:t>
            </a:r>
            <a:r>
              <a:rPr lang="en-US" sz="2400" dirty="0"/>
              <a:t>, </a:t>
            </a:r>
            <a:r>
              <a:rPr lang="en-US" sz="2400" dirty="0" err="1"/>
              <a:t>nodul</a:t>
            </a:r>
            <a:r>
              <a:rPr lang="en-US" sz="2400" dirty="0"/>
              <a:t> </a:t>
            </a:r>
            <a:r>
              <a:rPr lang="en-US" sz="2400" dirty="0" err="1"/>
              <a:t>sinusal</a:t>
            </a:r>
            <a:r>
              <a:rPr lang="en-US" sz="2400" dirty="0"/>
              <a:t> al </a:t>
            </a:r>
            <a:r>
              <a:rPr lang="en-US" sz="2400" dirty="0" err="1"/>
              <a:t>inimii</a:t>
            </a:r>
            <a:r>
              <a:rPr lang="en-US" sz="2400" dirty="0"/>
              <a:t> </a:t>
            </a:r>
            <a:r>
              <a:rPr lang="en-US" sz="2400" dirty="0" err="1"/>
              <a:t>aparține</a:t>
            </a:r>
            <a:r>
              <a:rPr lang="en-US" sz="2400" dirty="0"/>
              <a:t> </a:t>
            </a:r>
            <a:r>
              <a:rPr lang="en-US" sz="2400" dirty="0" err="1"/>
              <a:t>sistemelor</a:t>
            </a:r>
            <a:r>
              <a:rPr lang="en-US" sz="2400" dirty="0"/>
              <a:t> auto-</a:t>
            </a:r>
            <a:r>
              <a:rPr lang="en-US" sz="2400" dirty="0" err="1"/>
              <a:t>oscilante</a:t>
            </a:r>
            <a:r>
              <a:rPr lang="en-US" sz="2400" dirty="0"/>
              <a:t>. </a:t>
            </a:r>
            <a:r>
              <a:rPr lang="en-US" sz="2400" dirty="0" err="1"/>
              <a:t>Acesta</a:t>
            </a:r>
            <a:r>
              <a:rPr lang="en-US" sz="2400" dirty="0"/>
              <a:t> </a:t>
            </a:r>
            <a:r>
              <a:rPr lang="en-US" sz="2400" dirty="0" err="1"/>
              <a:t>conține</a:t>
            </a:r>
            <a:r>
              <a:rPr lang="en-US" sz="2400" dirty="0"/>
              <a:t> un </a:t>
            </a:r>
            <a:r>
              <a:rPr lang="en-US" sz="2400" dirty="0" err="1"/>
              <a:t>număr</a:t>
            </a:r>
            <a:r>
              <a:rPr lang="en-US" sz="2400" dirty="0"/>
              <a:t> mic de </a:t>
            </a:r>
            <a:r>
              <a:rPr lang="en-US" sz="2400" dirty="0" err="1"/>
              <a:t>celule</a:t>
            </a:r>
            <a:r>
              <a:rPr lang="en-US" sz="2400" dirty="0"/>
              <a:t> - „</a:t>
            </a:r>
            <a:r>
              <a:rPr lang="en-US" sz="2400" dirty="0" err="1"/>
              <a:t>adevărate</a:t>
            </a:r>
            <a:r>
              <a:rPr lang="en-US" sz="2400" dirty="0"/>
              <a:t> </a:t>
            </a:r>
            <a:r>
              <a:rPr lang="en-US" sz="2400" dirty="0" err="1"/>
              <a:t>stimulatoare</a:t>
            </a:r>
            <a:r>
              <a:rPr lang="en-US" sz="2400" dirty="0"/>
              <a:t> </a:t>
            </a:r>
            <a:r>
              <a:rPr lang="en-US" sz="2400" dirty="0" err="1"/>
              <a:t>cardiace</a:t>
            </a:r>
            <a:r>
              <a:rPr lang="en-US" sz="2400" dirty="0"/>
              <a:t>”. În </a:t>
            </a:r>
            <a:r>
              <a:rPr lang="en-US" sz="2400" dirty="0" err="1"/>
              <a:t>astfel</a:t>
            </a:r>
            <a:r>
              <a:rPr lang="en-US" sz="2400" dirty="0"/>
              <a:t> de </a:t>
            </a:r>
            <a:r>
              <a:rPr lang="en-US" sz="2400" dirty="0" err="1"/>
              <a:t>celule</a:t>
            </a:r>
            <a:r>
              <a:rPr lang="en-US" sz="2400" dirty="0"/>
              <a:t>, </a:t>
            </a:r>
            <a:r>
              <a:rPr lang="en-US" sz="2400" dirty="0" err="1"/>
              <a:t>faza</a:t>
            </a:r>
            <a:r>
              <a:rPr lang="en-US" sz="2400" dirty="0"/>
              <a:t> de </a:t>
            </a:r>
            <a:r>
              <a:rPr lang="en-US" sz="2400" dirty="0" err="1"/>
              <a:t>repolarizare</a:t>
            </a:r>
            <a:r>
              <a:rPr lang="en-US" sz="2400" dirty="0"/>
              <a:t> </a:t>
            </a:r>
            <a:r>
              <a:rPr lang="en-US" sz="2400" dirty="0" err="1"/>
              <a:t>este</a:t>
            </a:r>
            <a:r>
              <a:rPr lang="en-US" sz="2400" dirty="0"/>
              <a:t> </a:t>
            </a:r>
            <a:r>
              <a:rPr lang="en-US" sz="2400" dirty="0" err="1"/>
              <a:t>urmată</a:t>
            </a:r>
            <a:r>
              <a:rPr lang="en-US" sz="2400" dirty="0"/>
              <a:t> de o </a:t>
            </a:r>
            <a:r>
              <a:rPr lang="en-US" sz="2400" dirty="0" err="1"/>
              <a:t>fază</a:t>
            </a:r>
            <a:r>
              <a:rPr lang="en-US" sz="2400" dirty="0"/>
              <a:t> de </a:t>
            </a:r>
            <a:r>
              <a:rPr lang="en-US" sz="2400" dirty="0" err="1"/>
              <a:t>depolarizare</a:t>
            </a:r>
            <a:r>
              <a:rPr lang="en-US" sz="2400" dirty="0"/>
              <a:t> </a:t>
            </a:r>
            <a:r>
              <a:rPr lang="en-US" sz="2400" dirty="0" err="1"/>
              <a:t>lentă</a:t>
            </a:r>
            <a:r>
              <a:rPr lang="en-US" sz="2400" dirty="0"/>
              <a:t> </a:t>
            </a:r>
            <a:r>
              <a:rPr lang="en-US" sz="2400" dirty="0" err="1"/>
              <a:t>independentă</a:t>
            </a:r>
            <a:r>
              <a:rPr lang="en-US" sz="2400" dirty="0"/>
              <a:t>, </a:t>
            </a:r>
            <a:r>
              <a:rPr lang="en-US" sz="2400" dirty="0" err="1"/>
              <a:t>ceea</a:t>
            </a:r>
            <a:r>
              <a:rPr lang="en-US" sz="2400" dirty="0"/>
              <a:t> ce duce la o </a:t>
            </a:r>
            <a:r>
              <a:rPr lang="en-US" sz="2400" dirty="0" err="1"/>
              <a:t>creștere</a:t>
            </a:r>
            <a:r>
              <a:rPr lang="en-US" sz="2400" dirty="0"/>
              <a:t> a </a:t>
            </a:r>
            <a:r>
              <a:rPr lang="en-US" sz="2400" dirty="0" err="1"/>
              <a:t>fM</a:t>
            </a:r>
            <a:r>
              <a:rPr lang="en-US" sz="2400" dirty="0"/>
              <a:t> </a:t>
            </a:r>
            <a:r>
              <a:rPr lang="en-US" sz="2400" dirty="0" err="1"/>
              <a:t>până</a:t>
            </a:r>
            <a:r>
              <a:rPr lang="en-US" sz="2400" dirty="0"/>
              <a:t> la un </a:t>
            </a:r>
            <a:r>
              <a:rPr lang="en-US" sz="2400" dirty="0" err="1"/>
              <a:t>nivel</a:t>
            </a:r>
            <a:r>
              <a:rPr lang="en-US" sz="2400" dirty="0"/>
              <a:t> </a:t>
            </a:r>
            <a:r>
              <a:rPr lang="en-US" sz="2400" dirty="0" err="1"/>
              <a:t>prag</a:t>
            </a:r>
            <a:r>
              <a:rPr lang="en-US" sz="2400" dirty="0"/>
              <a:t> </a:t>
            </a:r>
            <a:r>
              <a:rPr lang="en-US" sz="2400" dirty="0" err="1"/>
              <a:t>și</a:t>
            </a:r>
            <a:r>
              <a:rPr lang="en-US" sz="2400" dirty="0"/>
              <a:t> la </a:t>
            </a:r>
            <a:r>
              <a:rPr lang="en-US" sz="2400" dirty="0" err="1"/>
              <a:t>generarea</a:t>
            </a:r>
            <a:r>
              <a:rPr lang="en-US" sz="2400" dirty="0"/>
              <a:t> </a:t>
            </a:r>
            <a:r>
              <a:rPr lang="en-US" sz="2400" dirty="0" err="1"/>
              <a:t>unui</a:t>
            </a:r>
            <a:r>
              <a:rPr lang="en-US" sz="2400" dirty="0"/>
              <a:t> </a:t>
            </a:r>
            <a:r>
              <a:rPr lang="en-US" sz="2400" dirty="0" err="1"/>
              <a:t>potențial</a:t>
            </a:r>
            <a:r>
              <a:rPr lang="en-US" sz="2400" dirty="0"/>
              <a:t> de </a:t>
            </a:r>
            <a:r>
              <a:rPr lang="en-US" sz="2400" dirty="0" err="1"/>
              <a:t>acțiune</a:t>
            </a:r>
            <a:r>
              <a:rPr lang="en-US" sz="2400" dirty="0"/>
              <a:t>. </a:t>
            </a:r>
          </a:p>
        </p:txBody>
      </p:sp>
    </p:spTree>
    <p:extLst>
      <p:ext uri="{BB962C8B-B14F-4D97-AF65-F5344CB8AC3E}">
        <p14:creationId xmlns:p14="http://schemas.microsoft.com/office/powerpoint/2010/main" val="251112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A27E3-2745-63FB-7C37-AD627D15D919}"/>
              </a:ext>
            </a:extLst>
          </p:cNvPr>
          <p:cNvSpPr>
            <a:spLocks noGrp="1"/>
          </p:cNvSpPr>
          <p:nvPr>
            <p:ph idx="1"/>
          </p:nvPr>
        </p:nvSpPr>
        <p:spPr>
          <a:xfrm>
            <a:off x="376518" y="537882"/>
            <a:ext cx="11438964" cy="6096000"/>
          </a:xfrm>
        </p:spPr>
        <p:txBody>
          <a:bodyPr>
            <a:normAutofit lnSpcReduction="10000"/>
          </a:bodyPr>
          <a:lstStyle/>
          <a:p>
            <a:r>
              <a:rPr lang="en-US" dirty="0"/>
              <a:t>În </a:t>
            </a:r>
            <a:r>
              <a:rPr lang="en-US" dirty="0" err="1"/>
              <a:t>celulele</a:t>
            </a:r>
            <a:r>
              <a:rPr lang="en-US" dirty="0"/>
              <a:t> </a:t>
            </a:r>
            <a:r>
              <a:rPr lang="en-US" dirty="0" err="1"/>
              <a:t>stimulatoarelor</a:t>
            </a:r>
            <a:r>
              <a:rPr lang="en-US" dirty="0"/>
              <a:t> </a:t>
            </a:r>
            <a:r>
              <a:rPr lang="en-US" dirty="0" err="1"/>
              <a:t>cardiace</a:t>
            </a:r>
            <a:r>
              <a:rPr lang="en-US" dirty="0"/>
              <a:t>, </a:t>
            </a:r>
            <a:r>
              <a:rPr lang="en-US" dirty="0" err="1"/>
              <a:t>în</a:t>
            </a:r>
            <a:r>
              <a:rPr lang="en-US" dirty="0"/>
              <a:t> mod normal se </a:t>
            </a:r>
            <a:r>
              <a:rPr lang="en-US" dirty="0" err="1"/>
              <a:t>formează</a:t>
            </a:r>
            <a:r>
              <a:rPr lang="en-US" dirty="0"/>
              <a:t> un </a:t>
            </a:r>
            <a:r>
              <a:rPr lang="en-US" dirty="0" err="1"/>
              <a:t>potențial</a:t>
            </a:r>
            <a:r>
              <a:rPr lang="en-US" dirty="0"/>
              <a:t> de </a:t>
            </a:r>
            <a:r>
              <a:rPr lang="en-US" dirty="0" err="1"/>
              <a:t>acțiune</a:t>
            </a:r>
            <a:r>
              <a:rPr lang="en-US" dirty="0"/>
              <a:t> cu o </a:t>
            </a:r>
            <a:r>
              <a:rPr lang="en-US" dirty="0" err="1"/>
              <a:t>durată</a:t>
            </a:r>
            <a:r>
              <a:rPr lang="en-US" dirty="0"/>
              <a:t> de 200-300 </a:t>
            </a:r>
            <a:r>
              <a:rPr lang="en-US" dirty="0" err="1"/>
              <a:t>ms</a:t>
            </a:r>
            <a:r>
              <a:rPr lang="en-US" dirty="0"/>
              <a:t> </a:t>
            </a:r>
            <a:r>
              <a:rPr lang="en-US" dirty="0" err="1"/>
              <a:t>și</a:t>
            </a:r>
            <a:r>
              <a:rPr lang="en-US" dirty="0"/>
              <a:t> o </a:t>
            </a:r>
            <a:r>
              <a:rPr lang="en-US" dirty="0" err="1"/>
              <a:t>frecvență</a:t>
            </a:r>
            <a:r>
              <a:rPr lang="en-US" dirty="0"/>
              <a:t> de </a:t>
            </a:r>
            <a:r>
              <a:rPr lang="en-US" dirty="0" err="1"/>
              <a:t>aprox</a:t>
            </a:r>
            <a:r>
              <a:rPr lang="ro-RO" dirty="0"/>
              <a:t>.</a:t>
            </a:r>
            <a:r>
              <a:rPr lang="en-US" dirty="0"/>
              <a:t> 1 Hz. </a:t>
            </a:r>
            <a:endParaRPr lang="ro-RO" dirty="0"/>
          </a:p>
          <a:p>
            <a:r>
              <a:rPr lang="en-US" dirty="0"/>
              <a:t>Multe </a:t>
            </a:r>
            <a:r>
              <a:rPr lang="en-US" dirty="0" err="1"/>
              <a:t>tipuri</a:t>
            </a:r>
            <a:r>
              <a:rPr lang="en-US" dirty="0"/>
              <a:t> de </a:t>
            </a:r>
            <a:r>
              <a:rPr lang="en-US" dirty="0" err="1"/>
              <a:t>perturbații</a:t>
            </a:r>
            <a:r>
              <a:rPr lang="en-US" dirty="0"/>
              <a:t> (</a:t>
            </a:r>
            <a:r>
              <a:rPr lang="en-US" dirty="0" err="1"/>
              <a:t>mecanice</a:t>
            </a:r>
            <a:r>
              <a:rPr lang="en-US" dirty="0"/>
              <a:t>, </a:t>
            </a:r>
            <a:r>
              <a:rPr lang="en-US" dirty="0" err="1"/>
              <a:t>electrice</a:t>
            </a:r>
            <a:r>
              <a:rPr lang="en-US" dirty="0"/>
              <a:t>, </a:t>
            </a:r>
            <a:r>
              <a:rPr lang="en-US" dirty="0" err="1"/>
              <a:t>chimice</a:t>
            </a:r>
            <a:r>
              <a:rPr lang="en-US" dirty="0"/>
              <a:t> etc.) pot fi </a:t>
            </a:r>
            <a:r>
              <a:rPr lang="en-US" dirty="0" err="1"/>
              <a:t>transmise</a:t>
            </a:r>
            <a:r>
              <a:rPr lang="en-US" dirty="0"/>
              <a:t> </a:t>
            </a:r>
            <a:r>
              <a:rPr lang="en-US" dirty="0" err="1"/>
              <a:t>prin</a:t>
            </a:r>
            <a:r>
              <a:rPr lang="en-US" dirty="0"/>
              <a:t> </a:t>
            </a:r>
            <a:r>
              <a:rPr lang="en-US" dirty="0" err="1"/>
              <a:t>structurile</a:t>
            </a:r>
            <a:r>
              <a:rPr lang="en-US" dirty="0"/>
              <a:t> </a:t>
            </a:r>
            <a:r>
              <a:rPr lang="en-US" dirty="0" err="1"/>
              <a:t>corpului</a:t>
            </a:r>
            <a:r>
              <a:rPr lang="en-US" dirty="0"/>
              <a:t> sub </a:t>
            </a:r>
            <a:r>
              <a:rPr lang="en-US" dirty="0" err="1"/>
              <a:t>formă</a:t>
            </a:r>
            <a:r>
              <a:rPr lang="en-US" dirty="0"/>
              <a:t> de </a:t>
            </a:r>
            <a:r>
              <a:rPr lang="en-US" dirty="0" err="1"/>
              <a:t>unde</a:t>
            </a:r>
            <a:r>
              <a:rPr lang="en-US" dirty="0"/>
              <a:t>.</a:t>
            </a:r>
            <a:r>
              <a:rPr lang="ro-RO" dirty="0"/>
              <a:t> </a:t>
            </a:r>
            <a:r>
              <a:rPr lang="en-US" dirty="0"/>
              <a:t>O </a:t>
            </a:r>
            <a:r>
              <a:rPr lang="en-US" dirty="0" err="1"/>
              <a:t>undă</a:t>
            </a:r>
            <a:r>
              <a:rPr lang="en-US" dirty="0"/>
              <a:t> </a:t>
            </a:r>
            <a:r>
              <a:rPr lang="en-US" dirty="0" err="1"/>
              <a:t>este</a:t>
            </a:r>
            <a:r>
              <a:rPr lang="en-US" dirty="0"/>
              <a:t> </a:t>
            </a:r>
            <a:r>
              <a:rPr lang="en-US" dirty="0" err="1"/>
              <a:t>procesul</a:t>
            </a:r>
            <a:r>
              <a:rPr lang="en-US" dirty="0"/>
              <a:t> de </a:t>
            </a:r>
            <a:r>
              <a:rPr lang="en-US" dirty="0" err="1"/>
              <a:t>propagare</a:t>
            </a:r>
            <a:r>
              <a:rPr lang="en-US" dirty="0"/>
              <a:t> a </a:t>
            </a:r>
            <a:r>
              <a:rPr lang="en-US" dirty="0" err="1"/>
              <a:t>oscilațiilor</a:t>
            </a:r>
            <a:r>
              <a:rPr lang="en-US" dirty="0"/>
              <a:t> </a:t>
            </a:r>
            <a:r>
              <a:rPr lang="en-US" dirty="0" err="1"/>
              <a:t>sau</a:t>
            </a:r>
            <a:r>
              <a:rPr lang="en-US" dirty="0"/>
              <a:t> a </a:t>
            </a:r>
            <a:r>
              <a:rPr lang="en-US" dirty="0" err="1"/>
              <a:t>perturbațiilor</a:t>
            </a:r>
            <a:r>
              <a:rPr lang="en-US" dirty="0"/>
              <a:t> </a:t>
            </a:r>
            <a:r>
              <a:rPr lang="en-US" dirty="0" err="1"/>
              <a:t>individuale</a:t>
            </a:r>
            <a:r>
              <a:rPr lang="en-US" dirty="0"/>
              <a:t> </a:t>
            </a:r>
            <a:r>
              <a:rPr lang="en-US" dirty="0" err="1"/>
              <a:t>în</a:t>
            </a:r>
            <a:r>
              <a:rPr lang="en-US" dirty="0"/>
              <a:t> </a:t>
            </a:r>
            <a:r>
              <a:rPr lang="en-US" dirty="0" err="1"/>
              <a:t>spațiu</a:t>
            </a:r>
            <a:r>
              <a:rPr lang="en-US" dirty="0"/>
              <a:t>, de </a:t>
            </a:r>
            <a:r>
              <a:rPr lang="en-US" dirty="0" err="1"/>
              <a:t>exemplu</a:t>
            </a:r>
            <a:r>
              <a:rPr lang="en-US" dirty="0"/>
              <a:t>, </a:t>
            </a:r>
            <a:r>
              <a:rPr lang="en-US" dirty="0" err="1"/>
              <a:t>unde</a:t>
            </a:r>
            <a:r>
              <a:rPr lang="en-US" dirty="0"/>
              <a:t> </a:t>
            </a:r>
            <a:r>
              <a:rPr lang="en-US" dirty="0" err="1"/>
              <a:t>mecanice</a:t>
            </a:r>
            <a:r>
              <a:rPr lang="en-US" dirty="0"/>
              <a:t>, </a:t>
            </a:r>
            <a:r>
              <a:rPr lang="en-US" dirty="0" err="1"/>
              <a:t>electromagnetice</a:t>
            </a:r>
            <a:r>
              <a:rPr lang="en-US" dirty="0"/>
              <a:t>.</a:t>
            </a:r>
            <a:r>
              <a:rPr lang="ro-RO" dirty="0"/>
              <a:t> </a:t>
            </a:r>
          </a:p>
          <a:p>
            <a:r>
              <a:rPr lang="en-US" dirty="0" err="1"/>
              <a:t>Principalul</a:t>
            </a:r>
            <a:r>
              <a:rPr lang="en-US" dirty="0"/>
              <a:t> </a:t>
            </a:r>
            <a:r>
              <a:rPr lang="en-US" dirty="0" err="1"/>
              <a:t>mecanism</a:t>
            </a:r>
            <a:r>
              <a:rPr lang="en-US" dirty="0"/>
              <a:t> de </a:t>
            </a:r>
            <a:r>
              <a:rPr lang="en-US" dirty="0" err="1"/>
              <a:t>transmitere</a:t>
            </a:r>
            <a:r>
              <a:rPr lang="en-US" dirty="0"/>
              <a:t> a </a:t>
            </a:r>
            <a:r>
              <a:rPr lang="en-US" dirty="0" err="1"/>
              <a:t>potențialelor</a:t>
            </a:r>
            <a:r>
              <a:rPr lang="en-US" dirty="0"/>
              <a:t> de </a:t>
            </a:r>
            <a:r>
              <a:rPr lang="en-US" dirty="0" err="1"/>
              <a:t>acțiune</a:t>
            </a:r>
            <a:r>
              <a:rPr lang="en-US" dirty="0"/>
              <a:t> </a:t>
            </a:r>
            <a:r>
              <a:rPr lang="en-US" dirty="0" err="1"/>
              <a:t>într</a:t>
            </a:r>
            <a:r>
              <a:rPr lang="en-US" dirty="0"/>
              <a:t>-un organism </a:t>
            </a:r>
            <a:r>
              <a:rPr lang="en-US" dirty="0" err="1"/>
              <a:t>viu</a:t>
            </a:r>
            <a:r>
              <a:rPr lang="en-US" dirty="0"/>
              <a:t> </a:t>
            </a:r>
            <a:r>
              <a:rPr lang="en-US" dirty="0" err="1"/>
              <a:t>este</a:t>
            </a:r>
            <a:r>
              <a:rPr lang="en-US" dirty="0"/>
              <a:t> </a:t>
            </a:r>
            <a:r>
              <a:rPr lang="en-US" dirty="0" err="1"/>
              <a:t>propagarea</a:t>
            </a:r>
            <a:r>
              <a:rPr lang="en-US" dirty="0"/>
              <a:t> </a:t>
            </a:r>
            <a:r>
              <a:rPr lang="en-US" dirty="0" err="1"/>
              <a:t>undelor</a:t>
            </a:r>
            <a:r>
              <a:rPr lang="en-US" dirty="0"/>
              <a:t> de </a:t>
            </a:r>
            <a:r>
              <a:rPr lang="en-US" dirty="0" err="1"/>
              <a:t>excitație</a:t>
            </a:r>
            <a:r>
              <a:rPr lang="en-US" dirty="0"/>
              <a:t>. De </a:t>
            </a:r>
            <a:r>
              <a:rPr lang="en-US" dirty="0" err="1"/>
              <a:t>exemplu</a:t>
            </a:r>
            <a:r>
              <a:rPr lang="en-US" dirty="0"/>
              <a:t>, </a:t>
            </a:r>
            <a:r>
              <a:rPr lang="en-US" dirty="0" err="1"/>
              <a:t>autooscilațiile</a:t>
            </a:r>
            <a:r>
              <a:rPr lang="en-US" dirty="0"/>
              <a:t> care apar </a:t>
            </a:r>
            <a:r>
              <a:rPr lang="en-US" dirty="0" err="1"/>
              <a:t>într</a:t>
            </a:r>
            <a:r>
              <a:rPr lang="en-US" dirty="0"/>
              <a:t>-un stimulator cardiac se </a:t>
            </a:r>
            <a:r>
              <a:rPr lang="en-US" dirty="0" err="1"/>
              <a:t>propagă</a:t>
            </a:r>
            <a:r>
              <a:rPr lang="en-US" dirty="0"/>
              <a:t> </a:t>
            </a:r>
            <a:r>
              <a:rPr lang="en-US" dirty="0" err="1"/>
              <a:t>prin</a:t>
            </a:r>
            <a:r>
              <a:rPr lang="en-US" dirty="0"/>
              <a:t> </a:t>
            </a:r>
            <a:r>
              <a:rPr lang="en-US" dirty="0" err="1"/>
              <a:t>fibrele</a:t>
            </a:r>
            <a:r>
              <a:rPr lang="en-US" dirty="0"/>
              <a:t> </a:t>
            </a:r>
            <a:r>
              <a:rPr lang="en-US" dirty="0" err="1"/>
              <a:t>nervoase</a:t>
            </a:r>
            <a:r>
              <a:rPr lang="en-US" dirty="0"/>
              <a:t> </a:t>
            </a:r>
            <a:r>
              <a:rPr lang="en-US" dirty="0" err="1"/>
              <a:t>și</a:t>
            </a:r>
            <a:r>
              <a:rPr lang="en-US" dirty="0"/>
              <a:t> </a:t>
            </a:r>
            <a:r>
              <a:rPr lang="en-US" dirty="0" err="1"/>
              <a:t>structurile</a:t>
            </a:r>
            <a:r>
              <a:rPr lang="en-US" dirty="0"/>
              <a:t> </a:t>
            </a:r>
            <a:r>
              <a:rPr lang="en-US" dirty="0" err="1"/>
              <a:t>musculare</a:t>
            </a:r>
            <a:r>
              <a:rPr lang="en-US" dirty="0"/>
              <a:t> ale </a:t>
            </a:r>
            <a:r>
              <a:rPr lang="en-US" dirty="0" err="1"/>
              <a:t>inimii</a:t>
            </a:r>
            <a:r>
              <a:rPr lang="en-US" dirty="0"/>
              <a:t>. </a:t>
            </a:r>
            <a:r>
              <a:rPr lang="en-US" dirty="0" err="1"/>
              <a:t>Undele</a:t>
            </a:r>
            <a:r>
              <a:rPr lang="en-US" dirty="0"/>
              <a:t> de </a:t>
            </a:r>
            <a:r>
              <a:rPr lang="en-US" dirty="0" err="1"/>
              <a:t>excitație</a:t>
            </a:r>
            <a:r>
              <a:rPr lang="en-US" dirty="0"/>
              <a:t> se pot </a:t>
            </a:r>
            <a:r>
              <a:rPr lang="en-US" dirty="0" err="1"/>
              <a:t>propaga</a:t>
            </a:r>
            <a:r>
              <a:rPr lang="en-US" dirty="0"/>
              <a:t> </a:t>
            </a:r>
            <a:r>
              <a:rPr lang="en-US" dirty="0" err="1"/>
              <a:t>și</a:t>
            </a:r>
            <a:r>
              <a:rPr lang="en-US" dirty="0"/>
              <a:t> </a:t>
            </a:r>
            <a:r>
              <a:rPr lang="en-US" dirty="0" err="1"/>
              <a:t>prin</a:t>
            </a:r>
            <a:r>
              <a:rPr lang="en-US" dirty="0"/>
              <a:t> </a:t>
            </a:r>
            <a:r>
              <a:rPr lang="en-US" dirty="0" err="1"/>
              <a:t>celulele</a:t>
            </a:r>
            <a:r>
              <a:rPr lang="en-US" dirty="0"/>
              <a:t> </a:t>
            </a:r>
            <a:r>
              <a:rPr lang="en-US" dirty="0" err="1"/>
              <a:t>mușchilor</a:t>
            </a:r>
            <a:r>
              <a:rPr lang="en-US" dirty="0"/>
              <a:t> </a:t>
            </a:r>
            <a:r>
              <a:rPr lang="en-US" dirty="0" err="1"/>
              <a:t>scheletici</a:t>
            </a:r>
            <a:r>
              <a:rPr lang="en-US" dirty="0"/>
              <a:t>, </a:t>
            </a:r>
            <a:r>
              <a:rPr lang="en-US" dirty="0" err="1"/>
              <a:t>vezica</a:t>
            </a:r>
            <a:r>
              <a:rPr lang="en-US" dirty="0"/>
              <a:t> </a:t>
            </a:r>
            <a:r>
              <a:rPr lang="en-US" dirty="0" err="1"/>
              <a:t>urinară</a:t>
            </a:r>
            <a:r>
              <a:rPr lang="en-US" dirty="0"/>
              <a:t>, </a:t>
            </a:r>
            <a:r>
              <a:rPr lang="en-US" dirty="0" err="1"/>
              <a:t>vasele</a:t>
            </a:r>
            <a:r>
              <a:rPr lang="en-US" dirty="0"/>
              <a:t> de </a:t>
            </a:r>
            <a:r>
              <a:rPr lang="en-US" dirty="0" err="1"/>
              <a:t>sânge</a:t>
            </a:r>
            <a:r>
              <a:rPr lang="en-US" dirty="0"/>
              <a:t> </a:t>
            </a:r>
            <a:r>
              <a:rPr lang="en-US" dirty="0" err="1"/>
              <a:t>și</a:t>
            </a:r>
            <a:r>
              <a:rPr lang="en-US" dirty="0"/>
              <a:t> </a:t>
            </a:r>
            <a:r>
              <a:rPr lang="en-US" dirty="0" err="1"/>
              <a:t>alte</a:t>
            </a:r>
            <a:r>
              <a:rPr lang="en-US" dirty="0"/>
              <a:t> </a:t>
            </a:r>
            <a:r>
              <a:rPr lang="en-US" dirty="0" err="1"/>
              <a:t>structuri</a:t>
            </a:r>
            <a:r>
              <a:rPr lang="en-US" dirty="0"/>
              <a:t>.</a:t>
            </a:r>
            <a:r>
              <a:rPr lang="ro-RO" dirty="0"/>
              <a:t> </a:t>
            </a:r>
          </a:p>
          <a:p>
            <a:r>
              <a:rPr lang="en-US" dirty="0" err="1"/>
              <a:t>Procesul</a:t>
            </a:r>
            <a:r>
              <a:rPr lang="en-US" dirty="0"/>
              <a:t> de </a:t>
            </a:r>
            <a:r>
              <a:rPr lang="en-US" dirty="0" err="1"/>
              <a:t>propagare</a:t>
            </a:r>
            <a:r>
              <a:rPr lang="en-US" dirty="0"/>
              <a:t> a </a:t>
            </a:r>
            <a:r>
              <a:rPr lang="en-US" dirty="0" err="1"/>
              <a:t>undelor</a:t>
            </a:r>
            <a:r>
              <a:rPr lang="en-US" dirty="0"/>
              <a:t> de </a:t>
            </a:r>
            <a:r>
              <a:rPr lang="en-US" dirty="0" err="1"/>
              <a:t>excitație</a:t>
            </a:r>
            <a:r>
              <a:rPr lang="en-US" dirty="0"/>
              <a:t> </a:t>
            </a:r>
            <a:r>
              <a:rPr lang="en-US" dirty="0" err="1"/>
              <a:t>în</a:t>
            </a:r>
            <a:r>
              <a:rPr lang="en-US" dirty="0"/>
              <a:t> </a:t>
            </a:r>
            <a:r>
              <a:rPr lang="en-US" dirty="0" err="1"/>
              <a:t>țesuturile</a:t>
            </a:r>
            <a:r>
              <a:rPr lang="en-US" dirty="0"/>
              <a:t> </a:t>
            </a:r>
            <a:r>
              <a:rPr lang="en-US" dirty="0" err="1"/>
              <a:t>corpului</a:t>
            </a:r>
            <a:r>
              <a:rPr lang="en-US" dirty="0"/>
              <a:t> are o </a:t>
            </a:r>
            <a:r>
              <a:rPr lang="en-US" dirty="0" err="1"/>
              <a:t>serie</a:t>
            </a:r>
            <a:r>
              <a:rPr lang="en-US" dirty="0"/>
              <a:t> de </a:t>
            </a:r>
            <a:r>
              <a:rPr lang="en-US" dirty="0" err="1"/>
              <a:t>caracteristici</a:t>
            </a:r>
            <a:r>
              <a:rPr lang="en-US" dirty="0"/>
              <a:t> </a:t>
            </a:r>
            <a:r>
              <a:rPr lang="en-US" dirty="0" err="1"/>
              <a:t>semnificative</a:t>
            </a:r>
            <a:r>
              <a:rPr lang="en-US" dirty="0"/>
              <a:t> </a:t>
            </a:r>
            <a:r>
              <a:rPr lang="en-US" dirty="0" err="1"/>
              <a:t>în</a:t>
            </a:r>
            <a:r>
              <a:rPr lang="en-US" dirty="0"/>
              <a:t> </a:t>
            </a:r>
            <a:r>
              <a:rPr lang="en-US" dirty="0" err="1"/>
              <a:t>comparație</a:t>
            </a:r>
            <a:r>
              <a:rPr lang="en-US" dirty="0"/>
              <a:t> cu </a:t>
            </a:r>
            <a:r>
              <a:rPr lang="en-US" dirty="0" err="1"/>
              <a:t>undele</a:t>
            </a:r>
            <a:r>
              <a:rPr lang="en-US" dirty="0"/>
              <a:t> </a:t>
            </a:r>
            <a:r>
              <a:rPr lang="en-US" dirty="0" err="1"/>
              <a:t>mecanice</a:t>
            </a:r>
            <a:r>
              <a:rPr lang="en-US" dirty="0"/>
              <a:t> </a:t>
            </a:r>
            <a:r>
              <a:rPr lang="en-US" dirty="0" err="1"/>
              <a:t>și</a:t>
            </a:r>
            <a:r>
              <a:rPr lang="en-US" dirty="0"/>
              <a:t> </a:t>
            </a:r>
            <a:r>
              <a:rPr lang="en-US" dirty="0" err="1"/>
              <a:t>electromagnetice</a:t>
            </a:r>
            <a:r>
              <a:rPr lang="en-US" dirty="0"/>
              <a:t>.</a:t>
            </a:r>
            <a:r>
              <a:rPr lang="ro-RO" dirty="0"/>
              <a:t> </a:t>
            </a:r>
            <a:r>
              <a:rPr lang="en-US" dirty="0"/>
              <a:t>În </a:t>
            </a:r>
            <a:r>
              <a:rPr lang="en-US" dirty="0" err="1"/>
              <a:t>primul</a:t>
            </a:r>
            <a:r>
              <a:rPr lang="en-US" dirty="0"/>
              <a:t> </a:t>
            </a:r>
            <a:r>
              <a:rPr lang="en-US" dirty="0" err="1"/>
              <a:t>rând</a:t>
            </a:r>
            <a:r>
              <a:rPr lang="en-US" dirty="0"/>
              <a:t>, </a:t>
            </a:r>
            <a:r>
              <a:rPr lang="en-US" dirty="0" err="1"/>
              <a:t>aceste</a:t>
            </a:r>
            <a:r>
              <a:rPr lang="en-US" dirty="0"/>
              <a:t> </a:t>
            </a:r>
            <a:r>
              <a:rPr lang="en-US" dirty="0" err="1"/>
              <a:t>unde</a:t>
            </a:r>
            <a:r>
              <a:rPr lang="en-US" dirty="0"/>
              <a:t> se </a:t>
            </a:r>
            <a:r>
              <a:rPr lang="en-US" dirty="0" err="1"/>
              <a:t>propagă</a:t>
            </a:r>
            <a:r>
              <a:rPr lang="en-US" dirty="0"/>
              <a:t> </a:t>
            </a:r>
            <a:r>
              <a:rPr lang="en-US" dirty="0" err="1"/>
              <a:t>prin</a:t>
            </a:r>
            <a:r>
              <a:rPr lang="en-US" dirty="0"/>
              <a:t> </a:t>
            </a:r>
            <a:r>
              <a:rPr lang="en-US" dirty="0" err="1"/>
              <a:t>medii</a:t>
            </a:r>
            <a:r>
              <a:rPr lang="en-US" dirty="0"/>
              <a:t> active. </a:t>
            </a:r>
            <a:endParaRPr lang="ro-RO" dirty="0"/>
          </a:p>
        </p:txBody>
      </p:sp>
    </p:spTree>
    <p:extLst>
      <p:ext uri="{BB962C8B-B14F-4D97-AF65-F5344CB8AC3E}">
        <p14:creationId xmlns:p14="http://schemas.microsoft.com/office/powerpoint/2010/main" val="2340341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233A99-6D31-9794-DC6A-EF48DD5C359E}"/>
              </a:ext>
            </a:extLst>
          </p:cNvPr>
          <p:cNvSpPr>
            <a:spLocks noGrp="1"/>
          </p:cNvSpPr>
          <p:nvPr>
            <p:ph idx="1"/>
          </p:nvPr>
        </p:nvSpPr>
        <p:spPr>
          <a:xfrm>
            <a:off x="838200" y="498763"/>
            <a:ext cx="10515600" cy="6184669"/>
          </a:xfrm>
        </p:spPr>
        <p:txBody>
          <a:bodyPr>
            <a:normAutofit fontScale="92500" lnSpcReduction="10000"/>
          </a:bodyPr>
          <a:lstStyle/>
          <a:p>
            <a:r>
              <a:rPr lang="en-US" b="1" dirty="0"/>
              <a:t>Mediul </a:t>
            </a:r>
            <a:r>
              <a:rPr lang="en-US" b="1" dirty="0" err="1"/>
              <a:t>activ</a:t>
            </a:r>
            <a:r>
              <a:rPr lang="en-US" b="1" dirty="0"/>
              <a:t> (MA</a:t>
            </a:r>
            <a:r>
              <a:rPr lang="en-US" dirty="0"/>
              <a:t>) </a:t>
            </a:r>
            <a:r>
              <a:rPr lang="en-US" dirty="0" err="1"/>
              <a:t>este</a:t>
            </a:r>
            <a:r>
              <a:rPr lang="en-US" dirty="0"/>
              <a:t> un </a:t>
            </a:r>
            <a:r>
              <a:rPr lang="en-US" dirty="0" err="1"/>
              <a:t>mediu</a:t>
            </a:r>
            <a:r>
              <a:rPr lang="en-US" dirty="0"/>
              <a:t> format </a:t>
            </a:r>
            <a:r>
              <a:rPr lang="en-US" dirty="0" err="1"/>
              <a:t>dintr</a:t>
            </a:r>
            <a:r>
              <a:rPr lang="en-US" dirty="0"/>
              <a:t>-un </a:t>
            </a:r>
            <a:r>
              <a:rPr lang="en-US" dirty="0" err="1"/>
              <a:t>număr</a:t>
            </a:r>
            <a:r>
              <a:rPr lang="en-US" dirty="0"/>
              <a:t> mare de </a:t>
            </a:r>
            <a:r>
              <a:rPr lang="en-US" dirty="0" err="1"/>
              <a:t>elemente</a:t>
            </a:r>
            <a:r>
              <a:rPr lang="en-US" dirty="0"/>
              <a:t> </a:t>
            </a:r>
            <a:r>
              <a:rPr lang="en-US" dirty="0" err="1"/>
              <a:t>individuale</a:t>
            </a:r>
            <a:r>
              <a:rPr lang="en-US" dirty="0"/>
              <a:t> (e.g. </a:t>
            </a:r>
            <a:r>
              <a:rPr lang="en-US" dirty="0" err="1"/>
              <a:t>celule</a:t>
            </a:r>
            <a:r>
              <a:rPr lang="en-US" dirty="0"/>
              <a:t>), </a:t>
            </a:r>
            <a:r>
              <a:rPr lang="en-US" dirty="0" err="1"/>
              <a:t>fiecare</a:t>
            </a:r>
            <a:r>
              <a:rPr lang="en-US" dirty="0"/>
              <a:t> </a:t>
            </a:r>
            <a:r>
              <a:rPr lang="en-US" dirty="0" err="1"/>
              <a:t>dintre</a:t>
            </a:r>
            <a:r>
              <a:rPr lang="en-US" dirty="0"/>
              <a:t> </a:t>
            </a:r>
            <a:r>
              <a:rPr lang="en-US" dirty="0" err="1"/>
              <a:t>acestea</a:t>
            </a:r>
            <a:r>
              <a:rPr lang="en-US" dirty="0"/>
              <a:t> </a:t>
            </a:r>
            <a:r>
              <a:rPr lang="en-US" dirty="0" err="1"/>
              <a:t>fiind</a:t>
            </a:r>
            <a:r>
              <a:rPr lang="en-US" dirty="0"/>
              <a:t> o </a:t>
            </a:r>
            <a:r>
              <a:rPr lang="en-US" dirty="0" err="1"/>
              <a:t>sursă</a:t>
            </a:r>
            <a:r>
              <a:rPr lang="en-US" dirty="0"/>
              <a:t> </a:t>
            </a:r>
            <a:r>
              <a:rPr lang="en-US" dirty="0" err="1"/>
              <a:t>autonomă</a:t>
            </a:r>
            <a:r>
              <a:rPr lang="en-US" dirty="0"/>
              <a:t> de </a:t>
            </a:r>
            <a:r>
              <a:rPr lang="en-US" dirty="0" err="1"/>
              <a:t>energie</a:t>
            </a:r>
            <a:r>
              <a:rPr lang="en-US" dirty="0"/>
              <a:t>. </a:t>
            </a:r>
            <a:r>
              <a:rPr lang="en-US" dirty="0" err="1"/>
              <a:t>Elementele</a:t>
            </a:r>
            <a:r>
              <a:rPr lang="en-US" dirty="0"/>
              <a:t> </a:t>
            </a:r>
            <a:r>
              <a:rPr lang="en-US" dirty="0" err="1"/>
              <a:t>mediului</a:t>
            </a:r>
            <a:r>
              <a:rPr lang="en-US" dirty="0"/>
              <a:t> </a:t>
            </a:r>
            <a:r>
              <a:rPr lang="en-US" dirty="0" err="1"/>
              <a:t>activ</a:t>
            </a:r>
            <a:r>
              <a:rPr lang="en-US" dirty="0"/>
              <a:t> au contact </a:t>
            </a:r>
            <a:r>
              <a:rPr lang="en-US" dirty="0" err="1"/>
              <a:t>între</a:t>
            </a:r>
            <a:r>
              <a:rPr lang="en-US" dirty="0"/>
              <a:t> </a:t>
            </a:r>
            <a:r>
              <a:rPr lang="en-US" dirty="0" err="1"/>
              <a:t>ele</a:t>
            </a:r>
            <a:r>
              <a:rPr lang="en-US" dirty="0"/>
              <a:t> </a:t>
            </a:r>
            <a:r>
              <a:rPr lang="en-US" dirty="0" err="1"/>
              <a:t>și</a:t>
            </a:r>
            <a:r>
              <a:rPr lang="en-US" dirty="0"/>
              <a:t> pot </a:t>
            </a:r>
            <a:r>
              <a:rPr lang="en-US" dirty="0" err="1"/>
              <a:t>transmite</a:t>
            </a:r>
            <a:r>
              <a:rPr lang="en-US" dirty="0"/>
              <a:t> un </a:t>
            </a:r>
            <a:r>
              <a:rPr lang="en-US" dirty="0" err="1"/>
              <a:t>impuls</a:t>
            </a:r>
            <a:r>
              <a:rPr lang="en-US" dirty="0"/>
              <a:t> de </a:t>
            </a:r>
            <a:r>
              <a:rPr lang="en-US" dirty="0" err="1"/>
              <a:t>excitație</a:t>
            </a:r>
            <a:r>
              <a:rPr lang="en-US" dirty="0"/>
              <a:t> de la o </a:t>
            </a:r>
            <a:r>
              <a:rPr lang="en-US" dirty="0" err="1"/>
              <a:t>celulă</a:t>
            </a:r>
            <a:r>
              <a:rPr lang="en-US" dirty="0"/>
              <a:t> la </a:t>
            </a:r>
            <a:r>
              <a:rPr lang="en-US" dirty="0" err="1"/>
              <a:t>alta.</a:t>
            </a:r>
            <a:r>
              <a:rPr lang="en-US" dirty="0"/>
              <a:t> </a:t>
            </a:r>
            <a:endParaRPr lang="ro-RO" dirty="0"/>
          </a:p>
          <a:p>
            <a:r>
              <a:rPr lang="en-US" dirty="0" err="1"/>
              <a:t>Exemple</a:t>
            </a:r>
            <a:r>
              <a:rPr lang="en-US" dirty="0"/>
              <a:t> de </a:t>
            </a:r>
            <a:r>
              <a:rPr lang="en-US" dirty="0" err="1"/>
              <a:t>medii</a:t>
            </a:r>
            <a:r>
              <a:rPr lang="en-US" dirty="0"/>
              <a:t> active </a:t>
            </a:r>
            <a:r>
              <a:rPr lang="en-US" dirty="0" err="1"/>
              <a:t>în</a:t>
            </a:r>
            <a:r>
              <a:rPr lang="en-US" dirty="0"/>
              <a:t> organism</a:t>
            </a:r>
            <a:r>
              <a:rPr lang="ro-RO" dirty="0"/>
              <a:t>: </a:t>
            </a:r>
            <a:r>
              <a:rPr lang="en-US" dirty="0" err="1"/>
              <a:t>fibrele</a:t>
            </a:r>
            <a:r>
              <a:rPr lang="en-US" dirty="0"/>
              <a:t> </a:t>
            </a:r>
            <a:r>
              <a:rPr lang="en-US" dirty="0" err="1"/>
              <a:t>nervoase</a:t>
            </a:r>
            <a:r>
              <a:rPr lang="en-US" dirty="0"/>
              <a:t> </a:t>
            </a:r>
            <a:r>
              <a:rPr lang="en-US" dirty="0" err="1"/>
              <a:t>și</a:t>
            </a:r>
            <a:r>
              <a:rPr lang="en-US" dirty="0"/>
              <a:t> </a:t>
            </a:r>
            <a:r>
              <a:rPr lang="en-US" dirty="0" err="1"/>
              <a:t>rețelele</a:t>
            </a:r>
            <a:r>
              <a:rPr lang="en-US" dirty="0"/>
              <a:t> </a:t>
            </a:r>
            <a:r>
              <a:rPr lang="en-US" dirty="0" err="1"/>
              <a:t>neuronale</a:t>
            </a:r>
            <a:r>
              <a:rPr lang="en-US" dirty="0"/>
              <a:t>, </a:t>
            </a:r>
            <a:r>
              <a:rPr lang="en-US" dirty="0" err="1"/>
              <a:t>structurile</a:t>
            </a:r>
            <a:r>
              <a:rPr lang="en-US" dirty="0"/>
              <a:t> </a:t>
            </a:r>
            <a:r>
              <a:rPr lang="en-US" dirty="0" err="1"/>
              <a:t>musculare</a:t>
            </a:r>
            <a:r>
              <a:rPr lang="en-US" dirty="0"/>
              <a:t> ale </a:t>
            </a:r>
            <a:r>
              <a:rPr lang="en-US" dirty="0" err="1"/>
              <a:t>inimii</a:t>
            </a:r>
            <a:r>
              <a:rPr lang="en-US" dirty="0"/>
              <a:t>, </a:t>
            </a:r>
            <a:r>
              <a:rPr lang="en-US" dirty="0" err="1"/>
              <a:t>fibrele</a:t>
            </a:r>
            <a:r>
              <a:rPr lang="en-US" dirty="0"/>
              <a:t> </a:t>
            </a:r>
            <a:r>
              <a:rPr lang="en-US" dirty="0" err="1"/>
              <a:t>musculare</a:t>
            </a:r>
            <a:r>
              <a:rPr lang="en-US" dirty="0"/>
              <a:t> </a:t>
            </a:r>
            <a:r>
              <a:rPr lang="en-US" dirty="0" err="1"/>
              <a:t>netede</a:t>
            </a:r>
            <a:r>
              <a:rPr lang="en-US" dirty="0"/>
              <a:t> ale </a:t>
            </a:r>
            <a:r>
              <a:rPr lang="en-US" dirty="0" err="1"/>
              <a:t>vaselor</a:t>
            </a:r>
            <a:r>
              <a:rPr lang="en-US" dirty="0"/>
              <a:t> de </a:t>
            </a:r>
            <a:r>
              <a:rPr lang="en-US" dirty="0" err="1"/>
              <a:t>sânge</a:t>
            </a:r>
            <a:r>
              <a:rPr lang="en-US" dirty="0"/>
              <a:t>, </a:t>
            </a:r>
            <a:r>
              <a:rPr lang="en-US" dirty="0" err="1"/>
              <a:t>stomacul</a:t>
            </a:r>
            <a:r>
              <a:rPr lang="en-US" dirty="0"/>
              <a:t> </a:t>
            </a:r>
            <a:r>
              <a:rPr lang="en-US" dirty="0" err="1"/>
              <a:t>și</a:t>
            </a:r>
            <a:r>
              <a:rPr lang="en-US" dirty="0"/>
              <a:t> </a:t>
            </a:r>
            <a:r>
              <a:rPr lang="en-US" dirty="0" err="1"/>
              <a:t>alte</a:t>
            </a:r>
            <a:r>
              <a:rPr lang="en-US" dirty="0"/>
              <a:t> </a:t>
            </a:r>
            <a:r>
              <a:rPr lang="en-US" dirty="0" err="1"/>
              <a:t>țesuturi</a:t>
            </a:r>
            <a:r>
              <a:rPr lang="en-US" dirty="0"/>
              <a:t>. În </a:t>
            </a:r>
            <a:r>
              <a:rPr lang="en-US" dirty="0" err="1"/>
              <a:t>astfel</a:t>
            </a:r>
            <a:r>
              <a:rPr lang="en-US" dirty="0"/>
              <a:t> de </a:t>
            </a:r>
            <a:r>
              <a:rPr lang="en-US" dirty="0" err="1"/>
              <a:t>medii</a:t>
            </a:r>
            <a:r>
              <a:rPr lang="en-US" dirty="0"/>
              <a:t>, </a:t>
            </a:r>
            <a:r>
              <a:rPr lang="en-US" dirty="0" err="1"/>
              <a:t>undele</a:t>
            </a:r>
            <a:r>
              <a:rPr lang="en-US" dirty="0"/>
              <a:t> de </a:t>
            </a:r>
            <a:r>
              <a:rPr lang="en-US" dirty="0" err="1"/>
              <a:t>excitație</a:t>
            </a:r>
            <a:r>
              <a:rPr lang="en-US" dirty="0"/>
              <a:t>, </a:t>
            </a:r>
            <a:r>
              <a:rPr lang="en-US" i="1" dirty="0" err="1"/>
              <a:t>numite</a:t>
            </a:r>
            <a:r>
              <a:rPr lang="en-US" i="1" dirty="0"/>
              <a:t> </a:t>
            </a:r>
            <a:r>
              <a:rPr lang="en-US" i="1" dirty="0" err="1"/>
              <a:t>autounde</a:t>
            </a:r>
            <a:r>
              <a:rPr lang="en-US" dirty="0"/>
              <a:t>, se </a:t>
            </a:r>
            <a:r>
              <a:rPr lang="en-US" dirty="0" err="1"/>
              <a:t>propagă</a:t>
            </a:r>
            <a:r>
              <a:rPr lang="en-US" dirty="0"/>
              <a:t>. </a:t>
            </a:r>
            <a:r>
              <a:rPr lang="en-US" dirty="0" err="1"/>
              <a:t>Autoundele</a:t>
            </a:r>
            <a:r>
              <a:rPr lang="en-US" dirty="0"/>
              <a:t> sunt </a:t>
            </a:r>
            <a:r>
              <a:rPr lang="en-US" dirty="0" err="1"/>
              <a:t>unde</a:t>
            </a:r>
            <a:r>
              <a:rPr lang="en-US" dirty="0"/>
              <a:t> de </a:t>
            </a:r>
            <a:r>
              <a:rPr lang="en-US" dirty="0" err="1"/>
              <a:t>excitație</a:t>
            </a:r>
            <a:r>
              <a:rPr lang="en-US" dirty="0"/>
              <a:t> auto-</a:t>
            </a:r>
            <a:r>
              <a:rPr lang="en-US" dirty="0" err="1"/>
              <a:t>susținuteîntr</a:t>
            </a:r>
            <a:r>
              <a:rPr lang="en-US" dirty="0"/>
              <a:t>-un </a:t>
            </a:r>
            <a:r>
              <a:rPr lang="en-US" dirty="0" err="1"/>
              <a:t>mediu</a:t>
            </a:r>
            <a:r>
              <a:rPr lang="en-US" dirty="0"/>
              <a:t> </a:t>
            </a:r>
            <a:r>
              <a:rPr lang="en-US" dirty="0" err="1"/>
              <a:t>activ</a:t>
            </a:r>
            <a:r>
              <a:rPr lang="en-US" dirty="0"/>
              <a:t> care </a:t>
            </a:r>
            <a:r>
              <a:rPr lang="en-US" dirty="0" err="1"/>
              <a:t>își</a:t>
            </a:r>
            <a:r>
              <a:rPr lang="en-US" dirty="0"/>
              <a:t> </a:t>
            </a:r>
            <a:r>
              <a:rPr lang="en-US" dirty="0" err="1"/>
              <a:t>mențin</a:t>
            </a:r>
            <a:r>
              <a:rPr lang="en-US" dirty="0"/>
              <a:t> </a:t>
            </a:r>
            <a:r>
              <a:rPr lang="en-US" dirty="0" err="1"/>
              <a:t>caracteristicile</a:t>
            </a:r>
            <a:r>
              <a:rPr lang="en-US" dirty="0"/>
              <a:t> </a:t>
            </a:r>
            <a:r>
              <a:rPr lang="en-US" dirty="0" err="1"/>
              <a:t>constante</a:t>
            </a:r>
            <a:r>
              <a:rPr lang="en-US" dirty="0"/>
              <a:t> </a:t>
            </a:r>
            <a:r>
              <a:rPr lang="en-US" dirty="0" err="1"/>
              <a:t>datorită</a:t>
            </a:r>
            <a:r>
              <a:rPr lang="en-US" dirty="0"/>
              <a:t> </a:t>
            </a:r>
            <a:r>
              <a:rPr lang="en-US" dirty="0" err="1"/>
              <a:t>surselor</a:t>
            </a:r>
            <a:r>
              <a:rPr lang="en-US" dirty="0"/>
              <a:t> de </a:t>
            </a:r>
            <a:r>
              <a:rPr lang="en-US" dirty="0" err="1"/>
              <a:t>energie</a:t>
            </a:r>
            <a:r>
              <a:rPr lang="en-US" dirty="0"/>
              <a:t> </a:t>
            </a:r>
            <a:r>
              <a:rPr lang="en-US" dirty="0" err="1"/>
              <a:t>distribuite</a:t>
            </a:r>
            <a:r>
              <a:rPr lang="en-US" dirty="0"/>
              <a:t> </a:t>
            </a:r>
            <a:r>
              <a:rPr lang="en-US" dirty="0" err="1"/>
              <a:t>în</a:t>
            </a:r>
            <a:r>
              <a:rPr lang="en-US" dirty="0"/>
              <a:t> </a:t>
            </a:r>
            <a:r>
              <a:rPr lang="en-US" dirty="0" err="1"/>
              <a:t>mediu</a:t>
            </a:r>
            <a:r>
              <a:rPr lang="en-US" dirty="0"/>
              <a:t>. </a:t>
            </a:r>
          </a:p>
          <a:p>
            <a:r>
              <a:rPr lang="en-US" b="1" dirty="0" err="1"/>
              <a:t>Caracteristicile</a:t>
            </a:r>
            <a:r>
              <a:rPr lang="en-US" b="1" dirty="0"/>
              <a:t> </a:t>
            </a:r>
            <a:r>
              <a:rPr lang="en-US" b="1" dirty="0" err="1"/>
              <a:t>undei</a:t>
            </a:r>
            <a:r>
              <a:rPr lang="en-US" b="1" dirty="0"/>
              <a:t> </a:t>
            </a:r>
            <a:r>
              <a:rPr lang="en-US" dirty="0"/>
              <a:t>- </a:t>
            </a:r>
            <a:r>
              <a:rPr lang="en-US" i="1" dirty="0" err="1"/>
              <a:t>perioada</a:t>
            </a:r>
            <a:r>
              <a:rPr lang="en-US" i="1" dirty="0"/>
              <a:t>, </a:t>
            </a:r>
            <a:r>
              <a:rPr lang="en-US" i="1" dirty="0" err="1"/>
              <a:t>lungimea</a:t>
            </a:r>
            <a:r>
              <a:rPr lang="en-US" i="1" dirty="0"/>
              <a:t> de </a:t>
            </a:r>
            <a:r>
              <a:rPr lang="en-US" i="1" dirty="0" err="1"/>
              <a:t>undă</a:t>
            </a:r>
            <a:r>
              <a:rPr lang="en-US" i="1" dirty="0"/>
              <a:t>, </a:t>
            </a:r>
            <a:r>
              <a:rPr lang="en-US" i="1" dirty="0" err="1"/>
              <a:t>viteza</a:t>
            </a:r>
            <a:r>
              <a:rPr lang="en-US" i="1" dirty="0"/>
              <a:t> de </a:t>
            </a:r>
            <a:r>
              <a:rPr lang="en-US" i="1" dirty="0" err="1"/>
              <a:t>propagare</a:t>
            </a:r>
            <a:r>
              <a:rPr lang="en-US" i="1" dirty="0"/>
              <a:t>, </a:t>
            </a:r>
            <a:r>
              <a:rPr lang="en-US" i="1" dirty="0" err="1"/>
              <a:t>amplitudinea</a:t>
            </a:r>
            <a:r>
              <a:rPr lang="en-US" i="1" dirty="0"/>
              <a:t> </a:t>
            </a:r>
            <a:r>
              <a:rPr lang="en-US" i="1" dirty="0" err="1"/>
              <a:t>și</a:t>
            </a:r>
            <a:r>
              <a:rPr lang="en-US" i="1" dirty="0"/>
              <a:t> forma </a:t>
            </a:r>
            <a:r>
              <a:rPr lang="en-US" dirty="0"/>
              <a:t>- </a:t>
            </a:r>
            <a:r>
              <a:rPr lang="en-US" dirty="0" err="1"/>
              <a:t>într</a:t>
            </a:r>
            <a:r>
              <a:rPr lang="en-US" dirty="0"/>
              <a:t>-un mod </a:t>
            </a:r>
            <a:r>
              <a:rPr lang="en-US" dirty="0" err="1"/>
              <a:t>staționar</a:t>
            </a:r>
            <a:r>
              <a:rPr lang="en-US" dirty="0"/>
              <a:t> </a:t>
            </a:r>
            <a:r>
              <a:rPr lang="en-US" dirty="0" err="1"/>
              <a:t>depind</a:t>
            </a:r>
            <a:r>
              <a:rPr lang="en-US" dirty="0"/>
              <a:t> </a:t>
            </a:r>
            <a:r>
              <a:rPr lang="en-US" dirty="0" err="1"/>
              <a:t>doar</a:t>
            </a:r>
            <a:r>
              <a:rPr lang="en-US" dirty="0"/>
              <a:t> de </a:t>
            </a:r>
            <a:r>
              <a:rPr lang="en-US" dirty="0" err="1"/>
              <a:t>proprietățile</a:t>
            </a:r>
            <a:r>
              <a:rPr lang="en-US" dirty="0"/>
              <a:t> locale ale </a:t>
            </a:r>
            <a:r>
              <a:rPr lang="en-US" dirty="0" err="1"/>
              <a:t>mediului</a:t>
            </a:r>
            <a:r>
              <a:rPr lang="en-US" dirty="0"/>
              <a:t> </a:t>
            </a:r>
            <a:r>
              <a:rPr lang="en-US" dirty="0" err="1"/>
              <a:t>activ</a:t>
            </a:r>
            <a:r>
              <a:rPr lang="en-US" dirty="0"/>
              <a:t> </a:t>
            </a:r>
            <a:r>
              <a:rPr lang="en-US" dirty="0" err="1"/>
              <a:t>și</a:t>
            </a:r>
            <a:r>
              <a:rPr lang="en-US" dirty="0"/>
              <a:t> nu </a:t>
            </a:r>
            <a:r>
              <a:rPr lang="en-US" dirty="0" err="1"/>
              <a:t>depind</a:t>
            </a:r>
            <a:r>
              <a:rPr lang="en-US" dirty="0"/>
              <a:t> de </a:t>
            </a:r>
            <a:r>
              <a:rPr lang="en-US" dirty="0" err="1"/>
              <a:t>condițiile</a:t>
            </a:r>
            <a:r>
              <a:rPr lang="en-US" dirty="0"/>
              <a:t> </a:t>
            </a:r>
            <a:r>
              <a:rPr lang="en-US" dirty="0" err="1"/>
              <a:t>inițiale</a:t>
            </a:r>
            <a:r>
              <a:rPr lang="en-US" dirty="0"/>
              <a:t>. </a:t>
            </a:r>
            <a:endParaRPr lang="ro-RO" dirty="0"/>
          </a:p>
          <a:p>
            <a:r>
              <a:rPr lang="en-US" dirty="0" err="1"/>
              <a:t>Undele</a:t>
            </a:r>
            <a:r>
              <a:rPr lang="en-US" dirty="0"/>
              <a:t> </a:t>
            </a:r>
            <a:r>
              <a:rPr lang="en-US" dirty="0" err="1"/>
              <a:t>mecanice</a:t>
            </a:r>
            <a:r>
              <a:rPr lang="en-US" dirty="0"/>
              <a:t> </a:t>
            </a:r>
            <a:r>
              <a:rPr lang="en-US" dirty="0" err="1"/>
              <a:t>și</a:t>
            </a:r>
            <a:r>
              <a:rPr lang="en-US" dirty="0"/>
              <a:t> </a:t>
            </a:r>
            <a:r>
              <a:rPr lang="en-US" dirty="0" err="1"/>
              <a:t>electromagnetice</a:t>
            </a:r>
            <a:r>
              <a:rPr lang="en-US" dirty="0"/>
              <a:t> </a:t>
            </a:r>
            <a:r>
              <a:rPr lang="en-US" dirty="0" err="1"/>
              <a:t>într</a:t>
            </a:r>
            <a:r>
              <a:rPr lang="en-US" dirty="0"/>
              <a:t>-un </a:t>
            </a:r>
            <a:r>
              <a:rPr lang="en-US" dirty="0" err="1"/>
              <a:t>mediu</a:t>
            </a:r>
            <a:r>
              <a:rPr lang="en-US" dirty="0"/>
              <a:t> </a:t>
            </a:r>
            <a:r>
              <a:rPr lang="en-US" dirty="0" err="1"/>
              <a:t>inactiv</a:t>
            </a:r>
            <a:r>
              <a:rPr lang="en-US" dirty="0"/>
              <a:t> </a:t>
            </a:r>
            <a:r>
              <a:rPr lang="en-US" dirty="0" err="1"/>
              <a:t>transferă</a:t>
            </a:r>
            <a:r>
              <a:rPr lang="en-US" dirty="0"/>
              <a:t> </a:t>
            </a:r>
            <a:r>
              <a:rPr lang="en-US" dirty="0" err="1"/>
              <a:t>energie</a:t>
            </a:r>
            <a:r>
              <a:rPr lang="en-US" dirty="0"/>
              <a:t> de la o </a:t>
            </a:r>
            <a:r>
              <a:rPr lang="en-US" dirty="0" err="1"/>
              <a:t>sursă</a:t>
            </a:r>
            <a:r>
              <a:rPr lang="en-US" dirty="0"/>
              <a:t> de </a:t>
            </a:r>
            <a:r>
              <a:rPr lang="en-US" dirty="0" err="1"/>
              <a:t>perturbație</a:t>
            </a:r>
            <a:r>
              <a:rPr lang="en-US" dirty="0"/>
              <a:t>. </a:t>
            </a:r>
            <a:endParaRPr lang="ro-RO" dirty="0"/>
          </a:p>
          <a:p>
            <a:r>
              <a:rPr lang="en-US" dirty="0" err="1"/>
              <a:t>Intensitatea</a:t>
            </a:r>
            <a:r>
              <a:rPr lang="en-US" dirty="0"/>
              <a:t> </a:t>
            </a:r>
            <a:r>
              <a:rPr lang="en-US" dirty="0" err="1"/>
              <a:t>undei</a:t>
            </a:r>
            <a:r>
              <a:rPr lang="en-US" dirty="0"/>
              <a:t> </a:t>
            </a:r>
            <a:r>
              <a:rPr lang="en-US" dirty="0" err="1"/>
              <a:t>scade</a:t>
            </a:r>
            <a:r>
              <a:rPr lang="en-US" dirty="0"/>
              <a:t> </a:t>
            </a:r>
            <a:r>
              <a:rPr lang="en-US" dirty="0" err="1"/>
              <a:t>odată</a:t>
            </a:r>
            <a:r>
              <a:rPr lang="en-US" dirty="0"/>
              <a:t> cu </a:t>
            </a:r>
            <a:r>
              <a:rPr lang="en-US" dirty="0" err="1"/>
              <a:t>distanța</a:t>
            </a:r>
            <a:r>
              <a:rPr lang="en-US" dirty="0"/>
              <a:t> </a:t>
            </a:r>
            <a:r>
              <a:rPr lang="en-US" dirty="0" err="1"/>
              <a:t>față</a:t>
            </a:r>
            <a:r>
              <a:rPr lang="en-US" dirty="0"/>
              <a:t> de </a:t>
            </a:r>
            <a:r>
              <a:rPr lang="en-US" dirty="0" err="1"/>
              <a:t>sursa</a:t>
            </a:r>
            <a:r>
              <a:rPr lang="en-US" dirty="0"/>
              <a:t> de </a:t>
            </a:r>
            <a:r>
              <a:rPr lang="en-US" dirty="0" err="1"/>
              <a:t>perturbație</a:t>
            </a:r>
            <a:r>
              <a:rPr lang="en-US" dirty="0"/>
              <a:t>, </a:t>
            </a:r>
            <a:r>
              <a:rPr lang="en-US" dirty="0" err="1"/>
              <a:t>adică</a:t>
            </a:r>
            <a:r>
              <a:rPr lang="en-US" dirty="0"/>
              <a:t> </a:t>
            </a:r>
            <a:r>
              <a:rPr lang="en-US" dirty="0" err="1"/>
              <a:t>unda</a:t>
            </a:r>
            <a:r>
              <a:rPr lang="en-US" dirty="0"/>
              <a:t> se </a:t>
            </a:r>
            <a:r>
              <a:rPr lang="en-US" dirty="0" err="1"/>
              <a:t>atenuează</a:t>
            </a:r>
            <a:r>
              <a:rPr lang="en-US" dirty="0"/>
              <a:t>.</a:t>
            </a:r>
          </a:p>
          <a:p>
            <a:endParaRPr lang="en-US" dirty="0"/>
          </a:p>
        </p:txBody>
      </p:sp>
    </p:spTree>
    <p:extLst>
      <p:ext uri="{BB962C8B-B14F-4D97-AF65-F5344CB8AC3E}">
        <p14:creationId xmlns:p14="http://schemas.microsoft.com/office/powerpoint/2010/main" val="3894538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6D98A-B40C-394B-6994-AFCD583F8A14}"/>
              </a:ext>
            </a:extLst>
          </p:cNvPr>
          <p:cNvSpPr>
            <a:spLocks noGrp="1"/>
          </p:cNvSpPr>
          <p:nvPr>
            <p:ph idx="1"/>
          </p:nvPr>
        </p:nvSpPr>
        <p:spPr>
          <a:xfrm>
            <a:off x="838200" y="665018"/>
            <a:ext cx="10515600" cy="5511945"/>
          </a:xfrm>
        </p:spPr>
        <p:txBody>
          <a:bodyPr>
            <a:normAutofit fontScale="92500" lnSpcReduction="10000"/>
          </a:bodyPr>
          <a:lstStyle/>
          <a:p>
            <a:r>
              <a:rPr lang="en-US" dirty="0"/>
              <a:t>Impulsurile </a:t>
            </a:r>
            <a:r>
              <a:rPr lang="en-US" dirty="0" err="1"/>
              <a:t>electrice</a:t>
            </a:r>
            <a:r>
              <a:rPr lang="en-US" dirty="0"/>
              <a:t> de </a:t>
            </a:r>
            <a:r>
              <a:rPr lang="en-US" dirty="0" err="1"/>
              <a:t>excitație</a:t>
            </a:r>
            <a:r>
              <a:rPr lang="en-US" dirty="0"/>
              <a:t> - </a:t>
            </a:r>
            <a:r>
              <a:rPr lang="en-US" dirty="0" err="1"/>
              <a:t>potențialele</a:t>
            </a:r>
            <a:r>
              <a:rPr lang="en-US" dirty="0"/>
              <a:t> de </a:t>
            </a:r>
            <a:r>
              <a:rPr lang="en-US" dirty="0" err="1"/>
              <a:t>acțiune</a:t>
            </a:r>
            <a:r>
              <a:rPr lang="en-US" dirty="0"/>
              <a:t> - se </a:t>
            </a:r>
            <a:r>
              <a:rPr lang="en-US" dirty="0" err="1"/>
              <a:t>răspândesc</a:t>
            </a:r>
            <a:r>
              <a:rPr lang="en-US" dirty="0"/>
              <a:t> de-a </a:t>
            </a:r>
            <a:r>
              <a:rPr lang="en-US" dirty="0" err="1"/>
              <a:t>lungul</a:t>
            </a:r>
            <a:r>
              <a:rPr lang="en-US" dirty="0"/>
              <a:t> </a:t>
            </a:r>
            <a:r>
              <a:rPr lang="en-US" dirty="0" err="1"/>
              <a:t>fibrelor</a:t>
            </a:r>
            <a:r>
              <a:rPr lang="en-US" dirty="0"/>
              <a:t> </a:t>
            </a:r>
            <a:r>
              <a:rPr lang="en-US" dirty="0" err="1"/>
              <a:t>nervoase</a:t>
            </a:r>
            <a:r>
              <a:rPr lang="en-US" dirty="0"/>
              <a:t> </a:t>
            </a:r>
            <a:r>
              <a:rPr lang="en-US" dirty="0" err="1"/>
              <a:t>și</a:t>
            </a:r>
            <a:r>
              <a:rPr lang="en-US" dirty="0"/>
              <a:t> </a:t>
            </a:r>
            <a:r>
              <a:rPr lang="en-US" dirty="0" err="1"/>
              <a:t>musculare</a:t>
            </a:r>
            <a:r>
              <a:rPr lang="en-US" dirty="0"/>
              <a:t> </a:t>
            </a:r>
            <a:r>
              <a:rPr lang="en-US" dirty="0" err="1"/>
              <a:t>fără</a:t>
            </a:r>
            <a:r>
              <a:rPr lang="en-US" dirty="0"/>
              <a:t> </a:t>
            </a:r>
            <a:r>
              <a:rPr lang="en-US" dirty="0" err="1"/>
              <a:t>atenuare</a:t>
            </a:r>
            <a:r>
              <a:rPr lang="en-US" dirty="0"/>
              <a:t>, </a:t>
            </a:r>
            <a:r>
              <a:rPr lang="en-US" dirty="0" err="1"/>
              <a:t>deoarece</a:t>
            </a:r>
            <a:r>
              <a:rPr lang="en-US" dirty="0"/>
              <a:t> </a:t>
            </a:r>
            <a:r>
              <a:rPr lang="en-US" dirty="0" err="1"/>
              <a:t>în</a:t>
            </a:r>
            <a:r>
              <a:rPr lang="en-US" dirty="0"/>
              <a:t> </a:t>
            </a:r>
            <a:r>
              <a:rPr lang="en-US" dirty="0" err="1"/>
              <a:t>fiecare</a:t>
            </a:r>
            <a:r>
              <a:rPr lang="en-US" dirty="0"/>
              <a:t> </a:t>
            </a:r>
            <a:r>
              <a:rPr lang="en-US" dirty="0" err="1"/>
              <a:t>punct</a:t>
            </a:r>
            <a:r>
              <a:rPr lang="en-US" dirty="0"/>
              <a:t> al </a:t>
            </a:r>
            <a:r>
              <a:rPr lang="en-US" dirty="0" err="1"/>
              <a:t>mediului</a:t>
            </a:r>
            <a:r>
              <a:rPr lang="en-US" dirty="0"/>
              <a:t> </a:t>
            </a:r>
            <a:r>
              <a:rPr lang="en-US" dirty="0" err="1"/>
              <a:t>activ</a:t>
            </a:r>
            <a:r>
              <a:rPr lang="en-US" dirty="0"/>
              <a:t> </a:t>
            </a:r>
            <a:r>
              <a:rPr lang="en-US" dirty="0" err="1"/>
              <a:t>excitabil</a:t>
            </a:r>
            <a:r>
              <a:rPr lang="en-US" dirty="0"/>
              <a:t>, la care a </a:t>
            </a:r>
            <a:r>
              <a:rPr lang="en-US" dirty="0" err="1"/>
              <a:t>ajuns</a:t>
            </a:r>
            <a:r>
              <a:rPr lang="en-US" dirty="0"/>
              <a:t> </a:t>
            </a:r>
            <a:r>
              <a:rPr lang="en-US" dirty="0" err="1"/>
              <a:t>excitația</a:t>
            </a:r>
            <a:r>
              <a:rPr lang="en-US" dirty="0"/>
              <a:t>, </a:t>
            </a:r>
            <a:r>
              <a:rPr lang="en-US" dirty="0" err="1"/>
              <a:t>potențialul</a:t>
            </a:r>
            <a:r>
              <a:rPr lang="en-US" dirty="0"/>
              <a:t> de </a:t>
            </a:r>
            <a:r>
              <a:rPr lang="en-US" dirty="0" err="1"/>
              <a:t>acțiune</a:t>
            </a:r>
            <a:r>
              <a:rPr lang="en-US" dirty="0"/>
              <a:t> </a:t>
            </a:r>
            <a:r>
              <a:rPr lang="en-US" dirty="0" err="1"/>
              <a:t>este</a:t>
            </a:r>
            <a:r>
              <a:rPr lang="en-US" dirty="0"/>
              <a:t> </a:t>
            </a:r>
            <a:r>
              <a:rPr lang="en-US" dirty="0" err="1"/>
              <a:t>generat</a:t>
            </a:r>
            <a:r>
              <a:rPr lang="en-US" dirty="0"/>
              <a:t> din nou. </a:t>
            </a:r>
            <a:r>
              <a:rPr lang="en-US" dirty="0" err="1"/>
              <a:t>Fibrele</a:t>
            </a:r>
            <a:r>
              <a:rPr lang="en-US" dirty="0"/>
              <a:t> </a:t>
            </a:r>
            <a:r>
              <a:rPr lang="en-US" dirty="0" err="1"/>
              <a:t>musculare</a:t>
            </a:r>
            <a:r>
              <a:rPr lang="en-US" dirty="0"/>
              <a:t> </a:t>
            </a:r>
            <a:r>
              <a:rPr lang="en-US" dirty="0" err="1"/>
              <a:t>și</a:t>
            </a:r>
            <a:r>
              <a:rPr lang="en-US" dirty="0"/>
              <a:t> </a:t>
            </a:r>
            <a:r>
              <a:rPr lang="en-US" dirty="0" err="1"/>
              <a:t>nervoase</a:t>
            </a:r>
            <a:r>
              <a:rPr lang="en-US" dirty="0"/>
              <a:t> sunt </a:t>
            </a:r>
            <a:r>
              <a:rPr lang="en-US" dirty="0" err="1"/>
              <a:t>medii</a:t>
            </a:r>
            <a:r>
              <a:rPr lang="en-US" dirty="0"/>
              <a:t> cu </a:t>
            </a:r>
            <a:r>
              <a:rPr lang="en-US" dirty="0" err="1"/>
              <a:t>surse</a:t>
            </a:r>
            <a:r>
              <a:rPr lang="en-US" dirty="0"/>
              <a:t> </a:t>
            </a:r>
            <a:r>
              <a:rPr lang="en-US" dirty="0" err="1"/>
              <a:t>distribuite</a:t>
            </a:r>
            <a:r>
              <a:rPr lang="en-US" dirty="0"/>
              <a:t> de </a:t>
            </a:r>
            <a:r>
              <a:rPr lang="en-US" dirty="0" err="1"/>
              <a:t>energie</a:t>
            </a:r>
            <a:r>
              <a:rPr lang="en-US" dirty="0"/>
              <a:t> ale </a:t>
            </a:r>
            <a:r>
              <a:rPr lang="en-US" dirty="0" err="1"/>
              <a:t>metabolismului</a:t>
            </a:r>
            <a:r>
              <a:rPr lang="en-US" dirty="0"/>
              <a:t> </a:t>
            </a:r>
            <a:r>
              <a:rPr lang="en-US" dirty="0" err="1"/>
              <a:t>celular</a:t>
            </a:r>
            <a:r>
              <a:rPr lang="en-US" dirty="0"/>
              <a:t>. Se </a:t>
            </a:r>
            <a:r>
              <a:rPr lang="en-US" dirty="0" err="1"/>
              <a:t>crede</a:t>
            </a:r>
            <a:r>
              <a:rPr lang="en-US" dirty="0"/>
              <a:t> </a:t>
            </a:r>
            <a:r>
              <a:rPr lang="en-US" dirty="0" err="1"/>
              <a:t>că</a:t>
            </a:r>
            <a:r>
              <a:rPr lang="en-US" dirty="0"/>
              <a:t> </a:t>
            </a:r>
            <a:r>
              <a:rPr lang="en-US" dirty="0" err="1"/>
              <a:t>în</a:t>
            </a:r>
            <a:r>
              <a:rPr lang="en-US" dirty="0"/>
              <a:t> </a:t>
            </a:r>
            <a:r>
              <a:rPr lang="en-US" dirty="0" err="1"/>
              <a:t>timpul</a:t>
            </a:r>
            <a:r>
              <a:rPr lang="en-US" dirty="0"/>
              <a:t> </a:t>
            </a:r>
            <a:r>
              <a:rPr lang="en-US" dirty="0" err="1"/>
              <a:t>propagării</a:t>
            </a:r>
            <a:r>
              <a:rPr lang="en-US" dirty="0"/>
              <a:t> </a:t>
            </a:r>
            <a:r>
              <a:rPr lang="en-US" dirty="0" err="1"/>
              <a:t>unei</a:t>
            </a:r>
            <a:r>
              <a:rPr lang="en-US" dirty="0"/>
              <a:t> </a:t>
            </a:r>
            <a:r>
              <a:rPr lang="en-US" dirty="0" err="1"/>
              <a:t>unde</a:t>
            </a:r>
            <a:r>
              <a:rPr lang="en-US" dirty="0"/>
              <a:t> </a:t>
            </a:r>
            <a:r>
              <a:rPr lang="en-US" dirty="0" err="1"/>
              <a:t>în</a:t>
            </a:r>
            <a:r>
              <a:rPr lang="en-US" dirty="0"/>
              <a:t> </a:t>
            </a:r>
            <a:r>
              <a:rPr lang="en-US" dirty="0" err="1"/>
              <a:t>medii</a:t>
            </a:r>
            <a:r>
              <a:rPr lang="en-US" dirty="0"/>
              <a:t> active, nu are loc </a:t>
            </a:r>
            <a:r>
              <a:rPr lang="en-US" dirty="0" err="1"/>
              <a:t>niciun</a:t>
            </a:r>
            <a:r>
              <a:rPr lang="en-US" dirty="0"/>
              <a:t> transfer de </a:t>
            </a:r>
            <a:r>
              <a:rPr lang="en-US" dirty="0" err="1"/>
              <a:t>energie</a:t>
            </a:r>
            <a:r>
              <a:rPr lang="en-US" dirty="0"/>
              <a:t>. Energia nu </a:t>
            </a:r>
            <a:r>
              <a:rPr lang="en-US" dirty="0" err="1"/>
              <a:t>este</a:t>
            </a:r>
            <a:r>
              <a:rPr lang="en-US" dirty="0"/>
              <a:t> </a:t>
            </a:r>
            <a:r>
              <a:rPr lang="en-US" dirty="0" err="1"/>
              <a:t>transferată</a:t>
            </a:r>
            <a:r>
              <a:rPr lang="en-US" dirty="0"/>
              <a:t>, ci </a:t>
            </a:r>
            <a:r>
              <a:rPr lang="en-US" dirty="0" err="1"/>
              <a:t>este</a:t>
            </a:r>
            <a:r>
              <a:rPr lang="en-US" dirty="0"/>
              <a:t> </a:t>
            </a:r>
            <a:r>
              <a:rPr lang="en-US" dirty="0" err="1"/>
              <a:t>eliberată</a:t>
            </a:r>
            <a:r>
              <a:rPr lang="en-US" dirty="0"/>
              <a:t> </a:t>
            </a:r>
            <a:r>
              <a:rPr lang="en-US" dirty="0" err="1"/>
              <a:t>atunci</a:t>
            </a:r>
            <a:r>
              <a:rPr lang="en-US" dirty="0"/>
              <a:t> </a:t>
            </a:r>
            <a:r>
              <a:rPr lang="en-US" dirty="0" err="1"/>
              <a:t>când</a:t>
            </a:r>
            <a:r>
              <a:rPr lang="en-US" dirty="0"/>
              <a:t> </a:t>
            </a:r>
            <a:r>
              <a:rPr lang="en-US" dirty="0" err="1"/>
              <a:t>excitația</a:t>
            </a:r>
            <a:r>
              <a:rPr lang="en-US" dirty="0"/>
              <a:t> </a:t>
            </a:r>
            <a:r>
              <a:rPr lang="en-US" dirty="0" err="1"/>
              <a:t>ajunge</a:t>
            </a:r>
            <a:r>
              <a:rPr lang="en-US" dirty="0"/>
              <a:t> </a:t>
            </a:r>
            <a:r>
              <a:rPr lang="en-US" dirty="0" err="1"/>
              <a:t>în</a:t>
            </a:r>
            <a:r>
              <a:rPr lang="en-US" dirty="0"/>
              <a:t> zona </a:t>
            </a:r>
            <a:r>
              <a:rPr lang="en-US" dirty="0" err="1"/>
              <a:t>mediului</a:t>
            </a:r>
            <a:r>
              <a:rPr lang="en-US" dirty="0"/>
              <a:t> </a:t>
            </a:r>
            <a:r>
              <a:rPr lang="en-US" dirty="0" err="1"/>
              <a:t>activ</a:t>
            </a:r>
            <a:r>
              <a:rPr lang="en-US" dirty="0"/>
              <a:t> MA. </a:t>
            </a:r>
          </a:p>
          <a:p>
            <a:r>
              <a:rPr lang="en-US" b="1" dirty="0" err="1"/>
              <a:t>Analogie</a:t>
            </a:r>
            <a:r>
              <a:rPr lang="en-US" b="1" dirty="0"/>
              <a:t> </a:t>
            </a:r>
            <a:r>
              <a:rPr lang="en-US" dirty="0"/>
              <a:t>- </a:t>
            </a:r>
            <a:r>
              <a:rPr lang="en-US" dirty="0" err="1"/>
              <a:t>incendiu</a:t>
            </a:r>
            <a:r>
              <a:rPr lang="en-US" dirty="0"/>
              <a:t> </a:t>
            </a:r>
            <a:r>
              <a:rPr lang="en-US" dirty="0" err="1"/>
              <a:t>în</a:t>
            </a:r>
            <a:r>
              <a:rPr lang="en-US" dirty="0"/>
              <a:t> </a:t>
            </a:r>
            <a:r>
              <a:rPr lang="en-US" dirty="0" err="1"/>
              <a:t>stepă</a:t>
            </a:r>
            <a:r>
              <a:rPr lang="en-US" dirty="0"/>
              <a:t>. </a:t>
            </a:r>
            <a:r>
              <a:rPr lang="en-US" dirty="0" err="1"/>
              <a:t>Flacăra</a:t>
            </a:r>
            <a:r>
              <a:rPr lang="en-US" dirty="0"/>
              <a:t> se </a:t>
            </a:r>
            <a:r>
              <a:rPr lang="en-US" dirty="0" err="1"/>
              <a:t>răspândește</a:t>
            </a:r>
            <a:r>
              <a:rPr lang="en-US" dirty="0"/>
              <a:t> pe o </a:t>
            </a:r>
            <a:r>
              <a:rPr lang="en-US" dirty="0" err="1"/>
              <a:t>zonă</a:t>
            </a:r>
            <a:r>
              <a:rPr lang="en-US" dirty="0"/>
              <a:t> cu </a:t>
            </a:r>
            <a:r>
              <a:rPr lang="en-US" dirty="0" err="1"/>
              <a:t>rezerve</a:t>
            </a:r>
            <a:r>
              <a:rPr lang="en-US" dirty="0"/>
              <a:t> de </a:t>
            </a:r>
            <a:r>
              <a:rPr lang="en-US" dirty="0" err="1"/>
              <a:t>energie</a:t>
            </a:r>
            <a:r>
              <a:rPr lang="en-US" dirty="0"/>
              <a:t> </a:t>
            </a:r>
            <a:r>
              <a:rPr lang="en-US" dirty="0" err="1"/>
              <a:t>distribuite</a:t>
            </a:r>
            <a:r>
              <a:rPr lang="en-US" dirty="0"/>
              <a:t> (</a:t>
            </a:r>
            <a:r>
              <a:rPr lang="en-US" dirty="0" err="1"/>
              <a:t>iarbă</a:t>
            </a:r>
            <a:r>
              <a:rPr lang="en-US" dirty="0"/>
              <a:t> </a:t>
            </a:r>
            <a:r>
              <a:rPr lang="en-US" dirty="0" err="1"/>
              <a:t>uscată</a:t>
            </a:r>
            <a:r>
              <a:rPr lang="en-US" dirty="0"/>
              <a:t>). </a:t>
            </a:r>
            <a:r>
              <a:rPr lang="en-US" dirty="0" err="1"/>
              <a:t>Fiecare</a:t>
            </a:r>
            <a:r>
              <a:rPr lang="en-US" dirty="0"/>
              <a:t> element ulterior (fir de </a:t>
            </a:r>
            <a:r>
              <a:rPr lang="en-US" dirty="0" err="1"/>
              <a:t>iarbă</a:t>
            </a:r>
            <a:r>
              <a:rPr lang="en-US" dirty="0"/>
              <a:t> </a:t>
            </a:r>
            <a:r>
              <a:rPr lang="en-US" dirty="0" err="1"/>
              <a:t>uscat</a:t>
            </a:r>
            <a:r>
              <a:rPr lang="en-US" dirty="0"/>
              <a:t>) </a:t>
            </a:r>
            <a:r>
              <a:rPr lang="en-US" dirty="0" err="1"/>
              <a:t>este</a:t>
            </a:r>
            <a:r>
              <a:rPr lang="en-US" dirty="0"/>
              <a:t> </a:t>
            </a:r>
            <a:r>
              <a:rPr lang="en-US" dirty="0" err="1"/>
              <a:t>aprins</a:t>
            </a:r>
            <a:r>
              <a:rPr lang="en-US" dirty="0"/>
              <a:t> de </a:t>
            </a:r>
            <a:r>
              <a:rPr lang="en-US" dirty="0" err="1"/>
              <a:t>precedentul</a:t>
            </a:r>
            <a:r>
              <a:rPr lang="en-US" dirty="0"/>
              <a:t>. </a:t>
            </a:r>
            <a:r>
              <a:rPr lang="en-US" dirty="0" err="1"/>
              <a:t>Și</a:t>
            </a:r>
            <a:r>
              <a:rPr lang="en-US" dirty="0"/>
              <a:t> </a:t>
            </a:r>
            <a:r>
              <a:rPr lang="en-US" dirty="0" err="1"/>
              <a:t>astfel</a:t>
            </a:r>
            <a:r>
              <a:rPr lang="en-US" dirty="0"/>
              <a:t>, </a:t>
            </a:r>
            <a:r>
              <a:rPr lang="en-US" dirty="0" err="1"/>
              <a:t>frontul</a:t>
            </a:r>
            <a:r>
              <a:rPr lang="en-US" dirty="0"/>
              <a:t> </a:t>
            </a:r>
            <a:r>
              <a:rPr lang="en-US" dirty="0" err="1"/>
              <a:t>undei</a:t>
            </a:r>
            <a:r>
              <a:rPr lang="en-US" dirty="0"/>
              <a:t> de </a:t>
            </a:r>
            <a:r>
              <a:rPr lang="en-US" dirty="0" err="1"/>
              <a:t>excitație</a:t>
            </a:r>
            <a:r>
              <a:rPr lang="en-US" dirty="0"/>
              <a:t> (</a:t>
            </a:r>
            <a:r>
              <a:rPr lang="en-US" dirty="0" err="1"/>
              <a:t>flacăra</a:t>
            </a:r>
            <a:r>
              <a:rPr lang="en-US" dirty="0"/>
              <a:t>) se </a:t>
            </a:r>
            <a:r>
              <a:rPr lang="en-US" dirty="0" err="1"/>
              <a:t>răspândește</a:t>
            </a:r>
            <a:r>
              <a:rPr lang="en-US" dirty="0"/>
              <a:t> pe </a:t>
            </a:r>
            <a:r>
              <a:rPr lang="en-US" dirty="0" err="1"/>
              <a:t>mediul</a:t>
            </a:r>
            <a:r>
              <a:rPr lang="en-US" dirty="0"/>
              <a:t> </a:t>
            </a:r>
            <a:r>
              <a:rPr lang="en-US" dirty="0" err="1"/>
              <a:t>activ</a:t>
            </a:r>
            <a:r>
              <a:rPr lang="en-US" dirty="0"/>
              <a:t> (</a:t>
            </a:r>
            <a:r>
              <a:rPr lang="en-US" dirty="0" err="1"/>
              <a:t>stepa</a:t>
            </a:r>
            <a:r>
              <a:rPr lang="en-US" dirty="0"/>
              <a:t>). </a:t>
            </a:r>
          </a:p>
          <a:p>
            <a:r>
              <a:rPr lang="en-US" dirty="0" err="1"/>
              <a:t>Într</a:t>
            </a:r>
            <a:r>
              <a:rPr lang="en-US" dirty="0"/>
              <a:t>-un </a:t>
            </a:r>
            <a:r>
              <a:rPr lang="en-US" dirty="0" err="1"/>
              <a:t>sistem</a:t>
            </a:r>
            <a:r>
              <a:rPr lang="en-US" dirty="0"/>
              <a:t> real, o </a:t>
            </a:r>
            <a:r>
              <a:rPr lang="en-US" dirty="0" err="1"/>
              <a:t>parte</a:t>
            </a:r>
            <a:r>
              <a:rPr lang="en-US" dirty="0"/>
              <a:t> din </a:t>
            </a:r>
            <a:r>
              <a:rPr lang="en-US" dirty="0" err="1"/>
              <a:t>energia</a:t>
            </a:r>
            <a:r>
              <a:rPr lang="en-US" dirty="0"/>
              <a:t> </a:t>
            </a:r>
            <a:r>
              <a:rPr lang="en-US" dirty="0" err="1"/>
              <a:t>proprie</a:t>
            </a:r>
            <a:r>
              <a:rPr lang="en-US" dirty="0"/>
              <a:t> a </a:t>
            </a:r>
            <a:r>
              <a:rPr lang="en-US" dirty="0" err="1"/>
              <a:t>elementului</a:t>
            </a:r>
            <a:r>
              <a:rPr lang="en-US" dirty="0"/>
              <a:t> </a:t>
            </a:r>
            <a:r>
              <a:rPr lang="el-GR" dirty="0"/>
              <a:t>Δ</a:t>
            </a:r>
            <a:r>
              <a:rPr lang="en-US" dirty="0"/>
              <a:t>E </a:t>
            </a:r>
            <a:r>
              <a:rPr lang="en-US" dirty="0" err="1"/>
              <a:t>este</a:t>
            </a:r>
            <a:r>
              <a:rPr lang="en-US" dirty="0"/>
              <a:t> </a:t>
            </a:r>
            <a:r>
              <a:rPr lang="en-US" dirty="0" err="1"/>
              <a:t>cheltuită</a:t>
            </a:r>
            <a:r>
              <a:rPr lang="en-US" dirty="0"/>
              <a:t> </a:t>
            </a:r>
            <a:r>
              <a:rPr lang="en-US" dirty="0" err="1"/>
              <a:t>pentru</a:t>
            </a:r>
            <a:r>
              <a:rPr lang="en-US" dirty="0"/>
              <a:t> </a:t>
            </a:r>
            <a:r>
              <a:rPr lang="en-US" dirty="0" err="1"/>
              <a:t>excitarea</a:t>
            </a:r>
            <a:r>
              <a:rPr lang="en-US" dirty="0"/>
              <a:t> </a:t>
            </a:r>
            <a:r>
              <a:rPr lang="en-US" dirty="0" err="1"/>
              <a:t>elementului</a:t>
            </a:r>
            <a:r>
              <a:rPr lang="en-US" dirty="0"/>
              <a:t> ulterior </a:t>
            </a:r>
            <a:r>
              <a:rPr lang="en-US" dirty="0" err="1"/>
              <a:t>elementului</a:t>
            </a:r>
            <a:r>
              <a:rPr lang="en-US" dirty="0"/>
              <a:t>, care la </a:t>
            </a:r>
            <a:r>
              <a:rPr lang="en-US" dirty="0" err="1"/>
              <a:t>rândul</a:t>
            </a:r>
            <a:r>
              <a:rPr lang="en-US" dirty="0"/>
              <a:t> </a:t>
            </a:r>
            <a:r>
              <a:rPr lang="en-US" dirty="0" err="1"/>
              <a:t>său</a:t>
            </a:r>
            <a:r>
              <a:rPr lang="en-US" dirty="0"/>
              <a:t> </a:t>
            </a:r>
            <a:r>
              <a:rPr lang="en-US" dirty="0" err="1"/>
              <a:t>eliberează</a:t>
            </a:r>
            <a:r>
              <a:rPr lang="en-US" dirty="0"/>
              <a:t> propria </a:t>
            </a:r>
            <a:r>
              <a:rPr lang="en-US" dirty="0" err="1"/>
              <a:t>energie</a:t>
            </a:r>
            <a:r>
              <a:rPr lang="en-US" dirty="0"/>
              <a:t> E. În </a:t>
            </a:r>
            <a:r>
              <a:rPr lang="en-US" dirty="0" err="1"/>
              <a:t>acest</a:t>
            </a:r>
            <a:r>
              <a:rPr lang="en-US" dirty="0"/>
              <a:t> </a:t>
            </a:r>
            <a:r>
              <a:rPr lang="en-US" dirty="0" err="1"/>
              <a:t>caz</a:t>
            </a:r>
            <a:r>
              <a:rPr lang="en-US" dirty="0"/>
              <a:t>, </a:t>
            </a:r>
            <a:r>
              <a:rPr lang="en-US" dirty="0" err="1"/>
              <a:t>inegalitatea</a:t>
            </a:r>
            <a:r>
              <a:rPr lang="en-US" dirty="0"/>
              <a:t> </a:t>
            </a:r>
            <a:r>
              <a:rPr lang="el-GR" dirty="0"/>
              <a:t>Δ</a:t>
            </a:r>
            <a:r>
              <a:rPr lang="en-US" dirty="0"/>
              <a:t>E « E </a:t>
            </a:r>
            <a:r>
              <a:rPr lang="en-US" dirty="0" err="1"/>
              <a:t>va</a:t>
            </a:r>
            <a:r>
              <a:rPr lang="en-US" dirty="0"/>
              <a:t> fi </a:t>
            </a:r>
            <a:r>
              <a:rPr lang="en-US" dirty="0" err="1"/>
              <a:t>îndeplinită</a:t>
            </a:r>
            <a:r>
              <a:rPr lang="en-US" dirty="0"/>
              <a:t> </a:t>
            </a:r>
            <a:r>
              <a:rPr lang="en-US" dirty="0" err="1"/>
              <a:t>în</a:t>
            </a:r>
            <a:r>
              <a:rPr lang="en-US" dirty="0"/>
              <a:t> </a:t>
            </a:r>
            <a:r>
              <a:rPr lang="en-US" dirty="0" err="1"/>
              <a:t>mediile</a:t>
            </a:r>
            <a:r>
              <a:rPr lang="en-US" dirty="0"/>
              <a:t> active. </a:t>
            </a:r>
          </a:p>
          <a:p>
            <a:endParaRPr lang="en-US" dirty="0"/>
          </a:p>
        </p:txBody>
      </p:sp>
    </p:spTree>
    <p:extLst>
      <p:ext uri="{BB962C8B-B14F-4D97-AF65-F5344CB8AC3E}">
        <p14:creationId xmlns:p14="http://schemas.microsoft.com/office/powerpoint/2010/main" val="3936213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D398C-8AF0-3A86-71C3-993407EBD387}"/>
              </a:ext>
            </a:extLst>
          </p:cNvPr>
          <p:cNvSpPr>
            <a:spLocks noGrp="1"/>
          </p:cNvSpPr>
          <p:nvPr>
            <p:ph idx="1"/>
          </p:nvPr>
        </p:nvSpPr>
        <p:spPr>
          <a:xfrm>
            <a:off x="546847" y="493059"/>
            <a:ext cx="11107271" cy="6042212"/>
          </a:xfrm>
        </p:spPr>
        <p:txBody>
          <a:bodyPr>
            <a:normAutofit/>
          </a:bodyPr>
          <a:lstStyle/>
          <a:p>
            <a:pPr algn="just"/>
            <a:r>
              <a:rPr lang="en-US" sz="2400" dirty="0" err="1"/>
              <a:t>Pentru</a:t>
            </a:r>
            <a:r>
              <a:rPr lang="en-US" sz="2400" dirty="0"/>
              <a:t> a </a:t>
            </a:r>
            <a:r>
              <a:rPr lang="en-US" sz="2400" dirty="0" err="1"/>
              <a:t>descrie</a:t>
            </a:r>
            <a:r>
              <a:rPr lang="en-US" sz="2400" dirty="0"/>
              <a:t> </a:t>
            </a:r>
            <a:r>
              <a:rPr lang="en-US" sz="2400" dirty="0" err="1"/>
              <a:t>procesul</a:t>
            </a:r>
            <a:r>
              <a:rPr lang="en-US" sz="2400" dirty="0"/>
              <a:t> de </a:t>
            </a:r>
            <a:r>
              <a:rPr lang="en-US" sz="2400" dirty="0" err="1"/>
              <a:t>propagare</a:t>
            </a:r>
            <a:r>
              <a:rPr lang="en-US" sz="2400" dirty="0"/>
              <a:t> a </a:t>
            </a:r>
            <a:r>
              <a:rPr lang="en-US" sz="2400" dirty="0" err="1"/>
              <a:t>unui</a:t>
            </a:r>
            <a:r>
              <a:rPr lang="en-US" sz="2400" dirty="0"/>
              <a:t> </a:t>
            </a:r>
            <a:r>
              <a:rPr lang="en-US" sz="2400" dirty="0" err="1"/>
              <a:t>impuls</a:t>
            </a:r>
            <a:r>
              <a:rPr lang="en-US" sz="2400" dirty="0"/>
              <a:t> </a:t>
            </a:r>
            <a:r>
              <a:rPr lang="en-US" sz="2400" dirty="0" err="1"/>
              <a:t>nervos</a:t>
            </a:r>
            <a:r>
              <a:rPr lang="en-US" sz="2400" dirty="0"/>
              <a:t> de-a </a:t>
            </a:r>
            <a:r>
              <a:rPr lang="en-US" sz="2400" dirty="0" err="1"/>
              <a:t>lungul</a:t>
            </a:r>
            <a:r>
              <a:rPr lang="en-US" sz="2400" dirty="0"/>
              <a:t> </a:t>
            </a:r>
            <a:r>
              <a:rPr lang="en-US" sz="2400" dirty="0" err="1"/>
              <a:t>unui</a:t>
            </a:r>
            <a:r>
              <a:rPr lang="en-US" sz="2400" dirty="0"/>
              <a:t> axon, ne </a:t>
            </a:r>
            <a:r>
              <a:rPr lang="en-US" sz="2400" dirty="0" err="1"/>
              <a:t>vom</a:t>
            </a:r>
            <a:r>
              <a:rPr lang="en-US" sz="2400" dirty="0"/>
              <a:t> </a:t>
            </a:r>
            <a:r>
              <a:rPr lang="en-US" sz="2400" dirty="0" err="1"/>
              <a:t>imagina</a:t>
            </a:r>
            <a:r>
              <a:rPr lang="en-US" sz="2400" dirty="0"/>
              <a:t> </a:t>
            </a:r>
            <a:r>
              <a:rPr lang="en-US" sz="2400" dirty="0" err="1"/>
              <a:t>curentul</a:t>
            </a:r>
            <a:r>
              <a:rPr lang="en-US" sz="2400" dirty="0"/>
              <a:t> total </a:t>
            </a:r>
            <a:r>
              <a:rPr lang="en-US" sz="2400" dirty="0" err="1"/>
              <a:t>prin</a:t>
            </a:r>
            <a:r>
              <a:rPr lang="en-US" sz="2400" dirty="0"/>
              <a:t> </a:t>
            </a:r>
            <a:r>
              <a:rPr lang="en-US" sz="2400" dirty="0" err="1"/>
              <a:t>membrană</a:t>
            </a:r>
            <a:r>
              <a:rPr lang="en-US" sz="2400" dirty="0"/>
              <a:t> </a:t>
            </a:r>
            <a:r>
              <a:rPr lang="en-US" sz="2400" b="1" dirty="0" err="1">
                <a:solidFill>
                  <a:srgbClr val="FF0000"/>
                </a:solidFill>
              </a:rPr>
              <a:t>Im</a:t>
            </a:r>
            <a:r>
              <a:rPr lang="ro-RO" sz="2400" b="1" dirty="0">
                <a:solidFill>
                  <a:srgbClr val="FF0000"/>
                </a:solidFill>
              </a:rPr>
              <a:t>                       </a:t>
            </a:r>
          </a:p>
          <a:p>
            <a:pPr algn="just"/>
            <a:endParaRPr lang="ro-RO" sz="2000" b="1" dirty="0">
              <a:solidFill>
                <a:srgbClr val="FF0000"/>
              </a:solidFill>
            </a:endParaRPr>
          </a:p>
          <a:p>
            <a:pPr algn="just"/>
            <a:endParaRPr lang="ro-RO" b="1" dirty="0">
              <a:solidFill>
                <a:srgbClr val="FF0000"/>
              </a:solidFill>
            </a:endParaRPr>
          </a:p>
          <a:p>
            <a:pPr marL="0" indent="0" algn="just">
              <a:buNone/>
            </a:pPr>
            <a:r>
              <a:rPr lang="ro-RO" b="1" dirty="0">
                <a:solidFill>
                  <a:srgbClr val="FF0000"/>
                </a:solidFill>
              </a:rPr>
              <a:t>de unde...</a:t>
            </a:r>
            <a:endParaRPr lang="en-US" b="1" dirty="0">
              <a:solidFill>
                <a:srgbClr val="FF0000"/>
              </a:solidFill>
            </a:endParaRPr>
          </a:p>
        </p:txBody>
      </p:sp>
      <p:pic>
        <p:nvPicPr>
          <p:cNvPr id="5" name="Picture 4">
            <a:extLst>
              <a:ext uri="{FF2B5EF4-FFF2-40B4-BE49-F238E27FC236}">
                <a16:creationId xmlns:a16="http://schemas.microsoft.com/office/drawing/2014/main" id="{CC8D08DA-B4AD-124D-B526-C5A904F1AD86}"/>
              </a:ext>
            </a:extLst>
          </p:cNvPr>
          <p:cNvPicPr>
            <a:picLocks noChangeAspect="1"/>
          </p:cNvPicPr>
          <p:nvPr/>
        </p:nvPicPr>
        <p:blipFill>
          <a:blip r:embed="rId2"/>
          <a:stretch>
            <a:fillRect/>
          </a:stretch>
        </p:blipFill>
        <p:spPr>
          <a:xfrm>
            <a:off x="5491585" y="1361188"/>
            <a:ext cx="1474838" cy="687141"/>
          </a:xfrm>
          <a:prstGeom prst="rect">
            <a:avLst/>
          </a:prstGeom>
        </p:spPr>
      </p:pic>
      <p:pic>
        <p:nvPicPr>
          <p:cNvPr id="7" name="Picture 6">
            <a:extLst>
              <a:ext uri="{FF2B5EF4-FFF2-40B4-BE49-F238E27FC236}">
                <a16:creationId xmlns:a16="http://schemas.microsoft.com/office/drawing/2014/main" id="{9658F511-79EE-7947-3813-20C43C8F8F68}"/>
              </a:ext>
            </a:extLst>
          </p:cNvPr>
          <p:cNvPicPr>
            <a:picLocks noChangeAspect="1"/>
          </p:cNvPicPr>
          <p:nvPr/>
        </p:nvPicPr>
        <p:blipFill>
          <a:blip r:embed="rId3"/>
          <a:stretch>
            <a:fillRect/>
          </a:stretch>
        </p:blipFill>
        <p:spPr>
          <a:xfrm>
            <a:off x="4071668" y="3131075"/>
            <a:ext cx="5496667" cy="746460"/>
          </a:xfrm>
          <a:prstGeom prst="rect">
            <a:avLst/>
          </a:prstGeom>
        </p:spPr>
      </p:pic>
    </p:spTree>
    <p:extLst>
      <p:ext uri="{BB962C8B-B14F-4D97-AF65-F5344CB8AC3E}">
        <p14:creationId xmlns:p14="http://schemas.microsoft.com/office/powerpoint/2010/main" val="3783387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1E96-047F-53CB-2C56-13032743E6CB}"/>
              </a:ext>
            </a:extLst>
          </p:cNvPr>
          <p:cNvSpPr>
            <a:spLocks noGrp="1"/>
          </p:cNvSpPr>
          <p:nvPr>
            <p:ph type="title"/>
          </p:nvPr>
        </p:nvSpPr>
        <p:spPr>
          <a:xfrm>
            <a:off x="1530145" y="527359"/>
            <a:ext cx="9131710" cy="799998"/>
          </a:xfrm>
        </p:spPr>
        <p:txBody>
          <a:bodyPr>
            <a:normAutofit/>
          </a:bodyPr>
          <a:lstStyle/>
          <a:p>
            <a:r>
              <a:rPr lang="en-US" sz="4000" b="1" dirty="0" err="1"/>
              <a:t>Proprietățile</a:t>
            </a:r>
            <a:r>
              <a:rPr lang="en-US" sz="4000" b="1" dirty="0"/>
              <a:t> de </a:t>
            </a:r>
            <a:r>
              <a:rPr lang="en-US" sz="4000" b="1" dirty="0" err="1"/>
              <a:t>bază</a:t>
            </a:r>
            <a:r>
              <a:rPr lang="en-US" sz="4000" b="1" dirty="0"/>
              <a:t> ale </a:t>
            </a:r>
            <a:r>
              <a:rPr lang="en-US" sz="4000" b="1" dirty="0" err="1"/>
              <a:t>autoundelor</a:t>
            </a:r>
            <a:r>
              <a:rPr lang="en-US" sz="4000" b="1" dirty="0"/>
              <a:t> </a:t>
            </a:r>
            <a:r>
              <a:rPr lang="en-US" sz="4000" b="1" dirty="0" err="1"/>
              <a:t>în</a:t>
            </a:r>
            <a:r>
              <a:rPr lang="en-US" sz="4000" b="1" dirty="0"/>
              <a:t> </a:t>
            </a:r>
            <a:r>
              <a:rPr lang="ro-RO" sz="4000" b="1" dirty="0"/>
              <a:t>MA</a:t>
            </a:r>
            <a:endParaRPr lang="en-US" sz="4000" b="1" dirty="0"/>
          </a:p>
        </p:txBody>
      </p:sp>
      <p:sp>
        <p:nvSpPr>
          <p:cNvPr id="3" name="Content Placeholder 2">
            <a:extLst>
              <a:ext uri="{FF2B5EF4-FFF2-40B4-BE49-F238E27FC236}">
                <a16:creationId xmlns:a16="http://schemas.microsoft.com/office/drawing/2014/main" id="{20F577E1-DA3D-820C-B6D7-227342735734}"/>
              </a:ext>
            </a:extLst>
          </p:cNvPr>
          <p:cNvSpPr>
            <a:spLocks noGrp="1"/>
          </p:cNvSpPr>
          <p:nvPr>
            <p:ph idx="1"/>
          </p:nvPr>
        </p:nvSpPr>
        <p:spPr>
          <a:xfrm>
            <a:off x="838200" y="1460091"/>
            <a:ext cx="10515600" cy="2890684"/>
          </a:xfrm>
        </p:spPr>
        <p:txBody>
          <a:bodyPr>
            <a:normAutofit lnSpcReduction="10000"/>
          </a:bodyPr>
          <a:lstStyle/>
          <a:p>
            <a:pPr marL="0" indent="0">
              <a:buNone/>
            </a:pPr>
            <a:r>
              <a:rPr lang="en-US" sz="2600" dirty="0"/>
              <a:t>1. </a:t>
            </a:r>
            <a:r>
              <a:rPr lang="en-US" sz="2600" dirty="0" err="1"/>
              <a:t>Autounda</a:t>
            </a:r>
            <a:r>
              <a:rPr lang="en-US" sz="2600" dirty="0"/>
              <a:t> se </a:t>
            </a:r>
            <a:r>
              <a:rPr lang="en-US" sz="2600" dirty="0" err="1"/>
              <a:t>propagă</a:t>
            </a:r>
            <a:r>
              <a:rPr lang="en-US" sz="2600" dirty="0"/>
              <a:t> </a:t>
            </a:r>
            <a:r>
              <a:rPr lang="en-US" sz="2600" dirty="0" err="1"/>
              <a:t>fără</a:t>
            </a:r>
            <a:r>
              <a:rPr lang="en-US" sz="2600" dirty="0"/>
              <a:t> </a:t>
            </a:r>
            <a:r>
              <a:rPr lang="en-US" sz="2600" dirty="0" err="1"/>
              <a:t>atenuare</a:t>
            </a:r>
            <a:r>
              <a:rPr lang="en-US" sz="2600" dirty="0"/>
              <a:t>.</a:t>
            </a:r>
            <a:endParaRPr lang="ro-RO" sz="2600" dirty="0"/>
          </a:p>
          <a:p>
            <a:pPr marL="0" indent="0">
              <a:buNone/>
            </a:pPr>
            <a:r>
              <a:rPr lang="en-US" sz="2600" dirty="0"/>
              <a:t>2. </a:t>
            </a:r>
            <a:r>
              <a:rPr lang="en-US" sz="2600" dirty="0" err="1"/>
              <a:t>Autoundele</a:t>
            </a:r>
            <a:r>
              <a:rPr lang="en-US" sz="2600" dirty="0"/>
              <a:t> nu </a:t>
            </a:r>
            <a:r>
              <a:rPr lang="en-US" sz="2600" dirty="0" err="1"/>
              <a:t>interferează</a:t>
            </a:r>
            <a:r>
              <a:rPr lang="en-US" sz="2600" dirty="0"/>
              <a:t> </a:t>
            </a:r>
            <a:r>
              <a:rPr lang="en-US" sz="2600" dirty="0" err="1"/>
              <a:t>și</a:t>
            </a:r>
            <a:r>
              <a:rPr lang="en-US" sz="2600" dirty="0"/>
              <a:t> nu sunt </a:t>
            </a:r>
            <a:r>
              <a:rPr lang="en-US" sz="2600" dirty="0" err="1"/>
              <a:t>reflectate</a:t>
            </a:r>
            <a:r>
              <a:rPr lang="en-US" sz="2600" dirty="0"/>
              <a:t> de </a:t>
            </a:r>
            <a:r>
              <a:rPr lang="en-US" sz="2600" dirty="0" err="1"/>
              <a:t>obstacole</a:t>
            </a:r>
            <a:r>
              <a:rPr lang="en-US" sz="2600" dirty="0"/>
              <a:t>.</a:t>
            </a:r>
            <a:endParaRPr lang="ro-RO" sz="2600" dirty="0"/>
          </a:p>
          <a:p>
            <a:pPr marL="0" indent="0">
              <a:buNone/>
            </a:pPr>
            <a:r>
              <a:rPr lang="en-US" sz="2600" dirty="0"/>
              <a:t>3. </a:t>
            </a:r>
            <a:r>
              <a:rPr lang="en-US" sz="2600" dirty="0" err="1"/>
              <a:t>Direcția</a:t>
            </a:r>
            <a:r>
              <a:rPr lang="en-US" sz="2600" dirty="0"/>
              <a:t> de </a:t>
            </a:r>
            <a:r>
              <a:rPr lang="en-US" sz="2600" dirty="0" err="1"/>
              <a:t>propagare</a:t>
            </a:r>
            <a:r>
              <a:rPr lang="en-US" sz="2600" dirty="0"/>
              <a:t> a </a:t>
            </a:r>
            <a:r>
              <a:rPr lang="en-US" sz="2600" dirty="0" err="1"/>
              <a:t>autoundei</a:t>
            </a:r>
            <a:r>
              <a:rPr lang="en-US" sz="2600" dirty="0"/>
              <a:t> </a:t>
            </a:r>
            <a:r>
              <a:rPr lang="en-US" sz="2600" dirty="0" err="1"/>
              <a:t>este</a:t>
            </a:r>
            <a:r>
              <a:rPr lang="en-US" sz="2600" dirty="0"/>
              <a:t> </a:t>
            </a:r>
            <a:r>
              <a:rPr lang="en-US" sz="2600" dirty="0" err="1"/>
              <a:t>determinată</a:t>
            </a:r>
            <a:r>
              <a:rPr lang="en-US" sz="2600" dirty="0"/>
              <a:t> de</a:t>
            </a:r>
            <a:r>
              <a:rPr lang="ro-RO" sz="2600" dirty="0"/>
              <a:t> </a:t>
            </a:r>
            <a:r>
              <a:rPr lang="en-US" sz="2600" dirty="0" err="1"/>
              <a:t>zonele</a:t>
            </a:r>
            <a:r>
              <a:rPr lang="en-US" sz="2600" dirty="0"/>
              <a:t> de </a:t>
            </a:r>
            <a:r>
              <a:rPr lang="en-US" sz="2600" dirty="0" err="1"/>
              <a:t>refractaritate</a:t>
            </a:r>
            <a:r>
              <a:rPr lang="en-US" sz="2600" dirty="0"/>
              <a:t> </a:t>
            </a:r>
            <a:r>
              <a:rPr lang="en-US" sz="2600" dirty="0" err="1"/>
              <a:t>și</a:t>
            </a:r>
            <a:r>
              <a:rPr lang="en-US" sz="2600" dirty="0"/>
              <a:t> </a:t>
            </a:r>
            <a:r>
              <a:rPr lang="en-US" sz="2600" dirty="0" err="1"/>
              <a:t>repaus</a:t>
            </a:r>
            <a:r>
              <a:rPr lang="en-US" sz="2600" dirty="0"/>
              <a:t>.</a:t>
            </a:r>
            <a:endParaRPr lang="ro-RO" sz="2600" dirty="0"/>
          </a:p>
          <a:p>
            <a:pPr marL="0" indent="0">
              <a:buNone/>
            </a:pPr>
            <a:r>
              <a:rPr lang="en-US" sz="2600" dirty="0" err="1"/>
              <a:t>Lungimea</a:t>
            </a:r>
            <a:r>
              <a:rPr lang="en-US" sz="2600" dirty="0"/>
              <a:t> de </a:t>
            </a:r>
            <a:r>
              <a:rPr lang="en-US" sz="2600" dirty="0" err="1"/>
              <a:t>undă</a:t>
            </a:r>
            <a:r>
              <a:rPr lang="en-US" sz="2600" dirty="0"/>
              <a:t> de </a:t>
            </a:r>
            <a:r>
              <a:rPr lang="en-US" sz="2600" dirty="0" err="1"/>
              <a:t>excitație</a:t>
            </a:r>
            <a:r>
              <a:rPr lang="en-US" sz="2600" dirty="0"/>
              <a:t> X </a:t>
            </a:r>
            <a:r>
              <a:rPr lang="en-US" sz="2600" dirty="0" err="1"/>
              <a:t>este</a:t>
            </a:r>
            <a:r>
              <a:rPr lang="en-US" sz="2600" dirty="0"/>
              <a:t> </a:t>
            </a:r>
            <a:r>
              <a:rPr lang="en-US" sz="2600" dirty="0" err="1"/>
              <a:t>determinată</a:t>
            </a:r>
            <a:r>
              <a:rPr lang="en-US" sz="2600" dirty="0"/>
              <a:t> de </a:t>
            </a:r>
            <a:r>
              <a:rPr lang="en-US" sz="2600" dirty="0" err="1"/>
              <a:t>relația</a:t>
            </a:r>
            <a:r>
              <a:rPr lang="ro-RO" sz="2600" dirty="0"/>
              <a:t> </a:t>
            </a:r>
            <a:r>
              <a:rPr lang="en-US" sz="2600" dirty="0" err="1"/>
              <a:t>introdusă</a:t>
            </a:r>
            <a:r>
              <a:rPr lang="en-US" sz="2600" dirty="0"/>
              <a:t> de Wiener:</a:t>
            </a:r>
            <a:endParaRPr lang="ro-RO" sz="2600" dirty="0"/>
          </a:p>
          <a:p>
            <a:pPr marL="0" indent="0">
              <a:buNone/>
            </a:pPr>
            <a:r>
              <a:rPr lang="ro-RO" dirty="0"/>
              <a:t>                                                                 </a:t>
            </a:r>
            <a:r>
              <a:rPr lang="en-US" b="1" dirty="0">
                <a:solidFill>
                  <a:srgbClr val="FF0000"/>
                </a:solidFill>
              </a:rPr>
              <a:t>X = R</a:t>
            </a:r>
            <a:r>
              <a:rPr lang="ro-RO" b="1" dirty="0">
                <a:solidFill>
                  <a:srgbClr val="FF0000"/>
                </a:solidFill>
              </a:rPr>
              <a:t> </a:t>
            </a:r>
            <a:r>
              <a:rPr lang="en-US" b="1" dirty="0">
                <a:solidFill>
                  <a:srgbClr val="FF0000"/>
                </a:solidFill>
              </a:rPr>
              <a:t>-</a:t>
            </a:r>
            <a:r>
              <a:rPr lang="ro-RO" b="1" dirty="0">
                <a:solidFill>
                  <a:srgbClr val="FF0000"/>
                </a:solidFill>
              </a:rPr>
              <a:t> </a:t>
            </a:r>
            <a:r>
              <a:rPr lang="en-US" b="1" dirty="0">
                <a:solidFill>
                  <a:srgbClr val="FF0000"/>
                </a:solidFill>
              </a:rPr>
              <a:t>V </a:t>
            </a:r>
            <a:endParaRPr lang="ro-RO" b="1" dirty="0">
              <a:solidFill>
                <a:srgbClr val="FF0000"/>
              </a:solidFill>
            </a:endParaRPr>
          </a:p>
        </p:txBody>
      </p:sp>
      <p:pic>
        <p:nvPicPr>
          <p:cNvPr id="5" name="Picture 4">
            <a:extLst>
              <a:ext uri="{FF2B5EF4-FFF2-40B4-BE49-F238E27FC236}">
                <a16:creationId xmlns:a16="http://schemas.microsoft.com/office/drawing/2014/main" id="{C51FB181-1B8B-4F01-2148-5E42B7F0A9C0}"/>
              </a:ext>
            </a:extLst>
          </p:cNvPr>
          <p:cNvPicPr>
            <a:picLocks noChangeAspect="1"/>
          </p:cNvPicPr>
          <p:nvPr/>
        </p:nvPicPr>
        <p:blipFill>
          <a:blip r:embed="rId2"/>
          <a:stretch>
            <a:fillRect/>
          </a:stretch>
        </p:blipFill>
        <p:spPr>
          <a:xfrm>
            <a:off x="9561622" y="3991146"/>
            <a:ext cx="2522984" cy="2339495"/>
          </a:xfrm>
          <a:prstGeom prst="rect">
            <a:avLst/>
          </a:prstGeom>
        </p:spPr>
      </p:pic>
      <p:sp>
        <p:nvSpPr>
          <p:cNvPr id="7" name="TextBox 6">
            <a:extLst>
              <a:ext uri="{FF2B5EF4-FFF2-40B4-BE49-F238E27FC236}">
                <a16:creationId xmlns:a16="http://schemas.microsoft.com/office/drawing/2014/main" id="{8A6A5DF2-BD4E-8FF7-EA1B-FEF77EAACC5A}"/>
              </a:ext>
            </a:extLst>
          </p:cNvPr>
          <p:cNvSpPr txBox="1"/>
          <p:nvPr/>
        </p:nvSpPr>
        <p:spPr>
          <a:xfrm>
            <a:off x="498986" y="4760981"/>
            <a:ext cx="8954729" cy="1569660"/>
          </a:xfrm>
          <a:prstGeom prst="rect">
            <a:avLst/>
          </a:prstGeom>
          <a:noFill/>
        </p:spPr>
        <p:txBody>
          <a:bodyPr wrap="square">
            <a:spAutoFit/>
          </a:bodyPr>
          <a:lstStyle/>
          <a:p>
            <a:r>
              <a:rPr lang="en-US" sz="2400" dirty="0"/>
              <a:t>Rezultă  </a:t>
            </a:r>
            <a:r>
              <a:rPr lang="en-US" sz="2400" dirty="0" err="1"/>
              <a:t>că</a:t>
            </a:r>
            <a:r>
              <a:rPr lang="en-US" sz="2400" dirty="0"/>
              <a:t>, </a:t>
            </a:r>
            <a:r>
              <a:rPr lang="en-US" sz="2400" dirty="0" err="1"/>
              <a:t>dacă</a:t>
            </a:r>
            <a:r>
              <a:rPr lang="en-US" sz="2400" dirty="0"/>
              <a:t> </a:t>
            </a:r>
            <a:r>
              <a:rPr lang="en-US" sz="2400" dirty="0" err="1"/>
              <a:t>refractaritatea</a:t>
            </a:r>
            <a:r>
              <a:rPr lang="ro-RO" sz="2400" dirty="0"/>
              <a:t> </a:t>
            </a:r>
            <a:r>
              <a:rPr lang="ro-RO" sz="2400" b="1" dirty="0" err="1"/>
              <a:t>Rc</a:t>
            </a:r>
            <a:r>
              <a:rPr lang="en-US" sz="2400" dirty="0"/>
              <a:t> </a:t>
            </a:r>
            <a:r>
              <a:rPr lang="en-US" sz="2400" dirty="0" err="1"/>
              <a:t>celulelor</a:t>
            </a:r>
            <a:r>
              <a:rPr lang="en-US" sz="2400" dirty="0"/>
              <a:t> </a:t>
            </a:r>
            <a:r>
              <a:rPr lang="en-US" sz="2400" dirty="0" err="1"/>
              <a:t>dintr</a:t>
            </a:r>
            <a:r>
              <a:rPr lang="en-US" sz="2400" dirty="0"/>
              <a:t>-o </a:t>
            </a:r>
            <a:r>
              <a:rPr lang="en-US" sz="2400" dirty="0" err="1"/>
              <a:t>anumită</a:t>
            </a:r>
            <a:r>
              <a:rPr lang="en-US" sz="2400" dirty="0"/>
              <a:t> </a:t>
            </a:r>
            <a:r>
              <a:rPr lang="en-US" sz="2400" dirty="0" err="1"/>
              <a:t>zonă</a:t>
            </a:r>
            <a:r>
              <a:rPr lang="en-US" sz="2400" dirty="0"/>
              <a:t> </a:t>
            </a:r>
            <a:r>
              <a:rPr lang="en-US" sz="2400" dirty="0" err="1"/>
              <a:t>este</a:t>
            </a:r>
            <a:r>
              <a:rPr lang="en-US" sz="2400" dirty="0"/>
              <a:t> </a:t>
            </a:r>
            <a:r>
              <a:rPr lang="en-US" sz="2400" dirty="0" err="1"/>
              <a:t>crescută</a:t>
            </a:r>
            <a:r>
              <a:rPr lang="en-US" sz="2400" dirty="0"/>
              <a:t> </a:t>
            </a:r>
            <a:r>
              <a:rPr lang="en-US" sz="2400" dirty="0" err="1"/>
              <a:t>în</a:t>
            </a:r>
            <a:r>
              <a:rPr lang="en-US" sz="2400" dirty="0"/>
              <a:t> </a:t>
            </a:r>
            <a:r>
              <a:rPr lang="en-US" sz="2400" dirty="0" err="1"/>
              <a:t>comparație</a:t>
            </a:r>
            <a:r>
              <a:rPr lang="en-US" sz="2400" dirty="0"/>
              <a:t> cu </a:t>
            </a:r>
            <a:r>
              <a:rPr lang="en-US" sz="2400" b="1" dirty="0"/>
              <a:t>R</a:t>
            </a:r>
            <a:r>
              <a:rPr lang="en-US" sz="2400" dirty="0"/>
              <a:t> (</a:t>
            </a:r>
            <a:r>
              <a:rPr lang="en-US" sz="2400" dirty="0" err="1"/>
              <a:t>adică</a:t>
            </a:r>
            <a:r>
              <a:rPr lang="en-US" sz="2400" dirty="0"/>
              <a:t> </a:t>
            </a:r>
            <a:r>
              <a:rPr lang="en-US" sz="2400" dirty="0" err="1"/>
              <a:t>durata</a:t>
            </a:r>
            <a:r>
              <a:rPr lang="en-US" sz="2400" dirty="0"/>
              <a:t> </a:t>
            </a:r>
            <a:r>
              <a:rPr lang="en-US" sz="2400" dirty="0" err="1"/>
              <a:t>potențialului</a:t>
            </a:r>
            <a:r>
              <a:rPr lang="en-US" sz="2400" dirty="0"/>
              <a:t> de </a:t>
            </a:r>
            <a:r>
              <a:rPr lang="en-US" sz="2400" dirty="0" err="1"/>
              <a:t>acțiune</a:t>
            </a:r>
            <a:r>
              <a:rPr lang="en-US" sz="2400" dirty="0"/>
              <a:t> </a:t>
            </a:r>
            <a:r>
              <a:rPr lang="en-US" sz="2400" dirty="0" err="1"/>
              <a:t>este</a:t>
            </a:r>
            <a:r>
              <a:rPr lang="en-US" sz="2400" dirty="0"/>
              <a:t> </a:t>
            </a:r>
            <a:r>
              <a:rPr lang="en-US" sz="2400" dirty="0" err="1"/>
              <a:t>mai</a:t>
            </a:r>
            <a:r>
              <a:rPr lang="en-US" sz="2400" dirty="0"/>
              <a:t> </a:t>
            </a:r>
            <a:r>
              <a:rPr lang="en-US" sz="2400" dirty="0" err="1"/>
              <a:t>lungă</a:t>
            </a:r>
            <a:r>
              <a:rPr lang="en-US" sz="2400" dirty="0"/>
              <a:t>), </a:t>
            </a:r>
            <a:r>
              <a:rPr lang="en-US" sz="2400" dirty="0" err="1"/>
              <a:t>atunci</a:t>
            </a:r>
            <a:r>
              <a:rPr lang="en-US" sz="2400" dirty="0"/>
              <a:t> </a:t>
            </a:r>
            <a:r>
              <a:rPr lang="en-US" sz="2400" dirty="0" err="1"/>
              <a:t>lungimea</a:t>
            </a:r>
            <a:r>
              <a:rPr lang="en-US" sz="2400" dirty="0"/>
              <a:t> de </a:t>
            </a:r>
            <a:r>
              <a:rPr lang="en-US" sz="2400" dirty="0" err="1"/>
              <a:t>undă</a:t>
            </a:r>
            <a:r>
              <a:rPr lang="en-US" sz="2400" dirty="0"/>
              <a:t> de </a:t>
            </a:r>
            <a:r>
              <a:rPr lang="en-US" sz="2400" dirty="0" err="1"/>
              <a:t>excitație</a:t>
            </a:r>
            <a:r>
              <a:rPr lang="en-US" sz="2400" dirty="0"/>
              <a:t> </a:t>
            </a:r>
            <a:r>
              <a:rPr lang="en-US" sz="2400" dirty="0" err="1"/>
              <a:t>în</a:t>
            </a:r>
            <a:r>
              <a:rPr lang="en-US" sz="2400" dirty="0"/>
              <a:t> </a:t>
            </a:r>
            <a:r>
              <a:rPr lang="en-US" sz="2400" dirty="0" err="1"/>
              <a:t>această</a:t>
            </a:r>
            <a:r>
              <a:rPr lang="en-US" sz="2400" dirty="0"/>
              <a:t> </a:t>
            </a:r>
            <a:r>
              <a:rPr lang="en-US" sz="2400" dirty="0" err="1"/>
              <a:t>zonă</a:t>
            </a:r>
            <a:r>
              <a:rPr lang="en-US" sz="2400" dirty="0"/>
              <a:t> </a:t>
            </a:r>
            <a:r>
              <a:rPr lang="en-US" sz="2400" dirty="0" err="1"/>
              <a:t>este</a:t>
            </a:r>
            <a:r>
              <a:rPr lang="en-US" sz="2400" dirty="0"/>
              <a:t>, de </a:t>
            </a:r>
            <a:r>
              <a:rPr lang="en-US" sz="2400" dirty="0" err="1"/>
              <a:t>asemenea</a:t>
            </a:r>
            <a:r>
              <a:rPr lang="en-US" sz="2400" dirty="0"/>
              <a:t>, </a:t>
            </a:r>
            <a:r>
              <a:rPr lang="en-US" sz="2400" dirty="0" err="1"/>
              <a:t>mai</a:t>
            </a:r>
            <a:r>
              <a:rPr lang="en-US" sz="2400" dirty="0"/>
              <a:t> </a:t>
            </a:r>
            <a:r>
              <a:rPr lang="en-US" sz="2400" dirty="0" err="1"/>
              <a:t>lungă</a:t>
            </a:r>
            <a:r>
              <a:rPr lang="en-US" sz="2400" dirty="0"/>
              <a:t>: </a:t>
            </a:r>
            <a:r>
              <a:rPr lang="el-GR" sz="2400" b="1" dirty="0"/>
              <a:t>λ</a:t>
            </a:r>
            <a:r>
              <a:rPr lang="en-US" sz="2400" b="1" dirty="0"/>
              <a:t>2 &gt; </a:t>
            </a:r>
            <a:r>
              <a:rPr lang="el-GR" sz="2400" b="1" dirty="0"/>
              <a:t>λ</a:t>
            </a:r>
            <a:r>
              <a:rPr lang="en-US" sz="2400" b="1" dirty="0"/>
              <a:t>1</a:t>
            </a:r>
            <a:r>
              <a:rPr lang="en-US" sz="2400" dirty="0"/>
              <a:t>. </a:t>
            </a:r>
          </a:p>
        </p:txBody>
      </p:sp>
    </p:spTree>
    <p:extLst>
      <p:ext uri="{BB962C8B-B14F-4D97-AF65-F5344CB8AC3E}">
        <p14:creationId xmlns:p14="http://schemas.microsoft.com/office/powerpoint/2010/main" val="1177753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83F9D-1336-3BD7-547E-07D311BCA366}"/>
              </a:ext>
            </a:extLst>
          </p:cNvPr>
          <p:cNvSpPr>
            <a:spLocks noGrp="1"/>
          </p:cNvSpPr>
          <p:nvPr>
            <p:ph idx="1"/>
          </p:nvPr>
        </p:nvSpPr>
        <p:spPr>
          <a:xfrm>
            <a:off x="838200" y="858416"/>
            <a:ext cx="10515600" cy="5318547"/>
          </a:xfrm>
        </p:spPr>
        <p:txBody>
          <a:bodyPr>
            <a:normAutofit lnSpcReduction="10000"/>
          </a:bodyPr>
          <a:lstStyle/>
          <a:p>
            <a:r>
              <a:rPr lang="en-US" b="1" dirty="0" err="1"/>
              <a:t>În</a:t>
            </a:r>
            <a:r>
              <a:rPr lang="en-US" b="1" dirty="0"/>
              <a:t> </a:t>
            </a:r>
            <a:r>
              <a:rPr lang="en-US" b="1" dirty="0" err="1"/>
              <a:t>medii</a:t>
            </a:r>
            <a:r>
              <a:rPr lang="en-US" b="1" dirty="0"/>
              <a:t> </a:t>
            </a:r>
            <a:r>
              <a:rPr lang="en-US" b="1" dirty="0" err="1"/>
              <a:t>omogene</a:t>
            </a:r>
            <a:r>
              <a:rPr lang="en-US" dirty="0"/>
              <a:t>, </a:t>
            </a:r>
            <a:r>
              <a:rPr lang="en-US" dirty="0" err="1"/>
              <a:t>în</a:t>
            </a:r>
            <a:r>
              <a:rPr lang="en-US" dirty="0"/>
              <a:t> care R </a:t>
            </a:r>
            <a:r>
              <a:rPr lang="en-US" dirty="0" err="1"/>
              <a:t>și</a:t>
            </a:r>
            <a:r>
              <a:rPr lang="en-US" dirty="0"/>
              <a:t> V sunt </a:t>
            </a:r>
            <a:r>
              <a:rPr lang="en-US" dirty="0" err="1"/>
              <a:t>aceleași</a:t>
            </a:r>
            <a:r>
              <a:rPr lang="en-US" dirty="0"/>
              <a:t> </a:t>
            </a:r>
            <a:r>
              <a:rPr lang="en-US" dirty="0" err="1"/>
              <a:t>în</a:t>
            </a:r>
            <a:r>
              <a:rPr lang="en-US" dirty="0"/>
              <a:t> </a:t>
            </a:r>
            <a:r>
              <a:rPr lang="en-US" dirty="0" err="1"/>
              <a:t>orice</a:t>
            </a:r>
            <a:r>
              <a:rPr lang="ro-RO" dirty="0"/>
              <a:t> </a:t>
            </a:r>
            <a:r>
              <a:rPr lang="en-US" dirty="0" err="1"/>
              <a:t>zonă</a:t>
            </a:r>
            <a:r>
              <a:rPr lang="en-US" dirty="0"/>
              <a:t>, </a:t>
            </a:r>
            <a:r>
              <a:rPr lang="en-US" b="1" dirty="0" err="1"/>
              <a:t>lungimea</a:t>
            </a:r>
            <a:r>
              <a:rPr lang="en-US" b="1" dirty="0"/>
              <a:t> de </a:t>
            </a:r>
            <a:r>
              <a:rPr lang="en-US" b="1" dirty="0" err="1"/>
              <a:t>undă</a:t>
            </a:r>
            <a:r>
              <a:rPr lang="en-US" b="1" dirty="0"/>
              <a:t> de </a:t>
            </a:r>
            <a:r>
              <a:rPr lang="en-US" b="1" dirty="0" err="1"/>
              <a:t>excitație</a:t>
            </a:r>
            <a:r>
              <a:rPr lang="en-US" b="1" dirty="0"/>
              <a:t> </a:t>
            </a:r>
            <a:r>
              <a:rPr lang="en-US" b="1" dirty="0" err="1"/>
              <a:t>este</a:t>
            </a:r>
            <a:r>
              <a:rPr lang="en-US" b="1" dirty="0"/>
              <a:t> </a:t>
            </a:r>
            <a:r>
              <a:rPr lang="en-US" b="1" dirty="0" err="1"/>
              <a:t>constantă</a:t>
            </a:r>
            <a:r>
              <a:rPr lang="en-US" b="1" dirty="0"/>
              <a:t>.</a:t>
            </a:r>
            <a:r>
              <a:rPr lang="en-US" dirty="0"/>
              <a:t> </a:t>
            </a:r>
            <a:r>
              <a:rPr lang="en-US" dirty="0" err="1"/>
              <a:t>În</a:t>
            </a:r>
            <a:r>
              <a:rPr lang="en-US" dirty="0"/>
              <a:t> </a:t>
            </a:r>
            <a:r>
              <a:rPr lang="en-US" dirty="0" err="1"/>
              <a:t>astfel</a:t>
            </a:r>
            <a:r>
              <a:rPr lang="en-US" dirty="0"/>
              <a:t> de </a:t>
            </a:r>
            <a:r>
              <a:rPr lang="en-US" dirty="0" err="1"/>
              <a:t>medii</a:t>
            </a:r>
            <a:r>
              <a:rPr lang="en-US" dirty="0"/>
              <a:t>, </a:t>
            </a:r>
            <a:r>
              <a:rPr lang="en-US" dirty="0" err="1"/>
              <a:t>două</a:t>
            </a:r>
            <a:r>
              <a:rPr lang="en-US" dirty="0"/>
              <a:t> </a:t>
            </a:r>
            <a:r>
              <a:rPr lang="en-US" dirty="0" err="1"/>
              <a:t>unde</a:t>
            </a:r>
            <a:r>
              <a:rPr lang="en-US" dirty="0"/>
              <a:t> care se </a:t>
            </a:r>
            <a:r>
              <a:rPr lang="en-US" dirty="0" err="1"/>
              <a:t>propagă</a:t>
            </a:r>
            <a:r>
              <a:rPr lang="en-US" dirty="0"/>
              <a:t> </a:t>
            </a:r>
            <a:r>
              <a:rPr lang="en-US" dirty="0" err="1"/>
              <a:t>în</a:t>
            </a:r>
            <a:r>
              <a:rPr lang="en-US" dirty="0"/>
              <a:t> </a:t>
            </a:r>
            <a:r>
              <a:rPr lang="en-US" dirty="0" err="1"/>
              <a:t>sens</a:t>
            </a:r>
            <a:r>
              <a:rPr lang="en-US" dirty="0"/>
              <a:t> invers se </a:t>
            </a:r>
            <a:r>
              <a:rPr lang="en-US" dirty="0" err="1"/>
              <a:t>anulează</a:t>
            </a:r>
            <a:r>
              <a:rPr lang="en-US" dirty="0"/>
              <a:t> </a:t>
            </a:r>
            <a:r>
              <a:rPr lang="en-US" dirty="0" err="1"/>
              <a:t>reciproc</a:t>
            </a:r>
            <a:r>
              <a:rPr lang="en-US" dirty="0"/>
              <a:t>, </a:t>
            </a:r>
            <a:r>
              <a:rPr lang="en-US" dirty="0" err="1"/>
              <a:t>deoarece</a:t>
            </a:r>
            <a:r>
              <a:rPr lang="en-US" dirty="0"/>
              <a:t> </a:t>
            </a:r>
            <a:r>
              <a:rPr lang="en-US" dirty="0" err="1"/>
              <a:t>fiecare</a:t>
            </a:r>
            <a:r>
              <a:rPr lang="en-US" dirty="0"/>
              <a:t> </a:t>
            </a:r>
            <a:r>
              <a:rPr lang="en-US" dirty="0" err="1"/>
              <a:t>undă</a:t>
            </a:r>
            <a:r>
              <a:rPr lang="en-US" dirty="0"/>
              <a:t> </a:t>
            </a:r>
            <a:r>
              <a:rPr lang="en-US" dirty="0" err="1"/>
              <a:t>este</a:t>
            </a:r>
            <a:r>
              <a:rPr lang="en-US" dirty="0"/>
              <a:t> </a:t>
            </a:r>
            <a:r>
              <a:rPr lang="en-US" dirty="0" err="1"/>
              <a:t>suprapusă</a:t>
            </a:r>
            <a:r>
              <a:rPr lang="en-US" dirty="0"/>
              <a:t> </a:t>
            </a:r>
            <a:r>
              <a:rPr lang="en-US" dirty="0" err="1"/>
              <a:t>peste</a:t>
            </a:r>
            <a:r>
              <a:rPr lang="en-US" dirty="0"/>
              <a:t> zona </a:t>
            </a:r>
            <a:r>
              <a:rPr lang="en-US" dirty="0" err="1"/>
              <a:t>neexcitabilă</a:t>
            </a:r>
            <a:r>
              <a:rPr lang="en-US" dirty="0"/>
              <a:t> a </a:t>
            </a:r>
            <a:r>
              <a:rPr lang="en-US" dirty="0" err="1"/>
              <a:t>undei</a:t>
            </a:r>
            <a:r>
              <a:rPr lang="en-US" dirty="0"/>
              <a:t> care se </a:t>
            </a:r>
            <a:r>
              <a:rPr lang="en-US" dirty="0" err="1"/>
              <a:t>propagă</a:t>
            </a:r>
            <a:r>
              <a:rPr lang="en-US" dirty="0"/>
              <a:t> </a:t>
            </a:r>
            <a:r>
              <a:rPr lang="en-US" dirty="0" err="1"/>
              <a:t>în</a:t>
            </a:r>
            <a:r>
              <a:rPr lang="en-US" dirty="0"/>
              <a:t> </a:t>
            </a:r>
            <a:r>
              <a:rPr lang="en-US" dirty="0" err="1"/>
              <a:t>sens</a:t>
            </a:r>
            <a:r>
              <a:rPr lang="en-US" dirty="0"/>
              <a:t> invers</a:t>
            </a:r>
            <a:endParaRPr lang="ro-RO" dirty="0"/>
          </a:p>
          <a:p>
            <a:r>
              <a:rPr lang="ro-RO" dirty="0"/>
              <a:t>Î</a:t>
            </a:r>
            <a:r>
              <a:rPr lang="en-US" dirty="0"/>
              <a:t>n </a:t>
            </a:r>
            <a:r>
              <a:rPr lang="en-US" dirty="0" err="1"/>
              <a:t>mediile</a:t>
            </a:r>
            <a:r>
              <a:rPr lang="en-US" dirty="0"/>
              <a:t> </a:t>
            </a:r>
            <a:r>
              <a:rPr lang="en-US" dirty="0" err="1"/>
              <a:t>eterogene</a:t>
            </a:r>
            <a:r>
              <a:rPr lang="en-US" dirty="0"/>
              <a:t>, </a:t>
            </a:r>
            <a:r>
              <a:rPr lang="en-US" dirty="0" err="1"/>
              <a:t>procesul</a:t>
            </a:r>
            <a:r>
              <a:rPr lang="en-US" dirty="0"/>
              <a:t> de </a:t>
            </a:r>
            <a:r>
              <a:rPr lang="en-US" dirty="0" err="1"/>
              <a:t>propagare</a:t>
            </a:r>
            <a:r>
              <a:rPr lang="en-US" dirty="0"/>
              <a:t> a </a:t>
            </a:r>
            <a:r>
              <a:rPr lang="en-US" dirty="0" err="1"/>
              <a:t>autoundelor</a:t>
            </a:r>
            <a:r>
              <a:rPr lang="ro-RO" dirty="0"/>
              <a:t> </a:t>
            </a:r>
            <a:r>
              <a:rPr lang="en-US" dirty="0" err="1"/>
              <a:t>devine</a:t>
            </a:r>
            <a:r>
              <a:rPr lang="en-US" dirty="0"/>
              <a:t> </a:t>
            </a:r>
            <a:r>
              <a:rPr lang="en-US" dirty="0" err="1"/>
              <a:t>mai</a:t>
            </a:r>
            <a:r>
              <a:rPr lang="en-US" dirty="0"/>
              <a:t> </a:t>
            </a:r>
            <a:r>
              <a:rPr lang="en-US" dirty="0" err="1"/>
              <a:t>complicat</a:t>
            </a:r>
            <a:r>
              <a:rPr lang="en-US" dirty="0"/>
              <a:t>.</a:t>
            </a:r>
            <a:r>
              <a:rPr lang="ro-RO" dirty="0"/>
              <a:t> </a:t>
            </a:r>
            <a:r>
              <a:rPr lang="en-US" dirty="0"/>
              <a:t>Un </a:t>
            </a:r>
            <a:r>
              <a:rPr lang="en-US" dirty="0" err="1"/>
              <a:t>mediu</a:t>
            </a:r>
            <a:r>
              <a:rPr lang="en-US" dirty="0"/>
              <a:t> </a:t>
            </a:r>
            <a:r>
              <a:rPr lang="en-US" dirty="0" err="1"/>
              <a:t>activ</a:t>
            </a:r>
            <a:r>
              <a:rPr lang="en-US" dirty="0"/>
              <a:t> se </a:t>
            </a:r>
            <a:r>
              <a:rPr lang="en-US" dirty="0" err="1"/>
              <a:t>numește</a:t>
            </a:r>
            <a:r>
              <a:rPr lang="en-US" dirty="0"/>
              <a:t> </a:t>
            </a:r>
            <a:r>
              <a:rPr lang="en-US" dirty="0" err="1"/>
              <a:t>eterogen</a:t>
            </a:r>
            <a:r>
              <a:rPr lang="en-US" dirty="0"/>
              <a:t>, </a:t>
            </a:r>
            <a:r>
              <a:rPr lang="en-US" dirty="0" err="1"/>
              <a:t>în</a:t>
            </a:r>
            <a:r>
              <a:rPr lang="en-US" dirty="0"/>
              <a:t> </a:t>
            </a:r>
            <a:r>
              <a:rPr lang="en-US" dirty="0" err="1"/>
              <a:t>diferite</a:t>
            </a:r>
            <a:r>
              <a:rPr lang="en-US" dirty="0"/>
              <a:t> </a:t>
            </a:r>
            <a:r>
              <a:rPr lang="en-US" dirty="0" err="1"/>
              <a:t>părți</a:t>
            </a:r>
            <a:r>
              <a:rPr lang="en-US" dirty="0"/>
              <a:t> ale </a:t>
            </a:r>
            <a:r>
              <a:rPr lang="en-US" dirty="0" err="1"/>
              <a:t>cărui</a:t>
            </a:r>
            <a:r>
              <a:rPr lang="en-US" dirty="0"/>
              <a:t> </a:t>
            </a:r>
            <a:r>
              <a:rPr lang="en-US" dirty="0" err="1"/>
              <a:t>valori</a:t>
            </a:r>
            <a:r>
              <a:rPr lang="en-US" dirty="0"/>
              <a:t> R </a:t>
            </a:r>
            <a:r>
              <a:rPr lang="en-US" dirty="0" err="1"/>
              <a:t>și</a:t>
            </a:r>
            <a:r>
              <a:rPr lang="en-US" dirty="0"/>
              <a:t> V pot fi </a:t>
            </a:r>
            <a:r>
              <a:rPr lang="en-US" dirty="0" err="1"/>
              <a:t>diferite</a:t>
            </a:r>
            <a:r>
              <a:rPr lang="en-US" dirty="0"/>
              <a:t>.</a:t>
            </a:r>
            <a:endParaRPr lang="ro-RO" dirty="0"/>
          </a:p>
          <a:p>
            <a:r>
              <a:rPr lang="en-US" dirty="0" err="1"/>
              <a:t>Mediul</a:t>
            </a:r>
            <a:r>
              <a:rPr lang="en-US" dirty="0"/>
              <a:t> </a:t>
            </a:r>
            <a:r>
              <a:rPr lang="en-US" dirty="0" err="1"/>
              <a:t>activ</a:t>
            </a:r>
            <a:r>
              <a:rPr lang="en-US" dirty="0"/>
              <a:t> al </a:t>
            </a:r>
            <a:r>
              <a:rPr lang="en-US" dirty="0" err="1"/>
              <a:t>corpului</a:t>
            </a:r>
            <a:r>
              <a:rPr lang="en-US" dirty="0"/>
              <a:t>, de </a:t>
            </a:r>
            <a:r>
              <a:rPr lang="en-US" dirty="0" err="1"/>
              <a:t>exemplu</a:t>
            </a:r>
            <a:r>
              <a:rPr lang="en-US" dirty="0"/>
              <a:t>, </a:t>
            </a:r>
            <a:r>
              <a:rPr lang="en-US" dirty="0" err="1"/>
              <a:t>țesutul</a:t>
            </a:r>
            <a:r>
              <a:rPr lang="en-US" dirty="0"/>
              <a:t> muscular, </a:t>
            </a:r>
            <a:r>
              <a:rPr lang="en-US" dirty="0" err="1"/>
              <a:t>este</a:t>
            </a:r>
            <a:r>
              <a:rPr lang="en-US" dirty="0"/>
              <a:t> </a:t>
            </a:r>
            <a:r>
              <a:rPr lang="en-US" dirty="0" err="1"/>
              <a:t>eterogen</a:t>
            </a:r>
            <a:r>
              <a:rPr lang="en-US" dirty="0"/>
              <a:t>. Vasele de </a:t>
            </a:r>
            <a:r>
              <a:rPr lang="en-US" dirty="0" err="1"/>
              <a:t>sânge</a:t>
            </a:r>
            <a:r>
              <a:rPr lang="en-US" dirty="0"/>
              <a:t>, </a:t>
            </a:r>
            <a:r>
              <a:rPr lang="en-US" dirty="0" err="1"/>
              <a:t>fibrele</a:t>
            </a:r>
            <a:r>
              <a:rPr lang="en-US" dirty="0"/>
              <a:t> </a:t>
            </a:r>
            <a:r>
              <a:rPr lang="en-US" dirty="0" err="1"/>
              <a:t>nervoase</a:t>
            </a:r>
            <a:r>
              <a:rPr lang="en-US" dirty="0"/>
              <a:t> </a:t>
            </a:r>
            <a:r>
              <a:rPr lang="en-US" dirty="0" err="1"/>
              <a:t>și</a:t>
            </a:r>
            <a:r>
              <a:rPr lang="en-US" dirty="0"/>
              <a:t> </a:t>
            </a:r>
            <a:r>
              <a:rPr lang="en-US" dirty="0" err="1"/>
              <a:t>alte</a:t>
            </a:r>
            <a:r>
              <a:rPr lang="en-US" dirty="0"/>
              <a:t> </a:t>
            </a:r>
            <a:r>
              <a:rPr lang="en-US" dirty="0" err="1"/>
              <a:t>incluziuni</a:t>
            </a:r>
            <a:r>
              <a:rPr lang="en-US" dirty="0"/>
              <a:t> pot </a:t>
            </a:r>
            <a:r>
              <a:rPr lang="en-US" dirty="0" err="1"/>
              <a:t>trece</a:t>
            </a:r>
            <a:r>
              <a:rPr lang="en-US" dirty="0"/>
              <a:t> </a:t>
            </a:r>
            <a:r>
              <a:rPr lang="en-US" dirty="0" err="1"/>
              <a:t>prin</a:t>
            </a:r>
            <a:r>
              <a:rPr lang="en-US" dirty="0"/>
              <a:t> </a:t>
            </a:r>
            <a:r>
              <a:rPr lang="en-US" dirty="0" err="1"/>
              <a:t>diferite</a:t>
            </a:r>
            <a:r>
              <a:rPr lang="en-US" dirty="0"/>
              <a:t> </a:t>
            </a:r>
            <a:r>
              <a:rPr lang="en-US" dirty="0" err="1"/>
              <a:t>părți</a:t>
            </a:r>
            <a:r>
              <a:rPr lang="en-US" dirty="0"/>
              <a:t> ale </a:t>
            </a:r>
            <a:r>
              <a:rPr lang="en-US" dirty="0" err="1"/>
              <a:t>mușchiului</a:t>
            </a:r>
            <a:r>
              <a:rPr lang="en-US" dirty="0"/>
              <a:t>. </a:t>
            </a:r>
            <a:r>
              <a:rPr lang="en-US" b="1" dirty="0"/>
              <a:t>Este evident </a:t>
            </a:r>
            <a:r>
              <a:rPr lang="en-US" b="1" dirty="0" err="1"/>
              <a:t>că</a:t>
            </a:r>
            <a:r>
              <a:rPr lang="en-US" b="1" dirty="0"/>
              <a:t> </a:t>
            </a:r>
            <a:r>
              <a:rPr lang="en-US" b="1" dirty="0" err="1"/>
              <a:t>lungimile</a:t>
            </a:r>
            <a:r>
              <a:rPr lang="en-US" b="1" dirty="0"/>
              <a:t> </a:t>
            </a:r>
            <a:r>
              <a:rPr lang="en-US" b="1" dirty="0" err="1"/>
              <a:t>autoundelor</a:t>
            </a:r>
            <a:r>
              <a:rPr lang="en-US" b="1" dirty="0"/>
              <a:t> </a:t>
            </a:r>
            <a:r>
              <a:rPr lang="en-US" b="1" dirty="0" err="1"/>
              <a:t>în</a:t>
            </a:r>
            <a:r>
              <a:rPr lang="en-US" b="1" dirty="0"/>
              <a:t> </a:t>
            </a:r>
            <a:r>
              <a:rPr lang="en-US" b="1" dirty="0" err="1"/>
              <a:t>diferite</a:t>
            </a:r>
            <a:r>
              <a:rPr lang="en-US" b="1" dirty="0"/>
              <a:t> </a:t>
            </a:r>
            <a:r>
              <a:rPr lang="en-US" b="1" dirty="0" err="1"/>
              <a:t>părți</a:t>
            </a:r>
            <a:r>
              <a:rPr lang="en-US" b="1" dirty="0"/>
              <a:t> ale </a:t>
            </a:r>
            <a:r>
              <a:rPr lang="en-US" b="1" dirty="0" err="1"/>
              <a:t>mediilor</a:t>
            </a:r>
            <a:r>
              <a:rPr lang="en-US" b="1" dirty="0"/>
              <a:t> active </a:t>
            </a:r>
            <a:r>
              <a:rPr lang="en-US" b="1" dirty="0" err="1"/>
              <a:t>eterogenevor</a:t>
            </a:r>
            <a:r>
              <a:rPr lang="en-US" b="1" dirty="0"/>
              <a:t> fi </a:t>
            </a:r>
            <a:r>
              <a:rPr lang="en-US" b="1" dirty="0" err="1"/>
              <a:t>diferite</a:t>
            </a:r>
            <a:r>
              <a:rPr lang="en-US" dirty="0"/>
              <a:t>. </a:t>
            </a:r>
            <a:r>
              <a:rPr lang="en-US" dirty="0" err="1"/>
              <a:t>În</a:t>
            </a:r>
            <a:r>
              <a:rPr lang="en-US" dirty="0"/>
              <a:t> </a:t>
            </a:r>
            <a:r>
              <a:rPr lang="en-US" dirty="0" err="1"/>
              <a:t>anumite</a:t>
            </a:r>
            <a:r>
              <a:rPr lang="en-US" dirty="0"/>
              <a:t> </a:t>
            </a:r>
            <a:r>
              <a:rPr lang="en-US" dirty="0" err="1"/>
              <a:t>condiții</a:t>
            </a:r>
            <a:r>
              <a:rPr lang="en-US" dirty="0"/>
              <a:t>, </a:t>
            </a:r>
            <a:r>
              <a:rPr lang="en-US" dirty="0" err="1"/>
              <a:t>acest</a:t>
            </a:r>
            <a:r>
              <a:rPr lang="en-US" dirty="0"/>
              <a:t> </a:t>
            </a:r>
            <a:r>
              <a:rPr lang="en-US" dirty="0" err="1"/>
              <a:t>lucru</a:t>
            </a:r>
            <a:r>
              <a:rPr lang="en-US" dirty="0"/>
              <a:t> </a:t>
            </a:r>
            <a:r>
              <a:rPr lang="en-US" dirty="0" err="1"/>
              <a:t>poate</a:t>
            </a:r>
            <a:r>
              <a:rPr lang="en-US" dirty="0"/>
              <a:t> duce la </a:t>
            </a:r>
            <a:r>
              <a:rPr lang="en-US" dirty="0" err="1"/>
              <a:t>aritmii</a:t>
            </a:r>
            <a:r>
              <a:rPr lang="en-US" dirty="0"/>
              <a:t> </a:t>
            </a:r>
            <a:r>
              <a:rPr lang="en-US" dirty="0" err="1"/>
              <a:t>cardiace</a:t>
            </a:r>
            <a:r>
              <a:rPr lang="en-US" dirty="0"/>
              <a:t>, </a:t>
            </a:r>
            <a:r>
              <a:rPr lang="en-US" dirty="0" err="1"/>
              <a:t>unele</a:t>
            </a:r>
            <a:r>
              <a:rPr lang="en-US" dirty="0"/>
              <a:t> </a:t>
            </a:r>
            <a:r>
              <a:rPr lang="en-US" dirty="0" err="1"/>
              <a:t>dintre</a:t>
            </a:r>
            <a:r>
              <a:rPr lang="en-US" dirty="0"/>
              <a:t> </a:t>
            </a:r>
            <a:r>
              <a:rPr lang="en-US" dirty="0" err="1"/>
              <a:t>mecanismele</a:t>
            </a:r>
            <a:r>
              <a:rPr lang="en-US" dirty="0"/>
              <a:t> </a:t>
            </a:r>
            <a:r>
              <a:rPr lang="en-US" dirty="0" err="1"/>
              <a:t>acestora</a:t>
            </a:r>
            <a:r>
              <a:rPr lang="en-US" dirty="0"/>
              <a:t> </a:t>
            </a:r>
            <a:r>
              <a:rPr lang="en-US" dirty="0" err="1"/>
              <a:t>fiind</a:t>
            </a:r>
            <a:r>
              <a:rPr lang="en-US" dirty="0"/>
              <a:t> </a:t>
            </a:r>
            <a:r>
              <a:rPr lang="en-US" dirty="0" err="1"/>
              <a:t>discutate</a:t>
            </a:r>
            <a:r>
              <a:rPr lang="en-US" dirty="0"/>
              <a:t> </a:t>
            </a:r>
            <a:r>
              <a:rPr lang="en-US" dirty="0" err="1"/>
              <a:t>mai</a:t>
            </a:r>
            <a:r>
              <a:rPr lang="en-US" dirty="0"/>
              <a:t> </a:t>
            </a:r>
            <a:r>
              <a:rPr lang="en-US" dirty="0" err="1"/>
              <a:t>jos.</a:t>
            </a:r>
            <a:endParaRPr lang="en-US" dirty="0"/>
          </a:p>
        </p:txBody>
      </p:sp>
    </p:spTree>
    <p:extLst>
      <p:ext uri="{BB962C8B-B14F-4D97-AF65-F5344CB8AC3E}">
        <p14:creationId xmlns:p14="http://schemas.microsoft.com/office/powerpoint/2010/main" val="88244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7494"/>
            <a:ext cx="8758988" cy="982412"/>
          </a:xfrm>
        </p:spPr>
        <p:txBody>
          <a:bodyPr>
            <a:normAutofit fontScale="90000"/>
          </a:bodyPr>
          <a:lstStyle/>
          <a:p>
            <a:r>
              <a:rPr lang="ro-RO" dirty="0">
                <a:solidFill>
                  <a:srgbClr val="FF0000"/>
                </a:solidFill>
              </a:rPr>
              <a:t>REC: I-</a:t>
            </a:r>
            <a:r>
              <a:rPr lang="ro-RO" dirty="0" err="1">
                <a:solidFill>
                  <a:srgbClr val="FF0000"/>
                </a:solidFill>
              </a:rPr>
              <a:t>ul</a:t>
            </a:r>
            <a:r>
              <a:rPr lang="ro-RO" dirty="0">
                <a:solidFill>
                  <a:srgbClr val="FF0000"/>
                </a:solidFill>
              </a:rPr>
              <a:t> fenomen de transport: Difuzia</a:t>
            </a:r>
            <a:endParaRPr lang="en-US" dirty="0">
              <a:solidFill>
                <a:srgbClr val="FF0000"/>
              </a:solidFill>
            </a:endParaRPr>
          </a:p>
        </p:txBody>
      </p:sp>
      <p:sp>
        <p:nvSpPr>
          <p:cNvPr id="3" name="Content Placeholder 2"/>
          <p:cNvSpPr>
            <a:spLocks noGrp="1"/>
          </p:cNvSpPr>
          <p:nvPr>
            <p:ph idx="1"/>
          </p:nvPr>
        </p:nvSpPr>
        <p:spPr>
          <a:xfrm>
            <a:off x="283356" y="1026694"/>
            <a:ext cx="8412775" cy="5649004"/>
          </a:xfrm>
        </p:spPr>
        <p:txBody>
          <a:bodyPr>
            <a:normAutofit lnSpcReduction="10000"/>
          </a:bodyPr>
          <a:lstStyle/>
          <a:p>
            <a:r>
              <a:rPr lang="en-US" dirty="0" err="1"/>
              <a:t>Deși</a:t>
            </a:r>
            <a:r>
              <a:rPr lang="en-US" dirty="0"/>
              <a:t> </a:t>
            </a:r>
            <a:r>
              <a:rPr lang="en-US" dirty="0" err="1"/>
              <a:t>difuzia</a:t>
            </a:r>
            <a:r>
              <a:rPr lang="en-US" dirty="0"/>
              <a:t> </a:t>
            </a:r>
            <a:r>
              <a:rPr lang="en-US" dirty="0" err="1"/>
              <a:t>este</a:t>
            </a:r>
            <a:r>
              <a:rPr lang="en-US" dirty="0"/>
              <a:t> </a:t>
            </a:r>
            <a:r>
              <a:rPr lang="en-US" dirty="0" err="1"/>
              <a:t>în</a:t>
            </a:r>
            <a:r>
              <a:rPr lang="en-US" dirty="0"/>
              <a:t> mod </a:t>
            </a:r>
            <a:r>
              <a:rPr lang="en-US" dirty="0" err="1"/>
              <a:t>clar</a:t>
            </a:r>
            <a:r>
              <a:rPr lang="en-US" dirty="0"/>
              <a:t> </a:t>
            </a:r>
            <a:r>
              <a:rPr lang="en-US" dirty="0" err="1"/>
              <a:t>cauzată</a:t>
            </a:r>
            <a:r>
              <a:rPr lang="en-US" dirty="0"/>
              <a:t> de </a:t>
            </a:r>
            <a:r>
              <a:rPr lang="en-US" dirty="0" err="1"/>
              <a:t>mișcarea</a:t>
            </a:r>
            <a:r>
              <a:rPr lang="en-US" dirty="0"/>
              <a:t> </a:t>
            </a:r>
            <a:r>
              <a:rPr lang="en-US" dirty="0" err="1"/>
              <a:t>particulelor</a:t>
            </a:r>
            <a:r>
              <a:rPr lang="en-US" dirty="0"/>
              <a:t> </a:t>
            </a:r>
            <a:r>
              <a:rPr lang="en-US" dirty="0" err="1"/>
              <a:t>prin</a:t>
            </a:r>
            <a:r>
              <a:rPr lang="en-US" dirty="0"/>
              <a:t> </a:t>
            </a:r>
            <a:r>
              <a:rPr lang="en-US" dirty="0" err="1"/>
              <a:t>spațiu</a:t>
            </a:r>
            <a:r>
              <a:rPr lang="en-US" dirty="0"/>
              <a:t>,</a:t>
            </a:r>
            <a:r>
              <a:rPr lang="ro-RO" dirty="0"/>
              <a:t> </a:t>
            </a:r>
            <a:r>
              <a:rPr lang="en-US" dirty="0" err="1"/>
              <a:t>pentru</a:t>
            </a:r>
            <a:r>
              <a:rPr lang="en-US" dirty="0"/>
              <a:t> </a:t>
            </a:r>
            <a:r>
              <a:rPr lang="en-US" dirty="0" err="1"/>
              <a:t>scopurile</a:t>
            </a:r>
            <a:r>
              <a:rPr lang="en-US" dirty="0"/>
              <a:t> </a:t>
            </a:r>
            <a:r>
              <a:rPr lang="ro-RO" dirty="0"/>
              <a:t>b</a:t>
            </a:r>
            <a:r>
              <a:rPr lang="en-US" dirty="0" err="1"/>
              <a:t>ologice</a:t>
            </a:r>
            <a:r>
              <a:rPr lang="en-US" dirty="0"/>
              <a:t>, </a:t>
            </a:r>
            <a:r>
              <a:rPr lang="en-US" dirty="0" err="1"/>
              <a:t>ea</a:t>
            </a:r>
            <a:r>
              <a:rPr lang="en-US" dirty="0"/>
              <a:t> </a:t>
            </a:r>
            <a:r>
              <a:rPr lang="en-US" dirty="0" err="1"/>
              <a:t>poate</a:t>
            </a:r>
            <a:r>
              <a:rPr lang="en-US" dirty="0"/>
              <a:t> fi </a:t>
            </a:r>
            <a:r>
              <a:rPr lang="en-US" dirty="0" err="1"/>
              <a:t>considerată</a:t>
            </a:r>
            <a:r>
              <a:rPr lang="en-US" dirty="0"/>
              <a:t> ca </a:t>
            </a:r>
            <a:r>
              <a:rPr lang="en-US" dirty="0" err="1"/>
              <a:t>amestecarea</a:t>
            </a:r>
            <a:r>
              <a:rPr lang="en-US" dirty="0"/>
              <a:t> </a:t>
            </a:r>
            <a:r>
              <a:rPr lang="en-US" dirty="0" err="1"/>
              <a:t>particulelor</a:t>
            </a:r>
            <a:r>
              <a:rPr lang="ro-RO" dirty="0"/>
              <a:t> </a:t>
            </a:r>
            <a:r>
              <a:rPr lang="en-US" dirty="0" err="1"/>
              <a:t>între</a:t>
            </a:r>
            <a:r>
              <a:rPr lang="en-US" dirty="0"/>
              <a:t> </a:t>
            </a:r>
            <a:r>
              <a:rPr lang="en-US" dirty="0" err="1"/>
              <a:t>ele</a:t>
            </a:r>
            <a:r>
              <a:rPr lang="en-US" dirty="0"/>
              <a:t>. </a:t>
            </a:r>
            <a:endParaRPr lang="ro-RO" dirty="0"/>
          </a:p>
          <a:p>
            <a:r>
              <a:rPr lang="en-US" dirty="0"/>
              <a:t>A</a:t>
            </a:r>
            <a:r>
              <a:rPr lang="ro-MD" dirty="0"/>
              <a:t>.</a:t>
            </a:r>
            <a:r>
              <a:rPr lang="en-US" dirty="0"/>
              <a:t>Einstein a </a:t>
            </a:r>
            <a:r>
              <a:rPr lang="en-US" dirty="0" err="1"/>
              <a:t>publicat</a:t>
            </a:r>
            <a:r>
              <a:rPr lang="en-US" dirty="0"/>
              <a:t> </a:t>
            </a:r>
            <a:r>
              <a:rPr lang="ro-MD" dirty="0"/>
              <a:t>(1905) </a:t>
            </a:r>
            <a:r>
              <a:rPr lang="en-US" dirty="0"/>
              <a:t>o </a:t>
            </a:r>
            <a:r>
              <a:rPr lang="en-US" dirty="0" err="1"/>
              <a:t>explicație</a:t>
            </a:r>
            <a:r>
              <a:rPr lang="en-US" dirty="0"/>
              <a:t> </a:t>
            </a:r>
            <a:r>
              <a:rPr lang="en-US" dirty="0" err="1"/>
              <a:t>cantitativă</a:t>
            </a:r>
            <a:r>
              <a:rPr lang="ro-RO" dirty="0"/>
              <a:t> </a:t>
            </a:r>
            <a:r>
              <a:rPr lang="en-US" dirty="0"/>
              <a:t>a </a:t>
            </a:r>
            <a:r>
              <a:rPr lang="en-US" dirty="0" err="1"/>
              <a:t>acestei</a:t>
            </a:r>
            <a:r>
              <a:rPr lang="en-US" dirty="0"/>
              <a:t> </a:t>
            </a:r>
            <a:r>
              <a:rPr lang="en-US" dirty="0" err="1"/>
              <a:t>mișcări</a:t>
            </a:r>
            <a:r>
              <a:rPr lang="ro-RO" dirty="0"/>
              <a:t> - </a:t>
            </a:r>
            <a:r>
              <a:rPr lang="en-US" dirty="0" err="1"/>
              <a:t>cauzată</a:t>
            </a:r>
            <a:r>
              <a:rPr lang="en-US" dirty="0"/>
              <a:t> de </a:t>
            </a:r>
            <a:r>
              <a:rPr lang="en-US" dirty="0" err="1"/>
              <a:t>impactul</a:t>
            </a:r>
            <a:r>
              <a:rPr lang="ro-RO" dirty="0"/>
              <a:t> </a:t>
            </a:r>
            <a:r>
              <a:rPr lang="en-US" dirty="0" err="1"/>
              <a:t>moleculelor</a:t>
            </a:r>
            <a:r>
              <a:rPr lang="en-US" dirty="0"/>
              <a:t> de </a:t>
            </a:r>
            <a:r>
              <a:rPr lang="en-US" dirty="0" err="1"/>
              <a:t>apă</a:t>
            </a:r>
            <a:r>
              <a:rPr lang="en-US" dirty="0"/>
              <a:t> </a:t>
            </a:r>
            <a:r>
              <a:rPr lang="en-US" dirty="0" err="1"/>
              <a:t>și</a:t>
            </a:r>
            <a:r>
              <a:rPr lang="en-US" dirty="0"/>
              <a:t> </a:t>
            </a:r>
            <a:r>
              <a:rPr lang="en-US" dirty="0" err="1"/>
              <a:t>mai</a:t>
            </a:r>
            <a:r>
              <a:rPr lang="en-US" dirty="0"/>
              <a:t> </a:t>
            </a:r>
            <a:r>
              <a:rPr lang="en-US" dirty="0" err="1"/>
              <a:t>mici</a:t>
            </a:r>
            <a:r>
              <a:rPr lang="en-US" dirty="0"/>
              <a:t> (</a:t>
            </a:r>
            <a:r>
              <a:rPr lang="en-US" dirty="0" err="1"/>
              <a:t>și</a:t>
            </a:r>
            <a:r>
              <a:rPr lang="en-US" dirty="0"/>
              <a:t>, </a:t>
            </a:r>
            <a:r>
              <a:rPr lang="en-US" dirty="0" err="1"/>
              <a:t>prin</a:t>
            </a:r>
            <a:r>
              <a:rPr lang="en-US" dirty="0"/>
              <a:t> </a:t>
            </a:r>
            <a:r>
              <a:rPr lang="en-US" dirty="0" err="1"/>
              <a:t>urmare</a:t>
            </a:r>
            <a:r>
              <a:rPr lang="en-US" dirty="0"/>
              <a:t>, </a:t>
            </a:r>
            <a:r>
              <a:rPr lang="en-US" dirty="0" err="1"/>
              <a:t>submicroscopice</a:t>
            </a:r>
            <a:r>
              <a:rPr lang="en-US" dirty="0"/>
              <a:t>). </a:t>
            </a:r>
            <a:r>
              <a:rPr lang="en-US" dirty="0" err="1"/>
              <a:t>În</a:t>
            </a:r>
            <a:r>
              <a:rPr lang="en-US" dirty="0"/>
              <a:t> </a:t>
            </a:r>
            <a:r>
              <a:rPr lang="en-US" dirty="0" err="1"/>
              <a:t>analiza</a:t>
            </a:r>
            <a:r>
              <a:rPr lang="en-US" dirty="0"/>
              <a:t> </a:t>
            </a:r>
            <a:r>
              <a:rPr lang="en-US" dirty="0" err="1"/>
              <a:t>lui</a:t>
            </a:r>
            <a:r>
              <a:rPr lang="en-US" dirty="0"/>
              <a:t> Einstein, </a:t>
            </a:r>
            <a:r>
              <a:rPr lang="en-US" dirty="0" err="1"/>
              <a:t>moleculele</a:t>
            </a:r>
            <a:r>
              <a:rPr lang="en-US" dirty="0"/>
              <a:t> de </a:t>
            </a:r>
            <a:r>
              <a:rPr lang="en-US" dirty="0" err="1"/>
              <a:t>apă</a:t>
            </a:r>
            <a:r>
              <a:rPr lang="en-US" dirty="0"/>
              <a:t> </a:t>
            </a:r>
            <a:r>
              <a:rPr lang="ro-RO" dirty="0"/>
              <a:t>sunt </a:t>
            </a:r>
            <a:r>
              <a:rPr lang="en-US" dirty="0" err="1"/>
              <a:t>mai</a:t>
            </a:r>
            <a:r>
              <a:rPr lang="en-US" dirty="0"/>
              <a:t> mobile </a:t>
            </a:r>
            <a:r>
              <a:rPr lang="ro-RO" dirty="0"/>
              <a:t>ca </a:t>
            </a:r>
            <a:r>
              <a:rPr lang="en-US" dirty="0" err="1"/>
              <a:t>particulele</a:t>
            </a:r>
            <a:r>
              <a:rPr lang="en-US" dirty="0"/>
              <a:t> de </a:t>
            </a:r>
            <a:r>
              <a:rPr lang="en-US" dirty="0" err="1"/>
              <a:t>polen</a:t>
            </a:r>
            <a:r>
              <a:rPr lang="en-US" dirty="0"/>
              <a:t>, </a:t>
            </a:r>
            <a:r>
              <a:rPr lang="en-US" dirty="0" err="1"/>
              <a:t>datorită</a:t>
            </a:r>
            <a:r>
              <a:rPr lang="en-US" dirty="0"/>
              <a:t> </a:t>
            </a:r>
            <a:r>
              <a:rPr lang="en-US" dirty="0" err="1"/>
              <a:t>dimensiunii</a:t>
            </a:r>
            <a:r>
              <a:rPr lang="en-US" dirty="0"/>
              <a:t> lor </a:t>
            </a:r>
            <a:r>
              <a:rPr lang="en-US" dirty="0" err="1"/>
              <a:t>mai</a:t>
            </a:r>
            <a:r>
              <a:rPr lang="en-US" dirty="0"/>
              <a:t> </a:t>
            </a:r>
            <a:r>
              <a:rPr lang="en-US" dirty="0" err="1"/>
              <a:t>mici</a:t>
            </a:r>
            <a:r>
              <a:rPr lang="en-US" dirty="0"/>
              <a:t>, </a:t>
            </a:r>
            <a:r>
              <a:rPr lang="en-US" dirty="0" err="1"/>
              <a:t>și</a:t>
            </a:r>
            <a:r>
              <a:rPr lang="en-US" dirty="0"/>
              <a:t> de </a:t>
            </a:r>
            <a:r>
              <a:rPr lang="en-US" dirty="0" err="1"/>
              <a:t>aceea</a:t>
            </a:r>
            <a:r>
              <a:rPr lang="en-US" dirty="0"/>
              <a:t> </a:t>
            </a:r>
            <a:r>
              <a:rPr lang="en-US" dirty="0" err="1"/>
              <a:t>este</a:t>
            </a:r>
            <a:r>
              <a:rPr lang="en-US" dirty="0"/>
              <a:t> valid </a:t>
            </a:r>
            <a:r>
              <a:rPr lang="en-US" dirty="0" err="1"/>
              <a:t>să</a:t>
            </a:r>
            <a:r>
              <a:rPr lang="ro-RO" dirty="0"/>
              <a:t> </a:t>
            </a:r>
            <a:r>
              <a:rPr lang="en-US" dirty="0"/>
              <a:t>ne </a:t>
            </a:r>
            <a:r>
              <a:rPr lang="en-US" dirty="0" err="1"/>
              <a:t>gândim</a:t>
            </a:r>
            <a:r>
              <a:rPr lang="en-US" dirty="0"/>
              <a:t> </a:t>
            </a:r>
            <a:r>
              <a:rPr lang="en-US" dirty="0" err="1"/>
              <a:t>în</a:t>
            </a:r>
            <a:r>
              <a:rPr lang="en-US" dirty="0"/>
              <a:t> </a:t>
            </a:r>
            <a:r>
              <a:rPr lang="en-US" dirty="0" err="1"/>
              <a:t>termeni</a:t>
            </a:r>
            <a:r>
              <a:rPr lang="en-US" dirty="0"/>
              <a:t> de </a:t>
            </a:r>
            <a:r>
              <a:rPr lang="en-US" dirty="0" err="1"/>
              <a:t>particule</a:t>
            </a:r>
            <a:r>
              <a:rPr lang="en-US" dirty="0"/>
              <a:t> de </a:t>
            </a:r>
            <a:r>
              <a:rPr lang="en-US" dirty="0" err="1"/>
              <a:t>polen</a:t>
            </a:r>
            <a:r>
              <a:rPr lang="en-US" dirty="0"/>
              <a:t> </a:t>
            </a:r>
            <a:r>
              <a:rPr lang="en-US" dirty="0" err="1"/>
              <a:t>lovite</a:t>
            </a:r>
            <a:r>
              <a:rPr lang="en-US" dirty="0"/>
              <a:t> de </a:t>
            </a:r>
            <a:r>
              <a:rPr lang="en-US" dirty="0" err="1"/>
              <a:t>acestea</a:t>
            </a:r>
            <a:r>
              <a:rPr lang="en-US" dirty="0"/>
              <a:t> </a:t>
            </a:r>
            <a:r>
              <a:rPr lang="en-US" dirty="0" err="1"/>
              <a:t>și</a:t>
            </a:r>
            <a:r>
              <a:rPr lang="en-US" dirty="0"/>
              <a:t> nu invers.</a:t>
            </a:r>
            <a:r>
              <a:rPr lang="ro-RO" dirty="0"/>
              <a:t> </a:t>
            </a:r>
          </a:p>
          <a:p>
            <a:r>
              <a:rPr lang="en-US" dirty="0" err="1"/>
              <a:t>Principiile</a:t>
            </a:r>
            <a:r>
              <a:rPr lang="en-US" dirty="0"/>
              <a:t> </a:t>
            </a:r>
            <a:r>
              <a:rPr lang="en-US" dirty="0" err="1"/>
              <a:t>lui</a:t>
            </a:r>
            <a:r>
              <a:rPr lang="en-US" dirty="0"/>
              <a:t> Einstein</a:t>
            </a:r>
            <a:r>
              <a:rPr lang="ro-RO" dirty="0"/>
              <a:t> </a:t>
            </a:r>
            <a:r>
              <a:rPr lang="en-US" dirty="0"/>
              <a:t>sunt </a:t>
            </a:r>
            <a:r>
              <a:rPr lang="en-US" dirty="0" err="1"/>
              <a:t>valabile</a:t>
            </a:r>
            <a:r>
              <a:rPr lang="en-US" dirty="0"/>
              <a:t> </a:t>
            </a:r>
            <a:r>
              <a:rPr lang="en-US" dirty="0" err="1"/>
              <a:t>pentru</a:t>
            </a:r>
            <a:r>
              <a:rPr lang="en-US" dirty="0"/>
              <a:t> gaze </a:t>
            </a:r>
            <a:r>
              <a:rPr lang="en-US" dirty="0" err="1"/>
              <a:t>și</a:t>
            </a:r>
            <a:r>
              <a:rPr lang="en-US" dirty="0"/>
              <a:t> </a:t>
            </a:r>
            <a:r>
              <a:rPr lang="en-US" dirty="0" err="1"/>
              <a:t>solide</a:t>
            </a:r>
            <a:r>
              <a:rPr lang="ro-RO" dirty="0"/>
              <a:t> (e.g. mișcarea locurilor vacante</a:t>
            </a:r>
            <a:r>
              <a:rPr lang="en-US" dirty="0"/>
              <a:t>. </a:t>
            </a:r>
            <a:endParaRPr lang="ro-RO" dirty="0"/>
          </a:p>
          <a:p>
            <a:r>
              <a:rPr lang="en-US" dirty="0" err="1"/>
              <a:t>Mișcarea</a:t>
            </a:r>
            <a:r>
              <a:rPr lang="en-US" dirty="0"/>
              <a:t> </a:t>
            </a:r>
            <a:r>
              <a:rPr lang="en-US" dirty="0" err="1"/>
              <a:t>implică</a:t>
            </a:r>
            <a:r>
              <a:rPr lang="en-US" dirty="0"/>
              <a:t> </a:t>
            </a:r>
            <a:r>
              <a:rPr lang="en-US" dirty="0" err="1"/>
              <a:t>astfel</a:t>
            </a:r>
            <a:r>
              <a:rPr lang="en-US" dirty="0"/>
              <a:t> </a:t>
            </a:r>
            <a:r>
              <a:rPr lang="en-US" dirty="0" err="1"/>
              <a:t>trecerea</a:t>
            </a:r>
            <a:r>
              <a:rPr lang="en-US" dirty="0"/>
              <a:t> </a:t>
            </a:r>
            <a:r>
              <a:rPr lang="en-US" dirty="0" err="1"/>
              <a:t>peste</a:t>
            </a:r>
            <a:r>
              <a:rPr lang="en-US" dirty="0"/>
              <a:t> o </a:t>
            </a:r>
            <a:r>
              <a:rPr lang="en-US" dirty="0" err="1"/>
              <a:t>barieră</a:t>
            </a:r>
            <a:r>
              <a:rPr lang="en-US" dirty="0"/>
              <a:t> </a:t>
            </a:r>
            <a:r>
              <a:rPr lang="en-US" dirty="0" err="1"/>
              <a:t>energetică</a:t>
            </a:r>
            <a:endParaRPr lang="en-US" dirty="0"/>
          </a:p>
          <a:p>
            <a:endParaRPr lang="ro-RO" dirty="0"/>
          </a:p>
        </p:txBody>
      </p:sp>
      <p:pic>
        <p:nvPicPr>
          <p:cNvPr id="4" name="Picture 3"/>
          <p:cNvPicPr>
            <a:picLocks noChangeAspect="1"/>
          </p:cNvPicPr>
          <p:nvPr/>
        </p:nvPicPr>
        <p:blipFill>
          <a:blip r:embed="rId2"/>
          <a:stretch>
            <a:fillRect/>
          </a:stretch>
        </p:blipFill>
        <p:spPr>
          <a:xfrm>
            <a:off x="9307042" y="1950891"/>
            <a:ext cx="2601602" cy="3662977"/>
          </a:xfrm>
          <a:prstGeom prst="rect">
            <a:avLst/>
          </a:prstGeom>
        </p:spPr>
      </p:pic>
      <p:sp>
        <p:nvSpPr>
          <p:cNvPr id="7" name="Rectangle 6"/>
          <p:cNvSpPr/>
          <p:nvPr/>
        </p:nvSpPr>
        <p:spPr>
          <a:xfrm>
            <a:off x="283355" y="3320715"/>
            <a:ext cx="8758989" cy="461665"/>
          </a:xfrm>
          <a:prstGeom prst="rect">
            <a:avLst/>
          </a:prstGeom>
        </p:spPr>
        <p:txBody>
          <a:bodyPr wrap="square">
            <a:spAutoFit/>
          </a:bodyPr>
          <a:lstStyle/>
          <a:p>
            <a:endParaRPr lang="en-US" sz="2400" dirty="0"/>
          </a:p>
        </p:txBody>
      </p:sp>
    </p:spTree>
    <p:extLst>
      <p:ext uri="{BB962C8B-B14F-4D97-AF65-F5344CB8AC3E}">
        <p14:creationId xmlns:p14="http://schemas.microsoft.com/office/powerpoint/2010/main" val="164134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4C6B-F37A-005B-D5FD-A0BD5FC2C855}"/>
              </a:ext>
            </a:extLst>
          </p:cNvPr>
          <p:cNvSpPr>
            <a:spLocks noGrp="1"/>
          </p:cNvSpPr>
          <p:nvPr>
            <p:ph type="title"/>
          </p:nvPr>
        </p:nvSpPr>
        <p:spPr>
          <a:xfrm>
            <a:off x="838200" y="365126"/>
            <a:ext cx="5990303" cy="873740"/>
          </a:xfrm>
        </p:spPr>
        <p:txBody>
          <a:bodyPr>
            <a:normAutofit fontScale="90000"/>
          </a:bodyPr>
          <a:lstStyle/>
          <a:p>
            <a:pPr algn="ctr"/>
            <a:r>
              <a:rPr lang="en-US" b="1" dirty="0" err="1"/>
              <a:t>Circulația</a:t>
            </a:r>
            <a:r>
              <a:rPr lang="en-US" b="1" dirty="0"/>
              <a:t> </a:t>
            </a:r>
            <a:r>
              <a:rPr lang="ro-RO" b="1" dirty="0"/>
              <a:t>inelară a </a:t>
            </a:r>
            <a:r>
              <a:rPr lang="en-US" b="1" dirty="0" err="1"/>
              <a:t>undelor</a:t>
            </a:r>
            <a:r>
              <a:rPr lang="en-US" b="1" dirty="0"/>
              <a:t> de </a:t>
            </a:r>
            <a:r>
              <a:rPr lang="en-US" b="1" dirty="0" err="1"/>
              <a:t>excitație</a:t>
            </a:r>
            <a:endParaRPr lang="en-US" b="1" dirty="0"/>
          </a:p>
        </p:txBody>
      </p:sp>
      <p:sp>
        <p:nvSpPr>
          <p:cNvPr id="3" name="Content Placeholder 2">
            <a:extLst>
              <a:ext uri="{FF2B5EF4-FFF2-40B4-BE49-F238E27FC236}">
                <a16:creationId xmlns:a16="http://schemas.microsoft.com/office/drawing/2014/main" id="{8748C1CC-20CB-712F-DB78-A155B721A73B}"/>
              </a:ext>
            </a:extLst>
          </p:cNvPr>
          <p:cNvSpPr>
            <a:spLocks noGrp="1"/>
          </p:cNvSpPr>
          <p:nvPr>
            <p:ph idx="1"/>
          </p:nvPr>
        </p:nvSpPr>
        <p:spPr>
          <a:xfrm>
            <a:off x="265471" y="1305482"/>
            <a:ext cx="7772400" cy="2033572"/>
          </a:xfrm>
        </p:spPr>
        <p:txBody>
          <a:bodyPr>
            <a:noAutofit/>
          </a:bodyPr>
          <a:lstStyle/>
          <a:p>
            <a:r>
              <a:rPr lang="en-US" sz="2400" dirty="0" err="1"/>
              <a:t>Căile</a:t>
            </a:r>
            <a:r>
              <a:rPr lang="en-US" sz="2400" dirty="0"/>
              <a:t> </a:t>
            </a:r>
            <a:r>
              <a:rPr lang="en-US" sz="2400" dirty="0" err="1"/>
              <a:t>închise</a:t>
            </a:r>
            <a:r>
              <a:rPr lang="en-US" sz="2400" dirty="0"/>
              <a:t> </a:t>
            </a:r>
            <a:r>
              <a:rPr lang="en-US" sz="2400" dirty="0" err="1"/>
              <a:t>prin</a:t>
            </a:r>
            <a:r>
              <a:rPr lang="en-US" sz="2400" dirty="0"/>
              <a:t> care </a:t>
            </a:r>
            <a:r>
              <a:rPr lang="en-US" sz="2400" dirty="0" err="1"/>
              <a:t>circulă</a:t>
            </a:r>
            <a:r>
              <a:rPr lang="en-US" sz="2400" dirty="0"/>
              <a:t> o </a:t>
            </a:r>
            <a:r>
              <a:rPr lang="en-US" sz="2400" dirty="0" err="1"/>
              <a:t>undă</a:t>
            </a:r>
            <a:r>
              <a:rPr lang="en-US" sz="2400" dirty="0"/>
              <a:t> de </a:t>
            </a:r>
            <a:r>
              <a:rPr lang="en-US" sz="2400" dirty="0" err="1"/>
              <a:t>excitație</a:t>
            </a:r>
            <a:r>
              <a:rPr lang="en-US" sz="2400" dirty="0"/>
              <a:t> se pot forma </a:t>
            </a:r>
            <a:r>
              <a:rPr lang="en-US" sz="2400" dirty="0" err="1"/>
              <a:t>în</a:t>
            </a:r>
            <a:r>
              <a:rPr lang="en-US" sz="2400" dirty="0"/>
              <a:t> </a:t>
            </a:r>
            <a:r>
              <a:rPr lang="en-US" sz="2400" dirty="0" err="1"/>
              <a:t>sistemul</a:t>
            </a:r>
            <a:r>
              <a:rPr lang="en-US" sz="2400" dirty="0"/>
              <a:t> de </a:t>
            </a:r>
            <a:r>
              <a:rPr lang="en-US" sz="2400" dirty="0" err="1"/>
              <a:t>conducere</a:t>
            </a:r>
            <a:r>
              <a:rPr lang="en-US" sz="2400" dirty="0"/>
              <a:t> </a:t>
            </a:r>
            <a:r>
              <a:rPr lang="en-US" sz="2400" dirty="0" err="1"/>
              <a:t>cardiacă</a:t>
            </a:r>
            <a:r>
              <a:rPr lang="en-US" sz="2400" dirty="0"/>
              <a:t>, precum </a:t>
            </a:r>
            <a:r>
              <a:rPr lang="en-US" sz="2400" dirty="0" err="1"/>
              <a:t>și</a:t>
            </a:r>
            <a:r>
              <a:rPr lang="en-US" sz="2400" dirty="0"/>
              <a:t> </a:t>
            </a:r>
            <a:r>
              <a:rPr lang="en-US" sz="2400" dirty="0" err="1"/>
              <a:t>în</a:t>
            </a:r>
            <a:r>
              <a:rPr lang="en-US" sz="2400" dirty="0"/>
              <a:t> </a:t>
            </a:r>
            <a:r>
              <a:rPr lang="en-US" sz="2400" dirty="0" err="1"/>
              <a:t>mușchiul</a:t>
            </a:r>
            <a:r>
              <a:rPr lang="en-US" sz="2400" dirty="0"/>
              <a:t> cardiac </a:t>
            </a:r>
            <a:r>
              <a:rPr lang="en-US" sz="2400" dirty="0" err="1"/>
              <a:t>în</a:t>
            </a:r>
            <a:r>
              <a:rPr lang="en-US" sz="2400" dirty="0"/>
              <a:t> sine. </a:t>
            </a:r>
            <a:r>
              <a:rPr lang="en-US" sz="2400" dirty="0" err="1"/>
              <a:t>Acest</a:t>
            </a:r>
            <a:r>
              <a:rPr lang="en-US" sz="2400" dirty="0"/>
              <a:t> </a:t>
            </a:r>
            <a:r>
              <a:rPr lang="en-US" sz="2400" dirty="0" err="1"/>
              <a:t>fenomen</a:t>
            </a:r>
            <a:r>
              <a:rPr lang="en-US" sz="2400" dirty="0"/>
              <a:t> </a:t>
            </a:r>
            <a:r>
              <a:rPr lang="en-US" sz="2400" dirty="0" err="1"/>
              <a:t>poate</a:t>
            </a:r>
            <a:r>
              <a:rPr lang="en-US" sz="2400" dirty="0"/>
              <a:t> fi </a:t>
            </a:r>
            <a:r>
              <a:rPr lang="en-US" sz="2400" dirty="0" err="1"/>
              <a:t>modelat</a:t>
            </a:r>
            <a:r>
              <a:rPr lang="en-US" sz="2400" dirty="0"/>
              <a:t> ca o </a:t>
            </a:r>
            <a:r>
              <a:rPr lang="en-US" sz="2400" dirty="0" err="1"/>
              <a:t>secvență</a:t>
            </a:r>
            <a:r>
              <a:rPr lang="en-US" sz="2400" dirty="0"/>
              <a:t> de </a:t>
            </a:r>
            <a:r>
              <a:rPr lang="en-US" sz="2400" dirty="0" err="1"/>
              <a:t>trecere</a:t>
            </a:r>
            <a:r>
              <a:rPr lang="en-US" sz="2400" dirty="0"/>
              <a:t> a </a:t>
            </a:r>
            <a:r>
              <a:rPr lang="en-US" sz="2400" dirty="0" err="1"/>
              <a:t>două</a:t>
            </a:r>
            <a:r>
              <a:rPr lang="en-US" sz="2400" dirty="0"/>
              <a:t> </a:t>
            </a:r>
            <a:r>
              <a:rPr lang="en-US" sz="2400" dirty="0" err="1"/>
              <a:t>unde</a:t>
            </a:r>
            <a:r>
              <a:rPr lang="en-US" sz="2400" dirty="0"/>
              <a:t> de </a:t>
            </a:r>
            <a:r>
              <a:rPr lang="en-US" sz="2400" dirty="0" err="1"/>
              <a:t>excitație</a:t>
            </a:r>
            <a:r>
              <a:rPr lang="ro-RO" sz="2400" dirty="0"/>
              <a:t> </a:t>
            </a:r>
            <a:r>
              <a:rPr lang="en-US" sz="2400" dirty="0" err="1"/>
              <a:t>într</a:t>
            </a:r>
            <a:r>
              <a:rPr lang="en-US" sz="2400" dirty="0"/>
              <a:t>-un </a:t>
            </a:r>
            <a:r>
              <a:rPr lang="en-US" sz="2400" dirty="0" err="1"/>
              <a:t>inel</a:t>
            </a:r>
            <a:r>
              <a:rPr lang="en-US" sz="2400" dirty="0"/>
              <a:t> </a:t>
            </a:r>
            <a:r>
              <a:rPr lang="en-US" sz="2400" dirty="0" err="1"/>
              <a:t>ipotetic</a:t>
            </a:r>
            <a:r>
              <a:rPr lang="en-US" sz="2400" dirty="0"/>
              <a:t>. Dacă </a:t>
            </a:r>
            <a:r>
              <a:rPr lang="en-US" sz="2400" dirty="0" err="1"/>
              <a:t>inelul</a:t>
            </a:r>
            <a:r>
              <a:rPr lang="en-US" sz="2400" dirty="0"/>
              <a:t> </a:t>
            </a:r>
            <a:r>
              <a:rPr lang="en-US" sz="2400" dirty="0" err="1"/>
              <a:t>este</a:t>
            </a:r>
            <a:r>
              <a:rPr lang="en-US" sz="2400" dirty="0"/>
              <a:t> uniform </a:t>
            </a:r>
            <a:r>
              <a:rPr lang="en-US" sz="2400" dirty="0" err="1"/>
              <a:t>în</a:t>
            </a:r>
            <a:r>
              <a:rPr lang="en-US" sz="2400" dirty="0"/>
              <a:t> </a:t>
            </a:r>
            <a:r>
              <a:rPr lang="en-US" sz="2400" dirty="0" err="1"/>
              <a:t>refractaritate</a:t>
            </a:r>
            <a:r>
              <a:rPr lang="en-US" sz="2400" dirty="0"/>
              <a:t>, </a:t>
            </a:r>
            <a:r>
              <a:rPr lang="en-US" sz="2400" dirty="0" err="1"/>
              <a:t>atunci</a:t>
            </a:r>
            <a:r>
              <a:rPr lang="en-US" sz="2400" dirty="0"/>
              <a:t> </a:t>
            </a:r>
            <a:r>
              <a:rPr lang="en-US" sz="2400" dirty="0" err="1"/>
              <a:t>două</a:t>
            </a:r>
            <a:r>
              <a:rPr lang="en-US" sz="2400" dirty="0"/>
              <a:t> </a:t>
            </a:r>
            <a:r>
              <a:rPr lang="en-US" sz="2400" dirty="0" err="1"/>
              <a:t>unde</a:t>
            </a:r>
            <a:r>
              <a:rPr lang="en-US" sz="2400" dirty="0"/>
              <a:t> de </a:t>
            </a:r>
            <a:r>
              <a:rPr lang="en-US" sz="2400" dirty="0" err="1"/>
              <a:t>excitație</a:t>
            </a:r>
            <a:r>
              <a:rPr lang="en-US" sz="2400" dirty="0"/>
              <a:t> care </a:t>
            </a:r>
            <a:r>
              <a:rPr lang="en-US" sz="2400" dirty="0" err="1"/>
              <a:t>călătoresc</a:t>
            </a:r>
            <a:r>
              <a:rPr lang="en-US" sz="2400" dirty="0"/>
              <a:t> de-a </a:t>
            </a:r>
            <a:r>
              <a:rPr lang="en-US" sz="2400" dirty="0" err="1"/>
              <a:t>lungul</a:t>
            </a:r>
            <a:r>
              <a:rPr lang="en-US" sz="2400" dirty="0"/>
              <a:t> </a:t>
            </a:r>
            <a:r>
              <a:rPr lang="en-US" sz="2400" dirty="0" err="1"/>
              <a:t>inelului</a:t>
            </a:r>
            <a:r>
              <a:rPr lang="en-US" sz="2400" dirty="0"/>
              <a:t> de la </a:t>
            </a:r>
            <a:r>
              <a:rPr lang="en-US" sz="2400" dirty="0" err="1"/>
              <a:t>sursa</a:t>
            </a:r>
            <a:r>
              <a:rPr lang="en-US" sz="2400" dirty="0"/>
              <a:t> de </a:t>
            </a:r>
            <a:r>
              <a:rPr lang="en-US" sz="2400" dirty="0" err="1"/>
              <a:t>excitație</a:t>
            </a:r>
            <a:r>
              <a:rPr lang="en-US" sz="2400" dirty="0"/>
              <a:t> A se </a:t>
            </a:r>
            <a:r>
              <a:rPr lang="en-US" sz="2400" dirty="0" err="1"/>
              <a:t>anihilează</a:t>
            </a:r>
            <a:r>
              <a:rPr lang="en-US" sz="2400" dirty="0"/>
              <a:t> </a:t>
            </a:r>
            <a:r>
              <a:rPr lang="en-US" sz="2400" dirty="0" err="1"/>
              <a:t>în</a:t>
            </a:r>
            <a:r>
              <a:rPr lang="en-US" sz="2400" dirty="0"/>
              <a:t> </a:t>
            </a:r>
            <a:r>
              <a:rPr lang="en-US" sz="2400" dirty="0" err="1"/>
              <a:t>punctul</a:t>
            </a:r>
            <a:r>
              <a:rPr lang="en-US" sz="2400" dirty="0"/>
              <a:t> B.</a:t>
            </a:r>
            <a:r>
              <a:rPr lang="ro-RO" sz="2400" dirty="0"/>
              <a:t> </a:t>
            </a:r>
          </a:p>
        </p:txBody>
      </p:sp>
      <p:pic>
        <p:nvPicPr>
          <p:cNvPr id="5" name="Picture 4">
            <a:extLst>
              <a:ext uri="{FF2B5EF4-FFF2-40B4-BE49-F238E27FC236}">
                <a16:creationId xmlns:a16="http://schemas.microsoft.com/office/drawing/2014/main" id="{A67BE230-79CF-5849-1C75-CDF18B4D391C}"/>
              </a:ext>
            </a:extLst>
          </p:cNvPr>
          <p:cNvPicPr>
            <a:picLocks noChangeAspect="1"/>
          </p:cNvPicPr>
          <p:nvPr/>
        </p:nvPicPr>
        <p:blipFill>
          <a:blip r:embed="rId2"/>
          <a:stretch>
            <a:fillRect/>
          </a:stretch>
        </p:blipFill>
        <p:spPr>
          <a:xfrm>
            <a:off x="7462389" y="365126"/>
            <a:ext cx="4599389" cy="1162211"/>
          </a:xfrm>
          <a:prstGeom prst="rect">
            <a:avLst/>
          </a:prstGeom>
        </p:spPr>
      </p:pic>
      <p:pic>
        <p:nvPicPr>
          <p:cNvPr id="7" name="Picture 6">
            <a:extLst>
              <a:ext uri="{FF2B5EF4-FFF2-40B4-BE49-F238E27FC236}">
                <a16:creationId xmlns:a16="http://schemas.microsoft.com/office/drawing/2014/main" id="{620F5B20-BE8F-ABAC-CCF9-71CC9C392D30}"/>
              </a:ext>
            </a:extLst>
          </p:cNvPr>
          <p:cNvPicPr>
            <a:picLocks noChangeAspect="1"/>
          </p:cNvPicPr>
          <p:nvPr/>
        </p:nvPicPr>
        <p:blipFill>
          <a:blip r:embed="rId3"/>
          <a:stretch>
            <a:fillRect/>
          </a:stretch>
        </p:blipFill>
        <p:spPr>
          <a:xfrm>
            <a:off x="7670600" y="1961804"/>
            <a:ext cx="4255929" cy="1377250"/>
          </a:xfrm>
          <a:prstGeom prst="rect">
            <a:avLst/>
          </a:prstGeom>
        </p:spPr>
      </p:pic>
      <p:sp>
        <p:nvSpPr>
          <p:cNvPr id="9" name="TextBox 8">
            <a:extLst>
              <a:ext uri="{FF2B5EF4-FFF2-40B4-BE49-F238E27FC236}">
                <a16:creationId xmlns:a16="http://schemas.microsoft.com/office/drawing/2014/main" id="{A30B4BCA-92B8-A193-7D7B-5864CBC3CECB}"/>
              </a:ext>
            </a:extLst>
          </p:cNvPr>
          <p:cNvSpPr txBox="1"/>
          <p:nvPr/>
        </p:nvSpPr>
        <p:spPr>
          <a:xfrm>
            <a:off x="501746" y="3518947"/>
            <a:ext cx="11377152" cy="3416320"/>
          </a:xfrm>
          <a:prstGeom prst="rect">
            <a:avLst/>
          </a:prstGeom>
          <a:noFill/>
        </p:spPr>
        <p:txBody>
          <a:bodyPr wrap="square">
            <a:spAutoFit/>
          </a:bodyPr>
          <a:lstStyle/>
          <a:p>
            <a:r>
              <a:rPr lang="en-US" sz="2400" dirty="0"/>
              <a:t>Dacă </a:t>
            </a:r>
            <a:r>
              <a:rPr lang="en-US" sz="2400" dirty="0" err="1"/>
              <a:t>există</a:t>
            </a:r>
            <a:r>
              <a:rPr lang="en-US" sz="2400" dirty="0"/>
              <a:t> o </a:t>
            </a:r>
            <a:r>
              <a:rPr lang="en-US" sz="2400" dirty="0" err="1"/>
              <a:t>secțiune</a:t>
            </a:r>
            <a:r>
              <a:rPr lang="en-US" sz="2400" dirty="0"/>
              <a:t> CD </a:t>
            </a:r>
            <a:r>
              <a:rPr lang="en-US" sz="2400" dirty="0" err="1"/>
              <a:t>în</a:t>
            </a:r>
            <a:r>
              <a:rPr lang="en-US" sz="2400" dirty="0"/>
              <a:t> </a:t>
            </a:r>
            <a:r>
              <a:rPr lang="en-US" sz="2400" dirty="0" err="1"/>
              <a:t>inelul</a:t>
            </a:r>
            <a:r>
              <a:rPr lang="en-US" sz="2400" dirty="0"/>
              <a:t> </a:t>
            </a:r>
            <a:r>
              <a:rPr lang="en-US" sz="2400" dirty="0" err="1"/>
              <a:t>mediului</a:t>
            </a:r>
            <a:r>
              <a:rPr lang="en-US" sz="2400" dirty="0"/>
              <a:t> </a:t>
            </a:r>
            <a:r>
              <a:rPr lang="en-US" sz="2400" dirty="0" err="1"/>
              <a:t>activ</a:t>
            </a:r>
            <a:r>
              <a:rPr lang="en-US" sz="2400" dirty="0"/>
              <a:t>, </a:t>
            </a:r>
            <a:r>
              <a:rPr lang="en-US" sz="2400" dirty="0" err="1"/>
              <a:t>perioada</a:t>
            </a:r>
            <a:r>
              <a:rPr lang="en-US" sz="2400" dirty="0"/>
              <a:t> de </a:t>
            </a:r>
            <a:r>
              <a:rPr lang="en-US" sz="2400" dirty="0" err="1"/>
              <a:t>refractaritate</a:t>
            </a:r>
            <a:r>
              <a:rPr lang="en-US" sz="2400" dirty="0"/>
              <a:t> a </a:t>
            </a:r>
            <a:r>
              <a:rPr lang="en-US" sz="2400" dirty="0" err="1"/>
              <a:t>elementelor</a:t>
            </a:r>
            <a:r>
              <a:rPr lang="en-US" sz="2400" dirty="0"/>
              <a:t> sale R2 </a:t>
            </a:r>
            <a:r>
              <a:rPr lang="en-US" sz="2400" dirty="0" err="1"/>
              <a:t>este</a:t>
            </a:r>
            <a:r>
              <a:rPr lang="en-US" sz="2400" dirty="0"/>
              <a:t> </a:t>
            </a:r>
            <a:r>
              <a:rPr lang="en-US" sz="2400" dirty="0" err="1"/>
              <a:t>mai</a:t>
            </a:r>
            <a:r>
              <a:rPr lang="en-US" sz="2400" dirty="0"/>
              <a:t> mare </a:t>
            </a:r>
            <a:r>
              <a:rPr lang="en-US" sz="2400" dirty="0" err="1"/>
              <a:t>decât</a:t>
            </a:r>
            <a:r>
              <a:rPr lang="en-US" sz="2400" dirty="0"/>
              <a:t> </a:t>
            </a:r>
            <a:r>
              <a:rPr lang="en-US" sz="2400" dirty="0" err="1"/>
              <a:t>perioada</a:t>
            </a:r>
            <a:r>
              <a:rPr lang="en-US" sz="2400" dirty="0"/>
              <a:t> de </a:t>
            </a:r>
            <a:r>
              <a:rPr lang="en-US" sz="2400" dirty="0" err="1"/>
              <a:t>refractaritate</a:t>
            </a:r>
            <a:r>
              <a:rPr lang="en-US" sz="2400" dirty="0"/>
              <a:t> a </a:t>
            </a:r>
            <a:r>
              <a:rPr lang="en-US" sz="2400" dirty="0" err="1"/>
              <a:t>restului</a:t>
            </a:r>
            <a:r>
              <a:rPr lang="en-US" sz="2400" dirty="0"/>
              <a:t> </a:t>
            </a:r>
            <a:r>
              <a:rPr lang="en-US" sz="2400" dirty="0" err="1"/>
              <a:t>mediului</a:t>
            </a:r>
            <a:r>
              <a:rPr lang="en-US" sz="2400" dirty="0"/>
              <a:t> R l, </a:t>
            </a:r>
            <a:r>
              <a:rPr lang="en-US" sz="2400" dirty="0" err="1"/>
              <a:t>atunci</a:t>
            </a:r>
            <a:r>
              <a:rPr lang="en-US" sz="2400" dirty="0"/>
              <a:t> </a:t>
            </a:r>
            <a:r>
              <a:rPr lang="en-US" sz="2400" i="1" dirty="0" err="1"/>
              <a:t>poate</a:t>
            </a:r>
            <a:r>
              <a:rPr lang="en-US" sz="2400" i="1" dirty="0"/>
              <a:t> </a:t>
            </a:r>
            <a:r>
              <a:rPr lang="en-US" sz="2400" i="1" dirty="0" err="1"/>
              <a:t>avea</a:t>
            </a:r>
            <a:r>
              <a:rPr lang="en-US" sz="2400" i="1" dirty="0"/>
              <a:t> loc </a:t>
            </a:r>
            <a:r>
              <a:rPr lang="en-US" sz="2400" i="1" dirty="0" err="1"/>
              <a:t>circulația</a:t>
            </a:r>
            <a:r>
              <a:rPr lang="en-US" sz="2400" i="1" dirty="0"/>
              <a:t> </a:t>
            </a:r>
            <a:r>
              <a:rPr lang="en-US" sz="2400" i="1" dirty="0" err="1"/>
              <a:t>excitației</a:t>
            </a:r>
            <a:r>
              <a:rPr lang="en-US" sz="2400" i="1" dirty="0"/>
              <a:t> </a:t>
            </a:r>
            <a:r>
              <a:rPr lang="en-US" sz="2400" dirty="0" err="1"/>
              <a:t>în</a:t>
            </a:r>
            <a:r>
              <a:rPr lang="en-US" sz="2400" dirty="0"/>
              <a:t> </a:t>
            </a:r>
            <a:r>
              <a:rPr lang="en-US" sz="2400" dirty="0" err="1"/>
              <a:t>aceasta</a:t>
            </a:r>
            <a:r>
              <a:rPr lang="en-US" sz="2400" dirty="0"/>
              <a:t>. </a:t>
            </a:r>
            <a:r>
              <a:rPr lang="en-US" sz="2400" dirty="0" err="1"/>
              <a:t>Acest</a:t>
            </a:r>
            <a:r>
              <a:rPr lang="en-US" sz="2400" dirty="0"/>
              <a:t> </a:t>
            </a:r>
            <a:r>
              <a:rPr lang="en-US" sz="2400" dirty="0" err="1"/>
              <a:t>lucru</a:t>
            </a:r>
            <a:r>
              <a:rPr lang="en-US" sz="2400" dirty="0"/>
              <a:t> se </a:t>
            </a:r>
            <a:r>
              <a:rPr lang="en-US" sz="2400" dirty="0" err="1"/>
              <a:t>va</a:t>
            </a:r>
            <a:r>
              <a:rPr lang="en-US" sz="2400" dirty="0"/>
              <a:t> </a:t>
            </a:r>
            <a:r>
              <a:rPr lang="en-US" sz="2400" dirty="0" err="1"/>
              <a:t>întâmpla</a:t>
            </a:r>
            <a:r>
              <a:rPr lang="en-US" sz="2400" dirty="0"/>
              <a:t> </a:t>
            </a:r>
            <a:r>
              <a:rPr lang="en-US" sz="2400" dirty="0" err="1"/>
              <a:t>dacă</a:t>
            </a:r>
            <a:r>
              <a:rPr lang="en-US" sz="2400" dirty="0"/>
              <a:t> </a:t>
            </a:r>
            <a:r>
              <a:rPr lang="en-US" sz="2400" dirty="0" err="1"/>
              <a:t>într</a:t>
            </a:r>
            <a:r>
              <a:rPr lang="en-US" sz="2400" dirty="0"/>
              <a:t>-un </a:t>
            </a:r>
            <a:r>
              <a:rPr lang="en-US" sz="2400" dirty="0" err="1"/>
              <a:t>punct</a:t>
            </a:r>
            <a:r>
              <a:rPr lang="en-US" sz="2400" dirty="0"/>
              <a:t> o </a:t>
            </a:r>
            <a:r>
              <a:rPr lang="en-US" sz="2400" dirty="0" err="1"/>
              <a:t>influență</a:t>
            </a:r>
            <a:r>
              <a:rPr lang="en-US" sz="2400" dirty="0"/>
              <a:t> </a:t>
            </a:r>
            <a:r>
              <a:rPr lang="en-US" sz="2400" dirty="0" err="1"/>
              <a:t>externă</a:t>
            </a:r>
            <a:r>
              <a:rPr lang="en-US" sz="2400" dirty="0"/>
              <a:t> </a:t>
            </a:r>
            <a:r>
              <a:rPr lang="en-US" sz="2400" dirty="0" err="1"/>
              <a:t>creează</a:t>
            </a:r>
            <a:r>
              <a:rPr lang="en-US" sz="2400" dirty="0"/>
              <a:t> </a:t>
            </a:r>
            <a:r>
              <a:rPr lang="en-US" sz="2400" dirty="0" err="1"/>
              <a:t>două</a:t>
            </a:r>
            <a:r>
              <a:rPr lang="en-US" sz="2400" dirty="0"/>
              <a:t> </a:t>
            </a:r>
            <a:r>
              <a:rPr lang="en-US" sz="2400" dirty="0" err="1"/>
              <a:t>excitații</a:t>
            </a:r>
            <a:r>
              <a:rPr lang="en-US" sz="2400" dirty="0"/>
              <a:t> la </a:t>
            </a:r>
            <a:r>
              <a:rPr lang="en-US" sz="2400" dirty="0" err="1"/>
              <a:t>rând</a:t>
            </a:r>
            <a:r>
              <a:rPr lang="en-US" sz="2400" dirty="0"/>
              <a:t>. Mai </a:t>
            </a:r>
            <a:r>
              <a:rPr lang="en-US" sz="2400" dirty="0" err="1"/>
              <a:t>mult</a:t>
            </a:r>
            <a:r>
              <a:rPr lang="en-US" sz="2400" dirty="0"/>
              <a:t>, a </a:t>
            </a:r>
            <a:r>
              <a:rPr lang="en-US" sz="2400" dirty="0" err="1"/>
              <a:t>doua</a:t>
            </a:r>
            <a:r>
              <a:rPr lang="en-US" sz="2400" dirty="0"/>
              <a:t> </a:t>
            </a:r>
            <a:r>
              <a:rPr lang="en-US" sz="2400" dirty="0" err="1"/>
              <a:t>undă</a:t>
            </a:r>
            <a:r>
              <a:rPr lang="en-US" sz="2400" dirty="0"/>
              <a:t> </a:t>
            </a:r>
            <a:r>
              <a:rPr lang="en-US" sz="2400" dirty="0" err="1"/>
              <a:t>apare</a:t>
            </a:r>
            <a:r>
              <a:rPr lang="en-US" sz="2400" dirty="0"/>
              <a:t> </a:t>
            </a:r>
            <a:r>
              <a:rPr lang="en-US" sz="2400" dirty="0" err="1"/>
              <a:t>după</a:t>
            </a:r>
            <a:r>
              <a:rPr lang="en-US" sz="2400" dirty="0"/>
              <a:t> un </a:t>
            </a:r>
            <a:r>
              <a:rPr lang="en-US" sz="2400" dirty="0" err="1"/>
              <a:t>timp</a:t>
            </a:r>
            <a:r>
              <a:rPr lang="en-US" sz="2400" dirty="0"/>
              <a:t> </a:t>
            </a:r>
            <a:r>
              <a:rPr lang="en-US" sz="2400" dirty="0" err="1"/>
              <a:t>mai</a:t>
            </a:r>
            <a:r>
              <a:rPr lang="en-US" sz="2400" dirty="0"/>
              <a:t> </a:t>
            </a:r>
            <a:r>
              <a:rPr lang="en-US" sz="2400" dirty="0" err="1"/>
              <a:t>scurt</a:t>
            </a:r>
            <a:r>
              <a:rPr lang="en-US" sz="2400" dirty="0"/>
              <a:t> </a:t>
            </a:r>
            <a:r>
              <a:rPr lang="en-US" sz="2400" dirty="0" err="1"/>
              <a:t>decât</a:t>
            </a:r>
            <a:r>
              <a:rPr lang="en-US" sz="2400" dirty="0"/>
              <a:t> </a:t>
            </a:r>
            <a:r>
              <a:rPr lang="en-US" sz="2400" dirty="0" err="1"/>
              <a:t>perioada</a:t>
            </a:r>
            <a:r>
              <a:rPr lang="en-US" sz="2400" dirty="0"/>
              <a:t> de </a:t>
            </a:r>
            <a:r>
              <a:rPr lang="en-US" sz="2400" dirty="0" err="1"/>
              <a:t>refractaritate</a:t>
            </a:r>
            <a:r>
              <a:rPr lang="en-US" sz="2400" dirty="0"/>
              <a:t> a </a:t>
            </a:r>
            <a:r>
              <a:rPr lang="en-US" sz="2400" dirty="0" err="1"/>
              <a:t>secțiunii</a:t>
            </a:r>
            <a:r>
              <a:rPr lang="en-US" sz="2400" dirty="0"/>
              <a:t> CD: </a:t>
            </a:r>
            <a:r>
              <a:rPr lang="en-US" sz="2400" b="1" dirty="0">
                <a:solidFill>
                  <a:srgbClr val="FF0000"/>
                </a:solidFill>
              </a:rPr>
              <a:t>T&lt;R2</a:t>
            </a:r>
            <a:r>
              <a:rPr lang="en-US" sz="2400" dirty="0"/>
              <a:t>. </a:t>
            </a:r>
            <a:r>
              <a:rPr lang="en-US" sz="2400" dirty="0" err="1"/>
              <a:t>Atunci</a:t>
            </a:r>
            <a:r>
              <a:rPr lang="en-US" sz="2400" dirty="0"/>
              <a:t> </a:t>
            </a:r>
            <a:r>
              <a:rPr lang="en-US" sz="2400" dirty="0" err="1"/>
              <a:t>unda</a:t>
            </a:r>
            <a:r>
              <a:rPr lang="en-US" sz="2400" dirty="0"/>
              <a:t> II </a:t>
            </a:r>
            <a:r>
              <a:rPr lang="en-US" sz="2400" dirty="0" err="1"/>
              <a:t>poate</a:t>
            </a:r>
            <a:r>
              <a:rPr lang="en-US" sz="2400" dirty="0"/>
              <a:t> </a:t>
            </a:r>
            <a:r>
              <a:rPr lang="en-US" sz="2400" dirty="0" err="1"/>
              <a:t>ajunge</a:t>
            </a:r>
            <a:r>
              <a:rPr lang="en-US" sz="2400" dirty="0"/>
              <a:t> la </a:t>
            </a:r>
            <a:r>
              <a:rPr lang="en-US" sz="2400" dirty="0" err="1"/>
              <a:t>secțiunea</a:t>
            </a:r>
            <a:r>
              <a:rPr lang="en-US" sz="2400" dirty="0"/>
              <a:t> CD </a:t>
            </a:r>
            <a:r>
              <a:rPr lang="en-US" sz="2400" dirty="0" err="1"/>
              <a:t>până</a:t>
            </a:r>
            <a:r>
              <a:rPr lang="en-US" sz="2400" dirty="0"/>
              <a:t> </a:t>
            </a:r>
            <a:r>
              <a:rPr lang="en-US" sz="2400" dirty="0" err="1"/>
              <a:t>în</a:t>
            </a:r>
            <a:r>
              <a:rPr lang="en-US" sz="2400" dirty="0"/>
              <a:t> </a:t>
            </a:r>
            <a:r>
              <a:rPr lang="en-US" sz="2400" dirty="0" err="1"/>
              <a:t>momentul</a:t>
            </a:r>
            <a:r>
              <a:rPr lang="en-US" sz="2400" dirty="0"/>
              <a:t> </a:t>
            </a:r>
            <a:r>
              <a:rPr lang="en-US" sz="2400" dirty="0" err="1"/>
              <a:t>în</a:t>
            </a:r>
            <a:r>
              <a:rPr lang="en-US" sz="2400" dirty="0"/>
              <a:t> care </a:t>
            </a:r>
            <a:r>
              <a:rPr lang="en-US" sz="2400" dirty="0" err="1"/>
              <a:t>aceasta</a:t>
            </a:r>
            <a:r>
              <a:rPr lang="en-US" sz="2400" dirty="0"/>
              <a:t> </a:t>
            </a:r>
            <a:r>
              <a:rPr lang="en-US" sz="2400" dirty="0" err="1"/>
              <a:t>este</a:t>
            </a:r>
            <a:r>
              <a:rPr lang="en-US" sz="2400" dirty="0"/>
              <a:t> </a:t>
            </a:r>
            <a:r>
              <a:rPr lang="en-US" sz="2400" dirty="0" err="1"/>
              <a:t>încă</a:t>
            </a:r>
            <a:r>
              <a:rPr lang="en-US" sz="2400" dirty="0"/>
              <a:t> </a:t>
            </a:r>
            <a:r>
              <a:rPr lang="en-US" sz="2400" dirty="0" err="1"/>
              <a:t>refractară</a:t>
            </a:r>
            <a:r>
              <a:rPr lang="en-US" sz="2400" dirty="0"/>
              <a:t> </a:t>
            </a:r>
            <a:r>
              <a:rPr lang="en-US" sz="2400" dirty="0" err="1"/>
              <a:t>și</a:t>
            </a:r>
            <a:r>
              <a:rPr lang="en-US" sz="2400" dirty="0"/>
              <a:t> se stinge. </a:t>
            </a:r>
            <a:r>
              <a:rPr lang="en-US" sz="2400" dirty="0" err="1"/>
              <a:t>Rămâne</a:t>
            </a:r>
            <a:r>
              <a:rPr lang="en-US" sz="2400" dirty="0"/>
              <a:t> o </a:t>
            </a:r>
            <a:r>
              <a:rPr lang="en-US" sz="2400" dirty="0" err="1"/>
              <a:t>undă</a:t>
            </a:r>
            <a:r>
              <a:rPr lang="en-US" sz="2400" dirty="0"/>
              <a:t> I.</a:t>
            </a:r>
            <a:r>
              <a:rPr lang="ro-RO" sz="2400" dirty="0"/>
              <a:t> </a:t>
            </a:r>
            <a:r>
              <a:rPr lang="en-US" sz="2400" dirty="0"/>
              <a:t>Dacă </a:t>
            </a:r>
            <a:r>
              <a:rPr lang="en-US" sz="2400" dirty="0" err="1"/>
              <a:t>aceasta</a:t>
            </a:r>
            <a:r>
              <a:rPr lang="en-US" sz="2400" dirty="0"/>
              <a:t> </a:t>
            </a:r>
            <a:r>
              <a:rPr lang="en-US" sz="2400" dirty="0" err="1"/>
              <a:t>ajunge</a:t>
            </a:r>
            <a:r>
              <a:rPr lang="en-US" sz="2400" dirty="0"/>
              <a:t> </a:t>
            </a:r>
            <a:r>
              <a:rPr lang="en-US" sz="2400" dirty="0" err="1"/>
              <a:t>în</a:t>
            </a:r>
            <a:r>
              <a:rPr lang="en-US" sz="2400" dirty="0"/>
              <a:t> zona </a:t>
            </a:r>
            <a:r>
              <a:rPr lang="ro-RO" sz="2400" dirty="0"/>
              <a:t>C</a:t>
            </a:r>
            <a:r>
              <a:rPr lang="en-US" sz="2400" dirty="0"/>
              <a:t>D </a:t>
            </a:r>
            <a:r>
              <a:rPr lang="en-US" sz="2400" dirty="0" err="1"/>
              <a:t>după</a:t>
            </a:r>
            <a:r>
              <a:rPr lang="en-US" sz="2400" dirty="0"/>
              <a:t> un </a:t>
            </a:r>
            <a:r>
              <a:rPr lang="en-US" sz="2400" dirty="0" err="1"/>
              <a:t>timp</a:t>
            </a:r>
            <a:r>
              <a:rPr lang="en-US" sz="2400" dirty="0"/>
              <a:t> </a:t>
            </a:r>
            <a:r>
              <a:rPr lang="en-US" sz="2400" dirty="0" err="1"/>
              <a:t>în</a:t>
            </a:r>
            <a:r>
              <a:rPr lang="en-US" sz="2400" dirty="0"/>
              <a:t> care are </a:t>
            </a:r>
            <a:r>
              <a:rPr lang="en-US" sz="2400" dirty="0" err="1"/>
              <a:t>timp</a:t>
            </a:r>
            <a:r>
              <a:rPr lang="en-US" sz="2400" dirty="0"/>
              <a:t> </a:t>
            </a:r>
            <a:r>
              <a:rPr lang="en-US" sz="2400" dirty="0" err="1"/>
              <a:t>să</a:t>
            </a:r>
            <a:r>
              <a:rPr lang="en-US" sz="2400" dirty="0"/>
              <a:t> </a:t>
            </a:r>
            <a:r>
              <a:rPr lang="en-US" sz="2400" dirty="0" err="1"/>
              <a:t>ajungă</a:t>
            </a:r>
            <a:r>
              <a:rPr lang="en-US" sz="2400" dirty="0"/>
              <a:t> </a:t>
            </a:r>
            <a:r>
              <a:rPr lang="en-US" sz="2400" dirty="0" err="1"/>
              <a:t>într</a:t>
            </a:r>
            <a:r>
              <a:rPr lang="en-US" sz="2400" dirty="0"/>
              <a:t>-o stare de </a:t>
            </a:r>
            <a:r>
              <a:rPr lang="en-US" sz="2400" dirty="0" err="1"/>
              <a:t>repaus</a:t>
            </a:r>
            <a:r>
              <a:rPr lang="en-US" sz="2400" dirty="0"/>
              <a:t>, </a:t>
            </a:r>
            <a:r>
              <a:rPr lang="en-US" sz="2400" dirty="0" err="1"/>
              <a:t>unda</a:t>
            </a:r>
            <a:r>
              <a:rPr lang="en-US" sz="2400" dirty="0"/>
              <a:t> I </a:t>
            </a:r>
            <a:r>
              <a:rPr lang="en-US" sz="2400" dirty="0" err="1"/>
              <a:t>va</a:t>
            </a:r>
            <a:r>
              <a:rPr lang="en-US" sz="2400" dirty="0"/>
              <a:t> </a:t>
            </a:r>
            <a:r>
              <a:rPr lang="en-US" sz="2400" dirty="0" err="1"/>
              <a:t>trece</a:t>
            </a:r>
            <a:r>
              <a:rPr lang="en-US" sz="2400" dirty="0"/>
              <a:t> </a:t>
            </a:r>
            <a:r>
              <a:rPr lang="en-US" sz="2400" dirty="0" err="1"/>
              <a:t>mai</a:t>
            </a:r>
            <a:r>
              <a:rPr lang="en-US" sz="2400" dirty="0"/>
              <a:t> </a:t>
            </a:r>
            <a:r>
              <a:rPr lang="en-US" sz="2400" dirty="0" err="1"/>
              <a:t>departe</a:t>
            </a:r>
            <a:r>
              <a:rPr lang="en-US" sz="2400" dirty="0"/>
              <a:t> </a:t>
            </a:r>
            <a:r>
              <a:rPr lang="en-US" sz="2400" dirty="0" err="1"/>
              <a:t>și</a:t>
            </a:r>
            <a:r>
              <a:rPr lang="en-US" sz="2400" dirty="0"/>
              <a:t> </a:t>
            </a:r>
            <a:r>
              <a:rPr lang="en-US" sz="2400" dirty="0" err="1"/>
              <a:t>procesul</a:t>
            </a:r>
            <a:r>
              <a:rPr lang="en-US" sz="2400" dirty="0"/>
              <a:t> </a:t>
            </a:r>
            <a:r>
              <a:rPr lang="en-US" sz="2400" dirty="0" err="1"/>
              <a:t>neamortizat</a:t>
            </a:r>
            <a:r>
              <a:rPr lang="en-US" sz="2400" dirty="0"/>
              <a:t> </a:t>
            </a:r>
            <a:r>
              <a:rPr lang="en-US" sz="2400" dirty="0" err="1"/>
              <a:t>va</a:t>
            </a:r>
            <a:r>
              <a:rPr lang="en-US" sz="2400" dirty="0"/>
              <a:t> continua </a:t>
            </a:r>
            <a:r>
              <a:rPr lang="en-US" sz="2400" dirty="0" err="1"/>
              <a:t>în</a:t>
            </a:r>
            <a:r>
              <a:rPr lang="en-US" sz="2400" dirty="0"/>
              <a:t> </a:t>
            </a:r>
            <a:r>
              <a:rPr lang="en-US" sz="2400" dirty="0" err="1"/>
              <a:t>inel</a:t>
            </a:r>
            <a:r>
              <a:rPr lang="en-US" sz="2400" dirty="0"/>
              <a:t> - </a:t>
            </a:r>
            <a:r>
              <a:rPr lang="en-US" sz="2400" dirty="0" err="1"/>
              <a:t>circulația</a:t>
            </a:r>
            <a:r>
              <a:rPr lang="en-US" sz="2400" dirty="0"/>
              <a:t> </a:t>
            </a:r>
            <a:r>
              <a:rPr lang="en-US" sz="2400" dirty="0" err="1"/>
              <a:t>excitației</a:t>
            </a:r>
            <a:r>
              <a:rPr lang="en-US" sz="2400" dirty="0"/>
              <a:t>.</a:t>
            </a:r>
            <a:r>
              <a:rPr lang="ro-RO" sz="2400" dirty="0"/>
              <a:t> </a:t>
            </a:r>
            <a:endParaRPr lang="en-US" sz="2400" dirty="0"/>
          </a:p>
        </p:txBody>
      </p:sp>
    </p:spTree>
    <p:extLst>
      <p:ext uri="{BB962C8B-B14F-4D97-AF65-F5344CB8AC3E}">
        <p14:creationId xmlns:p14="http://schemas.microsoft.com/office/powerpoint/2010/main" val="2150384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59C03-146F-F4AA-A2BF-2B4C2EF96B20}"/>
              </a:ext>
            </a:extLst>
          </p:cNvPr>
          <p:cNvSpPr>
            <a:spLocks noGrp="1"/>
          </p:cNvSpPr>
          <p:nvPr>
            <p:ph idx="1"/>
          </p:nvPr>
        </p:nvSpPr>
        <p:spPr>
          <a:xfrm>
            <a:off x="838200" y="598516"/>
            <a:ext cx="10515600" cy="6051666"/>
          </a:xfrm>
        </p:spPr>
        <p:txBody>
          <a:bodyPr>
            <a:normAutofit/>
          </a:bodyPr>
          <a:lstStyle/>
          <a:p>
            <a:pPr marL="0" indent="0">
              <a:buNone/>
            </a:pPr>
            <a:r>
              <a:rPr lang="en-US" b="1" dirty="0"/>
              <a:t>Condiții </a:t>
            </a:r>
            <a:r>
              <a:rPr lang="en-US" b="1" dirty="0" err="1"/>
              <a:t>pentru</a:t>
            </a:r>
            <a:r>
              <a:rPr lang="en-US" b="1" dirty="0"/>
              <a:t> </a:t>
            </a:r>
            <a:r>
              <a:rPr lang="en-US" b="1" dirty="0" err="1"/>
              <a:t>apariția</a:t>
            </a:r>
            <a:r>
              <a:rPr lang="en-US" b="1" dirty="0"/>
              <a:t> </a:t>
            </a:r>
            <a:r>
              <a:rPr lang="en-US" b="1" dirty="0" err="1"/>
              <a:t>circulației</a:t>
            </a:r>
            <a:r>
              <a:rPr lang="en-US" dirty="0"/>
              <a:t>:</a:t>
            </a:r>
          </a:p>
          <a:p>
            <a:r>
              <a:rPr lang="en-US" dirty="0" err="1"/>
              <a:t>timpul</a:t>
            </a:r>
            <a:r>
              <a:rPr lang="en-US" dirty="0"/>
              <a:t> </a:t>
            </a:r>
            <a:r>
              <a:rPr lang="en-US" dirty="0" err="1"/>
              <a:t>dintre</a:t>
            </a:r>
            <a:r>
              <a:rPr lang="en-US" dirty="0"/>
              <a:t> </a:t>
            </a:r>
            <a:r>
              <a:rPr lang="en-US" dirty="0" err="1"/>
              <a:t>trimiterea</a:t>
            </a:r>
            <a:r>
              <a:rPr lang="en-US" dirty="0"/>
              <a:t> a </a:t>
            </a:r>
            <a:r>
              <a:rPr lang="en-US" dirty="0" err="1"/>
              <a:t>două</a:t>
            </a:r>
            <a:r>
              <a:rPr lang="en-US" dirty="0"/>
              <a:t> </a:t>
            </a:r>
            <a:r>
              <a:rPr lang="en-US" dirty="0" err="1"/>
              <a:t>impulsuri</a:t>
            </a:r>
            <a:r>
              <a:rPr lang="en-US" dirty="0"/>
              <a:t> de </a:t>
            </a:r>
            <a:r>
              <a:rPr lang="en-US" dirty="0" err="1"/>
              <a:t>excitație</a:t>
            </a:r>
            <a:r>
              <a:rPr lang="en-US" dirty="0"/>
              <a:t> T </a:t>
            </a:r>
            <a:r>
              <a:rPr lang="en-US" dirty="0" err="1"/>
              <a:t>trebuie</a:t>
            </a:r>
            <a:r>
              <a:rPr lang="en-US" dirty="0"/>
              <a:t> </a:t>
            </a:r>
            <a:r>
              <a:rPr lang="en-US" dirty="0" err="1"/>
              <a:t>să</a:t>
            </a:r>
            <a:r>
              <a:rPr lang="en-US" dirty="0"/>
              <a:t> fie </a:t>
            </a:r>
            <a:r>
              <a:rPr lang="en-US" dirty="0" err="1"/>
              <a:t>mai</a:t>
            </a:r>
            <a:r>
              <a:rPr lang="en-US" dirty="0"/>
              <a:t> mic </a:t>
            </a:r>
            <a:r>
              <a:rPr lang="en-US" dirty="0" err="1"/>
              <a:t>decât</a:t>
            </a:r>
            <a:r>
              <a:rPr lang="en-US" dirty="0"/>
              <a:t> </a:t>
            </a:r>
            <a:r>
              <a:rPr lang="en-US" dirty="0" err="1"/>
              <a:t>perioada</a:t>
            </a:r>
            <a:r>
              <a:rPr lang="en-US" dirty="0"/>
              <a:t> </a:t>
            </a:r>
            <a:r>
              <a:rPr lang="en-US" dirty="0" err="1"/>
              <a:t>refractară</a:t>
            </a:r>
            <a:r>
              <a:rPr lang="en-US" dirty="0"/>
              <a:t> R2: T &lt; R2 V.</a:t>
            </a:r>
          </a:p>
          <a:p>
            <a:r>
              <a:rPr lang="en-US" dirty="0" err="1"/>
              <a:t>lungimea</a:t>
            </a:r>
            <a:r>
              <a:rPr lang="en-US" dirty="0"/>
              <a:t> </a:t>
            </a:r>
            <a:r>
              <a:rPr lang="en-US" dirty="0" err="1"/>
              <a:t>circumferinței</a:t>
            </a:r>
            <a:r>
              <a:rPr lang="en-US" dirty="0"/>
              <a:t> </a:t>
            </a:r>
            <a:r>
              <a:rPr lang="en-US" dirty="0" err="1"/>
              <a:t>inelului</a:t>
            </a:r>
            <a:r>
              <a:rPr lang="en-US" dirty="0"/>
              <a:t> I = 2</a:t>
            </a:r>
            <a:r>
              <a:rPr lang="el-GR" dirty="0"/>
              <a:t>π</a:t>
            </a:r>
            <a:r>
              <a:rPr lang="en-US" dirty="0"/>
              <a:t>r </a:t>
            </a:r>
            <a:r>
              <a:rPr lang="en-US" dirty="0" err="1"/>
              <a:t>trebuie</a:t>
            </a:r>
            <a:r>
              <a:rPr lang="en-US" dirty="0"/>
              <a:t> </a:t>
            </a:r>
            <a:r>
              <a:rPr lang="en-US" dirty="0" err="1"/>
              <a:t>să</a:t>
            </a:r>
            <a:r>
              <a:rPr lang="en-US" dirty="0"/>
              <a:t> fie </a:t>
            </a:r>
            <a:r>
              <a:rPr lang="en-US" dirty="0" err="1"/>
              <a:t>mai</a:t>
            </a:r>
            <a:r>
              <a:rPr lang="en-US" dirty="0"/>
              <a:t> mare </a:t>
            </a:r>
            <a:r>
              <a:rPr lang="en-US" dirty="0" err="1"/>
              <a:t>decât</a:t>
            </a:r>
            <a:r>
              <a:rPr lang="en-US" dirty="0"/>
              <a:t> </a:t>
            </a:r>
            <a:r>
              <a:rPr lang="en-US" dirty="0" err="1"/>
              <a:t>lungimea</a:t>
            </a:r>
            <a:r>
              <a:rPr lang="en-US" dirty="0"/>
              <a:t> de </a:t>
            </a:r>
            <a:r>
              <a:rPr lang="en-US" dirty="0" err="1"/>
              <a:t>undă</a:t>
            </a:r>
            <a:r>
              <a:rPr lang="en-US" dirty="0"/>
              <a:t> a </a:t>
            </a:r>
            <a:r>
              <a:rPr lang="en-US" dirty="0" err="1"/>
              <a:t>excitației</a:t>
            </a:r>
            <a:r>
              <a:rPr lang="en-US" dirty="0"/>
              <a:t>.</a:t>
            </a:r>
          </a:p>
          <a:p>
            <a:r>
              <a:rPr lang="en-US" dirty="0" err="1"/>
              <a:t>Lungimea</a:t>
            </a:r>
            <a:r>
              <a:rPr lang="en-US" dirty="0"/>
              <a:t> </a:t>
            </a:r>
            <a:r>
              <a:rPr lang="en-US" dirty="0" err="1"/>
              <a:t>undei</a:t>
            </a:r>
            <a:r>
              <a:rPr lang="en-US" dirty="0"/>
              <a:t> </a:t>
            </a:r>
            <a:r>
              <a:rPr lang="en-US" dirty="0" err="1"/>
              <a:t>circulante</a:t>
            </a:r>
            <a:r>
              <a:rPr lang="en-US" dirty="0"/>
              <a:t> pe </a:t>
            </a:r>
            <a:r>
              <a:rPr lang="en-US" dirty="0" err="1"/>
              <a:t>căile</a:t>
            </a:r>
            <a:r>
              <a:rPr lang="en-US" dirty="0"/>
              <a:t> de </a:t>
            </a:r>
            <a:r>
              <a:rPr lang="en-US" dirty="0" err="1"/>
              <a:t>conducere</a:t>
            </a:r>
            <a:r>
              <a:rPr lang="en-US" dirty="0"/>
              <a:t> la V = 3 m/s </a:t>
            </a:r>
            <a:r>
              <a:rPr lang="en-US" dirty="0" err="1"/>
              <a:t>și</a:t>
            </a:r>
            <a:r>
              <a:rPr lang="en-US" dirty="0"/>
              <a:t> R = 0,3 s </a:t>
            </a:r>
            <a:r>
              <a:rPr lang="en-US" dirty="0" err="1"/>
              <a:t>poate</a:t>
            </a:r>
            <a:r>
              <a:rPr lang="en-US" dirty="0"/>
              <a:t> fi de </a:t>
            </a:r>
            <a:r>
              <a:rPr lang="en-US" dirty="0" err="1"/>
              <a:t>aproximativ</a:t>
            </a:r>
            <a:r>
              <a:rPr lang="en-US" dirty="0"/>
              <a:t> 1 m, </a:t>
            </a:r>
            <a:r>
              <a:rPr lang="en-US" dirty="0" err="1"/>
              <a:t>ceea</a:t>
            </a:r>
            <a:r>
              <a:rPr lang="en-US" dirty="0"/>
              <a:t> ce exclude anatomic </a:t>
            </a:r>
            <a:r>
              <a:rPr lang="en-US" dirty="0" err="1"/>
              <a:t>apariția</a:t>
            </a:r>
            <a:r>
              <a:rPr lang="en-US" dirty="0"/>
              <a:t> </a:t>
            </a:r>
            <a:r>
              <a:rPr lang="en-US" dirty="0" err="1"/>
              <a:t>sa</a:t>
            </a:r>
            <a:r>
              <a:rPr lang="en-US" dirty="0"/>
              <a:t> pe </a:t>
            </a:r>
            <a:r>
              <a:rPr lang="en-US" dirty="0" err="1"/>
              <a:t>aceste</a:t>
            </a:r>
            <a:r>
              <a:rPr lang="en-US" dirty="0"/>
              <a:t> </a:t>
            </a:r>
            <a:r>
              <a:rPr lang="en-US" dirty="0" err="1"/>
              <a:t>căi</a:t>
            </a:r>
            <a:r>
              <a:rPr lang="en-US" dirty="0"/>
              <a:t>. </a:t>
            </a:r>
            <a:endParaRPr lang="ro-RO" dirty="0"/>
          </a:p>
          <a:p>
            <a:r>
              <a:rPr lang="en-US" dirty="0"/>
              <a:t>Cu </a:t>
            </a:r>
            <a:r>
              <a:rPr lang="en-US" dirty="0" err="1"/>
              <a:t>toate</a:t>
            </a:r>
            <a:r>
              <a:rPr lang="en-US" dirty="0"/>
              <a:t> </a:t>
            </a:r>
            <a:r>
              <a:rPr lang="en-US" dirty="0" err="1"/>
              <a:t>acestea</a:t>
            </a:r>
            <a:r>
              <a:rPr lang="en-US" dirty="0"/>
              <a:t>, </a:t>
            </a:r>
            <a:r>
              <a:rPr lang="en-US" dirty="0" err="1"/>
              <a:t>în</a:t>
            </a:r>
            <a:r>
              <a:rPr lang="en-US" dirty="0"/>
              <a:t> </a:t>
            </a:r>
            <a:r>
              <a:rPr lang="en-US" dirty="0" err="1"/>
              <a:t>nodurile</a:t>
            </a:r>
            <a:r>
              <a:rPr lang="en-US" dirty="0"/>
              <a:t> de </a:t>
            </a:r>
            <a:r>
              <a:rPr lang="en-US" dirty="0" err="1"/>
              <a:t>conducere</a:t>
            </a:r>
            <a:r>
              <a:rPr lang="en-US" dirty="0"/>
              <a:t> </a:t>
            </a:r>
            <a:r>
              <a:rPr lang="en-US" dirty="0" err="1"/>
              <a:t>lentă</a:t>
            </a:r>
            <a:r>
              <a:rPr lang="en-US" dirty="0"/>
              <a:t> a </a:t>
            </a:r>
            <a:r>
              <a:rPr lang="en-US" dirty="0" err="1"/>
              <a:t>excitației</a:t>
            </a:r>
            <a:r>
              <a:rPr lang="en-US" dirty="0"/>
              <a:t> (V = 0,01 m/s) </a:t>
            </a:r>
            <a:r>
              <a:rPr lang="en-US" dirty="0" err="1"/>
              <a:t>poate</a:t>
            </a:r>
            <a:r>
              <a:rPr lang="en-US" dirty="0"/>
              <a:t> fi de </a:t>
            </a:r>
            <a:r>
              <a:rPr lang="en-US" dirty="0" err="1"/>
              <a:t>ordinul</a:t>
            </a:r>
            <a:r>
              <a:rPr lang="en-US" dirty="0"/>
              <a:t> </a:t>
            </a:r>
            <a:r>
              <a:rPr lang="en-US" dirty="0" err="1"/>
              <a:t>câtorva</a:t>
            </a:r>
            <a:r>
              <a:rPr lang="en-US" dirty="0"/>
              <a:t> </a:t>
            </a:r>
            <a:r>
              <a:rPr lang="en-US" dirty="0" err="1"/>
              <a:t>milimetri</a:t>
            </a:r>
            <a:r>
              <a:rPr lang="en-US" dirty="0"/>
              <a:t> </a:t>
            </a:r>
            <a:r>
              <a:rPr lang="en-US" dirty="0" err="1"/>
              <a:t>și</a:t>
            </a:r>
            <a:r>
              <a:rPr lang="en-US" dirty="0"/>
              <a:t> </a:t>
            </a:r>
            <a:r>
              <a:rPr lang="en-US" dirty="0" err="1"/>
              <a:t>în</a:t>
            </a:r>
            <a:r>
              <a:rPr lang="en-US" dirty="0"/>
              <a:t> </a:t>
            </a:r>
            <a:r>
              <a:rPr lang="en-US" dirty="0" err="1"/>
              <a:t>acest</a:t>
            </a:r>
            <a:r>
              <a:rPr lang="en-US" dirty="0"/>
              <a:t> </a:t>
            </a:r>
            <a:r>
              <a:rPr lang="en-US" dirty="0" err="1"/>
              <a:t>caz</a:t>
            </a:r>
            <a:r>
              <a:rPr lang="en-US" dirty="0"/>
              <a:t> </a:t>
            </a:r>
            <a:r>
              <a:rPr lang="en-US" dirty="0" err="1"/>
              <a:t>mecanismul</a:t>
            </a:r>
            <a:r>
              <a:rPr lang="en-US" dirty="0"/>
              <a:t> de </a:t>
            </a:r>
            <a:r>
              <a:rPr lang="en-US" dirty="0" err="1"/>
              <a:t>circulație</a:t>
            </a:r>
            <a:r>
              <a:rPr lang="en-US" dirty="0"/>
              <a:t> a </a:t>
            </a:r>
            <a:r>
              <a:rPr lang="en-US" dirty="0" err="1"/>
              <a:t>undei</a:t>
            </a:r>
            <a:r>
              <a:rPr lang="en-US" dirty="0"/>
              <a:t> de </a:t>
            </a:r>
            <a:r>
              <a:rPr lang="en-US" dirty="0" err="1"/>
              <a:t>excitație</a:t>
            </a:r>
            <a:r>
              <a:rPr lang="en-US" dirty="0"/>
              <a:t> </a:t>
            </a:r>
            <a:r>
              <a:rPr lang="en-US" dirty="0" err="1"/>
              <a:t>poate</a:t>
            </a:r>
            <a:r>
              <a:rPr lang="en-US" dirty="0"/>
              <a:t> fi </a:t>
            </a:r>
            <a:r>
              <a:rPr lang="en-US" dirty="0" err="1"/>
              <a:t>realizat</a:t>
            </a:r>
            <a:r>
              <a:rPr lang="en-US" dirty="0"/>
              <a:t> </a:t>
            </a:r>
            <a:r>
              <a:rPr lang="en-US" dirty="0" err="1"/>
              <a:t>în</a:t>
            </a:r>
            <a:r>
              <a:rPr lang="en-US" dirty="0"/>
              <a:t> </a:t>
            </a:r>
            <a:r>
              <a:rPr lang="en-US" dirty="0" err="1"/>
              <a:t>inimă</a:t>
            </a:r>
            <a:r>
              <a:rPr lang="en-US" dirty="0"/>
              <a:t>. </a:t>
            </a:r>
            <a:endParaRPr lang="ro-RO" dirty="0"/>
          </a:p>
          <a:p>
            <a:r>
              <a:rPr lang="en-US" dirty="0"/>
              <a:t>O </a:t>
            </a:r>
            <a:r>
              <a:rPr lang="en-US" dirty="0" err="1"/>
              <a:t>astfel</a:t>
            </a:r>
            <a:r>
              <a:rPr lang="en-US" dirty="0"/>
              <a:t> de </a:t>
            </a:r>
            <a:r>
              <a:rPr lang="en-US" dirty="0" err="1"/>
              <a:t>recirculare</a:t>
            </a:r>
            <a:r>
              <a:rPr lang="en-US" dirty="0"/>
              <a:t> </a:t>
            </a:r>
            <a:r>
              <a:rPr lang="en-US" dirty="0" err="1"/>
              <a:t>poate</a:t>
            </a:r>
            <a:r>
              <a:rPr lang="en-US" dirty="0"/>
              <a:t> fi </a:t>
            </a:r>
            <a:r>
              <a:rPr lang="en-US" dirty="0" err="1"/>
              <a:t>observată</a:t>
            </a:r>
            <a:r>
              <a:rPr lang="en-US" dirty="0"/>
              <a:t> </a:t>
            </a:r>
            <a:r>
              <a:rPr lang="en-US" dirty="0" err="1"/>
              <a:t>în</a:t>
            </a:r>
            <a:r>
              <a:rPr lang="en-US" dirty="0"/>
              <a:t> </a:t>
            </a:r>
            <a:r>
              <a:rPr lang="en-US" dirty="0" err="1"/>
              <a:t>regiunea</a:t>
            </a:r>
            <a:r>
              <a:rPr lang="en-US" dirty="0"/>
              <a:t> </a:t>
            </a:r>
            <a:r>
              <a:rPr lang="en-US" dirty="0" err="1"/>
              <a:t>nodului</a:t>
            </a:r>
            <a:r>
              <a:rPr lang="en-US" dirty="0"/>
              <a:t> atrioventricular </a:t>
            </a:r>
            <a:r>
              <a:rPr lang="en-US" dirty="0" err="1"/>
              <a:t>și</a:t>
            </a:r>
            <a:r>
              <a:rPr lang="en-US" dirty="0"/>
              <a:t> </a:t>
            </a:r>
            <a:r>
              <a:rPr lang="en-US" dirty="0" err="1"/>
              <a:t>în</a:t>
            </a:r>
            <a:r>
              <a:rPr lang="en-US" dirty="0"/>
              <a:t> </a:t>
            </a:r>
            <a:r>
              <a:rPr lang="en-US" dirty="0" err="1"/>
              <a:t>zonele</a:t>
            </a:r>
            <a:r>
              <a:rPr lang="en-US" dirty="0"/>
              <a:t> cu </a:t>
            </a:r>
            <a:r>
              <a:rPr lang="en-US" dirty="0" err="1"/>
              <a:t>conducere</a:t>
            </a:r>
            <a:r>
              <a:rPr lang="en-US" dirty="0"/>
              <a:t> </a:t>
            </a:r>
            <a:r>
              <a:rPr lang="en-US" dirty="0" err="1"/>
              <a:t>lentă</a:t>
            </a:r>
            <a:r>
              <a:rPr lang="en-US" dirty="0"/>
              <a:t> a </a:t>
            </a:r>
            <a:r>
              <a:rPr lang="en-US" dirty="0" err="1"/>
              <a:t>autoundei</a:t>
            </a:r>
            <a:r>
              <a:rPr lang="en-US" dirty="0"/>
              <a:t>.</a:t>
            </a:r>
          </a:p>
          <a:p>
            <a:endParaRPr lang="en-US" dirty="0"/>
          </a:p>
        </p:txBody>
      </p:sp>
    </p:spTree>
    <p:extLst>
      <p:ext uri="{BB962C8B-B14F-4D97-AF65-F5344CB8AC3E}">
        <p14:creationId xmlns:p14="http://schemas.microsoft.com/office/powerpoint/2010/main" val="2561345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F289-F2D6-B873-4397-F1EA39B13A06}"/>
              </a:ext>
            </a:extLst>
          </p:cNvPr>
          <p:cNvSpPr>
            <a:spLocks noGrp="1"/>
          </p:cNvSpPr>
          <p:nvPr>
            <p:ph type="title"/>
          </p:nvPr>
        </p:nvSpPr>
        <p:spPr>
          <a:xfrm>
            <a:off x="589936" y="306133"/>
            <a:ext cx="8598310" cy="829494"/>
          </a:xfrm>
        </p:spPr>
        <p:txBody>
          <a:bodyPr>
            <a:normAutofit fontScale="90000"/>
          </a:bodyPr>
          <a:lstStyle/>
          <a:p>
            <a:r>
              <a:rPr lang="en-US" b="1" dirty="0"/>
              <a:t>Reverberator </a:t>
            </a:r>
            <a:r>
              <a:rPr lang="en-US" b="1" dirty="0" err="1"/>
              <a:t>într</a:t>
            </a:r>
            <a:r>
              <a:rPr lang="en-US" b="1" dirty="0"/>
              <a:t>-un </a:t>
            </a:r>
            <a:r>
              <a:rPr lang="en-US" b="1" dirty="0" err="1"/>
              <a:t>mediu</a:t>
            </a:r>
            <a:r>
              <a:rPr lang="en-US" b="1" dirty="0"/>
              <a:t> cu o </a:t>
            </a:r>
            <a:r>
              <a:rPr lang="en-US" b="1" dirty="0" err="1"/>
              <a:t>gaură</a:t>
            </a:r>
            <a:endParaRPr lang="en-US" b="1" dirty="0"/>
          </a:p>
        </p:txBody>
      </p:sp>
      <p:sp>
        <p:nvSpPr>
          <p:cNvPr id="3" name="Content Placeholder 2">
            <a:extLst>
              <a:ext uri="{FF2B5EF4-FFF2-40B4-BE49-F238E27FC236}">
                <a16:creationId xmlns:a16="http://schemas.microsoft.com/office/drawing/2014/main" id="{62AC0458-47CD-1903-B2E0-B5DCE9C6A6D3}"/>
              </a:ext>
            </a:extLst>
          </p:cNvPr>
          <p:cNvSpPr>
            <a:spLocks noGrp="1"/>
          </p:cNvSpPr>
          <p:nvPr>
            <p:ph idx="1"/>
          </p:nvPr>
        </p:nvSpPr>
        <p:spPr>
          <a:xfrm>
            <a:off x="339212" y="1672762"/>
            <a:ext cx="11547988" cy="4879105"/>
          </a:xfrm>
        </p:spPr>
        <p:txBody>
          <a:bodyPr>
            <a:normAutofit fontScale="85000" lnSpcReduction="20000"/>
          </a:bodyPr>
          <a:lstStyle/>
          <a:p>
            <a:r>
              <a:rPr lang="ro-RO" dirty="0"/>
              <a:t>Matematic </a:t>
            </a:r>
            <a:r>
              <a:rPr lang="en-US" dirty="0"/>
              <a:t>s-a </a:t>
            </a:r>
            <a:r>
              <a:rPr lang="en-US" dirty="0" err="1"/>
              <a:t>demonstrat</a:t>
            </a:r>
            <a:r>
              <a:rPr lang="en-US" dirty="0"/>
              <a:t> </a:t>
            </a:r>
            <a:r>
              <a:rPr lang="en-US" dirty="0" err="1"/>
              <a:t>posibilitatea</a:t>
            </a:r>
            <a:r>
              <a:rPr lang="en-US" dirty="0"/>
              <a:t> </a:t>
            </a:r>
            <a:r>
              <a:rPr lang="en-US" dirty="0" err="1"/>
              <a:t>existenței</a:t>
            </a:r>
            <a:r>
              <a:rPr lang="en-US" dirty="0"/>
              <a:t> </a:t>
            </a:r>
            <a:r>
              <a:rPr lang="en-US" dirty="0" err="1"/>
              <a:t>unui</a:t>
            </a:r>
            <a:r>
              <a:rPr lang="en-US" dirty="0"/>
              <a:t> </a:t>
            </a:r>
            <a:r>
              <a:rPr lang="en-US" dirty="0" err="1"/>
              <a:t>mecanism</a:t>
            </a:r>
            <a:r>
              <a:rPr lang="en-US" dirty="0"/>
              <a:t> fundamental </a:t>
            </a:r>
            <a:r>
              <a:rPr lang="en-US" dirty="0" err="1"/>
              <a:t>diferit</a:t>
            </a:r>
            <a:r>
              <a:rPr lang="en-US" dirty="0"/>
              <a:t> de </a:t>
            </a:r>
            <a:r>
              <a:rPr lang="en-US" dirty="0" err="1"/>
              <a:t>circulație</a:t>
            </a:r>
            <a:r>
              <a:rPr lang="en-US" dirty="0"/>
              <a:t> a </a:t>
            </a:r>
            <a:r>
              <a:rPr lang="en-US" dirty="0" err="1"/>
              <a:t>autoundei</a:t>
            </a:r>
            <a:r>
              <a:rPr lang="en-US" dirty="0"/>
              <a:t> </a:t>
            </a:r>
            <a:r>
              <a:rPr lang="en-US" dirty="0" err="1"/>
              <a:t>în</a:t>
            </a:r>
            <a:r>
              <a:rPr lang="en-US" dirty="0"/>
              <a:t> </a:t>
            </a:r>
            <a:r>
              <a:rPr lang="en-US" dirty="0" err="1"/>
              <a:t>mediile</a:t>
            </a:r>
            <a:r>
              <a:rPr lang="en-US" dirty="0"/>
              <a:t> active.</a:t>
            </a:r>
            <a:r>
              <a:rPr lang="ro-RO" dirty="0"/>
              <a:t> </a:t>
            </a:r>
            <a:r>
              <a:rPr lang="en-US" dirty="0" err="1"/>
              <a:t>Acest</a:t>
            </a:r>
            <a:r>
              <a:rPr lang="en-US" dirty="0"/>
              <a:t> model </a:t>
            </a:r>
            <a:r>
              <a:rPr lang="en-US" dirty="0" err="1"/>
              <a:t>consideră</a:t>
            </a:r>
            <a:r>
              <a:rPr lang="en-US" dirty="0"/>
              <a:t> un </a:t>
            </a:r>
            <a:r>
              <a:rPr lang="en-US" dirty="0" err="1"/>
              <a:t>mediu</a:t>
            </a:r>
            <a:r>
              <a:rPr lang="en-US" dirty="0"/>
              <a:t> </a:t>
            </a:r>
            <a:r>
              <a:rPr lang="en-US" dirty="0" err="1"/>
              <a:t>activ</a:t>
            </a:r>
            <a:r>
              <a:rPr lang="en-US" dirty="0"/>
              <a:t> </a:t>
            </a:r>
            <a:r>
              <a:rPr lang="en-US" dirty="0" err="1"/>
              <a:t>omogen</a:t>
            </a:r>
            <a:r>
              <a:rPr lang="en-US" dirty="0"/>
              <a:t>, </a:t>
            </a:r>
            <a:r>
              <a:rPr lang="en-US" dirty="0" err="1"/>
              <a:t>plat,cu</a:t>
            </a:r>
            <a:r>
              <a:rPr lang="en-US" dirty="0"/>
              <a:t> o </a:t>
            </a:r>
            <a:r>
              <a:rPr lang="en-US" dirty="0" err="1"/>
              <a:t>gaură</a:t>
            </a:r>
            <a:r>
              <a:rPr lang="en-US" dirty="0"/>
              <a:t> (</a:t>
            </a:r>
            <a:r>
              <a:rPr lang="ro-RO" dirty="0"/>
              <a:t>e.g. </a:t>
            </a:r>
            <a:r>
              <a:rPr lang="en-US" dirty="0"/>
              <a:t>o </a:t>
            </a:r>
            <a:r>
              <a:rPr lang="en-US" dirty="0" err="1"/>
              <a:t>gaură</a:t>
            </a:r>
            <a:r>
              <a:rPr lang="en-US" dirty="0"/>
              <a:t> </a:t>
            </a:r>
            <a:r>
              <a:rPr lang="en-US" dirty="0" err="1"/>
              <a:t>formată</a:t>
            </a:r>
            <a:r>
              <a:rPr lang="en-US" dirty="0"/>
              <a:t> de vena </a:t>
            </a:r>
            <a:r>
              <a:rPr lang="en-US" dirty="0" err="1"/>
              <a:t>cavă</a:t>
            </a:r>
            <a:r>
              <a:rPr lang="en-US" dirty="0"/>
              <a:t> </a:t>
            </a:r>
            <a:r>
              <a:rPr lang="en-US" dirty="0" err="1"/>
              <a:t>în</a:t>
            </a:r>
            <a:r>
              <a:rPr lang="en-US" dirty="0"/>
              <a:t> </a:t>
            </a:r>
            <a:r>
              <a:rPr lang="en-US" dirty="0" err="1"/>
              <a:t>atriu</a:t>
            </a:r>
            <a:r>
              <a:rPr lang="en-US" dirty="0"/>
              <a:t>), </a:t>
            </a:r>
            <a:r>
              <a:rPr lang="en-US" dirty="0" err="1"/>
              <a:t>în</a:t>
            </a:r>
            <a:r>
              <a:rPr lang="en-US" dirty="0"/>
              <a:t> </a:t>
            </a:r>
            <a:r>
              <a:rPr lang="en-US" dirty="0" err="1"/>
              <a:t>jurul</a:t>
            </a:r>
            <a:r>
              <a:rPr lang="en-US" dirty="0"/>
              <a:t> </a:t>
            </a:r>
            <a:r>
              <a:rPr lang="en-US" dirty="0" err="1"/>
              <a:t>căreia</a:t>
            </a:r>
            <a:r>
              <a:rPr lang="en-US" dirty="0"/>
              <a:t> </a:t>
            </a:r>
            <a:r>
              <a:rPr lang="en-US" dirty="0" err="1"/>
              <a:t>circulă</a:t>
            </a:r>
            <a:r>
              <a:rPr lang="en-US" dirty="0"/>
              <a:t> o </a:t>
            </a:r>
            <a:r>
              <a:rPr lang="en-US" dirty="0" err="1"/>
              <a:t>undă</a:t>
            </a:r>
            <a:r>
              <a:rPr lang="en-US" dirty="0"/>
              <a:t> de </a:t>
            </a:r>
            <a:r>
              <a:rPr lang="en-US" dirty="0" err="1"/>
              <a:t>excitație</a:t>
            </a:r>
            <a:r>
              <a:rPr lang="en-US" dirty="0"/>
              <a:t>. Cea </a:t>
            </a:r>
            <a:r>
              <a:rPr lang="en-US" dirty="0" err="1"/>
              <a:t>mai</a:t>
            </a:r>
            <a:r>
              <a:rPr lang="en-US" dirty="0"/>
              <a:t> </a:t>
            </a:r>
            <a:r>
              <a:rPr lang="en-US" dirty="0" err="1"/>
              <a:t>importantă</a:t>
            </a:r>
            <a:r>
              <a:rPr lang="en-US" dirty="0"/>
              <a:t> </a:t>
            </a:r>
            <a:r>
              <a:rPr lang="en-US" dirty="0" err="1"/>
              <a:t>caracteristică</a:t>
            </a:r>
            <a:r>
              <a:rPr lang="en-US" dirty="0"/>
              <a:t> a </a:t>
            </a:r>
            <a:r>
              <a:rPr lang="en-US" dirty="0" err="1"/>
              <a:t>acestui</a:t>
            </a:r>
            <a:r>
              <a:rPr lang="en-US" dirty="0"/>
              <a:t> </a:t>
            </a:r>
            <a:r>
              <a:rPr lang="en-US" dirty="0" err="1"/>
              <a:t>proces</a:t>
            </a:r>
            <a:r>
              <a:rPr lang="en-US" dirty="0"/>
              <a:t> </a:t>
            </a:r>
            <a:r>
              <a:rPr lang="en-US" dirty="0" err="1"/>
              <a:t>este</a:t>
            </a:r>
            <a:r>
              <a:rPr lang="en-US" dirty="0"/>
              <a:t> </a:t>
            </a:r>
            <a:r>
              <a:rPr lang="en-US" dirty="0" err="1"/>
              <a:t>că</a:t>
            </a:r>
            <a:r>
              <a:rPr lang="en-US" dirty="0"/>
              <a:t> </a:t>
            </a:r>
            <a:r>
              <a:rPr lang="en-US" dirty="0" err="1"/>
              <a:t>frontul</a:t>
            </a:r>
            <a:r>
              <a:rPr lang="en-US" dirty="0"/>
              <a:t> </a:t>
            </a:r>
            <a:r>
              <a:rPr lang="en-US" dirty="0" err="1"/>
              <a:t>autoundei</a:t>
            </a:r>
            <a:r>
              <a:rPr lang="en-US" dirty="0"/>
              <a:t> nu se </a:t>
            </a:r>
            <a:r>
              <a:rPr lang="en-US" dirty="0" err="1"/>
              <a:t>propagă</a:t>
            </a:r>
            <a:r>
              <a:rPr lang="en-US" dirty="0"/>
              <a:t> </a:t>
            </a:r>
            <a:r>
              <a:rPr lang="en-US" dirty="0" err="1"/>
              <a:t>prin</a:t>
            </a:r>
            <a:r>
              <a:rPr lang="en-US" dirty="0"/>
              <a:t> </a:t>
            </a:r>
            <a:r>
              <a:rPr lang="en-US" dirty="0" err="1"/>
              <a:t>mediul</a:t>
            </a:r>
            <a:r>
              <a:rPr lang="en-US" dirty="0"/>
              <a:t> </a:t>
            </a:r>
            <a:r>
              <a:rPr lang="en-US" dirty="0" err="1"/>
              <a:t>activ</a:t>
            </a:r>
            <a:r>
              <a:rPr lang="en-US" dirty="0"/>
              <a:t> </a:t>
            </a:r>
            <a:r>
              <a:rPr lang="en-US" dirty="0" err="1"/>
              <a:t>în</a:t>
            </a:r>
            <a:r>
              <a:rPr lang="en-US" dirty="0"/>
              <a:t> </a:t>
            </a:r>
            <a:r>
              <a:rPr lang="en-US" dirty="0" err="1"/>
              <a:t>linie</a:t>
            </a:r>
            <a:r>
              <a:rPr lang="en-US" dirty="0"/>
              <a:t> </a:t>
            </a:r>
            <a:r>
              <a:rPr lang="en-US" dirty="0" err="1"/>
              <a:t>dreaptă</a:t>
            </a:r>
            <a:r>
              <a:rPr lang="en-US" dirty="0"/>
              <a:t>, ci se </a:t>
            </a:r>
            <a:r>
              <a:rPr lang="en-US" dirty="0" err="1"/>
              <a:t>răsucește</a:t>
            </a:r>
            <a:r>
              <a:rPr lang="en-US" dirty="0"/>
              <a:t> sub </a:t>
            </a:r>
            <a:r>
              <a:rPr lang="en-US" dirty="0" err="1"/>
              <a:t>formă</a:t>
            </a:r>
            <a:r>
              <a:rPr lang="en-US" dirty="0"/>
              <a:t> de</a:t>
            </a:r>
            <a:r>
              <a:rPr lang="ro-RO" dirty="0"/>
              <a:t> </a:t>
            </a:r>
            <a:r>
              <a:rPr lang="en-US" dirty="0" err="1"/>
              <a:t>spirală</a:t>
            </a:r>
            <a:r>
              <a:rPr lang="en-US" dirty="0"/>
              <a:t> </a:t>
            </a:r>
            <a:r>
              <a:rPr lang="en-US" dirty="0" err="1"/>
              <a:t>în</a:t>
            </a:r>
            <a:r>
              <a:rPr lang="en-US" dirty="0"/>
              <a:t> </a:t>
            </a:r>
            <a:r>
              <a:rPr lang="en-US" dirty="0" err="1"/>
              <a:t>jurul</a:t>
            </a:r>
            <a:r>
              <a:rPr lang="en-US" dirty="0"/>
              <a:t> </a:t>
            </a:r>
            <a:r>
              <a:rPr lang="en-US" dirty="0" err="1"/>
              <a:t>găurii</a:t>
            </a:r>
            <a:r>
              <a:rPr lang="en-US" dirty="0"/>
              <a:t>. </a:t>
            </a:r>
            <a:endParaRPr lang="ro-RO" dirty="0"/>
          </a:p>
          <a:p>
            <a:r>
              <a:rPr lang="en-US" dirty="0" err="1"/>
              <a:t>Procesul</a:t>
            </a:r>
            <a:r>
              <a:rPr lang="en-US" dirty="0"/>
              <a:t> de </a:t>
            </a:r>
            <a:r>
              <a:rPr lang="en-US" dirty="0" err="1"/>
              <a:t>formare</a:t>
            </a:r>
            <a:r>
              <a:rPr lang="en-US" dirty="0"/>
              <a:t> a </a:t>
            </a:r>
            <a:r>
              <a:rPr lang="en-US" dirty="0" err="1"/>
              <a:t>uneiunde</a:t>
            </a:r>
            <a:r>
              <a:rPr lang="en-US" dirty="0"/>
              <a:t> </a:t>
            </a:r>
            <a:r>
              <a:rPr lang="en-US" dirty="0" err="1"/>
              <a:t>spiralate</a:t>
            </a:r>
            <a:r>
              <a:rPr lang="en-US" dirty="0"/>
              <a:t> </a:t>
            </a:r>
            <a:r>
              <a:rPr lang="en-US" dirty="0" err="1"/>
              <a:t>este</a:t>
            </a:r>
            <a:r>
              <a:rPr lang="en-US" dirty="0"/>
              <a:t> </a:t>
            </a:r>
            <a:r>
              <a:rPr lang="en-US" dirty="0" err="1"/>
              <a:t>prezentat</a:t>
            </a:r>
            <a:r>
              <a:rPr lang="en-US" dirty="0"/>
              <a:t> </a:t>
            </a:r>
            <a:r>
              <a:rPr lang="en-US" dirty="0" err="1"/>
              <a:t>calitativ</a:t>
            </a:r>
            <a:r>
              <a:rPr lang="en-US" dirty="0"/>
              <a:t> </a:t>
            </a:r>
            <a:r>
              <a:rPr lang="en-US" dirty="0" err="1"/>
              <a:t>în</a:t>
            </a:r>
            <a:r>
              <a:rPr lang="en-US" dirty="0"/>
              <a:t> Fig., </a:t>
            </a:r>
            <a:r>
              <a:rPr lang="en-US" dirty="0" err="1"/>
              <a:t>Autounda</a:t>
            </a:r>
            <a:r>
              <a:rPr lang="en-US" dirty="0"/>
              <a:t> </a:t>
            </a:r>
            <a:r>
              <a:rPr lang="en-US" dirty="0" err="1"/>
              <a:t>atinge</a:t>
            </a:r>
            <a:r>
              <a:rPr lang="en-US" dirty="0"/>
              <a:t> </a:t>
            </a:r>
            <a:r>
              <a:rPr lang="en-US" dirty="0" err="1"/>
              <a:t>marginea</a:t>
            </a:r>
            <a:r>
              <a:rPr lang="en-US" dirty="0"/>
              <a:t> </a:t>
            </a:r>
            <a:r>
              <a:rPr lang="en-US" dirty="0" err="1"/>
              <a:t>găurii</a:t>
            </a:r>
            <a:r>
              <a:rPr lang="en-US" dirty="0"/>
              <a:t> </a:t>
            </a:r>
            <a:r>
              <a:rPr lang="en-US" dirty="0" err="1"/>
              <a:t>și</a:t>
            </a:r>
            <a:r>
              <a:rPr lang="en-US" dirty="0"/>
              <a:t>, </a:t>
            </a:r>
            <a:r>
              <a:rPr lang="en-US" dirty="0" err="1"/>
              <a:t>deplasându</a:t>
            </a:r>
            <a:r>
              <a:rPr lang="en-US" dirty="0"/>
              <a:t>-se de la </a:t>
            </a:r>
            <a:r>
              <a:rPr lang="en-US" dirty="0" err="1"/>
              <a:t>poziția</a:t>
            </a:r>
            <a:r>
              <a:rPr lang="en-US" dirty="0"/>
              <a:t> 1 la </a:t>
            </a:r>
            <a:r>
              <a:rPr lang="en-US" dirty="0" err="1"/>
              <a:t>poziția</a:t>
            </a:r>
            <a:r>
              <a:rPr lang="en-US" dirty="0"/>
              <a:t> 2 </a:t>
            </a:r>
            <a:r>
              <a:rPr lang="en-US" dirty="0" err="1"/>
              <a:t>și</a:t>
            </a:r>
            <a:r>
              <a:rPr lang="en-US" dirty="0"/>
              <a:t> </a:t>
            </a:r>
            <a:r>
              <a:rPr lang="en-US" dirty="0" err="1"/>
              <a:t>apoi</a:t>
            </a:r>
            <a:r>
              <a:rPr lang="en-US" dirty="0"/>
              <a:t> la 3, 4, se </a:t>
            </a:r>
            <a:r>
              <a:rPr lang="en-US" dirty="0" err="1"/>
              <a:t>roteșteîn</a:t>
            </a:r>
            <a:r>
              <a:rPr lang="en-US" dirty="0"/>
              <a:t> </a:t>
            </a:r>
            <a:r>
              <a:rPr lang="en-US" dirty="0" err="1"/>
              <a:t>jurul</a:t>
            </a:r>
            <a:r>
              <a:rPr lang="en-US" dirty="0"/>
              <a:t> </a:t>
            </a:r>
            <a:r>
              <a:rPr lang="en-US" dirty="0" err="1"/>
              <a:t>limitei</a:t>
            </a:r>
            <a:r>
              <a:rPr lang="en-US" dirty="0"/>
              <a:t> </a:t>
            </a:r>
            <a:r>
              <a:rPr lang="en-US" dirty="0" err="1"/>
              <a:t>acestei</a:t>
            </a:r>
            <a:r>
              <a:rPr lang="en-US" dirty="0"/>
              <a:t> </a:t>
            </a:r>
            <a:r>
              <a:rPr lang="en-US" dirty="0" err="1"/>
              <a:t>găuri</a:t>
            </a:r>
            <a:r>
              <a:rPr lang="en-US" dirty="0"/>
              <a:t> </a:t>
            </a:r>
            <a:r>
              <a:rPr lang="en-US" dirty="0" err="1"/>
              <a:t>și</a:t>
            </a:r>
            <a:r>
              <a:rPr lang="en-US" dirty="0"/>
              <a:t> </a:t>
            </a:r>
            <a:r>
              <a:rPr lang="en-US" dirty="0" err="1"/>
              <a:t>devine</a:t>
            </a:r>
            <a:r>
              <a:rPr lang="en-US" dirty="0"/>
              <a:t> o </a:t>
            </a:r>
            <a:r>
              <a:rPr lang="en-US" dirty="0" err="1"/>
              <a:t>sursă</a:t>
            </a:r>
            <a:r>
              <a:rPr lang="en-US" dirty="0"/>
              <a:t> de </a:t>
            </a:r>
            <a:r>
              <a:rPr lang="en-US" dirty="0" err="1"/>
              <a:t>unde</a:t>
            </a:r>
            <a:r>
              <a:rPr lang="en-US" dirty="0"/>
              <a:t> </a:t>
            </a:r>
            <a:r>
              <a:rPr lang="en-US" dirty="0" err="1"/>
              <a:t>spiralate</a:t>
            </a:r>
            <a:r>
              <a:rPr lang="en-US" dirty="0"/>
              <a:t> </a:t>
            </a:r>
            <a:r>
              <a:rPr lang="en-US" dirty="0" err="1"/>
              <a:t>circulante</a:t>
            </a:r>
            <a:r>
              <a:rPr lang="en-US" dirty="0"/>
              <a:t> </a:t>
            </a:r>
            <a:r>
              <a:rPr lang="en-US" dirty="0" err="1"/>
              <a:t>în</a:t>
            </a:r>
            <a:r>
              <a:rPr lang="en-US" dirty="0"/>
              <a:t> </a:t>
            </a:r>
            <a:r>
              <a:rPr lang="en-US" dirty="0" err="1"/>
              <a:t>mediul</a:t>
            </a:r>
            <a:r>
              <a:rPr lang="en-US" dirty="0"/>
              <a:t> </a:t>
            </a:r>
            <a:r>
              <a:rPr lang="en-US" dirty="0" err="1"/>
              <a:t>activ</a:t>
            </a:r>
            <a:r>
              <a:rPr lang="en-US" dirty="0"/>
              <a:t>.</a:t>
            </a:r>
            <a:r>
              <a:rPr lang="ro-RO" dirty="0"/>
              <a:t> </a:t>
            </a:r>
            <a:r>
              <a:rPr lang="en-US" dirty="0" err="1"/>
              <a:t>Reverberatoarele</a:t>
            </a:r>
            <a:r>
              <a:rPr lang="en-US" dirty="0"/>
              <a:t> sunt </a:t>
            </a:r>
            <a:r>
              <a:rPr lang="en-US" dirty="0" err="1"/>
              <a:t>surse</a:t>
            </a:r>
            <a:r>
              <a:rPr lang="en-US" dirty="0"/>
              <a:t> de </a:t>
            </a:r>
            <a:r>
              <a:rPr lang="en-US" dirty="0" err="1"/>
              <a:t>unde</a:t>
            </a:r>
            <a:r>
              <a:rPr lang="en-US" dirty="0"/>
              <a:t> </a:t>
            </a:r>
            <a:r>
              <a:rPr lang="en-US" dirty="0" err="1"/>
              <a:t>spiralate</a:t>
            </a:r>
            <a:r>
              <a:rPr lang="en-US" dirty="0"/>
              <a:t> </a:t>
            </a:r>
            <a:r>
              <a:rPr lang="en-US" dirty="0" err="1"/>
              <a:t>în</a:t>
            </a:r>
            <a:r>
              <a:rPr lang="ro-RO" dirty="0"/>
              <a:t> MA</a:t>
            </a:r>
            <a:r>
              <a:rPr lang="en-US" dirty="0"/>
              <a:t>. </a:t>
            </a:r>
            <a:r>
              <a:rPr lang="en-US" dirty="0" err="1"/>
              <a:t>Perioada</a:t>
            </a:r>
            <a:r>
              <a:rPr lang="en-US" dirty="0"/>
              <a:t> de </a:t>
            </a:r>
            <a:r>
              <a:rPr lang="en-US" dirty="0" err="1"/>
              <a:t>rotație</a:t>
            </a:r>
            <a:r>
              <a:rPr lang="en-US" dirty="0"/>
              <a:t> a </a:t>
            </a:r>
            <a:r>
              <a:rPr lang="en-US" dirty="0" err="1"/>
              <a:t>autoundelor</a:t>
            </a:r>
            <a:r>
              <a:rPr lang="en-US" dirty="0"/>
              <a:t> </a:t>
            </a:r>
            <a:r>
              <a:rPr lang="en-US" dirty="0" err="1"/>
              <a:t>reverberatorului</a:t>
            </a:r>
            <a:r>
              <a:rPr lang="en-US" dirty="0"/>
              <a:t>:</a:t>
            </a:r>
            <a:endParaRPr lang="ro-RO" dirty="0"/>
          </a:p>
          <a:p>
            <a:endParaRPr lang="ro-RO" dirty="0"/>
          </a:p>
          <a:p>
            <a:endParaRPr lang="ro-RO" dirty="0"/>
          </a:p>
          <a:p>
            <a:r>
              <a:rPr lang="en-US" dirty="0" err="1"/>
              <a:t>Apariția</a:t>
            </a:r>
            <a:r>
              <a:rPr lang="en-US" dirty="0"/>
              <a:t> </a:t>
            </a:r>
            <a:r>
              <a:rPr lang="en-US" dirty="0" err="1"/>
              <a:t>undelor</a:t>
            </a:r>
            <a:r>
              <a:rPr lang="en-US" dirty="0"/>
              <a:t> </a:t>
            </a:r>
            <a:r>
              <a:rPr lang="en-US" dirty="0" err="1"/>
              <a:t>spiralate</a:t>
            </a:r>
            <a:r>
              <a:rPr lang="en-US" dirty="0"/>
              <a:t> de </a:t>
            </a:r>
            <a:r>
              <a:rPr lang="en-US" dirty="0" err="1"/>
              <a:t>excitație</a:t>
            </a:r>
            <a:r>
              <a:rPr lang="en-US" dirty="0"/>
              <a:t> </a:t>
            </a:r>
            <a:r>
              <a:rPr lang="en-US" dirty="0" err="1"/>
              <a:t>în</a:t>
            </a:r>
            <a:r>
              <a:rPr lang="en-US" dirty="0"/>
              <a:t> </a:t>
            </a:r>
            <a:r>
              <a:rPr lang="en-US" dirty="0" err="1"/>
              <a:t>jurul</a:t>
            </a:r>
            <a:r>
              <a:rPr lang="en-US" dirty="0"/>
              <a:t> </a:t>
            </a:r>
            <a:r>
              <a:rPr lang="en-US" dirty="0" err="1"/>
              <a:t>deschiderilor</a:t>
            </a:r>
            <a:r>
              <a:rPr lang="en-US" dirty="0"/>
              <a:t> </a:t>
            </a:r>
            <a:r>
              <a:rPr lang="en-US" dirty="0" err="1"/>
              <a:t>venei</a:t>
            </a:r>
            <a:r>
              <a:rPr lang="en-US" dirty="0"/>
              <a:t> cave din atrii </a:t>
            </a:r>
            <a:r>
              <a:rPr lang="en-US" dirty="0" err="1"/>
              <a:t>explică</a:t>
            </a:r>
            <a:r>
              <a:rPr lang="en-US" dirty="0"/>
              <a:t> </a:t>
            </a:r>
            <a:r>
              <a:rPr lang="en-US" dirty="0" err="1"/>
              <a:t>mecanismul</a:t>
            </a:r>
            <a:r>
              <a:rPr lang="en-US" dirty="0"/>
              <a:t> </a:t>
            </a:r>
            <a:r>
              <a:rPr lang="en-US" dirty="0" err="1"/>
              <a:t>unui</a:t>
            </a:r>
            <a:r>
              <a:rPr lang="en-US" dirty="0"/>
              <a:t> </a:t>
            </a:r>
            <a:r>
              <a:rPr lang="en-US" dirty="0" err="1"/>
              <a:t>număr</a:t>
            </a:r>
            <a:r>
              <a:rPr lang="en-US" dirty="0"/>
              <a:t> de </a:t>
            </a:r>
            <a:r>
              <a:rPr lang="en-US" dirty="0" err="1"/>
              <a:t>aritmii</a:t>
            </a:r>
            <a:r>
              <a:rPr lang="en-US" dirty="0"/>
              <a:t> </a:t>
            </a:r>
            <a:r>
              <a:rPr lang="en-US" dirty="0" err="1"/>
              <a:t>atriale</a:t>
            </a:r>
            <a:r>
              <a:rPr lang="en-US" dirty="0"/>
              <a:t>.</a:t>
            </a:r>
          </a:p>
        </p:txBody>
      </p:sp>
      <p:pic>
        <p:nvPicPr>
          <p:cNvPr id="5" name="Picture 4">
            <a:extLst>
              <a:ext uri="{FF2B5EF4-FFF2-40B4-BE49-F238E27FC236}">
                <a16:creationId xmlns:a16="http://schemas.microsoft.com/office/drawing/2014/main" id="{B1DB156C-5426-AB5B-4CAD-5846C374BC93}"/>
              </a:ext>
            </a:extLst>
          </p:cNvPr>
          <p:cNvPicPr>
            <a:picLocks noChangeAspect="1"/>
          </p:cNvPicPr>
          <p:nvPr/>
        </p:nvPicPr>
        <p:blipFill>
          <a:blip r:embed="rId2"/>
          <a:stretch>
            <a:fillRect/>
          </a:stretch>
        </p:blipFill>
        <p:spPr>
          <a:xfrm>
            <a:off x="10337908" y="0"/>
            <a:ext cx="1688469" cy="1672762"/>
          </a:xfrm>
          <a:prstGeom prst="rect">
            <a:avLst/>
          </a:prstGeom>
        </p:spPr>
      </p:pic>
      <p:pic>
        <p:nvPicPr>
          <p:cNvPr id="7" name="Picture 6">
            <a:extLst>
              <a:ext uri="{FF2B5EF4-FFF2-40B4-BE49-F238E27FC236}">
                <a16:creationId xmlns:a16="http://schemas.microsoft.com/office/drawing/2014/main" id="{C044FDD3-9308-BC1F-1B14-72FA21D0966E}"/>
              </a:ext>
            </a:extLst>
          </p:cNvPr>
          <p:cNvPicPr>
            <a:picLocks noChangeAspect="1"/>
          </p:cNvPicPr>
          <p:nvPr/>
        </p:nvPicPr>
        <p:blipFill>
          <a:blip r:embed="rId3"/>
          <a:stretch>
            <a:fillRect/>
          </a:stretch>
        </p:blipFill>
        <p:spPr>
          <a:xfrm>
            <a:off x="6096000" y="4863355"/>
            <a:ext cx="628062" cy="643765"/>
          </a:xfrm>
          <a:prstGeom prst="rect">
            <a:avLst/>
          </a:prstGeom>
        </p:spPr>
      </p:pic>
    </p:spTree>
    <p:extLst>
      <p:ext uri="{BB962C8B-B14F-4D97-AF65-F5344CB8AC3E}">
        <p14:creationId xmlns:p14="http://schemas.microsoft.com/office/powerpoint/2010/main" val="3229876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D8B6A-D3E2-A181-07B3-D599F8A24E3C}"/>
              </a:ext>
            </a:extLst>
          </p:cNvPr>
          <p:cNvSpPr>
            <a:spLocks noGrp="1"/>
          </p:cNvSpPr>
          <p:nvPr>
            <p:ph idx="1"/>
          </p:nvPr>
        </p:nvSpPr>
        <p:spPr>
          <a:xfrm>
            <a:off x="838200" y="324802"/>
            <a:ext cx="10515600" cy="1846723"/>
          </a:xfrm>
        </p:spPr>
        <p:txBody>
          <a:bodyPr>
            <a:noAutofit/>
          </a:bodyPr>
          <a:lstStyle/>
          <a:p>
            <a:pPr marL="0" indent="0">
              <a:buNone/>
            </a:pPr>
            <a:r>
              <a:rPr lang="en-US" sz="2400" b="1" dirty="0" err="1"/>
              <a:t>Transformarea</a:t>
            </a:r>
            <a:r>
              <a:rPr lang="en-US" sz="2400" b="1" dirty="0"/>
              <a:t> </a:t>
            </a:r>
            <a:r>
              <a:rPr lang="en-US" sz="2400" b="1" dirty="0" err="1"/>
              <a:t>ritmului</a:t>
            </a:r>
            <a:r>
              <a:rPr lang="en-US" sz="2400" b="1" dirty="0"/>
              <a:t> </a:t>
            </a:r>
            <a:r>
              <a:rPr lang="en-US" sz="2400" b="1" dirty="0" err="1"/>
              <a:t>într</a:t>
            </a:r>
            <a:r>
              <a:rPr lang="en-US" sz="2400" b="1" dirty="0"/>
              <a:t>-un </a:t>
            </a:r>
            <a:r>
              <a:rPr lang="en-US" sz="2400" b="1" dirty="0" err="1"/>
              <a:t>mediu</a:t>
            </a:r>
            <a:r>
              <a:rPr lang="en-US" sz="2400" b="1" dirty="0"/>
              <a:t> </a:t>
            </a:r>
            <a:r>
              <a:rPr lang="en-US" sz="2400" b="1" dirty="0" err="1"/>
              <a:t>activ</a:t>
            </a:r>
            <a:r>
              <a:rPr lang="en-US" sz="2400" b="1" dirty="0"/>
              <a:t> </a:t>
            </a:r>
            <a:r>
              <a:rPr lang="en-US" sz="2400" b="1" dirty="0" err="1"/>
              <a:t>eterogen</a:t>
            </a:r>
            <a:r>
              <a:rPr lang="ro-RO" sz="2400" b="1" dirty="0"/>
              <a:t> </a:t>
            </a:r>
            <a:endParaRPr lang="en-US" sz="2400" b="1" dirty="0"/>
          </a:p>
          <a:p>
            <a:r>
              <a:rPr lang="en-US" sz="2400" dirty="0"/>
              <a:t>transform</a:t>
            </a:r>
            <a:r>
              <a:rPr lang="ro-RO" sz="2400" dirty="0" err="1"/>
              <a:t>area</a:t>
            </a:r>
            <a:r>
              <a:rPr lang="en-US" sz="2400" dirty="0"/>
              <a:t> </a:t>
            </a:r>
            <a:r>
              <a:rPr lang="en-US" sz="2400" dirty="0" err="1"/>
              <a:t>ritmului</a:t>
            </a:r>
            <a:r>
              <a:rPr lang="ro-RO" sz="2400" dirty="0"/>
              <a:t> are loc</a:t>
            </a:r>
            <a:r>
              <a:rPr lang="en-US" sz="2400" dirty="0"/>
              <a:t> </a:t>
            </a:r>
            <a:r>
              <a:rPr lang="en-US" sz="2400" dirty="0" err="1"/>
              <a:t>într</a:t>
            </a:r>
            <a:r>
              <a:rPr lang="en-US" sz="2400" dirty="0"/>
              <a:t>-un </a:t>
            </a:r>
            <a:r>
              <a:rPr lang="en-US" sz="2400" dirty="0" err="1"/>
              <a:t>mediu</a:t>
            </a:r>
            <a:r>
              <a:rPr lang="en-US" sz="2400" dirty="0"/>
              <a:t> </a:t>
            </a:r>
            <a:r>
              <a:rPr lang="en-US" sz="2400" dirty="0" err="1"/>
              <a:t>eterogen</a:t>
            </a:r>
            <a:r>
              <a:rPr lang="en-US" sz="2400" dirty="0"/>
              <a:t> format din </a:t>
            </a:r>
            <a:r>
              <a:rPr lang="en-US" sz="2400" dirty="0" err="1"/>
              <a:t>două</a:t>
            </a:r>
            <a:r>
              <a:rPr lang="en-US" sz="2400" dirty="0"/>
              <a:t> </a:t>
            </a:r>
            <a:r>
              <a:rPr lang="en-US" sz="2400" dirty="0" err="1"/>
              <a:t>regiuni</a:t>
            </a:r>
            <a:r>
              <a:rPr lang="en-US" sz="2400" dirty="0"/>
              <a:t> cu </a:t>
            </a:r>
            <a:r>
              <a:rPr lang="en-US" sz="2400" dirty="0" err="1"/>
              <a:t>perioade</a:t>
            </a:r>
            <a:r>
              <a:rPr lang="en-US" sz="2400" dirty="0"/>
              <a:t> de </a:t>
            </a:r>
            <a:r>
              <a:rPr lang="en-US" sz="2400" dirty="0" err="1"/>
              <a:t>refractaritate</a:t>
            </a:r>
            <a:r>
              <a:rPr lang="en-US" sz="2400" dirty="0"/>
              <a:t> </a:t>
            </a:r>
            <a:r>
              <a:rPr lang="en-US" sz="2400" dirty="0" err="1"/>
              <a:t>diferite</a:t>
            </a:r>
            <a:r>
              <a:rPr lang="en-US" sz="2400" dirty="0"/>
              <a:t>, </a:t>
            </a:r>
            <a:r>
              <a:rPr lang="en-US" sz="2400" dirty="0" err="1"/>
              <a:t>astfel</a:t>
            </a:r>
            <a:r>
              <a:rPr lang="en-US" sz="2400" dirty="0"/>
              <a:t> </a:t>
            </a:r>
            <a:r>
              <a:rPr lang="en-US" sz="2400" dirty="0" err="1"/>
              <a:t>încât</a:t>
            </a:r>
            <a:r>
              <a:rPr lang="en-US" sz="2400" dirty="0"/>
              <a:t> R2 &gt; R</a:t>
            </a:r>
            <a:endParaRPr lang="ro-RO" sz="2400" dirty="0"/>
          </a:p>
          <a:p>
            <a:r>
              <a:rPr lang="en-US" sz="2400" dirty="0" err="1"/>
              <a:t>Transformarea</a:t>
            </a:r>
            <a:r>
              <a:rPr lang="en-US" sz="2400" dirty="0"/>
              <a:t> </a:t>
            </a:r>
            <a:r>
              <a:rPr lang="en-US" sz="2400" dirty="0" err="1"/>
              <a:t>ritmului</a:t>
            </a:r>
            <a:r>
              <a:rPr lang="en-US" sz="2400" dirty="0"/>
              <a:t> </a:t>
            </a:r>
            <a:r>
              <a:rPr lang="en-US" sz="2400" dirty="0" err="1"/>
              <a:t>poate</a:t>
            </a:r>
            <a:r>
              <a:rPr lang="en-US" sz="2400" dirty="0"/>
              <a:t> </a:t>
            </a:r>
            <a:r>
              <a:rPr lang="en-US" sz="2400" dirty="0" err="1"/>
              <a:t>apărea</a:t>
            </a:r>
            <a:r>
              <a:rPr lang="en-US" sz="2400" dirty="0"/>
              <a:t> </a:t>
            </a:r>
            <a:r>
              <a:rPr lang="en-US" sz="2400" dirty="0" err="1"/>
              <a:t>și</a:t>
            </a:r>
            <a:r>
              <a:rPr lang="en-US" sz="2400" dirty="0"/>
              <a:t> </a:t>
            </a:r>
            <a:r>
              <a:rPr lang="ro-RO" sz="2400" dirty="0"/>
              <a:t>la o blocadă a </a:t>
            </a:r>
            <a:r>
              <a:rPr lang="ro-RO" sz="2400" dirty="0" err="1"/>
              <a:t>nransmiterii</a:t>
            </a:r>
            <a:r>
              <a:rPr lang="ro-RO" sz="2400" dirty="0"/>
              <a:t> </a:t>
            </a:r>
            <a:r>
              <a:rPr lang="ro-RO" sz="2400" dirty="0" err="1"/>
              <a:t>unidireționale</a:t>
            </a:r>
            <a:r>
              <a:rPr lang="ro-RO" sz="2400" dirty="0"/>
              <a:t> </a:t>
            </a:r>
            <a:r>
              <a:rPr lang="en-US" sz="2400" dirty="0"/>
              <a:t>(</a:t>
            </a:r>
            <a:r>
              <a:rPr lang="en-US" sz="2400" dirty="0" err="1"/>
              <a:t>apare</a:t>
            </a:r>
            <a:r>
              <a:rPr lang="en-US" sz="2400" dirty="0"/>
              <a:t> o </a:t>
            </a:r>
            <a:r>
              <a:rPr lang="en-US" sz="2400" dirty="0" err="1"/>
              <a:t>extrasistolă</a:t>
            </a:r>
            <a:r>
              <a:rPr lang="ro-RO" sz="2400" dirty="0"/>
              <a:t>)</a:t>
            </a:r>
            <a:endParaRPr lang="en-US" sz="2400" dirty="0"/>
          </a:p>
        </p:txBody>
      </p:sp>
      <p:sp>
        <p:nvSpPr>
          <p:cNvPr id="5" name="TextBox 4">
            <a:extLst>
              <a:ext uri="{FF2B5EF4-FFF2-40B4-BE49-F238E27FC236}">
                <a16:creationId xmlns:a16="http://schemas.microsoft.com/office/drawing/2014/main" id="{319D6693-47EF-3EFE-10F3-4218B2C048BD}"/>
              </a:ext>
            </a:extLst>
          </p:cNvPr>
          <p:cNvSpPr txBox="1"/>
          <p:nvPr/>
        </p:nvSpPr>
        <p:spPr>
          <a:xfrm>
            <a:off x="939595" y="2477764"/>
            <a:ext cx="10312810" cy="1938992"/>
          </a:xfrm>
          <a:prstGeom prst="rect">
            <a:avLst/>
          </a:prstGeom>
          <a:noFill/>
        </p:spPr>
        <p:txBody>
          <a:bodyPr wrap="square">
            <a:spAutoFit/>
          </a:bodyPr>
          <a:lstStyle/>
          <a:p>
            <a:r>
              <a:rPr lang="en-US" sz="2400" b="1" dirty="0" err="1"/>
              <a:t>Reverberatoare</a:t>
            </a:r>
            <a:r>
              <a:rPr lang="en-US" sz="2400" b="1" dirty="0"/>
              <a:t> </a:t>
            </a:r>
            <a:r>
              <a:rPr lang="en-US" sz="2400" b="1" dirty="0" err="1"/>
              <a:t>în</a:t>
            </a:r>
            <a:r>
              <a:rPr lang="en-US" sz="2400" b="1" dirty="0"/>
              <a:t> </a:t>
            </a:r>
            <a:r>
              <a:rPr lang="en-US" sz="2400" b="1" dirty="0" err="1"/>
              <a:t>medii</a:t>
            </a:r>
            <a:r>
              <a:rPr lang="en-US" sz="2400" b="1" dirty="0"/>
              <a:t> </a:t>
            </a:r>
            <a:r>
              <a:rPr lang="en-US" sz="2400" b="1" dirty="0" err="1"/>
              <a:t>neomogene</a:t>
            </a:r>
            <a:endParaRPr lang="ro-RO" sz="2400" b="1" dirty="0"/>
          </a:p>
          <a:p>
            <a:r>
              <a:rPr lang="en-US" sz="2400" dirty="0" err="1"/>
              <a:t>Reverberatoarele</a:t>
            </a:r>
            <a:r>
              <a:rPr lang="en-US" sz="2400" dirty="0"/>
              <a:t> - </a:t>
            </a:r>
            <a:r>
              <a:rPr lang="en-US" sz="2400" dirty="0" err="1"/>
              <a:t>surse</a:t>
            </a:r>
            <a:r>
              <a:rPr lang="en-US" sz="2400" dirty="0"/>
              <a:t> de </a:t>
            </a:r>
            <a:r>
              <a:rPr lang="en-US" sz="2400" dirty="0" err="1"/>
              <a:t>unde</a:t>
            </a:r>
            <a:r>
              <a:rPr lang="en-US" sz="2400" dirty="0"/>
              <a:t> de </a:t>
            </a:r>
            <a:r>
              <a:rPr lang="en-US" sz="2400" dirty="0" err="1"/>
              <a:t>excitație</a:t>
            </a:r>
            <a:r>
              <a:rPr lang="en-US" sz="2400" dirty="0"/>
              <a:t> </a:t>
            </a:r>
            <a:r>
              <a:rPr lang="en-US" sz="2400" dirty="0" err="1"/>
              <a:t>spiralate</a:t>
            </a:r>
            <a:r>
              <a:rPr lang="en-US" sz="2400" dirty="0"/>
              <a:t> -pot </a:t>
            </a:r>
            <a:r>
              <a:rPr lang="en-US" sz="2400" dirty="0" err="1"/>
              <a:t>apărea</a:t>
            </a:r>
            <a:r>
              <a:rPr lang="en-US" sz="2400" dirty="0"/>
              <a:t> </a:t>
            </a:r>
            <a:r>
              <a:rPr lang="en-US" sz="2400" dirty="0" err="1"/>
              <a:t>în</a:t>
            </a:r>
            <a:r>
              <a:rPr lang="en-US" sz="2400" dirty="0"/>
              <a:t> </a:t>
            </a:r>
            <a:r>
              <a:rPr lang="en-US" sz="2400" dirty="0" err="1"/>
              <a:t>medii</a:t>
            </a:r>
            <a:r>
              <a:rPr lang="en-US" sz="2400" dirty="0"/>
              <a:t> active </a:t>
            </a:r>
            <a:r>
              <a:rPr lang="en-US" sz="2400" dirty="0" err="1"/>
              <a:t>neomogene</a:t>
            </a:r>
            <a:r>
              <a:rPr lang="en-US" sz="2400" dirty="0"/>
              <a:t> </a:t>
            </a:r>
            <a:r>
              <a:rPr lang="en-US" sz="2400" dirty="0" err="1"/>
              <a:t>fără</a:t>
            </a:r>
            <a:r>
              <a:rPr lang="en-US" sz="2400" dirty="0"/>
              <a:t> </a:t>
            </a:r>
            <a:r>
              <a:rPr lang="en-US" sz="2400" dirty="0" err="1"/>
              <a:t>goluri</a:t>
            </a:r>
            <a:r>
              <a:rPr lang="en-US" sz="2400" dirty="0"/>
              <a:t>. </a:t>
            </a:r>
            <a:r>
              <a:rPr lang="en-US" sz="2400" dirty="0" err="1"/>
              <a:t>Acest</a:t>
            </a:r>
            <a:r>
              <a:rPr lang="en-US" sz="2400" dirty="0"/>
              <a:t> </a:t>
            </a:r>
            <a:r>
              <a:rPr lang="en-US" sz="2400" dirty="0" err="1"/>
              <a:t>proces</a:t>
            </a:r>
            <a:r>
              <a:rPr lang="en-US" sz="2400" dirty="0"/>
              <a:t> are loc la </a:t>
            </a:r>
            <a:r>
              <a:rPr lang="en-US" sz="2400" dirty="0" err="1"/>
              <a:t>interfața</a:t>
            </a:r>
            <a:r>
              <a:rPr lang="en-US" sz="2400" dirty="0"/>
              <a:t> </a:t>
            </a:r>
            <a:r>
              <a:rPr lang="en-US" sz="2400" dirty="0" err="1"/>
              <a:t>secțiunilor</a:t>
            </a:r>
            <a:r>
              <a:rPr lang="en-US" sz="2400" dirty="0"/>
              <a:t> </a:t>
            </a:r>
            <a:r>
              <a:rPr lang="en-US" sz="2400" dirty="0" err="1"/>
              <a:t>mediului</a:t>
            </a:r>
            <a:r>
              <a:rPr lang="en-US" sz="2400" dirty="0"/>
              <a:t> </a:t>
            </a:r>
            <a:r>
              <a:rPr lang="en-US" sz="2400" dirty="0" err="1"/>
              <a:t>activ</a:t>
            </a:r>
            <a:r>
              <a:rPr lang="en-US" sz="2400" dirty="0"/>
              <a:t> cu </a:t>
            </a:r>
            <a:r>
              <a:rPr lang="en-US" sz="2400" dirty="0" err="1"/>
              <a:t>parametri</a:t>
            </a:r>
            <a:r>
              <a:rPr lang="en-US" sz="2400" dirty="0"/>
              <a:t> </a:t>
            </a:r>
            <a:r>
              <a:rPr lang="en-US" sz="2400" dirty="0" err="1"/>
              <a:t>diferiți</a:t>
            </a:r>
            <a:r>
              <a:rPr lang="en-US" sz="2400" dirty="0"/>
              <a:t> ai </a:t>
            </a:r>
            <a:r>
              <a:rPr lang="en-US" sz="2400" dirty="0" err="1"/>
              <a:t>elementelor</a:t>
            </a:r>
            <a:r>
              <a:rPr lang="en-US" sz="2400" dirty="0"/>
              <a:t> </a:t>
            </a:r>
            <a:r>
              <a:rPr lang="en-US" sz="2400" dirty="0" err="1"/>
              <a:t>acestui</a:t>
            </a:r>
            <a:r>
              <a:rPr lang="en-US" sz="2400" dirty="0"/>
              <a:t> </a:t>
            </a:r>
            <a:r>
              <a:rPr lang="en-US" sz="2400" dirty="0" err="1"/>
              <a:t>mediu</a:t>
            </a:r>
            <a:r>
              <a:rPr lang="en-US" sz="2400" dirty="0"/>
              <a:t>,</a:t>
            </a:r>
            <a:r>
              <a:rPr lang="ro-RO" sz="2400" dirty="0"/>
              <a:t> </a:t>
            </a:r>
            <a:r>
              <a:rPr lang="en-US" sz="2400" dirty="0"/>
              <a:t>de </a:t>
            </a:r>
            <a:r>
              <a:rPr lang="en-US" sz="2400" dirty="0" err="1"/>
              <a:t>exemplu</a:t>
            </a:r>
            <a:r>
              <a:rPr lang="en-US" sz="2400" dirty="0"/>
              <a:t>, cu </a:t>
            </a:r>
            <a:r>
              <a:rPr lang="en-US" sz="2400" dirty="0" err="1"/>
              <a:t>refractaritate</a:t>
            </a:r>
            <a:r>
              <a:rPr lang="en-US" sz="2400" dirty="0"/>
              <a:t> </a:t>
            </a:r>
            <a:r>
              <a:rPr lang="en-US" sz="2400" dirty="0" err="1"/>
              <a:t>diferită</a:t>
            </a:r>
            <a:endParaRPr lang="en-US" sz="2400" dirty="0"/>
          </a:p>
        </p:txBody>
      </p:sp>
      <p:pic>
        <p:nvPicPr>
          <p:cNvPr id="7" name="Picture 6">
            <a:extLst>
              <a:ext uri="{FF2B5EF4-FFF2-40B4-BE49-F238E27FC236}">
                <a16:creationId xmlns:a16="http://schemas.microsoft.com/office/drawing/2014/main" id="{40722FE3-A502-F2F1-6888-B9CA58391531}"/>
              </a:ext>
            </a:extLst>
          </p:cNvPr>
          <p:cNvPicPr>
            <a:picLocks noChangeAspect="1"/>
          </p:cNvPicPr>
          <p:nvPr/>
        </p:nvPicPr>
        <p:blipFill>
          <a:blip r:embed="rId2"/>
          <a:stretch>
            <a:fillRect/>
          </a:stretch>
        </p:blipFill>
        <p:spPr>
          <a:xfrm>
            <a:off x="3544732" y="4314228"/>
            <a:ext cx="5333797" cy="2218970"/>
          </a:xfrm>
          <a:prstGeom prst="rect">
            <a:avLst/>
          </a:prstGeom>
        </p:spPr>
      </p:pic>
    </p:spTree>
    <p:extLst>
      <p:ext uri="{BB962C8B-B14F-4D97-AF65-F5344CB8AC3E}">
        <p14:creationId xmlns:p14="http://schemas.microsoft.com/office/powerpoint/2010/main" val="2200599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863D-05D3-AED0-589B-84D6652531C5}"/>
              </a:ext>
            </a:extLst>
          </p:cNvPr>
          <p:cNvSpPr>
            <a:spLocks noGrp="1"/>
          </p:cNvSpPr>
          <p:nvPr>
            <p:ph type="title"/>
          </p:nvPr>
        </p:nvSpPr>
        <p:spPr>
          <a:xfrm>
            <a:off x="2722880" y="2766218"/>
            <a:ext cx="6746240" cy="1325563"/>
          </a:xfrm>
        </p:spPr>
        <p:txBody>
          <a:bodyPr/>
          <a:lstStyle/>
          <a:p>
            <a:r>
              <a:rPr lang="ro-MD" b="1" dirty="0"/>
              <a:t>Elemente de hemodinamică</a:t>
            </a:r>
            <a:endParaRPr lang="ro-RO" b="1" dirty="0"/>
          </a:p>
        </p:txBody>
      </p:sp>
    </p:spTree>
    <p:extLst>
      <p:ext uri="{BB962C8B-B14F-4D97-AF65-F5344CB8AC3E}">
        <p14:creationId xmlns:p14="http://schemas.microsoft.com/office/powerpoint/2010/main" val="4002559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C323-21EB-0D58-3E14-DDC21F33CF32}"/>
              </a:ext>
            </a:extLst>
          </p:cNvPr>
          <p:cNvSpPr>
            <a:spLocks noGrp="1"/>
          </p:cNvSpPr>
          <p:nvPr>
            <p:ph type="title"/>
          </p:nvPr>
        </p:nvSpPr>
        <p:spPr>
          <a:xfrm>
            <a:off x="838200" y="365126"/>
            <a:ext cx="10515600" cy="871008"/>
          </a:xfrm>
        </p:spPr>
        <p:txBody>
          <a:bodyPr>
            <a:normAutofit/>
          </a:bodyPr>
          <a:lstStyle/>
          <a:p>
            <a:r>
              <a:rPr lang="ro-MD" b="1" dirty="0"/>
              <a:t>. Circulația sanguină</a:t>
            </a:r>
            <a:endParaRPr lang="ro-RO" b="1" dirty="0"/>
          </a:p>
        </p:txBody>
      </p:sp>
      <p:sp>
        <p:nvSpPr>
          <p:cNvPr id="3" name="Content Placeholder 2">
            <a:extLst>
              <a:ext uri="{FF2B5EF4-FFF2-40B4-BE49-F238E27FC236}">
                <a16:creationId xmlns:a16="http://schemas.microsoft.com/office/drawing/2014/main" id="{E1A373B1-16A5-6226-C3EB-ECEBBAC7D454}"/>
              </a:ext>
            </a:extLst>
          </p:cNvPr>
          <p:cNvSpPr>
            <a:spLocks noGrp="1"/>
          </p:cNvSpPr>
          <p:nvPr>
            <p:ph idx="1"/>
          </p:nvPr>
        </p:nvSpPr>
        <p:spPr>
          <a:xfrm>
            <a:off x="296334" y="1688835"/>
            <a:ext cx="5122333" cy="4351338"/>
          </a:xfrm>
        </p:spPr>
        <p:txBody>
          <a:bodyPr>
            <a:normAutofit fontScale="92500" lnSpcReduction="10000"/>
          </a:bodyPr>
          <a:lstStyle/>
          <a:p>
            <a:r>
              <a:rPr lang="pt-BR" kern="100" dirty="0">
                <a:latin typeface="Calibri" panose="020F0502020204030204" pitchFamily="34" charset="0"/>
                <a:ea typeface="Calibri" panose="020F0502020204030204" pitchFamily="34" charset="0"/>
                <a:cs typeface="Times New Roman" panose="02020603050405020304" pitchFamily="18" charset="0"/>
              </a:rPr>
              <a:t>Sistemul circulator este un sistem tubular închis în care inima 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ioneaz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 o pomp</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care împinge sângele într-o manier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pulsatil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vasele de sânge de diferite calibre, având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 p</a:t>
            </a:r>
            <a:r>
              <a:rPr lang="ro-MD" kern="100" dirty="0">
                <a:latin typeface="Calibri" panose="020F0502020204030204" pitchFamily="34" charset="0"/>
                <a:ea typeface="Calibri" panose="020F0502020204030204" pitchFamily="34" charset="0"/>
                <a:cs typeface="Times New Roman" panose="02020603050405020304" pitchFamily="18" charset="0"/>
              </a:rPr>
              <a:t>a</a:t>
            </a:r>
            <a:r>
              <a:rPr lang="pt-BR" kern="100" dirty="0">
                <a:latin typeface="Calibri" panose="020F0502020204030204" pitchFamily="34" charset="0"/>
                <a:ea typeface="Calibri" panose="020F0502020204030204" pitchFamily="34" charset="0"/>
                <a:cs typeface="Times New Roman" panose="02020603050405020304" pitchFamily="18" charset="0"/>
              </a:rPr>
              <a:t>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ial elastici.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pt-BR" dirty="0"/>
              <a:t>Schema general</a:t>
            </a:r>
            <a:r>
              <a:rPr lang="ro-MD" dirty="0"/>
              <a:t>ă</a:t>
            </a:r>
            <a:r>
              <a:rPr lang="pt-BR" dirty="0"/>
              <a:t> a circula</a:t>
            </a:r>
            <a:r>
              <a:rPr lang="ro-MD" dirty="0"/>
              <a:t>ț</a:t>
            </a:r>
            <a:r>
              <a:rPr lang="pt-BR" dirty="0"/>
              <a:t>iei </a:t>
            </a:r>
            <a:r>
              <a:rPr lang="ro-MD" dirty="0"/>
              <a:t>denotă </a:t>
            </a:r>
            <a:r>
              <a:rPr lang="pt-BR" dirty="0"/>
              <a:t>num</a:t>
            </a:r>
            <a:r>
              <a:rPr lang="ro-MD" dirty="0"/>
              <a:t>ă</a:t>
            </a:r>
            <a:r>
              <a:rPr lang="pt-BR" dirty="0"/>
              <a:t>rul mare de c</a:t>
            </a:r>
            <a:r>
              <a:rPr lang="ro-MD" dirty="0"/>
              <a:t>ă</a:t>
            </a:r>
            <a:r>
              <a:rPr lang="pt-BR" dirty="0"/>
              <a:t>i prin care sângele curge din regiunea cu presiune ridicat</a:t>
            </a:r>
            <a:r>
              <a:rPr lang="ro-MD" dirty="0"/>
              <a:t>ă</a:t>
            </a:r>
            <a:r>
              <a:rPr lang="pt-BR" dirty="0"/>
              <a:t> (aorta) spre regiunea cu presiune joas</a:t>
            </a:r>
            <a:r>
              <a:rPr lang="ro-MD" dirty="0"/>
              <a:t>ă</a:t>
            </a:r>
            <a:r>
              <a:rPr lang="pt-BR" dirty="0"/>
              <a:t> (vena cav</a:t>
            </a:r>
            <a:r>
              <a:rPr lang="ro-MD" dirty="0"/>
              <a:t>ă</a:t>
            </a:r>
            <a:r>
              <a:rPr lang="pt-BR" dirty="0"/>
              <a:t>). </a:t>
            </a:r>
            <a:endParaRPr lang="ro-RO" dirty="0"/>
          </a:p>
          <a:p>
            <a:endParaRPr lang="ro-MD" kern="100" dirty="0">
              <a:latin typeface="Calibri" panose="020F0502020204030204" pitchFamily="34" charset="0"/>
              <a:ea typeface="Calibri" panose="020F0502020204030204" pitchFamily="34" charset="0"/>
              <a:cs typeface="Times New Roman" panose="02020603050405020304" pitchFamily="18" charset="0"/>
            </a:endParaRPr>
          </a:p>
          <a:p>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10F74291-C779-EC18-7A74-25EF99302BB6}"/>
              </a:ext>
            </a:extLst>
          </p:cNvPr>
          <p:cNvPicPr>
            <a:picLocks noChangeAspect="1"/>
          </p:cNvPicPr>
          <p:nvPr/>
        </p:nvPicPr>
        <p:blipFill>
          <a:blip r:embed="rId2"/>
          <a:stretch>
            <a:fillRect/>
          </a:stretch>
        </p:blipFill>
        <p:spPr>
          <a:xfrm>
            <a:off x="5272069" y="1167724"/>
            <a:ext cx="6770902" cy="5690276"/>
          </a:xfrm>
          <a:prstGeom prst="rect">
            <a:avLst/>
          </a:prstGeom>
        </p:spPr>
      </p:pic>
    </p:spTree>
    <p:extLst>
      <p:ext uri="{BB962C8B-B14F-4D97-AF65-F5344CB8AC3E}">
        <p14:creationId xmlns:p14="http://schemas.microsoft.com/office/powerpoint/2010/main" val="2272518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50FE1-608B-5B6E-B7A5-770F370179E0}"/>
              </a:ext>
            </a:extLst>
          </p:cNvPr>
          <p:cNvSpPr>
            <a:spLocks noGrp="1"/>
          </p:cNvSpPr>
          <p:nvPr>
            <p:ph idx="1"/>
          </p:nvPr>
        </p:nvSpPr>
        <p:spPr>
          <a:xfrm>
            <a:off x="838200" y="643467"/>
            <a:ext cx="10515600" cy="5533496"/>
          </a:xfrm>
        </p:spPr>
        <p:txBody>
          <a:bodyPr>
            <a:normAutofit fontScale="850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Debitul sanguin cardiac este în medie de 5 litri/min. în repaus,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poate ajunge la 25 litri/min. în timpul efortului fizic.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Aorta se ramific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artere, arterele în arteriole. Patul capilar realizeaz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tran</a:t>
            </a:r>
            <a:r>
              <a:rPr lang="ro-MD" kern="100" dirty="0">
                <a:latin typeface="Calibri" panose="020F0502020204030204" pitchFamily="34" charset="0"/>
                <a:ea typeface="Calibri" panose="020F0502020204030204" pitchFamily="34" charset="0"/>
                <a:cs typeface="Times New Roman" panose="02020603050405020304" pitchFamily="18" charset="0"/>
              </a:rPr>
              <a:t>s</a:t>
            </a:r>
            <a:r>
              <a:rPr lang="pt-BR" kern="100" dirty="0">
                <a:latin typeface="Calibri" panose="020F0502020204030204" pitchFamily="34" charset="0"/>
                <a:ea typeface="Calibri" panose="020F0502020204030204" pitchFamily="34" charset="0"/>
                <a:cs typeface="Times New Roman" panose="02020603050405020304" pitchFamily="18" charset="0"/>
              </a:rPr>
              <a:t>ferul de sânge în </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esut, spre venule, care transport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sângele spre vene, iar venele spre vena cav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Fluxul sanguin dinspre arteriole spre capilare este controlat de sfincterul precapilar, un 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chi în form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inel care, prin 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regleaz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deschiderea vasului. Sfincterul, înconjurat de celule ale </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esutului, este sensibil la concentra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mici de oxigen, aciditate, concentra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mari de CO 2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concentra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mari de ioni de potasiu (K +). Aceste condi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determin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chiul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se relaxeze, permi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ând fluxul de sânge dinspre arteriol</a:t>
            </a:r>
            <a:r>
              <a:rPr lang="ro-MD" kern="100" dirty="0">
                <a:latin typeface="Calibri" panose="020F0502020204030204" pitchFamily="34" charset="0"/>
                <a:ea typeface="Calibri" panose="020F0502020204030204" pitchFamily="34" charset="0"/>
                <a:cs typeface="Times New Roman" panose="02020603050405020304" pitchFamily="18" charset="0"/>
              </a:rPr>
              <a:t>e</a:t>
            </a:r>
            <a:r>
              <a:rPr lang="pt-BR" kern="100" dirty="0">
                <a:latin typeface="Calibri" panose="020F0502020204030204" pitchFamily="34" charset="0"/>
                <a:ea typeface="Calibri" panose="020F0502020204030204" pitchFamily="34" charset="0"/>
                <a:cs typeface="Times New Roman" panose="02020603050405020304" pitchFamily="18" charset="0"/>
              </a:rPr>
              <a:t> spre </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esut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spre patul capilar din </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esut. În caz contrar, 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chiul 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mâne contractat, blocând fluxul de sânge spre </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esut. În acest fel, fluxul sanguin capilar este reglat în func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de condi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esutului. În general, sfincterul precapilar r</a:t>
            </a:r>
            <a:r>
              <a:rPr lang="ro-MD" kern="100" dirty="0">
                <a:latin typeface="Calibri" panose="020F0502020204030204" pitchFamily="34" charset="0"/>
                <a:ea typeface="Calibri" panose="020F0502020204030204" pitchFamily="34" charset="0"/>
                <a:cs typeface="Times New Roman" panose="02020603050405020304" pitchFamily="18" charset="0"/>
              </a:rPr>
              <a:t>ăm</a:t>
            </a:r>
            <a:r>
              <a:rPr lang="pt-BR" kern="100" dirty="0">
                <a:latin typeface="Calibri" panose="020F0502020204030204" pitchFamily="34" charset="0"/>
                <a:ea typeface="Calibri" panose="020F0502020204030204" pitchFamily="34" charset="0"/>
                <a:cs typeface="Times New Roman" panose="02020603050405020304" pitchFamily="18" charset="0"/>
              </a:rPr>
              <a:t>âne deschis un timp scurt. </a:t>
            </a:r>
            <a:r>
              <a:rPr lang="es-PY" kern="100" dirty="0">
                <a:latin typeface="Calibri" panose="020F0502020204030204" pitchFamily="34" charset="0"/>
                <a:ea typeface="Calibri" panose="020F0502020204030204" pitchFamily="34" charset="0"/>
                <a:cs typeface="Times New Roman" panose="02020603050405020304" pitchFamily="18" charset="0"/>
              </a:rPr>
              <a:t>La un </a:t>
            </a:r>
            <a:r>
              <a:rPr lang="es-PY" kern="100" dirty="0" err="1">
                <a:latin typeface="Calibri" panose="020F0502020204030204" pitchFamily="34" charset="0"/>
                <a:ea typeface="Calibri" panose="020F0502020204030204" pitchFamily="34" charset="0"/>
                <a:cs typeface="Times New Roman" panose="02020603050405020304" pitchFamily="18" charset="0"/>
              </a:rPr>
              <a:t>anumit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moment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err="1">
                <a:latin typeface="Calibri" panose="020F0502020204030204" pitchFamily="34" charset="0"/>
                <a:ea typeface="Calibri" panose="020F0502020204030204" pitchFamily="34" charset="0"/>
                <a:cs typeface="Times New Roman" panose="02020603050405020304" pitchFamily="18" charset="0"/>
              </a:rPr>
              <a:t>chiul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aflat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repaus</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numai</a:t>
            </a:r>
            <a:r>
              <a:rPr lang="es-PY" kern="100" dirty="0">
                <a:latin typeface="Calibri" panose="020F0502020204030204" pitchFamily="34" charset="0"/>
                <a:ea typeface="Calibri" panose="020F0502020204030204" pitchFamily="34" charset="0"/>
                <a:cs typeface="Times New Roman" panose="02020603050405020304" pitchFamily="18" charset="0"/>
              </a:rPr>
              <a:t> 2-5% din </a:t>
            </a:r>
            <a:r>
              <a:rPr lang="es-PY" kern="100" dirty="0" err="1">
                <a:latin typeface="Calibri" panose="020F0502020204030204" pitchFamily="34" charset="0"/>
                <a:ea typeface="Calibri" panose="020F0502020204030204" pitchFamily="34" charset="0"/>
                <a:cs typeface="Times New Roman" panose="02020603050405020304" pitchFamily="18" charset="0"/>
              </a:rPr>
              <a:t>capilare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func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ioneaz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simultan</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50697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2C3BCB-0E02-7918-F343-D70BE8E4757C}"/>
              </a:ext>
            </a:extLst>
          </p:cNvPr>
          <p:cNvSpPr>
            <a:spLocks noGrp="1"/>
          </p:cNvSpPr>
          <p:nvPr>
            <p:ph idx="1"/>
          </p:nvPr>
        </p:nvSpPr>
        <p:spPr>
          <a:xfrm>
            <a:off x="838200" y="1402292"/>
            <a:ext cx="10515600" cy="4351338"/>
          </a:xfrm>
        </p:spPr>
        <p:txBody>
          <a:bodyPr>
            <a:normAutofit lnSpcReduction="10000"/>
          </a:bodyPr>
          <a:lstStyle/>
          <a:p>
            <a:r>
              <a:rPr lang="es-PY" kern="100" dirty="0" err="1">
                <a:latin typeface="Calibri" panose="020F0502020204030204" pitchFamily="34" charset="0"/>
                <a:ea typeface="Calibri" panose="020F0502020204030204" pitchFamily="34" charset="0"/>
                <a:cs typeface="Times New Roman" panose="02020603050405020304" pitchFamily="18" charset="0"/>
              </a:rPr>
              <a:t>Debitul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fiecare</a:t>
            </a:r>
            <a:r>
              <a:rPr lang="es-PY" kern="100" dirty="0">
                <a:latin typeface="Calibri" panose="020F0502020204030204" pitchFamily="34" charset="0"/>
                <a:ea typeface="Calibri" panose="020F0502020204030204" pitchFamily="34" charset="0"/>
                <a:cs typeface="Times New Roman" panose="02020603050405020304" pitchFamily="18" charset="0"/>
              </a:rPr>
              <a:t> vas </a:t>
            </a:r>
            <a:r>
              <a:rPr lang="es-PY" kern="100" dirty="0" err="1">
                <a:latin typeface="Calibri" panose="020F0502020204030204" pitchFamily="34" charset="0"/>
                <a:ea typeface="Calibri" panose="020F0502020204030204" pitchFamily="34" charset="0"/>
                <a:cs typeface="Times New Roman" panose="02020603050405020304" pitchFamily="18" charset="0"/>
              </a:rPr>
              <a:t>sanguin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depinde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numai</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eficace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deci</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diferen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a:latin typeface="Calibri" panose="020F0502020204030204" pitchFamily="34" charset="0"/>
                <a:ea typeface="Calibri" panose="020F0502020204030204" pitchFamily="34" charset="0"/>
                <a:cs typeface="Times New Roman" panose="02020603050405020304" pitchFamily="18" charset="0"/>
              </a:rPr>
              <a:t>a </a:t>
            </a:r>
            <a:r>
              <a:rPr lang="es-PY" kern="100" dirty="0" err="1">
                <a:latin typeface="Calibri" panose="020F0502020204030204" pitchFamily="34" charset="0"/>
                <a:ea typeface="Calibri" panose="020F0502020204030204" pitchFamily="34" charset="0"/>
                <a:cs typeface="Times New Roman" panose="02020603050405020304" pitchFamily="18" charset="0"/>
              </a:rPr>
              <a:t>dintre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aortic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medie (100 mm Hg)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medie a </a:t>
            </a:r>
            <a:r>
              <a:rPr lang="es-PY" kern="100" dirty="0" err="1">
                <a:latin typeface="Calibri" panose="020F0502020204030204" pitchFamily="34" charset="0"/>
                <a:ea typeface="Calibri" panose="020F0502020204030204" pitchFamily="34" charset="0"/>
                <a:cs typeface="Times New Roman" panose="02020603050405020304" pitchFamily="18" charset="0"/>
              </a:rPr>
              <a:t>venei</a:t>
            </a:r>
            <a:r>
              <a:rPr lang="es-PY" kern="100" dirty="0">
                <a:latin typeface="Calibri" panose="020F0502020204030204" pitchFamily="34" charset="0"/>
                <a:ea typeface="Calibri" panose="020F0502020204030204" pitchFamily="34" charset="0"/>
                <a:cs typeface="Times New Roman" panose="02020603050405020304" pitchFamily="18" charset="0"/>
              </a:rPr>
              <a:t> cave (10 mm Hg).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r>
              <a:rPr lang="es-PY" kern="100" dirty="0">
                <a:latin typeface="Calibri" panose="020F0502020204030204" pitchFamily="34" charset="0"/>
                <a:ea typeface="Calibri" panose="020F0502020204030204" pitchFamily="34" charset="0"/>
                <a:cs typeface="Times New Roman" panose="02020603050405020304" pitchFamily="18" charset="0"/>
              </a:rPr>
              <a:t>Se </a:t>
            </a:r>
            <a:r>
              <a:rPr lang="es-PY" kern="100" dirty="0" err="1">
                <a:latin typeface="Calibri" panose="020F0502020204030204" pitchFamily="34" charset="0"/>
                <a:ea typeface="Calibri" panose="020F0502020204030204" pitchFamily="34" charset="0"/>
                <a:cs typeface="Times New Roman" panose="02020603050405020304" pitchFamily="18" charset="0"/>
              </a:rPr>
              <a:t>observ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curgerea</a:t>
            </a:r>
            <a:r>
              <a:rPr lang="es-PY" kern="100" dirty="0">
                <a:latin typeface="Calibri" panose="020F0502020204030204" pitchFamily="34" charset="0"/>
                <a:ea typeface="Calibri" panose="020F0502020204030204" pitchFamily="34" charset="0"/>
                <a:cs typeface="Times New Roman" panose="02020603050405020304" pitchFamily="18" charset="0"/>
              </a:rPr>
              <a:t> de la </a:t>
            </a:r>
            <a:r>
              <a:rPr lang="es-PY" kern="100" dirty="0" err="1">
                <a:latin typeface="Calibri" panose="020F0502020204030204" pitchFamily="34" charset="0"/>
                <a:ea typeface="Calibri" panose="020F0502020204030204" pitchFamily="34" charset="0"/>
                <a:cs typeface="Times New Roman" panose="02020603050405020304" pitchFamily="18" charset="0"/>
              </a:rPr>
              <a:t>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spre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arterele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principale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apoi</a:t>
            </a:r>
            <a:r>
              <a:rPr lang="es-PY" kern="100" dirty="0">
                <a:latin typeface="Calibri" panose="020F0502020204030204" pitchFamily="34" charset="0"/>
                <a:ea typeface="Calibri" panose="020F0502020204030204" pitchFamily="34" charset="0"/>
                <a:cs typeface="Times New Roman" panose="02020603050405020304" pitchFamily="18" charset="0"/>
              </a:rPr>
              <a:t> de la </a:t>
            </a:r>
            <a:r>
              <a:rPr lang="es-PY" kern="100" dirty="0" err="1">
                <a:latin typeface="Calibri" panose="020F0502020204030204" pitchFamily="34" charset="0"/>
                <a:ea typeface="Calibri" panose="020F0502020204030204" pitchFamily="34" charset="0"/>
                <a:cs typeface="Times New Roman" panose="02020603050405020304" pitchFamily="18" charset="0"/>
              </a:rPr>
              <a:t>acestea</a:t>
            </a:r>
            <a:r>
              <a:rPr lang="es-PY" kern="100" dirty="0">
                <a:latin typeface="Calibri" panose="020F0502020204030204" pitchFamily="34" charset="0"/>
                <a:ea typeface="Calibri" panose="020F0502020204030204" pitchFamily="34" charset="0"/>
                <a:cs typeface="Times New Roman" panose="02020603050405020304" pitchFamily="18" charset="0"/>
              </a:rPr>
              <a:t> la alte artere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paralel</a:t>
            </a:r>
            <a:r>
              <a:rPr lang="es-PY" kern="100" dirty="0">
                <a:latin typeface="Calibri" panose="020F0502020204030204" pitchFamily="34" charset="0"/>
                <a:ea typeface="Calibri" panose="020F0502020204030204" pitchFamily="34" charset="0"/>
                <a:cs typeface="Times New Roman" panose="02020603050405020304" pitchFamily="18" charset="0"/>
              </a:rPr>
              <a:t>”, la </a:t>
            </a:r>
            <a:r>
              <a:rPr lang="es-PY" kern="100" dirty="0" err="1">
                <a:latin typeface="Calibri" panose="020F0502020204030204" pitchFamily="34" charset="0"/>
                <a:ea typeface="Calibri" panose="020F0502020204030204" pitchFamily="34" charset="0"/>
                <a:cs typeface="Times New Roman" panose="02020603050405020304" pitchFamily="18" charset="0"/>
              </a:rPr>
              <a:t>arteriole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final </a:t>
            </a:r>
            <a:r>
              <a:rPr lang="es-PY" kern="100" dirty="0" err="1">
                <a:latin typeface="Calibri" panose="020F0502020204030204" pitchFamily="34" charset="0"/>
                <a:ea typeface="Calibri" panose="020F0502020204030204" pitchFamily="34" charset="0"/>
                <a:cs typeface="Times New Roman" panose="02020603050405020304" pitchFamily="18" charset="0"/>
              </a:rPr>
              <a:t>spre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milioanele</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capilare</a:t>
            </a:r>
            <a:r>
              <a:rPr lang="es-PY" kern="100" dirty="0">
                <a:latin typeface="Calibri" panose="020F0502020204030204" pitchFamily="34" charset="0"/>
                <a:ea typeface="Calibri" panose="020F0502020204030204" pitchFamily="34" charset="0"/>
                <a:cs typeface="Times New Roman" panose="02020603050405020304" pitchFamily="18" charset="0"/>
              </a:rPr>
              <a:t>, are </a:t>
            </a:r>
            <a:r>
              <a:rPr lang="es-PY" kern="100" dirty="0" err="1">
                <a:latin typeface="Calibri" panose="020F0502020204030204" pitchFamily="34" charset="0"/>
                <a:ea typeface="Calibri" panose="020F0502020204030204" pitchFamily="34" charset="0"/>
                <a:cs typeface="Times New Roman" panose="02020603050405020304" pitchFamily="18" charset="0"/>
              </a:rPr>
              <a:t>loc</a:t>
            </a:r>
            <a:r>
              <a:rPr lang="es-PY" kern="100" dirty="0">
                <a:latin typeface="Calibri" panose="020F0502020204030204" pitchFamily="34" charset="0"/>
                <a:ea typeface="Calibri" panose="020F0502020204030204" pitchFamily="34" charset="0"/>
                <a:cs typeface="Times New Roman" panose="02020603050405020304" pitchFamily="18" charset="0"/>
              </a:rPr>
              <a:t> o ramificare din ce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ce </a:t>
            </a:r>
            <a:r>
              <a:rPr lang="es-PY" kern="100" dirty="0" err="1">
                <a:latin typeface="Calibri" panose="020F0502020204030204" pitchFamily="34" charset="0"/>
                <a:ea typeface="Calibri" panose="020F0502020204030204" pitchFamily="34" charset="0"/>
                <a:cs typeface="Times New Roman" panose="02020603050405020304" pitchFamily="18" charset="0"/>
              </a:rPr>
              <a:t>mai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complex</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 </a:t>
            </a:r>
            <a:r>
              <a:rPr lang="es-PY" kern="100" dirty="0" err="1">
                <a:latin typeface="Calibri" panose="020F0502020204030204" pitchFamily="34" charset="0"/>
                <a:ea typeface="Calibri" panose="020F0502020204030204" pitchFamily="34" charset="0"/>
                <a:cs typeface="Times New Roman" panose="02020603050405020304" pitchFamily="18" charset="0"/>
              </a:rPr>
              <a:t>vaselor</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sânge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concomitent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mic</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err="1">
                <a:latin typeface="Calibri" panose="020F0502020204030204" pitchFamily="34" charset="0"/>
                <a:ea typeface="Calibri" panose="020F0502020204030204" pitchFamily="34" charset="0"/>
                <a:cs typeface="Times New Roman" panose="02020603050405020304" pitchFamily="18" charset="0"/>
              </a:rPr>
              <a:t>orarea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diametrului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lor</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r>
              <a:rPr lang="es-PY" kern="100" dirty="0" err="1">
                <a:latin typeface="Calibri" panose="020F0502020204030204" pitchFamily="34" charset="0"/>
                <a:ea typeface="Calibri" panose="020F0502020204030204" pitchFamily="34" charset="0"/>
                <a:cs typeface="Times New Roman" panose="02020603050405020304" pitchFamily="18" charset="0"/>
              </a:rPr>
              <a:t>Suprafa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a:latin typeface="Calibri" panose="020F0502020204030204" pitchFamily="34" charset="0"/>
                <a:ea typeface="Calibri" panose="020F0502020204030204" pitchFamily="34" charset="0"/>
                <a:cs typeface="Times New Roman" panose="02020603050405020304" pitchFamily="18" charset="0"/>
              </a:rPr>
              <a:t>a total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 </a:t>
            </a:r>
            <a:r>
              <a:rPr lang="es-PY" kern="100" dirty="0" err="1">
                <a:latin typeface="Calibri" panose="020F0502020204030204" pitchFamily="34" charset="0"/>
                <a:ea typeface="Calibri" panose="020F0502020204030204" pitchFamily="34" charset="0"/>
                <a:cs typeface="Times New Roman" panose="02020603050405020304" pitchFamily="18" charset="0"/>
              </a:rPr>
              <a:t>sec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iunilor</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transversale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variaz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de la o por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iune</a:t>
            </a:r>
            <a:r>
              <a:rPr lang="es-PY" kern="100" dirty="0">
                <a:latin typeface="Calibri" panose="020F0502020204030204" pitchFamily="34" charset="0"/>
                <a:ea typeface="Calibri" panose="020F0502020204030204" pitchFamily="34" charset="0"/>
                <a:cs typeface="Times New Roman" panose="02020603050405020304" pitchFamily="18" charset="0"/>
              </a:rPr>
              <a:t> la alta a </a:t>
            </a:r>
            <a:r>
              <a:rPr lang="es-PY" kern="100" dirty="0" err="1">
                <a:latin typeface="Calibri" panose="020F0502020204030204" pitchFamily="34" charset="0"/>
                <a:ea typeface="Calibri" panose="020F0502020204030204" pitchFamily="34" charset="0"/>
                <a:cs typeface="Times New Roman" panose="02020603050405020304" pitchFamily="18" charset="0"/>
              </a:rPr>
              <a:t>patului</a:t>
            </a:r>
            <a:r>
              <a:rPr lang="es-PY" kern="100" dirty="0">
                <a:latin typeface="Calibri" panose="020F0502020204030204" pitchFamily="34" charset="0"/>
                <a:ea typeface="Calibri" panose="020F0502020204030204" pitchFamily="34" charset="0"/>
                <a:cs typeface="Times New Roman" panose="02020603050405020304" pitchFamily="18" charset="0"/>
              </a:rPr>
              <a:t> vascular.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r>
              <a:rPr lang="pt-BR" kern="100" dirty="0">
                <a:latin typeface="Calibri" panose="020F0502020204030204" pitchFamily="34" charset="0"/>
                <a:ea typeface="Calibri" panose="020F0502020204030204" pitchFamily="34" charset="0"/>
                <a:cs typeface="Times New Roman" panose="02020603050405020304" pitchFamily="18" charset="0"/>
              </a:rPr>
              <a:t>Suprafaa total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sec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iunii capilarelor este de cca. 750 ori (700-800) mai mare decât aria sec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iunii transversale aortice.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73002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8DB4-153F-809D-F747-678F9E23BF1F}"/>
              </a:ext>
            </a:extLst>
          </p:cNvPr>
          <p:cNvSpPr>
            <a:spLocks noGrp="1"/>
          </p:cNvSpPr>
          <p:nvPr>
            <p:ph type="title"/>
          </p:nvPr>
        </p:nvSpPr>
        <p:spPr/>
        <p:txBody>
          <a:bodyPr/>
          <a:lstStyle/>
          <a:p>
            <a:r>
              <a:rPr lang="ro-MD" dirty="0"/>
              <a:t>Aspecte biofizice ale circulației sanguine</a:t>
            </a:r>
            <a:endParaRPr lang="ro-RO" dirty="0"/>
          </a:p>
        </p:txBody>
      </p:sp>
      <p:sp>
        <p:nvSpPr>
          <p:cNvPr id="3" name="Content Placeholder 2">
            <a:extLst>
              <a:ext uri="{FF2B5EF4-FFF2-40B4-BE49-F238E27FC236}">
                <a16:creationId xmlns:a16="http://schemas.microsoft.com/office/drawing/2014/main" id="{DD8B5DD9-BC20-D799-BD20-EA0A1DF761EF}"/>
              </a:ext>
            </a:extLst>
          </p:cNvPr>
          <p:cNvSpPr>
            <a:spLocks noGrp="1"/>
          </p:cNvSpPr>
          <p:nvPr>
            <p:ph idx="1"/>
          </p:nvPr>
        </p:nvSpPr>
        <p:spPr/>
        <p:txBody>
          <a:bodyPr>
            <a:normAutofit lnSpcReduction="10000"/>
          </a:bodyPr>
          <a:lstStyle/>
          <a:p>
            <a:pPr marL="0" indent="0">
              <a:buNone/>
            </a:pPr>
            <a:r>
              <a:rPr lang="ro-MD" dirty="0"/>
              <a:t>Sistemul circular sanguin este un sistem tubular închis, în care pompa cardiacă împinge un fluid real nenewtonian pseudoplastic întro manieră nestaționară (pulsatilă) în vase pe diferite căi, avînd pereți nerigizi și parțial elastici.</a:t>
            </a:r>
          </a:p>
          <a:p>
            <a:pPr marL="0" indent="0">
              <a:buNone/>
            </a:pPr>
            <a:r>
              <a:rPr lang="ro-MD" dirty="0"/>
              <a:t>Din aceste condiții rezultă:</a:t>
            </a:r>
          </a:p>
          <a:p>
            <a:pPr marL="0" indent="0">
              <a:buNone/>
            </a:pPr>
            <a:r>
              <a:rPr lang="ro-MD" b="1" dirty="0"/>
              <a:t>Lucrul mecanic al inimii se regăsește în:</a:t>
            </a:r>
          </a:p>
          <a:p>
            <a:r>
              <a:rPr lang="ro-MD" dirty="0"/>
              <a:t>Energia potențială a sângelui (căreia îi corespunde o presiune efectivă asupra pereților vaselor;</a:t>
            </a:r>
          </a:p>
          <a:p>
            <a:r>
              <a:rPr lang="ro-MD" dirty="0"/>
              <a:t>Energia cinetică a sângelui ( care este o măsură a mișcării sângelui);</a:t>
            </a:r>
          </a:p>
          <a:p>
            <a:r>
              <a:rPr lang="ro-MD" dirty="0"/>
              <a:t>Încălzirea sângelui (ca urmare a frecărilor dintre straturile de sânge).</a:t>
            </a:r>
            <a:endParaRPr lang="ro-RO" dirty="0"/>
          </a:p>
        </p:txBody>
      </p:sp>
    </p:spTree>
    <p:extLst>
      <p:ext uri="{BB962C8B-B14F-4D97-AF65-F5344CB8AC3E}">
        <p14:creationId xmlns:p14="http://schemas.microsoft.com/office/powerpoint/2010/main" val="665646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58A87-649F-BF38-320D-235E1F98A38F}"/>
              </a:ext>
            </a:extLst>
          </p:cNvPr>
          <p:cNvSpPr>
            <a:spLocks noGrp="1"/>
          </p:cNvSpPr>
          <p:nvPr>
            <p:ph idx="1"/>
          </p:nvPr>
        </p:nvSpPr>
        <p:spPr>
          <a:xfrm>
            <a:off x="262466" y="569118"/>
            <a:ext cx="8136467" cy="5719763"/>
          </a:xfrm>
        </p:spPr>
        <p:txBody>
          <a:bodyPr>
            <a:normAutofit fontScale="70000" lnSpcReduction="20000"/>
          </a:bodyPr>
          <a:lstStyle/>
          <a:p>
            <a:r>
              <a:rPr lang="ro-MD" dirty="0"/>
              <a:t>Lucrul mecanic generat de inimă în sistolă (contracție a musculaturii inimii în timpul în care sângele este expulzat din ventricule în artere pulmonare și în aortă) se acumulează parțial sub </a:t>
            </a:r>
            <a:r>
              <a:rPr lang="ro-MD" b="1" dirty="0"/>
              <a:t>forma de energie potențială elastică a pereților arteriali</a:t>
            </a:r>
            <a:r>
              <a:rPr lang="ro-MD" dirty="0"/>
              <a:t>, și este cedat, apoi, coloanei de sânge, în timpul diastolei (relaxarea inimii, când sângele se varsă din vene în cavitatea cardiacă).</a:t>
            </a:r>
          </a:p>
          <a:p>
            <a:r>
              <a:rPr lang="ro-MD" dirty="0"/>
              <a:t>Faptul că arterele au pereții elastici este avantajos în regim de pulsații al inimii, permțând curgerea sângelui și în perioada când inima este ân diastolă; În acest fel debitul este cu mult mai mare decât debitul ce ar fi în vase cu pereți neelastici.</a:t>
            </a:r>
          </a:p>
          <a:p>
            <a:r>
              <a:rPr lang="ro-MD" dirty="0"/>
              <a:t>Pereții vaselor trebuie să reziste (mecanic) presiunii efective a sângelui. Din </a:t>
            </a:r>
            <a:r>
              <a:rPr lang="ro-MD" i="1" dirty="0">
                <a:solidFill>
                  <a:srgbClr val="FF0000"/>
                </a:solidFill>
              </a:rPr>
              <a:t>Legea lui Laplas (</a:t>
            </a:r>
            <a:r>
              <a:rPr lang="ro-MD" b="1" dirty="0">
                <a:solidFill>
                  <a:srgbClr val="FF0000"/>
                </a:solidFill>
              </a:rPr>
              <a:t>T=pr</a:t>
            </a:r>
            <a:r>
              <a:rPr lang="ro-MD" dirty="0"/>
              <a:t>) se poate calcula tensiunea generată în pereții vaselor de raza r supuși unei presiuni de distensie p (diferența dintre presiune efectivă a sângelui din vas și și presiunea exercitată  asupra vasului de țesuturile din jur).</a:t>
            </a:r>
          </a:p>
          <a:p>
            <a:r>
              <a:rPr lang="ro-MD" dirty="0"/>
              <a:t>Din Legea lui Laplas rezultă</a:t>
            </a:r>
            <a:r>
              <a:rPr lang="ro-MD" b="1" dirty="0">
                <a:solidFill>
                  <a:srgbClr val="FF0000"/>
                </a:solidFill>
              </a:rPr>
              <a:t>, pentru aceiași presiune de distensie, rezistența pereților vasculari este invers proporțională cu raza vasului </a:t>
            </a:r>
            <a:r>
              <a:rPr lang="ro-MD" dirty="0"/>
              <a:t>sanguin.(IMPORTANT PENTRU PATOLOGII ALE </a:t>
            </a:r>
            <a:r>
              <a:rPr lang="ro-MD" b="1" dirty="0"/>
              <a:t>LUMENULUI</a:t>
            </a:r>
            <a:r>
              <a:rPr lang="ro-MD" dirty="0"/>
              <a:t> VASELOR SANGUINE))</a:t>
            </a:r>
          </a:p>
          <a:p>
            <a:r>
              <a:rPr lang="ro-MD" dirty="0"/>
              <a:t>În zonele ăn care lumenul vascukar se îngustează, viteza sângelui crește iar presiunea efectivă scade. Totuși rezistența la înaintarea sângelui nu crește substanțial atât timp cât curgerea rămâne laminară, deoarece șa viteze mari vâscozitatea sângelui scade.</a:t>
            </a:r>
            <a:endParaRPr lang="ro-RO" dirty="0"/>
          </a:p>
        </p:txBody>
      </p:sp>
      <p:sp>
        <p:nvSpPr>
          <p:cNvPr id="5" name="TextBox 4">
            <a:extLst>
              <a:ext uri="{FF2B5EF4-FFF2-40B4-BE49-F238E27FC236}">
                <a16:creationId xmlns:a16="http://schemas.microsoft.com/office/drawing/2014/main" id="{1E7A4094-2FAE-89C3-B090-E5989870D86C}"/>
              </a:ext>
            </a:extLst>
          </p:cNvPr>
          <p:cNvSpPr txBox="1"/>
          <p:nvPr/>
        </p:nvSpPr>
        <p:spPr>
          <a:xfrm>
            <a:off x="8144933" y="566677"/>
            <a:ext cx="3784601" cy="1754326"/>
          </a:xfrm>
          <a:prstGeom prst="rect">
            <a:avLst/>
          </a:prstGeom>
          <a:noFill/>
        </p:spPr>
        <p:txBody>
          <a:bodyPr wrap="square">
            <a:spAutoFit/>
          </a:bodyPr>
          <a:lstStyle/>
          <a:p>
            <a:r>
              <a:rPr lang="ro-RO" dirty="0"/>
              <a:t>Vasele sangvine sunt de 3 tipuri: </a:t>
            </a:r>
            <a:r>
              <a:rPr lang="ro-RO" b="1" dirty="0"/>
              <a:t>artere,</a:t>
            </a:r>
            <a:r>
              <a:rPr lang="ro-RO" dirty="0"/>
              <a:t> care duc sângele de la inimă, </a:t>
            </a:r>
            <a:r>
              <a:rPr lang="ro-RO" b="1" dirty="0"/>
              <a:t>capilare</a:t>
            </a:r>
            <a:r>
              <a:rPr lang="ro-RO" dirty="0"/>
              <a:t>, care fac schimbul de apă și substanțe dintre sânge și țesuturi și </a:t>
            </a:r>
            <a:r>
              <a:rPr lang="ro-RO" b="1" dirty="0"/>
              <a:t>vene,</a:t>
            </a:r>
            <a:r>
              <a:rPr lang="ro-RO" dirty="0"/>
              <a:t> care duc sângele de la capilare la inimă.</a:t>
            </a:r>
          </a:p>
        </p:txBody>
      </p:sp>
      <p:pic>
        <p:nvPicPr>
          <p:cNvPr id="7" name="Picture 6">
            <a:extLst>
              <a:ext uri="{FF2B5EF4-FFF2-40B4-BE49-F238E27FC236}">
                <a16:creationId xmlns:a16="http://schemas.microsoft.com/office/drawing/2014/main" id="{AE7122F0-3B62-2A68-55D5-7AA156172A1F}"/>
              </a:ext>
            </a:extLst>
          </p:cNvPr>
          <p:cNvPicPr>
            <a:picLocks noChangeAspect="1"/>
          </p:cNvPicPr>
          <p:nvPr/>
        </p:nvPicPr>
        <p:blipFill>
          <a:blip r:embed="rId2"/>
          <a:stretch>
            <a:fillRect/>
          </a:stretch>
        </p:blipFill>
        <p:spPr>
          <a:xfrm>
            <a:off x="9341380" y="2935945"/>
            <a:ext cx="1987021" cy="3202106"/>
          </a:xfrm>
          <a:prstGeom prst="rect">
            <a:avLst/>
          </a:prstGeom>
        </p:spPr>
      </p:pic>
      <p:cxnSp>
        <p:nvCxnSpPr>
          <p:cNvPr id="9" name="Straight Arrow Connector 8">
            <a:extLst>
              <a:ext uri="{FF2B5EF4-FFF2-40B4-BE49-F238E27FC236}">
                <a16:creationId xmlns:a16="http://schemas.microsoft.com/office/drawing/2014/main" id="{289C73E0-2786-060F-100F-0D0C330ADB86}"/>
              </a:ext>
            </a:extLst>
          </p:cNvPr>
          <p:cNvCxnSpPr/>
          <p:nvPr/>
        </p:nvCxnSpPr>
        <p:spPr>
          <a:xfrm flipV="1">
            <a:off x="8144933" y="3589867"/>
            <a:ext cx="1642534"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40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5D0B1-2735-FA1E-5A56-BC2D70B6335F}"/>
              </a:ext>
            </a:extLst>
          </p:cNvPr>
          <p:cNvSpPr>
            <a:spLocks noGrp="1"/>
          </p:cNvSpPr>
          <p:nvPr>
            <p:ph idx="1"/>
          </p:nvPr>
        </p:nvSpPr>
        <p:spPr>
          <a:xfrm>
            <a:off x="838200" y="625475"/>
            <a:ext cx="11163300" cy="3260725"/>
          </a:xfrm>
        </p:spPr>
        <p:txBody>
          <a:bodyPr>
            <a:normAutofit fontScale="92500"/>
          </a:bodyPr>
          <a:lstStyle/>
          <a:p>
            <a:r>
              <a:rPr lang="en-US" dirty="0"/>
              <a:t>Traiectoria </a:t>
            </a:r>
            <a:r>
              <a:rPr lang="ro-RO" dirty="0"/>
              <a:t>- </a:t>
            </a:r>
            <a:r>
              <a:rPr lang="en-US" dirty="0"/>
              <a:t> </a:t>
            </a:r>
            <a:r>
              <a:rPr lang="en-US" dirty="0" err="1"/>
              <a:t>segmente</a:t>
            </a:r>
            <a:r>
              <a:rPr lang="en-US" dirty="0"/>
              <a:t> </a:t>
            </a:r>
            <a:r>
              <a:rPr lang="en-US" dirty="0" err="1"/>
              <a:t>scurte</a:t>
            </a:r>
            <a:r>
              <a:rPr lang="en-US" dirty="0"/>
              <a:t> </a:t>
            </a:r>
            <a:r>
              <a:rPr lang="en-US" dirty="0" err="1"/>
              <a:t>drepte</a:t>
            </a:r>
            <a:r>
              <a:rPr lang="en-US" dirty="0"/>
              <a:t> </a:t>
            </a:r>
            <a:r>
              <a:rPr lang="ro-RO" dirty="0"/>
              <a:t>î</a:t>
            </a:r>
            <a:r>
              <a:rPr lang="en-US" dirty="0" err="1"/>
              <a:t>ntro</a:t>
            </a:r>
            <a:r>
              <a:rPr lang="en-US" dirty="0"/>
              <a:t> </a:t>
            </a:r>
            <a:r>
              <a:rPr lang="en-US" dirty="0" err="1"/>
              <a:t>manier</a:t>
            </a:r>
            <a:r>
              <a:rPr lang="ro-RO" dirty="0"/>
              <a:t>ă</a:t>
            </a:r>
            <a:r>
              <a:rPr lang="en-US" dirty="0"/>
              <a:t> </a:t>
            </a:r>
            <a:r>
              <a:rPr lang="en-US" dirty="0" err="1"/>
              <a:t>balistic</a:t>
            </a:r>
            <a:r>
              <a:rPr lang="ro-RO" dirty="0"/>
              <a:t>ă independente de preistorie – proces </a:t>
            </a:r>
            <a:r>
              <a:rPr lang="ro-RO" dirty="0" err="1"/>
              <a:t>stochastic</a:t>
            </a:r>
            <a:r>
              <a:rPr lang="ro-RO" dirty="0"/>
              <a:t>. Totalitatea mișcărilor </a:t>
            </a:r>
            <a:r>
              <a:rPr lang="ro-RO" dirty="0" err="1"/>
              <a:t>stochastice</a:t>
            </a:r>
            <a:r>
              <a:rPr lang="ro-RO" dirty="0"/>
              <a:t> – lanțul Markov</a:t>
            </a:r>
          </a:p>
          <a:p>
            <a:r>
              <a:rPr lang="en-US" dirty="0" err="1"/>
              <a:t>Parametrul</a:t>
            </a:r>
            <a:r>
              <a:rPr lang="en-US" dirty="0"/>
              <a:t> care </a:t>
            </a:r>
            <a:r>
              <a:rPr lang="en-US" dirty="0" err="1"/>
              <a:t>caracterizează</a:t>
            </a:r>
            <a:r>
              <a:rPr lang="en-US" dirty="0"/>
              <a:t> </a:t>
            </a:r>
            <a:r>
              <a:rPr lang="en-US" dirty="0" err="1"/>
              <a:t>cantitativ</a:t>
            </a:r>
            <a:r>
              <a:rPr lang="en-US" dirty="0"/>
              <a:t> </a:t>
            </a:r>
            <a:r>
              <a:rPr lang="en-US" dirty="0" err="1"/>
              <a:t>difuzia</a:t>
            </a:r>
            <a:r>
              <a:rPr lang="en-US" dirty="0"/>
              <a:t> </a:t>
            </a:r>
            <a:r>
              <a:rPr lang="en-US" dirty="0" err="1"/>
              <a:t>este</a:t>
            </a:r>
            <a:r>
              <a:rPr lang="en-US" dirty="0"/>
              <a:t> </a:t>
            </a:r>
            <a:r>
              <a:rPr lang="en-US" dirty="0" err="1"/>
              <a:t>coeficientul</a:t>
            </a:r>
            <a:r>
              <a:rPr lang="en-US" dirty="0"/>
              <a:t> de </a:t>
            </a:r>
            <a:r>
              <a:rPr lang="en-US" dirty="0" err="1"/>
              <a:t>difuzie</a:t>
            </a:r>
            <a:r>
              <a:rPr lang="en-US" dirty="0"/>
              <a:t>,</a:t>
            </a:r>
            <a:r>
              <a:rPr lang="ro-RO" dirty="0"/>
              <a:t> </a:t>
            </a:r>
            <a:r>
              <a:rPr lang="en-US" b="1" dirty="0">
                <a:solidFill>
                  <a:srgbClr val="FF0000"/>
                </a:solidFill>
              </a:rPr>
              <a:t>D</a:t>
            </a:r>
            <a:r>
              <a:rPr lang="en-US" dirty="0"/>
              <a:t>, care </a:t>
            </a:r>
            <a:r>
              <a:rPr lang="en-US" dirty="0" err="1"/>
              <a:t>este</a:t>
            </a:r>
            <a:r>
              <a:rPr lang="en-US" dirty="0"/>
              <a:t> </a:t>
            </a:r>
            <a:r>
              <a:rPr lang="en-US" dirty="0" err="1"/>
              <a:t>definit</a:t>
            </a:r>
            <a:r>
              <a:rPr lang="en-US" dirty="0"/>
              <a:t> ca </a:t>
            </a:r>
            <a:r>
              <a:rPr lang="en-US" dirty="0" err="1"/>
              <a:t>fluxul</a:t>
            </a:r>
            <a:r>
              <a:rPr lang="en-US" dirty="0"/>
              <a:t> net de </a:t>
            </a:r>
            <a:r>
              <a:rPr lang="en-US" dirty="0" err="1"/>
              <a:t>particule</a:t>
            </a:r>
            <a:r>
              <a:rPr lang="en-US" dirty="0"/>
              <a:t> pe </a:t>
            </a:r>
            <a:r>
              <a:rPr lang="en-US" dirty="0" err="1"/>
              <a:t>unitatea</a:t>
            </a:r>
            <a:r>
              <a:rPr lang="en-US" dirty="0"/>
              <a:t> de </a:t>
            </a:r>
            <a:r>
              <a:rPr lang="en-US" dirty="0" err="1"/>
              <a:t>timp</a:t>
            </a:r>
            <a:r>
              <a:rPr lang="en-US" dirty="0"/>
              <a:t> </a:t>
            </a:r>
            <a:r>
              <a:rPr lang="en-US" dirty="0" err="1"/>
              <a:t>peste</a:t>
            </a:r>
            <a:r>
              <a:rPr lang="ro-RO" dirty="0"/>
              <a:t> </a:t>
            </a:r>
            <a:r>
              <a:rPr lang="en-US" dirty="0"/>
              <a:t>un plan </a:t>
            </a:r>
            <a:r>
              <a:rPr lang="en-US" dirty="0" err="1"/>
              <a:t>imaginar</a:t>
            </a:r>
            <a:r>
              <a:rPr lang="en-US" dirty="0"/>
              <a:t> de </a:t>
            </a:r>
            <a:r>
              <a:rPr lang="en-US" dirty="0" err="1"/>
              <a:t>suprafață</a:t>
            </a:r>
            <a:r>
              <a:rPr lang="en-US" dirty="0"/>
              <a:t> </a:t>
            </a:r>
            <a:r>
              <a:rPr lang="en-US" dirty="0" err="1"/>
              <a:t>unitară</a:t>
            </a:r>
            <a:r>
              <a:rPr lang="en-US" dirty="0"/>
              <a:t> </a:t>
            </a:r>
            <a:r>
              <a:rPr lang="en-US" dirty="0" err="1"/>
              <a:t>situat</a:t>
            </a:r>
            <a:r>
              <a:rPr lang="en-US" dirty="0"/>
              <a:t> perpendicular pe </a:t>
            </a:r>
            <a:r>
              <a:rPr lang="en-US" dirty="0" err="1"/>
              <a:t>gradientul</a:t>
            </a:r>
            <a:r>
              <a:rPr lang="en-US" dirty="0"/>
              <a:t> de </a:t>
            </a:r>
            <a:r>
              <a:rPr lang="en-US" dirty="0" err="1"/>
              <a:t>concentrație</a:t>
            </a:r>
            <a:r>
              <a:rPr lang="en-US" dirty="0"/>
              <a:t>,</a:t>
            </a:r>
            <a:r>
              <a:rPr lang="ro-RO" dirty="0"/>
              <a:t> </a:t>
            </a:r>
            <a:r>
              <a:rPr lang="en-US" dirty="0" err="1"/>
              <a:t>gradientul</a:t>
            </a:r>
            <a:r>
              <a:rPr lang="en-US" dirty="0"/>
              <a:t> </a:t>
            </a:r>
            <a:r>
              <a:rPr lang="en-US" dirty="0" err="1"/>
              <a:t>respectiv</a:t>
            </a:r>
            <a:r>
              <a:rPr lang="en-US" dirty="0"/>
              <a:t> </a:t>
            </a:r>
            <a:r>
              <a:rPr lang="en-US" dirty="0" err="1"/>
              <a:t>având</a:t>
            </a:r>
            <a:r>
              <a:rPr lang="en-US" dirty="0"/>
              <a:t> </a:t>
            </a:r>
            <a:r>
              <a:rPr lang="en-US" dirty="0" err="1"/>
              <a:t>și</a:t>
            </a:r>
            <a:r>
              <a:rPr lang="en-US" dirty="0"/>
              <a:t> o </a:t>
            </a:r>
            <a:r>
              <a:rPr lang="en-US" dirty="0" err="1"/>
              <a:t>intensitate</a:t>
            </a:r>
            <a:r>
              <a:rPr lang="en-US" dirty="0"/>
              <a:t> </a:t>
            </a:r>
            <a:r>
              <a:rPr lang="en-US" dirty="0" err="1"/>
              <a:t>unitară</a:t>
            </a:r>
            <a:r>
              <a:rPr lang="en-US" dirty="0"/>
              <a:t>. </a:t>
            </a:r>
            <a:endParaRPr lang="ro-RO" dirty="0"/>
          </a:p>
          <a:p>
            <a:r>
              <a:rPr lang="en-US" dirty="0" err="1"/>
              <a:t>Pentru</a:t>
            </a:r>
            <a:r>
              <a:rPr lang="en-US" dirty="0"/>
              <a:t> un </a:t>
            </a:r>
            <a:r>
              <a:rPr lang="en-US" dirty="0" err="1"/>
              <a:t>proces</a:t>
            </a:r>
            <a:r>
              <a:rPr lang="en-US" dirty="0"/>
              <a:t> stochastic, se </a:t>
            </a:r>
            <a:r>
              <a:rPr lang="en-US" dirty="0" err="1"/>
              <a:t>poate</a:t>
            </a:r>
            <a:r>
              <a:rPr lang="en-US" dirty="0"/>
              <a:t> </a:t>
            </a:r>
            <a:r>
              <a:rPr lang="en-US" dirty="0" err="1"/>
              <a:t>demonstra</a:t>
            </a:r>
            <a:r>
              <a:rPr lang="en-US" dirty="0"/>
              <a:t> </a:t>
            </a:r>
            <a:r>
              <a:rPr lang="en-US" dirty="0" err="1"/>
              <a:t>că</a:t>
            </a:r>
            <a:r>
              <a:rPr lang="en-US" dirty="0"/>
              <a:t> </a:t>
            </a:r>
            <a:r>
              <a:rPr lang="en-US" dirty="0" err="1"/>
              <a:t>distanța</a:t>
            </a:r>
            <a:r>
              <a:rPr lang="en-US" dirty="0"/>
              <a:t> </a:t>
            </a:r>
            <a:r>
              <a:rPr lang="en-US" dirty="0" err="1"/>
              <a:t>medie</a:t>
            </a:r>
            <a:r>
              <a:rPr lang="en-US" dirty="0"/>
              <a:t> </a:t>
            </a:r>
            <a:r>
              <a:rPr lang="en-US" dirty="0" err="1"/>
              <a:t>pătratică</a:t>
            </a:r>
            <a:r>
              <a:rPr lang="en-US" dirty="0"/>
              <a:t> </a:t>
            </a:r>
            <a:r>
              <a:rPr lang="en-US" b="1" i="1" dirty="0"/>
              <a:t>rms</a:t>
            </a:r>
            <a:r>
              <a:rPr lang="en-US" dirty="0"/>
              <a:t> </a:t>
            </a:r>
            <a:r>
              <a:rPr lang="en-US" dirty="0" err="1"/>
              <a:t>parcursă</a:t>
            </a:r>
            <a:r>
              <a:rPr lang="en-US" dirty="0"/>
              <a:t>, </a:t>
            </a:r>
            <a:r>
              <a:rPr lang="en-US" dirty="0" err="1"/>
              <a:t>în</a:t>
            </a:r>
            <a:r>
              <a:rPr lang="en-US" dirty="0"/>
              <a:t> </a:t>
            </a:r>
            <a:r>
              <a:rPr lang="en-US" dirty="0" err="1"/>
              <a:t>timpul</a:t>
            </a:r>
            <a:r>
              <a:rPr lang="en-US" dirty="0"/>
              <a:t> </a:t>
            </a:r>
            <a:r>
              <a:rPr lang="en-US" b="1" i="1" dirty="0"/>
              <a:t>t</a:t>
            </a:r>
            <a:r>
              <a:rPr lang="en-US" dirty="0"/>
              <a:t>, de o</a:t>
            </a:r>
            <a:r>
              <a:rPr lang="ro-RO" dirty="0"/>
              <a:t> </a:t>
            </a:r>
            <a:r>
              <a:rPr lang="en-US" dirty="0" err="1"/>
              <a:t>particulă</a:t>
            </a:r>
            <a:r>
              <a:rPr lang="en-US" dirty="0"/>
              <a:t> </a:t>
            </a:r>
            <a:r>
              <a:rPr lang="en-US" dirty="0" err="1"/>
              <a:t>difuzantă</a:t>
            </a:r>
            <a:r>
              <a:rPr lang="en-US" dirty="0"/>
              <a:t> </a:t>
            </a:r>
            <a:r>
              <a:rPr lang="en-US" dirty="0" err="1"/>
              <a:t>este</a:t>
            </a:r>
            <a:r>
              <a:rPr lang="en-US" dirty="0"/>
              <a:t> </a:t>
            </a:r>
            <a:r>
              <a:rPr lang="en-US" dirty="0" err="1"/>
              <a:t>dată</a:t>
            </a:r>
            <a:r>
              <a:rPr lang="en-US" dirty="0"/>
              <a:t> de</a:t>
            </a:r>
          </a:p>
        </p:txBody>
      </p:sp>
      <p:pic>
        <p:nvPicPr>
          <p:cNvPr id="5" name="Picture 4">
            <a:extLst>
              <a:ext uri="{FF2B5EF4-FFF2-40B4-BE49-F238E27FC236}">
                <a16:creationId xmlns:a16="http://schemas.microsoft.com/office/drawing/2014/main" id="{EB36FDF1-E640-1C27-EF61-F297C0FD37B6}"/>
              </a:ext>
            </a:extLst>
          </p:cNvPr>
          <p:cNvPicPr>
            <a:picLocks noChangeAspect="1"/>
          </p:cNvPicPr>
          <p:nvPr/>
        </p:nvPicPr>
        <p:blipFill>
          <a:blip r:embed="rId2"/>
          <a:stretch>
            <a:fillRect/>
          </a:stretch>
        </p:blipFill>
        <p:spPr>
          <a:xfrm>
            <a:off x="1579561" y="4046134"/>
            <a:ext cx="2160101" cy="796931"/>
          </a:xfrm>
          <a:prstGeom prst="rect">
            <a:avLst/>
          </a:prstGeom>
        </p:spPr>
      </p:pic>
      <p:pic>
        <p:nvPicPr>
          <p:cNvPr id="7" name="Picture 6">
            <a:extLst>
              <a:ext uri="{FF2B5EF4-FFF2-40B4-BE49-F238E27FC236}">
                <a16:creationId xmlns:a16="http://schemas.microsoft.com/office/drawing/2014/main" id="{34990317-5FF6-96B5-F194-4C8FFD5ACCC7}"/>
              </a:ext>
            </a:extLst>
          </p:cNvPr>
          <p:cNvPicPr>
            <a:picLocks noChangeAspect="1"/>
          </p:cNvPicPr>
          <p:nvPr/>
        </p:nvPicPr>
        <p:blipFill>
          <a:blip r:embed="rId3"/>
          <a:stretch>
            <a:fillRect/>
          </a:stretch>
        </p:blipFill>
        <p:spPr>
          <a:xfrm>
            <a:off x="6201508" y="4046134"/>
            <a:ext cx="5153044" cy="2661276"/>
          </a:xfrm>
          <a:prstGeom prst="rect">
            <a:avLst/>
          </a:prstGeom>
        </p:spPr>
      </p:pic>
    </p:spTree>
    <p:extLst>
      <p:ext uri="{BB962C8B-B14F-4D97-AF65-F5344CB8AC3E}">
        <p14:creationId xmlns:p14="http://schemas.microsoft.com/office/powerpoint/2010/main" val="1953124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0F775-39FF-7AB2-9014-4CDC7700791A}"/>
              </a:ext>
            </a:extLst>
          </p:cNvPr>
          <p:cNvSpPr>
            <a:spLocks noGrp="1"/>
          </p:cNvSpPr>
          <p:nvPr>
            <p:ph idx="1"/>
          </p:nvPr>
        </p:nvSpPr>
        <p:spPr>
          <a:xfrm>
            <a:off x="838200" y="474133"/>
            <a:ext cx="10515600" cy="5702830"/>
          </a:xfrm>
        </p:spPr>
        <p:txBody>
          <a:bodyPr/>
          <a:lstStyle/>
          <a:p>
            <a:r>
              <a:rPr lang="ro-MD" dirty="0"/>
              <a:t>Dacă pereții vaselor îngustate devin rugoși (nenetezi) apare pericolul curgerii turbulente, la creșterea rezistenței curgerii și apariția unor zgomote (</a:t>
            </a:r>
            <a:r>
              <a:rPr lang="ro-MD" b="1" i="1" dirty="0">
                <a:solidFill>
                  <a:srgbClr val="FF0000"/>
                </a:solidFill>
              </a:rPr>
              <a:t>sufluri)</a:t>
            </a:r>
            <a:r>
              <a:rPr lang="ro-MD" dirty="0"/>
              <a:t> generate de îngustări ale vaselor.</a:t>
            </a:r>
          </a:p>
          <a:p>
            <a:r>
              <a:rPr lang="ro-MD" dirty="0"/>
              <a:t>În arterele subțiri (ramificate) viteza nu crește dar scade deoarece debitul scade.</a:t>
            </a:r>
          </a:p>
          <a:p>
            <a:r>
              <a:rPr lang="ro-MD" dirty="0"/>
              <a:t>Viteza este de 40cm/s în aortă și numai 0,1 cm/s în capilare. Dar aria secțiunii transversale a capilarelor din tot corpul este de 700 – 800 ori mai mare ca aria secțiunii transversale a aortei.</a:t>
            </a:r>
          </a:p>
          <a:p>
            <a:r>
              <a:rPr lang="ro-MD" dirty="0"/>
              <a:t>În circulația sanguină un rol joacă și vasoconstricția și vasodilatația, ce se suprapun pe efectele legilor mecanice a fluidelor.</a:t>
            </a:r>
            <a:endParaRPr lang="ro-RO" dirty="0"/>
          </a:p>
        </p:txBody>
      </p:sp>
    </p:spTree>
    <p:extLst>
      <p:ext uri="{BB962C8B-B14F-4D97-AF65-F5344CB8AC3E}">
        <p14:creationId xmlns:p14="http://schemas.microsoft.com/office/powerpoint/2010/main" val="969537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418F-05E6-4B94-4BB7-0FCB28081539}"/>
              </a:ext>
            </a:extLst>
          </p:cNvPr>
          <p:cNvSpPr>
            <a:spLocks noGrp="1"/>
          </p:cNvSpPr>
          <p:nvPr>
            <p:ph type="title"/>
          </p:nvPr>
        </p:nvSpPr>
        <p:spPr>
          <a:xfrm>
            <a:off x="838200" y="365125"/>
            <a:ext cx="3615267" cy="1325563"/>
          </a:xfrm>
        </p:spPr>
        <p:txBody>
          <a:bodyPr/>
          <a:lstStyle/>
          <a:p>
            <a:r>
              <a:rPr lang="ro-MD" dirty="0"/>
              <a:t>Ciclul cardiac</a:t>
            </a:r>
            <a:endParaRPr lang="ro-RO" dirty="0"/>
          </a:p>
        </p:txBody>
      </p:sp>
      <p:sp>
        <p:nvSpPr>
          <p:cNvPr id="3" name="Content Placeholder 2">
            <a:extLst>
              <a:ext uri="{FF2B5EF4-FFF2-40B4-BE49-F238E27FC236}">
                <a16:creationId xmlns:a16="http://schemas.microsoft.com/office/drawing/2014/main" id="{0067B9F9-EAF6-B604-1BE1-0B0648850C4D}"/>
              </a:ext>
            </a:extLst>
          </p:cNvPr>
          <p:cNvSpPr>
            <a:spLocks noGrp="1"/>
          </p:cNvSpPr>
          <p:nvPr>
            <p:ph idx="1"/>
          </p:nvPr>
        </p:nvSpPr>
        <p:spPr>
          <a:xfrm>
            <a:off x="526891" y="2752725"/>
            <a:ext cx="11390259" cy="3969808"/>
          </a:xfrm>
        </p:spPr>
        <p:txBody>
          <a:bodyPr>
            <a:normAutofit fontScale="700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Fiecare b</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taie a inimii const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într-o anumit</a:t>
            </a:r>
            <a:r>
              <a:rPr lang="ro-MD" kern="100" dirty="0">
                <a:latin typeface="Calibri" panose="020F0502020204030204" pitchFamily="34" charset="0"/>
                <a:ea typeface="Calibri" panose="020F0502020204030204" pitchFamily="34" charset="0"/>
                <a:cs typeface="Times New Roman" panose="02020603050405020304" pitchFamily="18" charset="0"/>
              </a:rPr>
              <a:t>e</a:t>
            </a:r>
            <a:r>
              <a:rPr lang="pt-BR" kern="100" dirty="0">
                <a:latin typeface="Calibri" panose="020F0502020204030204" pitchFamily="34" charset="0"/>
                <a:ea typeface="Calibri" panose="020F0502020204030204" pitchFamily="34" charset="0"/>
                <a:cs typeface="Times New Roman" panose="02020603050405020304" pitchFamily="18" charset="0"/>
              </a:rPr>
              <a:t> succesiun</a:t>
            </a:r>
            <a:r>
              <a:rPr lang="ro-MD" kern="100" dirty="0">
                <a:latin typeface="Calibri" panose="020F0502020204030204" pitchFamily="34" charset="0"/>
                <a:ea typeface="Calibri" panose="020F0502020204030204" pitchFamily="34" charset="0"/>
                <a:cs typeface="Times New Roman" panose="02020603050405020304" pitchFamily="18" charset="0"/>
              </a:rPr>
              <a:t>i</a:t>
            </a:r>
            <a:r>
              <a:rPr lang="pt-BR" kern="100" dirty="0">
                <a:latin typeface="Calibri" panose="020F0502020204030204" pitchFamily="34" charset="0"/>
                <a:ea typeface="Calibri" panose="020F0502020204030204" pitchFamily="34" charset="0"/>
                <a:cs typeface="Times New Roman" panose="02020603050405020304" pitchFamily="18" charset="0"/>
              </a:rPr>
              <a:t> de evenimente, care reprezint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ciclul cardiac. Acesta cuprinde 3 faze: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pt-BR" b="1" kern="100" dirty="0">
                <a:latin typeface="Calibri" panose="020F0502020204030204" pitchFamily="34" charset="0"/>
                <a:ea typeface="Calibri" panose="020F0502020204030204" pitchFamily="34" charset="0"/>
                <a:cs typeface="Times New Roman" panose="02020603050405020304" pitchFamily="18" charset="0"/>
              </a:rPr>
              <a:t>sistola atrial</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US" b="1"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const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celor dou</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atrii, urmat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influxul sanguin în ventricule. Când atriile sunt complet golite, valvele atrioventriculare se închid, împiedicând întoarcerea sângelui în atrii.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b="1" kern="100" dirty="0">
                <a:latin typeface="Calibri" panose="020F0502020204030204" pitchFamily="34" charset="0"/>
                <a:ea typeface="Calibri" panose="020F0502020204030204" pitchFamily="34" charset="0"/>
                <a:cs typeface="Times New Roman" panose="02020603050405020304" pitchFamily="18" charset="0"/>
              </a:rPr>
              <a:t>- sistola ventricular</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const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ventriculelor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ejec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din ventricule a sângelui, care intr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astfel în sistemul circulator. Când ventriculele sunt complet golite, valva pulmonar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cea aortic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se închid.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Tx/>
              <a:buChar char="-"/>
            </a:pPr>
            <a:r>
              <a:rPr lang="pt-BR" b="1" kern="100" dirty="0">
                <a:latin typeface="Calibri" panose="020F0502020204030204" pitchFamily="34" charset="0"/>
                <a:ea typeface="Calibri" panose="020F0502020204030204" pitchFamily="34" charset="0"/>
                <a:cs typeface="Times New Roman" panose="02020603050405020304" pitchFamily="18" charset="0"/>
              </a:rPr>
              <a:t>diastola c</a:t>
            </a:r>
            <a:r>
              <a:rPr lang="pt-BR" kern="100" dirty="0">
                <a:latin typeface="Calibri" panose="020F0502020204030204" pitchFamily="34" charset="0"/>
                <a:ea typeface="Calibri" panose="020F0502020204030204" pitchFamily="34" charset="0"/>
                <a:cs typeface="Times New Roman" panose="02020603050405020304" pitchFamily="18" charset="0"/>
              </a:rPr>
              <a:t>onst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relaxarea atriilor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ventriculelor, urmat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reumplerea atriilor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Tx/>
              <a:buChar char="-"/>
            </a:pPr>
            <a:r>
              <a:rPr lang="pt-BR" kern="100" dirty="0">
                <a:latin typeface="Calibri" panose="020F0502020204030204" pitchFamily="34" charset="0"/>
                <a:ea typeface="Calibri" panose="020F0502020204030204" pitchFamily="34" charset="0"/>
                <a:cs typeface="Times New Roman" panose="02020603050405020304" pitchFamily="18" charset="0"/>
              </a:rPr>
              <a:t>Sunetele specifice b</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ilor inimii sunt produse de închiderea valvelor atrioventriculare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a celor aortice, putând fi ascultate prin sistemul de amplificare al stetoscopului.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E12FD6D5-5FFC-FFF7-9D1A-6C8098F759B2}"/>
              </a:ext>
            </a:extLst>
          </p:cNvPr>
          <p:cNvPicPr>
            <a:picLocks noChangeAspect="1"/>
          </p:cNvPicPr>
          <p:nvPr/>
        </p:nvPicPr>
        <p:blipFill>
          <a:blip r:embed="rId2"/>
          <a:stretch>
            <a:fillRect/>
          </a:stretch>
        </p:blipFill>
        <p:spPr>
          <a:xfrm>
            <a:off x="7115916" y="0"/>
            <a:ext cx="4801235" cy="2752725"/>
          </a:xfrm>
          <a:prstGeom prst="rect">
            <a:avLst/>
          </a:prstGeom>
        </p:spPr>
      </p:pic>
    </p:spTree>
    <p:extLst>
      <p:ext uri="{BB962C8B-B14F-4D97-AF65-F5344CB8AC3E}">
        <p14:creationId xmlns:p14="http://schemas.microsoft.com/office/powerpoint/2010/main" val="3099566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E595-4868-D049-9578-9910991877AC}"/>
              </a:ext>
            </a:extLst>
          </p:cNvPr>
          <p:cNvSpPr>
            <a:spLocks noGrp="1"/>
          </p:cNvSpPr>
          <p:nvPr>
            <p:ph type="title"/>
          </p:nvPr>
        </p:nvSpPr>
        <p:spPr>
          <a:xfrm>
            <a:off x="838200" y="130665"/>
            <a:ext cx="10515600" cy="736844"/>
          </a:xfrm>
        </p:spPr>
        <p:txBody>
          <a:bodyPr/>
          <a:lstStyle/>
          <a:p>
            <a:r>
              <a:rPr lang="ro-MD" dirty="0"/>
              <a:t>Fazele contracției ventriculului stâng</a:t>
            </a:r>
            <a:endParaRPr lang="ro-RO" dirty="0"/>
          </a:p>
        </p:txBody>
      </p:sp>
      <p:sp>
        <p:nvSpPr>
          <p:cNvPr id="3" name="Content Placeholder 2">
            <a:extLst>
              <a:ext uri="{FF2B5EF4-FFF2-40B4-BE49-F238E27FC236}">
                <a16:creationId xmlns:a16="http://schemas.microsoft.com/office/drawing/2014/main" id="{DE43B1D6-C723-A1BD-9C02-99B1A93813CE}"/>
              </a:ext>
            </a:extLst>
          </p:cNvPr>
          <p:cNvSpPr>
            <a:spLocks noGrp="1"/>
          </p:cNvSpPr>
          <p:nvPr>
            <p:ph idx="1"/>
          </p:nvPr>
        </p:nvSpPr>
        <p:spPr>
          <a:xfrm>
            <a:off x="275493" y="867509"/>
            <a:ext cx="4999892" cy="5990491"/>
          </a:xfrm>
        </p:spPr>
        <p:txBody>
          <a:bodyPr>
            <a:normAutofit fontScale="55000" lnSpcReduction="20000"/>
          </a:bodyPr>
          <a:lstStyle/>
          <a:p>
            <a:pPr>
              <a:lnSpc>
                <a:spcPct val="107000"/>
              </a:lnSpc>
              <a:spcAft>
                <a:spcPts val="800"/>
              </a:spcAft>
              <a:buNone/>
            </a:pPr>
            <a:r>
              <a:rPr lang="pt-BR" b="1" kern="100" dirty="0">
                <a:latin typeface="Calibri" panose="020F0502020204030204" pitchFamily="34" charset="0"/>
                <a:ea typeface="Calibri" panose="020F0502020204030204" pitchFamily="34" charset="0"/>
                <a:cs typeface="Times New Roman" panose="02020603050405020304" pitchFamily="18" charset="0"/>
              </a:rPr>
              <a:t>1. Faza de umplere: mu</a:t>
            </a:r>
            <a:r>
              <a:rPr lang="ro-MD" b="1" kern="100" dirty="0">
                <a:latin typeface="Calibri" panose="020F0502020204030204" pitchFamily="34" charset="0"/>
                <a:ea typeface="Calibri" panose="020F0502020204030204" pitchFamily="34" charset="0"/>
                <a:cs typeface="Times New Roman" panose="02020603050405020304" pitchFamily="18" charset="0"/>
              </a:rPr>
              <a:t>ș</a:t>
            </a:r>
            <a:r>
              <a:rPr lang="pt-BR" b="1" kern="100" dirty="0">
                <a:latin typeface="Calibri" panose="020F0502020204030204" pitchFamily="34" charset="0"/>
                <a:ea typeface="Calibri" panose="020F0502020204030204" pitchFamily="34" charset="0"/>
                <a:cs typeface="Times New Roman" panose="02020603050405020304" pitchFamily="18" charset="0"/>
              </a:rPr>
              <a:t>chiul ventricular relaxat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valva mitral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deschis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valva aortic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închis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volumul ventricular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b="1" kern="100" dirty="0">
                <a:latin typeface="Calibri" panose="020F0502020204030204" pitchFamily="34" charset="0"/>
                <a:ea typeface="Calibri" panose="020F0502020204030204" pitchFamily="34" charset="0"/>
                <a:cs typeface="Times New Roman" panose="02020603050405020304" pitchFamily="18" charset="0"/>
              </a:rPr>
              <a:t>2. Contrac</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pt-BR" b="1" kern="100" dirty="0">
                <a:latin typeface="Calibri" panose="020F0502020204030204" pitchFamily="34" charset="0"/>
                <a:ea typeface="Calibri" panose="020F0502020204030204" pitchFamily="34" charset="0"/>
                <a:cs typeface="Times New Roman" panose="02020603050405020304" pitchFamily="18" charset="0"/>
              </a:rPr>
              <a:t>ia izovolumic</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chiul ventricular se contract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ambele valve sunt închise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volumul ventricular 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mâne constant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b="1" kern="100" dirty="0">
                <a:latin typeface="Calibri" panose="020F0502020204030204" pitchFamily="34" charset="0"/>
                <a:ea typeface="Calibri" panose="020F0502020204030204" pitchFamily="34" charset="0"/>
                <a:cs typeface="Times New Roman" panose="02020603050405020304" pitchFamily="18" charset="0"/>
              </a:rPr>
              <a:t>3. </a:t>
            </a:r>
            <a:r>
              <a:rPr lang="es-PY" b="1" kern="100" dirty="0" err="1">
                <a:latin typeface="Calibri" panose="020F0502020204030204" pitchFamily="34" charset="0"/>
                <a:ea typeface="Calibri" panose="020F0502020204030204" pitchFamily="34" charset="0"/>
                <a:cs typeface="Times New Roman" panose="02020603050405020304" pitchFamily="18" charset="0"/>
              </a:rPr>
              <a:t>Faza</a:t>
            </a:r>
            <a:r>
              <a:rPr lang="es-PY" b="1" kern="100" dirty="0">
                <a:latin typeface="Calibri" panose="020F0502020204030204" pitchFamily="34" charset="0"/>
                <a:ea typeface="Calibri" panose="020F0502020204030204" pitchFamily="34" charset="0"/>
                <a:cs typeface="Times New Roman" panose="02020603050405020304" pitchFamily="18" charset="0"/>
              </a:rPr>
              <a:t> de </a:t>
            </a:r>
            <a:r>
              <a:rPr lang="es-PY" b="1" kern="100" dirty="0" err="1">
                <a:latin typeface="Calibri" panose="020F0502020204030204" pitchFamily="34" charset="0"/>
                <a:ea typeface="Calibri" panose="020F0502020204030204" pitchFamily="34" charset="0"/>
                <a:cs typeface="Times New Roman" panose="02020603050405020304" pitchFamily="18" charset="0"/>
              </a:rPr>
              <a:t>ejec</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es-PY" b="1" kern="100" dirty="0" err="1">
                <a:latin typeface="Calibri" panose="020F0502020204030204" pitchFamily="34" charset="0"/>
                <a:ea typeface="Calibri" panose="020F0502020204030204" pitchFamily="34" charset="0"/>
                <a:cs typeface="Times New Roman" panose="02020603050405020304" pitchFamily="18" charset="0"/>
              </a:rPr>
              <a:t>ie</a:t>
            </a:r>
            <a:r>
              <a:rPr lang="es-PY" b="1"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a:latin typeface="Calibri" panose="020F0502020204030204" pitchFamily="34" charset="0"/>
                <a:ea typeface="Calibri" panose="020F0502020204030204" pitchFamily="34" charset="0"/>
                <a:cs typeface="Times New Roman" panose="02020603050405020304" pitchFamily="18" charset="0"/>
              </a:rPr>
              <a:t>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err="1">
                <a:latin typeface="Calibri" panose="020F0502020204030204" pitchFamily="34" charset="0"/>
                <a:ea typeface="Calibri" panose="020F0502020204030204" pitchFamily="34" charset="0"/>
                <a:cs typeface="Times New Roman" panose="02020603050405020304" pitchFamily="18" charset="0"/>
              </a:rPr>
              <a:t>chiul</a:t>
            </a:r>
            <a:r>
              <a:rPr lang="es-PY" kern="100" dirty="0">
                <a:latin typeface="Calibri" panose="020F0502020204030204" pitchFamily="34" charset="0"/>
                <a:ea typeface="Calibri" panose="020F0502020204030204" pitchFamily="34" charset="0"/>
                <a:cs typeface="Times New Roman" panose="02020603050405020304" pitchFamily="18" charset="0"/>
              </a:rPr>
              <a:t> ventricular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ie</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a:latin typeface="Calibri" panose="020F0502020204030204" pitchFamily="34" charset="0"/>
                <a:ea typeface="Calibri" panose="020F0502020204030204" pitchFamily="34" charset="0"/>
                <a:cs typeface="Times New Roman" panose="02020603050405020304" pitchFamily="18" charset="0"/>
              </a:rPr>
              <a:t>valva mitral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închis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a:latin typeface="Calibri" panose="020F0502020204030204" pitchFamily="34" charset="0"/>
                <a:ea typeface="Calibri" panose="020F0502020204030204" pitchFamily="34" charset="0"/>
                <a:cs typeface="Times New Roman" panose="02020603050405020304" pitchFamily="18" charset="0"/>
              </a:rPr>
              <a:t>valva </a:t>
            </a:r>
            <a:r>
              <a:rPr lang="es-PY" kern="100" dirty="0" err="1">
                <a:latin typeface="Calibri" panose="020F0502020204030204" pitchFamily="34" charset="0"/>
                <a:ea typeface="Calibri" panose="020F0502020204030204" pitchFamily="34" charset="0"/>
                <a:cs typeface="Times New Roman" panose="02020603050405020304" pitchFamily="18" charset="0"/>
              </a:rPr>
              <a:t>aortic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deschis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volumul ventricular scade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b="1" kern="100" dirty="0">
                <a:latin typeface="Calibri" panose="020F0502020204030204" pitchFamily="34" charset="0"/>
                <a:ea typeface="Calibri" panose="020F0502020204030204" pitchFamily="34" charset="0"/>
                <a:cs typeface="Times New Roman" panose="02020603050405020304" pitchFamily="18" charset="0"/>
              </a:rPr>
              <a:t>4. Relaxarea izovolumic</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 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chiul ventricular se relaxeaz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ambele valve sunt închise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volumul ventricular 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mâne constant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B8E50DA1-A3A5-0C59-D092-D0BBFFA01997}"/>
              </a:ext>
            </a:extLst>
          </p:cNvPr>
          <p:cNvPicPr>
            <a:picLocks noChangeAspect="1"/>
          </p:cNvPicPr>
          <p:nvPr/>
        </p:nvPicPr>
        <p:blipFill>
          <a:blip r:embed="rId2"/>
          <a:stretch>
            <a:fillRect/>
          </a:stretch>
        </p:blipFill>
        <p:spPr>
          <a:xfrm>
            <a:off x="6225589" y="792102"/>
            <a:ext cx="4999892" cy="2209200"/>
          </a:xfrm>
          <a:prstGeom prst="rect">
            <a:avLst/>
          </a:prstGeom>
        </p:spPr>
      </p:pic>
      <p:sp>
        <p:nvSpPr>
          <p:cNvPr id="6" name="TextBox 5">
            <a:extLst>
              <a:ext uri="{FF2B5EF4-FFF2-40B4-BE49-F238E27FC236}">
                <a16:creationId xmlns:a16="http://schemas.microsoft.com/office/drawing/2014/main" id="{C22ACECA-97D4-2FCC-A9C5-848A28855212}"/>
              </a:ext>
            </a:extLst>
          </p:cNvPr>
          <p:cNvSpPr txBox="1"/>
          <p:nvPr/>
        </p:nvSpPr>
        <p:spPr>
          <a:xfrm>
            <a:off x="5275385" y="3183802"/>
            <a:ext cx="6658707" cy="3416320"/>
          </a:xfrm>
          <a:prstGeom prst="rect">
            <a:avLst/>
          </a:prstGeom>
          <a:noFill/>
        </p:spPr>
        <p:txBody>
          <a:bodyPr wrap="square">
            <a:spAutoFit/>
          </a:bodyPr>
          <a:lstStyle/>
          <a:p>
            <a:r>
              <a:rPr lang="ro-RO" b="1" dirty="0"/>
              <a:t>Volumul de ejecție</a:t>
            </a:r>
            <a:r>
              <a:rPr lang="ro-RO" dirty="0"/>
              <a:t> (volumul de sânge pompat de inimă la fiecare contracție) este de cca. 80 ml. De aceea, pentru a pompa 5 l/min. sunt necesare 5000/80 - 60 bătăi/min. (sau bpm) (pulsul). </a:t>
            </a:r>
          </a:p>
          <a:p>
            <a:r>
              <a:rPr lang="ro-RO" dirty="0"/>
              <a:t>În timpul efortului fizic volumul de ejecție rămâne constant, dar crește pulsul. </a:t>
            </a:r>
          </a:p>
          <a:p>
            <a:r>
              <a:rPr lang="ro-RO" b="1" dirty="0"/>
              <a:t>Presiunea sanguină arterială </a:t>
            </a:r>
            <a:r>
              <a:rPr lang="ro-RO" dirty="0"/>
              <a:t>este presiunea exercitată de sânge asupra pereților arterelor mari, cum ar fi artera brahială. </a:t>
            </a:r>
          </a:p>
          <a:p>
            <a:r>
              <a:rPr lang="ro-RO" b="1" dirty="0"/>
              <a:t>Presiunea sanguină </a:t>
            </a:r>
            <a:r>
              <a:rPr lang="ro-RO" dirty="0"/>
              <a:t>în celelalte vase de sânge este mai mică decât presiunea arterială. </a:t>
            </a:r>
          </a:p>
          <a:p>
            <a:r>
              <a:rPr lang="ro-RO" b="1" dirty="0"/>
              <a:t>Presiunea arterială maximă </a:t>
            </a:r>
            <a:r>
              <a:rPr lang="ro-RO" dirty="0"/>
              <a:t>în timpul ciclului cardiac este presiunea sistolică, iar cea </a:t>
            </a:r>
            <a:r>
              <a:rPr lang="ro-RO" b="1" dirty="0"/>
              <a:t>minimă </a:t>
            </a:r>
            <a:r>
              <a:rPr lang="ro-RO" dirty="0"/>
              <a:t>este presiunea diastolică, atinsă în faza de repaus a ciclului cardiac. </a:t>
            </a:r>
          </a:p>
        </p:txBody>
      </p:sp>
    </p:spTree>
    <p:extLst>
      <p:ext uri="{BB962C8B-B14F-4D97-AF65-F5344CB8AC3E}">
        <p14:creationId xmlns:p14="http://schemas.microsoft.com/office/powerpoint/2010/main" val="2286166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56C2-9857-1B59-B983-1845654A7910}"/>
              </a:ext>
            </a:extLst>
          </p:cNvPr>
          <p:cNvSpPr>
            <a:spLocks noGrp="1"/>
          </p:cNvSpPr>
          <p:nvPr>
            <p:ph type="title"/>
          </p:nvPr>
        </p:nvSpPr>
        <p:spPr>
          <a:xfrm>
            <a:off x="838200" y="365125"/>
            <a:ext cx="10515600" cy="835025"/>
          </a:xfrm>
        </p:spPr>
        <p:txBody>
          <a:bodyPr/>
          <a:lstStyle/>
          <a:p>
            <a:r>
              <a:rPr lang="ro-MD" dirty="0"/>
              <a:t>Legea lui Laplace</a:t>
            </a:r>
            <a:endParaRPr lang="ro-RO" dirty="0"/>
          </a:p>
        </p:txBody>
      </p:sp>
      <p:sp>
        <p:nvSpPr>
          <p:cNvPr id="3" name="Content Placeholder 2">
            <a:extLst>
              <a:ext uri="{FF2B5EF4-FFF2-40B4-BE49-F238E27FC236}">
                <a16:creationId xmlns:a16="http://schemas.microsoft.com/office/drawing/2014/main" id="{267CA487-F1D3-BB24-D1EF-DBA76F3676D1}"/>
              </a:ext>
            </a:extLst>
          </p:cNvPr>
          <p:cNvSpPr>
            <a:spLocks noGrp="1"/>
          </p:cNvSpPr>
          <p:nvPr>
            <p:ph idx="1"/>
          </p:nvPr>
        </p:nvSpPr>
        <p:spPr>
          <a:xfrm>
            <a:off x="838200" y="1200150"/>
            <a:ext cx="10515600" cy="5292725"/>
          </a:xfrm>
        </p:spPr>
        <p:txBody>
          <a:bodyPr>
            <a:normAutofit fontScale="625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diferen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ei </a:t>
            </a:r>
            <a:r>
              <a:rPr lang="el-GR" kern="100" dirty="0">
                <a:latin typeface="Calibri" panose="020F0502020204030204" pitchFamily="34" charset="0"/>
                <a:ea typeface="Calibri" panose="020F0502020204030204" pitchFamily="34" charset="0"/>
                <a:cs typeface="Times New Roman" panose="02020603050405020304" pitchFamily="18" charset="0"/>
              </a:rPr>
              <a:t>Δ</a:t>
            </a:r>
            <a:r>
              <a:rPr lang="pt-BR" kern="100" dirty="0">
                <a:latin typeface="Calibri" panose="020F0502020204030204" pitchFamily="34" charset="0"/>
                <a:ea typeface="Calibri" panose="020F0502020204030204" pitchFamily="34" charset="0"/>
                <a:cs typeface="Times New Roman" panose="02020603050405020304" pitchFamily="18" charset="0"/>
              </a:rPr>
              <a:t>p dintre presiunea exercitat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 fa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interioar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(adic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presiunea sângelui)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cea exterioar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unui vas de sânge cilindric, nerigid, în peretele vasului apare o tensiune T care depinde de diametrul vasului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de diferen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de presiune </a:t>
            </a:r>
            <a:r>
              <a:rPr lang="el-GR" kern="100" dirty="0">
                <a:latin typeface="Calibri" panose="020F0502020204030204" pitchFamily="34" charset="0"/>
                <a:ea typeface="Calibri" panose="020F0502020204030204" pitchFamily="34" charset="0"/>
                <a:cs typeface="Times New Roman" panose="02020603050405020304" pitchFamily="18" charset="0"/>
              </a:rPr>
              <a:t>Δ</a:t>
            </a:r>
            <a:r>
              <a:rPr lang="pt-BR" kern="100" dirty="0">
                <a:latin typeface="Calibri" panose="020F0502020204030204" pitchFamily="34" charset="0"/>
                <a:ea typeface="Calibri" panose="020F0502020204030204" pitchFamily="34" charset="0"/>
                <a:cs typeface="Times New Roman" panose="02020603050405020304" pitchFamily="18" charset="0"/>
              </a:rPr>
              <a:t>p conform rela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latin typeface="Calibri" panose="020F0502020204030204" pitchFamily="34" charset="0"/>
                <a:ea typeface="Calibri" panose="020F0502020204030204" pitchFamily="34" charset="0"/>
                <a:cs typeface="Times New Roman" panose="02020603050405020304" pitchFamily="18" charset="0"/>
              </a:rPr>
              <a:t>Δ</a:t>
            </a:r>
            <a:r>
              <a:rPr lang="pt-BR" kern="100" dirty="0">
                <a:latin typeface="Calibri" panose="020F0502020204030204" pitchFamily="34" charset="0"/>
                <a:ea typeface="Calibri" panose="020F0502020204030204" pitchFamily="34" charset="0"/>
                <a:cs typeface="Times New Roman" panose="02020603050405020304" pitchFamily="18" charset="0"/>
              </a:rPr>
              <a:t>p = presiunea transmural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T = tensiunea în interiorul peretelui, exercitat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 unitatea de lungime;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R = raza vasului.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Rela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de mai sus este valabil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pentru vase cilindrice, a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ror grosime este neglijabil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raport cu raza.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Pentru membrane elastice de curbur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variabil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caracterizat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dou</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raze principale de curbur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 inim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 1 )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maxim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 2 ), legea lui Laplace se scrie: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iar pentru membrane sferice (R 1 = R 1 = R):</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0C0CDD8D-2871-65F7-1B0D-1ACCFE23E3E1}"/>
              </a:ext>
            </a:extLst>
          </p:cNvPr>
          <p:cNvPicPr>
            <a:picLocks noChangeAspect="1"/>
          </p:cNvPicPr>
          <p:nvPr/>
        </p:nvPicPr>
        <p:blipFill>
          <a:blip r:embed="rId2"/>
          <a:stretch>
            <a:fillRect/>
          </a:stretch>
        </p:blipFill>
        <p:spPr>
          <a:xfrm>
            <a:off x="6648450" y="1997075"/>
            <a:ext cx="685800" cy="533400"/>
          </a:xfrm>
          <a:prstGeom prst="rect">
            <a:avLst/>
          </a:prstGeom>
        </p:spPr>
      </p:pic>
      <p:pic>
        <p:nvPicPr>
          <p:cNvPr id="5" name="Picture 4">
            <a:extLst>
              <a:ext uri="{FF2B5EF4-FFF2-40B4-BE49-F238E27FC236}">
                <a16:creationId xmlns:a16="http://schemas.microsoft.com/office/drawing/2014/main" id="{5097D527-1843-ABC1-D94F-E0E1DE6575EF}"/>
              </a:ext>
            </a:extLst>
          </p:cNvPr>
          <p:cNvPicPr>
            <a:picLocks noChangeAspect="1"/>
          </p:cNvPicPr>
          <p:nvPr/>
        </p:nvPicPr>
        <p:blipFill>
          <a:blip r:embed="rId3"/>
          <a:stretch>
            <a:fillRect/>
          </a:stretch>
        </p:blipFill>
        <p:spPr>
          <a:xfrm>
            <a:off x="5495925" y="5019675"/>
            <a:ext cx="1495425" cy="638175"/>
          </a:xfrm>
          <a:prstGeom prst="rect">
            <a:avLst/>
          </a:prstGeom>
        </p:spPr>
      </p:pic>
      <p:pic>
        <p:nvPicPr>
          <p:cNvPr id="6" name="Picture 5">
            <a:extLst>
              <a:ext uri="{FF2B5EF4-FFF2-40B4-BE49-F238E27FC236}">
                <a16:creationId xmlns:a16="http://schemas.microsoft.com/office/drawing/2014/main" id="{107DF90C-6536-7C92-E546-ABE9BAA420F1}"/>
              </a:ext>
            </a:extLst>
          </p:cNvPr>
          <p:cNvPicPr>
            <a:picLocks noChangeAspect="1"/>
          </p:cNvPicPr>
          <p:nvPr/>
        </p:nvPicPr>
        <p:blipFill>
          <a:blip r:embed="rId4"/>
          <a:stretch>
            <a:fillRect/>
          </a:stretch>
        </p:blipFill>
        <p:spPr>
          <a:xfrm>
            <a:off x="6096000" y="5827712"/>
            <a:ext cx="714375" cy="495300"/>
          </a:xfrm>
          <a:prstGeom prst="rect">
            <a:avLst/>
          </a:prstGeom>
        </p:spPr>
      </p:pic>
    </p:spTree>
    <p:extLst>
      <p:ext uri="{BB962C8B-B14F-4D97-AF65-F5344CB8AC3E}">
        <p14:creationId xmlns:p14="http://schemas.microsoft.com/office/powerpoint/2010/main" val="1414293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3242-EF70-5885-A2A0-C503FDE7CA7E}"/>
              </a:ext>
            </a:extLst>
          </p:cNvPr>
          <p:cNvSpPr>
            <a:spLocks noGrp="1"/>
          </p:cNvSpPr>
          <p:nvPr>
            <p:ph type="title"/>
          </p:nvPr>
        </p:nvSpPr>
        <p:spPr/>
        <p:txBody>
          <a:bodyPr/>
          <a:lstStyle/>
          <a:p>
            <a:r>
              <a:rPr lang="ro-MD" dirty="0"/>
              <a:t>Aplicațiile legii Laplace</a:t>
            </a:r>
            <a:endParaRPr lang="ro-RO" dirty="0"/>
          </a:p>
        </p:txBody>
      </p:sp>
      <p:sp>
        <p:nvSpPr>
          <p:cNvPr id="3" name="Content Placeholder 2">
            <a:extLst>
              <a:ext uri="{FF2B5EF4-FFF2-40B4-BE49-F238E27FC236}">
                <a16:creationId xmlns:a16="http://schemas.microsoft.com/office/drawing/2014/main" id="{51A8D29C-EAE8-E78A-17D0-08A7A8ED76EE}"/>
              </a:ext>
            </a:extLst>
          </p:cNvPr>
          <p:cNvSpPr>
            <a:spLocks noGrp="1"/>
          </p:cNvSpPr>
          <p:nvPr>
            <p:ph idx="1"/>
          </p:nvPr>
        </p:nvSpPr>
        <p:spPr>
          <a:xfrm>
            <a:off x="442127" y="1426866"/>
            <a:ext cx="10911673" cy="5066009"/>
          </a:xfrm>
        </p:spPr>
        <p:txBody>
          <a:bodyPr>
            <a:normAutofit fontScale="62500" lnSpcReduction="20000"/>
          </a:bodyPr>
          <a:lstStyle/>
          <a:p>
            <a:pPr>
              <a:lnSpc>
                <a:spcPct val="107000"/>
              </a:lnSpc>
              <a:spcAft>
                <a:spcPts val="800"/>
              </a:spcAft>
              <a:buNone/>
            </a:pPr>
            <a:r>
              <a:rPr lang="ro-MD" kern="100" dirty="0">
                <a:latin typeface="Calibri" panose="020F0502020204030204" pitchFamily="34" charset="0"/>
                <a:ea typeface="Calibri" panose="020F0502020204030204" pitchFamily="34" charset="0"/>
                <a:cs typeface="Times New Roman" panose="02020603050405020304" pitchFamily="18" charset="0"/>
              </a:rPr>
              <a:t>- se aplică </a:t>
            </a:r>
            <a:r>
              <a:rPr lang="pt-BR" kern="100" dirty="0">
                <a:latin typeface="Calibri" panose="020F0502020204030204" pitchFamily="34" charset="0"/>
                <a:ea typeface="Calibri" panose="020F0502020204030204" pitchFamily="34" charset="0"/>
                <a:cs typeface="Times New Roman" panose="02020603050405020304" pitchFamily="18" charset="0"/>
              </a:rPr>
              <a:t>la func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ionarea alveolelor pulmonare, caz în care T reprezint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coeficientul de tensiune superficial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stratul de lichid care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ptu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interiorul unei alveole.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MD" kern="100" dirty="0">
                <a:latin typeface="Calibri" panose="020F0502020204030204" pitchFamily="34" charset="0"/>
                <a:ea typeface="Calibri" panose="020F0502020204030204" pitchFamily="34" charset="0"/>
                <a:cs typeface="Times New Roman" panose="02020603050405020304" pitchFamily="18" charset="0"/>
              </a:rPr>
              <a:t>- ne </a:t>
            </a:r>
            <a:r>
              <a:rPr lang="pt-BR" kern="100" dirty="0">
                <a:latin typeface="Calibri" panose="020F0502020204030204" pitchFamily="34" charset="0"/>
                <a:ea typeface="Calibri" panose="020F0502020204030204" pitchFamily="34" charset="0"/>
                <a:cs typeface="Times New Roman" panose="02020603050405020304" pitchFamily="18" charset="0"/>
              </a:rPr>
              <a:t>arat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ce tensiune apare în peretele unui vas de sânge, care se comport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 o membran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elastic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form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cilindric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atunci când sângele are o anumit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presiune (presiunea transmural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se poate aproxima cu presiunea sângelui). În general, tensiunea T depinde de asemenea de structura peretelui vasului sanguin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de grosimea acestuia, fiind invers propor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ional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cu grosimea peretelui.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Peretele ventriculului stâng este mai gros decât cel al ventriculului drept, atât pentru a dezvolta o tensiune mai mare prin 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cât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pentru a reduce dimensiunea cavit</a:t>
            </a:r>
            <a:r>
              <a:rPr lang="ro-MD" kern="100" dirty="0">
                <a:latin typeface="Calibri" panose="020F0502020204030204" pitchFamily="34" charset="0"/>
                <a:ea typeface="Calibri" panose="020F0502020204030204" pitchFamily="34" charset="0"/>
                <a:cs typeface="Times New Roman" panose="02020603050405020304" pitchFamily="18" charset="0"/>
              </a:rPr>
              <a:t>ăț</a:t>
            </a:r>
            <a:r>
              <a:rPr lang="pt-BR" kern="100" dirty="0">
                <a:latin typeface="Calibri" panose="020F0502020204030204" pitchFamily="34" charset="0"/>
                <a:ea typeface="Calibri" panose="020F0502020204030204" pitchFamily="34" charset="0"/>
                <a:cs typeface="Times New Roman" panose="02020603050405020304" pitchFamily="18" charset="0"/>
              </a:rPr>
              <a:t>ii ventriculare. </a:t>
            </a:r>
            <a:r>
              <a:rPr lang="es-PY" kern="100" dirty="0">
                <a:latin typeface="Calibri" panose="020F0502020204030204" pitchFamily="34" charset="0"/>
                <a:ea typeface="Calibri" panose="020F0502020204030204" pitchFamily="34" charset="0"/>
                <a:cs typeface="Times New Roman" panose="02020603050405020304" pitchFamily="18" charset="0"/>
              </a:rPr>
              <a:t>In </a:t>
            </a:r>
            <a:r>
              <a:rPr lang="es-PY" kern="100" dirty="0" err="1">
                <a:latin typeface="Calibri" panose="020F0502020204030204" pitchFamily="34" charset="0"/>
                <a:ea typeface="Calibri" panose="020F0502020204030204" pitchFamily="34" charset="0"/>
                <a:cs typeface="Times New Roman" panose="02020603050405020304" pitchFamily="18" charset="0"/>
              </a:rPr>
              <a:t>acest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fel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ejec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ie</a:t>
            </a:r>
            <a:r>
              <a:rPr lang="es-PY" kern="100" dirty="0">
                <a:latin typeface="Calibri" panose="020F0502020204030204" pitchFamily="34" charset="0"/>
                <a:ea typeface="Calibri" panose="020F0502020204030204" pitchFamily="34" charset="0"/>
                <a:cs typeface="Times New Roman" panose="02020603050405020304" pitchFamily="18" charset="0"/>
              </a:rPr>
              <a:t> este </a:t>
            </a:r>
            <a:r>
              <a:rPr lang="es-PY" kern="100" dirty="0" err="1">
                <a:latin typeface="Calibri" panose="020F0502020204030204" pitchFamily="34" charset="0"/>
                <a:ea typeface="Calibri" panose="020F0502020204030204" pitchFamily="34" charset="0"/>
                <a:cs typeface="Times New Roman" panose="02020603050405020304" pitchFamily="18" charset="0"/>
              </a:rPr>
              <a:t>foarte</a:t>
            </a:r>
            <a:r>
              <a:rPr lang="es-PY" kern="100" dirty="0">
                <a:latin typeface="Calibri" panose="020F0502020204030204" pitchFamily="34" charset="0"/>
                <a:ea typeface="Calibri" panose="020F0502020204030204" pitchFamily="34" charset="0"/>
                <a:cs typeface="Times New Roman" panose="02020603050405020304" pitchFamily="18" charset="0"/>
              </a:rPr>
              <a:t> mare.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a:latin typeface="Calibri" panose="020F0502020204030204" pitchFamily="34" charset="0"/>
                <a:ea typeface="Calibri" panose="020F0502020204030204" pitchFamily="34" charset="0"/>
                <a:cs typeface="Times New Roman" panose="02020603050405020304" pitchFamily="18" charset="0"/>
              </a:rPr>
              <a:t>De </a:t>
            </a:r>
            <a:r>
              <a:rPr lang="es-PY" kern="100" dirty="0" err="1">
                <a:latin typeface="Calibri" panose="020F0502020204030204" pitchFamily="34" charset="0"/>
                <a:ea typeface="Calibri" panose="020F0502020204030204" pitchFamily="34" charset="0"/>
                <a:cs typeface="Times New Roman" panose="02020603050405020304" pitchFamily="18" charset="0"/>
              </a:rPr>
              <a:t>asemenea</a:t>
            </a:r>
            <a:r>
              <a:rPr lang="es-PY" kern="100" dirty="0">
                <a:latin typeface="Calibri" panose="020F0502020204030204" pitchFamily="34" charset="0"/>
                <a:ea typeface="Calibri" panose="020F0502020204030204" pitchFamily="34" charset="0"/>
                <a:cs typeface="Times New Roman" panose="02020603050405020304" pitchFamily="18" charset="0"/>
              </a:rPr>
              <a:t>, forma </a:t>
            </a:r>
            <a:r>
              <a:rPr lang="es-PY" kern="100" dirty="0" err="1">
                <a:latin typeface="Calibri" panose="020F0502020204030204" pitchFamily="34" charset="0"/>
                <a:ea typeface="Calibri" panose="020F0502020204030204" pitchFamily="34" charset="0"/>
                <a:cs typeface="Times New Roman" panose="02020603050405020304" pitchFamily="18" charset="0"/>
              </a:rPr>
              <a:t>inimii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mai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mult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conic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decât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sferic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este </a:t>
            </a:r>
            <a:r>
              <a:rPr lang="es-PY" kern="100" dirty="0" err="1">
                <a:latin typeface="Calibri" panose="020F0502020204030204" pitchFamily="34" charset="0"/>
                <a:ea typeface="Calibri" panose="020F0502020204030204" pitchFamily="34" charset="0"/>
                <a:cs typeface="Times New Roman" panose="02020603050405020304" pitchFamily="18" charset="0"/>
              </a:rPr>
              <a:t>adaptat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pentru</a:t>
            </a:r>
            <a:r>
              <a:rPr lang="es-PY" kern="100" dirty="0">
                <a:latin typeface="Calibri" panose="020F0502020204030204" pitchFamily="34" charset="0"/>
                <a:ea typeface="Calibri" panose="020F0502020204030204" pitchFamily="34" charset="0"/>
                <a:cs typeface="Times New Roman" panose="02020603050405020304" pitchFamily="18" charset="0"/>
              </a:rPr>
              <a:t> a minimiza </a:t>
            </a:r>
            <a:r>
              <a:rPr lang="es-PY" kern="100" dirty="0" err="1">
                <a:latin typeface="Calibri" panose="020F0502020204030204" pitchFamily="34" charset="0"/>
                <a:ea typeface="Calibri" panose="020F0502020204030204" pitchFamily="34" charset="0"/>
                <a:cs typeface="Times New Roman" panose="02020603050405020304" pitchFamily="18" charset="0"/>
              </a:rPr>
              <a:t>for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a:latin typeface="Calibri" panose="020F0502020204030204" pitchFamily="34" charset="0"/>
                <a:ea typeface="Calibri" panose="020F0502020204030204" pitchFamily="34" charset="0"/>
                <a:cs typeface="Times New Roman" panose="02020603050405020304" pitchFamily="18" charset="0"/>
              </a:rPr>
              <a:t>a de </a:t>
            </a:r>
            <a:r>
              <a:rPr lang="es-PY" kern="100" dirty="0" err="1">
                <a:latin typeface="Calibri" panose="020F0502020204030204" pitchFamily="34" charset="0"/>
                <a:ea typeface="Calibri" panose="020F0502020204030204" pitchFamily="34" charset="0"/>
                <a:cs typeface="Times New Roman" panose="02020603050405020304" pitchFamily="18" charset="0"/>
              </a:rPr>
              <a:t>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ie</a:t>
            </a:r>
            <a:r>
              <a:rPr lang="es-PY" kern="100" dirty="0">
                <a:latin typeface="Calibri" panose="020F0502020204030204" pitchFamily="34" charset="0"/>
                <a:ea typeface="Calibri" panose="020F0502020204030204" pitchFamily="34" charset="0"/>
                <a:cs typeface="Times New Roman" panose="02020603050405020304" pitchFamily="18" charset="0"/>
              </a:rPr>
              <a:t> a </a:t>
            </a:r>
            <a:r>
              <a:rPr lang="es-PY" kern="100" dirty="0" err="1">
                <a:latin typeface="Calibri" panose="020F0502020204030204" pitchFamily="34" charset="0"/>
                <a:ea typeface="Calibri" panose="020F0502020204030204" pitchFamily="34" charset="0"/>
                <a:cs typeface="Times New Roman" panose="02020603050405020304" pitchFamily="18" charset="0"/>
              </a:rPr>
              <a:t>miocardului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deoarece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curbura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unei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astfel</a:t>
            </a:r>
            <a:r>
              <a:rPr lang="es-PY" kern="100" dirty="0">
                <a:latin typeface="Calibri" panose="020F0502020204030204" pitchFamily="34" charset="0"/>
                <a:ea typeface="Calibri" panose="020F0502020204030204" pitchFamily="34" charset="0"/>
                <a:cs typeface="Times New Roman" panose="02020603050405020304" pitchFamily="18" charset="0"/>
              </a:rPr>
              <a:t> de forme </a:t>
            </a:r>
            <a:r>
              <a:rPr lang="es-PY" kern="100" dirty="0" err="1">
                <a:latin typeface="Calibri" panose="020F0502020204030204" pitchFamily="34" charset="0"/>
                <a:ea typeface="Calibri" panose="020F0502020204030204" pitchFamily="34" charset="0"/>
                <a:cs typeface="Times New Roman" panose="02020603050405020304" pitchFamily="18" charset="0"/>
              </a:rPr>
              <a:t>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te fa</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es-PY" kern="100" dirty="0">
                <a:latin typeface="Calibri" panose="020F0502020204030204" pitchFamily="34" charset="0"/>
                <a:ea typeface="Calibri" panose="020F0502020204030204" pitchFamily="34" charset="0"/>
                <a:cs typeface="Times New Roman" panose="02020603050405020304" pitchFamily="18" charset="0"/>
              </a:rPr>
              <a:t> de cea a </a:t>
            </a:r>
            <a:r>
              <a:rPr lang="es-PY" kern="100" dirty="0" err="1">
                <a:latin typeface="Calibri" panose="020F0502020204030204" pitchFamily="34" charset="0"/>
                <a:ea typeface="Calibri" panose="020F0502020204030204" pitchFamily="34" charset="0"/>
                <a:cs typeface="Times New Roman" panose="02020603050405020304" pitchFamily="18" charset="0"/>
              </a:rPr>
              <a:t>unei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sfere</a:t>
            </a:r>
            <a:r>
              <a:rPr lang="es-PY" kern="100" dirty="0">
                <a:latin typeface="Calibri" panose="020F0502020204030204" pitchFamily="34" charset="0"/>
                <a:ea typeface="Calibri" panose="020F0502020204030204" pitchFamily="34" charset="0"/>
                <a:cs typeface="Times New Roman" panose="02020603050405020304" pitchFamily="18" charset="0"/>
              </a:rPr>
              <a:t> (raza medie este </a:t>
            </a:r>
            <a:r>
              <a:rPr lang="es-PY" kern="100" dirty="0" err="1">
                <a:latin typeface="Calibri" panose="020F0502020204030204" pitchFamily="34" charset="0"/>
                <a:ea typeface="Calibri" panose="020F0502020204030204" pitchFamily="34" charset="0"/>
                <a:cs typeface="Times New Roman" panose="02020603050405020304" pitchFamily="18" charset="0"/>
              </a:rPr>
              <a:t>mai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decât</a:t>
            </a:r>
            <a:r>
              <a:rPr lang="es-PY" kern="100" dirty="0">
                <a:latin typeface="Calibri" panose="020F0502020204030204" pitchFamily="34" charset="0"/>
                <a:ea typeface="Calibri" panose="020F0502020204030204" pitchFamily="34" charset="0"/>
                <a:cs typeface="Times New Roman" panose="02020603050405020304" pitchFamily="18" charset="0"/>
              </a:rPr>
              <a:t> la </a:t>
            </a:r>
            <a:r>
              <a:rPr lang="es-PY" kern="100" dirty="0" err="1">
                <a:latin typeface="Calibri" panose="020F0502020204030204" pitchFamily="34" charset="0"/>
                <a:ea typeface="Calibri" panose="020F0502020204030204" pitchFamily="34" charset="0"/>
                <a:cs typeface="Times New Roman" panose="02020603050405020304" pitchFamily="18" charset="0"/>
              </a:rPr>
              <a:t>sfer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err="1">
                <a:latin typeface="Calibri" panose="020F0502020204030204" pitchFamily="34" charset="0"/>
                <a:ea typeface="Calibri" panose="020F0502020204030204" pitchFamily="34" charset="0"/>
                <a:cs typeface="Times New Roman" panose="02020603050405020304" pitchFamily="18" charset="0"/>
              </a:rPr>
              <a:t>Conform</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legii</a:t>
            </a:r>
            <a:r>
              <a:rPr lang="es-PY" kern="100" dirty="0">
                <a:latin typeface="Calibri" panose="020F0502020204030204" pitchFamily="34" charset="0"/>
                <a:ea typeface="Calibri" panose="020F0502020204030204" pitchFamily="34" charset="0"/>
                <a:cs typeface="Times New Roman" panose="02020603050405020304" pitchFamily="18" charset="0"/>
              </a:rPr>
              <a:t> lui Laplace, </a:t>
            </a:r>
            <a:r>
              <a:rPr lang="es-PY" kern="100" dirty="0" err="1">
                <a:latin typeface="Calibri" panose="020F0502020204030204" pitchFamily="34" charset="0"/>
                <a:ea typeface="Calibri" panose="020F0502020204030204" pitchFamily="34" charset="0"/>
                <a:cs typeface="Times New Roman" panose="02020603050405020304" pitchFamily="18" charset="0"/>
              </a:rPr>
              <a:t>pentru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constant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tensiunea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perete este </a:t>
            </a:r>
            <a:r>
              <a:rPr lang="es-PY" kern="100" dirty="0" err="1">
                <a:latin typeface="Calibri" panose="020F0502020204030204" pitchFamily="34" charset="0"/>
                <a:ea typeface="Calibri" panose="020F0502020204030204" pitchFamily="34" charset="0"/>
                <a:cs typeface="Times New Roman" panose="02020603050405020304" pitchFamily="18" charset="0"/>
              </a:rPr>
              <a:t>mai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pentru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curbur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mai</a:t>
            </a:r>
            <a:r>
              <a:rPr lang="es-PY" kern="100" dirty="0">
                <a:latin typeface="Calibri" panose="020F0502020204030204" pitchFamily="34" charset="0"/>
                <a:ea typeface="Calibri" panose="020F0502020204030204" pitchFamily="34" charset="0"/>
                <a:cs typeface="Times New Roman" panose="02020603050405020304" pitchFamily="18" charset="0"/>
              </a:rPr>
              <a:t> mare, </a:t>
            </a:r>
            <a:r>
              <a:rPr lang="es-PY" kern="100" dirty="0" err="1">
                <a:latin typeface="Calibri" panose="020F0502020204030204" pitchFamily="34" charset="0"/>
                <a:ea typeface="Calibri" panose="020F0502020204030204" pitchFamily="34" charset="0"/>
                <a:cs typeface="Times New Roman" panose="02020603050405020304" pitchFamily="18" charset="0"/>
              </a:rPr>
              <a:t>deci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miocardul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trebuie</a:t>
            </a:r>
            <a:r>
              <a:rPr lang="es-PY" kern="100" dirty="0">
                <a:latin typeface="Calibri" panose="020F0502020204030204" pitchFamily="34" charset="0"/>
                <a:ea typeface="Calibri" panose="020F0502020204030204" pitchFamily="34" charset="0"/>
                <a:cs typeface="Times New Roman" panose="02020603050405020304" pitchFamily="18" charset="0"/>
              </a:rPr>
              <a:t>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dezvolte</a:t>
            </a:r>
            <a:r>
              <a:rPr lang="es-PY" kern="100" dirty="0">
                <a:latin typeface="Calibri" panose="020F0502020204030204" pitchFamily="34" charset="0"/>
                <a:ea typeface="Calibri" panose="020F0502020204030204" pitchFamily="34" charset="0"/>
                <a:cs typeface="Times New Roman" panose="02020603050405020304" pitchFamily="18" charset="0"/>
              </a:rPr>
              <a:t> o </a:t>
            </a:r>
            <a:r>
              <a:rPr lang="es-PY" kern="100" dirty="0" err="1">
                <a:latin typeface="Calibri" panose="020F0502020204030204" pitchFamily="34" charset="0"/>
                <a:ea typeface="Calibri" panose="020F0502020204030204" pitchFamily="34" charset="0"/>
                <a:cs typeface="Times New Roman" panose="02020603050405020304" pitchFamily="18" charset="0"/>
              </a:rPr>
              <a:t>for</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mai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plus, </a:t>
            </a:r>
            <a:r>
              <a:rPr lang="es-PY" kern="100" dirty="0" err="1">
                <a:latin typeface="Calibri" panose="020F0502020204030204" pitchFamily="34" charset="0"/>
                <a:ea typeface="Calibri" panose="020F0502020204030204" pitchFamily="34" charset="0"/>
                <a:cs typeface="Times New Roman" panose="02020603050405020304" pitchFamily="18" charset="0"/>
              </a:rPr>
              <a:t>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ia</a:t>
            </a:r>
            <a:r>
              <a:rPr lang="es-PY" kern="100" dirty="0">
                <a:latin typeface="Calibri" panose="020F0502020204030204" pitchFamily="34" charset="0"/>
                <a:ea typeface="Calibri" panose="020F0502020204030204" pitchFamily="34" charset="0"/>
                <a:cs typeface="Times New Roman" panose="02020603050405020304" pitchFamily="18" charset="0"/>
              </a:rPr>
              <a:t> ventricular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începe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când</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inima</a:t>
            </a:r>
            <a:r>
              <a:rPr lang="es-PY" kern="100" dirty="0">
                <a:latin typeface="Calibri" panose="020F0502020204030204" pitchFamily="34" charset="0"/>
                <a:ea typeface="Calibri" panose="020F0502020204030204" pitchFamily="34" charset="0"/>
                <a:cs typeface="Times New Roman" panose="02020603050405020304" pitchFamily="18" charset="0"/>
              </a:rPr>
              <a:t> are </a:t>
            </a:r>
            <a:r>
              <a:rPr lang="es-PY" kern="100" dirty="0" err="1">
                <a:latin typeface="Calibri" panose="020F0502020204030204" pitchFamily="34" charset="0"/>
                <a:ea typeface="Calibri" panose="020F0502020204030204" pitchFamily="34" charset="0"/>
                <a:cs typeface="Times New Roman" panose="02020603050405020304" pitchFamily="18" charset="0"/>
              </a:rPr>
              <a:t>eficien</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maxim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(are </a:t>
            </a:r>
            <a:r>
              <a:rPr lang="es-PY" kern="100" dirty="0" err="1">
                <a:latin typeface="Calibri" panose="020F0502020204030204" pitchFamily="34" charset="0"/>
                <a:ea typeface="Calibri" panose="020F0502020204030204" pitchFamily="34" charset="0"/>
                <a:cs typeface="Times New Roman" panose="02020603050405020304" pitchFamily="18" charset="0"/>
              </a:rPr>
              <a:t>înc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forma </a:t>
            </a:r>
            <a:r>
              <a:rPr lang="es-PY" kern="100" dirty="0" err="1">
                <a:latin typeface="Calibri" panose="020F0502020204030204" pitchFamily="34" charset="0"/>
                <a:ea typeface="Calibri" panose="020F0502020204030204" pitchFamily="34" charset="0"/>
                <a:cs typeface="Times New Roman" panose="02020603050405020304" pitchFamily="18" charset="0"/>
              </a:rPr>
              <a:t>conic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se </a:t>
            </a:r>
            <a:r>
              <a:rPr lang="es-PY" kern="100" dirty="0" err="1">
                <a:latin typeface="Calibri" panose="020F0502020204030204" pitchFamily="34" charset="0"/>
                <a:ea typeface="Calibri" panose="020F0502020204030204" pitchFamily="34" charset="0"/>
                <a:cs typeface="Times New Roman" panose="02020603050405020304" pitchFamily="18" charset="0"/>
              </a:rPr>
              <a:t>termin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când</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eficien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a:latin typeface="Calibri" panose="020F0502020204030204" pitchFamily="34" charset="0"/>
                <a:ea typeface="Calibri" panose="020F0502020204030204" pitchFamily="34" charset="0"/>
                <a:cs typeface="Times New Roman" panose="02020603050405020304" pitchFamily="18" charset="0"/>
              </a:rPr>
              <a:t>a </a:t>
            </a:r>
            <a:r>
              <a:rPr lang="es-PY" kern="100" dirty="0" err="1">
                <a:latin typeface="Calibri" panose="020F0502020204030204" pitchFamily="34" charset="0"/>
                <a:ea typeface="Calibri" panose="020F0502020204030204" pitchFamily="34" charset="0"/>
                <a:cs typeface="Times New Roman" panose="02020603050405020304" pitchFamily="18" charset="0"/>
              </a:rPr>
              <a:t>cordului</a:t>
            </a:r>
            <a:r>
              <a:rPr lang="es-PY" kern="100" dirty="0">
                <a:latin typeface="Calibri" panose="020F0502020204030204" pitchFamily="34" charset="0"/>
                <a:ea typeface="Calibri" panose="020F0502020204030204" pitchFamily="34" charset="0"/>
                <a:cs typeface="Times New Roman" panose="02020603050405020304" pitchFamily="18" charset="0"/>
              </a:rPr>
              <a:t> este </a:t>
            </a:r>
            <a:r>
              <a:rPr lang="es-PY" kern="100" dirty="0" err="1">
                <a:latin typeface="Calibri" panose="020F0502020204030204" pitchFamily="34" charset="0"/>
                <a:ea typeface="Calibri" panose="020F0502020204030204" pitchFamily="34" charset="0"/>
                <a:cs typeface="Times New Roman" panose="02020603050405020304" pitchFamily="18" charset="0"/>
              </a:rPr>
              <a:t>minim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inima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tinde</a:t>
            </a:r>
            <a:r>
              <a:rPr lang="es-PY" kern="100" dirty="0">
                <a:latin typeface="Calibri" panose="020F0502020204030204" pitchFamily="34" charset="0"/>
                <a:ea typeface="Calibri" panose="020F0502020204030204" pitchFamily="34" charset="0"/>
                <a:cs typeface="Times New Roman" panose="02020603050405020304" pitchFamily="18" charset="0"/>
              </a:rPr>
              <a:t> la o </a:t>
            </a:r>
            <a:r>
              <a:rPr lang="es-PY" kern="100" dirty="0" err="1">
                <a:latin typeface="Calibri" panose="020F0502020204030204" pitchFamily="34" charset="0"/>
                <a:ea typeface="Calibri" panose="020F0502020204030204" pitchFamily="34" charset="0"/>
                <a:cs typeface="Times New Roman" panose="02020603050405020304" pitchFamily="18" charset="0"/>
              </a:rPr>
              <a:t>form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sferic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timpul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ejec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iei</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8223536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885D-97F8-D35F-2B24-822548AF1D94}"/>
              </a:ext>
            </a:extLst>
          </p:cNvPr>
          <p:cNvSpPr>
            <a:spLocks noGrp="1"/>
          </p:cNvSpPr>
          <p:nvPr>
            <p:ph type="title"/>
          </p:nvPr>
        </p:nvSpPr>
        <p:spPr>
          <a:xfrm>
            <a:off x="838200" y="365125"/>
            <a:ext cx="10515600" cy="659807"/>
          </a:xfrm>
        </p:spPr>
        <p:txBody>
          <a:bodyPr>
            <a:normAutofit fontScale="90000"/>
          </a:bodyPr>
          <a:lstStyle/>
          <a:p>
            <a:r>
              <a:rPr lang="ro-MD" dirty="0"/>
              <a:t>Structura pereților vaselor sanguine</a:t>
            </a:r>
            <a:endParaRPr lang="ro-RO" dirty="0"/>
          </a:p>
        </p:txBody>
      </p:sp>
      <p:sp>
        <p:nvSpPr>
          <p:cNvPr id="3" name="Content Placeholder 2">
            <a:extLst>
              <a:ext uri="{FF2B5EF4-FFF2-40B4-BE49-F238E27FC236}">
                <a16:creationId xmlns:a16="http://schemas.microsoft.com/office/drawing/2014/main" id="{68E9D0E4-A710-6C7B-7F51-181DA2F44256}"/>
              </a:ext>
            </a:extLst>
          </p:cNvPr>
          <p:cNvSpPr>
            <a:spLocks noGrp="1"/>
          </p:cNvSpPr>
          <p:nvPr>
            <p:ph idx="1"/>
          </p:nvPr>
        </p:nvSpPr>
        <p:spPr>
          <a:xfrm>
            <a:off x="306893" y="1024932"/>
            <a:ext cx="11578214" cy="4173241"/>
          </a:xfrm>
        </p:spPr>
        <p:txBody>
          <a:bodyPr>
            <a:normAutofit fontScale="62500" lnSpcReduction="20000"/>
          </a:bodyPr>
          <a:lstStyle/>
          <a:p>
            <a:pPr>
              <a:lnSpc>
                <a:spcPct val="107000"/>
              </a:lnSpc>
              <a:spcAft>
                <a:spcPts val="800"/>
              </a:spcAft>
              <a:buNone/>
            </a:pPr>
            <a:r>
              <a:rPr lang="ro-MD" kern="100" dirty="0">
                <a:latin typeface="Calibri" panose="020F0502020204030204" pitchFamily="34" charset="0"/>
                <a:ea typeface="Calibri" panose="020F0502020204030204" pitchFamily="34" charset="0"/>
                <a:cs typeface="Times New Roman" panose="02020603050405020304" pitchFamily="18" charset="0"/>
              </a:rPr>
              <a:t>3 straturi </a:t>
            </a:r>
            <a:r>
              <a:rPr lang="pt-BR" kern="100" dirty="0">
                <a:latin typeface="Calibri" panose="020F0502020204030204" pitchFamily="34" charset="0"/>
                <a:ea typeface="Calibri" panose="020F0502020204030204" pitchFamily="34" charset="0"/>
                <a:cs typeface="Times New Roman" panose="02020603050405020304" pitchFamily="18" charset="0"/>
              </a:rPr>
              <a:t>-</a:t>
            </a: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Tunica internă </a:t>
            </a:r>
            <a:r>
              <a:rPr lang="ro-MD" kern="100" dirty="0">
                <a:latin typeface="Calibri" panose="020F0502020204030204" pitchFamily="34" charset="0"/>
                <a:ea typeface="Calibri" panose="020F0502020204030204" pitchFamily="34" charset="0"/>
                <a:cs typeface="Times New Roman" panose="02020603050405020304" pitchFamily="18" charset="0"/>
              </a:rPr>
              <a:t>– din Ț</a:t>
            </a:r>
            <a:r>
              <a:rPr lang="pt-BR" b="1" kern="100" dirty="0">
                <a:latin typeface="Calibri" panose="020F0502020204030204" pitchFamily="34" charset="0"/>
                <a:ea typeface="Calibri" panose="020F0502020204030204" pitchFamily="34" charset="0"/>
                <a:cs typeface="Times New Roman" panose="02020603050405020304" pitchFamily="18" charset="0"/>
              </a:rPr>
              <a:t>esutul endotelial</a:t>
            </a:r>
            <a:r>
              <a:rPr lang="pt-BR" kern="100" dirty="0">
                <a:latin typeface="Calibri" panose="020F0502020204030204" pitchFamily="34" charset="0"/>
                <a:ea typeface="Calibri" panose="020F0502020204030204" pitchFamily="34" charset="0"/>
                <a:cs typeface="Times New Roman" panose="02020603050405020304" pitchFamily="18" charset="0"/>
              </a:rPr>
              <a:t>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ptu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interiorul peretelui, formând </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tunica intern</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ă</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(intim</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ă</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asigur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caracterul neted al peretelui; de asemenea, asigur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o permeabilitate selectiv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pentru diferite substan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 (ap</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electroli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 glucide etc.).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Tx/>
              <a:buChar char="-"/>
            </a:pP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Tunica medie </a:t>
            </a:r>
            <a:r>
              <a:rPr lang="ro-MD" b="1" kern="100" dirty="0">
                <a:latin typeface="Calibri" panose="020F0502020204030204" pitchFamily="34" charset="0"/>
                <a:ea typeface="Calibri" panose="020F0502020204030204" pitchFamily="34" charset="0"/>
                <a:cs typeface="Times New Roman" panose="02020603050405020304" pitchFamily="18" charset="0"/>
              </a:rPr>
              <a:t>din F</a:t>
            </a:r>
            <a:r>
              <a:rPr lang="pt-BR" b="1" kern="100" dirty="0">
                <a:latin typeface="Calibri" panose="020F0502020204030204" pitchFamily="34" charset="0"/>
                <a:ea typeface="Calibri" panose="020F0502020204030204" pitchFamily="34" charset="0"/>
                <a:cs typeface="Times New Roman" panose="02020603050405020304" pitchFamily="18" charset="0"/>
              </a:rPr>
              <a:t>ibrele de elastin</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 aflate în </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tunica medie</a:t>
            </a:r>
            <a:r>
              <a:rPr lang="pt-BR" kern="100" dirty="0">
                <a:latin typeface="Calibri" panose="020F0502020204030204" pitchFamily="34" charset="0"/>
                <a:ea typeface="Calibri" panose="020F0502020204030204" pitchFamily="34" charset="0"/>
                <a:cs typeface="Times New Roman" panose="02020603050405020304" pitchFamily="18" charset="0"/>
              </a:rPr>
              <a:t>, sunt foarte 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or extensibile, creeaz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o tensiune elastic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pasiv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peretele vasului (f</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consum de energie), conferindu-i acestuia o rezisten</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pt-BR" kern="100" dirty="0">
                <a:latin typeface="Calibri" panose="020F0502020204030204" pitchFamily="34" charset="0"/>
                <a:ea typeface="Calibri" panose="020F0502020204030204" pitchFamily="34" charset="0"/>
                <a:cs typeface="Times New Roman" panose="02020603050405020304" pitchFamily="18" charset="0"/>
              </a:rPr>
              <a:t> minim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la distensia produs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presiunea sanguin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F</a:t>
            </a:r>
            <a:r>
              <a:rPr lang="es-PY" b="1" kern="100" dirty="0" err="1">
                <a:latin typeface="Calibri" panose="020F0502020204030204" pitchFamily="34" charset="0"/>
                <a:ea typeface="Calibri" panose="020F0502020204030204" pitchFamily="34" charset="0"/>
                <a:cs typeface="Times New Roman" panose="02020603050405020304" pitchFamily="18" charset="0"/>
              </a:rPr>
              <a:t>ibrele</a:t>
            </a:r>
            <a:r>
              <a:rPr lang="es-PY" b="1" kern="100" dirty="0">
                <a:latin typeface="Calibri" panose="020F0502020204030204" pitchFamily="34" charset="0"/>
                <a:ea typeface="Calibri" panose="020F0502020204030204" pitchFamily="34" charset="0"/>
                <a:cs typeface="Times New Roman" panose="02020603050405020304" pitchFamily="18" charset="0"/>
              </a:rPr>
              <a:t> musculare </a:t>
            </a:r>
            <a:r>
              <a:rPr lang="es-PY" b="1" kern="100" dirty="0" err="1">
                <a:latin typeface="Calibri" panose="020F0502020204030204" pitchFamily="34" charset="0"/>
                <a:ea typeface="Calibri" panose="020F0502020204030204" pitchFamily="34" charset="0"/>
                <a:cs typeface="Times New Roman" panose="02020603050405020304" pitchFamily="18" charset="0"/>
              </a:rPr>
              <a:t>netede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produc</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prin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ie</a:t>
            </a:r>
            <a:r>
              <a:rPr lang="es-PY" kern="100" dirty="0">
                <a:latin typeface="Calibri" panose="020F0502020204030204" pitchFamily="34" charset="0"/>
                <a:ea typeface="Calibri" panose="020F0502020204030204" pitchFamily="34" charset="0"/>
                <a:cs typeface="Times New Roman" panose="02020603050405020304" pitchFamily="18" charset="0"/>
              </a:rPr>
              <a:t>, o </a:t>
            </a:r>
            <a:r>
              <a:rPr lang="es-PY" kern="100" dirty="0" err="1">
                <a:latin typeface="Calibri" panose="020F0502020204030204" pitchFamily="34" charset="0"/>
                <a:ea typeface="Calibri" panose="020F0502020204030204" pitchFamily="34" charset="0"/>
                <a:cs typeface="Times New Roman" panose="02020603050405020304" pitchFamily="18" charset="0"/>
              </a:rPr>
              <a:t>tensiune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activ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perete, </a:t>
            </a:r>
            <a:r>
              <a:rPr lang="es-PY" kern="100" dirty="0" err="1">
                <a:latin typeface="Calibri" panose="020F0502020204030204" pitchFamily="34" charset="0"/>
                <a:ea typeface="Calibri" panose="020F0502020204030204" pitchFamily="34" charset="0"/>
                <a:cs typeface="Times New Roman" panose="02020603050405020304" pitchFamily="18" charset="0"/>
              </a:rPr>
              <a:t>modificând</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astfel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diametrul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vaselor</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sânge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ia</a:t>
            </a:r>
            <a:r>
              <a:rPr lang="es-PY" kern="100" dirty="0">
                <a:latin typeface="Calibri" panose="020F0502020204030204" pitchFamily="34" charset="0"/>
                <a:ea typeface="Calibri" panose="020F0502020204030204" pitchFamily="34" charset="0"/>
                <a:cs typeface="Times New Roman" panose="02020603050405020304" pitchFamily="18" charset="0"/>
              </a:rPr>
              <a:t> 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err="1">
                <a:latin typeface="Calibri" panose="020F0502020204030204" pitchFamily="34" charset="0"/>
                <a:ea typeface="Calibri" panose="020F0502020204030204" pitchFamily="34" charset="0"/>
                <a:cs typeface="Times New Roman" panose="02020603050405020304" pitchFamily="18" charset="0"/>
              </a:rPr>
              <a:t>chilor</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netezi</a:t>
            </a:r>
            <a:r>
              <a:rPr lang="es-PY" kern="100" dirty="0">
                <a:latin typeface="Calibri" panose="020F0502020204030204" pitchFamily="34" charset="0"/>
                <a:ea typeface="Calibri" panose="020F0502020204030204" pitchFamily="34" charset="0"/>
                <a:cs typeface="Times New Roman" panose="02020603050405020304" pitchFamily="18" charset="0"/>
              </a:rPr>
              <a:t> din </a:t>
            </a:r>
            <a:r>
              <a:rPr lang="es-PY" kern="100" dirty="0" err="1">
                <a:latin typeface="Calibri" panose="020F0502020204030204" pitchFamily="34" charset="0"/>
                <a:ea typeface="Calibri" panose="020F0502020204030204" pitchFamily="34" charset="0"/>
                <a:cs typeface="Times New Roman" panose="02020603050405020304" pitchFamily="18" charset="0"/>
              </a:rPr>
              <a:t>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vaselor</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sânge</a:t>
            </a:r>
            <a:r>
              <a:rPr lang="es-PY" kern="100" dirty="0">
                <a:latin typeface="Calibri" panose="020F0502020204030204" pitchFamily="34" charset="0"/>
                <a:ea typeface="Calibri" panose="020F0502020204030204" pitchFamily="34" charset="0"/>
                <a:cs typeface="Times New Roman" panose="02020603050405020304" pitchFamily="18" charset="0"/>
              </a:rPr>
              <a:t> este </a:t>
            </a:r>
            <a:r>
              <a:rPr lang="es-PY" kern="100" dirty="0" err="1">
                <a:latin typeface="Calibri" panose="020F0502020204030204" pitchFamily="34" charset="0"/>
                <a:ea typeface="Calibri" panose="020F0502020204030204" pitchFamily="34" charset="0"/>
                <a:cs typeface="Times New Roman" panose="02020603050405020304" pitchFamily="18" charset="0"/>
              </a:rPr>
              <a:t>controlat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fiziologic</a:t>
            </a:r>
            <a:r>
              <a:rPr lang="es-PY" kern="100" dirty="0">
                <a:latin typeface="Calibri" panose="020F0502020204030204" pitchFamily="34" charset="0"/>
                <a:ea typeface="Calibri" panose="020F0502020204030204" pitchFamily="34" charset="0"/>
                <a:cs typeface="Times New Roman" panose="02020603050405020304" pitchFamily="18" charset="0"/>
              </a:rPr>
              <a:t>. Au rol </a:t>
            </a:r>
            <a:r>
              <a:rPr lang="es-PY" kern="100" dirty="0" err="1">
                <a:latin typeface="Calibri" panose="020F0502020204030204" pitchFamily="34" charset="0"/>
                <a:ea typeface="Calibri" panose="020F0502020204030204" pitchFamily="34" charset="0"/>
                <a:cs typeface="Times New Roman" panose="02020603050405020304" pitchFamily="18" charset="0"/>
              </a:rPr>
              <a:t>predominant</a:t>
            </a:r>
            <a:r>
              <a:rPr lang="es-PY" kern="100" dirty="0">
                <a:latin typeface="Calibri" panose="020F0502020204030204" pitchFamily="34" charset="0"/>
                <a:ea typeface="Calibri" panose="020F0502020204030204" pitchFamily="34" charset="0"/>
                <a:cs typeface="Times New Roman" panose="02020603050405020304" pitchFamily="18" charset="0"/>
              </a:rPr>
              <a:t> la </a:t>
            </a:r>
            <a:r>
              <a:rPr lang="es-PY" kern="100" dirty="0" err="1">
                <a:latin typeface="Calibri" panose="020F0502020204030204" pitchFamily="34" charset="0"/>
                <a:ea typeface="Calibri" panose="020F0502020204030204" pitchFamily="34" charset="0"/>
                <a:cs typeface="Times New Roman" panose="02020603050405020304" pitchFamily="18" charset="0"/>
              </a:rPr>
              <a:t>nivelul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arteriolelor</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venelor</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a:t>
            </a:r>
            <a:r>
              <a:rPr lang="es-PY" kern="100" dirty="0" err="1">
                <a:latin typeface="Calibri" panose="020F0502020204030204" pitchFamily="34" charset="0"/>
                <a:ea typeface="Calibri" panose="020F0502020204030204" pitchFamily="34" charset="0"/>
                <a:cs typeface="Times New Roman" panose="02020603050405020304" pitchFamily="18" charset="0"/>
              </a:rPr>
              <a:t>sfincterului</a:t>
            </a:r>
            <a:r>
              <a:rPr lang="es-PY" kern="100" dirty="0">
                <a:latin typeface="Calibri" panose="020F0502020204030204" pitchFamily="34" charset="0"/>
                <a:ea typeface="Calibri" panose="020F0502020204030204" pitchFamily="34" charset="0"/>
                <a:cs typeface="Times New Roman" panose="02020603050405020304" pitchFamily="18" charset="0"/>
              </a:rPr>
              <a:t> precapilar, </a:t>
            </a:r>
            <a:r>
              <a:rPr lang="es-PY" kern="100" dirty="0" err="1">
                <a:latin typeface="Calibri" panose="020F0502020204030204" pitchFamily="34" charset="0"/>
                <a:ea typeface="Calibri" panose="020F0502020204030204" pitchFamily="34" charset="0"/>
                <a:cs typeface="Times New Roman" panose="02020603050405020304" pitchFamily="18" charset="0"/>
              </a:rPr>
              <a:t>unde</a:t>
            </a:r>
            <a:r>
              <a:rPr lang="es-PY" kern="100" dirty="0">
                <a:latin typeface="Calibri" panose="020F0502020204030204" pitchFamily="34" charset="0"/>
                <a:ea typeface="Calibri" panose="020F0502020204030204" pitchFamily="34" charset="0"/>
                <a:cs typeface="Times New Roman" panose="02020603050405020304" pitchFamily="18" charset="0"/>
              </a:rPr>
              <a:t> se </a:t>
            </a:r>
            <a:r>
              <a:rPr lang="es-PY" kern="100" dirty="0" err="1">
                <a:latin typeface="Calibri" panose="020F0502020204030204" pitchFamily="34" charset="0"/>
                <a:ea typeface="Calibri" panose="020F0502020204030204" pitchFamily="34" charset="0"/>
                <a:cs typeface="Times New Roman" panose="02020603050405020304" pitchFamily="18" charset="0"/>
              </a:rPr>
              <a:t>afl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o mare </a:t>
            </a:r>
            <a:r>
              <a:rPr lang="es-PY" kern="100" dirty="0" err="1">
                <a:latin typeface="Calibri" panose="020F0502020204030204" pitchFamily="34" charset="0"/>
                <a:ea typeface="Calibri" panose="020F0502020204030204" pitchFamily="34" charset="0"/>
                <a:cs typeface="Times New Roman" panose="02020603050405020304" pitchFamily="18" charset="0"/>
              </a:rPr>
              <a:t>cantitate</a:t>
            </a:r>
            <a:r>
              <a:rPr lang="es-PY" kern="100" dirty="0">
                <a:latin typeface="Calibri" panose="020F0502020204030204" pitchFamily="34" charset="0"/>
                <a:ea typeface="Calibri" panose="020F0502020204030204" pitchFamily="34" charset="0"/>
                <a:cs typeface="Times New Roman" panose="02020603050405020304" pitchFamily="18" charset="0"/>
              </a:rPr>
              <a:t> de mu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chi </a:t>
            </a:r>
            <a:r>
              <a:rPr lang="es-PY" kern="100" dirty="0" err="1">
                <a:latin typeface="Calibri" panose="020F0502020204030204" pitchFamily="34" charset="0"/>
                <a:ea typeface="Calibri" panose="020F0502020204030204" pitchFamily="34" charset="0"/>
                <a:cs typeface="Times New Roman" panose="02020603050405020304" pitchFamily="18" charset="0"/>
              </a:rPr>
              <a:t>netezi</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F</a:t>
            </a:r>
            <a:r>
              <a:rPr lang="pt-BR" b="1" kern="100" dirty="0">
                <a:latin typeface="Calibri" panose="020F0502020204030204" pitchFamily="34" charset="0"/>
                <a:ea typeface="Calibri" panose="020F0502020204030204" pitchFamily="34" charset="0"/>
                <a:cs typeface="Times New Roman" panose="02020603050405020304" pitchFamily="18" charset="0"/>
              </a:rPr>
              <a:t>ibrele de colagen</a:t>
            </a:r>
            <a:r>
              <a:rPr lang="pt-BR" kern="100" dirty="0">
                <a:latin typeface="Calibri" panose="020F0502020204030204" pitchFamily="34" charset="0"/>
                <a:ea typeface="Calibri" panose="020F0502020204030204" pitchFamily="34" charset="0"/>
                <a:cs typeface="Times New Roman" panose="02020603050405020304" pitchFamily="18" charset="0"/>
              </a:rPr>
              <a:t> sunt prezente atât în </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tunica</a:t>
            </a:r>
            <a:r>
              <a:rPr lang="pt-BR" kern="100" dirty="0">
                <a:latin typeface="Calibri" panose="020F0502020204030204" pitchFamily="34" charset="0"/>
                <a:ea typeface="Calibri" panose="020F0502020204030204" pitchFamily="34" charset="0"/>
                <a:cs typeface="Times New Roman" panose="02020603050405020304" pitchFamily="18" charset="0"/>
              </a:rPr>
              <a:t> medie cât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în </a:t>
            </a:r>
            <a:r>
              <a:rPr lang="ro-MD"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tunica </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extern</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ă</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(adventice</a:t>
            </a:r>
            <a:r>
              <a:rPr lang="pt-BR" kern="100" dirty="0">
                <a:latin typeface="Calibri" panose="020F0502020204030204" pitchFamily="34" charset="0"/>
                <a:ea typeface="Calibri" panose="020F0502020204030204" pitchFamily="34" charset="0"/>
                <a:cs typeface="Times New Roman" panose="02020603050405020304" pitchFamily="18" charset="0"/>
              </a:rPr>
              <a:t>) a peretelui; sunt mult mai rezistente la întinderi decât fibrele de elastin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confer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vasului de sânge rezisten</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pt-BR" kern="100" dirty="0">
                <a:latin typeface="Calibri" panose="020F0502020204030204" pitchFamily="34" charset="0"/>
                <a:ea typeface="Calibri" panose="020F0502020204030204" pitchFamily="34" charset="0"/>
                <a:cs typeface="Times New Roman" panose="02020603050405020304" pitchFamily="18" charset="0"/>
              </a:rPr>
              <a:t> la presiuni mari. </a:t>
            </a:r>
            <a:r>
              <a:rPr lang="es-PY" kern="100" dirty="0" err="1">
                <a:latin typeface="Calibri" panose="020F0502020204030204" pitchFamily="34" charset="0"/>
                <a:ea typeface="Calibri" panose="020F0502020204030204" pitchFamily="34" charset="0"/>
                <a:cs typeface="Times New Roman" panose="02020603050405020304" pitchFamily="18" charset="0"/>
              </a:rPr>
              <a:t>Fibrele</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colagen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formeaz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o 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ea</a:t>
            </a:r>
            <a:r>
              <a:rPr lang="es-PY" kern="100" dirty="0">
                <a:latin typeface="Calibri" panose="020F0502020204030204" pitchFamily="34" charset="0"/>
                <a:ea typeface="Calibri" panose="020F0502020204030204" pitchFamily="34" charset="0"/>
                <a:cs typeface="Times New Roman" panose="02020603050405020304" pitchFamily="18" charset="0"/>
              </a:rPr>
              <a:t> spa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au</a:t>
            </a:r>
            <a:r>
              <a:rPr lang="es-PY" kern="100" dirty="0">
                <a:latin typeface="Calibri" panose="020F0502020204030204" pitchFamily="34" charset="0"/>
                <a:ea typeface="Calibri" panose="020F0502020204030204" pitchFamily="34" charset="0"/>
                <a:cs typeface="Times New Roman" panose="02020603050405020304" pitchFamily="18" charset="0"/>
              </a:rPr>
              <a:t> o </a:t>
            </a:r>
            <a:r>
              <a:rPr lang="es-PY" kern="100" dirty="0" err="1">
                <a:latin typeface="Calibri" panose="020F0502020204030204" pitchFamily="34" charset="0"/>
                <a:ea typeface="Calibri" panose="020F0502020204030204" pitchFamily="34" charset="0"/>
                <a:cs typeface="Times New Roman" panose="02020603050405020304" pitchFamily="18" charset="0"/>
              </a:rPr>
              <a:t>structur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pliat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b="1" kern="100" dirty="0" err="1">
                <a:latin typeface="Calibri" panose="020F0502020204030204" pitchFamily="34" charset="0"/>
                <a:ea typeface="Calibri" panose="020F0502020204030204" pitchFamily="34" charset="0"/>
                <a:cs typeface="Times New Roman" panose="02020603050405020304" pitchFamily="18" charset="0"/>
              </a:rPr>
              <a:t>Rolul</a:t>
            </a:r>
            <a:r>
              <a:rPr lang="es-PY" b="1" kern="100" dirty="0">
                <a:latin typeface="Calibri" panose="020F0502020204030204" pitchFamily="34" charset="0"/>
                <a:ea typeface="Calibri" panose="020F0502020204030204" pitchFamily="34" charset="0"/>
                <a:cs typeface="Times New Roman" panose="02020603050405020304" pitchFamily="18" charset="0"/>
              </a:rPr>
              <a:t> </a:t>
            </a:r>
            <a:r>
              <a:rPr lang="es-PY" b="1" kern="100" dirty="0" err="1">
                <a:latin typeface="Calibri" panose="020F0502020204030204" pitchFamily="34" charset="0"/>
                <a:ea typeface="Calibri" panose="020F0502020204030204" pitchFamily="34" charset="0"/>
                <a:cs typeface="Times New Roman" panose="02020603050405020304" pitchFamily="18" charset="0"/>
              </a:rPr>
              <a:t>lor</a:t>
            </a:r>
            <a:r>
              <a:rPr lang="es-PY" b="1" kern="100" dirty="0">
                <a:latin typeface="Calibri" panose="020F0502020204030204" pitchFamily="34" charset="0"/>
                <a:ea typeface="Calibri" panose="020F0502020204030204" pitchFamily="34" charset="0"/>
                <a:cs typeface="Times New Roman" panose="02020603050405020304" pitchFamily="18" charset="0"/>
              </a:rPr>
              <a:t> </a:t>
            </a:r>
            <a:r>
              <a:rPr lang="es-PY" b="1" kern="100" dirty="0" err="1">
                <a:latin typeface="Calibri" panose="020F0502020204030204" pitchFamily="34" charset="0"/>
                <a:ea typeface="Calibri" panose="020F0502020204030204" pitchFamily="34" charset="0"/>
                <a:cs typeface="Times New Roman" panose="02020603050405020304" pitchFamily="18" charset="0"/>
              </a:rPr>
              <a:t>preponderent</a:t>
            </a:r>
            <a:r>
              <a:rPr lang="es-PY" b="1" kern="100" dirty="0">
                <a:latin typeface="Calibri" panose="020F0502020204030204" pitchFamily="34" charset="0"/>
                <a:ea typeface="Calibri" panose="020F0502020204030204" pitchFamily="34" charset="0"/>
                <a:cs typeface="Times New Roman" panose="02020603050405020304" pitchFamily="18" charset="0"/>
              </a:rPr>
              <a:t> este </a:t>
            </a:r>
            <a:r>
              <a:rPr lang="es-PY" b="1" kern="100" dirty="0" err="1">
                <a:latin typeface="Calibri" panose="020F0502020204030204" pitchFamily="34" charset="0"/>
                <a:ea typeface="Calibri" panose="020F0502020204030204" pitchFamily="34" charset="0"/>
                <a:cs typeface="Times New Roman" panose="02020603050405020304" pitchFamily="18" charset="0"/>
              </a:rPr>
              <a:t>în</a:t>
            </a:r>
            <a:r>
              <a:rPr lang="es-PY" b="1" kern="100" dirty="0">
                <a:latin typeface="Calibri" panose="020F0502020204030204" pitchFamily="34" charset="0"/>
                <a:ea typeface="Calibri" panose="020F0502020204030204" pitchFamily="34" charset="0"/>
                <a:cs typeface="Times New Roman" panose="02020603050405020304" pitchFamily="18" charset="0"/>
              </a:rPr>
              <a:t> artere.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a:latin typeface="Calibri" panose="020F0502020204030204" pitchFamily="34" charset="0"/>
                <a:ea typeface="Calibri" panose="020F0502020204030204" pitchFamily="34" charset="0"/>
                <a:cs typeface="Times New Roman" panose="02020603050405020304" pitchFamily="18" charset="0"/>
              </a:rPr>
              <a:t>-</a:t>
            </a:r>
            <a:endParaRPr lang="ro-RO" dirty="0"/>
          </a:p>
        </p:txBody>
      </p:sp>
      <p:pic>
        <p:nvPicPr>
          <p:cNvPr id="1026" name="Picture 2" descr="Sistemul cardiovascular al omului">
            <a:extLst>
              <a:ext uri="{FF2B5EF4-FFF2-40B4-BE49-F238E27FC236}">
                <a16:creationId xmlns:a16="http://schemas.microsoft.com/office/drawing/2014/main" id="{4D0D3789-4E17-98DB-3736-938C2E017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274" y="4630880"/>
            <a:ext cx="4873451" cy="186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918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A960F-10FF-58EA-447B-7137C5C959A5}"/>
              </a:ext>
            </a:extLst>
          </p:cNvPr>
          <p:cNvSpPr>
            <a:spLocks noGrp="1"/>
          </p:cNvSpPr>
          <p:nvPr>
            <p:ph type="title"/>
          </p:nvPr>
        </p:nvSpPr>
        <p:spPr/>
        <p:txBody>
          <a:bodyPr>
            <a:normAutofit/>
          </a:bodyPr>
          <a:lstStyle/>
          <a:p>
            <a:r>
              <a:rPr lang="pt-BR" b="1" kern="100" dirty="0">
                <a:latin typeface="Calibri" panose="020F0502020204030204" pitchFamily="34" charset="0"/>
                <a:ea typeface="Calibri" panose="020F0502020204030204" pitchFamily="34" charset="0"/>
                <a:cs typeface="Times New Roman" panose="02020603050405020304" pitchFamily="18" charset="0"/>
              </a:rPr>
              <a:t>Factori care influen</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pt-BR" b="1" kern="100" dirty="0">
                <a:latin typeface="Calibri" panose="020F0502020204030204" pitchFamily="34" charset="0"/>
                <a:ea typeface="Calibri" panose="020F0502020204030204" pitchFamily="34" charset="0"/>
                <a:cs typeface="Times New Roman" panose="02020603050405020304" pitchFamily="18" charset="0"/>
              </a:rPr>
              <a:t>eaz</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 presiunea arterial</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 </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79B88C05-DA41-3ACB-3CB0-9A2ADB65823E}"/>
              </a:ext>
            </a:extLst>
          </p:cNvPr>
          <p:cNvSpPr>
            <a:spLocks noGrp="1"/>
          </p:cNvSpPr>
          <p:nvPr>
            <p:ph idx="1"/>
          </p:nvPr>
        </p:nvSpPr>
        <p:spPr>
          <a:xfrm>
            <a:off x="838200" y="1238250"/>
            <a:ext cx="10515600" cy="4938713"/>
          </a:xfrm>
        </p:spPr>
        <p:txBody>
          <a:bodyPr>
            <a:normAutofit fontScale="85000" lnSpcReduction="1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Evident - </a:t>
            </a:r>
            <a:r>
              <a:rPr lang="pt-BR" kern="100" dirty="0">
                <a:latin typeface="Calibri" panose="020F0502020204030204" pitchFamily="34" charset="0"/>
                <a:ea typeface="Calibri" panose="020F0502020204030204" pitchFamily="34" charset="0"/>
                <a:cs typeface="Times New Roman" panose="02020603050405020304" pitchFamily="18" charset="0"/>
              </a:rPr>
              <a:t>rata inimii (frecven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b</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ilor): cu cât este mai mare rata de pompare a inimii, cu atât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mai mult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pt-BR" b="1" kern="100" dirty="0">
                <a:latin typeface="Calibri" panose="020F0502020204030204" pitchFamily="34" charset="0"/>
                <a:ea typeface="Calibri" panose="020F0502020204030204" pitchFamily="34" charset="0"/>
                <a:cs typeface="Times New Roman" panose="02020603050405020304" pitchFamily="18" charset="0"/>
              </a:rPr>
              <a:t>volumul sanguin total</a:t>
            </a:r>
            <a:r>
              <a:rPr lang="pt-BR" kern="100" dirty="0">
                <a:latin typeface="Calibri" panose="020F0502020204030204" pitchFamily="34" charset="0"/>
                <a:ea typeface="Calibri" panose="020F0502020204030204" pitchFamily="34" charset="0"/>
                <a:cs typeface="Times New Roman" panose="02020603050405020304" pitchFamily="18" charset="0"/>
              </a:rPr>
              <a:t>: cu cât acesta este mai mare, cu atât trebuie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creasc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rata de pompare, deci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pt-BR" b="1" kern="100" dirty="0">
                <a:latin typeface="Calibri" panose="020F0502020204030204" pitchFamily="34" charset="0"/>
                <a:ea typeface="Calibri" panose="020F0502020204030204" pitchFamily="34" charset="0"/>
                <a:cs typeface="Times New Roman" panose="02020603050405020304" pitchFamily="18" charset="0"/>
              </a:rPr>
              <a:t>debitul sanguin cardiac </a:t>
            </a:r>
            <a:r>
              <a:rPr lang="pt-BR" kern="100" dirty="0">
                <a:latin typeface="Calibri" panose="020F0502020204030204" pitchFamily="34" charset="0"/>
                <a:ea typeface="Calibri" panose="020F0502020204030204" pitchFamily="34" charset="0"/>
                <a:cs typeface="Times New Roman" panose="02020603050405020304" pitchFamily="18" charset="0"/>
              </a:rPr>
              <a:t>(sau produsul cardiac) reprezint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produsul dintre rata inimii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volumul de ejec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Practic, debitul cardiac reflect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eficien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cu care inima controleaz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circula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sanguin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organism.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te </a:t>
            </a:r>
            <a:r>
              <a:rPr lang="es-PY" kern="100" dirty="0" err="1">
                <a:latin typeface="Calibri" panose="020F0502020204030204" pitchFamily="34" charset="0"/>
                <a:ea typeface="Calibri" panose="020F0502020204030204" pitchFamily="34" charset="0"/>
                <a:cs typeface="Times New Roman" panose="02020603050405020304" pitchFamily="18" charset="0"/>
              </a:rPr>
              <a:t>cu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debitul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Pentru</a:t>
            </a:r>
            <a:r>
              <a:rPr lang="es-PY" kern="100" dirty="0">
                <a:latin typeface="Calibri" panose="020F0502020204030204" pitchFamily="34" charset="0"/>
                <a:ea typeface="Calibri" panose="020F0502020204030204" pitchFamily="34" charset="0"/>
                <a:cs typeface="Times New Roman" panose="02020603050405020304" pitchFamily="18" charset="0"/>
              </a:rPr>
              <a:t> un </a:t>
            </a:r>
            <a:r>
              <a:rPr lang="es-PY" kern="100" dirty="0" err="1">
                <a:latin typeface="Calibri" panose="020F0502020204030204" pitchFamily="34" charset="0"/>
                <a:ea typeface="Calibri" panose="020F0502020204030204" pitchFamily="34" charset="0"/>
                <a:cs typeface="Times New Roman" panose="02020603050405020304" pitchFamily="18" charset="0"/>
              </a:rPr>
              <a:t>debit</a:t>
            </a:r>
            <a:r>
              <a:rPr lang="es-PY" kern="100" dirty="0">
                <a:latin typeface="Calibri" panose="020F0502020204030204" pitchFamily="34" charset="0"/>
                <a:ea typeface="Calibri" panose="020F0502020204030204" pitchFamily="34" charset="0"/>
                <a:cs typeface="Times New Roman" panose="02020603050405020304" pitchFamily="18" charset="0"/>
              </a:rPr>
              <a:t> de 5 l/min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repaus</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este 125/80 </a:t>
            </a:r>
            <a:r>
              <a:rPr lang="es-PY" kern="100" dirty="0" err="1">
                <a:latin typeface="Calibri" panose="020F0502020204030204" pitchFamily="34" charset="0"/>
                <a:ea typeface="Calibri" panose="020F0502020204030204" pitchFamily="34" charset="0"/>
                <a:cs typeface="Times New Roman" panose="02020603050405020304" pitchFamily="18" charset="0"/>
              </a:rPr>
              <a:t>mmHg</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Pentru</a:t>
            </a:r>
            <a:r>
              <a:rPr lang="es-PY" kern="100" dirty="0">
                <a:latin typeface="Calibri" panose="020F0502020204030204" pitchFamily="34" charset="0"/>
                <a:ea typeface="Calibri" panose="020F0502020204030204" pitchFamily="34" charset="0"/>
                <a:cs typeface="Times New Roman" panose="02020603050405020304" pitchFamily="18" charset="0"/>
              </a:rPr>
              <a:t> un </a:t>
            </a:r>
            <a:r>
              <a:rPr lang="es-PY" kern="100" dirty="0" err="1">
                <a:latin typeface="Calibri" panose="020F0502020204030204" pitchFamily="34" charset="0"/>
                <a:ea typeface="Calibri" panose="020F0502020204030204" pitchFamily="34" charset="0"/>
                <a:cs typeface="Times New Roman" panose="02020603050405020304" pitchFamily="18" charset="0"/>
              </a:rPr>
              <a:t>debit</a:t>
            </a:r>
            <a:r>
              <a:rPr lang="es-PY" kern="100" dirty="0">
                <a:latin typeface="Calibri" panose="020F0502020204030204" pitchFamily="34" charset="0"/>
                <a:ea typeface="Calibri" panose="020F0502020204030204" pitchFamily="34" charset="0"/>
                <a:cs typeface="Times New Roman" panose="02020603050405020304" pitchFamily="18" charset="0"/>
              </a:rPr>
              <a:t> de 15 l/min (la </a:t>
            </a:r>
            <a:r>
              <a:rPr lang="es-PY" kern="100" dirty="0" err="1">
                <a:latin typeface="Calibri" panose="020F0502020204030204" pitchFamily="34" charset="0"/>
                <a:ea typeface="Calibri" panose="020F0502020204030204" pitchFamily="34" charset="0"/>
                <a:cs typeface="Times New Roman" panose="02020603050405020304" pitchFamily="18" charset="0"/>
              </a:rPr>
              <a:t>efort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fizic</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este 180/125 </a:t>
            </a:r>
            <a:r>
              <a:rPr lang="es-PY" kern="100" dirty="0" err="1">
                <a:latin typeface="Calibri" panose="020F0502020204030204" pitchFamily="34" charset="0"/>
                <a:ea typeface="Calibri" panose="020F0502020204030204" pitchFamily="34" charset="0"/>
                <a:cs typeface="Times New Roman" panose="02020603050405020304" pitchFamily="18" charset="0"/>
              </a:rPr>
              <a:t>mmHg</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a:latin typeface="Calibri" panose="020F0502020204030204" pitchFamily="34" charset="0"/>
                <a:ea typeface="Calibri" panose="020F0502020204030204" pitchFamily="34" charset="0"/>
                <a:cs typeface="Times New Roman" panose="02020603050405020304" pitchFamily="18" charset="0"/>
              </a:rPr>
              <a:t>a la </a:t>
            </a:r>
            <a:r>
              <a:rPr lang="es-PY" kern="100" dirty="0" err="1">
                <a:latin typeface="Calibri" panose="020F0502020204030204" pitchFamily="34" charset="0"/>
                <a:ea typeface="Calibri" panose="020F0502020204030204" pitchFamily="34" charset="0"/>
                <a:cs typeface="Times New Roman" panose="02020603050405020304" pitchFamily="18" charset="0"/>
              </a:rPr>
              <a:t>curgere</a:t>
            </a:r>
            <a:r>
              <a:rPr lang="es-PY" kern="100" dirty="0">
                <a:latin typeface="Calibri" panose="020F0502020204030204" pitchFamily="34" charset="0"/>
                <a:ea typeface="Calibri" panose="020F0502020204030204" pitchFamily="34" charset="0"/>
                <a:cs typeface="Times New Roman" panose="02020603050405020304" pitchFamily="18" charset="0"/>
              </a:rPr>
              <a:t> a </a:t>
            </a:r>
            <a:r>
              <a:rPr lang="es-PY" kern="100" dirty="0" err="1">
                <a:latin typeface="Calibri" panose="020F0502020204030204" pitchFamily="34" charset="0"/>
                <a:ea typeface="Calibri" panose="020F0502020204030204" pitchFamily="34" charset="0"/>
                <a:cs typeface="Times New Roman" panose="02020603050405020304" pitchFamily="18" charset="0"/>
              </a:rPr>
              <a:t>vaselor</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sânge</a:t>
            </a:r>
            <a:r>
              <a:rPr lang="es-PY" kern="100" dirty="0">
                <a:latin typeface="Calibri" panose="020F0502020204030204" pitchFamily="34" charset="0"/>
                <a:ea typeface="Calibri" panose="020F0502020204030204" pitchFamily="34" charset="0"/>
                <a:cs typeface="Times New Roman" panose="02020603050405020304" pitchFamily="18" charset="0"/>
              </a:rPr>
              <a:t> este </a:t>
            </a:r>
            <a:r>
              <a:rPr lang="es-PY" kern="100" dirty="0" err="1">
                <a:latin typeface="Calibri" panose="020F0502020204030204" pitchFamily="34" charset="0"/>
                <a:ea typeface="Calibri" panose="020F0502020204030204" pitchFamily="34" charset="0"/>
                <a:cs typeface="Times New Roman" panose="02020603050405020304" pitchFamily="18" charset="0"/>
              </a:rPr>
              <a:t>raportul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dintre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diferen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a:latin typeface="Calibri" panose="020F0502020204030204" pitchFamily="34" charset="0"/>
                <a:ea typeface="Calibri" panose="020F0502020204030204" pitchFamily="34" charset="0"/>
                <a:cs typeface="Times New Roman" panose="02020603050405020304" pitchFamily="18" charset="0"/>
              </a:rPr>
              <a:t>a de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t>
            </a:r>
            <a:r>
              <a:rPr lang="es-PY" kern="100" dirty="0">
                <a:latin typeface="Calibri" panose="020F0502020204030204" pitchFamily="34" charset="0"/>
                <a:ea typeface="Calibri" panose="020F0502020204030204" pitchFamily="34" charset="0"/>
                <a:cs typeface="Times New Roman" panose="02020603050405020304" pitchFamily="18" charset="0"/>
              </a:rPr>
              <a:t> de la </a:t>
            </a:r>
            <a:r>
              <a:rPr lang="es-PY" kern="100" dirty="0" err="1">
                <a:latin typeface="Calibri" panose="020F0502020204030204" pitchFamily="34" charset="0"/>
                <a:ea typeface="Calibri" panose="020F0502020204030204" pitchFamily="34" charset="0"/>
                <a:cs typeface="Times New Roman" panose="02020603050405020304" pitchFamily="18" charset="0"/>
              </a:rPr>
              <a:t>capetele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vasului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l-GR" kern="100" dirty="0">
                <a:latin typeface="Calibri" panose="020F0502020204030204" pitchFamily="34" charset="0"/>
                <a:ea typeface="Calibri" panose="020F0502020204030204" pitchFamily="34" charset="0"/>
                <a:cs typeface="Times New Roman" panose="02020603050405020304" pitchFamily="18" charset="0"/>
              </a:rPr>
              <a:t>Δ</a:t>
            </a:r>
            <a:r>
              <a:rPr lang="es-PY" kern="100" dirty="0">
                <a:latin typeface="Calibri" panose="020F0502020204030204" pitchFamily="34" charset="0"/>
                <a:ea typeface="Calibri" panose="020F0502020204030204" pitchFamily="34" charset="0"/>
                <a:cs typeface="Times New Roman" panose="02020603050405020304" pitchFamily="18" charset="0"/>
              </a:rPr>
              <a:t>p)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a:t>
            </a:r>
            <a:r>
              <a:rPr lang="es-PY" kern="100" dirty="0" err="1">
                <a:latin typeface="Calibri" panose="020F0502020204030204" pitchFamily="34" charset="0"/>
                <a:ea typeface="Calibri" panose="020F0502020204030204" pitchFamily="34" charset="0"/>
                <a:cs typeface="Times New Roman" panose="02020603050405020304" pitchFamily="18" charset="0"/>
              </a:rPr>
              <a:t>debitul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sanguin</a:t>
            </a:r>
            <a:r>
              <a:rPr lang="es-PY" kern="100" dirty="0">
                <a:latin typeface="Calibri" panose="020F0502020204030204" pitchFamily="34" charset="0"/>
                <a:ea typeface="Calibri" panose="020F0502020204030204" pitchFamily="34" charset="0"/>
                <a:cs typeface="Times New Roman" panose="02020603050405020304" pitchFamily="18" charset="0"/>
              </a:rPr>
              <a:t>, Q: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D0133DBD-A7E3-45C6-9384-01B972565F72}"/>
              </a:ext>
            </a:extLst>
          </p:cNvPr>
          <p:cNvPicPr>
            <a:picLocks noChangeAspect="1"/>
          </p:cNvPicPr>
          <p:nvPr/>
        </p:nvPicPr>
        <p:blipFill>
          <a:blip r:embed="rId2"/>
          <a:stretch>
            <a:fillRect/>
          </a:stretch>
        </p:blipFill>
        <p:spPr>
          <a:xfrm>
            <a:off x="7219217" y="5619750"/>
            <a:ext cx="742950" cy="776288"/>
          </a:xfrm>
          <a:prstGeom prst="rect">
            <a:avLst/>
          </a:prstGeom>
        </p:spPr>
      </p:pic>
    </p:spTree>
    <p:extLst>
      <p:ext uri="{BB962C8B-B14F-4D97-AF65-F5344CB8AC3E}">
        <p14:creationId xmlns:p14="http://schemas.microsoft.com/office/powerpoint/2010/main" val="2441462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BCB61-0782-9820-96D1-D3953A85F9FE}"/>
              </a:ext>
            </a:extLst>
          </p:cNvPr>
          <p:cNvSpPr>
            <a:spLocks noGrp="1"/>
          </p:cNvSpPr>
          <p:nvPr>
            <p:ph idx="1"/>
          </p:nvPr>
        </p:nvSpPr>
        <p:spPr>
          <a:xfrm>
            <a:off x="838200" y="763675"/>
            <a:ext cx="10515600" cy="5413288"/>
          </a:xfrm>
        </p:spPr>
        <p:txBody>
          <a:bodyPr>
            <a:normAutofit fontScale="625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Conform legii lui Poiseuille: </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Q = (</a:t>
            </a:r>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πΔ</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p/8l)R</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4 </a:t>
            </a:r>
            <a:endParaRPr lang="ro-RO"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deci</a:t>
            </a:r>
            <a:r>
              <a:rPr lang="pt-BR" b="1" kern="100" dirty="0">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                                        </a:t>
            </a:r>
            <a:r>
              <a:rPr lang="pt-BR" b="1" kern="100" dirty="0">
                <a:solidFill>
                  <a:srgbClr val="FF0000"/>
                </a:solidFill>
                <a:latin typeface="Cambria Math" panose="02040503050406030204" pitchFamily="18" charset="0"/>
                <a:ea typeface="Calibri" panose="020F0502020204030204" pitchFamily="34" charset="0"/>
                <a:cs typeface="Cambria Math" panose="02040503050406030204" pitchFamily="18" charset="0"/>
              </a:rPr>
              <a:t>ℜ</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 8</a:t>
            </a:r>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η</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a:t>
            </a:r>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π</a:t>
            </a:r>
            <a:r>
              <a:rPr lang="pt-BR"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pt-BR"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4 </a:t>
            </a:r>
            <a:endParaRPr lang="ro-RO"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În condi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normale, debitul sanguin Q </a:t>
            </a: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 constant, deci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cu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la curgere.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unui vas de sânge depinde de diametrul vasului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de netezimea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ilor vasului.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este mai mare dac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vasul este mai îngust sau dac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vasului sunt mai pu</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in netezi. Depunerile de gr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simi pe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arteriali cresc presiunea sanguin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Substan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ele vasodilatatoare (nitroglicerina) scad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timp ce substan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ele vasoconstrictoare o 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resc. 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presiunii diferite, sistemul arterial contribuie cu 93% din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total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patului vascular, în timp ce sistemul venos cu 7%.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elasticitatea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ilor arteriali: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când rigiditatea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ilor arteriali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Majoritatea medicamentelor antihipertensive reduc rigiditatea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ionând ca antagoni</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ti (sau factori de blocaj) la nivelul canalelor de calciu din membrana plasmatic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celulelor musculare aflate în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arteriali, ceea ce determin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relaxarea fibrelor musculare din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vaselor sanguine. Este prevenit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atât rigiditatea vaselor de sânge, cât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vasoconstric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În faza de ejec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a sângelui din ventricul, se produce o und</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presiune care se propag</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artere cu o vitez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(numit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viteza pulsului) mult mai mare decât viteza de curgere a sângelui.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866421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D5BB4-4C7B-E4FD-5AED-20C3F6B34693}"/>
              </a:ext>
            </a:extLst>
          </p:cNvPr>
          <p:cNvSpPr>
            <a:spLocks noGrp="1"/>
          </p:cNvSpPr>
          <p:nvPr>
            <p:ph idx="1"/>
          </p:nvPr>
        </p:nvSpPr>
        <p:spPr/>
        <p:txBody>
          <a:bodyPr>
            <a:normAutofit fontScale="775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Spre exemplu, în condi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normale viteza medie a sângelui în 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este de 0,2 – 0,4 m/s, iar viteza pulsului în 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este în jur de 4 – 6 m/s. Cu cât se propag</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mai repede unda de presiune, cu atât este mai mare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Viteza pulsului este mai mare dac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arteriali sunt mai rigizi, conform </a:t>
            </a:r>
            <a:r>
              <a:rPr lang="pt-BR" b="1" kern="100" dirty="0">
                <a:latin typeface="Calibri" panose="020F0502020204030204" pitchFamily="34" charset="0"/>
                <a:ea typeface="Calibri" panose="020F0502020204030204" pitchFamily="34" charset="0"/>
                <a:cs typeface="Times New Roman" panose="02020603050405020304" pitchFamily="18" charset="0"/>
              </a:rPr>
              <a:t>ecua</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pt-BR" b="1" kern="100" dirty="0">
                <a:latin typeface="Calibri" panose="020F0502020204030204" pitchFamily="34" charset="0"/>
                <a:ea typeface="Calibri" panose="020F0502020204030204" pitchFamily="34" charset="0"/>
                <a:cs typeface="Times New Roman" panose="02020603050405020304" pitchFamily="18" charset="0"/>
              </a:rPr>
              <a:t>iei Moens: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a:t>
            </a:r>
            <a:r>
              <a:rPr lang="pt-BR" sz="1800" kern="100" dirty="0">
                <a:latin typeface="Calibri" panose="020F0502020204030204" pitchFamily="34" charset="0"/>
                <a:ea typeface="Calibri" panose="020F0502020204030204" pitchFamily="34" charset="0"/>
                <a:cs typeface="Times New Roman" panose="02020603050405020304" pitchFamily="18" charset="0"/>
              </a:rPr>
              <a:t>p</a:t>
            </a:r>
            <a:r>
              <a:rPr lang="pt-BR" kern="100" dirty="0">
                <a:latin typeface="Calibri" panose="020F0502020204030204" pitchFamily="34" charset="0"/>
                <a:ea typeface="Calibri" panose="020F0502020204030204" pitchFamily="34" charset="0"/>
                <a:cs typeface="Times New Roman" panose="02020603050405020304" pitchFamily="18" charset="0"/>
              </a:rPr>
              <a:t> = viteza pulsului în arter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s = grosimea peretelui arterial;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R = raza arterei;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kern="100" dirty="0">
                <a:latin typeface="Calibri" panose="020F0502020204030204" pitchFamily="34" charset="0"/>
                <a:ea typeface="Calibri" panose="020F0502020204030204" pitchFamily="34" charset="0"/>
                <a:cs typeface="Times New Roman" panose="02020603050405020304" pitchFamily="18" charset="0"/>
              </a:rPr>
              <a:t>ρ</a:t>
            </a:r>
            <a:r>
              <a:rPr lang="pt-BR" kern="100" dirty="0">
                <a:latin typeface="Calibri" panose="020F0502020204030204" pitchFamily="34" charset="0"/>
                <a:ea typeface="Calibri" panose="020F0502020204030204" pitchFamily="34" charset="0"/>
                <a:cs typeface="Times New Roman" panose="02020603050405020304" pitchFamily="18" charset="0"/>
              </a:rPr>
              <a:t> = densitatea sângelui;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t-BR" kern="100" dirty="0">
                <a:latin typeface="Calibri" panose="020F0502020204030204" pitchFamily="34" charset="0"/>
                <a:ea typeface="Calibri" panose="020F0502020204030204" pitchFamily="34" charset="0"/>
                <a:cs typeface="Times New Roman" panose="02020603050405020304" pitchFamily="18" charset="0"/>
              </a:rPr>
              <a:t>E = modulul de elasticitate al lui Young - caracterizeaz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elasticitatea peretului arterial. Este mai mare când peretele este mai rigid (se dilat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mai pu</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in sub 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iunea unei for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 de tensiune exercitat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asupra sa).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3CFD3C0E-232A-C8FE-C333-C7B345B15DC4}"/>
              </a:ext>
            </a:extLst>
          </p:cNvPr>
          <p:cNvPicPr>
            <a:picLocks noChangeAspect="1"/>
          </p:cNvPicPr>
          <p:nvPr/>
        </p:nvPicPr>
        <p:blipFill>
          <a:blip r:embed="rId2"/>
          <a:stretch>
            <a:fillRect/>
          </a:stretch>
        </p:blipFill>
        <p:spPr>
          <a:xfrm>
            <a:off x="5514975" y="3162300"/>
            <a:ext cx="1162050" cy="533400"/>
          </a:xfrm>
          <a:prstGeom prst="rect">
            <a:avLst/>
          </a:prstGeom>
        </p:spPr>
      </p:pic>
    </p:spTree>
    <p:extLst>
      <p:ext uri="{BB962C8B-B14F-4D97-AF65-F5344CB8AC3E}">
        <p14:creationId xmlns:p14="http://schemas.microsoft.com/office/powerpoint/2010/main" val="688896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C2276-EE5E-DF19-B70D-C3906EA7916A}"/>
              </a:ext>
            </a:extLst>
          </p:cNvPr>
          <p:cNvSpPr>
            <a:spLocks noGrp="1"/>
          </p:cNvSpPr>
          <p:nvPr>
            <p:ph idx="1"/>
          </p:nvPr>
        </p:nvSpPr>
        <p:spPr>
          <a:xfrm>
            <a:off x="838200" y="720305"/>
            <a:ext cx="10515600" cy="5539817"/>
          </a:xfrm>
        </p:spPr>
        <p:txBody>
          <a:bodyPr>
            <a:normAutofit fontScale="85000" lnSpcReduction="1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Vasele de sânge se întind atât longitudinal cât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transversal, modulul de elasticitate transversal fiind de cca. 3 ori mai mare. În cazul distensiei transversale, E este invers propor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ional cu dilatarea arterei sub 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iunea tensiunii parietale 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Δ</a:t>
            </a:r>
            <a:r>
              <a:rPr lang="pt-BR" kern="100" dirty="0">
                <a:latin typeface="Calibri" panose="020F0502020204030204" pitchFamily="34" charset="0"/>
                <a:ea typeface="Calibri" panose="020F0502020204030204" pitchFamily="34" charset="0"/>
                <a:cs typeface="Times New Roman" panose="02020603050405020304" pitchFamily="18" charset="0"/>
              </a:rPr>
              <a:t>R = distensia (dilatarea) arterei sub 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iunea tensiunii T în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arteriali;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s = grosimea peretelui arterial;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R = raza arterei.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structurii complexe a peretelui arterial, modulul lui Young al arterei nu este constant, ci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odat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cu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terea presiunii arteriale, astfel încât curba tensiune-distensie este neliniar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aceea, la presiuni mici, vasele sanguine se dilat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mai 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or, în timp ce odat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cu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terea presiunii sanguine vasele devin din ce în ce mai rezistente, prezentând distensii din ce în ce mai reduse. Elastina are E=3</a:t>
            </a:r>
            <a:r>
              <a:rPr lang="pt-BR" kern="100" dirty="0">
                <a:latin typeface="Cambria Math" panose="02040503050406030204" pitchFamily="18" charset="0"/>
                <a:ea typeface="Calibri" panose="020F0502020204030204" pitchFamily="34" charset="0"/>
                <a:cs typeface="Cambria Math" panose="020405030504060302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10 5 N/m2, în timp ce fibrele de colagen au E ~ 10 5 N/m 2 .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6F48AD8F-CC6E-1932-1DDF-C8D56D6B507B}"/>
              </a:ext>
            </a:extLst>
          </p:cNvPr>
          <p:cNvPicPr>
            <a:picLocks noChangeAspect="1"/>
          </p:cNvPicPr>
          <p:nvPr/>
        </p:nvPicPr>
        <p:blipFill>
          <a:blip r:embed="rId2"/>
          <a:stretch>
            <a:fillRect/>
          </a:stretch>
        </p:blipFill>
        <p:spPr>
          <a:xfrm>
            <a:off x="8696325" y="2509837"/>
            <a:ext cx="1009650" cy="466725"/>
          </a:xfrm>
          <a:prstGeom prst="rect">
            <a:avLst/>
          </a:prstGeom>
        </p:spPr>
      </p:pic>
    </p:spTree>
    <p:extLst>
      <p:ext uri="{BB962C8B-B14F-4D97-AF65-F5344CB8AC3E}">
        <p14:creationId xmlns:p14="http://schemas.microsoft.com/office/powerpoint/2010/main" val="218164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747B-F54A-0C8F-4F2F-6EA4FCCB7A9E}"/>
              </a:ext>
            </a:extLst>
          </p:cNvPr>
          <p:cNvSpPr>
            <a:spLocks noGrp="1"/>
          </p:cNvSpPr>
          <p:nvPr>
            <p:ph type="title"/>
          </p:nvPr>
        </p:nvSpPr>
        <p:spPr>
          <a:xfrm>
            <a:off x="4979015" y="217014"/>
            <a:ext cx="6197082" cy="979209"/>
          </a:xfrm>
        </p:spPr>
        <p:txBody>
          <a:bodyPr/>
          <a:lstStyle/>
          <a:p>
            <a:r>
              <a:rPr lang="ro-RO" dirty="0"/>
              <a:t>REC: Difuzia</a:t>
            </a:r>
            <a:endParaRPr lang="en-US" dirty="0"/>
          </a:p>
        </p:txBody>
      </p:sp>
      <p:pic>
        <p:nvPicPr>
          <p:cNvPr id="5" name="Content Placeholder 4">
            <a:extLst>
              <a:ext uri="{FF2B5EF4-FFF2-40B4-BE49-F238E27FC236}">
                <a16:creationId xmlns:a16="http://schemas.microsoft.com/office/drawing/2014/main" id="{9E134E76-7EA7-7EE8-FB99-326FCAAA6247}"/>
              </a:ext>
            </a:extLst>
          </p:cNvPr>
          <p:cNvPicPr>
            <a:picLocks noGrp="1" noChangeAspect="1"/>
          </p:cNvPicPr>
          <p:nvPr>
            <p:ph idx="1"/>
          </p:nvPr>
        </p:nvPicPr>
        <p:blipFill>
          <a:blip r:embed="rId2"/>
          <a:stretch>
            <a:fillRect/>
          </a:stretch>
        </p:blipFill>
        <p:spPr>
          <a:xfrm>
            <a:off x="838200" y="1203114"/>
            <a:ext cx="3932992" cy="1862997"/>
          </a:xfrm>
          <a:prstGeom prst="rect">
            <a:avLst/>
          </a:prstGeom>
        </p:spPr>
      </p:pic>
      <p:pic>
        <p:nvPicPr>
          <p:cNvPr id="7" name="Picture 6">
            <a:extLst>
              <a:ext uri="{FF2B5EF4-FFF2-40B4-BE49-F238E27FC236}">
                <a16:creationId xmlns:a16="http://schemas.microsoft.com/office/drawing/2014/main" id="{A8DAEBCC-9195-1FE2-0F84-51F08FA1B171}"/>
              </a:ext>
            </a:extLst>
          </p:cNvPr>
          <p:cNvPicPr>
            <a:picLocks noChangeAspect="1"/>
          </p:cNvPicPr>
          <p:nvPr/>
        </p:nvPicPr>
        <p:blipFill>
          <a:blip r:embed="rId3"/>
          <a:stretch>
            <a:fillRect/>
          </a:stretch>
        </p:blipFill>
        <p:spPr>
          <a:xfrm>
            <a:off x="5305163" y="1383481"/>
            <a:ext cx="5391672" cy="887850"/>
          </a:xfrm>
          <a:prstGeom prst="rect">
            <a:avLst/>
          </a:prstGeom>
        </p:spPr>
      </p:pic>
      <p:pic>
        <p:nvPicPr>
          <p:cNvPr id="10" name="Picture 9">
            <a:extLst>
              <a:ext uri="{FF2B5EF4-FFF2-40B4-BE49-F238E27FC236}">
                <a16:creationId xmlns:a16="http://schemas.microsoft.com/office/drawing/2014/main" id="{4CAB2278-984A-8FF0-DE8E-1EB4614E0832}"/>
              </a:ext>
            </a:extLst>
          </p:cNvPr>
          <p:cNvPicPr>
            <a:picLocks noChangeAspect="1"/>
          </p:cNvPicPr>
          <p:nvPr/>
        </p:nvPicPr>
        <p:blipFill>
          <a:blip r:embed="rId4"/>
          <a:stretch>
            <a:fillRect/>
          </a:stretch>
        </p:blipFill>
        <p:spPr>
          <a:xfrm>
            <a:off x="4760997" y="2723403"/>
            <a:ext cx="2659813" cy="771550"/>
          </a:xfrm>
          <a:prstGeom prst="rect">
            <a:avLst/>
          </a:prstGeom>
        </p:spPr>
      </p:pic>
      <p:pic>
        <p:nvPicPr>
          <p:cNvPr id="12" name="Picture 11">
            <a:extLst>
              <a:ext uri="{FF2B5EF4-FFF2-40B4-BE49-F238E27FC236}">
                <a16:creationId xmlns:a16="http://schemas.microsoft.com/office/drawing/2014/main" id="{0F53B0E8-2300-63BF-203D-3821E5C14F3E}"/>
              </a:ext>
            </a:extLst>
          </p:cNvPr>
          <p:cNvPicPr>
            <a:picLocks noChangeAspect="1"/>
          </p:cNvPicPr>
          <p:nvPr/>
        </p:nvPicPr>
        <p:blipFill>
          <a:blip r:embed="rId5"/>
          <a:stretch>
            <a:fillRect/>
          </a:stretch>
        </p:blipFill>
        <p:spPr>
          <a:xfrm>
            <a:off x="8693989" y="2680744"/>
            <a:ext cx="1899586" cy="887850"/>
          </a:xfrm>
          <a:prstGeom prst="rect">
            <a:avLst/>
          </a:prstGeom>
        </p:spPr>
      </p:pic>
      <p:sp>
        <p:nvSpPr>
          <p:cNvPr id="14" name="TextBox 13">
            <a:extLst>
              <a:ext uri="{FF2B5EF4-FFF2-40B4-BE49-F238E27FC236}">
                <a16:creationId xmlns:a16="http://schemas.microsoft.com/office/drawing/2014/main" id="{29C0B06F-AF0E-7FC8-083D-1EFF1263DDFA}"/>
              </a:ext>
            </a:extLst>
          </p:cNvPr>
          <p:cNvSpPr txBox="1"/>
          <p:nvPr/>
        </p:nvSpPr>
        <p:spPr>
          <a:xfrm>
            <a:off x="7484775" y="2858705"/>
            <a:ext cx="773399" cy="369332"/>
          </a:xfrm>
          <a:prstGeom prst="rect">
            <a:avLst/>
          </a:prstGeom>
          <a:noFill/>
        </p:spPr>
        <p:txBody>
          <a:bodyPr wrap="square">
            <a:spAutoFit/>
          </a:bodyPr>
          <a:lstStyle/>
          <a:p>
            <a:r>
              <a:rPr lang="ro-RO" dirty="0"/>
              <a:t>Unde  </a:t>
            </a:r>
            <a:endParaRPr lang="en-US" dirty="0"/>
          </a:p>
        </p:txBody>
      </p:sp>
      <p:sp>
        <p:nvSpPr>
          <p:cNvPr id="17" name="TextBox 16">
            <a:extLst>
              <a:ext uri="{FF2B5EF4-FFF2-40B4-BE49-F238E27FC236}">
                <a16:creationId xmlns:a16="http://schemas.microsoft.com/office/drawing/2014/main" id="{D759209E-F7BF-DB7E-3CEA-D377E2203695}"/>
              </a:ext>
            </a:extLst>
          </p:cNvPr>
          <p:cNvSpPr txBox="1"/>
          <p:nvPr/>
        </p:nvSpPr>
        <p:spPr>
          <a:xfrm>
            <a:off x="6096000" y="2254929"/>
            <a:ext cx="4210050" cy="369332"/>
          </a:xfrm>
          <a:prstGeom prst="rect">
            <a:avLst/>
          </a:prstGeom>
          <a:noFill/>
        </p:spPr>
        <p:txBody>
          <a:bodyPr wrap="square">
            <a:spAutoFit/>
          </a:bodyPr>
          <a:lstStyle/>
          <a:p>
            <a:r>
              <a:rPr lang="ro-RO" dirty="0"/>
              <a:t>Unde ½ - probabilitatea stânga - dreapta  </a:t>
            </a:r>
            <a:endParaRPr lang="en-US" dirty="0"/>
          </a:p>
        </p:txBody>
      </p:sp>
      <p:sp>
        <p:nvSpPr>
          <p:cNvPr id="18" name="TextBox 17">
            <a:extLst>
              <a:ext uri="{FF2B5EF4-FFF2-40B4-BE49-F238E27FC236}">
                <a16:creationId xmlns:a16="http://schemas.microsoft.com/office/drawing/2014/main" id="{09291DA6-7944-7174-A275-071A350C26CF}"/>
              </a:ext>
            </a:extLst>
          </p:cNvPr>
          <p:cNvSpPr txBox="1"/>
          <p:nvPr/>
        </p:nvSpPr>
        <p:spPr>
          <a:xfrm>
            <a:off x="6090903" y="3535491"/>
            <a:ext cx="3429833" cy="369332"/>
          </a:xfrm>
          <a:prstGeom prst="rect">
            <a:avLst/>
          </a:prstGeom>
          <a:noFill/>
        </p:spPr>
        <p:txBody>
          <a:bodyPr wrap="square">
            <a:spAutoFit/>
          </a:bodyPr>
          <a:lstStyle/>
          <a:p>
            <a:r>
              <a:rPr lang="ro-RO" b="1" dirty="0">
                <a:solidFill>
                  <a:srgbClr val="FF0000"/>
                </a:solidFill>
              </a:rPr>
              <a:t>Aceste expresii – Legea I-ia </a:t>
            </a:r>
            <a:r>
              <a:rPr lang="ro-RO" b="1" dirty="0" err="1">
                <a:solidFill>
                  <a:srgbClr val="FF0000"/>
                </a:solidFill>
              </a:rPr>
              <a:t>Fick</a:t>
            </a:r>
            <a:r>
              <a:rPr lang="ro-RO" b="1" dirty="0">
                <a:solidFill>
                  <a:srgbClr val="FF0000"/>
                </a:solidFill>
              </a:rPr>
              <a:t>  </a:t>
            </a:r>
            <a:endParaRPr lang="en-US" b="1" dirty="0">
              <a:solidFill>
                <a:srgbClr val="FF0000"/>
              </a:solidFill>
            </a:endParaRPr>
          </a:p>
        </p:txBody>
      </p:sp>
      <p:sp>
        <p:nvSpPr>
          <p:cNvPr id="20" name="TextBox 19">
            <a:extLst>
              <a:ext uri="{FF2B5EF4-FFF2-40B4-BE49-F238E27FC236}">
                <a16:creationId xmlns:a16="http://schemas.microsoft.com/office/drawing/2014/main" id="{AD125C35-7AC2-1A3B-DBF0-C19C00E6CDE1}"/>
              </a:ext>
            </a:extLst>
          </p:cNvPr>
          <p:cNvSpPr txBox="1"/>
          <p:nvPr/>
        </p:nvSpPr>
        <p:spPr>
          <a:xfrm>
            <a:off x="419100" y="3986235"/>
            <a:ext cx="11043903" cy="1015663"/>
          </a:xfrm>
          <a:prstGeom prst="rect">
            <a:avLst/>
          </a:prstGeom>
          <a:noFill/>
        </p:spPr>
        <p:txBody>
          <a:bodyPr wrap="square">
            <a:spAutoFit/>
          </a:bodyPr>
          <a:lstStyle/>
          <a:p>
            <a:r>
              <a:rPr lang="en-US" sz="2000" dirty="0" err="1"/>
              <a:t>Dacă</a:t>
            </a:r>
            <a:r>
              <a:rPr lang="en-US" sz="2000" dirty="0"/>
              <a:t> </a:t>
            </a:r>
            <a:r>
              <a:rPr lang="en-US" sz="2000" dirty="0" err="1"/>
              <a:t>concentrația</a:t>
            </a:r>
            <a:r>
              <a:rPr lang="en-US" sz="2000" dirty="0"/>
              <a:t> la prima </a:t>
            </a:r>
            <a:r>
              <a:rPr lang="en-US" sz="2000" dirty="0" err="1"/>
              <a:t>placă</a:t>
            </a:r>
            <a:r>
              <a:rPr lang="en-US" sz="2000" dirty="0"/>
              <a:t> </a:t>
            </a:r>
            <a:r>
              <a:rPr lang="en-US" sz="2000" dirty="0" err="1"/>
              <a:t>este</a:t>
            </a:r>
            <a:r>
              <a:rPr lang="en-US" sz="2000" dirty="0"/>
              <a:t> C, </a:t>
            </a:r>
            <a:r>
              <a:rPr lang="en-US" sz="2000" dirty="0" err="1"/>
              <a:t>concentrația</a:t>
            </a:r>
            <a:r>
              <a:rPr lang="en-US" sz="2000" dirty="0"/>
              <a:t> la a </a:t>
            </a:r>
            <a:r>
              <a:rPr lang="en-US" sz="2000" dirty="0" err="1"/>
              <a:t>doua</a:t>
            </a:r>
            <a:r>
              <a:rPr lang="en-US" sz="2000" dirty="0"/>
              <a:t> </a:t>
            </a:r>
            <a:r>
              <a:rPr lang="en-US" sz="2000" dirty="0" err="1"/>
              <a:t>placăva</a:t>
            </a:r>
            <a:r>
              <a:rPr lang="en-US" sz="2000" dirty="0"/>
              <a:t> fi </a:t>
            </a:r>
            <a:r>
              <a:rPr lang="en-US" sz="2000" b="1" dirty="0">
                <a:solidFill>
                  <a:srgbClr val="FF0000"/>
                </a:solidFill>
              </a:rPr>
              <a:t>C + (d C/dx)l. </a:t>
            </a:r>
            <a:endParaRPr lang="ro-RO" sz="2000" b="1" dirty="0">
              <a:solidFill>
                <a:srgbClr val="FF0000"/>
              </a:solidFill>
            </a:endParaRPr>
          </a:p>
          <a:p>
            <a:r>
              <a:rPr lang="en-US" sz="2000" dirty="0" err="1"/>
              <a:t>Fluxul</a:t>
            </a:r>
            <a:r>
              <a:rPr lang="en-US" sz="2000" dirty="0"/>
              <a:t> de </a:t>
            </a:r>
            <a:r>
              <a:rPr lang="en-US" sz="2000" dirty="0" err="1"/>
              <a:t>particule</a:t>
            </a:r>
            <a:r>
              <a:rPr lang="en-US" sz="2000" dirty="0"/>
              <a:t> care </a:t>
            </a:r>
            <a:r>
              <a:rPr lang="en-US" sz="2000" dirty="0" err="1"/>
              <a:t>părăsesc</a:t>
            </a:r>
            <a:r>
              <a:rPr lang="en-US" sz="2000" dirty="0"/>
              <a:t> prima </a:t>
            </a:r>
            <a:r>
              <a:rPr lang="en-US" sz="2000" dirty="0" err="1"/>
              <a:t>placă</a:t>
            </a:r>
            <a:r>
              <a:rPr lang="en-US" sz="2000" dirty="0"/>
              <a:t> </a:t>
            </a:r>
            <a:r>
              <a:rPr lang="en-US" sz="2000" dirty="0" err="1"/>
              <a:t>în</a:t>
            </a:r>
            <a:r>
              <a:rPr lang="en-US" sz="2000" dirty="0"/>
              <a:t> </a:t>
            </a:r>
            <a:r>
              <a:rPr lang="en-US" sz="2000" dirty="0" err="1"/>
              <a:t>direcțiacelei</a:t>
            </a:r>
            <a:r>
              <a:rPr lang="en-US" sz="2000" dirty="0"/>
              <a:t> de-a </a:t>
            </a:r>
            <a:r>
              <a:rPr lang="en-US" sz="2000" dirty="0" err="1"/>
              <a:t>doua</a:t>
            </a:r>
            <a:r>
              <a:rPr lang="en-US" sz="2000" dirty="0"/>
              <a:t> </a:t>
            </a:r>
            <a:r>
              <a:rPr lang="en-US" sz="2000" dirty="0" err="1"/>
              <a:t>plăci</a:t>
            </a:r>
            <a:r>
              <a:rPr lang="en-US" sz="2000" dirty="0"/>
              <a:t> </a:t>
            </a:r>
            <a:r>
              <a:rPr lang="en-US" sz="2000" dirty="0" err="1"/>
              <a:t>va</a:t>
            </a:r>
            <a:r>
              <a:rPr lang="en-US" sz="2000" dirty="0"/>
              <a:t> fi</a:t>
            </a:r>
            <a:r>
              <a:rPr lang="ro-RO" sz="2000" dirty="0"/>
              <a:t> </a:t>
            </a:r>
            <a:r>
              <a:rPr lang="en-US" sz="2000" b="1" dirty="0">
                <a:solidFill>
                  <a:srgbClr val="FF0000"/>
                </a:solidFill>
              </a:rPr>
              <a:t>J = –D(d C/dx</a:t>
            </a:r>
            <a:r>
              <a:rPr lang="en-US" sz="2000" dirty="0"/>
              <a:t>)</a:t>
            </a:r>
            <a:r>
              <a:rPr lang="ro-RO" sz="2000" dirty="0"/>
              <a:t> (5)</a:t>
            </a:r>
          </a:p>
          <a:p>
            <a:r>
              <a:rPr lang="en-US" sz="2000" dirty="0" err="1"/>
              <a:t>Fluxul</a:t>
            </a:r>
            <a:r>
              <a:rPr lang="en-US" sz="2000" dirty="0"/>
              <a:t> de </a:t>
            </a:r>
            <a:r>
              <a:rPr lang="en-US" sz="2000" dirty="0" err="1"/>
              <a:t>particule</a:t>
            </a:r>
            <a:r>
              <a:rPr lang="en-US" sz="2000" dirty="0"/>
              <a:t> care </a:t>
            </a:r>
            <a:r>
              <a:rPr lang="en-US" sz="2000" dirty="0" err="1"/>
              <a:t>părăsesc</a:t>
            </a:r>
            <a:r>
              <a:rPr lang="en-US" sz="2000" dirty="0"/>
              <a:t> a </a:t>
            </a:r>
            <a:r>
              <a:rPr lang="en-US" sz="2000" dirty="0" err="1"/>
              <a:t>doua</a:t>
            </a:r>
            <a:r>
              <a:rPr lang="en-US" sz="2000" dirty="0"/>
              <a:t> </a:t>
            </a:r>
            <a:r>
              <a:rPr lang="en-US" sz="2000" dirty="0" err="1"/>
              <a:t>placă</a:t>
            </a:r>
            <a:r>
              <a:rPr lang="en-US" sz="2000" dirty="0"/>
              <a:t> </a:t>
            </a:r>
            <a:r>
              <a:rPr lang="en-US" sz="2000" dirty="0" err="1"/>
              <a:t>în</a:t>
            </a:r>
            <a:r>
              <a:rPr lang="en-US" sz="2000" dirty="0"/>
              <a:t> </a:t>
            </a:r>
            <a:r>
              <a:rPr lang="en-US" sz="2000" dirty="0" err="1"/>
              <a:t>aceeași</a:t>
            </a:r>
            <a:r>
              <a:rPr lang="en-US" sz="2000" dirty="0"/>
              <a:t> </a:t>
            </a:r>
            <a:r>
              <a:rPr lang="en-US" sz="2000" dirty="0" err="1"/>
              <a:t>direcție</a:t>
            </a:r>
            <a:r>
              <a:rPr lang="en-US" sz="2000" dirty="0"/>
              <a:t>, </a:t>
            </a:r>
            <a:r>
              <a:rPr lang="en-US" sz="2000" dirty="0" err="1"/>
              <a:t>adică</a:t>
            </a:r>
            <a:r>
              <a:rPr lang="ro-RO" sz="2000" dirty="0"/>
              <a:t> </a:t>
            </a:r>
            <a:r>
              <a:rPr lang="en-US" sz="2000" dirty="0" err="1"/>
              <a:t>în</a:t>
            </a:r>
            <a:r>
              <a:rPr lang="en-US" sz="2000" dirty="0"/>
              <a:t> </a:t>
            </a:r>
            <a:r>
              <a:rPr lang="en-US" sz="2000" dirty="0" err="1"/>
              <a:t>direcția</a:t>
            </a:r>
            <a:r>
              <a:rPr lang="en-US" sz="2000" dirty="0"/>
              <a:t> de la prima </a:t>
            </a:r>
            <a:r>
              <a:rPr lang="en-US" sz="2000" dirty="0" err="1"/>
              <a:t>placă</a:t>
            </a:r>
            <a:r>
              <a:rPr lang="en-US" sz="2000" dirty="0"/>
              <a:t>, </a:t>
            </a:r>
            <a:r>
              <a:rPr lang="en-US" sz="2000" dirty="0" err="1"/>
              <a:t>va</a:t>
            </a:r>
            <a:r>
              <a:rPr lang="en-US" sz="2000" dirty="0"/>
              <a:t> fi</a:t>
            </a:r>
          </a:p>
        </p:txBody>
      </p:sp>
      <p:pic>
        <p:nvPicPr>
          <p:cNvPr id="22" name="Picture 21">
            <a:extLst>
              <a:ext uri="{FF2B5EF4-FFF2-40B4-BE49-F238E27FC236}">
                <a16:creationId xmlns:a16="http://schemas.microsoft.com/office/drawing/2014/main" id="{81E69971-696E-0F39-A1C2-EDC319B48567}"/>
              </a:ext>
            </a:extLst>
          </p:cNvPr>
          <p:cNvPicPr>
            <a:picLocks noChangeAspect="1"/>
          </p:cNvPicPr>
          <p:nvPr/>
        </p:nvPicPr>
        <p:blipFill>
          <a:blip r:embed="rId6"/>
          <a:stretch>
            <a:fillRect/>
          </a:stretch>
        </p:blipFill>
        <p:spPr>
          <a:xfrm>
            <a:off x="3856792" y="5189156"/>
            <a:ext cx="4220764" cy="732866"/>
          </a:xfrm>
          <a:prstGeom prst="rect">
            <a:avLst/>
          </a:prstGeom>
        </p:spPr>
      </p:pic>
    </p:spTree>
    <p:extLst>
      <p:ext uri="{BB962C8B-B14F-4D97-AF65-F5344CB8AC3E}">
        <p14:creationId xmlns:p14="http://schemas.microsoft.com/office/powerpoint/2010/main" val="30082832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7BCABC-EB16-05F7-986E-9EB15ECE198F}"/>
              </a:ext>
            </a:extLst>
          </p:cNvPr>
          <p:cNvSpPr>
            <a:spLocks noGrp="1"/>
          </p:cNvSpPr>
          <p:nvPr>
            <p:ph idx="1"/>
          </p:nvPr>
        </p:nvSpPr>
        <p:spPr/>
        <p:txBody>
          <a:bodyPr/>
          <a:lstStyle/>
          <a:p>
            <a:pPr>
              <a:lnSpc>
                <a:spcPct val="107000"/>
              </a:lnSpc>
              <a:spcAft>
                <a:spcPts val="800"/>
              </a:spcAft>
              <a:buNone/>
            </a:pPr>
            <a:r>
              <a:rPr lang="pt-BR" kern="0" spc="-10" dirty="0">
                <a:solidFill>
                  <a:srgbClr val="000000"/>
                </a:solidFill>
                <a:latin typeface="Helvetica-Bold_58"/>
                <a:ea typeface="Times New Roman" panose="02020603050405020304" pitchFamily="18" charset="0"/>
                <a:cs typeface="Times New Roman" panose="02020603050405020304" pitchFamily="18" charset="0"/>
              </a:rPr>
              <a:t>Diagrama tensiune</a:t>
            </a:r>
            <a:r>
              <a:rPr lang="pt-BR" kern="0" dirty="0">
                <a:solidFill>
                  <a:srgbClr val="000000"/>
                </a:solidFill>
                <a:latin typeface="Helvetica-Bold_58"/>
                <a:ea typeface="Times New Roman" panose="02020603050405020304" pitchFamily="18" charset="0"/>
                <a:cs typeface="Times New Roman" panose="02020603050405020304" pitchFamily="18" charset="0"/>
              </a:rPr>
              <a:t>-</a:t>
            </a:r>
            <a:r>
              <a:rPr lang="pt-BR" kern="0" spc="-10" dirty="0">
                <a:solidFill>
                  <a:srgbClr val="000000"/>
                </a:solidFill>
                <a:latin typeface="Helvetica-Bold_58"/>
                <a:ea typeface="Times New Roman" panose="02020603050405020304" pitchFamily="18" charset="0"/>
                <a:cs typeface="Times New Roman" panose="02020603050405020304" pitchFamily="18" charset="0"/>
              </a:rPr>
              <a:t>distensie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0" spc="-5" dirty="0">
                <a:solidFill>
                  <a:srgbClr val="000000"/>
                </a:solidFill>
                <a:latin typeface="Helvetica_5g"/>
                <a:ea typeface="Times New Roman" panose="02020603050405020304" pitchFamily="18" charset="0"/>
                <a:cs typeface="Times New Roman" panose="02020603050405020304" pitchFamily="18" charset="0"/>
              </a:rPr>
              <a:t>- colagen: artera tratat</a:t>
            </a:r>
            <a:r>
              <a:rPr lang="ro-MD" kern="0" spc="-5" dirty="0">
                <a:solidFill>
                  <a:srgbClr val="000000"/>
                </a:solidFill>
                <a:latin typeface="Helvetica_5g"/>
                <a:ea typeface="Times New Roman" panose="02020603050405020304" pitchFamily="18" charset="0"/>
                <a:cs typeface="Times New Roman" panose="02020603050405020304" pitchFamily="18" charset="0"/>
              </a:rPr>
              <a:t>ă </a:t>
            </a:r>
            <a:r>
              <a:rPr lang="pt-BR" kern="0" spc="-5" dirty="0">
                <a:solidFill>
                  <a:srgbClr val="000000"/>
                </a:solidFill>
                <a:latin typeface="Helvetica_5g"/>
                <a:ea typeface="Times New Roman" panose="02020603050405020304" pitchFamily="18" charset="0"/>
                <a:cs typeface="Times New Roman" panose="02020603050405020304" pitchFamily="18" charset="0"/>
              </a:rPr>
              <a:t>cu tripsin</a:t>
            </a:r>
            <a:r>
              <a:rPr lang="ro-MD" kern="0" spc="-5" dirty="0">
                <a:solidFill>
                  <a:srgbClr val="000000"/>
                </a:solidFill>
                <a:latin typeface="Helvetica_5g"/>
                <a:ea typeface="Times New Roman" panose="02020603050405020304" pitchFamily="18" charset="0"/>
                <a:cs typeface="Times New Roman" panose="02020603050405020304" pitchFamily="18" charset="0"/>
              </a:rPr>
              <a:t>ă</a:t>
            </a:r>
            <a:r>
              <a:rPr lang="pt-BR" kern="0" spc="-5" dirty="0">
                <a:solidFill>
                  <a:srgbClr val="000000"/>
                </a:solidFill>
                <a:latin typeface="Helvetica_5g"/>
                <a:ea typeface="Times New Roman" panose="02020603050405020304" pitchFamily="18"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0" spc="-5" dirty="0">
                <a:solidFill>
                  <a:srgbClr val="000000"/>
                </a:solidFill>
                <a:latin typeface="Helvetica_5g"/>
                <a:ea typeface="Times New Roman" panose="02020603050405020304" pitchFamily="18" charset="0"/>
                <a:cs typeface="Times New Roman" panose="02020603050405020304" pitchFamily="18" charset="0"/>
              </a:rPr>
              <a:t>(elastin</a:t>
            </a:r>
            <a:r>
              <a:rPr lang="ro-MD" kern="0" spc="-5" dirty="0">
                <a:solidFill>
                  <a:srgbClr val="000000"/>
                </a:solidFill>
                <a:latin typeface="Helvetica_5g"/>
                <a:ea typeface="Times New Roman" panose="02020603050405020304" pitchFamily="18" charset="0"/>
                <a:cs typeface="Times New Roman" panose="02020603050405020304" pitchFamily="18" charset="0"/>
              </a:rPr>
              <a:t>ă</a:t>
            </a:r>
            <a:r>
              <a:rPr lang="pt-BR" kern="0" spc="-5" dirty="0">
                <a:solidFill>
                  <a:srgbClr val="000000"/>
                </a:solidFill>
                <a:latin typeface="Helvetica_5g"/>
                <a:ea typeface="Times New Roman" panose="02020603050405020304" pitchFamily="18" charset="0"/>
                <a:cs typeface="Times New Roman" panose="02020603050405020304" pitchFamily="18" charset="0"/>
              </a:rPr>
              <a:t> dizolvat</a:t>
            </a:r>
            <a:r>
              <a:rPr lang="ro-MD" kern="0" spc="-5" dirty="0">
                <a:solidFill>
                  <a:srgbClr val="000000"/>
                </a:solidFill>
                <a:latin typeface="Helvetica_5g"/>
                <a:ea typeface="Times New Roman" panose="02020603050405020304" pitchFamily="18" charset="0"/>
                <a:cs typeface="Times New Roman" panose="02020603050405020304" pitchFamily="18" charset="0"/>
              </a:rPr>
              <a:t>ă</a:t>
            </a:r>
            <a:r>
              <a:rPr lang="pt-BR" kern="0" spc="-5" dirty="0">
                <a:solidFill>
                  <a:srgbClr val="000000"/>
                </a:solidFill>
                <a:latin typeface="Helvetica_5g"/>
                <a:ea typeface="Times New Roman" panose="02020603050405020304" pitchFamily="18"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0" spc="-5" dirty="0">
                <a:solidFill>
                  <a:srgbClr val="000000"/>
                </a:solidFill>
                <a:latin typeface="Helvetica_5g"/>
                <a:ea typeface="Times New Roman" panose="02020603050405020304" pitchFamily="18" charset="0"/>
                <a:cs typeface="Times New Roman" panose="02020603050405020304" pitchFamily="18" charset="0"/>
              </a:rPr>
              <a:t>- artera normal</a:t>
            </a:r>
            <a:r>
              <a:rPr lang="ro-MD" kern="0" spc="-5" dirty="0">
                <a:solidFill>
                  <a:srgbClr val="000000"/>
                </a:solidFill>
                <a:latin typeface="Helvetica_5g"/>
                <a:ea typeface="Times New Roman" panose="02020603050405020304" pitchFamily="18" charset="0"/>
                <a:cs typeface="Times New Roman" panose="02020603050405020304" pitchFamily="18" charset="0"/>
              </a:rPr>
              <a:t>ă</a:t>
            </a:r>
            <a:r>
              <a:rPr lang="pt-BR" kern="0" spc="-5" dirty="0">
                <a:solidFill>
                  <a:srgbClr val="000000"/>
                </a:solidFill>
                <a:latin typeface="Helvetica_5g"/>
                <a:ea typeface="Times New Roman" panose="02020603050405020304" pitchFamily="18"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0" spc="-5" dirty="0">
                <a:solidFill>
                  <a:srgbClr val="000000"/>
                </a:solidFill>
                <a:latin typeface="Helvetica_5g"/>
                <a:ea typeface="Times New Roman" panose="02020603050405020304" pitchFamily="18" charset="0"/>
                <a:cs typeface="Times New Roman" panose="02020603050405020304" pitchFamily="18" charset="0"/>
              </a:rPr>
              <a:t>- elastin</a:t>
            </a:r>
            <a:r>
              <a:rPr lang="ro-MD" kern="0" spc="-5" dirty="0">
                <a:solidFill>
                  <a:srgbClr val="000000"/>
                </a:solidFill>
                <a:latin typeface="Helvetica_5g"/>
                <a:ea typeface="Times New Roman" panose="02020603050405020304" pitchFamily="18" charset="0"/>
                <a:cs typeface="Times New Roman" panose="02020603050405020304" pitchFamily="18" charset="0"/>
              </a:rPr>
              <a:t>ă</a:t>
            </a:r>
            <a:r>
              <a:rPr lang="pt-BR" kern="0" spc="-5" dirty="0">
                <a:solidFill>
                  <a:srgbClr val="000000"/>
                </a:solidFill>
                <a:latin typeface="Helvetica_5g"/>
                <a:ea typeface="Times New Roman" panose="02020603050405020304" pitchFamily="18" charset="0"/>
                <a:cs typeface="Times New Roman" panose="02020603050405020304" pitchFamily="18" charset="0"/>
              </a:rPr>
              <a:t>: artera tratat</a:t>
            </a:r>
            <a:r>
              <a:rPr lang="ro-MD" kern="0" spc="-5" dirty="0">
                <a:solidFill>
                  <a:srgbClr val="000000"/>
                </a:solidFill>
                <a:latin typeface="Helvetica_5g"/>
                <a:ea typeface="Times New Roman" panose="02020603050405020304" pitchFamily="18" charset="0"/>
                <a:cs typeface="Times New Roman" panose="02020603050405020304" pitchFamily="18" charset="0"/>
              </a:rPr>
              <a:t>ă</a:t>
            </a:r>
            <a:r>
              <a:rPr lang="pt-BR" kern="0" spc="-5" dirty="0">
                <a:solidFill>
                  <a:srgbClr val="000000"/>
                </a:solidFill>
                <a:latin typeface="Helvetica_5g"/>
                <a:ea typeface="Times New Roman" panose="02020603050405020304" pitchFamily="18" charset="0"/>
                <a:cs typeface="Times New Roman" panose="02020603050405020304" pitchFamily="18" charset="0"/>
              </a:rPr>
              <a:t> cu acid formic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0" spc="-5" dirty="0">
                <a:solidFill>
                  <a:srgbClr val="000000"/>
                </a:solidFill>
                <a:latin typeface="Helvetica_5g"/>
                <a:ea typeface="Times New Roman" panose="02020603050405020304" pitchFamily="18" charset="0"/>
                <a:cs typeface="Times New Roman" panose="02020603050405020304" pitchFamily="18" charset="0"/>
              </a:rPr>
              <a:t>(colagen dizolvat)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FAAAAD73-96D8-B10B-87DA-FBB37D61AC7D}"/>
              </a:ext>
            </a:extLst>
          </p:cNvPr>
          <p:cNvPicPr>
            <a:picLocks noChangeAspect="1"/>
          </p:cNvPicPr>
          <p:nvPr/>
        </p:nvPicPr>
        <p:blipFill>
          <a:blip r:embed="rId2"/>
          <a:stretch>
            <a:fillRect/>
          </a:stretch>
        </p:blipFill>
        <p:spPr>
          <a:xfrm>
            <a:off x="6938801" y="2505074"/>
            <a:ext cx="4148299" cy="2579391"/>
          </a:xfrm>
          <a:prstGeom prst="rect">
            <a:avLst/>
          </a:prstGeom>
        </p:spPr>
      </p:pic>
    </p:spTree>
    <p:extLst>
      <p:ext uri="{BB962C8B-B14F-4D97-AF65-F5344CB8AC3E}">
        <p14:creationId xmlns:p14="http://schemas.microsoft.com/office/powerpoint/2010/main" val="1937006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62D67-E3E4-5D3F-9FCA-64202C9E0064}"/>
              </a:ext>
            </a:extLst>
          </p:cNvPr>
          <p:cNvSpPr>
            <a:spLocks noGrp="1"/>
          </p:cNvSpPr>
          <p:nvPr>
            <p:ph idx="1"/>
          </p:nvPr>
        </p:nvSpPr>
        <p:spPr/>
        <p:txBody>
          <a:bodyPr>
            <a:normAutofit fontScale="85000" lnSpcReduction="1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Prin 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musculaturii netede, rigiditatea parietal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iar curba tensiune - alungire se deplaseaz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spre stânga.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În arteriole, unde predomin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musculatura neted</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pentru o aceea</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presiune, tensiunea în peretele vascular este mai mic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decât în arterele mari. În plus, 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ramifica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iei vaselor, presiunea în arteriole este mult mai mic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decât presiunea în 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Deci peretele arteriolar este supus unei tensiuni T foarte mici.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Elasticitatea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ilor arteriali scade cu vârsta, deci atât E, cât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viteza pulsului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cresc cu vârsta (un perete mai elastic amortizeaz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mai u</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or unda de presiune, deci viteza pulsului în vase elastice este mai mic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656710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B4CE5-DC16-3AED-9595-66A6D35249B5}"/>
              </a:ext>
            </a:extLst>
          </p:cNvPr>
          <p:cNvSpPr>
            <a:spLocks noGrp="1"/>
          </p:cNvSpPr>
          <p:nvPr>
            <p:ph idx="1"/>
          </p:nvPr>
        </p:nvSpPr>
        <p:spPr>
          <a:xfrm>
            <a:off x="285541" y="743578"/>
            <a:ext cx="8710821" cy="5878286"/>
          </a:xfrm>
        </p:spPr>
        <p:txBody>
          <a:bodyPr>
            <a:normAutofit fontScale="55000" lnSpcReduction="20000"/>
          </a:bodyPr>
          <a:lstStyle/>
          <a:p>
            <a:pPr>
              <a:lnSpc>
                <a:spcPct val="107000"/>
              </a:lnSpc>
              <a:spcAft>
                <a:spcPts val="800"/>
              </a:spcAft>
              <a:buNone/>
            </a:pPr>
            <a:r>
              <a:rPr lang="pt-BR" sz="3300" b="1" kern="100" dirty="0">
                <a:latin typeface="Calibri" panose="020F0502020204030204" pitchFamily="34" charset="0"/>
                <a:ea typeface="Calibri" panose="020F0502020204030204" pitchFamily="34" charset="0"/>
                <a:cs typeface="Times New Roman" panose="02020603050405020304" pitchFamily="18" charset="0"/>
              </a:rPr>
              <a:t>vâscozitatea sângelui</a:t>
            </a:r>
            <a:r>
              <a:rPr lang="pt-BR" sz="3300" kern="100" dirty="0">
                <a:latin typeface="Calibri" panose="020F0502020204030204" pitchFamily="34" charset="0"/>
                <a:ea typeface="Calibri" panose="020F0502020204030204" pitchFamily="34" charset="0"/>
                <a:cs typeface="Times New Roman" panose="02020603050405020304" pitchFamily="18" charset="0"/>
              </a:rPr>
              <a:t>: dac</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pt-BR" sz="3300" kern="100" dirty="0">
                <a:latin typeface="Calibri" panose="020F0502020204030204" pitchFamily="34" charset="0"/>
                <a:ea typeface="Calibri" panose="020F0502020204030204" pitchFamily="34" charset="0"/>
                <a:cs typeface="Times New Roman" panose="02020603050405020304" pitchFamily="18" charset="0"/>
              </a:rPr>
              <a:t> sângele este mai vâscos, presiunea arterial</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pt-BR" sz="3300" kern="100" dirty="0">
                <a:latin typeface="Calibri" panose="020F0502020204030204" pitchFamily="34" charset="0"/>
                <a:ea typeface="Calibri" panose="020F0502020204030204" pitchFamily="34" charset="0"/>
                <a:cs typeface="Times New Roman" panose="02020603050405020304" pitchFamily="18" charset="0"/>
              </a:rPr>
              <a:t> este mai mare. </a:t>
            </a:r>
            <a:endParaRPr lang="ro-RO" sz="33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Sângele</a:t>
            </a:r>
            <a:r>
              <a:rPr lang="es-PY" sz="3300" kern="100" dirty="0">
                <a:latin typeface="Calibri" panose="020F0502020204030204" pitchFamily="34" charset="0"/>
                <a:ea typeface="Calibri" panose="020F0502020204030204" pitchFamily="34" charset="0"/>
                <a:cs typeface="Times New Roman" panose="02020603050405020304" pitchFamily="18" charset="0"/>
              </a:rPr>
              <a:t> este un </a:t>
            </a:r>
            <a:r>
              <a:rPr lang="es-PY" sz="3300" kern="100" dirty="0" err="1">
                <a:latin typeface="Calibri" panose="020F0502020204030204" pitchFamily="34" charset="0"/>
                <a:ea typeface="Calibri" panose="020F0502020204030204" pitchFamily="34" charset="0"/>
                <a:cs typeface="Times New Roman" panose="02020603050405020304" pitchFamily="18" charset="0"/>
              </a:rPr>
              <a:t>lichid</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nenewtonian</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pseudoplastic</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neomogen</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reprezentând</a:t>
            </a:r>
            <a:r>
              <a:rPr lang="es-PY" sz="3300" kern="100" dirty="0">
                <a:latin typeface="Calibri" panose="020F0502020204030204" pitchFamily="34" charset="0"/>
                <a:ea typeface="Calibri" panose="020F0502020204030204" pitchFamily="34" charset="0"/>
                <a:cs typeface="Times New Roman" panose="02020603050405020304" pitchFamily="18" charset="0"/>
              </a:rPr>
              <a:t> un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sistem</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dispers</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complex</a:t>
            </a:r>
            <a:r>
              <a:rPr lang="es-PY" sz="3300" kern="100" dirty="0">
                <a:latin typeface="Calibri" panose="020F0502020204030204" pitchFamily="34" charset="0"/>
                <a:ea typeface="Calibri" panose="020F0502020204030204" pitchFamily="34" charset="0"/>
                <a:cs typeface="Times New Roman" panose="02020603050405020304" pitchFamily="18" charset="0"/>
              </a:rPr>
              <a:t>. El </a:t>
            </a:r>
            <a:r>
              <a:rPr lang="es-PY" sz="3300" kern="100" dirty="0" err="1">
                <a:latin typeface="Calibri" panose="020F0502020204030204" pitchFamily="34" charset="0"/>
                <a:ea typeface="Calibri" panose="020F0502020204030204" pitchFamily="34" charset="0"/>
                <a:cs typeface="Times New Roman" panose="02020603050405020304" pitchFamily="18" charset="0"/>
              </a:rPr>
              <a:t>reprezint</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o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suspensie</a:t>
            </a:r>
            <a:r>
              <a:rPr lang="es-PY" sz="3300" kern="100" dirty="0">
                <a:latin typeface="Calibri" panose="020F0502020204030204" pitchFamily="34" charset="0"/>
                <a:ea typeface="Calibri" panose="020F0502020204030204" pitchFamily="34" charset="0"/>
                <a:cs typeface="Times New Roman" panose="02020603050405020304" pitchFamily="18" charset="0"/>
              </a:rPr>
              <a:t> de elemente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celulare</a:t>
            </a:r>
            <a:r>
              <a:rPr lang="es-PY" sz="3300" kern="100" dirty="0">
                <a:latin typeface="Calibri" panose="020F0502020204030204" pitchFamily="34" charset="0"/>
                <a:ea typeface="Calibri" panose="020F0502020204030204" pitchFamily="34" charset="0"/>
                <a:cs typeface="Times New Roman" panose="02020603050405020304" pitchFamily="18" charset="0"/>
              </a:rPr>
              <a:t> (50% din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volumul</a:t>
            </a:r>
            <a:r>
              <a:rPr lang="es-PY" sz="3300" kern="100" dirty="0">
                <a:latin typeface="Calibri" panose="020F0502020204030204" pitchFamily="34" charset="0"/>
                <a:ea typeface="Calibri" panose="020F0502020204030204" pitchFamily="34" charset="0"/>
                <a:cs typeface="Times New Roman" panose="02020603050405020304" pitchFamily="18" charset="0"/>
              </a:rPr>
              <a:t> s</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u) </a:t>
            </a:r>
            <a:r>
              <a:rPr lang="es-PY" sz="3300" kern="100" dirty="0" err="1">
                <a:latin typeface="Calibri" panose="020F0502020204030204" pitchFamily="34" charset="0"/>
                <a:ea typeface="Calibri" panose="020F0502020204030204" pitchFamily="34" charset="0"/>
                <a:cs typeface="Times New Roman" panose="02020603050405020304" pitchFamily="18" charset="0"/>
              </a:rPr>
              <a:t>într</a:t>
            </a:r>
            <a:r>
              <a:rPr lang="es-PY" sz="3300" kern="100" dirty="0">
                <a:latin typeface="Calibri" panose="020F0502020204030204" pitchFamily="34" charset="0"/>
                <a:ea typeface="Calibri" panose="020F0502020204030204" pitchFamily="34" charset="0"/>
                <a:cs typeface="Times New Roman" panose="02020603050405020304" pitchFamily="18" charset="0"/>
              </a:rPr>
              <a:t>-o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solu</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err="1">
                <a:latin typeface="Calibri" panose="020F0502020204030204" pitchFamily="34" charset="0"/>
                <a:ea typeface="Calibri" panose="020F0502020204030204" pitchFamily="34" charset="0"/>
                <a:cs typeface="Times New Roman" panose="02020603050405020304" pitchFamily="18" charset="0"/>
              </a:rPr>
              <a:t>ie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apoas</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(plasma)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electroli</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neelectroli</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substan</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a:latin typeface="Calibri" panose="020F0502020204030204" pitchFamily="34" charset="0"/>
                <a:ea typeface="Calibri" panose="020F0502020204030204" pitchFamily="34" charset="0"/>
                <a:cs typeface="Times New Roman" panose="02020603050405020304" pitchFamily="18" charset="0"/>
              </a:rPr>
              <a:t>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macromoleculare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endParaRPr lang="ro-RO" sz="33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sz="3300" kern="100" dirty="0" err="1">
                <a:latin typeface="Calibri" panose="020F0502020204030204" pitchFamily="34" charset="0"/>
                <a:ea typeface="Calibri" panose="020F0502020204030204" pitchFamily="34" charset="0"/>
                <a:cs typeface="Times New Roman" panose="02020603050405020304" pitchFamily="18" charset="0"/>
              </a:rPr>
              <a:t>Vâscozitatea</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sz="3300" kern="100" dirty="0">
                <a:latin typeface="Calibri" panose="020F0502020204030204" pitchFamily="34" charset="0"/>
                <a:ea typeface="Calibri" panose="020F0502020204030204" pitchFamily="34" charset="0"/>
                <a:cs typeface="Times New Roman" panose="02020603050405020304" pitchFamily="18" charset="0"/>
              </a:rPr>
              <a:t> la 37°C este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aproximativ</a:t>
            </a:r>
            <a:r>
              <a:rPr lang="es-PY" sz="3300" kern="100" dirty="0">
                <a:latin typeface="Calibri" panose="020F0502020204030204" pitchFamily="34" charset="0"/>
                <a:ea typeface="Calibri" panose="020F0502020204030204" pitchFamily="34" charset="0"/>
                <a:cs typeface="Times New Roman" panose="02020603050405020304" pitchFamily="18" charset="0"/>
              </a:rPr>
              <a:t> 3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cP</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adic</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de 4 ori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vâscozitatea</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apei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n-US" sz="3300" kern="100" dirty="0">
                <a:latin typeface="Calibri" panose="020F0502020204030204" pitchFamily="34" charset="0"/>
                <a:ea typeface="Calibri" panose="020F0502020204030204" pitchFamily="34" charset="0"/>
                <a:cs typeface="Times New Roman" panose="02020603050405020304" pitchFamily="18" charset="0"/>
              </a:rPr>
              <a:t>η</a:t>
            </a:r>
            <a:r>
              <a:rPr lang="es-PY" sz="3300" kern="100" dirty="0">
                <a:latin typeface="Calibri" panose="020F0502020204030204" pitchFamily="34" charset="0"/>
                <a:ea typeface="Calibri" panose="020F0502020204030204" pitchFamily="34" charset="0"/>
                <a:cs typeface="Times New Roman" panose="02020603050405020304" pitchFamily="18" charset="0"/>
              </a:rPr>
              <a:t> apa = 0,70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cP</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n-US" sz="3300" kern="100" dirty="0">
                <a:latin typeface="Calibri" panose="020F0502020204030204" pitchFamily="34" charset="0"/>
                <a:ea typeface="Calibri" panose="020F0502020204030204" pitchFamily="34" charset="0"/>
                <a:cs typeface="Times New Roman" panose="02020603050405020304" pitchFamily="18" charset="0"/>
              </a:rPr>
              <a:t>η</a:t>
            </a:r>
            <a:r>
              <a:rPr lang="es-PY" sz="3300" kern="100" dirty="0">
                <a:latin typeface="Calibri" panose="020F0502020204030204" pitchFamily="34" charset="0"/>
                <a:ea typeface="Calibri" panose="020F0502020204030204" pitchFamily="34" charset="0"/>
                <a:cs typeface="Times New Roman" panose="02020603050405020304" pitchFamily="18" charset="0"/>
              </a:rPr>
              <a:t>r/ </a:t>
            </a:r>
            <a:r>
              <a:rPr lang="en-US" sz="3300" kern="100" dirty="0">
                <a:latin typeface="Calibri" panose="020F0502020204030204" pitchFamily="34" charset="0"/>
                <a:ea typeface="Calibri" panose="020F0502020204030204" pitchFamily="34" charset="0"/>
                <a:cs typeface="Times New Roman" panose="02020603050405020304" pitchFamily="18" charset="0"/>
              </a:rPr>
              <a:t>η</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n-US" sz="3300" kern="100" dirty="0">
                <a:latin typeface="Calibri" panose="020F0502020204030204" pitchFamily="34" charset="0"/>
                <a:ea typeface="Calibri" panose="020F0502020204030204" pitchFamily="34" charset="0"/>
                <a:cs typeface="Times New Roman" panose="02020603050405020304" pitchFamily="18" charset="0"/>
              </a:rPr>
              <a:t>η</a:t>
            </a:r>
            <a:r>
              <a:rPr lang="es-PY" sz="3300" kern="100" dirty="0">
                <a:latin typeface="Calibri" panose="020F0502020204030204" pitchFamily="34" charset="0"/>
                <a:ea typeface="Calibri" panose="020F0502020204030204" pitchFamily="34" charset="0"/>
                <a:cs typeface="Times New Roman" panose="02020603050405020304" pitchFamily="18" charset="0"/>
              </a:rPr>
              <a:t> apa = 4. </a:t>
            </a:r>
            <a:endParaRPr lang="ro-RO" sz="33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sz="3300" kern="100" dirty="0" err="1">
                <a:latin typeface="Calibri" panose="020F0502020204030204" pitchFamily="34" charset="0"/>
                <a:ea typeface="Calibri" panose="020F0502020204030204" pitchFamily="34" charset="0"/>
                <a:cs typeface="Times New Roman" panose="02020603050405020304" pitchFamily="18" charset="0"/>
              </a:rPr>
              <a:t>În</a:t>
            </a:r>
            <a:r>
              <a:rPr lang="es-PY" sz="3300" kern="100" dirty="0">
                <a:latin typeface="Calibri" panose="020F0502020204030204" pitchFamily="34" charset="0"/>
                <a:ea typeface="Calibri" panose="020F0502020204030204" pitchFamily="34" charset="0"/>
                <a:cs typeface="Times New Roman" panose="02020603050405020304" pitchFamily="18" charset="0"/>
              </a:rPr>
              <a:t> general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vâscozitatea</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depinde</a:t>
            </a:r>
            <a:r>
              <a:rPr lang="es-PY" sz="3300" kern="100" dirty="0">
                <a:latin typeface="Calibri" panose="020F0502020204030204" pitchFamily="34" charset="0"/>
                <a:ea typeface="Calibri" panose="020F0502020204030204" pitchFamily="34" charset="0"/>
                <a:cs typeface="Times New Roman" panose="02020603050405020304" pitchFamily="18" charset="0"/>
              </a:rPr>
              <a:t>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hematocrit</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viteza</a:t>
            </a:r>
            <a:r>
              <a:rPr lang="es-PY" sz="3300" kern="100" dirty="0">
                <a:latin typeface="Calibri" panose="020F0502020204030204" pitchFamily="34" charset="0"/>
                <a:ea typeface="Calibri" panose="020F0502020204030204" pitchFamily="34" charset="0"/>
                <a:cs typeface="Times New Roman" panose="02020603050405020304" pitchFamily="18" charset="0"/>
              </a:rPr>
              <a:t>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curgere</a:t>
            </a:r>
            <a:r>
              <a:rPr lang="es-PY" sz="3300" kern="100" dirty="0">
                <a:latin typeface="Calibri" panose="020F0502020204030204" pitchFamily="34" charset="0"/>
                <a:ea typeface="Calibri" panose="020F0502020204030204" pitchFamily="34" charset="0"/>
                <a:cs typeface="Times New Roman" panose="02020603050405020304" pitchFamily="18" charset="0"/>
              </a:rPr>
              <a:t>, raza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vasului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temperatur</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Plasma este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cu</a:t>
            </a:r>
            <a:r>
              <a:rPr lang="es-PY" sz="3300" kern="100" dirty="0">
                <a:latin typeface="Calibri" panose="020F0502020204030204" pitchFamily="34" charset="0"/>
                <a:ea typeface="Calibri" panose="020F0502020204030204" pitchFamily="34" charset="0"/>
                <a:cs typeface="Times New Roman" panose="02020603050405020304" pitchFamily="18" charset="0"/>
              </a:rPr>
              <a:t> aproxima</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err="1">
                <a:latin typeface="Calibri" panose="020F0502020204030204" pitchFamily="34" charset="0"/>
                <a:ea typeface="Calibri" panose="020F0502020204030204" pitchFamily="34" charset="0"/>
                <a:cs typeface="Times New Roman" panose="02020603050405020304" pitchFamily="18" charset="0"/>
              </a:rPr>
              <a:t>ie</a:t>
            </a:r>
            <a:r>
              <a:rPr lang="es-PY" sz="3300" kern="100" dirty="0">
                <a:latin typeface="Calibri" panose="020F0502020204030204" pitchFamily="34" charset="0"/>
                <a:ea typeface="Calibri" panose="020F0502020204030204" pitchFamily="34" charset="0"/>
                <a:cs typeface="Times New Roman" panose="02020603050405020304" pitchFamily="18" charset="0"/>
              </a:rPr>
              <a:t> un </a:t>
            </a:r>
            <a:r>
              <a:rPr lang="es-PY" sz="3300" kern="100" dirty="0" err="1">
                <a:latin typeface="Calibri" panose="020F0502020204030204" pitchFamily="34" charset="0"/>
                <a:ea typeface="Calibri" panose="020F0502020204030204" pitchFamily="34" charset="0"/>
                <a:cs typeface="Times New Roman" panose="02020603050405020304" pitchFamily="18" charset="0"/>
              </a:rPr>
              <a:t>lichid</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newtonian</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deci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caracterul</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sz="3300" kern="100" dirty="0">
                <a:latin typeface="Calibri" panose="020F0502020204030204" pitchFamily="34" charset="0"/>
                <a:ea typeface="Calibri" panose="020F0502020204030204" pitchFamily="34" charset="0"/>
                <a:cs typeface="Times New Roman" panose="02020603050405020304" pitchFamily="18" charset="0"/>
              </a:rPr>
              <a:t> de fluid </a:t>
            </a:r>
            <a:r>
              <a:rPr lang="es-PY" sz="3300" kern="100" dirty="0" err="1">
                <a:latin typeface="Calibri" panose="020F0502020204030204" pitchFamily="34" charset="0"/>
                <a:ea typeface="Calibri" panose="020F0502020204030204" pitchFamily="34" charset="0"/>
                <a:cs typeface="Times New Roman" panose="02020603050405020304" pitchFamily="18" charset="0"/>
              </a:rPr>
              <a:t>nenewtonian</a:t>
            </a:r>
            <a:r>
              <a:rPr lang="es-PY" sz="3300" kern="100" dirty="0">
                <a:latin typeface="Calibri" panose="020F0502020204030204" pitchFamily="34" charset="0"/>
                <a:ea typeface="Calibri" panose="020F0502020204030204" pitchFamily="34" charset="0"/>
                <a:cs typeface="Times New Roman" panose="02020603050405020304" pitchFamily="18" charset="0"/>
              </a:rPr>
              <a:t> este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determinat</a:t>
            </a:r>
            <a:r>
              <a:rPr lang="es-PY" sz="3300" kern="100" dirty="0">
                <a:latin typeface="Calibri" panose="020F0502020204030204" pitchFamily="34" charset="0"/>
                <a:ea typeface="Calibri" panose="020F0502020204030204" pitchFamily="34" charset="0"/>
                <a:cs typeface="Times New Roman" panose="02020603050405020304" pitchFamily="18" charset="0"/>
              </a:rPr>
              <a:t>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prezen</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a:latin typeface="Calibri" panose="020F0502020204030204" pitchFamily="34" charset="0"/>
                <a:ea typeface="Calibri" panose="020F0502020204030204" pitchFamily="34" charset="0"/>
                <a:cs typeface="Times New Roman" panose="02020603050405020304" pitchFamily="18" charset="0"/>
              </a:rPr>
              <a:t>a </a:t>
            </a:r>
            <a:r>
              <a:rPr lang="es-PY" sz="3300" kern="100" dirty="0" err="1">
                <a:latin typeface="Calibri" panose="020F0502020204030204" pitchFamily="34" charset="0"/>
                <a:ea typeface="Calibri" panose="020F0502020204030204" pitchFamily="34" charset="0"/>
                <a:cs typeface="Times New Roman" panose="02020603050405020304" pitchFamily="18" charset="0"/>
              </a:rPr>
              <a:t>elementelor</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figurate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endParaRPr lang="ro-RO" sz="33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sz="3300" kern="100" dirty="0" err="1">
                <a:latin typeface="Calibri" panose="020F0502020204030204" pitchFamily="34" charset="0"/>
                <a:ea typeface="Calibri" panose="020F0502020204030204" pitchFamily="34" charset="0"/>
                <a:cs typeface="Times New Roman" panose="02020603050405020304" pitchFamily="18" charset="0"/>
              </a:rPr>
              <a:t>Vâscozitatea</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cre</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te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în</a:t>
            </a:r>
            <a:r>
              <a:rPr lang="es-PY" sz="3300" kern="100" dirty="0">
                <a:latin typeface="Calibri" panose="020F0502020204030204" pitchFamily="34" charset="0"/>
                <a:ea typeface="Calibri" panose="020F0502020204030204" pitchFamily="34" charset="0"/>
                <a:cs typeface="Times New Roman" panose="02020603050405020304" pitchFamily="18" charset="0"/>
              </a:rPr>
              <a:t> intoxica</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err="1">
                <a:latin typeface="Calibri" panose="020F0502020204030204" pitchFamily="34" charset="0"/>
                <a:ea typeface="Calibri" panose="020F0502020204030204" pitchFamily="34" charset="0"/>
                <a:cs typeface="Times New Roman" panose="02020603050405020304" pitchFamily="18" charset="0"/>
              </a:rPr>
              <a:t>iile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cu</a:t>
            </a:r>
            <a:r>
              <a:rPr lang="es-PY" sz="3300" kern="100" dirty="0">
                <a:latin typeface="Calibri" panose="020F0502020204030204" pitchFamily="34" charset="0"/>
                <a:ea typeface="Calibri" panose="020F0502020204030204" pitchFamily="34" charset="0"/>
                <a:cs typeface="Times New Roman" panose="02020603050405020304" pitchFamily="18" charset="0"/>
              </a:rPr>
              <a:t> CO 2 din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cauza</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cre</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err="1">
                <a:latin typeface="Calibri" panose="020F0502020204030204" pitchFamily="34" charset="0"/>
                <a:ea typeface="Calibri" panose="020F0502020204030204" pitchFamily="34" charset="0"/>
                <a:cs typeface="Times New Roman" panose="02020603050405020304" pitchFamily="18" charset="0"/>
              </a:rPr>
              <a:t>terii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volumului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hematiilor</a:t>
            </a:r>
            <a:r>
              <a:rPr lang="es-PY" sz="3300" kern="100" dirty="0">
                <a:latin typeface="Calibri" panose="020F0502020204030204" pitchFamily="34" charset="0"/>
                <a:ea typeface="Calibri" panose="020F0502020204030204" pitchFamily="34" charset="0"/>
                <a:cs typeface="Times New Roman" panose="02020603050405020304" pitchFamily="18" charset="0"/>
              </a:rPr>
              <a:t>. Din </a:t>
            </a:r>
            <a:r>
              <a:rPr lang="es-PY" sz="3300" kern="100" dirty="0" err="1">
                <a:latin typeface="Calibri" panose="020F0502020204030204" pitchFamily="34" charset="0"/>
                <a:ea typeface="Calibri" panose="020F0502020204030204" pitchFamily="34" charset="0"/>
                <a:cs typeface="Times New Roman" panose="02020603050405020304" pitchFamily="18" charset="0"/>
              </a:rPr>
              <a:t>acela</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motiv</a:t>
            </a:r>
            <a:r>
              <a:rPr lang="es-PY" sz="3300" b="1" kern="100" dirty="0">
                <a:solidFill>
                  <a:srgbClr val="EE0000"/>
                </a:solidFill>
                <a:latin typeface="Calibri" panose="020F0502020204030204" pitchFamily="34" charset="0"/>
                <a:ea typeface="Calibri" panose="020F0502020204030204" pitchFamily="34" charset="0"/>
                <a:cs typeface="Times New Roman" panose="02020603050405020304" pitchFamily="18" charset="0"/>
              </a:rPr>
              <a:t>,</a:t>
            </a:r>
            <a:endParaRPr lang="ro-RO" sz="3300"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n-US" sz="3300" b="1" kern="100" dirty="0">
                <a:solidFill>
                  <a:srgbClr val="EE0000"/>
                </a:solidFill>
                <a:latin typeface="Calibri" panose="020F0502020204030204" pitchFamily="34" charset="0"/>
                <a:ea typeface="Calibri" panose="020F0502020204030204" pitchFamily="34" charset="0"/>
                <a:cs typeface="Times New Roman" panose="02020603050405020304" pitchFamily="18" charset="0"/>
              </a:rPr>
              <a:t>η</a:t>
            </a:r>
            <a:r>
              <a:rPr lang="es-PY" sz="3300" b="1" kern="100" dirty="0">
                <a:solidFill>
                  <a:srgbClr val="EE0000"/>
                </a:solidFill>
                <a:latin typeface="Calibri" panose="020F0502020204030204" pitchFamily="34" charset="0"/>
                <a:ea typeface="Calibri" panose="020F0502020204030204" pitchFamily="34" charset="0"/>
                <a:cs typeface="Times New Roman" panose="02020603050405020304" pitchFamily="18" charset="0"/>
              </a:rPr>
              <a:t> venos &gt; </a:t>
            </a:r>
            <a:r>
              <a:rPr lang="en-US" sz="3300" b="1" kern="100" dirty="0">
                <a:solidFill>
                  <a:srgbClr val="EE0000"/>
                </a:solidFill>
                <a:latin typeface="Calibri" panose="020F0502020204030204" pitchFamily="34" charset="0"/>
                <a:ea typeface="Calibri" panose="020F0502020204030204" pitchFamily="34" charset="0"/>
                <a:cs typeface="Times New Roman" panose="02020603050405020304" pitchFamily="18" charset="0"/>
              </a:rPr>
              <a:t>η</a:t>
            </a:r>
            <a:r>
              <a:rPr lang="es-PY" sz="3300" b="1" kern="100" dirty="0">
                <a:solidFill>
                  <a:srgbClr val="EE0000"/>
                </a:solidFill>
                <a:latin typeface="Calibri" panose="020F0502020204030204" pitchFamily="34" charset="0"/>
                <a:ea typeface="Calibri" panose="020F0502020204030204" pitchFamily="34" charset="0"/>
                <a:cs typeface="Times New Roman" panose="02020603050405020304" pitchFamily="18" charset="0"/>
              </a:rPr>
              <a:t> arterial</a:t>
            </a:r>
            <a:endParaRPr lang="ro-RO" sz="33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sz="3300" kern="100" dirty="0" err="1">
                <a:latin typeface="Calibri" panose="020F0502020204030204" pitchFamily="34" charset="0"/>
                <a:ea typeface="Calibri" panose="020F0502020204030204" pitchFamily="34" charset="0"/>
                <a:cs typeface="Times New Roman" panose="02020603050405020304" pitchFamily="18" charset="0"/>
              </a:rPr>
              <a:t>Rezisten</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a:latin typeface="Calibri" panose="020F0502020204030204" pitchFamily="34" charset="0"/>
                <a:ea typeface="Calibri" panose="020F0502020204030204" pitchFamily="34" charset="0"/>
                <a:cs typeface="Times New Roman" panose="02020603050405020304" pitchFamily="18" charset="0"/>
              </a:rPr>
              <a:t>a la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curgere</a:t>
            </a:r>
            <a:r>
              <a:rPr lang="es-PY" sz="3300" kern="100" dirty="0">
                <a:latin typeface="Calibri" panose="020F0502020204030204" pitchFamily="34" charset="0"/>
                <a:ea typeface="Calibri" panose="020F0502020204030204" pitchFamily="34" charset="0"/>
                <a:cs typeface="Times New Roman" panose="02020603050405020304" pitchFamily="18" charset="0"/>
              </a:rPr>
              <a:t> a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a:latin typeface="Cambria Math" panose="02040503050406030204" pitchFamily="18" charset="0"/>
                <a:ea typeface="Calibri" panose="020F0502020204030204" pitchFamily="34" charset="0"/>
                <a:cs typeface="Cambria Math" panose="02040503050406030204" pitchFamily="18" charset="0"/>
              </a:rPr>
              <a:t>ℜ</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deci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sz="3300" kern="100" dirty="0">
                <a:latin typeface="Calibri" panose="020F0502020204030204" pitchFamily="34" charset="0"/>
                <a:ea typeface="Calibri" panose="020F0502020204030204" pitchFamily="34" charset="0"/>
                <a:cs typeface="Times New Roman" panose="02020603050405020304" pitchFamily="18" charset="0"/>
              </a:rPr>
              <a:t> arterial</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cresc</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cu</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vâscozitatea</a:t>
            </a:r>
            <a:r>
              <a:rPr lang="es-PY" sz="3300" kern="100" dirty="0">
                <a:latin typeface="Calibri" panose="020F0502020204030204" pitchFamily="34" charset="0"/>
                <a:ea typeface="Calibri" panose="020F0502020204030204" pitchFamily="34" charset="0"/>
                <a:cs typeface="Times New Roman" panose="02020603050405020304" pitchFamily="18" charset="0"/>
              </a:rPr>
              <a:t>. La o </a:t>
            </a:r>
            <a:r>
              <a:rPr lang="es-PY" sz="3300" kern="100" dirty="0" err="1">
                <a:latin typeface="Calibri" panose="020F0502020204030204" pitchFamily="34" charset="0"/>
                <a:ea typeface="Calibri" panose="020F0502020204030204" pitchFamily="34" charset="0"/>
                <a:cs typeface="Times New Roman" panose="02020603050405020304" pitchFamily="18" charset="0"/>
              </a:rPr>
              <a:t>aceea</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diferen</a:t>
            </a:r>
            <a:r>
              <a:rPr lang="ro-MD" sz="3300" kern="100" dirty="0">
                <a:latin typeface="Calibri" panose="020F0502020204030204" pitchFamily="34" charset="0"/>
                <a:ea typeface="Calibri" panose="020F0502020204030204" pitchFamily="34" charset="0"/>
                <a:cs typeface="Times New Roman" panose="02020603050405020304" pitchFamily="18" charset="0"/>
              </a:rPr>
              <a:t>ță</a:t>
            </a:r>
            <a:r>
              <a:rPr lang="es-PY" sz="3300" kern="100" dirty="0">
                <a:latin typeface="Calibri" panose="020F0502020204030204" pitchFamily="34" charset="0"/>
                <a:ea typeface="Calibri" panose="020F0502020204030204" pitchFamily="34" charset="0"/>
                <a:cs typeface="Times New Roman" panose="02020603050405020304" pitchFamily="18" charset="0"/>
              </a:rPr>
              <a:t>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presiune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între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capetele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vasului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debitul</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sanguin</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într</a:t>
            </a:r>
            <a:r>
              <a:rPr lang="es-PY" sz="3300" kern="100" dirty="0">
                <a:latin typeface="Calibri" panose="020F0502020204030204" pitchFamily="34" charset="0"/>
                <a:ea typeface="Calibri" panose="020F0502020204030204" pitchFamily="34" charset="0"/>
                <a:cs typeface="Times New Roman" panose="02020603050405020304" pitchFamily="18" charset="0"/>
              </a:rPr>
              <a:t>-un vas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a:t>
            </a:r>
            <a:r>
              <a:rPr lang="es-PY" sz="3300" kern="100" dirty="0">
                <a:latin typeface="Calibri" panose="020F0502020204030204" pitchFamily="34" charset="0"/>
                <a:ea typeface="Calibri" panose="020F0502020204030204" pitchFamily="34" charset="0"/>
                <a:cs typeface="Times New Roman" panose="02020603050405020304" pitchFamily="18" charset="0"/>
              </a:rPr>
              <a:t> Q = </a:t>
            </a:r>
            <a:r>
              <a:rPr lang="el-GR" sz="3300" kern="100" dirty="0">
                <a:latin typeface="Calibri" panose="020F0502020204030204" pitchFamily="34" charset="0"/>
                <a:ea typeface="Calibri" panose="020F0502020204030204" pitchFamily="34" charset="0"/>
                <a:cs typeface="Times New Roman" panose="02020603050405020304" pitchFamily="18" charset="0"/>
              </a:rPr>
              <a:t>Δ</a:t>
            </a:r>
            <a:r>
              <a:rPr lang="es-PY" sz="3300" kern="100" dirty="0">
                <a:latin typeface="Calibri" panose="020F0502020204030204" pitchFamily="34" charset="0"/>
                <a:ea typeface="Calibri" panose="020F0502020204030204" pitchFamily="34" charset="0"/>
                <a:cs typeface="Times New Roman" panose="02020603050405020304" pitchFamily="18" charset="0"/>
              </a:rPr>
              <a:t>p/</a:t>
            </a:r>
            <a:r>
              <a:rPr lang="es-PY" sz="3300" kern="100" dirty="0">
                <a:latin typeface="Cambria Math" panose="02040503050406030204" pitchFamily="18" charset="0"/>
                <a:ea typeface="Calibri" panose="020F0502020204030204" pitchFamily="34" charset="0"/>
                <a:cs typeface="Cambria Math" panose="02040503050406030204" pitchFamily="18" charset="0"/>
              </a:rPr>
              <a:t>ℜ</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scade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când</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a:latin typeface="Cambria Math" panose="02040503050406030204" pitchFamily="18" charset="0"/>
                <a:ea typeface="Calibri" panose="020F0502020204030204" pitchFamily="34" charset="0"/>
                <a:cs typeface="Cambria Math" panose="02040503050406030204" pitchFamily="18" charset="0"/>
              </a:rPr>
              <a:t>ℜ</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cre</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te.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exemplu</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în</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extremit</a:t>
            </a:r>
            <a:r>
              <a:rPr lang="ro-MD" sz="3300" kern="100" dirty="0">
                <a:latin typeface="Calibri" panose="020F0502020204030204" pitchFamily="34" charset="0"/>
                <a:ea typeface="Calibri" panose="020F0502020204030204" pitchFamily="34" charset="0"/>
                <a:cs typeface="Times New Roman" panose="02020603050405020304" pitchFamily="18" charset="0"/>
              </a:rPr>
              <a:t>ăț</a:t>
            </a:r>
            <a:r>
              <a:rPr lang="es-PY" sz="3300" kern="100" dirty="0" err="1">
                <a:latin typeface="Calibri" panose="020F0502020204030204" pitchFamily="34" charset="0"/>
                <a:ea typeface="Calibri" panose="020F0502020204030204" pitchFamily="34" charset="0"/>
                <a:cs typeface="Times New Roman" panose="02020603050405020304" pitchFamily="18" charset="0"/>
              </a:rPr>
              <a:t>ile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corpului</a:t>
            </a:r>
            <a:r>
              <a:rPr lang="es-PY" sz="3300" kern="100" dirty="0">
                <a:latin typeface="Calibri" panose="020F0502020204030204" pitchFamily="34" charset="0"/>
                <a:ea typeface="Calibri" panose="020F0502020204030204" pitchFamily="34" charset="0"/>
                <a:cs typeface="Times New Roman" panose="02020603050405020304" pitchFamily="18" charset="0"/>
              </a:rPr>
              <a:t> expuse la </a:t>
            </a:r>
            <a:r>
              <a:rPr lang="es-PY" sz="3300" kern="100" dirty="0" err="1">
                <a:latin typeface="Calibri" panose="020F0502020204030204" pitchFamily="34" charset="0"/>
                <a:ea typeface="Calibri" panose="020F0502020204030204" pitchFamily="34" charset="0"/>
                <a:cs typeface="Times New Roman" panose="02020603050405020304" pitchFamily="18" charset="0"/>
              </a:rPr>
              <a:t>frig</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vâscozitatea</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cre</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te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mult</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datorit</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sc</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derii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temperaturii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deci</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a:latin typeface="Cambria Math" panose="02040503050406030204" pitchFamily="18" charset="0"/>
                <a:ea typeface="Calibri" panose="020F0502020204030204" pitchFamily="34" charset="0"/>
                <a:cs typeface="Cambria Math" panose="02040503050406030204" pitchFamily="18" charset="0"/>
              </a:rPr>
              <a:t>ℜ</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cre</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te </a:t>
            </a:r>
            <a:r>
              <a:rPr lang="ro-MD" sz="3300" kern="100" dirty="0">
                <a:latin typeface="Calibri" panose="020F0502020204030204" pitchFamily="34" charset="0"/>
                <a:ea typeface="Calibri" panose="020F0502020204030204" pitchFamily="34" charset="0"/>
                <a:cs typeface="Times New Roman" panose="02020603050405020304" pitchFamily="18" charset="0"/>
              </a:rPr>
              <a:t>ș</a:t>
            </a:r>
            <a:r>
              <a:rPr lang="es-PY" sz="3300" kern="100" dirty="0">
                <a:latin typeface="Calibri" panose="020F0502020204030204" pitchFamily="34" charset="0"/>
                <a:ea typeface="Calibri" panose="020F0502020204030204" pitchFamily="34" charset="0"/>
                <a:cs typeface="Times New Roman" panose="02020603050405020304" pitchFamily="18" charset="0"/>
              </a:rPr>
              <a:t>i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debitul</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sanguin</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scade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determinând</a:t>
            </a:r>
            <a:r>
              <a:rPr lang="es-PY" sz="3300" kern="100" dirty="0">
                <a:latin typeface="Calibri" panose="020F0502020204030204" pitchFamily="34" charset="0"/>
                <a:ea typeface="Calibri" panose="020F0502020204030204" pitchFamily="34" charset="0"/>
                <a:cs typeface="Times New Roman" panose="02020603050405020304" pitchFamily="18" charset="0"/>
              </a:rPr>
              <a:t> o </a:t>
            </a:r>
            <a:r>
              <a:rPr lang="es-PY" sz="3300" kern="100" dirty="0" err="1">
                <a:latin typeface="Calibri" panose="020F0502020204030204" pitchFamily="34" charset="0"/>
                <a:ea typeface="Calibri" panose="020F0502020204030204" pitchFamily="34" charset="0"/>
                <a:cs typeface="Times New Roman" panose="02020603050405020304" pitchFamily="18" charset="0"/>
              </a:rPr>
              <a:t>hipoxie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sever</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urmat</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a:latin typeface="Calibri" panose="020F0502020204030204" pitchFamily="34" charset="0"/>
                <a:ea typeface="Calibri" panose="020F0502020204030204" pitchFamily="34" charset="0"/>
                <a:cs typeface="Times New Roman" panose="02020603050405020304" pitchFamily="18" charset="0"/>
              </a:rPr>
              <a:t> de </a:t>
            </a:r>
            <a:r>
              <a:rPr lang="es-PY" sz="3300" kern="100" dirty="0" err="1">
                <a:latin typeface="Calibri" panose="020F0502020204030204" pitchFamily="34" charset="0"/>
                <a:ea typeface="Calibri" panose="020F0502020204030204" pitchFamily="34" charset="0"/>
                <a:cs typeface="Times New Roman" panose="02020603050405020304" pitchFamily="18" charset="0"/>
              </a:rPr>
              <a:t>necroza</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ro-MD" sz="3300" kern="100" dirty="0">
                <a:latin typeface="Calibri" panose="020F0502020204030204" pitchFamily="34" charset="0"/>
                <a:ea typeface="Calibri" panose="020F0502020204030204" pitchFamily="34" charset="0"/>
                <a:cs typeface="Times New Roman" panose="02020603050405020304" pitchFamily="18" charset="0"/>
              </a:rPr>
              <a:t>ț</a:t>
            </a:r>
            <a:r>
              <a:rPr lang="es-PY" sz="3300" kern="100" dirty="0" err="1">
                <a:latin typeface="Calibri" panose="020F0502020204030204" pitchFamily="34" charset="0"/>
                <a:ea typeface="Calibri" panose="020F0502020204030204" pitchFamily="34" charset="0"/>
                <a:cs typeface="Times New Roman" panose="02020603050405020304" pitchFamily="18" charset="0"/>
              </a:rPr>
              <a:t>esuturilor</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periferice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r>
              <a:rPr lang="es-PY" sz="3300" kern="100" dirty="0" err="1">
                <a:latin typeface="Calibri" panose="020F0502020204030204" pitchFamily="34" charset="0"/>
                <a:ea typeface="Calibri" panose="020F0502020204030204" pitchFamily="34" charset="0"/>
                <a:cs typeface="Times New Roman" panose="02020603050405020304" pitchFamily="18" charset="0"/>
              </a:rPr>
              <a:t>deger</a:t>
            </a:r>
            <a:r>
              <a:rPr lang="ro-MD" sz="3300" kern="100" dirty="0">
                <a:latin typeface="Calibri" panose="020F0502020204030204" pitchFamily="34" charset="0"/>
                <a:ea typeface="Calibri" panose="020F0502020204030204" pitchFamily="34" charset="0"/>
                <a:cs typeface="Times New Roman" panose="02020603050405020304" pitchFamily="18" charset="0"/>
              </a:rPr>
              <a:t>ă</a:t>
            </a:r>
            <a:r>
              <a:rPr lang="es-PY" sz="3300" kern="100" dirty="0" err="1">
                <a:latin typeface="Calibri" panose="020F0502020204030204" pitchFamily="34" charset="0"/>
                <a:ea typeface="Calibri" panose="020F0502020204030204" pitchFamily="34" charset="0"/>
                <a:cs typeface="Times New Roman" panose="02020603050405020304" pitchFamily="18" charset="0"/>
              </a:rPr>
              <a:t>turile</a:t>
            </a:r>
            <a:r>
              <a:rPr lang="es-PY" sz="3300" kern="100" dirty="0">
                <a:latin typeface="Calibri" panose="020F0502020204030204" pitchFamily="34" charset="0"/>
                <a:ea typeface="Calibri" panose="020F0502020204030204" pitchFamily="34" charset="0"/>
                <a:cs typeface="Times New Roman" panose="02020603050405020304" pitchFamily="18" charset="0"/>
              </a:rPr>
              <a:t>). </a:t>
            </a:r>
            <a:endParaRPr lang="ro-RO" sz="3300"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F7B1EB4F-53A9-F7D0-C56C-DE020F0B3CCC}"/>
              </a:ext>
            </a:extLst>
          </p:cNvPr>
          <p:cNvPicPr>
            <a:picLocks noChangeAspect="1"/>
          </p:cNvPicPr>
          <p:nvPr/>
        </p:nvPicPr>
        <p:blipFill>
          <a:blip r:embed="rId2"/>
          <a:stretch>
            <a:fillRect/>
          </a:stretch>
        </p:blipFill>
        <p:spPr>
          <a:xfrm>
            <a:off x="8996362" y="365125"/>
            <a:ext cx="3000375" cy="1703070"/>
          </a:xfrm>
          <a:prstGeom prst="rect">
            <a:avLst/>
          </a:prstGeom>
        </p:spPr>
      </p:pic>
    </p:spTree>
    <p:extLst>
      <p:ext uri="{BB962C8B-B14F-4D97-AF65-F5344CB8AC3E}">
        <p14:creationId xmlns:p14="http://schemas.microsoft.com/office/powerpoint/2010/main" val="459705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90FD-CAB9-04BD-81F6-D717AF7C3EDB}"/>
              </a:ext>
            </a:extLst>
          </p:cNvPr>
          <p:cNvSpPr>
            <a:spLocks noGrp="1"/>
          </p:cNvSpPr>
          <p:nvPr>
            <p:ph type="title"/>
          </p:nvPr>
        </p:nvSpPr>
        <p:spPr>
          <a:xfrm>
            <a:off x="838200" y="365125"/>
            <a:ext cx="7270820" cy="1325563"/>
          </a:xfrm>
        </p:spPr>
        <p:txBody>
          <a:bodyPr>
            <a:normAutofit fontScale="90000"/>
          </a:bodyPr>
          <a:lstStyle/>
          <a:p>
            <a:r>
              <a:rPr lang="pt-BR" b="1" kern="100" dirty="0">
                <a:latin typeface="Calibri" panose="020F0502020204030204" pitchFamily="34" charset="0"/>
                <a:ea typeface="Calibri" panose="020F0502020204030204" pitchFamily="34" charset="0"/>
                <a:cs typeface="Times New Roman" panose="02020603050405020304" pitchFamily="18" charset="0"/>
              </a:rPr>
              <a:t>Fenomenul de acumulare axial</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 a eritrocitelor </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18075C03-5B05-A8A1-9777-EB7322A0FDE7}"/>
              </a:ext>
            </a:extLst>
          </p:cNvPr>
          <p:cNvSpPr>
            <a:spLocks noGrp="1"/>
          </p:cNvSpPr>
          <p:nvPr>
            <p:ph idx="1"/>
          </p:nvPr>
        </p:nvSpPr>
        <p:spPr>
          <a:xfrm>
            <a:off x="190919" y="1825625"/>
            <a:ext cx="11162881" cy="4351338"/>
          </a:xfrm>
        </p:spPr>
        <p:txBody>
          <a:bodyPr/>
          <a:lstStyle/>
          <a:p>
            <a:r>
              <a:rPr lang="pt-BR" kern="100" dirty="0">
                <a:latin typeface="Calibri" panose="020F0502020204030204" pitchFamily="34" charset="0"/>
                <a:ea typeface="Calibri" panose="020F0502020204030204" pitchFamily="34" charset="0"/>
                <a:cs typeface="Times New Roman" panose="02020603050405020304" pitchFamily="18" charset="0"/>
              </a:rPr>
              <a:t>Atunci când viteza sângelui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hematiile tind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se acumuleze spre centrul tubului, 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rind hematocritul în aceast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zon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mic</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orându-l la perete. Se formeaz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un fel de man</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on de  hematii în regiunea central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înconjurat de plasm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care are vâscozitate mic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acela</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timp, ele se aliniaz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paralel cu direc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de curgere. La viteze mari de curgere se ajunge la satura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hematiile ating gradul maxim de ordonare,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la curgere devine minim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iar vâscozitatea nu mai depinde de viteza sângelui. Comparând profilul de curgere cu cel dat de legea lui Poiseuille se observ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la margini acest profil este respectat în timp ce în centru hematiile au practic aceea</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vitez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1177CC32-3471-B83B-0A08-3ED52C3B4FBC}"/>
              </a:ext>
            </a:extLst>
          </p:cNvPr>
          <p:cNvPicPr>
            <a:picLocks noChangeAspect="1"/>
          </p:cNvPicPr>
          <p:nvPr/>
        </p:nvPicPr>
        <p:blipFill>
          <a:blip r:embed="rId2"/>
          <a:stretch>
            <a:fillRect/>
          </a:stretch>
        </p:blipFill>
        <p:spPr>
          <a:xfrm>
            <a:off x="9593873" y="-41275"/>
            <a:ext cx="2705100" cy="1866900"/>
          </a:xfrm>
          <a:prstGeom prst="rect">
            <a:avLst/>
          </a:prstGeom>
        </p:spPr>
      </p:pic>
    </p:spTree>
    <p:extLst>
      <p:ext uri="{BB962C8B-B14F-4D97-AF65-F5344CB8AC3E}">
        <p14:creationId xmlns:p14="http://schemas.microsoft.com/office/powerpoint/2010/main" val="2615751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47BD-33AC-DCF1-F798-FF62B8A0DEAD}"/>
              </a:ext>
            </a:extLst>
          </p:cNvPr>
          <p:cNvSpPr>
            <a:spLocks noGrp="1"/>
          </p:cNvSpPr>
          <p:nvPr>
            <p:ph type="title"/>
          </p:nvPr>
        </p:nvSpPr>
        <p:spPr/>
        <p:txBody>
          <a:bodyPr/>
          <a:lstStyle/>
          <a:p>
            <a:r>
              <a:rPr lang="pt-BR" b="1" kern="100" dirty="0">
                <a:latin typeface="Calibri" panose="020F0502020204030204" pitchFamily="34" charset="0"/>
                <a:ea typeface="Calibri" panose="020F0502020204030204" pitchFamily="34" charset="0"/>
                <a:cs typeface="Times New Roman" panose="02020603050405020304" pitchFamily="18" charset="0"/>
              </a:rPr>
              <a:t>Viteza de curgere a sângelui </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BB2FF1A0-F762-6D23-5791-1FD3F98625B5}"/>
              </a:ext>
            </a:extLst>
          </p:cNvPr>
          <p:cNvSpPr>
            <a:spLocks noGrp="1"/>
          </p:cNvSpPr>
          <p:nvPr>
            <p:ph idx="1"/>
          </p:nvPr>
        </p:nvSpPr>
        <p:spPr>
          <a:xfrm>
            <a:off x="492369" y="1185705"/>
            <a:ext cx="10861431" cy="4991258"/>
          </a:xfrm>
        </p:spPr>
        <p:txBody>
          <a:bodyPr>
            <a:normAutofit fontScale="850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vâscozit</a:t>
            </a:r>
            <a:r>
              <a:rPr lang="ro-MD" kern="100" dirty="0">
                <a:latin typeface="Calibri" panose="020F0502020204030204" pitchFamily="34" charset="0"/>
                <a:ea typeface="Calibri" panose="020F0502020204030204" pitchFamily="34" charset="0"/>
                <a:cs typeface="Times New Roman" panose="02020603050405020304" pitchFamily="18" charset="0"/>
              </a:rPr>
              <a:t>ăț</a:t>
            </a:r>
            <a:r>
              <a:rPr lang="pt-BR" kern="100" dirty="0">
                <a:latin typeface="Calibri" panose="020F0502020204030204" pitchFamily="34" charset="0"/>
                <a:ea typeface="Calibri" panose="020F0502020204030204" pitchFamily="34" charset="0"/>
                <a:cs typeface="Times New Roman" panose="02020603050405020304" pitchFamily="18" charset="0"/>
              </a:rPr>
              <a:t>ii mari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expulz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rii în pulsuri a sângelui, precum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formei variabile a vaselor sanguine, curgerea sângelui în organism este neuniform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condi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normale, în repaus, curgerea sângelui este turbulent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numai în por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iunea ascendent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aortei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arterei pulmonare (unde Re &gt; 3000). În arterele mari apare o microturbulen</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pt-BR" kern="100" dirty="0">
                <a:latin typeface="Calibri" panose="020F0502020204030204" pitchFamily="34" charset="0"/>
                <a:ea typeface="Calibri" panose="020F0502020204030204" pitchFamily="34" charset="0"/>
                <a:cs typeface="Times New Roman" panose="02020603050405020304" pitchFamily="18" charset="0"/>
              </a:rPr>
              <a:t>, deci o curgere intermediar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între regimul laminar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turbulent (num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rul lui Reynolds este cuprins între 2000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3000); în celelalte vase de sânge curgerea este aproximativ laminar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capilare se produce o deformare a hematiilor, ele curg una câte una. În condi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de efort fizic curgerea poate deveni turbulent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întreaga 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arterele mari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în vena cav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Viteza sângelui este determinat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special de ramificarea vaselor. Trecând de la vasele mari (viteza medie 40 cm/s) la cele mici, viteza scade (în capilare viteza medie este de 1 mm/s). Conform ecua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iei de continuitate, </a:t>
            </a:r>
            <a:r>
              <a:rPr lang="el-GR" kern="100" dirty="0">
                <a:latin typeface="Calibri" panose="020F0502020204030204" pitchFamily="34" charset="0"/>
                <a:ea typeface="Calibri" panose="020F0502020204030204" pitchFamily="34" charset="0"/>
                <a:cs typeface="Times New Roman" panose="02020603050405020304" pitchFamily="18" charset="0"/>
              </a:rPr>
              <a:t>Δ</a:t>
            </a:r>
            <a:r>
              <a:rPr lang="pt-BR" kern="100" dirty="0">
                <a:latin typeface="Calibri" panose="020F0502020204030204" pitchFamily="34" charset="0"/>
                <a:ea typeface="Calibri" panose="020F0502020204030204" pitchFamily="34" charset="0"/>
                <a:cs typeface="Times New Roman" panose="02020603050405020304" pitchFamily="18" charset="0"/>
              </a:rPr>
              <a:t>Sv = constant, dar aria total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capilarelor este de 750 ori mai mare decât aria sec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iunii aortei. Viteza instantanee variaz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regimului pulsatoriu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deformabilit</a:t>
            </a:r>
            <a:r>
              <a:rPr lang="ro-MD" kern="100" dirty="0">
                <a:latin typeface="Calibri" panose="020F0502020204030204" pitchFamily="34" charset="0"/>
                <a:ea typeface="Calibri" panose="020F0502020204030204" pitchFamily="34" charset="0"/>
                <a:cs typeface="Times New Roman" panose="02020603050405020304" pitchFamily="18" charset="0"/>
              </a:rPr>
              <a:t>ăț</a:t>
            </a:r>
            <a:r>
              <a:rPr lang="pt-BR" kern="100" dirty="0">
                <a:latin typeface="Calibri" panose="020F0502020204030204" pitchFamily="34" charset="0"/>
                <a:ea typeface="Calibri" panose="020F0502020204030204" pitchFamily="34" charset="0"/>
                <a:cs typeface="Times New Roman" panose="02020603050405020304" pitchFamily="18" charset="0"/>
              </a:rPr>
              <a:t>ii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ilor.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719066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8999-0617-8F2E-FD35-9F4AF7C26DE3}"/>
              </a:ext>
            </a:extLst>
          </p:cNvPr>
          <p:cNvSpPr>
            <a:spLocks noGrp="1"/>
          </p:cNvSpPr>
          <p:nvPr>
            <p:ph type="title"/>
          </p:nvPr>
        </p:nvSpPr>
        <p:spPr/>
        <p:txBody>
          <a:bodyPr/>
          <a:lstStyle/>
          <a:p>
            <a:r>
              <a:rPr lang="pt-BR" b="1" kern="100" dirty="0">
                <a:latin typeface="Calibri" panose="020F0502020204030204" pitchFamily="34" charset="0"/>
                <a:ea typeface="Calibri" panose="020F0502020204030204" pitchFamily="34" charset="0"/>
                <a:cs typeface="Times New Roman" panose="02020603050405020304" pitchFamily="18" charset="0"/>
              </a:rPr>
              <a:t>Presiunea sângelui </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2E2704AE-7E31-C06F-879B-0096BFD1AB0B}"/>
              </a:ext>
            </a:extLst>
          </p:cNvPr>
          <p:cNvSpPr>
            <a:spLocks noGrp="1"/>
          </p:cNvSpPr>
          <p:nvPr>
            <p:ph idx="1"/>
          </p:nvPr>
        </p:nvSpPr>
        <p:spPr>
          <a:xfrm>
            <a:off x="215202" y="1253330"/>
            <a:ext cx="8577106" cy="5388629"/>
          </a:xfrm>
        </p:spPr>
        <p:txBody>
          <a:bodyPr>
            <a:normAutofit fontScale="92500" lnSpcReduction="20000"/>
          </a:bodyPr>
          <a:lstStyle/>
          <a:p>
            <a:r>
              <a:rPr lang="pt-BR" kern="100" dirty="0">
                <a:latin typeface="Calibri" panose="020F0502020204030204" pitchFamily="34" charset="0"/>
                <a:ea typeface="Calibri" panose="020F0502020204030204" pitchFamily="34" charset="0"/>
                <a:cs typeface="Times New Roman" panose="02020603050405020304" pitchFamily="18" charset="0"/>
              </a:rPr>
              <a:t>Sângele este expulzat în circula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în timpul sistolei ventriculare; în acest timp presiunea din 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devine egal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cu cea din ventriculul stâng. Presiunea mare determin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dilatarea aortei. Debitul în 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în ejec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rapid</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scade în ejec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lent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mâne egal cu zero dup</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închiderea valvei aortice. 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elasticit</a:t>
            </a:r>
            <a:r>
              <a:rPr lang="ro-MD" kern="100" dirty="0">
                <a:latin typeface="Calibri" panose="020F0502020204030204" pitchFamily="34" charset="0"/>
                <a:ea typeface="Calibri" panose="020F0502020204030204" pitchFamily="34" charset="0"/>
                <a:cs typeface="Times New Roman" panose="02020603050405020304" pitchFamily="18" charset="0"/>
              </a:rPr>
              <a:t>ăț</a:t>
            </a:r>
            <a:r>
              <a:rPr lang="pt-BR" kern="100" dirty="0">
                <a:latin typeface="Calibri" panose="020F0502020204030204" pitchFamily="34" charset="0"/>
                <a:ea typeface="Calibri" panose="020F0502020204030204" pitchFamily="34" charset="0"/>
                <a:cs typeface="Times New Roman" panose="02020603050405020304" pitchFamily="18" charset="0"/>
              </a:rPr>
              <a:t>ii mari a peretelui aortic, în timpul sistolei se acumuleaz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regiunea proximal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o mare cantitate de sânge. El este trimis apoi spre periferie 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reac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iei elastice a aortei de revenire la forma netensionat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determinând deci sc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derea presiunii. </a:t>
            </a:r>
            <a:r>
              <a:rPr lang="es-PY" kern="100" dirty="0" err="1">
                <a:latin typeface="Calibri" panose="020F0502020204030204" pitchFamily="34" charset="0"/>
                <a:ea typeface="Calibri" panose="020F0502020204030204" pitchFamily="34" charset="0"/>
                <a:cs typeface="Times New Roman" panose="02020603050405020304" pitchFamily="18" charset="0"/>
              </a:rPr>
              <a:t>Astfel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peretele</a:t>
            </a:r>
            <a:r>
              <a:rPr lang="es-PY" kern="100" dirty="0">
                <a:latin typeface="Calibri" panose="020F0502020204030204" pitchFamily="34" charset="0"/>
                <a:ea typeface="Calibri" panose="020F0502020204030204" pitchFamily="34" charset="0"/>
                <a:cs typeface="Times New Roman" panose="02020603050405020304" pitchFamily="18" charset="0"/>
              </a:rPr>
              <a:t> vascular se </a:t>
            </a:r>
            <a:r>
              <a:rPr lang="es-PY" kern="100" dirty="0" err="1">
                <a:latin typeface="Calibri" panose="020F0502020204030204" pitchFamily="34" charset="0"/>
                <a:ea typeface="Calibri" panose="020F0502020204030204" pitchFamily="34" charset="0"/>
                <a:cs typeface="Times New Roman" panose="02020603050405020304" pitchFamily="18" charset="0"/>
              </a:rPr>
              <a:t>comport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ca un </a:t>
            </a:r>
            <a:r>
              <a:rPr lang="es-PY" kern="100" dirty="0" err="1">
                <a:latin typeface="Calibri" panose="020F0502020204030204" pitchFamily="34" charset="0"/>
                <a:ea typeface="Calibri" panose="020F0502020204030204" pitchFamily="34" charset="0"/>
                <a:cs typeface="Times New Roman" panose="02020603050405020304" pitchFamily="18" charset="0"/>
              </a:rPr>
              <a:t>acumulator</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energie</a:t>
            </a:r>
            <a:r>
              <a:rPr lang="es-PY" kern="100" dirty="0">
                <a:latin typeface="Calibri" panose="020F0502020204030204" pitchFamily="34" charset="0"/>
                <a:ea typeface="Calibri" panose="020F0502020204030204" pitchFamily="34" charset="0"/>
                <a:cs typeface="Times New Roman" panose="02020603050405020304" pitchFamily="18" charset="0"/>
              </a:rPr>
              <a:t>, care se </a:t>
            </a:r>
            <a:r>
              <a:rPr lang="es-PY" kern="100" dirty="0" err="1">
                <a:latin typeface="Calibri" panose="020F0502020204030204" pitchFamily="34" charset="0"/>
                <a:ea typeface="Calibri" panose="020F0502020204030204" pitchFamily="34" charset="0"/>
                <a:cs typeface="Times New Roman" panose="02020603050405020304" pitchFamily="18" charset="0"/>
              </a:rPr>
              <a:t>încarc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sistol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se </a:t>
            </a:r>
            <a:r>
              <a:rPr lang="es-PY" kern="100" dirty="0" err="1">
                <a:latin typeface="Calibri" panose="020F0502020204030204" pitchFamily="34" charset="0"/>
                <a:ea typeface="Calibri" panose="020F0502020204030204" pitchFamily="34" charset="0"/>
                <a:cs typeface="Times New Roman" panose="02020603050405020304" pitchFamily="18" charset="0"/>
              </a:rPr>
              <a:t>descarc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diastol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Undele</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debit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t>
            </a:r>
            <a:r>
              <a:rPr lang="es-PY" kern="100" dirty="0">
                <a:latin typeface="Calibri" panose="020F0502020204030204" pitchFamily="34" charset="0"/>
                <a:ea typeface="Calibri" panose="020F0502020204030204" pitchFamily="34" charset="0"/>
                <a:cs typeface="Times New Roman" panose="02020603050405020304" pitchFamily="18" charset="0"/>
              </a:rPr>
              <a:t> sunt </a:t>
            </a:r>
            <a:r>
              <a:rPr lang="es-PY" kern="100" dirty="0" err="1">
                <a:latin typeface="Calibri" panose="020F0502020204030204" pitchFamily="34" charset="0"/>
                <a:ea typeface="Calibri" panose="020F0502020204030204" pitchFamily="34" charset="0"/>
                <a:cs typeface="Times New Roman" panose="02020603050405020304" pitchFamily="18" charset="0"/>
              </a:rPr>
              <a:t>defazate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Se produce în acest fel o uniformizare a undei debitului, curgerea devenind aproape continu</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zonele distale. </a:t>
            </a:r>
            <a:r>
              <a:rPr lang="es-PY" kern="100" dirty="0">
                <a:latin typeface="Calibri" panose="020F0502020204030204" pitchFamily="34" charset="0"/>
                <a:ea typeface="Calibri" panose="020F0502020204030204" pitchFamily="34" charset="0"/>
                <a:cs typeface="Times New Roman" panose="02020603050405020304" pitchFamily="18" charset="0"/>
              </a:rPr>
              <a:t>Se </a:t>
            </a:r>
            <a:r>
              <a:rPr lang="es-PY" kern="100" dirty="0" err="1">
                <a:latin typeface="Calibri" panose="020F0502020204030204" pitchFamily="34" charset="0"/>
                <a:ea typeface="Calibri" panose="020F0502020204030204" pitchFamily="34" charset="0"/>
                <a:cs typeface="Times New Roman" panose="02020603050405020304" pitchFamily="18" charset="0"/>
              </a:rPr>
              <a:t>consider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kern="100" dirty="0">
                <a:latin typeface="Calibri" panose="020F0502020204030204" pitchFamily="34" charset="0"/>
                <a:ea typeface="Calibri" panose="020F0502020204030204" pitchFamily="34" charset="0"/>
                <a:cs typeface="Times New Roman" panose="02020603050405020304" pitchFamily="18" charset="0"/>
              </a:rPr>
              <a:t> la </a:t>
            </a:r>
            <a:r>
              <a:rPr lang="es-PY" kern="100" dirty="0" err="1">
                <a:latin typeface="Calibri" panose="020F0502020204030204" pitchFamily="34" charset="0"/>
                <a:ea typeface="Calibri" panose="020F0502020204030204" pitchFamily="34" charset="0"/>
                <a:cs typeface="Times New Roman" panose="02020603050405020304" pitchFamily="18" charset="0"/>
              </a:rPr>
              <a:t>nivelul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aortei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cu</a:t>
            </a:r>
            <a:r>
              <a:rPr lang="es-PY" kern="100" dirty="0">
                <a:latin typeface="Calibri" panose="020F0502020204030204" pitchFamily="34" charset="0"/>
                <a:ea typeface="Calibri" panose="020F0502020204030204" pitchFamily="34" charset="0"/>
                <a:cs typeface="Times New Roman" panose="02020603050405020304" pitchFamily="18" charset="0"/>
              </a:rPr>
              <a:t> un nivel </a:t>
            </a:r>
            <a:r>
              <a:rPr lang="es-PY" kern="100" dirty="0" err="1">
                <a:latin typeface="Calibri" panose="020F0502020204030204" pitchFamily="34" charset="0"/>
                <a:ea typeface="Calibri" panose="020F0502020204030204" pitchFamily="34" charset="0"/>
                <a:cs typeface="Times New Roman" panose="02020603050405020304" pitchFamily="18" charset="0"/>
              </a:rPr>
              <a:t>oscilant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între</a:t>
            </a:r>
            <a:r>
              <a:rPr lang="es-PY" kern="100" dirty="0">
                <a:latin typeface="Calibri" panose="020F0502020204030204" pitchFamily="34" charset="0"/>
                <a:ea typeface="Calibri" panose="020F0502020204030204" pitchFamily="34" charset="0"/>
                <a:cs typeface="Times New Roman" panose="02020603050405020304" pitchFamily="18" charset="0"/>
              </a:rPr>
              <a:t> 80-120 Torr </a:t>
            </a:r>
            <a:r>
              <a:rPr lang="es-PY" kern="100" dirty="0" err="1">
                <a:latin typeface="Calibri" panose="020F0502020204030204" pitchFamily="34" charset="0"/>
                <a:ea typeface="Calibri" panose="020F0502020204030204" pitchFamily="34" charset="0"/>
                <a:cs typeface="Times New Roman" panose="02020603050405020304" pitchFamily="18" charset="0"/>
              </a:rPr>
              <a:t>sau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valoarea</a:t>
            </a:r>
            <a:r>
              <a:rPr lang="es-PY" kern="100" dirty="0">
                <a:latin typeface="Calibri" panose="020F0502020204030204" pitchFamily="34" charset="0"/>
                <a:ea typeface="Calibri" panose="020F0502020204030204" pitchFamily="34" charset="0"/>
                <a:cs typeface="Times New Roman" panose="02020603050405020304" pitchFamily="18" charset="0"/>
              </a:rPr>
              <a:t> medie 100 Torr (1 Torr = 1 </a:t>
            </a:r>
            <a:r>
              <a:rPr lang="es-PY" kern="100" dirty="0" err="1">
                <a:latin typeface="Calibri" panose="020F0502020204030204" pitchFamily="34" charset="0"/>
                <a:ea typeface="Calibri" panose="020F0502020204030204" pitchFamily="34" charset="0"/>
                <a:cs typeface="Times New Roman" panose="02020603050405020304" pitchFamily="18" charset="0"/>
              </a:rPr>
              <a:t>mmHg</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A418A2C6-2237-798A-AD48-16E37B448F28}"/>
              </a:ext>
            </a:extLst>
          </p:cNvPr>
          <p:cNvPicPr>
            <a:picLocks noChangeAspect="1"/>
          </p:cNvPicPr>
          <p:nvPr/>
        </p:nvPicPr>
        <p:blipFill>
          <a:blip r:embed="rId2"/>
          <a:stretch>
            <a:fillRect/>
          </a:stretch>
        </p:blipFill>
        <p:spPr>
          <a:xfrm>
            <a:off x="8882847" y="638175"/>
            <a:ext cx="3228975" cy="2790825"/>
          </a:xfrm>
          <a:prstGeom prst="rect">
            <a:avLst/>
          </a:prstGeom>
        </p:spPr>
      </p:pic>
    </p:spTree>
    <p:extLst>
      <p:ext uri="{BB962C8B-B14F-4D97-AF65-F5344CB8AC3E}">
        <p14:creationId xmlns:p14="http://schemas.microsoft.com/office/powerpoint/2010/main" val="35571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C4EAD-9A56-19F0-F7A1-7752648AFABC}"/>
              </a:ext>
            </a:extLst>
          </p:cNvPr>
          <p:cNvSpPr>
            <a:spLocks noGrp="1"/>
          </p:cNvSpPr>
          <p:nvPr>
            <p:ph idx="1"/>
          </p:nvPr>
        </p:nvSpPr>
        <p:spPr/>
        <p:txBody>
          <a:bodyPr>
            <a:normAutofit fontScale="700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Figura arat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varia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presiunii în lungul traseului sângelui.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apoi venoas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scad progresiv pân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aproape de anulare în vena cav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Varia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nu este liniar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Cea mai mare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dere se produce în arteriole, unde se amortizeaz</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i varia</a:t>
            </a:r>
            <a:r>
              <a:rPr lang="en-US" kern="100" dirty="0">
                <a:latin typeface="Calibri" panose="020F0502020204030204" pitchFamily="34" charset="0"/>
                <a:ea typeface="Calibri" panose="020F0502020204030204" pitchFamily="34" charset="0"/>
                <a:cs typeface="Times New Roman" panose="020206030504050203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iile ciclice datorate 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iilor cardiace. Aceasta se datoreaz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ei hidraulice mari, </a:t>
            </a:r>
            <a:r>
              <a:rPr lang="pt-BR" kern="100" dirty="0">
                <a:latin typeface="Cambria Math" panose="02040503050406030204" pitchFamily="18" charset="0"/>
                <a:ea typeface="Calibri" panose="020F0502020204030204" pitchFamily="34" charset="0"/>
                <a:cs typeface="Cambria Math" panose="02040503050406030204" pitchFamily="18" charset="0"/>
              </a:rPr>
              <a:t>ℜ</a:t>
            </a:r>
            <a:r>
              <a:rPr lang="pt-BR" kern="100" dirty="0">
                <a:latin typeface="Calibri" panose="020F0502020204030204" pitchFamily="34" charset="0"/>
                <a:ea typeface="Calibri" panose="020F0502020204030204" pitchFamily="34" charset="0"/>
                <a:cs typeface="Times New Roman" panose="02020603050405020304" pitchFamily="18" charset="0"/>
              </a:rPr>
              <a:t>, a arteriolelor: </a:t>
            </a:r>
            <a:r>
              <a:rPr lang="en-US" kern="100" dirty="0">
                <a:latin typeface="Calibri" panose="020F0502020204030204" pitchFamily="34" charset="0"/>
                <a:ea typeface="Calibri" panose="020F0502020204030204" pitchFamily="34" charset="0"/>
                <a:cs typeface="Times New Roman" panose="02020603050405020304" pitchFamily="18" charset="0"/>
              </a:rPr>
              <a:t>Δ</a:t>
            </a:r>
            <a:r>
              <a:rPr lang="pt-BR" kern="100" dirty="0">
                <a:latin typeface="Calibri" panose="020F0502020204030204" pitchFamily="34" charset="0"/>
                <a:ea typeface="Calibri" panose="020F0502020204030204" pitchFamily="34" charset="0"/>
                <a:cs typeface="Times New Roman" panose="02020603050405020304" pitchFamily="18" charset="0"/>
              </a:rPr>
              <a:t>p = </a:t>
            </a:r>
            <a:r>
              <a:rPr lang="pt-BR" kern="100" dirty="0">
                <a:latin typeface="Cambria Math" panose="02040503050406030204" pitchFamily="18" charset="0"/>
                <a:ea typeface="Calibri" panose="020F0502020204030204" pitchFamily="34" charset="0"/>
                <a:cs typeface="Cambria Math" panose="02040503050406030204" pitchFamily="18" charset="0"/>
              </a:rPr>
              <a:t>ℜ</a:t>
            </a:r>
            <a:r>
              <a:rPr lang="pt-BR" kern="100" dirty="0">
                <a:latin typeface="Calibri" panose="020F0502020204030204" pitchFamily="34" charset="0"/>
                <a:ea typeface="Calibri" panose="020F0502020204030204" pitchFamily="34" charset="0"/>
                <a:cs typeface="Times New Roman" panose="02020603050405020304" pitchFamily="18" charset="0"/>
              </a:rPr>
              <a:t> Q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Dar </a:t>
            </a:r>
            <a:r>
              <a:rPr lang="pt-BR" kern="100" dirty="0">
                <a:latin typeface="Cambria Math" panose="02040503050406030204" pitchFamily="18" charset="0"/>
                <a:ea typeface="Calibri" panose="020F0502020204030204" pitchFamily="34" charset="0"/>
                <a:cs typeface="Cambria Math" panose="02040503050406030204" pitchFamily="18" charset="0"/>
              </a:rPr>
              <a:t>ℜ</a:t>
            </a:r>
            <a:r>
              <a:rPr lang="pt-BR"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mbria Math" panose="02040503050406030204" pitchFamily="18" charset="0"/>
                <a:ea typeface="Calibri" panose="020F0502020204030204" pitchFamily="34" charset="0"/>
                <a:cs typeface="Cambria Math" panose="020405030504060302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 1/R4, deci cre</a:t>
            </a:r>
            <a:r>
              <a:rPr lang="ro-MD" kern="100" dirty="0">
                <a:latin typeface="Calibri" panose="020F0502020204030204" pitchFamily="34" charset="0"/>
                <a:ea typeface="Calibri" panose="020F0502020204030204" pitchFamily="34" charset="0"/>
                <a:cs typeface="Times New Roman" panose="02020603050405020304" pitchFamily="18" charset="0"/>
              </a:rPr>
              <a:t>șț</a:t>
            </a:r>
            <a:r>
              <a:rPr lang="pt-BR" kern="100" dirty="0">
                <a:latin typeface="Calibri" panose="020F0502020204030204" pitchFamily="34" charset="0"/>
                <a:ea typeface="Calibri" panose="020F0502020204030204" pitchFamily="34" charset="0"/>
                <a:cs typeface="Times New Roman" panose="02020603050405020304" pitchFamily="18" charset="0"/>
              </a:rPr>
              <a:t>e mult în arteriole.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medie se </a:t>
            </a:r>
            <a:r>
              <a:rPr lang="es-PY" kern="100" dirty="0" err="1">
                <a:latin typeface="Calibri" panose="020F0502020204030204" pitchFamily="34" charset="0"/>
                <a:ea typeface="Calibri" panose="020F0502020204030204" pitchFamily="34" charset="0"/>
                <a:cs typeface="Times New Roman" panose="02020603050405020304" pitchFamily="18" charset="0"/>
              </a:rPr>
              <a:t>ob</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ine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prin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medierea</a:t>
            </a:r>
            <a:r>
              <a:rPr lang="es-PY" kern="100" dirty="0">
                <a:latin typeface="Calibri" panose="020F0502020204030204" pitchFamily="34" charset="0"/>
                <a:ea typeface="Calibri" panose="020F0502020204030204" pitchFamily="34" charset="0"/>
                <a:cs typeface="Times New Roman" panose="02020603050405020304" pitchFamily="18" charset="0"/>
              </a:rPr>
              <a:t> pe un </a:t>
            </a:r>
            <a:r>
              <a:rPr lang="es-PY" kern="100" dirty="0" err="1">
                <a:latin typeface="Calibri" panose="020F0502020204030204" pitchFamily="34" charset="0"/>
                <a:ea typeface="Calibri" panose="020F0502020204030204" pitchFamily="34" charset="0"/>
                <a:cs typeface="Times New Roman" panose="02020603050405020304" pitchFamily="18" charset="0"/>
              </a:rPr>
              <a:t>ciclu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cardiac</a:t>
            </a:r>
            <a:r>
              <a:rPr lang="es-PY" kern="100" dirty="0">
                <a:latin typeface="Calibri" panose="020F0502020204030204" pitchFamily="34" charset="0"/>
                <a:ea typeface="Calibri" panose="020F0502020204030204" pitchFamily="34" charset="0"/>
                <a:cs typeface="Times New Roman" panose="02020603050405020304" pitchFamily="18" charset="0"/>
              </a:rPr>
              <a:t> a </a:t>
            </a:r>
            <a:r>
              <a:rPr lang="es-PY" kern="100" dirty="0" err="1">
                <a:latin typeface="Calibri" panose="020F0502020204030204" pitchFamily="34" charset="0"/>
                <a:ea typeface="Calibri" panose="020F0502020204030204" pitchFamily="34" charset="0"/>
                <a:cs typeface="Times New Roman" panose="02020603050405020304" pitchFamily="18" charset="0"/>
              </a:rPr>
              <a:t>presiunii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instantanee</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Conform legii Laplace, tensiunea dezvoltat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arteriali este foarte mare, în timp ce pere</a:t>
            </a:r>
            <a:r>
              <a:rPr lang="ro-MD" kern="100" dirty="0">
                <a:latin typeface="Calibri" panose="020F0502020204030204" pitchFamily="34" charset="0"/>
                <a:ea typeface="Calibri" panose="020F0502020204030204" pitchFamily="34" charset="0"/>
                <a:cs typeface="Times New Roman" panose="02020603050405020304" pitchFamily="18" charset="0"/>
              </a:rPr>
              <a:t>ți</a:t>
            </a:r>
            <a:r>
              <a:rPr lang="pt-BR" kern="100" dirty="0">
                <a:latin typeface="Calibri" panose="020F0502020204030204" pitchFamily="34" charset="0"/>
                <a:ea typeface="Calibri" panose="020F0502020204030204" pitchFamily="34" charset="0"/>
                <a:cs typeface="Times New Roman" panose="02020603050405020304" pitchFamily="18" charset="0"/>
              </a:rPr>
              <a:t>i capilarelor trebuie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suporte tensiuni foarte mici. Pentru o presiune sistolic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120 mmHg, presiunea sângelui la intrarea în sistemul capilar este de ordinul a 50 mmHg (aproape jum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tate din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maxim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dar tensiunea în pere</a:t>
            </a:r>
            <a:r>
              <a:rPr lang="en-US" kern="100" dirty="0">
                <a:latin typeface="Calibri" panose="020F0502020204030204" pitchFamily="34" charset="0"/>
                <a:ea typeface="Calibri" panose="020F0502020204030204" pitchFamily="34" charset="0"/>
                <a:cs typeface="Times New Roman" panose="020206030504050203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i este redus</a:t>
            </a:r>
            <a:r>
              <a:rPr lang="ro-MD" kern="100" dirty="0">
                <a:latin typeface="Calibri" panose="020F0502020204030204" pitchFamily="34" charset="0"/>
                <a:ea typeface="Calibri" panose="020F0502020204030204" pitchFamily="34" charset="0"/>
                <a:cs typeface="Times New Roman" panose="02020603050405020304" pitchFamily="18" charset="0"/>
              </a:rPr>
              <a:t>ă </a:t>
            </a:r>
            <a:r>
              <a:rPr lang="pt-BR" kern="100" dirty="0">
                <a:latin typeface="Calibri" panose="020F0502020204030204" pitchFamily="34" charset="0"/>
                <a:ea typeface="Calibri" panose="020F0502020204030204" pitchFamily="34" charset="0"/>
                <a:cs typeface="Times New Roman" panose="02020603050405020304" pitchFamily="18" charset="0"/>
              </a:rPr>
              <a:t>datorit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razei mici a capilarelor. De aceea, arterele con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in mai multe fibre de colagen, care le confer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rezisten</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pt-BR" kern="100" dirty="0">
                <a:latin typeface="Calibri" panose="020F0502020204030204" pitchFamily="34" charset="0"/>
                <a:ea typeface="Calibri" panose="020F0502020204030204" pitchFamily="34" charset="0"/>
                <a:cs typeface="Times New Roman" panose="02020603050405020304" pitchFamily="18" charset="0"/>
              </a:rPr>
              <a:t> sporit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la tensiuni mari (protec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contra anevrismului).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BB749518-B44F-2FD2-0FCD-1C9894AFF184}"/>
              </a:ext>
            </a:extLst>
          </p:cNvPr>
          <p:cNvPicPr>
            <a:picLocks noChangeAspect="1"/>
          </p:cNvPicPr>
          <p:nvPr/>
        </p:nvPicPr>
        <p:blipFill>
          <a:blip r:embed="rId2"/>
          <a:stretch>
            <a:fillRect/>
          </a:stretch>
        </p:blipFill>
        <p:spPr>
          <a:xfrm>
            <a:off x="8621591" y="896815"/>
            <a:ext cx="3228975" cy="2790825"/>
          </a:xfrm>
          <a:prstGeom prst="rect">
            <a:avLst/>
          </a:prstGeom>
        </p:spPr>
      </p:pic>
    </p:spTree>
    <p:extLst>
      <p:ext uri="{BB962C8B-B14F-4D97-AF65-F5344CB8AC3E}">
        <p14:creationId xmlns:p14="http://schemas.microsoft.com/office/powerpoint/2010/main" val="1565250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6915-848E-DDDE-21E6-F2708E931DE7}"/>
              </a:ext>
            </a:extLst>
          </p:cNvPr>
          <p:cNvSpPr>
            <a:spLocks noGrp="1"/>
          </p:cNvSpPr>
          <p:nvPr>
            <p:ph type="title"/>
          </p:nvPr>
        </p:nvSpPr>
        <p:spPr/>
        <p:txBody>
          <a:bodyPr/>
          <a:lstStyle/>
          <a:p>
            <a:r>
              <a:rPr lang="pt-BR" b="1" kern="100" dirty="0">
                <a:latin typeface="Calibri" panose="020F0502020204030204" pitchFamily="34" charset="0"/>
                <a:ea typeface="Calibri" panose="020F0502020204030204" pitchFamily="34" charset="0"/>
                <a:cs typeface="Times New Roman" panose="02020603050405020304" pitchFamily="18" charset="0"/>
              </a:rPr>
              <a:t>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surarea presiunii arteriale </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26795308-FD52-767D-C963-06053E5FD84E}"/>
              </a:ext>
            </a:extLst>
          </p:cNvPr>
          <p:cNvSpPr>
            <a:spLocks noGrp="1"/>
          </p:cNvSpPr>
          <p:nvPr>
            <p:ph idx="1"/>
          </p:nvPr>
        </p:nvSpPr>
        <p:spPr>
          <a:xfrm>
            <a:off x="315685" y="2026592"/>
            <a:ext cx="10515600" cy="4351338"/>
          </a:xfrm>
        </p:spPr>
        <p:txBody>
          <a:bodyPr>
            <a:normAutofit fontScale="55000" lnSpcReduction="20000"/>
          </a:bodyPr>
          <a:lstStyle/>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 poate fi 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surat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direct sau indirect. Metoda direct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const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introducerea în arter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unei sonde (cateter) prev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zut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cu un manometru miniaturizat. Se folose</a:t>
            </a:r>
            <a:r>
              <a:rPr lang="en-US" kern="100" dirty="0">
                <a:latin typeface="Calibri" panose="020F0502020204030204" pitchFamily="34" charset="0"/>
                <a:ea typeface="Calibri" panose="020F0502020204030204" pitchFamily="34" charset="0"/>
                <a:cs typeface="Times New Roman" panose="020206030504050203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te rar, în serviciile de reanimare. 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variaz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cursul ciclului cardiac.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 Por</a:t>
            </a:r>
            <a:r>
              <a:rPr lang="en-US" kern="100" dirty="0">
                <a:latin typeface="Calibri" panose="020F0502020204030204" pitchFamily="34" charset="0"/>
                <a:ea typeface="Calibri" panose="020F0502020204030204" pitchFamily="34" charset="0"/>
                <a:cs typeface="Times New Roman" panose="02020603050405020304" pitchFamily="18" charset="0"/>
              </a:rPr>
              <a:t></a:t>
            </a:r>
            <a:r>
              <a:rPr lang="pt-BR" kern="100" dirty="0">
                <a:latin typeface="Calibri" panose="020F0502020204030204" pitchFamily="34" charset="0"/>
                <a:ea typeface="Calibri" panose="020F0502020204030204" pitchFamily="34" charset="0"/>
                <a:cs typeface="Times New Roman" panose="02020603050405020304" pitchFamily="18" charset="0"/>
              </a:rPr>
              <a:t>iunea ascendent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începe în momentul deschiderii valvei sigmoide aortice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p</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trunderii sângelui în artere, ai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ror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 sunt destin</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înmagazineaz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energie poten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elastic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maxim</a:t>
            </a:r>
            <a:r>
              <a:rPr lang="en-US" kern="100" dirty="0">
                <a:latin typeface="Calibri" panose="020F0502020204030204" pitchFamily="34" charset="0"/>
                <a:ea typeface="Calibri" panose="020F0502020204030204" pitchFamily="34" charset="0"/>
                <a:cs typeface="Times New Roman" panose="02020603050405020304" pitchFamily="18" charset="0"/>
              </a:rPr>
              <a:t></a:t>
            </a:r>
            <a:r>
              <a:rPr lang="es-PY" kern="100" dirty="0">
                <a:latin typeface="Calibri" panose="020F0502020204030204" pitchFamily="34" charset="0"/>
                <a:ea typeface="Calibri" panose="020F0502020204030204" pitchFamily="34" charset="0"/>
                <a:cs typeface="Times New Roman" panose="02020603050405020304" pitchFamily="18" charset="0"/>
              </a:rPr>
              <a:t> este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sistolic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La </a:t>
            </a:r>
            <a:r>
              <a:rPr lang="es-PY" kern="100" dirty="0" err="1">
                <a:latin typeface="Calibri" panose="020F0502020204030204" pitchFamily="34" charset="0"/>
                <a:ea typeface="Calibri" panose="020F0502020204030204" pitchFamily="34" charset="0"/>
                <a:cs typeface="Times New Roman" panose="02020603050405020304" pitchFamily="18" charset="0"/>
              </a:rPr>
              <a:t>sfâr</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err="1">
                <a:latin typeface="Calibri" panose="020F0502020204030204" pitchFamily="34" charset="0"/>
                <a:ea typeface="Calibri" panose="020F0502020204030204" pitchFamily="34" charset="0"/>
                <a:cs typeface="Times New Roman" panose="02020603050405020304" pitchFamily="18" charset="0"/>
              </a:rPr>
              <a:t>itul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sistolei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ventriculare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înainte</a:t>
            </a:r>
            <a:r>
              <a:rPr lang="es-PY" kern="100" dirty="0">
                <a:latin typeface="Calibri" panose="020F0502020204030204" pitchFamily="34" charset="0"/>
                <a:ea typeface="Calibri" panose="020F0502020204030204" pitchFamily="34" charset="0"/>
                <a:cs typeface="Times New Roman" panose="02020603050405020304" pitchFamily="18" charset="0"/>
              </a:rPr>
              <a:t> de </a:t>
            </a:r>
            <a:r>
              <a:rPr lang="es-PY" kern="100" dirty="0" err="1">
                <a:latin typeface="Calibri" panose="020F0502020204030204" pitchFamily="34" charset="0"/>
                <a:ea typeface="Calibri" panose="020F0502020204030204" pitchFamily="34" charset="0"/>
                <a:cs typeface="Times New Roman" panose="02020603050405020304" pitchFamily="18" charset="0"/>
              </a:rPr>
              <a:t>închiderea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valvei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aortice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începe</a:t>
            </a:r>
            <a:r>
              <a:rPr lang="es-PY" kern="100" dirty="0">
                <a:latin typeface="Calibri" panose="020F0502020204030204" pitchFamily="34" charset="0"/>
                <a:ea typeface="Calibri" panose="020F0502020204030204" pitchFamily="34" charset="0"/>
                <a:cs typeface="Times New Roman" panose="02020603050405020304" pitchFamily="18" charset="0"/>
              </a:rPr>
              <a:t>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scad</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revine </a:t>
            </a:r>
            <a:r>
              <a:rPr lang="es-PY" kern="100" dirty="0" err="1">
                <a:latin typeface="Calibri" panose="020F0502020204030204" pitchFamily="34" charset="0"/>
                <a:ea typeface="Calibri" panose="020F0502020204030204" pitchFamily="34" charset="0"/>
                <a:cs typeface="Times New Roman" panose="02020603050405020304" pitchFamily="18" charset="0"/>
              </a:rPr>
              <a:t>pu</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a:latin typeface="Calibri" panose="020F0502020204030204" pitchFamily="34" charset="0"/>
                <a:ea typeface="Calibri" panose="020F0502020204030204" pitchFamily="34" charset="0"/>
                <a:cs typeface="Times New Roman" panose="02020603050405020304" pitchFamily="18" charset="0"/>
              </a:rPr>
              <a:t>in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momentul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închiderii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valvei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aortice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a:t>
            </a:r>
            <a:r>
              <a:rPr lang="es-PY" kern="100" dirty="0" err="1">
                <a:latin typeface="Calibri" panose="020F0502020204030204" pitchFamily="34" charset="0"/>
                <a:ea typeface="Calibri" panose="020F0502020204030204" pitchFamily="34" charset="0"/>
                <a:cs typeface="Times New Roman" panose="02020603050405020304" pitchFamily="18" charset="0"/>
              </a:rPr>
              <a:t>scade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apoi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treptat</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pân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la </a:t>
            </a:r>
            <a:r>
              <a:rPr lang="es-PY" kern="100" dirty="0" err="1">
                <a:latin typeface="Calibri" panose="020F0502020204030204" pitchFamily="34" charset="0"/>
                <a:ea typeface="Calibri" panose="020F0502020204030204" pitchFamily="34" charset="0"/>
                <a:cs typeface="Times New Roman" panose="02020603050405020304" pitchFamily="18" charset="0"/>
              </a:rPr>
              <a:t>atingerea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unei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valori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minime</a:t>
            </a:r>
            <a:r>
              <a:rPr lang="es-PY" kern="100" dirty="0">
                <a:latin typeface="Calibri" panose="020F0502020204030204" pitchFamily="34" charset="0"/>
                <a:ea typeface="Calibri" panose="020F0502020204030204" pitchFamily="34" charset="0"/>
                <a:cs typeface="Times New Roman" panose="02020603050405020304" pitchFamily="18" charset="0"/>
              </a:rPr>
              <a:t> -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diastolic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Dintre metodele indirecte se pot men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iona: metoda palpatorie, metoda auscultatorie, metoda oscilometric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metoda reografic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Presiunea arterial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medie în func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de presiunea sistolic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 s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cea diastolic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 d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este: </a:t>
            </a:r>
            <a:r>
              <a:rPr lang="pt-BR" b="1" kern="100" dirty="0">
                <a:latin typeface="Calibri" panose="020F0502020204030204" pitchFamily="34" charset="0"/>
                <a:ea typeface="Calibri" panose="020F0502020204030204" pitchFamily="34" charset="0"/>
                <a:cs typeface="Times New Roman" panose="02020603050405020304" pitchFamily="18" charset="0"/>
              </a:rPr>
              <a:t>p m </a:t>
            </a:r>
            <a:r>
              <a:rPr lang="pt-BR" b="1" kern="100" dirty="0">
                <a:latin typeface="Cambria Math" panose="02040503050406030204" pitchFamily="18" charset="0"/>
                <a:ea typeface="Calibri" panose="020F0502020204030204" pitchFamily="34" charset="0"/>
                <a:cs typeface="Cambria Math" panose="02040503050406030204" pitchFamily="18" charset="0"/>
              </a:rPr>
              <a:t>≅</a:t>
            </a:r>
            <a:r>
              <a:rPr lang="pt-BR" b="1" kern="100" dirty="0">
                <a:latin typeface="Calibri" panose="020F0502020204030204" pitchFamily="34" charset="0"/>
                <a:ea typeface="Calibri" panose="020F0502020204030204" pitchFamily="34" charset="0"/>
                <a:cs typeface="Times New Roman" panose="02020603050405020304" pitchFamily="18" charset="0"/>
              </a:rPr>
              <a:t> (p s + 2 p d )/3</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kern="100" dirty="0">
                <a:latin typeface="Calibri" panose="020F0502020204030204" pitchFamily="34" charset="0"/>
                <a:ea typeface="Calibri" panose="020F0502020204030204" pitchFamily="34" charset="0"/>
                <a:cs typeface="Times New Roman" panose="02020603050405020304" pitchFamily="18" charset="0"/>
              </a:rPr>
              <a:t>Câteva valori ale presiunilor medii în diferite vase de sânge sunt: 100 Torr în aort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35 Torr în arteriole, 25 Torr în capilare, 15 Torr în venule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10 Torr în vena cav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4D3F7352-22FD-F88A-7249-97372549677D}"/>
              </a:ext>
            </a:extLst>
          </p:cNvPr>
          <p:cNvPicPr>
            <a:picLocks noChangeAspect="1"/>
          </p:cNvPicPr>
          <p:nvPr/>
        </p:nvPicPr>
        <p:blipFill>
          <a:blip r:embed="rId2"/>
          <a:stretch>
            <a:fillRect/>
          </a:stretch>
        </p:blipFill>
        <p:spPr>
          <a:xfrm>
            <a:off x="8439150" y="365125"/>
            <a:ext cx="2914650" cy="1781175"/>
          </a:xfrm>
          <a:prstGeom prst="rect">
            <a:avLst/>
          </a:prstGeom>
        </p:spPr>
      </p:pic>
    </p:spTree>
    <p:extLst>
      <p:ext uri="{BB962C8B-B14F-4D97-AF65-F5344CB8AC3E}">
        <p14:creationId xmlns:p14="http://schemas.microsoft.com/office/powerpoint/2010/main" val="3037913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EED5-D110-9B63-4934-D047AB47673C}"/>
              </a:ext>
            </a:extLst>
          </p:cNvPr>
          <p:cNvSpPr>
            <a:spLocks noGrp="1"/>
          </p:cNvSpPr>
          <p:nvPr>
            <p:ph type="title"/>
          </p:nvPr>
        </p:nvSpPr>
        <p:spPr/>
        <p:txBody>
          <a:bodyPr>
            <a:normAutofit fontScale="90000"/>
          </a:bodyPr>
          <a:lstStyle/>
          <a:p>
            <a:r>
              <a:rPr lang="pt-BR" b="1" kern="100" dirty="0">
                <a:latin typeface="Calibri" panose="020F0502020204030204" pitchFamily="34" charset="0"/>
                <a:ea typeface="Calibri" panose="020F0502020204030204" pitchFamily="34" charset="0"/>
                <a:cs typeface="Times New Roman" panose="02020603050405020304" pitchFamily="18" charset="0"/>
              </a:rPr>
              <a:t>Aspecte biofizice ale patologiei circula</a:t>
            </a:r>
            <a:r>
              <a:rPr lang="en-US" b="1" kern="100" dirty="0">
                <a:latin typeface="Calibri" panose="020F0502020204030204" pitchFamily="34" charset="0"/>
                <a:ea typeface="Calibri" panose="020F0502020204030204" pitchFamily="34" charset="0"/>
                <a:cs typeface="Times New Roman" panose="02020603050405020304" pitchFamily="18" charset="0"/>
              </a:rPr>
              <a:t></a:t>
            </a:r>
            <a:r>
              <a:rPr lang="pt-BR" b="1" kern="100" dirty="0">
                <a:latin typeface="Calibri" panose="020F0502020204030204" pitchFamily="34" charset="0"/>
                <a:ea typeface="Calibri" panose="020F0502020204030204" pitchFamily="34" charset="0"/>
                <a:cs typeface="Times New Roman" panose="02020603050405020304" pitchFamily="18" charset="0"/>
              </a:rPr>
              <a:t>iei sângelui </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E8BCD396-6216-7427-DB2F-7F6E85CFCBEF}"/>
              </a:ext>
            </a:extLst>
          </p:cNvPr>
          <p:cNvSpPr>
            <a:spLocks noGrp="1"/>
          </p:cNvSpPr>
          <p:nvPr>
            <p:ph idx="1"/>
          </p:nvPr>
        </p:nvSpPr>
        <p:spPr>
          <a:xfrm>
            <a:off x="285540" y="2141537"/>
            <a:ext cx="10515600" cy="4351338"/>
          </a:xfrm>
        </p:spPr>
        <p:txBody>
          <a:bodyPr>
            <a:normAutofit lnSpcReduction="10000"/>
          </a:bodyPr>
          <a:lstStyle/>
          <a:p>
            <a:r>
              <a:rPr lang="pt-BR" kern="100" dirty="0">
                <a:latin typeface="Calibri" panose="020F0502020204030204" pitchFamily="34" charset="0"/>
                <a:ea typeface="Calibri" panose="020F0502020204030204" pitchFamily="34" charset="0"/>
                <a:cs typeface="Times New Roman" panose="02020603050405020304" pitchFamily="18" charset="0"/>
              </a:rPr>
              <a:t>Modific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ri anormale ale hematocritului. Dac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am considera hematiile închise în cutii prismatice hexagonale, cu volumul 150 </a:t>
            </a:r>
            <a:r>
              <a:rPr lang="en-US" kern="100" dirty="0">
                <a:latin typeface="Calibri" panose="020F0502020204030204" pitchFamily="34" charset="0"/>
                <a:ea typeface="Calibri" panose="020F0502020204030204" pitchFamily="34" charset="0"/>
                <a:cs typeface="Times New Roman" panose="02020603050405020304" pitchFamily="18" charset="0"/>
              </a:rPr>
              <a:t>μ</a:t>
            </a:r>
            <a:r>
              <a:rPr lang="pt-BR" kern="100" dirty="0">
                <a:latin typeface="Calibri" panose="020F0502020204030204" pitchFamily="34" charset="0"/>
                <a:ea typeface="Calibri" panose="020F0502020204030204" pitchFamily="34" charset="0"/>
                <a:cs typeface="Times New Roman" panose="02020603050405020304" pitchFamily="18" charset="0"/>
              </a:rPr>
              <a:t>m 3 , hematocritul ar fi 58% (valoarea maxim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pentru care hematiile nu se deformeaz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r>
              <a:rPr lang="pt-BR" kern="100" dirty="0">
                <a:latin typeface="Calibri" panose="020F0502020204030204" pitchFamily="34" charset="0"/>
                <a:ea typeface="Calibri" panose="020F0502020204030204" pitchFamily="34" charset="0"/>
                <a:cs typeface="Times New Roman" panose="02020603050405020304" pitchFamily="18" charset="0"/>
              </a:rPr>
              <a:t>La valori de peste 58% ale hematocritului, apar deform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ri elastice ale eritrocitelor, chiar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pentru sângele în repaus. În policitemia vera, hematocritul dep</a:t>
            </a:r>
            <a:r>
              <a:rPr lang="ro-MD" kern="100" dirty="0">
                <a:latin typeface="Calibri" panose="020F0502020204030204" pitchFamily="34" charset="0"/>
                <a:ea typeface="Calibri" panose="020F0502020204030204" pitchFamily="34" charset="0"/>
                <a:cs typeface="Times New Roman" panose="02020603050405020304" pitchFamily="18" charset="0"/>
              </a:rPr>
              <a:t>ăș</a:t>
            </a:r>
            <a:r>
              <a:rPr lang="pt-BR" kern="100" dirty="0">
                <a:latin typeface="Calibri" panose="020F0502020204030204" pitchFamily="34" charset="0"/>
                <a:ea typeface="Calibri" panose="020F0502020204030204" pitchFamily="34" charset="0"/>
                <a:cs typeface="Times New Roman" panose="02020603050405020304" pitchFamily="18" charset="0"/>
              </a:rPr>
              <a:t>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valoarea de 70%, iar sângele nu se mai comport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 un fluid, ci ca un solid elastic! Vâscozitatea sângelui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exponen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ial,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rapid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a la curgere </a:t>
            </a:r>
            <a:r>
              <a:rPr lang="pt-BR" kern="100" dirty="0">
                <a:latin typeface="Cambria Math" panose="02040503050406030204" pitchFamily="18" charset="0"/>
                <a:ea typeface="Calibri" panose="020F0502020204030204" pitchFamily="34" charset="0"/>
                <a:cs typeface="Cambria Math" panose="02040503050406030204" pitchFamily="18" charset="0"/>
              </a:rPr>
              <a:t>ℜ</a:t>
            </a:r>
            <a:r>
              <a:rPr lang="pt-BR" kern="100" dirty="0">
                <a:latin typeface="Calibri" panose="020F0502020204030204" pitchFamily="34" charset="0"/>
                <a:ea typeface="Calibri" panose="020F0502020204030204" pitchFamily="34" charset="0"/>
                <a:cs typeface="Times New Roman" panose="02020603050405020304" pitchFamily="18" charset="0"/>
              </a:rPr>
              <a:t>, scade debitul Q. Apar obstruc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ale vaselor mici de sânge, care determin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blocarea local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circula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iei sanguine.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CE4C25DE-2500-4FE2-49C9-7CB4DF4A5775}"/>
              </a:ext>
            </a:extLst>
          </p:cNvPr>
          <p:cNvPicPr>
            <a:picLocks noChangeAspect="1"/>
          </p:cNvPicPr>
          <p:nvPr/>
        </p:nvPicPr>
        <p:blipFill>
          <a:blip r:embed="rId2"/>
          <a:stretch>
            <a:fillRect/>
          </a:stretch>
        </p:blipFill>
        <p:spPr>
          <a:xfrm>
            <a:off x="9653587" y="547687"/>
            <a:ext cx="1838325" cy="1838325"/>
          </a:xfrm>
          <a:prstGeom prst="rect">
            <a:avLst/>
          </a:prstGeom>
        </p:spPr>
      </p:pic>
    </p:spTree>
    <p:extLst>
      <p:ext uri="{BB962C8B-B14F-4D97-AF65-F5344CB8AC3E}">
        <p14:creationId xmlns:p14="http://schemas.microsoft.com/office/powerpoint/2010/main" val="4051714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E57B2-31F4-49FB-BDBF-EBF8D5688161}"/>
              </a:ext>
            </a:extLst>
          </p:cNvPr>
          <p:cNvSpPr>
            <a:spLocks noGrp="1"/>
          </p:cNvSpPr>
          <p:nvPr>
            <p:ph idx="1"/>
          </p:nvPr>
        </p:nvSpPr>
        <p:spPr>
          <a:xfrm>
            <a:off x="838200" y="1825624"/>
            <a:ext cx="10515600" cy="4809637"/>
          </a:xfrm>
        </p:spPr>
        <p:txBody>
          <a:bodyPr>
            <a:normAutofit fontScale="62500" lnSpcReduction="20000"/>
          </a:bodyPr>
          <a:lstStyle/>
          <a:p>
            <a:pPr>
              <a:lnSpc>
                <a:spcPct val="107000"/>
              </a:lnSpc>
              <a:spcAft>
                <a:spcPts val="800"/>
              </a:spcAft>
              <a:buNone/>
            </a:pPr>
            <a:r>
              <a:rPr lang="pt-BR" b="1" kern="100" dirty="0">
                <a:latin typeface="Calibri" panose="020F0502020204030204" pitchFamily="34" charset="0"/>
                <a:ea typeface="Calibri" panose="020F0502020204030204" pitchFamily="34" charset="0"/>
                <a:cs typeface="Times New Roman" panose="02020603050405020304" pitchFamily="18" charset="0"/>
              </a:rPr>
              <a:t>Modificarea dimensiunilor inimii.</a:t>
            </a:r>
            <a:r>
              <a:rPr lang="pt-BR" kern="100" dirty="0">
                <a:latin typeface="Calibri" panose="020F0502020204030204" pitchFamily="34" charset="0"/>
                <a:ea typeface="Calibri" panose="020F0502020204030204" pitchFamily="34" charset="0"/>
                <a:cs typeface="Times New Roman" panose="02020603050405020304" pitchFamily="18" charset="0"/>
              </a:rPr>
              <a:t> La inima cu cavitate dilatat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cardiomiopatia dilatativ</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razele de curbur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ale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ilor cordului devin mai mari. Conform legii lui Laplace, miocardul realizeaz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un efort suplimentar deoarece trebuie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produc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prin contrac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o tensiune mai mare în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cordului (pentru a asigura presiunea sistolic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normal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pt-BR" b="1" kern="100" dirty="0">
                <a:latin typeface="Calibri" panose="020F0502020204030204" pitchFamily="34" charset="0"/>
                <a:ea typeface="Calibri" panose="020F0502020204030204" pitchFamily="34" charset="0"/>
                <a:cs typeface="Times New Roman" panose="02020603050405020304" pitchFamily="18" charset="0"/>
              </a:rPr>
              <a:t>Îngustarea rigid</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b="1" kern="100" dirty="0">
                <a:latin typeface="Calibri" panose="020F0502020204030204" pitchFamily="34" charset="0"/>
                <a:ea typeface="Calibri" panose="020F0502020204030204" pitchFamily="34" charset="0"/>
                <a:cs typeface="Times New Roman" panose="02020603050405020304" pitchFamily="18" charset="0"/>
              </a:rPr>
              <a:t> a peretelui vascular în arterioscleroz</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(caracterizat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prin alterarea metabolismului general, în special lipidic, cu depunerea colesterolului în peretele arterial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formarea de pl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ci ateromatoase) are ca rezultat faptul 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peretele vascular nu mai r</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spunde adecvat impulsurilor de vasodilata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vasoconstric</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Se îngusteaz</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de asemenea,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lumenul arteriolelor,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viteza de circula</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ie a sângelui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 riscul rupturilor vasculare. Dac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pere</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ii devin rugo</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apare pericolul curgerii turbulente, fenomen care, de asemenea, duce la cre</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terea rezisten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ei la înaintare a coloanei de sânge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la apari</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 unor zgomote numite sufluri.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PY" b="1" kern="100" dirty="0" err="1">
                <a:latin typeface="Calibri" panose="020F0502020204030204" pitchFamily="34" charset="0"/>
                <a:ea typeface="Calibri" panose="020F0502020204030204" pitchFamily="34" charset="0"/>
                <a:cs typeface="Times New Roman" panose="02020603050405020304" pitchFamily="18" charset="0"/>
              </a:rPr>
              <a:t>Anevrismu</a:t>
            </a:r>
            <a:r>
              <a:rPr lang="es-PY" kern="100" dirty="0" err="1">
                <a:latin typeface="Calibri" panose="020F0502020204030204" pitchFamily="34" charset="0"/>
                <a:ea typeface="Calibri" panose="020F0502020204030204" pitchFamily="34" charset="0"/>
                <a:cs typeface="Times New Roman" panose="02020603050405020304" pitchFamily="18" charset="0"/>
              </a:rPr>
              <a:t>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Arterele</a:t>
            </a:r>
            <a:r>
              <a:rPr lang="es-PY" kern="100" dirty="0">
                <a:latin typeface="Calibri" panose="020F0502020204030204" pitchFamily="34" charset="0"/>
                <a:ea typeface="Calibri" panose="020F0502020204030204" pitchFamily="34" charset="0"/>
                <a:cs typeface="Times New Roman" panose="02020603050405020304" pitchFamily="18" charset="0"/>
              </a:rPr>
              <a:t> mari sunt supuse </a:t>
            </a:r>
            <a:r>
              <a:rPr lang="es-PY" kern="100" dirty="0" err="1">
                <a:latin typeface="Calibri" panose="020F0502020204030204" pitchFamily="34" charset="0"/>
                <a:ea typeface="Calibri" panose="020F0502020204030204" pitchFamily="34" charset="0"/>
                <a:cs typeface="Times New Roman" panose="02020603050405020304" pitchFamily="18" charset="0"/>
              </a:rPr>
              <a:t>unei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tensiuni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foarte</a:t>
            </a:r>
            <a:r>
              <a:rPr lang="es-PY" kern="100" dirty="0">
                <a:latin typeface="Calibri" panose="020F0502020204030204" pitchFamily="34" charset="0"/>
                <a:ea typeface="Calibri" panose="020F0502020204030204" pitchFamily="34" charset="0"/>
                <a:cs typeface="Times New Roman" panose="02020603050405020304" pitchFamily="18" charset="0"/>
              </a:rPr>
              <a:t> mari, </a:t>
            </a:r>
            <a:r>
              <a:rPr lang="es-PY" kern="100" dirty="0" err="1">
                <a:latin typeface="Calibri" panose="020F0502020204030204" pitchFamily="34" charset="0"/>
                <a:ea typeface="Calibri" panose="020F0502020204030204" pitchFamily="34" charset="0"/>
                <a:cs typeface="Times New Roman" panose="02020603050405020304" pitchFamily="18" charset="0"/>
              </a:rPr>
              <a:t>propor</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s-PY" kern="100" dirty="0" err="1">
                <a:latin typeface="Calibri" panose="020F0502020204030204" pitchFamily="34" charset="0"/>
                <a:ea typeface="Calibri" panose="020F0502020204030204" pitchFamily="34" charset="0"/>
                <a:cs typeface="Times New Roman" panose="02020603050405020304" pitchFamily="18" charset="0"/>
              </a:rPr>
              <a:t>ional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es-PY" kern="100" dirty="0">
                <a:latin typeface="Calibri" panose="020F0502020204030204" pitchFamily="34" charset="0"/>
                <a:ea typeface="Calibri" panose="020F0502020204030204" pitchFamily="34" charset="0"/>
                <a:cs typeface="Times New Roman" panose="02020603050405020304" pitchFamily="18" charset="0"/>
              </a:rPr>
              <a:t>i raza </a:t>
            </a:r>
            <a:r>
              <a:rPr lang="es-PY" kern="100" dirty="0" err="1">
                <a:latin typeface="Calibri" panose="020F0502020204030204" pitchFamily="34" charset="0"/>
                <a:ea typeface="Calibri" panose="020F0502020204030204" pitchFamily="34" charset="0"/>
                <a:cs typeface="Times New Roman" panose="02020603050405020304" pitchFamily="18" charset="0"/>
              </a:rPr>
              <a:t>arterei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Legea</a:t>
            </a:r>
            <a:r>
              <a:rPr lang="es-PY" kern="100" dirty="0">
                <a:latin typeface="Calibri" panose="020F0502020204030204" pitchFamily="34" charset="0"/>
                <a:ea typeface="Calibri" panose="020F0502020204030204" pitchFamily="34" charset="0"/>
                <a:cs typeface="Times New Roman" panose="02020603050405020304" pitchFamily="18" charset="0"/>
              </a:rPr>
              <a:t> lui Laplace). </a:t>
            </a:r>
            <a:r>
              <a:rPr lang="es-PY" kern="100" dirty="0" err="1">
                <a:latin typeface="Calibri" panose="020F0502020204030204" pitchFamily="34" charset="0"/>
                <a:ea typeface="Calibri" panose="020F0502020204030204" pitchFamily="34" charset="0"/>
                <a:cs typeface="Times New Roman" panose="02020603050405020304" pitchFamily="18" charset="0"/>
              </a:rPr>
              <a:t>Dac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peretele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unei</a:t>
            </a:r>
            <a:r>
              <a:rPr lang="es-PY" kern="100" dirty="0">
                <a:latin typeface="Calibri" panose="020F0502020204030204" pitchFamily="34" charset="0"/>
                <a:ea typeface="Calibri" panose="020F0502020204030204" pitchFamily="34" charset="0"/>
                <a:cs typeface="Times New Roman" panose="02020603050405020304" pitchFamily="18" charset="0"/>
              </a:rPr>
              <a:t> artere se </a:t>
            </a:r>
            <a:r>
              <a:rPr lang="es-PY" kern="100" dirty="0" err="1">
                <a:latin typeface="Calibri" panose="020F0502020204030204" pitchFamily="34" charset="0"/>
                <a:ea typeface="Calibri" panose="020F0502020204030204" pitchFamily="34" charset="0"/>
                <a:cs typeface="Times New Roman" panose="02020603050405020304" pitchFamily="18" charset="0"/>
              </a:rPr>
              <a:t>dezvolt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o </a:t>
            </a:r>
            <a:r>
              <a:rPr lang="es-PY" kern="100" dirty="0" err="1">
                <a:latin typeface="Calibri" panose="020F0502020204030204" pitchFamily="34" charset="0"/>
                <a:ea typeface="Calibri" panose="020F0502020204030204" pitchFamily="34" charset="0"/>
                <a:cs typeface="Times New Roman" panose="02020603050405020304" pitchFamily="18" charset="0"/>
              </a:rPr>
              <a:t>regiune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cu</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rezisten</a:t>
            </a:r>
            <a:r>
              <a:rPr lang="ro-MD" kern="100" dirty="0">
                <a:latin typeface="Calibri" panose="020F0502020204030204" pitchFamily="34" charset="0"/>
                <a:ea typeface="Calibri" panose="020F0502020204030204" pitchFamily="34" charset="0"/>
                <a:cs typeface="Times New Roman" panose="02020603050405020304" pitchFamily="18" charset="0"/>
              </a:rPr>
              <a:t>ță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err="1">
                <a:latin typeface="Calibri" panose="020F0502020204030204" pitchFamily="34" charset="0"/>
                <a:ea typeface="Calibri" panose="020F0502020204030204" pitchFamily="34" charset="0"/>
                <a:cs typeface="Times New Roman" panose="02020603050405020304" pitchFamily="18" charset="0"/>
              </a:rPr>
              <a:t>zut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peretele</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începe</a:t>
            </a:r>
            <a:r>
              <a:rPr lang="es-PY" kern="100" dirty="0">
                <a:latin typeface="Calibri" panose="020F0502020204030204" pitchFamily="34" charset="0"/>
                <a:ea typeface="Calibri" panose="020F0502020204030204" pitchFamily="34" charset="0"/>
                <a:cs typeface="Times New Roman" panose="02020603050405020304" pitchFamily="18" charset="0"/>
              </a:rPr>
              <a:t>, sub </a:t>
            </a:r>
            <a:r>
              <a:rPr lang="es-PY" kern="100" dirty="0" err="1">
                <a:latin typeface="Calibri" panose="020F0502020204030204" pitchFamily="34" charset="0"/>
                <a:ea typeface="Calibri" panose="020F0502020204030204" pitchFamily="34" charset="0"/>
                <a:cs typeface="Times New Roman" panose="02020603050405020304" pitchFamily="18" charset="0"/>
              </a:rPr>
              <a:t>presiunea</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sângelui</a:t>
            </a:r>
            <a:r>
              <a:rPr lang="es-PY" kern="100" dirty="0">
                <a:latin typeface="Calibri" panose="020F0502020204030204" pitchFamily="34" charset="0"/>
                <a:ea typeface="Calibri" panose="020F0502020204030204" pitchFamily="34" charset="0"/>
                <a:cs typeface="Times New Roman" panose="02020603050405020304" pitchFamily="18" charset="0"/>
              </a:rPr>
              <a:t>, s</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se </a:t>
            </a:r>
            <a:r>
              <a:rPr lang="es-PY" kern="100" dirty="0" err="1">
                <a:latin typeface="Calibri" panose="020F0502020204030204" pitchFamily="34" charset="0"/>
                <a:ea typeface="Calibri" panose="020F0502020204030204" pitchFamily="34" charset="0"/>
                <a:cs typeface="Times New Roman" panose="02020603050405020304" pitchFamily="18" charset="0"/>
              </a:rPr>
              <a:t>întind</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progresiv</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în</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exteriorul</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es-PY" kern="100" dirty="0" err="1">
                <a:latin typeface="Calibri" panose="020F0502020204030204" pitchFamily="34" charset="0"/>
                <a:ea typeface="Calibri" panose="020F0502020204030204" pitchFamily="34" charset="0"/>
                <a:cs typeface="Times New Roman" panose="02020603050405020304" pitchFamily="18" charset="0"/>
              </a:rPr>
              <a:t>arterei</a:t>
            </a:r>
            <a:r>
              <a:rPr lang="es-PY" kern="100" dirty="0">
                <a:latin typeface="Calibri" panose="020F0502020204030204" pitchFamily="34" charset="0"/>
                <a:ea typeface="Calibri" panose="020F0502020204030204" pitchFamily="34" charset="0"/>
                <a:cs typeface="Times New Roman" panose="02020603050405020304" pitchFamily="18" charset="0"/>
              </a:rPr>
              <a:t>. </a:t>
            </a:r>
            <a:r>
              <a:rPr lang="pt-BR" kern="100" dirty="0">
                <a:latin typeface="Calibri" panose="020F0502020204030204" pitchFamily="34" charset="0"/>
                <a:ea typeface="Calibri" panose="020F0502020204030204" pitchFamily="34" charset="0"/>
                <a:cs typeface="Times New Roman" panose="02020603050405020304" pitchFamily="18" charset="0"/>
              </a:rPr>
              <a:t>Aparent, acest lucru ar duce la relaxarea local</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a presiunii. De fapt, extinderea arterei determin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o </a:t>
            </a:r>
            <a:r>
              <a:rPr lang="ro-MD" kern="100" dirty="0">
                <a:latin typeface="Calibri" panose="020F0502020204030204" pitchFamily="34" charset="0"/>
                <a:ea typeface="Calibri" panose="020F0502020204030204" pitchFamily="34" charset="0"/>
                <a:cs typeface="Times New Roman" panose="02020603050405020304" pitchFamily="18" charset="0"/>
              </a:rPr>
              <a:t>ș</a:t>
            </a:r>
            <a:r>
              <a:rPr lang="pt-BR" kern="100" dirty="0">
                <a:latin typeface="Calibri" panose="020F0502020204030204" pitchFamily="34" charset="0"/>
                <a:ea typeface="Calibri" panose="020F0502020204030204" pitchFamily="34" charset="0"/>
                <a:cs typeface="Times New Roman" panose="02020603050405020304" pitchFamily="18" charset="0"/>
              </a:rPr>
              <a:t>i mai mare tensiune în peretele sub</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pt-BR" kern="100" dirty="0">
                <a:latin typeface="Calibri" panose="020F0502020204030204" pitchFamily="34" charset="0"/>
                <a:ea typeface="Calibri" panose="020F0502020204030204" pitchFamily="34" charset="0"/>
                <a:cs typeface="Times New Roman" panose="02020603050405020304" pitchFamily="18" charset="0"/>
              </a:rPr>
              <a:t>iat. Astfel procesul se amplific</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progresiv, dezvoltând anevrismul. Netratat, acesta determin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pt-BR" kern="100" dirty="0">
                <a:latin typeface="Calibri" panose="020F0502020204030204" pitchFamily="34" charset="0"/>
                <a:ea typeface="Calibri" panose="020F0502020204030204" pitchFamily="34" charset="0"/>
                <a:cs typeface="Times New Roman" panose="02020603050405020304" pitchFamily="18" charset="0"/>
              </a:rPr>
              <a:t> în final ruperea vasului de sânge.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7947DA1E-6679-E6E2-FA84-274323E1216F}"/>
              </a:ext>
            </a:extLst>
          </p:cNvPr>
          <p:cNvPicPr>
            <a:picLocks noChangeAspect="1"/>
          </p:cNvPicPr>
          <p:nvPr/>
        </p:nvPicPr>
        <p:blipFill>
          <a:blip r:embed="rId2"/>
          <a:stretch>
            <a:fillRect/>
          </a:stretch>
        </p:blipFill>
        <p:spPr>
          <a:xfrm>
            <a:off x="8667750" y="75406"/>
            <a:ext cx="2686050" cy="1905000"/>
          </a:xfrm>
          <a:prstGeom prst="rect">
            <a:avLst/>
          </a:prstGeom>
        </p:spPr>
      </p:pic>
    </p:spTree>
    <p:extLst>
      <p:ext uri="{BB962C8B-B14F-4D97-AF65-F5344CB8AC3E}">
        <p14:creationId xmlns:p14="http://schemas.microsoft.com/office/powerpoint/2010/main" val="172412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877CE4-46F8-57A2-F26F-56F7C4D97DD6}"/>
              </a:ext>
            </a:extLst>
          </p:cNvPr>
          <p:cNvSpPr>
            <a:spLocks noGrp="1"/>
          </p:cNvSpPr>
          <p:nvPr>
            <p:ph idx="1"/>
          </p:nvPr>
        </p:nvSpPr>
        <p:spPr>
          <a:xfrm>
            <a:off x="152400" y="244474"/>
            <a:ext cx="11582400" cy="6080125"/>
          </a:xfrm>
        </p:spPr>
        <p:txBody>
          <a:bodyPr>
            <a:normAutofit fontScale="92500" lnSpcReduction="10000"/>
          </a:bodyPr>
          <a:lstStyle/>
          <a:p>
            <a:pPr marL="0" indent="0">
              <a:buNone/>
            </a:pPr>
            <a:r>
              <a:rPr lang="en-US" dirty="0"/>
              <a:t>Prin </a:t>
            </a:r>
            <a:r>
              <a:rPr lang="en-US" dirty="0" err="1"/>
              <a:t>definirea</a:t>
            </a:r>
            <a:r>
              <a:rPr lang="en-US" dirty="0"/>
              <a:t> </a:t>
            </a:r>
            <a:r>
              <a:rPr lang="en-US" dirty="0" err="1"/>
              <a:t>direcțiilor</a:t>
            </a:r>
            <a:r>
              <a:rPr lang="en-US" dirty="0"/>
              <a:t> </a:t>
            </a:r>
            <a:r>
              <a:rPr lang="en-US" dirty="0" err="1"/>
              <a:t>în</a:t>
            </a:r>
            <a:r>
              <a:rPr lang="en-US" dirty="0"/>
              <a:t> </a:t>
            </a:r>
            <a:r>
              <a:rPr lang="en-US" dirty="0" err="1"/>
              <a:t>acest</a:t>
            </a:r>
            <a:r>
              <a:rPr lang="en-US" dirty="0"/>
              <a:t> mod, am </a:t>
            </a:r>
            <a:r>
              <a:rPr lang="en-US" dirty="0" err="1"/>
              <a:t>facilitat</a:t>
            </a:r>
            <a:r>
              <a:rPr lang="en-US" dirty="0"/>
              <a:t> </a:t>
            </a:r>
            <a:r>
              <a:rPr lang="en-US" dirty="0" err="1"/>
              <a:t>găsirea</a:t>
            </a:r>
            <a:r>
              <a:rPr lang="ro-RO" dirty="0"/>
              <a:t> </a:t>
            </a:r>
            <a:r>
              <a:rPr lang="en-US" dirty="0" err="1"/>
              <a:t>ratei</a:t>
            </a:r>
            <a:r>
              <a:rPr lang="en-US" dirty="0"/>
              <a:t> de </a:t>
            </a:r>
            <a:r>
              <a:rPr lang="en-US" dirty="0" err="1"/>
              <a:t>schimbare</a:t>
            </a:r>
            <a:r>
              <a:rPr lang="en-US" dirty="0"/>
              <a:t> a </a:t>
            </a:r>
            <a:r>
              <a:rPr lang="en-US" dirty="0" err="1"/>
              <a:t>concentrației</a:t>
            </a:r>
            <a:r>
              <a:rPr lang="en-US" dirty="0"/>
              <a:t> de </a:t>
            </a:r>
            <a:r>
              <a:rPr lang="en-US" dirty="0" err="1"/>
              <a:t>particule</a:t>
            </a:r>
            <a:r>
              <a:rPr lang="en-US" dirty="0"/>
              <a:t> </a:t>
            </a:r>
            <a:r>
              <a:rPr lang="en-US" dirty="0" err="1"/>
              <a:t>în</a:t>
            </a:r>
            <a:r>
              <a:rPr lang="en-US" dirty="0"/>
              <a:t> </a:t>
            </a:r>
            <a:r>
              <a:rPr lang="en-US" dirty="0" err="1"/>
              <a:t>porțiunea</a:t>
            </a:r>
            <a:r>
              <a:rPr lang="en-US" dirty="0"/>
              <a:t> de </a:t>
            </a:r>
            <a:r>
              <a:rPr lang="en-US" dirty="0" err="1"/>
              <a:t>lungime</a:t>
            </a:r>
            <a:r>
              <a:rPr lang="en-US" dirty="0"/>
              <a:t> </a:t>
            </a:r>
            <a:r>
              <a:rPr lang="en-US" b="1" dirty="0">
                <a:solidFill>
                  <a:srgbClr val="FF0000"/>
                </a:solidFill>
              </a:rPr>
              <a:t>l</a:t>
            </a:r>
            <a:r>
              <a:rPr lang="en-US" dirty="0"/>
              <a:t> a </a:t>
            </a:r>
            <a:r>
              <a:rPr lang="en-US" dirty="0" err="1"/>
              <a:t>tubului</a:t>
            </a:r>
            <a:r>
              <a:rPr lang="en-US" dirty="0"/>
              <a:t> </a:t>
            </a:r>
            <a:r>
              <a:rPr lang="en-US" dirty="0" err="1"/>
              <a:t>nostru</a:t>
            </a:r>
            <a:r>
              <a:rPr lang="en-US" dirty="0"/>
              <a:t> </a:t>
            </a:r>
            <a:r>
              <a:rPr lang="en-US" dirty="0" err="1"/>
              <a:t>imaginar</a:t>
            </a:r>
            <a:r>
              <a:rPr lang="en-US" dirty="0"/>
              <a:t> de </a:t>
            </a:r>
            <a:r>
              <a:rPr lang="en-US" dirty="0" err="1"/>
              <a:t>secțiune</a:t>
            </a:r>
            <a:r>
              <a:rPr lang="en-US" dirty="0"/>
              <a:t> </a:t>
            </a:r>
            <a:r>
              <a:rPr lang="en-US" dirty="0" err="1"/>
              <a:t>transversală</a:t>
            </a:r>
            <a:r>
              <a:rPr lang="en-US" dirty="0"/>
              <a:t> </a:t>
            </a:r>
            <a:r>
              <a:rPr lang="en-US" dirty="0" err="1"/>
              <a:t>unitară</a:t>
            </a:r>
            <a:r>
              <a:rPr lang="en-US" dirty="0"/>
              <a:t>, </a:t>
            </a:r>
            <a:r>
              <a:rPr lang="en-US" dirty="0" err="1"/>
              <a:t>deoarece</a:t>
            </a:r>
            <a:r>
              <a:rPr lang="en-US" dirty="0"/>
              <a:t> </a:t>
            </a:r>
            <a:r>
              <a:rPr lang="en-US" dirty="0" err="1"/>
              <a:t>acele</a:t>
            </a:r>
            <a:r>
              <a:rPr lang="en-US" dirty="0"/>
              <a:t> </a:t>
            </a:r>
            <a:r>
              <a:rPr lang="en-US" dirty="0" err="1"/>
              <a:t>particule</a:t>
            </a:r>
            <a:r>
              <a:rPr lang="en-US" dirty="0"/>
              <a:t> care au </a:t>
            </a:r>
            <a:r>
              <a:rPr lang="en-US" dirty="0" err="1"/>
              <a:t>intrat</a:t>
            </a:r>
            <a:r>
              <a:rPr lang="ro-RO" dirty="0"/>
              <a:t> </a:t>
            </a:r>
            <a:r>
              <a:rPr lang="en-US" dirty="0" err="1"/>
              <a:t>în</a:t>
            </a:r>
            <a:r>
              <a:rPr lang="en-US" dirty="0"/>
              <a:t> </a:t>
            </a:r>
            <a:r>
              <a:rPr lang="en-US" dirty="0" err="1"/>
              <a:t>porțiune</a:t>
            </a:r>
            <a:r>
              <a:rPr lang="en-US" dirty="0"/>
              <a:t> pe la un </a:t>
            </a:r>
            <a:r>
              <a:rPr lang="en-US" dirty="0" err="1"/>
              <a:t>capăt</a:t>
            </a:r>
            <a:r>
              <a:rPr lang="en-US" dirty="0"/>
              <a:t> </a:t>
            </a:r>
            <a:r>
              <a:rPr lang="en-US" dirty="0" err="1"/>
              <a:t>și</a:t>
            </a:r>
            <a:r>
              <a:rPr lang="en-US" dirty="0"/>
              <a:t> nu au </a:t>
            </a:r>
            <a:r>
              <a:rPr lang="en-US" dirty="0" err="1"/>
              <a:t>părăsit</a:t>
            </a:r>
            <a:r>
              <a:rPr lang="en-US" dirty="0"/>
              <a:t>-o </a:t>
            </a:r>
            <a:r>
              <a:rPr lang="en-US" dirty="0" err="1"/>
              <a:t>nici</a:t>
            </a:r>
            <a:r>
              <a:rPr lang="en-US" dirty="0"/>
              <a:t> pe la </a:t>
            </a:r>
            <a:r>
              <a:rPr lang="en-US" dirty="0" err="1"/>
              <a:t>celălalt</a:t>
            </a:r>
            <a:r>
              <a:rPr lang="en-US" dirty="0"/>
              <a:t> </a:t>
            </a:r>
            <a:r>
              <a:rPr lang="en-US" dirty="0" err="1"/>
              <a:t>capăt</a:t>
            </a:r>
            <a:r>
              <a:rPr lang="en-US" dirty="0"/>
              <a:t> </a:t>
            </a:r>
            <a:r>
              <a:rPr lang="en-US" dirty="0" err="1"/>
              <a:t>vor</a:t>
            </a:r>
            <a:r>
              <a:rPr lang="en-US" dirty="0"/>
              <a:t> fi </a:t>
            </a:r>
            <a:r>
              <a:rPr lang="en-US" dirty="0" err="1"/>
              <a:t>încă</a:t>
            </a:r>
            <a:r>
              <a:rPr lang="ro-RO" dirty="0"/>
              <a:t> </a:t>
            </a:r>
            <a:r>
              <a:rPr lang="en-US" dirty="0" err="1"/>
              <a:t>în</a:t>
            </a:r>
            <a:r>
              <a:rPr lang="en-US" dirty="0"/>
              <a:t> </a:t>
            </a:r>
            <a:r>
              <a:rPr lang="en-US" dirty="0" err="1"/>
              <a:t>porțiune</a:t>
            </a:r>
            <a:r>
              <a:rPr lang="en-US" dirty="0"/>
              <a:t>. </a:t>
            </a:r>
            <a:endParaRPr lang="ro-RO" dirty="0"/>
          </a:p>
          <a:p>
            <a:pPr marL="0" indent="0">
              <a:buNone/>
            </a:pPr>
            <a:r>
              <a:rPr lang="ro-RO" dirty="0"/>
              <a:t>Astfel, </a:t>
            </a:r>
            <a:r>
              <a:rPr lang="en-US" dirty="0" err="1"/>
              <a:t>fluxul</a:t>
            </a:r>
            <a:r>
              <a:rPr lang="en-US" dirty="0"/>
              <a:t> net </a:t>
            </a:r>
            <a:r>
              <a:rPr lang="en-US" dirty="0" err="1"/>
              <a:t>dorit</a:t>
            </a:r>
            <a:r>
              <a:rPr lang="en-US" dirty="0"/>
              <a:t> </a:t>
            </a:r>
            <a:r>
              <a:rPr lang="en-US" dirty="0" err="1"/>
              <a:t>în</a:t>
            </a:r>
            <a:r>
              <a:rPr lang="en-US" dirty="0"/>
              <a:t> </a:t>
            </a:r>
            <a:r>
              <a:rPr lang="en-US" dirty="0" err="1"/>
              <a:t>porțiune</a:t>
            </a:r>
            <a:r>
              <a:rPr lang="en-US" dirty="0"/>
              <a:t> </a:t>
            </a:r>
            <a:r>
              <a:rPr lang="en-US" dirty="0" err="1"/>
              <a:t>va</a:t>
            </a:r>
            <a:r>
              <a:rPr lang="en-US" dirty="0"/>
              <a:t> fi </a:t>
            </a:r>
            <a:r>
              <a:rPr lang="en-US" dirty="0" err="1"/>
              <a:t>dat</a:t>
            </a:r>
            <a:r>
              <a:rPr lang="ro-RO" dirty="0"/>
              <a:t> </a:t>
            </a:r>
            <a:r>
              <a:rPr lang="en-US" dirty="0"/>
              <a:t>de</a:t>
            </a:r>
            <a:endParaRPr lang="ro-RO" dirty="0"/>
          </a:p>
          <a:p>
            <a:pPr marL="0" indent="0">
              <a:buNone/>
            </a:pPr>
            <a:endParaRPr lang="ro-RO" dirty="0"/>
          </a:p>
          <a:p>
            <a:pPr marL="0" indent="0">
              <a:buNone/>
            </a:pPr>
            <a:r>
              <a:rPr lang="it-IT" dirty="0"/>
              <a:t>Această cantitate va fi, prin definiție, identică cu </a:t>
            </a:r>
            <a:r>
              <a:rPr lang="it-IT" b="1" dirty="0"/>
              <a:t>(d C/d t) l</a:t>
            </a:r>
            <a:r>
              <a:rPr lang="it-IT" dirty="0"/>
              <a:t>, deci constatăm că</a:t>
            </a:r>
            <a:endParaRPr lang="ro-RO" dirty="0"/>
          </a:p>
          <a:p>
            <a:endParaRPr lang="ro-RO" dirty="0"/>
          </a:p>
          <a:p>
            <a:endParaRPr lang="ro-RO" dirty="0"/>
          </a:p>
          <a:p>
            <a:r>
              <a:rPr lang="en-US" dirty="0" err="1"/>
              <a:t>Dacă</a:t>
            </a:r>
            <a:r>
              <a:rPr lang="en-US" dirty="0"/>
              <a:t>, </a:t>
            </a:r>
            <a:r>
              <a:rPr lang="en-US" dirty="0" err="1"/>
              <a:t>în</a:t>
            </a:r>
            <a:r>
              <a:rPr lang="en-US" dirty="0"/>
              <a:t> plus, se </a:t>
            </a:r>
            <a:r>
              <a:rPr lang="en-US" dirty="0" err="1"/>
              <a:t>presupune</a:t>
            </a:r>
            <a:r>
              <a:rPr lang="en-US" dirty="0"/>
              <a:t> </a:t>
            </a:r>
            <a:r>
              <a:rPr lang="en-US" dirty="0" err="1"/>
              <a:t>că</a:t>
            </a:r>
            <a:r>
              <a:rPr lang="en-US" dirty="0"/>
              <a:t> </a:t>
            </a:r>
            <a:r>
              <a:rPr lang="en-US" b="1" dirty="0"/>
              <a:t>D</a:t>
            </a:r>
            <a:r>
              <a:rPr lang="en-US" dirty="0"/>
              <a:t> nu </a:t>
            </a:r>
            <a:r>
              <a:rPr lang="en-US" dirty="0" err="1"/>
              <a:t>variază</a:t>
            </a:r>
            <a:r>
              <a:rPr lang="en-US" dirty="0"/>
              <a:t> </a:t>
            </a:r>
            <a:r>
              <a:rPr lang="en-US" dirty="0" err="1"/>
              <a:t>în</a:t>
            </a:r>
            <a:r>
              <a:rPr lang="en-US" dirty="0"/>
              <a:t> </a:t>
            </a:r>
            <a:r>
              <a:rPr lang="en-US" dirty="0" err="1"/>
              <a:t>funcție</a:t>
            </a:r>
            <a:r>
              <a:rPr lang="en-US" dirty="0"/>
              <a:t> de </a:t>
            </a:r>
            <a:r>
              <a:rPr lang="en-US" dirty="0" err="1"/>
              <a:t>concentrație</a:t>
            </a:r>
            <a:r>
              <a:rPr lang="en-US" dirty="0"/>
              <a:t> (</a:t>
            </a:r>
            <a:r>
              <a:rPr lang="en-US" dirty="0" err="1"/>
              <a:t>ceea</a:t>
            </a:r>
            <a:r>
              <a:rPr lang="en-US" dirty="0"/>
              <a:t> </a:t>
            </a:r>
            <a:r>
              <a:rPr lang="en-US" dirty="0" err="1"/>
              <a:t>ce</a:t>
            </a:r>
            <a:r>
              <a:rPr lang="en-US" dirty="0"/>
              <a:t> </a:t>
            </a:r>
            <a:r>
              <a:rPr lang="en-US" dirty="0" err="1"/>
              <a:t>este</a:t>
            </a:r>
            <a:r>
              <a:rPr lang="ro-RO" dirty="0"/>
              <a:t> </a:t>
            </a:r>
            <a:r>
              <a:rPr lang="en-US" dirty="0"/>
              <a:t>de </a:t>
            </a:r>
            <a:r>
              <a:rPr lang="en-US" dirty="0" err="1"/>
              <a:t>obicei</a:t>
            </a:r>
            <a:r>
              <a:rPr lang="en-US" dirty="0"/>
              <a:t> o </a:t>
            </a:r>
            <a:r>
              <a:rPr lang="en-US" dirty="0" err="1"/>
              <a:t>presupunere</a:t>
            </a:r>
            <a:r>
              <a:rPr lang="en-US" dirty="0"/>
              <a:t> </a:t>
            </a:r>
            <a:r>
              <a:rPr lang="en-US" dirty="0" err="1"/>
              <a:t>sigură</a:t>
            </a:r>
            <a:r>
              <a:rPr lang="en-US" dirty="0"/>
              <a:t>), </a:t>
            </a:r>
            <a:r>
              <a:rPr lang="en-US" dirty="0" err="1"/>
              <a:t>aceasta</a:t>
            </a:r>
            <a:r>
              <a:rPr lang="en-US" dirty="0"/>
              <a:t> se </a:t>
            </a:r>
            <a:r>
              <a:rPr lang="en-US" dirty="0" err="1"/>
              <a:t>simplifică</a:t>
            </a:r>
            <a:r>
              <a:rPr lang="en-US" dirty="0"/>
              <a:t> la</a:t>
            </a:r>
            <a:endParaRPr lang="ro-RO" dirty="0"/>
          </a:p>
          <a:p>
            <a:endParaRPr lang="ro-RO" dirty="0"/>
          </a:p>
          <a:p>
            <a:r>
              <a:rPr lang="ro-RO" dirty="0"/>
              <a:t>Ultimele 2 expresii reprezintă a II-a lege a lui </a:t>
            </a:r>
            <a:r>
              <a:rPr lang="ro-RO" dirty="0" err="1"/>
              <a:t>Fick</a:t>
            </a:r>
            <a:endParaRPr lang="ro-RO" dirty="0"/>
          </a:p>
          <a:p>
            <a:r>
              <a:rPr lang="ro-RO" dirty="0"/>
              <a:t>Soluția fiind: </a:t>
            </a:r>
            <a:endParaRPr lang="en-US" dirty="0"/>
          </a:p>
        </p:txBody>
      </p:sp>
      <p:pic>
        <p:nvPicPr>
          <p:cNvPr id="5" name="Picture 4">
            <a:extLst>
              <a:ext uri="{FF2B5EF4-FFF2-40B4-BE49-F238E27FC236}">
                <a16:creationId xmlns:a16="http://schemas.microsoft.com/office/drawing/2014/main" id="{A39D122B-77FA-3AF2-DCC1-B8BD85D9B9D9}"/>
              </a:ext>
            </a:extLst>
          </p:cNvPr>
          <p:cNvPicPr>
            <a:picLocks noChangeAspect="1"/>
          </p:cNvPicPr>
          <p:nvPr/>
        </p:nvPicPr>
        <p:blipFill>
          <a:blip r:embed="rId2"/>
          <a:stretch>
            <a:fillRect/>
          </a:stretch>
        </p:blipFill>
        <p:spPr>
          <a:xfrm>
            <a:off x="6708415" y="1583205"/>
            <a:ext cx="2237289" cy="1052059"/>
          </a:xfrm>
          <a:prstGeom prst="rect">
            <a:avLst/>
          </a:prstGeom>
        </p:spPr>
      </p:pic>
      <p:pic>
        <p:nvPicPr>
          <p:cNvPr id="7" name="Picture 6">
            <a:extLst>
              <a:ext uri="{FF2B5EF4-FFF2-40B4-BE49-F238E27FC236}">
                <a16:creationId xmlns:a16="http://schemas.microsoft.com/office/drawing/2014/main" id="{438D4B1E-A7D5-1DDD-FEE5-BFEA731EE405}"/>
              </a:ext>
            </a:extLst>
          </p:cNvPr>
          <p:cNvPicPr>
            <a:picLocks noChangeAspect="1"/>
          </p:cNvPicPr>
          <p:nvPr/>
        </p:nvPicPr>
        <p:blipFill>
          <a:blip r:embed="rId3"/>
          <a:stretch>
            <a:fillRect/>
          </a:stretch>
        </p:blipFill>
        <p:spPr>
          <a:xfrm>
            <a:off x="4918433" y="2880090"/>
            <a:ext cx="1789982" cy="1047795"/>
          </a:xfrm>
          <a:prstGeom prst="rect">
            <a:avLst/>
          </a:prstGeom>
        </p:spPr>
      </p:pic>
      <p:pic>
        <p:nvPicPr>
          <p:cNvPr id="9" name="Picture 8">
            <a:extLst>
              <a:ext uri="{FF2B5EF4-FFF2-40B4-BE49-F238E27FC236}">
                <a16:creationId xmlns:a16="http://schemas.microsoft.com/office/drawing/2014/main" id="{48F90513-2D3C-C87D-2C16-A33B2D30CE90}"/>
              </a:ext>
            </a:extLst>
          </p:cNvPr>
          <p:cNvPicPr>
            <a:picLocks noChangeAspect="1"/>
          </p:cNvPicPr>
          <p:nvPr/>
        </p:nvPicPr>
        <p:blipFill>
          <a:blip r:embed="rId4"/>
          <a:stretch>
            <a:fillRect/>
          </a:stretch>
        </p:blipFill>
        <p:spPr>
          <a:xfrm>
            <a:off x="8163010" y="4650064"/>
            <a:ext cx="1617920" cy="1047795"/>
          </a:xfrm>
          <a:prstGeom prst="rect">
            <a:avLst/>
          </a:prstGeom>
        </p:spPr>
      </p:pic>
      <p:pic>
        <p:nvPicPr>
          <p:cNvPr id="11" name="Picture 10">
            <a:extLst>
              <a:ext uri="{FF2B5EF4-FFF2-40B4-BE49-F238E27FC236}">
                <a16:creationId xmlns:a16="http://schemas.microsoft.com/office/drawing/2014/main" id="{725E69A9-38D0-E336-8E1E-41E30B6E5469}"/>
              </a:ext>
            </a:extLst>
          </p:cNvPr>
          <p:cNvPicPr>
            <a:picLocks noChangeAspect="1"/>
          </p:cNvPicPr>
          <p:nvPr/>
        </p:nvPicPr>
        <p:blipFill>
          <a:blip r:embed="rId5"/>
          <a:stretch>
            <a:fillRect/>
          </a:stretch>
        </p:blipFill>
        <p:spPr>
          <a:xfrm>
            <a:off x="3370441" y="5697859"/>
            <a:ext cx="4456619" cy="1047795"/>
          </a:xfrm>
          <a:prstGeom prst="rect">
            <a:avLst/>
          </a:prstGeom>
        </p:spPr>
      </p:pic>
    </p:spTree>
    <p:extLst>
      <p:ext uri="{BB962C8B-B14F-4D97-AF65-F5344CB8AC3E}">
        <p14:creationId xmlns:p14="http://schemas.microsoft.com/office/powerpoint/2010/main" val="44675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9E71-63D1-0EA8-EB67-25D125FCD887}"/>
              </a:ext>
            </a:extLst>
          </p:cNvPr>
          <p:cNvSpPr>
            <a:spLocks noGrp="1"/>
          </p:cNvSpPr>
          <p:nvPr>
            <p:ph type="title"/>
          </p:nvPr>
        </p:nvSpPr>
        <p:spPr>
          <a:xfrm>
            <a:off x="361950" y="171450"/>
            <a:ext cx="10706100" cy="682625"/>
          </a:xfrm>
        </p:spPr>
        <p:txBody>
          <a:bodyPr>
            <a:normAutofit fontScale="90000"/>
          </a:bodyPr>
          <a:lstStyle/>
          <a:p>
            <a:pPr algn="ctr"/>
            <a:r>
              <a:rPr lang="ro-RO" b="1" dirty="0">
                <a:solidFill>
                  <a:srgbClr val="FF0000"/>
                </a:solidFill>
              </a:rPr>
              <a:t>REC: al II-lea fenomen de transport: Viscozitatea</a:t>
            </a:r>
            <a:endParaRPr lang="en-US" b="1" dirty="0">
              <a:solidFill>
                <a:srgbClr val="FF0000"/>
              </a:solidFill>
            </a:endParaRPr>
          </a:p>
        </p:txBody>
      </p:sp>
      <p:sp>
        <p:nvSpPr>
          <p:cNvPr id="3" name="Content Placeholder 2">
            <a:extLst>
              <a:ext uri="{FF2B5EF4-FFF2-40B4-BE49-F238E27FC236}">
                <a16:creationId xmlns:a16="http://schemas.microsoft.com/office/drawing/2014/main" id="{59E3BD34-4DCB-FEEF-16AC-503110301556}"/>
              </a:ext>
            </a:extLst>
          </p:cNvPr>
          <p:cNvSpPr>
            <a:spLocks noGrp="1"/>
          </p:cNvSpPr>
          <p:nvPr>
            <p:ph idx="1"/>
          </p:nvPr>
        </p:nvSpPr>
        <p:spPr>
          <a:xfrm>
            <a:off x="571499" y="854075"/>
            <a:ext cx="11409485" cy="5832475"/>
          </a:xfrm>
        </p:spPr>
        <p:txBody>
          <a:bodyPr>
            <a:normAutofit fontScale="92500" lnSpcReduction="20000"/>
          </a:bodyPr>
          <a:lstStyle/>
          <a:p>
            <a:r>
              <a:rPr lang="en-US" dirty="0" err="1"/>
              <a:t>Când</a:t>
            </a:r>
            <a:r>
              <a:rPr lang="en-US" dirty="0"/>
              <a:t> un solid </a:t>
            </a:r>
            <a:r>
              <a:rPr lang="en-US" dirty="0" err="1"/>
              <a:t>este</a:t>
            </a:r>
            <a:r>
              <a:rPr lang="en-US" dirty="0"/>
              <a:t> </a:t>
            </a:r>
            <a:r>
              <a:rPr lang="en-US" dirty="0" err="1"/>
              <a:t>supus</a:t>
            </a:r>
            <a:r>
              <a:rPr lang="en-US" dirty="0"/>
              <a:t> </a:t>
            </a:r>
            <a:r>
              <a:rPr lang="en-US" dirty="0" err="1"/>
              <a:t>unei</a:t>
            </a:r>
            <a:r>
              <a:rPr lang="en-US" dirty="0"/>
              <a:t> </a:t>
            </a:r>
            <a:r>
              <a:rPr lang="en-US" dirty="0" err="1"/>
              <a:t>solicitări</a:t>
            </a:r>
            <a:r>
              <a:rPr lang="en-US" dirty="0"/>
              <a:t> de </a:t>
            </a:r>
            <a:r>
              <a:rPr lang="en-US" dirty="0" err="1"/>
              <a:t>forfecare</a:t>
            </a:r>
            <a:r>
              <a:rPr lang="en-US" dirty="0"/>
              <a:t> </a:t>
            </a:r>
            <a:r>
              <a:rPr lang="en-US" dirty="0" err="1"/>
              <a:t>suficient</a:t>
            </a:r>
            <a:r>
              <a:rPr lang="en-US" dirty="0"/>
              <a:t> de </a:t>
            </a:r>
            <a:r>
              <a:rPr lang="en-US" dirty="0" err="1"/>
              <a:t>mici</a:t>
            </a:r>
            <a:r>
              <a:rPr lang="en-US" dirty="0"/>
              <a:t>, se </a:t>
            </a:r>
            <a:r>
              <a:rPr lang="en-US" dirty="0" err="1"/>
              <a:t>va</a:t>
            </a:r>
            <a:r>
              <a:rPr lang="en-US" dirty="0"/>
              <a:t> produce o </a:t>
            </a:r>
            <a:r>
              <a:rPr lang="en-US" dirty="0" err="1"/>
              <a:t>tensiune</a:t>
            </a:r>
            <a:r>
              <a:rPr lang="en-US" dirty="0"/>
              <a:t> de </a:t>
            </a:r>
            <a:r>
              <a:rPr lang="en-US" dirty="0" err="1"/>
              <a:t>forfecare</a:t>
            </a:r>
            <a:r>
              <a:rPr lang="en-US" dirty="0"/>
              <a:t> </a:t>
            </a:r>
            <a:r>
              <a:rPr lang="en-US" b="1" dirty="0">
                <a:solidFill>
                  <a:srgbClr val="FF0000"/>
                </a:solidFill>
              </a:rPr>
              <a:t>s</a:t>
            </a:r>
            <a:r>
              <a:rPr lang="en-US" dirty="0"/>
              <a:t>, care </a:t>
            </a:r>
            <a:r>
              <a:rPr lang="en-US" dirty="0" err="1"/>
              <a:t>este</a:t>
            </a:r>
            <a:r>
              <a:rPr lang="en-US" dirty="0"/>
              <a:t> </a:t>
            </a:r>
            <a:r>
              <a:rPr lang="en-US" dirty="0" err="1"/>
              <a:t>liniar</a:t>
            </a:r>
            <a:r>
              <a:rPr lang="en-US" dirty="0"/>
              <a:t> </a:t>
            </a:r>
            <a:r>
              <a:rPr lang="en-US" dirty="0" err="1"/>
              <a:t>legată</a:t>
            </a:r>
            <a:r>
              <a:rPr lang="en-US" dirty="0"/>
              <a:t> de </a:t>
            </a:r>
            <a:r>
              <a:rPr lang="en-US" dirty="0" err="1"/>
              <a:t>solicitare</a:t>
            </a:r>
            <a:r>
              <a:rPr lang="en-US" dirty="0"/>
              <a:t>, </a:t>
            </a:r>
            <a:r>
              <a:rPr lang="en-US" dirty="0" err="1"/>
              <a:t>constanta</a:t>
            </a:r>
            <a:r>
              <a:rPr lang="en-US" dirty="0"/>
              <a:t> de </a:t>
            </a:r>
            <a:r>
              <a:rPr lang="en-US" dirty="0" err="1"/>
              <a:t>proporționalitate</a:t>
            </a:r>
            <a:r>
              <a:rPr lang="en-US" dirty="0"/>
              <a:t> </a:t>
            </a:r>
            <a:r>
              <a:rPr lang="en-US" dirty="0" err="1"/>
              <a:t>fiind</a:t>
            </a:r>
            <a:r>
              <a:rPr lang="en-US" dirty="0"/>
              <a:t> </a:t>
            </a:r>
            <a:r>
              <a:rPr lang="en-US" dirty="0" err="1"/>
              <a:t>modulul</a:t>
            </a:r>
            <a:r>
              <a:rPr lang="en-US" dirty="0"/>
              <a:t> de </a:t>
            </a:r>
            <a:r>
              <a:rPr lang="en-US" dirty="0" err="1"/>
              <a:t>forfecare</a:t>
            </a:r>
            <a:r>
              <a:rPr lang="en-US" dirty="0"/>
              <a:t>, </a:t>
            </a:r>
            <a:r>
              <a:rPr lang="en-US" b="1" dirty="0">
                <a:solidFill>
                  <a:srgbClr val="FF0000"/>
                </a:solidFill>
              </a:rPr>
              <a:t>m</a:t>
            </a:r>
            <a:r>
              <a:rPr lang="en-US" dirty="0"/>
              <a:t>. </a:t>
            </a:r>
            <a:r>
              <a:rPr lang="en-US" dirty="0" err="1"/>
              <a:t>Avem</a:t>
            </a:r>
            <a:r>
              <a:rPr lang="en-US" dirty="0"/>
              <a:t> </a:t>
            </a:r>
            <a:r>
              <a:rPr lang="en-US" dirty="0" err="1"/>
              <a:t>astfel</a:t>
            </a:r>
            <a:endParaRPr lang="ro-RO" dirty="0"/>
          </a:p>
          <a:p>
            <a:endParaRPr lang="ro-RO" dirty="0"/>
          </a:p>
          <a:p>
            <a:endParaRPr lang="ro-RO" dirty="0"/>
          </a:p>
          <a:p>
            <a:r>
              <a:rPr lang="ro-RO" dirty="0"/>
              <a:t>Î</a:t>
            </a:r>
            <a:r>
              <a:rPr lang="en-US" dirty="0"/>
              <a:t>n </a:t>
            </a:r>
            <a:r>
              <a:rPr lang="en-US" dirty="0" err="1"/>
              <a:t>acest</a:t>
            </a:r>
            <a:r>
              <a:rPr lang="en-US" dirty="0"/>
              <a:t> </a:t>
            </a:r>
            <a:r>
              <a:rPr lang="en-US" dirty="0" err="1"/>
              <a:t>regim</a:t>
            </a:r>
            <a:r>
              <a:rPr lang="en-US" dirty="0"/>
              <a:t>, se </a:t>
            </a:r>
            <a:r>
              <a:rPr lang="en-US" dirty="0" err="1"/>
              <a:t>spune</a:t>
            </a:r>
            <a:r>
              <a:rPr lang="en-US" dirty="0"/>
              <a:t> </a:t>
            </a:r>
            <a:r>
              <a:rPr lang="en-US" dirty="0" err="1"/>
              <a:t>că</a:t>
            </a:r>
            <a:r>
              <a:rPr lang="en-US" dirty="0"/>
              <a:t> </a:t>
            </a:r>
            <a:r>
              <a:rPr lang="en-US" dirty="0" err="1"/>
              <a:t>solidul</a:t>
            </a:r>
            <a:r>
              <a:rPr lang="en-US" dirty="0"/>
              <a:t> </a:t>
            </a:r>
            <a:r>
              <a:rPr lang="en-US" dirty="0" err="1"/>
              <a:t>respectă</a:t>
            </a:r>
            <a:r>
              <a:rPr lang="en-US" dirty="0"/>
              <a:t> </a:t>
            </a:r>
            <a:r>
              <a:rPr lang="en-US" dirty="0" err="1"/>
              <a:t>Legea</a:t>
            </a:r>
            <a:r>
              <a:rPr lang="en-US" dirty="0"/>
              <a:t> </a:t>
            </a:r>
            <a:r>
              <a:rPr lang="en-US" dirty="0" err="1"/>
              <a:t>lui</a:t>
            </a:r>
            <a:r>
              <a:rPr lang="en-US" dirty="0"/>
              <a:t> Hooke. </a:t>
            </a:r>
            <a:r>
              <a:rPr lang="en-US" dirty="0" err="1"/>
              <a:t>Eliberarea</a:t>
            </a:r>
            <a:r>
              <a:rPr lang="en-US" dirty="0"/>
              <a:t> </a:t>
            </a:r>
            <a:r>
              <a:rPr lang="en-US" dirty="0" err="1"/>
              <a:t>solicitării</a:t>
            </a:r>
            <a:r>
              <a:rPr lang="en-US" dirty="0"/>
              <a:t> </a:t>
            </a:r>
            <a:r>
              <a:rPr lang="en-US" dirty="0" err="1"/>
              <a:t>permite</a:t>
            </a:r>
            <a:r>
              <a:rPr lang="en-US" dirty="0"/>
              <a:t> </a:t>
            </a:r>
            <a:r>
              <a:rPr lang="en-US" dirty="0" err="1"/>
              <a:t>solidului</a:t>
            </a:r>
            <a:r>
              <a:rPr lang="en-US" dirty="0"/>
              <a:t> </a:t>
            </a:r>
            <a:r>
              <a:rPr lang="en-US" dirty="0" err="1"/>
              <a:t>să-și</a:t>
            </a:r>
            <a:r>
              <a:rPr lang="en-US" dirty="0"/>
              <a:t> </a:t>
            </a:r>
            <a:r>
              <a:rPr lang="en-US" dirty="0" err="1"/>
              <a:t>recapete</a:t>
            </a:r>
            <a:r>
              <a:rPr lang="en-US" dirty="0"/>
              <a:t> forma </a:t>
            </a:r>
            <a:r>
              <a:rPr lang="en-US" dirty="0" err="1"/>
              <a:t>originală</a:t>
            </a:r>
            <a:r>
              <a:rPr lang="en-US" dirty="0"/>
              <a:t>.</a:t>
            </a:r>
            <a:endParaRPr lang="ro-RO" dirty="0"/>
          </a:p>
          <a:p>
            <a:r>
              <a:rPr lang="en-US" dirty="0" err="1"/>
              <a:t>Dacă</a:t>
            </a:r>
            <a:r>
              <a:rPr lang="en-US" dirty="0"/>
              <a:t> </a:t>
            </a:r>
            <a:r>
              <a:rPr lang="en-US" dirty="0" err="1"/>
              <a:t>însă</a:t>
            </a:r>
            <a:r>
              <a:rPr lang="en-US" dirty="0"/>
              <a:t> </a:t>
            </a:r>
            <a:r>
              <a:rPr lang="en-US" dirty="0" err="1"/>
              <a:t>solidul</a:t>
            </a:r>
            <a:r>
              <a:rPr lang="en-US" dirty="0"/>
              <a:t> </a:t>
            </a:r>
            <a:r>
              <a:rPr lang="en-US" dirty="0" err="1"/>
              <a:t>este</a:t>
            </a:r>
            <a:r>
              <a:rPr lang="en-US" dirty="0"/>
              <a:t> </a:t>
            </a:r>
            <a:r>
              <a:rPr lang="en-US" dirty="0" err="1"/>
              <a:t>tensionat</a:t>
            </a:r>
            <a:r>
              <a:rPr lang="en-US" dirty="0"/>
              <a:t> </a:t>
            </a:r>
            <a:r>
              <a:rPr lang="en-US" dirty="0" err="1"/>
              <a:t>dincolo</a:t>
            </a:r>
            <a:r>
              <a:rPr lang="en-US" dirty="0"/>
              <a:t> de </a:t>
            </a:r>
            <a:r>
              <a:rPr lang="en-US" dirty="0" err="1"/>
              <a:t>limita</a:t>
            </a:r>
            <a:r>
              <a:rPr lang="en-US" dirty="0"/>
              <a:t> de </a:t>
            </a:r>
            <a:r>
              <a:rPr lang="en-US" dirty="0" err="1"/>
              <a:t>elasticitate</a:t>
            </a:r>
            <a:r>
              <a:rPr lang="en-US" dirty="0"/>
              <a:t>, forma nu </a:t>
            </a:r>
            <a:r>
              <a:rPr lang="en-US" dirty="0" err="1"/>
              <a:t>mai</a:t>
            </a:r>
            <a:r>
              <a:rPr lang="en-US" dirty="0"/>
              <a:t> </a:t>
            </a:r>
            <a:r>
              <a:rPr lang="en-US" dirty="0" err="1"/>
              <a:t>este</a:t>
            </a:r>
            <a:r>
              <a:rPr lang="ro-RO" dirty="0"/>
              <a:t> </a:t>
            </a:r>
            <a:r>
              <a:rPr lang="en-US" dirty="0" err="1"/>
              <a:t>restabilită</a:t>
            </a:r>
            <a:r>
              <a:rPr lang="en-US" dirty="0"/>
              <a:t> exact </a:t>
            </a:r>
            <a:r>
              <a:rPr lang="en-US" dirty="0" err="1"/>
              <a:t>atunci</a:t>
            </a:r>
            <a:r>
              <a:rPr lang="en-US" dirty="0"/>
              <a:t> </a:t>
            </a:r>
            <a:r>
              <a:rPr lang="en-US" dirty="0" err="1"/>
              <a:t>când</a:t>
            </a:r>
            <a:r>
              <a:rPr lang="en-US" dirty="0"/>
              <a:t> </a:t>
            </a:r>
            <a:r>
              <a:rPr lang="en-US" dirty="0" err="1"/>
              <a:t>solicitarea</a:t>
            </a:r>
            <a:r>
              <a:rPr lang="en-US" dirty="0"/>
              <a:t> </a:t>
            </a:r>
            <a:r>
              <a:rPr lang="en-US" dirty="0" err="1"/>
              <a:t>este</a:t>
            </a:r>
            <a:r>
              <a:rPr lang="en-US" dirty="0"/>
              <a:t> </a:t>
            </a:r>
            <a:r>
              <a:rPr lang="en-US" dirty="0" err="1"/>
              <a:t>îndepărtată</a:t>
            </a:r>
            <a:r>
              <a:rPr lang="en-US" dirty="0"/>
              <a:t>. </a:t>
            </a:r>
            <a:r>
              <a:rPr lang="en-US" dirty="0" err="1"/>
              <a:t>În</a:t>
            </a:r>
            <a:r>
              <a:rPr lang="en-US" dirty="0"/>
              <a:t> </a:t>
            </a:r>
            <a:r>
              <a:rPr lang="en-US" dirty="0" err="1"/>
              <a:t>schimb</a:t>
            </a:r>
            <a:r>
              <a:rPr lang="en-US" dirty="0"/>
              <a:t>, se </a:t>
            </a:r>
            <a:r>
              <a:rPr lang="en-US" dirty="0" err="1"/>
              <a:t>constată</a:t>
            </a:r>
            <a:r>
              <a:rPr lang="en-US" dirty="0"/>
              <a:t> </a:t>
            </a:r>
            <a:r>
              <a:rPr lang="en-US" dirty="0" err="1"/>
              <a:t>că</a:t>
            </a:r>
            <a:r>
              <a:rPr lang="en-US" dirty="0"/>
              <a:t> a </a:t>
            </a:r>
            <a:r>
              <a:rPr lang="en-US" dirty="0" err="1"/>
              <a:t>dobândit</a:t>
            </a:r>
            <a:r>
              <a:rPr lang="en-US" dirty="0"/>
              <a:t> o </a:t>
            </a:r>
            <a:r>
              <a:rPr lang="en-US" dirty="0" err="1"/>
              <a:t>deformare</a:t>
            </a:r>
            <a:r>
              <a:rPr lang="en-US" dirty="0"/>
              <a:t> </a:t>
            </a:r>
            <a:r>
              <a:rPr lang="en-US" dirty="0" err="1"/>
              <a:t>permanentă</a:t>
            </a:r>
            <a:r>
              <a:rPr lang="en-US" dirty="0"/>
              <a:t>. </a:t>
            </a:r>
            <a:r>
              <a:rPr lang="en-US" dirty="0" err="1"/>
              <a:t>Când</a:t>
            </a:r>
            <a:r>
              <a:rPr lang="en-US" dirty="0"/>
              <a:t> se </a:t>
            </a:r>
            <a:r>
              <a:rPr lang="en-US" dirty="0" err="1"/>
              <a:t>întâmplă</a:t>
            </a:r>
            <a:r>
              <a:rPr lang="en-US" dirty="0"/>
              <a:t> </a:t>
            </a:r>
            <a:r>
              <a:rPr lang="en-US" dirty="0" err="1"/>
              <a:t>acest</a:t>
            </a:r>
            <a:r>
              <a:rPr lang="en-US" dirty="0"/>
              <a:t> </a:t>
            </a:r>
            <a:r>
              <a:rPr lang="en-US" dirty="0" err="1"/>
              <a:t>lucru</a:t>
            </a:r>
            <a:r>
              <a:rPr lang="en-US" dirty="0"/>
              <a:t>, se </a:t>
            </a:r>
            <a:r>
              <a:rPr lang="en-US" dirty="0" err="1"/>
              <a:t>spune</a:t>
            </a:r>
            <a:r>
              <a:rPr lang="en-US" dirty="0"/>
              <a:t> </a:t>
            </a:r>
            <a:r>
              <a:rPr lang="en-US" dirty="0" err="1"/>
              <a:t>că</a:t>
            </a:r>
            <a:r>
              <a:rPr lang="en-US" dirty="0"/>
              <a:t> </a:t>
            </a:r>
            <a:r>
              <a:rPr lang="en-US" dirty="0" err="1"/>
              <a:t>solidul</a:t>
            </a:r>
            <a:r>
              <a:rPr lang="en-US" dirty="0"/>
              <a:t> a </a:t>
            </a:r>
            <a:r>
              <a:rPr lang="en-US" dirty="0" err="1"/>
              <a:t>suferit</a:t>
            </a:r>
            <a:r>
              <a:rPr lang="en-US" dirty="0"/>
              <a:t> o </a:t>
            </a:r>
            <a:r>
              <a:rPr lang="en-US" b="1" i="1" dirty="0" err="1"/>
              <a:t>curgere</a:t>
            </a:r>
            <a:r>
              <a:rPr lang="en-US" b="1" i="1" dirty="0"/>
              <a:t> </a:t>
            </a:r>
            <a:r>
              <a:rPr lang="en-US" b="1" i="1" dirty="0" err="1"/>
              <a:t>plastică</a:t>
            </a:r>
            <a:r>
              <a:rPr lang="en-US" dirty="0"/>
              <a:t> </a:t>
            </a:r>
            <a:r>
              <a:rPr lang="en-US" dirty="0" err="1"/>
              <a:t>și</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solicitarea</a:t>
            </a:r>
            <a:r>
              <a:rPr lang="en-US" dirty="0"/>
              <a:t> </a:t>
            </a:r>
            <a:r>
              <a:rPr lang="en-US" dirty="0" err="1"/>
              <a:t>este</a:t>
            </a:r>
            <a:r>
              <a:rPr lang="en-US" dirty="0"/>
              <a:t> </a:t>
            </a:r>
            <a:r>
              <a:rPr lang="en-US" dirty="0" err="1"/>
              <a:t>încă</a:t>
            </a:r>
            <a:r>
              <a:rPr lang="en-US" dirty="0"/>
              <a:t> </a:t>
            </a:r>
            <a:r>
              <a:rPr lang="en-US" dirty="0" err="1"/>
              <a:t>aplicată</a:t>
            </a:r>
            <a:r>
              <a:rPr lang="en-US" dirty="0"/>
              <a:t>, </a:t>
            </a:r>
            <a:r>
              <a:rPr lang="en-US" dirty="0" err="1"/>
              <a:t>viteza</a:t>
            </a:r>
            <a:r>
              <a:rPr lang="en-US" dirty="0"/>
              <a:t> de </a:t>
            </a:r>
            <a:r>
              <a:rPr lang="en-US" dirty="0" err="1"/>
              <a:t>curgere</a:t>
            </a:r>
            <a:r>
              <a:rPr lang="en-US" dirty="0"/>
              <a:t> </a:t>
            </a:r>
            <a:r>
              <a:rPr lang="en-US" dirty="0" err="1"/>
              <a:t>plastică</a:t>
            </a:r>
            <a:r>
              <a:rPr lang="en-US" dirty="0"/>
              <a:t> se </a:t>
            </a:r>
            <a:r>
              <a:rPr lang="en-US" dirty="0" err="1"/>
              <a:t>constată</a:t>
            </a:r>
            <a:r>
              <a:rPr lang="en-US" dirty="0"/>
              <a:t> </a:t>
            </a:r>
            <a:r>
              <a:rPr lang="en-US" dirty="0" err="1"/>
              <a:t>că</a:t>
            </a:r>
            <a:r>
              <a:rPr lang="en-US" dirty="0"/>
              <a:t> </a:t>
            </a:r>
            <a:r>
              <a:rPr lang="en-US" dirty="0" err="1"/>
              <a:t>este</a:t>
            </a:r>
            <a:r>
              <a:rPr lang="en-US" dirty="0"/>
              <a:t> </a:t>
            </a:r>
            <a:r>
              <a:rPr lang="en-US" dirty="0" err="1"/>
              <a:t>proporțională</a:t>
            </a:r>
            <a:r>
              <a:rPr lang="en-US" dirty="0"/>
              <a:t> cu </a:t>
            </a:r>
            <a:r>
              <a:rPr lang="en-US" dirty="0" err="1"/>
              <a:t>solicitarea</a:t>
            </a:r>
            <a:r>
              <a:rPr lang="en-US" dirty="0"/>
              <a:t>.</a:t>
            </a:r>
            <a:endParaRPr lang="ro-RO" dirty="0"/>
          </a:p>
          <a:p>
            <a:r>
              <a:rPr lang="en-US" dirty="0" err="1"/>
              <a:t>Caracteristica</a:t>
            </a:r>
            <a:r>
              <a:rPr lang="en-US" dirty="0"/>
              <a:t> </a:t>
            </a:r>
            <a:r>
              <a:rPr lang="en-US" dirty="0" err="1"/>
              <a:t>definitorie</a:t>
            </a:r>
            <a:r>
              <a:rPr lang="en-US" dirty="0"/>
              <a:t> a </a:t>
            </a:r>
            <a:r>
              <a:rPr lang="en-US" dirty="0" err="1"/>
              <a:t>unui</a:t>
            </a:r>
            <a:r>
              <a:rPr lang="en-US" dirty="0"/>
              <a:t> </a:t>
            </a:r>
            <a:r>
              <a:rPr lang="en-US" dirty="0" err="1"/>
              <a:t>lichid</a:t>
            </a:r>
            <a:r>
              <a:rPr lang="en-US" dirty="0"/>
              <a:t> </a:t>
            </a:r>
            <a:r>
              <a:rPr lang="en-US" dirty="0" err="1"/>
              <a:t>este</a:t>
            </a:r>
            <a:r>
              <a:rPr lang="en-US" dirty="0"/>
              <a:t> </a:t>
            </a:r>
            <a:r>
              <a:rPr lang="en-US" dirty="0" err="1"/>
              <a:t>că</a:t>
            </a:r>
            <a:r>
              <a:rPr lang="en-US" dirty="0"/>
              <a:t> nu </a:t>
            </a:r>
            <a:r>
              <a:rPr lang="en-US" dirty="0" err="1"/>
              <a:t>poate</a:t>
            </a:r>
            <a:r>
              <a:rPr lang="en-US" dirty="0"/>
              <a:t> </a:t>
            </a:r>
            <a:r>
              <a:rPr lang="en-US" dirty="0" err="1"/>
              <a:t>rezista</a:t>
            </a:r>
            <a:r>
              <a:rPr lang="en-US" dirty="0"/>
              <a:t> la o </a:t>
            </a:r>
            <a:r>
              <a:rPr lang="en-US" dirty="0" err="1"/>
              <a:t>solicitare</a:t>
            </a:r>
            <a:r>
              <a:rPr lang="en-US" dirty="0"/>
              <a:t> de </a:t>
            </a:r>
            <a:r>
              <a:rPr lang="en-US" dirty="0" err="1"/>
              <a:t>forfecare</a:t>
            </a:r>
            <a:r>
              <a:rPr lang="en-US" dirty="0"/>
              <a:t>.</a:t>
            </a:r>
            <a:r>
              <a:rPr lang="ro-MD" dirty="0"/>
              <a:t> </a:t>
            </a:r>
            <a:r>
              <a:rPr lang="en-US" dirty="0" err="1"/>
              <a:t>Începe</a:t>
            </a:r>
            <a:r>
              <a:rPr lang="en-US" dirty="0"/>
              <a:t> </a:t>
            </a:r>
            <a:r>
              <a:rPr lang="en-US" dirty="0" err="1"/>
              <a:t>să</a:t>
            </a:r>
            <a:r>
              <a:rPr lang="en-US" dirty="0"/>
              <a:t> </a:t>
            </a:r>
            <a:r>
              <a:rPr lang="en-US" dirty="0" err="1"/>
              <a:t>curgă</a:t>
            </a:r>
            <a:r>
              <a:rPr lang="en-US" dirty="0"/>
              <a:t> </a:t>
            </a:r>
            <a:r>
              <a:rPr lang="en-US" dirty="0" err="1"/>
              <a:t>imediat</a:t>
            </a:r>
            <a:r>
              <a:rPr lang="en-US" dirty="0"/>
              <a:t> </a:t>
            </a:r>
            <a:r>
              <a:rPr lang="en-US" dirty="0" err="1"/>
              <a:t>ce</a:t>
            </a:r>
            <a:r>
              <a:rPr lang="en-US" dirty="0"/>
              <a:t> </a:t>
            </a:r>
            <a:r>
              <a:rPr lang="en-US" dirty="0" err="1"/>
              <a:t>este</a:t>
            </a:r>
            <a:r>
              <a:rPr lang="en-US" dirty="0"/>
              <a:t> </a:t>
            </a:r>
            <a:r>
              <a:rPr lang="en-US" dirty="0" err="1"/>
              <a:t>aplicată</a:t>
            </a:r>
            <a:r>
              <a:rPr lang="en-US" dirty="0"/>
              <a:t> </a:t>
            </a:r>
            <a:r>
              <a:rPr lang="en-US" dirty="0" err="1"/>
              <a:t>solicitarea</a:t>
            </a:r>
            <a:r>
              <a:rPr lang="en-US" dirty="0"/>
              <a:t>. S-</a:t>
            </a:r>
            <a:r>
              <a:rPr lang="en-US" dirty="0" err="1"/>
              <a:t>ar</a:t>
            </a:r>
            <a:r>
              <a:rPr lang="en-US" dirty="0"/>
              <a:t> </a:t>
            </a:r>
            <a:r>
              <a:rPr lang="en-US" dirty="0" err="1"/>
              <a:t>putea</a:t>
            </a:r>
            <a:r>
              <a:rPr lang="en-US" dirty="0"/>
              <a:t> </a:t>
            </a:r>
            <a:r>
              <a:rPr lang="en-US" dirty="0" err="1"/>
              <a:t>spune</a:t>
            </a:r>
            <a:r>
              <a:rPr lang="en-US" dirty="0"/>
              <a:t> </a:t>
            </a:r>
            <a:r>
              <a:rPr lang="en-US" dirty="0" err="1"/>
              <a:t>că</a:t>
            </a:r>
            <a:r>
              <a:rPr lang="en-US" dirty="0"/>
              <a:t> un</a:t>
            </a:r>
            <a:r>
              <a:rPr lang="ro-RO" dirty="0"/>
              <a:t> </a:t>
            </a:r>
            <a:r>
              <a:rPr lang="en-US" b="1" dirty="0" err="1"/>
              <a:t>lichid</a:t>
            </a:r>
            <a:r>
              <a:rPr lang="en-US" b="1" dirty="0"/>
              <a:t> are o </a:t>
            </a:r>
            <a:r>
              <a:rPr lang="en-US" b="1" dirty="0" err="1"/>
              <a:t>limită</a:t>
            </a:r>
            <a:r>
              <a:rPr lang="en-US" b="1" dirty="0"/>
              <a:t> de </a:t>
            </a:r>
            <a:r>
              <a:rPr lang="en-US" b="1" dirty="0" err="1"/>
              <a:t>elasticitate</a:t>
            </a:r>
            <a:r>
              <a:rPr lang="en-US" b="1" dirty="0"/>
              <a:t> zero. </a:t>
            </a:r>
            <a:endParaRPr lang="ro-MD" b="1" dirty="0"/>
          </a:p>
          <a:p>
            <a:r>
              <a:rPr lang="en-US" dirty="0"/>
              <a:t>Isaac Newton a </a:t>
            </a:r>
            <a:r>
              <a:rPr lang="en-US" dirty="0" err="1"/>
              <a:t>derivat</a:t>
            </a:r>
            <a:r>
              <a:rPr lang="en-US" dirty="0"/>
              <a:t> o </a:t>
            </a:r>
            <a:r>
              <a:rPr lang="en-US" dirty="0" err="1"/>
              <a:t>relație</a:t>
            </a:r>
            <a:r>
              <a:rPr lang="en-US" dirty="0"/>
              <a:t> </a:t>
            </a:r>
            <a:r>
              <a:rPr lang="en-US" dirty="0" err="1"/>
              <a:t>între</a:t>
            </a:r>
            <a:r>
              <a:rPr lang="ro-RO" dirty="0"/>
              <a:t> </a:t>
            </a:r>
            <a:r>
              <a:rPr lang="en-US" dirty="0" err="1"/>
              <a:t>tensiunea</a:t>
            </a:r>
            <a:r>
              <a:rPr lang="en-US" dirty="0"/>
              <a:t> de </a:t>
            </a:r>
            <a:r>
              <a:rPr lang="en-US" dirty="0" err="1"/>
              <a:t>forfecare</a:t>
            </a:r>
            <a:r>
              <a:rPr lang="en-US" dirty="0"/>
              <a:t> </a:t>
            </a:r>
            <a:r>
              <a:rPr lang="en-US" dirty="0" err="1"/>
              <a:t>aplicată</a:t>
            </a:r>
            <a:r>
              <a:rPr lang="en-US" dirty="0"/>
              <a:t> </a:t>
            </a:r>
            <a:r>
              <a:rPr lang="en-US" dirty="0" err="1"/>
              <a:t>unui</a:t>
            </a:r>
            <a:r>
              <a:rPr lang="en-US" dirty="0"/>
              <a:t> </a:t>
            </a:r>
            <a:r>
              <a:rPr lang="en-US" dirty="0" err="1"/>
              <a:t>lichid</a:t>
            </a:r>
            <a:r>
              <a:rPr lang="en-US" dirty="0"/>
              <a:t> </a:t>
            </a:r>
            <a:r>
              <a:rPr lang="en-US" dirty="0" err="1"/>
              <a:t>și</a:t>
            </a:r>
            <a:r>
              <a:rPr lang="en-US" dirty="0"/>
              <a:t> rata </a:t>
            </a:r>
            <a:r>
              <a:rPr lang="en-US" dirty="0" err="1"/>
              <a:t>temporală</a:t>
            </a:r>
            <a:r>
              <a:rPr lang="en-US" dirty="0"/>
              <a:t> </a:t>
            </a:r>
            <a:r>
              <a:rPr lang="en-US" dirty="0" err="1"/>
              <a:t>rezultată</a:t>
            </a:r>
            <a:r>
              <a:rPr lang="en-US" dirty="0"/>
              <a:t> de </a:t>
            </a:r>
            <a:r>
              <a:rPr lang="en-US" dirty="0" err="1"/>
              <a:t>modificare</a:t>
            </a:r>
            <a:r>
              <a:rPr lang="en-US" dirty="0"/>
              <a:t> a</a:t>
            </a:r>
            <a:r>
              <a:rPr lang="ro-RO" dirty="0"/>
              <a:t> </a:t>
            </a:r>
            <a:r>
              <a:rPr lang="en-US" dirty="0" err="1"/>
              <a:t>deformării</a:t>
            </a:r>
            <a:r>
              <a:rPr lang="en-US" dirty="0"/>
              <a:t>, </a:t>
            </a:r>
            <a:r>
              <a:rPr lang="en-US" b="1" dirty="0"/>
              <a:t>d</a:t>
            </a:r>
            <a:r>
              <a:rPr lang="el-GR" b="1" dirty="0"/>
              <a:t>γ</a:t>
            </a:r>
            <a:r>
              <a:rPr lang="en-US" b="1" dirty="0"/>
              <a:t>/dt</a:t>
            </a:r>
            <a:r>
              <a:rPr lang="en-US" dirty="0"/>
              <a:t>. </a:t>
            </a:r>
            <a:r>
              <a:rPr lang="en-US" dirty="0" err="1"/>
              <a:t>Aceasta</a:t>
            </a:r>
            <a:r>
              <a:rPr lang="en-US" dirty="0"/>
              <a:t> </a:t>
            </a:r>
            <a:r>
              <a:rPr lang="en-US" dirty="0" err="1"/>
              <a:t>este</a:t>
            </a:r>
            <a:endParaRPr lang="ro-RO" dirty="0"/>
          </a:p>
        </p:txBody>
      </p:sp>
      <p:pic>
        <p:nvPicPr>
          <p:cNvPr id="5" name="Picture 4">
            <a:extLst>
              <a:ext uri="{FF2B5EF4-FFF2-40B4-BE49-F238E27FC236}">
                <a16:creationId xmlns:a16="http://schemas.microsoft.com/office/drawing/2014/main" id="{C31B6E6C-CAC3-9A2B-2910-468B2F524D4D}"/>
              </a:ext>
            </a:extLst>
          </p:cNvPr>
          <p:cNvPicPr>
            <a:picLocks noChangeAspect="1"/>
          </p:cNvPicPr>
          <p:nvPr/>
        </p:nvPicPr>
        <p:blipFill>
          <a:blip r:embed="rId2"/>
          <a:stretch>
            <a:fillRect/>
          </a:stretch>
        </p:blipFill>
        <p:spPr>
          <a:xfrm>
            <a:off x="5210111" y="1699846"/>
            <a:ext cx="1271751" cy="1042418"/>
          </a:xfrm>
          <a:prstGeom prst="rect">
            <a:avLst/>
          </a:prstGeom>
        </p:spPr>
      </p:pic>
      <p:pic>
        <p:nvPicPr>
          <p:cNvPr id="7" name="Picture 6">
            <a:extLst>
              <a:ext uri="{FF2B5EF4-FFF2-40B4-BE49-F238E27FC236}">
                <a16:creationId xmlns:a16="http://schemas.microsoft.com/office/drawing/2014/main" id="{2D07382E-12D1-E45C-3C5E-D37056902C0D}"/>
              </a:ext>
            </a:extLst>
          </p:cNvPr>
          <p:cNvPicPr>
            <a:picLocks noChangeAspect="1"/>
          </p:cNvPicPr>
          <p:nvPr/>
        </p:nvPicPr>
        <p:blipFill>
          <a:blip r:embed="rId3"/>
          <a:stretch>
            <a:fillRect/>
          </a:stretch>
        </p:blipFill>
        <p:spPr>
          <a:xfrm>
            <a:off x="10598827" y="6088676"/>
            <a:ext cx="1591706" cy="769324"/>
          </a:xfrm>
          <a:prstGeom prst="rect">
            <a:avLst/>
          </a:prstGeom>
        </p:spPr>
      </p:pic>
    </p:spTree>
    <p:extLst>
      <p:ext uri="{BB962C8B-B14F-4D97-AF65-F5344CB8AC3E}">
        <p14:creationId xmlns:p14="http://schemas.microsoft.com/office/powerpoint/2010/main" val="237709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48FE9-C508-1A3C-6A79-C729B90B9229}"/>
              </a:ext>
            </a:extLst>
          </p:cNvPr>
          <p:cNvSpPr>
            <a:spLocks noGrp="1"/>
          </p:cNvSpPr>
          <p:nvPr>
            <p:ph idx="1"/>
          </p:nvPr>
        </p:nvSpPr>
        <p:spPr>
          <a:xfrm>
            <a:off x="704850" y="587374"/>
            <a:ext cx="10782300" cy="6042025"/>
          </a:xfrm>
        </p:spPr>
        <p:txBody>
          <a:bodyPr>
            <a:normAutofit/>
          </a:bodyPr>
          <a:lstStyle/>
          <a:p>
            <a:r>
              <a:rPr lang="en-US" sz="2200" dirty="0"/>
              <a:t>Aceste </a:t>
            </a:r>
            <a:r>
              <a:rPr lang="en-US" sz="2200" dirty="0" err="1"/>
              <a:t>ecuații</a:t>
            </a:r>
            <a:r>
              <a:rPr lang="en-US" sz="2200" dirty="0"/>
              <a:t> </a:t>
            </a:r>
            <a:r>
              <a:rPr lang="en-US" sz="2200" dirty="0" err="1"/>
              <a:t>implică</a:t>
            </a:r>
            <a:r>
              <a:rPr lang="en-US" sz="2200" dirty="0"/>
              <a:t> o </a:t>
            </a:r>
            <a:r>
              <a:rPr lang="en-US" sz="2200" dirty="0" err="1"/>
              <a:t>relație</a:t>
            </a:r>
            <a:r>
              <a:rPr lang="en-US" sz="2200" dirty="0"/>
              <a:t> </a:t>
            </a:r>
            <a:r>
              <a:rPr lang="en-US" sz="2200" dirty="0" err="1"/>
              <a:t>reciprocă</a:t>
            </a:r>
            <a:r>
              <a:rPr lang="en-US" sz="2200" dirty="0"/>
              <a:t> </a:t>
            </a:r>
            <a:r>
              <a:rPr lang="en-US" sz="2200" dirty="0" err="1"/>
              <a:t>între</a:t>
            </a:r>
            <a:r>
              <a:rPr lang="en-US" sz="2200" dirty="0"/>
              <a:t> </a:t>
            </a:r>
            <a:r>
              <a:rPr lang="en-US" sz="2200" dirty="0" err="1"/>
              <a:t>fluiditate</a:t>
            </a:r>
            <a:r>
              <a:rPr lang="en-US" sz="2200" dirty="0"/>
              <a:t>, </a:t>
            </a:r>
            <a:r>
              <a:rPr lang="el-GR" sz="2200" b="1" dirty="0">
                <a:solidFill>
                  <a:srgbClr val="FF0000"/>
                </a:solidFill>
              </a:rPr>
              <a:t>α</a:t>
            </a:r>
            <a:r>
              <a:rPr lang="en-US" sz="2200" dirty="0"/>
              <a:t>, </a:t>
            </a:r>
            <a:r>
              <a:rPr lang="en-US" sz="2200" dirty="0" err="1"/>
              <a:t>și</a:t>
            </a:r>
            <a:r>
              <a:rPr lang="ro-RO" sz="2200" dirty="0"/>
              <a:t> </a:t>
            </a:r>
            <a:r>
              <a:rPr lang="en-US" sz="2200" dirty="0" err="1"/>
              <a:t>vâscozitatea</a:t>
            </a:r>
            <a:r>
              <a:rPr lang="en-US" sz="2200" dirty="0"/>
              <a:t> </a:t>
            </a:r>
            <a:r>
              <a:rPr lang="en-US" sz="2200" dirty="0" err="1"/>
              <a:t>dinamică</a:t>
            </a:r>
            <a:r>
              <a:rPr lang="en-US" sz="2200" dirty="0"/>
              <a:t>, </a:t>
            </a:r>
            <a:r>
              <a:rPr lang="el-GR" sz="2200" b="1" dirty="0">
                <a:solidFill>
                  <a:srgbClr val="FF0000"/>
                </a:solidFill>
              </a:rPr>
              <a:t>η</a:t>
            </a:r>
            <a:r>
              <a:rPr lang="en-US" sz="2200" dirty="0"/>
              <a:t>. Este </a:t>
            </a:r>
            <a:r>
              <a:rPr lang="en-US" sz="2200" dirty="0" err="1"/>
              <a:t>adesea</a:t>
            </a:r>
            <a:r>
              <a:rPr lang="en-US" sz="2200" dirty="0"/>
              <a:t> util </a:t>
            </a:r>
            <a:r>
              <a:rPr lang="en-US" sz="2200" dirty="0" err="1"/>
              <a:t>să</a:t>
            </a:r>
            <a:r>
              <a:rPr lang="en-US" sz="2200" dirty="0"/>
              <a:t> se </a:t>
            </a:r>
            <a:r>
              <a:rPr lang="en-US" sz="2200" dirty="0" err="1"/>
              <a:t>normalizeze</a:t>
            </a:r>
            <a:r>
              <a:rPr lang="en-US" sz="2200" dirty="0"/>
              <a:t> </a:t>
            </a:r>
            <a:r>
              <a:rPr lang="en-US" sz="2200" dirty="0" err="1"/>
              <a:t>vâscozitatea</a:t>
            </a:r>
            <a:r>
              <a:rPr lang="en-US" sz="2200" dirty="0"/>
              <a:t> </a:t>
            </a:r>
            <a:r>
              <a:rPr lang="en-US" sz="2200" dirty="0" err="1"/>
              <a:t>în</a:t>
            </a:r>
            <a:r>
              <a:rPr lang="en-US" sz="2200" dirty="0"/>
              <a:t> </a:t>
            </a:r>
            <a:r>
              <a:rPr lang="en-US" sz="2200" dirty="0" err="1"/>
              <a:t>termeni</a:t>
            </a:r>
            <a:r>
              <a:rPr lang="en-US" sz="2200" dirty="0"/>
              <a:t> </a:t>
            </a:r>
            <a:r>
              <a:rPr lang="en-US" sz="2200" dirty="0" err="1"/>
              <a:t>dedensitate</a:t>
            </a:r>
            <a:r>
              <a:rPr lang="en-US" sz="2200" dirty="0"/>
              <a:t>, </a:t>
            </a:r>
            <a:r>
              <a:rPr lang="en-US" sz="2200" dirty="0" err="1"/>
              <a:t>pentru</a:t>
            </a:r>
            <a:r>
              <a:rPr lang="en-US" sz="2200" dirty="0"/>
              <a:t> a produce </a:t>
            </a:r>
            <a:r>
              <a:rPr lang="en-US" sz="2200" dirty="0" err="1"/>
              <a:t>ceea</a:t>
            </a:r>
            <a:r>
              <a:rPr lang="en-US" sz="2200" dirty="0"/>
              <a:t> </a:t>
            </a:r>
            <a:r>
              <a:rPr lang="en-US" sz="2200" dirty="0" err="1"/>
              <a:t>ce</a:t>
            </a:r>
            <a:r>
              <a:rPr lang="en-US" sz="2200" dirty="0"/>
              <a:t> </a:t>
            </a:r>
            <a:r>
              <a:rPr lang="en-US" sz="2200" dirty="0" err="1"/>
              <a:t>este</a:t>
            </a:r>
            <a:r>
              <a:rPr lang="en-US" sz="2200" dirty="0"/>
              <a:t> </a:t>
            </a:r>
            <a:r>
              <a:rPr lang="en-US" sz="2200" dirty="0" err="1"/>
              <a:t>cunoscut</a:t>
            </a:r>
            <a:r>
              <a:rPr lang="en-US" sz="2200" dirty="0"/>
              <a:t> sub </a:t>
            </a:r>
            <a:r>
              <a:rPr lang="en-US" sz="2200" dirty="0" err="1"/>
              <a:t>numele</a:t>
            </a:r>
            <a:r>
              <a:rPr lang="en-US" sz="2200" dirty="0"/>
              <a:t> de </a:t>
            </a:r>
            <a:r>
              <a:rPr lang="en-US" sz="2200" dirty="0" err="1"/>
              <a:t>vâscozitate</a:t>
            </a:r>
            <a:r>
              <a:rPr lang="en-US" sz="2200" dirty="0"/>
              <a:t> </a:t>
            </a:r>
            <a:r>
              <a:rPr lang="en-US" sz="2200" dirty="0" err="1"/>
              <a:t>cinematică</a:t>
            </a:r>
            <a:r>
              <a:rPr lang="en-US" sz="2200" dirty="0"/>
              <a:t>, </a:t>
            </a:r>
            <a:r>
              <a:rPr lang="en-US" sz="2200" dirty="0" err="1"/>
              <a:t>astfelVâscozitatea</a:t>
            </a:r>
            <a:r>
              <a:rPr lang="en-US" sz="2200" dirty="0"/>
              <a:t> </a:t>
            </a:r>
            <a:r>
              <a:rPr lang="en-US" sz="2200" dirty="0" err="1"/>
              <a:t>apei</a:t>
            </a:r>
            <a:r>
              <a:rPr lang="en-US" sz="2200" dirty="0"/>
              <a:t> la 20° C </a:t>
            </a:r>
            <a:r>
              <a:rPr lang="en-US" sz="2200" dirty="0" err="1"/>
              <a:t>este</a:t>
            </a:r>
            <a:r>
              <a:rPr lang="en-US" sz="2200" dirty="0"/>
              <a:t> 1,0 × 10 -3Nsm-2 </a:t>
            </a:r>
            <a:r>
              <a:rPr lang="en-US" sz="2200" dirty="0" err="1"/>
              <a:t>și</a:t>
            </a:r>
            <a:r>
              <a:rPr lang="en-US" sz="2200" dirty="0"/>
              <a:t> </a:t>
            </a:r>
            <a:r>
              <a:rPr lang="en-US" sz="2200" dirty="0" err="1"/>
              <a:t>scade</a:t>
            </a:r>
            <a:r>
              <a:rPr lang="en-US" sz="2200" dirty="0"/>
              <a:t> la </a:t>
            </a:r>
            <a:r>
              <a:rPr lang="en-US" sz="2200" dirty="0" err="1"/>
              <a:t>aproximativ</a:t>
            </a:r>
            <a:r>
              <a:rPr lang="en-US" sz="2200" dirty="0"/>
              <a:t> o </a:t>
            </a:r>
            <a:r>
              <a:rPr lang="en-US" sz="2200" dirty="0" err="1"/>
              <a:t>treime</a:t>
            </a:r>
            <a:r>
              <a:rPr lang="ro-RO" sz="2200" dirty="0"/>
              <a:t> </a:t>
            </a:r>
            <a:r>
              <a:rPr lang="en-US" sz="2200" dirty="0"/>
              <a:t>din </a:t>
            </a:r>
            <a:r>
              <a:rPr lang="en-US" sz="2200" dirty="0" err="1"/>
              <a:t>această</a:t>
            </a:r>
            <a:r>
              <a:rPr lang="en-US" sz="2200" dirty="0"/>
              <a:t> </a:t>
            </a:r>
            <a:r>
              <a:rPr lang="en-US" sz="2200" dirty="0" err="1"/>
              <a:t>valoare</a:t>
            </a:r>
            <a:r>
              <a:rPr lang="en-US" sz="2200" dirty="0"/>
              <a:t> la </a:t>
            </a:r>
            <a:r>
              <a:rPr lang="en-US" sz="2200" dirty="0" err="1"/>
              <a:t>punctul</a:t>
            </a:r>
            <a:r>
              <a:rPr lang="en-US" sz="2200" dirty="0"/>
              <a:t> de </a:t>
            </a:r>
            <a:r>
              <a:rPr lang="en-US" sz="2200" dirty="0" err="1"/>
              <a:t>fierbere</a:t>
            </a:r>
            <a:r>
              <a:rPr lang="en-US" sz="2200" dirty="0"/>
              <a:t>.</a:t>
            </a:r>
            <a:endParaRPr lang="ro-RO" sz="2200" dirty="0"/>
          </a:p>
          <a:p>
            <a:r>
              <a:rPr lang="en-US" sz="2200" dirty="0"/>
              <a:t>J</a:t>
            </a:r>
            <a:r>
              <a:rPr lang="ro-RO" sz="2200" dirty="0"/>
              <a:t>.</a:t>
            </a:r>
            <a:r>
              <a:rPr lang="en-US" sz="2200" dirty="0"/>
              <a:t>Maxwell a </a:t>
            </a:r>
            <a:r>
              <a:rPr lang="en-US" sz="2200" dirty="0" err="1"/>
              <a:t>explicat</a:t>
            </a:r>
            <a:r>
              <a:rPr lang="en-US" sz="2200" dirty="0"/>
              <a:t> </a:t>
            </a:r>
            <a:r>
              <a:rPr lang="en-US" sz="2200" dirty="0" err="1"/>
              <a:t>diferența</a:t>
            </a:r>
            <a:r>
              <a:rPr lang="en-US" sz="2200" dirty="0"/>
              <a:t> </a:t>
            </a:r>
            <a:r>
              <a:rPr lang="en-US" sz="2200" dirty="0" err="1"/>
              <a:t>dintre</a:t>
            </a:r>
            <a:r>
              <a:rPr lang="en-US" sz="2200" dirty="0"/>
              <a:t> </a:t>
            </a:r>
            <a:r>
              <a:rPr lang="en-US" sz="2200" dirty="0" err="1"/>
              <a:t>viteza</a:t>
            </a:r>
            <a:r>
              <a:rPr lang="en-US" sz="2200" dirty="0"/>
              <a:t> de </a:t>
            </a:r>
            <a:r>
              <a:rPr lang="en-US" sz="2200" dirty="0" err="1"/>
              <a:t>curgere</a:t>
            </a:r>
            <a:r>
              <a:rPr lang="en-US" sz="2200" dirty="0"/>
              <a:t> a</a:t>
            </a:r>
            <a:r>
              <a:rPr lang="ro-RO" sz="2200" dirty="0"/>
              <a:t> </a:t>
            </a:r>
            <a:r>
              <a:rPr lang="en-US" sz="2200" dirty="0" err="1"/>
              <a:t>solidelor</a:t>
            </a:r>
            <a:r>
              <a:rPr lang="en-US" sz="2200" dirty="0"/>
              <a:t> </a:t>
            </a:r>
            <a:r>
              <a:rPr lang="en-US" sz="2200" dirty="0" err="1"/>
              <a:t>și</a:t>
            </a:r>
            <a:r>
              <a:rPr lang="en-US" sz="2200" dirty="0"/>
              <a:t> </a:t>
            </a:r>
            <a:r>
              <a:rPr lang="en-US" sz="2200" dirty="0" err="1"/>
              <a:t>lichidelor</a:t>
            </a:r>
            <a:r>
              <a:rPr lang="en-US" sz="2200" dirty="0"/>
              <a:t> </a:t>
            </a:r>
            <a:r>
              <a:rPr lang="en-US" sz="2200" dirty="0" err="1"/>
              <a:t>gândindu</a:t>
            </a:r>
            <a:r>
              <a:rPr lang="en-US" sz="2200" dirty="0"/>
              <a:t>-se </a:t>
            </a:r>
            <a:r>
              <a:rPr lang="en-US" sz="2200" dirty="0" err="1"/>
              <a:t>în</a:t>
            </a:r>
            <a:r>
              <a:rPr lang="en-US" sz="2200" dirty="0"/>
              <a:t> </a:t>
            </a:r>
            <a:r>
              <a:rPr lang="en-US" sz="2200" dirty="0" err="1"/>
              <a:t>termeni</a:t>
            </a:r>
            <a:r>
              <a:rPr lang="en-US" sz="2200" dirty="0"/>
              <a:t> de </a:t>
            </a:r>
            <a:r>
              <a:rPr lang="en-US" sz="2200" dirty="0" err="1"/>
              <a:t>constantă</a:t>
            </a:r>
            <a:r>
              <a:rPr lang="en-US" sz="2200" dirty="0"/>
              <a:t> de </a:t>
            </a:r>
            <a:r>
              <a:rPr lang="en-US" sz="2200" dirty="0" err="1"/>
              <a:t>timp</a:t>
            </a:r>
            <a:r>
              <a:rPr lang="en-US" sz="2200" dirty="0"/>
              <a:t> de </a:t>
            </a:r>
            <a:r>
              <a:rPr lang="en-US" sz="2200" dirty="0" err="1"/>
              <a:t>relaxare</a:t>
            </a:r>
            <a:r>
              <a:rPr lang="en-US" sz="2200" dirty="0"/>
              <a:t> a </a:t>
            </a:r>
            <a:r>
              <a:rPr lang="en-US" sz="2200" dirty="0" err="1"/>
              <a:t>tensiunii</a:t>
            </a:r>
            <a:r>
              <a:rPr lang="en-US" sz="2200" dirty="0"/>
              <a:t>, </a:t>
            </a:r>
            <a:r>
              <a:rPr lang="el-GR" sz="2200" b="1" dirty="0">
                <a:solidFill>
                  <a:srgbClr val="FF0000"/>
                </a:solidFill>
              </a:rPr>
              <a:t>τ</a:t>
            </a:r>
            <a:r>
              <a:rPr lang="el-GR" sz="2200" dirty="0"/>
              <a:t>. </a:t>
            </a:r>
            <a:r>
              <a:rPr lang="en-US" sz="2200" dirty="0" err="1"/>
              <a:t>Dacă</a:t>
            </a:r>
            <a:r>
              <a:rPr lang="en-US" sz="2200" dirty="0"/>
              <a:t> o</a:t>
            </a:r>
            <a:r>
              <a:rPr lang="ro-RO" sz="2200" dirty="0"/>
              <a:t> </a:t>
            </a:r>
            <a:r>
              <a:rPr lang="en-US" sz="2200" dirty="0" err="1"/>
              <a:t>substanță</a:t>
            </a:r>
            <a:r>
              <a:rPr lang="en-US" sz="2200" dirty="0"/>
              <a:t> </a:t>
            </a:r>
            <a:r>
              <a:rPr lang="en-US" sz="2200" dirty="0" err="1"/>
              <a:t>este</a:t>
            </a:r>
            <a:r>
              <a:rPr lang="en-US" sz="2200" dirty="0"/>
              <a:t> </a:t>
            </a:r>
            <a:r>
              <a:rPr lang="en-US" sz="2200" dirty="0" err="1"/>
              <a:t>supusă</a:t>
            </a:r>
            <a:r>
              <a:rPr lang="en-US" sz="2200" dirty="0"/>
              <a:t> </a:t>
            </a:r>
            <a:r>
              <a:rPr lang="en-US" sz="2200" dirty="0" err="1"/>
              <a:t>unei</a:t>
            </a:r>
            <a:r>
              <a:rPr lang="en-US" sz="2200" dirty="0"/>
              <a:t> </a:t>
            </a:r>
            <a:r>
              <a:rPr lang="en-US" sz="2200" dirty="0" err="1"/>
              <a:t>deformări</a:t>
            </a:r>
            <a:r>
              <a:rPr lang="en-US" sz="2200" dirty="0"/>
              <a:t> </a:t>
            </a:r>
            <a:r>
              <a:rPr lang="en-US" sz="2200" dirty="0" err="1"/>
              <a:t>elastice</a:t>
            </a:r>
            <a:r>
              <a:rPr lang="en-US" sz="2200" dirty="0"/>
              <a:t> </a:t>
            </a:r>
            <a:r>
              <a:rPr lang="en-US" sz="2200" dirty="0" err="1"/>
              <a:t>instantanee</a:t>
            </a:r>
            <a:r>
              <a:rPr lang="en-US" sz="2200" dirty="0"/>
              <a:t> </a:t>
            </a:r>
            <a:r>
              <a:rPr lang="el-GR" sz="2200" b="1" dirty="0">
                <a:solidFill>
                  <a:srgbClr val="FF0000"/>
                </a:solidFill>
              </a:rPr>
              <a:t>γ</a:t>
            </a:r>
            <a:r>
              <a:rPr lang="ro-RO" sz="2200" b="1" dirty="0">
                <a:solidFill>
                  <a:srgbClr val="FF0000"/>
                </a:solidFill>
              </a:rPr>
              <a:t>o</a:t>
            </a:r>
            <a:r>
              <a:rPr lang="en-US" sz="2200" dirty="0"/>
              <a:t> </a:t>
            </a:r>
            <a:r>
              <a:rPr lang="en-US" sz="2200" dirty="0" err="1"/>
              <a:t>și</a:t>
            </a:r>
            <a:r>
              <a:rPr lang="en-US" sz="2200" dirty="0"/>
              <a:t> </a:t>
            </a:r>
            <a:r>
              <a:rPr lang="en-US" sz="2200" dirty="0" err="1"/>
              <a:t>apoi</a:t>
            </a:r>
            <a:r>
              <a:rPr lang="en-US" sz="2200" dirty="0"/>
              <a:t> </a:t>
            </a:r>
            <a:r>
              <a:rPr lang="en-US" sz="2200" dirty="0" err="1"/>
              <a:t>menținută</a:t>
            </a:r>
            <a:r>
              <a:rPr lang="en-US" sz="2200" dirty="0"/>
              <a:t> la</a:t>
            </a:r>
            <a:r>
              <a:rPr lang="ro-RO" sz="2200" dirty="0"/>
              <a:t> </a:t>
            </a:r>
            <a:r>
              <a:rPr lang="en-US" sz="2200" dirty="0" err="1"/>
              <a:t>acel</a:t>
            </a:r>
            <a:r>
              <a:rPr lang="en-US" sz="2200" dirty="0"/>
              <a:t> </a:t>
            </a:r>
            <a:r>
              <a:rPr lang="en-US" sz="2200" dirty="0" err="1"/>
              <a:t>nivel</a:t>
            </a:r>
            <a:r>
              <a:rPr lang="en-US" sz="2200" dirty="0"/>
              <a:t> de </a:t>
            </a:r>
            <a:r>
              <a:rPr lang="en-US" sz="2200" dirty="0" err="1"/>
              <a:t>deformare</a:t>
            </a:r>
            <a:r>
              <a:rPr lang="en-US" sz="2200" dirty="0"/>
              <a:t>, </a:t>
            </a:r>
            <a:r>
              <a:rPr lang="en-US" sz="2200" dirty="0" err="1"/>
              <a:t>tensiunea</a:t>
            </a:r>
            <a:r>
              <a:rPr lang="en-US" sz="2200" dirty="0"/>
              <a:t> </a:t>
            </a:r>
            <a:r>
              <a:rPr lang="en-US" sz="2200" dirty="0" err="1"/>
              <a:t>va</a:t>
            </a:r>
            <a:r>
              <a:rPr lang="en-US" sz="2200" dirty="0"/>
              <a:t> </a:t>
            </a:r>
            <a:r>
              <a:rPr lang="en-US" sz="2200" dirty="0" err="1"/>
              <a:t>crește</a:t>
            </a:r>
            <a:r>
              <a:rPr lang="en-US" sz="2200" dirty="0"/>
              <a:t> </a:t>
            </a:r>
            <a:r>
              <a:rPr lang="en-US" sz="2200" dirty="0" err="1"/>
              <a:t>instantaneu</a:t>
            </a:r>
            <a:r>
              <a:rPr lang="en-US" sz="2200" dirty="0"/>
              <a:t>, </a:t>
            </a:r>
            <a:r>
              <a:rPr lang="en-US" sz="2200" dirty="0" err="1"/>
              <a:t>să</a:t>
            </a:r>
            <a:r>
              <a:rPr lang="en-US" sz="2200" dirty="0"/>
              <a:t> </a:t>
            </a:r>
            <a:r>
              <a:rPr lang="en-US" sz="2200" dirty="0" err="1"/>
              <a:t>zicem</a:t>
            </a:r>
            <a:r>
              <a:rPr lang="en-US" sz="2200" dirty="0"/>
              <a:t>, </a:t>
            </a:r>
            <a:r>
              <a:rPr lang="en-US" sz="2200" dirty="0" err="1"/>
              <a:t>până</a:t>
            </a:r>
            <a:r>
              <a:rPr lang="en-US" sz="2200" dirty="0"/>
              <a:t> la </a:t>
            </a:r>
            <a:r>
              <a:rPr lang="en-US" sz="2200" dirty="0" err="1"/>
              <a:t>nivelurile</a:t>
            </a:r>
            <a:r>
              <a:rPr lang="en-US" sz="2200" dirty="0"/>
              <a:t> </a:t>
            </a:r>
            <a:r>
              <a:rPr lang="el-GR" sz="2200" b="1" dirty="0">
                <a:solidFill>
                  <a:srgbClr val="FF0000"/>
                </a:solidFill>
              </a:rPr>
              <a:t>σ</a:t>
            </a:r>
            <a:r>
              <a:rPr lang="ro-RO" sz="2200" b="1" dirty="0">
                <a:solidFill>
                  <a:srgbClr val="FF0000"/>
                </a:solidFill>
              </a:rPr>
              <a:t>o</a:t>
            </a:r>
            <a:r>
              <a:rPr lang="en-US" sz="2200" dirty="0"/>
              <a:t>. Ulterior,</a:t>
            </a:r>
            <a:r>
              <a:rPr lang="ro-RO" sz="2200" dirty="0"/>
              <a:t> </a:t>
            </a:r>
            <a:r>
              <a:rPr lang="en-US" sz="2200" dirty="0" err="1"/>
              <a:t>substanța</a:t>
            </a:r>
            <a:r>
              <a:rPr lang="en-US" sz="2200" dirty="0"/>
              <a:t> se </a:t>
            </a:r>
            <a:r>
              <a:rPr lang="en-US" sz="2200" dirty="0" err="1"/>
              <a:t>va</a:t>
            </a:r>
            <a:r>
              <a:rPr lang="en-US" sz="2200" dirty="0"/>
              <a:t> </a:t>
            </a:r>
            <a:r>
              <a:rPr lang="en-US" sz="2200" dirty="0" err="1"/>
              <a:t>relaxa</a:t>
            </a:r>
            <a:r>
              <a:rPr lang="en-US" sz="2200" dirty="0"/>
              <a:t>, pe </a:t>
            </a:r>
            <a:r>
              <a:rPr lang="en-US" sz="2200" dirty="0" err="1"/>
              <a:t>măsură</a:t>
            </a:r>
            <a:r>
              <a:rPr lang="en-US" sz="2200" dirty="0"/>
              <a:t> </a:t>
            </a:r>
            <a:r>
              <a:rPr lang="en-US" sz="2200" dirty="0" err="1"/>
              <a:t>ce</a:t>
            </a:r>
            <a:r>
              <a:rPr lang="en-US" sz="2200" dirty="0"/>
              <a:t> </a:t>
            </a:r>
            <a:r>
              <a:rPr lang="en-US" sz="2200" dirty="0" err="1"/>
              <a:t>regimul</a:t>
            </a:r>
            <a:r>
              <a:rPr lang="en-US" sz="2200" dirty="0"/>
              <a:t> </a:t>
            </a:r>
            <a:r>
              <a:rPr lang="en-US" sz="2200" dirty="0" err="1"/>
              <a:t>hookean</a:t>
            </a:r>
            <a:r>
              <a:rPr lang="en-US" sz="2200" dirty="0"/>
              <a:t> </a:t>
            </a:r>
            <a:r>
              <a:rPr lang="en-US" sz="2200" dirty="0" err="1"/>
              <a:t>este</a:t>
            </a:r>
            <a:r>
              <a:rPr lang="en-US" sz="2200" dirty="0"/>
              <a:t> </a:t>
            </a:r>
            <a:r>
              <a:rPr lang="en-US" sz="2200" dirty="0" err="1"/>
              <a:t>înlocuit</a:t>
            </a:r>
            <a:r>
              <a:rPr lang="en-US" sz="2200" dirty="0"/>
              <a:t> </a:t>
            </a:r>
            <a:r>
              <a:rPr lang="en-US" sz="2200" dirty="0" err="1"/>
              <a:t>treptat</a:t>
            </a:r>
            <a:r>
              <a:rPr lang="en-US" sz="2200" dirty="0"/>
              <a:t> de</a:t>
            </a:r>
            <a:r>
              <a:rPr lang="ro-RO" sz="2200" dirty="0"/>
              <a:t> </a:t>
            </a:r>
            <a:r>
              <a:rPr lang="en-US" sz="2200" dirty="0" err="1"/>
              <a:t>regimul</a:t>
            </a:r>
            <a:r>
              <a:rPr lang="en-US" sz="2200" dirty="0"/>
              <a:t> </a:t>
            </a:r>
            <a:r>
              <a:rPr lang="en-US" sz="2200" dirty="0" err="1"/>
              <a:t>newtonian</a:t>
            </a:r>
            <a:r>
              <a:rPr lang="en-US" sz="2200" dirty="0"/>
              <a:t>. </a:t>
            </a:r>
            <a:r>
              <a:rPr lang="en-US" sz="2200" dirty="0" err="1"/>
              <a:t>Astfel</a:t>
            </a:r>
            <a:r>
              <a:rPr lang="en-US" sz="2200" dirty="0"/>
              <a:t>, se </a:t>
            </a:r>
            <a:r>
              <a:rPr lang="en-US" sz="2200" dirty="0" err="1"/>
              <a:t>va</a:t>
            </a:r>
            <a:r>
              <a:rPr lang="en-US" sz="2200" dirty="0"/>
              <a:t> </a:t>
            </a:r>
            <a:r>
              <a:rPr lang="en-US" sz="2200" dirty="0" err="1"/>
              <a:t>întâmpla</a:t>
            </a:r>
            <a:r>
              <a:rPr lang="en-US" sz="2200" dirty="0"/>
              <a:t> ca</a:t>
            </a:r>
            <a:endParaRPr lang="ro-RO" sz="2200" dirty="0"/>
          </a:p>
          <a:p>
            <a:endParaRPr lang="ro-RO" sz="2200" dirty="0"/>
          </a:p>
          <a:p>
            <a:r>
              <a:rPr lang="ro-RO" sz="2200" dirty="0"/>
              <a:t>Utilizând relațiile de mai sus, aceasta implică faptul că</a:t>
            </a:r>
          </a:p>
          <a:p>
            <a:r>
              <a:rPr lang="ro-RO" sz="2200" dirty="0"/>
              <a:t>Și obținem                                          în care </a:t>
            </a:r>
          </a:p>
          <a:p>
            <a:endParaRPr lang="ro-RO" sz="2200" dirty="0"/>
          </a:p>
          <a:p>
            <a:r>
              <a:rPr lang="ro-RO" sz="2200" dirty="0"/>
              <a:t>Dacă, alternativ, nivelul de stres este menținut constant, vom avea</a:t>
            </a:r>
          </a:p>
          <a:p>
            <a:endParaRPr lang="ro-RO" sz="2200" dirty="0"/>
          </a:p>
          <a:p>
            <a:endParaRPr lang="en-US" dirty="0"/>
          </a:p>
        </p:txBody>
      </p:sp>
      <p:pic>
        <p:nvPicPr>
          <p:cNvPr id="5" name="Picture 4">
            <a:extLst>
              <a:ext uri="{FF2B5EF4-FFF2-40B4-BE49-F238E27FC236}">
                <a16:creationId xmlns:a16="http://schemas.microsoft.com/office/drawing/2014/main" id="{75B77110-2172-480D-40A2-C9D04B2EC8FA}"/>
              </a:ext>
            </a:extLst>
          </p:cNvPr>
          <p:cNvPicPr>
            <a:picLocks noChangeAspect="1"/>
          </p:cNvPicPr>
          <p:nvPr/>
        </p:nvPicPr>
        <p:blipFill>
          <a:blip r:embed="rId2"/>
          <a:stretch>
            <a:fillRect/>
          </a:stretch>
        </p:blipFill>
        <p:spPr>
          <a:xfrm>
            <a:off x="2921442" y="3943365"/>
            <a:ext cx="3463772" cy="762029"/>
          </a:xfrm>
          <a:prstGeom prst="rect">
            <a:avLst/>
          </a:prstGeom>
        </p:spPr>
      </p:pic>
      <p:pic>
        <p:nvPicPr>
          <p:cNvPr id="7" name="Picture 6">
            <a:extLst>
              <a:ext uri="{FF2B5EF4-FFF2-40B4-BE49-F238E27FC236}">
                <a16:creationId xmlns:a16="http://schemas.microsoft.com/office/drawing/2014/main" id="{2EFD84F4-78E1-6D20-A196-5625A52B5162}"/>
              </a:ext>
            </a:extLst>
          </p:cNvPr>
          <p:cNvPicPr>
            <a:picLocks noChangeAspect="1"/>
          </p:cNvPicPr>
          <p:nvPr/>
        </p:nvPicPr>
        <p:blipFill>
          <a:blip r:embed="rId3"/>
          <a:stretch>
            <a:fillRect/>
          </a:stretch>
        </p:blipFill>
        <p:spPr>
          <a:xfrm>
            <a:off x="7709687" y="4372004"/>
            <a:ext cx="1560871" cy="666779"/>
          </a:xfrm>
          <a:prstGeom prst="rect">
            <a:avLst/>
          </a:prstGeom>
        </p:spPr>
      </p:pic>
      <p:pic>
        <p:nvPicPr>
          <p:cNvPr id="9" name="Picture 8">
            <a:extLst>
              <a:ext uri="{FF2B5EF4-FFF2-40B4-BE49-F238E27FC236}">
                <a16:creationId xmlns:a16="http://schemas.microsoft.com/office/drawing/2014/main" id="{CD6B6119-1FBA-2424-B121-F47B2E22FAF7}"/>
              </a:ext>
            </a:extLst>
          </p:cNvPr>
          <p:cNvPicPr>
            <a:picLocks noChangeAspect="1"/>
          </p:cNvPicPr>
          <p:nvPr/>
        </p:nvPicPr>
        <p:blipFill>
          <a:blip r:embed="rId4"/>
          <a:stretch>
            <a:fillRect/>
          </a:stretch>
        </p:blipFill>
        <p:spPr>
          <a:xfrm>
            <a:off x="2503831" y="5181585"/>
            <a:ext cx="1978483" cy="690602"/>
          </a:xfrm>
          <a:prstGeom prst="rect">
            <a:avLst/>
          </a:prstGeom>
        </p:spPr>
      </p:pic>
      <p:pic>
        <p:nvPicPr>
          <p:cNvPr id="11" name="Picture 10">
            <a:extLst>
              <a:ext uri="{FF2B5EF4-FFF2-40B4-BE49-F238E27FC236}">
                <a16:creationId xmlns:a16="http://schemas.microsoft.com/office/drawing/2014/main" id="{AB16FA24-0C85-8D89-5F44-F4728EA38173}"/>
              </a:ext>
            </a:extLst>
          </p:cNvPr>
          <p:cNvPicPr>
            <a:picLocks noChangeAspect="1"/>
          </p:cNvPicPr>
          <p:nvPr/>
        </p:nvPicPr>
        <p:blipFill>
          <a:blip r:embed="rId5"/>
          <a:stretch>
            <a:fillRect/>
          </a:stretch>
        </p:blipFill>
        <p:spPr>
          <a:xfrm>
            <a:off x="5923256" y="5038783"/>
            <a:ext cx="923915" cy="767319"/>
          </a:xfrm>
          <a:prstGeom prst="rect">
            <a:avLst/>
          </a:prstGeom>
        </p:spPr>
      </p:pic>
      <p:pic>
        <p:nvPicPr>
          <p:cNvPr id="13" name="Picture 12">
            <a:extLst>
              <a:ext uri="{FF2B5EF4-FFF2-40B4-BE49-F238E27FC236}">
                <a16:creationId xmlns:a16="http://schemas.microsoft.com/office/drawing/2014/main" id="{EEB93C9E-6D5F-E178-0880-BE7ACB33E950}"/>
              </a:ext>
            </a:extLst>
          </p:cNvPr>
          <p:cNvPicPr>
            <a:picLocks noChangeAspect="1"/>
          </p:cNvPicPr>
          <p:nvPr/>
        </p:nvPicPr>
        <p:blipFill>
          <a:blip r:embed="rId6"/>
          <a:stretch>
            <a:fillRect/>
          </a:stretch>
        </p:blipFill>
        <p:spPr>
          <a:xfrm>
            <a:off x="8731870" y="5806102"/>
            <a:ext cx="2755280" cy="742997"/>
          </a:xfrm>
          <a:prstGeom prst="rect">
            <a:avLst/>
          </a:prstGeom>
        </p:spPr>
      </p:pic>
    </p:spTree>
    <p:extLst>
      <p:ext uri="{BB962C8B-B14F-4D97-AF65-F5344CB8AC3E}">
        <p14:creationId xmlns:p14="http://schemas.microsoft.com/office/powerpoint/2010/main" val="3807806268"/>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10451</Words>
  <Application>Microsoft Office PowerPoint</Application>
  <PresentationFormat>Widescreen</PresentationFormat>
  <Paragraphs>347</Paragraphs>
  <Slides>69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Arial</vt:lpstr>
      <vt:lpstr>Calibri</vt:lpstr>
      <vt:lpstr>Calibri Light</vt:lpstr>
      <vt:lpstr>Cambria Math</vt:lpstr>
      <vt:lpstr>Helvetica_5g</vt:lpstr>
      <vt:lpstr>Helvetica-Bold_58</vt:lpstr>
      <vt:lpstr>Times New Roman</vt:lpstr>
      <vt:lpstr>Times-Roman</vt:lpstr>
      <vt:lpstr>Temă Office</vt:lpstr>
      <vt:lpstr>Transportul în lichide în domeniu microscopic Biomecanica fluidelor. Hemodinamica</vt:lpstr>
      <vt:lpstr>din fizică ... </vt:lpstr>
      <vt:lpstr>Mișcarea?</vt:lpstr>
      <vt:lpstr>REC: I-ul fenomen de transport: Difuzia</vt:lpstr>
      <vt:lpstr>PowerPoint Presentation</vt:lpstr>
      <vt:lpstr>REC: Difuzia</vt:lpstr>
      <vt:lpstr>PowerPoint Presentation</vt:lpstr>
      <vt:lpstr>REC: al II-lea fenomen de transport: Viscozitatea</vt:lpstr>
      <vt:lpstr>PowerPoint Presentation</vt:lpstr>
      <vt:lpstr>PowerPoint Presentation</vt:lpstr>
      <vt:lpstr>PowerPoint Presentation</vt:lpstr>
      <vt:lpstr>REC: al III-lea fenomen de transport: conducția termică</vt:lpstr>
      <vt:lpstr>PowerPoint Presentation</vt:lpstr>
      <vt:lpstr>Dinamica fluidelor în sisteme biologice. Elemente de hidrodinamică</vt:lpstr>
      <vt:lpstr>Tensiune într-un fluid</vt:lpstr>
      <vt:lpstr>PowerPoint Presentation</vt:lpstr>
      <vt:lpstr>PowerPoint Presentation</vt:lpstr>
      <vt:lpstr>Densitatea</vt:lpstr>
      <vt:lpstr>PowerPoint Presentation</vt:lpstr>
      <vt:lpstr>Valori de densitate pentru o serie de fluide corporale</vt:lpstr>
      <vt:lpstr>PowerPoint Presentation</vt:lpstr>
      <vt:lpstr>Viscozitate</vt:lpstr>
      <vt:lpstr>PowerPoint Presentation</vt:lpstr>
      <vt:lpstr>PowerPoint Presentation</vt:lpstr>
      <vt:lpstr>PowerPoint Presentation</vt:lpstr>
      <vt:lpstr>Cinematica</vt:lpstr>
      <vt:lpstr>(a) Exemple de distribuții de viteză.  (b) Variație vs. Nonvariație a vitezei în lungul curgerii. </vt:lpstr>
      <vt:lpstr>Tema  Autowave în medii active</vt:lpstr>
      <vt:lpstr>Procese Autowave în medii active</vt:lpstr>
      <vt:lpstr>PowerPoint Presentation</vt:lpstr>
      <vt:lpstr>PowerPoint Presentation</vt:lpstr>
      <vt:lpstr>PowerPoint Presentation</vt:lpstr>
      <vt:lpstr>Auto-oscilații și autounde în organe și țesuturi</vt:lpstr>
      <vt:lpstr>PowerPoint Presentation</vt:lpstr>
      <vt:lpstr>PowerPoint Presentation</vt:lpstr>
      <vt:lpstr>PowerPoint Presentation</vt:lpstr>
      <vt:lpstr>PowerPoint Presentation</vt:lpstr>
      <vt:lpstr>Proprietățile de bază ale autoundelor în MA</vt:lpstr>
      <vt:lpstr>PowerPoint Presentation</vt:lpstr>
      <vt:lpstr>Circulația inelară a undelor de excitație</vt:lpstr>
      <vt:lpstr>PowerPoint Presentation</vt:lpstr>
      <vt:lpstr>Reverberator într-un mediu cu o gaură</vt:lpstr>
      <vt:lpstr>PowerPoint Presentation</vt:lpstr>
      <vt:lpstr>Elemente de hemodinamică</vt:lpstr>
      <vt:lpstr>. Circulația sanguină</vt:lpstr>
      <vt:lpstr>PowerPoint Presentation</vt:lpstr>
      <vt:lpstr>PowerPoint Presentation</vt:lpstr>
      <vt:lpstr>Aspecte biofizice ale circulației sanguine</vt:lpstr>
      <vt:lpstr>PowerPoint Presentation</vt:lpstr>
      <vt:lpstr>PowerPoint Presentation</vt:lpstr>
      <vt:lpstr>Ciclul cardiac</vt:lpstr>
      <vt:lpstr>Fazele contracției ventriculului stâng</vt:lpstr>
      <vt:lpstr>Legea lui Laplace</vt:lpstr>
      <vt:lpstr>Aplicațiile legii Laplace</vt:lpstr>
      <vt:lpstr>Structura pereților vaselor sanguine</vt:lpstr>
      <vt:lpstr>Factori care influențează presiunea arterială:  </vt:lpstr>
      <vt:lpstr>PowerPoint Presentation</vt:lpstr>
      <vt:lpstr>PowerPoint Presentation</vt:lpstr>
      <vt:lpstr>PowerPoint Presentation</vt:lpstr>
      <vt:lpstr>PowerPoint Presentation</vt:lpstr>
      <vt:lpstr>PowerPoint Presentation</vt:lpstr>
      <vt:lpstr>PowerPoint Presentation</vt:lpstr>
      <vt:lpstr>Fenomenul de acumulare axială a eritrocitelor  </vt:lpstr>
      <vt:lpstr>Viteza de curgere a sângelui  </vt:lpstr>
      <vt:lpstr>Presiunea sângelui  </vt:lpstr>
      <vt:lpstr>PowerPoint Presentation</vt:lpstr>
      <vt:lpstr>Măsurarea presiunii arteriale  </vt:lpstr>
      <vt:lpstr>Aspecte biofizice ale patologiei circulaiei sângelui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buzdugan artur</dc:creator>
  <cp:lastModifiedBy>buzdugan artur</cp:lastModifiedBy>
  <cp:revision>11</cp:revision>
  <dcterms:created xsi:type="dcterms:W3CDTF">2025-08-19T20:31:41Z</dcterms:created>
  <dcterms:modified xsi:type="dcterms:W3CDTF">2025-11-18T16:26:09Z</dcterms:modified>
</cp:coreProperties>
</file>