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17.xml" ContentType="application/vnd.openxmlformats-officedocument.themeOverride+xml"/>
  <Override PartName="/ppt/notesSlides/notesSlide17.xml" ContentType="application/vnd.openxmlformats-officedocument.presentationml.notesSlide+xml"/>
  <Override PartName="/ppt/theme/themeOverride18.xml" ContentType="application/vnd.openxmlformats-officedocument.themeOverride+xml"/>
  <Override PartName="/ppt/notesSlides/notesSlide18.xml" ContentType="application/vnd.openxmlformats-officedocument.presentationml.notesSlide+xml"/>
  <Override PartName="/ppt/theme/themeOverride19.xml" ContentType="application/vnd.openxmlformats-officedocument.themeOverride+xml"/>
  <Override PartName="/ppt/notesSlides/notesSlide19.xml" ContentType="application/vnd.openxmlformats-officedocument.presentationml.notesSlide+xml"/>
  <Override PartName="/ppt/theme/themeOverride20.xml" ContentType="application/vnd.openxmlformats-officedocument.themeOverride+xml"/>
  <Override PartName="/ppt/notesSlides/notesSlide20.xml" ContentType="application/vnd.openxmlformats-officedocument.presentationml.notesSlide+xml"/>
  <Override PartName="/ppt/theme/themeOverride21.xml" ContentType="application/vnd.openxmlformats-officedocument.themeOverride+xml"/>
  <Override PartName="/ppt/notesSlides/notesSlide21.xml" ContentType="application/vnd.openxmlformats-officedocument.presentationml.notesSlide+xml"/>
  <Override PartName="/ppt/theme/themeOverride22.xml" ContentType="application/vnd.openxmlformats-officedocument.themeOverride+xml"/>
  <Override PartName="/ppt/notesSlides/notesSlide22.xml" ContentType="application/vnd.openxmlformats-officedocument.presentationml.notesSlide+xml"/>
  <Override PartName="/ppt/theme/themeOverride23.xml" ContentType="application/vnd.openxmlformats-officedocument.themeOverride+xml"/>
  <Override PartName="/ppt/notesSlides/notesSlide23.xml" ContentType="application/vnd.openxmlformats-officedocument.presentationml.notesSlide+xml"/>
  <Override PartName="/ppt/theme/themeOverride24.xml" ContentType="application/vnd.openxmlformats-officedocument.themeOverride+xml"/>
  <Override PartName="/ppt/notesSlides/notesSlide24.xml" ContentType="application/vnd.openxmlformats-officedocument.presentationml.notesSlide+xml"/>
  <Override PartName="/ppt/theme/themeOverride25.xml" ContentType="application/vnd.openxmlformats-officedocument.themeOverride+xml"/>
  <Override PartName="/ppt/notesSlides/notesSlide25.xml" ContentType="application/vnd.openxmlformats-officedocument.presentationml.notesSlide+xml"/>
  <Override PartName="/ppt/theme/themeOverride26.xml" ContentType="application/vnd.openxmlformats-officedocument.themeOverride+xml"/>
  <Override PartName="/ppt/notesSlides/notesSlide26.xml" ContentType="application/vnd.openxmlformats-officedocument.presentationml.notesSlide+xml"/>
  <Override PartName="/ppt/theme/themeOverride27.xml" ContentType="application/vnd.openxmlformats-officedocument.themeOverride+xml"/>
  <Override PartName="/ppt/notesSlides/notesSlide27.xml" ContentType="application/vnd.openxmlformats-officedocument.presentationml.notesSlide+xml"/>
  <Override PartName="/ppt/theme/themeOverride28.xml" ContentType="application/vnd.openxmlformats-officedocument.themeOverride+xml"/>
  <Override PartName="/ppt/notesSlides/notesSlide28.xml" ContentType="application/vnd.openxmlformats-officedocument.presentationml.notesSlide+xml"/>
  <Override PartName="/ppt/theme/themeOverride29.xml" ContentType="application/vnd.openxmlformats-officedocument.themeOverr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notesMasterIdLst>
    <p:notesMasterId r:id="rId31"/>
  </p:notesMasterIdLst>
  <p:sldIdLst>
    <p:sldId id="420" r:id="rId2"/>
    <p:sldId id="421" r:id="rId3"/>
    <p:sldId id="422" r:id="rId4"/>
    <p:sldId id="423" r:id="rId5"/>
    <p:sldId id="424" r:id="rId6"/>
    <p:sldId id="425" r:id="rId7"/>
    <p:sldId id="426" r:id="rId8"/>
    <p:sldId id="427" r:id="rId9"/>
    <p:sldId id="428" r:id="rId10"/>
    <p:sldId id="429" r:id="rId11"/>
    <p:sldId id="430" r:id="rId12"/>
    <p:sldId id="431" r:id="rId13"/>
    <p:sldId id="432" r:id="rId14"/>
    <p:sldId id="433" r:id="rId15"/>
    <p:sldId id="434" r:id="rId16"/>
    <p:sldId id="435" r:id="rId17"/>
    <p:sldId id="436" r:id="rId18"/>
    <p:sldId id="437" r:id="rId19"/>
    <p:sldId id="438" r:id="rId20"/>
    <p:sldId id="439" r:id="rId21"/>
    <p:sldId id="440" r:id="rId22"/>
    <p:sldId id="441" r:id="rId23"/>
    <p:sldId id="442" r:id="rId24"/>
    <p:sldId id="443" r:id="rId25"/>
    <p:sldId id="444" r:id="rId26"/>
    <p:sldId id="445" r:id="rId27"/>
    <p:sldId id="446" r:id="rId28"/>
    <p:sldId id="447" r:id="rId29"/>
    <p:sldId id="448" r:id="rId3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38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5F5"/>
    <a:srgbClr val="F4C101"/>
    <a:srgbClr val="FEFEFC"/>
    <a:srgbClr val="F5C000"/>
    <a:srgbClr val="0190D2"/>
    <a:srgbClr val="77BC31"/>
    <a:srgbClr val="F46507"/>
    <a:srgbClr val="F4918B"/>
    <a:srgbClr val="0159A2"/>
    <a:srgbClr val="EC32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9" autoAdjust="0"/>
    <p:restoredTop sz="62027" autoAdjust="0"/>
  </p:normalViewPr>
  <p:slideViewPr>
    <p:cSldViewPr snapToGrid="0" snapToObjects="1">
      <p:cViewPr varScale="1">
        <p:scale>
          <a:sx n="55" d="100"/>
          <a:sy n="55" d="100"/>
        </p:scale>
        <p:origin x="1488" y="60"/>
      </p:cViewPr>
      <p:guideLst>
        <p:guide orient="horz" pos="1049"/>
        <p:guide pos="3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300"/>
            </a:lvl1pPr>
          </a:lstStyle>
          <a:p>
            <a:fld id="{B158D8AE-B9F7-4FDC-BB66-8FDC71B5A26B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2" tIns="46586" rIns="93172" bIns="4658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300"/>
            </a:lvl1pPr>
          </a:lstStyle>
          <a:p>
            <a:fld id="{58B2C5A1-4CAC-4390-B466-17996CAB0A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418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512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2005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5274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699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8294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9680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6215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461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u="sng" dirty="0">
              <a:solidFill>
                <a:srgbClr val="000000"/>
              </a:solidFill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0148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0081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BE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012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5369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BE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4216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i="0" dirty="0"/>
          </a:p>
          <a:p>
            <a:r>
              <a:rPr lang="en-US" b="1" i="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8001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522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fr-BE" b="0" i="0" dirty="0" smtClean="0">
                <a:solidFill>
                  <a:srgbClr val="777777"/>
                </a:solidFill>
                <a:effectLst/>
                <a:latin typeface="PT Sans" panose="020B0503020203020204" pitchFamily="34" charset="0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11718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fr-BE" b="0" i="0" dirty="0">
              <a:solidFill>
                <a:srgbClr val="777777"/>
              </a:solidFill>
              <a:effectLst/>
              <a:latin typeface="PT Sans" panose="020B0503020203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379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fr-BE" b="0" i="0" dirty="0">
              <a:solidFill>
                <a:srgbClr val="777777"/>
              </a:solidFill>
              <a:effectLst/>
              <a:latin typeface="PT Sans" panose="020B0503020203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40379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fr-BE" b="1" i="0" dirty="0">
              <a:solidFill>
                <a:srgbClr val="777777"/>
              </a:solidFill>
              <a:effectLst/>
              <a:latin typeface="PT Sans" panose="020B0503020203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21265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fr-BE" b="0" i="0" dirty="0">
              <a:solidFill>
                <a:srgbClr val="777777"/>
              </a:solidFill>
              <a:effectLst/>
              <a:latin typeface="PT Sans" panose="020B0503020203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91743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b="0" i="0" dirty="0">
              <a:solidFill>
                <a:srgbClr val="777777"/>
              </a:solidFill>
              <a:effectLst/>
              <a:latin typeface="PT Sans" panose="020B0503020203020204" pitchFamily="34" charset="0"/>
            </a:endParaRPr>
          </a:p>
          <a:p>
            <a:pPr algn="l"/>
            <a:endParaRPr lang="fr-BE" b="1" i="0" dirty="0">
              <a:solidFill>
                <a:srgbClr val="777777"/>
              </a:solidFill>
              <a:effectLst/>
              <a:latin typeface="PT Sans" panose="020B0503020203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31858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b="1" i="0" dirty="0">
              <a:solidFill>
                <a:srgbClr val="777777"/>
              </a:solidFill>
              <a:effectLst/>
              <a:latin typeface="PT Sans" panose="020B0503020203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72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079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6368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3211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6754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41653" indent="-241653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6537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BE" b="0" i="0" dirty="0">
              <a:solidFill>
                <a:srgbClr val="666666"/>
              </a:solidFill>
              <a:effectLst/>
              <a:latin typeface="poppins" panose="020B0502040204020203" pitchFamily="2" charset="0"/>
            </a:endParaRPr>
          </a:p>
          <a:p>
            <a:endParaRPr lang="fr-BE" b="0" i="0" dirty="0">
              <a:solidFill>
                <a:srgbClr val="666666"/>
              </a:solidFill>
              <a:effectLst/>
              <a:latin typeface="poppins" panose="020B0502040204020203" pitchFamily="2" charset="0"/>
            </a:endParaRPr>
          </a:p>
          <a:p>
            <a:endParaRPr lang="fr-BE" b="1" i="0" dirty="0">
              <a:solidFill>
                <a:srgbClr val="666666"/>
              </a:solidFill>
              <a:effectLst/>
              <a:latin typeface="poppins" panose="020B0502040204020203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4556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B2C5A1-4CAC-4390-B466-17996CAB0AF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290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AEA8-86CB-1746-941C-A66B88063DE8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003D-1A8D-424E-B56A-572F078B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582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AEA8-86CB-1746-941C-A66B88063DE8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003D-1A8D-424E-B56A-572F078B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093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AEA8-86CB-1746-941C-A66B88063DE8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003D-1A8D-424E-B56A-572F078B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433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i text simp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1" y="2783807"/>
            <a:ext cx="10515600" cy="3084549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err="1"/>
              <a:t>Introduceți</a:t>
            </a:r>
            <a:r>
              <a:rPr lang="en-US" dirty="0"/>
              <a:t> text </a:t>
            </a:r>
            <a:r>
              <a:rPr lang="en-US" dirty="0" err="1"/>
              <a:t>simplu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17FAAEA8-86CB-1746-941C-A66B88063DE8}" type="datetimeFigureOut">
              <a:rPr lang="en-US" smtClean="0"/>
              <a:pPr/>
              <a:t>12/1/2023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81A003D-1A8D-424E-B56A-572F078B84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83159"/>
            <a:ext cx="10515600" cy="905377"/>
          </a:xfrm>
        </p:spPr>
        <p:txBody>
          <a:bodyPr>
            <a:normAutofit/>
          </a:bodyPr>
          <a:lstStyle>
            <a:lvl1pPr>
              <a:defRPr sz="3000" b="1"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US" dirty="0" err="1"/>
              <a:t>Introduceți</a:t>
            </a:r>
            <a:r>
              <a:rPr lang="en-US" dirty="0"/>
              <a:t> </a:t>
            </a:r>
            <a:r>
              <a:rPr lang="en-US" dirty="0" err="1"/>
              <a:t>Subcapitol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479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cu bullet-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17FAAEA8-86CB-1746-941C-A66B88063DE8}" type="datetimeFigureOut">
              <a:rPr lang="en-US" smtClean="0"/>
              <a:pPr/>
              <a:t>12/1/2023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81A003D-1A8D-424E-B56A-572F078B84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3" hasCustomPrompt="1"/>
          </p:nvPr>
        </p:nvSpPr>
        <p:spPr>
          <a:xfrm>
            <a:off x="831851" y="1900107"/>
            <a:ext cx="10515600" cy="4327073"/>
          </a:xfrm>
        </p:spPr>
        <p:txBody>
          <a:bodyPr>
            <a:normAutofit/>
          </a:bodyPr>
          <a:lstStyle>
            <a:lvl1pPr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dirty="0" err="1"/>
              <a:t>Introduceți</a:t>
            </a:r>
            <a:r>
              <a:rPr lang="en-US" dirty="0"/>
              <a:t> text cu bullet-</a:t>
            </a:r>
            <a:r>
              <a:rPr lang="en-US" dirty="0" err="1"/>
              <a:t>uri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6827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 2 boxuri cu bullet-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17FAAEA8-86CB-1746-941C-A66B88063DE8}" type="datetimeFigureOut">
              <a:rPr lang="en-US" smtClean="0"/>
              <a:pPr/>
              <a:t>12/1/2023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81A003D-1A8D-424E-B56A-572F078B84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 hasCustomPrompt="1"/>
          </p:nvPr>
        </p:nvSpPr>
        <p:spPr>
          <a:xfrm>
            <a:off x="838200" y="2786315"/>
            <a:ext cx="5181600" cy="3082041"/>
          </a:xfrm>
        </p:spPr>
        <p:txBody>
          <a:bodyPr>
            <a:normAutofit/>
          </a:bodyPr>
          <a:lstStyle>
            <a:lvl1pPr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dirty="0" err="1"/>
              <a:t>Introduceți</a:t>
            </a:r>
            <a:r>
              <a:rPr lang="en-US" dirty="0"/>
              <a:t> text cu bullet-</a:t>
            </a:r>
            <a:r>
              <a:rPr lang="en-US" dirty="0" err="1"/>
              <a:t>uri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4" hasCustomPrompt="1"/>
          </p:nvPr>
        </p:nvSpPr>
        <p:spPr>
          <a:xfrm>
            <a:off x="6195993" y="2776666"/>
            <a:ext cx="5181600" cy="3082041"/>
          </a:xfrm>
        </p:spPr>
        <p:txBody>
          <a:bodyPr>
            <a:normAutofit/>
          </a:bodyPr>
          <a:lstStyle>
            <a:lvl1pPr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dirty="0" err="1"/>
              <a:t>Introduceți</a:t>
            </a:r>
            <a:r>
              <a:rPr lang="en-US" dirty="0"/>
              <a:t> text cu bullet-</a:t>
            </a:r>
            <a:r>
              <a:rPr lang="en-US" dirty="0" err="1"/>
              <a:t>uri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83159"/>
            <a:ext cx="10515600" cy="905377"/>
          </a:xfrm>
        </p:spPr>
        <p:txBody>
          <a:bodyPr>
            <a:normAutofit/>
          </a:bodyPr>
          <a:lstStyle>
            <a:lvl1pPr>
              <a:defRPr sz="3000" b="1"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US" dirty="0" err="1"/>
              <a:t>Introduceți</a:t>
            </a:r>
            <a:r>
              <a:rPr lang="en-US" dirty="0"/>
              <a:t> </a:t>
            </a:r>
            <a:r>
              <a:rPr lang="en-US" dirty="0" err="1"/>
              <a:t>Subcapitol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9831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i douta boxe cu text simp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17FAAEA8-86CB-1746-941C-A66B88063DE8}" type="datetimeFigureOut">
              <a:rPr lang="en-US" smtClean="0"/>
              <a:pPr/>
              <a:t>12/1/2023</a:t>
            </a:fld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</p:spPr>
        <p:txBody>
          <a:bodyPr/>
          <a:lstStyle>
            <a:lvl1pPr>
              <a:defRPr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fld id="{081A003D-1A8D-424E-B56A-572F078B84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3" hasCustomPrompt="1"/>
          </p:nvPr>
        </p:nvSpPr>
        <p:spPr>
          <a:xfrm>
            <a:off x="838200" y="2786315"/>
            <a:ext cx="5181600" cy="3082041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dirty="0" err="1"/>
              <a:t>Introduceți</a:t>
            </a:r>
            <a:r>
              <a:rPr lang="en-US" dirty="0"/>
              <a:t> text </a:t>
            </a:r>
            <a:r>
              <a:rPr lang="en-US" dirty="0" err="1"/>
              <a:t>simplu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4" hasCustomPrompt="1"/>
          </p:nvPr>
        </p:nvSpPr>
        <p:spPr>
          <a:xfrm>
            <a:off x="6195993" y="2776666"/>
            <a:ext cx="5181600" cy="3082041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PT Sans" charset="-52"/>
                <a:ea typeface="PT Sans" charset="-52"/>
                <a:cs typeface="PT Sans" charset="-52"/>
              </a:defRPr>
            </a:lvl1pPr>
            <a:lvl2pPr>
              <a:defRPr sz="1800">
                <a:latin typeface="PT Sans" charset="-52"/>
                <a:ea typeface="PT Sans" charset="-52"/>
                <a:cs typeface="PT Sans" charset="-52"/>
              </a:defRPr>
            </a:lvl2pPr>
            <a:lvl3pPr>
              <a:defRPr sz="1600">
                <a:latin typeface="PT Sans" charset="-52"/>
                <a:ea typeface="PT Sans" charset="-52"/>
                <a:cs typeface="PT Sans" charset="-52"/>
              </a:defRPr>
            </a:lvl3pPr>
            <a:lvl4pPr>
              <a:defRPr sz="1400">
                <a:latin typeface="PT Sans" charset="-52"/>
                <a:ea typeface="PT Sans" charset="-52"/>
                <a:cs typeface="PT Sans" charset="-52"/>
              </a:defRPr>
            </a:lvl4pPr>
            <a:lvl5pPr>
              <a:defRPr sz="1400">
                <a:latin typeface="PT Sans" charset="-52"/>
                <a:ea typeface="PT Sans" charset="-52"/>
                <a:cs typeface="PT Sans" charset="-52"/>
              </a:defRPr>
            </a:lvl5pPr>
          </a:lstStyle>
          <a:p>
            <a:pPr lvl="0"/>
            <a:r>
              <a:rPr lang="en-US" dirty="0" err="1"/>
              <a:t>Introduceți</a:t>
            </a:r>
            <a:r>
              <a:rPr lang="en-US" dirty="0"/>
              <a:t> text </a:t>
            </a:r>
            <a:r>
              <a:rPr lang="en-US" dirty="0" err="1"/>
              <a:t>simplu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883159"/>
            <a:ext cx="10515600" cy="905377"/>
          </a:xfrm>
        </p:spPr>
        <p:txBody>
          <a:bodyPr>
            <a:normAutofit/>
          </a:bodyPr>
          <a:lstStyle>
            <a:lvl1pPr>
              <a:defRPr sz="3000" b="1"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US" dirty="0" err="1"/>
              <a:t>Introduceți</a:t>
            </a:r>
            <a:r>
              <a:rPr lang="en-US" dirty="0"/>
              <a:t> </a:t>
            </a:r>
            <a:r>
              <a:rPr lang="en-US" dirty="0" err="1"/>
              <a:t>Subcapitol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317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AEA8-86CB-1746-941C-A66B88063DE8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003D-1A8D-424E-B56A-572F078B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37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AEA8-86CB-1746-941C-A66B88063DE8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003D-1A8D-424E-B56A-572F078B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304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AEA8-86CB-1746-941C-A66B88063DE8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003D-1A8D-424E-B56A-572F078B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446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AEA8-86CB-1746-941C-A66B88063DE8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003D-1A8D-424E-B56A-572F078B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8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AEA8-86CB-1746-941C-A66B88063DE8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003D-1A8D-424E-B56A-572F078B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05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AEA8-86CB-1746-941C-A66B88063DE8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003D-1A8D-424E-B56A-572F078B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396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AEA8-86CB-1746-941C-A66B88063DE8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003D-1A8D-424E-B56A-572F078B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344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AAEA8-86CB-1746-941C-A66B88063DE8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A003D-1A8D-424E-B56A-572F078B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705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AAEA8-86CB-1746-941C-A66B88063DE8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A003D-1A8D-424E-B56A-572F078B8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512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73" r:id="rId13"/>
    <p:sldLayoutId id="2147483664" r:id="rId14"/>
    <p:sldLayoutId id="2147483665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0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.jp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3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4.xml"/><Relationship Id="rId5" Type="http://schemas.openxmlformats.org/officeDocument/2006/relationships/image" Target="../media/image22.png"/><Relationship Id="rId4" Type="http://schemas.openxmlformats.org/officeDocument/2006/relationships/image" Target="../media/image1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5.xml"/><Relationship Id="rId5" Type="http://schemas.openxmlformats.org/officeDocument/2006/relationships/image" Target="../media/image23.png"/><Relationship Id="rId4" Type="http://schemas.openxmlformats.org/officeDocument/2006/relationships/image" Target="../media/image1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6.xml"/><Relationship Id="rId4" Type="http://schemas.openxmlformats.org/officeDocument/2006/relationships/image" Target="../media/image1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7.xml"/><Relationship Id="rId4" Type="http://schemas.openxmlformats.org/officeDocument/2006/relationships/image" Target="../media/image1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8.xml"/><Relationship Id="rId5" Type="http://schemas.openxmlformats.org/officeDocument/2006/relationships/image" Target="../media/image24.png"/><Relationship Id="rId4" Type="http://schemas.openxmlformats.org/officeDocument/2006/relationships/image" Target="../media/image1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9.xml"/><Relationship Id="rId5" Type="http://schemas.openxmlformats.org/officeDocument/2006/relationships/image" Target="../media/image25.png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1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0.xml"/><Relationship Id="rId5" Type="http://schemas.openxmlformats.org/officeDocument/2006/relationships/image" Target="../media/image26.png"/><Relationship Id="rId4" Type="http://schemas.openxmlformats.org/officeDocument/2006/relationships/image" Target="../media/image1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1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1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1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3.xml"/><Relationship Id="rId5" Type="http://schemas.openxmlformats.org/officeDocument/2006/relationships/image" Target="../media/image31.png"/><Relationship Id="rId4" Type="http://schemas.openxmlformats.org/officeDocument/2006/relationships/image" Target="../media/image1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4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1.jp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5.xml"/><Relationship Id="rId5" Type="http://schemas.openxmlformats.org/officeDocument/2006/relationships/image" Target="../media/image34.png"/><Relationship Id="rId4" Type="http://schemas.openxmlformats.org/officeDocument/2006/relationships/image" Target="../media/image1.jp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6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1.jp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7" Type="http://schemas.openxmlformats.org/officeDocument/2006/relationships/image" Target="../media/image39.pn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7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1.jp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8.xml"/><Relationship Id="rId5" Type="http://schemas.openxmlformats.org/officeDocument/2006/relationships/image" Target="../media/image40.png"/><Relationship Id="rId4" Type="http://schemas.openxmlformats.org/officeDocument/2006/relationships/image" Target="../media/image1.jp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9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8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9.xml"/><Relationship Id="rId6" Type="http://schemas.openxmlformats.org/officeDocument/2006/relationships/image" Target="../media/image10.png"/><Relationship Id="rId5" Type="http://schemas.openxmlformats.org/officeDocument/2006/relationships/image" Target="../media/image8.pn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18491" y="1771048"/>
            <a:ext cx="8868877" cy="5833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GB" sz="4000" dirty="0" err="1">
                <a:solidFill>
                  <a:srgbClr val="006B9B"/>
                </a:solidFill>
              </a:rPr>
              <a:t>Programarea</a:t>
            </a:r>
            <a:r>
              <a:rPr lang="en-GB" sz="4000" dirty="0">
                <a:solidFill>
                  <a:srgbClr val="006B9B"/>
                </a:solidFill>
              </a:rPr>
              <a:t> </a:t>
            </a:r>
            <a:r>
              <a:rPr lang="en-GB" sz="4000" dirty="0" err="1">
                <a:solidFill>
                  <a:srgbClr val="006B9B"/>
                </a:solidFill>
              </a:rPr>
              <a:t>avansată</a:t>
            </a:r>
            <a:endParaRPr lang="en-GB" sz="4000" dirty="0">
              <a:solidFill>
                <a:srgbClr val="006B9B"/>
              </a:solidFill>
            </a:endParaRPr>
          </a:p>
        </p:txBody>
      </p:sp>
      <p:pic>
        <p:nvPicPr>
          <p:cNvPr id="1026" name="Picture 2" descr="python™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378"/>
          <a:stretch/>
        </p:blipFill>
        <p:spPr bwMode="auto">
          <a:xfrm>
            <a:off x="9647822" y="568325"/>
            <a:ext cx="2254618" cy="78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Placeholder 1"/>
          <p:cNvSpPr>
            <a:spLocks noGrp="1"/>
          </p:cNvSpPr>
          <p:nvPr>
            <p:ph type="body" idx="1"/>
          </p:nvPr>
        </p:nvSpPr>
        <p:spPr>
          <a:xfrm>
            <a:off x="618491" y="6111047"/>
            <a:ext cx="4814900" cy="325153"/>
          </a:xfrm>
        </p:spPr>
        <p:txBody>
          <a:bodyPr>
            <a:noAutofit/>
          </a:bodyPr>
          <a:lstStyle/>
          <a:p>
            <a:r>
              <a:rPr lang="en-US" dirty="0"/>
              <a:t>Borozan Olesea, </a:t>
            </a:r>
            <a:r>
              <a:rPr lang="en-US" i="1" dirty="0"/>
              <a:t>lector </a:t>
            </a:r>
            <a:r>
              <a:rPr lang="en-US" i="1" dirty="0" err="1"/>
              <a:t>universitar</a:t>
            </a:r>
            <a:r>
              <a:rPr lang="en-US" i="1" dirty="0"/>
              <a:t>, DIIS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78945" y="2380932"/>
            <a:ext cx="3259655" cy="5833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ro-MD" sz="2800" dirty="0"/>
              <a:t>(Limbajul Python)</a:t>
            </a:r>
            <a:endParaRPr lang="en-US" sz="28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778945" y="3705490"/>
            <a:ext cx="10182686" cy="119279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</a:lstStyle>
          <a:p>
            <a:r>
              <a:rPr lang="en-GB" sz="3200" dirty="0" err="1"/>
              <a:t>Tema</a:t>
            </a:r>
            <a:r>
              <a:rPr lang="en-GB" sz="3200" dirty="0"/>
              <a:t>: </a:t>
            </a:r>
            <a:r>
              <a:rPr lang="en-US" sz="2800" dirty="0" err="1">
                <a:latin typeface="PT Sans"/>
              </a:rPr>
              <a:t>Structuri</a:t>
            </a:r>
            <a:r>
              <a:rPr lang="en-US" sz="2800" dirty="0">
                <a:latin typeface="PT Sans"/>
              </a:rPr>
              <a:t> de control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5579617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869767" y="630401"/>
            <a:ext cx="4051300" cy="685800"/>
          </a:xfrm>
        </p:spPr>
        <p:txBody>
          <a:bodyPr>
            <a:noAutofit/>
          </a:bodyPr>
          <a:lstStyle/>
          <a:p>
            <a:r>
              <a:rPr lang="fr-BE" dirty="0" err="1"/>
              <a:t>Instructiunea</a:t>
            </a:r>
            <a:r>
              <a:rPr lang="fr-BE" dirty="0"/>
              <a:t> </a:t>
            </a:r>
            <a:r>
              <a:rPr lang="fr-BE" b="0" dirty="0"/>
              <a:t>if / </a:t>
            </a:r>
            <a:r>
              <a:rPr lang="fr-BE" b="0" dirty="0" err="1"/>
              <a:t>else</a:t>
            </a:r>
            <a:endParaRPr lang="en-US" b="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ADF6AB59-9E5C-4919-A077-F4A7F87C81DD}"/>
              </a:ext>
            </a:extLst>
          </p:cNvPr>
          <p:cNvSpPr txBox="1">
            <a:spLocks/>
          </p:cNvSpPr>
          <p:nvPr/>
        </p:nvSpPr>
        <p:spPr>
          <a:xfrm>
            <a:off x="609600" y="1670448"/>
            <a:ext cx="9285817" cy="9725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800" dirty="0"/>
              <a:t>Instructiunea </a:t>
            </a:r>
            <a:r>
              <a:rPr lang="it-IT" sz="2800" b="1" dirty="0"/>
              <a:t>if</a:t>
            </a:r>
            <a:r>
              <a:rPr lang="it-IT" sz="2800" dirty="0"/>
              <a:t> poate fi urmata si de </a:t>
            </a:r>
            <a:r>
              <a:rPr lang="it-IT" sz="2800" b="1" dirty="0"/>
              <a:t>else </a:t>
            </a:r>
            <a:r>
              <a:rPr lang="it-IT" sz="2800" dirty="0"/>
              <a:t>in caz ca este necesar de a executa instructiuni cand conditia </a:t>
            </a:r>
            <a:r>
              <a:rPr lang="it-IT" sz="2800" b="1" dirty="0"/>
              <a:t>if </a:t>
            </a:r>
            <a:r>
              <a:rPr lang="it-IT" sz="2800" dirty="0"/>
              <a:t>nu este adevarata</a:t>
            </a:r>
            <a:endParaRPr lang="it-IT" sz="28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783B0980-DED0-4F5B-860B-27EF585217B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6171" y="2814276"/>
            <a:ext cx="5381303" cy="305312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5DB36C19-6EAF-499A-928A-F560901D128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32461" y="2642954"/>
            <a:ext cx="6301354" cy="3889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9789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908800" y="681201"/>
            <a:ext cx="9285817" cy="685800"/>
          </a:xfrm>
        </p:spPr>
        <p:txBody>
          <a:bodyPr>
            <a:noAutofit/>
          </a:bodyPr>
          <a:lstStyle/>
          <a:p>
            <a:r>
              <a:rPr lang="fr-BE" dirty="0" err="1"/>
              <a:t>Instructiunea</a:t>
            </a:r>
            <a:r>
              <a:rPr lang="fr-BE" dirty="0"/>
              <a:t> </a:t>
            </a:r>
            <a:r>
              <a:rPr lang="fr-BE" b="0" dirty="0"/>
              <a:t>if / </a:t>
            </a:r>
            <a:r>
              <a:rPr lang="fr-BE" b="0" dirty="0" err="1"/>
              <a:t>elif</a:t>
            </a:r>
            <a:r>
              <a:rPr lang="fr-BE" b="0" dirty="0"/>
              <a:t> / </a:t>
            </a:r>
            <a:r>
              <a:rPr lang="fr-BE" b="0" dirty="0" err="1"/>
              <a:t>else</a:t>
            </a:r>
            <a:endParaRPr lang="en-US" b="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ADF6AB59-9E5C-4919-A077-F4A7F87C81DD}"/>
              </a:ext>
            </a:extLst>
          </p:cNvPr>
          <p:cNvSpPr txBox="1">
            <a:spLocks/>
          </p:cNvSpPr>
          <p:nvPr/>
        </p:nvSpPr>
        <p:spPr>
          <a:xfrm>
            <a:off x="550909" y="1699416"/>
            <a:ext cx="10917191" cy="972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400" dirty="0"/>
              <a:t>Instructiunea </a:t>
            </a:r>
            <a:r>
              <a:rPr lang="it-IT" sz="2400" b="1" dirty="0"/>
              <a:t>if</a:t>
            </a:r>
            <a:r>
              <a:rPr lang="it-IT" sz="2400" dirty="0"/>
              <a:t> poate fi intalnita si in constructii imbricate de genul </a:t>
            </a:r>
            <a:r>
              <a:rPr lang="it-IT" sz="2400" b="1" dirty="0"/>
              <a:t>if</a:t>
            </a:r>
            <a:r>
              <a:rPr lang="it-IT" sz="2400" dirty="0"/>
              <a:t> … </a:t>
            </a:r>
            <a:r>
              <a:rPr lang="it-IT" sz="2400" b="1" dirty="0"/>
              <a:t>elif</a:t>
            </a:r>
            <a:r>
              <a:rPr lang="it-IT" sz="2400" dirty="0"/>
              <a:t>.</a:t>
            </a:r>
          </a:p>
          <a:p>
            <a:endParaRPr lang="it-IT" sz="2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B9CCC0CF-0E41-4DF6-B7E8-2159A94B466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3249" y="2185668"/>
            <a:ext cx="5972752" cy="388493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4680D00-D994-450E-8AE4-FD375DF8F65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15215" y="2265477"/>
            <a:ext cx="5887468" cy="3585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8128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471443" y="447270"/>
            <a:ext cx="5666122" cy="685800"/>
          </a:xfrm>
        </p:spPr>
        <p:txBody>
          <a:bodyPr>
            <a:noAutofit/>
          </a:bodyPr>
          <a:lstStyle/>
          <a:p>
            <a:r>
              <a:rPr lang="fr-BE" dirty="0" err="1"/>
              <a:t>Instructiunea</a:t>
            </a:r>
            <a:r>
              <a:rPr lang="fr-BE" dirty="0"/>
              <a:t> </a:t>
            </a:r>
            <a:r>
              <a:rPr lang="fr-BE" b="0" dirty="0"/>
              <a:t>if </a:t>
            </a:r>
            <a:r>
              <a:rPr lang="fr-BE" dirty="0" err="1"/>
              <a:t>conditii</a:t>
            </a:r>
            <a:r>
              <a:rPr lang="fr-BE" dirty="0"/>
              <a:t> multiple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ADF6AB59-9E5C-4919-A077-F4A7F87C81DD}"/>
              </a:ext>
            </a:extLst>
          </p:cNvPr>
          <p:cNvSpPr txBox="1">
            <a:spLocks/>
          </p:cNvSpPr>
          <p:nvPr/>
        </p:nvSpPr>
        <p:spPr>
          <a:xfrm>
            <a:off x="579561" y="1536814"/>
            <a:ext cx="10960100" cy="972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400" dirty="0"/>
              <a:t>Instructiunea </a:t>
            </a:r>
            <a:r>
              <a:rPr lang="it-IT" sz="2400" b="1" dirty="0"/>
              <a:t>if</a:t>
            </a:r>
            <a:r>
              <a:rPr lang="it-IT" sz="2400" dirty="0"/>
              <a:t> poate avea una sau mai multe conditii. Cu ajutorul operatorilor logic </a:t>
            </a:r>
            <a:r>
              <a:rPr lang="it-IT" sz="2400" b="1" dirty="0"/>
              <a:t>and </a:t>
            </a:r>
            <a:r>
              <a:rPr lang="it-IT" sz="2400" dirty="0"/>
              <a:t>sau </a:t>
            </a:r>
            <a:r>
              <a:rPr lang="it-IT" sz="2400" b="1" dirty="0"/>
              <a:t>or</a:t>
            </a:r>
            <a:r>
              <a:rPr lang="it-IT" sz="2400" dirty="0"/>
              <a:t> putem adauga mai multe conditii: </a:t>
            </a:r>
          </a:p>
          <a:p>
            <a:endParaRPr lang="it-IT" sz="24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8FA89C44-A328-4238-A45A-816B89E1A5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2321" y="2321991"/>
            <a:ext cx="5751890" cy="18720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D88E5A4-FE95-44CF-B0FB-BBCC66455F5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9468" y="4132649"/>
            <a:ext cx="5574070" cy="272535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E467B783-8FE7-4DFE-A987-FD8BDC277BF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48982" y="2320743"/>
            <a:ext cx="5455450" cy="213007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89CC4513-5565-42A8-A618-580A1FD4B17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48982" y="4450821"/>
            <a:ext cx="5795062" cy="2130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8392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545394" y="528320"/>
            <a:ext cx="6646607" cy="685800"/>
          </a:xfrm>
        </p:spPr>
        <p:txBody>
          <a:bodyPr>
            <a:noAutofit/>
          </a:bodyPr>
          <a:lstStyle/>
          <a:p>
            <a:r>
              <a:rPr lang="fr-BE" dirty="0" err="1"/>
              <a:t>Instructiunea</a:t>
            </a:r>
            <a:r>
              <a:rPr lang="fr-BE" dirty="0"/>
              <a:t> </a:t>
            </a:r>
            <a:r>
              <a:rPr lang="fr-BE" b="0" dirty="0"/>
              <a:t>if </a:t>
            </a:r>
            <a:r>
              <a:rPr lang="fr-BE" dirty="0" err="1"/>
              <a:t>conditii</a:t>
            </a:r>
            <a:r>
              <a:rPr lang="fr-BE" dirty="0"/>
              <a:t> multiple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ADF6AB59-9E5C-4919-A077-F4A7F87C81DD}"/>
              </a:ext>
            </a:extLst>
          </p:cNvPr>
          <p:cNvSpPr txBox="1">
            <a:spLocks/>
          </p:cNvSpPr>
          <p:nvPr/>
        </p:nvSpPr>
        <p:spPr>
          <a:xfrm>
            <a:off x="615950" y="1636713"/>
            <a:ext cx="10960100" cy="725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400" dirty="0"/>
              <a:t>Exemple conditii cu operatorul </a:t>
            </a:r>
            <a:r>
              <a:rPr lang="it-IT" sz="2400" b="1" dirty="0"/>
              <a:t>or</a:t>
            </a:r>
          </a:p>
          <a:p>
            <a:endParaRPr lang="it-IT" sz="2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D466D60F-B64D-4BFF-AADA-65A33F95F8F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42395"/>
          <a:stretch/>
        </p:blipFill>
        <p:spPr>
          <a:xfrm>
            <a:off x="123683" y="2274567"/>
            <a:ext cx="5651432" cy="412305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90A80EFD-9D24-42D5-A94C-F5D546395725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41250"/>
          <a:stretch/>
        </p:blipFill>
        <p:spPr>
          <a:xfrm>
            <a:off x="5876715" y="2206625"/>
            <a:ext cx="6061426" cy="4123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506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748982" y="528320"/>
            <a:ext cx="6931742" cy="685800"/>
          </a:xfrm>
        </p:spPr>
        <p:txBody>
          <a:bodyPr>
            <a:noAutofit/>
          </a:bodyPr>
          <a:lstStyle/>
          <a:p>
            <a:r>
              <a:rPr lang="fr-BE" dirty="0" err="1"/>
              <a:t>Instructiunea</a:t>
            </a:r>
            <a:r>
              <a:rPr lang="fr-BE" dirty="0"/>
              <a:t> </a:t>
            </a:r>
            <a:r>
              <a:rPr lang="fr-BE" b="0" dirty="0"/>
              <a:t>if </a:t>
            </a:r>
            <a:r>
              <a:rPr lang="fr-BE" dirty="0" err="1"/>
              <a:t>conditii</a:t>
            </a:r>
            <a:r>
              <a:rPr lang="fr-BE" dirty="0"/>
              <a:t> multiple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ADF6AB59-9E5C-4919-A077-F4A7F87C81DD}"/>
              </a:ext>
            </a:extLst>
          </p:cNvPr>
          <p:cNvSpPr txBox="1">
            <a:spLocks/>
          </p:cNvSpPr>
          <p:nvPr/>
        </p:nvSpPr>
        <p:spPr>
          <a:xfrm>
            <a:off x="601662" y="1549400"/>
            <a:ext cx="10960100" cy="972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400" dirty="0"/>
              <a:t>Exemple conditii cu operatorul </a:t>
            </a:r>
            <a:r>
              <a:rPr lang="it-IT" sz="2400" b="1" dirty="0"/>
              <a:t>or</a:t>
            </a:r>
          </a:p>
          <a:p>
            <a:endParaRPr lang="it-IT" sz="2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20E5C240-C513-42BE-8531-A260D62F82D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0237" y="2035652"/>
            <a:ext cx="10201611" cy="4161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6626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ADF6AB59-9E5C-4919-A077-F4A7F87C81DD}"/>
              </a:ext>
            </a:extLst>
          </p:cNvPr>
          <p:cNvSpPr txBox="1">
            <a:spLocks/>
          </p:cNvSpPr>
          <p:nvPr/>
        </p:nvSpPr>
        <p:spPr>
          <a:xfrm>
            <a:off x="8623300" y="1852359"/>
            <a:ext cx="3454400" cy="9725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800" dirty="0"/>
              <a:t>Exemplu cu mai multe instructiuni </a:t>
            </a:r>
            <a:r>
              <a:rPr lang="it-IT" sz="2800" b="1" dirty="0"/>
              <a:t>if</a:t>
            </a:r>
            <a:r>
              <a:rPr lang="it-IT" sz="2800" dirty="0"/>
              <a:t> incluse  </a:t>
            </a:r>
            <a:endParaRPr lang="it-IT" sz="2800" b="1" dirty="0"/>
          </a:p>
          <a:p>
            <a:endParaRPr lang="it-IT" sz="3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206C72D-37E1-41F3-B4F2-0C6D5034BCA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385612"/>
            <a:ext cx="8409605" cy="6383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13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22300" y="2065502"/>
            <a:ext cx="9285817" cy="685800"/>
          </a:xfrm>
        </p:spPr>
        <p:txBody>
          <a:bodyPr>
            <a:noAutofit/>
          </a:bodyPr>
          <a:lstStyle/>
          <a:p>
            <a:r>
              <a:rPr lang="fr-BE" sz="4000" dirty="0" err="1"/>
              <a:t>Structuri</a:t>
            </a:r>
            <a:r>
              <a:rPr lang="fr-BE" sz="4000" dirty="0"/>
              <a:t> </a:t>
            </a:r>
            <a:r>
              <a:rPr lang="fr-BE" sz="4000" dirty="0" err="1"/>
              <a:t>iterative</a:t>
            </a:r>
            <a:r>
              <a:rPr lang="fr-BE" sz="4000" dirty="0"/>
              <a:t> (</a:t>
            </a:r>
            <a:r>
              <a:rPr lang="fr-BE" sz="4000" i="1" dirty="0" err="1"/>
              <a:t>Bucle</a:t>
            </a:r>
            <a:r>
              <a:rPr lang="fr-BE" sz="4000" dirty="0"/>
              <a:t>)</a:t>
            </a:r>
            <a:endParaRPr lang="en-US" sz="40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ADF6AB59-9E5C-4919-A077-F4A7F87C81DD}"/>
              </a:ext>
            </a:extLst>
          </p:cNvPr>
          <p:cNvSpPr txBox="1">
            <a:spLocks/>
          </p:cNvSpPr>
          <p:nvPr/>
        </p:nvSpPr>
        <p:spPr>
          <a:xfrm>
            <a:off x="609600" y="3262546"/>
            <a:ext cx="10960100" cy="168830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dirty="0"/>
              <a:t>Python are </a:t>
            </a:r>
            <a:r>
              <a:rPr lang="en-GB" sz="3600" dirty="0" err="1"/>
              <a:t>două</a:t>
            </a:r>
            <a:r>
              <a:rPr lang="en-GB" sz="3600" dirty="0"/>
              <a:t> </a:t>
            </a:r>
            <a:r>
              <a:rPr lang="en-GB" sz="3600" dirty="0" err="1"/>
              <a:t>comenzi</a:t>
            </a:r>
            <a:r>
              <a:rPr lang="en-GB" sz="3600" dirty="0"/>
              <a:t> de </a:t>
            </a:r>
            <a:r>
              <a:rPr lang="en-GB" sz="3600" dirty="0" err="1"/>
              <a:t>bucle</a:t>
            </a:r>
            <a:r>
              <a:rPr lang="en-GB" sz="3600" dirty="0"/>
              <a:t> primitive:</a:t>
            </a:r>
            <a:endParaRPr lang="fr-BE" sz="36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3600" b="1" dirty="0"/>
              <a:t> while</a:t>
            </a:r>
            <a:r>
              <a:rPr lang="en-GB" sz="3600" dirty="0"/>
              <a:t> </a:t>
            </a:r>
            <a:endParaRPr lang="fr-BE" sz="36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3600" b="1" dirty="0"/>
              <a:t> for</a:t>
            </a:r>
            <a:r>
              <a:rPr lang="en-GB" sz="3600" dirty="0"/>
              <a:t> </a:t>
            </a:r>
            <a:endParaRPr lang="fr-BE" sz="3600" dirty="0"/>
          </a:p>
        </p:txBody>
      </p:sp>
    </p:spTree>
    <p:extLst>
      <p:ext uri="{BB962C8B-B14F-4D97-AF65-F5344CB8AC3E}">
        <p14:creationId xmlns:p14="http://schemas.microsoft.com/office/powerpoint/2010/main" val="26537163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059118" y="531101"/>
            <a:ext cx="3564611" cy="685800"/>
          </a:xfrm>
        </p:spPr>
        <p:txBody>
          <a:bodyPr>
            <a:noAutofit/>
          </a:bodyPr>
          <a:lstStyle/>
          <a:p>
            <a:r>
              <a:rPr lang="fr-FR" b="1" dirty="0" err="1"/>
              <a:t>Bucla</a:t>
            </a:r>
            <a:r>
              <a:rPr lang="fr-FR" b="1" dirty="0"/>
              <a:t> </a:t>
            </a:r>
            <a:r>
              <a:rPr lang="en-GB" b="1" i="1" dirty="0"/>
              <a:t>while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ADF6AB59-9E5C-4919-A077-F4A7F87C81DD}"/>
              </a:ext>
            </a:extLst>
          </p:cNvPr>
          <p:cNvSpPr txBox="1">
            <a:spLocks/>
          </p:cNvSpPr>
          <p:nvPr/>
        </p:nvSpPr>
        <p:spPr>
          <a:xfrm>
            <a:off x="622300" y="1765300"/>
            <a:ext cx="10515600" cy="4775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440"/>
              </a:spcBef>
              <a:spcAft>
                <a:spcPts val="1440"/>
              </a:spcAft>
            </a:pPr>
            <a:r>
              <a:rPr lang="fr-BE" sz="2800" b="1" dirty="0">
                <a:latin typeface="+mn-lt"/>
                <a:ea typeface="Times New Roman" panose="02020603050405020304" pitchFamily="18" charset="0"/>
              </a:rPr>
              <a:t>Forma </a:t>
            </a:r>
            <a:r>
              <a:rPr lang="fr-BE" sz="2800" b="1" dirty="0" err="1">
                <a:latin typeface="+mn-lt"/>
                <a:ea typeface="Times New Roman" panose="02020603050405020304" pitchFamily="18" charset="0"/>
              </a:rPr>
              <a:t>generala</a:t>
            </a:r>
            <a:r>
              <a:rPr lang="fr-BE" sz="2800" b="1" dirty="0">
                <a:latin typeface="+mn-lt"/>
                <a:ea typeface="Times New Roman" panose="02020603050405020304" pitchFamily="18" charset="0"/>
              </a:rPr>
              <a:t> a </a:t>
            </a:r>
            <a:r>
              <a:rPr lang="fr-BE" sz="2800" b="1" dirty="0" err="1">
                <a:latin typeface="+mn-lt"/>
                <a:ea typeface="Times New Roman" panose="02020603050405020304" pitchFamily="18" charset="0"/>
              </a:rPr>
              <a:t>instructiunii</a:t>
            </a:r>
            <a:r>
              <a:rPr lang="fr-BE" sz="2800" b="1" dirty="0">
                <a:latin typeface="+mn-lt"/>
                <a:ea typeface="Times New Roman" panose="02020603050405020304" pitchFamily="18" charset="0"/>
              </a:rPr>
              <a:t> </a:t>
            </a:r>
            <a:r>
              <a:rPr lang="fr-BE" sz="2800" b="1" dirty="0" err="1">
                <a:latin typeface="+mn-lt"/>
                <a:ea typeface="Times New Roman" panose="02020603050405020304" pitchFamily="18" charset="0"/>
              </a:rPr>
              <a:t>while</a:t>
            </a:r>
            <a:r>
              <a:rPr lang="fr-BE" sz="2800" b="1" dirty="0">
                <a:latin typeface="+mn-lt"/>
                <a:ea typeface="Times New Roman" panose="02020603050405020304" pitchFamily="18" charset="0"/>
              </a:rPr>
              <a:t> este </a:t>
            </a:r>
            <a:r>
              <a:rPr lang="fr-BE" sz="2800" b="1" dirty="0" err="1">
                <a:latin typeface="+mn-lt"/>
                <a:ea typeface="Times New Roman" panose="02020603050405020304" pitchFamily="18" charset="0"/>
              </a:rPr>
              <a:t>următoarea</a:t>
            </a:r>
            <a:r>
              <a:rPr lang="fr-BE" sz="2800" b="1" dirty="0">
                <a:latin typeface="+mn-lt"/>
                <a:ea typeface="Times New Roman" panose="02020603050405020304" pitchFamily="18" charset="0"/>
              </a:rPr>
              <a:t>:</a:t>
            </a:r>
          </a:p>
          <a:p>
            <a:pPr>
              <a:spcBef>
                <a:spcPts val="0"/>
              </a:spcBef>
            </a:pPr>
            <a:r>
              <a:rPr lang="fr-BE" sz="2800" dirty="0" err="1">
                <a:solidFill>
                  <a:srgbClr val="0190D2"/>
                </a:solidFill>
                <a:latin typeface="+mn-lt"/>
                <a:ea typeface="Times New Roman" panose="02020603050405020304" pitchFamily="18" charset="0"/>
              </a:rPr>
              <a:t>while</a:t>
            </a:r>
            <a:r>
              <a:rPr lang="fr-BE" sz="2800" dirty="0">
                <a:latin typeface="+mn-lt"/>
                <a:ea typeface="Times New Roman" panose="02020603050405020304" pitchFamily="18" charset="0"/>
              </a:rPr>
              <a:t> </a:t>
            </a:r>
            <a:r>
              <a:rPr lang="fr-BE" sz="2800" dirty="0" err="1">
                <a:latin typeface="+mn-lt"/>
                <a:ea typeface="Times New Roman" panose="02020603050405020304" pitchFamily="18" charset="0"/>
              </a:rPr>
              <a:t>conditie</a:t>
            </a:r>
            <a:r>
              <a:rPr lang="fr-BE" sz="2800" dirty="0">
                <a:latin typeface="+mn-lt"/>
                <a:ea typeface="Times New Roman" panose="02020603050405020304" pitchFamily="18" charset="0"/>
              </a:rPr>
              <a:t>:</a:t>
            </a:r>
          </a:p>
          <a:p>
            <a:pPr>
              <a:spcBef>
                <a:spcPts val="0"/>
              </a:spcBef>
            </a:pPr>
            <a:r>
              <a:rPr lang="fr-BE" sz="2800" dirty="0">
                <a:latin typeface="+mn-lt"/>
                <a:ea typeface="Times New Roman" panose="02020603050405020304" pitchFamily="18" charset="0"/>
              </a:rPr>
              <a:t>    instructiune1</a:t>
            </a:r>
          </a:p>
          <a:p>
            <a:pPr>
              <a:spcBef>
                <a:spcPts val="0"/>
              </a:spcBef>
            </a:pPr>
            <a:r>
              <a:rPr lang="fr-BE" sz="2800" dirty="0">
                <a:latin typeface="+mn-lt"/>
                <a:ea typeface="Times New Roman" panose="02020603050405020304" pitchFamily="18" charset="0"/>
              </a:rPr>
              <a:t>    instructiune2</a:t>
            </a:r>
          </a:p>
          <a:p>
            <a:pPr>
              <a:spcBef>
                <a:spcPts val="0"/>
              </a:spcBef>
            </a:pPr>
            <a:endParaRPr lang="fr-BE" sz="2800" dirty="0">
              <a:latin typeface="+mn-lt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fr-BE" sz="2800" b="1" dirty="0" err="1">
                <a:latin typeface="+mn-lt"/>
                <a:ea typeface="Times New Roman" panose="02020603050405020304" pitchFamily="18" charset="0"/>
              </a:rPr>
              <a:t>Instructiunea</a:t>
            </a:r>
            <a:r>
              <a:rPr lang="fr-BE" sz="2800" b="1" dirty="0">
                <a:latin typeface="+mn-lt"/>
                <a:ea typeface="Times New Roman" panose="02020603050405020304" pitchFamily="18" charset="0"/>
              </a:rPr>
              <a:t> </a:t>
            </a:r>
            <a:r>
              <a:rPr lang="fr-BE" sz="2800" b="1" dirty="0" err="1">
                <a:latin typeface="+mn-lt"/>
                <a:ea typeface="Times New Roman" panose="02020603050405020304" pitchFamily="18" charset="0"/>
              </a:rPr>
              <a:t>while</a:t>
            </a:r>
            <a:r>
              <a:rPr lang="fr-BE" sz="2800" b="1" dirty="0">
                <a:latin typeface="+mn-lt"/>
                <a:ea typeface="Times New Roman" panose="02020603050405020304" pitchFamily="18" charset="0"/>
              </a:rPr>
              <a:t> </a:t>
            </a:r>
            <a:r>
              <a:rPr lang="fr-BE" sz="2800" b="1" dirty="0" err="1">
                <a:latin typeface="+mn-lt"/>
                <a:ea typeface="Times New Roman" panose="02020603050405020304" pitchFamily="18" charset="0"/>
              </a:rPr>
              <a:t>poate</a:t>
            </a:r>
            <a:r>
              <a:rPr lang="fr-BE" sz="2800" b="1" dirty="0">
                <a:latin typeface="+mn-lt"/>
                <a:ea typeface="Times New Roman" panose="02020603050405020304" pitchFamily="18" charset="0"/>
              </a:rPr>
              <a:t> </a:t>
            </a:r>
            <a:r>
              <a:rPr lang="fr-BE" sz="2800" b="1" dirty="0" err="1">
                <a:latin typeface="+mn-lt"/>
                <a:ea typeface="Times New Roman" panose="02020603050405020304" pitchFamily="18" charset="0"/>
              </a:rPr>
              <a:t>contine</a:t>
            </a:r>
            <a:r>
              <a:rPr lang="fr-BE" sz="2800" b="1" dirty="0">
                <a:latin typeface="+mn-lt"/>
                <a:ea typeface="Times New Roman" panose="02020603050405020304" pitchFamily="18" charset="0"/>
              </a:rPr>
              <a:t> si </a:t>
            </a:r>
            <a:r>
              <a:rPr lang="fr-BE" sz="2800" b="1" dirty="0" err="1">
                <a:latin typeface="+mn-lt"/>
                <a:ea typeface="Times New Roman" panose="02020603050405020304" pitchFamily="18" charset="0"/>
              </a:rPr>
              <a:t>ramura</a:t>
            </a:r>
            <a:r>
              <a:rPr lang="fr-BE" sz="2800" b="1" dirty="0">
                <a:latin typeface="+mn-lt"/>
                <a:ea typeface="Times New Roman" panose="02020603050405020304" pitchFamily="18" charset="0"/>
              </a:rPr>
              <a:t> </a:t>
            </a:r>
            <a:r>
              <a:rPr lang="fr-BE" sz="2800" b="1" dirty="0" err="1">
                <a:solidFill>
                  <a:srgbClr val="0190D2"/>
                </a:solidFill>
                <a:latin typeface="+mn-lt"/>
                <a:ea typeface="Times New Roman" panose="02020603050405020304" pitchFamily="18" charset="0"/>
              </a:rPr>
              <a:t>else</a:t>
            </a:r>
            <a:endParaRPr lang="fr-BE" sz="2800" b="1" dirty="0">
              <a:solidFill>
                <a:srgbClr val="0190D2"/>
              </a:solidFill>
              <a:latin typeface="+mn-lt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fr-BE" sz="2800" dirty="0">
              <a:latin typeface="+mn-lt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fr-BE" sz="2800" dirty="0" err="1">
                <a:solidFill>
                  <a:srgbClr val="0190D2"/>
                </a:solidFill>
                <a:latin typeface="+mn-lt"/>
                <a:ea typeface="Times New Roman" panose="02020603050405020304" pitchFamily="18" charset="0"/>
              </a:rPr>
              <a:t>while</a:t>
            </a:r>
            <a:r>
              <a:rPr lang="fr-BE" sz="2800" dirty="0">
                <a:latin typeface="+mn-lt"/>
                <a:ea typeface="Times New Roman" panose="02020603050405020304" pitchFamily="18" charset="0"/>
              </a:rPr>
              <a:t> </a:t>
            </a:r>
            <a:r>
              <a:rPr lang="fr-BE" sz="2800" dirty="0" err="1">
                <a:latin typeface="+mn-lt"/>
                <a:ea typeface="Times New Roman" panose="02020603050405020304" pitchFamily="18" charset="0"/>
              </a:rPr>
              <a:t>conditie</a:t>
            </a:r>
            <a:r>
              <a:rPr lang="fr-BE" sz="2800" dirty="0">
                <a:latin typeface="+mn-lt"/>
                <a:ea typeface="Times New Roman" panose="02020603050405020304" pitchFamily="18" charset="0"/>
              </a:rPr>
              <a:t>:</a:t>
            </a:r>
          </a:p>
          <a:p>
            <a:pPr>
              <a:spcBef>
                <a:spcPts val="0"/>
              </a:spcBef>
            </a:pPr>
            <a:r>
              <a:rPr lang="fr-BE" sz="2800" dirty="0">
                <a:latin typeface="+mn-lt"/>
                <a:ea typeface="Times New Roman" panose="02020603050405020304" pitchFamily="18" charset="0"/>
              </a:rPr>
              <a:t>    instructiune1</a:t>
            </a:r>
          </a:p>
          <a:p>
            <a:pPr>
              <a:spcBef>
                <a:spcPts val="0"/>
              </a:spcBef>
            </a:pPr>
            <a:r>
              <a:rPr lang="fr-BE" sz="2800" dirty="0" err="1">
                <a:latin typeface="+mn-lt"/>
                <a:ea typeface="Times New Roman" panose="02020603050405020304" pitchFamily="18" charset="0"/>
              </a:rPr>
              <a:t>else</a:t>
            </a:r>
            <a:r>
              <a:rPr lang="fr-BE" sz="2800" dirty="0">
                <a:latin typeface="+mn-lt"/>
                <a:ea typeface="Times New Roman" panose="02020603050405020304" pitchFamily="18" charset="0"/>
              </a:rPr>
              <a:t>:</a:t>
            </a:r>
          </a:p>
          <a:p>
            <a:pPr>
              <a:spcBef>
                <a:spcPts val="0"/>
              </a:spcBef>
            </a:pPr>
            <a:r>
              <a:rPr lang="fr-BE" sz="2800" dirty="0">
                <a:latin typeface="+mn-lt"/>
                <a:ea typeface="Times New Roman" panose="02020603050405020304" pitchFamily="18" charset="0"/>
              </a:rPr>
              <a:t>    instructiune2</a:t>
            </a:r>
          </a:p>
        </p:txBody>
      </p:sp>
    </p:spTree>
    <p:extLst>
      <p:ext uri="{BB962C8B-B14F-4D97-AF65-F5344CB8AC3E}">
        <p14:creationId xmlns:p14="http://schemas.microsoft.com/office/powerpoint/2010/main" val="3574206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651741" y="461566"/>
            <a:ext cx="2662238" cy="685800"/>
          </a:xfrm>
        </p:spPr>
        <p:txBody>
          <a:bodyPr>
            <a:noAutofit/>
          </a:bodyPr>
          <a:lstStyle/>
          <a:p>
            <a:r>
              <a:rPr lang="fr-FR" b="1" dirty="0" err="1"/>
              <a:t>Bucla</a:t>
            </a:r>
            <a:r>
              <a:rPr lang="fr-FR" b="1" dirty="0"/>
              <a:t> </a:t>
            </a:r>
            <a:r>
              <a:rPr lang="en-GB" b="1" i="1" dirty="0"/>
              <a:t>while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ADF6AB59-9E5C-4919-A077-F4A7F87C81DD}"/>
              </a:ext>
            </a:extLst>
          </p:cNvPr>
          <p:cNvSpPr txBox="1">
            <a:spLocks/>
          </p:cNvSpPr>
          <p:nvPr/>
        </p:nvSpPr>
        <p:spPr>
          <a:xfrm>
            <a:off x="520700" y="1640682"/>
            <a:ext cx="7924800" cy="52173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en-GB" sz="2800" b="1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Exemplu</a:t>
            </a:r>
            <a:endParaRPr lang="fr-BE" sz="2800" b="1" dirty="0">
              <a:solidFill>
                <a:srgbClr val="1F4D78"/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FR" sz="28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Printează</a:t>
            </a:r>
            <a:r>
              <a:rPr lang="fr-FR" sz="28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-l </a:t>
            </a:r>
            <a:r>
              <a:rPr lang="fr-FR" sz="28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atât</a:t>
            </a:r>
            <a:r>
              <a:rPr lang="fr-FR" sz="28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timp</a:t>
            </a:r>
            <a:r>
              <a:rPr lang="fr-FR" sz="28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cât</a:t>
            </a:r>
            <a:r>
              <a:rPr lang="fr-FR" sz="28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am</a:t>
            </a:r>
            <a:r>
              <a:rPr lang="fr-FR" sz="28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 mai </a:t>
            </a:r>
            <a:r>
              <a:rPr lang="fr-FR" sz="28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puțin</a:t>
            </a:r>
            <a:r>
              <a:rPr lang="fr-FR" sz="28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 de 6:</a:t>
            </a:r>
            <a:endParaRPr lang="fr-BE" sz="2800" dirty="0">
              <a:latin typeface="+mn-lt"/>
              <a:ea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fr-FR" sz="2800" b="1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Notă</a:t>
            </a:r>
            <a:r>
              <a:rPr lang="fr-FR" sz="2800" b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: </a:t>
            </a:r>
            <a:r>
              <a:rPr lang="fr-FR" sz="28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este</a:t>
            </a:r>
            <a:r>
              <a:rPr lang="fr-FR" sz="2800" b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necesar</a:t>
            </a:r>
            <a:r>
              <a:rPr lang="fr-FR" sz="2800" b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să</a:t>
            </a:r>
            <a:r>
              <a:rPr lang="fr-FR" sz="28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incrementați</a:t>
            </a:r>
            <a:r>
              <a:rPr lang="fr-FR" sz="28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fr-FR" sz="2800" b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i</a:t>
            </a:r>
            <a:r>
              <a:rPr lang="fr-FR" sz="28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, </a:t>
            </a:r>
            <a:r>
              <a:rPr lang="fr-FR" sz="28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altfel</a:t>
            </a:r>
            <a:r>
              <a:rPr lang="fr-FR" sz="28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bucla</a:t>
            </a:r>
            <a:r>
              <a:rPr lang="fr-FR" sz="28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 va continua </a:t>
            </a:r>
            <a:r>
              <a:rPr lang="fr-FR" sz="28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pentru</a:t>
            </a:r>
            <a:r>
              <a:rPr lang="fr-FR" sz="28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fr-FR" sz="28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totdeauna</a:t>
            </a:r>
            <a:r>
              <a:rPr lang="fr-FR" sz="28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.</a:t>
            </a:r>
            <a:endParaRPr lang="fr-BE" sz="2800" dirty="0">
              <a:latin typeface="+mn-lt"/>
              <a:ea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BBDEC747-5E3F-4A17-80C1-2D065CC78A6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40056"/>
          <a:stretch/>
        </p:blipFill>
        <p:spPr>
          <a:xfrm>
            <a:off x="8445500" y="1640681"/>
            <a:ext cx="3416301" cy="4980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9758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221663" y="607301"/>
            <a:ext cx="3767138" cy="685800"/>
          </a:xfrm>
        </p:spPr>
        <p:txBody>
          <a:bodyPr>
            <a:noAutofit/>
          </a:bodyPr>
          <a:lstStyle/>
          <a:p>
            <a:r>
              <a:rPr lang="fr-FR" b="1" dirty="0" err="1"/>
              <a:t>Bucla</a:t>
            </a:r>
            <a:r>
              <a:rPr lang="fr-FR" b="1" dirty="0"/>
              <a:t> </a:t>
            </a:r>
            <a:r>
              <a:rPr lang="en-GB" b="1" i="1" dirty="0"/>
              <a:t>while / else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ADF6AB59-9E5C-4919-A077-F4A7F87C81DD}"/>
              </a:ext>
            </a:extLst>
          </p:cNvPr>
          <p:cNvSpPr txBox="1">
            <a:spLocks/>
          </p:cNvSpPr>
          <p:nvPr/>
        </p:nvSpPr>
        <p:spPr>
          <a:xfrm>
            <a:off x="508000" y="1665288"/>
            <a:ext cx="1168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Cu 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afirmația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de </a:t>
            </a:r>
            <a:r>
              <a:rPr lang="en-GB" sz="2400" b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 ,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putem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rula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un bloc de cod o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dată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când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condiția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nu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adevărată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8B51026F-0CC2-408F-BAFE-26319ACC4A3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2300" y="2351088"/>
            <a:ext cx="4914900" cy="4337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4368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66806" y="2219304"/>
            <a:ext cx="9359071" cy="4178386"/>
          </a:xfrm>
        </p:spPr>
        <p:txBody>
          <a:bodyPr>
            <a:noAutofit/>
          </a:bodyPr>
          <a:lstStyle/>
          <a:p>
            <a:pPr lvl="0"/>
            <a:endParaRPr lang="en-US" b="1" dirty="0">
              <a:latin typeface="PT Sans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b="1" dirty="0" err="1">
                <a:latin typeface="PT Sans"/>
              </a:rPr>
              <a:t>Operatori</a:t>
            </a:r>
            <a:r>
              <a:rPr lang="en-US" b="1" dirty="0">
                <a:latin typeface="PT Sans"/>
              </a:rPr>
              <a:t> </a:t>
            </a:r>
            <a:r>
              <a:rPr lang="en-US" b="1" dirty="0" err="1">
                <a:latin typeface="PT Sans"/>
              </a:rPr>
              <a:t>relationali</a:t>
            </a:r>
            <a:endParaRPr lang="en-US" b="1" dirty="0">
              <a:latin typeface="PT Sans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b="1" dirty="0" err="1">
                <a:latin typeface="PT Sans"/>
              </a:rPr>
              <a:t>Operatori</a:t>
            </a:r>
            <a:r>
              <a:rPr lang="en-US" b="1" dirty="0">
                <a:latin typeface="PT Sans"/>
              </a:rPr>
              <a:t> </a:t>
            </a:r>
            <a:r>
              <a:rPr lang="en-US" b="1" dirty="0" err="1">
                <a:latin typeface="PT Sans"/>
              </a:rPr>
              <a:t>logici</a:t>
            </a:r>
            <a:endParaRPr lang="en-US" b="1" dirty="0">
              <a:latin typeface="PT Sans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b="1" dirty="0" err="1">
                <a:latin typeface="PT Sans"/>
              </a:rPr>
              <a:t>Structuri</a:t>
            </a:r>
            <a:r>
              <a:rPr lang="en-US" b="1" dirty="0">
                <a:latin typeface="PT Sans"/>
              </a:rPr>
              <a:t> de control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b="1" dirty="0" err="1">
                <a:latin typeface="PT Sans"/>
              </a:rPr>
              <a:t>Instructiunea</a:t>
            </a:r>
            <a:r>
              <a:rPr lang="en-US" b="1" dirty="0">
                <a:latin typeface="PT Sans"/>
              </a:rPr>
              <a:t> </a:t>
            </a:r>
            <a:r>
              <a:rPr lang="en-US" b="1" u="sng" dirty="0">
                <a:latin typeface="PT Sans"/>
              </a:rPr>
              <a:t>if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b="1" dirty="0" err="1">
                <a:latin typeface="PT Sans"/>
              </a:rPr>
              <a:t>Bucla</a:t>
            </a:r>
            <a:r>
              <a:rPr lang="en-US" b="1" dirty="0">
                <a:latin typeface="PT Sans"/>
              </a:rPr>
              <a:t> </a:t>
            </a:r>
            <a:r>
              <a:rPr lang="en-US" b="1" u="sng" dirty="0">
                <a:latin typeface="PT Sans"/>
              </a:rPr>
              <a:t>while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b="1" dirty="0" err="1">
                <a:latin typeface="PT Sans"/>
              </a:rPr>
              <a:t>Bucla</a:t>
            </a:r>
            <a:r>
              <a:rPr lang="en-US" b="1" dirty="0">
                <a:latin typeface="PT Sans"/>
              </a:rPr>
              <a:t> </a:t>
            </a:r>
            <a:r>
              <a:rPr lang="en-US" b="1" u="sng" dirty="0">
                <a:latin typeface="PT Sans"/>
              </a:rPr>
              <a:t>for</a:t>
            </a:r>
            <a:endParaRPr lang="en-US" u="sng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09600" y="1671801"/>
            <a:ext cx="10515600" cy="685800"/>
          </a:xfrm>
        </p:spPr>
        <p:txBody>
          <a:bodyPr>
            <a:noAutofit/>
          </a:bodyPr>
          <a:lstStyle/>
          <a:p>
            <a:r>
              <a:rPr lang="en-US" dirty="0" err="1"/>
              <a:t>Conținutul</a:t>
            </a:r>
            <a:r>
              <a:rPr lang="en-US" dirty="0"/>
              <a:t> </a:t>
            </a:r>
            <a:r>
              <a:rPr lang="en-US" dirty="0" err="1"/>
              <a:t>prelegerii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1498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221663" y="607301"/>
            <a:ext cx="3767138" cy="685800"/>
          </a:xfrm>
        </p:spPr>
        <p:txBody>
          <a:bodyPr>
            <a:noAutofit/>
          </a:bodyPr>
          <a:lstStyle/>
          <a:p>
            <a:r>
              <a:rPr lang="fr-FR" b="1" dirty="0" err="1"/>
              <a:t>Bucla</a:t>
            </a:r>
            <a:r>
              <a:rPr lang="fr-FR" b="1" dirty="0"/>
              <a:t> </a:t>
            </a:r>
            <a:r>
              <a:rPr lang="en-GB" b="1" i="1" dirty="0" err="1"/>
              <a:t>infinita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ADF6AB59-9E5C-4919-A077-F4A7F87C81DD}"/>
              </a:ext>
            </a:extLst>
          </p:cNvPr>
          <p:cNvSpPr txBox="1">
            <a:spLocks/>
          </p:cNvSpPr>
          <p:nvPr/>
        </p:nvSpPr>
        <p:spPr>
          <a:xfrm>
            <a:off x="508000" y="1665288"/>
            <a:ext cx="11684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endParaRPr lang="en-GB" sz="2400" dirty="0">
              <a:solidFill>
                <a:srgbClr val="000000"/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A9C3039-A41F-4356-ACB4-2898D085F7D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36142"/>
          <a:stretch/>
        </p:blipFill>
        <p:spPr>
          <a:xfrm>
            <a:off x="684212" y="2008188"/>
            <a:ext cx="6670092" cy="3507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9049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01662" y="1699501"/>
            <a:ext cx="9285817" cy="685800"/>
          </a:xfrm>
        </p:spPr>
        <p:txBody>
          <a:bodyPr>
            <a:noAutofit/>
          </a:bodyPr>
          <a:lstStyle/>
          <a:p>
            <a:r>
              <a:rPr lang="fr-FR" b="1" dirty="0" err="1"/>
              <a:t>Declarația</a:t>
            </a:r>
            <a:r>
              <a:rPr lang="fr-FR" b="1" dirty="0"/>
              <a:t> </a:t>
            </a:r>
            <a:r>
              <a:rPr lang="fr-FR" b="0" i="1" dirty="0"/>
              <a:t>break</a:t>
            </a:r>
            <a:endParaRPr lang="en-US" b="0" i="1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ADF6AB59-9E5C-4919-A077-F4A7F87C81DD}"/>
              </a:ext>
            </a:extLst>
          </p:cNvPr>
          <p:cNvSpPr txBox="1">
            <a:spLocks/>
          </p:cNvSpPr>
          <p:nvPr/>
        </p:nvSpPr>
        <p:spPr>
          <a:xfrm>
            <a:off x="622300" y="2477293"/>
            <a:ext cx="7023100" cy="80319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Cu 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declarația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de break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putem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opri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bucla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chiar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dacă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conditia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while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adevărată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797B406-654C-4879-BA31-061666B64E16}"/>
              </a:ext>
            </a:extLst>
          </p:cNvPr>
          <p:cNvSpPr txBox="1"/>
          <p:nvPr/>
        </p:nvSpPr>
        <p:spPr>
          <a:xfrm>
            <a:off x="622300" y="3280487"/>
            <a:ext cx="7239000" cy="910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indent="0" defTabSz="914400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  <a:buFont typeface="Arial" panose="020B0604020202020204" pitchFamily="34" charset="0"/>
              <a:buNone/>
              <a:defRPr sz="320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defRPr>
            </a:lvl1pPr>
            <a:lvl2pPr indent="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indent="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2400" dirty="0" err="1"/>
              <a:t>Exemplu</a:t>
            </a:r>
            <a:r>
              <a:rPr lang="en-GB" sz="2400" dirty="0"/>
              <a:t>:</a:t>
            </a:r>
            <a:endParaRPr lang="fr-BE" sz="2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2400" dirty="0" err="1"/>
              <a:t>Ieșim</a:t>
            </a:r>
            <a:r>
              <a:rPr lang="en-GB" sz="2400" dirty="0"/>
              <a:t> din </a:t>
            </a:r>
            <a:r>
              <a:rPr lang="en-GB" sz="2400" dirty="0" err="1"/>
              <a:t>buclă</a:t>
            </a:r>
            <a:r>
              <a:rPr lang="en-GB" sz="2400" dirty="0"/>
              <a:t> </a:t>
            </a:r>
            <a:r>
              <a:rPr lang="en-GB" sz="2400" dirty="0" err="1"/>
              <a:t>când</a:t>
            </a:r>
            <a:r>
              <a:rPr lang="en-GB" sz="2400" dirty="0"/>
              <a:t> </a:t>
            </a:r>
            <a:r>
              <a:rPr lang="en-GB" sz="2400" b="1" dirty="0" err="1"/>
              <a:t>i</a:t>
            </a:r>
            <a:r>
              <a:rPr lang="en-GB" sz="2400" dirty="0"/>
              <a:t> </a:t>
            </a:r>
            <a:r>
              <a:rPr lang="en-GB" sz="2400" dirty="0" err="1"/>
              <a:t>este</a:t>
            </a:r>
            <a:r>
              <a:rPr lang="en-GB" sz="2400" dirty="0"/>
              <a:t> egal cu  3:</a:t>
            </a:r>
            <a:endParaRPr lang="fr-BE" sz="24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CD566864-0D7A-4B1F-A063-0E45BD1A1B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32475" y="3475914"/>
            <a:ext cx="2486025" cy="310461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B356B668-B69C-4AD9-9C2A-4CDDD487AA4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24900" y="2478399"/>
            <a:ext cx="3170765" cy="4055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0304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285162" y="594601"/>
            <a:ext cx="9285817" cy="685800"/>
          </a:xfrm>
        </p:spPr>
        <p:txBody>
          <a:bodyPr>
            <a:noAutofit/>
          </a:bodyPr>
          <a:lstStyle/>
          <a:p>
            <a:r>
              <a:rPr lang="fr-FR" b="1" dirty="0" err="1"/>
              <a:t>Declarația</a:t>
            </a:r>
            <a:r>
              <a:rPr lang="fr-FR" b="1" dirty="0"/>
              <a:t> </a:t>
            </a:r>
            <a:r>
              <a:rPr lang="fr-FR" b="0" i="1" dirty="0"/>
              <a:t>continue</a:t>
            </a:r>
            <a:endParaRPr lang="en-US" b="0" i="1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ADF6AB59-9E5C-4919-A077-F4A7F87C81DD}"/>
              </a:ext>
            </a:extLst>
          </p:cNvPr>
          <p:cNvSpPr txBox="1">
            <a:spLocks/>
          </p:cNvSpPr>
          <p:nvPr/>
        </p:nvSpPr>
        <p:spPr>
          <a:xfrm>
            <a:off x="622300" y="1573062"/>
            <a:ext cx="10083800" cy="8031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pt-BR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Cu declarația </a:t>
            </a:r>
            <a:r>
              <a:rPr lang="pt-BR" sz="2400" b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continue</a:t>
            </a:r>
            <a:r>
              <a:rPr lang="pt-BR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 putem opri iterația curentă și continuăm cu următoarea:</a:t>
            </a:r>
          </a:p>
          <a:p>
            <a:pPr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endParaRPr lang="en-GB" sz="2400" dirty="0">
              <a:solidFill>
                <a:srgbClr val="000000"/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797B406-654C-4879-BA31-061666B64E16}"/>
              </a:ext>
            </a:extLst>
          </p:cNvPr>
          <p:cNvSpPr txBox="1"/>
          <p:nvPr/>
        </p:nvSpPr>
        <p:spPr>
          <a:xfrm>
            <a:off x="609600" y="2106583"/>
            <a:ext cx="7239000" cy="910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indent="0" defTabSz="914400"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  <a:buFont typeface="Arial" panose="020B0604020202020204" pitchFamily="34" charset="0"/>
              <a:buNone/>
              <a:defRPr sz="320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defRPr>
            </a:lvl1pPr>
            <a:lvl2pPr indent="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indent="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defTabSz="9144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2400" dirty="0" err="1"/>
              <a:t>Exemplu</a:t>
            </a:r>
            <a:r>
              <a:rPr lang="en-GB" sz="2400" dirty="0"/>
              <a:t>: </a:t>
            </a:r>
            <a:r>
              <a:rPr lang="en-GB" sz="2400" dirty="0" err="1"/>
              <a:t>Continuați</a:t>
            </a:r>
            <a:r>
              <a:rPr lang="en-GB" sz="2400" dirty="0"/>
              <a:t> la </a:t>
            </a:r>
            <a:r>
              <a:rPr lang="en-GB" sz="2400" dirty="0" err="1"/>
              <a:t>următoarea</a:t>
            </a:r>
            <a:r>
              <a:rPr lang="en-GB" sz="2400" dirty="0"/>
              <a:t> </a:t>
            </a:r>
            <a:r>
              <a:rPr lang="en-GB" sz="2400" dirty="0" err="1"/>
              <a:t>iterație</a:t>
            </a:r>
            <a:r>
              <a:rPr lang="en-GB" sz="2400" dirty="0"/>
              <a:t> </a:t>
            </a:r>
            <a:r>
              <a:rPr lang="en-GB" sz="2400" dirty="0" err="1"/>
              <a:t>dacă</a:t>
            </a:r>
            <a:r>
              <a:rPr lang="en-GB" sz="2400" dirty="0"/>
              <a:t> </a:t>
            </a:r>
            <a:r>
              <a:rPr lang="en-GB" sz="2400" i="1" dirty="0" err="1"/>
              <a:t>i</a:t>
            </a:r>
            <a:r>
              <a:rPr lang="en-GB" sz="2400" dirty="0"/>
              <a:t> </a:t>
            </a:r>
            <a:r>
              <a:rPr lang="en-GB" sz="2400" dirty="0" err="1"/>
              <a:t>este</a:t>
            </a:r>
            <a:r>
              <a:rPr lang="en-GB" sz="2400" dirty="0"/>
              <a:t> </a:t>
            </a:r>
            <a:r>
              <a:rPr lang="en-GB" sz="2400" i="1" dirty="0"/>
              <a:t>3</a:t>
            </a:r>
            <a:r>
              <a:rPr lang="en-GB" sz="2400" dirty="0"/>
              <a:t>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E19B9437-47BB-488B-AF12-17FDAD366538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40718"/>
          <a:stretch/>
        </p:blipFill>
        <p:spPr>
          <a:xfrm>
            <a:off x="622300" y="2709217"/>
            <a:ext cx="3352800" cy="402821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BB78119A-9B0B-4D81-8319-D6443870913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315" r="-1"/>
          <a:stretch/>
        </p:blipFill>
        <p:spPr>
          <a:xfrm>
            <a:off x="5489356" y="2668916"/>
            <a:ext cx="6569294" cy="4068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0814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01662" y="1699501"/>
            <a:ext cx="9285817" cy="685800"/>
          </a:xfrm>
        </p:spPr>
        <p:txBody>
          <a:bodyPr>
            <a:noAutofit/>
          </a:bodyPr>
          <a:lstStyle/>
          <a:p>
            <a:r>
              <a:rPr lang="fr-FR" b="1" dirty="0" err="1"/>
              <a:t>Bucla</a:t>
            </a:r>
            <a:r>
              <a:rPr lang="fr-FR" b="1" dirty="0"/>
              <a:t> </a:t>
            </a:r>
            <a:r>
              <a:rPr lang="fr-FR" b="0" i="1" dirty="0"/>
              <a:t>for</a:t>
            </a:r>
            <a:endParaRPr lang="en-US" b="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ADF6AB59-9E5C-4919-A077-F4A7F87C81DD}"/>
              </a:ext>
            </a:extLst>
          </p:cNvPr>
          <p:cNvSpPr txBox="1">
            <a:spLocks/>
          </p:cNvSpPr>
          <p:nvPr/>
        </p:nvSpPr>
        <p:spPr>
          <a:xfrm>
            <a:off x="622299" y="2307158"/>
            <a:ext cx="10999429" cy="208786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pt-BR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Bucla </a:t>
            </a:r>
            <a:r>
              <a:rPr lang="pt-BR" sz="2400" i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pt-BR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este folosită pentru a itera o secvență (care este fie o listă, un tuple, un dicționar, un set sau un șir).</a:t>
            </a:r>
          </a:p>
          <a:p>
            <a:pPr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Cu 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bucla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2400" i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putem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executa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un set de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declarații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, o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dată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fiecare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articol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dintr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-o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listă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, tuple, set etc.</a:t>
            </a:r>
          </a:p>
          <a:p>
            <a:pPr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en-GB" sz="2400" dirty="0" err="1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Exemplu</a:t>
            </a:r>
            <a:r>
              <a:rPr lang="en-GB" sz="24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parcurgem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tabel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numere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afisam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fiecare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numar</a:t>
            </a:r>
            <a:r>
              <a:rPr lang="en-GB" sz="2400" dirty="0" smtClean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sz="2400" dirty="0">
              <a:solidFill>
                <a:srgbClr val="000000"/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endParaRPr lang="en-GB" sz="2400" dirty="0">
              <a:solidFill>
                <a:srgbClr val="000000"/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71C4BB37-34BB-40E2-9700-87B0C6946E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8824" y="4395019"/>
            <a:ext cx="5332259" cy="223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8149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01662" y="1699501"/>
            <a:ext cx="9285817" cy="685800"/>
          </a:xfrm>
        </p:spPr>
        <p:txBody>
          <a:bodyPr>
            <a:noAutofit/>
          </a:bodyPr>
          <a:lstStyle/>
          <a:p>
            <a:r>
              <a:rPr lang="fr-FR" b="1" dirty="0" err="1"/>
              <a:t>Bucla</a:t>
            </a:r>
            <a:r>
              <a:rPr lang="fr-FR" b="1" dirty="0"/>
              <a:t> </a:t>
            </a:r>
            <a:r>
              <a:rPr lang="fr-FR" b="0" i="1" dirty="0"/>
              <a:t>for </a:t>
            </a:r>
            <a:r>
              <a:rPr lang="fr-FR" dirty="0" err="1"/>
              <a:t>printr</a:t>
            </a:r>
            <a:r>
              <a:rPr lang="fr-FR" dirty="0"/>
              <a:t>-un </a:t>
            </a:r>
            <a:r>
              <a:rPr lang="fr-FR" dirty="0" err="1"/>
              <a:t>șir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ADF6AB59-9E5C-4919-A077-F4A7F87C81DD}"/>
              </a:ext>
            </a:extLst>
          </p:cNvPr>
          <p:cNvSpPr txBox="1">
            <a:spLocks/>
          </p:cNvSpPr>
          <p:nvPr/>
        </p:nvSpPr>
        <p:spPr>
          <a:xfrm>
            <a:off x="622300" y="2307158"/>
            <a:ext cx="9598332" cy="1790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Chiar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șirurile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sunt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obiecte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iterabile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conțin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secvență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caractere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Exemplu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iteram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afisam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literele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cuvantul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“UTM”</a:t>
            </a:r>
          </a:p>
          <a:p>
            <a:pPr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endParaRPr lang="en-GB" sz="2400" dirty="0">
              <a:solidFill>
                <a:srgbClr val="000000"/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CA9C9AD-F5DA-43E5-A4D7-3737D6FB960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1662" y="3421626"/>
            <a:ext cx="5474673" cy="263222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A7170774-D393-4512-B8CD-5B21B1DF1BD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45045" y="3524865"/>
            <a:ext cx="5043949" cy="2942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694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01662" y="1699501"/>
            <a:ext cx="9285817" cy="685800"/>
          </a:xfrm>
        </p:spPr>
        <p:txBody>
          <a:bodyPr>
            <a:noAutofit/>
          </a:bodyPr>
          <a:lstStyle/>
          <a:p>
            <a:r>
              <a:rPr lang="fr-FR" b="1" dirty="0" err="1"/>
              <a:t>Bucla</a:t>
            </a:r>
            <a:r>
              <a:rPr lang="fr-FR" b="1" dirty="0"/>
              <a:t> </a:t>
            </a:r>
            <a:r>
              <a:rPr lang="fr-FR" b="0" i="1" dirty="0"/>
              <a:t>for </a:t>
            </a:r>
            <a:r>
              <a:rPr lang="fr-FR" dirty="0"/>
              <a:t>si </a:t>
            </a:r>
            <a:r>
              <a:rPr lang="fr-FR" dirty="0" err="1"/>
              <a:t>functia</a:t>
            </a:r>
            <a:r>
              <a:rPr lang="fr-FR" dirty="0"/>
              <a:t> </a:t>
            </a:r>
            <a:r>
              <a:rPr lang="fr-FR" b="0" i="1" dirty="0"/>
              <a:t>range()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ADF6AB59-9E5C-4919-A077-F4A7F87C81DD}"/>
              </a:ext>
            </a:extLst>
          </p:cNvPr>
          <p:cNvSpPr txBox="1">
            <a:spLocks/>
          </p:cNvSpPr>
          <p:nvPr/>
        </p:nvSpPr>
        <p:spPr>
          <a:xfrm>
            <a:off x="609600" y="2682000"/>
            <a:ext cx="8420100" cy="1790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Generarea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unei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secvente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numerice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poate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realiza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intermediul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functiei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range(). </a:t>
            </a:r>
          </a:p>
          <a:p>
            <a:pPr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en-GB" sz="2400" b="1" i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range(start, stop, pas)</a:t>
            </a:r>
          </a:p>
          <a:p>
            <a:pPr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endParaRPr lang="en-GB" sz="2400" dirty="0">
              <a:solidFill>
                <a:srgbClr val="000000"/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endParaRPr lang="en-GB" sz="2400" dirty="0">
              <a:solidFill>
                <a:srgbClr val="000000"/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74F176B7-F3EA-4CF5-AFF2-5F499A36EFD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" y="4472700"/>
            <a:ext cx="6162675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8462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01662" y="1699501"/>
            <a:ext cx="9285817" cy="685800"/>
          </a:xfrm>
        </p:spPr>
        <p:txBody>
          <a:bodyPr>
            <a:noAutofit/>
          </a:bodyPr>
          <a:lstStyle/>
          <a:p>
            <a:r>
              <a:rPr lang="fr-FR" b="1" dirty="0" err="1"/>
              <a:t>Bucla</a:t>
            </a:r>
            <a:r>
              <a:rPr lang="fr-FR" b="1" dirty="0"/>
              <a:t> </a:t>
            </a:r>
            <a:r>
              <a:rPr lang="fr-FR" b="0" i="1" dirty="0"/>
              <a:t>for </a:t>
            </a:r>
            <a:r>
              <a:rPr lang="fr-FR" dirty="0"/>
              <a:t>si </a:t>
            </a:r>
            <a:r>
              <a:rPr lang="fr-FR" dirty="0" err="1"/>
              <a:t>functia</a:t>
            </a:r>
            <a:r>
              <a:rPr lang="fr-FR" dirty="0"/>
              <a:t> </a:t>
            </a:r>
            <a:r>
              <a:rPr lang="fr-FR" b="0" i="1" dirty="0"/>
              <a:t>range()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4D47E84-ACC1-46BE-9356-3B3F4AF3BC7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" y="2385301"/>
            <a:ext cx="6305550" cy="16002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BF0681A5-8F3B-4A1A-A617-6B7708AE650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5000" y="4300537"/>
            <a:ext cx="6257925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417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01662" y="1699501"/>
            <a:ext cx="9285817" cy="685800"/>
          </a:xfrm>
        </p:spPr>
        <p:txBody>
          <a:bodyPr>
            <a:noAutofit/>
          </a:bodyPr>
          <a:lstStyle/>
          <a:p>
            <a:r>
              <a:rPr lang="fr-FR" b="1" dirty="0" err="1"/>
              <a:t>Bucla</a:t>
            </a:r>
            <a:r>
              <a:rPr lang="fr-FR" b="1" dirty="0"/>
              <a:t> </a:t>
            </a:r>
            <a:r>
              <a:rPr lang="fr-FR" b="0" i="1" dirty="0"/>
              <a:t>for </a:t>
            </a:r>
            <a:r>
              <a:rPr lang="fr-FR" dirty="0"/>
              <a:t>si </a:t>
            </a:r>
            <a:r>
              <a:rPr lang="fr-FR" dirty="0" err="1"/>
              <a:t>functia</a:t>
            </a:r>
            <a:r>
              <a:rPr lang="fr-FR" dirty="0"/>
              <a:t> </a:t>
            </a:r>
            <a:r>
              <a:rPr lang="fr-FR" b="0" i="1" dirty="0"/>
              <a:t>range()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6CB50B0B-DA32-4BCC-A707-68BB715C18D6}"/>
              </a:ext>
            </a:extLst>
          </p:cNvPr>
          <p:cNvSpPr txBox="1">
            <a:spLocks/>
          </p:cNvSpPr>
          <p:nvPr/>
        </p:nvSpPr>
        <p:spPr>
          <a:xfrm>
            <a:off x="609600" y="2682000"/>
            <a:ext cx="8420100" cy="1790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Exemplu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generam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lista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de 3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cifre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ajutorul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functiei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range is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afisam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ecran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sz="2400" b="1" i="1" dirty="0">
              <a:solidFill>
                <a:srgbClr val="000000"/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endParaRPr lang="en-GB" sz="2400" dirty="0">
              <a:solidFill>
                <a:srgbClr val="000000"/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endParaRPr lang="en-GB" sz="2400" dirty="0">
              <a:solidFill>
                <a:srgbClr val="000000"/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46B6035B-7197-4238-A878-7D79190BDC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1662" y="3691650"/>
            <a:ext cx="2200275" cy="1562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A9E64C2D-9393-47FD-B471-A55D809FF31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86162" y="3691650"/>
            <a:ext cx="2466975" cy="20193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9314AF69-ADFE-4243-AD69-A62288CE308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11962" y="3691650"/>
            <a:ext cx="3028950" cy="20193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CEC03448-ADD9-4CBC-95E0-E09B371238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7062" y="3742450"/>
            <a:ext cx="2200275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717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01662" y="1699501"/>
            <a:ext cx="9285817" cy="685800"/>
          </a:xfrm>
        </p:spPr>
        <p:txBody>
          <a:bodyPr>
            <a:noAutofit/>
          </a:bodyPr>
          <a:lstStyle/>
          <a:p>
            <a:r>
              <a:rPr lang="fr-FR" b="1" dirty="0" err="1"/>
              <a:t>Bucla</a:t>
            </a:r>
            <a:r>
              <a:rPr lang="fr-FR" b="1" dirty="0"/>
              <a:t> </a:t>
            </a:r>
            <a:r>
              <a:rPr lang="fr-FR" b="0" i="1" dirty="0"/>
              <a:t>for </a:t>
            </a:r>
            <a:r>
              <a:rPr lang="fr-BE" b="0" dirty="0"/>
              <a:t>si</a:t>
            </a:r>
            <a:r>
              <a:rPr lang="fr-BE" b="0" i="0" dirty="0">
                <a:solidFill>
                  <a:srgbClr val="777777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fr-FR" b="1" dirty="0" err="1"/>
              <a:t>declarația</a:t>
            </a:r>
            <a:r>
              <a:rPr lang="fr-FR" b="1" dirty="0"/>
              <a:t> </a:t>
            </a:r>
            <a:r>
              <a:rPr lang="fr-FR" b="0" i="1" dirty="0"/>
              <a:t>break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6CB50B0B-DA32-4BCC-A707-68BB715C18D6}"/>
              </a:ext>
            </a:extLst>
          </p:cNvPr>
          <p:cNvSpPr txBox="1">
            <a:spLocks/>
          </p:cNvSpPr>
          <p:nvPr/>
        </p:nvSpPr>
        <p:spPr>
          <a:xfrm>
            <a:off x="609600" y="2533650"/>
            <a:ext cx="8788400" cy="1790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Bucla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i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suporta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instructiuni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oprire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2400" b="1" i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break</a:t>
            </a:r>
          </a:p>
          <a:p>
            <a:pPr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Exemplu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iteram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prin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sirul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Universitate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ne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oprim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litera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‘v’.</a:t>
            </a:r>
          </a:p>
          <a:p>
            <a:pPr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endParaRPr lang="en-GB" sz="2400" dirty="0">
              <a:solidFill>
                <a:srgbClr val="000000"/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endParaRPr lang="en-GB" sz="2400" dirty="0">
              <a:solidFill>
                <a:srgbClr val="000000"/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B4605E6-2DD3-46FA-A8FE-8B8F6E84E3F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5200" y="3767849"/>
            <a:ext cx="4038600" cy="27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8094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01662" y="1699501"/>
            <a:ext cx="9285817" cy="685800"/>
          </a:xfrm>
        </p:spPr>
        <p:txBody>
          <a:bodyPr>
            <a:noAutofit/>
          </a:bodyPr>
          <a:lstStyle/>
          <a:p>
            <a:r>
              <a:rPr lang="fr-FR" b="1" dirty="0" err="1"/>
              <a:t>Bucla</a:t>
            </a:r>
            <a:r>
              <a:rPr lang="fr-FR" b="1" dirty="0"/>
              <a:t> </a:t>
            </a:r>
            <a:r>
              <a:rPr lang="fr-FR" b="0" i="1" dirty="0"/>
              <a:t>for </a:t>
            </a:r>
            <a:r>
              <a:rPr lang="fr-BE" b="0" dirty="0"/>
              <a:t>si</a:t>
            </a:r>
            <a:r>
              <a:rPr lang="fr-BE" b="0" i="0" dirty="0">
                <a:solidFill>
                  <a:srgbClr val="777777"/>
                </a:solidFill>
                <a:effectLst/>
                <a:latin typeface="PT Sans" panose="020B0503020203020204" pitchFamily="34" charset="0"/>
              </a:rPr>
              <a:t> </a:t>
            </a:r>
            <a:r>
              <a:rPr lang="fr-FR" b="1" dirty="0" err="1"/>
              <a:t>declarația</a:t>
            </a:r>
            <a:r>
              <a:rPr lang="fr-FR" b="1" dirty="0"/>
              <a:t> </a:t>
            </a:r>
            <a:r>
              <a:rPr lang="fr-FR" b="0" i="1" dirty="0"/>
              <a:t>continue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6CB50B0B-DA32-4BCC-A707-68BB715C18D6}"/>
              </a:ext>
            </a:extLst>
          </p:cNvPr>
          <p:cNvSpPr txBox="1">
            <a:spLocks/>
          </p:cNvSpPr>
          <p:nvPr/>
        </p:nvSpPr>
        <p:spPr>
          <a:xfrm>
            <a:off x="609600" y="2533650"/>
            <a:ext cx="8788400" cy="106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Bucla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i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suporta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instructiuni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de salt: </a:t>
            </a:r>
            <a:r>
              <a:rPr lang="en-GB" sz="2400" b="1" i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continue</a:t>
            </a:r>
          </a:p>
          <a:p>
            <a:pPr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endParaRPr lang="en-GB" sz="2400" dirty="0">
              <a:solidFill>
                <a:srgbClr val="000000"/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750"/>
              </a:spcBef>
              <a:spcAft>
                <a:spcPts val="750"/>
              </a:spcAft>
            </a:pPr>
            <a:endParaRPr lang="en-GB" sz="2400" dirty="0">
              <a:solidFill>
                <a:srgbClr val="000000"/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42606F5A-ABD8-4CF2-ABFC-70B341BCFE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6925" y="3393199"/>
            <a:ext cx="3790950" cy="25622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5A2E9E30-2E8B-4B58-9A7F-014E857306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96000" y="3342399"/>
            <a:ext cx="3476625" cy="250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7926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09600" y="1671801"/>
            <a:ext cx="10515600" cy="685800"/>
          </a:xfrm>
        </p:spPr>
        <p:txBody>
          <a:bodyPr>
            <a:noAutofit/>
          </a:bodyPr>
          <a:lstStyle/>
          <a:p>
            <a:r>
              <a:rPr lang="fr-BE" dirty="0" err="1"/>
              <a:t>Operatori</a:t>
            </a:r>
            <a:r>
              <a:rPr lang="fr-BE" dirty="0"/>
              <a:t> </a:t>
            </a:r>
            <a:r>
              <a:rPr lang="fr-BE" dirty="0" err="1"/>
              <a:t>relationali</a:t>
            </a:r>
            <a:r>
              <a:rPr lang="fr-BE" b="0" dirty="0"/>
              <a:t> </a:t>
            </a:r>
            <a:r>
              <a:rPr lang="fr-BE" dirty="0"/>
              <a:t>(</a:t>
            </a:r>
            <a:r>
              <a:rPr lang="fr-BE" dirty="0" err="1"/>
              <a:t>operatori</a:t>
            </a:r>
            <a:r>
              <a:rPr lang="fr-BE" dirty="0"/>
              <a:t> Boolean)</a:t>
            </a:r>
            <a:endParaRPr lang="en-US" dirty="0"/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xmlns="" id="{97521632-CDE2-46C8-BC19-84D0EA0D7D31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10682" y="2339091"/>
          <a:ext cx="10022418" cy="39982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40806">
                  <a:extLst>
                    <a:ext uri="{9D8B030D-6E8A-4147-A177-3AD203B41FA5}">
                      <a16:colId xmlns:a16="http://schemas.microsoft.com/office/drawing/2014/main" xmlns="" val="2515409777"/>
                    </a:ext>
                  </a:extLst>
                </a:gridCol>
                <a:gridCol w="3340806">
                  <a:extLst>
                    <a:ext uri="{9D8B030D-6E8A-4147-A177-3AD203B41FA5}">
                      <a16:colId xmlns:a16="http://schemas.microsoft.com/office/drawing/2014/main" xmlns="" val="2190975042"/>
                    </a:ext>
                  </a:extLst>
                </a:gridCol>
                <a:gridCol w="3340806">
                  <a:extLst>
                    <a:ext uri="{9D8B030D-6E8A-4147-A177-3AD203B41FA5}">
                      <a16:colId xmlns:a16="http://schemas.microsoft.com/office/drawing/2014/main" xmlns="" val="2929639194"/>
                    </a:ext>
                  </a:extLst>
                </a:gridCol>
              </a:tblGrid>
              <a:tr h="444316"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>
                          <a:effectLst/>
                        </a:rPr>
                        <a:t>Operator </a:t>
                      </a:r>
                      <a:r>
                        <a:rPr lang="en-US" sz="2800" dirty="0" err="1">
                          <a:effectLst/>
                        </a:rPr>
                        <a:t>boolean</a:t>
                      </a:r>
                      <a:endParaRPr lang="fr-BE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en-US" sz="2800">
                          <a:effectLst/>
                        </a:rPr>
                        <a:t>Exemplu</a:t>
                      </a:r>
                      <a:endParaRPr lang="fr-BE" sz="4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 err="1">
                          <a:effectLst/>
                        </a:rPr>
                        <a:t>Semnificatia</a:t>
                      </a:r>
                      <a:endParaRPr lang="fr-BE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/>
                </a:tc>
                <a:extLst>
                  <a:ext uri="{0D108BD9-81ED-4DB2-BD59-A6C34878D82A}">
                    <a16:rowId xmlns:a16="http://schemas.microsoft.com/office/drawing/2014/main" xmlns="" val="2052663674"/>
                  </a:ext>
                </a:extLst>
              </a:tr>
              <a:tr h="444316"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fr-BE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&gt; b</a:t>
                      </a:r>
                      <a:endParaRPr lang="fr-BE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en-US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mai</a:t>
                      </a: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mare ca </a:t>
                      </a:r>
                      <a:r>
                        <a:rPr lang="en-US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fr-BE" sz="4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/>
                </a:tc>
                <a:extLst>
                  <a:ext uri="{0D108BD9-81ED-4DB2-BD59-A6C34878D82A}">
                    <a16:rowId xmlns:a16="http://schemas.microsoft.com/office/drawing/2014/main" xmlns="" val="3508863284"/>
                  </a:ext>
                </a:extLst>
              </a:tr>
              <a:tr h="444316"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endParaRPr lang="fr-BE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&lt; b</a:t>
                      </a:r>
                      <a:endParaRPr lang="fr-BE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en-US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mai</a:t>
                      </a: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mic ca </a:t>
                      </a:r>
                      <a:r>
                        <a:rPr lang="en-US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fr-BE" sz="4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/>
                </a:tc>
                <a:extLst>
                  <a:ext uri="{0D108BD9-81ED-4DB2-BD59-A6C34878D82A}">
                    <a16:rowId xmlns:a16="http://schemas.microsoft.com/office/drawing/2014/main" xmlns="" val="3866347766"/>
                  </a:ext>
                </a:extLst>
              </a:tr>
              <a:tr h="444316"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&gt;=</a:t>
                      </a:r>
                      <a:endParaRPr lang="fr-BE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&gt;= b</a:t>
                      </a:r>
                      <a:endParaRPr lang="fr-BE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mai</a:t>
                      </a: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mare </a:t>
                      </a:r>
                      <a:r>
                        <a:rPr lang="en-US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sau</a:t>
                      </a: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egal cu </a:t>
                      </a:r>
                      <a:r>
                        <a:rPr lang="en-US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fr-BE" sz="4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/>
                </a:tc>
                <a:extLst>
                  <a:ext uri="{0D108BD9-81ED-4DB2-BD59-A6C34878D82A}">
                    <a16:rowId xmlns:a16="http://schemas.microsoft.com/office/drawing/2014/main" xmlns="" val="1712228510"/>
                  </a:ext>
                </a:extLst>
              </a:tr>
              <a:tr h="444316"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&lt;=</a:t>
                      </a:r>
                      <a:endParaRPr lang="fr-BE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&lt;= b</a:t>
                      </a:r>
                      <a:endParaRPr lang="fr-BE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mai</a:t>
                      </a: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mic </a:t>
                      </a:r>
                      <a:r>
                        <a:rPr lang="en-US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sau</a:t>
                      </a: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egal cu </a:t>
                      </a:r>
                      <a:r>
                        <a:rPr lang="en-US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fr-BE" sz="4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/>
                </a:tc>
                <a:extLst>
                  <a:ext uri="{0D108BD9-81ED-4DB2-BD59-A6C34878D82A}">
                    <a16:rowId xmlns:a16="http://schemas.microsoft.com/office/drawing/2014/main" xmlns="" val="2120779295"/>
                  </a:ext>
                </a:extLst>
              </a:tr>
              <a:tr h="888314"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!=</a:t>
                      </a:r>
                      <a:endParaRPr lang="fr-BE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!= b</a:t>
                      </a:r>
                      <a:endParaRPr lang="fr-BE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nu </a:t>
                      </a:r>
                      <a:r>
                        <a:rPr lang="en-US" sz="2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este</a:t>
                      </a: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egal cu </a:t>
                      </a:r>
                      <a:r>
                        <a:rPr lang="en-US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fr-BE" sz="4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/>
                </a:tc>
                <a:extLst>
                  <a:ext uri="{0D108BD9-81ED-4DB2-BD59-A6C34878D82A}">
                    <a16:rowId xmlns:a16="http://schemas.microsoft.com/office/drawing/2014/main" xmlns="" val="4138906338"/>
                  </a:ext>
                </a:extLst>
              </a:tr>
              <a:tr h="888314"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==</a:t>
                      </a:r>
                      <a:endParaRPr lang="fr-BE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== b</a:t>
                      </a:r>
                      <a:endParaRPr lang="fr-BE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egal cu </a:t>
                      </a:r>
                      <a:r>
                        <a:rPr lang="en-US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fr-BE" sz="4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/>
                </a:tc>
                <a:extLst>
                  <a:ext uri="{0D108BD9-81ED-4DB2-BD59-A6C34878D82A}">
                    <a16:rowId xmlns:a16="http://schemas.microsoft.com/office/drawing/2014/main" xmlns="" val="2108602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37362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09600" y="1671801"/>
            <a:ext cx="10515600" cy="685800"/>
          </a:xfrm>
        </p:spPr>
        <p:txBody>
          <a:bodyPr>
            <a:noAutofit/>
          </a:bodyPr>
          <a:lstStyle/>
          <a:p>
            <a:r>
              <a:rPr lang="fr-BE" dirty="0" err="1"/>
              <a:t>Operatori</a:t>
            </a:r>
            <a:r>
              <a:rPr lang="fr-BE" dirty="0"/>
              <a:t> </a:t>
            </a:r>
            <a:r>
              <a:rPr lang="fr-BE" dirty="0" err="1"/>
              <a:t>logic</a:t>
            </a:r>
            <a:r>
              <a:rPr lang="fr-BE" dirty="0"/>
              <a:t>: AND si OR</a:t>
            </a:r>
            <a:endParaRPr lang="en-US" dirty="0"/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xmlns="" id="{97521632-CDE2-46C8-BC19-84D0EA0D7D31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10682" y="2672466"/>
          <a:ext cx="10515600" cy="3575935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xmlns="" val="251540977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xmlns="" val="219097504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xmlns="" val="292963919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xmlns="" val="2915539270"/>
                    </a:ext>
                  </a:extLst>
                </a:gridCol>
              </a:tblGrid>
              <a:tr h="683393">
                <a:tc gridSpan="2"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en-US" sz="3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endParaRPr lang="fr-BE" sz="4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>
                    <a:lnL w="12700" cmpd="sng"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endParaRPr lang="fr-B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en-US" sz="2800" dirty="0">
                          <a:effectLst/>
                          <a:latin typeface="+mn-lt"/>
                        </a:rPr>
                        <a:t>OR</a:t>
                      </a:r>
                      <a:endParaRPr lang="fr-BE" sz="4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endParaRPr lang="fr-B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/>
                </a:tc>
                <a:extLst>
                  <a:ext uri="{0D108BD9-81ED-4DB2-BD59-A6C34878D82A}">
                    <a16:rowId xmlns:a16="http://schemas.microsoft.com/office/drawing/2014/main" xmlns="" val="2052663674"/>
                  </a:ext>
                </a:extLst>
              </a:tr>
              <a:tr h="683393"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en-US" sz="28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True and True</a:t>
                      </a:r>
                      <a:endParaRPr lang="fr-BE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en-US" sz="28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True</a:t>
                      </a:r>
                      <a:endParaRPr lang="fr-BE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en-US" sz="2800" b="0" dirty="0">
                          <a:effectLst/>
                          <a:latin typeface="+mn-lt"/>
                        </a:rPr>
                        <a:t>True or True</a:t>
                      </a:r>
                      <a:endParaRPr lang="fr-BE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en-US" sz="28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True</a:t>
                      </a:r>
                      <a:endParaRPr lang="fr-BE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508863284"/>
                  </a:ext>
                </a:extLst>
              </a:tr>
              <a:tr h="683393"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en-US" sz="28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True and False</a:t>
                      </a:r>
                      <a:endParaRPr lang="fr-BE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en-US" sz="28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False</a:t>
                      </a:r>
                      <a:endParaRPr lang="fr-BE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en-US" sz="2800" b="0" dirty="0">
                          <a:effectLst/>
                          <a:latin typeface="+mn-lt"/>
                        </a:rPr>
                        <a:t>True or False</a:t>
                      </a:r>
                      <a:endParaRPr lang="fr-BE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en-US" sz="28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True</a:t>
                      </a:r>
                      <a:endParaRPr lang="fr-BE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866347766"/>
                  </a:ext>
                </a:extLst>
              </a:tr>
              <a:tr h="762878"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en-US" sz="28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False and True</a:t>
                      </a:r>
                      <a:endParaRPr lang="fr-BE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en-US" sz="2800" b="0" dirty="0">
                          <a:effectLst/>
                          <a:latin typeface="+mn-lt"/>
                        </a:rPr>
                        <a:t>False</a:t>
                      </a:r>
                      <a:endParaRPr lang="fr-BE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>
                          <a:effectLst/>
                          <a:latin typeface="+mn-lt"/>
                        </a:rPr>
                        <a:t>False or True</a:t>
                      </a:r>
                      <a:endParaRPr lang="fr-BE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True</a:t>
                      </a:r>
                      <a:endParaRPr lang="fr-BE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712228510"/>
                  </a:ext>
                </a:extLst>
              </a:tr>
              <a:tr h="762878"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en-US" sz="28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False and False</a:t>
                      </a:r>
                      <a:endParaRPr lang="fr-BE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en-US" sz="2800" b="0" dirty="0">
                          <a:effectLst/>
                          <a:latin typeface="+mn-lt"/>
                        </a:rPr>
                        <a:t>False</a:t>
                      </a:r>
                      <a:endParaRPr lang="fr-BE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>
                          <a:effectLst/>
                          <a:latin typeface="+mn-lt"/>
                        </a:rPr>
                        <a:t>False or False</a:t>
                      </a:r>
                      <a:endParaRPr lang="fr-BE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False</a:t>
                      </a:r>
                      <a:endParaRPr lang="fr-BE" sz="2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120779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47526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09600" y="1671801"/>
            <a:ext cx="10515600" cy="685800"/>
          </a:xfrm>
        </p:spPr>
        <p:txBody>
          <a:bodyPr>
            <a:noAutofit/>
          </a:bodyPr>
          <a:lstStyle/>
          <a:p>
            <a:r>
              <a:rPr lang="fr-BE" dirty="0" err="1"/>
              <a:t>Operatorul</a:t>
            </a:r>
            <a:r>
              <a:rPr lang="fr-BE" dirty="0"/>
              <a:t> </a:t>
            </a:r>
            <a:r>
              <a:rPr lang="fr-BE" b="0" dirty="0"/>
              <a:t>not </a:t>
            </a:r>
            <a:r>
              <a:rPr lang="fr-BE" dirty="0"/>
              <a:t>si </a:t>
            </a:r>
            <a:r>
              <a:rPr lang="fr-BE" dirty="0" err="1"/>
              <a:t>prioritatea</a:t>
            </a:r>
            <a:r>
              <a:rPr lang="fr-BE" dirty="0"/>
              <a:t> </a:t>
            </a:r>
            <a:r>
              <a:rPr lang="fr-BE" dirty="0" err="1"/>
              <a:t>evaluarii</a:t>
            </a:r>
            <a:r>
              <a:rPr lang="fr-BE" dirty="0"/>
              <a:t> </a:t>
            </a:r>
            <a:r>
              <a:rPr lang="fr-BE" dirty="0" err="1"/>
              <a:t>operatorilor</a:t>
            </a:r>
            <a:endParaRPr lang="en-US" b="0" dirty="0"/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xmlns="" id="{97521632-CDE2-46C8-BC19-84D0EA0D7D31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10682" y="2672466"/>
          <a:ext cx="10695517" cy="3334634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2673879">
                  <a:extLst>
                    <a:ext uri="{9D8B030D-6E8A-4147-A177-3AD203B41FA5}">
                      <a16:colId xmlns:a16="http://schemas.microsoft.com/office/drawing/2014/main" xmlns="" val="2515409777"/>
                    </a:ext>
                  </a:extLst>
                </a:gridCol>
                <a:gridCol w="2673879">
                  <a:extLst>
                    <a:ext uri="{9D8B030D-6E8A-4147-A177-3AD203B41FA5}">
                      <a16:colId xmlns:a16="http://schemas.microsoft.com/office/drawing/2014/main" xmlns="" val="2190975042"/>
                    </a:ext>
                  </a:extLst>
                </a:gridCol>
                <a:gridCol w="5347759">
                  <a:extLst>
                    <a:ext uri="{9D8B030D-6E8A-4147-A177-3AD203B41FA5}">
                      <a16:colId xmlns:a16="http://schemas.microsoft.com/office/drawing/2014/main" xmlns="" val="2929639194"/>
                    </a:ext>
                  </a:extLst>
                </a:gridCol>
              </a:tblGrid>
              <a:tr h="637278">
                <a:tc gridSpan="2"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en-US" sz="4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</a:t>
                      </a:r>
                      <a:endParaRPr lang="fr-BE" sz="4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endParaRPr lang="fr-B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en-US" sz="3600" dirty="0" err="1">
                          <a:effectLst/>
                          <a:latin typeface="+mn-lt"/>
                        </a:rPr>
                        <a:t>Prioritatea</a:t>
                      </a:r>
                      <a:r>
                        <a:rPr lang="en-US" sz="3600" dirty="0">
                          <a:effectLst/>
                          <a:latin typeface="+mn-lt"/>
                        </a:rPr>
                        <a:t> </a:t>
                      </a:r>
                      <a:endParaRPr lang="fr-BE" sz="5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2052663674"/>
                  </a:ext>
                </a:extLst>
              </a:tr>
              <a:tr h="637278"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en-US" sz="36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 True</a:t>
                      </a:r>
                      <a:endParaRPr lang="fr-BE" sz="3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en-US" sz="36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False</a:t>
                      </a:r>
                      <a:endParaRPr lang="fr-BE" sz="3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en-US" sz="36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&lt;, &lt;=, ==, &gt;=, &gt;</a:t>
                      </a:r>
                      <a:endParaRPr lang="fr-BE" sz="3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3508863284"/>
                  </a:ext>
                </a:extLst>
              </a:tr>
              <a:tr h="637278"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en-US" sz="36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 False</a:t>
                      </a:r>
                      <a:endParaRPr lang="fr-BE" sz="3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en-US" sz="36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True</a:t>
                      </a:r>
                      <a:endParaRPr lang="fr-BE" sz="3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r>
                        <a:rPr lang="en-US" sz="36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not</a:t>
                      </a:r>
                      <a:endParaRPr lang="fr-BE" sz="3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3866347766"/>
                  </a:ext>
                </a:extLst>
              </a:tr>
              <a:tr h="711400"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endParaRPr lang="fr-BE" sz="3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endParaRPr lang="fr-BE" sz="3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and</a:t>
                      </a:r>
                      <a:endParaRPr lang="fr-BE" sz="3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712228510"/>
                  </a:ext>
                </a:extLst>
              </a:tr>
              <a:tr h="711400"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endParaRPr lang="fr-BE" sz="3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50"/>
                        </a:lnSpc>
                        <a:spcAft>
                          <a:spcPts val="800"/>
                        </a:spcAft>
                      </a:pPr>
                      <a:endParaRPr lang="fr-BE" sz="3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or</a:t>
                      </a:r>
                      <a:endParaRPr lang="fr-BE" sz="36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7620" marT="7620" marB="762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2120779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50874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692900" y="502500"/>
            <a:ext cx="5410200" cy="685800"/>
          </a:xfrm>
        </p:spPr>
        <p:txBody>
          <a:bodyPr>
            <a:noAutofit/>
          </a:bodyPr>
          <a:lstStyle/>
          <a:p>
            <a:r>
              <a:rPr lang="fr-BE" dirty="0"/>
              <a:t>Exemple </a:t>
            </a:r>
            <a:r>
              <a:rPr lang="fr-BE" dirty="0" err="1"/>
              <a:t>evaluarea</a:t>
            </a:r>
            <a:r>
              <a:rPr lang="fr-BE" dirty="0"/>
              <a:t> </a:t>
            </a:r>
            <a:r>
              <a:rPr lang="fr-BE" dirty="0" err="1"/>
              <a:t>operatorilor</a:t>
            </a:r>
            <a:endParaRPr lang="en-US" b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C267BDFB-5D4D-4F07-834F-A2F7BAF965D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41132"/>
          <a:stretch/>
        </p:blipFill>
        <p:spPr>
          <a:xfrm>
            <a:off x="609599" y="2337228"/>
            <a:ext cx="5943925" cy="4152472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F5232F34-2A16-45C0-858E-4DF14BDD5E66}"/>
              </a:ext>
            </a:extLst>
          </p:cNvPr>
          <p:cNvGrpSpPr/>
          <p:nvPr/>
        </p:nvGrpSpPr>
        <p:grpSpPr>
          <a:xfrm>
            <a:off x="6792915" y="2589213"/>
            <a:ext cx="4897438" cy="3711973"/>
            <a:chOff x="6030915" y="2955527"/>
            <a:chExt cx="3662365" cy="2867260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EC79D429-BDA0-49CC-BB9E-56540A03E90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086480" y="4984587"/>
              <a:ext cx="3606800" cy="838200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xmlns="" id="{8CE9C990-57C8-49BA-95F8-FD282C220D9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b="65836"/>
            <a:stretch/>
          </p:blipFill>
          <p:spPr>
            <a:xfrm>
              <a:off x="6030915" y="2955527"/>
              <a:ext cx="3162300" cy="946945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xmlns="" id="{55D1F88E-D290-4B89-BF53-D3EB2E03D29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096000" y="3930253"/>
              <a:ext cx="2714625" cy="8477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954514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781925" y="516101"/>
            <a:ext cx="4226983" cy="685800"/>
          </a:xfrm>
        </p:spPr>
        <p:txBody>
          <a:bodyPr>
            <a:noAutofit/>
          </a:bodyPr>
          <a:lstStyle/>
          <a:p>
            <a:r>
              <a:rPr lang="fr-BE" dirty="0" err="1"/>
              <a:t>Structuri</a:t>
            </a:r>
            <a:r>
              <a:rPr lang="fr-BE" dirty="0"/>
              <a:t> de control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ADF6AB59-9E5C-4919-A077-F4A7F87C81DD}"/>
              </a:ext>
            </a:extLst>
          </p:cNvPr>
          <p:cNvSpPr txBox="1">
            <a:spLocks/>
          </p:cNvSpPr>
          <p:nvPr/>
        </p:nvSpPr>
        <p:spPr>
          <a:xfrm>
            <a:off x="609599" y="1665288"/>
            <a:ext cx="10960101" cy="482441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800" dirty="0" err="1"/>
              <a:t>Structurile</a:t>
            </a:r>
            <a:r>
              <a:rPr lang="fr-BE" sz="2800" dirty="0"/>
              <a:t> de control </a:t>
            </a:r>
            <a:r>
              <a:rPr lang="fr-BE" sz="2800" dirty="0" err="1"/>
              <a:t>sunt</a:t>
            </a:r>
            <a:r>
              <a:rPr lang="fr-BE" sz="2800" dirty="0"/>
              <a:t> </a:t>
            </a:r>
            <a:r>
              <a:rPr lang="fr-BE" sz="2800" dirty="0" err="1"/>
              <a:t>instructiuni</a:t>
            </a:r>
            <a:r>
              <a:rPr lang="fr-BE" sz="2800" dirty="0"/>
              <a:t> </a:t>
            </a:r>
            <a:r>
              <a:rPr lang="fr-BE" sz="2800" dirty="0" err="1"/>
              <a:t>utilizate</a:t>
            </a:r>
            <a:r>
              <a:rPr lang="fr-BE" sz="2800" dirty="0"/>
              <a:t> </a:t>
            </a:r>
            <a:r>
              <a:rPr lang="fr-BE" sz="2800" dirty="0" err="1"/>
              <a:t>pentru</a:t>
            </a:r>
            <a:r>
              <a:rPr lang="fr-BE" sz="2800" dirty="0"/>
              <a:t> a ajusta </a:t>
            </a:r>
            <a:r>
              <a:rPr lang="fr-BE" sz="2800" dirty="0" err="1"/>
              <a:t>modul</a:t>
            </a:r>
            <a:r>
              <a:rPr lang="fr-BE" sz="2800" dirty="0"/>
              <a:t> in care un program se </a:t>
            </a:r>
            <a:r>
              <a:rPr lang="fr-BE" sz="2800" dirty="0" err="1"/>
              <a:t>desfasoara</a:t>
            </a:r>
            <a:r>
              <a:rPr lang="fr-BE" sz="28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BE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800" dirty="0" err="1"/>
              <a:t>Structuri</a:t>
            </a:r>
            <a:r>
              <a:rPr lang="fr-BE" sz="2800" dirty="0"/>
              <a:t> </a:t>
            </a:r>
            <a:r>
              <a:rPr lang="fr-BE" sz="2800" dirty="0" err="1"/>
              <a:t>conditionale</a:t>
            </a:r>
            <a:r>
              <a:rPr lang="fr-BE" sz="2800" dirty="0"/>
              <a:t> (</a:t>
            </a:r>
            <a:r>
              <a:rPr lang="fr-BE" sz="2800" dirty="0" err="1"/>
              <a:t>decizionale</a:t>
            </a:r>
            <a:r>
              <a:rPr lang="fr-BE" sz="2800" dirty="0"/>
              <a:t>): permit </a:t>
            </a:r>
            <a:r>
              <a:rPr lang="fr-BE" sz="2800" dirty="0" err="1"/>
              <a:t>executia</a:t>
            </a:r>
            <a:r>
              <a:rPr lang="fr-BE" sz="2800" dirty="0"/>
              <a:t> </a:t>
            </a:r>
            <a:r>
              <a:rPr lang="fr-BE" sz="2800" dirty="0" err="1"/>
              <a:t>conditionata</a:t>
            </a:r>
            <a:r>
              <a:rPr lang="fr-BE" sz="2800" dirty="0"/>
              <a:t> a </a:t>
            </a:r>
            <a:r>
              <a:rPr lang="fr-BE" sz="2800" dirty="0" err="1"/>
              <a:t>unei</a:t>
            </a:r>
            <a:r>
              <a:rPr lang="fr-BE" sz="2800" dirty="0"/>
              <a:t> </a:t>
            </a:r>
            <a:r>
              <a:rPr lang="fr-BE" sz="2800" dirty="0" err="1"/>
              <a:t>instructiuni</a:t>
            </a:r>
            <a:r>
              <a:rPr lang="fr-BE" sz="2800" dirty="0"/>
              <a:t> </a:t>
            </a:r>
            <a:r>
              <a:rPr lang="fr-BE" sz="2800" dirty="0" err="1"/>
              <a:t>sau</a:t>
            </a:r>
            <a:r>
              <a:rPr lang="fr-BE" sz="2800" dirty="0"/>
              <a:t> a </a:t>
            </a:r>
            <a:r>
              <a:rPr lang="fr-BE" sz="2800" dirty="0" err="1"/>
              <a:t>unui</a:t>
            </a:r>
            <a:r>
              <a:rPr lang="fr-BE" sz="2800" dirty="0"/>
              <a:t> bloc de </a:t>
            </a:r>
            <a:r>
              <a:rPr lang="fr-BE" sz="2800" dirty="0" err="1"/>
              <a:t>instructiuni</a:t>
            </a:r>
            <a:r>
              <a:rPr lang="fr-BE" sz="2800" dirty="0"/>
              <a:t>; </a:t>
            </a:r>
            <a:r>
              <a:rPr lang="fr-BE" sz="2800" dirty="0" err="1"/>
              <a:t>Exemplu</a:t>
            </a:r>
            <a:r>
              <a:rPr lang="fr-BE" sz="2800" dirty="0"/>
              <a:t> (</a:t>
            </a:r>
            <a:r>
              <a:rPr lang="fr-BE" sz="2800" dirty="0" err="1"/>
              <a:t>Instructiunea</a:t>
            </a:r>
            <a:r>
              <a:rPr lang="fr-BE" sz="2800" dirty="0"/>
              <a:t> </a:t>
            </a:r>
            <a:r>
              <a:rPr lang="fr-BE" sz="2800" b="1" dirty="0" err="1"/>
              <a:t>if,else</a:t>
            </a:r>
            <a:r>
              <a:rPr lang="fr-BE" sz="28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BE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800" dirty="0" err="1"/>
              <a:t>Structuri</a:t>
            </a:r>
            <a:r>
              <a:rPr lang="fr-BE" sz="2800" dirty="0"/>
              <a:t> </a:t>
            </a:r>
            <a:r>
              <a:rPr lang="fr-BE" sz="2800" dirty="0" err="1"/>
              <a:t>iterative</a:t>
            </a:r>
            <a:r>
              <a:rPr lang="fr-BE" sz="2800" dirty="0"/>
              <a:t> (</a:t>
            </a:r>
            <a:r>
              <a:rPr lang="fr-BE" sz="2800" dirty="0" err="1"/>
              <a:t>repetitive</a:t>
            </a:r>
            <a:r>
              <a:rPr lang="fr-BE" sz="2800" dirty="0"/>
              <a:t>): au </a:t>
            </a:r>
            <a:r>
              <a:rPr lang="fr-BE" sz="2800" dirty="0" err="1"/>
              <a:t>rolul</a:t>
            </a:r>
            <a:r>
              <a:rPr lang="fr-BE" sz="2800" dirty="0"/>
              <a:t> de a </a:t>
            </a:r>
            <a:r>
              <a:rPr lang="fr-BE" sz="2800" dirty="0" err="1"/>
              <a:t>executa</a:t>
            </a:r>
            <a:r>
              <a:rPr lang="fr-BE" sz="2800" dirty="0"/>
              <a:t> </a:t>
            </a:r>
            <a:r>
              <a:rPr lang="fr-BE" sz="2800" dirty="0" err="1"/>
              <a:t>repetitiv</a:t>
            </a:r>
            <a:r>
              <a:rPr lang="fr-BE" sz="2800" dirty="0"/>
              <a:t> o </a:t>
            </a:r>
            <a:r>
              <a:rPr lang="fr-BE" sz="2800" dirty="0" err="1"/>
              <a:t>instructiune</a:t>
            </a:r>
            <a:r>
              <a:rPr lang="fr-BE" sz="2800" dirty="0"/>
              <a:t> </a:t>
            </a:r>
            <a:r>
              <a:rPr lang="fr-BE" sz="2800" dirty="0" err="1"/>
              <a:t>sau</a:t>
            </a:r>
            <a:r>
              <a:rPr lang="fr-BE" sz="2800" dirty="0"/>
              <a:t> un set de </a:t>
            </a:r>
            <a:r>
              <a:rPr lang="fr-BE" sz="2800" dirty="0" err="1"/>
              <a:t>instructiuni</a:t>
            </a:r>
            <a:r>
              <a:rPr lang="fr-BE" sz="2800" dirty="0"/>
              <a:t>, pana la </a:t>
            </a:r>
            <a:r>
              <a:rPr lang="fr-BE" sz="2800" dirty="0" err="1"/>
              <a:t>indeplinirea</a:t>
            </a:r>
            <a:r>
              <a:rPr lang="fr-BE" sz="2800" dirty="0"/>
              <a:t> </a:t>
            </a:r>
            <a:r>
              <a:rPr lang="fr-BE" sz="2800" dirty="0" err="1"/>
              <a:t>unei</a:t>
            </a:r>
            <a:r>
              <a:rPr lang="fr-BE" sz="2800" dirty="0"/>
              <a:t> </a:t>
            </a:r>
            <a:r>
              <a:rPr lang="fr-BE" sz="2800" dirty="0" err="1"/>
              <a:t>conditii</a:t>
            </a:r>
            <a:r>
              <a:rPr lang="fr-BE" sz="2800" dirty="0"/>
              <a:t> de </a:t>
            </a:r>
            <a:r>
              <a:rPr lang="fr-BE" sz="2800" dirty="0" err="1"/>
              <a:t>iesire</a:t>
            </a:r>
            <a:r>
              <a:rPr lang="fr-BE" sz="2800" dirty="0"/>
              <a:t>; </a:t>
            </a:r>
            <a:r>
              <a:rPr lang="fr-BE" sz="2800" dirty="0" err="1"/>
              <a:t>Exemplu</a:t>
            </a:r>
            <a:r>
              <a:rPr lang="fr-BE" sz="2800" dirty="0"/>
              <a:t>(</a:t>
            </a:r>
            <a:r>
              <a:rPr lang="fr-BE" sz="2800" dirty="0" err="1"/>
              <a:t>Instructiunea</a:t>
            </a:r>
            <a:r>
              <a:rPr lang="fr-BE" sz="2800" dirty="0"/>
              <a:t> </a:t>
            </a:r>
            <a:r>
              <a:rPr lang="fr-BE" sz="2800" b="1" dirty="0"/>
              <a:t>for, </a:t>
            </a:r>
            <a:r>
              <a:rPr lang="fr-BE" sz="2800" b="1" dirty="0" err="1"/>
              <a:t>while</a:t>
            </a:r>
            <a:r>
              <a:rPr lang="fr-BE" sz="28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BE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800" dirty="0" err="1"/>
              <a:t>Structuri</a:t>
            </a:r>
            <a:r>
              <a:rPr lang="fr-BE" sz="2800" dirty="0"/>
              <a:t> de </a:t>
            </a:r>
            <a:r>
              <a:rPr lang="fr-BE" sz="2800" dirty="0" err="1"/>
              <a:t>salt</a:t>
            </a:r>
            <a:r>
              <a:rPr lang="fr-BE" sz="2800" dirty="0"/>
              <a:t>: </a:t>
            </a:r>
            <a:r>
              <a:rPr lang="fr-BE" sz="2800" dirty="0" err="1"/>
              <a:t>utilizate</a:t>
            </a:r>
            <a:r>
              <a:rPr lang="fr-BE" sz="2800" dirty="0"/>
              <a:t> </a:t>
            </a:r>
            <a:r>
              <a:rPr lang="fr-BE" sz="2800" dirty="0" err="1"/>
              <a:t>pentru</a:t>
            </a:r>
            <a:r>
              <a:rPr lang="fr-BE" sz="2800" dirty="0"/>
              <a:t> a </a:t>
            </a:r>
            <a:r>
              <a:rPr lang="fr-BE" sz="2800" dirty="0" err="1"/>
              <a:t>transfera</a:t>
            </a:r>
            <a:r>
              <a:rPr lang="fr-BE" sz="2800" dirty="0"/>
              <a:t> </a:t>
            </a:r>
            <a:r>
              <a:rPr lang="fr-BE" sz="2800" dirty="0" err="1"/>
              <a:t>controlul</a:t>
            </a:r>
            <a:r>
              <a:rPr lang="fr-BE" sz="2800" dirty="0"/>
              <a:t> </a:t>
            </a:r>
            <a:r>
              <a:rPr lang="fr-BE" sz="2800" dirty="0" err="1"/>
              <a:t>executiei</a:t>
            </a:r>
            <a:r>
              <a:rPr lang="fr-BE" sz="2800" dirty="0"/>
              <a:t> </a:t>
            </a:r>
            <a:r>
              <a:rPr lang="fr-BE" sz="2800" dirty="0" err="1"/>
              <a:t>unei</a:t>
            </a:r>
            <a:r>
              <a:rPr lang="fr-BE" sz="2800" dirty="0"/>
              <a:t> </a:t>
            </a:r>
            <a:r>
              <a:rPr lang="fr-BE" sz="2800" dirty="0" err="1"/>
              <a:t>alte</a:t>
            </a:r>
            <a:r>
              <a:rPr lang="fr-BE" sz="2800" dirty="0"/>
              <a:t> zone a </a:t>
            </a:r>
            <a:r>
              <a:rPr lang="fr-BE" sz="2800" dirty="0" err="1"/>
              <a:t>programului</a:t>
            </a:r>
            <a:r>
              <a:rPr lang="fr-BE" sz="2800" dirty="0"/>
              <a:t>. </a:t>
            </a:r>
            <a:r>
              <a:rPr lang="fr-BE" sz="2800" dirty="0" err="1"/>
              <a:t>Exemplu</a:t>
            </a:r>
            <a:r>
              <a:rPr lang="fr-BE" sz="2800" dirty="0"/>
              <a:t> (</a:t>
            </a:r>
            <a:r>
              <a:rPr lang="fr-BE" sz="2800" b="1" dirty="0"/>
              <a:t>break</a:t>
            </a:r>
            <a:r>
              <a:rPr lang="fr-BE" sz="2800" dirty="0"/>
              <a:t>, </a:t>
            </a:r>
            <a:r>
              <a:rPr lang="fr-BE" sz="2800" b="1" dirty="0"/>
              <a:t>continue</a:t>
            </a:r>
            <a:r>
              <a:rPr lang="fr-BE" sz="2800" dirty="0"/>
              <a:t> si </a:t>
            </a:r>
            <a:r>
              <a:rPr lang="fr-BE" sz="2800" b="1" dirty="0"/>
              <a:t>return</a:t>
            </a:r>
            <a:r>
              <a:rPr lang="fr-BE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387775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509000" y="478001"/>
            <a:ext cx="9285817" cy="685800"/>
          </a:xfrm>
        </p:spPr>
        <p:txBody>
          <a:bodyPr>
            <a:noAutofit/>
          </a:bodyPr>
          <a:lstStyle/>
          <a:p>
            <a:r>
              <a:rPr lang="fr-BE" dirty="0" err="1"/>
              <a:t>Instructiunea</a:t>
            </a:r>
            <a:r>
              <a:rPr lang="fr-BE" dirty="0"/>
              <a:t> </a:t>
            </a:r>
            <a:r>
              <a:rPr lang="fr-BE" b="0" dirty="0"/>
              <a:t>if</a:t>
            </a:r>
            <a:endParaRPr lang="en-US" b="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ADF6AB59-9E5C-4919-A077-F4A7F87C81DD}"/>
              </a:ext>
            </a:extLst>
          </p:cNvPr>
          <p:cNvSpPr txBox="1">
            <a:spLocks/>
          </p:cNvSpPr>
          <p:nvPr/>
        </p:nvSpPr>
        <p:spPr>
          <a:xfrm>
            <a:off x="609600" y="1653384"/>
            <a:ext cx="11201400" cy="104775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err="1"/>
              <a:t>Instructiunea</a:t>
            </a:r>
            <a:r>
              <a:rPr lang="fr-BE" sz="2400" dirty="0"/>
              <a:t> </a:t>
            </a:r>
            <a:r>
              <a:rPr lang="fr-BE" sz="2400" b="1" dirty="0"/>
              <a:t>if</a:t>
            </a:r>
            <a:r>
              <a:rPr lang="fr-BE" sz="2400" dirty="0"/>
              <a:t> </a:t>
            </a:r>
            <a:r>
              <a:rPr lang="fr-BE" sz="2400" dirty="0" err="1"/>
              <a:t>permite</a:t>
            </a:r>
            <a:r>
              <a:rPr lang="fr-BE" sz="2400" dirty="0"/>
              <a:t> </a:t>
            </a:r>
            <a:r>
              <a:rPr lang="fr-BE" sz="2400" dirty="0" err="1"/>
              <a:t>executia</a:t>
            </a:r>
            <a:r>
              <a:rPr lang="fr-BE" sz="2400" dirty="0"/>
              <a:t> </a:t>
            </a:r>
            <a:r>
              <a:rPr lang="fr-BE" sz="2400" dirty="0" err="1"/>
              <a:t>unei</a:t>
            </a:r>
            <a:r>
              <a:rPr lang="fr-BE" sz="2400" dirty="0"/>
              <a:t> </a:t>
            </a:r>
            <a:r>
              <a:rPr lang="fr-BE" sz="2400" dirty="0" err="1"/>
              <a:t>instructiuni</a:t>
            </a:r>
            <a:r>
              <a:rPr lang="fr-BE" sz="2400" dirty="0"/>
              <a:t> </a:t>
            </a:r>
            <a:r>
              <a:rPr lang="fr-BE" sz="2400" dirty="0" err="1"/>
              <a:t>sau</a:t>
            </a:r>
            <a:r>
              <a:rPr lang="fr-BE" sz="2400" dirty="0"/>
              <a:t> a </a:t>
            </a:r>
            <a:r>
              <a:rPr lang="fr-BE" sz="2400" dirty="0" err="1"/>
              <a:t>unui</a:t>
            </a:r>
            <a:r>
              <a:rPr lang="fr-BE" sz="2400" dirty="0"/>
              <a:t> bloc de </a:t>
            </a:r>
            <a:r>
              <a:rPr lang="fr-BE" sz="2400" dirty="0" err="1"/>
              <a:t>instructiuni</a:t>
            </a:r>
            <a:r>
              <a:rPr lang="fr-BE" sz="2400" dirty="0"/>
              <a:t> in </a:t>
            </a:r>
            <a:r>
              <a:rPr lang="fr-BE" sz="2400" dirty="0" err="1"/>
              <a:t>functie</a:t>
            </a:r>
            <a:r>
              <a:rPr lang="fr-BE" sz="2400" dirty="0"/>
              <a:t> de </a:t>
            </a:r>
            <a:r>
              <a:rPr lang="fr-BE" sz="2400" dirty="0" err="1"/>
              <a:t>valoarea</a:t>
            </a:r>
            <a:r>
              <a:rPr lang="fr-BE" sz="2400" dirty="0"/>
              <a:t> de </a:t>
            </a:r>
            <a:r>
              <a:rPr lang="fr-BE" sz="2400" dirty="0" err="1"/>
              <a:t>adevar</a:t>
            </a:r>
            <a:r>
              <a:rPr lang="fr-BE" sz="2400" dirty="0"/>
              <a:t> a </a:t>
            </a:r>
            <a:r>
              <a:rPr lang="fr-BE" sz="2400" dirty="0" err="1"/>
              <a:t>unei</a:t>
            </a:r>
            <a:r>
              <a:rPr lang="fr-BE" sz="2400" dirty="0"/>
              <a:t> </a:t>
            </a:r>
            <a:r>
              <a:rPr lang="fr-BE" sz="2400" dirty="0" err="1"/>
              <a:t>conditii</a:t>
            </a:r>
            <a:r>
              <a:rPr lang="fr-BE" sz="2400" dirty="0"/>
              <a:t>. La </a:t>
            </a:r>
            <a:r>
              <a:rPr lang="fr-BE" sz="2400" dirty="0" err="1"/>
              <a:t>nivelul</a:t>
            </a:r>
            <a:r>
              <a:rPr lang="fr-BE" sz="2400" dirty="0"/>
              <a:t> </a:t>
            </a:r>
            <a:r>
              <a:rPr lang="fr-BE" sz="2400" dirty="0" err="1"/>
              <a:t>limbajului</a:t>
            </a:r>
            <a:r>
              <a:rPr lang="fr-BE" sz="2400" dirty="0"/>
              <a:t> Python, </a:t>
            </a:r>
            <a:r>
              <a:rPr lang="fr-BE" sz="2400" dirty="0" err="1"/>
              <a:t>sintaxa</a:t>
            </a:r>
            <a:r>
              <a:rPr lang="fr-BE" sz="2400" dirty="0"/>
              <a:t> </a:t>
            </a:r>
            <a:r>
              <a:rPr lang="fr-BE" sz="2400" dirty="0" err="1"/>
              <a:t>acestei</a:t>
            </a:r>
            <a:r>
              <a:rPr lang="fr-BE" sz="2400" dirty="0"/>
              <a:t> </a:t>
            </a:r>
            <a:r>
              <a:rPr lang="fr-BE" sz="2400" dirty="0" err="1"/>
              <a:t>instructiuni</a:t>
            </a:r>
            <a:r>
              <a:rPr lang="fr-BE" sz="2400" dirty="0"/>
              <a:t> este </a:t>
            </a:r>
            <a:r>
              <a:rPr lang="fr-BE" sz="2400" dirty="0" err="1"/>
              <a:t>urmatoarea</a:t>
            </a:r>
            <a:r>
              <a:rPr lang="fr-BE" sz="2400" dirty="0"/>
              <a:t>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B7B0C307-E31D-49C6-A781-6C8285D9E0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5844" y="2624138"/>
            <a:ext cx="4448692" cy="16097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A643AE29-FEE5-4804-82EB-EF9A07ED5F9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5844" y="4324348"/>
            <a:ext cx="5358501" cy="248778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7B21FA4F-461B-405C-840F-52E9583916D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05265" y="3364077"/>
            <a:ext cx="6280890" cy="3448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3900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05900" y="566901"/>
            <a:ext cx="3086100" cy="685800"/>
          </a:xfrm>
        </p:spPr>
        <p:txBody>
          <a:bodyPr>
            <a:noAutofit/>
          </a:bodyPr>
          <a:lstStyle/>
          <a:p>
            <a:r>
              <a:rPr lang="fr-BE" dirty="0" err="1"/>
              <a:t>Instructiunea</a:t>
            </a:r>
            <a:r>
              <a:rPr lang="fr-BE" dirty="0"/>
              <a:t> </a:t>
            </a:r>
            <a:r>
              <a:rPr lang="fr-BE" b="0" dirty="0"/>
              <a:t>if</a:t>
            </a:r>
            <a:endParaRPr lang="en-US" b="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ADF6AB59-9E5C-4919-A077-F4A7F87C81DD}"/>
              </a:ext>
            </a:extLst>
          </p:cNvPr>
          <p:cNvSpPr txBox="1">
            <a:spLocks/>
          </p:cNvSpPr>
          <p:nvPr/>
        </p:nvSpPr>
        <p:spPr>
          <a:xfrm>
            <a:off x="609598" y="1705350"/>
            <a:ext cx="9285817" cy="972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800" dirty="0" err="1"/>
              <a:t>Exemplu</a:t>
            </a:r>
            <a:r>
              <a:rPr lang="fr-BE" sz="2800" dirty="0"/>
              <a:t> a </a:t>
            </a:r>
            <a:r>
              <a:rPr lang="fr-BE" sz="2800" dirty="0" err="1"/>
              <a:t>conditiei</a:t>
            </a:r>
            <a:r>
              <a:rPr lang="fr-BE" sz="2800" dirty="0"/>
              <a:t> </a:t>
            </a:r>
            <a:r>
              <a:rPr lang="fr-BE" sz="2800" b="1" dirty="0"/>
              <a:t>if</a:t>
            </a:r>
            <a:r>
              <a:rPr lang="fr-BE" sz="2800" dirty="0"/>
              <a:t> </a:t>
            </a:r>
            <a:r>
              <a:rPr lang="fr-BE" sz="2800" dirty="0" err="1"/>
              <a:t>cu</a:t>
            </a:r>
            <a:r>
              <a:rPr lang="fr-BE" sz="2800" dirty="0"/>
              <a:t> o </a:t>
            </a:r>
            <a:r>
              <a:rPr lang="fr-BE" sz="2800" dirty="0" err="1"/>
              <a:t>singura</a:t>
            </a:r>
            <a:r>
              <a:rPr lang="fr-BE" sz="2800" dirty="0"/>
              <a:t> </a:t>
            </a:r>
            <a:r>
              <a:rPr lang="fr-BE" sz="2800" dirty="0" err="1"/>
              <a:t>instructiune</a:t>
            </a:r>
            <a:r>
              <a:rPr lang="fr-BE" sz="2800" dirty="0"/>
              <a:t>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A643AE29-FEE5-4804-82EB-EF9A07ED5F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9693" y="2235200"/>
            <a:ext cx="4575066" cy="191382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671030BE-54F9-40DB-9EA3-FFCDC9A4180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3062" y="4591682"/>
            <a:ext cx="6504938" cy="2203753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xmlns="" id="{CAF1F4B6-D249-467B-864E-724B0CF04602}"/>
              </a:ext>
            </a:extLst>
          </p:cNvPr>
          <p:cNvSpPr txBox="1">
            <a:spLocks/>
          </p:cNvSpPr>
          <p:nvPr/>
        </p:nvSpPr>
        <p:spPr>
          <a:xfrm>
            <a:off x="304769" y="4149027"/>
            <a:ext cx="11547538" cy="972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fr-BE" sz="2400" dirty="0" err="1"/>
              <a:t>Executarea</a:t>
            </a:r>
            <a:r>
              <a:rPr lang="fr-BE" sz="2400" dirty="0"/>
              <a:t> </a:t>
            </a:r>
            <a:r>
              <a:rPr lang="fr-BE" sz="2400" dirty="0" err="1"/>
              <a:t>conditiei</a:t>
            </a:r>
            <a:r>
              <a:rPr lang="fr-BE" sz="2400" dirty="0"/>
              <a:t> </a:t>
            </a:r>
            <a:r>
              <a:rPr lang="fr-BE" sz="2400" b="1" dirty="0"/>
              <a:t>if</a:t>
            </a:r>
            <a:r>
              <a:rPr lang="fr-BE" sz="2400" dirty="0"/>
              <a:t> </a:t>
            </a:r>
            <a:r>
              <a:rPr lang="fr-BE" sz="2400" dirty="0" err="1"/>
              <a:t>cu</a:t>
            </a:r>
            <a:r>
              <a:rPr lang="fr-BE" sz="2400" dirty="0"/>
              <a:t> mai </a:t>
            </a:r>
            <a:r>
              <a:rPr lang="fr-BE" sz="2400" dirty="0" err="1"/>
              <a:t>multe</a:t>
            </a:r>
            <a:r>
              <a:rPr lang="fr-BE" sz="2400" dirty="0"/>
              <a:t> </a:t>
            </a:r>
            <a:r>
              <a:rPr lang="fr-BE" sz="2400" dirty="0" err="1"/>
              <a:t>instructiuni</a:t>
            </a:r>
            <a:r>
              <a:rPr lang="fr-BE" sz="2400" dirty="0"/>
              <a:t> </a:t>
            </a:r>
            <a:r>
              <a:rPr lang="fr-BE" sz="2400" dirty="0" err="1"/>
              <a:t>intr</a:t>
            </a:r>
            <a:r>
              <a:rPr lang="fr-BE" sz="2400" dirty="0"/>
              <a:t>-un rand nu este </a:t>
            </a:r>
            <a:r>
              <a:rPr lang="fr-BE" sz="2400" dirty="0" err="1"/>
              <a:t>permisa</a:t>
            </a:r>
            <a:r>
              <a:rPr lang="fr-BE" sz="2400" dirty="0"/>
              <a:t>.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199C4E1C-0036-4A7B-8ED2-87038559D67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69811" y="2174254"/>
            <a:ext cx="6569789" cy="1913827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xmlns="" id="{BE08D1E6-6EB2-4F46-A731-CBB581B743B5}"/>
              </a:ext>
            </a:extLst>
          </p:cNvPr>
          <p:cNvSpPr txBox="1">
            <a:spLocks/>
          </p:cNvSpPr>
          <p:nvPr/>
        </p:nvSpPr>
        <p:spPr>
          <a:xfrm>
            <a:off x="5077465" y="3005679"/>
            <a:ext cx="510536" cy="627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PT Sans" charset="-52"/>
                <a:ea typeface="PT Sans" charset="-52"/>
                <a:cs typeface="PT Sans" charset="-52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/>
              <a:t>=</a:t>
            </a:r>
            <a:endParaRPr lang="fr-BE" sz="3600" b="1" dirty="0"/>
          </a:p>
        </p:txBody>
      </p:sp>
    </p:spTree>
    <p:extLst>
      <p:ext uri="{BB962C8B-B14F-4D97-AF65-F5344CB8AC3E}">
        <p14:creationId xmlns:p14="http://schemas.microsoft.com/office/powerpoint/2010/main" val="20319498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28382</TotalTime>
  <Words>723</Words>
  <Application>Microsoft Office PowerPoint</Application>
  <PresentationFormat>Widescreen</PresentationFormat>
  <Paragraphs>171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Calibri</vt:lpstr>
      <vt:lpstr>Calibri Light</vt:lpstr>
      <vt:lpstr>poppins</vt:lpstr>
      <vt:lpstr>PT Sans</vt:lpstr>
      <vt:lpstr>Times New Roman</vt:lpstr>
      <vt:lpstr>Office Theme</vt:lpstr>
      <vt:lpstr>PowerPoint Presentation</vt:lpstr>
      <vt:lpstr>Conținutul prelegerii</vt:lpstr>
      <vt:lpstr>Operatori relationali (operatori Boolean)</vt:lpstr>
      <vt:lpstr>Operatori logic: AND si OR</vt:lpstr>
      <vt:lpstr>Operatorul not si prioritatea evaluarii operatorilor</vt:lpstr>
      <vt:lpstr>Exemple evaluarea operatorilor</vt:lpstr>
      <vt:lpstr>Structuri de control</vt:lpstr>
      <vt:lpstr>Instructiunea if</vt:lpstr>
      <vt:lpstr>Instructiunea if</vt:lpstr>
      <vt:lpstr>Instructiunea if / else</vt:lpstr>
      <vt:lpstr>Instructiunea if / elif / else</vt:lpstr>
      <vt:lpstr>Instructiunea if conditii multiple</vt:lpstr>
      <vt:lpstr>Instructiunea if conditii multiple</vt:lpstr>
      <vt:lpstr>Instructiunea if conditii multiple</vt:lpstr>
      <vt:lpstr>PowerPoint Presentation</vt:lpstr>
      <vt:lpstr>Structuri iterative (Bucle)</vt:lpstr>
      <vt:lpstr>Bucla while</vt:lpstr>
      <vt:lpstr>Bucla while</vt:lpstr>
      <vt:lpstr>Bucla while / else</vt:lpstr>
      <vt:lpstr>Bucla infinita</vt:lpstr>
      <vt:lpstr>Declarația break</vt:lpstr>
      <vt:lpstr>Declarația continue</vt:lpstr>
      <vt:lpstr>Bucla for</vt:lpstr>
      <vt:lpstr>Bucla for printr-un șir</vt:lpstr>
      <vt:lpstr>Bucla for si functia range()</vt:lpstr>
      <vt:lpstr>Bucla for si functia range()</vt:lpstr>
      <vt:lpstr>Bucla for si functia range()</vt:lpstr>
      <vt:lpstr>Bucla for si declarația break</vt:lpstr>
      <vt:lpstr>Bucla for si declarația continue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serghei.aladin@gmail.com</dc:creator>
  <cp:lastModifiedBy>Ollessea</cp:lastModifiedBy>
  <cp:revision>1615</cp:revision>
  <cp:lastPrinted>2022-03-14T14:03:57Z</cp:lastPrinted>
  <dcterms:created xsi:type="dcterms:W3CDTF">2016-11-09T12:50:21Z</dcterms:created>
  <dcterms:modified xsi:type="dcterms:W3CDTF">2023-12-01T08:15:16Z</dcterms:modified>
</cp:coreProperties>
</file>