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9"/>
  </p:notesMasterIdLst>
  <p:handoutMasterIdLst>
    <p:handoutMasterId r:id="rId110"/>
  </p:handoutMasterIdLst>
  <p:sldIdLst>
    <p:sldId id="262" r:id="rId5"/>
    <p:sldId id="271" r:id="rId6"/>
    <p:sldId id="273" r:id="rId7"/>
    <p:sldId id="274" r:id="rId8"/>
    <p:sldId id="309" r:id="rId9"/>
    <p:sldId id="308" r:id="rId10"/>
    <p:sldId id="277" r:id="rId11"/>
    <p:sldId id="278" r:id="rId12"/>
    <p:sldId id="315" r:id="rId13"/>
    <p:sldId id="276" r:id="rId14"/>
    <p:sldId id="280" r:id="rId15"/>
    <p:sldId id="281" r:id="rId16"/>
    <p:sldId id="282" r:id="rId17"/>
    <p:sldId id="283" r:id="rId18"/>
    <p:sldId id="284" r:id="rId19"/>
    <p:sldId id="285" r:id="rId20"/>
    <p:sldId id="286" r:id="rId21"/>
    <p:sldId id="359" r:id="rId22"/>
    <p:sldId id="287" r:id="rId23"/>
    <p:sldId id="288" r:id="rId24"/>
    <p:sldId id="289" r:id="rId25"/>
    <p:sldId id="318" r:id="rId26"/>
    <p:sldId id="290" r:id="rId27"/>
    <p:sldId id="291" r:id="rId28"/>
    <p:sldId id="292" r:id="rId29"/>
    <p:sldId id="293" r:id="rId30"/>
    <p:sldId id="296" r:id="rId31"/>
    <p:sldId id="294" r:id="rId32"/>
    <p:sldId id="295" r:id="rId33"/>
    <p:sldId id="297" r:id="rId34"/>
    <p:sldId id="298" r:id="rId35"/>
    <p:sldId id="299" r:id="rId36"/>
    <p:sldId id="300" r:id="rId37"/>
    <p:sldId id="301" r:id="rId38"/>
    <p:sldId id="303" r:id="rId39"/>
    <p:sldId id="302" r:id="rId40"/>
    <p:sldId id="304" r:id="rId41"/>
    <p:sldId id="305" r:id="rId42"/>
    <p:sldId id="306" r:id="rId43"/>
    <p:sldId id="310" r:id="rId44"/>
    <p:sldId id="311" r:id="rId45"/>
    <p:sldId id="312" r:id="rId46"/>
    <p:sldId id="313" r:id="rId47"/>
    <p:sldId id="314" r:id="rId48"/>
    <p:sldId id="316" r:id="rId49"/>
    <p:sldId id="317" r:id="rId50"/>
    <p:sldId id="307" r:id="rId51"/>
    <p:sldId id="319" r:id="rId52"/>
    <p:sldId id="320" r:id="rId53"/>
    <p:sldId id="334" r:id="rId54"/>
    <p:sldId id="349" r:id="rId55"/>
    <p:sldId id="352" r:id="rId56"/>
    <p:sldId id="321" r:id="rId57"/>
    <p:sldId id="350" r:id="rId58"/>
    <p:sldId id="353" r:id="rId59"/>
    <p:sldId id="351" r:id="rId60"/>
    <p:sldId id="322" r:id="rId61"/>
    <p:sldId id="323" r:id="rId62"/>
    <p:sldId id="361" r:id="rId63"/>
    <p:sldId id="371" r:id="rId64"/>
    <p:sldId id="279" r:id="rId65"/>
    <p:sldId id="324" r:id="rId66"/>
    <p:sldId id="328" r:id="rId67"/>
    <p:sldId id="331" r:id="rId68"/>
    <p:sldId id="332" r:id="rId69"/>
    <p:sldId id="333" r:id="rId70"/>
    <p:sldId id="327" r:id="rId71"/>
    <p:sldId id="329" r:id="rId72"/>
    <p:sldId id="340" r:id="rId73"/>
    <p:sldId id="335" r:id="rId74"/>
    <p:sldId id="336" r:id="rId75"/>
    <p:sldId id="341" r:id="rId76"/>
    <p:sldId id="343" r:id="rId77"/>
    <p:sldId id="366" r:id="rId78"/>
    <p:sldId id="367" r:id="rId79"/>
    <p:sldId id="337" r:id="rId80"/>
    <p:sldId id="344" r:id="rId81"/>
    <p:sldId id="354" r:id="rId82"/>
    <p:sldId id="355" r:id="rId83"/>
    <p:sldId id="356" r:id="rId84"/>
    <p:sldId id="357" r:id="rId85"/>
    <p:sldId id="338" r:id="rId86"/>
    <p:sldId id="345" r:id="rId87"/>
    <p:sldId id="358" r:id="rId88"/>
    <p:sldId id="362" r:id="rId89"/>
    <p:sldId id="369" r:id="rId90"/>
    <p:sldId id="339" r:id="rId91"/>
    <p:sldId id="360" r:id="rId92"/>
    <p:sldId id="325" r:id="rId93"/>
    <p:sldId id="370" r:id="rId94"/>
    <p:sldId id="342" r:id="rId95"/>
    <p:sldId id="372" r:id="rId96"/>
    <p:sldId id="326" r:id="rId97"/>
    <p:sldId id="364" r:id="rId98"/>
    <p:sldId id="365" r:id="rId99"/>
    <p:sldId id="346" r:id="rId100"/>
    <p:sldId id="363" r:id="rId101"/>
    <p:sldId id="347" r:id="rId102"/>
    <p:sldId id="275" r:id="rId103"/>
    <p:sldId id="261" r:id="rId104"/>
    <p:sldId id="368" r:id="rId105"/>
    <p:sldId id="373" r:id="rId106"/>
    <p:sldId id="330" r:id="rId107"/>
    <p:sldId id="266"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8D85"/>
    <a:srgbClr val="F5C3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91F0D7-55EC-4046-812A-CEFA38500574}" v="5" dt="2025-01-20T09:12:28.5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92" autoAdjust="0"/>
    <p:restoredTop sz="68873"/>
  </p:normalViewPr>
  <p:slideViewPr>
    <p:cSldViewPr snapToGrid="0">
      <p:cViewPr varScale="1">
        <p:scale>
          <a:sx n="89" d="100"/>
          <a:sy n="89" d="100"/>
        </p:scale>
        <p:origin x="1432"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handoutMaster" Target="handoutMasters/handoutMaster1.xml"/><Relationship Id="rId115"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ti Automation" userId="8cadd0a52922aa14" providerId="LiveId" clId="{F491F0D7-55EC-4046-812A-CEFA38500574}"/>
    <pc:docChg chg="addSld delSld modSld sldOrd">
      <pc:chgData name="Asti Automation" userId="8cadd0a52922aa14" providerId="LiveId" clId="{F491F0D7-55EC-4046-812A-CEFA38500574}" dt="2025-01-20T09:13:37.647" v="783" actId="123"/>
      <pc:docMkLst>
        <pc:docMk/>
      </pc:docMkLst>
      <pc:sldChg chg="del">
        <pc:chgData name="Asti Automation" userId="8cadd0a52922aa14" providerId="LiveId" clId="{F491F0D7-55EC-4046-812A-CEFA38500574}" dt="2025-01-20T09:00:13.464" v="56" actId="2696"/>
        <pc:sldMkLst>
          <pc:docMk/>
          <pc:sldMk cId="894213338" sldId="259"/>
        </pc:sldMkLst>
      </pc:sldChg>
      <pc:sldChg chg="modSp mod">
        <pc:chgData name="Asti Automation" userId="8cadd0a52922aa14" providerId="LiveId" clId="{F491F0D7-55EC-4046-812A-CEFA38500574}" dt="2025-01-20T09:00:10.779" v="55" actId="20577"/>
        <pc:sldMkLst>
          <pc:docMk/>
          <pc:sldMk cId="1531506732" sldId="261"/>
        </pc:sldMkLst>
        <pc:spChg chg="mod">
          <ac:chgData name="Asti Automation" userId="8cadd0a52922aa14" providerId="LiveId" clId="{F491F0D7-55EC-4046-812A-CEFA38500574}" dt="2025-01-20T09:00:10.779" v="55" actId="20577"/>
          <ac:spMkLst>
            <pc:docMk/>
            <pc:sldMk cId="1531506732" sldId="261"/>
            <ac:spMk id="7" creationId="{BEEA0774-EEB2-0952-1CCC-1F25C56D9CE9}"/>
          </ac:spMkLst>
        </pc:spChg>
      </pc:sldChg>
      <pc:sldChg chg="del">
        <pc:chgData name="Asti Automation" userId="8cadd0a52922aa14" providerId="LiveId" clId="{F491F0D7-55EC-4046-812A-CEFA38500574}" dt="2025-01-20T09:02:25.252" v="169" actId="2696"/>
        <pc:sldMkLst>
          <pc:docMk/>
          <pc:sldMk cId="6491436" sldId="263"/>
        </pc:sldMkLst>
      </pc:sldChg>
      <pc:sldChg chg="modSp mod">
        <pc:chgData name="Asti Automation" userId="8cadd0a52922aa14" providerId="LiveId" clId="{F491F0D7-55EC-4046-812A-CEFA38500574}" dt="2025-01-20T09:00:54.090" v="106" actId="20577"/>
        <pc:sldMkLst>
          <pc:docMk/>
          <pc:sldMk cId="2240697342" sldId="274"/>
        </pc:sldMkLst>
        <pc:spChg chg="mod">
          <ac:chgData name="Asti Automation" userId="8cadd0a52922aa14" providerId="LiveId" clId="{F491F0D7-55EC-4046-812A-CEFA38500574}" dt="2025-01-20T09:00:22.380" v="77" actId="20577"/>
          <ac:spMkLst>
            <pc:docMk/>
            <pc:sldMk cId="2240697342" sldId="274"/>
            <ac:spMk id="2" creationId="{01B4E104-596C-A8CF-5B6B-69B4BD1B824A}"/>
          </ac:spMkLst>
        </pc:spChg>
        <pc:spChg chg="mod">
          <ac:chgData name="Asti Automation" userId="8cadd0a52922aa14" providerId="LiveId" clId="{F491F0D7-55EC-4046-812A-CEFA38500574}" dt="2025-01-20T09:00:54.090" v="106" actId="20577"/>
          <ac:spMkLst>
            <pc:docMk/>
            <pc:sldMk cId="2240697342" sldId="274"/>
            <ac:spMk id="3" creationId="{D2EC8B20-13ED-049C-BD52-AEF3D8F787E7}"/>
          </ac:spMkLst>
        </pc:spChg>
      </pc:sldChg>
      <pc:sldChg chg="modSp add mod ord">
        <pc:chgData name="Asti Automation" userId="8cadd0a52922aa14" providerId="LiveId" clId="{F491F0D7-55EC-4046-812A-CEFA38500574}" dt="2025-01-20T08:59:59.904" v="24" actId="20577"/>
        <pc:sldMkLst>
          <pc:docMk/>
          <pc:sldMk cId="762868625" sldId="275"/>
        </pc:sldMkLst>
        <pc:spChg chg="mod">
          <ac:chgData name="Asti Automation" userId="8cadd0a52922aa14" providerId="LiveId" clId="{F491F0D7-55EC-4046-812A-CEFA38500574}" dt="2025-01-20T08:59:55.515" v="16" actId="20577"/>
          <ac:spMkLst>
            <pc:docMk/>
            <pc:sldMk cId="762868625" sldId="275"/>
            <ac:spMk id="6" creationId="{F32EFB5A-F06F-2A7F-D933-62544AE91F68}"/>
          </ac:spMkLst>
        </pc:spChg>
        <pc:spChg chg="mod">
          <ac:chgData name="Asti Automation" userId="8cadd0a52922aa14" providerId="LiveId" clId="{F491F0D7-55EC-4046-812A-CEFA38500574}" dt="2025-01-20T08:59:59.904" v="24" actId="20577"/>
          <ac:spMkLst>
            <pc:docMk/>
            <pc:sldMk cId="762868625" sldId="275"/>
            <ac:spMk id="7" creationId="{E499308C-29ED-D27F-D15F-B89D6B7377EF}"/>
          </ac:spMkLst>
        </pc:spChg>
      </pc:sldChg>
      <pc:sldChg chg="addSp modSp new mod">
        <pc:chgData name="Asti Automation" userId="8cadd0a52922aa14" providerId="LiveId" clId="{F491F0D7-55EC-4046-812A-CEFA38500574}" dt="2025-01-20T09:13:37.647" v="783" actId="123"/>
        <pc:sldMkLst>
          <pc:docMk/>
          <pc:sldMk cId="21041074" sldId="276"/>
        </pc:sldMkLst>
        <pc:spChg chg="mod">
          <ac:chgData name="Asti Automation" userId="8cadd0a52922aa14" providerId="LiveId" clId="{F491F0D7-55EC-4046-812A-CEFA38500574}" dt="2025-01-20T09:04:54.174" v="205" actId="20577"/>
          <ac:spMkLst>
            <pc:docMk/>
            <pc:sldMk cId="21041074" sldId="276"/>
            <ac:spMk id="2" creationId="{94316565-AE9C-19E2-AD4B-651C0AC753E4}"/>
          </ac:spMkLst>
        </pc:spChg>
        <pc:spChg chg="mod">
          <ac:chgData name="Asti Automation" userId="8cadd0a52922aa14" providerId="LiveId" clId="{F491F0D7-55EC-4046-812A-CEFA38500574}" dt="2025-01-20T09:13:37.647" v="783" actId="123"/>
          <ac:spMkLst>
            <pc:docMk/>
            <pc:sldMk cId="21041074" sldId="276"/>
            <ac:spMk id="3" creationId="{31F392FA-AB6E-6C43-FE12-F6DD71AE1917}"/>
          </ac:spMkLst>
        </pc:spChg>
        <pc:spChg chg="add mod">
          <ac:chgData name="Asti Automation" userId="8cadd0a52922aa14" providerId="LiveId" clId="{F491F0D7-55EC-4046-812A-CEFA38500574}" dt="2025-01-20T09:12:53.622" v="778" actId="113"/>
          <ac:spMkLst>
            <pc:docMk/>
            <pc:sldMk cId="21041074" sldId="276"/>
            <ac:spMk id="8" creationId="{3A525C5C-7ADA-B63A-19C6-3B07209E9317}"/>
          </ac:spMkLst>
        </pc:spChg>
        <pc:spChg chg="add mod">
          <ac:chgData name="Asti Automation" userId="8cadd0a52922aa14" providerId="LiveId" clId="{F491F0D7-55EC-4046-812A-CEFA38500574}" dt="2025-01-20T09:12:50.815" v="777" actId="113"/>
          <ac:spMkLst>
            <pc:docMk/>
            <pc:sldMk cId="21041074" sldId="276"/>
            <ac:spMk id="9" creationId="{AB7A14D5-562D-7DC7-8D53-F1AA8BFA34E1}"/>
          </ac:spMkLst>
        </pc:spChg>
        <pc:picChg chg="add mod">
          <ac:chgData name="Asti Automation" userId="8cadd0a52922aa14" providerId="LiveId" clId="{F491F0D7-55EC-4046-812A-CEFA38500574}" dt="2025-01-20T09:11:17.236" v="695" actId="1076"/>
          <ac:picMkLst>
            <pc:docMk/>
            <pc:sldMk cId="21041074" sldId="276"/>
            <ac:picMk id="7" creationId="{303D5F01-BA07-A863-ECBF-D1B0B2E50D26}"/>
          </ac:picMkLst>
        </pc:picChg>
        <pc:picChg chg="add mod">
          <ac:chgData name="Asti Automation" userId="8cadd0a52922aa14" providerId="LiveId" clId="{F491F0D7-55EC-4046-812A-CEFA38500574}" dt="2025-01-20T09:12:36.427" v="774" actId="1076"/>
          <ac:picMkLst>
            <pc:docMk/>
            <pc:sldMk cId="21041074" sldId="276"/>
            <ac:picMk id="11" creationId="{6D849FAD-E35A-B590-B559-013EA35130A3}"/>
          </ac:picMkLst>
        </pc:picChg>
        <pc:cxnChg chg="add mod">
          <ac:chgData name="Asti Automation" userId="8cadd0a52922aa14" providerId="LiveId" clId="{F491F0D7-55EC-4046-812A-CEFA38500574}" dt="2025-01-20T09:13:26.978" v="782" actId="692"/>
          <ac:cxnSpMkLst>
            <pc:docMk/>
            <pc:sldMk cId="21041074" sldId="276"/>
            <ac:cxnSpMk id="13" creationId="{C0592EBA-75BA-8FFA-BBC7-DE902172D8AA}"/>
          </ac:cxnSpMkLst>
        </pc:cxnChg>
      </pc:sldChg>
      <pc:sldChg chg="modSp new mod">
        <pc:chgData name="Asti Automation" userId="8cadd0a52922aa14" providerId="LiveId" clId="{F491F0D7-55EC-4046-812A-CEFA38500574}" dt="2025-01-20T09:00:59.824" v="122" actId="20577"/>
        <pc:sldMkLst>
          <pc:docMk/>
          <pc:sldMk cId="3148631687" sldId="277"/>
        </pc:sldMkLst>
        <pc:spChg chg="mod">
          <ac:chgData name="Asti Automation" userId="8cadd0a52922aa14" providerId="LiveId" clId="{F491F0D7-55EC-4046-812A-CEFA38500574}" dt="2025-01-20T09:00:48.069" v="98"/>
          <ac:spMkLst>
            <pc:docMk/>
            <pc:sldMk cId="3148631687" sldId="277"/>
            <ac:spMk id="2" creationId="{F5012BF6-4223-299A-47B2-52BDE897B960}"/>
          </ac:spMkLst>
        </pc:spChg>
        <pc:spChg chg="mod">
          <ac:chgData name="Asti Automation" userId="8cadd0a52922aa14" providerId="LiveId" clId="{F491F0D7-55EC-4046-812A-CEFA38500574}" dt="2025-01-20T09:00:59.824" v="122" actId="20577"/>
          <ac:spMkLst>
            <pc:docMk/>
            <pc:sldMk cId="3148631687" sldId="277"/>
            <ac:spMk id="3" creationId="{1DFF5619-6A3A-CCB5-457A-554186AFA4C7}"/>
          </ac:spMkLst>
        </pc:spChg>
      </pc:sldChg>
      <pc:sldChg chg="modSp new mod">
        <pc:chgData name="Asti Automation" userId="8cadd0a52922aa14" providerId="LiveId" clId="{F491F0D7-55EC-4046-812A-CEFA38500574}" dt="2025-01-20T09:01:08.784" v="148" actId="20577"/>
        <pc:sldMkLst>
          <pc:docMk/>
          <pc:sldMk cId="3285311635" sldId="278"/>
        </pc:sldMkLst>
        <pc:spChg chg="mod">
          <ac:chgData name="Asti Automation" userId="8cadd0a52922aa14" providerId="LiveId" clId="{F491F0D7-55EC-4046-812A-CEFA38500574}" dt="2025-01-20T09:00:50.038" v="99"/>
          <ac:spMkLst>
            <pc:docMk/>
            <pc:sldMk cId="3285311635" sldId="278"/>
            <ac:spMk id="2" creationId="{D813C119-90DD-C3B4-4F3D-6C70A744DDC7}"/>
          </ac:spMkLst>
        </pc:spChg>
        <pc:spChg chg="mod">
          <ac:chgData name="Asti Automation" userId="8cadd0a52922aa14" providerId="LiveId" clId="{F491F0D7-55EC-4046-812A-CEFA38500574}" dt="2025-01-20T09:01:08.784" v="148" actId="20577"/>
          <ac:spMkLst>
            <pc:docMk/>
            <pc:sldMk cId="3285311635" sldId="278"/>
            <ac:spMk id="3" creationId="{3C1FB71D-8E1D-27AB-3B28-2C6CECED7944}"/>
          </ac:spMkLst>
        </pc:spChg>
      </pc:sldChg>
      <pc:sldChg chg="modSp new mod">
        <pc:chgData name="Asti Automation" userId="8cadd0a52922aa14" providerId="LiveId" clId="{F491F0D7-55EC-4046-812A-CEFA38500574}" dt="2025-01-20T09:01:34.966" v="168" actId="20577"/>
        <pc:sldMkLst>
          <pc:docMk/>
          <pc:sldMk cId="4078272380" sldId="279"/>
        </pc:sldMkLst>
        <pc:spChg chg="mod">
          <ac:chgData name="Asti Automation" userId="8cadd0a52922aa14" providerId="LiveId" clId="{F491F0D7-55EC-4046-812A-CEFA38500574}" dt="2025-01-20T09:01:34.966" v="168" actId="20577"/>
          <ac:spMkLst>
            <pc:docMk/>
            <pc:sldMk cId="4078272380" sldId="279"/>
            <ac:spMk id="2" creationId="{457B4474-C106-2662-E28B-D121DDD45D19}"/>
          </ac:spMkLst>
        </pc:spChg>
      </pc:sldChg>
      <pc:sldChg chg="modSp new mod">
        <pc:chgData name="Asti Automation" userId="8cadd0a52922aa14" providerId="LiveId" clId="{F491F0D7-55EC-4046-812A-CEFA38500574}" dt="2025-01-20T09:07:01.492" v="388" actId="20577"/>
        <pc:sldMkLst>
          <pc:docMk/>
          <pc:sldMk cId="3964845060" sldId="280"/>
        </pc:sldMkLst>
        <pc:spChg chg="mod">
          <ac:chgData name="Asti Automation" userId="8cadd0a52922aa14" providerId="LiveId" clId="{F491F0D7-55EC-4046-812A-CEFA38500574}" dt="2025-01-20T09:06:35.754" v="306" actId="20577"/>
          <ac:spMkLst>
            <pc:docMk/>
            <pc:sldMk cId="3964845060" sldId="280"/>
            <ac:spMk id="2" creationId="{4D79FF0B-F9BE-718A-27F1-11CA8D430114}"/>
          </ac:spMkLst>
        </pc:spChg>
        <pc:spChg chg="mod">
          <ac:chgData name="Asti Automation" userId="8cadd0a52922aa14" providerId="LiveId" clId="{F491F0D7-55EC-4046-812A-CEFA38500574}" dt="2025-01-20T09:07:01.492" v="388" actId="20577"/>
          <ac:spMkLst>
            <pc:docMk/>
            <pc:sldMk cId="3964845060" sldId="280"/>
            <ac:spMk id="3" creationId="{E3640008-A56A-2F03-5C51-28F1EAC3D9A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BB211A-7E98-4C2A-9F0D-4A6DE892E3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D9B9D1-69B8-4FE9-923B-64D35616BC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C5B67-65BD-4CD6-A43E-C135DAE38DF7}" type="datetimeFigureOut">
              <a:rPr lang="en-US" smtClean="0"/>
              <a:t>1/26/25</a:t>
            </a:fld>
            <a:endParaRPr lang="en-US"/>
          </a:p>
        </p:txBody>
      </p:sp>
      <p:sp>
        <p:nvSpPr>
          <p:cNvPr id="4" name="Footer Placeholder 3">
            <a:extLst>
              <a:ext uri="{FF2B5EF4-FFF2-40B4-BE49-F238E27FC236}">
                <a16:creationId xmlns:a16="http://schemas.microsoft.com/office/drawing/2014/main" id="{8A661B16-9681-4C40-93DC-F9E78125A3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963CBD-115B-450F-B5EA-B48F1FC1B5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F1435E-6533-4D07-8BB0-00299592B40E}" type="slidenum">
              <a:rPr lang="en-US" smtClean="0"/>
              <a:t>‹#›</a:t>
            </a:fld>
            <a:endParaRPr lang="en-US"/>
          </a:p>
        </p:txBody>
      </p:sp>
    </p:spTree>
    <p:extLst>
      <p:ext uri="{BB962C8B-B14F-4D97-AF65-F5344CB8AC3E}">
        <p14:creationId xmlns:p14="http://schemas.microsoft.com/office/powerpoint/2010/main" val="2327212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39140-3E05-4932-961F-DD77E55E5C09}" type="datetimeFigureOut">
              <a:rPr lang="en-US" smtClean="0"/>
              <a:t>1/26/25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1C4C3-14CD-4B3B-B988-0FB0E9B9DC3A}" type="slidenum">
              <a:rPr lang="en-US" smtClean="0"/>
              <a:t>‹#›</a:t>
            </a:fld>
            <a:endParaRPr lang="en-US"/>
          </a:p>
        </p:txBody>
      </p:sp>
    </p:spTree>
    <p:extLst>
      <p:ext uri="{BB962C8B-B14F-4D97-AF65-F5344CB8AC3E}">
        <p14:creationId xmlns:p14="http://schemas.microsoft.com/office/powerpoint/2010/main" val="1932298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Intelligent_electronic_device" TargetMode="External"/><Relationship Id="rId7" Type="http://schemas.openxmlformats.org/officeDocument/2006/relationships/hyperlink" Target="https://en.wikipedia.org/wiki/Electric_power"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en.wikipedia.org/wiki/IEC_TC_57" TargetMode="External"/><Relationship Id="rId5" Type="http://schemas.openxmlformats.org/officeDocument/2006/relationships/hyperlink" Target="https://en.wikipedia.org/wiki/International_Electrotechnical_Commission" TargetMode="External"/><Relationship Id="rId4" Type="http://schemas.openxmlformats.org/officeDocument/2006/relationships/hyperlink" Target="https://en.wikipedia.org/wiki/Electrical_substatio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3" Type="http://schemas.openxmlformats.org/officeDocument/2006/relationships/hyperlink" Target="https://reference.opcfoundation.org/search/9?t=Secure%20Channels" TargetMode="External"/><Relationship Id="rId18" Type="http://schemas.openxmlformats.org/officeDocument/2006/relationships/hyperlink" Target="https://reference.opcfoundation.org/Core/Part2/v104/docs/?r=_Ref183424960" TargetMode="External"/><Relationship Id="rId26" Type="http://schemas.openxmlformats.org/officeDocument/2006/relationships/hyperlink" Target="https://reference.opcfoundation.org/search/9?t=User%20Authentication.%20" TargetMode="External"/><Relationship Id="rId3" Type="http://schemas.openxmlformats.org/officeDocument/2006/relationships/hyperlink" Target="https://reference.opcfoundation.org/search/9?t=Client" TargetMode="External"/><Relationship Id="rId21" Type="http://schemas.openxmlformats.org/officeDocument/2006/relationships/hyperlink" Target="https://reference.opcfoundation.org/search/9?t=Authentication.%20" TargetMode="External"/><Relationship Id="rId7" Type="http://schemas.openxmlformats.org/officeDocument/2006/relationships/hyperlink" Target="https://reference.opcfoundation.org/search/9?t=Authorization" TargetMode="External"/><Relationship Id="rId12" Type="http://schemas.openxmlformats.org/officeDocument/2006/relationships/hyperlink" Target="https://reference.opcfoundation.org/search/9?t=Sessions" TargetMode="External"/><Relationship Id="rId17" Type="http://schemas.openxmlformats.org/officeDocument/2006/relationships/hyperlink" Target="https://reference.opcfoundation.org/search/9?t=Integrity" TargetMode="External"/><Relationship Id="rId25" Type="http://schemas.openxmlformats.org/officeDocument/2006/relationships/hyperlink" Target="https://reference.opcfoundation.org/search/9?t=Service" TargetMode="External"/><Relationship Id="rId33" Type="http://schemas.openxmlformats.org/officeDocument/2006/relationships/hyperlink" Target="https://reference.opcfoundation.org/search/9?t=Integrity.%20" TargetMode="External"/><Relationship Id="rId2" Type="http://schemas.openxmlformats.org/officeDocument/2006/relationships/slide" Target="../slides/slide45.xml"/><Relationship Id="rId16" Type="http://schemas.openxmlformats.org/officeDocument/2006/relationships/hyperlink" Target="https://reference.opcfoundation.org/search/9?t=Confidentiality" TargetMode="External"/><Relationship Id="rId20" Type="http://schemas.openxmlformats.org/officeDocument/2006/relationships/hyperlink" Target="https://reference.opcfoundation.org/search/9?t=Certificates" TargetMode="External"/><Relationship Id="rId29" Type="http://schemas.openxmlformats.org/officeDocument/2006/relationships/hyperlink" Target="https://reference.opcfoundation.org/search/9?t=Application" TargetMode="External"/><Relationship Id="rId1" Type="http://schemas.openxmlformats.org/officeDocument/2006/relationships/notesMaster" Target="../notesMasters/notesMaster1.xml"/><Relationship Id="rId6" Type="http://schemas.openxmlformats.org/officeDocument/2006/relationships/hyperlink" Target="https://reference.opcfoundation.org/search/9?t=Authentication" TargetMode="External"/><Relationship Id="rId11" Type="http://schemas.openxmlformats.org/officeDocument/2006/relationships/hyperlink" Target="https://reference.opcfoundation.org/search/9?t=Secure%20Channel%20" TargetMode="External"/><Relationship Id="rId24" Type="http://schemas.openxmlformats.org/officeDocument/2006/relationships/hyperlink" Target="https://reference.opcfoundation.org/search/9?t=Integrity%20" TargetMode="External"/><Relationship Id="rId32" Type="http://schemas.openxmlformats.org/officeDocument/2006/relationships/hyperlink" Target="https://reference.opcfoundation.org/search/9?t=AuthorizationService%20" TargetMode="External"/><Relationship Id="rId5" Type="http://schemas.openxmlformats.org/officeDocument/2006/relationships/hyperlink" Target="https://reference.opcfoundation.org/search/9?t=Session%20" TargetMode="External"/><Relationship Id="rId15" Type="http://schemas.openxmlformats.org/officeDocument/2006/relationships/hyperlink" Target="https://reference.opcfoundation.org/search/9?t=Secure%20Channel." TargetMode="External"/><Relationship Id="rId23" Type="http://schemas.openxmlformats.org/officeDocument/2006/relationships/hyperlink" Target="https://reference.opcfoundation.org/Core/Part2/v104/docs/?r=Tls" TargetMode="External"/><Relationship Id="rId28" Type="http://schemas.openxmlformats.org/officeDocument/2006/relationships/hyperlink" Target="https://reference.opcfoundation.org/search/9?t=User" TargetMode="External"/><Relationship Id="rId10" Type="http://schemas.openxmlformats.org/officeDocument/2006/relationships/hyperlink" Target="https://reference.opcfoundation.org/search/9?t=Secure%20Channel" TargetMode="External"/><Relationship Id="rId19" Type="http://schemas.openxmlformats.org/officeDocument/2006/relationships/hyperlink" Target="https://reference.opcfoundation.org/search/9?t=Message%20Signatures%20" TargetMode="External"/><Relationship Id="rId31" Type="http://schemas.openxmlformats.org/officeDocument/2006/relationships/hyperlink" Target="https://reference.opcfoundation.org/search/9?t=Token" TargetMode="External"/><Relationship Id="rId4" Type="http://schemas.openxmlformats.org/officeDocument/2006/relationships/hyperlink" Target="https://reference.opcfoundation.org/search/9?t=Server" TargetMode="External"/><Relationship Id="rId9" Type="http://schemas.openxmlformats.org/officeDocument/2006/relationships/hyperlink" Target="https://reference.opcfoundation.org/Core/Part2/v104/docs/?r=UAPart4" TargetMode="External"/><Relationship Id="rId14" Type="http://schemas.openxmlformats.org/officeDocument/2006/relationships/hyperlink" Target="https://reference.opcfoundation.org/search/9?t=Session" TargetMode="External"/><Relationship Id="rId22" Type="http://schemas.openxmlformats.org/officeDocument/2006/relationships/hyperlink" Target="https://reference.opcfoundation.org/Core/Part2/v104/docs/?r=UAPart6" TargetMode="External"/><Relationship Id="rId27" Type="http://schemas.openxmlformats.org/officeDocument/2006/relationships/hyperlink" Target="https://reference.opcfoundation.org/search/9?t=Integrity." TargetMode="External"/><Relationship Id="rId30" Type="http://schemas.openxmlformats.org/officeDocument/2006/relationships/hyperlink" Target="https://reference.opcfoundation.org/search/9?t=Access" TargetMode="External"/><Relationship Id="rId8" Type="http://schemas.openxmlformats.org/officeDocument/2006/relationships/hyperlink" Target="https://reference.opcfoundation.org/search/9?t=Session%20Service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Sandworm_(hacker_group)" TargetMode="External"/><Relationship Id="rId3" Type="http://schemas.openxmlformats.org/officeDocument/2006/relationships/hyperlink" Target="https://en.wikipedia.org/wiki/Power_grid" TargetMode="External"/><Relationship Id="rId7" Type="http://schemas.openxmlformats.org/officeDocument/2006/relationships/hyperlink" Target="https://en.wikipedia.org/wiki/Advanced_persistent_threat"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n.wikipedia.org/wiki/Russo-Ukrainian_War" TargetMode="External"/><Relationship Id="rId5" Type="http://schemas.openxmlformats.org/officeDocument/2006/relationships/hyperlink" Target="https://en.wikipedia.org/wiki/Power_outages" TargetMode="External"/><Relationship Id="rId4" Type="http://schemas.openxmlformats.org/officeDocument/2006/relationships/hyperlink" Target="https://en.wikipedia.org/wiki/Ukraine" TargetMode="External"/><Relationship Id="rId9" Type="http://schemas.openxmlformats.org/officeDocument/2006/relationships/hyperlink" Target="https://en.wikipedia.org/wiki/December_2015_Ukraine_power_grid_cyberattack#cite_note-1"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Uninterruptible_power_supply" TargetMode="External"/><Relationship Id="rId13" Type="http://schemas.openxmlformats.org/officeDocument/2006/relationships/hyperlink" Target="https://en.wikipedia.org/wiki/Ukraine" TargetMode="External"/><Relationship Id="rId3" Type="http://schemas.openxmlformats.org/officeDocument/2006/relationships/hyperlink" Target="https://en.wikipedia.org/wiki/Ukraine_power_grid_hack#cite_note-mpe.12-4" TargetMode="External"/><Relationship Id="rId7" Type="http://schemas.openxmlformats.org/officeDocument/2006/relationships/hyperlink" Target="https://en.wikipedia.org/wiki/IT_infrastructure" TargetMode="External"/><Relationship Id="rId12" Type="http://schemas.openxmlformats.org/officeDocument/2006/relationships/hyperlink" Target="https://en.wikipedia.org/wiki/Kilowatt-hour"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en.wikipedia.org/wiki/SCADA" TargetMode="External"/><Relationship Id="rId11" Type="http://schemas.openxmlformats.org/officeDocument/2006/relationships/hyperlink" Target="https://en.wikipedia.org/wiki/Ukraine_power_grid_hack#cite_note-nyt-6" TargetMode="External"/><Relationship Id="rId5" Type="http://schemas.openxmlformats.org/officeDocument/2006/relationships/hyperlink" Target="https://en.wikipedia.org/wiki/BlackEnergy" TargetMode="External"/><Relationship Id="rId10" Type="http://schemas.openxmlformats.org/officeDocument/2006/relationships/hyperlink" Target="https://en.wikipedia.org/wiki/Remote_terminal_unit" TargetMode="External"/><Relationship Id="rId4" Type="http://schemas.openxmlformats.org/officeDocument/2006/relationships/hyperlink" Target="https://en.wikipedia.org/wiki/Spear-phishing" TargetMode="External"/><Relationship Id="rId9" Type="http://schemas.openxmlformats.org/officeDocument/2006/relationships/hyperlink" Target="https://en.wikipedia.org/wiki/Modem"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isasecure.org/en-US/Certification"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Bitcoi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siemens.com/global/en/products/automation/topic-areas/sce-education-training/learning-training-documents.html"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Colonial_Pipeline_ransomware_attack#cite_note-:0-20"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en.wikipedia.org/wiki/Multi-factor_authentication" TargetMode="External"/><Relationship Id="rId4" Type="http://schemas.openxmlformats.org/officeDocument/2006/relationships/hyperlink" Target="https://en.wikipedia.org/wiki/Colonial_Pipeline_ransomware_attack#cite_note-21"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https://spectrum.ieee.org/the-real-story-of-Stuxnet</a:t>
            </a:r>
          </a:p>
          <a:p>
            <a:endParaRPr lang="en-GB"/>
          </a:p>
          <a:p>
            <a:r>
              <a:rPr lang="en-GB"/>
              <a:t>https://www.wired.com/2014/11/countdown-to-zero-day-stuxnet/</a:t>
            </a:r>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5</a:t>
            </a:fld>
            <a:endParaRPr lang="en-US"/>
          </a:p>
        </p:txBody>
      </p:sp>
    </p:spTree>
    <p:extLst>
      <p:ext uri="{BB962C8B-B14F-4D97-AF65-F5344CB8AC3E}">
        <p14:creationId xmlns:p14="http://schemas.microsoft.com/office/powerpoint/2010/main" val="1905250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IEEE Standard for Electric Power Systems Communications-Distributed Network Protocol (DNP3). 2012. IEEE 1815-2012</a:t>
            </a:r>
            <a:endParaRPr lang="en-RO"/>
          </a:p>
          <a:p>
            <a:endParaRPr lang="en-GB" b="1" i="0" u="none" strike="noStrike">
              <a:solidFill>
                <a:srgbClr val="2021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CF1C4C3-14CD-4B3B-B988-0FB0E9B9DC3A}" type="slidenum">
              <a:rPr lang="en-US" smtClean="0"/>
              <a:t>38</a:t>
            </a:fld>
            <a:endParaRPr lang="en-US"/>
          </a:p>
        </p:txBody>
      </p:sp>
    </p:spTree>
    <p:extLst>
      <p:ext uri="{BB962C8B-B14F-4D97-AF65-F5344CB8AC3E}">
        <p14:creationId xmlns:p14="http://schemas.microsoft.com/office/powerpoint/2010/main" val="3132371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O"/>
              <a:t>GOOSE = Generic Object Oriented Substation Event</a:t>
            </a:r>
          </a:p>
          <a:p>
            <a:endParaRPr lang="en-RO"/>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strike="noStrike">
                <a:solidFill>
                  <a:srgbClr val="202122"/>
                </a:solidFill>
                <a:effectLst/>
                <a:latin typeface="Arial" panose="020B0604020202020204" pitchFamily="34" charset="0"/>
              </a:rPr>
              <a:t>IEC 61850</a:t>
            </a:r>
            <a:r>
              <a:rPr lang="en-GB" b="0" i="0" u="none" strike="noStrike">
                <a:solidFill>
                  <a:srgbClr val="202122"/>
                </a:solidFill>
                <a:effectLst/>
                <a:latin typeface="Arial" panose="020B0604020202020204" pitchFamily="34" charset="0"/>
              </a:rPr>
              <a:t> is an international standard defining communication protocols for </a:t>
            </a:r>
            <a:r>
              <a:rPr lang="en-GB" b="0" i="0" u="none" strike="noStrike">
                <a:effectLst/>
                <a:latin typeface="Arial" panose="020B0604020202020204" pitchFamily="34" charset="0"/>
                <a:hlinkClick r:id="rId3" tooltip="Intelligent electronic device"/>
              </a:rPr>
              <a:t>intelligent electronic devices</a:t>
            </a:r>
            <a:r>
              <a:rPr lang="en-GB" b="0" i="0" u="none" strike="noStrike">
                <a:solidFill>
                  <a:srgbClr val="202122"/>
                </a:solidFill>
                <a:effectLst/>
                <a:latin typeface="Arial" panose="020B0604020202020204" pitchFamily="34" charset="0"/>
              </a:rPr>
              <a:t> at </a:t>
            </a:r>
            <a:r>
              <a:rPr lang="en-GB" b="0" i="0" u="none" strike="noStrike">
                <a:effectLst/>
                <a:latin typeface="Arial" panose="020B0604020202020204" pitchFamily="34" charset="0"/>
                <a:hlinkClick r:id="rId4" tooltip="Electrical substation"/>
              </a:rPr>
              <a:t>electrical substations</a:t>
            </a:r>
            <a:r>
              <a:rPr lang="en-GB" b="0" i="0" u="none" strike="noStrike">
                <a:solidFill>
                  <a:srgbClr val="202122"/>
                </a:solidFill>
                <a:effectLst/>
                <a:latin typeface="Arial" panose="020B0604020202020204" pitchFamily="34" charset="0"/>
              </a:rPr>
              <a:t>. It is a part of the </a:t>
            </a:r>
            <a:r>
              <a:rPr lang="en-GB" b="0" i="0" u="none" strike="noStrike">
                <a:effectLst/>
                <a:latin typeface="Arial" panose="020B0604020202020204" pitchFamily="34" charset="0"/>
                <a:hlinkClick r:id="rId5" tooltip="International Electrotechnical Commission"/>
              </a:rPr>
              <a:t>International Electrotechnical Commission's</a:t>
            </a:r>
            <a:r>
              <a:rPr lang="en-GB" b="0" i="0" u="none" strike="noStrike">
                <a:solidFill>
                  <a:srgbClr val="202122"/>
                </a:solidFill>
                <a:effectLst/>
                <a:latin typeface="Arial" panose="020B0604020202020204" pitchFamily="34" charset="0"/>
              </a:rPr>
              <a:t> (IEC) </a:t>
            </a:r>
            <a:r>
              <a:rPr lang="en-GB" b="0" i="0" u="none" strike="noStrike">
                <a:effectLst/>
                <a:latin typeface="Arial" panose="020B0604020202020204" pitchFamily="34" charset="0"/>
                <a:hlinkClick r:id="rId6" tooltip="IEC TC 57"/>
              </a:rPr>
              <a:t>Technical Committee 57</a:t>
            </a:r>
            <a:r>
              <a:rPr lang="en-GB" b="0" i="0" u="none" strike="noStrike">
                <a:solidFill>
                  <a:srgbClr val="202122"/>
                </a:solidFill>
                <a:effectLst/>
                <a:latin typeface="Arial" panose="020B0604020202020204" pitchFamily="34" charset="0"/>
              </a:rPr>
              <a:t> reference architecture for </a:t>
            </a:r>
            <a:r>
              <a:rPr lang="en-GB" b="0" i="0" u="none" strike="noStrike">
                <a:effectLst/>
                <a:latin typeface="Arial" panose="020B0604020202020204" pitchFamily="34" charset="0"/>
                <a:hlinkClick r:id="rId7" tooltip="Electric power"/>
              </a:rPr>
              <a:t>electric power</a:t>
            </a:r>
            <a:r>
              <a:rPr lang="en-GB" b="0" i="0" u="none" strike="noStrike">
                <a:effectLst/>
                <a:latin typeface="Arial" panose="020B0604020202020204" pitchFamily="34" charset="0"/>
              </a:rPr>
              <a:t> </a:t>
            </a:r>
            <a:r>
              <a:rPr lang="en-GB" b="0" i="0" u="none" strike="noStrike">
                <a:solidFill>
                  <a:srgbClr val="202122"/>
                </a:solidFill>
                <a:effectLst/>
                <a:latin typeface="Arial" panose="020B0604020202020204" pitchFamily="34" charset="0"/>
              </a:rPr>
              <a:t>systems.</a:t>
            </a:r>
            <a:endParaRPr lang="en-RO"/>
          </a:p>
          <a:p>
            <a:endParaRPr lang="en-RO"/>
          </a:p>
          <a:p>
            <a:r>
              <a:rPr lang="en-GB"/>
              <a:t>https://syc-se.iec.ch/deliveries/cybersecurity-guidelines/security-standards-and-best-practices/iec-62351/</a:t>
            </a:r>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42</a:t>
            </a:fld>
            <a:endParaRPr lang="en-US"/>
          </a:p>
        </p:txBody>
      </p:sp>
    </p:spTree>
    <p:extLst>
      <p:ext uri="{BB962C8B-B14F-4D97-AF65-F5344CB8AC3E}">
        <p14:creationId xmlns:p14="http://schemas.microsoft.com/office/powerpoint/2010/main" val="58334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strike="noStrike">
                <a:solidFill>
                  <a:srgbClr val="212121"/>
                </a:solidFill>
                <a:effectLst/>
                <a:latin typeface="Roboto" panose="020F0502020204030204" pitchFamily="34" charset="0"/>
              </a:rPr>
              <a:t>OPC UA as standardized communication protocol in industrial IoT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strike="noStrike">
                <a:solidFill>
                  <a:srgbClr val="212121"/>
                </a:solidFill>
                <a:effectLst/>
                <a:latin typeface="Roboto" panose="020F0502020204030204" pitchFamily="34" charset="0"/>
              </a:rPr>
              <a:t>https://www.mathworks.com/discovery/opc-ua.html </a:t>
            </a:r>
          </a:p>
        </p:txBody>
      </p:sp>
      <p:sp>
        <p:nvSpPr>
          <p:cNvPr id="4" name="Slide Number Placeholder 3"/>
          <p:cNvSpPr>
            <a:spLocks noGrp="1"/>
          </p:cNvSpPr>
          <p:nvPr>
            <p:ph type="sldNum" sz="quarter" idx="5"/>
          </p:nvPr>
        </p:nvSpPr>
        <p:spPr/>
        <p:txBody>
          <a:bodyPr/>
          <a:lstStyle/>
          <a:p>
            <a:fld id="{2CF1C4C3-14CD-4B3B-B988-0FB0E9B9DC3A}" type="slidenum">
              <a:rPr lang="en-US" smtClean="0"/>
              <a:t>44</a:t>
            </a:fld>
            <a:endParaRPr lang="en-US"/>
          </a:p>
        </p:txBody>
      </p:sp>
    </p:spTree>
    <p:extLst>
      <p:ext uri="{BB962C8B-B14F-4D97-AF65-F5344CB8AC3E}">
        <p14:creationId xmlns:p14="http://schemas.microsoft.com/office/powerpoint/2010/main" val="2229430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212529"/>
                </a:solidFill>
                <a:effectLst/>
                <a:latin typeface="system-ui"/>
              </a:rPr>
              <a:t>The routine work of a </a:t>
            </a:r>
            <a:r>
              <a:rPr lang="en-GB" b="0" i="1" u="none" strike="noStrike">
                <a:solidFill>
                  <a:srgbClr val="0D6EFD"/>
                </a:solidFill>
                <a:effectLst/>
                <a:latin typeface="system-ui"/>
                <a:hlinkClick r:id="rId3"/>
              </a:rPr>
              <a:t>Client</a:t>
            </a:r>
            <a:r>
              <a:rPr lang="en-GB" b="0" i="0" u="none" strike="noStrike">
                <a:solidFill>
                  <a:srgbClr val="212529"/>
                </a:solidFill>
                <a:effectLst/>
                <a:latin typeface="system-ui"/>
              </a:rPr>
              <a:t> application and a </a:t>
            </a:r>
            <a:r>
              <a:rPr lang="en-GB" b="0" i="1" u="none" strike="noStrike">
                <a:solidFill>
                  <a:srgbClr val="0D6EFD"/>
                </a:solidFill>
                <a:effectLst/>
                <a:latin typeface="system-ui"/>
                <a:hlinkClick r:id="rId4"/>
              </a:rPr>
              <a:t>Server</a:t>
            </a:r>
            <a:r>
              <a:rPr lang="en-GB" b="0" i="0" u="none" strike="noStrike">
                <a:solidFill>
                  <a:srgbClr val="212529"/>
                </a:solidFill>
                <a:effectLst/>
                <a:latin typeface="system-ui"/>
              </a:rPr>
              <a:t> application to transmit information, settings, and commands is done in a </a:t>
            </a:r>
            <a:r>
              <a:rPr lang="en-GB" b="0" i="1" u="none" strike="noStrike">
                <a:solidFill>
                  <a:srgbClr val="0D6EFD"/>
                </a:solidFill>
                <a:effectLst/>
                <a:latin typeface="system-ui"/>
                <a:hlinkClick r:id="rId5"/>
              </a:rPr>
              <a:t>Session </a:t>
            </a:r>
            <a:r>
              <a:rPr lang="en-GB" b="0" i="0" u="none" strike="noStrike">
                <a:solidFill>
                  <a:srgbClr val="212529"/>
                </a:solidFill>
                <a:effectLst/>
                <a:latin typeface="system-ui"/>
              </a:rPr>
              <a:t>in the Application Layer. The Application Layer also manages the security objectives user </a:t>
            </a:r>
            <a:r>
              <a:rPr lang="en-GB" b="0" i="1" u="none" strike="noStrike">
                <a:solidFill>
                  <a:srgbClr val="0D6EFD"/>
                </a:solidFill>
                <a:effectLst/>
                <a:latin typeface="system-ui"/>
                <a:hlinkClick r:id="rId6"/>
              </a:rPr>
              <a:t>Authentication</a:t>
            </a:r>
            <a:r>
              <a:rPr lang="en-GB" b="0" i="0" u="none" strike="noStrike">
                <a:solidFill>
                  <a:srgbClr val="212529"/>
                </a:solidFill>
                <a:effectLst/>
                <a:latin typeface="system-ui"/>
              </a:rPr>
              <a:t> and user </a:t>
            </a:r>
            <a:r>
              <a:rPr lang="en-GB" b="0" i="1" u="none" strike="noStrike">
                <a:solidFill>
                  <a:srgbClr val="0D6EFD"/>
                </a:solidFill>
                <a:effectLst/>
                <a:latin typeface="system-ui"/>
                <a:hlinkClick r:id="rId7"/>
              </a:rPr>
              <a:t>Authorization</a:t>
            </a:r>
            <a:r>
              <a:rPr lang="en-GB" b="0" i="0" u="none" strike="noStrike">
                <a:solidFill>
                  <a:srgbClr val="212529"/>
                </a:solidFill>
                <a:effectLst/>
                <a:latin typeface="system-ui"/>
              </a:rPr>
              <a:t>. The security objectives that are managed by the Application Layer are addressed by the </a:t>
            </a:r>
            <a:r>
              <a:rPr lang="en-GB" b="0" i="1" u="none" strike="noStrike">
                <a:solidFill>
                  <a:srgbClr val="0D6EFD"/>
                </a:solidFill>
                <a:effectLst/>
                <a:latin typeface="system-ui"/>
                <a:hlinkClick r:id="rId8"/>
              </a:rPr>
              <a:t>Session Services</a:t>
            </a:r>
            <a:r>
              <a:rPr lang="en-GB" b="0" i="0" u="none" strike="noStrike">
                <a:solidFill>
                  <a:srgbClr val="212529"/>
                </a:solidFill>
                <a:effectLst/>
                <a:latin typeface="system-ui"/>
              </a:rPr>
              <a:t> that are specified in </a:t>
            </a:r>
            <a:r>
              <a:rPr lang="en-GB" b="0" i="0" u="none" strike="noStrike">
                <a:solidFill>
                  <a:srgbClr val="0D6EFD"/>
                </a:solidFill>
                <a:effectLst/>
                <a:latin typeface="system-ui"/>
                <a:hlinkClick r:id="rId9"/>
              </a:rPr>
              <a:t>OPC 10000-4</a:t>
            </a:r>
            <a:r>
              <a:rPr lang="en-GB" b="0" i="0" u="none" strike="noStrike">
                <a:solidFill>
                  <a:srgbClr val="212529"/>
                </a:solidFill>
                <a:effectLst/>
                <a:latin typeface="system-ui"/>
              </a:rPr>
              <a:t>. A </a:t>
            </a:r>
            <a:r>
              <a:rPr lang="en-GB" b="0" i="1" u="none" strike="noStrike">
                <a:solidFill>
                  <a:srgbClr val="0D6EFD"/>
                </a:solidFill>
                <a:effectLst/>
                <a:latin typeface="system-ui"/>
                <a:hlinkClick r:id="rId5"/>
              </a:rPr>
              <a:t>Session </a:t>
            </a:r>
            <a:r>
              <a:rPr lang="en-GB" b="0" i="0" u="none" strike="noStrike">
                <a:solidFill>
                  <a:srgbClr val="212529"/>
                </a:solidFill>
                <a:effectLst/>
                <a:latin typeface="system-ui"/>
              </a:rPr>
              <a:t>in the Application Layer communicates over a </a:t>
            </a:r>
            <a:r>
              <a:rPr lang="en-GB" b="0" i="1" u="none" strike="noStrike">
                <a:solidFill>
                  <a:srgbClr val="0D6EFD"/>
                </a:solidFill>
                <a:effectLst/>
                <a:latin typeface="system-ui"/>
                <a:hlinkClick r:id="rId10"/>
              </a:rPr>
              <a:t>Secure Channel</a:t>
            </a:r>
            <a:r>
              <a:rPr lang="en-GB" b="0" i="0" u="none" strike="noStrike">
                <a:solidFill>
                  <a:srgbClr val="212529"/>
                </a:solidFill>
                <a:effectLst/>
                <a:latin typeface="system-ui"/>
              </a:rPr>
              <a:t> that is created in the Communication Layer and relies upon it for secure communication. All of the </a:t>
            </a:r>
            <a:r>
              <a:rPr lang="en-GB" b="0" i="1" u="none" strike="noStrike">
                <a:solidFill>
                  <a:srgbClr val="0D6EFD"/>
                </a:solidFill>
                <a:effectLst/>
                <a:latin typeface="system-ui"/>
                <a:hlinkClick r:id="rId5"/>
              </a:rPr>
              <a:t>Session </a:t>
            </a:r>
            <a:r>
              <a:rPr lang="en-GB" b="0" i="0" u="none" strike="noStrike">
                <a:solidFill>
                  <a:srgbClr val="212529"/>
                </a:solidFill>
                <a:effectLst/>
                <a:latin typeface="system-ui"/>
              </a:rPr>
              <a:t>data is passed to the Communication Layer for further processing.</a:t>
            </a:r>
          </a:p>
          <a:p>
            <a:pPr algn="l"/>
            <a:r>
              <a:rPr lang="en-GB" b="0" i="0" u="none" strike="noStrike">
                <a:solidFill>
                  <a:srgbClr val="212529"/>
                </a:solidFill>
                <a:effectLst/>
                <a:latin typeface="system-ui"/>
              </a:rPr>
              <a:t>Although a </a:t>
            </a:r>
            <a:r>
              <a:rPr lang="en-GB" b="0" i="1" u="none" strike="noStrike">
                <a:solidFill>
                  <a:srgbClr val="0D6EFD"/>
                </a:solidFill>
                <a:effectLst/>
                <a:latin typeface="system-ui"/>
                <a:hlinkClick r:id="rId5"/>
              </a:rPr>
              <a:t>Session </a:t>
            </a:r>
            <a:r>
              <a:rPr lang="en-GB" b="0" i="0" u="none" strike="noStrike">
                <a:solidFill>
                  <a:srgbClr val="212529"/>
                </a:solidFill>
                <a:effectLst/>
                <a:latin typeface="system-ui"/>
              </a:rPr>
              <a:t>communicates over a </a:t>
            </a:r>
            <a:r>
              <a:rPr lang="en-GB" b="0" i="1" u="none" strike="noStrike">
                <a:solidFill>
                  <a:srgbClr val="0D6EFD"/>
                </a:solidFill>
                <a:effectLst/>
                <a:latin typeface="system-ui"/>
                <a:hlinkClick r:id="rId11"/>
              </a:rPr>
              <a:t>Secure Channel </a:t>
            </a:r>
            <a:r>
              <a:rPr lang="en-GB" b="0" i="0" u="none" strike="noStrike">
                <a:solidFill>
                  <a:srgbClr val="212529"/>
                </a:solidFill>
                <a:effectLst/>
                <a:latin typeface="system-ui"/>
              </a:rPr>
              <a:t>and has to be activated before it can be used, the binding of users, </a:t>
            </a:r>
            <a:r>
              <a:rPr lang="en-GB" b="0" i="1" u="none" strike="noStrike">
                <a:solidFill>
                  <a:srgbClr val="0D6EFD"/>
                </a:solidFill>
                <a:effectLst/>
                <a:latin typeface="system-ui"/>
                <a:hlinkClick r:id="rId12"/>
              </a:rPr>
              <a:t>Sessions</a:t>
            </a:r>
            <a:r>
              <a:rPr lang="en-GB" b="0" i="0" u="none" strike="noStrike">
                <a:solidFill>
                  <a:srgbClr val="212529"/>
                </a:solidFill>
                <a:effectLst/>
                <a:latin typeface="system-ui"/>
              </a:rPr>
              <a:t>, and </a:t>
            </a:r>
            <a:r>
              <a:rPr lang="en-GB" b="0" i="1" u="none" strike="noStrike">
                <a:solidFill>
                  <a:srgbClr val="0D6EFD"/>
                </a:solidFill>
                <a:effectLst/>
                <a:latin typeface="system-ui"/>
                <a:hlinkClick r:id="rId13"/>
              </a:rPr>
              <a:t>Secure Channels</a:t>
            </a:r>
            <a:r>
              <a:rPr lang="en-GB" b="0" i="0" u="none" strike="noStrike">
                <a:solidFill>
                  <a:srgbClr val="212529"/>
                </a:solidFill>
                <a:effectLst/>
                <a:latin typeface="system-ui"/>
              </a:rPr>
              <a:t> is flexible. </a:t>
            </a:r>
          </a:p>
          <a:p>
            <a:pPr algn="l"/>
            <a:r>
              <a:rPr lang="en-GB" b="0" i="0" u="none" strike="noStrike">
                <a:solidFill>
                  <a:srgbClr val="212529"/>
                </a:solidFill>
                <a:effectLst/>
                <a:latin typeface="system-ui"/>
              </a:rPr>
              <a:t>Impersonation allows a user to take ownership of an existing </a:t>
            </a:r>
            <a:r>
              <a:rPr lang="en-GB" b="0" i="1" u="none" strike="noStrike">
                <a:solidFill>
                  <a:srgbClr val="0D6EFD"/>
                </a:solidFill>
                <a:effectLst/>
                <a:latin typeface="system-ui"/>
                <a:hlinkClick r:id="rId14"/>
              </a:rPr>
              <a:t>Session</a:t>
            </a:r>
            <a:r>
              <a:rPr lang="en-GB" b="0" i="0" u="none" strike="noStrike">
                <a:solidFill>
                  <a:srgbClr val="212529"/>
                </a:solidFill>
                <a:effectLst/>
                <a:latin typeface="system-ui"/>
              </a:rPr>
              <a:t>.</a:t>
            </a:r>
          </a:p>
          <a:p>
            <a:pPr algn="l"/>
            <a:r>
              <a:rPr lang="en-GB" b="0" i="0" u="none" strike="noStrike">
                <a:solidFill>
                  <a:srgbClr val="212529"/>
                </a:solidFill>
                <a:effectLst/>
                <a:latin typeface="system-ui"/>
              </a:rPr>
              <a:t>If a </a:t>
            </a:r>
            <a:r>
              <a:rPr lang="en-GB" b="0" i="1" u="none" strike="noStrike">
                <a:solidFill>
                  <a:srgbClr val="0D6EFD"/>
                </a:solidFill>
                <a:effectLst/>
                <a:latin typeface="system-ui"/>
                <a:hlinkClick r:id="rId10"/>
              </a:rPr>
              <a:t>Secure Channel</a:t>
            </a:r>
            <a:r>
              <a:rPr lang="en-GB" b="0" i="0" u="none" strike="noStrike">
                <a:solidFill>
                  <a:srgbClr val="212529"/>
                </a:solidFill>
                <a:effectLst/>
                <a:latin typeface="system-ui"/>
              </a:rPr>
              <a:t> breaks, the </a:t>
            </a:r>
            <a:r>
              <a:rPr lang="en-GB" b="0" i="1" u="none" strike="noStrike">
                <a:solidFill>
                  <a:srgbClr val="0D6EFD"/>
                </a:solidFill>
                <a:effectLst/>
                <a:latin typeface="system-ui"/>
                <a:hlinkClick r:id="rId5"/>
              </a:rPr>
              <a:t>Session </a:t>
            </a:r>
            <a:r>
              <a:rPr lang="en-GB" b="0" i="0" u="none" strike="noStrike">
                <a:solidFill>
                  <a:srgbClr val="212529"/>
                </a:solidFill>
                <a:effectLst/>
                <a:latin typeface="system-ui"/>
              </a:rPr>
              <a:t>will remain valid for a period of time allowing the </a:t>
            </a:r>
            <a:r>
              <a:rPr lang="en-GB" b="0" i="1" u="none" strike="noStrike">
                <a:solidFill>
                  <a:srgbClr val="0D6EFD"/>
                </a:solidFill>
                <a:effectLst/>
                <a:latin typeface="system-ui"/>
                <a:hlinkClick r:id="rId3"/>
              </a:rPr>
              <a:t>Client</a:t>
            </a:r>
            <a:r>
              <a:rPr lang="en-GB" b="0" i="0" u="none" strike="noStrike">
                <a:solidFill>
                  <a:srgbClr val="212529"/>
                </a:solidFill>
                <a:effectLst/>
                <a:latin typeface="system-ui"/>
              </a:rPr>
              <a:t> to re-establish the connection to the </a:t>
            </a:r>
            <a:r>
              <a:rPr lang="en-GB" b="0" i="1" u="none" strike="noStrike">
                <a:solidFill>
                  <a:srgbClr val="0D6EFD"/>
                </a:solidFill>
                <a:effectLst/>
                <a:latin typeface="system-ui"/>
                <a:hlinkClick r:id="rId14"/>
              </a:rPr>
              <a:t>Session</a:t>
            </a:r>
            <a:r>
              <a:rPr lang="en-GB" b="0" i="0" u="none" strike="noStrike">
                <a:solidFill>
                  <a:srgbClr val="212529"/>
                </a:solidFill>
                <a:effectLst/>
                <a:latin typeface="system-ui"/>
              </a:rPr>
              <a:t> via a new </a:t>
            </a:r>
            <a:r>
              <a:rPr lang="en-GB" b="0" i="1" u="none" strike="noStrike">
                <a:solidFill>
                  <a:srgbClr val="0D6EFD"/>
                </a:solidFill>
                <a:effectLst/>
                <a:latin typeface="system-ui"/>
                <a:hlinkClick r:id="rId15"/>
              </a:rPr>
              <a:t>Secure Channel.</a:t>
            </a:r>
            <a:r>
              <a:rPr lang="en-GB" b="0" i="0" u="none" strike="noStrike">
                <a:solidFill>
                  <a:srgbClr val="212529"/>
                </a:solidFill>
                <a:effectLst/>
                <a:latin typeface="system-ui"/>
              </a:rPr>
              <a:t>Otherwise, the </a:t>
            </a:r>
            <a:r>
              <a:rPr lang="en-GB" b="0" i="1" u="none" strike="noStrike">
                <a:solidFill>
                  <a:srgbClr val="0D6EFD"/>
                </a:solidFill>
                <a:effectLst/>
                <a:latin typeface="system-ui"/>
                <a:hlinkClick r:id="rId5"/>
              </a:rPr>
              <a:t>Session </a:t>
            </a:r>
            <a:r>
              <a:rPr lang="en-GB" b="0" i="0" u="none" strike="noStrike">
                <a:solidFill>
                  <a:srgbClr val="212529"/>
                </a:solidFill>
                <a:effectLst/>
                <a:latin typeface="system-ui"/>
              </a:rPr>
              <a:t>closes after its lifetime expires.</a:t>
            </a:r>
          </a:p>
          <a:p>
            <a:pPr algn="l"/>
            <a:r>
              <a:rPr lang="en-GB" b="0" i="0" u="none" strike="noStrike">
                <a:solidFill>
                  <a:srgbClr val="212529"/>
                </a:solidFill>
                <a:effectLst/>
                <a:latin typeface="system-ui"/>
              </a:rPr>
              <a:t>The Communication Layer provides security mechanisms to meet </a:t>
            </a:r>
            <a:r>
              <a:rPr lang="en-GB" b="0" i="1" u="none" strike="noStrike">
                <a:solidFill>
                  <a:srgbClr val="0D6EFD"/>
                </a:solidFill>
                <a:effectLst/>
                <a:latin typeface="system-ui"/>
                <a:hlinkClick r:id="rId16"/>
              </a:rPr>
              <a:t>Confidentiality</a:t>
            </a:r>
            <a:r>
              <a:rPr lang="en-GB" b="0" i="0" u="none" strike="noStrike">
                <a:solidFill>
                  <a:srgbClr val="212529"/>
                </a:solidFill>
                <a:effectLst/>
                <a:latin typeface="system-ui"/>
              </a:rPr>
              <a:t>, </a:t>
            </a:r>
            <a:r>
              <a:rPr lang="en-GB" b="0" i="1" u="none" strike="noStrike">
                <a:solidFill>
                  <a:srgbClr val="0D6EFD"/>
                </a:solidFill>
                <a:effectLst/>
                <a:latin typeface="system-ui"/>
                <a:hlinkClick r:id="rId17"/>
              </a:rPr>
              <a:t>Integrity</a:t>
            </a:r>
            <a:r>
              <a:rPr lang="en-GB" b="0" i="0" u="none" strike="noStrike">
                <a:solidFill>
                  <a:srgbClr val="212529"/>
                </a:solidFill>
                <a:effectLst/>
                <a:latin typeface="system-ui"/>
              </a:rPr>
              <a:t> and application </a:t>
            </a:r>
            <a:r>
              <a:rPr lang="en-GB" b="0" i="1" u="none" strike="noStrike">
                <a:solidFill>
                  <a:srgbClr val="0D6EFD"/>
                </a:solidFill>
                <a:effectLst/>
                <a:latin typeface="system-ui"/>
                <a:hlinkClick r:id="rId6"/>
              </a:rPr>
              <a:t>Authentication</a:t>
            </a:r>
            <a:r>
              <a:rPr lang="en-GB" b="0" i="0" u="none" strike="noStrike">
                <a:solidFill>
                  <a:srgbClr val="212529"/>
                </a:solidFill>
                <a:effectLst/>
                <a:latin typeface="system-ui"/>
              </a:rPr>
              <a:t> as security objectives. One essential mechanism to meet these security objectives is to establish a </a:t>
            </a:r>
            <a:r>
              <a:rPr lang="en-GB" b="0" i="1" u="none" strike="noStrike">
                <a:solidFill>
                  <a:srgbClr val="0D6EFD"/>
                </a:solidFill>
                <a:effectLst/>
                <a:latin typeface="system-ui"/>
                <a:hlinkClick r:id="rId10"/>
              </a:rPr>
              <a:t>Secure Channel</a:t>
            </a:r>
            <a:r>
              <a:rPr lang="en-GB" b="0" i="0" u="none" strike="noStrike">
                <a:solidFill>
                  <a:srgbClr val="212529"/>
                </a:solidFill>
                <a:effectLst/>
                <a:latin typeface="system-ui"/>
              </a:rPr>
              <a:t> (see </a:t>
            </a:r>
            <a:r>
              <a:rPr lang="en-GB" b="0" i="0" u="none" strike="noStrike">
                <a:solidFill>
                  <a:srgbClr val="0D6EFD"/>
                </a:solidFill>
                <a:effectLst/>
                <a:latin typeface="system-ui"/>
                <a:hlinkClick r:id="rId18"/>
              </a:rPr>
              <a:t>4.13</a:t>
            </a:r>
            <a:r>
              <a:rPr lang="en-GB" b="0" i="0" u="none" strike="noStrike">
                <a:solidFill>
                  <a:srgbClr val="212529"/>
                </a:solidFill>
                <a:effectLst/>
                <a:latin typeface="system-ui"/>
              </a:rPr>
              <a:t>) that is used to secure the communication between a </a:t>
            </a:r>
            <a:r>
              <a:rPr lang="en-GB" b="0" i="1" u="none" strike="noStrike">
                <a:solidFill>
                  <a:srgbClr val="0D6EFD"/>
                </a:solidFill>
                <a:effectLst/>
                <a:latin typeface="system-ui"/>
                <a:hlinkClick r:id="rId3"/>
              </a:rPr>
              <a:t>Client</a:t>
            </a:r>
            <a:r>
              <a:rPr lang="en-GB" b="0" i="0" u="none" strike="noStrike">
                <a:solidFill>
                  <a:srgbClr val="212529"/>
                </a:solidFill>
                <a:effectLst/>
                <a:latin typeface="system-ui"/>
              </a:rPr>
              <a:t> and a </a:t>
            </a:r>
            <a:r>
              <a:rPr lang="en-GB" b="0" i="1" u="none" strike="noStrike">
                <a:solidFill>
                  <a:srgbClr val="0D6EFD"/>
                </a:solidFill>
                <a:effectLst/>
                <a:latin typeface="system-ui"/>
                <a:hlinkClick r:id="rId4"/>
              </a:rPr>
              <a:t>Server</a:t>
            </a:r>
            <a:r>
              <a:rPr lang="en-GB" b="0" i="0" u="none" strike="noStrike">
                <a:solidFill>
                  <a:srgbClr val="212529"/>
                </a:solidFill>
                <a:effectLst/>
                <a:latin typeface="system-ui"/>
              </a:rPr>
              <a:t>. The </a:t>
            </a:r>
            <a:r>
              <a:rPr lang="en-GB" b="0" i="1" u="none" strike="noStrike">
                <a:solidFill>
                  <a:srgbClr val="0D6EFD"/>
                </a:solidFill>
                <a:effectLst/>
                <a:latin typeface="system-ui"/>
                <a:hlinkClick r:id="rId10"/>
              </a:rPr>
              <a:t>Secure Channel</a:t>
            </a:r>
            <a:r>
              <a:rPr lang="en-GB" b="0" i="0" u="none" strike="noStrike">
                <a:solidFill>
                  <a:srgbClr val="212529"/>
                </a:solidFill>
                <a:effectLst/>
                <a:latin typeface="system-ui"/>
              </a:rPr>
              <a:t>provides encryption to maintain </a:t>
            </a:r>
            <a:r>
              <a:rPr lang="en-GB" b="0" i="1" u="none" strike="noStrike">
                <a:solidFill>
                  <a:srgbClr val="0D6EFD"/>
                </a:solidFill>
                <a:effectLst/>
                <a:latin typeface="system-ui"/>
                <a:hlinkClick r:id="rId16"/>
              </a:rPr>
              <a:t>Confidentiality</a:t>
            </a:r>
            <a:r>
              <a:rPr lang="en-GB" b="0" i="0" u="none" strike="noStrike">
                <a:solidFill>
                  <a:srgbClr val="212529"/>
                </a:solidFill>
                <a:effectLst/>
                <a:latin typeface="system-ui"/>
              </a:rPr>
              <a:t>, </a:t>
            </a:r>
            <a:r>
              <a:rPr lang="en-GB" b="0" i="1" u="none" strike="noStrike">
                <a:solidFill>
                  <a:srgbClr val="0D6EFD"/>
                </a:solidFill>
                <a:effectLst/>
                <a:latin typeface="system-ui"/>
                <a:hlinkClick r:id="rId19"/>
              </a:rPr>
              <a:t>Message Signatures </a:t>
            </a:r>
            <a:r>
              <a:rPr lang="en-GB" b="0" i="0" u="none" strike="noStrike">
                <a:solidFill>
                  <a:srgbClr val="212529"/>
                </a:solidFill>
                <a:effectLst/>
                <a:latin typeface="system-ui"/>
              </a:rPr>
              <a:t>to maintain </a:t>
            </a:r>
            <a:r>
              <a:rPr lang="en-GB" b="0" i="1" u="none" strike="noStrike">
                <a:solidFill>
                  <a:srgbClr val="0D6EFD"/>
                </a:solidFill>
                <a:effectLst/>
                <a:latin typeface="system-ui"/>
                <a:hlinkClick r:id="rId17"/>
              </a:rPr>
              <a:t>Integrity</a:t>
            </a:r>
            <a:r>
              <a:rPr lang="en-GB" b="0" i="0" u="none" strike="noStrike">
                <a:solidFill>
                  <a:srgbClr val="212529"/>
                </a:solidFill>
                <a:effectLst/>
                <a:latin typeface="system-ui"/>
              </a:rPr>
              <a:t> and </a:t>
            </a:r>
            <a:r>
              <a:rPr lang="en-GB" b="0" i="1" u="none" strike="noStrike">
                <a:solidFill>
                  <a:srgbClr val="0D6EFD"/>
                </a:solidFill>
                <a:effectLst/>
                <a:latin typeface="system-ui"/>
                <a:hlinkClick r:id="rId20"/>
              </a:rPr>
              <a:t>Certificates</a:t>
            </a:r>
            <a:r>
              <a:rPr lang="en-GB" b="0" i="0" u="none" strike="noStrike">
                <a:solidFill>
                  <a:srgbClr val="212529"/>
                </a:solidFill>
                <a:effectLst/>
                <a:latin typeface="system-ui"/>
              </a:rPr>
              <a:t> to provide application </a:t>
            </a:r>
            <a:r>
              <a:rPr lang="en-GB" b="0" i="1" u="none" strike="noStrike">
                <a:solidFill>
                  <a:srgbClr val="0D6EFD"/>
                </a:solidFill>
                <a:effectLst/>
                <a:latin typeface="system-ui"/>
                <a:hlinkClick r:id="rId21"/>
              </a:rPr>
              <a:t>Authentication. </a:t>
            </a:r>
            <a:r>
              <a:rPr lang="en-GB" b="0" i="0" u="none" strike="noStrike">
                <a:solidFill>
                  <a:srgbClr val="212529"/>
                </a:solidFill>
                <a:effectLst/>
                <a:latin typeface="system-ui"/>
              </a:rPr>
              <a:t>The data that comes from the Application Layer is secured and passes the “secured” data to the Transport Layer. The security mechanisms that are managed by the Communication Layer are provided by the </a:t>
            </a:r>
            <a:r>
              <a:rPr lang="en-GB" b="0" i="1" u="none" strike="noStrike">
                <a:solidFill>
                  <a:srgbClr val="0D6EFD"/>
                </a:solidFill>
                <a:effectLst/>
                <a:latin typeface="system-ui"/>
                <a:hlinkClick r:id="rId10"/>
              </a:rPr>
              <a:t>Secure Channel</a:t>
            </a:r>
            <a:r>
              <a:rPr lang="en-GB" b="0" i="0" u="none" strike="noStrike">
                <a:solidFill>
                  <a:srgbClr val="212529"/>
                </a:solidFill>
                <a:effectLst/>
                <a:latin typeface="system-ui"/>
              </a:rPr>
              <a:t> Services that are specified in </a:t>
            </a:r>
            <a:r>
              <a:rPr lang="en-GB" b="0" i="0" u="none" strike="noStrike">
                <a:solidFill>
                  <a:srgbClr val="0D6EFD"/>
                </a:solidFill>
                <a:effectLst/>
                <a:latin typeface="system-ui"/>
                <a:hlinkClick r:id="rId9"/>
              </a:rPr>
              <a:t>OPC 10000-4</a:t>
            </a:r>
            <a:r>
              <a:rPr lang="en-GB" b="0" i="0" u="none" strike="noStrike">
                <a:solidFill>
                  <a:srgbClr val="212529"/>
                </a:solidFill>
                <a:effectLst/>
                <a:latin typeface="system-ui"/>
              </a:rPr>
              <a:t>. </a:t>
            </a:r>
          </a:p>
          <a:p>
            <a:pPr algn="l"/>
            <a:r>
              <a:rPr lang="en-GB" b="0" i="0" u="none" strike="noStrike">
                <a:solidFill>
                  <a:srgbClr val="212529"/>
                </a:solidFill>
                <a:effectLst/>
                <a:latin typeface="system-ui"/>
              </a:rPr>
              <a:t>The security mechanisms provided by the </a:t>
            </a:r>
            <a:r>
              <a:rPr lang="en-GB" b="0" i="1" u="none" strike="noStrike">
                <a:solidFill>
                  <a:srgbClr val="0D6EFD"/>
                </a:solidFill>
                <a:effectLst/>
                <a:latin typeface="system-ui"/>
                <a:hlinkClick r:id="rId10"/>
              </a:rPr>
              <a:t>Secure Channel</a:t>
            </a:r>
            <a:r>
              <a:rPr lang="en-GB" b="0" i="0" u="none" strike="noStrike">
                <a:solidFill>
                  <a:srgbClr val="212529"/>
                </a:solidFill>
                <a:effectLst/>
                <a:latin typeface="system-ui"/>
              </a:rPr>
              <a:t> services are implemented by a protocol stack that is chosen for the implementation. Mappings of the services to some of the protocol stack options are specified in </a:t>
            </a:r>
            <a:r>
              <a:rPr lang="en-GB" b="0" i="0" u="none" strike="noStrike">
                <a:solidFill>
                  <a:srgbClr val="0D6EFD"/>
                </a:solidFill>
                <a:effectLst/>
                <a:latin typeface="system-ui"/>
                <a:hlinkClick r:id="rId22"/>
              </a:rPr>
              <a:t>OPC 10000-6</a:t>
            </a:r>
            <a:r>
              <a:rPr lang="en-GB" b="0" i="0" u="none" strike="noStrike">
                <a:solidFill>
                  <a:srgbClr val="212529"/>
                </a:solidFill>
                <a:effectLst/>
                <a:latin typeface="system-ui"/>
              </a:rPr>
              <a:t> which define how functions in the protocol stack are used to meet the OPC UA security objectives.</a:t>
            </a:r>
          </a:p>
          <a:p>
            <a:pPr algn="l"/>
            <a:r>
              <a:rPr lang="en-GB" b="0" i="0" u="none" strike="noStrike">
                <a:solidFill>
                  <a:srgbClr val="212529"/>
                </a:solidFill>
                <a:effectLst/>
                <a:latin typeface="system-ui"/>
              </a:rPr>
              <a:t>The Communication Layer can represent an OPC UA connection protocol stack. OPC UA specifies alternative stack mappings that can be used as the Communication Layer. These mappings are described in </a:t>
            </a:r>
            <a:r>
              <a:rPr lang="en-GB" b="0" i="0" u="none" strike="noStrike">
                <a:solidFill>
                  <a:srgbClr val="0D6EFD"/>
                </a:solidFill>
                <a:effectLst/>
                <a:latin typeface="system-ui"/>
                <a:hlinkClick r:id="rId22"/>
              </a:rPr>
              <a:t>OPC 10000-6</a:t>
            </a:r>
            <a:r>
              <a:rPr lang="en-GB" b="0" i="0" u="none" strike="noStrike">
                <a:solidFill>
                  <a:srgbClr val="212529"/>
                </a:solidFill>
                <a:effectLst/>
                <a:latin typeface="system-ui"/>
              </a:rPr>
              <a:t>.</a:t>
            </a:r>
          </a:p>
          <a:p>
            <a:pPr algn="l"/>
            <a:r>
              <a:rPr lang="en-GB" b="0" i="0" u="none" strike="noStrike">
                <a:solidFill>
                  <a:srgbClr val="212529"/>
                </a:solidFill>
                <a:effectLst/>
                <a:latin typeface="system-ui"/>
              </a:rPr>
              <a:t>If the OPC UA Connection Protocol (UACP) is used, then functionality for </a:t>
            </a:r>
            <a:r>
              <a:rPr lang="en-GB" b="0" i="1" u="none" strike="noStrike">
                <a:solidFill>
                  <a:srgbClr val="0D6EFD"/>
                </a:solidFill>
                <a:effectLst/>
                <a:latin typeface="system-ui"/>
                <a:hlinkClick r:id="rId16"/>
              </a:rPr>
              <a:t>Confidentiality</a:t>
            </a:r>
            <a:r>
              <a:rPr lang="en-GB" b="0" i="0" u="none" strike="noStrike">
                <a:solidFill>
                  <a:srgbClr val="212529"/>
                </a:solidFill>
                <a:effectLst/>
                <a:latin typeface="system-ui"/>
              </a:rPr>
              <a:t>, </a:t>
            </a:r>
            <a:r>
              <a:rPr lang="en-GB" b="0" i="1" u="none" strike="noStrike">
                <a:solidFill>
                  <a:srgbClr val="0D6EFD"/>
                </a:solidFill>
                <a:effectLst/>
                <a:latin typeface="system-ui"/>
                <a:hlinkClick r:id="rId17"/>
              </a:rPr>
              <a:t>Integrity</a:t>
            </a:r>
            <a:r>
              <a:rPr lang="en-GB" b="0" i="0" u="none" strike="noStrike">
                <a:solidFill>
                  <a:srgbClr val="212529"/>
                </a:solidFill>
                <a:effectLst/>
                <a:latin typeface="system-ui"/>
              </a:rPr>
              <a:t>, application </a:t>
            </a:r>
            <a:r>
              <a:rPr lang="en-GB" b="0" i="1" u="none" strike="noStrike">
                <a:solidFill>
                  <a:srgbClr val="0D6EFD"/>
                </a:solidFill>
                <a:effectLst/>
                <a:latin typeface="system-ui"/>
                <a:hlinkClick r:id="rId6"/>
              </a:rPr>
              <a:t>Authentication</a:t>
            </a:r>
            <a:r>
              <a:rPr lang="en-GB" b="0" i="0" u="none" strike="noStrike">
                <a:solidFill>
                  <a:srgbClr val="212529"/>
                </a:solidFill>
                <a:effectLst/>
                <a:latin typeface="system-ui"/>
              </a:rPr>
              <a:t>, and the </a:t>
            </a:r>
            <a:r>
              <a:rPr lang="en-GB" b="0" i="1" u="none" strike="noStrike">
                <a:solidFill>
                  <a:srgbClr val="0D6EFD"/>
                </a:solidFill>
                <a:effectLst/>
                <a:latin typeface="system-ui"/>
                <a:hlinkClick r:id="rId10"/>
              </a:rPr>
              <a:t>Secure Channel</a:t>
            </a:r>
            <a:r>
              <a:rPr lang="en-GB" b="0" i="0" u="none" strike="noStrike">
                <a:solidFill>
                  <a:srgbClr val="212529"/>
                </a:solidFill>
                <a:effectLst/>
                <a:latin typeface="system-ui"/>
              </a:rPr>
              <a:t> are similar to the </a:t>
            </a:r>
            <a:r>
              <a:rPr lang="en-GB" b="0" i="0" u="none" strike="noStrike">
                <a:solidFill>
                  <a:srgbClr val="0D6EFD"/>
                </a:solidFill>
                <a:effectLst/>
                <a:latin typeface="system-ui"/>
                <a:hlinkClick r:id="rId23"/>
              </a:rPr>
              <a:t>SSL/TLS</a:t>
            </a:r>
            <a:r>
              <a:rPr lang="en-GB" b="0" i="0" u="none" strike="noStrike">
                <a:solidFill>
                  <a:srgbClr val="212529"/>
                </a:solidFill>
                <a:effectLst/>
                <a:latin typeface="system-ui"/>
              </a:rPr>
              <a:t> specifications, as described in </a:t>
            </a:r>
            <a:r>
              <a:rPr lang="en-GB" b="0" i="0" u="none" strike="noStrike">
                <a:solidFill>
                  <a:srgbClr val="0D6EFD"/>
                </a:solidFill>
                <a:effectLst/>
                <a:latin typeface="system-ui"/>
                <a:hlinkClick r:id="rId22"/>
              </a:rPr>
              <a:t>OPC 10000-6</a:t>
            </a:r>
            <a:r>
              <a:rPr lang="en-GB" b="0" i="0" u="none" strike="noStrike">
                <a:solidFill>
                  <a:srgbClr val="212529"/>
                </a:solidFill>
                <a:effectLst/>
                <a:latin typeface="system-ui"/>
              </a:rPr>
              <a:t>.</a:t>
            </a:r>
          </a:p>
          <a:p>
            <a:pPr algn="l"/>
            <a:r>
              <a:rPr lang="en-GB" b="0" i="0" u="none" strike="noStrike">
                <a:solidFill>
                  <a:srgbClr val="212529"/>
                </a:solidFill>
                <a:effectLst/>
                <a:latin typeface="system-ui"/>
              </a:rPr>
              <a:t>The Transport Layer handles the transmission, reception, and the transport of data that is provided by the Communication Layer. </a:t>
            </a:r>
          </a:p>
          <a:p>
            <a:pPr algn="l"/>
            <a:r>
              <a:rPr lang="en-GB" b="0" i="0" u="none" strike="noStrike">
                <a:solidFill>
                  <a:srgbClr val="212529"/>
                </a:solidFill>
                <a:effectLst/>
                <a:latin typeface="system-ui"/>
              </a:rPr>
              <a:t>To survive the loss of the Transport Layer connections (e.g. TCP connections) and resume with a new connection, the Communication Layer is responsible for re-establishing the Transport Layer connection without interrupting the logical </a:t>
            </a:r>
            <a:r>
              <a:rPr lang="en-GB" b="0" i="1" u="none" strike="noStrike">
                <a:solidFill>
                  <a:srgbClr val="0D6EFD"/>
                </a:solidFill>
                <a:effectLst/>
                <a:latin typeface="system-ui"/>
                <a:hlinkClick r:id="rId10"/>
              </a:rPr>
              <a:t>Secure Channel</a:t>
            </a:r>
            <a:r>
              <a:rPr lang="en-GB" b="0" i="0" u="none" strike="noStrike">
                <a:solidFill>
                  <a:srgbClr val="212529"/>
                </a:solidFill>
                <a:effectLst/>
                <a:latin typeface="system-ui"/>
              </a:rPr>
              <a:t>.</a:t>
            </a:r>
          </a:p>
          <a:p>
            <a:pPr algn="l"/>
            <a:r>
              <a:rPr lang="en-GB" b="0" i="0" u="none" strike="noStrike">
                <a:solidFill>
                  <a:srgbClr val="212529"/>
                </a:solidFill>
                <a:effectLst/>
                <a:latin typeface="system-ui"/>
              </a:rPr>
              <a:t>The transport layer can also be used to implement </a:t>
            </a:r>
            <a:r>
              <a:rPr lang="en-GB" b="0" i="1" u="none" strike="noStrike">
                <a:solidFill>
                  <a:srgbClr val="0D6EFD"/>
                </a:solidFill>
                <a:effectLst/>
                <a:latin typeface="system-ui"/>
                <a:hlinkClick r:id="rId16"/>
              </a:rPr>
              <a:t>Confidentiality</a:t>
            </a:r>
            <a:r>
              <a:rPr lang="en-GB" b="0" i="0" u="none" strike="noStrike">
                <a:solidFill>
                  <a:srgbClr val="212529"/>
                </a:solidFill>
                <a:effectLst/>
                <a:latin typeface="system-ui"/>
              </a:rPr>
              <a:t> and </a:t>
            </a:r>
            <a:r>
              <a:rPr lang="en-GB" b="0" i="1" u="none" strike="noStrike">
                <a:solidFill>
                  <a:srgbClr val="0D6EFD"/>
                </a:solidFill>
                <a:effectLst/>
                <a:latin typeface="system-ui"/>
                <a:hlinkClick r:id="rId24"/>
              </a:rPr>
              <a:t>Integrity </a:t>
            </a:r>
            <a:r>
              <a:rPr lang="en-GB" b="0" i="0" u="none" strike="noStrike">
                <a:solidFill>
                  <a:srgbClr val="212529"/>
                </a:solidFill>
                <a:effectLst/>
                <a:latin typeface="system-ui"/>
              </a:rPr>
              <a:t>by using HTTPS as described in </a:t>
            </a:r>
            <a:r>
              <a:rPr lang="en-GB" b="0" i="0" u="none" strike="noStrike">
                <a:solidFill>
                  <a:srgbClr val="0D6EFD"/>
                </a:solidFill>
                <a:effectLst/>
                <a:latin typeface="system-ui"/>
                <a:hlinkClick r:id="rId22"/>
              </a:rPr>
              <a:t>OPC 10000-6</a:t>
            </a:r>
            <a:r>
              <a:rPr lang="en-GB" b="0" i="0" u="none" strike="noStrike">
                <a:solidFill>
                  <a:srgbClr val="212529"/>
                </a:solidFill>
                <a:effectLst/>
                <a:latin typeface="system-ui"/>
              </a:rPr>
              <a:t>. It is important to note that HTTPS certificates can be (and often are) shared by multiple applications on a platform and that they can be compromised outside of the OPC UA usage of them. All applications on the platform that use the same shared certificate have the same settings, such as disabling of SSLv2.</a:t>
            </a:r>
          </a:p>
          <a:p>
            <a:pPr algn="l"/>
            <a:r>
              <a:rPr lang="en-GB" b="0" i="0" u="none" strike="noStrike">
                <a:solidFill>
                  <a:srgbClr val="212529"/>
                </a:solidFill>
                <a:effectLst/>
                <a:latin typeface="system-ui"/>
              </a:rPr>
              <a:t>OPC UA provides a session-less </a:t>
            </a:r>
            <a:r>
              <a:rPr lang="en-GB" b="0" i="1" u="none" strike="noStrike">
                <a:solidFill>
                  <a:srgbClr val="0D6EFD"/>
                </a:solidFill>
                <a:effectLst/>
                <a:latin typeface="system-ui"/>
                <a:hlinkClick r:id="rId25"/>
              </a:rPr>
              <a:t>Service</a:t>
            </a:r>
            <a:r>
              <a:rPr lang="en-GB" b="0" i="0" u="none" strike="noStrike">
                <a:solidFill>
                  <a:srgbClr val="212529"/>
                </a:solidFill>
                <a:effectLst/>
                <a:latin typeface="system-ui"/>
              </a:rPr>
              <a:t> invocation (see </a:t>
            </a:r>
            <a:r>
              <a:rPr lang="en-GB" b="0" i="0" u="none" strike="noStrike">
                <a:solidFill>
                  <a:srgbClr val="0D6EFD"/>
                </a:solidFill>
                <a:effectLst/>
                <a:latin typeface="system-ui"/>
                <a:hlinkClick r:id="rId9"/>
              </a:rPr>
              <a:t>OPC 10000-4</a:t>
            </a:r>
            <a:r>
              <a:rPr lang="en-GB" b="0" i="0" u="none" strike="noStrike">
                <a:solidFill>
                  <a:srgbClr val="212529"/>
                </a:solidFill>
                <a:effectLst/>
                <a:latin typeface="system-ui"/>
              </a:rPr>
              <a:t> overview and see </a:t>
            </a:r>
            <a:r>
              <a:rPr lang="en-GB" b="0" i="0" u="none" strike="noStrike">
                <a:solidFill>
                  <a:srgbClr val="0D6EFD"/>
                </a:solidFill>
                <a:effectLst/>
                <a:latin typeface="system-ui"/>
                <a:hlinkClick r:id="rId22"/>
              </a:rPr>
              <a:t>OPC 10000-6</a:t>
            </a:r>
            <a:r>
              <a:rPr lang="en-GB" b="0" i="0" u="none" strike="noStrike">
                <a:solidFill>
                  <a:srgbClr val="212529"/>
                </a:solidFill>
                <a:effectLst/>
                <a:latin typeface="system-ui"/>
              </a:rPr>
              <a:t> for details). The session-less communication provides </a:t>
            </a:r>
            <a:r>
              <a:rPr lang="en-GB" b="0" i="1" u="none" strike="noStrike">
                <a:solidFill>
                  <a:srgbClr val="0D6EFD"/>
                </a:solidFill>
                <a:effectLst/>
                <a:latin typeface="system-ui"/>
                <a:hlinkClick r:id="rId26"/>
              </a:rPr>
              <a:t>User Authentication. </a:t>
            </a:r>
            <a:r>
              <a:rPr lang="en-GB" b="0" i="0" u="none" strike="noStrike">
                <a:solidFill>
                  <a:srgbClr val="212529"/>
                </a:solidFill>
                <a:effectLst/>
                <a:latin typeface="system-ui"/>
              </a:rPr>
              <a:t>The communication channel provides </a:t>
            </a:r>
            <a:r>
              <a:rPr lang="en-GB" b="0" i="1" u="none" strike="noStrike">
                <a:solidFill>
                  <a:srgbClr val="0D6EFD"/>
                </a:solidFill>
                <a:effectLst/>
                <a:latin typeface="system-ui"/>
                <a:hlinkClick r:id="rId16"/>
              </a:rPr>
              <a:t>Confidentiality</a:t>
            </a:r>
            <a:r>
              <a:rPr lang="en-GB" b="0" i="0" u="none" strike="noStrike">
                <a:solidFill>
                  <a:srgbClr val="212529"/>
                </a:solidFill>
                <a:effectLst/>
                <a:latin typeface="system-ui"/>
              </a:rPr>
              <a:t> and </a:t>
            </a:r>
            <a:r>
              <a:rPr lang="en-GB" b="0" i="1" u="none" strike="noStrike">
                <a:solidFill>
                  <a:srgbClr val="0D6EFD"/>
                </a:solidFill>
                <a:effectLst/>
                <a:latin typeface="system-ui"/>
                <a:hlinkClick r:id="rId27"/>
              </a:rPr>
              <a:t>Integrity.</a:t>
            </a:r>
            <a:r>
              <a:rPr lang="en-GB" b="0" i="0" u="none" strike="noStrike">
                <a:solidFill>
                  <a:srgbClr val="212529"/>
                </a:solidFill>
                <a:effectLst/>
                <a:latin typeface="system-ui"/>
              </a:rPr>
              <a:t> The communication channel might be an OPC UA Secure channel (without a session). It might be a communication channel, such as HTTPS, which relies on transport protocols to provide security. In addition, </a:t>
            </a:r>
            <a:r>
              <a:rPr lang="en-GB" b="0" i="1" u="none" strike="noStrike">
                <a:solidFill>
                  <a:srgbClr val="0D6EFD"/>
                </a:solidFill>
                <a:effectLst/>
                <a:latin typeface="system-ui"/>
                <a:hlinkClick r:id="rId28"/>
              </a:rPr>
              <a:t>User</a:t>
            </a:r>
            <a:r>
              <a:rPr lang="en-GB" b="0" i="0" u="none" strike="noStrike">
                <a:solidFill>
                  <a:srgbClr val="212529"/>
                </a:solidFill>
                <a:effectLst/>
                <a:latin typeface="system-ui"/>
              </a:rPr>
              <a:t>  </a:t>
            </a:r>
            <a:r>
              <a:rPr lang="en-GB" b="0" i="1" u="none" strike="noStrike">
                <a:solidFill>
                  <a:srgbClr val="0D6EFD"/>
                </a:solidFill>
                <a:effectLst/>
                <a:latin typeface="system-ui"/>
                <a:hlinkClick r:id="rId6"/>
              </a:rPr>
              <a:t>Authentication</a:t>
            </a:r>
            <a:r>
              <a:rPr lang="en-GB" b="0" i="0" u="none" strike="noStrike">
                <a:solidFill>
                  <a:srgbClr val="212529"/>
                </a:solidFill>
                <a:effectLst/>
                <a:latin typeface="system-ui"/>
              </a:rPr>
              <a:t> and/or </a:t>
            </a:r>
            <a:r>
              <a:rPr lang="en-GB" b="0" i="1" u="none" strike="noStrike">
                <a:solidFill>
                  <a:srgbClr val="0D6EFD"/>
                </a:solidFill>
                <a:effectLst/>
                <a:latin typeface="system-ui"/>
                <a:hlinkClick r:id="rId29"/>
              </a:rPr>
              <a:t>Application</a:t>
            </a:r>
            <a:r>
              <a:rPr lang="en-GB" b="0" i="0" u="none" strike="noStrike">
                <a:solidFill>
                  <a:srgbClr val="212529"/>
                </a:solidFill>
                <a:effectLst/>
                <a:latin typeface="system-ui"/>
              </a:rPr>
              <a:t>  </a:t>
            </a:r>
            <a:r>
              <a:rPr lang="en-GB" b="0" i="1" u="none" strike="noStrike">
                <a:solidFill>
                  <a:srgbClr val="0D6EFD"/>
                </a:solidFill>
                <a:effectLst/>
                <a:latin typeface="system-ui"/>
                <a:hlinkClick r:id="rId6"/>
              </a:rPr>
              <a:t>Authentication</a:t>
            </a:r>
            <a:r>
              <a:rPr lang="en-GB" b="0" i="0" u="none" strike="noStrike">
                <a:solidFill>
                  <a:srgbClr val="212529"/>
                </a:solidFill>
                <a:effectLst/>
                <a:latin typeface="system-ui"/>
              </a:rPr>
              <a:t>can also be established by the use of an </a:t>
            </a:r>
            <a:r>
              <a:rPr lang="en-GB" b="0" i="1" u="none" strike="noStrike">
                <a:solidFill>
                  <a:srgbClr val="0D6EFD"/>
                </a:solidFill>
                <a:effectLst/>
                <a:latin typeface="system-ui"/>
                <a:hlinkClick r:id="rId30"/>
              </a:rPr>
              <a:t>Access</a:t>
            </a:r>
            <a:r>
              <a:rPr lang="en-GB" b="0" i="0" u="none" strike="noStrike">
                <a:solidFill>
                  <a:srgbClr val="212529"/>
                </a:solidFill>
                <a:effectLst/>
                <a:latin typeface="system-ui"/>
              </a:rPr>
              <a:t>  </a:t>
            </a:r>
            <a:r>
              <a:rPr lang="en-GB" b="0" i="1" u="none" strike="noStrike">
                <a:solidFill>
                  <a:srgbClr val="0D6EFD"/>
                </a:solidFill>
                <a:effectLst/>
                <a:latin typeface="system-ui"/>
                <a:hlinkClick r:id="rId31"/>
              </a:rPr>
              <a:t>Token</a:t>
            </a:r>
            <a:r>
              <a:rPr lang="en-GB" b="0" i="0" u="none" strike="noStrike">
                <a:solidFill>
                  <a:srgbClr val="212529"/>
                </a:solidFill>
                <a:effectLst/>
                <a:latin typeface="system-ui"/>
              </a:rPr>
              <a:t> which is obtained from an </a:t>
            </a:r>
            <a:r>
              <a:rPr lang="en-GB" b="0" i="1" u="none" strike="noStrike">
                <a:solidFill>
                  <a:srgbClr val="0D6EFD"/>
                </a:solidFill>
                <a:effectLst/>
                <a:latin typeface="system-ui"/>
                <a:hlinkClick r:id="rId32"/>
              </a:rPr>
              <a:t>AuthorizationService </a:t>
            </a:r>
            <a:r>
              <a:rPr lang="en-GB" b="0" i="0" u="none" strike="noStrike">
                <a:solidFill>
                  <a:srgbClr val="212529"/>
                </a:solidFill>
                <a:effectLst/>
                <a:latin typeface="system-ui"/>
              </a:rPr>
              <a:t>(see </a:t>
            </a:r>
            <a:r>
              <a:rPr lang="en-GB" b="0" i="0" u="none" strike="noStrike">
                <a:solidFill>
                  <a:srgbClr val="0D6EFD"/>
                </a:solidFill>
                <a:effectLst/>
                <a:latin typeface="system-ui"/>
                <a:hlinkClick r:id="rId22"/>
              </a:rPr>
              <a:t>OPC 10000-6</a:t>
            </a:r>
            <a:r>
              <a:rPr lang="en-GB" b="0" i="0" u="none" strike="noStrike">
                <a:solidFill>
                  <a:srgbClr val="212529"/>
                </a:solidFill>
                <a:effectLst/>
                <a:latin typeface="system-ui"/>
              </a:rPr>
              <a:t> for details).</a:t>
            </a:r>
          </a:p>
          <a:p>
            <a:pPr algn="l"/>
            <a:r>
              <a:rPr lang="en-GB" b="0" i="0" u="none" strike="noStrike">
                <a:solidFill>
                  <a:srgbClr val="212529"/>
                </a:solidFill>
                <a:effectLst/>
                <a:latin typeface="system-ui"/>
              </a:rPr>
              <a:t>Additional communication mappings are described in </a:t>
            </a:r>
            <a:r>
              <a:rPr lang="en-GB" b="0" i="0" u="none" strike="noStrike">
                <a:solidFill>
                  <a:srgbClr val="0D6EFD"/>
                </a:solidFill>
                <a:effectLst/>
                <a:latin typeface="system-ui"/>
                <a:hlinkClick r:id="rId22"/>
              </a:rPr>
              <a:t>OPC 10000-6</a:t>
            </a:r>
            <a:r>
              <a:rPr lang="en-GB" b="0" i="0" u="none" strike="noStrike">
                <a:solidFill>
                  <a:srgbClr val="212529"/>
                </a:solidFill>
                <a:effectLst/>
                <a:latin typeface="system-ui"/>
              </a:rPr>
              <a:t>. These mappings may rely on transport protocols to provide </a:t>
            </a:r>
            <a:r>
              <a:rPr lang="en-GB" b="0" i="1" u="none" strike="noStrike">
                <a:solidFill>
                  <a:srgbClr val="0D6EFD"/>
                </a:solidFill>
                <a:effectLst/>
                <a:latin typeface="system-ui"/>
                <a:hlinkClick r:id="rId16"/>
              </a:rPr>
              <a:t>Confidentiality</a:t>
            </a:r>
            <a:r>
              <a:rPr lang="en-GB" b="0" i="0" u="none" strike="noStrike">
                <a:solidFill>
                  <a:srgbClr val="212529"/>
                </a:solidFill>
                <a:effectLst/>
                <a:latin typeface="system-ui"/>
              </a:rPr>
              <a:t> and </a:t>
            </a:r>
            <a:r>
              <a:rPr lang="en-GB" b="0" i="1" u="none" strike="noStrike">
                <a:solidFill>
                  <a:srgbClr val="0D6EFD"/>
                </a:solidFill>
                <a:effectLst/>
                <a:latin typeface="system-ui"/>
                <a:hlinkClick r:id="rId33"/>
              </a:rPr>
              <a:t>Integrity. </a:t>
            </a:r>
            <a:r>
              <a:rPr lang="en-GB" b="0" i="0" u="none" strike="noStrike">
                <a:solidFill>
                  <a:srgbClr val="212529"/>
                </a:solidFill>
                <a:effectLst/>
                <a:latin typeface="system-ui"/>
              </a:rPr>
              <a:t>One example is Websockets, which utilizes HTTPS transport layer security to provide </a:t>
            </a:r>
            <a:r>
              <a:rPr lang="en-GB" b="0" i="1" u="none" strike="noStrike">
                <a:solidFill>
                  <a:srgbClr val="0D6EFD"/>
                </a:solidFill>
                <a:effectLst/>
                <a:latin typeface="system-ui"/>
                <a:hlinkClick r:id="rId16"/>
              </a:rPr>
              <a:t>Confidentiality</a:t>
            </a:r>
            <a:r>
              <a:rPr lang="en-GB" b="0" i="0" u="none" strike="noStrike">
                <a:solidFill>
                  <a:srgbClr val="212529"/>
                </a:solidFill>
                <a:effectLst/>
                <a:latin typeface="system-ui"/>
              </a:rPr>
              <a:t> and </a:t>
            </a:r>
            <a:r>
              <a:rPr lang="en-GB" b="0" i="1" u="none" strike="noStrike">
                <a:solidFill>
                  <a:srgbClr val="0D6EFD"/>
                </a:solidFill>
                <a:effectLst/>
                <a:latin typeface="system-ui"/>
                <a:hlinkClick r:id="rId17"/>
              </a:rPr>
              <a:t>Integrity</a:t>
            </a:r>
            <a:r>
              <a:rPr lang="en-GB" b="0" i="0" u="none" strike="noStrike">
                <a:solidFill>
                  <a:srgbClr val="212529"/>
                </a:solidFill>
                <a:effectLst/>
                <a:latin typeface="system-ui"/>
              </a:rPr>
              <a:t>.</a:t>
            </a:r>
          </a:p>
        </p:txBody>
      </p:sp>
      <p:sp>
        <p:nvSpPr>
          <p:cNvPr id="4" name="Slide Number Placeholder 3"/>
          <p:cNvSpPr>
            <a:spLocks noGrp="1"/>
          </p:cNvSpPr>
          <p:nvPr>
            <p:ph type="sldNum" sz="quarter" idx="5"/>
          </p:nvPr>
        </p:nvSpPr>
        <p:spPr/>
        <p:txBody>
          <a:bodyPr/>
          <a:lstStyle/>
          <a:p>
            <a:fld id="{2CF1C4C3-14CD-4B3B-B988-0FB0E9B9DC3A}" type="slidenum">
              <a:rPr lang="en-US" smtClean="0"/>
              <a:t>45</a:t>
            </a:fld>
            <a:endParaRPr lang="en-US"/>
          </a:p>
        </p:txBody>
      </p:sp>
    </p:spTree>
    <p:extLst>
      <p:ext uri="{BB962C8B-B14F-4D97-AF65-F5344CB8AC3E}">
        <p14:creationId xmlns:p14="http://schemas.microsoft.com/office/powerpoint/2010/main" val="3272493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O"/>
              <a:t>NIST pag. 30 table</a:t>
            </a:r>
          </a:p>
          <a:p>
            <a:endParaRPr lang="en-RO"/>
          </a:p>
          <a:p>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50</a:t>
            </a:fld>
            <a:endParaRPr lang="en-US"/>
          </a:p>
        </p:txBody>
      </p:sp>
    </p:spTree>
    <p:extLst>
      <p:ext uri="{BB962C8B-B14F-4D97-AF65-F5344CB8AC3E}">
        <p14:creationId xmlns:p14="http://schemas.microsoft.com/office/powerpoint/2010/main" val="3863749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8B973-3106-D7CC-DBFD-C6C281835D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5EDEB-F7B9-1939-A5D1-0F8D0110C8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4930B-9594-3DC0-BFF0-F581E4DC996B}"/>
              </a:ext>
            </a:extLst>
          </p:cNvPr>
          <p:cNvSpPr>
            <a:spLocks noGrp="1"/>
          </p:cNvSpPr>
          <p:nvPr>
            <p:ph type="body" idx="1"/>
          </p:nvPr>
        </p:nvSpPr>
        <p:spPr/>
        <p:txBody>
          <a:bodyPr/>
          <a:lstStyle/>
          <a:p>
            <a:r>
              <a:rPr lang="en-RO"/>
              <a:t>NIST pag. 30 table</a:t>
            </a:r>
          </a:p>
          <a:p>
            <a:endParaRPr lang="en-RO"/>
          </a:p>
          <a:p>
            <a:endParaRPr lang="en-RO"/>
          </a:p>
        </p:txBody>
      </p:sp>
      <p:sp>
        <p:nvSpPr>
          <p:cNvPr id="4" name="Slide Number Placeholder 3">
            <a:extLst>
              <a:ext uri="{FF2B5EF4-FFF2-40B4-BE49-F238E27FC236}">
                <a16:creationId xmlns:a16="http://schemas.microsoft.com/office/drawing/2014/main" id="{B38AAA0B-5A3F-9B0C-79FC-938914987694}"/>
              </a:ext>
            </a:extLst>
          </p:cNvPr>
          <p:cNvSpPr>
            <a:spLocks noGrp="1"/>
          </p:cNvSpPr>
          <p:nvPr>
            <p:ph type="sldNum" sz="quarter" idx="5"/>
          </p:nvPr>
        </p:nvSpPr>
        <p:spPr/>
        <p:txBody>
          <a:bodyPr/>
          <a:lstStyle/>
          <a:p>
            <a:fld id="{2CF1C4C3-14CD-4B3B-B988-0FB0E9B9DC3A}" type="slidenum">
              <a:rPr lang="en-US" smtClean="0"/>
              <a:t>51</a:t>
            </a:fld>
            <a:endParaRPr lang="en-US"/>
          </a:p>
        </p:txBody>
      </p:sp>
    </p:spTree>
    <p:extLst>
      <p:ext uri="{BB962C8B-B14F-4D97-AF65-F5344CB8AC3E}">
        <p14:creationId xmlns:p14="http://schemas.microsoft.com/office/powerpoint/2010/main" val="4260700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6DB7E-E609-F9A1-ECDC-4EBBF9EDB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6B63B-57AE-6897-2B97-4C1A5411D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1FEDC9-6726-085A-8FBF-625BD6AFB402}"/>
              </a:ext>
            </a:extLst>
          </p:cNvPr>
          <p:cNvSpPr>
            <a:spLocks noGrp="1"/>
          </p:cNvSpPr>
          <p:nvPr>
            <p:ph type="body" idx="1"/>
          </p:nvPr>
        </p:nvSpPr>
        <p:spPr/>
        <p:txBody>
          <a:bodyPr/>
          <a:lstStyle/>
          <a:p>
            <a:r>
              <a:rPr lang="en-RO"/>
              <a:t>NIST pag. 30 table</a:t>
            </a:r>
          </a:p>
          <a:p>
            <a:endParaRPr lang="en-RO"/>
          </a:p>
          <a:p>
            <a:endParaRPr lang="en-RO"/>
          </a:p>
        </p:txBody>
      </p:sp>
      <p:sp>
        <p:nvSpPr>
          <p:cNvPr id="4" name="Slide Number Placeholder 3">
            <a:extLst>
              <a:ext uri="{FF2B5EF4-FFF2-40B4-BE49-F238E27FC236}">
                <a16:creationId xmlns:a16="http://schemas.microsoft.com/office/drawing/2014/main" id="{BADE1199-6C74-4511-44E5-9BE615E718F8}"/>
              </a:ext>
            </a:extLst>
          </p:cNvPr>
          <p:cNvSpPr>
            <a:spLocks noGrp="1"/>
          </p:cNvSpPr>
          <p:nvPr>
            <p:ph type="sldNum" sz="quarter" idx="5"/>
          </p:nvPr>
        </p:nvSpPr>
        <p:spPr/>
        <p:txBody>
          <a:bodyPr/>
          <a:lstStyle/>
          <a:p>
            <a:fld id="{2CF1C4C3-14CD-4B3B-B988-0FB0E9B9DC3A}" type="slidenum">
              <a:rPr lang="en-US" smtClean="0"/>
              <a:t>52</a:t>
            </a:fld>
            <a:endParaRPr lang="en-US"/>
          </a:p>
        </p:txBody>
      </p:sp>
    </p:spTree>
    <p:extLst>
      <p:ext uri="{BB962C8B-B14F-4D97-AF65-F5344CB8AC3E}">
        <p14:creationId xmlns:p14="http://schemas.microsoft.com/office/powerpoint/2010/main" val="3780272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034"/>
              </a:lnSpc>
              <a:buFont typeface="Arial" panose="020B0604020202020204" pitchFamily="34" charset="0"/>
              <a:buChar char="•"/>
            </a:pPr>
            <a:r>
              <a:rPr lang="en-GB" b="0" i="0" u="none" strike="noStrike">
                <a:solidFill>
                  <a:srgbClr val="1B1B1B"/>
                </a:solidFill>
                <a:effectLst/>
                <a:latin typeface="Source Sans Pro Web"/>
              </a:rPr>
              <a:t>We must </a:t>
            </a:r>
            <a:r>
              <a:rPr lang="en-GB" b="1" i="0" u="none" strike="noStrike">
                <a:solidFill>
                  <a:srgbClr val="1B1B1B"/>
                </a:solidFill>
                <a:effectLst/>
                <a:latin typeface="Source Sans Pro Web"/>
              </a:rPr>
              <a:t>defend ICS environments</a:t>
            </a:r>
            <a:r>
              <a:rPr lang="en-GB" b="0" i="0" u="none" strike="noStrike">
                <a:solidFill>
                  <a:srgbClr val="1B1B1B"/>
                </a:solidFill>
                <a:effectLst/>
                <a:latin typeface="Source Sans Pro Web"/>
              </a:rPr>
              <a:t> against the most urgent threats.</a:t>
            </a:r>
          </a:p>
          <a:p>
            <a:pPr algn="l">
              <a:lnSpc>
                <a:spcPts val="2034"/>
              </a:lnSpc>
              <a:buFont typeface="Arial" panose="020B0604020202020204" pitchFamily="34" charset="0"/>
              <a:buChar char="•"/>
            </a:pPr>
            <a:r>
              <a:rPr lang="en-GB" b="1" i="0" u="none" strike="noStrike">
                <a:solidFill>
                  <a:srgbClr val="1B1B1B"/>
                </a:solidFill>
                <a:effectLst/>
                <a:latin typeface="Source Sans Pro Web"/>
              </a:rPr>
              <a:t>Find and defeat adversaries</a:t>
            </a:r>
            <a:r>
              <a:rPr lang="en-GB" b="0" i="0" u="none" strike="noStrike">
                <a:solidFill>
                  <a:srgbClr val="1B1B1B"/>
                </a:solidFill>
                <a:effectLst/>
                <a:latin typeface="Source Sans Pro Web"/>
              </a:rPr>
              <a:t> before they cause harm. CISA and its partners will work together to improve visibility in OT environments so that we identify and defeat malicious activity quickly before it causes wide-spread harm.</a:t>
            </a:r>
          </a:p>
          <a:p>
            <a:pPr algn="l">
              <a:lnSpc>
                <a:spcPts val="2034"/>
              </a:lnSpc>
              <a:buFont typeface="Arial" panose="020B0604020202020204" pitchFamily="34" charset="0"/>
              <a:buChar char="•"/>
            </a:pPr>
            <a:r>
              <a:rPr lang="en-GB" b="0" i="0" u="none" strike="noStrike">
                <a:solidFill>
                  <a:srgbClr val="1B1B1B"/>
                </a:solidFill>
                <a:effectLst/>
                <a:latin typeface="Source Sans Pro Web"/>
              </a:rPr>
              <a:t>We must </a:t>
            </a:r>
            <a:r>
              <a:rPr lang="en-GB" b="1" i="0" u="none" strike="noStrike">
                <a:solidFill>
                  <a:srgbClr val="1B1B1B"/>
                </a:solidFill>
                <a:effectLst/>
                <a:latin typeface="Source Sans Pro Web"/>
              </a:rPr>
              <a:t>equip critical infrastructure owners and operators and cyber defenders</a:t>
            </a:r>
            <a:r>
              <a:rPr lang="en-GB" b="0" i="0" u="none" strike="noStrike">
                <a:solidFill>
                  <a:srgbClr val="1B1B1B"/>
                </a:solidFill>
                <a:effectLst/>
                <a:latin typeface="Source Sans Pro Web"/>
              </a:rPr>
              <a:t> with the technologies and tools required to dramatically raise adversary time, costs, and technical barriers.</a:t>
            </a:r>
          </a:p>
          <a:p>
            <a:pPr algn="l">
              <a:lnSpc>
                <a:spcPts val="2034"/>
              </a:lnSpc>
              <a:buFont typeface="Arial" panose="020B0604020202020204" pitchFamily="34" charset="0"/>
              <a:buChar char="•"/>
            </a:pPr>
            <a:r>
              <a:rPr lang="en-GB" b="0" i="0" u="none" strike="noStrike">
                <a:solidFill>
                  <a:srgbClr val="1B1B1B"/>
                </a:solidFill>
                <a:effectLst/>
                <a:latin typeface="Source Sans Pro Web"/>
              </a:rPr>
              <a:t>Finally, we must </a:t>
            </a:r>
            <a:r>
              <a:rPr lang="en-GB" b="1" i="0" u="none" strike="noStrike">
                <a:solidFill>
                  <a:srgbClr val="1B1B1B"/>
                </a:solidFill>
                <a:effectLst/>
                <a:latin typeface="Source Sans Pro Web"/>
              </a:rPr>
              <a:t>sustain operational resilience</a:t>
            </a:r>
            <a:r>
              <a:rPr lang="en-GB" b="0" i="0" u="none" strike="noStrike">
                <a:solidFill>
                  <a:srgbClr val="1B1B1B"/>
                </a:solidFill>
                <a:effectLst/>
                <a:latin typeface="Source Sans Pro Web"/>
              </a:rPr>
              <a:t> by addressing systemic weaknesses to better enable control systems to withstand cyber incidents with minimal impact to critical infrastructure.</a:t>
            </a:r>
          </a:p>
          <a:p>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54</a:t>
            </a:fld>
            <a:endParaRPr lang="en-US"/>
          </a:p>
        </p:txBody>
      </p:sp>
    </p:spTree>
    <p:extLst>
      <p:ext uri="{BB962C8B-B14F-4D97-AF65-F5344CB8AC3E}">
        <p14:creationId xmlns:p14="http://schemas.microsoft.com/office/powerpoint/2010/main" val="3692325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0000"/>
                </a:solidFill>
                <a:effectLst/>
                <a:latin typeface="Helvetica" pitchFamily="2" charset="0"/>
              </a:rPr>
              <a:t>The NIST Cybersecurity Framework (CSF) 2.0 provides guidance to industry, government</a:t>
            </a:r>
          </a:p>
          <a:p>
            <a:r>
              <a:rPr lang="en-GB">
                <a:solidFill>
                  <a:srgbClr val="000000"/>
                </a:solidFill>
                <a:effectLst/>
                <a:latin typeface="Helvetica" pitchFamily="2" charset="0"/>
              </a:rPr>
              <a:t>agencies, and other organizations to manage cybersecurity risks. It offers a taxonomy of high-</a:t>
            </a:r>
          </a:p>
          <a:p>
            <a:r>
              <a:rPr lang="en-GB">
                <a:solidFill>
                  <a:srgbClr val="000000"/>
                </a:solidFill>
                <a:effectLst/>
                <a:latin typeface="Helvetica" pitchFamily="2" charset="0"/>
              </a:rPr>
              <a:t>level cybersecurity outcomes that can be used by any organization — regardless of its size,</a:t>
            </a:r>
          </a:p>
          <a:p>
            <a:r>
              <a:rPr lang="en-GB">
                <a:solidFill>
                  <a:srgbClr val="000000"/>
                </a:solidFill>
                <a:effectLst/>
                <a:latin typeface="Helvetica" pitchFamily="2" charset="0"/>
              </a:rPr>
              <a:t>sector, or maturity — to better understand, assess, prioritize, and communicate its</a:t>
            </a:r>
          </a:p>
          <a:p>
            <a:r>
              <a:rPr lang="en-GB">
                <a:solidFill>
                  <a:srgbClr val="000000"/>
                </a:solidFill>
                <a:effectLst/>
                <a:latin typeface="Helvetica" pitchFamily="2" charset="0"/>
              </a:rPr>
              <a:t>cybersecurity efforts. The CSF does not prescribe how outcomes should be achieved. Rather, it</a:t>
            </a:r>
          </a:p>
          <a:p>
            <a:r>
              <a:rPr lang="en-GB">
                <a:solidFill>
                  <a:srgbClr val="000000"/>
                </a:solidFill>
                <a:effectLst/>
                <a:latin typeface="Helvetica" pitchFamily="2" charset="0"/>
              </a:rPr>
              <a:t>links to online resources that provide additional guidance on practices and controls that could</a:t>
            </a:r>
          </a:p>
          <a:p>
            <a:r>
              <a:rPr lang="en-GB">
                <a:solidFill>
                  <a:srgbClr val="000000"/>
                </a:solidFill>
                <a:effectLst/>
                <a:latin typeface="Helvetica" pitchFamily="2" charset="0"/>
              </a:rPr>
              <a:t>be used to achieve those outcomes. This document describes CSF 2.0, its components, and</a:t>
            </a:r>
          </a:p>
          <a:p>
            <a:r>
              <a:rPr lang="en-GB">
                <a:solidFill>
                  <a:srgbClr val="000000"/>
                </a:solidFill>
                <a:effectLst/>
                <a:latin typeface="Helvetica" pitchFamily="2" charset="0"/>
              </a:rPr>
              <a:t>some of the many ways that it can be used.</a:t>
            </a:r>
          </a:p>
          <a:p>
            <a:endParaRPr lang="en-RO"/>
          </a:p>
          <a:p>
            <a:r>
              <a:rPr lang="en-GB"/>
              <a:t>https://www.nist.gov/cyberframework</a:t>
            </a:r>
            <a:r>
              <a:rPr lang="en-RO"/>
              <a:t> </a:t>
            </a:r>
          </a:p>
        </p:txBody>
      </p:sp>
      <p:sp>
        <p:nvSpPr>
          <p:cNvPr id="4" name="Slide Number Placeholder 3"/>
          <p:cNvSpPr>
            <a:spLocks noGrp="1"/>
          </p:cNvSpPr>
          <p:nvPr>
            <p:ph type="sldNum" sz="quarter" idx="5"/>
          </p:nvPr>
        </p:nvSpPr>
        <p:spPr/>
        <p:txBody>
          <a:bodyPr/>
          <a:lstStyle/>
          <a:p>
            <a:fld id="{2CF1C4C3-14CD-4B3B-B988-0FB0E9B9DC3A}" type="slidenum">
              <a:rPr lang="en-US" smtClean="0"/>
              <a:t>59</a:t>
            </a:fld>
            <a:endParaRPr lang="en-US"/>
          </a:p>
        </p:txBody>
      </p:sp>
    </p:spTree>
    <p:extLst>
      <p:ext uri="{BB962C8B-B14F-4D97-AF65-F5344CB8AC3E}">
        <p14:creationId xmlns:p14="http://schemas.microsoft.com/office/powerpoint/2010/main" val="1841111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solidFill>
                  <a:srgbClr val="000000"/>
                </a:solidFill>
                <a:effectLst/>
                <a:latin typeface="Times New Roman" panose="02020603050405020304" pitchFamily="18" charset="0"/>
              </a:rPr>
              <a:t>Restrict logical access to the OT network, network activity, and systems.</a:t>
            </a:r>
            <a:r>
              <a:rPr lang="en-GB">
                <a:solidFill>
                  <a:srgbClr val="000000"/>
                </a:solidFill>
                <a:effectLst/>
                <a:latin typeface="Times New Roman" panose="02020603050405020304" pitchFamily="18" charset="0"/>
              </a:rPr>
              <a:t> This may</a:t>
            </a:r>
          </a:p>
          <a:p>
            <a:r>
              <a:rPr lang="en-GB">
                <a:solidFill>
                  <a:srgbClr val="000000"/>
                </a:solidFill>
                <a:effectLst/>
                <a:latin typeface="Times New Roman" panose="02020603050405020304" pitchFamily="18" charset="0"/>
              </a:rPr>
              <a:t>include using unidirectional gateways, utilizing a demilitarized zone (DMZ) network</a:t>
            </a:r>
          </a:p>
          <a:p>
            <a:r>
              <a:rPr lang="en-GB">
                <a:solidFill>
                  <a:srgbClr val="000000"/>
                </a:solidFill>
                <a:effectLst/>
                <a:latin typeface="Times New Roman" panose="02020603050405020304" pitchFamily="18" charset="0"/>
              </a:rPr>
              <a:t>architecture with firewalls to prevent network traffic from passing directly between the</a:t>
            </a:r>
          </a:p>
          <a:p>
            <a:r>
              <a:rPr lang="en-GB">
                <a:solidFill>
                  <a:srgbClr val="000000"/>
                </a:solidFill>
                <a:effectLst/>
                <a:latin typeface="Times New Roman" panose="02020603050405020304" pitchFamily="18" charset="0"/>
              </a:rPr>
              <a:t>corporate and OT networks, and having separate authentication mechanisms and</a:t>
            </a:r>
          </a:p>
          <a:p>
            <a:r>
              <a:rPr lang="en-GB">
                <a:solidFill>
                  <a:srgbClr val="000000"/>
                </a:solidFill>
                <a:effectLst/>
                <a:latin typeface="Times New Roman" panose="02020603050405020304" pitchFamily="18" charset="0"/>
              </a:rPr>
              <a:t>credentials for users of the corporate and OT networks. The OT system should also use a</a:t>
            </a:r>
          </a:p>
          <a:p>
            <a:r>
              <a:rPr lang="en-GB">
                <a:solidFill>
                  <a:srgbClr val="000000"/>
                </a:solidFill>
                <a:effectLst/>
                <a:latin typeface="Times New Roman" panose="02020603050405020304" pitchFamily="18" charset="0"/>
              </a:rPr>
              <a:t>network topology that has multiple layers, with the most critical communications</a:t>
            </a:r>
          </a:p>
          <a:p>
            <a:r>
              <a:rPr lang="en-GB">
                <a:solidFill>
                  <a:srgbClr val="000000"/>
                </a:solidFill>
                <a:effectLst/>
                <a:latin typeface="Times New Roman" panose="02020603050405020304" pitchFamily="18" charset="0"/>
              </a:rPr>
              <a:t>occurring in the most secure and reliable layer.</a:t>
            </a:r>
          </a:p>
          <a:p>
            <a:r>
              <a:rPr lang="en-GB">
                <a:solidFill>
                  <a:srgbClr val="000000"/>
                </a:solidFill>
                <a:effectLst/>
                <a:latin typeface="Helvetica" pitchFamily="2" charset="0"/>
              </a:rPr>
              <a:t>•</a:t>
            </a:r>
            <a:r>
              <a:rPr lang="en-GB">
                <a:solidFill>
                  <a:srgbClr val="000000"/>
                </a:solidFill>
                <a:effectLst/>
                <a:latin typeface="Arial" panose="020B0604020202020204" pitchFamily="34" charset="0"/>
              </a:rPr>
              <a:t> </a:t>
            </a:r>
            <a:r>
              <a:rPr lang="en-GB" b="1">
                <a:solidFill>
                  <a:srgbClr val="000000"/>
                </a:solidFill>
                <a:effectLst/>
                <a:latin typeface="Times New Roman" panose="02020603050405020304" pitchFamily="18" charset="0"/>
              </a:rPr>
              <a:t>Restrict physical access to the OT network and devices. </a:t>
            </a:r>
            <a:r>
              <a:rPr lang="en-GB">
                <a:solidFill>
                  <a:srgbClr val="000000"/>
                </a:solidFill>
                <a:effectLst/>
                <a:latin typeface="Times New Roman" panose="02020603050405020304" pitchFamily="18" charset="0"/>
              </a:rPr>
              <a:t>Unauthorized physical access</a:t>
            </a:r>
          </a:p>
          <a:p>
            <a:r>
              <a:rPr lang="en-GB">
                <a:solidFill>
                  <a:srgbClr val="000000"/>
                </a:solidFill>
                <a:effectLst/>
                <a:latin typeface="Times New Roman" panose="02020603050405020304" pitchFamily="18" charset="0"/>
              </a:rPr>
              <a:t>to components can seriously disrupt the OT’s functionality. A combination of physical</a:t>
            </a:r>
          </a:p>
          <a:p>
            <a:r>
              <a:rPr lang="en-GB">
                <a:solidFill>
                  <a:srgbClr val="000000"/>
                </a:solidFill>
                <a:effectLst/>
                <a:latin typeface="Times New Roman" panose="02020603050405020304" pitchFamily="18" charset="0"/>
              </a:rPr>
              <a:t>access controls should be used, such as locks, card readers, and/or guards.</a:t>
            </a:r>
          </a:p>
          <a:p>
            <a:r>
              <a:rPr lang="en-GB">
                <a:solidFill>
                  <a:srgbClr val="000000"/>
                </a:solidFill>
                <a:effectLst/>
                <a:latin typeface="Helvetica" pitchFamily="2" charset="0"/>
              </a:rPr>
              <a:t>•</a:t>
            </a:r>
            <a:r>
              <a:rPr lang="en-GB">
                <a:solidFill>
                  <a:srgbClr val="000000"/>
                </a:solidFill>
                <a:effectLst/>
                <a:latin typeface="Arial" panose="020B0604020202020204" pitchFamily="34" charset="0"/>
              </a:rPr>
              <a:t> </a:t>
            </a:r>
            <a:r>
              <a:rPr lang="en-GB" b="1">
                <a:solidFill>
                  <a:srgbClr val="000000"/>
                </a:solidFill>
                <a:effectLst/>
                <a:latin typeface="Times New Roman" panose="02020603050405020304" pitchFamily="18" charset="0"/>
              </a:rPr>
              <a:t>Protect individual OT components from exploitation. </a:t>
            </a:r>
            <a:r>
              <a:rPr lang="en-GB">
                <a:solidFill>
                  <a:srgbClr val="000000"/>
                </a:solidFill>
                <a:effectLst/>
                <a:latin typeface="Times New Roman" panose="02020603050405020304" pitchFamily="18" charset="0"/>
              </a:rPr>
              <a:t>This includes deploying security</a:t>
            </a:r>
          </a:p>
          <a:p>
            <a:r>
              <a:rPr lang="en-GB">
                <a:solidFill>
                  <a:srgbClr val="000000"/>
                </a:solidFill>
                <a:effectLst/>
                <a:latin typeface="Times New Roman" panose="02020603050405020304" pitchFamily="18" charset="0"/>
              </a:rPr>
              <a:t>patches in as expeditious a manner as possible after testing them under field conditions,</a:t>
            </a:r>
          </a:p>
          <a:p>
            <a:r>
              <a:rPr lang="en-GB">
                <a:solidFill>
                  <a:srgbClr val="000000"/>
                </a:solidFill>
                <a:effectLst/>
                <a:latin typeface="Times New Roman" panose="02020603050405020304" pitchFamily="18" charset="0"/>
              </a:rPr>
              <a:t>disabling all unused ports and services and ensuring that they remain disabled, restricting</a:t>
            </a:r>
          </a:p>
          <a:p>
            <a:r>
              <a:rPr lang="en-GB">
                <a:solidFill>
                  <a:srgbClr val="000000"/>
                </a:solidFill>
                <a:effectLst/>
                <a:latin typeface="Times New Roman" panose="02020603050405020304" pitchFamily="18" charset="0"/>
              </a:rPr>
              <a:t>OT user privileges to only those that are required for each user’s role, tracking and</a:t>
            </a:r>
          </a:p>
          <a:p>
            <a:r>
              <a:rPr lang="en-GB">
                <a:solidFill>
                  <a:srgbClr val="000000"/>
                </a:solidFill>
                <a:effectLst/>
                <a:latin typeface="Times New Roman" panose="02020603050405020304" pitchFamily="18" charset="0"/>
              </a:rPr>
              <a:t>monitoring audit trails, and using security controls such as antivirus software and file</a:t>
            </a:r>
          </a:p>
          <a:p>
            <a:r>
              <a:rPr lang="en-GB">
                <a:solidFill>
                  <a:srgbClr val="000000"/>
                </a:solidFill>
                <a:effectLst/>
                <a:latin typeface="Times New Roman" panose="02020603050405020304" pitchFamily="18" charset="0"/>
              </a:rPr>
              <a:t>integrity checking software where technically feasible to prevent, deter, detect, and</a:t>
            </a:r>
          </a:p>
          <a:p>
            <a:r>
              <a:rPr lang="en-GB">
                <a:solidFill>
                  <a:srgbClr val="000000"/>
                </a:solidFill>
                <a:effectLst/>
                <a:latin typeface="Times New Roman" panose="02020603050405020304" pitchFamily="18" charset="0"/>
              </a:rPr>
              <a:t>mitigate malware. Keys of OT assets like programmable logic controllers (PLCs) and</a:t>
            </a:r>
          </a:p>
          <a:p>
            <a:r>
              <a:rPr lang="en-GB">
                <a:solidFill>
                  <a:srgbClr val="000000"/>
                </a:solidFill>
                <a:effectLst/>
                <a:latin typeface="Times New Roman" panose="02020603050405020304" pitchFamily="18" charset="0"/>
              </a:rPr>
              <a:t>safety systems should be in the “Run” position at all times unless they are being actively</a:t>
            </a:r>
          </a:p>
          <a:p>
            <a:r>
              <a:rPr lang="en-GB">
                <a:solidFill>
                  <a:srgbClr val="000000"/>
                </a:solidFill>
                <a:effectLst/>
                <a:latin typeface="Times New Roman" panose="02020603050405020304" pitchFamily="18" charset="0"/>
              </a:rPr>
              <a:t>programmed.</a:t>
            </a:r>
          </a:p>
          <a:p>
            <a:r>
              <a:rPr lang="en-GB">
                <a:solidFill>
                  <a:srgbClr val="000000"/>
                </a:solidFill>
                <a:effectLst/>
                <a:latin typeface="Helvetica" pitchFamily="2" charset="0"/>
              </a:rPr>
              <a:t>•</a:t>
            </a:r>
            <a:r>
              <a:rPr lang="en-GB">
                <a:solidFill>
                  <a:srgbClr val="000000"/>
                </a:solidFill>
                <a:effectLst/>
                <a:latin typeface="Arial" panose="020B0604020202020204" pitchFamily="34" charset="0"/>
              </a:rPr>
              <a:t> </a:t>
            </a:r>
            <a:r>
              <a:rPr lang="en-GB" b="1">
                <a:solidFill>
                  <a:srgbClr val="000000"/>
                </a:solidFill>
                <a:effectLst/>
                <a:latin typeface="Times New Roman" panose="02020603050405020304" pitchFamily="18" charset="0"/>
              </a:rPr>
              <a:t>Restrict unauthorized modification of data.</a:t>
            </a:r>
            <a:r>
              <a:rPr lang="en-GB">
                <a:solidFill>
                  <a:srgbClr val="000000"/>
                </a:solidFill>
                <a:effectLst/>
                <a:latin typeface="Times New Roman" panose="02020603050405020304" pitchFamily="18" charset="0"/>
              </a:rPr>
              <a:t> This includes data in all states (e.g., at rest,</a:t>
            </a:r>
          </a:p>
          <a:p>
            <a:r>
              <a:rPr lang="en-GB">
                <a:solidFill>
                  <a:srgbClr val="000000"/>
                </a:solidFill>
                <a:effectLst/>
                <a:latin typeface="Times New Roman" panose="02020603050405020304" pitchFamily="18" charset="0"/>
              </a:rPr>
              <a:t>in transit, in use) including data flows crossing network boundaries.</a:t>
            </a:r>
          </a:p>
          <a:p>
            <a:r>
              <a:rPr lang="en-GB">
                <a:solidFill>
                  <a:srgbClr val="000000"/>
                </a:solidFill>
                <a:effectLst/>
                <a:latin typeface="Helvetica" pitchFamily="2" charset="0"/>
              </a:rPr>
              <a:t>•</a:t>
            </a:r>
            <a:r>
              <a:rPr lang="en-GB">
                <a:solidFill>
                  <a:srgbClr val="000000"/>
                </a:solidFill>
                <a:effectLst/>
                <a:latin typeface="Arial" panose="020B0604020202020204" pitchFamily="34" charset="0"/>
              </a:rPr>
              <a:t> </a:t>
            </a:r>
            <a:r>
              <a:rPr lang="en-GB" b="1">
                <a:solidFill>
                  <a:srgbClr val="000000"/>
                </a:solidFill>
                <a:effectLst/>
                <a:latin typeface="Times New Roman" panose="02020603050405020304" pitchFamily="18" charset="0"/>
              </a:rPr>
              <a:t>Detect security events and incidents.</a:t>
            </a:r>
            <a:r>
              <a:rPr lang="en-GB">
                <a:solidFill>
                  <a:srgbClr val="000000"/>
                </a:solidFill>
                <a:effectLst/>
                <a:latin typeface="Times New Roman" panose="02020603050405020304" pitchFamily="18" charset="0"/>
              </a:rPr>
              <a:t> Detecting security events that have not yet</a:t>
            </a:r>
          </a:p>
          <a:p>
            <a:r>
              <a:rPr lang="en-GB">
                <a:solidFill>
                  <a:srgbClr val="000000"/>
                </a:solidFill>
                <a:effectLst/>
                <a:latin typeface="Times New Roman" panose="02020603050405020304" pitchFamily="18" charset="0"/>
              </a:rPr>
              <a:t>escalated into incidents can help defenders break the attack chain before attackers attain</a:t>
            </a:r>
          </a:p>
          <a:p>
            <a:r>
              <a:rPr lang="en-GB">
                <a:solidFill>
                  <a:srgbClr val="000000"/>
                </a:solidFill>
                <a:effectLst/>
                <a:latin typeface="Times New Roman" panose="02020603050405020304" pitchFamily="18" charset="0"/>
              </a:rPr>
              <a:t>their objectives. This includes the capability to detect failed OT components, unavailable</a:t>
            </a:r>
          </a:p>
          <a:p>
            <a:r>
              <a:rPr lang="en-GB">
                <a:solidFill>
                  <a:srgbClr val="000000"/>
                </a:solidFill>
                <a:effectLst/>
                <a:latin typeface="Times New Roman" panose="02020603050405020304" pitchFamily="18" charset="0"/>
              </a:rPr>
              <a:t>services, and exhausted resources that are important to provide proper and safe</a:t>
            </a:r>
          </a:p>
          <a:p>
            <a:r>
              <a:rPr lang="en-GB">
                <a:solidFill>
                  <a:srgbClr val="000000"/>
                </a:solidFill>
                <a:effectLst/>
                <a:latin typeface="Times New Roman" panose="02020603050405020304" pitchFamily="18" charset="0"/>
              </a:rPr>
              <a:t>functioning of the OT system.</a:t>
            </a:r>
          </a:p>
          <a:p>
            <a:r>
              <a:rPr lang="en-GB">
                <a:solidFill>
                  <a:srgbClr val="000000"/>
                </a:solidFill>
                <a:effectLst/>
                <a:latin typeface="Helvetica" pitchFamily="2" charset="0"/>
              </a:rPr>
              <a:t>•</a:t>
            </a:r>
            <a:r>
              <a:rPr lang="en-GB">
                <a:solidFill>
                  <a:srgbClr val="000000"/>
                </a:solidFill>
                <a:effectLst/>
                <a:latin typeface="Arial" panose="020B0604020202020204" pitchFamily="34" charset="0"/>
              </a:rPr>
              <a:t> </a:t>
            </a:r>
            <a:r>
              <a:rPr lang="en-GB" b="1">
                <a:solidFill>
                  <a:srgbClr val="000000"/>
                </a:solidFill>
                <a:effectLst/>
                <a:latin typeface="Times New Roman" panose="02020603050405020304" pitchFamily="18" charset="0"/>
              </a:rPr>
              <a:t>Maintain functionality during adverse conditions. </a:t>
            </a:r>
            <a:r>
              <a:rPr lang="en-GB">
                <a:solidFill>
                  <a:srgbClr val="000000"/>
                </a:solidFill>
                <a:effectLst/>
                <a:latin typeface="Times New Roman" panose="02020603050405020304" pitchFamily="18" charset="0"/>
              </a:rPr>
              <a:t>This involves designing the OT</a:t>
            </a:r>
          </a:p>
          <a:p>
            <a:r>
              <a:rPr lang="en-GB">
                <a:solidFill>
                  <a:srgbClr val="000000"/>
                </a:solidFill>
                <a:effectLst/>
                <a:latin typeface="Times New Roman" panose="02020603050405020304" pitchFamily="18" charset="0"/>
              </a:rPr>
              <a:t>system with the ability to ensure delivery of critical operations through disruption.</a:t>
            </a:r>
          </a:p>
          <a:p>
            <a:r>
              <a:rPr lang="en-GB">
                <a:solidFill>
                  <a:srgbClr val="000000"/>
                </a:solidFill>
                <a:effectLst/>
                <a:latin typeface="Times New Roman" panose="02020603050405020304" pitchFamily="18" charset="0"/>
              </a:rPr>
              <a:t>Critical components should have a redundant counterpart. Additionally, if a component</a:t>
            </a:r>
          </a:p>
          <a:p>
            <a:r>
              <a:rPr lang="en-GB">
                <a:solidFill>
                  <a:srgbClr val="000000"/>
                </a:solidFill>
                <a:effectLst/>
                <a:latin typeface="Times New Roman" panose="02020603050405020304" pitchFamily="18" charset="0"/>
              </a:rPr>
              <a:t>fails, it should fail in a manner that does not generate unnecessary traffic on the OT or</a:t>
            </a:r>
          </a:p>
          <a:p>
            <a:r>
              <a:rPr lang="en-GB">
                <a:solidFill>
                  <a:srgbClr val="000000"/>
                </a:solidFill>
                <a:effectLst/>
                <a:latin typeface="Times New Roman" panose="02020603050405020304" pitchFamily="18" charset="0"/>
              </a:rPr>
              <a:t>other networks nor causes another problem elsewhere, such as a cascading event. The OT</a:t>
            </a:r>
          </a:p>
          <a:p>
            <a:r>
              <a:rPr lang="en-GB">
                <a:solidFill>
                  <a:srgbClr val="000000"/>
                </a:solidFill>
                <a:effectLst/>
                <a:latin typeface="Times New Roman" panose="02020603050405020304" pitchFamily="18" charset="0"/>
              </a:rPr>
              <a:t>system should also allow for graceful degradation, such as moving from “normal</a:t>
            </a:r>
          </a:p>
          <a:p>
            <a:r>
              <a:rPr lang="en-GB">
                <a:solidFill>
                  <a:srgbClr val="000000"/>
                </a:solidFill>
                <a:effectLst/>
                <a:latin typeface="Times New Roman" panose="02020603050405020304" pitchFamily="18" charset="0"/>
              </a:rPr>
              <a:t>operation” with full automation to “emergency operation” with operators more involved</a:t>
            </a:r>
          </a:p>
          <a:p>
            <a:r>
              <a:rPr lang="en-GB">
                <a:solidFill>
                  <a:srgbClr val="000000"/>
                </a:solidFill>
                <a:effectLst/>
                <a:latin typeface="Times New Roman" panose="02020603050405020304" pitchFamily="18" charset="0"/>
              </a:rPr>
              <a:t>and less automation to “manual operation” with no automation.</a:t>
            </a:r>
          </a:p>
          <a:p>
            <a:r>
              <a:rPr lang="en-GB">
                <a:solidFill>
                  <a:srgbClr val="000000"/>
                </a:solidFill>
                <a:effectLst/>
                <a:latin typeface="Helvetica" pitchFamily="2" charset="0"/>
              </a:rPr>
              <a:t>•</a:t>
            </a:r>
            <a:r>
              <a:rPr lang="en-GB">
                <a:solidFill>
                  <a:srgbClr val="000000"/>
                </a:solidFill>
                <a:effectLst/>
                <a:latin typeface="Arial" panose="020B0604020202020204" pitchFamily="34" charset="0"/>
              </a:rPr>
              <a:t> </a:t>
            </a:r>
            <a:r>
              <a:rPr lang="en-GB" b="1">
                <a:solidFill>
                  <a:srgbClr val="000000"/>
                </a:solidFill>
                <a:effectLst/>
                <a:latin typeface="Times New Roman" panose="02020603050405020304" pitchFamily="18" charset="0"/>
              </a:rPr>
              <a:t>Restore and recover the system after an incident. </a:t>
            </a:r>
            <a:r>
              <a:rPr lang="en-GB">
                <a:solidFill>
                  <a:srgbClr val="000000"/>
                </a:solidFill>
                <a:effectLst/>
                <a:latin typeface="Times New Roman" panose="02020603050405020304" pitchFamily="18" charset="0"/>
              </a:rPr>
              <a:t>Incidents are inevitable, and an</a:t>
            </a:r>
          </a:p>
          <a:p>
            <a:r>
              <a:rPr lang="en-GB">
                <a:solidFill>
                  <a:srgbClr val="000000"/>
                </a:solidFill>
                <a:effectLst/>
                <a:latin typeface="Times New Roman" panose="02020603050405020304" pitchFamily="18" charset="0"/>
              </a:rPr>
              <a:t>incident response plan is essential. A major characteristic of a good security program is</a:t>
            </a:r>
          </a:p>
          <a:p>
            <a:r>
              <a:rPr lang="en-GB">
                <a:solidFill>
                  <a:srgbClr val="000000"/>
                </a:solidFill>
                <a:effectLst/>
                <a:latin typeface="Times New Roman" panose="02020603050405020304" pitchFamily="18" charset="0"/>
              </a:rPr>
              <a:t>how quickly the system can be recovered after an incident has occurred.</a:t>
            </a:r>
          </a:p>
        </p:txBody>
      </p:sp>
      <p:sp>
        <p:nvSpPr>
          <p:cNvPr id="4" name="Slide Number Placeholder 3"/>
          <p:cNvSpPr>
            <a:spLocks noGrp="1"/>
          </p:cNvSpPr>
          <p:nvPr>
            <p:ph type="sldNum" sz="quarter" idx="5"/>
          </p:nvPr>
        </p:nvSpPr>
        <p:spPr/>
        <p:txBody>
          <a:bodyPr/>
          <a:lstStyle/>
          <a:p>
            <a:fld id="{2CF1C4C3-14CD-4B3B-B988-0FB0E9B9DC3A}" type="slidenum">
              <a:rPr lang="en-US" smtClean="0"/>
              <a:t>63</a:t>
            </a:fld>
            <a:endParaRPr lang="en-US"/>
          </a:p>
        </p:txBody>
      </p:sp>
    </p:spTree>
    <p:extLst>
      <p:ext uri="{BB962C8B-B14F-4D97-AF65-F5344CB8AC3E}">
        <p14:creationId xmlns:p14="http://schemas.microsoft.com/office/powerpoint/2010/main" val="1395322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a:solidFill>
                  <a:srgbClr val="202122"/>
                </a:solidFill>
                <a:effectLst/>
                <a:latin typeface="Arial" panose="020B0604020202020204" pitchFamily="34" charset="0"/>
              </a:rPr>
              <a:t>On December 23, 2015, the </a:t>
            </a:r>
            <a:r>
              <a:rPr lang="en-GB" b="0" i="0" u="none" strike="noStrike">
                <a:effectLst/>
                <a:latin typeface="Arial" panose="020B0604020202020204" pitchFamily="34" charset="0"/>
                <a:hlinkClick r:id="rId3" tooltip="Power grid"/>
              </a:rPr>
              <a:t>power grid</a:t>
            </a:r>
            <a:r>
              <a:rPr lang="en-GB" b="0" i="0" u="none" strike="noStrike">
                <a:solidFill>
                  <a:srgbClr val="202122"/>
                </a:solidFill>
                <a:effectLst/>
                <a:latin typeface="Arial" panose="020B0604020202020204" pitchFamily="34" charset="0"/>
              </a:rPr>
              <a:t> in two western oblasts of </a:t>
            </a:r>
            <a:r>
              <a:rPr lang="en-GB" b="0" i="0" u="none" strike="noStrike">
                <a:effectLst/>
                <a:latin typeface="Arial" panose="020B0604020202020204" pitchFamily="34" charset="0"/>
                <a:hlinkClick r:id="rId4" tooltip="Ukraine"/>
              </a:rPr>
              <a:t>Ukraine</a:t>
            </a:r>
            <a:r>
              <a:rPr lang="en-GB" b="0" i="0" u="none" strike="noStrike">
                <a:solidFill>
                  <a:srgbClr val="202122"/>
                </a:solidFill>
                <a:effectLst/>
                <a:latin typeface="Arial" panose="020B0604020202020204" pitchFamily="34" charset="0"/>
              </a:rPr>
              <a:t> was hacked, which resulted in </a:t>
            </a:r>
            <a:r>
              <a:rPr lang="en-GB" b="0" i="0" u="none" strike="noStrike">
                <a:effectLst/>
                <a:latin typeface="Arial" panose="020B0604020202020204" pitchFamily="34" charset="0"/>
                <a:hlinkClick r:id="rId5" tooltip="Power outages"/>
              </a:rPr>
              <a:t>power outages</a:t>
            </a:r>
            <a:r>
              <a:rPr lang="en-GB" b="0" i="0" u="none" strike="noStrike">
                <a:solidFill>
                  <a:srgbClr val="202122"/>
                </a:solidFill>
                <a:effectLst/>
                <a:latin typeface="Arial" panose="020B0604020202020204" pitchFamily="34" charset="0"/>
              </a:rPr>
              <a:t> for roughly 230,000 consumers in Ukraine for 1-6 hours. The attack took place during the ongoing </a:t>
            </a:r>
            <a:r>
              <a:rPr lang="en-GB" b="0" i="0" u="none" strike="noStrike">
                <a:effectLst/>
                <a:latin typeface="Arial" panose="020B0604020202020204" pitchFamily="34" charset="0"/>
                <a:hlinkClick r:id="rId6" tooltip="Russo-Ukrainian War"/>
              </a:rPr>
              <a:t>Russo-Ukrainian War</a:t>
            </a:r>
            <a:r>
              <a:rPr lang="en-GB" b="0" i="0" u="none" strike="noStrike">
                <a:solidFill>
                  <a:srgbClr val="202122"/>
                </a:solidFill>
                <a:effectLst/>
                <a:latin typeface="Arial" panose="020B0604020202020204" pitchFamily="34" charset="0"/>
              </a:rPr>
              <a:t> (2014-present) and is attributed to a Russian </a:t>
            </a:r>
            <a:r>
              <a:rPr lang="en-GB" b="0" i="0" u="none" strike="noStrike">
                <a:effectLst/>
                <a:latin typeface="Arial" panose="020B0604020202020204" pitchFamily="34" charset="0"/>
                <a:hlinkClick r:id="rId7" tooltip="Advanced persistent threat"/>
              </a:rPr>
              <a:t>advanced persistent threat</a:t>
            </a:r>
            <a:r>
              <a:rPr lang="en-GB" b="0" i="0" u="none" strike="noStrike">
                <a:solidFill>
                  <a:srgbClr val="202122"/>
                </a:solidFill>
                <a:effectLst/>
                <a:latin typeface="Arial" panose="020B0604020202020204" pitchFamily="34" charset="0"/>
              </a:rPr>
              <a:t> group known as "</a:t>
            </a:r>
            <a:r>
              <a:rPr lang="en-GB" b="0" i="0" u="none" strike="noStrike">
                <a:effectLst/>
                <a:latin typeface="Arial" panose="020B0604020202020204" pitchFamily="34" charset="0"/>
                <a:hlinkClick r:id="rId8" tooltip="Sandworm (hacker group)"/>
              </a:rPr>
              <a:t>Sandworm</a:t>
            </a:r>
            <a:r>
              <a:rPr lang="en-GB" b="0" i="0" u="none" strike="noStrike">
                <a:solidFill>
                  <a:srgbClr val="202122"/>
                </a:solidFill>
                <a:effectLst/>
                <a:latin typeface="Arial" panose="020B0604020202020204" pitchFamily="34" charset="0"/>
              </a:rPr>
              <a:t>".</a:t>
            </a:r>
            <a:r>
              <a:rPr lang="en-GB" b="0" i="0" u="none" strike="noStrike" baseline="30000">
                <a:solidFill>
                  <a:srgbClr val="202122"/>
                </a:solidFill>
                <a:effectLst/>
                <a:latin typeface="Arial" panose="020B0604020202020204" pitchFamily="34" charset="0"/>
                <a:hlinkClick r:id="rId9"/>
              </a:rPr>
              <a:t>[1]</a:t>
            </a:r>
            <a:r>
              <a:rPr lang="en-GB" b="0" i="0" u="none" strike="noStrike">
                <a:solidFill>
                  <a:srgbClr val="202122"/>
                </a:solidFill>
                <a:effectLst/>
                <a:latin typeface="Arial" panose="020B0604020202020204" pitchFamily="34" charset="0"/>
              </a:rPr>
              <a:t> It is the first publicly acknowledged successful cyberattack on a power grid.</a:t>
            </a:r>
          </a:p>
          <a:p>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https://en.wikipedia.org/wiki/2015_Ukraine_power_grid_hack</a:t>
            </a:r>
          </a:p>
        </p:txBody>
      </p:sp>
      <p:sp>
        <p:nvSpPr>
          <p:cNvPr id="4" name="Slide Number Placeholder 3"/>
          <p:cNvSpPr>
            <a:spLocks noGrp="1"/>
          </p:cNvSpPr>
          <p:nvPr>
            <p:ph type="sldNum" sz="quarter" idx="5"/>
          </p:nvPr>
        </p:nvSpPr>
        <p:spPr/>
        <p:txBody>
          <a:bodyPr/>
          <a:lstStyle/>
          <a:p>
            <a:fld id="{2CF1C4C3-14CD-4B3B-B988-0FB0E9B9DC3A}" type="slidenum">
              <a:rPr lang="en-US" smtClean="0"/>
              <a:t>6</a:t>
            </a:fld>
            <a:endParaRPr lang="en-US"/>
          </a:p>
        </p:txBody>
      </p:sp>
    </p:spTree>
    <p:extLst>
      <p:ext uri="{BB962C8B-B14F-4D97-AF65-F5344CB8AC3E}">
        <p14:creationId xmlns:p14="http://schemas.microsoft.com/office/powerpoint/2010/main" val="4056132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0000"/>
                </a:solidFill>
                <a:effectLst/>
                <a:latin typeface="Times New Roman" panose="02020603050405020304" pitchFamily="18" charset="0"/>
              </a:rPr>
              <a:t>As </a:t>
            </a:r>
            <a:r>
              <a:rPr lang="en-GB" b="1">
                <a:solidFill>
                  <a:srgbClr val="000000"/>
                </a:solidFill>
                <a:effectLst/>
                <a:latin typeface="Times New Roman" panose="02020603050405020304" pitchFamily="18" charset="0"/>
              </a:rPr>
              <a:t>Fig. 1</a:t>
            </a:r>
            <a:r>
              <a:rPr lang="en-GB">
                <a:solidFill>
                  <a:srgbClr val="000000"/>
                </a:solidFill>
                <a:effectLst/>
                <a:latin typeface="Times New Roman" panose="02020603050405020304" pitchFamily="18" charset="0"/>
              </a:rPr>
              <a:t> depicts, a typical OT system contains numerous control loops, human-machine</a:t>
            </a:r>
          </a:p>
          <a:p>
            <a:r>
              <a:rPr lang="en-GB">
                <a:solidFill>
                  <a:srgbClr val="000000"/>
                </a:solidFill>
                <a:effectLst/>
                <a:latin typeface="Times New Roman" panose="02020603050405020304" pitchFamily="18" charset="0"/>
              </a:rPr>
              <a:t>interfaces, and remote diagnostics and maintenance tools. The system is built using an array of</a:t>
            </a:r>
          </a:p>
          <a:p>
            <a:r>
              <a:rPr lang="en-GB">
                <a:solidFill>
                  <a:srgbClr val="000000"/>
                </a:solidFill>
                <a:effectLst/>
                <a:latin typeface="Times New Roman" panose="02020603050405020304" pitchFamily="18" charset="0"/>
              </a:rPr>
              <a:t>network protocols on layered network architectures. Some critical processes may also include</a:t>
            </a:r>
          </a:p>
          <a:p>
            <a:r>
              <a:rPr lang="en-GB">
                <a:solidFill>
                  <a:srgbClr val="000000"/>
                </a:solidFill>
                <a:effectLst/>
                <a:latin typeface="Times New Roman" panose="02020603050405020304" pitchFamily="18" charset="0"/>
              </a:rPr>
              <a:t>safety systems.</a:t>
            </a:r>
          </a:p>
          <a:p>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A </a:t>
            </a:r>
            <a:r>
              <a:rPr lang="en-GB" i="1">
                <a:solidFill>
                  <a:srgbClr val="000000"/>
                </a:solidFill>
                <a:effectLst/>
                <a:latin typeface="Times New Roman" panose="02020603050405020304" pitchFamily="18" charset="0"/>
              </a:rPr>
              <a:t>control loop</a:t>
            </a:r>
            <a:r>
              <a:rPr lang="en-GB">
                <a:solidFill>
                  <a:srgbClr val="000000"/>
                </a:solidFill>
                <a:effectLst/>
                <a:latin typeface="Times New Roman" panose="02020603050405020304" pitchFamily="18" charset="0"/>
              </a:rPr>
              <a:t> utilizes sensors, actuators, and controllers to manipulate some controlled process.</a:t>
            </a:r>
          </a:p>
          <a:p>
            <a:r>
              <a:rPr lang="en-GB">
                <a:solidFill>
                  <a:srgbClr val="000000"/>
                </a:solidFill>
                <a:effectLst/>
                <a:latin typeface="Times New Roman" panose="02020603050405020304" pitchFamily="18" charset="0"/>
              </a:rPr>
              <a:t>A </a:t>
            </a:r>
            <a:r>
              <a:rPr lang="en-GB" i="1">
                <a:solidFill>
                  <a:srgbClr val="000000"/>
                </a:solidFill>
                <a:effectLst/>
                <a:latin typeface="Times New Roman" panose="02020603050405020304" pitchFamily="18" charset="0"/>
              </a:rPr>
              <a:t>sensor</a:t>
            </a:r>
            <a:r>
              <a:rPr lang="en-GB">
                <a:solidFill>
                  <a:srgbClr val="000000"/>
                </a:solidFill>
                <a:effectLst/>
                <a:latin typeface="Times New Roman" panose="02020603050405020304" pitchFamily="18" charset="0"/>
              </a:rPr>
              <a:t> is a device that produces a measurement of some physical property and then sends this</a:t>
            </a:r>
          </a:p>
          <a:p>
            <a:r>
              <a:rPr lang="en-GB">
                <a:solidFill>
                  <a:srgbClr val="000000"/>
                </a:solidFill>
                <a:effectLst/>
                <a:latin typeface="Times New Roman" panose="02020603050405020304" pitchFamily="18" charset="0"/>
              </a:rPr>
              <a:t>information as </a:t>
            </a:r>
            <a:r>
              <a:rPr lang="en-GB" i="1">
                <a:solidFill>
                  <a:srgbClr val="000000"/>
                </a:solidFill>
                <a:effectLst/>
                <a:latin typeface="Times New Roman" panose="02020603050405020304" pitchFamily="18" charset="0"/>
              </a:rPr>
              <a:t>controlled variables</a:t>
            </a:r>
            <a:r>
              <a:rPr lang="en-GB">
                <a:solidFill>
                  <a:srgbClr val="000000"/>
                </a:solidFill>
                <a:effectLst/>
                <a:latin typeface="Times New Roman" panose="02020603050405020304" pitchFamily="18" charset="0"/>
              </a:rPr>
              <a:t> to the controller. The controller interprets the measurements</a:t>
            </a:r>
          </a:p>
          <a:p>
            <a:r>
              <a:rPr lang="en-GB">
                <a:solidFill>
                  <a:srgbClr val="000000"/>
                </a:solidFill>
                <a:effectLst/>
                <a:latin typeface="Times New Roman" panose="02020603050405020304" pitchFamily="18" charset="0"/>
              </a:rPr>
              <a:t>and generates corresponding </a:t>
            </a:r>
            <a:r>
              <a:rPr lang="en-GB" i="1">
                <a:solidFill>
                  <a:srgbClr val="000000"/>
                </a:solidFill>
                <a:effectLst/>
                <a:latin typeface="Times New Roman" panose="02020603050405020304" pitchFamily="18" charset="0"/>
              </a:rPr>
              <a:t>manipulated variables</a:t>
            </a:r>
            <a:r>
              <a:rPr lang="en-GB">
                <a:solidFill>
                  <a:srgbClr val="000000"/>
                </a:solidFill>
                <a:effectLst/>
                <a:latin typeface="Times New Roman" panose="02020603050405020304" pitchFamily="18" charset="0"/>
              </a:rPr>
              <a:t> based on a control algorithm and target set</a:t>
            </a:r>
          </a:p>
          <a:p>
            <a:r>
              <a:rPr lang="en-GB">
                <a:solidFill>
                  <a:srgbClr val="000000"/>
                </a:solidFill>
                <a:effectLst/>
                <a:latin typeface="Times New Roman" panose="02020603050405020304" pitchFamily="18" charset="0"/>
              </a:rPr>
              <a:t>points, which it transmits to the actuators. </a:t>
            </a:r>
            <a:r>
              <a:rPr lang="en-GB" i="1">
                <a:solidFill>
                  <a:srgbClr val="000000"/>
                </a:solidFill>
                <a:effectLst/>
                <a:latin typeface="Times New Roman" panose="02020603050405020304" pitchFamily="18" charset="0"/>
              </a:rPr>
              <a:t>Actuators</a:t>
            </a:r>
            <a:r>
              <a:rPr lang="en-GB">
                <a:solidFill>
                  <a:srgbClr val="000000"/>
                </a:solidFill>
                <a:effectLst/>
                <a:latin typeface="Times New Roman" panose="02020603050405020304" pitchFamily="18" charset="0"/>
              </a:rPr>
              <a:t> – such as control valves, breakers, switches,</a:t>
            </a:r>
          </a:p>
          <a:p>
            <a:r>
              <a:rPr lang="en-GB">
                <a:solidFill>
                  <a:srgbClr val="000000"/>
                </a:solidFill>
                <a:effectLst/>
                <a:latin typeface="Times New Roman" panose="02020603050405020304" pitchFamily="18" charset="0"/>
              </a:rPr>
              <a:t>and motors – are used to directly manipulate the controlled process based on commands from the</a:t>
            </a:r>
          </a:p>
          <a:p>
            <a:r>
              <a:rPr lang="en-GB">
                <a:solidFill>
                  <a:srgbClr val="000000"/>
                </a:solidFill>
                <a:effectLst/>
                <a:latin typeface="Times New Roman" panose="02020603050405020304" pitchFamily="18" charset="0"/>
              </a:rPr>
              <a:t>controller.</a:t>
            </a:r>
          </a:p>
          <a:p>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In a typical monitoring system, there are generally no direct connections between the sensors and</a:t>
            </a:r>
          </a:p>
          <a:p>
            <a:r>
              <a:rPr lang="en-GB">
                <a:solidFill>
                  <a:srgbClr val="000000"/>
                </a:solidFill>
                <a:effectLst/>
                <a:latin typeface="Times New Roman" panose="02020603050405020304" pitchFamily="18" charset="0"/>
              </a:rPr>
              <a:t>any actuators. Sensor values are transmitted to a monitoring station to be analyzed by a human.</a:t>
            </a:r>
          </a:p>
          <a:p>
            <a:r>
              <a:rPr lang="en-GB">
                <a:solidFill>
                  <a:srgbClr val="000000"/>
                </a:solidFill>
                <a:effectLst/>
                <a:latin typeface="Times New Roman" panose="02020603050405020304" pitchFamily="18" charset="0"/>
              </a:rPr>
              <a:t>However, these types of systems can still be considered OT systems (albeit with a human in the</a:t>
            </a:r>
          </a:p>
          <a:p>
            <a:r>
              <a:rPr lang="en-GB">
                <a:solidFill>
                  <a:srgbClr val="000000"/>
                </a:solidFill>
                <a:effectLst/>
                <a:latin typeface="Times New Roman" panose="02020603050405020304" pitchFamily="18" charset="0"/>
              </a:rPr>
              <a:t>loop) because the objective of the monitoring system is likely to identify and ultimately mitigate</a:t>
            </a:r>
          </a:p>
          <a:p>
            <a:r>
              <a:rPr lang="en-GB">
                <a:solidFill>
                  <a:srgbClr val="000000"/>
                </a:solidFill>
                <a:effectLst/>
                <a:latin typeface="Times New Roman" panose="02020603050405020304" pitchFamily="18" charset="0"/>
              </a:rPr>
              <a:t>an event or condition (e.g., a door alerting that it has been forced open, resulting in security</a:t>
            </a:r>
          </a:p>
          <a:p>
            <a:r>
              <a:rPr lang="en-GB">
                <a:solidFill>
                  <a:srgbClr val="000000"/>
                </a:solidFill>
                <a:effectLst/>
                <a:latin typeface="Times New Roman" panose="02020603050405020304" pitchFamily="18" charset="0"/>
              </a:rPr>
              <a:t>personnel being sent to investigate; an environmental sensor that detects high temperatures in a</a:t>
            </a:r>
          </a:p>
          <a:p>
            <a:r>
              <a:rPr lang="en-GB">
                <a:solidFill>
                  <a:srgbClr val="000000"/>
                </a:solidFill>
                <a:effectLst/>
                <a:latin typeface="Times New Roman" panose="02020603050405020304" pitchFamily="18" charset="0"/>
              </a:rPr>
              <a:t>server room, resulting in control center personnel activating an auxiliary air conditioning unit).</a:t>
            </a:r>
          </a:p>
          <a:p>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Operators and engineers use </a:t>
            </a:r>
            <a:r>
              <a:rPr lang="en-GB" i="1">
                <a:solidFill>
                  <a:srgbClr val="000000"/>
                </a:solidFill>
                <a:effectLst/>
                <a:latin typeface="Times New Roman" panose="02020603050405020304" pitchFamily="18" charset="0"/>
              </a:rPr>
              <a:t>human-machine interfaces (HMIs)</a:t>
            </a:r>
            <a:r>
              <a:rPr lang="en-GB">
                <a:solidFill>
                  <a:srgbClr val="000000"/>
                </a:solidFill>
                <a:effectLst/>
                <a:latin typeface="Times New Roman" panose="02020603050405020304" pitchFamily="18" charset="0"/>
              </a:rPr>
              <a:t> to monitor and configure set</a:t>
            </a:r>
          </a:p>
          <a:p>
            <a:r>
              <a:rPr lang="en-GB">
                <a:solidFill>
                  <a:srgbClr val="000000"/>
                </a:solidFill>
                <a:effectLst/>
                <a:latin typeface="Times New Roman" panose="02020603050405020304" pitchFamily="18" charset="0"/>
              </a:rPr>
              <a:t>points, control algorithms, and adjust and establish parameters in the controller. The HMI also</a:t>
            </a:r>
          </a:p>
          <a:p>
            <a:r>
              <a:rPr lang="en-GB">
                <a:solidFill>
                  <a:srgbClr val="000000"/>
                </a:solidFill>
                <a:effectLst/>
                <a:latin typeface="Times New Roman" panose="02020603050405020304" pitchFamily="18" charset="0"/>
              </a:rPr>
              <a:t>displays process status information and historical information. </a:t>
            </a:r>
            <a:r>
              <a:rPr lang="en-GB" i="1">
                <a:solidFill>
                  <a:srgbClr val="000000"/>
                </a:solidFill>
                <a:effectLst/>
                <a:latin typeface="Times New Roman" panose="02020603050405020304" pitchFamily="18" charset="0"/>
              </a:rPr>
              <a:t>Diagnostics and maintenance</a:t>
            </a:r>
            <a:endParaRPr lang="en-GB">
              <a:solidFill>
                <a:srgbClr val="000000"/>
              </a:solidFill>
              <a:effectLst/>
              <a:latin typeface="Times New Roman" panose="02020603050405020304" pitchFamily="18" charset="0"/>
            </a:endParaRPr>
          </a:p>
          <a:p>
            <a:r>
              <a:rPr lang="en-GB" i="1">
                <a:solidFill>
                  <a:srgbClr val="000000"/>
                </a:solidFill>
                <a:effectLst/>
                <a:latin typeface="Times New Roman" panose="02020603050405020304" pitchFamily="18" charset="0"/>
              </a:rPr>
              <a:t>utilities</a:t>
            </a:r>
            <a:r>
              <a:rPr lang="en-GB">
                <a:solidFill>
                  <a:srgbClr val="000000"/>
                </a:solidFill>
                <a:effectLst/>
                <a:latin typeface="Times New Roman" panose="02020603050405020304" pitchFamily="18" charset="0"/>
              </a:rPr>
              <a:t> are used to prevent, identify, and recover from abnormal operation or failures.</a:t>
            </a:r>
          </a:p>
          <a:p>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Sometimes, control loops are nested and/or cascading, whereby the set point for one loop is</a:t>
            </a:r>
          </a:p>
          <a:p>
            <a:r>
              <a:rPr lang="en-GB">
                <a:solidFill>
                  <a:srgbClr val="000000"/>
                </a:solidFill>
                <a:effectLst/>
                <a:latin typeface="Times New Roman" panose="02020603050405020304" pitchFamily="18" charset="0"/>
              </a:rPr>
              <a:t>based on the process variable determined by another loop. Supervisory-level loops and lower-</a:t>
            </a:r>
          </a:p>
          <a:p>
            <a:r>
              <a:rPr lang="en-GB">
                <a:solidFill>
                  <a:srgbClr val="000000"/>
                </a:solidFill>
                <a:effectLst/>
                <a:latin typeface="Times New Roman" panose="02020603050405020304" pitchFamily="18" charset="0"/>
              </a:rPr>
              <a:t>level loops operate continuously over the duration of a process with cycle times ranging in the</a:t>
            </a:r>
          </a:p>
          <a:p>
            <a:r>
              <a:rPr lang="en-GB">
                <a:solidFill>
                  <a:srgbClr val="000000"/>
                </a:solidFill>
                <a:effectLst/>
                <a:latin typeface="Times New Roman" panose="02020603050405020304" pitchFamily="18" charset="0"/>
              </a:rPr>
              <a:t>order of milliseconds to minutes.</a:t>
            </a:r>
          </a:p>
          <a:p>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64</a:t>
            </a:fld>
            <a:endParaRPr lang="en-US"/>
          </a:p>
        </p:txBody>
      </p:sp>
    </p:spTree>
    <p:extLst>
      <p:ext uri="{BB962C8B-B14F-4D97-AF65-F5344CB8AC3E}">
        <p14:creationId xmlns:p14="http://schemas.microsoft.com/office/powerpoint/2010/main" val="2768112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0000"/>
                </a:solidFill>
                <a:effectLst/>
                <a:latin typeface="Times New Roman" panose="02020603050405020304" pitchFamily="18" charset="0"/>
              </a:rPr>
              <a:t>A building automation system (BAS) is a type of OT used to control the many systems used in a</a:t>
            </a:r>
          </a:p>
          <a:p>
            <a:r>
              <a:rPr lang="en-GB">
                <a:solidFill>
                  <a:srgbClr val="000000"/>
                </a:solidFill>
                <a:effectLst/>
                <a:latin typeface="Times New Roman" panose="02020603050405020304" pitchFamily="18" charset="0"/>
              </a:rPr>
              <a:t>building, including heating, ventilation, and air conditioning (HVAC); fire; electrical; lighting;</a:t>
            </a:r>
          </a:p>
          <a:p>
            <a:r>
              <a:rPr lang="en-GB">
                <a:solidFill>
                  <a:srgbClr val="000000"/>
                </a:solidFill>
                <a:effectLst/>
                <a:latin typeface="Times New Roman" panose="02020603050405020304" pitchFamily="18" charset="0"/>
              </a:rPr>
              <a:t>physical access control; physical security; and other utility systems. Most modern buildings</a:t>
            </a:r>
          </a:p>
          <a:p>
            <a:r>
              <a:rPr lang="en-GB">
                <a:solidFill>
                  <a:srgbClr val="000000"/>
                </a:solidFill>
                <a:effectLst/>
                <a:latin typeface="Times New Roman" panose="02020603050405020304" pitchFamily="18" charset="0"/>
              </a:rPr>
              <a:t>contain some form of a BAS when they are constructed. However, older buildings and</a:t>
            </a:r>
          </a:p>
          <a:p>
            <a:r>
              <a:rPr lang="en-GB">
                <a:solidFill>
                  <a:srgbClr val="000000"/>
                </a:solidFill>
                <a:effectLst/>
                <a:latin typeface="Times New Roman" panose="02020603050405020304" pitchFamily="18" charset="0"/>
              </a:rPr>
              <a:t>equipment may have to be retrofitted to take advantage of the benefits that a BAS provides.</a:t>
            </a:r>
          </a:p>
          <a:p>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Some of the most common functions of a BAS include maintaining environmental conditions for</a:t>
            </a:r>
          </a:p>
          <a:p>
            <a:r>
              <a:rPr lang="en-GB">
                <a:solidFill>
                  <a:srgbClr val="000000"/>
                </a:solidFill>
                <a:effectLst/>
                <a:latin typeface="Times New Roman" panose="02020603050405020304" pitchFamily="18" charset="0"/>
              </a:rPr>
              <a:t>occupant comfort, reducing energy consumption, reducing operating and maintenance costs,</a:t>
            </a:r>
          </a:p>
          <a:p>
            <a:r>
              <a:rPr lang="en-GB">
                <a:solidFill>
                  <a:srgbClr val="000000"/>
                </a:solidFill>
                <a:effectLst/>
                <a:latin typeface="Times New Roman" panose="02020603050405020304" pitchFamily="18" charset="0"/>
              </a:rPr>
              <a:t>increasing security, recording historical data (e.g., temperature, humidity), and performing</a:t>
            </a:r>
          </a:p>
          <a:p>
            <a:r>
              <a:rPr lang="en-GB">
                <a:solidFill>
                  <a:srgbClr val="000000"/>
                </a:solidFill>
                <a:effectLst/>
                <a:latin typeface="Times New Roman" panose="02020603050405020304" pitchFamily="18" charset="0"/>
              </a:rPr>
              <a:t>general equipment monitoring (e.g., provide alerts to building personnel of device failure or an</a:t>
            </a:r>
          </a:p>
          <a:p>
            <a:r>
              <a:rPr lang="en-GB">
                <a:solidFill>
                  <a:srgbClr val="000000"/>
                </a:solidFill>
                <a:effectLst/>
                <a:latin typeface="Times New Roman" panose="02020603050405020304" pitchFamily="18" charset="0"/>
              </a:rPr>
              <a:t>alarm condition).</a:t>
            </a:r>
          </a:p>
          <a:p>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An example of a BAS is shown in </a:t>
            </a:r>
            <a:r>
              <a:rPr lang="en-GB" b="1">
                <a:solidFill>
                  <a:srgbClr val="000000"/>
                </a:solidFill>
                <a:effectLst/>
                <a:latin typeface="Times New Roman" panose="02020603050405020304" pitchFamily="18" charset="0"/>
              </a:rPr>
              <a:t>Fig. 9</a:t>
            </a:r>
            <a:r>
              <a:rPr lang="en-GB">
                <a:solidFill>
                  <a:srgbClr val="000000"/>
                </a:solidFill>
                <a:effectLst/>
                <a:latin typeface="Times New Roman" panose="02020603050405020304" pitchFamily="18" charset="0"/>
              </a:rPr>
              <a:t>. A BAS may communicate over wired or wireless paths</a:t>
            </a:r>
          </a:p>
          <a:p>
            <a:r>
              <a:rPr lang="en-GB">
                <a:solidFill>
                  <a:srgbClr val="000000"/>
                </a:solidFill>
                <a:effectLst/>
                <a:latin typeface="Times New Roman" panose="02020603050405020304" pitchFamily="18" charset="0"/>
              </a:rPr>
              <a:t>to controllers or gateways. For example, environmental control sensors can provide the</a:t>
            </a:r>
          </a:p>
          <a:p>
            <a:r>
              <a:rPr lang="en-GB">
                <a:solidFill>
                  <a:srgbClr val="000000"/>
                </a:solidFill>
                <a:effectLst/>
                <a:latin typeface="Times New Roman" panose="02020603050405020304" pitchFamily="18" charset="0"/>
              </a:rPr>
              <a:t>temperature and humidity to a building controller. If the sensor values are outside of the set</a:t>
            </a:r>
          </a:p>
          <a:p>
            <a:r>
              <a:rPr lang="en-GB">
                <a:solidFill>
                  <a:srgbClr val="000000"/>
                </a:solidFill>
                <a:effectLst/>
                <a:latin typeface="Times New Roman" panose="02020603050405020304" pitchFamily="18" charset="0"/>
              </a:rPr>
              <a:t>points, the controller can signal a variable air volume (VAV) box to increase or decrease airflow</a:t>
            </a:r>
          </a:p>
          <a:p>
            <a:r>
              <a:rPr lang="en-GB">
                <a:solidFill>
                  <a:srgbClr val="000000"/>
                </a:solidFill>
                <a:effectLst/>
                <a:latin typeface="Times New Roman" panose="02020603050405020304" pitchFamily="18" charset="0"/>
              </a:rPr>
              <a:t>and bring the temperature to the desired state. Similarly, a building occupant scanning their</a:t>
            </a:r>
          </a:p>
          <a:p>
            <a:r>
              <a:rPr lang="en-GB">
                <a:solidFill>
                  <a:srgbClr val="000000"/>
                </a:solidFill>
                <a:effectLst/>
                <a:latin typeface="Times New Roman" panose="02020603050405020304" pitchFamily="18" charset="0"/>
              </a:rPr>
              <a:t>identification badge at a badge reader can result in the credentials being sent to the access control</a:t>
            </a:r>
          </a:p>
          <a:p>
            <a:r>
              <a:rPr lang="en-GB">
                <a:solidFill>
                  <a:srgbClr val="000000"/>
                </a:solidFill>
                <a:effectLst/>
                <a:latin typeface="Times New Roman" panose="02020603050405020304" pitchFamily="18" charset="0"/>
              </a:rPr>
              <a:t>controller and application control server to determine whether access should be granted.</a:t>
            </a:r>
          </a:p>
          <a:p>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65</a:t>
            </a:fld>
            <a:endParaRPr lang="en-US"/>
          </a:p>
        </p:txBody>
      </p:sp>
    </p:spTree>
    <p:extLst>
      <p:ext uri="{BB962C8B-B14F-4D97-AF65-F5344CB8AC3E}">
        <p14:creationId xmlns:p14="http://schemas.microsoft.com/office/powerpoint/2010/main" val="1840280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0000"/>
                </a:solidFill>
                <a:effectLst/>
                <a:latin typeface="Times New Roman" panose="02020603050405020304" pitchFamily="18" charset="0"/>
              </a:rPr>
              <a:t>The enterprise tier implements domain-specific applications and decision support systems,</a:t>
            </a:r>
          </a:p>
          <a:p>
            <a:r>
              <a:rPr lang="en-GB">
                <a:solidFill>
                  <a:srgbClr val="000000"/>
                </a:solidFill>
                <a:effectLst/>
                <a:latin typeface="Times New Roman" panose="02020603050405020304" pitchFamily="18" charset="0"/>
              </a:rPr>
              <a:t>provides interfaces to end users, receives data flows from the other tiers, and issues control</a:t>
            </a:r>
          </a:p>
          <a:p>
            <a:r>
              <a:rPr lang="en-GB">
                <a:solidFill>
                  <a:srgbClr val="000000"/>
                </a:solidFill>
                <a:effectLst/>
                <a:latin typeface="Times New Roman" panose="02020603050405020304" pitchFamily="18" charset="0"/>
              </a:rPr>
              <a:t>commands to the other tiers.</a:t>
            </a:r>
          </a:p>
          <a:p>
            <a:endParaRPr lang="en-GB">
              <a:solidFill>
                <a:srgbClr val="000000"/>
              </a:solidFill>
              <a:effectLst/>
              <a:latin typeface="Times New Roman" panose="02020603050405020304" pitchFamily="18" charset="0"/>
            </a:endParaRPr>
          </a:p>
          <a:p>
            <a:r>
              <a:rPr lang="en-GB">
                <a:solidFill>
                  <a:srgbClr val="000000"/>
                </a:solidFill>
                <a:effectLst/>
                <a:latin typeface="Times New Roman" panose="02020603050405020304" pitchFamily="18" charset="0"/>
              </a:rPr>
              <a:t>The platform tier receives, processes, and forwards control commands from the enterprise tier to</a:t>
            </a:r>
          </a:p>
          <a:p>
            <a:r>
              <a:rPr lang="en-GB">
                <a:solidFill>
                  <a:srgbClr val="000000"/>
                </a:solidFill>
                <a:effectLst/>
                <a:latin typeface="Times New Roman" panose="02020603050405020304" pitchFamily="18" charset="0"/>
              </a:rPr>
              <a:t>the edge tier. It consolidates processes and analyzes data flows from the other tiers, provides</a:t>
            </a:r>
          </a:p>
          <a:p>
            <a:r>
              <a:rPr lang="en-GB">
                <a:solidFill>
                  <a:srgbClr val="000000"/>
                </a:solidFill>
                <a:effectLst/>
                <a:latin typeface="Times New Roman" panose="02020603050405020304" pitchFamily="18" charset="0"/>
              </a:rPr>
              <a:t>management functions for devices and assets, and offers non-domain-specific services, such as</a:t>
            </a:r>
          </a:p>
          <a:p>
            <a:r>
              <a:rPr lang="en-GB">
                <a:solidFill>
                  <a:srgbClr val="000000"/>
                </a:solidFill>
                <a:effectLst/>
                <a:latin typeface="Times New Roman" panose="02020603050405020304" pitchFamily="18" charset="0"/>
              </a:rPr>
              <a:t>data query and analytics. Based on the specific implementation, these functions can be</a:t>
            </a:r>
          </a:p>
          <a:p>
            <a:r>
              <a:rPr lang="en-GB">
                <a:solidFill>
                  <a:srgbClr val="000000"/>
                </a:solidFill>
                <a:effectLst/>
                <a:latin typeface="Times New Roman" panose="02020603050405020304" pitchFamily="18" charset="0"/>
              </a:rPr>
              <a:t>implemented on the IIoT </a:t>
            </a:r>
          </a:p>
          <a:p>
            <a:endParaRPr lang="en-RO"/>
          </a:p>
          <a:p>
            <a:r>
              <a:rPr lang="en-GB">
                <a:solidFill>
                  <a:srgbClr val="000000"/>
                </a:solidFill>
                <a:effectLst/>
                <a:latin typeface="Times New Roman" panose="02020603050405020304" pitchFamily="18" charset="0"/>
              </a:rPr>
              <a:t>The edge tier collects data from the edge nodes using the proximity network. The architectural</a:t>
            </a:r>
          </a:p>
          <a:p>
            <a:r>
              <a:rPr lang="en-GB">
                <a:solidFill>
                  <a:srgbClr val="000000"/>
                </a:solidFill>
                <a:effectLst/>
                <a:latin typeface="Times New Roman" panose="02020603050405020304" pitchFamily="18" charset="0"/>
              </a:rPr>
              <a:t>characteristics of this tier vary depending on the specific implementation (e.g., geographical</a:t>
            </a:r>
          </a:p>
          <a:p>
            <a:r>
              <a:rPr lang="en-GB">
                <a:solidFill>
                  <a:srgbClr val="000000"/>
                </a:solidFill>
                <a:effectLst/>
                <a:latin typeface="Times New Roman" panose="02020603050405020304" pitchFamily="18" charset="0"/>
              </a:rPr>
              <a:t>distribution, physical location, governance scope). It is a logical layer rather than a true physical</a:t>
            </a:r>
          </a:p>
          <a:p>
            <a:r>
              <a:rPr lang="en-GB">
                <a:solidFill>
                  <a:srgbClr val="000000"/>
                </a:solidFill>
                <a:effectLst/>
                <a:latin typeface="Times New Roman" panose="02020603050405020304" pitchFamily="18" charset="0"/>
              </a:rPr>
              <a:t>division. From a business perspective, the location of the edge depends on the business</a:t>
            </a:r>
          </a:p>
          <a:p>
            <a:r>
              <a:rPr lang="en-GB">
                <a:solidFill>
                  <a:srgbClr val="000000"/>
                </a:solidFill>
                <a:effectLst/>
                <a:latin typeface="Times New Roman" panose="02020603050405020304" pitchFamily="18" charset="0"/>
              </a:rPr>
              <a:t>objectives.</a:t>
            </a:r>
          </a:p>
          <a:p>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66</a:t>
            </a:fld>
            <a:endParaRPr lang="en-US"/>
          </a:p>
        </p:txBody>
      </p:sp>
    </p:spTree>
    <p:extLst>
      <p:ext uri="{BB962C8B-B14F-4D97-AF65-F5344CB8AC3E}">
        <p14:creationId xmlns:p14="http://schemas.microsoft.com/office/powerpoint/2010/main" val="3128107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O"/>
              <a:t>Arhitectura, proiectare, achizitie, instalare/pif, operare, mentenanta si scoatere din uz</a:t>
            </a:r>
          </a:p>
          <a:p>
            <a:r>
              <a:rPr lang="en-RO"/>
              <a:t>Comunicatiile critice in cel mai sigur si fiabil strat</a:t>
            </a:r>
          </a:p>
          <a:p>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67</a:t>
            </a:fld>
            <a:endParaRPr lang="en-US"/>
          </a:p>
        </p:txBody>
      </p:sp>
    </p:spTree>
    <p:extLst>
      <p:ext uri="{BB962C8B-B14F-4D97-AF65-F5344CB8AC3E}">
        <p14:creationId xmlns:p14="http://schemas.microsoft.com/office/powerpoint/2010/main" val="1175326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0000"/>
                </a:solidFill>
                <a:effectLst/>
                <a:latin typeface="Times New Roman" panose="02020603050405020304" pitchFamily="18" charset="0"/>
              </a:rPr>
              <a:t>A good practice for network architectures is to characterize, segment, and isolate IT and OT</a:t>
            </a:r>
          </a:p>
          <a:p>
            <a:r>
              <a:rPr lang="en-GB">
                <a:solidFill>
                  <a:srgbClr val="000000"/>
                </a:solidFill>
                <a:effectLst/>
                <a:latin typeface="Times New Roman" panose="02020603050405020304" pitchFamily="18" charset="0"/>
              </a:rPr>
              <a:t>devices. For example, devices may be segmented based on management authority, level of trust,</a:t>
            </a:r>
          </a:p>
          <a:p>
            <a:r>
              <a:rPr lang="en-GB">
                <a:solidFill>
                  <a:srgbClr val="000000"/>
                </a:solidFill>
                <a:effectLst/>
                <a:latin typeface="Times New Roman" panose="02020603050405020304" pitchFamily="18" charset="0"/>
              </a:rPr>
              <a:t>functional criticality, data flow, location, or other logical combinations. Organizations may also</a:t>
            </a:r>
          </a:p>
          <a:p>
            <a:r>
              <a:rPr lang="en-GB">
                <a:solidFill>
                  <a:srgbClr val="000000"/>
                </a:solidFill>
                <a:effectLst/>
                <a:latin typeface="Times New Roman" panose="02020603050405020304" pitchFamily="18" charset="0"/>
              </a:rPr>
              <a:t>consider using an industry-recognized model to organize their OT network segmentation, such as</a:t>
            </a:r>
          </a:p>
          <a:p>
            <a:r>
              <a:rPr lang="en-GB">
                <a:solidFill>
                  <a:srgbClr val="000000"/>
                </a:solidFill>
                <a:effectLst/>
                <a:latin typeface="Times New Roman" panose="02020603050405020304" pitchFamily="18" charset="0"/>
              </a:rPr>
              <a:t>the Purdue model [Williams], ISA-95 levels [IEC62264], the three-tier IIoT system architecture</a:t>
            </a:r>
          </a:p>
          <a:p>
            <a:r>
              <a:rPr lang="en-GB">
                <a:solidFill>
                  <a:srgbClr val="000000"/>
                </a:solidFill>
                <a:effectLst/>
                <a:latin typeface="Times New Roman" panose="02020603050405020304" pitchFamily="18" charset="0"/>
              </a:rPr>
              <a:t>[IIRA19], or a combination of these models.</a:t>
            </a:r>
          </a:p>
          <a:p>
            <a:endParaRPr lang="en-RO"/>
          </a:p>
          <a:p>
            <a:r>
              <a:rPr lang="en-GB">
                <a:solidFill>
                  <a:srgbClr val="000000"/>
                </a:solidFill>
                <a:effectLst/>
                <a:latin typeface="Times New Roman" panose="02020603050405020304" pitchFamily="18" charset="0"/>
              </a:rPr>
              <a:t>Additional, organizations may consider incorporating a DMZ as an enforcement boundary</a:t>
            </a:r>
          </a:p>
          <a:p>
            <a:r>
              <a:rPr lang="en-GB">
                <a:solidFill>
                  <a:srgbClr val="000000"/>
                </a:solidFill>
                <a:effectLst/>
                <a:latin typeface="Times New Roman" panose="02020603050405020304" pitchFamily="18" charset="0"/>
              </a:rPr>
              <a:t>between network segments, as depicted in </a:t>
            </a:r>
            <a:r>
              <a:rPr lang="en-GB" b="1">
                <a:solidFill>
                  <a:srgbClr val="000000"/>
                </a:solidFill>
                <a:effectLst/>
                <a:latin typeface="Times New Roman" panose="02020603050405020304" pitchFamily="18" charset="0"/>
              </a:rPr>
              <a:t>Fig. 16</a:t>
            </a:r>
            <a:r>
              <a:rPr lang="en-GB">
                <a:solidFill>
                  <a:srgbClr val="000000"/>
                </a:solidFill>
                <a:effectLst/>
                <a:latin typeface="Times New Roman" panose="02020603050405020304" pitchFamily="18" charset="0"/>
              </a:rPr>
              <a:t>. Implementing network segmentation utilizing</a:t>
            </a:r>
          </a:p>
          <a:p>
            <a:r>
              <a:rPr lang="en-GB">
                <a:solidFill>
                  <a:srgbClr val="000000"/>
                </a:solidFill>
                <a:effectLst/>
                <a:latin typeface="Times New Roman" panose="02020603050405020304" pitchFamily="18" charset="0"/>
              </a:rPr>
              <a:t>levels, tiers, or zones allows organizations to control access to sensitive information and</a:t>
            </a:r>
          </a:p>
          <a:p>
            <a:r>
              <a:rPr lang="en-GB">
                <a:solidFill>
                  <a:srgbClr val="000000"/>
                </a:solidFill>
                <a:effectLst/>
                <a:latin typeface="Times New Roman" panose="02020603050405020304" pitchFamily="18" charset="0"/>
              </a:rPr>
              <a:t>components while also considering operational performance and safety.</a:t>
            </a:r>
          </a:p>
        </p:txBody>
      </p:sp>
      <p:sp>
        <p:nvSpPr>
          <p:cNvPr id="4" name="Slide Number Placeholder 3"/>
          <p:cNvSpPr>
            <a:spLocks noGrp="1"/>
          </p:cNvSpPr>
          <p:nvPr>
            <p:ph type="sldNum" sz="quarter" idx="5"/>
          </p:nvPr>
        </p:nvSpPr>
        <p:spPr/>
        <p:txBody>
          <a:bodyPr/>
          <a:lstStyle/>
          <a:p>
            <a:fld id="{2CF1C4C3-14CD-4B3B-B988-0FB0E9B9DC3A}" type="slidenum">
              <a:rPr lang="en-US" smtClean="0"/>
              <a:t>73</a:t>
            </a:fld>
            <a:endParaRPr lang="en-US"/>
          </a:p>
        </p:txBody>
      </p:sp>
    </p:spTree>
    <p:extLst>
      <p:ext uri="{BB962C8B-B14F-4D97-AF65-F5344CB8AC3E}">
        <p14:creationId xmlns:p14="http://schemas.microsoft.com/office/powerpoint/2010/main" val="1822489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https://www.sans.org/cyber-security-courses/ics-scada-cyber-security-essentials/</a:t>
            </a:r>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74</a:t>
            </a:fld>
            <a:endParaRPr lang="en-US"/>
          </a:p>
        </p:txBody>
      </p:sp>
    </p:spTree>
    <p:extLst>
      <p:ext uri="{BB962C8B-B14F-4D97-AF65-F5344CB8AC3E}">
        <p14:creationId xmlns:p14="http://schemas.microsoft.com/office/powerpoint/2010/main" val="583166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https://attack.mitre.org/matrices/ics/</a:t>
            </a:r>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76</a:t>
            </a:fld>
            <a:endParaRPr lang="en-US"/>
          </a:p>
        </p:txBody>
      </p:sp>
    </p:spTree>
    <p:extLst>
      <p:ext uri="{BB962C8B-B14F-4D97-AF65-F5344CB8AC3E}">
        <p14:creationId xmlns:p14="http://schemas.microsoft.com/office/powerpoint/2010/main" val="1562178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950"/>
              </a:lnSpc>
              <a:spcAft>
                <a:spcPts val="1950"/>
              </a:spcAft>
            </a:pPr>
            <a:r>
              <a:rPr lang="en-GB" b="0" i="0" u="none" strike="noStrike">
                <a:solidFill>
                  <a:srgbClr val="51565E"/>
                </a:solidFill>
                <a:effectLst/>
                <a:latin typeface="Roboto" panose="02000000000000000000" pitchFamily="2" charset="0"/>
              </a:rPr>
              <a:t>A Denial-of-Service Attack is a significant threat to companies. Here, attackers target systems, servers, or networks and flood them with traffic to exhaust their resources and bandwidth. </a:t>
            </a:r>
          </a:p>
          <a:p>
            <a:pPr algn="l">
              <a:lnSpc>
                <a:spcPts val="1950"/>
              </a:lnSpc>
              <a:spcAft>
                <a:spcPts val="1950"/>
              </a:spcAft>
            </a:pPr>
            <a:r>
              <a:rPr lang="en-GB" b="0" i="0" u="none" strike="noStrike">
                <a:solidFill>
                  <a:srgbClr val="51565E"/>
                </a:solidFill>
                <a:effectLst/>
                <a:latin typeface="Roboto" panose="02000000000000000000" pitchFamily="2" charset="0"/>
              </a:rPr>
              <a:t>When this happens, catering to the incoming requests becomes overwhelming for the servers, resulting in the website it hosts either shut down or slow down. This leaves the legitimate service requests unattended. </a:t>
            </a:r>
          </a:p>
          <a:p>
            <a:pPr algn="l">
              <a:lnSpc>
                <a:spcPts val="1950"/>
              </a:lnSpc>
              <a:spcAft>
                <a:spcPts val="1950"/>
              </a:spcAft>
            </a:pPr>
            <a:r>
              <a:rPr lang="en-GB" b="0" i="0" u="none" strike="noStrike">
                <a:solidFill>
                  <a:srgbClr val="51565E"/>
                </a:solidFill>
                <a:effectLst/>
                <a:latin typeface="Roboto" panose="02000000000000000000" pitchFamily="2" charset="0"/>
              </a:rPr>
              <a:t>It is also known as a DDoS (Distributed Denial-of-Service) attack when attackers use multiple compromised systems to launch this attack. </a:t>
            </a:r>
          </a:p>
        </p:txBody>
      </p:sp>
      <p:sp>
        <p:nvSpPr>
          <p:cNvPr id="4" name="Slide Number Placeholder 3"/>
          <p:cNvSpPr>
            <a:spLocks noGrp="1"/>
          </p:cNvSpPr>
          <p:nvPr>
            <p:ph type="sldNum" sz="quarter" idx="5"/>
          </p:nvPr>
        </p:nvSpPr>
        <p:spPr/>
        <p:txBody>
          <a:bodyPr/>
          <a:lstStyle/>
          <a:p>
            <a:fld id="{2CF1C4C3-14CD-4B3B-B988-0FB0E9B9DC3A}" type="slidenum">
              <a:rPr lang="en-US" smtClean="0"/>
              <a:t>77</a:t>
            </a:fld>
            <a:endParaRPr lang="en-US"/>
          </a:p>
        </p:txBody>
      </p:sp>
    </p:spTree>
    <p:extLst>
      <p:ext uri="{BB962C8B-B14F-4D97-AF65-F5344CB8AC3E}">
        <p14:creationId xmlns:p14="http://schemas.microsoft.com/office/powerpoint/2010/main" val="1186629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DF656-F97E-83CA-E208-383A97767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FEF99-BB74-CF75-2AA4-DF01595F37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27A9C6-BBA4-4544-FBCA-D70C6349B990}"/>
              </a:ext>
            </a:extLst>
          </p:cNvPr>
          <p:cNvSpPr>
            <a:spLocks noGrp="1"/>
          </p:cNvSpPr>
          <p:nvPr>
            <p:ph type="body" idx="1"/>
          </p:nvPr>
        </p:nvSpPr>
        <p:spPr/>
        <p:txBody>
          <a:bodyPr/>
          <a:lstStyle/>
          <a:p>
            <a:pPr algn="l">
              <a:spcAft>
                <a:spcPts val="750"/>
              </a:spcAft>
              <a:buFont typeface="+mj-lt"/>
              <a:buAutoNum type="arabicPeriod"/>
            </a:pPr>
            <a:r>
              <a:rPr lang="en-GB" b="0" i="0" u="none" strike="noStrike">
                <a:solidFill>
                  <a:srgbClr val="666666"/>
                </a:solidFill>
                <a:effectLst/>
                <a:latin typeface="ITC Franklin Gothic LT W01 Bk"/>
              </a:rPr>
              <a:t>UVA will never send a message like this. Even if you were to ask UVA to delete your account (highly unlikely), you would be communicating with UVA </a:t>
            </a:r>
            <a:r>
              <a:rPr lang="en-GB" b="0" i="0" u="none" strike="noStrike">
                <a:solidFill>
                  <a:srgbClr val="666666"/>
                </a:solidFill>
                <a:effectLst/>
                <a:latin typeface="ITC Franklin Gothic LT W01 Dm"/>
              </a:rPr>
              <a:t>through verifiable channels</a:t>
            </a:r>
            <a:r>
              <a:rPr lang="en-GB" b="0" i="0" u="none" strike="noStrike">
                <a:solidFill>
                  <a:srgbClr val="666666"/>
                </a:solidFill>
                <a:effectLst/>
                <a:latin typeface="ITC Franklin Gothic LT W01 Bk"/>
              </a:rPr>
              <a:t> and probably by voice communication with a verified UVA staff member, not in an email like this.</a:t>
            </a:r>
          </a:p>
          <a:p>
            <a:pPr algn="l">
              <a:spcAft>
                <a:spcPts val="750"/>
              </a:spcAft>
              <a:buFont typeface="+mj-lt"/>
              <a:buAutoNum type="arabicPeriod"/>
            </a:pPr>
            <a:r>
              <a:rPr lang="en-GB" b="0" i="0" u="none" strike="noStrike">
                <a:solidFill>
                  <a:srgbClr val="666666"/>
                </a:solidFill>
                <a:effectLst/>
                <a:latin typeface="ITC Franklin Gothic LT W01 Bk"/>
              </a:rPr>
              <a:t>Notice the tone of urgency, indicated by a 24-hour deadline, along with an implied threat, indicated by the words "your account will be lost". </a:t>
            </a:r>
            <a:r>
              <a:rPr lang="en-GB" b="0" i="0" u="none" strike="noStrike">
                <a:solidFill>
                  <a:srgbClr val="666666"/>
                </a:solidFill>
                <a:effectLst/>
                <a:latin typeface="ITC Franklin Gothic LT W01 Dm"/>
              </a:rPr>
              <a:t>A tone of urgency and an implied or veiled threat to those who do not act will generate fear, a key tactic phishers use to deceive us, and to push us to act without thinking. </a:t>
            </a:r>
            <a:r>
              <a:rPr lang="en-GB" b="0" i="0" u="none" strike="noStrike">
                <a:solidFill>
                  <a:srgbClr val="666666"/>
                </a:solidFill>
                <a:effectLst/>
                <a:latin typeface="ITC Franklin Gothic LT W01 Bk"/>
              </a:rPr>
              <a:t>UVA will never threaten you; in fact, no reputable institution will ever threaten you in any communication.</a:t>
            </a:r>
          </a:p>
          <a:p>
            <a:pPr algn="l">
              <a:spcAft>
                <a:spcPts val="750"/>
              </a:spcAft>
              <a:buFont typeface="+mj-lt"/>
              <a:buAutoNum type="arabicPeriod"/>
            </a:pPr>
            <a:r>
              <a:rPr lang="en-GB" b="0" i="0" u="none" strike="noStrike">
                <a:solidFill>
                  <a:srgbClr val="666666"/>
                </a:solidFill>
                <a:effectLst/>
                <a:latin typeface="ITC Franklin Gothic LT W01 Dm"/>
              </a:rPr>
              <a:t>Hover over any included links (i.e. hypertext, graphics, buttons) before clicking them</a:t>
            </a:r>
            <a:r>
              <a:rPr lang="en-GB" b="0" i="0" u="none" strike="noStrike">
                <a:solidFill>
                  <a:srgbClr val="666666"/>
                </a:solidFill>
                <a:effectLst/>
                <a:latin typeface="ITC Franklin Gothic LT W01 Bk"/>
              </a:rPr>
              <a:t>. As seen above, the hyperlink text says it will "CANCEL REQUEST IMMEDIATELY", but when you hover over the link, you see that the actual URL takes you away from UVA servers. Clicking this link would make your information and data available to hackers — if there is no match between the apparent URL and the real URL, delete the message.</a:t>
            </a:r>
          </a:p>
          <a:p>
            <a:pPr algn="l">
              <a:spcAft>
                <a:spcPts val="750"/>
              </a:spcAft>
              <a:buFont typeface="+mj-lt"/>
              <a:buAutoNum type="arabicPeriod"/>
            </a:pPr>
            <a:r>
              <a:rPr lang="en-GB" b="0" i="0" u="none" strike="noStrike">
                <a:solidFill>
                  <a:srgbClr val="666666"/>
                </a:solidFill>
                <a:effectLst/>
                <a:latin typeface="ITC Franklin Gothic LT W01 Bk"/>
              </a:rPr>
              <a:t>UVA will never send you a message to which you cannot reply. We will never have an "address that cannot be answered."</a:t>
            </a:r>
          </a:p>
          <a:p>
            <a:endParaRPr lang="en-GB" b="0" i="0" u="none" strike="noStrike">
              <a:solidFill>
                <a:srgbClr val="51565E"/>
              </a:solidFill>
              <a:effectLst/>
              <a:latin typeface="Roboto" panose="02000000000000000000" pitchFamily="2" charset="0"/>
            </a:endParaRPr>
          </a:p>
          <a:p>
            <a:r>
              <a:rPr lang="en-GB" b="0" i="0" u="none" strike="noStrike">
                <a:solidFill>
                  <a:srgbClr val="1F1F1F"/>
                </a:solidFill>
                <a:effectLst/>
                <a:latin typeface="Google Sans"/>
              </a:rPr>
              <a:t>“Spear phishing” is </a:t>
            </a:r>
            <a:r>
              <a:rPr lang="en-GB" b="0" i="0" u="none" strike="noStrike">
                <a:solidFill>
                  <a:srgbClr val="040C28"/>
                </a:solidFill>
                <a:effectLst/>
                <a:latin typeface="Google Sans"/>
              </a:rPr>
              <a:t>a type of phishing campaign that targets a specific person or group and often will include information known to be of interest to the target, such as current events or financial documents</a:t>
            </a:r>
            <a:r>
              <a:rPr lang="en-GB" b="0" i="0" u="none" strike="noStrike">
                <a:solidFill>
                  <a:srgbClr val="1F1F1F"/>
                </a:solidFill>
                <a:effectLst/>
                <a:latin typeface="Google Sans"/>
              </a:rPr>
              <a:t>.</a:t>
            </a:r>
          </a:p>
          <a:p>
            <a:endParaRPr lang="en-GB" b="0" i="0" u="none" strike="noStrike">
              <a:solidFill>
                <a:srgbClr val="1F1F1F"/>
              </a:solidFill>
              <a:effectLst/>
              <a:latin typeface="Google Sans"/>
            </a:endParaRPr>
          </a:p>
          <a:p>
            <a:r>
              <a:rPr lang="en-GB" b="0" i="0" u="none" strike="noStrike">
                <a:solidFill>
                  <a:srgbClr val="1F1F1F"/>
                </a:solidFill>
                <a:effectLst/>
                <a:latin typeface="Google Sans"/>
              </a:rPr>
              <a:t>Whale phishing, or whaling, is </a:t>
            </a:r>
            <a:r>
              <a:rPr lang="en-GB" b="0" i="0" u="none" strike="noStrike">
                <a:solidFill>
                  <a:srgbClr val="040C28"/>
                </a:solidFill>
                <a:effectLst/>
                <a:latin typeface="Google Sans"/>
              </a:rPr>
              <a:t>a type of phishing attack that targets high-level corporate officers with fraudulent emails, text messages or phone calls</a:t>
            </a:r>
            <a:r>
              <a:rPr lang="en-GB" b="0" i="0" u="none" strike="noStrike">
                <a:solidFill>
                  <a:srgbClr val="1F1F1F"/>
                </a:solidFill>
                <a:effectLst/>
                <a:latin typeface="Google Sans"/>
              </a:rPr>
              <a:t>.</a:t>
            </a:r>
            <a:endParaRPr lang="en-GB" b="0" i="0" u="none" strike="noStrike">
              <a:solidFill>
                <a:srgbClr val="51565E"/>
              </a:solidFill>
              <a:effectLst/>
              <a:latin typeface="Roboto" panose="02000000000000000000" pitchFamily="2" charset="0"/>
            </a:endParaRPr>
          </a:p>
        </p:txBody>
      </p:sp>
      <p:sp>
        <p:nvSpPr>
          <p:cNvPr id="4" name="Slide Number Placeholder 3">
            <a:extLst>
              <a:ext uri="{FF2B5EF4-FFF2-40B4-BE49-F238E27FC236}">
                <a16:creationId xmlns:a16="http://schemas.microsoft.com/office/drawing/2014/main" id="{AC8591D1-348F-D850-4BE0-98DA29374118}"/>
              </a:ext>
            </a:extLst>
          </p:cNvPr>
          <p:cNvSpPr>
            <a:spLocks noGrp="1"/>
          </p:cNvSpPr>
          <p:nvPr>
            <p:ph type="sldNum" sz="quarter" idx="5"/>
          </p:nvPr>
        </p:nvSpPr>
        <p:spPr/>
        <p:txBody>
          <a:bodyPr/>
          <a:lstStyle/>
          <a:p>
            <a:fld id="{2CF1C4C3-14CD-4B3B-B988-0FB0E9B9DC3A}" type="slidenum">
              <a:rPr lang="en-US" smtClean="0"/>
              <a:t>78</a:t>
            </a:fld>
            <a:endParaRPr lang="en-US"/>
          </a:p>
        </p:txBody>
      </p:sp>
    </p:spTree>
    <p:extLst>
      <p:ext uri="{BB962C8B-B14F-4D97-AF65-F5344CB8AC3E}">
        <p14:creationId xmlns:p14="http://schemas.microsoft.com/office/powerpoint/2010/main" val="4263593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u="none" strike="noStrike">
              <a:solidFill>
                <a:srgbClr val="51565E"/>
              </a:solidFill>
              <a:effectLst/>
              <a:latin typeface="Roboto" panose="02000000000000000000" pitchFamily="2" charset="0"/>
            </a:endParaRPr>
          </a:p>
          <a:p>
            <a:r>
              <a:rPr lang="en-GB" b="0" i="0" u="none" strike="noStrike">
                <a:solidFill>
                  <a:srgbClr val="51565E"/>
                </a:solidFill>
                <a:effectLst/>
                <a:latin typeface="Roboto" panose="02000000000000000000" pitchFamily="2" charset="0"/>
              </a:rPr>
              <a:t>A Man-in-the-Middle Attack (MITM) is also known as an eavesdropping attack. In this attack, an attacker comes in between a two-party communication, i.e., the attacker hijacks the session between a client and host. By doing so, hackers steal and manipulate data.</a:t>
            </a:r>
          </a:p>
          <a:p>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79</a:t>
            </a:fld>
            <a:endParaRPr lang="en-US"/>
          </a:p>
        </p:txBody>
      </p:sp>
    </p:spTree>
    <p:extLst>
      <p:ext uri="{BB962C8B-B14F-4D97-AF65-F5344CB8AC3E}">
        <p14:creationId xmlns:p14="http://schemas.microsoft.com/office/powerpoint/2010/main" val="1964737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The cyberattack was complex and consisted of the following steps:</a:t>
            </a:r>
            <a:r>
              <a:rPr lang="en-GB" sz="1200" b="0" i="0" u="none" strike="noStrike" kern="1200" baseline="30000">
                <a:solidFill>
                  <a:schemeClr val="tx1"/>
                </a:solidFill>
                <a:effectLst/>
                <a:latin typeface="+mn-lt"/>
                <a:ea typeface="+mn-ea"/>
                <a:cs typeface="+mn-cs"/>
                <a:hlinkClick r:id="rId3"/>
              </a:rPr>
              <a:t>[4]</a:t>
            </a:r>
            <a:r>
              <a:rPr lang="en-GB" sz="1200" b="0" i="0" u="none" strike="noStrike" kern="1200" baseline="3000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rPr>
              <a:t>prior compromise of corporate networks using </a:t>
            </a:r>
            <a:r>
              <a:rPr lang="en-GB" sz="1200" b="0" i="0" u="none" strike="noStrike" kern="1200">
                <a:solidFill>
                  <a:schemeClr val="tx1"/>
                </a:solidFill>
                <a:effectLst/>
                <a:latin typeface="+mn-lt"/>
                <a:ea typeface="+mn-ea"/>
                <a:cs typeface="+mn-cs"/>
                <a:hlinkClick r:id="rId4" tooltip="Spear-phishing"/>
              </a:rPr>
              <a:t>spear-phishing</a:t>
            </a:r>
            <a:r>
              <a:rPr lang="en-GB" sz="1200" b="0" i="0" u="none" strike="noStrike" kern="1200">
                <a:solidFill>
                  <a:schemeClr val="tx1"/>
                </a:solidFill>
                <a:effectLst/>
                <a:latin typeface="+mn-lt"/>
                <a:ea typeface="+mn-ea"/>
                <a:cs typeface="+mn-cs"/>
              </a:rPr>
              <a:t> emails with </a:t>
            </a:r>
            <a:r>
              <a:rPr lang="en-GB" sz="1200" b="0" i="0" u="none" strike="noStrike" kern="1200">
                <a:solidFill>
                  <a:schemeClr val="tx1"/>
                </a:solidFill>
                <a:effectLst/>
                <a:latin typeface="+mn-lt"/>
                <a:ea typeface="+mn-ea"/>
                <a:cs typeface="+mn-cs"/>
                <a:hlinkClick r:id="rId5" tooltip="BlackEnergy"/>
              </a:rPr>
              <a:t>BlackEnergy</a:t>
            </a:r>
            <a:r>
              <a:rPr lang="en-GB" sz="1200" b="0" i="0" u="none" strike="noStrike" kern="1200">
                <a:solidFill>
                  <a:schemeClr val="tx1"/>
                </a:solidFill>
                <a:effectLst/>
                <a:latin typeface="+mn-lt"/>
                <a:ea typeface="+mn-ea"/>
                <a:cs typeface="+mn-cs"/>
              </a:rPr>
              <a:t> malware</a:t>
            </a:r>
          </a:p>
          <a:p>
            <a:r>
              <a:rPr lang="en-GB" sz="1200" b="0" i="0" u="none" strike="noStrike" kern="1200">
                <a:solidFill>
                  <a:schemeClr val="tx1"/>
                </a:solidFill>
                <a:effectLst/>
                <a:latin typeface="+mn-lt"/>
                <a:ea typeface="+mn-ea"/>
                <a:cs typeface="+mn-cs"/>
              </a:rPr>
              <a:t>seizing </a:t>
            </a:r>
            <a:r>
              <a:rPr lang="en-GB" sz="1200" b="0" i="0" u="none" strike="noStrike" kern="1200">
                <a:solidFill>
                  <a:schemeClr val="tx1"/>
                </a:solidFill>
                <a:effectLst/>
                <a:latin typeface="+mn-lt"/>
                <a:ea typeface="+mn-ea"/>
                <a:cs typeface="+mn-cs"/>
                <a:hlinkClick r:id="rId6" tooltip="SCADA"/>
              </a:rPr>
              <a:t>SCADA</a:t>
            </a:r>
            <a:r>
              <a:rPr lang="en-GB" sz="1200" b="0" i="0" u="none" strike="noStrike" kern="1200">
                <a:solidFill>
                  <a:schemeClr val="tx1"/>
                </a:solidFill>
                <a:effectLst/>
                <a:latin typeface="+mn-lt"/>
                <a:ea typeface="+mn-ea"/>
                <a:cs typeface="+mn-cs"/>
              </a:rPr>
              <a:t> under control, remotely switching substations off disabling/destroying </a:t>
            </a:r>
            <a:r>
              <a:rPr lang="en-GB" sz="1200" b="0" i="0" u="none" strike="noStrike" kern="1200">
                <a:solidFill>
                  <a:schemeClr val="tx1"/>
                </a:solidFill>
                <a:effectLst/>
                <a:latin typeface="+mn-lt"/>
                <a:ea typeface="+mn-ea"/>
                <a:cs typeface="+mn-cs"/>
                <a:hlinkClick r:id="rId7" tooltip="IT infrastructure"/>
              </a:rPr>
              <a:t>IT infrastructure</a:t>
            </a:r>
            <a:r>
              <a:rPr lang="en-GB" sz="1200" b="0" i="0" u="none" strike="noStrike" kern="1200">
                <a:solidFill>
                  <a:schemeClr val="tx1"/>
                </a:solidFill>
                <a:effectLst/>
                <a:latin typeface="+mn-lt"/>
                <a:ea typeface="+mn-ea"/>
                <a:cs typeface="+mn-cs"/>
              </a:rPr>
              <a:t> components (</a:t>
            </a:r>
            <a:r>
              <a:rPr lang="en-GB" sz="1200" b="0" i="0" u="none" strike="noStrike" kern="1200">
                <a:solidFill>
                  <a:schemeClr val="tx1"/>
                </a:solidFill>
                <a:effectLst/>
                <a:latin typeface="+mn-lt"/>
                <a:ea typeface="+mn-ea"/>
                <a:cs typeface="+mn-cs"/>
                <a:hlinkClick r:id="rId8" tooltip="Uninterruptible power supply"/>
              </a:rPr>
              <a:t>uninterruptible power supplies</a:t>
            </a:r>
            <a:r>
              <a:rPr lang="en-GB" sz="1200" b="0" i="0" u="none" strike="noStrike" kern="120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hlinkClick r:id="rId9" tooltip="Modem"/>
              </a:rPr>
              <a:t>modems</a:t>
            </a:r>
            <a:r>
              <a:rPr lang="en-GB" sz="1200" b="0" i="0" u="none" strike="noStrike" kern="120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hlinkClick r:id="rId10" tooltip="Remote terminal unit"/>
              </a:rPr>
              <a:t>RTUs</a:t>
            </a:r>
            <a:r>
              <a:rPr lang="en-GB" sz="1200" b="0" i="0" u="none" strike="noStrike" kern="1200">
                <a:solidFill>
                  <a:schemeClr val="tx1"/>
                </a:solidFill>
                <a:effectLst/>
                <a:latin typeface="+mn-lt"/>
                <a:ea typeface="+mn-ea"/>
                <a:cs typeface="+mn-cs"/>
              </a:rPr>
              <a:t>, commutators)</a:t>
            </a:r>
          </a:p>
          <a:p>
            <a:r>
              <a:rPr lang="en-GB" sz="1200" b="0" i="0" u="none" strike="noStrike" kern="1200">
                <a:solidFill>
                  <a:schemeClr val="tx1"/>
                </a:solidFill>
                <a:effectLst/>
                <a:latin typeface="+mn-lt"/>
                <a:ea typeface="+mn-ea"/>
                <a:cs typeface="+mn-cs"/>
              </a:rPr>
              <a:t>destruction of files stored on servers and workstations with the KillDisk malware</a:t>
            </a:r>
          </a:p>
          <a:p>
            <a:r>
              <a:rPr lang="en-GB" sz="1200" b="0" i="0" u="none" strike="noStrike" kern="1200">
                <a:solidFill>
                  <a:schemeClr val="tx1"/>
                </a:solidFill>
                <a:effectLst/>
                <a:latin typeface="+mn-lt"/>
                <a:ea typeface="+mn-ea"/>
                <a:cs typeface="+mn-cs"/>
              </a:rPr>
              <a:t>denial-of-service attack on call-center to deny consumers up-to-date information on the blackout.</a:t>
            </a:r>
          </a:p>
          <a:p>
            <a:r>
              <a:rPr lang="en-GB" sz="1200" b="0" i="0" u="none" strike="noStrike" kern="1200">
                <a:solidFill>
                  <a:schemeClr val="tx1"/>
                </a:solidFill>
                <a:effectLst/>
                <a:latin typeface="+mn-lt"/>
                <a:ea typeface="+mn-ea"/>
                <a:cs typeface="+mn-cs"/>
              </a:rPr>
              <a:t>At last the emergency power at the utility company’s operations center was switched off.</a:t>
            </a:r>
            <a:r>
              <a:rPr lang="en-GB" sz="1200" b="0" i="0" u="none" strike="noStrike" kern="1200" baseline="30000">
                <a:solidFill>
                  <a:schemeClr val="tx1"/>
                </a:solidFill>
                <a:effectLst/>
                <a:latin typeface="+mn-lt"/>
                <a:ea typeface="+mn-ea"/>
                <a:cs typeface="+mn-cs"/>
                <a:hlinkClick r:id="rId11"/>
              </a:rPr>
              <a:t>[6]</a:t>
            </a:r>
            <a:r>
              <a:rPr lang="en-GB" sz="1200" b="0" i="0" u="none" strike="noStrike" kern="1200">
                <a:solidFill>
                  <a:schemeClr val="tx1"/>
                </a:solidFill>
                <a:effectLst/>
                <a:latin typeface="+mn-lt"/>
                <a:ea typeface="+mn-ea"/>
                <a:cs typeface="+mn-cs"/>
              </a:rPr>
              <a:t> In total, up to 73 </a:t>
            </a:r>
            <a:r>
              <a:rPr lang="en-GB" sz="1200" b="0" i="0" u="none" strike="noStrike" kern="1200">
                <a:solidFill>
                  <a:schemeClr val="tx1"/>
                </a:solidFill>
                <a:effectLst/>
                <a:latin typeface="+mn-lt"/>
                <a:ea typeface="+mn-ea"/>
                <a:cs typeface="+mn-cs"/>
                <a:hlinkClick r:id="rId12" tooltip="Kilowatt-hour"/>
              </a:rPr>
              <a:t>MWh</a:t>
            </a:r>
            <a:r>
              <a:rPr lang="en-GB" sz="1200" b="0" i="0" u="none" strike="noStrike" kern="1200">
                <a:solidFill>
                  <a:schemeClr val="tx1"/>
                </a:solidFill>
                <a:effectLst/>
                <a:latin typeface="+mn-lt"/>
                <a:ea typeface="+mn-ea"/>
                <a:cs typeface="+mn-cs"/>
              </a:rPr>
              <a:t> of electricity was not supplied (or 0.015% of daily electricity consumption in </a:t>
            </a:r>
            <a:r>
              <a:rPr lang="en-GB" sz="1200" b="0" i="0" u="none" strike="noStrike" kern="1200">
                <a:solidFill>
                  <a:schemeClr val="tx1"/>
                </a:solidFill>
                <a:effectLst/>
                <a:latin typeface="+mn-lt"/>
                <a:ea typeface="+mn-ea"/>
                <a:cs typeface="+mn-cs"/>
                <a:hlinkClick r:id="rId13" tooltip="Ukraine"/>
              </a:rPr>
              <a:t>Ukraine</a:t>
            </a:r>
            <a:endParaRPr lang="en-GB" sz="1200" b="0" i="0" u="none" strike="noStrike" kern="1200">
              <a:solidFill>
                <a:schemeClr val="tx1"/>
              </a:solidFill>
              <a:effectLst/>
              <a:latin typeface="+mn-lt"/>
              <a:ea typeface="+mn-ea"/>
              <a:cs typeface="+mn-cs"/>
            </a:endParaRPr>
          </a:p>
          <a:p>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https://www.threathunting.se/2020/05/13/black-out-in-ukraine-blackenergy-in-power-grid-cyberattack/ </a:t>
            </a:r>
          </a:p>
          <a:p>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7</a:t>
            </a:fld>
            <a:endParaRPr lang="en-US"/>
          </a:p>
        </p:txBody>
      </p:sp>
    </p:spTree>
    <p:extLst>
      <p:ext uri="{BB962C8B-B14F-4D97-AF65-F5344CB8AC3E}">
        <p14:creationId xmlns:p14="http://schemas.microsoft.com/office/powerpoint/2010/main" val="1016692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https://www.cve.org</a:t>
            </a:r>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84</a:t>
            </a:fld>
            <a:endParaRPr lang="en-US"/>
          </a:p>
        </p:txBody>
      </p:sp>
    </p:spTree>
    <p:extLst>
      <p:ext uri="{BB962C8B-B14F-4D97-AF65-F5344CB8AC3E}">
        <p14:creationId xmlns:p14="http://schemas.microsoft.com/office/powerpoint/2010/main" val="2363753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85</a:t>
            </a:fld>
            <a:endParaRPr lang="en-US"/>
          </a:p>
        </p:txBody>
      </p:sp>
    </p:spTree>
    <p:extLst>
      <p:ext uri="{BB962C8B-B14F-4D97-AF65-F5344CB8AC3E}">
        <p14:creationId xmlns:p14="http://schemas.microsoft.com/office/powerpoint/2010/main" val="863045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O"/>
              <a:t>CVSS calculator: </a:t>
            </a:r>
            <a:r>
              <a:rPr lang="en-GB"/>
              <a:t>https://www.first.org/cvss/calculator/4.0</a:t>
            </a:r>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87</a:t>
            </a:fld>
            <a:endParaRPr lang="en-US"/>
          </a:p>
        </p:txBody>
      </p:sp>
    </p:spTree>
    <p:extLst>
      <p:ext uri="{BB962C8B-B14F-4D97-AF65-F5344CB8AC3E}">
        <p14:creationId xmlns:p14="http://schemas.microsoft.com/office/powerpoint/2010/main" val="2410397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https://www.iso.org/standard/27001</a:t>
            </a:r>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88</a:t>
            </a:fld>
            <a:endParaRPr lang="en-US"/>
          </a:p>
        </p:txBody>
      </p:sp>
    </p:spTree>
    <p:extLst>
      <p:ext uri="{BB962C8B-B14F-4D97-AF65-F5344CB8AC3E}">
        <p14:creationId xmlns:p14="http://schemas.microsoft.com/office/powerpoint/2010/main" val="1367672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https://www.isa.org/standards-and-publications/isa-standards/isa-iec-62443-series-of-standards</a:t>
            </a:r>
          </a:p>
          <a:p>
            <a:endParaRPr lang="en-GB"/>
          </a:p>
          <a:p>
            <a:pPr algn="l"/>
            <a:r>
              <a:rPr lang="en-GB" b="0" i="0" u="none" strike="noStrike">
                <a:solidFill>
                  <a:srgbClr val="000000"/>
                </a:solidFill>
                <a:effectLst/>
                <a:latin typeface="Open Sans" panose="020B0606030504020204" pitchFamily="34" charset="0"/>
              </a:rPr>
              <a:t>The ISA/IEC 62443 standards provide guidance that includes:</a:t>
            </a:r>
          </a:p>
          <a:p>
            <a:pPr algn="l">
              <a:buFont typeface="Arial" panose="020B0604020202020204" pitchFamily="34" charset="0"/>
              <a:buChar char="•"/>
            </a:pPr>
            <a:r>
              <a:rPr lang="en-GB" b="0" i="0" u="none" strike="noStrike">
                <a:solidFill>
                  <a:srgbClr val="000000"/>
                </a:solidFill>
                <a:effectLst/>
                <a:latin typeface="Open Sans" panose="020B0606030504020204" pitchFamily="34" charset="0"/>
              </a:rPr>
              <a:t>Defining common terms, concepts, and models that can be used by all stakeholders responsible for control systems cybersecurity</a:t>
            </a:r>
          </a:p>
          <a:p>
            <a:pPr algn="l">
              <a:buFont typeface="Arial" panose="020B0604020202020204" pitchFamily="34" charset="0"/>
              <a:buChar char="•"/>
            </a:pPr>
            <a:r>
              <a:rPr lang="en-GB" b="0" i="0" u="none" strike="noStrike">
                <a:solidFill>
                  <a:srgbClr val="000000"/>
                </a:solidFill>
                <a:effectLst/>
                <a:latin typeface="Open Sans" panose="020B0606030504020204" pitchFamily="34" charset="0"/>
              </a:rPr>
              <a:t>Helping asset owners determine the level of security required to meet their unique business and risk needs</a:t>
            </a:r>
          </a:p>
          <a:p>
            <a:pPr algn="l">
              <a:buFont typeface="Arial" panose="020B0604020202020204" pitchFamily="34" charset="0"/>
              <a:buChar char="•"/>
            </a:pPr>
            <a:r>
              <a:rPr lang="en-GB" b="0" i="0" u="none" strike="noStrike">
                <a:solidFill>
                  <a:srgbClr val="000000"/>
                </a:solidFill>
                <a:effectLst/>
                <a:latin typeface="Open Sans" panose="020B0606030504020204" pitchFamily="34" charset="0"/>
              </a:rPr>
              <a:t>Establishing a common set of requirements and a cybersecurity lifecycle methodology for product developers, including a mechanism to </a:t>
            </a:r>
            <a:r>
              <a:rPr lang="en-GB" b="0" i="0" u="none" strike="noStrike">
                <a:solidFill>
                  <a:srgbClr val="00AAB5"/>
                </a:solidFill>
                <a:effectLst/>
                <a:latin typeface="Open Sans" panose="020B0606030504020204" pitchFamily="34" charset="0"/>
                <a:hlinkClick r:id="rId3"/>
              </a:rPr>
              <a:t>certify products and vendor development processes</a:t>
            </a:r>
            <a:endParaRPr lang="en-GB" b="0" i="0" u="none" strike="noStrike">
              <a:solidFill>
                <a:srgbClr val="000000"/>
              </a:solidFill>
              <a:effectLst/>
              <a:latin typeface="Open Sans" panose="020B0606030504020204" pitchFamily="34" charset="0"/>
            </a:endParaRPr>
          </a:p>
          <a:p>
            <a:pPr algn="l">
              <a:buFont typeface="Arial" panose="020B0604020202020204" pitchFamily="34" charset="0"/>
              <a:buChar char="•"/>
            </a:pPr>
            <a:r>
              <a:rPr lang="en-GB" b="0" i="0" u="none" strike="noStrike">
                <a:solidFill>
                  <a:srgbClr val="000000"/>
                </a:solidFill>
                <a:effectLst/>
                <a:latin typeface="Open Sans" panose="020B0606030504020204" pitchFamily="34" charset="0"/>
              </a:rPr>
              <a:t>Defining the risk assessment processes that are critical to protecting control systems</a:t>
            </a:r>
          </a:p>
          <a:p>
            <a:endParaRPr lang="en-GB"/>
          </a:p>
          <a:p>
            <a:r>
              <a:rPr lang="en-GB"/>
              <a:t>https://21577316.fs1.hubspotusercontent-na1.net/hubfs/21577316/2023%20ISA%20Website%20Redesigns/ISAGCA/PDFs/ISAGCA%20Quick%20Start%20Guide%20FINAL.pdf </a:t>
            </a:r>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90</a:t>
            </a:fld>
            <a:endParaRPr lang="en-US"/>
          </a:p>
        </p:txBody>
      </p:sp>
    </p:spTree>
    <p:extLst>
      <p:ext uri="{BB962C8B-B14F-4D97-AF65-F5344CB8AC3E}">
        <p14:creationId xmlns:p14="http://schemas.microsoft.com/office/powerpoint/2010/main" val="3249221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https://www.linkedin.com/posts/dan-cimpean_nis2-transposed-in-romanian-law-2024-activity-7280229251184824320-VuD7?utm_source=share&amp;utm_medium=member_desktop </a:t>
            </a:r>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94</a:t>
            </a:fld>
            <a:endParaRPr lang="en-US"/>
          </a:p>
        </p:txBody>
      </p:sp>
    </p:spTree>
    <p:extLst>
      <p:ext uri="{BB962C8B-B14F-4D97-AF65-F5344CB8AC3E}">
        <p14:creationId xmlns:p14="http://schemas.microsoft.com/office/powerpoint/2010/main" val="1274693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O"/>
              <a:t>Anexa la NIS2</a:t>
            </a:r>
          </a:p>
        </p:txBody>
      </p:sp>
      <p:sp>
        <p:nvSpPr>
          <p:cNvPr id="4" name="Slide Number Placeholder 3"/>
          <p:cNvSpPr>
            <a:spLocks noGrp="1"/>
          </p:cNvSpPr>
          <p:nvPr>
            <p:ph type="sldNum" sz="quarter" idx="5"/>
          </p:nvPr>
        </p:nvSpPr>
        <p:spPr/>
        <p:txBody>
          <a:bodyPr/>
          <a:lstStyle/>
          <a:p>
            <a:fld id="{2CF1C4C3-14CD-4B3B-B988-0FB0E9B9DC3A}" type="slidenum">
              <a:rPr lang="en-US" smtClean="0"/>
              <a:t>96</a:t>
            </a:fld>
            <a:endParaRPr lang="en-US"/>
          </a:p>
        </p:txBody>
      </p:sp>
    </p:spTree>
    <p:extLst>
      <p:ext uri="{BB962C8B-B14F-4D97-AF65-F5344CB8AC3E}">
        <p14:creationId xmlns:p14="http://schemas.microsoft.com/office/powerpoint/2010/main" val="6863619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https://digital-strategy.ec.europa.eu/en/policies/cyber-resilience-act </a:t>
            </a:r>
            <a:endParaRPr lang="en-RO"/>
          </a:p>
          <a:p>
            <a:r>
              <a:rPr lang="en-RO"/>
              <a:t>Anexele II si III</a:t>
            </a:r>
          </a:p>
        </p:txBody>
      </p:sp>
      <p:sp>
        <p:nvSpPr>
          <p:cNvPr id="4" name="Slide Number Placeholder 3"/>
          <p:cNvSpPr>
            <a:spLocks noGrp="1"/>
          </p:cNvSpPr>
          <p:nvPr>
            <p:ph type="sldNum" sz="quarter" idx="5"/>
          </p:nvPr>
        </p:nvSpPr>
        <p:spPr/>
        <p:txBody>
          <a:bodyPr/>
          <a:lstStyle/>
          <a:p>
            <a:fld id="{2CF1C4C3-14CD-4B3B-B988-0FB0E9B9DC3A}" type="slidenum">
              <a:rPr lang="en-US" smtClean="0"/>
              <a:t>97</a:t>
            </a:fld>
            <a:endParaRPr lang="en-US"/>
          </a:p>
        </p:txBody>
      </p:sp>
    </p:spTree>
    <p:extLst>
      <p:ext uri="{BB962C8B-B14F-4D97-AF65-F5344CB8AC3E}">
        <p14:creationId xmlns:p14="http://schemas.microsoft.com/office/powerpoint/2010/main" val="15927715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https://www.enisa.europa.eu/news/an-eu-prime-eu-adopts-first-cybersecurity-certification-scheme </a:t>
            </a:r>
          </a:p>
          <a:p>
            <a:endParaRPr lang="en-GB"/>
          </a:p>
          <a:p>
            <a:r>
              <a:rPr lang="en-GB" b="0" i="0" u="none" strike="noStrike">
                <a:solidFill>
                  <a:srgbClr val="212529"/>
                </a:solidFill>
                <a:effectLst/>
                <a:latin typeface="system-ui"/>
              </a:rPr>
              <a:t>Voluntary-based, the new EUCC scheme allows ICT suppliers who wish to showcase proof of assurance to go through an EU commonly understood assessment process to certify ICT products such as technological components (chips, smartcards), hardware and software. </a:t>
            </a:r>
            <a:br>
              <a:rPr lang="en-GB"/>
            </a:br>
            <a:r>
              <a:rPr lang="en-GB" b="0" i="0" u="none" strike="noStrike">
                <a:solidFill>
                  <a:srgbClr val="212529"/>
                </a:solidFill>
                <a:effectLst/>
                <a:latin typeface="system-ui"/>
              </a:rPr>
              <a:t>The scheme is based on the time-proven SOG-IS Common Criteria evaluation framework already used across 17 EU Member States. It proposes two levels of assurance based on the level of risk associated with the intended use of the product, service or process, in terms of probability and impact of an accident.</a:t>
            </a:r>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98</a:t>
            </a:fld>
            <a:endParaRPr lang="en-US"/>
          </a:p>
        </p:txBody>
      </p:sp>
    </p:spTree>
    <p:extLst>
      <p:ext uri="{BB962C8B-B14F-4D97-AF65-F5344CB8AC3E}">
        <p14:creationId xmlns:p14="http://schemas.microsoft.com/office/powerpoint/2010/main" val="346160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O"/>
              <a:t>-  Clip video introducere</a:t>
            </a:r>
          </a:p>
          <a:p>
            <a:pPr marL="171450" indent="-171450">
              <a:buFontTx/>
              <a:buChar char="-"/>
            </a:pPr>
            <a:r>
              <a:rPr lang="en-RO"/>
              <a:t>Prezentare proiect si studii de caz</a:t>
            </a:r>
          </a:p>
          <a:p>
            <a:pPr marL="171450" indent="-171450">
              <a:buFontTx/>
              <a:buChar char="-"/>
            </a:pPr>
            <a:r>
              <a:rPr lang="en-RO"/>
              <a:t>Aspecte tehnice: misp, cti platform, fl-idps</a:t>
            </a:r>
          </a:p>
        </p:txBody>
      </p:sp>
      <p:sp>
        <p:nvSpPr>
          <p:cNvPr id="4" name="Slide Number Placeholder 3"/>
          <p:cNvSpPr>
            <a:spLocks noGrp="1"/>
          </p:cNvSpPr>
          <p:nvPr>
            <p:ph type="sldNum" sz="quarter" idx="5"/>
          </p:nvPr>
        </p:nvSpPr>
        <p:spPr/>
        <p:txBody>
          <a:bodyPr/>
          <a:lstStyle/>
          <a:p>
            <a:fld id="{2CF1C4C3-14CD-4B3B-B988-0FB0E9B9DC3A}" type="slidenum">
              <a:rPr lang="en-US" smtClean="0"/>
              <a:t>99</a:t>
            </a:fld>
            <a:endParaRPr lang="en-US"/>
          </a:p>
        </p:txBody>
      </p:sp>
    </p:spTree>
    <p:extLst>
      <p:ext uri="{BB962C8B-B14F-4D97-AF65-F5344CB8AC3E}">
        <p14:creationId xmlns:p14="http://schemas.microsoft.com/office/powerpoint/2010/main" val="3122246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https://en.wikipedia.org/wiki/Colonial_Pipeline</a:t>
            </a:r>
          </a:p>
          <a:p>
            <a:r>
              <a:rPr lang="en-GB"/>
              <a:t>https://en.wikipedia.org/wiki/Colonial_Pipeline_ransomware_attack</a:t>
            </a:r>
          </a:p>
          <a:p>
            <a:endParaRPr lang="en-GB"/>
          </a:p>
          <a:p>
            <a:r>
              <a:rPr lang="en-GB" b="0" i="0" u="none" strike="noStrike">
                <a:solidFill>
                  <a:srgbClr val="202122"/>
                </a:solidFill>
                <a:effectLst/>
                <a:latin typeface="Arial" panose="020B0604020202020204" pitchFamily="34" charset="0"/>
              </a:rPr>
              <a:t>Overseen by the FBI, the company paid the amount that was asked by the hacker group (75 </a:t>
            </a:r>
            <a:r>
              <a:rPr lang="en-GB" b="0" i="0" u="none" strike="noStrike">
                <a:effectLst/>
                <a:latin typeface="Arial" panose="020B0604020202020204" pitchFamily="34" charset="0"/>
                <a:hlinkClick r:id="rId3" tooltip="Bitcoin"/>
              </a:rPr>
              <a:t>bitcoin</a:t>
            </a:r>
            <a:r>
              <a:rPr lang="en-GB" b="0" i="0" u="none" strike="noStrike">
                <a:solidFill>
                  <a:srgbClr val="202122"/>
                </a:solidFill>
                <a:effectLst/>
                <a:latin typeface="Arial" panose="020B0604020202020204" pitchFamily="34" charset="0"/>
              </a:rPr>
              <a:t> or $4.4 million USD) within several hours</a:t>
            </a:r>
          </a:p>
          <a:p>
            <a:endParaRPr lang="en-GB" b="0" i="0" u="none" strike="noStrike">
              <a:solidFill>
                <a:srgbClr val="202122"/>
              </a:solidFill>
              <a:effectLst/>
              <a:latin typeface="Arial" panose="020B0604020202020204" pitchFamily="34" charset="0"/>
            </a:endParaRPr>
          </a:p>
          <a:p>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8</a:t>
            </a:fld>
            <a:endParaRPr lang="en-US"/>
          </a:p>
        </p:txBody>
      </p:sp>
    </p:spTree>
    <p:extLst>
      <p:ext uri="{BB962C8B-B14F-4D97-AF65-F5344CB8AC3E}">
        <p14:creationId xmlns:p14="http://schemas.microsoft.com/office/powerpoint/2010/main" val="1809675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O"/>
              <a:t>Specificatii echipament AA Network Security si componente retea</a:t>
            </a:r>
          </a:p>
          <a:p>
            <a:r>
              <a:rPr lang="en-RO"/>
              <a:t>Parcurgere documentatie tehnica Siemens de configurare a solutiei</a:t>
            </a:r>
          </a:p>
        </p:txBody>
      </p:sp>
      <p:sp>
        <p:nvSpPr>
          <p:cNvPr id="4" name="Slide Number Placeholder 3"/>
          <p:cNvSpPr>
            <a:spLocks noGrp="1"/>
          </p:cNvSpPr>
          <p:nvPr>
            <p:ph type="sldNum" sz="quarter" idx="5"/>
          </p:nvPr>
        </p:nvSpPr>
        <p:spPr/>
        <p:txBody>
          <a:bodyPr/>
          <a:lstStyle/>
          <a:p>
            <a:fld id="{2CF1C4C3-14CD-4B3B-B988-0FB0E9B9DC3A}" type="slidenum">
              <a:rPr lang="en-US" smtClean="0"/>
              <a:t>100</a:t>
            </a:fld>
            <a:endParaRPr lang="en-US"/>
          </a:p>
        </p:txBody>
      </p:sp>
    </p:spTree>
    <p:extLst>
      <p:ext uri="{BB962C8B-B14F-4D97-AF65-F5344CB8AC3E}">
        <p14:creationId xmlns:p14="http://schemas.microsoft.com/office/powerpoint/2010/main" val="2578687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hlinkClick r:id="rId3"/>
              </a:rPr>
              <a:t>https://www.siemens.com/global/en/products/automation/topic-areas/sce-education-training/learning-training-documents.html</a:t>
            </a:r>
            <a:r>
              <a:rPr lang="en-GB"/>
              <a:t> </a:t>
            </a:r>
            <a:endParaRPr lang="en-RO"/>
          </a:p>
          <a:p>
            <a:endParaRPr lang="en-RO"/>
          </a:p>
          <a:p>
            <a:r>
              <a:rPr lang="en-GB" b="0" i="0" u="none" strike="noStrike">
                <a:solidFill>
                  <a:srgbClr val="666666"/>
                </a:solidFill>
                <a:effectLst/>
                <a:latin typeface="Arial" panose="020B0604020202020204" pitchFamily="34" charset="0"/>
              </a:rPr>
              <a:t>SCALANCE XC208 manageable Layer 2 IE switch; IEC 62443-4-2 certified; 8x 10/100 Mbit/s RJ45 ports; 1x console port; diagnostics LED; redundant power supply; temperature range -40 °C to +70 °C; assembly: DIN rail/S7 mounting rail/wall Office redundancy functions features (RSTP, VLAN,...); PROFINET IO device Ethernet/IP-compliant C-plug slot;</a:t>
            </a:r>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101</a:t>
            </a:fld>
            <a:endParaRPr lang="en-US"/>
          </a:p>
        </p:txBody>
      </p:sp>
    </p:spTree>
    <p:extLst>
      <p:ext uri="{BB962C8B-B14F-4D97-AF65-F5344CB8AC3E}">
        <p14:creationId xmlns:p14="http://schemas.microsoft.com/office/powerpoint/2010/main" val="1060628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https://www.siemens.com/global/en/products/automation/topic-areas/sce-education-training/learning-training-documents.html</a:t>
            </a:r>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102</a:t>
            </a:fld>
            <a:endParaRPr lang="en-US"/>
          </a:p>
        </p:txBody>
      </p:sp>
    </p:spTree>
    <p:extLst>
      <p:ext uri="{BB962C8B-B14F-4D97-AF65-F5344CB8AC3E}">
        <p14:creationId xmlns:p14="http://schemas.microsoft.com/office/powerpoint/2010/main" val="1024550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a:solidFill>
                  <a:srgbClr val="202122"/>
                </a:solidFill>
                <a:effectLst/>
                <a:latin typeface="Arial" panose="020B0604020202020204" pitchFamily="34" charset="0"/>
              </a:rPr>
              <a:t>The attackers gained access to the system by means of a compromised password for a disused VPN account.</a:t>
            </a:r>
            <a:r>
              <a:rPr lang="en-GB" b="0" i="0" u="none" strike="noStrike" baseline="30000">
                <a:solidFill>
                  <a:srgbClr val="202122"/>
                </a:solidFill>
                <a:effectLst/>
                <a:latin typeface="Arial" panose="020B0604020202020204" pitchFamily="34" charset="0"/>
                <a:hlinkClick r:id="rId3"/>
              </a:rPr>
              <a:t>[20]</a:t>
            </a:r>
            <a:r>
              <a:rPr lang="en-GB" b="0" i="0" u="none" strike="noStrike" baseline="30000">
                <a:solidFill>
                  <a:srgbClr val="202122"/>
                </a:solidFill>
                <a:effectLst/>
                <a:latin typeface="Arial" panose="020B0604020202020204" pitchFamily="34" charset="0"/>
                <a:hlinkClick r:id="rId4"/>
              </a:rPr>
              <a:t>[21]</a:t>
            </a:r>
            <a:r>
              <a:rPr lang="en-GB" b="0" i="0" u="none" strike="noStrike">
                <a:solidFill>
                  <a:srgbClr val="202122"/>
                </a:solidFill>
                <a:effectLst/>
                <a:latin typeface="Arial" panose="020B0604020202020204" pitchFamily="34" charset="0"/>
              </a:rPr>
              <a:t> The account did not have </a:t>
            </a:r>
            <a:r>
              <a:rPr lang="en-GB" b="0" i="0" u="none" strike="noStrike">
                <a:effectLst/>
                <a:latin typeface="Arial" panose="020B0604020202020204" pitchFamily="34" charset="0"/>
                <a:hlinkClick r:id="rId5" tooltip="Multi-factor authentication"/>
              </a:rPr>
              <a:t>Multi-factor authentication</a:t>
            </a:r>
            <a:r>
              <a:rPr lang="en-GB" b="0" i="0" u="none" strike="noStrike">
                <a:solidFill>
                  <a:srgbClr val="202122"/>
                </a:solidFill>
                <a:effectLst/>
                <a:latin typeface="Arial" panose="020B0604020202020204" pitchFamily="34" charset="0"/>
              </a:rPr>
              <a:t> enabled.</a:t>
            </a:r>
          </a:p>
          <a:p>
            <a:endParaRPr lang="en-GB" b="0" i="0" u="none" strike="noStrike">
              <a:solidFill>
                <a:srgbClr val="202122"/>
              </a:solidFill>
              <a:effectLst/>
              <a:latin typeface="Arial" panose="020B0604020202020204" pitchFamily="34" charset="0"/>
            </a:endParaRPr>
          </a:p>
          <a:p>
            <a:r>
              <a:rPr lang="en-GB">
                <a:solidFill>
                  <a:srgbClr val="000000"/>
                </a:solidFill>
                <a:effectLst/>
                <a:latin typeface="Helvetica" pitchFamily="2" charset="0"/>
              </a:rPr>
              <a:t>In total, DarkSide cost Colonial Pipeline company:</a:t>
            </a:r>
          </a:p>
          <a:p>
            <a:r>
              <a:rPr lang="en-GB">
                <a:solidFill>
                  <a:srgbClr val="000000"/>
                </a:solidFill>
                <a:effectLst/>
                <a:latin typeface="Helvetica" pitchFamily="2" charset="0"/>
              </a:rPr>
              <a:t>• 4.4 million dollars in ransom money</a:t>
            </a:r>
          </a:p>
          <a:p>
            <a:r>
              <a:rPr lang="en-GB">
                <a:solidFill>
                  <a:srgbClr val="000000"/>
                </a:solidFill>
                <a:effectLst/>
                <a:latin typeface="Helvetica" pitchFamily="2" charset="0"/>
              </a:rPr>
              <a:t>• Over 100 gigabytes of data breached</a:t>
            </a:r>
          </a:p>
          <a:p>
            <a:r>
              <a:rPr lang="en-GB">
                <a:solidFill>
                  <a:srgbClr val="000000"/>
                </a:solidFill>
                <a:effectLst/>
                <a:latin typeface="Helvetica" pitchFamily="2" charset="0"/>
              </a:rPr>
              <a:t>• Professional standing as a company</a:t>
            </a:r>
          </a:p>
          <a:p>
            <a:r>
              <a:rPr lang="en-GB">
                <a:solidFill>
                  <a:srgbClr val="000000"/>
                </a:solidFill>
                <a:effectLst/>
                <a:latin typeface="Helvetica" pitchFamily="2" charset="0"/>
              </a:rPr>
              <a:t>• Knowledge to other hacker groups that their network was</a:t>
            </a:r>
          </a:p>
          <a:p>
            <a:r>
              <a:rPr lang="en-GB">
                <a:solidFill>
                  <a:srgbClr val="000000"/>
                </a:solidFill>
                <a:effectLst/>
                <a:latin typeface="Helvetica" pitchFamily="2" charset="0"/>
              </a:rPr>
              <a:t>vulnerable</a:t>
            </a:r>
          </a:p>
          <a:p>
            <a:r>
              <a:rPr lang="en-GB">
                <a:solidFill>
                  <a:srgbClr val="000000"/>
                </a:solidFill>
                <a:effectLst/>
                <a:latin typeface="Helvetica" pitchFamily="2" charset="0"/>
              </a:rPr>
              <a:t>• Millions in product that had to stop moving during</a:t>
            </a:r>
          </a:p>
          <a:p>
            <a:r>
              <a:rPr lang="en-GB">
                <a:solidFill>
                  <a:srgbClr val="000000"/>
                </a:solidFill>
                <a:effectLst/>
                <a:latin typeface="Helvetica" pitchFamily="2" charset="0"/>
              </a:rPr>
              <a:t>shutdown</a:t>
            </a:r>
          </a:p>
        </p:txBody>
      </p:sp>
      <p:sp>
        <p:nvSpPr>
          <p:cNvPr id="4" name="Slide Number Placeholder 3"/>
          <p:cNvSpPr>
            <a:spLocks noGrp="1"/>
          </p:cNvSpPr>
          <p:nvPr>
            <p:ph type="sldNum" sz="quarter" idx="5"/>
          </p:nvPr>
        </p:nvSpPr>
        <p:spPr/>
        <p:txBody>
          <a:bodyPr/>
          <a:lstStyle/>
          <a:p>
            <a:fld id="{2CF1C4C3-14CD-4B3B-B988-0FB0E9B9DC3A}" type="slidenum">
              <a:rPr lang="en-US" smtClean="0"/>
              <a:t>9</a:t>
            </a:fld>
            <a:endParaRPr lang="en-US"/>
          </a:p>
        </p:txBody>
      </p:sp>
    </p:spTree>
    <p:extLst>
      <p:ext uri="{BB962C8B-B14F-4D97-AF65-F5344CB8AC3E}">
        <p14:creationId xmlns:p14="http://schemas.microsoft.com/office/powerpoint/2010/main" val="3928399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O"/>
              <a:t>RISC = PROBABILITATE x CONSECINTE</a:t>
            </a:r>
          </a:p>
        </p:txBody>
      </p:sp>
      <p:sp>
        <p:nvSpPr>
          <p:cNvPr id="4" name="Slide Number Placeholder 3"/>
          <p:cNvSpPr>
            <a:spLocks noGrp="1"/>
          </p:cNvSpPr>
          <p:nvPr>
            <p:ph type="sldNum" sz="quarter" idx="5"/>
          </p:nvPr>
        </p:nvSpPr>
        <p:spPr/>
        <p:txBody>
          <a:bodyPr/>
          <a:lstStyle/>
          <a:p>
            <a:fld id="{2CF1C4C3-14CD-4B3B-B988-0FB0E9B9DC3A}" type="slidenum">
              <a:rPr lang="en-US" smtClean="0"/>
              <a:t>18</a:t>
            </a:fld>
            <a:endParaRPr lang="en-US"/>
          </a:p>
        </p:txBody>
      </p:sp>
    </p:spTree>
    <p:extLst>
      <p:ext uri="{BB962C8B-B14F-4D97-AF65-F5344CB8AC3E}">
        <p14:creationId xmlns:p14="http://schemas.microsoft.com/office/powerpoint/2010/main" val="432757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O"/>
              <a:t>No attacks = no problems !</a:t>
            </a:r>
          </a:p>
        </p:txBody>
      </p:sp>
      <p:sp>
        <p:nvSpPr>
          <p:cNvPr id="4" name="Slide Number Placeholder 3"/>
          <p:cNvSpPr>
            <a:spLocks noGrp="1"/>
          </p:cNvSpPr>
          <p:nvPr>
            <p:ph type="sldNum" sz="quarter" idx="5"/>
          </p:nvPr>
        </p:nvSpPr>
        <p:spPr/>
        <p:txBody>
          <a:bodyPr/>
          <a:lstStyle/>
          <a:p>
            <a:fld id="{2CF1C4C3-14CD-4B3B-B988-0FB0E9B9DC3A}" type="slidenum">
              <a:rPr lang="en-US" smtClean="0"/>
              <a:t>20</a:t>
            </a:fld>
            <a:endParaRPr lang="en-US"/>
          </a:p>
        </p:txBody>
      </p:sp>
    </p:spTree>
    <p:extLst>
      <p:ext uri="{BB962C8B-B14F-4D97-AF65-F5344CB8AC3E}">
        <p14:creationId xmlns:p14="http://schemas.microsoft.com/office/powerpoint/2010/main" val="3448507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O"/>
          </a:p>
        </p:txBody>
      </p:sp>
      <p:sp>
        <p:nvSpPr>
          <p:cNvPr id="4" name="Slide Number Placeholder 3"/>
          <p:cNvSpPr>
            <a:spLocks noGrp="1"/>
          </p:cNvSpPr>
          <p:nvPr>
            <p:ph type="sldNum" sz="quarter" idx="5"/>
          </p:nvPr>
        </p:nvSpPr>
        <p:spPr/>
        <p:txBody>
          <a:bodyPr/>
          <a:lstStyle/>
          <a:p>
            <a:fld id="{2CF1C4C3-14CD-4B3B-B988-0FB0E9B9DC3A}" type="slidenum">
              <a:rPr lang="en-US" smtClean="0"/>
              <a:t>26</a:t>
            </a:fld>
            <a:endParaRPr lang="en-US"/>
          </a:p>
        </p:txBody>
      </p:sp>
    </p:spTree>
    <p:extLst>
      <p:ext uri="{BB962C8B-B14F-4D97-AF65-F5344CB8AC3E}">
        <p14:creationId xmlns:p14="http://schemas.microsoft.com/office/powerpoint/2010/main" val="2133644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O"/>
              <a:t>Ilustrare seria S7-315 si S7-400</a:t>
            </a:r>
          </a:p>
        </p:txBody>
      </p:sp>
      <p:sp>
        <p:nvSpPr>
          <p:cNvPr id="4" name="Slide Number Placeholder 3"/>
          <p:cNvSpPr>
            <a:spLocks noGrp="1"/>
          </p:cNvSpPr>
          <p:nvPr>
            <p:ph type="sldNum" sz="quarter" idx="5"/>
          </p:nvPr>
        </p:nvSpPr>
        <p:spPr/>
        <p:txBody>
          <a:bodyPr/>
          <a:lstStyle/>
          <a:p>
            <a:fld id="{2CF1C4C3-14CD-4B3B-B988-0FB0E9B9DC3A}" type="slidenum">
              <a:rPr lang="en-US" smtClean="0"/>
              <a:t>33</a:t>
            </a:fld>
            <a:endParaRPr lang="en-US"/>
          </a:p>
        </p:txBody>
      </p:sp>
    </p:spTree>
    <p:extLst>
      <p:ext uri="{BB962C8B-B14F-4D97-AF65-F5344CB8AC3E}">
        <p14:creationId xmlns:p14="http://schemas.microsoft.com/office/powerpoint/2010/main" val="1518425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DF0F7-5F60-47D1-B3A2-BED85BAFF6C2}"/>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342989BB-89FB-468C-ACA4-3EF67C7773BE}"/>
              </a:ext>
            </a:extLst>
          </p:cNvPr>
          <p:cNvSpPr>
            <a:spLocks noGrp="1"/>
          </p:cNvSpPr>
          <p:nvPr>
            <p:ph type="subTitle" idx="1"/>
          </p:nvPr>
        </p:nvSpPr>
        <p:spPr>
          <a:xfrm>
            <a:off x="1524000" y="3602038"/>
            <a:ext cx="9144000" cy="1655762"/>
          </a:xfrm>
        </p:spPr>
        <p:txBody>
          <a:bodyPr/>
          <a:lstStyle>
            <a:lvl1pPr marL="0" indent="0" algn="ctr">
              <a:spcBef>
                <a:spcPts val="6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010517A5-5A4A-4CFB-BFF6-5B3C8B7BAADB}"/>
              </a:ext>
            </a:extLst>
          </p:cNvPr>
          <p:cNvSpPr>
            <a:spLocks noGrp="1"/>
          </p:cNvSpPr>
          <p:nvPr>
            <p:ph type="ftr" sz="quarter" idx="11"/>
          </p:nvPr>
        </p:nvSpPr>
        <p:spPr/>
        <p:txBody>
          <a:bodyPr/>
          <a:lstStyle/>
          <a:p>
            <a:r>
              <a:rPr lang="en-US"/>
              <a:t>www.astiautomation.com</a:t>
            </a:r>
          </a:p>
        </p:txBody>
      </p:sp>
      <p:sp>
        <p:nvSpPr>
          <p:cNvPr id="6" name="Slide Number Placeholder 5">
            <a:extLst>
              <a:ext uri="{FF2B5EF4-FFF2-40B4-BE49-F238E27FC236}">
                <a16:creationId xmlns:a16="http://schemas.microsoft.com/office/drawing/2014/main" id="{1933FD6C-6D91-4FB7-A0EC-5D68C49CC020}"/>
              </a:ext>
            </a:extLst>
          </p:cNvPr>
          <p:cNvSpPr>
            <a:spLocks noGrp="1"/>
          </p:cNvSpPr>
          <p:nvPr>
            <p:ph type="sldNum" sz="quarter" idx="12"/>
          </p:nvPr>
        </p:nvSpPr>
        <p:spPr/>
        <p:txBody>
          <a:bodyPr/>
          <a:lstStyle/>
          <a:p>
            <a:fld id="{7AF095F6-C371-440D-B793-540E1B7A7FB7}" type="slidenum">
              <a:rPr lang="en-US" smtClean="0"/>
              <a:t>‹#›</a:t>
            </a:fld>
            <a:endParaRPr lang="en-US"/>
          </a:p>
        </p:txBody>
      </p:sp>
      <p:cxnSp>
        <p:nvCxnSpPr>
          <p:cNvPr id="7" name="Straight Connector 6">
            <a:extLst>
              <a:ext uri="{FF2B5EF4-FFF2-40B4-BE49-F238E27FC236}">
                <a16:creationId xmlns:a16="http://schemas.microsoft.com/office/drawing/2014/main" id="{45958CBB-5EE4-44E7-BDE9-1F0AF4944E0B}"/>
              </a:ext>
            </a:extLst>
          </p:cNvPr>
          <p:cNvCxnSpPr>
            <a:cxnSpLocks/>
          </p:cNvCxnSpPr>
          <p:nvPr userDrawn="1"/>
        </p:nvCxnSpPr>
        <p:spPr>
          <a:xfrm>
            <a:off x="3670547" y="3446733"/>
            <a:ext cx="5291846" cy="0"/>
          </a:xfrm>
          <a:prstGeom prst="line">
            <a:avLst/>
          </a:prstGeom>
          <a:ln w="19050">
            <a:gradFill flip="none" rotWithShape="1">
              <a:gsLst>
                <a:gs pos="0">
                  <a:schemeClr val="bg1"/>
                </a:gs>
                <a:gs pos="20000">
                  <a:srgbClr val="468D85"/>
                </a:gs>
                <a:gs pos="81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520F669-C455-45B8-A372-30B75260383F}"/>
              </a:ext>
            </a:extLst>
          </p:cNvPr>
          <p:cNvCxnSpPr>
            <a:cxnSpLocks/>
          </p:cNvCxnSpPr>
          <p:nvPr userDrawn="1"/>
        </p:nvCxnSpPr>
        <p:spPr>
          <a:xfrm flipH="1">
            <a:off x="1" y="6261366"/>
            <a:ext cx="12191999" cy="0"/>
          </a:xfrm>
          <a:prstGeom prst="line">
            <a:avLst/>
          </a:prstGeom>
          <a:ln w="19050">
            <a:gradFill flip="none" rotWithShape="1">
              <a:gsLst>
                <a:gs pos="0">
                  <a:schemeClr val="accent6">
                    <a:lumMod val="5000"/>
                    <a:lumOff val="95000"/>
                  </a:schemeClr>
                </a:gs>
                <a:gs pos="23000">
                  <a:srgbClr val="468D85"/>
                </a:gs>
                <a:gs pos="81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533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348CE-B5C6-480E-AEED-9998B7E1C405}"/>
              </a:ext>
            </a:extLst>
          </p:cNvPr>
          <p:cNvSpPr>
            <a:spLocks noGrp="1"/>
          </p:cNvSpPr>
          <p:nvPr>
            <p:ph type="title"/>
          </p:nvPr>
        </p:nvSpPr>
        <p:spPr>
          <a:xfrm>
            <a:off x="565824" y="178281"/>
            <a:ext cx="10515600" cy="75437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205F47-6320-432C-A81E-A53C13DB5144}"/>
              </a:ext>
            </a:extLst>
          </p:cNvPr>
          <p:cNvSpPr>
            <a:spLocks noGrp="1"/>
          </p:cNvSpPr>
          <p:nvPr>
            <p:ph idx="1"/>
          </p:nvPr>
        </p:nvSpPr>
        <p:spPr>
          <a:xfrm>
            <a:off x="575550" y="1147863"/>
            <a:ext cx="10515600" cy="5029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2AB1B5D-C76A-4220-96F6-13CF5A00856C}"/>
              </a:ext>
            </a:extLst>
          </p:cNvPr>
          <p:cNvSpPr>
            <a:spLocks noGrp="1"/>
          </p:cNvSpPr>
          <p:nvPr>
            <p:ph type="ftr" sz="quarter" idx="11"/>
          </p:nvPr>
        </p:nvSpPr>
        <p:spPr/>
        <p:txBody>
          <a:bodyPr/>
          <a:lstStyle/>
          <a:p>
            <a:r>
              <a:rPr lang="en-US"/>
              <a:t>www.astiautomation.com</a:t>
            </a:r>
          </a:p>
        </p:txBody>
      </p:sp>
      <p:sp>
        <p:nvSpPr>
          <p:cNvPr id="6" name="Slide Number Placeholder 5">
            <a:extLst>
              <a:ext uri="{FF2B5EF4-FFF2-40B4-BE49-F238E27FC236}">
                <a16:creationId xmlns:a16="http://schemas.microsoft.com/office/drawing/2014/main" id="{DB38464C-0FAA-4358-91FB-AE4EB328B3D4}"/>
              </a:ext>
            </a:extLst>
          </p:cNvPr>
          <p:cNvSpPr>
            <a:spLocks noGrp="1"/>
          </p:cNvSpPr>
          <p:nvPr>
            <p:ph type="sldNum" sz="quarter" idx="12"/>
          </p:nvPr>
        </p:nvSpPr>
        <p:spPr/>
        <p:txBody>
          <a:bodyPr/>
          <a:lstStyle/>
          <a:p>
            <a:fld id="{7AF095F6-C371-440D-B793-540E1B7A7FB7}" type="slidenum">
              <a:rPr lang="en-US" smtClean="0"/>
              <a:t>‹#›</a:t>
            </a:fld>
            <a:endParaRPr lang="en-US"/>
          </a:p>
        </p:txBody>
      </p:sp>
      <p:cxnSp>
        <p:nvCxnSpPr>
          <p:cNvPr id="12" name="Straight Connector 11">
            <a:extLst>
              <a:ext uri="{FF2B5EF4-FFF2-40B4-BE49-F238E27FC236}">
                <a16:creationId xmlns:a16="http://schemas.microsoft.com/office/drawing/2014/main" id="{190EAF50-BF1A-4CCE-B348-048EC19AB2C4}"/>
              </a:ext>
            </a:extLst>
          </p:cNvPr>
          <p:cNvCxnSpPr>
            <a:cxnSpLocks/>
          </p:cNvCxnSpPr>
          <p:nvPr userDrawn="1"/>
        </p:nvCxnSpPr>
        <p:spPr>
          <a:xfrm>
            <a:off x="690641" y="836573"/>
            <a:ext cx="5291846" cy="0"/>
          </a:xfrm>
          <a:prstGeom prst="line">
            <a:avLst/>
          </a:prstGeom>
          <a:ln w="19050">
            <a:gradFill flip="none" rotWithShape="1">
              <a:gsLst>
                <a:gs pos="0">
                  <a:srgbClr val="468D85"/>
                </a:gs>
                <a:gs pos="38000">
                  <a:srgbClr val="468D85"/>
                </a:gs>
                <a:gs pos="62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057BEF-55D3-4AA4-8F9C-E3344A9846ED}"/>
              </a:ext>
            </a:extLst>
          </p:cNvPr>
          <p:cNvCxnSpPr>
            <a:cxnSpLocks/>
          </p:cNvCxnSpPr>
          <p:nvPr userDrawn="1"/>
        </p:nvCxnSpPr>
        <p:spPr>
          <a:xfrm flipH="1">
            <a:off x="1" y="6261366"/>
            <a:ext cx="12191999" cy="0"/>
          </a:xfrm>
          <a:prstGeom prst="line">
            <a:avLst/>
          </a:prstGeom>
          <a:ln w="19050">
            <a:gradFill flip="none" rotWithShape="1">
              <a:gsLst>
                <a:gs pos="0">
                  <a:schemeClr val="accent6">
                    <a:lumMod val="5000"/>
                    <a:lumOff val="95000"/>
                  </a:schemeClr>
                </a:gs>
                <a:gs pos="23000">
                  <a:srgbClr val="468D85"/>
                </a:gs>
                <a:gs pos="81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602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ED7CD-CAAB-463C-96C3-16654F4CA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83DF41-3577-4070-811D-96F7301E9F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505FFD08-05D2-41A7-85B3-9B1CF37173D0}"/>
              </a:ext>
            </a:extLst>
          </p:cNvPr>
          <p:cNvSpPr>
            <a:spLocks noGrp="1"/>
          </p:cNvSpPr>
          <p:nvPr>
            <p:ph type="ftr" sz="quarter" idx="11"/>
          </p:nvPr>
        </p:nvSpPr>
        <p:spPr/>
        <p:txBody>
          <a:bodyPr/>
          <a:lstStyle/>
          <a:p>
            <a:r>
              <a:rPr lang="en-US"/>
              <a:t>www.astiautomation.com</a:t>
            </a:r>
          </a:p>
        </p:txBody>
      </p:sp>
      <p:sp>
        <p:nvSpPr>
          <p:cNvPr id="6" name="Slide Number Placeholder 5">
            <a:extLst>
              <a:ext uri="{FF2B5EF4-FFF2-40B4-BE49-F238E27FC236}">
                <a16:creationId xmlns:a16="http://schemas.microsoft.com/office/drawing/2014/main" id="{F9AEAFAC-CBEF-4062-A150-BEE7F7725539}"/>
              </a:ext>
            </a:extLst>
          </p:cNvPr>
          <p:cNvSpPr>
            <a:spLocks noGrp="1"/>
          </p:cNvSpPr>
          <p:nvPr>
            <p:ph type="sldNum" sz="quarter" idx="12"/>
          </p:nvPr>
        </p:nvSpPr>
        <p:spPr/>
        <p:txBody>
          <a:bodyPr/>
          <a:lstStyle/>
          <a:p>
            <a:fld id="{7AF095F6-C371-440D-B793-540E1B7A7FB7}" type="slidenum">
              <a:rPr lang="en-US" smtClean="0"/>
              <a:t>‹#›</a:t>
            </a:fld>
            <a:endParaRPr lang="en-US"/>
          </a:p>
        </p:txBody>
      </p:sp>
      <p:cxnSp>
        <p:nvCxnSpPr>
          <p:cNvPr id="7" name="Straight Connector 6">
            <a:extLst>
              <a:ext uri="{FF2B5EF4-FFF2-40B4-BE49-F238E27FC236}">
                <a16:creationId xmlns:a16="http://schemas.microsoft.com/office/drawing/2014/main" id="{F621DBB5-8D95-4230-B032-64D4B444FE38}"/>
              </a:ext>
            </a:extLst>
          </p:cNvPr>
          <p:cNvCxnSpPr>
            <a:cxnSpLocks/>
          </p:cNvCxnSpPr>
          <p:nvPr userDrawn="1"/>
        </p:nvCxnSpPr>
        <p:spPr>
          <a:xfrm flipH="1">
            <a:off x="1" y="6261366"/>
            <a:ext cx="12191999" cy="0"/>
          </a:xfrm>
          <a:prstGeom prst="line">
            <a:avLst/>
          </a:prstGeom>
          <a:ln w="19050">
            <a:gradFill flip="none" rotWithShape="1">
              <a:gsLst>
                <a:gs pos="0">
                  <a:schemeClr val="accent6">
                    <a:lumMod val="5000"/>
                    <a:lumOff val="95000"/>
                  </a:schemeClr>
                </a:gs>
                <a:gs pos="22000">
                  <a:srgbClr val="468D85"/>
                </a:gs>
                <a:gs pos="81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890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9AE6A-627B-464B-9830-704E9F52578B}"/>
              </a:ext>
            </a:extLst>
          </p:cNvPr>
          <p:cNvSpPr>
            <a:spLocks noGrp="1"/>
          </p:cNvSpPr>
          <p:nvPr>
            <p:ph type="title"/>
          </p:nvPr>
        </p:nvSpPr>
        <p:spPr>
          <a:xfrm>
            <a:off x="575553" y="185202"/>
            <a:ext cx="10515600" cy="75265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4781AB0-12E8-44C1-8334-EE9592A867AF}"/>
              </a:ext>
            </a:extLst>
          </p:cNvPr>
          <p:cNvSpPr>
            <a:spLocks noGrp="1"/>
          </p:cNvSpPr>
          <p:nvPr>
            <p:ph sz="half" idx="1"/>
          </p:nvPr>
        </p:nvSpPr>
        <p:spPr>
          <a:xfrm>
            <a:off x="838200" y="1403876"/>
            <a:ext cx="5181600" cy="4773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F101D1-28CE-43F5-88B4-562CF300B643}"/>
              </a:ext>
            </a:extLst>
          </p:cNvPr>
          <p:cNvSpPr>
            <a:spLocks noGrp="1"/>
          </p:cNvSpPr>
          <p:nvPr>
            <p:ph sz="half" idx="2"/>
          </p:nvPr>
        </p:nvSpPr>
        <p:spPr>
          <a:xfrm>
            <a:off x="6172200" y="1403876"/>
            <a:ext cx="5181600" cy="4773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494FA0E-9999-4683-BABC-2F92CA17245E}"/>
              </a:ext>
            </a:extLst>
          </p:cNvPr>
          <p:cNvSpPr>
            <a:spLocks noGrp="1"/>
          </p:cNvSpPr>
          <p:nvPr>
            <p:ph type="ftr" sz="quarter" idx="11"/>
          </p:nvPr>
        </p:nvSpPr>
        <p:spPr/>
        <p:txBody>
          <a:bodyPr/>
          <a:lstStyle/>
          <a:p>
            <a:r>
              <a:rPr lang="en-US"/>
              <a:t>www.astiautomation.com</a:t>
            </a:r>
          </a:p>
        </p:txBody>
      </p:sp>
      <p:sp>
        <p:nvSpPr>
          <p:cNvPr id="7" name="Slide Number Placeholder 6">
            <a:extLst>
              <a:ext uri="{FF2B5EF4-FFF2-40B4-BE49-F238E27FC236}">
                <a16:creationId xmlns:a16="http://schemas.microsoft.com/office/drawing/2014/main" id="{E4477D81-259C-40B0-BF8A-3CD2A02C3295}"/>
              </a:ext>
            </a:extLst>
          </p:cNvPr>
          <p:cNvSpPr>
            <a:spLocks noGrp="1"/>
          </p:cNvSpPr>
          <p:nvPr>
            <p:ph type="sldNum" sz="quarter" idx="12"/>
          </p:nvPr>
        </p:nvSpPr>
        <p:spPr/>
        <p:txBody>
          <a:bodyPr/>
          <a:lstStyle/>
          <a:p>
            <a:fld id="{7AF095F6-C371-440D-B793-540E1B7A7FB7}" type="slidenum">
              <a:rPr lang="en-US" smtClean="0"/>
              <a:t>‹#›</a:t>
            </a:fld>
            <a:endParaRPr lang="en-US"/>
          </a:p>
        </p:txBody>
      </p:sp>
      <p:cxnSp>
        <p:nvCxnSpPr>
          <p:cNvPr id="10" name="Straight Connector 9">
            <a:extLst>
              <a:ext uri="{FF2B5EF4-FFF2-40B4-BE49-F238E27FC236}">
                <a16:creationId xmlns:a16="http://schemas.microsoft.com/office/drawing/2014/main" id="{A5FB550E-4973-4039-A1A4-5FD0D07AA7D1}"/>
              </a:ext>
            </a:extLst>
          </p:cNvPr>
          <p:cNvCxnSpPr>
            <a:cxnSpLocks/>
          </p:cNvCxnSpPr>
          <p:nvPr userDrawn="1"/>
        </p:nvCxnSpPr>
        <p:spPr>
          <a:xfrm>
            <a:off x="690641" y="836573"/>
            <a:ext cx="5291846" cy="0"/>
          </a:xfrm>
          <a:prstGeom prst="line">
            <a:avLst/>
          </a:prstGeom>
          <a:ln w="19050">
            <a:gradFill flip="none" rotWithShape="1">
              <a:gsLst>
                <a:gs pos="0">
                  <a:srgbClr val="468D85"/>
                </a:gs>
                <a:gs pos="38000">
                  <a:srgbClr val="468D85"/>
                </a:gs>
                <a:gs pos="62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5686565-543A-42F5-843B-F3BA9753D71F}"/>
              </a:ext>
            </a:extLst>
          </p:cNvPr>
          <p:cNvCxnSpPr>
            <a:cxnSpLocks/>
          </p:cNvCxnSpPr>
          <p:nvPr userDrawn="1"/>
        </p:nvCxnSpPr>
        <p:spPr>
          <a:xfrm flipH="1">
            <a:off x="1" y="6261366"/>
            <a:ext cx="12191999" cy="0"/>
          </a:xfrm>
          <a:prstGeom prst="line">
            <a:avLst/>
          </a:prstGeom>
          <a:ln w="19050">
            <a:gradFill flip="none" rotWithShape="1">
              <a:gsLst>
                <a:gs pos="0">
                  <a:schemeClr val="accent6">
                    <a:lumMod val="5000"/>
                    <a:lumOff val="95000"/>
                  </a:schemeClr>
                </a:gs>
                <a:gs pos="23000">
                  <a:srgbClr val="468D85"/>
                </a:gs>
                <a:gs pos="81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297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D8CA-9107-400B-BF82-038FFF10F67C}"/>
              </a:ext>
            </a:extLst>
          </p:cNvPr>
          <p:cNvSpPr>
            <a:spLocks noGrp="1"/>
          </p:cNvSpPr>
          <p:nvPr>
            <p:ph type="title"/>
          </p:nvPr>
        </p:nvSpPr>
        <p:spPr>
          <a:xfrm>
            <a:off x="565825" y="136525"/>
            <a:ext cx="10515600" cy="752654"/>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5705E69D-F5A4-4D4E-8DFD-ECCB5F59B39E}"/>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CD6099BD-5498-4EEE-B3E0-F499B518E217}"/>
              </a:ext>
            </a:extLst>
          </p:cNvPr>
          <p:cNvSpPr>
            <a:spLocks noGrp="1"/>
          </p:cNvSpPr>
          <p:nvPr>
            <p:ph type="sldNum" sz="quarter" idx="12"/>
          </p:nvPr>
        </p:nvSpPr>
        <p:spPr/>
        <p:txBody>
          <a:bodyPr/>
          <a:lstStyle/>
          <a:p>
            <a:fld id="{7AF095F6-C371-440D-B793-540E1B7A7FB7}" type="slidenum">
              <a:rPr lang="en-US" smtClean="0"/>
              <a:t>‹#›</a:t>
            </a:fld>
            <a:endParaRPr lang="en-US"/>
          </a:p>
        </p:txBody>
      </p:sp>
      <p:cxnSp>
        <p:nvCxnSpPr>
          <p:cNvPr id="8" name="Straight Connector 7">
            <a:extLst>
              <a:ext uri="{FF2B5EF4-FFF2-40B4-BE49-F238E27FC236}">
                <a16:creationId xmlns:a16="http://schemas.microsoft.com/office/drawing/2014/main" id="{AC2C729F-EB90-4E74-B0F6-F9361D4B6440}"/>
              </a:ext>
            </a:extLst>
          </p:cNvPr>
          <p:cNvCxnSpPr>
            <a:cxnSpLocks/>
          </p:cNvCxnSpPr>
          <p:nvPr userDrawn="1"/>
        </p:nvCxnSpPr>
        <p:spPr>
          <a:xfrm>
            <a:off x="690641" y="836573"/>
            <a:ext cx="5291846" cy="0"/>
          </a:xfrm>
          <a:prstGeom prst="line">
            <a:avLst/>
          </a:prstGeom>
          <a:ln w="19050">
            <a:gradFill flip="none" rotWithShape="1">
              <a:gsLst>
                <a:gs pos="0">
                  <a:srgbClr val="468D85"/>
                </a:gs>
                <a:gs pos="38000">
                  <a:srgbClr val="468D85"/>
                </a:gs>
                <a:gs pos="62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B745E76-2BFD-435D-B972-32C714DBFCF3}"/>
              </a:ext>
            </a:extLst>
          </p:cNvPr>
          <p:cNvCxnSpPr>
            <a:cxnSpLocks/>
          </p:cNvCxnSpPr>
          <p:nvPr userDrawn="1"/>
        </p:nvCxnSpPr>
        <p:spPr>
          <a:xfrm flipH="1">
            <a:off x="1" y="6261366"/>
            <a:ext cx="12191999" cy="0"/>
          </a:xfrm>
          <a:prstGeom prst="line">
            <a:avLst/>
          </a:prstGeom>
          <a:ln w="19050">
            <a:gradFill flip="none" rotWithShape="1">
              <a:gsLst>
                <a:gs pos="0">
                  <a:schemeClr val="accent6">
                    <a:lumMod val="5000"/>
                    <a:lumOff val="95000"/>
                  </a:schemeClr>
                </a:gs>
                <a:gs pos="23000">
                  <a:srgbClr val="468D85"/>
                </a:gs>
                <a:gs pos="81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216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0EDC3D0-CFE3-470C-9355-A9FA27C1119D}"/>
              </a:ext>
            </a:extLst>
          </p:cNvPr>
          <p:cNvSpPr>
            <a:spLocks noGrp="1"/>
          </p:cNvSpPr>
          <p:nvPr>
            <p:ph type="ftr" sz="quarter" idx="11"/>
          </p:nvPr>
        </p:nvSpPr>
        <p:spPr/>
        <p:txBody>
          <a:bodyPr/>
          <a:lstStyle/>
          <a:p>
            <a:r>
              <a:rPr lang="en-US"/>
              <a:t>www.astiautomation.com</a:t>
            </a:r>
          </a:p>
        </p:txBody>
      </p:sp>
      <p:sp>
        <p:nvSpPr>
          <p:cNvPr id="4" name="Slide Number Placeholder 3">
            <a:extLst>
              <a:ext uri="{FF2B5EF4-FFF2-40B4-BE49-F238E27FC236}">
                <a16:creationId xmlns:a16="http://schemas.microsoft.com/office/drawing/2014/main" id="{06338035-68A5-41A2-ADD7-A6233508DC16}"/>
              </a:ext>
            </a:extLst>
          </p:cNvPr>
          <p:cNvSpPr>
            <a:spLocks noGrp="1"/>
          </p:cNvSpPr>
          <p:nvPr>
            <p:ph type="sldNum" sz="quarter" idx="12"/>
          </p:nvPr>
        </p:nvSpPr>
        <p:spPr/>
        <p:txBody>
          <a:bodyPr/>
          <a:lstStyle/>
          <a:p>
            <a:fld id="{7AF095F6-C371-440D-B793-540E1B7A7FB7}" type="slidenum">
              <a:rPr lang="en-US" smtClean="0"/>
              <a:t>‹#›</a:t>
            </a:fld>
            <a:endParaRPr lang="en-US"/>
          </a:p>
        </p:txBody>
      </p:sp>
      <p:cxnSp>
        <p:nvCxnSpPr>
          <p:cNvPr id="5" name="Straight Connector 4">
            <a:extLst>
              <a:ext uri="{FF2B5EF4-FFF2-40B4-BE49-F238E27FC236}">
                <a16:creationId xmlns:a16="http://schemas.microsoft.com/office/drawing/2014/main" id="{B1406A45-C9A4-46C2-A0B4-BC07A016BFAA}"/>
              </a:ext>
            </a:extLst>
          </p:cNvPr>
          <p:cNvCxnSpPr>
            <a:cxnSpLocks/>
          </p:cNvCxnSpPr>
          <p:nvPr userDrawn="1"/>
        </p:nvCxnSpPr>
        <p:spPr>
          <a:xfrm flipH="1">
            <a:off x="1" y="6261366"/>
            <a:ext cx="12191999" cy="0"/>
          </a:xfrm>
          <a:prstGeom prst="line">
            <a:avLst/>
          </a:prstGeom>
          <a:ln w="19050">
            <a:gradFill flip="none" rotWithShape="1">
              <a:gsLst>
                <a:gs pos="0">
                  <a:schemeClr val="accent6">
                    <a:lumMod val="5000"/>
                    <a:lumOff val="95000"/>
                  </a:schemeClr>
                </a:gs>
                <a:gs pos="23000">
                  <a:srgbClr val="468D85"/>
                </a:gs>
                <a:gs pos="81000">
                  <a:srgbClr val="468D8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278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7C5DD8-9C0A-4C4E-AE2A-E9B3BF4F9702}"/>
              </a:ext>
            </a:extLst>
          </p:cNvPr>
          <p:cNvSpPr>
            <a:spLocks noGrp="1"/>
          </p:cNvSpPr>
          <p:nvPr>
            <p:ph type="title"/>
          </p:nvPr>
        </p:nvSpPr>
        <p:spPr>
          <a:xfrm>
            <a:off x="838200" y="150820"/>
            <a:ext cx="10515600" cy="75265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03D81F-5464-4DE0-87EB-53635020829C}"/>
              </a:ext>
            </a:extLst>
          </p:cNvPr>
          <p:cNvSpPr>
            <a:spLocks noGrp="1"/>
          </p:cNvSpPr>
          <p:nvPr>
            <p:ph type="body" idx="1"/>
          </p:nvPr>
        </p:nvSpPr>
        <p:spPr>
          <a:xfrm>
            <a:off x="838200" y="1403875"/>
            <a:ext cx="10515600" cy="47730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3260B61-04DA-4CAE-BD1D-ABB2DA02AC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www.astiautomation.com</a:t>
            </a:r>
          </a:p>
        </p:txBody>
      </p:sp>
      <p:sp>
        <p:nvSpPr>
          <p:cNvPr id="6" name="Slide Number Placeholder 5">
            <a:extLst>
              <a:ext uri="{FF2B5EF4-FFF2-40B4-BE49-F238E27FC236}">
                <a16:creationId xmlns:a16="http://schemas.microsoft.com/office/drawing/2014/main" id="{9E09782B-9690-485A-BFB9-D4363C6CDD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095F6-C371-440D-B793-540E1B7A7FB7}" type="slidenum">
              <a:rPr lang="en-US" smtClean="0"/>
              <a:t>‹#›</a:t>
            </a:fld>
            <a:endParaRPr lang="en-US"/>
          </a:p>
        </p:txBody>
      </p:sp>
      <p:grpSp>
        <p:nvGrpSpPr>
          <p:cNvPr id="10" name="8 Grupo">
            <a:extLst>
              <a:ext uri="{FF2B5EF4-FFF2-40B4-BE49-F238E27FC236}">
                <a16:creationId xmlns:a16="http://schemas.microsoft.com/office/drawing/2014/main" id="{309CD066-B178-4F0A-BA1E-1BC7C5BD536A}"/>
              </a:ext>
            </a:extLst>
          </p:cNvPr>
          <p:cNvGrpSpPr/>
          <p:nvPr userDrawn="1"/>
        </p:nvGrpSpPr>
        <p:grpSpPr>
          <a:xfrm>
            <a:off x="181635" y="6174738"/>
            <a:ext cx="3615239" cy="656563"/>
            <a:chOff x="2617159" y="4564123"/>
            <a:chExt cx="3555623" cy="322511"/>
          </a:xfrm>
        </p:grpSpPr>
        <p:pic>
          <p:nvPicPr>
            <p:cNvPr id="11" name="Picture 2">
              <a:extLst>
                <a:ext uri="{FF2B5EF4-FFF2-40B4-BE49-F238E27FC236}">
                  <a16:creationId xmlns:a16="http://schemas.microsoft.com/office/drawing/2014/main" id="{9FB90B0A-CCCC-419C-B887-6A0AB58997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617159" y="4564123"/>
              <a:ext cx="645738" cy="3225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4">
              <a:extLst>
                <a:ext uri="{FF2B5EF4-FFF2-40B4-BE49-F238E27FC236}">
                  <a16:creationId xmlns:a16="http://schemas.microsoft.com/office/drawing/2014/main" id="{4553AB14-72A0-4CCD-BE7A-B010E6CAEE46}"/>
                </a:ext>
              </a:extLst>
            </p:cNvPr>
            <p:cNvSpPr txBox="1"/>
            <p:nvPr/>
          </p:nvSpPr>
          <p:spPr>
            <a:xfrm>
              <a:off x="3262897" y="4599386"/>
              <a:ext cx="2909885" cy="287248"/>
            </a:xfrm>
            <a:prstGeom prst="rect">
              <a:avLst/>
            </a:prstGeom>
            <a:noFill/>
          </p:spPr>
          <p:txBody>
            <a:bodyPr wrap="square" rtlCol="0">
              <a:spAutoFit/>
            </a:bodyPr>
            <a:lstStyle/>
            <a:p>
              <a:pPr algn="just"/>
              <a:r>
                <a:rPr lang="en-US" sz="800" b="0" i="0">
                  <a:solidFill>
                    <a:schemeClr val="accent3">
                      <a:lumMod val="75000"/>
                    </a:schemeClr>
                  </a:solidFill>
                  <a:latin typeface="Verdana" panose="020B0604030504040204" pitchFamily="34" charset="0"/>
                  <a:ea typeface="Verdana" panose="020B0604030504040204" pitchFamily="34" charset="0"/>
                  <a:cs typeface="Verdana" panose="020B0604030504040204" pitchFamily="34" charset="0"/>
                </a:rPr>
                <a:t>Proiectul “Instruirea și certificarea utilizatorilor în domeniul ingineriei fabricației pentru Industria 4.0 a fost finanțat printr-un grant al Băncii Mondiale (GEAR 4.0), contract nr. MD-TECHUNI-354549-CS-CQS</a:t>
              </a:r>
              <a:endParaRPr lang="el-GR" sz="800" b="0" i="0">
                <a:solidFill>
                  <a:schemeClr val="accent3">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grpSp>
      <p:pic>
        <p:nvPicPr>
          <p:cNvPr id="8" name="Picture 7" descr="A close-up of a logo&#10;&#10;Description automatically generated">
            <a:extLst>
              <a:ext uri="{FF2B5EF4-FFF2-40B4-BE49-F238E27FC236}">
                <a16:creationId xmlns:a16="http://schemas.microsoft.com/office/drawing/2014/main" id="{6ED1551B-55CF-FD14-0D56-A91DD3368F8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563203" y="151067"/>
            <a:ext cx="1365707" cy="612439"/>
          </a:xfrm>
          <a:prstGeom prst="rect">
            <a:avLst/>
          </a:prstGeom>
        </p:spPr>
      </p:pic>
      <p:pic>
        <p:nvPicPr>
          <p:cNvPr id="13" name="Picture 12" descr="A blue and black logo&#10;&#10;Description automatically generated">
            <a:extLst>
              <a:ext uri="{FF2B5EF4-FFF2-40B4-BE49-F238E27FC236}">
                <a16:creationId xmlns:a16="http://schemas.microsoft.com/office/drawing/2014/main" id="{0EF3B95A-F9AD-21DF-2806-266CE0794AE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28910" y="150820"/>
            <a:ext cx="1203489" cy="612686"/>
          </a:xfrm>
          <a:prstGeom prst="rect">
            <a:avLst/>
          </a:prstGeom>
        </p:spPr>
      </p:pic>
    </p:spTree>
    <p:extLst>
      <p:ext uri="{BB962C8B-B14F-4D97-AF65-F5344CB8AC3E}">
        <p14:creationId xmlns:p14="http://schemas.microsoft.com/office/powerpoint/2010/main" val="2558951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hf hdr="0" dt="0"/>
  <p:txStyles>
    <p:titleStyle>
      <a:lvl1pPr algn="l" defTabSz="914400" rtl="0" eaLnBrk="1" latinLnBrk="0" hangingPunct="1">
        <a:lnSpc>
          <a:spcPct val="90000"/>
        </a:lnSpc>
        <a:spcBef>
          <a:spcPct val="0"/>
        </a:spcBef>
        <a:buNone/>
        <a:defRPr sz="440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hyperlink" Target="https://www.siemens.com/global/en/products/automation/topic-areas/sce-education-training/learning-training-documents.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03.xml.rels><?xml version="1.0" encoding="UTF-8" standalone="yes"?>
<Relationships xmlns="http://schemas.openxmlformats.org/package/2006/relationships"><Relationship Id="rId3" Type="http://schemas.openxmlformats.org/officeDocument/2006/relationships/hyperlink" Target="https://precis.upb.ro/" TargetMode="External"/><Relationship Id="rId2" Type="http://schemas.openxmlformats.org/officeDocument/2006/relationships/hyperlink" Target="https://precis.upb.ro/works/aisense/" TargetMode="Externa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grigore.stamatescu@astiautomation.com"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dnp.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opcfoundation.org/"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aterfall-security.com/"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cisa.gov/resources-tools/training/ics-virtual-learning-porta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industrialdefender.com/blog/what-is-nerc-cip"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www.energy.gov/ceser/articles/national-scada-test-bed-enhancing-control-systems-security-energy-sector-september"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2.xml"/><Relationship Id="rId4" Type="http://schemas.openxmlformats.org/officeDocument/2006/relationships/hyperlink" Target="https://csrc.nist.gov/pubs/sp/800/82/r3/final"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iiconsortium.org/"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9.emf"/></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isa.org/standards-and-publications/isa-standards/isa-standards-committees/isa99"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attack.mitre.org/matrices/ic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github.com/MISP/MISP"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eur-lex.europa.eu/eli/dir/2022/2555" TargetMode="External"/><Relationship Id="rId2" Type="http://schemas.openxmlformats.org/officeDocument/2006/relationships/hyperlink" Target="https://eur-lex.europa.eu/eli/reg/2019/881/oj" TargetMode="External"/><Relationship Id="rId1" Type="http://schemas.openxmlformats.org/officeDocument/2006/relationships/slideLayout" Target="../slideLayouts/slideLayout2.xml"/><Relationship Id="rId6" Type="http://schemas.openxmlformats.org/officeDocument/2006/relationships/hyperlink" Target="https://digital-strategy.ec.europa.eu/en/library/proposed-regulation-cyber-solidarity-act" TargetMode="External"/><Relationship Id="rId5" Type="http://schemas.openxmlformats.org/officeDocument/2006/relationships/hyperlink" Target="https://eur-lex.europa.eu/legal-content/EN/TXT/?uri=celex:52022PC0454" TargetMode="External"/><Relationship Id="rId4" Type="http://schemas.openxmlformats.org/officeDocument/2006/relationships/hyperlink" Target="https://eur-lex.europa.eu/eli/dir/2022/2557/oj"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linkedin.com/posts/dan-cimpean_nis2-transposed-in-romanian-law-2024-activity-7280229251184824320-VuD7?utm_source=share&amp;utm_medium=member_desktop"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6.JPG"/></Relationships>
</file>

<file path=ppt/slides/_rels/slide9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electron-project.eu/"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D1FAA5-5CC9-3879-62B7-EC755EB83626}"/>
              </a:ext>
            </a:extLst>
          </p:cNvPr>
          <p:cNvSpPr>
            <a:spLocks noGrp="1"/>
          </p:cNvSpPr>
          <p:nvPr>
            <p:ph type="title"/>
          </p:nvPr>
        </p:nvSpPr>
        <p:spPr/>
        <p:txBody>
          <a:bodyPr/>
          <a:lstStyle/>
          <a:p>
            <a:r>
              <a:rPr lang="en-RO"/>
              <a:t>Suport curricular</a:t>
            </a:r>
          </a:p>
        </p:txBody>
      </p:sp>
      <p:sp>
        <p:nvSpPr>
          <p:cNvPr id="7" name="Text Placeholder 6">
            <a:extLst>
              <a:ext uri="{FF2B5EF4-FFF2-40B4-BE49-F238E27FC236}">
                <a16:creationId xmlns:a16="http://schemas.microsoft.com/office/drawing/2014/main" id="{3FB80120-7BDB-5E5C-833C-33A79467D121}"/>
              </a:ext>
            </a:extLst>
          </p:cNvPr>
          <p:cNvSpPr>
            <a:spLocks noGrp="1"/>
          </p:cNvSpPr>
          <p:nvPr>
            <p:ph type="body" idx="1"/>
          </p:nvPr>
        </p:nvSpPr>
        <p:spPr/>
        <p:txBody>
          <a:bodyPr/>
          <a:lstStyle/>
          <a:p>
            <a:r>
              <a:rPr lang="en-GB"/>
              <a:t>Instruirea și certificarea utilizatorilor în domeniul ingineriei fabricației pentru Industria 4.0 – Ianuarie 2025</a:t>
            </a:r>
            <a:endParaRPr lang="en-RO"/>
          </a:p>
        </p:txBody>
      </p:sp>
      <p:sp>
        <p:nvSpPr>
          <p:cNvPr id="4" name="Footer Placeholder 3">
            <a:extLst>
              <a:ext uri="{FF2B5EF4-FFF2-40B4-BE49-F238E27FC236}">
                <a16:creationId xmlns:a16="http://schemas.microsoft.com/office/drawing/2014/main" id="{A9EA16AC-6C3A-5418-D3C0-34EA168AB4A0}"/>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1350EF69-DD8E-54FD-A3B3-14211E78C1A3}"/>
              </a:ext>
            </a:extLst>
          </p:cNvPr>
          <p:cNvSpPr>
            <a:spLocks noGrp="1"/>
          </p:cNvSpPr>
          <p:nvPr>
            <p:ph type="sldNum" sz="quarter" idx="12"/>
          </p:nvPr>
        </p:nvSpPr>
        <p:spPr/>
        <p:txBody>
          <a:bodyPr/>
          <a:lstStyle/>
          <a:p>
            <a:fld id="{7AF095F6-C371-440D-B793-540E1B7A7FB7}" type="slidenum">
              <a:rPr lang="en-US" smtClean="0"/>
              <a:t>1</a:t>
            </a:fld>
            <a:endParaRPr lang="en-US"/>
          </a:p>
        </p:txBody>
      </p:sp>
    </p:spTree>
    <p:extLst>
      <p:ext uri="{BB962C8B-B14F-4D97-AF65-F5344CB8AC3E}">
        <p14:creationId xmlns:p14="http://schemas.microsoft.com/office/powerpoint/2010/main" val="1119790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6565-AE9C-19E2-AD4B-651C0AC753E4}"/>
              </a:ext>
            </a:extLst>
          </p:cNvPr>
          <p:cNvSpPr>
            <a:spLocks noGrp="1"/>
          </p:cNvSpPr>
          <p:nvPr>
            <p:ph type="title"/>
          </p:nvPr>
        </p:nvSpPr>
        <p:spPr/>
        <p:txBody>
          <a:bodyPr/>
          <a:lstStyle/>
          <a:p>
            <a:r>
              <a:rPr lang="en-RO"/>
              <a:t>Sisteme de conducere industriale</a:t>
            </a:r>
          </a:p>
        </p:txBody>
      </p:sp>
      <p:sp>
        <p:nvSpPr>
          <p:cNvPr id="3" name="Content Placeholder 2">
            <a:extLst>
              <a:ext uri="{FF2B5EF4-FFF2-40B4-BE49-F238E27FC236}">
                <a16:creationId xmlns:a16="http://schemas.microsoft.com/office/drawing/2014/main" id="{31F392FA-AB6E-6C43-FE12-F6DD71AE1917}"/>
              </a:ext>
            </a:extLst>
          </p:cNvPr>
          <p:cNvSpPr>
            <a:spLocks noGrp="1"/>
          </p:cNvSpPr>
          <p:nvPr>
            <p:ph idx="1"/>
          </p:nvPr>
        </p:nvSpPr>
        <p:spPr>
          <a:xfrm>
            <a:off x="387927" y="1147863"/>
            <a:ext cx="11804073" cy="5029099"/>
          </a:xfrm>
        </p:spPr>
        <p:txBody>
          <a:bodyPr>
            <a:normAutofit/>
          </a:bodyPr>
          <a:lstStyle/>
          <a:p>
            <a:pPr algn="just"/>
            <a:r>
              <a:rPr lang="en-RO" sz="2400" i="1"/>
              <a:t>Industrial Control Systems (ICS)</a:t>
            </a:r>
            <a:r>
              <a:rPr lang="en-RO" sz="2400"/>
              <a:t> sau </a:t>
            </a:r>
            <a:r>
              <a:rPr lang="en-RO" sz="2400" i="1"/>
              <a:t>Industrial Automation and Control Systems (IACS)</a:t>
            </a:r>
          </a:p>
          <a:p>
            <a:pPr algn="just"/>
            <a:r>
              <a:rPr lang="en-RO" sz="2400"/>
              <a:t>Automatizarea echipamentelor pe liniile de asamblare înainte de sistemele de conducere bazate pe calculatoare era realizată cu scheme logice bazate pe relee.</a:t>
            </a:r>
          </a:p>
          <a:p>
            <a:pPr algn="just"/>
            <a:r>
              <a:rPr lang="en-RO" sz="2400"/>
              <a:t>Acestea erau asamblate manual, fiind costisitoare și orice modificare în logica de comandă implica recablarea (anevoioasă!)</a:t>
            </a:r>
          </a:p>
          <a:p>
            <a:pPr algn="just"/>
            <a:endParaRPr lang="en-RO" sz="2400"/>
          </a:p>
        </p:txBody>
      </p:sp>
      <p:sp>
        <p:nvSpPr>
          <p:cNvPr id="4" name="Footer Placeholder 3">
            <a:extLst>
              <a:ext uri="{FF2B5EF4-FFF2-40B4-BE49-F238E27FC236}">
                <a16:creationId xmlns:a16="http://schemas.microsoft.com/office/drawing/2014/main" id="{D25A6432-B8A8-8D3A-ABF6-949ADC0104D5}"/>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3DB89AAC-5F5E-37BC-E647-DBDAF3B6B7F7}"/>
              </a:ext>
            </a:extLst>
          </p:cNvPr>
          <p:cNvSpPr>
            <a:spLocks noGrp="1"/>
          </p:cNvSpPr>
          <p:nvPr>
            <p:ph type="sldNum" sz="quarter" idx="12"/>
          </p:nvPr>
        </p:nvSpPr>
        <p:spPr/>
        <p:txBody>
          <a:bodyPr/>
          <a:lstStyle/>
          <a:p>
            <a:fld id="{7AF095F6-C371-440D-B793-540E1B7A7FB7}" type="slidenum">
              <a:rPr lang="en-US" smtClean="0"/>
              <a:t>10</a:t>
            </a:fld>
            <a:endParaRPr lang="en-US"/>
          </a:p>
        </p:txBody>
      </p:sp>
      <p:pic>
        <p:nvPicPr>
          <p:cNvPr id="7" name="Picture 6" descr="A close-up of a machine&#10;&#10;AI-generated content may be incorrect.">
            <a:extLst>
              <a:ext uri="{FF2B5EF4-FFF2-40B4-BE49-F238E27FC236}">
                <a16:creationId xmlns:a16="http://schemas.microsoft.com/office/drawing/2014/main" id="{303D5F01-BA07-A863-ECBF-D1B0B2E50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9455" y="2780655"/>
            <a:ext cx="3342290" cy="3396307"/>
          </a:xfrm>
          <a:prstGeom prst="rect">
            <a:avLst/>
          </a:prstGeom>
        </p:spPr>
      </p:pic>
      <p:sp>
        <p:nvSpPr>
          <p:cNvPr id="8" name="TextBox 7">
            <a:extLst>
              <a:ext uri="{FF2B5EF4-FFF2-40B4-BE49-F238E27FC236}">
                <a16:creationId xmlns:a16="http://schemas.microsoft.com/office/drawing/2014/main" id="{3A525C5C-7ADA-B63A-19C6-3B07209E9317}"/>
              </a:ext>
            </a:extLst>
          </p:cNvPr>
          <p:cNvSpPr txBox="1"/>
          <p:nvPr/>
        </p:nvSpPr>
        <p:spPr>
          <a:xfrm>
            <a:off x="10421670" y="3205655"/>
            <a:ext cx="1028487" cy="646331"/>
          </a:xfrm>
          <a:prstGeom prst="rect">
            <a:avLst/>
          </a:prstGeom>
          <a:noFill/>
        </p:spPr>
        <p:txBody>
          <a:bodyPr wrap="none" rtlCol="0">
            <a:spAutoFit/>
          </a:bodyPr>
          <a:lstStyle/>
          <a:p>
            <a:r>
              <a:rPr lang="en-RO" b="1">
                <a:latin typeface="Aptos" panose="020B0004020202020204" pitchFamily="34" charset="0"/>
              </a:rPr>
              <a:t>Panou </a:t>
            </a:r>
          </a:p>
          <a:p>
            <a:r>
              <a:rPr lang="en-RO" b="1">
                <a:latin typeface="Aptos" panose="020B0004020202020204" pitchFamily="34" charset="0"/>
              </a:rPr>
              <a:t>cu relee</a:t>
            </a:r>
          </a:p>
        </p:txBody>
      </p:sp>
      <p:sp>
        <p:nvSpPr>
          <p:cNvPr id="9" name="TextBox 8">
            <a:extLst>
              <a:ext uri="{FF2B5EF4-FFF2-40B4-BE49-F238E27FC236}">
                <a16:creationId xmlns:a16="http://schemas.microsoft.com/office/drawing/2014/main" id="{AB7A14D5-562D-7DC7-8D53-F1AA8BFA34E1}"/>
              </a:ext>
            </a:extLst>
          </p:cNvPr>
          <p:cNvSpPr txBox="1"/>
          <p:nvPr/>
        </p:nvSpPr>
        <p:spPr>
          <a:xfrm>
            <a:off x="1950233" y="3205655"/>
            <a:ext cx="2643865" cy="646331"/>
          </a:xfrm>
          <a:prstGeom prst="rect">
            <a:avLst/>
          </a:prstGeom>
          <a:noFill/>
        </p:spPr>
        <p:txBody>
          <a:bodyPr wrap="none" rtlCol="0">
            <a:spAutoFit/>
          </a:bodyPr>
          <a:lstStyle/>
          <a:p>
            <a:r>
              <a:rPr lang="en-RO" b="1"/>
              <a:t>Releu individual cu rol de </a:t>
            </a:r>
          </a:p>
          <a:p>
            <a:r>
              <a:rPr lang="en-RO" b="1"/>
              <a:t>comutator logic automat</a:t>
            </a:r>
          </a:p>
        </p:txBody>
      </p:sp>
      <p:pic>
        <p:nvPicPr>
          <p:cNvPr id="11" name="Picture 10" descr="A close-up of a relay&#10;&#10;AI-generated content may be incorrect.">
            <a:extLst>
              <a:ext uri="{FF2B5EF4-FFF2-40B4-BE49-F238E27FC236}">
                <a16:creationId xmlns:a16="http://schemas.microsoft.com/office/drawing/2014/main" id="{6D849FAD-E35A-B590-B559-013EA3513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808" y="4027646"/>
            <a:ext cx="3342291" cy="1882132"/>
          </a:xfrm>
          <a:prstGeom prst="rect">
            <a:avLst/>
          </a:prstGeom>
        </p:spPr>
      </p:pic>
      <p:cxnSp>
        <p:nvCxnSpPr>
          <p:cNvPr id="13" name="Straight Arrow Connector 12">
            <a:extLst>
              <a:ext uri="{FF2B5EF4-FFF2-40B4-BE49-F238E27FC236}">
                <a16:creationId xmlns:a16="http://schemas.microsoft.com/office/drawing/2014/main" id="{C0592EBA-75BA-8FFA-BBC7-DE902172D8AA}"/>
              </a:ext>
            </a:extLst>
          </p:cNvPr>
          <p:cNvCxnSpPr>
            <a:cxnSpLocks/>
          </p:cNvCxnSpPr>
          <p:nvPr/>
        </p:nvCxnSpPr>
        <p:spPr>
          <a:xfrm flipV="1">
            <a:off x="3720662" y="4141076"/>
            <a:ext cx="4099035" cy="94593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10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F0A199-D497-06E8-C267-1DB0C64A6663}"/>
              </a:ext>
            </a:extLst>
          </p:cNvPr>
          <p:cNvSpPr>
            <a:spLocks noGrp="1"/>
          </p:cNvSpPr>
          <p:nvPr>
            <p:ph type="title"/>
          </p:nvPr>
        </p:nvSpPr>
        <p:spPr/>
        <p:txBody>
          <a:bodyPr/>
          <a:lstStyle/>
          <a:p>
            <a:r>
              <a:rPr lang="en-RO">
                <a:solidFill>
                  <a:srgbClr val="FF0000"/>
                </a:solidFill>
              </a:rPr>
              <a:t>DEMO</a:t>
            </a:r>
          </a:p>
        </p:txBody>
      </p:sp>
      <p:sp>
        <p:nvSpPr>
          <p:cNvPr id="7" name="Text Placeholder 6">
            <a:extLst>
              <a:ext uri="{FF2B5EF4-FFF2-40B4-BE49-F238E27FC236}">
                <a16:creationId xmlns:a16="http://schemas.microsoft.com/office/drawing/2014/main" id="{BEEA0774-EEB2-0952-1CCC-1F25C56D9CE9}"/>
              </a:ext>
            </a:extLst>
          </p:cNvPr>
          <p:cNvSpPr>
            <a:spLocks noGrp="1"/>
          </p:cNvSpPr>
          <p:nvPr>
            <p:ph type="body" idx="1"/>
          </p:nvPr>
        </p:nvSpPr>
        <p:spPr/>
        <p:txBody>
          <a:bodyPr/>
          <a:lstStyle/>
          <a:p>
            <a:r>
              <a:rPr lang="en-RO"/>
              <a:t>Monitorizare trafic rețele industriale cu Wireshark</a:t>
            </a:r>
          </a:p>
          <a:p>
            <a:r>
              <a:rPr lang="en-RO"/>
              <a:t>Configurare rețea industrială SIEMENS S7-1500 cu XC208/S615</a:t>
            </a:r>
          </a:p>
        </p:txBody>
      </p:sp>
      <p:sp>
        <p:nvSpPr>
          <p:cNvPr id="4" name="Footer Placeholder 3">
            <a:extLst>
              <a:ext uri="{FF2B5EF4-FFF2-40B4-BE49-F238E27FC236}">
                <a16:creationId xmlns:a16="http://schemas.microsoft.com/office/drawing/2014/main" id="{414C957E-0483-B599-2ECF-A62F01991F67}"/>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7F3CA898-11DF-4E0D-9529-15903059E909}"/>
              </a:ext>
            </a:extLst>
          </p:cNvPr>
          <p:cNvSpPr>
            <a:spLocks noGrp="1"/>
          </p:cNvSpPr>
          <p:nvPr>
            <p:ph type="sldNum" sz="quarter" idx="12"/>
          </p:nvPr>
        </p:nvSpPr>
        <p:spPr/>
        <p:txBody>
          <a:bodyPr/>
          <a:lstStyle/>
          <a:p>
            <a:fld id="{7AF095F6-C371-440D-B793-540E1B7A7FB7}" type="slidenum">
              <a:rPr lang="en-US" smtClean="0"/>
              <a:t>100</a:t>
            </a:fld>
            <a:endParaRPr lang="en-US"/>
          </a:p>
        </p:txBody>
      </p:sp>
    </p:spTree>
    <p:extLst>
      <p:ext uri="{BB962C8B-B14F-4D97-AF65-F5344CB8AC3E}">
        <p14:creationId xmlns:p14="http://schemas.microsoft.com/office/powerpoint/2010/main" val="15315067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1DD0A8-90C7-F866-1619-2E84F3AB9C40}"/>
              </a:ext>
            </a:extLst>
          </p:cNvPr>
          <p:cNvSpPr>
            <a:spLocks noGrp="1"/>
          </p:cNvSpPr>
          <p:nvPr>
            <p:ph type="title"/>
          </p:nvPr>
        </p:nvSpPr>
        <p:spPr/>
        <p:txBody>
          <a:bodyPr/>
          <a:lstStyle/>
          <a:p>
            <a:r>
              <a:rPr lang="en-RO"/>
              <a:t>Network Security Training Panel</a:t>
            </a:r>
          </a:p>
        </p:txBody>
      </p:sp>
      <p:sp>
        <p:nvSpPr>
          <p:cNvPr id="7" name="Content Placeholder 6">
            <a:extLst>
              <a:ext uri="{FF2B5EF4-FFF2-40B4-BE49-F238E27FC236}">
                <a16:creationId xmlns:a16="http://schemas.microsoft.com/office/drawing/2014/main" id="{8F5744E9-31A5-609B-7C39-CE1567503FF2}"/>
              </a:ext>
            </a:extLst>
          </p:cNvPr>
          <p:cNvSpPr>
            <a:spLocks noGrp="1"/>
          </p:cNvSpPr>
          <p:nvPr>
            <p:ph sz="half" idx="1"/>
          </p:nvPr>
        </p:nvSpPr>
        <p:spPr/>
        <p:txBody>
          <a:bodyPr>
            <a:normAutofit fontScale="92500" lnSpcReduction="20000"/>
          </a:bodyPr>
          <a:lstStyle/>
          <a:p>
            <a:pPr algn="just"/>
            <a:r>
              <a:rPr lang="en-RO"/>
              <a:t>AA054.400.01</a:t>
            </a:r>
          </a:p>
          <a:p>
            <a:pPr algn="just"/>
            <a:r>
              <a:rPr lang="en-RO"/>
              <a:t>Include:</a:t>
            </a:r>
          </a:p>
          <a:p>
            <a:pPr lvl="1" algn="just"/>
            <a:r>
              <a:rPr lang="en-RO"/>
              <a:t>Siemens SCALANCE XC208</a:t>
            </a:r>
          </a:p>
          <a:p>
            <a:pPr lvl="1" algn="just"/>
            <a:r>
              <a:rPr lang="en-RO"/>
              <a:t>Siemens SCALANCE S615</a:t>
            </a:r>
          </a:p>
          <a:p>
            <a:pPr algn="just"/>
            <a:r>
              <a:rPr lang="en-GB"/>
              <a:t>Router LAN </a:t>
            </a:r>
            <a:r>
              <a:rPr lang="en-GB" b="1"/>
              <a:t>SCALANCE S615</a:t>
            </a:r>
            <a:r>
              <a:rPr lang="en-GB"/>
              <a:t>; pentru protecția dispozitivelor/rețelelor în tehnologia de automatizare și pentru protecția comunicațiilor industriale prin VPN și firewall; Alte funcții: conversie adrese (NAT/NAPT), conexiune la SINEMA RC, comutator cu 5 porturi, 1x dig. intrare, 1x ieșire digitală.</a:t>
            </a:r>
            <a:endParaRPr lang="en-RO"/>
          </a:p>
        </p:txBody>
      </p:sp>
      <p:pic>
        <p:nvPicPr>
          <p:cNvPr id="13" name="Content Placeholder 12" descr="A close-up of a network security panel&#10;&#10;AI-generated content may be incorrect.">
            <a:extLst>
              <a:ext uri="{FF2B5EF4-FFF2-40B4-BE49-F238E27FC236}">
                <a16:creationId xmlns:a16="http://schemas.microsoft.com/office/drawing/2014/main" id="{010094CF-02F0-78DD-648C-8F1C7A51EA3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0713" y="1117243"/>
            <a:ext cx="4773087" cy="4773087"/>
          </a:xfrm>
        </p:spPr>
      </p:pic>
      <p:sp>
        <p:nvSpPr>
          <p:cNvPr id="4" name="Footer Placeholder 3">
            <a:extLst>
              <a:ext uri="{FF2B5EF4-FFF2-40B4-BE49-F238E27FC236}">
                <a16:creationId xmlns:a16="http://schemas.microsoft.com/office/drawing/2014/main" id="{380D5A8B-0F5E-893F-F9CA-23C12BC4BC48}"/>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14134E44-6A49-6670-8D78-751B4AE45C36}"/>
              </a:ext>
            </a:extLst>
          </p:cNvPr>
          <p:cNvSpPr>
            <a:spLocks noGrp="1"/>
          </p:cNvSpPr>
          <p:nvPr>
            <p:ph type="sldNum" sz="quarter" idx="12"/>
          </p:nvPr>
        </p:nvSpPr>
        <p:spPr/>
        <p:txBody>
          <a:bodyPr/>
          <a:lstStyle/>
          <a:p>
            <a:fld id="{7AF095F6-C371-440D-B793-540E1B7A7FB7}" type="slidenum">
              <a:rPr lang="en-US" smtClean="0"/>
              <a:t>101</a:t>
            </a:fld>
            <a:endParaRPr lang="en-US"/>
          </a:p>
        </p:txBody>
      </p:sp>
    </p:spTree>
    <p:extLst>
      <p:ext uri="{BB962C8B-B14F-4D97-AF65-F5344CB8AC3E}">
        <p14:creationId xmlns:p14="http://schemas.microsoft.com/office/powerpoint/2010/main" val="10975746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AEED4D-07FD-A8EB-8239-65F0FA21B5C7}"/>
              </a:ext>
            </a:extLst>
          </p:cNvPr>
          <p:cNvSpPr>
            <a:spLocks noGrp="1"/>
          </p:cNvSpPr>
          <p:nvPr>
            <p:ph type="title"/>
          </p:nvPr>
        </p:nvSpPr>
        <p:spPr/>
        <p:txBody>
          <a:bodyPr/>
          <a:lstStyle/>
          <a:p>
            <a:r>
              <a:rPr lang="en-RO"/>
              <a:t>Portalul de Training </a:t>
            </a:r>
            <a:r>
              <a:rPr lang="en-RO">
                <a:hlinkClick r:id="rId3"/>
              </a:rPr>
              <a:t>Siemens SCE</a:t>
            </a:r>
            <a:endParaRPr lang="en-RO"/>
          </a:p>
        </p:txBody>
      </p:sp>
      <p:pic>
        <p:nvPicPr>
          <p:cNvPr id="10" name="Content Placeholder 9" descr="A collage of several images of a factory&#10;&#10;AI-generated content may be incorrect.">
            <a:extLst>
              <a:ext uri="{FF2B5EF4-FFF2-40B4-BE49-F238E27FC236}">
                <a16:creationId xmlns:a16="http://schemas.microsoft.com/office/drawing/2014/main" id="{F610F9E8-C10A-AE18-3B00-BF7E61DDFC5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59045" y="1147763"/>
            <a:ext cx="8950036" cy="5029200"/>
          </a:xfrm>
        </p:spPr>
      </p:pic>
      <p:sp>
        <p:nvSpPr>
          <p:cNvPr id="5" name="Footer Placeholder 4">
            <a:extLst>
              <a:ext uri="{FF2B5EF4-FFF2-40B4-BE49-F238E27FC236}">
                <a16:creationId xmlns:a16="http://schemas.microsoft.com/office/drawing/2014/main" id="{1466A5CB-9532-2C38-3341-A5C40AC1AC4F}"/>
              </a:ext>
            </a:extLst>
          </p:cNvPr>
          <p:cNvSpPr>
            <a:spLocks noGrp="1"/>
          </p:cNvSpPr>
          <p:nvPr>
            <p:ph type="ftr" sz="quarter" idx="11"/>
          </p:nvPr>
        </p:nvSpPr>
        <p:spPr/>
        <p:txBody>
          <a:bodyPr/>
          <a:lstStyle/>
          <a:p>
            <a:r>
              <a:rPr lang="en-US"/>
              <a:t>www.astiautomation.com</a:t>
            </a:r>
          </a:p>
        </p:txBody>
      </p:sp>
      <p:sp>
        <p:nvSpPr>
          <p:cNvPr id="6" name="Slide Number Placeholder 5">
            <a:extLst>
              <a:ext uri="{FF2B5EF4-FFF2-40B4-BE49-F238E27FC236}">
                <a16:creationId xmlns:a16="http://schemas.microsoft.com/office/drawing/2014/main" id="{E3CDBD16-371E-DBC4-AB39-15D9E0EA0D35}"/>
              </a:ext>
            </a:extLst>
          </p:cNvPr>
          <p:cNvSpPr>
            <a:spLocks noGrp="1"/>
          </p:cNvSpPr>
          <p:nvPr>
            <p:ph type="sldNum" sz="quarter" idx="12"/>
          </p:nvPr>
        </p:nvSpPr>
        <p:spPr/>
        <p:txBody>
          <a:bodyPr/>
          <a:lstStyle/>
          <a:p>
            <a:fld id="{7AF095F6-C371-440D-B793-540E1B7A7FB7}" type="slidenum">
              <a:rPr lang="en-US" smtClean="0"/>
              <a:t>102</a:t>
            </a:fld>
            <a:endParaRPr lang="en-US"/>
          </a:p>
        </p:txBody>
      </p:sp>
    </p:spTree>
    <p:extLst>
      <p:ext uri="{BB962C8B-B14F-4D97-AF65-F5344CB8AC3E}">
        <p14:creationId xmlns:p14="http://schemas.microsoft.com/office/powerpoint/2010/main" val="4248604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4D79A-8C69-E1E2-31AA-624581A7FB9D}"/>
              </a:ext>
            </a:extLst>
          </p:cNvPr>
          <p:cNvSpPr>
            <a:spLocks noGrp="1"/>
          </p:cNvSpPr>
          <p:nvPr>
            <p:ph type="title"/>
          </p:nvPr>
        </p:nvSpPr>
        <p:spPr/>
        <p:txBody>
          <a:bodyPr/>
          <a:lstStyle/>
          <a:p>
            <a:r>
              <a:rPr lang="en-RO"/>
              <a:t>Laboratorul </a:t>
            </a:r>
            <a:r>
              <a:rPr lang="en-RO">
                <a:hlinkClick r:id="rId2"/>
              </a:rPr>
              <a:t>AISENSE</a:t>
            </a:r>
            <a:r>
              <a:rPr lang="en-RO"/>
              <a:t> - ASTI</a:t>
            </a:r>
          </a:p>
        </p:txBody>
      </p:sp>
      <p:sp>
        <p:nvSpPr>
          <p:cNvPr id="3" name="Content Placeholder 2">
            <a:extLst>
              <a:ext uri="{FF2B5EF4-FFF2-40B4-BE49-F238E27FC236}">
                <a16:creationId xmlns:a16="http://schemas.microsoft.com/office/drawing/2014/main" id="{05327874-712D-B642-0575-9A3010A749CB}"/>
              </a:ext>
            </a:extLst>
          </p:cNvPr>
          <p:cNvSpPr>
            <a:spLocks noGrp="1"/>
          </p:cNvSpPr>
          <p:nvPr>
            <p:ph idx="1"/>
          </p:nvPr>
        </p:nvSpPr>
        <p:spPr/>
        <p:txBody>
          <a:bodyPr/>
          <a:lstStyle/>
          <a:p>
            <a:pPr algn="just"/>
            <a:r>
              <a:rPr lang="en-RO" i="1"/>
              <a:t>Artificial Intelligence for Sensing, Low-power Networking and ICS Cybersecurity</a:t>
            </a:r>
          </a:p>
          <a:p>
            <a:pPr algn="just"/>
            <a:r>
              <a:rPr lang="en-RO"/>
              <a:t>Infrastructură de cercetare pentru securitate cibernetică OT</a:t>
            </a:r>
          </a:p>
          <a:p>
            <a:pPr algn="just"/>
            <a:r>
              <a:rPr lang="en-RO"/>
              <a:t>Colaborare dintre Asti Automation și </a:t>
            </a:r>
            <a:r>
              <a:rPr lang="en-RO">
                <a:hlinkClick r:id="rId3"/>
              </a:rPr>
              <a:t>Institutul de Cercetări PRECIS</a:t>
            </a:r>
            <a:r>
              <a:rPr lang="en-RO"/>
              <a:t> al UPB</a:t>
            </a:r>
          </a:p>
          <a:p>
            <a:pPr algn="just"/>
            <a:endParaRPr lang="en-RO"/>
          </a:p>
        </p:txBody>
      </p:sp>
      <p:sp>
        <p:nvSpPr>
          <p:cNvPr id="4" name="Footer Placeholder 3">
            <a:extLst>
              <a:ext uri="{FF2B5EF4-FFF2-40B4-BE49-F238E27FC236}">
                <a16:creationId xmlns:a16="http://schemas.microsoft.com/office/drawing/2014/main" id="{8232E93B-A8F1-38F9-0134-3717F93F38BB}"/>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FA4CF353-3F98-1F3F-24DC-E07169B017E3}"/>
              </a:ext>
            </a:extLst>
          </p:cNvPr>
          <p:cNvSpPr>
            <a:spLocks noGrp="1"/>
          </p:cNvSpPr>
          <p:nvPr>
            <p:ph type="sldNum" sz="quarter" idx="12"/>
          </p:nvPr>
        </p:nvSpPr>
        <p:spPr/>
        <p:txBody>
          <a:bodyPr/>
          <a:lstStyle/>
          <a:p>
            <a:fld id="{7AF095F6-C371-440D-B793-540E1B7A7FB7}" type="slidenum">
              <a:rPr lang="en-US" smtClean="0"/>
              <a:t>103</a:t>
            </a:fld>
            <a:endParaRPr lang="en-US"/>
          </a:p>
        </p:txBody>
      </p:sp>
      <p:pic>
        <p:nvPicPr>
          <p:cNvPr id="7" name="Picture 6" descr="A red letter on a white background&#10;&#10;AI-generated content may be incorrect.">
            <a:extLst>
              <a:ext uri="{FF2B5EF4-FFF2-40B4-BE49-F238E27FC236}">
                <a16:creationId xmlns:a16="http://schemas.microsoft.com/office/drawing/2014/main" id="{258825FB-665B-E486-C399-CDDB313CD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227" y="3843559"/>
            <a:ext cx="7048500" cy="1435100"/>
          </a:xfrm>
          <a:prstGeom prst="rect">
            <a:avLst/>
          </a:prstGeom>
        </p:spPr>
      </p:pic>
      <p:pic>
        <p:nvPicPr>
          <p:cNvPr id="9" name="Picture 8" descr="A room with several machines&#10;&#10;AI-generated content may be incorrect.">
            <a:extLst>
              <a:ext uri="{FF2B5EF4-FFF2-40B4-BE49-F238E27FC236}">
                <a16:creationId xmlns:a16="http://schemas.microsoft.com/office/drawing/2014/main" id="{983F0B18-5CB9-766F-6D37-49F4787E61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3840" y="3037264"/>
            <a:ext cx="4162739" cy="3122054"/>
          </a:xfrm>
          <a:prstGeom prst="rect">
            <a:avLst/>
          </a:prstGeom>
        </p:spPr>
      </p:pic>
    </p:spTree>
    <p:extLst>
      <p:ext uri="{BB962C8B-B14F-4D97-AF65-F5344CB8AC3E}">
        <p14:creationId xmlns:p14="http://schemas.microsoft.com/office/powerpoint/2010/main" val="41317511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353F415-CED9-4455-3166-98A327F71D4D}"/>
              </a:ext>
            </a:extLst>
          </p:cNvPr>
          <p:cNvSpPr>
            <a:spLocks noGrp="1"/>
          </p:cNvSpPr>
          <p:nvPr>
            <p:ph type="title"/>
          </p:nvPr>
        </p:nvSpPr>
        <p:spPr/>
        <p:txBody>
          <a:bodyPr>
            <a:normAutofit/>
          </a:bodyPr>
          <a:lstStyle/>
          <a:p>
            <a:r>
              <a:rPr lang="en-RO" sz="8800"/>
              <a:t>Vă mulțumim!</a:t>
            </a:r>
          </a:p>
        </p:txBody>
      </p:sp>
      <p:sp>
        <p:nvSpPr>
          <p:cNvPr id="4" name="Footer Placeholder 3">
            <a:extLst>
              <a:ext uri="{FF2B5EF4-FFF2-40B4-BE49-F238E27FC236}">
                <a16:creationId xmlns:a16="http://schemas.microsoft.com/office/drawing/2014/main" id="{8A5A8C01-D543-B8C9-D7DF-5F1E5A3A1965}"/>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BEFE845C-6149-E7DD-59A3-8679E88585E3}"/>
              </a:ext>
            </a:extLst>
          </p:cNvPr>
          <p:cNvSpPr>
            <a:spLocks noGrp="1"/>
          </p:cNvSpPr>
          <p:nvPr>
            <p:ph type="sldNum" sz="quarter" idx="12"/>
          </p:nvPr>
        </p:nvSpPr>
        <p:spPr/>
        <p:txBody>
          <a:bodyPr/>
          <a:lstStyle/>
          <a:p>
            <a:fld id="{7AF095F6-C371-440D-B793-540E1B7A7FB7}" type="slidenum">
              <a:rPr lang="en-US" smtClean="0"/>
              <a:t>104</a:t>
            </a:fld>
            <a:endParaRPr lang="en-US"/>
          </a:p>
        </p:txBody>
      </p:sp>
    </p:spTree>
    <p:extLst>
      <p:ext uri="{BB962C8B-B14F-4D97-AF65-F5344CB8AC3E}">
        <p14:creationId xmlns:p14="http://schemas.microsoft.com/office/powerpoint/2010/main" val="1273913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9FF0B-F9BE-718A-27F1-11CA8D430114}"/>
              </a:ext>
            </a:extLst>
          </p:cNvPr>
          <p:cNvSpPr>
            <a:spLocks noGrp="1"/>
          </p:cNvSpPr>
          <p:nvPr>
            <p:ph type="title"/>
          </p:nvPr>
        </p:nvSpPr>
        <p:spPr/>
        <p:txBody>
          <a:bodyPr/>
          <a:lstStyle/>
          <a:p>
            <a:r>
              <a:rPr lang="en-RO"/>
              <a:t>Automate programabile</a:t>
            </a:r>
          </a:p>
        </p:txBody>
      </p:sp>
      <p:sp>
        <p:nvSpPr>
          <p:cNvPr id="3" name="Content Placeholder 2">
            <a:extLst>
              <a:ext uri="{FF2B5EF4-FFF2-40B4-BE49-F238E27FC236}">
                <a16:creationId xmlns:a16="http://schemas.microsoft.com/office/drawing/2014/main" id="{E3640008-A56A-2F03-5C51-28F1EAC3D9AD}"/>
              </a:ext>
            </a:extLst>
          </p:cNvPr>
          <p:cNvSpPr>
            <a:spLocks noGrp="1"/>
          </p:cNvSpPr>
          <p:nvPr>
            <p:ph idx="1"/>
          </p:nvPr>
        </p:nvSpPr>
        <p:spPr/>
        <p:txBody>
          <a:bodyPr/>
          <a:lstStyle/>
          <a:p>
            <a:pPr algn="just"/>
            <a:r>
              <a:rPr lang="en-RO"/>
              <a:t>În anul 1968, General Motors a dorit înlocuirea sistemelor de automatizare costisitoare cu relee</a:t>
            </a:r>
          </a:p>
          <a:p>
            <a:pPr algn="just"/>
            <a:r>
              <a:rPr lang="en-RO"/>
              <a:t>Propunerea câștigătoare a provenit de la Bedford Associates - M</a:t>
            </a:r>
            <a:r>
              <a:rPr lang="en-GB"/>
              <a:t>O</a:t>
            </a:r>
            <a:r>
              <a:rPr lang="en-RO"/>
              <a:t>dular D</a:t>
            </a:r>
            <a:r>
              <a:rPr lang="en-GB"/>
              <a:t>i</a:t>
            </a:r>
            <a:r>
              <a:rPr lang="en-RO"/>
              <a:t>gital CON (MODICON) sub forma primului PLC</a:t>
            </a:r>
          </a:p>
          <a:p>
            <a:pPr algn="just"/>
            <a:r>
              <a:rPr lang="en-RO"/>
              <a:t>A permis modificări ieftine și rapide în minute în loc de zile</a:t>
            </a:r>
          </a:p>
        </p:txBody>
      </p:sp>
      <p:sp>
        <p:nvSpPr>
          <p:cNvPr id="4" name="Footer Placeholder 3">
            <a:extLst>
              <a:ext uri="{FF2B5EF4-FFF2-40B4-BE49-F238E27FC236}">
                <a16:creationId xmlns:a16="http://schemas.microsoft.com/office/drawing/2014/main" id="{7EBBCDFD-4EBE-F4FA-F41B-B86E2C96ACF7}"/>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F1AC7804-ADE2-DA85-9044-3EECE398FC27}"/>
              </a:ext>
            </a:extLst>
          </p:cNvPr>
          <p:cNvSpPr>
            <a:spLocks noGrp="1"/>
          </p:cNvSpPr>
          <p:nvPr>
            <p:ph type="sldNum" sz="quarter" idx="12"/>
          </p:nvPr>
        </p:nvSpPr>
        <p:spPr/>
        <p:txBody>
          <a:bodyPr/>
          <a:lstStyle/>
          <a:p>
            <a:fld id="{7AF095F6-C371-440D-B793-540E1B7A7FB7}" type="slidenum">
              <a:rPr lang="en-US" smtClean="0"/>
              <a:t>11</a:t>
            </a:fld>
            <a:endParaRPr lang="en-US"/>
          </a:p>
        </p:txBody>
      </p:sp>
      <p:pic>
        <p:nvPicPr>
          <p:cNvPr id="7" name="Picture 6" descr="A row of electronic devices&#10;&#10;AI-generated content may be incorrect.">
            <a:extLst>
              <a:ext uri="{FF2B5EF4-FFF2-40B4-BE49-F238E27FC236}">
                <a16:creationId xmlns:a16="http://schemas.microsoft.com/office/drawing/2014/main" id="{2AD50DF3-B1E0-FFB6-FD23-AB04B1076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311" y="3429000"/>
            <a:ext cx="6786197" cy="2560360"/>
          </a:xfrm>
          <a:prstGeom prst="rect">
            <a:avLst/>
          </a:prstGeom>
        </p:spPr>
      </p:pic>
      <p:sp>
        <p:nvSpPr>
          <p:cNvPr id="8" name="TextBox 7">
            <a:extLst>
              <a:ext uri="{FF2B5EF4-FFF2-40B4-BE49-F238E27FC236}">
                <a16:creationId xmlns:a16="http://schemas.microsoft.com/office/drawing/2014/main" id="{BF96F668-83D2-3257-CB23-6AE1A1BD4438}"/>
              </a:ext>
            </a:extLst>
          </p:cNvPr>
          <p:cNvSpPr txBox="1"/>
          <p:nvPr/>
        </p:nvSpPr>
        <p:spPr>
          <a:xfrm>
            <a:off x="8026158" y="4062849"/>
            <a:ext cx="3327642" cy="646331"/>
          </a:xfrm>
          <a:prstGeom prst="rect">
            <a:avLst/>
          </a:prstGeom>
          <a:noFill/>
        </p:spPr>
        <p:txBody>
          <a:bodyPr wrap="none" rtlCol="0">
            <a:spAutoFit/>
          </a:bodyPr>
          <a:lstStyle/>
          <a:p>
            <a:r>
              <a:rPr lang="en-RO" b="1">
                <a:latin typeface="Aptos" panose="020B0004020202020204" pitchFamily="34" charset="0"/>
              </a:rPr>
              <a:t>PLC din Seria Siemens S7-300 </a:t>
            </a:r>
          </a:p>
          <a:p>
            <a:r>
              <a:rPr lang="en-RO" b="1">
                <a:latin typeface="Aptos" panose="020B0004020202020204" pitchFamily="34" charset="0"/>
              </a:rPr>
              <a:t>cu CPU și module I/O</a:t>
            </a:r>
          </a:p>
        </p:txBody>
      </p:sp>
    </p:spTree>
    <p:extLst>
      <p:ext uri="{BB962C8B-B14F-4D97-AF65-F5344CB8AC3E}">
        <p14:creationId xmlns:p14="http://schemas.microsoft.com/office/powerpoint/2010/main" val="3964845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F74-B0CD-6D55-C7DA-6E9F39CFECAC}"/>
              </a:ext>
            </a:extLst>
          </p:cNvPr>
          <p:cNvSpPr>
            <a:spLocks noGrp="1"/>
          </p:cNvSpPr>
          <p:nvPr>
            <p:ph type="title"/>
          </p:nvPr>
        </p:nvSpPr>
        <p:spPr/>
        <p:txBody>
          <a:bodyPr/>
          <a:lstStyle/>
          <a:p>
            <a:r>
              <a:rPr lang="en-RO"/>
              <a:t>Sisteme ierarhizate</a:t>
            </a:r>
          </a:p>
        </p:txBody>
      </p:sp>
      <p:sp>
        <p:nvSpPr>
          <p:cNvPr id="3" name="Content Placeholder 2">
            <a:extLst>
              <a:ext uri="{FF2B5EF4-FFF2-40B4-BE49-F238E27FC236}">
                <a16:creationId xmlns:a16="http://schemas.microsoft.com/office/drawing/2014/main" id="{724B1F3E-A5CD-8BFD-910E-B27C9A596E30}"/>
              </a:ext>
            </a:extLst>
          </p:cNvPr>
          <p:cNvSpPr>
            <a:spLocks noGrp="1"/>
          </p:cNvSpPr>
          <p:nvPr>
            <p:ph idx="1"/>
          </p:nvPr>
        </p:nvSpPr>
        <p:spPr>
          <a:xfrm>
            <a:off x="575550" y="1147863"/>
            <a:ext cx="10778250" cy="5029099"/>
          </a:xfrm>
        </p:spPr>
        <p:txBody>
          <a:bodyPr/>
          <a:lstStyle/>
          <a:p>
            <a:pPr algn="just"/>
            <a:r>
              <a:rPr lang="en-RO"/>
              <a:t>Un </a:t>
            </a:r>
            <a:r>
              <a:rPr lang="en-RO" b="1"/>
              <a:t>PLC (</a:t>
            </a:r>
            <a:r>
              <a:rPr lang="en-RO" b="1" i="1"/>
              <a:t>Programmable Logic Controller</a:t>
            </a:r>
            <a:r>
              <a:rPr lang="en-RO" b="1"/>
              <a:t>)</a:t>
            </a:r>
            <a:r>
              <a:rPr lang="en-RO"/>
              <a:t> controlează de regulă procese relativ mici e.g. o stație dintr-un proces de asamblare cu până la câteva sute de semnale de I/O</a:t>
            </a:r>
          </a:p>
          <a:p>
            <a:pPr algn="just"/>
            <a:r>
              <a:rPr lang="en-RO"/>
              <a:t>Sistemele </a:t>
            </a:r>
            <a:r>
              <a:rPr lang="en-RO" b="1"/>
              <a:t>SCADA (</a:t>
            </a:r>
            <a:r>
              <a:rPr lang="en-RO" b="1" i="1"/>
              <a:t>Supervisory Control and Data Acquisition</a:t>
            </a:r>
            <a:r>
              <a:rPr lang="en-RO" b="1"/>
              <a:t>) </a:t>
            </a:r>
            <a:r>
              <a:rPr lang="en-RO"/>
              <a:t>includ</a:t>
            </a:r>
            <a:r>
              <a:rPr lang="en-GB"/>
              <a:t>e</a:t>
            </a:r>
            <a:r>
              <a:rPr lang="en-RO"/>
              <a:t> PLC-uri conectate pentru controlul mai multor procese de mici dimensiuni, inclusiv aflate în zone izolate</a:t>
            </a:r>
          </a:p>
          <a:p>
            <a:pPr algn="just"/>
            <a:r>
              <a:rPr lang="en-RO"/>
              <a:t>Un sistem </a:t>
            </a:r>
            <a:r>
              <a:rPr lang="en-RO" b="1"/>
              <a:t>DCS (</a:t>
            </a:r>
            <a:r>
              <a:rPr lang="en-RO" b="1" i="1"/>
              <a:t>Distributed Control System</a:t>
            </a:r>
            <a:r>
              <a:rPr lang="en-RO" b="1"/>
              <a:t>)</a:t>
            </a:r>
            <a:r>
              <a:rPr lang="en-RO"/>
              <a:t> este utilizat pentru procese de mari dimensiuni e.g. centrale electrice sau rafinării, folosind unități DPU (Distribute Processing Units) și o rețea - fiecare DPU gestionează mii de puncte de I/O</a:t>
            </a:r>
          </a:p>
        </p:txBody>
      </p:sp>
      <p:sp>
        <p:nvSpPr>
          <p:cNvPr id="4" name="Footer Placeholder 3">
            <a:extLst>
              <a:ext uri="{FF2B5EF4-FFF2-40B4-BE49-F238E27FC236}">
                <a16:creationId xmlns:a16="http://schemas.microsoft.com/office/drawing/2014/main" id="{A5A35011-FD8F-EA49-9E12-CE3A12C2B1DC}"/>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7780E965-2EF0-85DA-1968-9E38E547FF60}"/>
              </a:ext>
            </a:extLst>
          </p:cNvPr>
          <p:cNvSpPr>
            <a:spLocks noGrp="1"/>
          </p:cNvSpPr>
          <p:nvPr>
            <p:ph type="sldNum" sz="quarter" idx="12"/>
          </p:nvPr>
        </p:nvSpPr>
        <p:spPr/>
        <p:txBody>
          <a:bodyPr/>
          <a:lstStyle/>
          <a:p>
            <a:fld id="{7AF095F6-C371-440D-B793-540E1B7A7FB7}" type="slidenum">
              <a:rPr lang="en-US" smtClean="0"/>
              <a:t>12</a:t>
            </a:fld>
            <a:endParaRPr lang="en-US"/>
          </a:p>
        </p:txBody>
      </p:sp>
    </p:spTree>
    <p:extLst>
      <p:ext uri="{BB962C8B-B14F-4D97-AF65-F5344CB8AC3E}">
        <p14:creationId xmlns:p14="http://schemas.microsoft.com/office/powerpoint/2010/main" val="3129995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1D4D8-BD00-8965-6D57-7B5991D22AF0}"/>
              </a:ext>
            </a:extLst>
          </p:cNvPr>
          <p:cNvSpPr>
            <a:spLocks noGrp="1"/>
          </p:cNvSpPr>
          <p:nvPr>
            <p:ph type="title"/>
          </p:nvPr>
        </p:nvSpPr>
        <p:spPr/>
        <p:txBody>
          <a:bodyPr/>
          <a:lstStyle/>
          <a:p>
            <a:r>
              <a:rPr lang="en-RO"/>
              <a:t>Sisteme de conducere industriale</a:t>
            </a:r>
          </a:p>
        </p:txBody>
      </p:sp>
      <p:sp>
        <p:nvSpPr>
          <p:cNvPr id="3" name="Content Placeholder 2">
            <a:extLst>
              <a:ext uri="{FF2B5EF4-FFF2-40B4-BE49-F238E27FC236}">
                <a16:creationId xmlns:a16="http://schemas.microsoft.com/office/drawing/2014/main" id="{2C22E49A-5C50-5F6F-163C-7163BA2FB258}"/>
              </a:ext>
            </a:extLst>
          </p:cNvPr>
          <p:cNvSpPr>
            <a:spLocks noGrp="1"/>
          </p:cNvSpPr>
          <p:nvPr>
            <p:ph idx="1"/>
          </p:nvPr>
        </p:nvSpPr>
        <p:spPr>
          <a:xfrm>
            <a:off x="575550" y="1147863"/>
            <a:ext cx="10778250" cy="5029099"/>
          </a:xfrm>
        </p:spPr>
        <p:txBody>
          <a:bodyPr>
            <a:normAutofit/>
          </a:bodyPr>
          <a:lstStyle/>
          <a:p>
            <a:r>
              <a:rPr lang="en-RO"/>
              <a:t>Sistemele PLC, DPU, SCADA și DCS sunt cuprinse în categoria ICS</a:t>
            </a:r>
          </a:p>
          <a:p>
            <a:r>
              <a:rPr lang="en-RO"/>
              <a:t>Arhitectura unui PLC este teoretic similară cu cea a unui DPU, astfel încât considerăm un PLC ca fiind reprezentativ pentru categoria ICS</a:t>
            </a:r>
          </a:p>
          <a:p>
            <a:r>
              <a:rPr lang="en-RO"/>
              <a:t>Arhitectura PLC:</a:t>
            </a:r>
          </a:p>
          <a:p>
            <a:pPr lvl="1"/>
            <a:r>
              <a:rPr lang="en-RO"/>
              <a:t>Memoria de program conține logica de comandă</a:t>
            </a:r>
          </a:p>
          <a:p>
            <a:pPr lvl="1"/>
            <a:r>
              <a:rPr lang="en-RO"/>
              <a:t>Memoria de stare conține variabilele de proces</a:t>
            </a:r>
          </a:p>
          <a:p>
            <a:pPr lvl="1"/>
            <a:r>
              <a:rPr lang="en-RO"/>
              <a:t>Registrul de intrare conține intrările de la </a:t>
            </a:r>
            <a:br>
              <a:rPr lang="en-RO"/>
            </a:br>
            <a:r>
              <a:rPr lang="en-RO"/>
              <a:t>senzorii de câmp sau de la elementele de </a:t>
            </a:r>
            <a:br>
              <a:rPr lang="en-RO"/>
            </a:br>
            <a:r>
              <a:rPr lang="en-RO"/>
              <a:t>control manual ale procesului</a:t>
            </a:r>
          </a:p>
          <a:p>
            <a:pPr lvl="1"/>
            <a:r>
              <a:rPr lang="en-RO"/>
              <a:t>Registrul de ieșire conține ieșirile către elemente </a:t>
            </a:r>
            <a:br>
              <a:rPr lang="en-RO"/>
            </a:br>
            <a:r>
              <a:rPr lang="en-RO"/>
              <a:t>de acționare cum sunt lămpile indicatoare, </a:t>
            </a:r>
            <a:br>
              <a:rPr lang="en-RO"/>
            </a:br>
            <a:r>
              <a:rPr lang="en-RO"/>
              <a:t>motoare și valve care operează asupra echipamentelor de proces</a:t>
            </a:r>
          </a:p>
          <a:p>
            <a:endParaRPr lang="en-RO"/>
          </a:p>
        </p:txBody>
      </p:sp>
      <p:sp>
        <p:nvSpPr>
          <p:cNvPr id="4" name="Footer Placeholder 3">
            <a:extLst>
              <a:ext uri="{FF2B5EF4-FFF2-40B4-BE49-F238E27FC236}">
                <a16:creationId xmlns:a16="http://schemas.microsoft.com/office/drawing/2014/main" id="{3207A182-FE12-9DC5-CDFA-38AE5A03C7B1}"/>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29860243-7323-D553-B7D6-A7095F6B0E33}"/>
              </a:ext>
            </a:extLst>
          </p:cNvPr>
          <p:cNvSpPr>
            <a:spLocks noGrp="1"/>
          </p:cNvSpPr>
          <p:nvPr>
            <p:ph type="sldNum" sz="quarter" idx="12"/>
          </p:nvPr>
        </p:nvSpPr>
        <p:spPr/>
        <p:txBody>
          <a:bodyPr/>
          <a:lstStyle/>
          <a:p>
            <a:fld id="{7AF095F6-C371-440D-B793-540E1B7A7FB7}" type="slidenum">
              <a:rPr lang="en-US" smtClean="0"/>
              <a:t>13</a:t>
            </a:fld>
            <a:endParaRPr lang="en-US"/>
          </a:p>
        </p:txBody>
      </p:sp>
      <p:pic>
        <p:nvPicPr>
          <p:cNvPr id="7" name="Picture 6">
            <a:extLst>
              <a:ext uri="{FF2B5EF4-FFF2-40B4-BE49-F238E27FC236}">
                <a16:creationId xmlns:a16="http://schemas.microsoft.com/office/drawing/2014/main" id="{763FED99-78D2-9C21-436F-8163B554E74B}"/>
              </a:ext>
            </a:extLst>
          </p:cNvPr>
          <p:cNvPicPr>
            <a:picLocks noChangeAspect="1"/>
          </p:cNvPicPr>
          <p:nvPr/>
        </p:nvPicPr>
        <p:blipFill>
          <a:blip r:embed="rId2"/>
          <a:stretch>
            <a:fillRect/>
          </a:stretch>
        </p:blipFill>
        <p:spPr>
          <a:xfrm>
            <a:off x="7918450" y="2626025"/>
            <a:ext cx="4127500" cy="2819400"/>
          </a:xfrm>
          <a:prstGeom prst="rect">
            <a:avLst/>
          </a:prstGeom>
        </p:spPr>
      </p:pic>
    </p:spTree>
    <p:extLst>
      <p:ext uri="{BB962C8B-B14F-4D97-AF65-F5344CB8AC3E}">
        <p14:creationId xmlns:p14="http://schemas.microsoft.com/office/powerpoint/2010/main" val="3275915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9C18-754D-D8F2-FA47-8A73905292DC}"/>
              </a:ext>
            </a:extLst>
          </p:cNvPr>
          <p:cNvSpPr>
            <a:spLocks noGrp="1"/>
          </p:cNvSpPr>
          <p:nvPr>
            <p:ph type="title"/>
          </p:nvPr>
        </p:nvSpPr>
        <p:spPr/>
        <p:txBody>
          <a:bodyPr/>
          <a:lstStyle/>
          <a:p>
            <a:r>
              <a:rPr lang="en-RO"/>
              <a:t>Sisteme de conducere industriale</a:t>
            </a:r>
          </a:p>
        </p:txBody>
      </p:sp>
      <p:sp>
        <p:nvSpPr>
          <p:cNvPr id="3" name="Content Placeholder 2">
            <a:extLst>
              <a:ext uri="{FF2B5EF4-FFF2-40B4-BE49-F238E27FC236}">
                <a16:creationId xmlns:a16="http://schemas.microsoft.com/office/drawing/2014/main" id="{3EB05E92-A5B9-9A47-E3D2-7C63F8612ED9}"/>
              </a:ext>
            </a:extLst>
          </p:cNvPr>
          <p:cNvSpPr>
            <a:spLocks noGrp="1"/>
          </p:cNvSpPr>
          <p:nvPr>
            <p:ph idx="1"/>
          </p:nvPr>
        </p:nvSpPr>
        <p:spPr/>
        <p:txBody>
          <a:bodyPr/>
          <a:lstStyle/>
          <a:p>
            <a:r>
              <a:rPr lang="en-RO"/>
              <a:t>PLC-ul colectează datele de proces, execută logica de comandă și transmite comenzi către echipamentele de câmp</a:t>
            </a:r>
          </a:p>
          <a:p>
            <a:r>
              <a:rPr lang="en-RO"/>
              <a:t>Componente suplimentare într-un ICS</a:t>
            </a:r>
          </a:p>
          <a:p>
            <a:pPr lvl="1"/>
            <a:r>
              <a:rPr lang="en-RO"/>
              <a:t>Interfața om-mașină (HMI – Human Machine Interface)</a:t>
            </a:r>
          </a:p>
          <a:p>
            <a:pPr marL="457200" lvl="1" indent="0">
              <a:buNone/>
            </a:pPr>
            <a:r>
              <a:rPr lang="en-RO"/>
              <a:t>Permite operatorului uman să verifice starea procesului </a:t>
            </a:r>
          </a:p>
          <a:p>
            <a:pPr marL="457200" lvl="1" indent="0">
              <a:buNone/>
            </a:pPr>
            <a:r>
              <a:rPr lang="en-RO"/>
              <a:t>și să acționeze local direct asupra procesului </a:t>
            </a:r>
          </a:p>
          <a:p>
            <a:pPr lvl="1"/>
            <a:r>
              <a:rPr lang="en-RO"/>
              <a:t>Stația de inginerie (ENG – Engineering workstation)</a:t>
            </a:r>
          </a:p>
          <a:p>
            <a:pPr marL="457200" lvl="1" indent="0">
              <a:buNone/>
            </a:pPr>
            <a:r>
              <a:rPr lang="en-RO"/>
              <a:t>Permite modificări și actualizări ale sistemului ICS</a:t>
            </a:r>
          </a:p>
          <a:p>
            <a:pPr lvl="1"/>
            <a:r>
              <a:rPr lang="en-RO"/>
              <a:t>Arhiva datelor de proces (HIST - Historian)</a:t>
            </a:r>
          </a:p>
          <a:p>
            <a:pPr marL="457200" lvl="1" indent="0">
              <a:buNone/>
            </a:pPr>
            <a:r>
              <a:rPr lang="en-RO"/>
              <a:t>Colectează datele de proces într-o bază de date pentru </a:t>
            </a:r>
          </a:p>
          <a:p>
            <a:pPr marL="457200" lvl="1" indent="0">
              <a:buNone/>
            </a:pPr>
            <a:r>
              <a:rPr lang="en-RO"/>
              <a:t>analiza ulterioară și depanare</a:t>
            </a:r>
          </a:p>
        </p:txBody>
      </p:sp>
      <p:sp>
        <p:nvSpPr>
          <p:cNvPr id="4" name="Footer Placeholder 3">
            <a:extLst>
              <a:ext uri="{FF2B5EF4-FFF2-40B4-BE49-F238E27FC236}">
                <a16:creationId xmlns:a16="http://schemas.microsoft.com/office/drawing/2014/main" id="{6C639EDD-3628-007F-C981-54FE20A5639E}"/>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D08B44F5-E577-A439-CA28-D853EA8D555E}"/>
              </a:ext>
            </a:extLst>
          </p:cNvPr>
          <p:cNvSpPr>
            <a:spLocks noGrp="1"/>
          </p:cNvSpPr>
          <p:nvPr>
            <p:ph type="sldNum" sz="quarter" idx="12"/>
          </p:nvPr>
        </p:nvSpPr>
        <p:spPr/>
        <p:txBody>
          <a:bodyPr/>
          <a:lstStyle/>
          <a:p>
            <a:fld id="{7AF095F6-C371-440D-B793-540E1B7A7FB7}" type="slidenum">
              <a:rPr lang="en-US" smtClean="0"/>
              <a:t>14</a:t>
            </a:fld>
            <a:endParaRPr lang="en-US"/>
          </a:p>
        </p:txBody>
      </p:sp>
      <p:pic>
        <p:nvPicPr>
          <p:cNvPr id="7" name="Picture 6">
            <a:extLst>
              <a:ext uri="{FF2B5EF4-FFF2-40B4-BE49-F238E27FC236}">
                <a16:creationId xmlns:a16="http://schemas.microsoft.com/office/drawing/2014/main" id="{2BF79925-D7AE-2EC6-3409-DB8377BCCF9C}"/>
              </a:ext>
            </a:extLst>
          </p:cNvPr>
          <p:cNvPicPr>
            <a:picLocks noChangeAspect="1"/>
          </p:cNvPicPr>
          <p:nvPr/>
        </p:nvPicPr>
        <p:blipFill>
          <a:blip r:embed="rId2"/>
          <a:stretch>
            <a:fillRect/>
          </a:stretch>
        </p:blipFill>
        <p:spPr>
          <a:xfrm>
            <a:off x="8610600" y="2092569"/>
            <a:ext cx="3289360" cy="3867143"/>
          </a:xfrm>
          <a:prstGeom prst="rect">
            <a:avLst/>
          </a:prstGeom>
        </p:spPr>
      </p:pic>
    </p:spTree>
    <p:extLst>
      <p:ext uri="{BB962C8B-B14F-4D97-AF65-F5344CB8AC3E}">
        <p14:creationId xmlns:p14="http://schemas.microsoft.com/office/powerpoint/2010/main" val="2504891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D069E-FCC1-C387-38CF-31C349F331C2}"/>
              </a:ext>
            </a:extLst>
          </p:cNvPr>
          <p:cNvSpPr>
            <a:spLocks noGrp="1"/>
          </p:cNvSpPr>
          <p:nvPr>
            <p:ph type="title"/>
          </p:nvPr>
        </p:nvSpPr>
        <p:spPr/>
        <p:txBody>
          <a:bodyPr/>
          <a:lstStyle/>
          <a:p>
            <a:r>
              <a:rPr lang="en-RO"/>
              <a:t>Configurații ICS tipice</a:t>
            </a:r>
          </a:p>
        </p:txBody>
      </p:sp>
      <p:sp>
        <p:nvSpPr>
          <p:cNvPr id="3" name="Content Placeholder 2">
            <a:extLst>
              <a:ext uri="{FF2B5EF4-FFF2-40B4-BE49-F238E27FC236}">
                <a16:creationId xmlns:a16="http://schemas.microsoft.com/office/drawing/2014/main" id="{7A3FE843-F6EC-0E16-E49D-A52C507ECA3D}"/>
              </a:ext>
            </a:extLst>
          </p:cNvPr>
          <p:cNvSpPr>
            <a:spLocks noGrp="1"/>
          </p:cNvSpPr>
          <p:nvPr>
            <p:ph idx="1"/>
          </p:nvPr>
        </p:nvSpPr>
        <p:spPr/>
        <p:txBody>
          <a:bodyPr/>
          <a:lstStyle/>
          <a:p>
            <a:r>
              <a:rPr lang="en-RO"/>
              <a:t>Pentru procese distribuite geografic în locații izolate, e.g. SCADA</a:t>
            </a:r>
          </a:p>
        </p:txBody>
      </p:sp>
      <p:sp>
        <p:nvSpPr>
          <p:cNvPr id="4" name="Footer Placeholder 3">
            <a:extLst>
              <a:ext uri="{FF2B5EF4-FFF2-40B4-BE49-F238E27FC236}">
                <a16:creationId xmlns:a16="http://schemas.microsoft.com/office/drawing/2014/main" id="{18D77746-4567-3C99-098A-91F0642B6C11}"/>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4531EFEF-5E21-80E4-91D3-14EA03A2D521}"/>
              </a:ext>
            </a:extLst>
          </p:cNvPr>
          <p:cNvSpPr>
            <a:spLocks noGrp="1"/>
          </p:cNvSpPr>
          <p:nvPr>
            <p:ph type="sldNum" sz="quarter" idx="12"/>
          </p:nvPr>
        </p:nvSpPr>
        <p:spPr/>
        <p:txBody>
          <a:bodyPr/>
          <a:lstStyle/>
          <a:p>
            <a:fld id="{7AF095F6-C371-440D-B793-540E1B7A7FB7}" type="slidenum">
              <a:rPr lang="en-US" smtClean="0"/>
              <a:t>15</a:t>
            </a:fld>
            <a:endParaRPr lang="en-US"/>
          </a:p>
        </p:txBody>
      </p:sp>
      <p:pic>
        <p:nvPicPr>
          <p:cNvPr id="6" name="Picture 5">
            <a:extLst>
              <a:ext uri="{FF2B5EF4-FFF2-40B4-BE49-F238E27FC236}">
                <a16:creationId xmlns:a16="http://schemas.microsoft.com/office/drawing/2014/main" id="{AE1B13D8-CFC3-63F6-E0EB-E9FDD5636C6F}"/>
              </a:ext>
            </a:extLst>
          </p:cNvPr>
          <p:cNvPicPr>
            <a:picLocks noChangeAspect="1"/>
          </p:cNvPicPr>
          <p:nvPr/>
        </p:nvPicPr>
        <p:blipFill>
          <a:blip r:embed="rId2"/>
          <a:stretch>
            <a:fillRect/>
          </a:stretch>
        </p:blipFill>
        <p:spPr>
          <a:xfrm>
            <a:off x="2212731" y="1782102"/>
            <a:ext cx="7772400" cy="4173025"/>
          </a:xfrm>
          <a:prstGeom prst="rect">
            <a:avLst/>
          </a:prstGeom>
        </p:spPr>
      </p:pic>
    </p:spTree>
    <p:extLst>
      <p:ext uri="{BB962C8B-B14F-4D97-AF65-F5344CB8AC3E}">
        <p14:creationId xmlns:p14="http://schemas.microsoft.com/office/powerpoint/2010/main" val="2073476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0CB54-F1F4-2A7F-331F-B4662EB91FEA}"/>
              </a:ext>
            </a:extLst>
          </p:cNvPr>
          <p:cNvSpPr>
            <a:spLocks noGrp="1"/>
          </p:cNvSpPr>
          <p:nvPr>
            <p:ph type="title"/>
          </p:nvPr>
        </p:nvSpPr>
        <p:spPr/>
        <p:txBody>
          <a:bodyPr/>
          <a:lstStyle/>
          <a:p>
            <a:r>
              <a:rPr lang="en-RO"/>
              <a:t>Configurații ICS tipice</a:t>
            </a:r>
          </a:p>
        </p:txBody>
      </p:sp>
      <p:sp>
        <p:nvSpPr>
          <p:cNvPr id="3" name="Content Placeholder 2">
            <a:extLst>
              <a:ext uri="{FF2B5EF4-FFF2-40B4-BE49-F238E27FC236}">
                <a16:creationId xmlns:a16="http://schemas.microsoft.com/office/drawing/2014/main" id="{0EFFBB8D-CE42-98C7-0DF3-C7BCD3DB7091}"/>
              </a:ext>
            </a:extLst>
          </p:cNvPr>
          <p:cNvSpPr>
            <a:spLocks noGrp="1"/>
          </p:cNvSpPr>
          <p:nvPr>
            <p:ph idx="1"/>
          </p:nvPr>
        </p:nvSpPr>
        <p:spPr/>
        <p:txBody>
          <a:bodyPr/>
          <a:lstStyle/>
          <a:p>
            <a:r>
              <a:rPr lang="en-RO"/>
              <a:t>Pentru procese mari, centralizare e.g. DCS</a:t>
            </a:r>
          </a:p>
        </p:txBody>
      </p:sp>
      <p:sp>
        <p:nvSpPr>
          <p:cNvPr id="4" name="Footer Placeholder 3">
            <a:extLst>
              <a:ext uri="{FF2B5EF4-FFF2-40B4-BE49-F238E27FC236}">
                <a16:creationId xmlns:a16="http://schemas.microsoft.com/office/drawing/2014/main" id="{6D7E0D9A-91B5-8735-84F4-E577B16B93FE}"/>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0F3C5D75-4428-D4BF-4700-1E427D0445CA}"/>
              </a:ext>
            </a:extLst>
          </p:cNvPr>
          <p:cNvSpPr>
            <a:spLocks noGrp="1"/>
          </p:cNvSpPr>
          <p:nvPr>
            <p:ph type="sldNum" sz="quarter" idx="12"/>
          </p:nvPr>
        </p:nvSpPr>
        <p:spPr/>
        <p:txBody>
          <a:bodyPr/>
          <a:lstStyle/>
          <a:p>
            <a:fld id="{7AF095F6-C371-440D-B793-540E1B7A7FB7}" type="slidenum">
              <a:rPr lang="en-US" smtClean="0"/>
              <a:t>16</a:t>
            </a:fld>
            <a:endParaRPr lang="en-US"/>
          </a:p>
        </p:txBody>
      </p:sp>
      <p:pic>
        <p:nvPicPr>
          <p:cNvPr id="6" name="Picture 5">
            <a:extLst>
              <a:ext uri="{FF2B5EF4-FFF2-40B4-BE49-F238E27FC236}">
                <a16:creationId xmlns:a16="http://schemas.microsoft.com/office/drawing/2014/main" id="{9EBAF7CB-59A0-BC46-6A9C-EEBC5653F286}"/>
              </a:ext>
            </a:extLst>
          </p:cNvPr>
          <p:cNvPicPr>
            <a:picLocks noChangeAspect="1"/>
          </p:cNvPicPr>
          <p:nvPr/>
        </p:nvPicPr>
        <p:blipFill>
          <a:blip r:embed="rId2"/>
          <a:stretch>
            <a:fillRect/>
          </a:stretch>
        </p:blipFill>
        <p:spPr>
          <a:xfrm>
            <a:off x="2209800" y="1829981"/>
            <a:ext cx="7772400" cy="3880156"/>
          </a:xfrm>
          <a:prstGeom prst="rect">
            <a:avLst/>
          </a:prstGeom>
        </p:spPr>
      </p:pic>
    </p:spTree>
    <p:extLst>
      <p:ext uri="{BB962C8B-B14F-4D97-AF65-F5344CB8AC3E}">
        <p14:creationId xmlns:p14="http://schemas.microsoft.com/office/powerpoint/2010/main" val="669612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607D6-91F6-D3D6-7A6A-BF6BD51A8654}"/>
              </a:ext>
            </a:extLst>
          </p:cNvPr>
          <p:cNvSpPr>
            <a:spLocks noGrp="1"/>
          </p:cNvSpPr>
          <p:nvPr>
            <p:ph type="title"/>
          </p:nvPr>
        </p:nvSpPr>
        <p:spPr/>
        <p:txBody>
          <a:bodyPr/>
          <a:lstStyle/>
          <a:p>
            <a:r>
              <a:rPr lang="en-RO"/>
              <a:t>Provocări de securitate cibernetică</a:t>
            </a:r>
          </a:p>
        </p:txBody>
      </p:sp>
      <p:sp>
        <p:nvSpPr>
          <p:cNvPr id="3" name="Content Placeholder 2">
            <a:extLst>
              <a:ext uri="{FF2B5EF4-FFF2-40B4-BE49-F238E27FC236}">
                <a16:creationId xmlns:a16="http://schemas.microsoft.com/office/drawing/2014/main" id="{39599FD8-892E-502D-BEFC-0A00DA064274}"/>
              </a:ext>
            </a:extLst>
          </p:cNvPr>
          <p:cNvSpPr>
            <a:spLocks noGrp="1"/>
          </p:cNvSpPr>
          <p:nvPr>
            <p:ph idx="1"/>
          </p:nvPr>
        </p:nvSpPr>
        <p:spPr>
          <a:xfrm>
            <a:off x="575550" y="1147863"/>
            <a:ext cx="10778250" cy="5029099"/>
          </a:xfrm>
        </p:spPr>
        <p:txBody>
          <a:bodyPr/>
          <a:lstStyle/>
          <a:p>
            <a:r>
              <a:rPr lang="en-RO"/>
              <a:t>Aspectele de securitate cibernetică specifice ICS</a:t>
            </a:r>
          </a:p>
          <a:p>
            <a:r>
              <a:rPr lang="en-RO"/>
              <a:t>Mediul de operare ICS</a:t>
            </a:r>
          </a:p>
          <a:p>
            <a:pPr lvl="1"/>
            <a:r>
              <a:rPr lang="en-RO"/>
              <a:t>Conectarea directă la procesul fizic și conducerea în timp real</a:t>
            </a:r>
          </a:p>
          <a:p>
            <a:pPr lvl="1"/>
            <a:r>
              <a:rPr lang="en-RO"/>
              <a:t>Motivațiile și considerațiile utilizatorilor și ale organizațiilor</a:t>
            </a:r>
          </a:p>
          <a:p>
            <a:r>
              <a:rPr lang="en-RO"/>
              <a:t>Configurații de rețea unice și protocoale de comunicații industriale</a:t>
            </a:r>
          </a:p>
        </p:txBody>
      </p:sp>
      <p:sp>
        <p:nvSpPr>
          <p:cNvPr id="4" name="Footer Placeholder 3">
            <a:extLst>
              <a:ext uri="{FF2B5EF4-FFF2-40B4-BE49-F238E27FC236}">
                <a16:creationId xmlns:a16="http://schemas.microsoft.com/office/drawing/2014/main" id="{AA173B00-0803-1437-21E8-BE9BC3D494CC}"/>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9F10D217-7193-6DEB-56D4-29E388C9787F}"/>
              </a:ext>
            </a:extLst>
          </p:cNvPr>
          <p:cNvSpPr>
            <a:spLocks noGrp="1"/>
          </p:cNvSpPr>
          <p:nvPr>
            <p:ph type="sldNum" sz="quarter" idx="12"/>
          </p:nvPr>
        </p:nvSpPr>
        <p:spPr/>
        <p:txBody>
          <a:bodyPr/>
          <a:lstStyle/>
          <a:p>
            <a:fld id="{7AF095F6-C371-440D-B793-540E1B7A7FB7}" type="slidenum">
              <a:rPr lang="en-US" smtClean="0"/>
              <a:t>17</a:t>
            </a:fld>
            <a:endParaRPr lang="en-US"/>
          </a:p>
        </p:txBody>
      </p:sp>
      <p:pic>
        <p:nvPicPr>
          <p:cNvPr id="7" name="Picture 6" descr="A person looking at a factory&#10;&#10;AI-generated content may be incorrect.">
            <a:extLst>
              <a:ext uri="{FF2B5EF4-FFF2-40B4-BE49-F238E27FC236}">
                <a16:creationId xmlns:a16="http://schemas.microsoft.com/office/drawing/2014/main" id="{1E2372EF-6A6A-83A6-6282-88DA447B6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429000"/>
            <a:ext cx="10243223" cy="2558724"/>
          </a:xfrm>
          <a:prstGeom prst="rect">
            <a:avLst/>
          </a:prstGeom>
        </p:spPr>
      </p:pic>
    </p:spTree>
    <p:extLst>
      <p:ext uri="{BB962C8B-B14F-4D97-AF65-F5344CB8AC3E}">
        <p14:creationId xmlns:p14="http://schemas.microsoft.com/office/powerpoint/2010/main" val="2168654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00E33-9236-6DAF-A410-E491CB55DC0C}"/>
              </a:ext>
            </a:extLst>
          </p:cNvPr>
          <p:cNvSpPr>
            <a:spLocks noGrp="1"/>
          </p:cNvSpPr>
          <p:nvPr>
            <p:ph type="title"/>
          </p:nvPr>
        </p:nvSpPr>
        <p:spPr/>
        <p:txBody>
          <a:bodyPr/>
          <a:lstStyle/>
          <a:p>
            <a:r>
              <a:rPr lang="en-RO"/>
              <a:t>Terminologie</a:t>
            </a:r>
          </a:p>
        </p:txBody>
      </p:sp>
      <p:sp>
        <p:nvSpPr>
          <p:cNvPr id="3" name="Content Placeholder 2">
            <a:extLst>
              <a:ext uri="{FF2B5EF4-FFF2-40B4-BE49-F238E27FC236}">
                <a16:creationId xmlns:a16="http://schemas.microsoft.com/office/drawing/2014/main" id="{28D03BB8-48D5-27CE-D2A2-74148CF7D823}"/>
              </a:ext>
            </a:extLst>
          </p:cNvPr>
          <p:cNvSpPr>
            <a:spLocks noGrp="1"/>
          </p:cNvSpPr>
          <p:nvPr>
            <p:ph idx="1"/>
          </p:nvPr>
        </p:nvSpPr>
        <p:spPr>
          <a:xfrm>
            <a:off x="575549" y="1147863"/>
            <a:ext cx="11095519" cy="5029099"/>
          </a:xfrm>
        </p:spPr>
        <p:txBody>
          <a:bodyPr/>
          <a:lstStyle/>
          <a:p>
            <a:pPr algn="just"/>
            <a:r>
              <a:rPr lang="en-RO" b="1"/>
              <a:t>Amenințare</a:t>
            </a:r>
            <a:r>
              <a:rPr lang="en-RO"/>
              <a:t>: </a:t>
            </a:r>
            <a:r>
              <a:rPr lang="en-GB"/>
              <a:t>Un potențial de încălcare a securității, care există atunci când există o circumstanță, o capacitate, o acțiune sau un eveniment care ar putea încălca securitatea și poate cauza prejudicii.</a:t>
            </a:r>
            <a:endParaRPr lang="en-RO"/>
          </a:p>
          <a:p>
            <a:pPr algn="just"/>
            <a:r>
              <a:rPr lang="en-RO" b="1"/>
              <a:t>Vulnerabilitate</a:t>
            </a:r>
            <a:r>
              <a:rPr lang="en-RO"/>
              <a:t>: O slăbiciune într-un sistem IT (ICS) care poate fi exploatată cu succes de către un atacator</a:t>
            </a:r>
          </a:p>
          <a:p>
            <a:pPr algn="just"/>
            <a:endParaRPr lang="en-RO"/>
          </a:p>
          <a:p>
            <a:pPr algn="just"/>
            <a:r>
              <a:rPr lang="en-RO" b="1"/>
              <a:t>Riscul</a:t>
            </a:r>
            <a:r>
              <a:rPr lang="en-RO"/>
              <a:t>: Produsul dintre nivelul amenințării și nivelul vulnerabilității, care stabilește probabilitatea unui atac de succes</a:t>
            </a:r>
          </a:p>
          <a:p>
            <a:pPr algn="just"/>
            <a:r>
              <a:rPr lang="en-RO" b="1"/>
              <a:t>Evaluarea riscurilor</a:t>
            </a:r>
            <a:r>
              <a:rPr lang="en-RO"/>
              <a:t>: Procesul prin care riscurile sunt identificate și impactul acelor riscuri este determinat</a:t>
            </a:r>
          </a:p>
        </p:txBody>
      </p:sp>
      <p:sp>
        <p:nvSpPr>
          <p:cNvPr id="4" name="Footer Placeholder 3">
            <a:extLst>
              <a:ext uri="{FF2B5EF4-FFF2-40B4-BE49-F238E27FC236}">
                <a16:creationId xmlns:a16="http://schemas.microsoft.com/office/drawing/2014/main" id="{0FDEFF76-0AED-9D18-9A4A-CA4BA527535D}"/>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82256868-DB86-5BA1-BD0F-5DEEA05F20E4}"/>
              </a:ext>
            </a:extLst>
          </p:cNvPr>
          <p:cNvSpPr>
            <a:spLocks noGrp="1"/>
          </p:cNvSpPr>
          <p:nvPr>
            <p:ph type="sldNum" sz="quarter" idx="12"/>
          </p:nvPr>
        </p:nvSpPr>
        <p:spPr/>
        <p:txBody>
          <a:bodyPr/>
          <a:lstStyle/>
          <a:p>
            <a:fld id="{7AF095F6-C371-440D-B793-540E1B7A7FB7}" type="slidenum">
              <a:rPr lang="en-US" smtClean="0"/>
              <a:t>18</a:t>
            </a:fld>
            <a:endParaRPr lang="en-US"/>
          </a:p>
        </p:txBody>
      </p:sp>
    </p:spTree>
    <p:extLst>
      <p:ext uri="{BB962C8B-B14F-4D97-AF65-F5344CB8AC3E}">
        <p14:creationId xmlns:p14="http://schemas.microsoft.com/office/powerpoint/2010/main" val="431662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D2806-FFF7-F191-2D9A-3C9BAD4429B0}"/>
              </a:ext>
            </a:extLst>
          </p:cNvPr>
          <p:cNvSpPr>
            <a:spLocks noGrp="1"/>
          </p:cNvSpPr>
          <p:nvPr>
            <p:ph type="title"/>
          </p:nvPr>
        </p:nvSpPr>
        <p:spPr/>
        <p:txBody>
          <a:bodyPr/>
          <a:lstStyle/>
          <a:p>
            <a:r>
              <a:rPr lang="en-RO"/>
              <a:t>Mediul de operare ICS</a:t>
            </a:r>
          </a:p>
        </p:txBody>
      </p:sp>
      <p:sp>
        <p:nvSpPr>
          <p:cNvPr id="3" name="Content Placeholder 2">
            <a:extLst>
              <a:ext uri="{FF2B5EF4-FFF2-40B4-BE49-F238E27FC236}">
                <a16:creationId xmlns:a16="http://schemas.microsoft.com/office/drawing/2014/main" id="{5BD41FE1-531B-78CB-788E-7F99D9AD8821}"/>
              </a:ext>
            </a:extLst>
          </p:cNvPr>
          <p:cNvSpPr>
            <a:spLocks noGrp="1"/>
          </p:cNvSpPr>
          <p:nvPr>
            <p:ph idx="1"/>
          </p:nvPr>
        </p:nvSpPr>
        <p:spPr>
          <a:xfrm>
            <a:off x="575550" y="1147863"/>
            <a:ext cx="11030296" cy="5029099"/>
          </a:xfrm>
        </p:spPr>
        <p:txBody>
          <a:bodyPr>
            <a:normAutofit/>
          </a:bodyPr>
          <a:lstStyle/>
          <a:p>
            <a:pPr algn="just"/>
            <a:r>
              <a:rPr lang="en-RO"/>
              <a:t>Aplicațiile ICS controlează un proces fizic și operează într-un mediu de timp real</a:t>
            </a:r>
          </a:p>
          <a:p>
            <a:pPr lvl="1" algn="just"/>
            <a:r>
              <a:rPr lang="en-RO"/>
              <a:t>Datele pot deveni inutile într-o perioadă foarte scurtă de timp (secunde) și pot conduce la scăderea eficienței procesului, daune sau oprire</a:t>
            </a:r>
          </a:p>
          <a:p>
            <a:pPr lvl="1" algn="just"/>
            <a:r>
              <a:rPr lang="en-RO"/>
              <a:t>Fiabilitatea ICS este critică și este necesară operarea continuă și în cazul unui atac cibernetic</a:t>
            </a:r>
          </a:p>
          <a:p>
            <a:pPr algn="just"/>
            <a:r>
              <a:rPr lang="en-RO"/>
              <a:t>Mediile de operare ICS sunt dificile, zgomotoase, murdare, cu variații extreme de temperaturi, etc.</a:t>
            </a:r>
          </a:p>
          <a:p>
            <a:pPr algn="just"/>
            <a:r>
              <a:rPr lang="en-RO"/>
              <a:t>Ineficiențele și opririle de proces sunt adesea foarte costisitoare în special pentru procesele foarte mari (Mio. USD)</a:t>
            </a:r>
          </a:p>
          <a:p>
            <a:pPr algn="just"/>
            <a:r>
              <a:rPr lang="en-RO"/>
              <a:t>În infrastructurile critice, pierderea unui sistem ICS poate avea efecte negative asupra sănătății publice, siguranței și protecției mediului</a:t>
            </a:r>
          </a:p>
        </p:txBody>
      </p:sp>
      <p:sp>
        <p:nvSpPr>
          <p:cNvPr id="4" name="Footer Placeholder 3">
            <a:extLst>
              <a:ext uri="{FF2B5EF4-FFF2-40B4-BE49-F238E27FC236}">
                <a16:creationId xmlns:a16="http://schemas.microsoft.com/office/drawing/2014/main" id="{7AFD4F0D-620E-5303-A45E-184307CFC663}"/>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2AC63816-AAB6-6190-FAC8-908D941A8A09}"/>
              </a:ext>
            </a:extLst>
          </p:cNvPr>
          <p:cNvSpPr>
            <a:spLocks noGrp="1"/>
          </p:cNvSpPr>
          <p:nvPr>
            <p:ph type="sldNum" sz="quarter" idx="12"/>
          </p:nvPr>
        </p:nvSpPr>
        <p:spPr/>
        <p:txBody>
          <a:bodyPr/>
          <a:lstStyle/>
          <a:p>
            <a:fld id="{7AF095F6-C371-440D-B793-540E1B7A7FB7}" type="slidenum">
              <a:rPr lang="en-US" smtClean="0"/>
              <a:t>19</a:t>
            </a:fld>
            <a:endParaRPr lang="en-US"/>
          </a:p>
        </p:txBody>
      </p:sp>
    </p:spTree>
    <p:extLst>
      <p:ext uri="{BB962C8B-B14F-4D97-AF65-F5344CB8AC3E}">
        <p14:creationId xmlns:p14="http://schemas.microsoft.com/office/powerpoint/2010/main" val="1315049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ABE77-F8D4-D682-0E0E-8A74C57B6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2DC19A-47BE-5254-046E-642E5552E5F6}"/>
              </a:ext>
            </a:extLst>
          </p:cNvPr>
          <p:cNvSpPr>
            <a:spLocks noGrp="1"/>
          </p:cNvSpPr>
          <p:nvPr>
            <p:ph type="ctrTitle"/>
          </p:nvPr>
        </p:nvSpPr>
        <p:spPr>
          <a:xfrm>
            <a:off x="1524000" y="1122363"/>
            <a:ext cx="9144000" cy="2387600"/>
          </a:xfrm>
        </p:spPr>
        <p:txBody>
          <a:bodyPr/>
          <a:lstStyle/>
          <a:p>
            <a:r>
              <a:rPr lang="en-US" dirty="0" err="1"/>
              <a:t>Modulul</a:t>
            </a:r>
            <a:r>
              <a:rPr lang="en-US" dirty="0"/>
              <a:t> 5 – </a:t>
            </a:r>
            <a:r>
              <a:rPr lang="en-US" dirty="0" err="1"/>
              <a:t>Securitatea</a:t>
            </a:r>
            <a:r>
              <a:rPr lang="en-US" dirty="0"/>
              <a:t> </a:t>
            </a:r>
            <a:r>
              <a:rPr lang="en-US" dirty="0" err="1"/>
              <a:t>rețelelor</a:t>
            </a:r>
            <a:r>
              <a:rPr lang="en-US" dirty="0"/>
              <a:t> </a:t>
            </a:r>
            <a:r>
              <a:rPr lang="en-US" dirty="0" err="1"/>
              <a:t>și</a:t>
            </a:r>
            <a:r>
              <a:rPr lang="en-US" dirty="0"/>
              <a:t> </a:t>
            </a:r>
            <a:r>
              <a:rPr lang="en-US" dirty="0" err="1"/>
              <a:t>sistemelor</a:t>
            </a:r>
            <a:r>
              <a:rPr lang="en-US" dirty="0"/>
              <a:t> de </a:t>
            </a:r>
            <a:r>
              <a:rPr lang="en-US" dirty="0" err="1"/>
              <a:t>conducere</a:t>
            </a:r>
            <a:r>
              <a:rPr lang="en-US" dirty="0"/>
              <a:t> </a:t>
            </a:r>
            <a:r>
              <a:rPr lang="en-US" dirty="0" err="1"/>
              <a:t>industriale</a:t>
            </a:r>
            <a:r>
              <a:rPr lang="en-US" dirty="0"/>
              <a:t> (UTM-I40-005)</a:t>
            </a:r>
          </a:p>
        </p:txBody>
      </p:sp>
      <p:sp>
        <p:nvSpPr>
          <p:cNvPr id="3" name="Subtitle 2">
            <a:extLst>
              <a:ext uri="{FF2B5EF4-FFF2-40B4-BE49-F238E27FC236}">
                <a16:creationId xmlns:a16="http://schemas.microsoft.com/office/drawing/2014/main" id="{0E9D4A48-9F0C-44A9-2670-BFA08677FA31}"/>
              </a:ext>
            </a:extLst>
          </p:cNvPr>
          <p:cNvSpPr>
            <a:spLocks noGrp="1"/>
          </p:cNvSpPr>
          <p:nvPr>
            <p:ph type="subTitle" idx="1"/>
          </p:nvPr>
        </p:nvSpPr>
        <p:spPr>
          <a:xfrm>
            <a:off x="1524000" y="3602038"/>
            <a:ext cx="9144000" cy="1655762"/>
          </a:xfrm>
        </p:spPr>
        <p:txBody>
          <a:bodyPr vert="horz" lIns="91440" tIns="45720" rIns="91440" bIns="45720" rtlCol="0" anchor="t">
            <a:normAutofit/>
          </a:bodyPr>
          <a:lstStyle/>
          <a:p>
            <a:r>
              <a:rPr lang="en-US"/>
              <a:t>Grigore Stamatescu</a:t>
            </a:r>
          </a:p>
          <a:p>
            <a:r>
              <a:rPr lang="en-US">
                <a:hlinkClick r:id="rId2"/>
              </a:rPr>
              <a:t>grigore.stamatescu@astiautomation.com</a:t>
            </a:r>
            <a:r>
              <a:rPr lang="en-US"/>
              <a:t> </a:t>
            </a:r>
          </a:p>
        </p:txBody>
      </p:sp>
      <p:sp>
        <p:nvSpPr>
          <p:cNvPr id="5" name="Slide Number Placeholder 4">
            <a:extLst>
              <a:ext uri="{FF2B5EF4-FFF2-40B4-BE49-F238E27FC236}">
                <a16:creationId xmlns:a16="http://schemas.microsoft.com/office/drawing/2014/main" id="{42CE8B61-5E24-E7A0-ADD3-34FE39ED9007}"/>
              </a:ext>
            </a:extLst>
          </p:cNvPr>
          <p:cNvSpPr>
            <a:spLocks noGrp="1"/>
          </p:cNvSpPr>
          <p:nvPr>
            <p:ph type="sldNum" sz="quarter" idx="12"/>
          </p:nvPr>
        </p:nvSpPr>
        <p:spPr>
          <a:xfrm>
            <a:off x="8610600" y="6356350"/>
            <a:ext cx="2743200" cy="365125"/>
          </a:xfrm>
        </p:spPr>
        <p:txBody>
          <a:bodyPr/>
          <a:lstStyle/>
          <a:p>
            <a:fld id="{7AF095F6-C371-440D-B793-540E1B7A7FB7}" type="slidenum">
              <a:rPr lang="en-US" smtClean="0"/>
              <a:pPr/>
              <a:t>2</a:t>
            </a:fld>
            <a:endParaRPr lang="en-US"/>
          </a:p>
        </p:txBody>
      </p:sp>
      <p:sp>
        <p:nvSpPr>
          <p:cNvPr id="14" name="Footer Placeholder 13">
            <a:extLst>
              <a:ext uri="{FF2B5EF4-FFF2-40B4-BE49-F238E27FC236}">
                <a16:creationId xmlns:a16="http://schemas.microsoft.com/office/drawing/2014/main" id="{2CB5B733-6DE5-1618-E1C8-328131D79F03}"/>
              </a:ext>
            </a:extLst>
          </p:cNvPr>
          <p:cNvSpPr>
            <a:spLocks noGrp="1"/>
          </p:cNvSpPr>
          <p:nvPr>
            <p:ph type="ftr" sz="quarter" idx="11"/>
          </p:nvPr>
        </p:nvSpPr>
        <p:spPr/>
        <p:txBody>
          <a:bodyPr/>
          <a:lstStyle/>
          <a:p>
            <a:r>
              <a:rPr lang="en-US"/>
              <a:t>www.astiautomation.com</a:t>
            </a:r>
          </a:p>
        </p:txBody>
      </p:sp>
    </p:spTree>
    <p:extLst>
      <p:ext uri="{BB962C8B-B14F-4D97-AF65-F5344CB8AC3E}">
        <p14:creationId xmlns:p14="http://schemas.microsoft.com/office/powerpoint/2010/main" val="2992142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230AD-799D-2513-5BED-4124ACFF5594}"/>
              </a:ext>
            </a:extLst>
          </p:cNvPr>
          <p:cNvSpPr>
            <a:spLocks noGrp="1"/>
          </p:cNvSpPr>
          <p:nvPr>
            <p:ph type="title"/>
          </p:nvPr>
        </p:nvSpPr>
        <p:spPr/>
        <p:txBody>
          <a:bodyPr>
            <a:normAutofit/>
          </a:bodyPr>
          <a:lstStyle/>
          <a:p>
            <a:r>
              <a:rPr lang="en-RO" sz="4000"/>
              <a:t>Utilizatorii ICS și securitatea cibernetică</a:t>
            </a:r>
          </a:p>
        </p:txBody>
      </p:sp>
      <p:sp>
        <p:nvSpPr>
          <p:cNvPr id="3" name="Content Placeholder 2">
            <a:extLst>
              <a:ext uri="{FF2B5EF4-FFF2-40B4-BE49-F238E27FC236}">
                <a16:creationId xmlns:a16="http://schemas.microsoft.com/office/drawing/2014/main" id="{89EFA301-7C9E-5BEF-8A62-12E5C39D4104}"/>
              </a:ext>
            </a:extLst>
          </p:cNvPr>
          <p:cNvSpPr>
            <a:spLocks noGrp="1"/>
          </p:cNvSpPr>
          <p:nvPr>
            <p:ph idx="1"/>
          </p:nvPr>
        </p:nvSpPr>
        <p:spPr>
          <a:xfrm>
            <a:off x="575550" y="1147863"/>
            <a:ext cx="10778250" cy="5029099"/>
          </a:xfrm>
        </p:spPr>
        <p:txBody>
          <a:bodyPr>
            <a:normAutofit/>
          </a:bodyPr>
          <a:lstStyle/>
          <a:p>
            <a:pPr algn="just"/>
            <a:r>
              <a:rPr lang="en-RO"/>
              <a:t>Tradițional sistemele ICS au fost izolate fizic de lumea exterioară (securitatea = control acces personal)</a:t>
            </a:r>
          </a:p>
          <a:p>
            <a:pPr algn="just"/>
            <a:r>
              <a:rPr lang="en-RO"/>
              <a:t>În prezent sistemele sunt interconectate cu rețelele WAN ale companiilor și către Internet pentru monitorizarea și mentenanța la distanță</a:t>
            </a:r>
          </a:p>
          <a:p>
            <a:pPr algn="just"/>
            <a:r>
              <a:rPr lang="en-RO"/>
              <a:t>Inginerii automatiști, tehnicienii și operatorii nu au cunoștințe de securitate cibernetică</a:t>
            </a:r>
          </a:p>
          <a:p>
            <a:pPr lvl="1" algn="just"/>
            <a:r>
              <a:rPr lang="en-RO"/>
              <a:t>Din perspectiva opusă, specialiștii IT nu au cunștințe de proces și automatizare</a:t>
            </a:r>
          </a:p>
          <a:p>
            <a:pPr lvl="1" algn="just"/>
            <a:r>
              <a:rPr lang="en-RO"/>
              <a:t>Rezultă roluri și obiective diferite și uneori opuse în structura companiei</a:t>
            </a:r>
          </a:p>
          <a:p>
            <a:pPr algn="just"/>
            <a:r>
              <a:rPr lang="en-RO"/>
              <a:t>Justificarea investițiilor în securitatea cibernetică este dificilă</a:t>
            </a:r>
          </a:p>
        </p:txBody>
      </p:sp>
      <p:sp>
        <p:nvSpPr>
          <p:cNvPr id="4" name="Footer Placeholder 3">
            <a:extLst>
              <a:ext uri="{FF2B5EF4-FFF2-40B4-BE49-F238E27FC236}">
                <a16:creationId xmlns:a16="http://schemas.microsoft.com/office/drawing/2014/main" id="{0FEB5226-064C-A9FF-1D48-691FBF3D3E79}"/>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197DB890-43D8-59BB-C1B7-92A2A995F1B6}"/>
              </a:ext>
            </a:extLst>
          </p:cNvPr>
          <p:cNvSpPr>
            <a:spLocks noGrp="1"/>
          </p:cNvSpPr>
          <p:nvPr>
            <p:ph type="sldNum" sz="quarter" idx="12"/>
          </p:nvPr>
        </p:nvSpPr>
        <p:spPr/>
        <p:txBody>
          <a:bodyPr/>
          <a:lstStyle/>
          <a:p>
            <a:fld id="{7AF095F6-C371-440D-B793-540E1B7A7FB7}" type="slidenum">
              <a:rPr lang="en-US" smtClean="0"/>
              <a:t>20</a:t>
            </a:fld>
            <a:endParaRPr lang="en-US"/>
          </a:p>
        </p:txBody>
      </p:sp>
    </p:spTree>
    <p:extLst>
      <p:ext uri="{BB962C8B-B14F-4D97-AF65-F5344CB8AC3E}">
        <p14:creationId xmlns:p14="http://schemas.microsoft.com/office/powerpoint/2010/main" val="2301902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8705A-E51E-8767-4977-167CE3F44E62}"/>
              </a:ext>
            </a:extLst>
          </p:cNvPr>
          <p:cNvSpPr>
            <a:spLocks noGrp="1"/>
          </p:cNvSpPr>
          <p:nvPr>
            <p:ph type="title"/>
          </p:nvPr>
        </p:nvSpPr>
        <p:spPr/>
        <p:txBody>
          <a:bodyPr/>
          <a:lstStyle/>
          <a:p>
            <a:r>
              <a:rPr lang="en-RO"/>
              <a:t>Securitatea cibernetică în ICS</a:t>
            </a:r>
          </a:p>
        </p:txBody>
      </p:sp>
      <p:sp>
        <p:nvSpPr>
          <p:cNvPr id="3" name="Content Placeholder 2">
            <a:extLst>
              <a:ext uri="{FF2B5EF4-FFF2-40B4-BE49-F238E27FC236}">
                <a16:creationId xmlns:a16="http://schemas.microsoft.com/office/drawing/2014/main" id="{DCE7E0F2-E170-C20A-4312-8A00DA63DAF4}"/>
              </a:ext>
            </a:extLst>
          </p:cNvPr>
          <p:cNvSpPr>
            <a:spLocks noGrp="1"/>
          </p:cNvSpPr>
          <p:nvPr>
            <p:ph idx="1"/>
          </p:nvPr>
        </p:nvSpPr>
        <p:spPr>
          <a:xfrm>
            <a:off x="575549" y="1147863"/>
            <a:ext cx="11214935" cy="5029099"/>
          </a:xfrm>
        </p:spPr>
        <p:txBody>
          <a:bodyPr>
            <a:normAutofit lnSpcReduction="10000"/>
          </a:bodyPr>
          <a:lstStyle/>
          <a:p>
            <a:pPr algn="just"/>
            <a:r>
              <a:rPr lang="en-RO"/>
              <a:t>Obiectivul este menținerea funcționării procesului</a:t>
            </a:r>
          </a:p>
          <a:p>
            <a:pPr algn="just"/>
            <a:r>
              <a:rPr lang="en-RO"/>
              <a:t>Măsurile de securitate cibernetică pot crea puncte de defectare, afecta performanța procesului și îngreunează mentenanța</a:t>
            </a:r>
          </a:p>
          <a:p>
            <a:pPr algn="just"/>
            <a:r>
              <a:rPr lang="en-RO"/>
              <a:t>În sistemele IT, informația este obiectivul în timp ce în ICS informația este cuplată cu și relevantă doar în contextul procesului fizic</a:t>
            </a:r>
          </a:p>
          <a:p>
            <a:pPr lvl="1" algn="just"/>
            <a:r>
              <a:rPr lang="en-RO"/>
              <a:t>Datele de proces sunt valori de temperatură, presiune, comenzi, etc. și sunt rareori confidențiale*</a:t>
            </a:r>
          </a:p>
          <a:p>
            <a:pPr lvl="1" algn="just"/>
            <a:r>
              <a:rPr lang="en-RO"/>
              <a:t>Validarea informației și autentificarea sunt însă foarte importante</a:t>
            </a:r>
          </a:p>
          <a:p>
            <a:pPr algn="just"/>
            <a:r>
              <a:rPr lang="en-RO"/>
              <a:t>I</a:t>
            </a:r>
            <a:r>
              <a:rPr lang="en-GB"/>
              <a:t>CS utilizează hardware și software proprietar</a:t>
            </a:r>
          </a:p>
          <a:p>
            <a:pPr lvl="1" algn="just"/>
            <a:r>
              <a:rPr lang="en-GB"/>
              <a:t>Reacții incompatibile sau necunoscute la actualizările de securitate cibernetică – ICS operează adesea cu software ne-actualizat</a:t>
            </a:r>
          </a:p>
          <a:p>
            <a:pPr lvl="1" algn="just"/>
            <a:r>
              <a:rPr lang="en-GB"/>
              <a:t>Soluțiile bazate pe IT e.g. </a:t>
            </a:r>
            <a:r>
              <a:rPr lang="en-GB" i="1"/>
              <a:t>firewalls</a:t>
            </a:r>
            <a:r>
              <a:rPr lang="en-GB"/>
              <a:t> nu sunt adaptate pentru protocoalele de comunicații industriale</a:t>
            </a:r>
            <a:endParaRPr lang="en-RO"/>
          </a:p>
        </p:txBody>
      </p:sp>
      <p:sp>
        <p:nvSpPr>
          <p:cNvPr id="4" name="Footer Placeholder 3">
            <a:extLst>
              <a:ext uri="{FF2B5EF4-FFF2-40B4-BE49-F238E27FC236}">
                <a16:creationId xmlns:a16="http://schemas.microsoft.com/office/drawing/2014/main" id="{3044BD87-3749-ACC1-FD6D-103925AA32F1}"/>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A5052EE8-D819-3E37-6DC3-1B8CBE230676}"/>
              </a:ext>
            </a:extLst>
          </p:cNvPr>
          <p:cNvSpPr>
            <a:spLocks noGrp="1"/>
          </p:cNvSpPr>
          <p:nvPr>
            <p:ph type="sldNum" sz="quarter" idx="12"/>
          </p:nvPr>
        </p:nvSpPr>
        <p:spPr/>
        <p:txBody>
          <a:bodyPr/>
          <a:lstStyle/>
          <a:p>
            <a:fld id="{7AF095F6-C371-440D-B793-540E1B7A7FB7}" type="slidenum">
              <a:rPr lang="en-US" smtClean="0"/>
              <a:t>21</a:t>
            </a:fld>
            <a:endParaRPr lang="en-US"/>
          </a:p>
        </p:txBody>
      </p:sp>
    </p:spTree>
    <p:extLst>
      <p:ext uri="{BB962C8B-B14F-4D97-AF65-F5344CB8AC3E}">
        <p14:creationId xmlns:p14="http://schemas.microsoft.com/office/powerpoint/2010/main" val="645723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7E223-9EB2-6C38-9C29-0D571D06AD35}"/>
              </a:ext>
            </a:extLst>
          </p:cNvPr>
          <p:cNvSpPr>
            <a:spLocks noGrp="1"/>
          </p:cNvSpPr>
          <p:nvPr>
            <p:ph type="title"/>
          </p:nvPr>
        </p:nvSpPr>
        <p:spPr/>
        <p:txBody>
          <a:bodyPr/>
          <a:lstStyle/>
          <a:p>
            <a:r>
              <a:rPr lang="en-RO"/>
              <a:t>Securitatea cibernetică în ICS</a:t>
            </a:r>
          </a:p>
        </p:txBody>
      </p:sp>
      <p:sp>
        <p:nvSpPr>
          <p:cNvPr id="3" name="Content Placeholder 2">
            <a:extLst>
              <a:ext uri="{FF2B5EF4-FFF2-40B4-BE49-F238E27FC236}">
                <a16:creationId xmlns:a16="http://schemas.microsoft.com/office/drawing/2014/main" id="{3FBFF1B1-6DD6-025A-F172-12A184C2D237}"/>
              </a:ext>
            </a:extLst>
          </p:cNvPr>
          <p:cNvSpPr>
            <a:spLocks noGrp="1"/>
          </p:cNvSpPr>
          <p:nvPr>
            <p:ph idx="1"/>
          </p:nvPr>
        </p:nvSpPr>
        <p:spPr>
          <a:xfrm>
            <a:off x="575550" y="1147863"/>
            <a:ext cx="4596057" cy="5029099"/>
          </a:xfrm>
        </p:spPr>
        <p:txBody>
          <a:bodyPr>
            <a:normAutofit/>
          </a:bodyPr>
          <a:lstStyle/>
          <a:p>
            <a:pPr algn="just"/>
            <a:r>
              <a:rPr lang="en-RO">
                <a:highlight>
                  <a:srgbClr val="FFFF00"/>
                </a:highlight>
              </a:rPr>
              <a:t>Confidențialitate</a:t>
            </a:r>
            <a:r>
              <a:rPr lang="en-RO"/>
              <a:t>: Protejarea infomațiilor la accesul neautorizat</a:t>
            </a:r>
          </a:p>
          <a:p>
            <a:pPr algn="just"/>
            <a:r>
              <a:rPr lang="en-RO">
                <a:highlight>
                  <a:srgbClr val="FFFF00"/>
                </a:highlight>
              </a:rPr>
              <a:t>Integritate</a:t>
            </a:r>
            <a:r>
              <a:rPr lang="en-RO"/>
              <a:t>: Datele sunt de încredere, complete și nu au fost modificate, accidental sau de către un utilizator neautorizat</a:t>
            </a:r>
          </a:p>
          <a:p>
            <a:pPr algn="just"/>
            <a:r>
              <a:rPr lang="en-RO" b="1">
                <a:highlight>
                  <a:srgbClr val="FFFF00"/>
                </a:highlight>
              </a:rPr>
              <a:t>Disponibilitate</a:t>
            </a:r>
            <a:r>
              <a:rPr lang="en-RO" b="1"/>
              <a:t>: Datele sunt accesibile atunci când sunt necesare</a:t>
            </a:r>
          </a:p>
        </p:txBody>
      </p:sp>
      <p:sp>
        <p:nvSpPr>
          <p:cNvPr id="4" name="Footer Placeholder 3">
            <a:extLst>
              <a:ext uri="{FF2B5EF4-FFF2-40B4-BE49-F238E27FC236}">
                <a16:creationId xmlns:a16="http://schemas.microsoft.com/office/drawing/2014/main" id="{8FD02957-1161-719D-A53F-525F25A21118}"/>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37358A9E-B543-CC32-6D25-D13D14072EF4}"/>
              </a:ext>
            </a:extLst>
          </p:cNvPr>
          <p:cNvSpPr>
            <a:spLocks noGrp="1"/>
          </p:cNvSpPr>
          <p:nvPr>
            <p:ph type="sldNum" sz="quarter" idx="12"/>
          </p:nvPr>
        </p:nvSpPr>
        <p:spPr/>
        <p:txBody>
          <a:bodyPr/>
          <a:lstStyle/>
          <a:p>
            <a:fld id="{7AF095F6-C371-440D-B793-540E1B7A7FB7}" type="slidenum">
              <a:rPr lang="en-US" smtClean="0"/>
              <a:t>22</a:t>
            </a:fld>
            <a:endParaRPr lang="en-US"/>
          </a:p>
        </p:txBody>
      </p:sp>
      <p:pic>
        <p:nvPicPr>
          <p:cNvPr id="9" name="Picture 8" descr="A diagram of a triangle&#10;&#10;AI-generated content may be incorrect.">
            <a:extLst>
              <a:ext uri="{FF2B5EF4-FFF2-40B4-BE49-F238E27FC236}">
                <a16:creationId xmlns:a16="http://schemas.microsoft.com/office/drawing/2014/main" id="{9CFD2110-ED6D-C935-36E6-11B2CF982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1613" y="1187264"/>
            <a:ext cx="6337974" cy="4522873"/>
          </a:xfrm>
          <a:prstGeom prst="rect">
            <a:avLst/>
          </a:prstGeom>
        </p:spPr>
      </p:pic>
    </p:spTree>
    <p:extLst>
      <p:ext uri="{BB962C8B-B14F-4D97-AF65-F5344CB8AC3E}">
        <p14:creationId xmlns:p14="http://schemas.microsoft.com/office/powerpoint/2010/main" val="2255453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1C351-D1E3-8A84-0AF7-0EAAA42E44CC}"/>
              </a:ext>
            </a:extLst>
          </p:cNvPr>
          <p:cNvSpPr>
            <a:spLocks noGrp="1"/>
          </p:cNvSpPr>
          <p:nvPr>
            <p:ph type="title"/>
          </p:nvPr>
        </p:nvSpPr>
        <p:spPr/>
        <p:txBody>
          <a:bodyPr/>
          <a:lstStyle/>
          <a:p>
            <a:r>
              <a:rPr lang="en-RO"/>
              <a:t>Interfețe de rețea în ICS</a:t>
            </a:r>
          </a:p>
        </p:txBody>
      </p:sp>
      <p:sp>
        <p:nvSpPr>
          <p:cNvPr id="3" name="Content Placeholder 2">
            <a:extLst>
              <a:ext uri="{FF2B5EF4-FFF2-40B4-BE49-F238E27FC236}">
                <a16:creationId xmlns:a16="http://schemas.microsoft.com/office/drawing/2014/main" id="{FE16EA55-C748-516D-CA7F-CADD3A156480}"/>
              </a:ext>
            </a:extLst>
          </p:cNvPr>
          <p:cNvSpPr>
            <a:spLocks noGrp="1"/>
          </p:cNvSpPr>
          <p:nvPr>
            <p:ph idx="1"/>
          </p:nvPr>
        </p:nvSpPr>
        <p:spPr>
          <a:xfrm>
            <a:off x="575550" y="1147863"/>
            <a:ext cx="11434742" cy="5029099"/>
          </a:xfrm>
        </p:spPr>
        <p:txBody>
          <a:bodyPr>
            <a:normAutofit/>
          </a:bodyPr>
          <a:lstStyle/>
          <a:p>
            <a:pPr algn="just"/>
            <a:r>
              <a:rPr lang="en-RO"/>
              <a:t>Sistemele moderne sunt bazate pe Ethernet, 10M – 1G baud</a:t>
            </a:r>
          </a:p>
          <a:p>
            <a:pPr lvl="1" algn="just"/>
            <a:r>
              <a:rPr lang="en-RO"/>
              <a:t>Suficient de rapide pentru a evita probleme de latență, fără a opera în timp real sau cu acces garantat</a:t>
            </a:r>
          </a:p>
          <a:p>
            <a:pPr lvl="1" algn="just"/>
            <a:r>
              <a:rPr lang="en-RO"/>
              <a:t>Disponibilitatea largă a Ethernet reduce costul sistemelor noi de automatizare</a:t>
            </a:r>
          </a:p>
          <a:p>
            <a:pPr algn="just"/>
            <a:r>
              <a:rPr lang="en-RO"/>
              <a:t>Conexiuni seriale, 9600 – 57k baud</a:t>
            </a:r>
          </a:p>
          <a:p>
            <a:pPr lvl="1" algn="just"/>
            <a:r>
              <a:rPr lang="en-RO"/>
              <a:t>Acces punct la punct și legături directe RS232 / RS485</a:t>
            </a:r>
          </a:p>
          <a:p>
            <a:pPr lvl="1" algn="just"/>
            <a:r>
              <a:rPr lang="en-RO"/>
              <a:t>Protocolul Modbus serial, timp real, acces garantat</a:t>
            </a:r>
          </a:p>
          <a:p>
            <a:pPr lvl="1" algn="just"/>
            <a:r>
              <a:rPr lang="en-RO"/>
              <a:t>Utilizate în continuare pentru conexiuni simple la instrumentație și sisteme legacy</a:t>
            </a:r>
          </a:p>
          <a:p>
            <a:pPr algn="just"/>
            <a:r>
              <a:rPr lang="en-RO"/>
              <a:t>Interfețe proprietare, bucle sau daisy chain, 1– 4M baud</a:t>
            </a:r>
          </a:p>
          <a:p>
            <a:pPr lvl="1" algn="just"/>
            <a:r>
              <a:rPr lang="en-RO"/>
              <a:t>Tipic token ring cu multiplexare în timp real și acces garantat, în curs de înlocuire</a:t>
            </a:r>
          </a:p>
        </p:txBody>
      </p:sp>
      <p:sp>
        <p:nvSpPr>
          <p:cNvPr id="4" name="Footer Placeholder 3">
            <a:extLst>
              <a:ext uri="{FF2B5EF4-FFF2-40B4-BE49-F238E27FC236}">
                <a16:creationId xmlns:a16="http://schemas.microsoft.com/office/drawing/2014/main" id="{FC3CF15D-F2A0-9149-EF58-D5FA76E64ADC}"/>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37C9F504-D5EF-27BA-6710-58BBCE0105D9}"/>
              </a:ext>
            </a:extLst>
          </p:cNvPr>
          <p:cNvSpPr>
            <a:spLocks noGrp="1"/>
          </p:cNvSpPr>
          <p:nvPr>
            <p:ph type="sldNum" sz="quarter" idx="12"/>
          </p:nvPr>
        </p:nvSpPr>
        <p:spPr/>
        <p:txBody>
          <a:bodyPr/>
          <a:lstStyle/>
          <a:p>
            <a:fld id="{7AF095F6-C371-440D-B793-540E1B7A7FB7}" type="slidenum">
              <a:rPr lang="en-US" smtClean="0"/>
              <a:t>23</a:t>
            </a:fld>
            <a:endParaRPr lang="en-US"/>
          </a:p>
        </p:txBody>
      </p:sp>
    </p:spTree>
    <p:extLst>
      <p:ext uri="{BB962C8B-B14F-4D97-AF65-F5344CB8AC3E}">
        <p14:creationId xmlns:p14="http://schemas.microsoft.com/office/powerpoint/2010/main" val="1479294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38ACA-54A7-FDBA-FB6A-3330563314C5}"/>
              </a:ext>
            </a:extLst>
          </p:cNvPr>
          <p:cNvSpPr>
            <a:spLocks noGrp="1"/>
          </p:cNvSpPr>
          <p:nvPr>
            <p:ph type="title"/>
          </p:nvPr>
        </p:nvSpPr>
        <p:spPr/>
        <p:txBody>
          <a:bodyPr/>
          <a:lstStyle/>
          <a:p>
            <a:r>
              <a:rPr lang="en-RO"/>
              <a:t>Protocoale de rețea în ICS</a:t>
            </a:r>
          </a:p>
        </p:txBody>
      </p:sp>
      <p:sp>
        <p:nvSpPr>
          <p:cNvPr id="3" name="Content Placeholder 2">
            <a:extLst>
              <a:ext uri="{FF2B5EF4-FFF2-40B4-BE49-F238E27FC236}">
                <a16:creationId xmlns:a16="http://schemas.microsoft.com/office/drawing/2014/main" id="{E7F27539-FB1B-552F-274E-73451B4C3156}"/>
              </a:ext>
            </a:extLst>
          </p:cNvPr>
          <p:cNvSpPr>
            <a:spLocks noGrp="1"/>
          </p:cNvSpPr>
          <p:nvPr>
            <p:ph idx="1"/>
          </p:nvPr>
        </p:nvSpPr>
        <p:spPr/>
        <p:txBody>
          <a:bodyPr/>
          <a:lstStyle/>
          <a:p>
            <a:pPr algn="just"/>
            <a:r>
              <a:rPr lang="en-RO"/>
              <a:t>Ethernet TCP/IP</a:t>
            </a:r>
          </a:p>
          <a:p>
            <a:pPr lvl="1" algn="just"/>
            <a:r>
              <a:rPr lang="en-RO"/>
              <a:t>Utilizat pentru beneficiile componentelor COTS și suficient de rapid pentru emularea accesului în timp real</a:t>
            </a:r>
          </a:p>
          <a:p>
            <a:pPr algn="just"/>
            <a:r>
              <a:rPr lang="en-RO"/>
              <a:t>Modbus și Modbus TCP</a:t>
            </a:r>
          </a:p>
          <a:p>
            <a:pPr lvl="1" algn="just"/>
            <a:r>
              <a:rPr lang="en-RO"/>
              <a:t>Protocol comun utilizat în comunicații seriale încă de la MODICON</a:t>
            </a:r>
          </a:p>
          <a:p>
            <a:pPr lvl="1" algn="just"/>
            <a:r>
              <a:rPr lang="en-RO"/>
              <a:t>Rețea master-slave în care nodul master trimite comenzi/cereri de date de la noduri slave și primește un răspuns. Nodul slave nu inițiază comunicații.</a:t>
            </a:r>
          </a:p>
          <a:p>
            <a:pPr lvl="1" algn="just"/>
            <a:r>
              <a:rPr lang="en-RO"/>
              <a:t>Accesul este pe bază de adrese. Fără autentificare, criptare sau alte măsuri de securitate încorporate în standard</a:t>
            </a:r>
          </a:p>
          <a:p>
            <a:pPr lvl="1" algn="just"/>
            <a:r>
              <a:rPr lang="en-RO"/>
              <a:t>Modbus TCP – o versiune Modbus actualizată peste Ethernet, fără securitate. Comunicația Modbus este încapsulată în pachete Ethernet.</a:t>
            </a:r>
          </a:p>
        </p:txBody>
      </p:sp>
      <p:sp>
        <p:nvSpPr>
          <p:cNvPr id="4" name="Footer Placeholder 3">
            <a:extLst>
              <a:ext uri="{FF2B5EF4-FFF2-40B4-BE49-F238E27FC236}">
                <a16:creationId xmlns:a16="http://schemas.microsoft.com/office/drawing/2014/main" id="{A95C3ED1-AE62-CF30-8A78-AB1A4B9B4638}"/>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34209BD4-55D6-F2CC-E29C-831FD70C6F52}"/>
              </a:ext>
            </a:extLst>
          </p:cNvPr>
          <p:cNvSpPr>
            <a:spLocks noGrp="1"/>
          </p:cNvSpPr>
          <p:nvPr>
            <p:ph type="sldNum" sz="quarter" idx="12"/>
          </p:nvPr>
        </p:nvSpPr>
        <p:spPr/>
        <p:txBody>
          <a:bodyPr/>
          <a:lstStyle/>
          <a:p>
            <a:fld id="{7AF095F6-C371-440D-B793-540E1B7A7FB7}" type="slidenum">
              <a:rPr lang="en-US" smtClean="0"/>
              <a:t>24</a:t>
            </a:fld>
            <a:endParaRPr lang="en-US"/>
          </a:p>
        </p:txBody>
      </p:sp>
    </p:spTree>
    <p:extLst>
      <p:ext uri="{BB962C8B-B14F-4D97-AF65-F5344CB8AC3E}">
        <p14:creationId xmlns:p14="http://schemas.microsoft.com/office/powerpoint/2010/main" val="1800508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44CF-B558-4AD5-6F3A-E88D80AB6DC7}"/>
              </a:ext>
            </a:extLst>
          </p:cNvPr>
          <p:cNvSpPr>
            <a:spLocks noGrp="1"/>
          </p:cNvSpPr>
          <p:nvPr>
            <p:ph type="title"/>
          </p:nvPr>
        </p:nvSpPr>
        <p:spPr/>
        <p:txBody>
          <a:bodyPr/>
          <a:lstStyle/>
          <a:p>
            <a:r>
              <a:rPr lang="en-RO"/>
              <a:t>Protocoale de rețea – Modbus </a:t>
            </a:r>
          </a:p>
        </p:txBody>
      </p:sp>
      <p:sp>
        <p:nvSpPr>
          <p:cNvPr id="4" name="Footer Placeholder 3">
            <a:extLst>
              <a:ext uri="{FF2B5EF4-FFF2-40B4-BE49-F238E27FC236}">
                <a16:creationId xmlns:a16="http://schemas.microsoft.com/office/drawing/2014/main" id="{51B4E3CC-BE2F-6F70-3236-DE429A834313}"/>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B28DAC8E-35FE-3A5C-BFC4-66FD9D1682DE}"/>
              </a:ext>
            </a:extLst>
          </p:cNvPr>
          <p:cNvSpPr>
            <a:spLocks noGrp="1"/>
          </p:cNvSpPr>
          <p:nvPr>
            <p:ph type="sldNum" sz="quarter" idx="12"/>
          </p:nvPr>
        </p:nvSpPr>
        <p:spPr/>
        <p:txBody>
          <a:bodyPr/>
          <a:lstStyle/>
          <a:p>
            <a:fld id="{7AF095F6-C371-440D-B793-540E1B7A7FB7}" type="slidenum">
              <a:rPr lang="en-US" smtClean="0"/>
              <a:t>25</a:t>
            </a:fld>
            <a:endParaRPr lang="en-US"/>
          </a:p>
        </p:txBody>
      </p:sp>
      <p:pic>
        <p:nvPicPr>
          <p:cNvPr id="6" name="Picture 5">
            <a:extLst>
              <a:ext uri="{FF2B5EF4-FFF2-40B4-BE49-F238E27FC236}">
                <a16:creationId xmlns:a16="http://schemas.microsoft.com/office/drawing/2014/main" id="{26D33EB9-A43B-9E28-0B83-91E4B386F86E}"/>
              </a:ext>
            </a:extLst>
          </p:cNvPr>
          <p:cNvPicPr>
            <a:picLocks noChangeAspect="1"/>
          </p:cNvPicPr>
          <p:nvPr/>
        </p:nvPicPr>
        <p:blipFill>
          <a:blip r:embed="rId2"/>
          <a:stretch>
            <a:fillRect/>
          </a:stretch>
        </p:blipFill>
        <p:spPr>
          <a:xfrm>
            <a:off x="1428750" y="1107286"/>
            <a:ext cx="9334500" cy="5050052"/>
          </a:xfrm>
          <a:prstGeom prst="rect">
            <a:avLst/>
          </a:prstGeom>
        </p:spPr>
      </p:pic>
    </p:spTree>
    <p:extLst>
      <p:ext uri="{BB962C8B-B14F-4D97-AF65-F5344CB8AC3E}">
        <p14:creationId xmlns:p14="http://schemas.microsoft.com/office/powerpoint/2010/main" val="654072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AB067-A33A-6DB7-3290-B4B43E5FA1F0}"/>
              </a:ext>
            </a:extLst>
          </p:cNvPr>
          <p:cNvSpPr>
            <a:spLocks noGrp="1"/>
          </p:cNvSpPr>
          <p:nvPr>
            <p:ph type="title"/>
          </p:nvPr>
        </p:nvSpPr>
        <p:spPr/>
        <p:txBody>
          <a:bodyPr/>
          <a:lstStyle/>
          <a:p>
            <a:r>
              <a:rPr lang="en-RO"/>
              <a:t>Alte protocoale utilizate în ICS</a:t>
            </a:r>
          </a:p>
        </p:txBody>
      </p:sp>
      <p:sp>
        <p:nvSpPr>
          <p:cNvPr id="3" name="Content Placeholder 2">
            <a:extLst>
              <a:ext uri="{FF2B5EF4-FFF2-40B4-BE49-F238E27FC236}">
                <a16:creationId xmlns:a16="http://schemas.microsoft.com/office/drawing/2014/main" id="{9479E003-E078-13E4-F6C9-601C6C8AE7CF}"/>
              </a:ext>
            </a:extLst>
          </p:cNvPr>
          <p:cNvSpPr>
            <a:spLocks noGrp="1"/>
          </p:cNvSpPr>
          <p:nvPr>
            <p:ph idx="1"/>
          </p:nvPr>
        </p:nvSpPr>
        <p:spPr>
          <a:xfrm>
            <a:off x="575550" y="1147863"/>
            <a:ext cx="11258896" cy="5029099"/>
          </a:xfrm>
        </p:spPr>
        <p:txBody>
          <a:bodyPr/>
          <a:lstStyle/>
          <a:p>
            <a:pPr algn="just"/>
            <a:r>
              <a:rPr lang="en-RO"/>
              <a:t>Rețelele cu pasare de jetoane (token ring)</a:t>
            </a:r>
          </a:p>
          <a:p>
            <a:pPr lvl="1" algn="just"/>
            <a:r>
              <a:rPr lang="en-RO"/>
              <a:t>E.g. Siemens PROFIBUS, utilizează un tip de rețea deterministă prin partajarea și pasarea unui jeton virtual care determină nodul cu prioritate în rețea</a:t>
            </a:r>
          </a:p>
          <a:p>
            <a:pPr lvl="1" algn="just"/>
            <a:r>
              <a:rPr lang="en-RO"/>
              <a:t>Posesorul jetonului poate iniția comunicația. La expirarea timpului de deținere a jetonului, se trece la următorul nod dintr-o listă.</a:t>
            </a:r>
          </a:p>
          <a:p>
            <a:pPr lvl="1" algn="just"/>
            <a:r>
              <a:rPr lang="en-RO"/>
              <a:t>Sunt înlocuite treptat cu protocoale bazate pe Ethernet e.g. Siemens SIMATIC NET, Allen Bradley Ethernet/IP</a:t>
            </a:r>
          </a:p>
        </p:txBody>
      </p:sp>
      <p:sp>
        <p:nvSpPr>
          <p:cNvPr id="4" name="Footer Placeholder 3">
            <a:extLst>
              <a:ext uri="{FF2B5EF4-FFF2-40B4-BE49-F238E27FC236}">
                <a16:creationId xmlns:a16="http://schemas.microsoft.com/office/drawing/2014/main" id="{7FB9855C-D6E1-B701-47A7-39B14FBEE3BB}"/>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4949F344-E4B2-9CA9-EC0B-3FBD8D149B9D}"/>
              </a:ext>
            </a:extLst>
          </p:cNvPr>
          <p:cNvSpPr>
            <a:spLocks noGrp="1"/>
          </p:cNvSpPr>
          <p:nvPr>
            <p:ph type="sldNum" sz="quarter" idx="12"/>
          </p:nvPr>
        </p:nvSpPr>
        <p:spPr/>
        <p:txBody>
          <a:bodyPr/>
          <a:lstStyle/>
          <a:p>
            <a:fld id="{7AF095F6-C371-440D-B793-540E1B7A7FB7}" type="slidenum">
              <a:rPr lang="en-US" smtClean="0"/>
              <a:t>26</a:t>
            </a:fld>
            <a:endParaRPr lang="en-US"/>
          </a:p>
        </p:txBody>
      </p:sp>
      <p:pic>
        <p:nvPicPr>
          <p:cNvPr id="7" name="Picture 6" descr="A diagram of a computer network&#10;&#10;AI-generated content may be incorrect.">
            <a:extLst>
              <a:ext uri="{FF2B5EF4-FFF2-40B4-BE49-F238E27FC236}">
                <a16:creationId xmlns:a16="http://schemas.microsoft.com/office/drawing/2014/main" id="{5B859314-F1A0-0DDF-6534-B1F510376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8665" y="3557158"/>
            <a:ext cx="4443535" cy="2619804"/>
          </a:xfrm>
          <a:prstGeom prst="rect">
            <a:avLst/>
          </a:prstGeom>
        </p:spPr>
      </p:pic>
    </p:spTree>
    <p:extLst>
      <p:ext uri="{BB962C8B-B14F-4D97-AF65-F5344CB8AC3E}">
        <p14:creationId xmlns:p14="http://schemas.microsoft.com/office/powerpoint/2010/main" val="2891188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6994B-AFC7-FDB6-0CC0-3E36840406DF}"/>
              </a:ext>
            </a:extLst>
          </p:cNvPr>
          <p:cNvSpPr>
            <a:spLocks noGrp="1"/>
          </p:cNvSpPr>
          <p:nvPr>
            <p:ph type="title"/>
          </p:nvPr>
        </p:nvSpPr>
        <p:spPr/>
        <p:txBody>
          <a:bodyPr/>
          <a:lstStyle/>
          <a:p>
            <a:r>
              <a:rPr lang="en-RO"/>
              <a:t>Arhitectura Siemens PCS7</a:t>
            </a:r>
          </a:p>
        </p:txBody>
      </p:sp>
      <p:sp>
        <p:nvSpPr>
          <p:cNvPr id="4" name="Footer Placeholder 3">
            <a:extLst>
              <a:ext uri="{FF2B5EF4-FFF2-40B4-BE49-F238E27FC236}">
                <a16:creationId xmlns:a16="http://schemas.microsoft.com/office/drawing/2014/main" id="{784C9F27-6C46-9AC4-0286-B3BCA06BBAFC}"/>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B920869A-43E6-26FF-4B32-EEF6A3151BCC}"/>
              </a:ext>
            </a:extLst>
          </p:cNvPr>
          <p:cNvSpPr>
            <a:spLocks noGrp="1"/>
          </p:cNvSpPr>
          <p:nvPr>
            <p:ph type="sldNum" sz="quarter" idx="12"/>
          </p:nvPr>
        </p:nvSpPr>
        <p:spPr/>
        <p:txBody>
          <a:bodyPr/>
          <a:lstStyle/>
          <a:p>
            <a:fld id="{7AF095F6-C371-440D-B793-540E1B7A7FB7}" type="slidenum">
              <a:rPr lang="en-US" smtClean="0"/>
              <a:t>27</a:t>
            </a:fld>
            <a:endParaRPr lang="en-US"/>
          </a:p>
        </p:txBody>
      </p:sp>
      <p:pic>
        <p:nvPicPr>
          <p:cNvPr id="7" name="Picture 6" descr="A diagram of a computer system&#10;&#10;AI-generated content may be incorrect.">
            <a:extLst>
              <a:ext uri="{FF2B5EF4-FFF2-40B4-BE49-F238E27FC236}">
                <a16:creationId xmlns:a16="http://schemas.microsoft.com/office/drawing/2014/main" id="{10B45AC6-37D8-9246-5BCE-FCF4DE53B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715" y="932655"/>
            <a:ext cx="8950569" cy="5270890"/>
          </a:xfrm>
          <a:prstGeom prst="rect">
            <a:avLst/>
          </a:prstGeom>
        </p:spPr>
      </p:pic>
    </p:spTree>
    <p:extLst>
      <p:ext uri="{BB962C8B-B14F-4D97-AF65-F5344CB8AC3E}">
        <p14:creationId xmlns:p14="http://schemas.microsoft.com/office/powerpoint/2010/main" val="1982463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3A7F-4FE9-209D-1D05-0F80BF8D3177}"/>
              </a:ext>
            </a:extLst>
          </p:cNvPr>
          <p:cNvSpPr>
            <a:spLocks noGrp="1"/>
          </p:cNvSpPr>
          <p:nvPr>
            <p:ph type="title"/>
          </p:nvPr>
        </p:nvSpPr>
        <p:spPr/>
        <p:txBody>
          <a:bodyPr/>
          <a:lstStyle/>
          <a:p>
            <a:r>
              <a:rPr lang="en-RO"/>
              <a:t>Amenințări cibernetice ICS</a:t>
            </a:r>
          </a:p>
        </p:txBody>
      </p:sp>
      <p:sp>
        <p:nvSpPr>
          <p:cNvPr id="3" name="Content Placeholder 2">
            <a:extLst>
              <a:ext uri="{FF2B5EF4-FFF2-40B4-BE49-F238E27FC236}">
                <a16:creationId xmlns:a16="http://schemas.microsoft.com/office/drawing/2014/main" id="{D419AB7F-6A4F-CFC0-A3C5-A64D1A69243A}"/>
              </a:ext>
            </a:extLst>
          </p:cNvPr>
          <p:cNvSpPr>
            <a:spLocks noGrp="1"/>
          </p:cNvSpPr>
          <p:nvPr>
            <p:ph idx="1"/>
          </p:nvPr>
        </p:nvSpPr>
        <p:spPr/>
        <p:txBody>
          <a:bodyPr/>
          <a:lstStyle/>
          <a:p>
            <a:pPr algn="just"/>
            <a:r>
              <a:rPr lang="en-RO"/>
              <a:t>Numărul în creștere de atacuri stimulate de utilizarea în creștere a Windows și a altor soluții COTS (</a:t>
            </a:r>
            <a:r>
              <a:rPr lang="en-RO" i="1"/>
              <a:t>Commercial-off-the-Shelf</a:t>
            </a:r>
            <a:r>
              <a:rPr lang="en-RO"/>
              <a:t>)</a:t>
            </a:r>
          </a:p>
          <a:p>
            <a:pPr algn="just"/>
            <a:r>
              <a:rPr lang="en-RO"/>
              <a:t>Atacurile pot împiedica accesul sau serviciul furnizat, pot extrage date sensibile sau insera informații și comenzi false și cod malițios în rețea</a:t>
            </a:r>
          </a:p>
        </p:txBody>
      </p:sp>
      <p:sp>
        <p:nvSpPr>
          <p:cNvPr id="4" name="Footer Placeholder 3">
            <a:extLst>
              <a:ext uri="{FF2B5EF4-FFF2-40B4-BE49-F238E27FC236}">
                <a16:creationId xmlns:a16="http://schemas.microsoft.com/office/drawing/2014/main" id="{635B2CBA-09F6-14D3-0E6B-262BB9F69E39}"/>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6B62C9B3-579B-E6E3-3B0D-0BC7B9EEC3D7}"/>
              </a:ext>
            </a:extLst>
          </p:cNvPr>
          <p:cNvSpPr>
            <a:spLocks noGrp="1"/>
          </p:cNvSpPr>
          <p:nvPr>
            <p:ph type="sldNum" sz="quarter" idx="12"/>
          </p:nvPr>
        </p:nvSpPr>
        <p:spPr/>
        <p:txBody>
          <a:bodyPr/>
          <a:lstStyle/>
          <a:p>
            <a:fld id="{7AF095F6-C371-440D-B793-540E1B7A7FB7}" type="slidenum">
              <a:rPr lang="en-US" smtClean="0"/>
              <a:t>28</a:t>
            </a:fld>
            <a:endParaRPr lang="en-US"/>
          </a:p>
        </p:txBody>
      </p:sp>
      <p:pic>
        <p:nvPicPr>
          <p:cNvPr id="7" name="Picture 6">
            <a:extLst>
              <a:ext uri="{FF2B5EF4-FFF2-40B4-BE49-F238E27FC236}">
                <a16:creationId xmlns:a16="http://schemas.microsoft.com/office/drawing/2014/main" id="{4D725090-9119-13FA-7053-258D4D57107F}"/>
              </a:ext>
            </a:extLst>
          </p:cNvPr>
          <p:cNvPicPr>
            <a:picLocks noChangeAspect="1"/>
          </p:cNvPicPr>
          <p:nvPr/>
        </p:nvPicPr>
        <p:blipFill>
          <a:blip r:embed="rId2"/>
          <a:stretch>
            <a:fillRect/>
          </a:stretch>
        </p:blipFill>
        <p:spPr>
          <a:xfrm>
            <a:off x="1429202" y="3429000"/>
            <a:ext cx="9333595" cy="2747962"/>
          </a:xfrm>
          <a:prstGeom prst="rect">
            <a:avLst/>
          </a:prstGeom>
        </p:spPr>
      </p:pic>
    </p:spTree>
    <p:extLst>
      <p:ext uri="{BB962C8B-B14F-4D97-AF65-F5344CB8AC3E}">
        <p14:creationId xmlns:p14="http://schemas.microsoft.com/office/powerpoint/2010/main" val="129253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EF04A-168F-A151-BC4E-6EB6101FA148}"/>
              </a:ext>
            </a:extLst>
          </p:cNvPr>
          <p:cNvSpPr>
            <a:spLocks noGrp="1"/>
          </p:cNvSpPr>
          <p:nvPr>
            <p:ph type="title"/>
          </p:nvPr>
        </p:nvSpPr>
        <p:spPr/>
        <p:txBody>
          <a:bodyPr/>
          <a:lstStyle/>
          <a:p>
            <a:r>
              <a:rPr lang="en-RO"/>
              <a:t>Viermele Stuxnet</a:t>
            </a:r>
          </a:p>
        </p:txBody>
      </p:sp>
      <p:sp>
        <p:nvSpPr>
          <p:cNvPr id="3" name="Content Placeholder 2">
            <a:extLst>
              <a:ext uri="{FF2B5EF4-FFF2-40B4-BE49-F238E27FC236}">
                <a16:creationId xmlns:a16="http://schemas.microsoft.com/office/drawing/2014/main" id="{6AC5165D-8A44-21A3-7D4C-2018D4B6AED5}"/>
              </a:ext>
            </a:extLst>
          </p:cNvPr>
          <p:cNvSpPr>
            <a:spLocks noGrp="1"/>
          </p:cNvSpPr>
          <p:nvPr>
            <p:ph idx="1"/>
          </p:nvPr>
        </p:nvSpPr>
        <p:spPr>
          <a:xfrm>
            <a:off x="575549" y="1147863"/>
            <a:ext cx="11346819" cy="5029099"/>
          </a:xfrm>
        </p:spPr>
        <p:txBody>
          <a:bodyPr>
            <a:normAutofit/>
          </a:bodyPr>
          <a:lstStyle/>
          <a:p>
            <a:pPr algn="just"/>
            <a:r>
              <a:rPr lang="en-RO"/>
              <a:t>Atac direct asupra ICS. Moment de referință din care infrastructura critică a devenit un obiect de referință pentru teroriști.</a:t>
            </a:r>
          </a:p>
          <a:p>
            <a:pPr algn="just"/>
            <a:r>
              <a:rPr lang="en-RO"/>
              <a:t>Foarte sofisticat și adresat specific, proiectarea acestuia indică resurse vaste implicate la nivel național</a:t>
            </a:r>
          </a:p>
          <a:p>
            <a:pPr algn="just"/>
            <a:r>
              <a:rPr lang="en-RO"/>
              <a:t>Nu afectează calculatoarele generice, se activează doar atunci când este utilizat într-o rețea ICS cu anumite PLC-uri Siemens</a:t>
            </a:r>
          </a:p>
          <a:p>
            <a:pPr algn="just"/>
            <a:r>
              <a:rPr lang="en-RO"/>
              <a:t>Realizează anumite acțiuni pentru a induce în eroare operatorii asupra stării procesului (afectează reprezentarea datelor și logicii de proces</a:t>
            </a:r>
          </a:p>
          <a:p>
            <a:pPr algn="just"/>
            <a:r>
              <a:rPr lang="en-RO"/>
              <a:t>PC-urile pot fi actualizate dar nu și PLC-urile – I</a:t>
            </a:r>
            <a:r>
              <a:rPr lang="en-GB"/>
              <a:t>CS rămâne </a:t>
            </a:r>
            <a:r>
              <a:rPr lang="en-RO"/>
              <a:t>vulnerabil și după ce atacul este cunoscut</a:t>
            </a:r>
          </a:p>
        </p:txBody>
      </p:sp>
      <p:sp>
        <p:nvSpPr>
          <p:cNvPr id="4" name="Footer Placeholder 3">
            <a:extLst>
              <a:ext uri="{FF2B5EF4-FFF2-40B4-BE49-F238E27FC236}">
                <a16:creationId xmlns:a16="http://schemas.microsoft.com/office/drawing/2014/main" id="{1135D7F5-F4DA-0025-B439-45FF82C590DF}"/>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0E4C95AD-2E09-754C-B893-FCDA2A129AE2}"/>
              </a:ext>
            </a:extLst>
          </p:cNvPr>
          <p:cNvSpPr>
            <a:spLocks noGrp="1"/>
          </p:cNvSpPr>
          <p:nvPr>
            <p:ph type="sldNum" sz="quarter" idx="12"/>
          </p:nvPr>
        </p:nvSpPr>
        <p:spPr/>
        <p:txBody>
          <a:bodyPr/>
          <a:lstStyle/>
          <a:p>
            <a:fld id="{7AF095F6-C371-440D-B793-540E1B7A7FB7}" type="slidenum">
              <a:rPr lang="en-US" smtClean="0"/>
              <a:t>29</a:t>
            </a:fld>
            <a:endParaRPr lang="en-US"/>
          </a:p>
        </p:txBody>
      </p:sp>
    </p:spTree>
    <p:extLst>
      <p:ext uri="{BB962C8B-B14F-4D97-AF65-F5344CB8AC3E}">
        <p14:creationId xmlns:p14="http://schemas.microsoft.com/office/powerpoint/2010/main" val="1958411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A32C-202E-6B28-6263-F00535D5B7AD}"/>
              </a:ext>
            </a:extLst>
          </p:cNvPr>
          <p:cNvSpPr>
            <a:spLocks noGrp="1"/>
          </p:cNvSpPr>
          <p:nvPr>
            <p:ph type="title"/>
          </p:nvPr>
        </p:nvSpPr>
        <p:spPr/>
        <p:txBody>
          <a:bodyPr/>
          <a:lstStyle/>
          <a:p>
            <a:r>
              <a:rPr lang="en-RO"/>
              <a:t>Agenda – Modulul 5</a:t>
            </a:r>
          </a:p>
        </p:txBody>
      </p:sp>
      <p:sp>
        <p:nvSpPr>
          <p:cNvPr id="3" name="Content Placeholder 2">
            <a:extLst>
              <a:ext uri="{FF2B5EF4-FFF2-40B4-BE49-F238E27FC236}">
                <a16:creationId xmlns:a16="http://schemas.microsoft.com/office/drawing/2014/main" id="{0F25625E-2AE2-5A9F-589E-CB5879F4085D}"/>
              </a:ext>
            </a:extLst>
          </p:cNvPr>
          <p:cNvSpPr>
            <a:spLocks noGrp="1"/>
          </p:cNvSpPr>
          <p:nvPr>
            <p:ph idx="1"/>
          </p:nvPr>
        </p:nvSpPr>
        <p:spPr/>
        <p:txBody>
          <a:bodyPr>
            <a:normAutofit fontScale="85000" lnSpcReduction="10000"/>
          </a:bodyPr>
          <a:lstStyle/>
          <a:p>
            <a:pPr algn="just"/>
            <a:r>
              <a:rPr lang="en-GB"/>
              <a:t>Concepte generale de securitate cibernetică pentru sistemele de conducere industriale (ICS); principii de asigurare a confidențialității, integrității și disponibilității în cadrul ICS și analiza comparativă IT/OT</a:t>
            </a:r>
          </a:p>
          <a:p>
            <a:pPr algn="just"/>
            <a:r>
              <a:rPr lang="en-GB"/>
              <a:t>Modelul Purdue pentru securitatea ICS și ghidul NIST SP 800-82r3 pentru securitatea tehnologiei operaționale (OT)</a:t>
            </a:r>
          </a:p>
          <a:p>
            <a:pPr algn="just"/>
            <a:r>
              <a:rPr lang="en-GB"/>
              <a:t>Aspecte de standardizare: familiile de standarde ISO27001 – Sistem de management pentru securitatea informațiilor și ISA/IEC 62443 – Securitate cibernetică industrial</a:t>
            </a:r>
          </a:p>
          <a:p>
            <a:pPr algn="just"/>
            <a:r>
              <a:rPr lang="en-GB"/>
              <a:t>Cadrul European actual de reglementare și certificare pentru securitatea cibernetică pentru operatori esențiali și de infrastructuri critice (elemente cheie ale directivelor NIS2, CSA, CRA și schema Europeană de certificare EUCC pentru produse, sisteme și servicii informatice)</a:t>
            </a:r>
          </a:p>
          <a:p>
            <a:pPr algn="just"/>
            <a:r>
              <a:rPr lang="en-GB" b="1"/>
              <a:t>Studiu de caz</a:t>
            </a:r>
            <a:r>
              <a:rPr lang="en-GB"/>
              <a:t>: Proiectul ELECTRON. </a:t>
            </a:r>
            <a:r>
              <a:rPr lang="en-GB" b="1"/>
              <a:t>Demo</a:t>
            </a:r>
            <a:r>
              <a:rPr lang="en-GB"/>
              <a:t>: Configurarea și testarea echipamentelor dedicate pentru securitate cibernetică în mediul industrial. Exemplificare Siemens SCALANCE XC208/S615 cu PLC din seria S7-1500.</a:t>
            </a:r>
            <a:endParaRPr lang="en-RO"/>
          </a:p>
        </p:txBody>
      </p:sp>
      <p:sp>
        <p:nvSpPr>
          <p:cNvPr id="4" name="Footer Placeholder 3">
            <a:extLst>
              <a:ext uri="{FF2B5EF4-FFF2-40B4-BE49-F238E27FC236}">
                <a16:creationId xmlns:a16="http://schemas.microsoft.com/office/drawing/2014/main" id="{94E0B8A2-4B50-5BC3-B5A6-9A93678598F4}"/>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4C1A2AE0-6422-64F2-50FE-916AD4C9F204}"/>
              </a:ext>
            </a:extLst>
          </p:cNvPr>
          <p:cNvSpPr>
            <a:spLocks noGrp="1"/>
          </p:cNvSpPr>
          <p:nvPr>
            <p:ph type="sldNum" sz="quarter" idx="12"/>
          </p:nvPr>
        </p:nvSpPr>
        <p:spPr/>
        <p:txBody>
          <a:bodyPr/>
          <a:lstStyle/>
          <a:p>
            <a:fld id="{7AF095F6-C371-440D-B793-540E1B7A7FB7}" type="slidenum">
              <a:rPr lang="en-US" smtClean="0"/>
              <a:t>3</a:t>
            </a:fld>
            <a:endParaRPr lang="en-US"/>
          </a:p>
        </p:txBody>
      </p:sp>
    </p:spTree>
    <p:extLst>
      <p:ext uri="{BB962C8B-B14F-4D97-AF65-F5344CB8AC3E}">
        <p14:creationId xmlns:p14="http://schemas.microsoft.com/office/powerpoint/2010/main" val="4092044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DCC95-DEC1-B736-A60C-02963537803D}"/>
              </a:ext>
            </a:extLst>
          </p:cNvPr>
          <p:cNvSpPr>
            <a:spLocks noGrp="1"/>
          </p:cNvSpPr>
          <p:nvPr>
            <p:ph type="title"/>
          </p:nvPr>
        </p:nvSpPr>
        <p:spPr/>
        <p:txBody>
          <a:bodyPr/>
          <a:lstStyle/>
          <a:p>
            <a:r>
              <a:rPr lang="en-RO"/>
              <a:t>Infectarea cu viermele Stuxnet</a:t>
            </a:r>
          </a:p>
        </p:txBody>
      </p:sp>
      <p:pic>
        <p:nvPicPr>
          <p:cNvPr id="6" name="Content Placeholder 5">
            <a:extLst>
              <a:ext uri="{FF2B5EF4-FFF2-40B4-BE49-F238E27FC236}">
                <a16:creationId xmlns:a16="http://schemas.microsoft.com/office/drawing/2014/main" id="{8054E30A-C383-825D-23C2-9E83BB1F16D9}"/>
              </a:ext>
            </a:extLst>
          </p:cNvPr>
          <p:cNvPicPr>
            <a:picLocks noGrp="1" noChangeAspect="1"/>
          </p:cNvPicPr>
          <p:nvPr>
            <p:ph idx="1"/>
          </p:nvPr>
        </p:nvPicPr>
        <p:blipFill>
          <a:blip r:embed="rId2"/>
          <a:stretch>
            <a:fillRect/>
          </a:stretch>
        </p:blipFill>
        <p:spPr>
          <a:xfrm>
            <a:off x="3127792" y="932655"/>
            <a:ext cx="5391664" cy="5029200"/>
          </a:xfrm>
          <a:prstGeom prst="rect">
            <a:avLst/>
          </a:prstGeom>
        </p:spPr>
      </p:pic>
      <p:sp>
        <p:nvSpPr>
          <p:cNvPr id="4" name="Footer Placeholder 3">
            <a:extLst>
              <a:ext uri="{FF2B5EF4-FFF2-40B4-BE49-F238E27FC236}">
                <a16:creationId xmlns:a16="http://schemas.microsoft.com/office/drawing/2014/main" id="{99E42284-1748-DE4D-0CD4-720C3D17E95A}"/>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8F1B99C6-54E3-5EA3-B143-E47E0A5733A4}"/>
              </a:ext>
            </a:extLst>
          </p:cNvPr>
          <p:cNvSpPr>
            <a:spLocks noGrp="1"/>
          </p:cNvSpPr>
          <p:nvPr>
            <p:ph type="sldNum" sz="quarter" idx="12"/>
          </p:nvPr>
        </p:nvSpPr>
        <p:spPr/>
        <p:txBody>
          <a:bodyPr/>
          <a:lstStyle/>
          <a:p>
            <a:fld id="{7AF095F6-C371-440D-B793-540E1B7A7FB7}" type="slidenum">
              <a:rPr lang="en-US" smtClean="0"/>
              <a:t>30</a:t>
            </a:fld>
            <a:endParaRPr lang="en-US"/>
          </a:p>
        </p:txBody>
      </p:sp>
    </p:spTree>
    <p:extLst>
      <p:ext uri="{BB962C8B-B14F-4D97-AF65-F5344CB8AC3E}">
        <p14:creationId xmlns:p14="http://schemas.microsoft.com/office/powerpoint/2010/main" val="3771065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98D6B-6609-E79B-CC9F-FCACFFE086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3CA9D-1F8F-E9C6-2DC6-BF8F07A475D6}"/>
              </a:ext>
            </a:extLst>
          </p:cNvPr>
          <p:cNvSpPr>
            <a:spLocks noGrp="1"/>
          </p:cNvSpPr>
          <p:nvPr>
            <p:ph type="title"/>
          </p:nvPr>
        </p:nvSpPr>
        <p:spPr/>
        <p:txBody>
          <a:bodyPr/>
          <a:lstStyle/>
          <a:p>
            <a:r>
              <a:rPr lang="en-RO"/>
              <a:t>Infectarea cu viermele Stuxnet</a:t>
            </a:r>
          </a:p>
        </p:txBody>
      </p:sp>
      <p:sp>
        <p:nvSpPr>
          <p:cNvPr id="4" name="Footer Placeholder 3">
            <a:extLst>
              <a:ext uri="{FF2B5EF4-FFF2-40B4-BE49-F238E27FC236}">
                <a16:creationId xmlns:a16="http://schemas.microsoft.com/office/drawing/2014/main" id="{79141B89-7BBB-9392-8084-610F983F3BB6}"/>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4C932449-1299-602E-082A-9ED62944F310}"/>
              </a:ext>
            </a:extLst>
          </p:cNvPr>
          <p:cNvSpPr>
            <a:spLocks noGrp="1"/>
          </p:cNvSpPr>
          <p:nvPr>
            <p:ph type="sldNum" sz="quarter" idx="12"/>
          </p:nvPr>
        </p:nvSpPr>
        <p:spPr/>
        <p:txBody>
          <a:bodyPr/>
          <a:lstStyle/>
          <a:p>
            <a:fld id="{7AF095F6-C371-440D-B793-540E1B7A7FB7}" type="slidenum">
              <a:rPr lang="en-US" smtClean="0"/>
              <a:t>31</a:t>
            </a:fld>
            <a:endParaRPr lang="en-US"/>
          </a:p>
        </p:txBody>
      </p:sp>
      <p:pic>
        <p:nvPicPr>
          <p:cNvPr id="8" name="Picture 7">
            <a:extLst>
              <a:ext uri="{FF2B5EF4-FFF2-40B4-BE49-F238E27FC236}">
                <a16:creationId xmlns:a16="http://schemas.microsoft.com/office/drawing/2014/main" id="{3EED8CC7-FA51-188E-79CD-56613767368E}"/>
              </a:ext>
            </a:extLst>
          </p:cNvPr>
          <p:cNvPicPr>
            <a:picLocks noChangeAspect="1"/>
          </p:cNvPicPr>
          <p:nvPr/>
        </p:nvPicPr>
        <p:blipFill>
          <a:blip r:embed="rId2"/>
          <a:stretch>
            <a:fillRect/>
          </a:stretch>
        </p:blipFill>
        <p:spPr>
          <a:xfrm>
            <a:off x="2899369" y="932655"/>
            <a:ext cx="6393261" cy="5315745"/>
          </a:xfrm>
          <a:prstGeom prst="rect">
            <a:avLst/>
          </a:prstGeom>
        </p:spPr>
      </p:pic>
    </p:spTree>
    <p:extLst>
      <p:ext uri="{BB962C8B-B14F-4D97-AF65-F5344CB8AC3E}">
        <p14:creationId xmlns:p14="http://schemas.microsoft.com/office/powerpoint/2010/main" val="1476795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7212E64-BB7B-C19D-C816-4670D113CA31}"/>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F20FEA95-7920-C579-1588-7880588B3BDF}"/>
              </a:ext>
            </a:extLst>
          </p:cNvPr>
          <p:cNvSpPr>
            <a:spLocks noGrp="1"/>
          </p:cNvSpPr>
          <p:nvPr>
            <p:ph type="sldNum" sz="quarter" idx="12"/>
          </p:nvPr>
        </p:nvSpPr>
        <p:spPr/>
        <p:txBody>
          <a:bodyPr/>
          <a:lstStyle/>
          <a:p>
            <a:fld id="{7AF095F6-C371-440D-B793-540E1B7A7FB7}" type="slidenum">
              <a:rPr lang="en-US" smtClean="0"/>
              <a:t>32</a:t>
            </a:fld>
            <a:endParaRPr lang="en-US"/>
          </a:p>
        </p:txBody>
      </p:sp>
      <p:pic>
        <p:nvPicPr>
          <p:cNvPr id="6" name="Picture 5">
            <a:extLst>
              <a:ext uri="{FF2B5EF4-FFF2-40B4-BE49-F238E27FC236}">
                <a16:creationId xmlns:a16="http://schemas.microsoft.com/office/drawing/2014/main" id="{E2270706-DF31-FBAC-958D-4D795FCC1B72}"/>
              </a:ext>
            </a:extLst>
          </p:cNvPr>
          <p:cNvPicPr>
            <a:picLocks noChangeAspect="1"/>
          </p:cNvPicPr>
          <p:nvPr/>
        </p:nvPicPr>
        <p:blipFill>
          <a:blip r:embed="rId2"/>
          <a:stretch>
            <a:fillRect/>
          </a:stretch>
        </p:blipFill>
        <p:spPr>
          <a:xfrm>
            <a:off x="565823" y="178281"/>
            <a:ext cx="8833153" cy="6033723"/>
          </a:xfrm>
          <a:prstGeom prst="rect">
            <a:avLst/>
          </a:prstGeom>
        </p:spPr>
      </p:pic>
    </p:spTree>
    <p:extLst>
      <p:ext uri="{BB962C8B-B14F-4D97-AF65-F5344CB8AC3E}">
        <p14:creationId xmlns:p14="http://schemas.microsoft.com/office/powerpoint/2010/main" val="298026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2B908-5FE0-BB70-EE60-47ED105BF441}"/>
              </a:ext>
            </a:extLst>
          </p:cNvPr>
          <p:cNvSpPr>
            <a:spLocks noGrp="1"/>
          </p:cNvSpPr>
          <p:nvPr>
            <p:ph type="title"/>
          </p:nvPr>
        </p:nvSpPr>
        <p:spPr/>
        <p:txBody>
          <a:bodyPr/>
          <a:lstStyle/>
          <a:p>
            <a:r>
              <a:rPr lang="en-RO"/>
              <a:t>Mod de acțiune Stuxnet</a:t>
            </a:r>
          </a:p>
        </p:txBody>
      </p:sp>
      <p:sp>
        <p:nvSpPr>
          <p:cNvPr id="3" name="Content Placeholder 2">
            <a:extLst>
              <a:ext uri="{FF2B5EF4-FFF2-40B4-BE49-F238E27FC236}">
                <a16:creationId xmlns:a16="http://schemas.microsoft.com/office/drawing/2014/main" id="{8AF79BD8-2DA3-41A8-F9C2-670290FAF52B}"/>
              </a:ext>
            </a:extLst>
          </p:cNvPr>
          <p:cNvSpPr>
            <a:spLocks noGrp="1"/>
          </p:cNvSpPr>
          <p:nvPr>
            <p:ph idx="1"/>
          </p:nvPr>
        </p:nvSpPr>
        <p:spPr/>
        <p:txBody>
          <a:bodyPr/>
          <a:lstStyle/>
          <a:p>
            <a:pPr marL="514350" indent="-514350" algn="just">
              <a:buFont typeface="+mj-lt"/>
              <a:buAutoNum type="arabicPeriod"/>
            </a:pPr>
            <a:endParaRPr lang="en-RO"/>
          </a:p>
          <a:p>
            <a:pPr marL="514350" indent="-514350" algn="just">
              <a:buFont typeface="+mj-lt"/>
              <a:buAutoNum type="arabicPeriod"/>
            </a:pPr>
            <a:r>
              <a:rPr lang="en-RO"/>
              <a:t>Identifică și infectează stațiile de programare Siemens STEP 7</a:t>
            </a:r>
          </a:p>
          <a:p>
            <a:pPr marL="514350" indent="-514350" algn="just">
              <a:buFont typeface="+mj-lt"/>
              <a:buAutoNum type="arabicPeriod"/>
            </a:pPr>
            <a:r>
              <a:rPr lang="en-RO"/>
              <a:t>Înlocuiește rutinele DLL STEP 7 pe stații (împiedică vizualizarea ulterioară a modificărilor efectuate asupra PLC-urilor)</a:t>
            </a:r>
          </a:p>
          <a:p>
            <a:pPr marL="514350" indent="-514350" algn="just">
              <a:buFont typeface="+mj-lt"/>
              <a:buAutoNum type="arabicPeriod"/>
            </a:pPr>
            <a:r>
              <a:rPr lang="en-RO"/>
              <a:t>Caută modele specifice de PLC-uri Siemens (6ES7-315-2 și 6ES7-417)</a:t>
            </a:r>
          </a:p>
          <a:p>
            <a:pPr marL="514350" indent="-514350" algn="just">
              <a:buFont typeface="+mj-lt"/>
              <a:buAutoNum type="arabicPeriod"/>
            </a:pPr>
            <a:r>
              <a:rPr lang="en-RO"/>
              <a:t>Identifică PLC-ul victimă prin căutarea unor configurări specifice</a:t>
            </a:r>
          </a:p>
          <a:p>
            <a:pPr marL="514350" indent="-514350" algn="just">
              <a:buFont typeface="+mj-lt"/>
              <a:buAutoNum type="arabicPeriod"/>
            </a:pPr>
            <a:r>
              <a:rPr lang="en-RO"/>
              <a:t>Injectează una dintre cele trei componente de cod STEP 7 în PLC pentru a modifica operarea procesului</a:t>
            </a:r>
          </a:p>
        </p:txBody>
      </p:sp>
      <p:sp>
        <p:nvSpPr>
          <p:cNvPr id="4" name="Footer Placeholder 3">
            <a:extLst>
              <a:ext uri="{FF2B5EF4-FFF2-40B4-BE49-F238E27FC236}">
                <a16:creationId xmlns:a16="http://schemas.microsoft.com/office/drawing/2014/main" id="{CB92651A-AA5C-77B9-8DB5-B9EF9348B189}"/>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DBE6AA85-7F71-30F4-3FE0-6D02B0602577}"/>
              </a:ext>
            </a:extLst>
          </p:cNvPr>
          <p:cNvSpPr>
            <a:spLocks noGrp="1"/>
          </p:cNvSpPr>
          <p:nvPr>
            <p:ph type="sldNum" sz="quarter" idx="12"/>
          </p:nvPr>
        </p:nvSpPr>
        <p:spPr/>
        <p:txBody>
          <a:bodyPr/>
          <a:lstStyle/>
          <a:p>
            <a:fld id="{7AF095F6-C371-440D-B793-540E1B7A7FB7}" type="slidenum">
              <a:rPr lang="en-US" smtClean="0"/>
              <a:t>33</a:t>
            </a:fld>
            <a:endParaRPr lang="en-US"/>
          </a:p>
        </p:txBody>
      </p:sp>
    </p:spTree>
    <p:extLst>
      <p:ext uri="{BB962C8B-B14F-4D97-AF65-F5344CB8AC3E}">
        <p14:creationId xmlns:p14="http://schemas.microsoft.com/office/powerpoint/2010/main" val="3792312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C9B99-5C5E-A5B2-0A8F-71BBA9A12E97}"/>
              </a:ext>
            </a:extLst>
          </p:cNvPr>
          <p:cNvSpPr>
            <a:spLocks noGrp="1"/>
          </p:cNvSpPr>
          <p:nvPr>
            <p:ph type="title"/>
          </p:nvPr>
        </p:nvSpPr>
        <p:spPr/>
        <p:txBody>
          <a:bodyPr/>
          <a:lstStyle/>
          <a:p>
            <a:r>
              <a:rPr lang="en-RO"/>
              <a:t>Modificări PLC Stuxnet</a:t>
            </a:r>
          </a:p>
        </p:txBody>
      </p:sp>
      <p:sp>
        <p:nvSpPr>
          <p:cNvPr id="3" name="Content Placeholder 2">
            <a:extLst>
              <a:ext uri="{FF2B5EF4-FFF2-40B4-BE49-F238E27FC236}">
                <a16:creationId xmlns:a16="http://schemas.microsoft.com/office/drawing/2014/main" id="{34874D13-0295-7A51-2F4F-DDDC0FCDA2CB}"/>
              </a:ext>
            </a:extLst>
          </p:cNvPr>
          <p:cNvSpPr>
            <a:spLocks noGrp="1"/>
          </p:cNvSpPr>
          <p:nvPr>
            <p:ph idx="1"/>
          </p:nvPr>
        </p:nvSpPr>
        <p:spPr>
          <a:xfrm>
            <a:off x="575550" y="1147863"/>
            <a:ext cx="10898412" cy="5029099"/>
          </a:xfrm>
        </p:spPr>
        <p:txBody>
          <a:bodyPr/>
          <a:lstStyle/>
          <a:p>
            <a:pPr algn="just"/>
            <a:endParaRPr lang="en-RO"/>
          </a:p>
          <a:p>
            <a:pPr algn="just"/>
            <a:r>
              <a:rPr lang="en-RO"/>
              <a:t>Înlocuirea driverului PROFIBUS al PLC-ului</a:t>
            </a:r>
          </a:p>
          <a:p>
            <a:pPr algn="just"/>
            <a:r>
              <a:rPr lang="en-RO"/>
              <a:t>Principalul bloc de program al PLC-ului (OB1) și principalul bloc watchdog (OB35) sunt modificate semnificativ</a:t>
            </a:r>
          </a:p>
          <a:p>
            <a:pPr algn="just"/>
            <a:r>
              <a:rPr lang="en-RO"/>
              <a:t>Sunt injectate între 17 și 32 de blocuri de funcții suplimentare în PLC</a:t>
            </a:r>
          </a:p>
          <a:p>
            <a:pPr algn="just"/>
            <a:r>
              <a:rPr lang="en-RO"/>
              <a:t>Componentele de cod ‘A’ și ’B’ modifică frecvențele de operare ale convertizoarelor de frecvență și astfel viteza motoarelor</a:t>
            </a:r>
          </a:p>
          <a:p>
            <a:pPr algn="just"/>
            <a:r>
              <a:rPr lang="en-RO"/>
              <a:t>Componenta de cod ‘C’ este proiectată pentru a controla un sistem master – posibil un sistem safety</a:t>
            </a:r>
          </a:p>
        </p:txBody>
      </p:sp>
      <p:sp>
        <p:nvSpPr>
          <p:cNvPr id="4" name="Footer Placeholder 3">
            <a:extLst>
              <a:ext uri="{FF2B5EF4-FFF2-40B4-BE49-F238E27FC236}">
                <a16:creationId xmlns:a16="http://schemas.microsoft.com/office/drawing/2014/main" id="{C1A18B8E-0528-136F-8C2D-D958D5F699B4}"/>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F0D64D21-9897-1280-E928-E6EBE0A71221}"/>
              </a:ext>
            </a:extLst>
          </p:cNvPr>
          <p:cNvSpPr>
            <a:spLocks noGrp="1"/>
          </p:cNvSpPr>
          <p:nvPr>
            <p:ph type="sldNum" sz="quarter" idx="12"/>
          </p:nvPr>
        </p:nvSpPr>
        <p:spPr/>
        <p:txBody>
          <a:bodyPr/>
          <a:lstStyle/>
          <a:p>
            <a:fld id="{7AF095F6-C371-440D-B793-540E1B7A7FB7}" type="slidenum">
              <a:rPr lang="en-US" smtClean="0"/>
              <a:t>34</a:t>
            </a:fld>
            <a:endParaRPr lang="en-US"/>
          </a:p>
        </p:txBody>
      </p:sp>
    </p:spTree>
    <p:extLst>
      <p:ext uri="{BB962C8B-B14F-4D97-AF65-F5344CB8AC3E}">
        <p14:creationId xmlns:p14="http://schemas.microsoft.com/office/powerpoint/2010/main" val="3866908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EE9EF-2DF1-5799-8D91-1B956954902B}"/>
              </a:ext>
            </a:extLst>
          </p:cNvPr>
          <p:cNvSpPr>
            <a:spLocks noGrp="1"/>
          </p:cNvSpPr>
          <p:nvPr>
            <p:ph type="title"/>
          </p:nvPr>
        </p:nvSpPr>
        <p:spPr/>
        <p:txBody>
          <a:bodyPr/>
          <a:lstStyle/>
          <a:p>
            <a:r>
              <a:rPr lang="en-RO"/>
              <a:t>Stuxnet – Lecții învățate</a:t>
            </a:r>
          </a:p>
        </p:txBody>
      </p:sp>
      <p:sp>
        <p:nvSpPr>
          <p:cNvPr id="3" name="Content Placeholder 2">
            <a:extLst>
              <a:ext uri="{FF2B5EF4-FFF2-40B4-BE49-F238E27FC236}">
                <a16:creationId xmlns:a16="http://schemas.microsoft.com/office/drawing/2014/main" id="{99CD958A-F8A4-B45F-E8BA-5558A317BAD8}"/>
              </a:ext>
            </a:extLst>
          </p:cNvPr>
          <p:cNvSpPr>
            <a:spLocks noGrp="1"/>
          </p:cNvSpPr>
          <p:nvPr>
            <p:ph idx="1"/>
          </p:nvPr>
        </p:nvSpPr>
        <p:spPr/>
        <p:txBody>
          <a:bodyPr/>
          <a:lstStyle/>
          <a:p>
            <a:pPr algn="just"/>
            <a:r>
              <a:rPr lang="en-RO"/>
              <a:t>Un exemplu de virus care poate prelua controlul asupra unui PLC</a:t>
            </a:r>
          </a:p>
          <a:p>
            <a:pPr algn="just"/>
            <a:r>
              <a:rPr lang="en-RO"/>
              <a:t>Nu sunt disponibile actualizări de securitate pentru logica PLC</a:t>
            </a:r>
          </a:p>
          <a:p>
            <a:pPr algn="just"/>
            <a:endParaRPr lang="en-RO"/>
          </a:p>
          <a:p>
            <a:pPr algn="just"/>
            <a:r>
              <a:rPr lang="en-RO"/>
              <a:t>Atacurile sunt concentrate și particularizate profesionist pe sisteme și locații specifice</a:t>
            </a:r>
          </a:p>
          <a:p>
            <a:pPr lvl="1" algn="just"/>
            <a:r>
              <a:rPr lang="en-RO"/>
              <a:t>Nu mai sunt vizate sistemele cele mai uzuale</a:t>
            </a:r>
          </a:p>
          <a:p>
            <a:pPr lvl="1" algn="just"/>
            <a:r>
              <a:rPr lang="en-RO"/>
              <a:t>Atacurile precedente reprezintă tipare (modificate!) pentru atacuri viitoare</a:t>
            </a:r>
          </a:p>
          <a:p>
            <a:pPr lvl="1" algn="just"/>
            <a:r>
              <a:rPr lang="en-RO"/>
              <a:t>Prevalența ICS în infrastructuri critice conduce la daune societale majore</a:t>
            </a:r>
          </a:p>
          <a:p>
            <a:pPr lvl="1" algn="just"/>
            <a:r>
              <a:rPr lang="en-RO"/>
              <a:t>Motivația financiară și de reputație pentru atacuri este înlocuită treptat de națiuni ostile și acte de terorism</a:t>
            </a:r>
          </a:p>
        </p:txBody>
      </p:sp>
      <p:sp>
        <p:nvSpPr>
          <p:cNvPr id="4" name="Footer Placeholder 3">
            <a:extLst>
              <a:ext uri="{FF2B5EF4-FFF2-40B4-BE49-F238E27FC236}">
                <a16:creationId xmlns:a16="http://schemas.microsoft.com/office/drawing/2014/main" id="{0F2AD84F-50FF-F87F-6FBD-AAAE26AAE6F4}"/>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867A41D0-991F-B22E-F318-6DA3CD6ACFA5}"/>
              </a:ext>
            </a:extLst>
          </p:cNvPr>
          <p:cNvSpPr>
            <a:spLocks noGrp="1"/>
          </p:cNvSpPr>
          <p:nvPr>
            <p:ph type="sldNum" sz="quarter" idx="12"/>
          </p:nvPr>
        </p:nvSpPr>
        <p:spPr/>
        <p:txBody>
          <a:bodyPr/>
          <a:lstStyle/>
          <a:p>
            <a:fld id="{7AF095F6-C371-440D-B793-540E1B7A7FB7}" type="slidenum">
              <a:rPr lang="en-US" smtClean="0"/>
              <a:t>35</a:t>
            </a:fld>
            <a:endParaRPr lang="en-US"/>
          </a:p>
        </p:txBody>
      </p:sp>
    </p:spTree>
    <p:extLst>
      <p:ext uri="{BB962C8B-B14F-4D97-AF65-F5344CB8AC3E}">
        <p14:creationId xmlns:p14="http://schemas.microsoft.com/office/powerpoint/2010/main" val="413915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1A1C-C79E-25C0-19B0-B6DD242DD617}"/>
              </a:ext>
            </a:extLst>
          </p:cNvPr>
          <p:cNvSpPr>
            <a:spLocks noGrp="1"/>
          </p:cNvSpPr>
          <p:nvPr>
            <p:ph type="title"/>
          </p:nvPr>
        </p:nvSpPr>
        <p:spPr/>
        <p:txBody>
          <a:bodyPr/>
          <a:lstStyle/>
          <a:p>
            <a:r>
              <a:rPr lang="en-RO"/>
              <a:t>Măsuri de reducere a riscurilor</a:t>
            </a:r>
          </a:p>
        </p:txBody>
      </p:sp>
      <p:sp>
        <p:nvSpPr>
          <p:cNvPr id="3" name="Content Placeholder 2">
            <a:extLst>
              <a:ext uri="{FF2B5EF4-FFF2-40B4-BE49-F238E27FC236}">
                <a16:creationId xmlns:a16="http://schemas.microsoft.com/office/drawing/2014/main" id="{23FADAA4-44C6-09D5-87C4-B3EA74A50AE5}"/>
              </a:ext>
            </a:extLst>
          </p:cNvPr>
          <p:cNvSpPr>
            <a:spLocks noGrp="1"/>
          </p:cNvSpPr>
          <p:nvPr>
            <p:ph idx="1"/>
          </p:nvPr>
        </p:nvSpPr>
        <p:spPr/>
        <p:txBody>
          <a:bodyPr/>
          <a:lstStyle/>
          <a:p>
            <a:pPr algn="just"/>
            <a:r>
              <a:rPr lang="en-RO"/>
              <a:t>Noi metode de autentificare și protocoale</a:t>
            </a:r>
          </a:p>
          <a:p>
            <a:pPr algn="just"/>
            <a:r>
              <a:rPr lang="en-RO"/>
              <a:t>Noi politici și reglementări și abordări hardware și software</a:t>
            </a:r>
          </a:p>
          <a:p>
            <a:pPr algn="just"/>
            <a:r>
              <a:rPr lang="en-RO"/>
              <a:t>Formare profesională și validarea sistemelor de automatizare</a:t>
            </a:r>
          </a:p>
          <a:p>
            <a:pPr algn="just"/>
            <a:r>
              <a:rPr lang="en-RO"/>
              <a:t>ICS includ elemente specifice de securitate cibernetică cum ar fi sistemele de detecție ale intruziunilor (IDS), pe echipamente sau la nivelul interfețelor de rețea</a:t>
            </a:r>
          </a:p>
        </p:txBody>
      </p:sp>
      <p:sp>
        <p:nvSpPr>
          <p:cNvPr id="4" name="Footer Placeholder 3">
            <a:extLst>
              <a:ext uri="{FF2B5EF4-FFF2-40B4-BE49-F238E27FC236}">
                <a16:creationId xmlns:a16="http://schemas.microsoft.com/office/drawing/2014/main" id="{F8763ADE-AE5D-08E0-AEAD-6AC18DFC8C7D}"/>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3CD8959E-9328-C612-E6F5-76A2CC65E400}"/>
              </a:ext>
            </a:extLst>
          </p:cNvPr>
          <p:cNvSpPr>
            <a:spLocks noGrp="1"/>
          </p:cNvSpPr>
          <p:nvPr>
            <p:ph type="sldNum" sz="quarter" idx="12"/>
          </p:nvPr>
        </p:nvSpPr>
        <p:spPr/>
        <p:txBody>
          <a:bodyPr/>
          <a:lstStyle/>
          <a:p>
            <a:fld id="{7AF095F6-C371-440D-B793-540E1B7A7FB7}" type="slidenum">
              <a:rPr lang="en-US" smtClean="0"/>
              <a:t>36</a:t>
            </a:fld>
            <a:endParaRPr lang="en-US"/>
          </a:p>
        </p:txBody>
      </p:sp>
      <p:pic>
        <p:nvPicPr>
          <p:cNvPr id="6" name="Picture 5">
            <a:extLst>
              <a:ext uri="{FF2B5EF4-FFF2-40B4-BE49-F238E27FC236}">
                <a16:creationId xmlns:a16="http://schemas.microsoft.com/office/drawing/2014/main" id="{966897FC-A4C5-4D16-93E9-D5EF2609ED85}"/>
              </a:ext>
            </a:extLst>
          </p:cNvPr>
          <p:cNvPicPr>
            <a:picLocks noChangeAspect="1"/>
          </p:cNvPicPr>
          <p:nvPr/>
        </p:nvPicPr>
        <p:blipFill>
          <a:blip r:embed="rId2"/>
          <a:stretch>
            <a:fillRect/>
          </a:stretch>
        </p:blipFill>
        <p:spPr>
          <a:xfrm>
            <a:off x="2292350" y="3967162"/>
            <a:ext cx="7607300" cy="2209800"/>
          </a:xfrm>
          <a:prstGeom prst="rect">
            <a:avLst/>
          </a:prstGeom>
        </p:spPr>
      </p:pic>
    </p:spTree>
    <p:extLst>
      <p:ext uri="{BB962C8B-B14F-4D97-AF65-F5344CB8AC3E}">
        <p14:creationId xmlns:p14="http://schemas.microsoft.com/office/powerpoint/2010/main" val="4068482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FF179-22A1-FDCB-E72A-DB0BDE5894BC}"/>
              </a:ext>
            </a:extLst>
          </p:cNvPr>
          <p:cNvSpPr>
            <a:spLocks noGrp="1"/>
          </p:cNvSpPr>
          <p:nvPr>
            <p:ph type="title"/>
          </p:nvPr>
        </p:nvSpPr>
        <p:spPr/>
        <p:txBody>
          <a:bodyPr/>
          <a:lstStyle/>
          <a:p>
            <a:r>
              <a:rPr lang="en-RO"/>
              <a:t>Autentificarea în ICS</a:t>
            </a:r>
          </a:p>
        </p:txBody>
      </p:sp>
      <p:sp>
        <p:nvSpPr>
          <p:cNvPr id="3" name="Content Placeholder 2">
            <a:extLst>
              <a:ext uri="{FF2B5EF4-FFF2-40B4-BE49-F238E27FC236}">
                <a16:creationId xmlns:a16="http://schemas.microsoft.com/office/drawing/2014/main" id="{7C296E89-73B8-26E7-6D45-C9AF4DB1F316}"/>
              </a:ext>
            </a:extLst>
          </p:cNvPr>
          <p:cNvSpPr>
            <a:spLocks noGrp="1"/>
          </p:cNvSpPr>
          <p:nvPr>
            <p:ph idx="1"/>
          </p:nvPr>
        </p:nvSpPr>
        <p:spPr/>
        <p:txBody>
          <a:bodyPr/>
          <a:lstStyle/>
          <a:p>
            <a:pPr algn="just"/>
            <a:r>
              <a:rPr lang="en-RO"/>
              <a:t>Problema autentificării în protocoalele existente e.g. Modbus</a:t>
            </a:r>
          </a:p>
          <a:p>
            <a:pPr algn="just"/>
            <a:endParaRPr lang="en-RO"/>
          </a:p>
          <a:p>
            <a:pPr algn="just"/>
            <a:endParaRPr lang="en-RO"/>
          </a:p>
          <a:p>
            <a:pPr algn="just"/>
            <a:endParaRPr lang="en-RO"/>
          </a:p>
          <a:p>
            <a:pPr algn="just"/>
            <a:endParaRPr lang="en-RO"/>
          </a:p>
          <a:p>
            <a:pPr algn="just"/>
            <a:endParaRPr lang="en-RO"/>
          </a:p>
          <a:p>
            <a:pPr algn="just"/>
            <a:r>
              <a:rPr lang="en-RO"/>
              <a:t>Securizarea Modbus poate conduce la incompatibilitate cu standardul și cu echipamentele existente</a:t>
            </a:r>
          </a:p>
          <a:p>
            <a:pPr algn="just"/>
            <a:r>
              <a:rPr lang="en-RO"/>
              <a:t>Durata de viață a sistemelor de automatizare de 15-20 ani impune interoperabilitatea peste diferitele generații ICS</a:t>
            </a:r>
          </a:p>
        </p:txBody>
      </p:sp>
      <p:sp>
        <p:nvSpPr>
          <p:cNvPr id="4" name="Footer Placeholder 3">
            <a:extLst>
              <a:ext uri="{FF2B5EF4-FFF2-40B4-BE49-F238E27FC236}">
                <a16:creationId xmlns:a16="http://schemas.microsoft.com/office/drawing/2014/main" id="{B5C9815F-ACEB-301D-AB36-C89431562533}"/>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5887D1C9-EC9A-09A0-B1AC-0037999A93F8}"/>
              </a:ext>
            </a:extLst>
          </p:cNvPr>
          <p:cNvSpPr>
            <a:spLocks noGrp="1"/>
          </p:cNvSpPr>
          <p:nvPr>
            <p:ph type="sldNum" sz="quarter" idx="12"/>
          </p:nvPr>
        </p:nvSpPr>
        <p:spPr/>
        <p:txBody>
          <a:bodyPr/>
          <a:lstStyle/>
          <a:p>
            <a:fld id="{7AF095F6-C371-440D-B793-540E1B7A7FB7}" type="slidenum">
              <a:rPr lang="en-US" smtClean="0"/>
              <a:t>37</a:t>
            </a:fld>
            <a:endParaRPr lang="en-US"/>
          </a:p>
        </p:txBody>
      </p:sp>
      <p:pic>
        <p:nvPicPr>
          <p:cNvPr id="6" name="Picture 5">
            <a:extLst>
              <a:ext uri="{FF2B5EF4-FFF2-40B4-BE49-F238E27FC236}">
                <a16:creationId xmlns:a16="http://schemas.microsoft.com/office/drawing/2014/main" id="{7E7C9F0B-DAEC-77BF-9CA9-F382D753E866}"/>
              </a:ext>
            </a:extLst>
          </p:cNvPr>
          <p:cNvPicPr>
            <a:picLocks noChangeAspect="1"/>
          </p:cNvPicPr>
          <p:nvPr/>
        </p:nvPicPr>
        <p:blipFill>
          <a:blip r:embed="rId2"/>
          <a:stretch>
            <a:fillRect/>
          </a:stretch>
        </p:blipFill>
        <p:spPr>
          <a:xfrm>
            <a:off x="1086690" y="1927260"/>
            <a:ext cx="10018620" cy="1735152"/>
          </a:xfrm>
          <a:prstGeom prst="rect">
            <a:avLst/>
          </a:prstGeom>
        </p:spPr>
      </p:pic>
    </p:spTree>
    <p:extLst>
      <p:ext uri="{BB962C8B-B14F-4D97-AF65-F5344CB8AC3E}">
        <p14:creationId xmlns:p14="http://schemas.microsoft.com/office/powerpoint/2010/main" val="1600585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EB39-0297-A521-4280-D7E01D1FF52A}"/>
              </a:ext>
            </a:extLst>
          </p:cNvPr>
          <p:cNvSpPr>
            <a:spLocks noGrp="1"/>
          </p:cNvSpPr>
          <p:nvPr>
            <p:ph type="title"/>
          </p:nvPr>
        </p:nvSpPr>
        <p:spPr/>
        <p:txBody>
          <a:bodyPr/>
          <a:lstStyle/>
          <a:p>
            <a:r>
              <a:rPr lang="en-RO"/>
              <a:t>Protocoale ICS noi</a:t>
            </a:r>
          </a:p>
        </p:txBody>
      </p:sp>
      <p:sp>
        <p:nvSpPr>
          <p:cNvPr id="3" name="Content Placeholder 2">
            <a:extLst>
              <a:ext uri="{FF2B5EF4-FFF2-40B4-BE49-F238E27FC236}">
                <a16:creationId xmlns:a16="http://schemas.microsoft.com/office/drawing/2014/main" id="{C9FF28E2-3633-5A13-8853-78E496BB2566}"/>
              </a:ext>
            </a:extLst>
          </p:cNvPr>
          <p:cNvSpPr>
            <a:spLocks noGrp="1"/>
          </p:cNvSpPr>
          <p:nvPr>
            <p:ph idx="1"/>
          </p:nvPr>
        </p:nvSpPr>
        <p:spPr/>
        <p:txBody>
          <a:bodyPr/>
          <a:lstStyle/>
          <a:p>
            <a:pPr algn="just"/>
            <a:r>
              <a:rPr lang="en-RO"/>
              <a:t>DNP3 - </a:t>
            </a:r>
            <a:r>
              <a:rPr lang="en-GB">
                <a:hlinkClick r:id="rId3"/>
              </a:rPr>
              <a:t>https://www.dnp.org</a:t>
            </a:r>
            <a:r>
              <a:rPr lang="en-GB"/>
              <a:t> </a:t>
            </a:r>
          </a:p>
          <a:p>
            <a:pPr lvl="1" algn="just"/>
            <a:r>
              <a:rPr lang="en-GB"/>
              <a:t>Efort amplu de a implementa interoperabilitatea deschisă, bazată pe standard, între echipamentele de proces: PLC, RTU (Remote Terminal Unit), IED (Intelligent Electronic Devices) și calculatoarele din camera de comandă: HMI, ENG, servere</a:t>
            </a:r>
          </a:p>
          <a:p>
            <a:pPr lvl="1" algn="just"/>
            <a:r>
              <a:rPr lang="en-GB"/>
              <a:t>Proiectat pentru a fi mai robust, eficient și compatibil față de vechile protocoale cum este Modbus, cu un cost de complexitate mai mare</a:t>
            </a:r>
          </a:p>
          <a:p>
            <a:pPr lvl="1" algn="just"/>
            <a:r>
              <a:rPr lang="en-GB"/>
              <a:t>Include îmbunătățiri de securitate</a:t>
            </a:r>
          </a:p>
          <a:p>
            <a:pPr lvl="1" algn="just"/>
            <a:endParaRPr lang="en-GB"/>
          </a:p>
        </p:txBody>
      </p:sp>
      <p:sp>
        <p:nvSpPr>
          <p:cNvPr id="4" name="Footer Placeholder 3">
            <a:extLst>
              <a:ext uri="{FF2B5EF4-FFF2-40B4-BE49-F238E27FC236}">
                <a16:creationId xmlns:a16="http://schemas.microsoft.com/office/drawing/2014/main" id="{5A54BBB8-CEA6-22B4-20A4-51F95672E59F}"/>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A599277D-66A5-1097-FA50-E9FA3F26DAC2}"/>
              </a:ext>
            </a:extLst>
          </p:cNvPr>
          <p:cNvSpPr>
            <a:spLocks noGrp="1"/>
          </p:cNvSpPr>
          <p:nvPr>
            <p:ph type="sldNum" sz="quarter" idx="12"/>
          </p:nvPr>
        </p:nvSpPr>
        <p:spPr/>
        <p:txBody>
          <a:bodyPr/>
          <a:lstStyle/>
          <a:p>
            <a:fld id="{7AF095F6-C371-440D-B793-540E1B7A7FB7}" type="slidenum">
              <a:rPr lang="en-US" smtClean="0"/>
              <a:t>38</a:t>
            </a:fld>
            <a:endParaRPr lang="en-US"/>
          </a:p>
        </p:txBody>
      </p:sp>
      <p:pic>
        <p:nvPicPr>
          <p:cNvPr id="7" name="Picture 6" descr="A diagram of a computer network&#10;&#10;AI-generated content may be incorrect.">
            <a:extLst>
              <a:ext uri="{FF2B5EF4-FFF2-40B4-BE49-F238E27FC236}">
                <a16:creationId xmlns:a16="http://schemas.microsoft.com/office/drawing/2014/main" id="{1ABB31EF-6602-AFEF-4BB3-1FAFB025A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3475" y="4147111"/>
            <a:ext cx="4225050" cy="1957607"/>
          </a:xfrm>
          <a:prstGeom prst="rect">
            <a:avLst/>
          </a:prstGeom>
        </p:spPr>
      </p:pic>
    </p:spTree>
    <p:extLst>
      <p:ext uri="{BB962C8B-B14F-4D97-AF65-F5344CB8AC3E}">
        <p14:creationId xmlns:p14="http://schemas.microsoft.com/office/powerpoint/2010/main" val="1755676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EDCAE-BBA9-54BA-8FF3-11588799B842}"/>
              </a:ext>
            </a:extLst>
          </p:cNvPr>
          <p:cNvSpPr>
            <a:spLocks noGrp="1"/>
          </p:cNvSpPr>
          <p:nvPr>
            <p:ph type="title"/>
          </p:nvPr>
        </p:nvSpPr>
        <p:spPr/>
        <p:txBody>
          <a:bodyPr/>
          <a:lstStyle/>
          <a:p>
            <a:r>
              <a:rPr lang="en-RO"/>
              <a:t>DNP3</a:t>
            </a:r>
          </a:p>
        </p:txBody>
      </p:sp>
      <p:sp>
        <p:nvSpPr>
          <p:cNvPr id="4" name="Footer Placeholder 3">
            <a:extLst>
              <a:ext uri="{FF2B5EF4-FFF2-40B4-BE49-F238E27FC236}">
                <a16:creationId xmlns:a16="http://schemas.microsoft.com/office/drawing/2014/main" id="{9C2FAA46-9419-C46A-F18D-44AA1E63538B}"/>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5745BD99-6D26-0E10-1FAC-03B904F772BB}"/>
              </a:ext>
            </a:extLst>
          </p:cNvPr>
          <p:cNvSpPr>
            <a:spLocks noGrp="1"/>
          </p:cNvSpPr>
          <p:nvPr>
            <p:ph type="sldNum" sz="quarter" idx="12"/>
          </p:nvPr>
        </p:nvSpPr>
        <p:spPr/>
        <p:txBody>
          <a:bodyPr/>
          <a:lstStyle/>
          <a:p>
            <a:fld id="{7AF095F6-C371-440D-B793-540E1B7A7FB7}" type="slidenum">
              <a:rPr lang="en-US" smtClean="0"/>
              <a:t>39</a:t>
            </a:fld>
            <a:endParaRPr lang="en-US"/>
          </a:p>
        </p:txBody>
      </p:sp>
      <p:pic>
        <p:nvPicPr>
          <p:cNvPr id="6" name="Picture 5">
            <a:extLst>
              <a:ext uri="{FF2B5EF4-FFF2-40B4-BE49-F238E27FC236}">
                <a16:creationId xmlns:a16="http://schemas.microsoft.com/office/drawing/2014/main" id="{4DDAABC6-E764-ED2B-1C2D-A6E367D00801}"/>
              </a:ext>
            </a:extLst>
          </p:cNvPr>
          <p:cNvPicPr>
            <a:picLocks noChangeAspect="1"/>
          </p:cNvPicPr>
          <p:nvPr/>
        </p:nvPicPr>
        <p:blipFill>
          <a:blip r:embed="rId2"/>
          <a:stretch>
            <a:fillRect/>
          </a:stretch>
        </p:blipFill>
        <p:spPr>
          <a:xfrm>
            <a:off x="2750527" y="932655"/>
            <a:ext cx="6690945" cy="5265006"/>
          </a:xfrm>
          <a:prstGeom prst="rect">
            <a:avLst/>
          </a:prstGeom>
        </p:spPr>
      </p:pic>
    </p:spTree>
    <p:extLst>
      <p:ext uri="{BB962C8B-B14F-4D97-AF65-F5344CB8AC3E}">
        <p14:creationId xmlns:p14="http://schemas.microsoft.com/office/powerpoint/2010/main" val="2503247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E104-596C-A8CF-5B6B-69B4BD1B824A}"/>
              </a:ext>
            </a:extLst>
          </p:cNvPr>
          <p:cNvSpPr>
            <a:spLocks noGrp="1"/>
          </p:cNvSpPr>
          <p:nvPr>
            <p:ph type="title"/>
          </p:nvPr>
        </p:nvSpPr>
        <p:spPr/>
        <p:txBody>
          <a:bodyPr/>
          <a:lstStyle/>
          <a:p>
            <a:r>
              <a:rPr lang="en-RO"/>
              <a:t>Atacuri cibernetice – Stuxnet (2010)</a:t>
            </a:r>
          </a:p>
        </p:txBody>
      </p:sp>
      <p:sp>
        <p:nvSpPr>
          <p:cNvPr id="4" name="Footer Placeholder 3">
            <a:extLst>
              <a:ext uri="{FF2B5EF4-FFF2-40B4-BE49-F238E27FC236}">
                <a16:creationId xmlns:a16="http://schemas.microsoft.com/office/drawing/2014/main" id="{B28F6442-E2AB-B833-D952-C4449C50F8D3}"/>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FA1450B1-3FCA-8730-4CD7-3802C5D065EE}"/>
              </a:ext>
            </a:extLst>
          </p:cNvPr>
          <p:cNvSpPr>
            <a:spLocks noGrp="1"/>
          </p:cNvSpPr>
          <p:nvPr>
            <p:ph type="sldNum" sz="quarter" idx="12"/>
          </p:nvPr>
        </p:nvSpPr>
        <p:spPr/>
        <p:txBody>
          <a:bodyPr/>
          <a:lstStyle/>
          <a:p>
            <a:fld id="{7AF095F6-C371-440D-B793-540E1B7A7FB7}" type="slidenum">
              <a:rPr lang="en-US" smtClean="0"/>
              <a:t>4</a:t>
            </a:fld>
            <a:endParaRPr lang="en-US"/>
          </a:p>
        </p:txBody>
      </p:sp>
      <p:pic>
        <p:nvPicPr>
          <p:cNvPr id="7" name="Picture 6" descr="A map of a nuclear facility&#10;&#10;AI-generated content may be incorrect.">
            <a:extLst>
              <a:ext uri="{FF2B5EF4-FFF2-40B4-BE49-F238E27FC236}">
                <a16:creationId xmlns:a16="http://schemas.microsoft.com/office/drawing/2014/main" id="{2CA0856E-BAEF-A568-2DD0-269F4A9A9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824" y="932655"/>
            <a:ext cx="5395546" cy="4908323"/>
          </a:xfrm>
          <a:prstGeom prst="rect">
            <a:avLst/>
          </a:prstGeom>
        </p:spPr>
      </p:pic>
      <p:pic>
        <p:nvPicPr>
          <p:cNvPr id="9" name="Picture 8" descr="Several large cylindrical objects&#10;&#10;AI-generated content may be incorrect.">
            <a:extLst>
              <a:ext uri="{FF2B5EF4-FFF2-40B4-BE49-F238E27FC236}">
                <a16:creationId xmlns:a16="http://schemas.microsoft.com/office/drawing/2014/main" id="{086EF783-9765-98F5-2FF9-FBCB2BA77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1024" y="1669164"/>
            <a:ext cx="3950677" cy="3950677"/>
          </a:xfrm>
          <a:prstGeom prst="rect">
            <a:avLst/>
          </a:prstGeom>
        </p:spPr>
      </p:pic>
      <p:pic>
        <p:nvPicPr>
          <p:cNvPr id="12" name="Picture 11">
            <a:extLst>
              <a:ext uri="{FF2B5EF4-FFF2-40B4-BE49-F238E27FC236}">
                <a16:creationId xmlns:a16="http://schemas.microsoft.com/office/drawing/2014/main" id="{F5CF808C-B032-5928-E32E-CC221C63CB91}"/>
              </a:ext>
            </a:extLst>
          </p:cNvPr>
          <p:cNvPicPr>
            <a:picLocks noChangeAspect="1"/>
          </p:cNvPicPr>
          <p:nvPr/>
        </p:nvPicPr>
        <p:blipFill>
          <a:blip r:embed="rId4"/>
          <a:stretch>
            <a:fillRect/>
          </a:stretch>
        </p:blipFill>
        <p:spPr>
          <a:xfrm>
            <a:off x="4716539" y="3134108"/>
            <a:ext cx="2732011" cy="2706870"/>
          </a:xfrm>
          <a:prstGeom prst="rect">
            <a:avLst/>
          </a:prstGeom>
        </p:spPr>
      </p:pic>
      <p:pic>
        <p:nvPicPr>
          <p:cNvPr id="13" name="Picture 12">
            <a:extLst>
              <a:ext uri="{FF2B5EF4-FFF2-40B4-BE49-F238E27FC236}">
                <a16:creationId xmlns:a16="http://schemas.microsoft.com/office/drawing/2014/main" id="{D9B1ACA3-7237-DD30-BE87-9203DC185BEF}"/>
              </a:ext>
            </a:extLst>
          </p:cNvPr>
          <p:cNvPicPr>
            <a:picLocks noChangeAspect="1"/>
          </p:cNvPicPr>
          <p:nvPr/>
        </p:nvPicPr>
        <p:blipFill>
          <a:blip r:embed="rId5"/>
          <a:stretch>
            <a:fillRect/>
          </a:stretch>
        </p:blipFill>
        <p:spPr>
          <a:xfrm>
            <a:off x="6286500" y="1027814"/>
            <a:ext cx="2324100" cy="1282700"/>
          </a:xfrm>
          <a:prstGeom prst="rect">
            <a:avLst/>
          </a:prstGeom>
        </p:spPr>
      </p:pic>
    </p:spTree>
    <p:extLst>
      <p:ext uri="{BB962C8B-B14F-4D97-AF65-F5344CB8AC3E}">
        <p14:creationId xmlns:p14="http://schemas.microsoft.com/office/powerpoint/2010/main" val="2240697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6968F-BF53-2E5F-B703-3D9992DE172D}"/>
              </a:ext>
            </a:extLst>
          </p:cNvPr>
          <p:cNvSpPr>
            <a:spLocks noGrp="1"/>
          </p:cNvSpPr>
          <p:nvPr>
            <p:ph type="title"/>
          </p:nvPr>
        </p:nvSpPr>
        <p:spPr/>
        <p:txBody>
          <a:bodyPr/>
          <a:lstStyle/>
          <a:p>
            <a:r>
              <a:rPr lang="en-RO"/>
              <a:t>Autentificarea în DNP3</a:t>
            </a:r>
          </a:p>
        </p:txBody>
      </p:sp>
      <p:sp>
        <p:nvSpPr>
          <p:cNvPr id="3" name="Content Placeholder 2">
            <a:extLst>
              <a:ext uri="{FF2B5EF4-FFF2-40B4-BE49-F238E27FC236}">
                <a16:creationId xmlns:a16="http://schemas.microsoft.com/office/drawing/2014/main" id="{53B8CB46-73CD-DF55-69C8-1AB19862A357}"/>
              </a:ext>
            </a:extLst>
          </p:cNvPr>
          <p:cNvSpPr>
            <a:spLocks noGrp="1"/>
          </p:cNvSpPr>
          <p:nvPr>
            <p:ph idx="1"/>
          </p:nvPr>
        </p:nvSpPr>
        <p:spPr>
          <a:xfrm>
            <a:off x="575550" y="1147863"/>
            <a:ext cx="10977542" cy="5029099"/>
          </a:xfrm>
        </p:spPr>
        <p:txBody>
          <a:bodyPr>
            <a:normAutofit lnSpcReduction="10000"/>
          </a:bodyPr>
          <a:lstStyle/>
          <a:p>
            <a:pPr marL="514350" indent="-514350" algn="just">
              <a:buFont typeface="+mj-lt"/>
              <a:buAutoNum type="arabicPeriod"/>
            </a:pPr>
            <a:r>
              <a:rPr lang="en-RO"/>
              <a:t>Inițializare: Atunci când o stație master inițiază o sesiune DNP3 cu o stație la distanță, Secure DNP3 va autentifica atât stația master cât și clientul. Este generată o cheie de sesiune unică și aceasta este partajată în timpul inițializării folosind chei partajate anterior.</a:t>
            </a:r>
          </a:p>
          <a:p>
            <a:pPr marL="514350" indent="-514350" algn="just">
              <a:buFont typeface="+mj-lt"/>
              <a:buAutoNum type="arabicPeriod"/>
            </a:pPr>
            <a:r>
              <a:rPr lang="en-RO"/>
              <a:t>Periodică: Stația master și clientul realizează reverificări periodice pentru a evita deturnarea comunicației (hijacking) și alte atacuri. Este generată și schimbată o nouă cheie de sesiune în timpul acestei actualizări periodice.</a:t>
            </a:r>
          </a:p>
          <a:p>
            <a:pPr marL="514350" indent="-514350" algn="just">
              <a:buFont typeface="+mj-lt"/>
              <a:buAutoNum type="arabicPeriod"/>
            </a:pPr>
            <a:r>
              <a:rPr lang="en-RO"/>
              <a:t>Cereri de funcții critice: Cererile critice sunt definite prin protocol și de către aplicație.</a:t>
            </a:r>
          </a:p>
          <a:p>
            <a:pPr marL="514350" indent="-514350" algn="just">
              <a:buFont typeface="+mj-lt"/>
              <a:buAutoNum type="arabicPeriod"/>
            </a:pPr>
            <a:r>
              <a:rPr lang="en-RO"/>
              <a:t>Specifice implementării: Furnizorii și utilizatorii finali pot implementa cerințe speciale de autentificari pentru funcții suplimentare.</a:t>
            </a:r>
          </a:p>
        </p:txBody>
      </p:sp>
      <p:sp>
        <p:nvSpPr>
          <p:cNvPr id="4" name="Footer Placeholder 3">
            <a:extLst>
              <a:ext uri="{FF2B5EF4-FFF2-40B4-BE49-F238E27FC236}">
                <a16:creationId xmlns:a16="http://schemas.microsoft.com/office/drawing/2014/main" id="{C146F3D1-4331-3E26-B286-6ABA41FD156C}"/>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C549F538-96F1-96B3-9B90-50A41E2AF319}"/>
              </a:ext>
            </a:extLst>
          </p:cNvPr>
          <p:cNvSpPr>
            <a:spLocks noGrp="1"/>
          </p:cNvSpPr>
          <p:nvPr>
            <p:ph type="sldNum" sz="quarter" idx="12"/>
          </p:nvPr>
        </p:nvSpPr>
        <p:spPr/>
        <p:txBody>
          <a:bodyPr/>
          <a:lstStyle/>
          <a:p>
            <a:fld id="{7AF095F6-C371-440D-B793-540E1B7A7FB7}" type="slidenum">
              <a:rPr lang="en-US" smtClean="0"/>
              <a:t>40</a:t>
            </a:fld>
            <a:endParaRPr lang="en-US"/>
          </a:p>
        </p:txBody>
      </p:sp>
    </p:spTree>
    <p:extLst>
      <p:ext uri="{BB962C8B-B14F-4D97-AF65-F5344CB8AC3E}">
        <p14:creationId xmlns:p14="http://schemas.microsoft.com/office/powerpoint/2010/main" val="3412801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FCE3A-5C3F-DE35-AC8E-919C187DC4CC}"/>
              </a:ext>
            </a:extLst>
          </p:cNvPr>
          <p:cNvSpPr>
            <a:spLocks noGrp="1"/>
          </p:cNvSpPr>
          <p:nvPr>
            <p:ph type="title"/>
          </p:nvPr>
        </p:nvSpPr>
        <p:spPr/>
        <p:txBody>
          <a:bodyPr/>
          <a:lstStyle/>
          <a:p>
            <a:r>
              <a:rPr lang="en-RO"/>
              <a:t>DNP3</a:t>
            </a:r>
          </a:p>
        </p:txBody>
      </p:sp>
      <p:sp>
        <p:nvSpPr>
          <p:cNvPr id="3" name="Content Placeholder 2">
            <a:extLst>
              <a:ext uri="{FF2B5EF4-FFF2-40B4-BE49-F238E27FC236}">
                <a16:creationId xmlns:a16="http://schemas.microsoft.com/office/drawing/2014/main" id="{272D5A0A-E65E-6F37-B746-C13DFF93920E}"/>
              </a:ext>
            </a:extLst>
          </p:cNvPr>
          <p:cNvSpPr>
            <a:spLocks noGrp="1"/>
          </p:cNvSpPr>
          <p:nvPr>
            <p:ph idx="1"/>
          </p:nvPr>
        </p:nvSpPr>
        <p:spPr/>
        <p:txBody>
          <a:bodyPr/>
          <a:lstStyle/>
          <a:p>
            <a:r>
              <a:rPr lang="en-RO"/>
              <a:t>În prezent DNP3 include autentificare sigură, managementul cheilor și îmbunătățiri criptografice</a:t>
            </a:r>
          </a:p>
        </p:txBody>
      </p:sp>
      <p:sp>
        <p:nvSpPr>
          <p:cNvPr id="4" name="Footer Placeholder 3">
            <a:extLst>
              <a:ext uri="{FF2B5EF4-FFF2-40B4-BE49-F238E27FC236}">
                <a16:creationId xmlns:a16="http://schemas.microsoft.com/office/drawing/2014/main" id="{DCA51269-75C1-F1BC-382D-ECE0211C6135}"/>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0F2BB888-AFD5-40E0-1572-E6A581171E65}"/>
              </a:ext>
            </a:extLst>
          </p:cNvPr>
          <p:cNvSpPr>
            <a:spLocks noGrp="1"/>
          </p:cNvSpPr>
          <p:nvPr>
            <p:ph type="sldNum" sz="quarter" idx="12"/>
          </p:nvPr>
        </p:nvSpPr>
        <p:spPr/>
        <p:txBody>
          <a:bodyPr/>
          <a:lstStyle/>
          <a:p>
            <a:fld id="{7AF095F6-C371-440D-B793-540E1B7A7FB7}" type="slidenum">
              <a:rPr lang="en-US" smtClean="0"/>
              <a:t>41</a:t>
            </a:fld>
            <a:endParaRPr lang="en-US"/>
          </a:p>
        </p:txBody>
      </p:sp>
      <p:pic>
        <p:nvPicPr>
          <p:cNvPr id="6" name="Picture 5">
            <a:extLst>
              <a:ext uri="{FF2B5EF4-FFF2-40B4-BE49-F238E27FC236}">
                <a16:creationId xmlns:a16="http://schemas.microsoft.com/office/drawing/2014/main" id="{28AFACE1-F5D0-8FCF-14CA-2A04D490E027}"/>
              </a:ext>
            </a:extLst>
          </p:cNvPr>
          <p:cNvPicPr>
            <a:picLocks noChangeAspect="1"/>
          </p:cNvPicPr>
          <p:nvPr/>
        </p:nvPicPr>
        <p:blipFill>
          <a:blip r:embed="rId2"/>
          <a:stretch>
            <a:fillRect/>
          </a:stretch>
        </p:blipFill>
        <p:spPr>
          <a:xfrm>
            <a:off x="2209800" y="2180672"/>
            <a:ext cx="7772400" cy="3996290"/>
          </a:xfrm>
          <a:prstGeom prst="rect">
            <a:avLst/>
          </a:prstGeom>
        </p:spPr>
      </p:pic>
    </p:spTree>
    <p:extLst>
      <p:ext uri="{BB962C8B-B14F-4D97-AF65-F5344CB8AC3E}">
        <p14:creationId xmlns:p14="http://schemas.microsoft.com/office/powerpoint/2010/main" val="2858027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1A2D2-2007-FCB8-F5B8-2F38FB7DFDB1}"/>
              </a:ext>
            </a:extLst>
          </p:cNvPr>
          <p:cNvSpPr>
            <a:spLocks noGrp="1"/>
          </p:cNvSpPr>
          <p:nvPr>
            <p:ph type="title"/>
          </p:nvPr>
        </p:nvSpPr>
        <p:spPr/>
        <p:txBody>
          <a:bodyPr/>
          <a:lstStyle/>
          <a:p>
            <a:r>
              <a:rPr lang="en-RO"/>
              <a:t>IEC 61850</a:t>
            </a:r>
          </a:p>
        </p:txBody>
      </p:sp>
      <p:sp>
        <p:nvSpPr>
          <p:cNvPr id="3" name="Content Placeholder 2">
            <a:extLst>
              <a:ext uri="{FF2B5EF4-FFF2-40B4-BE49-F238E27FC236}">
                <a16:creationId xmlns:a16="http://schemas.microsoft.com/office/drawing/2014/main" id="{18703393-F372-ED5B-B18B-114849877609}"/>
              </a:ext>
            </a:extLst>
          </p:cNvPr>
          <p:cNvSpPr>
            <a:spLocks noGrp="1"/>
          </p:cNvSpPr>
          <p:nvPr>
            <p:ph idx="1"/>
          </p:nvPr>
        </p:nvSpPr>
        <p:spPr>
          <a:xfrm>
            <a:off x="575550" y="1147863"/>
            <a:ext cx="5520450" cy="5029099"/>
          </a:xfrm>
        </p:spPr>
        <p:txBody>
          <a:bodyPr>
            <a:normAutofit lnSpcReduction="10000"/>
          </a:bodyPr>
          <a:lstStyle/>
          <a:p>
            <a:pPr algn="just"/>
            <a:r>
              <a:rPr lang="en-RO"/>
              <a:t>Standard internațional care definește protocoale de comunicație pentru IED în stațiile electrice</a:t>
            </a:r>
          </a:p>
          <a:p>
            <a:pPr algn="just"/>
            <a:r>
              <a:rPr lang="en-RO"/>
              <a:t>Modele de date abstracte și asocieri cu protocoale: MMS, GOOSE, SV, SMV</a:t>
            </a:r>
          </a:p>
          <a:p>
            <a:pPr algn="just"/>
            <a:r>
              <a:rPr lang="en-RO"/>
              <a:t>Extensii de securitate cibernetică prin IEC 62351 – Managementul sistemelor energetice și schimbul de informații asociat – Securitatea datelor și a comunicațiilor</a:t>
            </a:r>
          </a:p>
        </p:txBody>
      </p:sp>
      <p:sp>
        <p:nvSpPr>
          <p:cNvPr id="4" name="Footer Placeholder 3">
            <a:extLst>
              <a:ext uri="{FF2B5EF4-FFF2-40B4-BE49-F238E27FC236}">
                <a16:creationId xmlns:a16="http://schemas.microsoft.com/office/drawing/2014/main" id="{7B4E56EB-025C-2BEF-52DE-CBADEF8F35C7}"/>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D2D8C9CC-E72E-CA5C-A659-42F7E053C456}"/>
              </a:ext>
            </a:extLst>
          </p:cNvPr>
          <p:cNvSpPr>
            <a:spLocks noGrp="1"/>
          </p:cNvSpPr>
          <p:nvPr>
            <p:ph type="sldNum" sz="quarter" idx="12"/>
          </p:nvPr>
        </p:nvSpPr>
        <p:spPr/>
        <p:txBody>
          <a:bodyPr/>
          <a:lstStyle/>
          <a:p>
            <a:fld id="{7AF095F6-C371-440D-B793-540E1B7A7FB7}" type="slidenum">
              <a:rPr lang="en-US" smtClean="0"/>
              <a:t>42</a:t>
            </a:fld>
            <a:endParaRPr lang="en-US"/>
          </a:p>
        </p:txBody>
      </p:sp>
      <p:pic>
        <p:nvPicPr>
          <p:cNvPr id="8" name="Picture 7">
            <a:extLst>
              <a:ext uri="{FF2B5EF4-FFF2-40B4-BE49-F238E27FC236}">
                <a16:creationId xmlns:a16="http://schemas.microsoft.com/office/drawing/2014/main" id="{358D7AFE-60ED-FA6E-80CB-85338B302FF7}"/>
              </a:ext>
            </a:extLst>
          </p:cNvPr>
          <p:cNvPicPr>
            <a:picLocks noChangeAspect="1"/>
          </p:cNvPicPr>
          <p:nvPr/>
        </p:nvPicPr>
        <p:blipFill>
          <a:blip r:embed="rId3"/>
          <a:stretch>
            <a:fillRect/>
          </a:stretch>
        </p:blipFill>
        <p:spPr>
          <a:xfrm>
            <a:off x="6375400" y="1670050"/>
            <a:ext cx="4978400" cy="3517900"/>
          </a:xfrm>
          <a:prstGeom prst="rect">
            <a:avLst/>
          </a:prstGeom>
        </p:spPr>
      </p:pic>
    </p:spTree>
    <p:extLst>
      <p:ext uri="{BB962C8B-B14F-4D97-AF65-F5344CB8AC3E}">
        <p14:creationId xmlns:p14="http://schemas.microsoft.com/office/powerpoint/2010/main" val="2244859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EAB8-0920-3002-38B5-4DCB28DE9FD9}"/>
              </a:ext>
            </a:extLst>
          </p:cNvPr>
          <p:cNvSpPr>
            <a:spLocks noGrp="1"/>
          </p:cNvSpPr>
          <p:nvPr>
            <p:ph type="title"/>
          </p:nvPr>
        </p:nvSpPr>
        <p:spPr/>
        <p:txBody>
          <a:bodyPr/>
          <a:lstStyle/>
          <a:p>
            <a:r>
              <a:rPr lang="en-RO"/>
              <a:t>Protocoale ICS noi - OPC</a:t>
            </a:r>
          </a:p>
        </p:txBody>
      </p:sp>
      <p:sp>
        <p:nvSpPr>
          <p:cNvPr id="3" name="Content Placeholder 2">
            <a:extLst>
              <a:ext uri="{FF2B5EF4-FFF2-40B4-BE49-F238E27FC236}">
                <a16:creationId xmlns:a16="http://schemas.microsoft.com/office/drawing/2014/main" id="{F60B190B-8A1F-2056-DA8A-A61DB1A36D81}"/>
              </a:ext>
            </a:extLst>
          </p:cNvPr>
          <p:cNvSpPr>
            <a:spLocks noGrp="1"/>
          </p:cNvSpPr>
          <p:nvPr>
            <p:ph idx="1"/>
          </p:nvPr>
        </p:nvSpPr>
        <p:spPr/>
        <p:txBody>
          <a:bodyPr/>
          <a:lstStyle/>
          <a:p>
            <a:r>
              <a:rPr lang="en-RO"/>
              <a:t>OPC – original OLE for Process Control, folosind componentele Microsoft OLE COM/DCOM</a:t>
            </a:r>
          </a:p>
          <a:p>
            <a:pPr lvl="1"/>
            <a:r>
              <a:rPr lang="en-RO"/>
              <a:t>Necesită de regulă a configurație DCOM total deschisă, foarte permisivă. Probleme cu depășiri de buffer ș.a. exclusiv Windows.</a:t>
            </a:r>
          </a:p>
          <a:p>
            <a:pPr lvl="1"/>
            <a:r>
              <a:rPr lang="en-RO"/>
              <a:t>Noua specificație, </a:t>
            </a:r>
            <a:r>
              <a:rPr lang="en-RO" b="1"/>
              <a:t>Unified Architecture (OPC UA)</a:t>
            </a:r>
            <a:r>
              <a:rPr lang="en-RO"/>
              <a:t> este bazată pe servicii web pentru utilizarea și include îmbunătățiri de securitate și stabilitate</a:t>
            </a:r>
          </a:p>
          <a:p>
            <a:pPr lvl="1"/>
            <a:r>
              <a:rPr lang="en-RO"/>
              <a:t>Model client-server implementat prin Ethernet</a:t>
            </a:r>
          </a:p>
          <a:p>
            <a:pPr lvl="1"/>
            <a:endParaRPr lang="en-RO"/>
          </a:p>
          <a:p>
            <a:r>
              <a:rPr lang="en-RO"/>
              <a:t>Folosit în prezent pe scară largă în ICS </a:t>
            </a:r>
          </a:p>
          <a:p>
            <a:r>
              <a:rPr lang="en-RO"/>
              <a:t>Proiectat ca un standard deschis - </a:t>
            </a:r>
            <a:r>
              <a:rPr lang="en-GB">
                <a:hlinkClick r:id="rId2"/>
              </a:rPr>
              <a:t>https://opcfoundation.org</a:t>
            </a:r>
            <a:r>
              <a:rPr lang="en-GB"/>
              <a:t> </a:t>
            </a:r>
            <a:endParaRPr lang="en-RO"/>
          </a:p>
        </p:txBody>
      </p:sp>
      <p:sp>
        <p:nvSpPr>
          <p:cNvPr id="4" name="Footer Placeholder 3">
            <a:extLst>
              <a:ext uri="{FF2B5EF4-FFF2-40B4-BE49-F238E27FC236}">
                <a16:creationId xmlns:a16="http://schemas.microsoft.com/office/drawing/2014/main" id="{3EA44C40-0C25-18BC-0A36-C6C498AEACDF}"/>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C451B4D9-AD72-E526-495A-8DE01E6E3470}"/>
              </a:ext>
            </a:extLst>
          </p:cNvPr>
          <p:cNvSpPr>
            <a:spLocks noGrp="1"/>
          </p:cNvSpPr>
          <p:nvPr>
            <p:ph type="sldNum" sz="quarter" idx="12"/>
          </p:nvPr>
        </p:nvSpPr>
        <p:spPr/>
        <p:txBody>
          <a:bodyPr/>
          <a:lstStyle/>
          <a:p>
            <a:fld id="{7AF095F6-C371-440D-B793-540E1B7A7FB7}" type="slidenum">
              <a:rPr lang="en-US" smtClean="0"/>
              <a:t>43</a:t>
            </a:fld>
            <a:endParaRPr lang="en-US"/>
          </a:p>
        </p:txBody>
      </p:sp>
    </p:spTree>
    <p:extLst>
      <p:ext uri="{BB962C8B-B14F-4D97-AF65-F5344CB8AC3E}">
        <p14:creationId xmlns:p14="http://schemas.microsoft.com/office/powerpoint/2010/main" val="2228306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984A-5F99-2A55-B352-D724352D5D7B}"/>
              </a:ext>
            </a:extLst>
          </p:cNvPr>
          <p:cNvSpPr>
            <a:spLocks noGrp="1"/>
          </p:cNvSpPr>
          <p:nvPr>
            <p:ph type="title"/>
          </p:nvPr>
        </p:nvSpPr>
        <p:spPr/>
        <p:txBody>
          <a:bodyPr/>
          <a:lstStyle/>
          <a:p>
            <a:r>
              <a:rPr lang="en-RO"/>
              <a:t>OPC UA</a:t>
            </a:r>
          </a:p>
        </p:txBody>
      </p:sp>
      <p:sp>
        <p:nvSpPr>
          <p:cNvPr id="4" name="Footer Placeholder 3">
            <a:extLst>
              <a:ext uri="{FF2B5EF4-FFF2-40B4-BE49-F238E27FC236}">
                <a16:creationId xmlns:a16="http://schemas.microsoft.com/office/drawing/2014/main" id="{EA0A611D-8BF0-EAEF-AA90-EC69594F0902}"/>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0169F422-0E8A-7CB0-E51B-AFC08A1A1EE3}"/>
              </a:ext>
            </a:extLst>
          </p:cNvPr>
          <p:cNvSpPr>
            <a:spLocks noGrp="1"/>
          </p:cNvSpPr>
          <p:nvPr>
            <p:ph type="sldNum" sz="quarter" idx="12"/>
          </p:nvPr>
        </p:nvSpPr>
        <p:spPr/>
        <p:txBody>
          <a:bodyPr/>
          <a:lstStyle/>
          <a:p>
            <a:fld id="{7AF095F6-C371-440D-B793-540E1B7A7FB7}" type="slidenum">
              <a:rPr lang="en-US" smtClean="0"/>
              <a:t>44</a:t>
            </a:fld>
            <a:endParaRPr lang="en-US"/>
          </a:p>
        </p:txBody>
      </p:sp>
      <p:pic>
        <p:nvPicPr>
          <p:cNvPr id="7" name="Picture 6" descr="A diagram of a cloud computing system&#10;&#10;AI-generated content may be incorrect.">
            <a:extLst>
              <a:ext uri="{FF2B5EF4-FFF2-40B4-BE49-F238E27FC236}">
                <a16:creationId xmlns:a16="http://schemas.microsoft.com/office/drawing/2014/main" id="{C5F777AC-5984-5910-C560-AA3D7CFAA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564" y="932655"/>
            <a:ext cx="8754871" cy="5240445"/>
          </a:xfrm>
          <a:prstGeom prst="rect">
            <a:avLst/>
          </a:prstGeom>
        </p:spPr>
      </p:pic>
    </p:spTree>
    <p:extLst>
      <p:ext uri="{BB962C8B-B14F-4D97-AF65-F5344CB8AC3E}">
        <p14:creationId xmlns:p14="http://schemas.microsoft.com/office/powerpoint/2010/main" val="64891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B09C3-E1A1-A644-9A79-76D5031964DF}"/>
              </a:ext>
            </a:extLst>
          </p:cNvPr>
          <p:cNvSpPr>
            <a:spLocks noGrp="1"/>
          </p:cNvSpPr>
          <p:nvPr>
            <p:ph type="title"/>
          </p:nvPr>
        </p:nvSpPr>
        <p:spPr/>
        <p:txBody>
          <a:bodyPr/>
          <a:lstStyle/>
          <a:p>
            <a:r>
              <a:rPr lang="en-RO"/>
              <a:t>OPC-UA</a:t>
            </a:r>
          </a:p>
        </p:txBody>
      </p:sp>
      <p:sp>
        <p:nvSpPr>
          <p:cNvPr id="3" name="Content Placeholder 2">
            <a:extLst>
              <a:ext uri="{FF2B5EF4-FFF2-40B4-BE49-F238E27FC236}">
                <a16:creationId xmlns:a16="http://schemas.microsoft.com/office/drawing/2014/main" id="{47E73C50-4194-C389-4655-2857071DAF5A}"/>
              </a:ext>
            </a:extLst>
          </p:cNvPr>
          <p:cNvSpPr>
            <a:spLocks noGrp="1"/>
          </p:cNvSpPr>
          <p:nvPr>
            <p:ph idx="1"/>
          </p:nvPr>
        </p:nvSpPr>
        <p:spPr>
          <a:xfrm>
            <a:off x="575549" y="1147863"/>
            <a:ext cx="11118219" cy="5029099"/>
          </a:xfrm>
        </p:spPr>
        <p:txBody>
          <a:bodyPr/>
          <a:lstStyle/>
          <a:p>
            <a:r>
              <a:rPr lang="en-RO"/>
              <a:t>OPC-UA include măsuri de securitate cibernetică și de autentificare</a:t>
            </a:r>
          </a:p>
        </p:txBody>
      </p:sp>
      <p:sp>
        <p:nvSpPr>
          <p:cNvPr id="4" name="Footer Placeholder 3">
            <a:extLst>
              <a:ext uri="{FF2B5EF4-FFF2-40B4-BE49-F238E27FC236}">
                <a16:creationId xmlns:a16="http://schemas.microsoft.com/office/drawing/2014/main" id="{FB872725-05A6-3D7E-542B-D734CF2F4429}"/>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F4201B05-F75A-5EB0-F398-900F4E8295DD}"/>
              </a:ext>
            </a:extLst>
          </p:cNvPr>
          <p:cNvSpPr>
            <a:spLocks noGrp="1"/>
          </p:cNvSpPr>
          <p:nvPr>
            <p:ph type="sldNum" sz="quarter" idx="12"/>
          </p:nvPr>
        </p:nvSpPr>
        <p:spPr/>
        <p:txBody>
          <a:bodyPr/>
          <a:lstStyle/>
          <a:p>
            <a:fld id="{7AF095F6-C371-440D-B793-540E1B7A7FB7}" type="slidenum">
              <a:rPr lang="en-US" smtClean="0"/>
              <a:t>45</a:t>
            </a:fld>
            <a:endParaRPr lang="en-US"/>
          </a:p>
        </p:txBody>
      </p:sp>
      <p:pic>
        <p:nvPicPr>
          <p:cNvPr id="8" name="Picture 7" descr="A diagram of a process&#10;&#10;AI-generated content may be incorrect.">
            <a:extLst>
              <a:ext uri="{FF2B5EF4-FFF2-40B4-BE49-F238E27FC236}">
                <a16:creationId xmlns:a16="http://schemas.microsoft.com/office/drawing/2014/main" id="{E31261D5-077F-56A5-D946-DCE9048AA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077" y="1701523"/>
            <a:ext cx="8137161" cy="4475439"/>
          </a:xfrm>
          <a:prstGeom prst="rect">
            <a:avLst/>
          </a:prstGeom>
        </p:spPr>
      </p:pic>
    </p:spTree>
    <p:extLst>
      <p:ext uri="{BB962C8B-B14F-4D97-AF65-F5344CB8AC3E}">
        <p14:creationId xmlns:p14="http://schemas.microsoft.com/office/powerpoint/2010/main" val="3494386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D2005-3EE0-BB30-A1F5-C4D6D0644E13}"/>
              </a:ext>
            </a:extLst>
          </p:cNvPr>
          <p:cNvSpPr>
            <a:spLocks noGrp="1"/>
          </p:cNvSpPr>
          <p:nvPr>
            <p:ph type="title"/>
          </p:nvPr>
        </p:nvSpPr>
        <p:spPr/>
        <p:txBody>
          <a:bodyPr/>
          <a:lstStyle/>
          <a:p>
            <a:r>
              <a:rPr lang="en-RO"/>
              <a:t>Autentificarea în OPC-UA</a:t>
            </a:r>
          </a:p>
        </p:txBody>
      </p:sp>
      <p:sp>
        <p:nvSpPr>
          <p:cNvPr id="4" name="Footer Placeholder 3">
            <a:extLst>
              <a:ext uri="{FF2B5EF4-FFF2-40B4-BE49-F238E27FC236}">
                <a16:creationId xmlns:a16="http://schemas.microsoft.com/office/drawing/2014/main" id="{1107C056-6DC4-DD22-A549-BAE5FDA76FAA}"/>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5B44BFAE-B0CC-C958-A30C-91204CA97682}"/>
              </a:ext>
            </a:extLst>
          </p:cNvPr>
          <p:cNvSpPr>
            <a:spLocks noGrp="1"/>
          </p:cNvSpPr>
          <p:nvPr>
            <p:ph type="sldNum" sz="quarter" idx="12"/>
          </p:nvPr>
        </p:nvSpPr>
        <p:spPr/>
        <p:txBody>
          <a:bodyPr/>
          <a:lstStyle/>
          <a:p>
            <a:fld id="{7AF095F6-C371-440D-B793-540E1B7A7FB7}" type="slidenum">
              <a:rPr lang="en-US" smtClean="0"/>
              <a:t>46</a:t>
            </a:fld>
            <a:endParaRPr lang="en-US"/>
          </a:p>
        </p:txBody>
      </p:sp>
      <p:pic>
        <p:nvPicPr>
          <p:cNvPr id="6" name="Picture 5">
            <a:extLst>
              <a:ext uri="{FF2B5EF4-FFF2-40B4-BE49-F238E27FC236}">
                <a16:creationId xmlns:a16="http://schemas.microsoft.com/office/drawing/2014/main" id="{DE6679CB-053E-6483-1772-440E769D4BA6}"/>
              </a:ext>
            </a:extLst>
          </p:cNvPr>
          <p:cNvPicPr>
            <a:picLocks noChangeAspect="1"/>
          </p:cNvPicPr>
          <p:nvPr/>
        </p:nvPicPr>
        <p:blipFill>
          <a:blip r:embed="rId2"/>
          <a:stretch>
            <a:fillRect/>
          </a:stretch>
        </p:blipFill>
        <p:spPr>
          <a:xfrm>
            <a:off x="1994574" y="1009650"/>
            <a:ext cx="7658100" cy="4838700"/>
          </a:xfrm>
          <a:prstGeom prst="rect">
            <a:avLst/>
          </a:prstGeom>
        </p:spPr>
      </p:pic>
    </p:spTree>
    <p:extLst>
      <p:ext uri="{BB962C8B-B14F-4D97-AF65-F5344CB8AC3E}">
        <p14:creationId xmlns:p14="http://schemas.microsoft.com/office/powerpoint/2010/main" val="2039954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5CA73-3007-EBD7-8B74-D20D52F87D68}"/>
              </a:ext>
            </a:extLst>
          </p:cNvPr>
          <p:cNvSpPr>
            <a:spLocks noGrp="1"/>
          </p:cNvSpPr>
          <p:nvPr>
            <p:ph type="title"/>
          </p:nvPr>
        </p:nvSpPr>
        <p:spPr/>
        <p:txBody>
          <a:bodyPr/>
          <a:lstStyle/>
          <a:p>
            <a:r>
              <a:rPr lang="en-RO"/>
              <a:t>Comparație IT/OT</a:t>
            </a:r>
          </a:p>
        </p:txBody>
      </p:sp>
      <p:sp>
        <p:nvSpPr>
          <p:cNvPr id="3" name="Content Placeholder 2">
            <a:extLst>
              <a:ext uri="{FF2B5EF4-FFF2-40B4-BE49-F238E27FC236}">
                <a16:creationId xmlns:a16="http://schemas.microsoft.com/office/drawing/2014/main" id="{A6B759C8-0725-A3C2-96A3-46F48EAA1C92}"/>
              </a:ext>
            </a:extLst>
          </p:cNvPr>
          <p:cNvSpPr>
            <a:spLocks noGrp="1"/>
          </p:cNvSpPr>
          <p:nvPr>
            <p:ph idx="1"/>
          </p:nvPr>
        </p:nvSpPr>
        <p:spPr/>
        <p:txBody>
          <a:bodyPr/>
          <a:lstStyle/>
          <a:p>
            <a:pPr algn="just"/>
            <a:r>
              <a:rPr lang="en-RO"/>
              <a:t>În sistemele IT, informația este obiectivul principal</a:t>
            </a:r>
          </a:p>
          <a:p>
            <a:pPr algn="just"/>
            <a:r>
              <a:rPr lang="en-RO"/>
              <a:t>În ICS, informația este cuplată cu procesul industrial extern, care este obiectivul principal</a:t>
            </a:r>
          </a:p>
          <a:p>
            <a:pPr lvl="1" algn="just"/>
            <a:r>
              <a:rPr lang="en-RO"/>
              <a:t>Datele colectate în timp real de la echipamentele din procesul fizic</a:t>
            </a:r>
          </a:p>
          <a:p>
            <a:pPr lvl="1" algn="just"/>
            <a:r>
              <a:rPr lang="en-RO"/>
              <a:t>Siguranța fizică a personalului și a instalațiilor este critică</a:t>
            </a:r>
          </a:p>
          <a:p>
            <a:pPr algn="just"/>
            <a:r>
              <a:rPr lang="en-RO"/>
              <a:t>Hardware și software proprietar</a:t>
            </a:r>
          </a:p>
          <a:p>
            <a:pPr lvl="1" algn="just"/>
            <a:r>
              <a:rPr lang="en-RO"/>
              <a:t>Reacții incompatibile sau necunoscute la actualizări de securitate cibernetică. Adesea sistemele nu sunt actualizate perioade lungi de timp.</a:t>
            </a:r>
          </a:p>
          <a:p>
            <a:pPr lvl="1" algn="just"/>
            <a:r>
              <a:rPr lang="en-RO"/>
              <a:t>Protocoale de comunicații specifice, necunoscute soluțiilor COTS de securitate</a:t>
            </a:r>
          </a:p>
          <a:p>
            <a:pPr algn="just"/>
            <a:r>
              <a:rPr lang="en-RO"/>
              <a:t>Mod </a:t>
            </a:r>
            <a:r>
              <a:rPr lang="en-RO" i="1"/>
              <a:t>fail open </a:t>
            </a:r>
            <a:r>
              <a:rPr lang="en-RO"/>
              <a:t>– sistemul trebuie să rămână disponibil în timpul atacurilor cibernetice</a:t>
            </a:r>
          </a:p>
        </p:txBody>
      </p:sp>
      <p:sp>
        <p:nvSpPr>
          <p:cNvPr id="4" name="Footer Placeholder 3">
            <a:extLst>
              <a:ext uri="{FF2B5EF4-FFF2-40B4-BE49-F238E27FC236}">
                <a16:creationId xmlns:a16="http://schemas.microsoft.com/office/drawing/2014/main" id="{4C2E176E-39D4-A19A-6C93-736F45799B97}"/>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ACB30DBA-B12F-4C74-C2CB-73C0A351A4EE}"/>
              </a:ext>
            </a:extLst>
          </p:cNvPr>
          <p:cNvSpPr>
            <a:spLocks noGrp="1"/>
          </p:cNvSpPr>
          <p:nvPr>
            <p:ph type="sldNum" sz="quarter" idx="12"/>
          </p:nvPr>
        </p:nvSpPr>
        <p:spPr/>
        <p:txBody>
          <a:bodyPr/>
          <a:lstStyle/>
          <a:p>
            <a:fld id="{7AF095F6-C371-440D-B793-540E1B7A7FB7}" type="slidenum">
              <a:rPr lang="en-US" smtClean="0"/>
              <a:t>47</a:t>
            </a:fld>
            <a:endParaRPr lang="en-US"/>
          </a:p>
        </p:txBody>
      </p:sp>
    </p:spTree>
    <p:extLst>
      <p:ext uri="{BB962C8B-B14F-4D97-AF65-F5344CB8AC3E}">
        <p14:creationId xmlns:p14="http://schemas.microsoft.com/office/powerpoint/2010/main" val="657461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63BC-24BE-7996-DCC3-96B24A49B1FF}"/>
              </a:ext>
            </a:extLst>
          </p:cNvPr>
          <p:cNvSpPr>
            <a:spLocks noGrp="1"/>
          </p:cNvSpPr>
          <p:nvPr>
            <p:ph type="title"/>
          </p:nvPr>
        </p:nvSpPr>
        <p:spPr/>
        <p:txBody>
          <a:bodyPr/>
          <a:lstStyle/>
          <a:p>
            <a:r>
              <a:rPr lang="en-RO"/>
              <a:t>Comparație IT/OT</a:t>
            </a:r>
          </a:p>
        </p:txBody>
      </p:sp>
      <p:sp>
        <p:nvSpPr>
          <p:cNvPr id="3" name="Content Placeholder 2">
            <a:extLst>
              <a:ext uri="{FF2B5EF4-FFF2-40B4-BE49-F238E27FC236}">
                <a16:creationId xmlns:a16="http://schemas.microsoft.com/office/drawing/2014/main" id="{DD3D5EC3-1861-4B73-5AD1-3824671966C7}"/>
              </a:ext>
            </a:extLst>
          </p:cNvPr>
          <p:cNvSpPr>
            <a:spLocks noGrp="1"/>
          </p:cNvSpPr>
          <p:nvPr>
            <p:ph idx="1"/>
          </p:nvPr>
        </p:nvSpPr>
        <p:spPr/>
        <p:txBody>
          <a:bodyPr>
            <a:normAutofit lnSpcReduction="10000"/>
          </a:bodyPr>
          <a:lstStyle/>
          <a:p>
            <a:pPr algn="just"/>
            <a:r>
              <a:rPr lang="en-RO"/>
              <a:t>Un număr foarte redus de utilizatori</a:t>
            </a:r>
          </a:p>
          <a:p>
            <a:pPr lvl="1" algn="just"/>
            <a:r>
              <a:rPr lang="en-RO"/>
              <a:t>De regulă un singur operator la un moment dat cu toți operatorii partajând un cont comun. Operare 24/7.</a:t>
            </a:r>
          </a:p>
          <a:p>
            <a:pPr lvl="1" algn="just"/>
            <a:r>
              <a:rPr lang="en-RO"/>
              <a:t>Tehnicienii și inginerii au acces </a:t>
            </a:r>
          </a:p>
          <a:p>
            <a:pPr lvl="1" algn="just"/>
            <a:r>
              <a:rPr lang="en-RO"/>
              <a:t>Utilizatorii din companie accesează baza de date în mod read only</a:t>
            </a:r>
          </a:p>
          <a:p>
            <a:pPr algn="just"/>
            <a:r>
              <a:rPr lang="en-RO"/>
              <a:t>Fluxuri de date constante de mici dimenisiuni</a:t>
            </a:r>
          </a:p>
          <a:p>
            <a:pPr lvl="1" algn="just"/>
            <a:r>
              <a:rPr lang="en-RO"/>
              <a:t>Nu sunt transferate fișiere mari în rețeaua ICS – transferuri de date mici și continue între toate nodurile rețelei</a:t>
            </a:r>
          </a:p>
          <a:p>
            <a:pPr lvl="1" algn="just"/>
            <a:r>
              <a:rPr lang="en-RO"/>
              <a:t>Actualizări la fiecare secundă și importanța ordinii de actualizare pentru fiecare echipament fizic</a:t>
            </a:r>
          </a:p>
          <a:p>
            <a:pPr algn="just"/>
            <a:r>
              <a:rPr lang="en-RO"/>
              <a:t>Autentificarea și fiabilitatea sunt critice</a:t>
            </a:r>
          </a:p>
          <a:p>
            <a:pPr algn="just"/>
            <a:r>
              <a:rPr lang="en-RO"/>
              <a:t>Confidențialitatea este mai puțin importantă (spre deosebire de informațiile financiar-bancare de exemplu)</a:t>
            </a:r>
          </a:p>
        </p:txBody>
      </p:sp>
      <p:sp>
        <p:nvSpPr>
          <p:cNvPr id="4" name="Footer Placeholder 3">
            <a:extLst>
              <a:ext uri="{FF2B5EF4-FFF2-40B4-BE49-F238E27FC236}">
                <a16:creationId xmlns:a16="http://schemas.microsoft.com/office/drawing/2014/main" id="{67333B4D-9CB5-3A4E-A462-A7C6B41015DA}"/>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B5E8EB3F-A568-D591-E6B1-C2928FECE56B}"/>
              </a:ext>
            </a:extLst>
          </p:cNvPr>
          <p:cNvSpPr>
            <a:spLocks noGrp="1"/>
          </p:cNvSpPr>
          <p:nvPr>
            <p:ph type="sldNum" sz="quarter" idx="12"/>
          </p:nvPr>
        </p:nvSpPr>
        <p:spPr/>
        <p:txBody>
          <a:bodyPr/>
          <a:lstStyle/>
          <a:p>
            <a:fld id="{7AF095F6-C371-440D-B793-540E1B7A7FB7}" type="slidenum">
              <a:rPr lang="en-US" smtClean="0"/>
              <a:t>48</a:t>
            </a:fld>
            <a:endParaRPr lang="en-US"/>
          </a:p>
        </p:txBody>
      </p:sp>
    </p:spTree>
    <p:extLst>
      <p:ext uri="{BB962C8B-B14F-4D97-AF65-F5344CB8AC3E}">
        <p14:creationId xmlns:p14="http://schemas.microsoft.com/office/powerpoint/2010/main" val="876231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EC67A-EC35-EA8D-315C-764CE369BD2E}"/>
              </a:ext>
            </a:extLst>
          </p:cNvPr>
          <p:cNvSpPr>
            <a:spLocks noGrp="1"/>
          </p:cNvSpPr>
          <p:nvPr>
            <p:ph type="title"/>
          </p:nvPr>
        </p:nvSpPr>
        <p:spPr/>
        <p:txBody>
          <a:bodyPr/>
          <a:lstStyle/>
          <a:p>
            <a:r>
              <a:rPr lang="en-RO"/>
              <a:t>Comparație IT/OT</a:t>
            </a:r>
          </a:p>
        </p:txBody>
      </p:sp>
      <p:sp>
        <p:nvSpPr>
          <p:cNvPr id="3" name="Content Placeholder 2">
            <a:extLst>
              <a:ext uri="{FF2B5EF4-FFF2-40B4-BE49-F238E27FC236}">
                <a16:creationId xmlns:a16="http://schemas.microsoft.com/office/drawing/2014/main" id="{BA93AEFA-0C83-359B-AEAF-5FDBE1BA978F}"/>
              </a:ext>
            </a:extLst>
          </p:cNvPr>
          <p:cNvSpPr>
            <a:spLocks noGrp="1"/>
          </p:cNvSpPr>
          <p:nvPr>
            <p:ph idx="1"/>
          </p:nvPr>
        </p:nvSpPr>
        <p:spPr>
          <a:xfrm>
            <a:off x="575549" y="1147863"/>
            <a:ext cx="10643435" cy="5029099"/>
          </a:xfrm>
        </p:spPr>
        <p:txBody>
          <a:bodyPr/>
          <a:lstStyle/>
          <a:p>
            <a:pPr algn="just"/>
            <a:r>
              <a:rPr lang="en-RO"/>
              <a:t>Securitatea cibernetică în ICS este cu atât mai importată decât în sistemele IT generice deoarece poate afecta siguranța personală și funcții critice ale societății</a:t>
            </a:r>
          </a:p>
          <a:p>
            <a:pPr algn="just"/>
            <a:r>
              <a:rPr lang="en-RO"/>
              <a:t>Depindem de ICS pentru operarea majorității infrastructurilor critice (energie, utilități, telecomunicații, sănătate, transporturi/logistică ș.a.)</a:t>
            </a:r>
          </a:p>
          <a:p>
            <a:pPr algn="just"/>
            <a:endParaRPr lang="en-RO"/>
          </a:p>
          <a:p>
            <a:pPr algn="just"/>
            <a:r>
              <a:rPr lang="en-RO"/>
              <a:t>Dezvoltarea soluțiilor de securitate ICS mai lentă dar în creștere</a:t>
            </a:r>
          </a:p>
          <a:p>
            <a:pPr algn="just"/>
            <a:r>
              <a:rPr lang="en-RO"/>
              <a:t>Grupurile responsabile de securitate cibernetică IT și ICS provin din zone diferite și au obiective diferite dar trebuie să colaboreze</a:t>
            </a:r>
          </a:p>
        </p:txBody>
      </p:sp>
      <p:sp>
        <p:nvSpPr>
          <p:cNvPr id="4" name="Footer Placeholder 3">
            <a:extLst>
              <a:ext uri="{FF2B5EF4-FFF2-40B4-BE49-F238E27FC236}">
                <a16:creationId xmlns:a16="http://schemas.microsoft.com/office/drawing/2014/main" id="{6ADA32FB-A690-CEC7-E8E4-DC27663B70FD}"/>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FD56FE9D-FAF7-62E3-4F82-A6B46203E6C8}"/>
              </a:ext>
            </a:extLst>
          </p:cNvPr>
          <p:cNvSpPr>
            <a:spLocks noGrp="1"/>
          </p:cNvSpPr>
          <p:nvPr>
            <p:ph type="sldNum" sz="quarter" idx="12"/>
          </p:nvPr>
        </p:nvSpPr>
        <p:spPr/>
        <p:txBody>
          <a:bodyPr/>
          <a:lstStyle/>
          <a:p>
            <a:fld id="{7AF095F6-C371-440D-B793-540E1B7A7FB7}" type="slidenum">
              <a:rPr lang="en-US" smtClean="0"/>
              <a:t>49</a:t>
            </a:fld>
            <a:endParaRPr lang="en-US"/>
          </a:p>
        </p:txBody>
      </p:sp>
    </p:spTree>
    <p:extLst>
      <p:ext uri="{BB962C8B-B14F-4D97-AF65-F5344CB8AC3E}">
        <p14:creationId xmlns:p14="http://schemas.microsoft.com/office/powerpoint/2010/main" val="2704341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7A4A-CBE1-D252-D9D8-709E1C370AFE}"/>
              </a:ext>
            </a:extLst>
          </p:cNvPr>
          <p:cNvSpPr>
            <a:spLocks noGrp="1"/>
          </p:cNvSpPr>
          <p:nvPr>
            <p:ph type="title"/>
          </p:nvPr>
        </p:nvSpPr>
        <p:spPr/>
        <p:txBody>
          <a:bodyPr/>
          <a:lstStyle/>
          <a:p>
            <a:r>
              <a:rPr lang="en-RO"/>
              <a:t>Atacuri cibernetice – Stuxnet</a:t>
            </a:r>
          </a:p>
        </p:txBody>
      </p:sp>
      <p:sp>
        <p:nvSpPr>
          <p:cNvPr id="4" name="Footer Placeholder 3">
            <a:extLst>
              <a:ext uri="{FF2B5EF4-FFF2-40B4-BE49-F238E27FC236}">
                <a16:creationId xmlns:a16="http://schemas.microsoft.com/office/drawing/2014/main" id="{B22B6D4A-0081-1D1F-B17D-17758F94A812}"/>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4E3DE7CA-DC8B-070E-E802-EA1483C90DBA}"/>
              </a:ext>
            </a:extLst>
          </p:cNvPr>
          <p:cNvSpPr>
            <a:spLocks noGrp="1"/>
          </p:cNvSpPr>
          <p:nvPr>
            <p:ph type="sldNum" sz="quarter" idx="12"/>
          </p:nvPr>
        </p:nvSpPr>
        <p:spPr/>
        <p:txBody>
          <a:bodyPr/>
          <a:lstStyle/>
          <a:p>
            <a:fld id="{7AF095F6-C371-440D-B793-540E1B7A7FB7}" type="slidenum">
              <a:rPr lang="en-US" smtClean="0"/>
              <a:t>5</a:t>
            </a:fld>
            <a:endParaRPr lang="en-US"/>
          </a:p>
        </p:txBody>
      </p:sp>
      <p:pic>
        <p:nvPicPr>
          <p:cNvPr id="8" name="Picture 7">
            <a:extLst>
              <a:ext uri="{FF2B5EF4-FFF2-40B4-BE49-F238E27FC236}">
                <a16:creationId xmlns:a16="http://schemas.microsoft.com/office/drawing/2014/main" id="{A0FC3D73-ABF3-EFCD-EC94-2A1C10ADF302}"/>
              </a:ext>
            </a:extLst>
          </p:cNvPr>
          <p:cNvPicPr>
            <a:picLocks noChangeAspect="1"/>
          </p:cNvPicPr>
          <p:nvPr/>
        </p:nvPicPr>
        <p:blipFill>
          <a:blip r:embed="rId3"/>
          <a:stretch>
            <a:fillRect/>
          </a:stretch>
        </p:blipFill>
        <p:spPr>
          <a:xfrm>
            <a:off x="2267927" y="887159"/>
            <a:ext cx="7656146" cy="5083681"/>
          </a:xfrm>
          <a:prstGeom prst="rect">
            <a:avLst/>
          </a:prstGeom>
        </p:spPr>
      </p:pic>
    </p:spTree>
    <p:extLst>
      <p:ext uri="{BB962C8B-B14F-4D97-AF65-F5344CB8AC3E}">
        <p14:creationId xmlns:p14="http://schemas.microsoft.com/office/powerpoint/2010/main" val="3075323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09A8-E397-DE84-C834-E590D08B9C1F}"/>
              </a:ext>
            </a:extLst>
          </p:cNvPr>
          <p:cNvSpPr>
            <a:spLocks noGrp="1"/>
          </p:cNvSpPr>
          <p:nvPr>
            <p:ph type="title"/>
          </p:nvPr>
        </p:nvSpPr>
        <p:spPr/>
        <p:txBody>
          <a:bodyPr/>
          <a:lstStyle/>
          <a:p>
            <a:r>
              <a:rPr lang="en-RO"/>
              <a:t>Rezumat IT/OT</a:t>
            </a:r>
          </a:p>
        </p:txBody>
      </p:sp>
      <p:graphicFrame>
        <p:nvGraphicFramePr>
          <p:cNvPr id="6" name="Content Placeholder 5">
            <a:extLst>
              <a:ext uri="{FF2B5EF4-FFF2-40B4-BE49-F238E27FC236}">
                <a16:creationId xmlns:a16="http://schemas.microsoft.com/office/drawing/2014/main" id="{97D53DAB-4645-11EB-5F49-15AC6CCE866D}"/>
              </a:ext>
            </a:extLst>
          </p:cNvPr>
          <p:cNvGraphicFramePr>
            <a:graphicFrameLocks noGrp="1"/>
          </p:cNvGraphicFramePr>
          <p:nvPr>
            <p:ph idx="1"/>
            <p:extLst>
              <p:ext uri="{D42A27DB-BD31-4B8C-83A1-F6EECF244321}">
                <p14:modId xmlns:p14="http://schemas.microsoft.com/office/powerpoint/2010/main" val="3195530083"/>
              </p:ext>
            </p:extLst>
          </p:nvPr>
        </p:nvGraphicFramePr>
        <p:xfrm>
          <a:off x="576263" y="1147763"/>
          <a:ext cx="10515597" cy="5034280"/>
        </p:xfrm>
        <a:graphic>
          <a:graphicData uri="http://schemas.openxmlformats.org/drawingml/2006/table">
            <a:tbl>
              <a:tblPr firstRow="1" bandRow="1">
                <a:tableStyleId>{5C22544A-7EE6-4342-B048-85BDC9FD1C3A}</a:tableStyleId>
              </a:tblPr>
              <a:tblGrid>
                <a:gridCol w="2181927">
                  <a:extLst>
                    <a:ext uri="{9D8B030D-6E8A-4147-A177-3AD203B41FA5}">
                      <a16:colId xmlns:a16="http://schemas.microsoft.com/office/drawing/2014/main" val="3495586037"/>
                    </a:ext>
                  </a:extLst>
                </a:gridCol>
                <a:gridCol w="4242217">
                  <a:extLst>
                    <a:ext uri="{9D8B030D-6E8A-4147-A177-3AD203B41FA5}">
                      <a16:colId xmlns:a16="http://schemas.microsoft.com/office/drawing/2014/main" val="3767146982"/>
                    </a:ext>
                  </a:extLst>
                </a:gridCol>
                <a:gridCol w="4091453">
                  <a:extLst>
                    <a:ext uri="{9D8B030D-6E8A-4147-A177-3AD203B41FA5}">
                      <a16:colId xmlns:a16="http://schemas.microsoft.com/office/drawing/2014/main" val="2747775195"/>
                    </a:ext>
                  </a:extLst>
                </a:gridCol>
              </a:tblGrid>
              <a:tr h="370840">
                <a:tc>
                  <a:txBody>
                    <a:bodyPr/>
                    <a:lstStyle/>
                    <a:p>
                      <a:r>
                        <a:rPr lang="en-RO"/>
                        <a:t>CATEGORIE</a:t>
                      </a:r>
                    </a:p>
                  </a:txBody>
                  <a:tcPr/>
                </a:tc>
                <a:tc>
                  <a:txBody>
                    <a:bodyPr/>
                    <a:lstStyle/>
                    <a:p>
                      <a:r>
                        <a:rPr lang="en-RO"/>
                        <a:t>TEHNOLOGIA INFORMAȚIEI (IT)</a:t>
                      </a:r>
                    </a:p>
                  </a:txBody>
                  <a:tcPr/>
                </a:tc>
                <a:tc>
                  <a:txBody>
                    <a:bodyPr/>
                    <a:lstStyle/>
                    <a:p>
                      <a:r>
                        <a:rPr lang="en-RO"/>
                        <a:t>TEHNOLOGIA OPERAȚIONALĂ (OT)</a:t>
                      </a:r>
                    </a:p>
                  </a:txBody>
                  <a:tcPr/>
                </a:tc>
                <a:extLst>
                  <a:ext uri="{0D108BD9-81ED-4DB2-BD59-A6C34878D82A}">
                    <a16:rowId xmlns:a16="http://schemas.microsoft.com/office/drawing/2014/main" val="2030698225"/>
                  </a:ext>
                </a:extLst>
              </a:tr>
              <a:tr h="370840">
                <a:tc>
                  <a:txBody>
                    <a:bodyPr/>
                    <a:lstStyle/>
                    <a:p>
                      <a:r>
                        <a:rPr lang="en-RO" b="1"/>
                        <a:t>Cerințe de performanță</a:t>
                      </a:r>
                    </a:p>
                  </a:txBody>
                  <a:tcPr/>
                </a:tc>
                <a:tc>
                  <a:txBody>
                    <a:bodyPr/>
                    <a:lstStyle/>
                    <a:p>
                      <a:r>
                        <a:rPr lang="en-RO"/>
                        <a:t>Fără cerințe de timp real</a:t>
                      </a:r>
                    </a:p>
                    <a:p>
                      <a:r>
                        <a:rPr lang="en-RO"/>
                        <a:t>Răspunsul consistente.</a:t>
                      </a:r>
                    </a:p>
                    <a:p>
                      <a:r>
                        <a:rPr lang="en-RO"/>
                        <a:t>Rată mare de transfer.</a:t>
                      </a:r>
                    </a:p>
                    <a:p>
                      <a:r>
                        <a:rPr lang="en-RO"/>
                        <a:t>Latența și jitter ridicate pot fi acceptabile.</a:t>
                      </a:r>
                    </a:p>
                    <a:p>
                      <a:r>
                        <a:rPr lang="en-RO"/>
                        <a:t>Controlul stric al accesului poate fi implementat conform cerințelor de securitate.</a:t>
                      </a:r>
                    </a:p>
                  </a:txBody>
                  <a:tcPr/>
                </a:tc>
                <a:tc>
                  <a:txBody>
                    <a:bodyPr/>
                    <a:lstStyle/>
                    <a:p>
                      <a:r>
                        <a:rPr lang="en-RO"/>
                        <a:t>Operate în timp real.</a:t>
                      </a:r>
                    </a:p>
                    <a:p>
                      <a:r>
                        <a:rPr lang="en-RO"/>
                        <a:t>Timp de răspuns critic.</a:t>
                      </a:r>
                    </a:p>
                    <a:p>
                      <a:r>
                        <a:rPr lang="en-RO"/>
                        <a:t>Rata redusă de transfer acceptabilă</a:t>
                      </a:r>
                    </a:p>
                    <a:p>
                      <a:r>
                        <a:rPr lang="en-RO"/>
                        <a:t>Latență mare / jitter inacceptabile</a:t>
                      </a:r>
                    </a:p>
                    <a:p>
                      <a:r>
                        <a:rPr lang="en-RO"/>
                        <a:t>Răspunsul la interacțiuni umane sau de urgență este critic.</a:t>
                      </a:r>
                    </a:p>
                    <a:p>
                      <a:r>
                        <a:rPr lang="en-RO"/>
                        <a:t>Accesul la OT controlat strict, fără a împiedica interacțiunea om mașină.</a:t>
                      </a:r>
                    </a:p>
                  </a:txBody>
                  <a:tcPr/>
                </a:tc>
                <a:extLst>
                  <a:ext uri="{0D108BD9-81ED-4DB2-BD59-A6C34878D82A}">
                    <a16:rowId xmlns:a16="http://schemas.microsoft.com/office/drawing/2014/main" val="2882626961"/>
                  </a:ext>
                </a:extLst>
              </a:tr>
              <a:tr h="370840">
                <a:tc>
                  <a:txBody>
                    <a:bodyPr/>
                    <a:lstStyle/>
                    <a:p>
                      <a:r>
                        <a:rPr lang="en-RO" b="1"/>
                        <a:t>Cerințe disponibilitate (fiabilitate)</a:t>
                      </a:r>
                    </a:p>
                  </a:txBody>
                  <a:tcPr/>
                </a:tc>
                <a:tc>
                  <a:txBody>
                    <a:bodyPr/>
                    <a:lstStyle/>
                    <a:p>
                      <a:r>
                        <a:rPr lang="en-RO"/>
                        <a:t>Răspunsuri precum resetarea sunt acceptabile</a:t>
                      </a:r>
                    </a:p>
                    <a:p>
                      <a:r>
                        <a:rPr lang="en-RO"/>
                        <a:t>Deficiențe de disponibilitate pot fi uneori acceptate</a:t>
                      </a:r>
                    </a:p>
                  </a:txBody>
                  <a:tcPr/>
                </a:tc>
                <a:tc>
                  <a:txBody>
                    <a:bodyPr/>
                    <a:lstStyle/>
                    <a:p>
                      <a:r>
                        <a:rPr lang="en-RO"/>
                        <a:t>Resetarea sistemelor poate să nu fie acceptabilă datorită cerințelor de disponibilitate</a:t>
                      </a:r>
                    </a:p>
                    <a:p>
                      <a:r>
                        <a:rPr lang="en-RO"/>
                        <a:t>Se poate impune redundața sistemelor</a:t>
                      </a:r>
                    </a:p>
                  </a:txBody>
                  <a:tcPr/>
                </a:tc>
                <a:extLst>
                  <a:ext uri="{0D108BD9-81ED-4DB2-BD59-A6C34878D82A}">
                    <a16:rowId xmlns:a16="http://schemas.microsoft.com/office/drawing/2014/main" val="3501734912"/>
                  </a:ext>
                </a:extLst>
              </a:tr>
              <a:tr h="370840">
                <a:tc>
                  <a:txBody>
                    <a:bodyPr/>
                    <a:lstStyle/>
                    <a:p>
                      <a:r>
                        <a:rPr lang="en-RO" b="1"/>
                        <a:t>Managementul riscurilor</a:t>
                      </a:r>
                    </a:p>
                  </a:txBody>
                  <a:tcPr/>
                </a:tc>
                <a:tc>
                  <a:txBody>
                    <a:bodyPr/>
                    <a:lstStyle/>
                    <a:p>
                      <a:r>
                        <a:rPr lang="en-RO"/>
                        <a:t>Gestiunea datelor și asigurarea confidențialității și integritării</a:t>
                      </a:r>
                    </a:p>
                    <a:p>
                      <a:r>
                        <a:rPr lang="en-RO"/>
                        <a:t>Întârzierea operațiilor de afaceri</a:t>
                      </a:r>
                    </a:p>
                  </a:txBody>
                  <a:tcPr/>
                </a:tc>
                <a:tc>
                  <a:txBody>
                    <a:bodyPr/>
                    <a:lstStyle/>
                    <a:p>
                      <a:r>
                        <a:rPr lang="en-RO"/>
                        <a:t>Control asupra lumii fizice</a:t>
                      </a:r>
                    </a:p>
                    <a:p>
                      <a:r>
                        <a:rPr lang="en-RO"/>
                        <a:t>Siguranța umană urmată de protejarea procesului</a:t>
                      </a:r>
                    </a:p>
                    <a:p>
                      <a:r>
                        <a:rPr lang="en-RO"/>
                        <a:t>Toleranță la defecte</a:t>
                      </a:r>
                    </a:p>
                  </a:txBody>
                  <a:tcPr/>
                </a:tc>
                <a:extLst>
                  <a:ext uri="{0D108BD9-81ED-4DB2-BD59-A6C34878D82A}">
                    <a16:rowId xmlns:a16="http://schemas.microsoft.com/office/drawing/2014/main" val="2318789693"/>
                  </a:ext>
                </a:extLst>
              </a:tr>
            </a:tbl>
          </a:graphicData>
        </a:graphic>
      </p:graphicFrame>
      <p:sp>
        <p:nvSpPr>
          <p:cNvPr id="4" name="Footer Placeholder 3">
            <a:extLst>
              <a:ext uri="{FF2B5EF4-FFF2-40B4-BE49-F238E27FC236}">
                <a16:creationId xmlns:a16="http://schemas.microsoft.com/office/drawing/2014/main" id="{48C4B2F4-2351-6769-3E7D-A15688A504AD}"/>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49980E44-6BF9-A3C5-9AC0-B8A13D321D84}"/>
              </a:ext>
            </a:extLst>
          </p:cNvPr>
          <p:cNvSpPr>
            <a:spLocks noGrp="1"/>
          </p:cNvSpPr>
          <p:nvPr>
            <p:ph type="sldNum" sz="quarter" idx="12"/>
          </p:nvPr>
        </p:nvSpPr>
        <p:spPr/>
        <p:txBody>
          <a:bodyPr/>
          <a:lstStyle/>
          <a:p>
            <a:fld id="{7AF095F6-C371-440D-B793-540E1B7A7FB7}" type="slidenum">
              <a:rPr lang="en-US" smtClean="0"/>
              <a:t>50</a:t>
            </a:fld>
            <a:endParaRPr lang="en-US"/>
          </a:p>
        </p:txBody>
      </p:sp>
    </p:spTree>
    <p:extLst>
      <p:ext uri="{BB962C8B-B14F-4D97-AF65-F5344CB8AC3E}">
        <p14:creationId xmlns:p14="http://schemas.microsoft.com/office/powerpoint/2010/main" val="3720998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94525-C40D-A7CA-FC61-D983788DC1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95A39-6A6F-E9EB-573F-CBEB5F5798B9}"/>
              </a:ext>
            </a:extLst>
          </p:cNvPr>
          <p:cNvSpPr>
            <a:spLocks noGrp="1"/>
          </p:cNvSpPr>
          <p:nvPr>
            <p:ph type="title"/>
          </p:nvPr>
        </p:nvSpPr>
        <p:spPr/>
        <p:txBody>
          <a:bodyPr/>
          <a:lstStyle/>
          <a:p>
            <a:r>
              <a:rPr lang="en-RO"/>
              <a:t>Rezumat IT/OT</a:t>
            </a:r>
          </a:p>
        </p:txBody>
      </p:sp>
      <p:graphicFrame>
        <p:nvGraphicFramePr>
          <p:cNvPr id="6" name="Content Placeholder 5">
            <a:extLst>
              <a:ext uri="{FF2B5EF4-FFF2-40B4-BE49-F238E27FC236}">
                <a16:creationId xmlns:a16="http://schemas.microsoft.com/office/drawing/2014/main" id="{934247BD-C73B-45DA-8897-DFDD301C1BC2}"/>
              </a:ext>
            </a:extLst>
          </p:cNvPr>
          <p:cNvGraphicFramePr>
            <a:graphicFrameLocks noGrp="1"/>
          </p:cNvGraphicFramePr>
          <p:nvPr>
            <p:ph idx="1"/>
            <p:extLst>
              <p:ext uri="{D42A27DB-BD31-4B8C-83A1-F6EECF244321}">
                <p14:modId xmlns:p14="http://schemas.microsoft.com/office/powerpoint/2010/main" val="3229690506"/>
              </p:ext>
            </p:extLst>
          </p:nvPr>
        </p:nvGraphicFramePr>
        <p:xfrm>
          <a:off x="576263" y="1147763"/>
          <a:ext cx="10515597" cy="4759960"/>
        </p:xfrm>
        <a:graphic>
          <a:graphicData uri="http://schemas.openxmlformats.org/drawingml/2006/table">
            <a:tbl>
              <a:tblPr firstRow="1" bandRow="1">
                <a:tableStyleId>{5C22544A-7EE6-4342-B048-85BDC9FD1C3A}</a:tableStyleId>
              </a:tblPr>
              <a:tblGrid>
                <a:gridCol w="2181927">
                  <a:extLst>
                    <a:ext uri="{9D8B030D-6E8A-4147-A177-3AD203B41FA5}">
                      <a16:colId xmlns:a16="http://schemas.microsoft.com/office/drawing/2014/main" val="3495586037"/>
                    </a:ext>
                  </a:extLst>
                </a:gridCol>
                <a:gridCol w="4242217">
                  <a:extLst>
                    <a:ext uri="{9D8B030D-6E8A-4147-A177-3AD203B41FA5}">
                      <a16:colId xmlns:a16="http://schemas.microsoft.com/office/drawing/2014/main" val="3767146982"/>
                    </a:ext>
                  </a:extLst>
                </a:gridCol>
                <a:gridCol w="4091453">
                  <a:extLst>
                    <a:ext uri="{9D8B030D-6E8A-4147-A177-3AD203B41FA5}">
                      <a16:colId xmlns:a16="http://schemas.microsoft.com/office/drawing/2014/main" val="2747775195"/>
                    </a:ext>
                  </a:extLst>
                </a:gridCol>
              </a:tblGrid>
              <a:tr h="370840">
                <a:tc>
                  <a:txBody>
                    <a:bodyPr/>
                    <a:lstStyle/>
                    <a:p>
                      <a:r>
                        <a:rPr lang="en-RO"/>
                        <a:t>CATEGORIE</a:t>
                      </a:r>
                    </a:p>
                  </a:txBody>
                  <a:tcPr/>
                </a:tc>
                <a:tc>
                  <a:txBody>
                    <a:bodyPr/>
                    <a:lstStyle/>
                    <a:p>
                      <a:r>
                        <a:rPr lang="en-RO"/>
                        <a:t>TEHNOLOGIA INFORMAȚIEI (IT)</a:t>
                      </a:r>
                    </a:p>
                  </a:txBody>
                  <a:tcPr/>
                </a:tc>
                <a:tc>
                  <a:txBody>
                    <a:bodyPr/>
                    <a:lstStyle/>
                    <a:p>
                      <a:r>
                        <a:rPr lang="en-RO"/>
                        <a:t>TEHNOLOGIA OPERAȚIONALĂ (OT)</a:t>
                      </a:r>
                    </a:p>
                  </a:txBody>
                  <a:tcPr/>
                </a:tc>
                <a:extLst>
                  <a:ext uri="{0D108BD9-81ED-4DB2-BD59-A6C34878D82A}">
                    <a16:rowId xmlns:a16="http://schemas.microsoft.com/office/drawing/2014/main" val="2030698225"/>
                  </a:ext>
                </a:extLst>
              </a:tr>
              <a:tr h="370840">
                <a:tc>
                  <a:txBody>
                    <a:bodyPr/>
                    <a:lstStyle/>
                    <a:p>
                      <a:r>
                        <a:rPr lang="en-RO" b="1"/>
                        <a:t>Operarea sistemelor</a:t>
                      </a:r>
                    </a:p>
                  </a:txBody>
                  <a:tcPr/>
                </a:tc>
                <a:tc>
                  <a:txBody>
                    <a:bodyPr/>
                    <a:lstStyle/>
                    <a:p>
                      <a:r>
                        <a:rPr lang="en-RO"/>
                        <a:t>Utilizează sisteme de operare comune, de uz general</a:t>
                      </a:r>
                    </a:p>
                    <a:p>
                      <a:r>
                        <a:rPr lang="en-RO"/>
                        <a:t>Actualizările se fac direct prin instrumente automate</a:t>
                      </a:r>
                    </a:p>
                  </a:txBody>
                  <a:tcPr/>
                </a:tc>
                <a:tc>
                  <a:txBody>
                    <a:bodyPr/>
                    <a:lstStyle/>
                    <a:p>
                      <a:r>
                        <a:rPr lang="en-RO"/>
                        <a:t>Utilizează sisteme diferite, proprietare, fără funcții de securitate integrate</a:t>
                      </a:r>
                    </a:p>
                    <a:p>
                      <a:r>
                        <a:rPr lang="en-RO"/>
                        <a:t>Schimbările software se fac controlat, de către furnizori, considerând impactul asupra algoritmilor de control, hw/sw</a:t>
                      </a:r>
                    </a:p>
                  </a:txBody>
                  <a:tcPr/>
                </a:tc>
                <a:extLst>
                  <a:ext uri="{0D108BD9-81ED-4DB2-BD59-A6C34878D82A}">
                    <a16:rowId xmlns:a16="http://schemas.microsoft.com/office/drawing/2014/main" val="2882626961"/>
                  </a:ext>
                </a:extLst>
              </a:tr>
              <a:tr h="370840">
                <a:tc>
                  <a:txBody>
                    <a:bodyPr/>
                    <a:lstStyle/>
                    <a:p>
                      <a:r>
                        <a:rPr lang="en-RO" b="1"/>
                        <a:t>Constrângeri de resurse</a:t>
                      </a:r>
                    </a:p>
                  </a:txBody>
                  <a:tcPr/>
                </a:tc>
                <a:tc>
                  <a:txBody>
                    <a:bodyPr/>
                    <a:lstStyle/>
                    <a:p>
                      <a:r>
                        <a:rPr lang="en-RO"/>
                        <a:t>Sistemele sunt proiectate cu suficiente resurse pentru a suporta adăugarea unor aplicații terțe e.g. soluții de securitate</a:t>
                      </a:r>
                    </a:p>
                  </a:txBody>
                  <a:tcPr/>
                </a:tc>
                <a:tc>
                  <a:txBody>
                    <a:bodyPr/>
                    <a:lstStyle/>
                    <a:p>
                      <a:r>
                        <a:rPr lang="en-RO"/>
                        <a:t>Sistemele sunt proiectate pentru procesul industrial și pot avea limitări de calcul și/sau memorie pentru funcții noi</a:t>
                      </a:r>
                    </a:p>
                  </a:txBody>
                  <a:tcPr/>
                </a:tc>
                <a:extLst>
                  <a:ext uri="{0D108BD9-81ED-4DB2-BD59-A6C34878D82A}">
                    <a16:rowId xmlns:a16="http://schemas.microsoft.com/office/drawing/2014/main" val="3501734912"/>
                  </a:ext>
                </a:extLst>
              </a:tr>
              <a:tr h="370840">
                <a:tc>
                  <a:txBody>
                    <a:bodyPr/>
                    <a:lstStyle/>
                    <a:p>
                      <a:r>
                        <a:rPr lang="en-RO" b="1"/>
                        <a:t>Comunicații</a:t>
                      </a:r>
                    </a:p>
                  </a:txBody>
                  <a:tcPr/>
                </a:tc>
                <a:tc>
                  <a:txBody>
                    <a:bodyPr/>
                    <a:lstStyle/>
                    <a:p>
                      <a:r>
                        <a:rPr lang="en-RO"/>
                        <a:t>Sunt folosite protocoale de comunicație IT standard</a:t>
                      </a:r>
                    </a:p>
                    <a:p>
                      <a:r>
                        <a:rPr lang="en-RO"/>
                        <a:t>Rețele cu fir și rețele wireless locale</a:t>
                      </a:r>
                    </a:p>
                    <a:p>
                      <a:r>
                        <a:rPr lang="en-RO"/>
                        <a:t>Bune practici de administrate a rețelelor IT</a:t>
                      </a:r>
                    </a:p>
                  </a:txBody>
                  <a:tcPr/>
                </a:tc>
                <a:tc>
                  <a:txBody>
                    <a:bodyPr/>
                    <a:lstStyle/>
                    <a:p>
                      <a:r>
                        <a:rPr lang="en-RO"/>
                        <a:t>Protocoale de comunicație multiple, eterogene, proprietare și/sau standardizate*</a:t>
                      </a:r>
                    </a:p>
                    <a:p>
                      <a:r>
                        <a:rPr lang="en-RO"/>
                        <a:t>Mix de medii de comunicație prin legături cu fir și la distanță</a:t>
                      </a:r>
                    </a:p>
                    <a:p>
                      <a:r>
                        <a:rPr lang="en-RO"/>
                        <a:t>Rețele complexe care necesită expertiza inginerilor automatiști</a:t>
                      </a:r>
                    </a:p>
                  </a:txBody>
                  <a:tcPr/>
                </a:tc>
                <a:extLst>
                  <a:ext uri="{0D108BD9-81ED-4DB2-BD59-A6C34878D82A}">
                    <a16:rowId xmlns:a16="http://schemas.microsoft.com/office/drawing/2014/main" val="2318789693"/>
                  </a:ext>
                </a:extLst>
              </a:tr>
            </a:tbl>
          </a:graphicData>
        </a:graphic>
      </p:graphicFrame>
      <p:sp>
        <p:nvSpPr>
          <p:cNvPr id="4" name="Footer Placeholder 3">
            <a:extLst>
              <a:ext uri="{FF2B5EF4-FFF2-40B4-BE49-F238E27FC236}">
                <a16:creationId xmlns:a16="http://schemas.microsoft.com/office/drawing/2014/main" id="{129DBF6C-5D99-00DE-9212-EE9D5BAA1FF9}"/>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79C87185-6832-632F-AB3B-AF143C806FC1}"/>
              </a:ext>
            </a:extLst>
          </p:cNvPr>
          <p:cNvSpPr>
            <a:spLocks noGrp="1"/>
          </p:cNvSpPr>
          <p:nvPr>
            <p:ph type="sldNum" sz="quarter" idx="12"/>
          </p:nvPr>
        </p:nvSpPr>
        <p:spPr/>
        <p:txBody>
          <a:bodyPr/>
          <a:lstStyle/>
          <a:p>
            <a:fld id="{7AF095F6-C371-440D-B793-540E1B7A7FB7}" type="slidenum">
              <a:rPr lang="en-US" smtClean="0"/>
              <a:t>51</a:t>
            </a:fld>
            <a:endParaRPr lang="en-US"/>
          </a:p>
        </p:txBody>
      </p:sp>
    </p:spTree>
    <p:extLst>
      <p:ext uri="{BB962C8B-B14F-4D97-AF65-F5344CB8AC3E}">
        <p14:creationId xmlns:p14="http://schemas.microsoft.com/office/powerpoint/2010/main" val="3838018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9023F-6B36-81E3-AC1E-55E121ED03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FFAB44-D383-2A74-5A9C-17AD9321F756}"/>
              </a:ext>
            </a:extLst>
          </p:cNvPr>
          <p:cNvSpPr>
            <a:spLocks noGrp="1"/>
          </p:cNvSpPr>
          <p:nvPr>
            <p:ph type="title"/>
          </p:nvPr>
        </p:nvSpPr>
        <p:spPr/>
        <p:txBody>
          <a:bodyPr/>
          <a:lstStyle/>
          <a:p>
            <a:r>
              <a:rPr lang="en-RO"/>
              <a:t>Rezumat IT/OT</a:t>
            </a:r>
          </a:p>
        </p:txBody>
      </p:sp>
      <p:graphicFrame>
        <p:nvGraphicFramePr>
          <p:cNvPr id="6" name="Content Placeholder 5">
            <a:extLst>
              <a:ext uri="{FF2B5EF4-FFF2-40B4-BE49-F238E27FC236}">
                <a16:creationId xmlns:a16="http://schemas.microsoft.com/office/drawing/2014/main" id="{66B3A733-267F-47C7-5064-9450604B8BF7}"/>
              </a:ext>
            </a:extLst>
          </p:cNvPr>
          <p:cNvGraphicFramePr>
            <a:graphicFrameLocks noGrp="1"/>
          </p:cNvGraphicFramePr>
          <p:nvPr>
            <p:ph idx="1"/>
            <p:extLst>
              <p:ext uri="{D42A27DB-BD31-4B8C-83A1-F6EECF244321}">
                <p14:modId xmlns:p14="http://schemas.microsoft.com/office/powerpoint/2010/main" val="1487560075"/>
              </p:ext>
            </p:extLst>
          </p:nvPr>
        </p:nvGraphicFramePr>
        <p:xfrm>
          <a:off x="576263" y="1147763"/>
          <a:ext cx="10515597" cy="4302760"/>
        </p:xfrm>
        <a:graphic>
          <a:graphicData uri="http://schemas.openxmlformats.org/drawingml/2006/table">
            <a:tbl>
              <a:tblPr firstRow="1" bandRow="1">
                <a:tableStyleId>{5C22544A-7EE6-4342-B048-85BDC9FD1C3A}</a:tableStyleId>
              </a:tblPr>
              <a:tblGrid>
                <a:gridCol w="2181927">
                  <a:extLst>
                    <a:ext uri="{9D8B030D-6E8A-4147-A177-3AD203B41FA5}">
                      <a16:colId xmlns:a16="http://schemas.microsoft.com/office/drawing/2014/main" val="3495586037"/>
                    </a:ext>
                  </a:extLst>
                </a:gridCol>
                <a:gridCol w="4242217">
                  <a:extLst>
                    <a:ext uri="{9D8B030D-6E8A-4147-A177-3AD203B41FA5}">
                      <a16:colId xmlns:a16="http://schemas.microsoft.com/office/drawing/2014/main" val="3767146982"/>
                    </a:ext>
                  </a:extLst>
                </a:gridCol>
                <a:gridCol w="4091453">
                  <a:extLst>
                    <a:ext uri="{9D8B030D-6E8A-4147-A177-3AD203B41FA5}">
                      <a16:colId xmlns:a16="http://schemas.microsoft.com/office/drawing/2014/main" val="2747775195"/>
                    </a:ext>
                  </a:extLst>
                </a:gridCol>
              </a:tblGrid>
              <a:tr h="370840">
                <a:tc>
                  <a:txBody>
                    <a:bodyPr/>
                    <a:lstStyle/>
                    <a:p>
                      <a:r>
                        <a:rPr lang="en-RO" b="1"/>
                        <a:t>CATEGORIE</a:t>
                      </a:r>
                    </a:p>
                  </a:txBody>
                  <a:tcPr/>
                </a:tc>
                <a:tc>
                  <a:txBody>
                    <a:bodyPr/>
                    <a:lstStyle/>
                    <a:p>
                      <a:r>
                        <a:rPr lang="en-RO"/>
                        <a:t>TEHNOLOGIA INFORMAȚIEI (IT)</a:t>
                      </a:r>
                    </a:p>
                  </a:txBody>
                  <a:tcPr/>
                </a:tc>
                <a:tc>
                  <a:txBody>
                    <a:bodyPr/>
                    <a:lstStyle/>
                    <a:p>
                      <a:r>
                        <a:rPr lang="en-RO"/>
                        <a:t>TEHNOLOGIA OPERAȚIONALĂ (OT)</a:t>
                      </a:r>
                    </a:p>
                  </a:txBody>
                  <a:tcPr/>
                </a:tc>
                <a:extLst>
                  <a:ext uri="{0D108BD9-81ED-4DB2-BD59-A6C34878D82A}">
                    <a16:rowId xmlns:a16="http://schemas.microsoft.com/office/drawing/2014/main" val="2030698225"/>
                  </a:ext>
                </a:extLst>
              </a:tr>
              <a:tr h="370840">
                <a:tc>
                  <a:txBody>
                    <a:bodyPr/>
                    <a:lstStyle/>
                    <a:p>
                      <a:r>
                        <a:rPr lang="en-RO" b="1"/>
                        <a:t>Managementul schimbărilor</a:t>
                      </a:r>
                    </a:p>
                  </a:txBody>
                  <a:tcPr/>
                </a:tc>
                <a:tc>
                  <a:txBody>
                    <a:bodyPr/>
                    <a:lstStyle/>
                    <a:p>
                      <a:r>
                        <a:rPr lang="en-RO"/>
                        <a:t>Modificări software aplicate la timp, alături de politici și proceduri clare de securitate (automate de multe ori)</a:t>
                      </a:r>
                    </a:p>
                  </a:txBody>
                  <a:tcPr/>
                </a:tc>
                <a:tc>
                  <a:txBody>
                    <a:bodyPr/>
                    <a:lstStyle/>
                    <a:p>
                      <a:r>
                        <a:rPr lang="en-RO"/>
                        <a:t>Modificările software trebuie testate riguros și implementate gradual pentru a asigura integritatea sistemului OT</a:t>
                      </a:r>
                    </a:p>
                    <a:p>
                      <a:r>
                        <a:rPr lang="en-RO"/>
                        <a:t>Deconectarea OT trebuie planificată cu zile/luni în avans. OT poate folosi software care nu mai este suportat și multe aplicații particularizate</a:t>
                      </a:r>
                    </a:p>
                  </a:txBody>
                  <a:tcPr/>
                </a:tc>
                <a:extLst>
                  <a:ext uri="{0D108BD9-81ED-4DB2-BD59-A6C34878D82A}">
                    <a16:rowId xmlns:a16="http://schemas.microsoft.com/office/drawing/2014/main" val="2882626961"/>
                  </a:ext>
                </a:extLst>
              </a:tr>
              <a:tr h="370840">
                <a:tc>
                  <a:txBody>
                    <a:bodyPr/>
                    <a:lstStyle/>
                    <a:p>
                      <a:r>
                        <a:rPr lang="en-RO" b="1"/>
                        <a:t>Gestionare suport tehnic</a:t>
                      </a:r>
                    </a:p>
                  </a:txBody>
                  <a:tcPr/>
                </a:tc>
                <a:tc>
                  <a:txBody>
                    <a:bodyPr/>
                    <a:lstStyle/>
                    <a:p>
                      <a:r>
                        <a:rPr lang="en-RO"/>
                        <a:t>Modalități diversificate de asigurare a suportului</a:t>
                      </a:r>
                    </a:p>
                  </a:txBody>
                  <a:tcPr/>
                </a:tc>
                <a:tc>
                  <a:txBody>
                    <a:bodyPr/>
                    <a:lstStyle/>
                    <a:p>
                      <a:r>
                        <a:rPr lang="en-RO"/>
                        <a:t>Suportul tehnic oferit de regulă printr-un singur furnizor</a:t>
                      </a:r>
                    </a:p>
                  </a:txBody>
                  <a:tcPr/>
                </a:tc>
                <a:extLst>
                  <a:ext uri="{0D108BD9-81ED-4DB2-BD59-A6C34878D82A}">
                    <a16:rowId xmlns:a16="http://schemas.microsoft.com/office/drawing/2014/main" val="3501734912"/>
                  </a:ext>
                </a:extLst>
              </a:tr>
              <a:tr h="370840">
                <a:tc>
                  <a:txBody>
                    <a:bodyPr/>
                    <a:lstStyle/>
                    <a:p>
                      <a:r>
                        <a:rPr lang="en-RO" b="1"/>
                        <a:t>Durata de viață a componentelor</a:t>
                      </a:r>
                    </a:p>
                  </a:txBody>
                  <a:tcPr/>
                </a:tc>
                <a:tc>
                  <a:txBody>
                    <a:bodyPr/>
                    <a:lstStyle/>
                    <a:p>
                      <a:r>
                        <a:rPr lang="en-RO"/>
                        <a:t>De 3-5 ani</a:t>
                      </a:r>
                    </a:p>
                  </a:txBody>
                  <a:tcPr/>
                </a:tc>
                <a:tc>
                  <a:txBody>
                    <a:bodyPr/>
                    <a:lstStyle/>
                    <a:p>
                      <a:r>
                        <a:rPr lang="en-RO"/>
                        <a:t>De 10-15-20 de ani</a:t>
                      </a:r>
                    </a:p>
                  </a:txBody>
                  <a:tcPr/>
                </a:tc>
                <a:extLst>
                  <a:ext uri="{0D108BD9-81ED-4DB2-BD59-A6C34878D82A}">
                    <a16:rowId xmlns:a16="http://schemas.microsoft.com/office/drawing/2014/main" val="2318789693"/>
                  </a:ext>
                </a:extLst>
              </a:tr>
              <a:tr h="370840">
                <a:tc>
                  <a:txBody>
                    <a:bodyPr/>
                    <a:lstStyle/>
                    <a:p>
                      <a:r>
                        <a:rPr lang="en-RO" b="1"/>
                        <a:t>Localizarea componentelor</a:t>
                      </a:r>
                    </a:p>
                  </a:txBody>
                  <a:tcPr/>
                </a:tc>
                <a:tc>
                  <a:txBody>
                    <a:bodyPr/>
                    <a:lstStyle/>
                    <a:p>
                      <a:r>
                        <a:rPr lang="en-RO"/>
                        <a:t>Locale și ușor de accesat</a:t>
                      </a:r>
                    </a:p>
                  </a:txBody>
                  <a:tcPr/>
                </a:tc>
                <a:tc>
                  <a:txBody>
                    <a:bodyPr/>
                    <a:lstStyle/>
                    <a:p>
                      <a:r>
                        <a:rPr lang="en-RO"/>
                        <a:t>Pot fi izolate, la distanță și impun ef</a:t>
                      </a:r>
                      <a:r>
                        <a:rPr lang="en-GB"/>
                        <a:t>f</a:t>
                      </a:r>
                      <a:r>
                        <a:rPr lang="en-RO"/>
                        <a:t>ort fizic semnificativ pentru a fi accesate</a:t>
                      </a:r>
                    </a:p>
                  </a:txBody>
                  <a:tcPr/>
                </a:tc>
                <a:extLst>
                  <a:ext uri="{0D108BD9-81ED-4DB2-BD59-A6C34878D82A}">
                    <a16:rowId xmlns:a16="http://schemas.microsoft.com/office/drawing/2014/main" val="2468348768"/>
                  </a:ext>
                </a:extLst>
              </a:tr>
            </a:tbl>
          </a:graphicData>
        </a:graphic>
      </p:graphicFrame>
      <p:sp>
        <p:nvSpPr>
          <p:cNvPr id="4" name="Footer Placeholder 3">
            <a:extLst>
              <a:ext uri="{FF2B5EF4-FFF2-40B4-BE49-F238E27FC236}">
                <a16:creationId xmlns:a16="http://schemas.microsoft.com/office/drawing/2014/main" id="{BF0B8691-6E1A-D9AC-F0EB-9AAC46ACFC2A}"/>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32201AE1-6A72-0647-7843-01B1004C3CB0}"/>
              </a:ext>
            </a:extLst>
          </p:cNvPr>
          <p:cNvSpPr>
            <a:spLocks noGrp="1"/>
          </p:cNvSpPr>
          <p:nvPr>
            <p:ph type="sldNum" sz="quarter" idx="12"/>
          </p:nvPr>
        </p:nvSpPr>
        <p:spPr/>
        <p:txBody>
          <a:bodyPr/>
          <a:lstStyle/>
          <a:p>
            <a:fld id="{7AF095F6-C371-440D-B793-540E1B7A7FB7}" type="slidenum">
              <a:rPr lang="en-US" smtClean="0"/>
              <a:t>52</a:t>
            </a:fld>
            <a:endParaRPr lang="en-US"/>
          </a:p>
        </p:txBody>
      </p:sp>
    </p:spTree>
    <p:extLst>
      <p:ext uri="{BB962C8B-B14F-4D97-AF65-F5344CB8AC3E}">
        <p14:creationId xmlns:p14="http://schemas.microsoft.com/office/powerpoint/2010/main" val="3804854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247FF-D682-E085-17FF-166AA6AADE98}"/>
              </a:ext>
            </a:extLst>
          </p:cNvPr>
          <p:cNvSpPr>
            <a:spLocks noGrp="1"/>
          </p:cNvSpPr>
          <p:nvPr>
            <p:ph type="title"/>
          </p:nvPr>
        </p:nvSpPr>
        <p:spPr/>
        <p:txBody>
          <a:bodyPr/>
          <a:lstStyle/>
          <a:p>
            <a:r>
              <a:rPr lang="en-RO"/>
              <a:t>Soluții de securitate cibernetică</a:t>
            </a:r>
          </a:p>
        </p:txBody>
      </p:sp>
      <p:sp>
        <p:nvSpPr>
          <p:cNvPr id="3" name="Content Placeholder 2">
            <a:extLst>
              <a:ext uri="{FF2B5EF4-FFF2-40B4-BE49-F238E27FC236}">
                <a16:creationId xmlns:a16="http://schemas.microsoft.com/office/drawing/2014/main" id="{E446959D-F975-7504-4C8E-A48EB0F657DF}"/>
              </a:ext>
            </a:extLst>
          </p:cNvPr>
          <p:cNvSpPr>
            <a:spLocks noGrp="1"/>
          </p:cNvSpPr>
          <p:nvPr>
            <p:ph idx="1"/>
          </p:nvPr>
        </p:nvSpPr>
        <p:spPr/>
        <p:txBody>
          <a:bodyPr/>
          <a:lstStyle/>
          <a:p>
            <a:pPr algn="just"/>
            <a:r>
              <a:rPr lang="en-RO"/>
              <a:t>Există o serie de produse pentru infrastructuri IT și care pot fi aplicate în ICS dar foarte puține specifice pentru ICS (e.g. “diode de date” </a:t>
            </a:r>
            <a:r>
              <a:rPr lang="en-RO">
                <a:hlinkClick r:id="rId2"/>
              </a:rPr>
              <a:t>Waterfall</a:t>
            </a:r>
            <a:r>
              <a:rPr lang="en-RO"/>
              <a:t>)</a:t>
            </a:r>
          </a:p>
          <a:p>
            <a:pPr algn="just"/>
            <a:r>
              <a:rPr lang="en-RO"/>
              <a:t>Limitări hardware și software care nu permit implementarea unor algoritmi sau metode complexe</a:t>
            </a:r>
          </a:p>
          <a:p>
            <a:pPr lvl="1" algn="just"/>
            <a:r>
              <a:rPr lang="en-RO"/>
              <a:t>Sisteme legacy cu resurse de calcul și de memorie limitate, sisteme de operare obscure</a:t>
            </a:r>
          </a:p>
          <a:p>
            <a:pPr lvl="1" algn="just"/>
            <a:r>
              <a:rPr lang="en-RO"/>
              <a:t>Necesită adesea un server exter – externalizarea securității de pe echipamente</a:t>
            </a:r>
          </a:p>
          <a:p>
            <a:pPr algn="just"/>
            <a:r>
              <a:rPr lang="en-RO"/>
              <a:t>Multe protocoale de comunicații nu includ funcții de securitate</a:t>
            </a:r>
          </a:p>
          <a:p>
            <a:pPr algn="just"/>
            <a:r>
              <a:rPr lang="en-RO"/>
              <a:t>Formarea personalului este esențială</a:t>
            </a:r>
          </a:p>
        </p:txBody>
      </p:sp>
      <p:sp>
        <p:nvSpPr>
          <p:cNvPr id="4" name="Footer Placeholder 3">
            <a:extLst>
              <a:ext uri="{FF2B5EF4-FFF2-40B4-BE49-F238E27FC236}">
                <a16:creationId xmlns:a16="http://schemas.microsoft.com/office/drawing/2014/main" id="{060B05C6-7C31-9D02-DB59-CD2CC93B4554}"/>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907769D2-C2C7-6919-94DB-96FA836A0362}"/>
              </a:ext>
            </a:extLst>
          </p:cNvPr>
          <p:cNvSpPr>
            <a:spLocks noGrp="1"/>
          </p:cNvSpPr>
          <p:nvPr>
            <p:ph type="sldNum" sz="quarter" idx="12"/>
          </p:nvPr>
        </p:nvSpPr>
        <p:spPr/>
        <p:txBody>
          <a:bodyPr/>
          <a:lstStyle/>
          <a:p>
            <a:fld id="{7AF095F6-C371-440D-B793-540E1B7A7FB7}" type="slidenum">
              <a:rPr lang="en-US" smtClean="0"/>
              <a:t>53</a:t>
            </a:fld>
            <a:endParaRPr lang="en-US"/>
          </a:p>
        </p:txBody>
      </p:sp>
    </p:spTree>
    <p:extLst>
      <p:ext uri="{BB962C8B-B14F-4D97-AF65-F5344CB8AC3E}">
        <p14:creationId xmlns:p14="http://schemas.microsoft.com/office/powerpoint/2010/main" val="5204375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E91-61B4-20AA-9997-CAE61D09B572}"/>
              </a:ext>
            </a:extLst>
          </p:cNvPr>
          <p:cNvSpPr>
            <a:spLocks noGrp="1"/>
          </p:cNvSpPr>
          <p:nvPr>
            <p:ph type="title"/>
          </p:nvPr>
        </p:nvSpPr>
        <p:spPr/>
        <p:txBody>
          <a:bodyPr/>
          <a:lstStyle/>
          <a:p>
            <a:r>
              <a:rPr lang="en-RO"/>
              <a:t>CISA</a:t>
            </a:r>
          </a:p>
        </p:txBody>
      </p:sp>
      <p:sp>
        <p:nvSpPr>
          <p:cNvPr id="3" name="Content Placeholder 2">
            <a:extLst>
              <a:ext uri="{FF2B5EF4-FFF2-40B4-BE49-F238E27FC236}">
                <a16:creationId xmlns:a16="http://schemas.microsoft.com/office/drawing/2014/main" id="{42B37AE6-1857-D016-AA2C-F464CDD53B9C}"/>
              </a:ext>
            </a:extLst>
          </p:cNvPr>
          <p:cNvSpPr>
            <a:spLocks noGrp="1"/>
          </p:cNvSpPr>
          <p:nvPr>
            <p:ph idx="1"/>
          </p:nvPr>
        </p:nvSpPr>
        <p:spPr>
          <a:xfrm>
            <a:off x="575550" y="1147863"/>
            <a:ext cx="10778250" cy="5208487"/>
          </a:xfrm>
        </p:spPr>
        <p:txBody>
          <a:bodyPr>
            <a:normAutofit/>
          </a:bodyPr>
          <a:lstStyle/>
          <a:p>
            <a:r>
              <a:rPr lang="en-RO" i="1"/>
              <a:t>Cybersecurity and Infrastructure Security Agency – S.U.A.</a:t>
            </a:r>
          </a:p>
          <a:p>
            <a:r>
              <a:rPr lang="en-RO"/>
              <a:t>Obiective:</a:t>
            </a:r>
          </a:p>
          <a:p>
            <a:pPr lvl="1"/>
            <a:r>
              <a:rPr lang="en-RO"/>
              <a:t>Apărarea mediilor I</a:t>
            </a:r>
            <a:r>
              <a:rPr lang="en-GB"/>
              <a:t>CS împotriva amenințărilor urgente</a:t>
            </a:r>
          </a:p>
          <a:p>
            <a:pPr lvl="1"/>
            <a:r>
              <a:rPr lang="en-GB"/>
              <a:t>Identificarea și neutralizarea adversarilor înainte de a putea provoca daune</a:t>
            </a:r>
          </a:p>
          <a:p>
            <a:pPr lvl="1"/>
            <a:r>
              <a:rPr lang="en-GB"/>
              <a:t>Echiparea proprietarilor și operatorilor de infrastructuri (critice) cu tehnologii și instrumente </a:t>
            </a:r>
            <a:br>
              <a:rPr lang="en-GB"/>
            </a:br>
            <a:r>
              <a:rPr lang="en-GB"/>
              <a:t>eficiente</a:t>
            </a:r>
          </a:p>
          <a:p>
            <a:pPr lvl="1"/>
            <a:r>
              <a:rPr lang="en-GB"/>
              <a:t>Susținerea rezilienței </a:t>
            </a:r>
            <a:br>
              <a:rPr lang="en-GB"/>
            </a:br>
            <a:r>
              <a:rPr lang="en-GB"/>
              <a:t>operaționale</a:t>
            </a:r>
            <a:endParaRPr lang="en-RO"/>
          </a:p>
          <a:p>
            <a:r>
              <a:rPr lang="en-RO"/>
              <a:t>Portal de învățare (</a:t>
            </a:r>
            <a:r>
              <a:rPr lang="en-RO">
                <a:hlinkClick r:id="rId3"/>
              </a:rPr>
              <a:t>VLP</a:t>
            </a:r>
            <a:r>
              <a:rPr lang="en-RO"/>
              <a:t>):</a:t>
            </a:r>
          </a:p>
          <a:p>
            <a:pPr marL="0" indent="0">
              <a:buNone/>
            </a:pPr>
            <a:r>
              <a:rPr lang="en-RO" b="1"/>
              <a:t>Igienă cibernetică +</a:t>
            </a:r>
          </a:p>
          <a:p>
            <a:pPr marL="0" indent="0">
              <a:buNone/>
            </a:pPr>
            <a:r>
              <a:rPr lang="en-RO" b="1"/>
              <a:t>Conștientizare</a:t>
            </a:r>
          </a:p>
          <a:p>
            <a:pPr lvl="1"/>
            <a:endParaRPr lang="en-RO"/>
          </a:p>
        </p:txBody>
      </p:sp>
      <p:sp>
        <p:nvSpPr>
          <p:cNvPr id="4" name="Footer Placeholder 3">
            <a:extLst>
              <a:ext uri="{FF2B5EF4-FFF2-40B4-BE49-F238E27FC236}">
                <a16:creationId xmlns:a16="http://schemas.microsoft.com/office/drawing/2014/main" id="{D05923A6-B469-7684-B02A-56B612093C71}"/>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F5760EC8-180C-BA5F-31DC-F7F3213FCCFE}"/>
              </a:ext>
            </a:extLst>
          </p:cNvPr>
          <p:cNvSpPr>
            <a:spLocks noGrp="1"/>
          </p:cNvSpPr>
          <p:nvPr>
            <p:ph type="sldNum" sz="quarter" idx="12"/>
          </p:nvPr>
        </p:nvSpPr>
        <p:spPr/>
        <p:txBody>
          <a:bodyPr/>
          <a:lstStyle/>
          <a:p>
            <a:fld id="{7AF095F6-C371-440D-B793-540E1B7A7FB7}" type="slidenum">
              <a:rPr lang="en-US" smtClean="0"/>
              <a:t>54</a:t>
            </a:fld>
            <a:endParaRPr lang="en-US"/>
          </a:p>
        </p:txBody>
      </p:sp>
      <p:pic>
        <p:nvPicPr>
          <p:cNvPr id="9" name="Picture 8" descr="A blue and white logo with a bird and cityscape&#10;&#10;AI-generated content may be incorrect.">
            <a:extLst>
              <a:ext uri="{FF2B5EF4-FFF2-40B4-BE49-F238E27FC236}">
                <a16:creationId xmlns:a16="http://schemas.microsoft.com/office/drawing/2014/main" id="{D8B3013E-D6FB-F940-C297-E4C7F41740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3722" y="838374"/>
            <a:ext cx="1615403" cy="1618095"/>
          </a:xfrm>
          <a:prstGeom prst="rect">
            <a:avLst/>
          </a:prstGeom>
        </p:spPr>
      </p:pic>
      <p:pic>
        <p:nvPicPr>
          <p:cNvPr id="11" name="Picture 10" descr="A screenshot of a cell phone&#10;&#10;AI-generated content may be incorrect.">
            <a:extLst>
              <a:ext uri="{FF2B5EF4-FFF2-40B4-BE49-F238E27FC236}">
                <a16:creationId xmlns:a16="http://schemas.microsoft.com/office/drawing/2014/main" id="{C3C0BA71-89F5-066F-40ED-832FE470D2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1630" y="3373120"/>
            <a:ext cx="7272810" cy="2803842"/>
          </a:xfrm>
          <a:prstGeom prst="rect">
            <a:avLst/>
          </a:prstGeom>
        </p:spPr>
      </p:pic>
    </p:spTree>
    <p:extLst>
      <p:ext uri="{BB962C8B-B14F-4D97-AF65-F5344CB8AC3E}">
        <p14:creationId xmlns:p14="http://schemas.microsoft.com/office/powerpoint/2010/main" val="9544107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6B3F-7E1A-DF5A-A81F-741BB619D335}"/>
              </a:ext>
            </a:extLst>
          </p:cNvPr>
          <p:cNvSpPr>
            <a:spLocks noGrp="1"/>
          </p:cNvSpPr>
          <p:nvPr>
            <p:ph type="title"/>
          </p:nvPr>
        </p:nvSpPr>
        <p:spPr/>
        <p:txBody>
          <a:bodyPr/>
          <a:lstStyle/>
          <a:p>
            <a:r>
              <a:rPr lang="en-RO"/>
              <a:t>CISA VLP</a:t>
            </a:r>
          </a:p>
        </p:txBody>
      </p:sp>
      <p:pic>
        <p:nvPicPr>
          <p:cNvPr id="7" name="Content Placeholder 6">
            <a:extLst>
              <a:ext uri="{FF2B5EF4-FFF2-40B4-BE49-F238E27FC236}">
                <a16:creationId xmlns:a16="http://schemas.microsoft.com/office/drawing/2014/main" id="{4057A462-BF0E-30C3-1781-A5D6D65922BB}"/>
              </a:ext>
            </a:extLst>
          </p:cNvPr>
          <p:cNvPicPr>
            <a:picLocks noGrp="1" noChangeAspect="1"/>
          </p:cNvPicPr>
          <p:nvPr>
            <p:ph idx="1"/>
          </p:nvPr>
        </p:nvPicPr>
        <p:blipFill>
          <a:blip r:embed="rId2"/>
          <a:stretch>
            <a:fillRect/>
          </a:stretch>
        </p:blipFill>
        <p:spPr>
          <a:xfrm>
            <a:off x="2275587" y="1147763"/>
            <a:ext cx="7116951" cy="5029200"/>
          </a:xfrm>
        </p:spPr>
      </p:pic>
      <p:sp>
        <p:nvSpPr>
          <p:cNvPr id="4" name="Footer Placeholder 3">
            <a:extLst>
              <a:ext uri="{FF2B5EF4-FFF2-40B4-BE49-F238E27FC236}">
                <a16:creationId xmlns:a16="http://schemas.microsoft.com/office/drawing/2014/main" id="{0C5B7D1D-D15B-A756-36E9-67B666195F19}"/>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47FB7030-30E3-8884-14C1-73A8BA8556DC}"/>
              </a:ext>
            </a:extLst>
          </p:cNvPr>
          <p:cNvSpPr>
            <a:spLocks noGrp="1"/>
          </p:cNvSpPr>
          <p:nvPr>
            <p:ph type="sldNum" sz="quarter" idx="12"/>
          </p:nvPr>
        </p:nvSpPr>
        <p:spPr/>
        <p:txBody>
          <a:bodyPr/>
          <a:lstStyle/>
          <a:p>
            <a:fld id="{7AF095F6-C371-440D-B793-540E1B7A7FB7}" type="slidenum">
              <a:rPr lang="en-US" smtClean="0"/>
              <a:t>55</a:t>
            </a:fld>
            <a:endParaRPr lang="en-US"/>
          </a:p>
        </p:txBody>
      </p:sp>
    </p:spTree>
    <p:extLst>
      <p:ext uri="{BB962C8B-B14F-4D97-AF65-F5344CB8AC3E}">
        <p14:creationId xmlns:p14="http://schemas.microsoft.com/office/powerpoint/2010/main" val="20527453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39417-8774-457C-7664-0C000B75CFAD}"/>
              </a:ext>
            </a:extLst>
          </p:cNvPr>
          <p:cNvSpPr>
            <a:spLocks noGrp="1"/>
          </p:cNvSpPr>
          <p:nvPr>
            <p:ph type="title"/>
          </p:nvPr>
        </p:nvSpPr>
        <p:spPr/>
        <p:txBody>
          <a:bodyPr/>
          <a:lstStyle/>
          <a:p>
            <a:r>
              <a:rPr lang="en-RO"/>
              <a:t>NERC CIP</a:t>
            </a:r>
          </a:p>
        </p:txBody>
      </p:sp>
      <p:sp>
        <p:nvSpPr>
          <p:cNvPr id="3" name="Content Placeholder 2">
            <a:extLst>
              <a:ext uri="{FF2B5EF4-FFF2-40B4-BE49-F238E27FC236}">
                <a16:creationId xmlns:a16="http://schemas.microsoft.com/office/drawing/2014/main" id="{769AB319-AD07-32A5-F654-5FE8383DFDE2}"/>
              </a:ext>
            </a:extLst>
          </p:cNvPr>
          <p:cNvSpPr>
            <a:spLocks noGrp="1"/>
          </p:cNvSpPr>
          <p:nvPr>
            <p:ph idx="1"/>
          </p:nvPr>
        </p:nvSpPr>
        <p:spPr>
          <a:xfrm>
            <a:off x="575550" y="1147863"/>
            <a:ext cx="10778250" cy="5029099"/>
          </a:xfrm>
        </p:spPr>
        <p:txBody>
          <a:bodyPr/>
          <a:lstStyle/>
          <a:p>
            <a:pPr algn="just"/>
            <a:r>
              <a:rPr lang="en-GB"/>
              <a:t>North American Electric Reliability Corporation Critical Infrastructure Protection</a:t>
            </a:r>
          </a:p>
          <a:p>
            <a:pPr algn="just"/>
            <a:r>
              <a:rPr lang="en-GB"/>
              <a:t>Set de standarde pentru reglementarea, respectarea, monitorizarea și gestionarea aspectelor de Securitate cibernetică în sistemele energetice: </a:t>
            </a:r>
            <a:r>
              <a:rPr lang="en-GB">
                <a:hlinkClick r:id="rId2"/>
              </a:rPr>
              <a:t>https://www.industrialdefender.com/blog/what-is-nerc-cip</a:t>
            </a:r>
            <a:r>
              <a:rPr lang="en-GB"/>
              <a:t> </a:t>
            </a:r>
            <a:endParaRPr lang="en-RO"/>
          </a:p>
        </p:txBody>
      </p:sp>
      <p:sp>
        <p:nvSpPr>
          <p:cNvPr id="4" name="Footer Placeholder 3">
            <a:extLst>
              <a:ext uri="{FF2B5EF4-FFF2-40B4-BE49-F238E27FC236}">
                <a16:creationId xmlns:a16="http://schemas.microsoft.com/office/drawing/2014/main" id="{9B23ECD4-4CA1-7629-66BB-C495F3340DA6}"/>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4414F8E8-28FF-BB0A-CBCE-38B1197B71FB}"/>
              </a:ext>
            </a:extLst>
          </p:cNvPr>
          <p:cNvSpPr>
            <a:spLocks noGrp="1"/>
          </p:cNvSpPr>
          <p:nvPr>
            <p:ph type="sldNum" sz="quarter" idx="12"/>
          </p:nvPr>
        </p:nvSpPr>
        <p:spPr/>
        <p:txBody>
          <a:bodyPr/>
          <a:lstStyle/>
          <a:p>
            <a:fld id="{7AF095F6-C371-440D-B793-540E1B7A7FB7}" type="slidenum">
              <a:rPr lang="en-US" smtClean="0"/>
              <a:t>56</a:t>
            </a:fld>
            <a:endParaRPr lang="en-US"/>
          </a:p>
        </p:txBody>
      </p:sp>
      <p:pic>
        <p:nvPicPr>
          <p:cNvPr id="8" name="Picture 7">
            <a:extLst>
              <a:ext uri="{FF2B5EF4-FFF2-40B4-BE49-F238E27FC236}">
                <a16:creationId xmlns:a16="http://schemas.microsoft.com/office/drawing/2014/main" id="{9B79F71C-396B-79F1-53DB-EB0B6A264746}"/>
              </a:ext>
            </a:extLst>
          </p:cNvPr>
          <p:cNvPicPr>
            <a:picLocks noChangeAspect="1"/>
          </p:cNvPicPr>
          <p:nvPr/>
        </p:nvPicPr>
        <p:blipFill>
          <a:blip r:embed="rId3"/>
          <a:stretch>
            <a:fillRect/>
          </a:stretch>
        </p:blipFill>
        <p:spPr>
          <a:xfrm>
            <a:off x="2209800" y="3533864"/>
            <a:ext cx="7772400" cy="2643098"/>
          </a:xfrm>
          <a:prstGeom prst="rect">
            <a:avLst/>
          </a:prstGeom>
        </p:spPr>
      </p:pic>
    </p:spTree>
    <p:extLst>
      <p:ext uri="{BB962C8B-B14F-4D97-AF65-F5344CB8AC3E}">
        <p14:creationId xmlns:p14="http://schemas.microsoft.com/office/powerpoint/2010/main" val="20711512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D39C7-7E57-FDFD-A51C-D6CE4A22FA20}"/>
              </a:ext>
            </a:extLst>
          </p:cNvPr>
          <p:cNvSpPr>
            <a:spLocks noGrp="1"/>
          </p:cNvSpPr>
          <p:nvPr>
            <p:ph type="title"/>
          </p:nvPr>
        </p:nvSpPr>
        <p:spPr/>
        <p:txBody>
          <a:bodyPr/>
          <a:lstStyle/>
          <a:p>
            <a:r>
              <a:rPr lang="en-RO"/>
              <a:t>National SCADA Test Bed - DoE</a:t>
            </a:r>
          </a:p>
        </p:txBody>
      </p:sp>
      <p:sp>
        <p:nvSpPr>
          <p:cNvPr id="3" name="Content Placeholder 2">
            <a:extLst>
              <a:ext uri="{FF2B5EF4-FFF2-40B4-BE49-F238E27FC236}">
                <a16:creationId xmlns:a16="http://schemas.microsoft.com/office/drawing/2014/main" id="{86384E72-604C-D25B-8036-50A21A5B447C}"/>
              </a:ext>
            </a:extLst>
          </p:cNvPr>
          <p:cNvSpPr>
            <a:spLocks noGrp="1"/>
          </p:cNvSpPr>
          <p:nvPr>
            <p:ph idx="1"/>
          </p:nvPr>
        </p:nvSpPr>
        <p:spPr/>
        <p:txBody>
          <a:bodyPr/>
          <a:lstStyle/>
          <a:p>
            <a:pPr algn="just"/>
            <a:r>
              <a:rPr lang="en-RO"/>
              <a:t>Facilități de testare într-un mediu controlat pentru validarea securității cibernetice și a rezilienței ICS</a:t>
            </a:r>
          </a:p>
          <a:p>
            <a:pPr algn="just"/>
            <a:r>
              <a:rPr lang="en-RO"/>
              <a:t>Concentrat pe securitatea sistemelor de automatizare în energie</a:t>
            </a:r>
          </a:p>
          <a:p>
            <a:pPr algn="just"/>
            <a:r>
              <a:rPr lang="en-RO"/>
              <a:t>Permite partenerilor industriali să își testeze soluțiile</a:t>
            </a:r>
          </a:p>
          <a:p>
            <a:pPr algn="just"/>
            <a:r>
              <a:rPr lang="en-RO"/>
              <a:t>Partenerii de cercetare pot organiza experimente și sesiune de formare </a:t>
            </a:r>
          </a:p>
          <a:p>
            <a:pPr algn="just"/>
            <a:endParaRPr lang="en-RO"/>
          </a:p>
          <a:p>
            <a:pPr algn="just"/>
            <a:r>
              <a:rPr lang="en-RO"/>
              <a:t>Fact sheet: </a:t>
            </a:r>
            <a:r>
              <a:rPr lang="en-GB">
                <a:hlinkClick r:id="rId2"/>
              </a:rPr>
              <a:t>https://www.energy.gov/ceser/articles/national-scada-test-bed-enhancing-control-systems-security-energy-sector-september</a:t>
            </a:r>
            <a:r>
              <a:rPr lang="en-GB"/>
              <a:t> </a:t>
            </a:r>
            <a:endParaRPr lang="en-RO"/>
          </a:p>
        </p:txBody>
      </p:sp>
      <p:sp>
        <p:nvSpPr>
          <p:cNvPr id="4" name="Footer Placeholder 3">
            <a:extLst>
              <a:ext uri="{FF2B5EF4-FFF2-40B4-BE49-F238E27FC236}">
                <a16:creationId xmlns:a16="http://schemas.microsoft.com/office/drawing/2014/main" id="{6859830B-5340-931F-3BD8-59E2944E2F86}"/>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E02931CE-1DE4-8779-421F-D97C68EE394B}"/>
              </a:ext>
            </a:extLst>
          </p:cNvPr>
          <p:cNvSpPr>
            <a:spLocks noGrp="1"/>
          </p:cNvSpPr>
          <p:nvPr>
            <p:ph type="sldNum" sz="quarter" idx="12"/>
          </p:nvPr>
        </p:nvSpPr>
        <p:spPr/>
        <p:txBody>
          <a:bodyPr/>
          <a:lstStyle/>
          <a:p>
            <a:fld id="{7AF095F6-C371-440D-B793-540E1B7A7FB7}" type="slidenum">
              <a:rPr lang="en-US" smtClean="0"/>
              <a:t>57</a:t>
            </a:fld>
            <a:endParaRPr lang="en-US"/>
          </a:p>
        </p:txBody>
      </p:sp>
    </p:spTree>
    <p:extLst>
      <p:ext uri="{BB962C8B-B14F-4D97-AF65-F5344CB8AC3E}">
        <p14:creationId xmlns:p14="http://schemas.microsoft.com/office/powerpoint/2010/main" val="2503586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352B-7963-E29E-C901-69A2FB3E2A31}"/>
              </a:ext>
            </a:extLst>
          </p:cNvPr>
          <p:cNvSpPr>
            <a:spLocks noGrp="1"/>
          </p:cNvSpPr>
          <p:nvPr>
            <p:ph type="title"/>
          </p:nvPr>
        </p:nvSpPr>
        <p:spPr/>
        <p:txBody>
          <a:bodyPr/>
          <a:lstStyle/>
          <a:p>
            <a:r>
              <a:rPr lang="en-RO"/>
              <a:t>Etape atac cibernetic</a:t>
            </a:r>
          </a:p>
        </p:txBody>
      </p:sp>
      <p:pic>
        <p:nvPicPr>
          <p:cNvPr id="7" name="Content Placeholder 6" descr="A diagram of a computer network&#10;&#10;AI-generated content may be incorrect.">
            <a:extLst>
              <a:ext uri="{FF2B5EF4-FFF2-40B4-BE49-F238E27FC236}">
                <a16:creationId xmlns:a16="http://schemas.microsoft.com/office/drawing/2014/main" id="{0C7B48BF-DFDB-6279-5C25-5769EFDF3E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4993" y="1129902"/>
            <a:ext cx="8642013" cy="5029200"/>
          </a:xfrm>
        </p:spPr>
      </p:pic>
      <p:sp>
        <p:nvSpPr>
          <p:cNvPr id="4" name="Footer Placeholder 3">
            <a:extLst>
              <a:ext uri="{FF2B5EF4-FFF2-40B4-BE49-F238E27FC236}">
                <a16:creationId xmlns:a16="http://schemas.microsoft.com/office/drawing/2014/main" id="{EB11A246-9B63-3083-A0AF-06B0A79C3EA7}"/>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205C3DEB-CE0D-54F9-EC47-2C8A194E6E60}"/>
              </a:ext>
            </a:extLst>
          </p:cNvPr>
          <p:cNvSpPr>
            <a:spLocks noGrp="1"/>
          </p:cNvSpPr>
          <p:nvPr>
            <p:ph type="sldNum" sz="quarter" idx="12"/>
          </p:nvPr>
        </p:nvSpPr>
        <p:spPr/>
        <p:txBody>
          <a:bodyPr/>
          <a:lstStyle/>
          <a:p>
            <a:fld id="{7AF095F6-C371-440D-B793-540E1B7A7FB7}" type="slidenum">
              <a:rPr lang="en-US" smtClean="0"/>
              <a:t>58</a:t>
            </a:fld>
            <a:endParaRPr lang="en-US"/>
          </a:p>
        </p:txBody>
      </p:sp>
    </p:spTree>
    <p:extLst>
      <p:ext uri="{BB962C8B-B14F-4D97-AF65-F5344CB8AC3E}">
        <p14:creationId xmlns:p14="http://schemas.microsoft.com/office/powerpoint/2010/main" val="38314430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5CD33-CBA7-FBE4-D6E2-72B60606A0A3}"/>
              </a:ext>
            </a:extLst>
          </p:cNvPr>
          <p:cNvSpPr>
            <a:spLocks noGrp="1"/>
          </p:cNvSpPr>
          <p:nvPr>
            <p:ph type="title"/>
          </p:nvPr>
        </p:nvSpPr>
        <p:spPr/>
        <p:txBody>
          <a:bodyPr/>
          <a:lstStyle/>
          <a:p>
            <a:r>
              <a:rPr lang="en-RO"/>
              <a:t>NIST Cybersecurity Framework 2.0</a:t>
            </a:r>
          </a:p>
        </p:txBody>
      </p:sp>
      <p:pic>
        <p:nvPicPr>
          <p:cNvPr id="7" name="Content Placeholder 6" descr="A circular chart with text and a circular chart&#10;&#10;AI-generated content may be incorrect.">
            <a:extLst>
              <a:ext uri="{FF2B5EF4-FFF2-40B4-BE49-F238E27FC236}">
                <a16:creationId xmlns:a16="http://schemas.microsoft.com/office/drawing/2014/main" id="{382520D4-40EF-8FB4-B02D-CC01CAC66C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959" y="1046132"/>
            <a:ext cx="9692081" cy="5196741"/>
          </a:xfrm>
        </p:spPr>
      </p:pic>
      <p:sp>
        <p:nvSpPr>
          <p:cNvPr id="4" name="Footer Placeholder 3">
            <a:extLst>
              <a:ext uri="{FF2B5EF4-FFF2-40B4-BE49-F238E27FC236}">
                <a16:creationId xmlns:a16="http://schemas.microsoft.com/office/drawing/2014/main" id="{CA328238-916C-1A6E-E7A3-083BCF0641F9}"/>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D09743A5-5FD0-C819-ED75-C994821EDDB6}"/>
              </a:ext>
            </a:extLst>
          </p:cNvPr>
          <p:cNvSpPr>
            <a:spLocks noGrp="1"/>
          </p:cNvSpPr>
          <p:nvPr>
            <p:ph type="sldNum" sz="quarter" idx="12"/>
          </p:nvPr>
        </p:nvSpPr>
        <p:spPr/>
        <p:txBody>
          <a:bodyPr/>
          <a:lstStyle/>
          <a:p>
            <a:fld id="{7AF095F6-C371-440D-B793-540E1B7A7FB7}" type="slidenum">
              <a:rPr lang="en-US" smtClean="0"/>
              <a:t>59</a:t>
            </a:fld>
            <a:endParaRPr lang="en-US"/>
          </a:p>
        </p:txBody>
      </p:sp>
    </p:spTree>
    <p:extLst>
      <p:ext uri="{BB962C8B-B14F-4D97-AF65-F5344CB8AC3E}">
        <p14:creationId xmlns:p14="http://schemas.microsoft.com/office/powerpoint/2010/main" val="914421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7F3C3-29BA-C755-1B1B-D174BF458E1B}"/>
              </a:ext>
            </a:extLst>
          </p:cNvPr>
          <p:cNvSpPr>
            <a:spLocks noGrp="1"/>
          </p:cNvSpPr>
          <p:nvPr>
            <p:ph type="title"/>
          </p:nvPr>
        </p:nvSpPr>
        <p:spPr/>
        <p:txBody>
          <a:bodyPr>
            <a:normAutofit/>
          </a:bodyPr>
          <a:lstStyle/>
          <a:p>
            <a:r>
              <a:rPr lang="en-RO" sz="4000"/>
              <a:t>Atacuri cibernetice – Black Energy (2015)</a:t>
            </a:r>
          </a:p>
        </p:txBody>
      </p:sp>
      <p:sp>
        <p:nvSpPr>
          <p:cNvPr id="4" name="Footer Placeholder 3">
            <a:extLst>
              <a:ext uri="{FF2B5EF4-FFF2-40B4-BE49-F238E27FC236}">
                <a16:creationId xmlns:a16="http://schemas.microsoft.com/office/drawing/2014/main" id="{FD90D8AA-26D4-A97A-C735-63CF28432FFA}"/>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6AB8FAE8-2745-F5AA-21ED-DD8EF8A7FB42}"/>
              </a:ext>
            </a:extLst>
          </p:cNvPr>
          <p:cNvSpPr>
            <a:spLocks noGrp="1"/>
          </p:cNvSpPr>
          <p:nvPr>
            <p:ph type="sldNum" sz="quarter" idx="12"/>
          </p:nvPr>
        </p:nvSpPr>
        <p:spPr/>
        <p:txBody>
          <a:bodyPr/>
          <a:lstStyle/>
          <a:p>
            <a:fld id="{7AF095F6-C371-440D-B793-540E1B7A7FB7}" type="slidenum">
              <a:rPr lang="en-US" smtClean="0"/>
              <a:t>6</a:t>
            </a:fld>
            <a:endParaRPr lang="en-US"/>
          </a:p>
        </p:txBody>
      </p:sp>
      <p:pic>
        <p:nvPicPr>
          <p:cNvPr id="6" name="Content Placeholder 8">
            <a:extLst>
              <a:ext uri="{FF2B5EF4-FFF2-40B4-BE49-F238E27FC236}">
                <a16:creationId xmlns:a16="http://schemas.microsoft.com/office/drawing/2014/main" id="{F4C9CF63-5ABF-39BB-DD89-862B7CEC9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40" y="4468365"/>
            <a:ext cx="8125410" cy="1669703"/>
          </a:xfrm>
          <a:prstGeom prst="rect">
            <a:avLst/>
          </a:prstGeom>
        </p:spPr>
      </p:pic>
      <p:pic>
        <p:nvPicPr>
          <p:cNvPr id="7" name="Content Placeholder 8">
            <a:extLst>
              <a:ext uri="{FF2B5EF4-FFF2-40B4-BE49-F238E27FC236}">
                <a16:creationId xmlns:a16="http://schemas.microsoft.com/office/drawing/2014/main" id="{60480E0E-0D98-FDB5-7923-BFC9A838DDC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40739" y="2261204"/>
            <a:ext cx="8584032" cy="1058304"/>
          </a:xfrm>
        </p:spPr>
      </p:pic>
      <p:pic>
        <p:nvPicPr>
          <p:cNvPr id="8" name="Content Placeholder 10">
            <a:extLst>
              <a:ext uri="{FF2B5EF4-FFF2-40B4-BE49-F238E27FC236}">
                <a16:creationId xmlns:a16="http://schemas.microsoft.com/office/drawing/2014/main" id="{31A74BC3-8747-1A3D-6B61-F6D61C8FD6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040" y="3470480"/>
            <a:ext cx="6858161" cy="621210"/>
          </a:xfrm>
          <a:prstGeom prst="rect">
            <a:avLst/>
          </a:prstGeom>
        </p:spPr>
      </p:pic>
      <p:pic>
        <p:nvPicPr>
          <p:cNvPr id="9" name="Content Placeholder 16">
            <a:extLst>
              <a:ext uri="{FF2B5EF4-FFF2-40B4-BE49-F238E27FC236}">
                <a16:creationId xmlns:a16="http://schemas.microsoft.com/office/drawing/2014/main" id="{8B67AB0B-D513-463A-85E8-6B7E0AE5C3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7207" y="4215667"/>
            <a:ext cx="8324217" cy="621210"/>
          </a:xfrm>
          <a:prstGeom prst="rect">
            <a:avLst/>
          </a:prstGeom>
        </p:spPr>
      </p:pic>
      <p:pic>
        <p:nvPicPr>
          <p:cNvPr id="10" name="Picture 9">
            <a:extLst>
              <a:ext uri="{FF2B5EF4-FFF2-40B4-BE49-F238E27FC236}">
                <a16:creationId xmlns:a16="http://schemas.microsoft.com/office/drawing/2014/main" id="{08810882-A862-09DF-0317-C1E7A15E4F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903" y="1110985"/>
            <a:ext cx="10187521" cy="1058304"/>
          </a:xfrm>
          <a:prstGeom prst="rect">
            <a:avLst/>
          </a:prstGeom>
        </p:spPr>
      </p:pic>
    </p:spTree>
    <p:extLst>
      <p:ext uri="{BB962C8B-B14F-4D97-AF65-F5344CB8AC3E}">
        <p14:creationId xmlns:p14="http://schemas.microsoft.com/office/powerpoint/2010/main" val="12263676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E03C-8625-44C0-4928-9F9E4CB4E150}"/>
              </a:ext>
            </a:extLst>
          </p:cNvPr>
          <p:cNvSpPr>
            <a:spLocks noGrp="1"/>
          </p:cNvSpPr>
          <p:nvPr>
            <p:ph type="title"/>
          </p:nvPr>
        </p:nvSpPr>
        <p:spPr/>
        <p:txBody>
          <a:bodyPr/>
          <a:lstStyle/>
          <a:p>
            <a:r>
              <a:rPr lang="en-RO"/>
              <a:t>Zero Trust</a:t>
            </a:r>
          </a:p>
        </p:txBody>
      </p:sp>
      <p:sp>
        <p:nvSpPr>
          <p:cNvPr id="3" name="Content Placeholder 2">
            <a:extLst>
              <a:ext uri="{FF2B5EF4-FFF2-40B4-BE49-F238E27FC236}">
                <a16:creationId xmlns:a16="http://schemas.microsoft.com/office/drawing/2014/main" id="{69223E12-1B05-67E8-9356-493A5FD435B1}"/>
              </a:ext>
            </a:extLst>
          </p:cNvPr>
          <p:cNvSpPr>
            <a:spLocks noGrp="1"/>
          </p:cNvSpPr>
          <p:nvPr>
            <p:ph idx="1"/>
          </p:nvPr>
        </p:nvSpPr>
        <p:spPr/>
        <p:txBody>
          <a:bodyPr/>
          <a:lstStyle/>
          <a:p>
            <a:pPr algn="just"/>
            <a:r>
              <a:rPr lang="en-GB" b="1"/>
              <a:t>Zero Trust </a:t>
            </a:r>
            <a:r>
              <a:rPr lang="en-GB"/>
              <a:t>este un cadru de securitate care necesită ca toți utilizatorii, fie din interiorul sau din afara rețelei organizației, să fie autentificați, autorizați și validați continuu pentru configurarea și poziția de securitate înainte de a li se acorda sau de a păstra accesul la aplicații și date</a:t>
            </a:r>
            <a:endParaRPr lang="en-RO"/>
          </a:p>
        </p:txBody>
      </p:sp>
      <p:sp>
        <p:nvSpPr>
          <p:cNvPr id="4" name="Footer Placeholder 3">
            <a:extLst>
              <a:ext uri="{FF2B5EF4-FFF2-40B4-BE49-F238E27FC236}">
                <a16:creationId xmlns:a16="http://schemas.microsoft.com/office/drawing/2014/main" id="{DB6D0B85-F3AC-CE35-C6BF-92FF33E8AD30}"/>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7BAD0967-FA9E-CE4F-E955-4DC1BC2162AC}"/>
              </a:ext>
            </a:extLst>
          </p:cNvPr>
          <p:cNvSpPr>
            <a:spLocks noGrp="1"/>
          </p:cNvSpPr>
          <p:nvPr>
            <p:ph type="sldNum" sz="quarter" idx="12"/>
          </p:nvPr>
        </p:nvSpPr>
        <p:spPr/>
        <p:txBody>
          <a:bodyPr/>
          <a:lstStyle/>
          <a:p>
            <a:fld id="{7AF095F6-C371-440D-B793-540E1B7A7FB7}" type="slidenum">
              <a:rPr lang="en-US" smtClean="0"/>
              <a:t>60</a:t>
            </a:fld>
            <a:endParaRPr lang="en-US"/>
          </a:p>
        </p:txBody>
      </p:sp>
      <p:pic>
        <p:nvPicPr>
          <p:cNvPr id="6" name="Picture 5">
            <a:extLst>
              <a:ext uri="{FF2B5EF4-FFF2-40B4-BE49-F238E27FC236}">
                <a16:creationId xmlns:a16="http://schemas.microsoft.com/office/drawing/2014/main" id="{47DEEBC8-3FBE-127C-AC41-92C9EF708165}"/>
              </a:ext>
            </a:extLst>
          </p:cNvPr>
          <p:cNvPicPr>
            <a:picLocks noChangeAspect="1"/>
          </p:cNvPicPr>
          <p:nvPr/>
        </p:nvPicPr>
        <p:blipFill>
          <a:blip r:embed="rId2"/>
          <a:stretch>
            <a:fillRect/>
          </a:stretch>
        </p:blipFill>
        <p:spPr>
          <a:xfrm>
            <a:off x="2509751" y="3172450"/>
            <a:ext cx="7172498" cy="3004512"/>
          </a:xfrm>
          <a:prstGeom prst="rect">
            <a:avLst/>
          </a:prstGeom>
        </p:spPr>
      </p:pic>
    </p:spTree>
    <p:extLst>
      <p:ext uri="{BB962C8B-B14F-4D97-AF65-F5344CB8AC3E}">
        <p14:creationId xmlns:p14="http://schemas.microsoft.com/office/powerpoint/2010/main" val="3134734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B4474-C106-2662-E28B-D121DDD45D19}"/>
              </a:ext>
            </a:extLst>
          </p:cNvPr>
          <p:cNvSpPr>
            <a:spLocks noGrp="1"/>
          </p:cNvSpPr>
          <p:nvPr>
            <p:ph type="title"/>
          </p:nvPr>
        </p:nvSpPr>
        <p:spPr/>
        <p:txBody>
          <a:bodyPr/>
          <a:lstStyle/>
          <a:p>
            <a:r>
              <a:rPr lang="en-RO"/>
              <a:t>Ghidul NIST 800-82r3</a:t>
            </a:r>
          </a:p>
        </p:txBody>
      </p:sp>
      <p:sp>
        <p:nvSpPr>
          <p:cNvPr id="4" name="Footer Placeholder 3">
            <a:extLst>
              <a:ext uri="{FF2B5EF4-FFF2-40B4-BE49-F238E27FC236}">
                <a16:creationId xmlns:a16="http://schemas.microsoft.com/office/drawing/2014/main" id="{CB022A0D-6B34-D174-9BCC-0BC068874220}"/>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301707EB-67C6-F42A-9B63-E04C21025121}"/>
              </a:ext>
            </a:extLst>
          </p:cNvPr>
          <p:cNvSpPr>
            <a:spLocks noGrp="1"/>
          </p:cNvSpPr>
          <p:nvPr>
            <p:ph type="sldNum" sz="quarter" idx="12"/>
          </p:nvPr>
        </p:nvSpPr>
        <p:spPr/>
        <p:txBody>
          <a:bodyPr/>
          <a:lstStyle/>
          <a:p>
            <a:fld id="{7AF095F6-C371-440D-B793-540E1B7A7FB7}" type="slidenum">
              <a:rPr lang="en-US" smtClean="0"/>
              <a:t>61</a:t>
            </a:fld>
            <a:endParaRPr lang="en-US"/>
          </a:p>
        </p:txBody>
      </p:sp>
      <p:pic>
        <p:nvPicPr>
          <p:cNvPr id="6" name="Picture 5">
            <a:extLst>
              <a:ext uri="{FF2B5EF4-FFF2-40B4-BE49-F238E27FC236}">
                <a16:creationId xmlns:a16="http://schemas.microsoft.com/office/drawing/2014/main" id="{0F151EA3-4092-4D12-D463-EA572FBAC64F}"/>
              </a:ext>
            </a:extLst>
          </p:cNvPr>
          <p:cNvPicPr>
            <a:picLocks noChangeAspect="1"/>
          </p:cNvPicPr>
          <p:nvPr/>
        </p:nvPicPr>
        <p:blipFill>
          <a:blip r:embed="rId2"/>
          <a:stretch>
            <a:fillRect/>
          </a:stretch>
        </p:blipFill>
        <p:spPr>
          <a:xfrm>
            <a:off x="8817428" y="1147863"/>
            <a:ext cx="3332082" cy="4387362"/>
          </a:xfrm>
          <a:prstGeom prst="rect">
            <a:avLst/>
          </a:prstGeom>
          <a:ln>
            <a:solidFill>
              <a:schemeClr val="tx1"/>
            </a:solidFill>
          </a:ln>
        </p:spPr>
      </p:pic>
      <p:pic>
        <p:nvPicPr>
          <p:cNvPr id="8" name="Picture 7" descr="A diagram of different types of machines&#10;&#10;AI-generated content may be incorrect.">
            <a:extLst>
              <a:ext uri="{FF2B5EF4-FFF2-40B4-BE49-F238E27FC236}">
                <a16:creationId xmlns:a16="http://schemas.microsoft.com/office/drawing/2014/main" id="{0C2E248C-E422-15CA-17D9-FDA84E959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0345" y="3177688"/>
            <a:ext cx="2364323" cy="2157445"/>
          </a:xfrm>
          <a:prstGeom prst="rect">
            <a:avLst/>
          </a:prstGeom>
        </p:spPr>
      </p:pic>
      <p:sp>
        <p:nvSpPr>
          <p:cNvPr id="3" name="Content Placeholder 2">
            <a:extLst>
              <a:ext uri="{FF2B5EF4-FFF2-40B4-BE49-F238E27FC236}">
                <a16:creationId xmlns:a16="http://schemas.microsoft.com/office/drawing/2014/main" id="{5B0ED54F-0244-83BF-4CDE-085F25B29960}"/>
              </a:ext>
            </a:extLst>
          </p:cNvPr>
          <p:cNvSpPr>
            <a:spLocks noGrp="1"/>
          </p:cNvSpPr>
          <p:nvPr>
            <p:ph idx="1"/>
          </p:nvPr>
        </p:nvSpPr>
        <p:spPr>
          <a:xfrm>
            <a:off x="575549" y="1147863"/>
            <a:ext cx="8241879" cy="5029099"/>
          </a:xfrm>
        </p:spPr>
        <p:txBody>
          <a:bodyPr/>
          <a:lstStyle/>
          <a:p>
            <a:r>
              <a:rPr lang="en-RO"/>
              <a:t>NIST Guide to Operational Technology (OT) Security</a:t>
            </a:r>
            <a:br>
              <a:rPr lang="en-RO"/>
            </a:br>
            <a:r>
              <a:rPr lang="en-RO" sz="2000"/>
              <a:t>Disponibil on-line: </a:t>
            </a:r>
            <a:r>
              <a:rPr lang="en-GB" sz="2000">
                <a:hlinkClick r:id="rId4"/>
              </a:rPr>
              <a:t>https://csrc.nist.gov/pubs/sp/800/82/r3/final</a:t>
            </a:r>
            <a:r>
              <a:rPr lang="en-RO" sz="2000"/>
              <a:t> </a:t>
            </a:r>
          </a:p>
          <a:p>
            <a:pPr algn="just"/>
            <a:endParaRPr lang="en-RO"/>
          </a:p>
          <a:p>
            <a:pPr algn="just"/>
            <a:r>
              <a:rPr lang="en-RO"/>
              <a:t>Acoperă următoarele tematici:</a:t>
            </a:r>
          </a:p>
          <a:p>
            <a:pPr lvl="1"/>
            <a:r>
              <a:rPr lang="en-RO"/>
              <a:t>Bune practici pentru securizarea OT considerând caracteristicile specifice de performanță, fiabilitate și siguranță în operare</a:t>
            </a:r>
          </a:p>
          <a:p>
            <a:pPr lvl="1" algn="just"/>
            <a:r>
              <a:rPr lang="en-RO"/>
              <a:t>Prezentarea topologiilor tipice de sisteme OT</a:t>
            </a:r>
          </a:p>
          <a:p>
            <a:pPr lvl="1" algn="just"/>
            <a:r>
              <a:rPr lang="en-RO"/>
              <a:t>Identificarea amenințărilor și vulnerabilităților</a:t>
            </a:r>
          </a:p>
          <a:p>
            <a:pPr lvl="1"/>
            <a:r>
              <a:rPr lang="en-RO"/>
              <a:t>Contra-măsuri de securitate pentru reducerea   riscurilor</a:t>
            </a:r>
          </a:p>
          <a:p>
            <a:r>
              <a:rPr lang="en-RO"/>
              <a:t>I</a:t>
            </a:r>
            <a:r>
              <a:rPr lang="en-GB"/>
              <a:t>CS este un subset al OT</a:t>
            </a:r>
            <a:endParaRPr lang="en-RO"/>
          </a:p>
        </p:txBody>
      </p:sp>
    </p:spTree>
    <p:extLst>
      <p:ext uri="{BB962C8B-B14F-4D97-AF65-F5344CB8AC3E}">
        <p14:creationId xmlns:p14="http://schemas.microsoft.com/office/powerpoint/2010/main" val="40782723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84E5B-D3A5-54E2-7E76-CCF7637BAF36}"/>
              </a:ext>
            </a:extLst>
          </p:cNvPr>
          <p:cNvSpPr>
            <a:spLocks noGrp="1"/>
          </p:cNvSpPr>
          <p:nvPr>
            <p:ph type="title"/>
          </p:nvPr>
        </p:nvSpPr>
        <p:spPr/>
        <p:txBody>
          <a:bodyPr/>
          <a:lstStyle/>
          <a:p>
            <a:r>
              <a:rPr lang="en-RO"/>
              <a:t>Tipuri de incidente OT</a:t>
            </a:r>
          </a:p>
        </p:txBody>
      </p:sp>
      <p:sp>
        <p:nvSpPr>
          <p:cNvPr id="3" name="Content Placeholder 2">
            <a:extLst>
              <a:ext uri="{FF2B5EF4-FFF2-40B4-BE49-F238E27FC236}">
                <a16:creationId xmlns:a16="http://schemas.microsoft.com/office/drawing/2014/main" id="{0BA4CD6C-BF9D-AE70-0C5E-8C9ED2DA381C}"/>
              </a:ext>
            </a:extLst>
          </p:cNvPr>
          <p:cNvSpPr>
            <a:spLocks noGrp="1"/>
          </p:cNvSpPr>
          <p:nvPr>
            <p:ph idx="1"/>
          </p:nvPr>
        </p:nvSpPr>
        <p:spPr>
          <a:xfrm>
            <a:off x="575549" y="1147863"/>
            <a:ext cx="10994409" cy="5029099"/>
          </a:xfrm>
        </p:spPr>
        <p:txBody>
          <a:bodyPr>
            <a:normAutofit fontScale="92500" lnSpcReduction="10000"/>
          </a:bodyPr>
          <a:lstStyle/>
          <a:p>
            <a:pPr algn="just"/>
            <a:r>
              <a:rPr lang="en-RO"/>
              <a:t>Fluxul de infomații prin rețelele OT este blocat sau întârziat cu posibil impact asupra operării: pierderea vizbilității și pierderea controlului</a:t>
            </a:r>
          </a:p>
          <a:p>
            <a:pPr algn="just"/>
            <a:r>
              <a:rPr lang="en-RO"/>
              <a:t>Modificări neautorizate ale instrucțiunilor, comenzilor sau pragurilor de alarmă care pot distruge, dezactiva sau opri echipamentele, punând în pericol viața umană și mediul înconjurător</a:t>
            </a:r>
          </a:p>
          <a:p>
            <a:pPr algn="just"/>
            <a:r>
              <a:rPr lang="en-RO"/>
              <a:t>Informații incorecte transmise operatorilor, fie pentru a obfusca modificările neautorizare, fie pentru a provoca acțiuni nepotrivite cu efecte negative</a:t>
            </a:r>
          </a:p>
          <a:p>
            <a:pPr algn="just"/>
            <a:r>
              <a:rPr lang="en-RO"/>
              <a:t>Modificarea software-ului sau a setărilor de configurare sau infectarea cu malware OT</a:t>
            </a:r>
          </a:p>
          <a:p>
            <a:pPr algn="just"/>
            <a:r>
              <a:rPr lang="en-RO"/>
              <a:t>Interferența cu buna funcționare a sistemelor de protecție a echipamentelor care cauzează daune semnificative</a:t>
            </a:r>
          </a:p>
          <a:p>
            <a:pPr algn="just"/>
            <a:r>
              <a:rPr lang="en-RO"/>
              <a:t>Interferența cu sistemele safety care poate pune în pericol viața umană</a:t>
            </a:r>
          </a:p>
        </p:txBody>
      </p:sp>
      <p:sp>
        <p:nvSpPr>
          <p:cNvPr id="4" name="Footer Placeholder 3">
            <a:extLst>
              <a:ext uri="{FF2B5EF4-FFF2-40B4-BE49-F238E27FC236}">
                <a16:creationId xmlns:a16="http://schemas.microsoft.com/office/drawing/2014/main" id="{1CFBA24F-507E-2B0A-2B98-B55D090BD416}"/>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9A388E86-DCAA-3A8A-3B31-19844425B770}"/>
              </a:ext>
            </a:extLst>
          </p:cNvPr>
          <p:cNvSpPr>
            <a:spLocks noGrp="1"/>
          </p:cNvSpPr>
          <p:nvPr>
            <p:ph type="sldNum" sz="quarter" idx="12"/>
          </p:nvPr>
        </p:nvSpPr>
        <p:spPr/>
        <p:txBody>
          <a:bodyPr/>
          <a:lstStyle/>
          <a:p>
            <a:fld id="{7AF095F6-C371-440D-B793-540E1B7A7FB7}" type="slidenum">
              <a:rPr lang="en-US" smtClean="0"/>
              <a:t>62</a:t>
            </a:fld>
            <a:endParaRPr lang="en-US"/>
          </a:p>
        </p:txBody>
      </p:sp>
    </p:spTree>
    <p:extLst>
      <p:ext uri="{BB962C8B-B14F-4D97-AF65-F5344CB8AC3E}">
        <p14:creationId xmlns:p14="http://schemas.microsoft.com/office/powerpoint/2010/main" val="37896600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AC91-45F0-1181-174F-9764841F675C}"/>
              </a:ext>
            </a:extLst>
          </p:cNvPr>
          <p:cNvSpPr>
            <a:spLocks noGrp="1"/>
          </p:cNvSpPr>
          <p:nvPr>
            <p:ph type="title"/>
          </p:nvPr>
        </p:nvSpPr>
        <p:spPr/>
        <p:txBody>
          <a:bodyPr/>
          <a:lstStyle/>
          <a:p>
            <a:r>
              <a:rPr lang="en-RO"/>
              <a:t>Obiectivele securității OT</a:t>
            </a:r>
          </a:p>
        </p:txBody>
      </p:sp>
      <p:sp>
        <p:nvSpPr>
          <p:cNvPr id="3" name="Content Placeholder 2">
            <a:extLst>
              <a:ext uri="{FF2B5EF4-FFF2-40B4-BE49-F238E27FC236}">
                <a16:creationId xmlns:a16="http://schemas.microsoft.com/office/drawing/2014/main" id="{1A0DF04F-1A0A-C372-29A3-F88B336AFA15}"/>
              </a:ext>
            </a:extLst>
          </p:cNvPr>
          <p:cNvSpPr>
            <a:spLocks noGrp="1"/>
          </p:cNvSpPr>
          <p:nvPr>
            <p:ph idx="1"/>
          </p:nvPr>
        </p:nvSpPr>
        <p:spPr>
          <a:xfrm>
            <a:off x="575550" y="1147863"/>
            <a:ext cx="10667838" cy="5029099"/>
          </a:xfrm>
        </p:spPr>
        <p:txBody>
          <a:bodyPr/>
          <a:lstStyle/>
          <a:p>
            <a:r>
              <a:rPr lang="en-RO"/>
              <a:t>Restricționarea accesului logic la rețeaua OT, la activitatea de rețea și la sistemele OT</a:t>
            </a:r>
          </a:p>
          <a:p>
            <a:r>
              <a:rPr lang="en-RO"/>
              <a:t>Restricționarea accesului fizic la echipamentele și rețeaua OT</a:t>
            </a:r>
          </a:p>
          <a:p>
            <a:r>
              <a:rPr lang="en-RO"/>
              <a:t>Protejarea la exploatare a componentelor OT individuale</a:t>
            </a:r>
          </a:p>
          <a:p>
            <a:r>
              <a:rPr lang="en-RO"/>
              <a:t>Restricționarea modificării neautorizate a datelor</a:t>
            </a:r>
          </a:p>
          <a:p>
            <a:r>
              <a:rPr lang="en-RO"/>
              <a:t>Detectarea evenimentelor și incidentelor de securitate cibernetică</a:t>
            </a:r>
          </a:p>
          <a:p>
            <a:r>
              <a:rPr lang="en-RO"/>
              <a:t>Menținerea funcționalităților în condiții adverse</a:t>
            </a:r>
          </a:p>
          <a:p>
            <a:r>
              <a:rPr lang="en-RO"/>
              <a:t>Restaurarea și recuperarea sistemului după un incident</a:t>
            </a:r>
          </a:p>
        </p:txBody>
      </p:sp>
      <p:sp>
        <p:nvSpPr>
          <p:cNvPr id="4" name="Footer Placeholder 3">
            <a:extLst>
              <a:ext uri="{FF2B5EF4-FFF2-40B4-BE49-F238E27FC236}">
                <a16:creationId xmlns:a16="http://schemas.microsoft.com/office/drawing/2014/main" id="{37F5DA3A-10CC-5655-973A-E082D0F4D228}"/>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129EBD0E-06B1-426D-CA00-CCCD3EEE6DDD}"/>
              </a:ext>
            </a:extLst>
          </p:cNvPr>
          <p:cNvSpPr>
            <a:spLocks noGrp="1"/>
          </p:cNvSpPr>
          <p:nvPr>
            <p:ph type="sldNum" sz="quarter" idx="12"/>
          </p:nvPr>
        </p:nvSpPr>
        <p:spPr/>
        <p:txBody>
          <a:bodyPr/>
          <a:lstStyle/>
          <a:p>
            <a:fld id="{7AF095F6-C371-440D-B793-540E1B7A7FB7}" type="slidenum">
              <a:rPr lang="en-US" smtClean="0"/>
              <a:t>63</a:t>
            </a:fld>
            <a:endParaRPr lang="en-US"/>
          </a:p>
        </p:txBody>
      </p:sp>
    </p:spTree>
    <p:extLst>
      <p:ext uri="{BB962C8B-B14F-4D97-AF65-F5344CB8AC3E}">
        <p14:creationId xmlns:p14="http://schemas.microsoft.com/office/powerpoint/2010/main" val="28305973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BB2B-0B14-34EF-75AB-D51A7DC40A84}"/>
              </a:ext>
            </a:extLst>
          </p:cNvPr>
          <p:cNvSpPr>
            <a:spLocks noGrp="1"/>
          </p:cNvSpPr>
          <p:nvPr>
            <p:ph type="title"/>
          </p:nvPr>
        </p:nvSpPr>
        <p:spPr/>
        <p:txBody>
          <a:bodyPr/>
          <a:lstStyle/>
          <a:p>
            <a:r>
              <a:rPr lang="en-RO"/>
              <a:t>Structura unui sistem OT</a:t>
            </a:r>
          </a:p>
        </p:txBody>
      </p:sp>
      <p:sp>
        <p:nvSpPr>
          <p:cNvPr id="4" name="Footer Placeholder 3">
            <a:extLst>
              <a:ext uri="{FF2B5EF4-FFF2-40B4-BE49-F238E27FC236}">
                <a16:creationId xmlns:a16="http://schemas.microsoft.com/office/drawing/2014/main" id="{28FDF20D-B844-D234-4E71-016002B6390D}"/>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FDDF19A8-2361-87D5-8EA4-04E6A933D3F7}"/>
              </a:ext>
            </a:extLst>
          </p:cNvPr>
          <p:cNvSpPr>
            <a:spLocks noGrp="1"/>
          </p:cNvSpPr>
          <p:nvPr>
            <p:ph type="sldNum" sz="quarter" idx="12"/>
          </p:nvPr>
        </p:nvSpPr>
        <p:spPr/>
        <p:txBody>
          <a:bodyPr/>
          <a:lstStyle/>
          <a:p>
            <a:fld id="{7AF095F6-C371-440D-B793-540E1B7A7FB7}" type="slidenum">
              <a:rPr lang="en-US" smtClean="0"/>
              <a:t>64</a:t>
            </a:fld>
            <a:endParaRPr lang="en-US"/>
          </a:p>
        </p:txBody>
      </p:sp>
      <p:pic>
        <p:nvPicPr>
          <p:cNvPr id="6" name="Picture 5">
            <a:extLst>
              <a:ext uri="{FF2B5EF4-FFF2-40B4-BE49-F238E27FC236}">
                <a16:creationId xmlns:a16="http://schemas.microsoft.com/office/drawing/2014/main" id="{729EE718-6EEF-E6E2-38AD-BF791DEFA4F8}"/>
              </a:ext>
            </a:extLst>
          </p:cNvPr>
          <p:cNvPicPr>
            <a:picLocks noChangeAspect="1"/>
          </p:cNvPicPr>
          <p:nvPr/>
        </p:nvPicPr>
        <p:blipFill>
          <a:blip r:embed="rId3"/>
          <a:stretch>
            <a:fillRect/>
          </a:stretch>
        </p:blipFill>
        <p:spPr>
          <a:xfrm>
            <a:off x="1941657" y="1055691"/>
            <a:ext cx="8308686" cy="5177623"/>
          </a:xfrm>
          <a:prstGeom prst="rect">
            <a:avLst/>
          </a:prstGeom>
        </p:spPr>
      </p:pic>
    </p:spTree>
    <p:extLst>
      <p:ext uri="{BB962C8B-B14F-4D97-AF65-F5344CB8AC3E}">
        <p14:creationId xmlns:p14="http://schemas.microsoft.com/office/powerpoint/2010/main" val="2173273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807C-CD53-1B05-820A-87A7603D5F80}"/>
              </a:ext>
            </a:extLst>
          </p:cNvPr>
          <p:cNvSpPr>
            <a:spLocks noGrp="1"/>
          </p:cNvSpPr>
          <p:nvPr>
            <p:ph type="title"/>
          </p:nvPr>
        </p:nvSpPr>
        <p:spPr/>
        <p:txBody>
          <a:bodyPr/>
          <a:lstStyle/>
          <a:p>
            <a:r>
              <a:rPr lang="en-RO"/>
              <a:t>Exemplificare – BAS/BMS</a:t>
            </a:r>
          </a:p>
        </p:txBody>
      </p:sp>
      <p:sp>
        <p:nvSpPr>
          <p:cNvPr id="4" name="Footer Placeholder 3">
            <a:extLst>
              <a:ext uri="{FF2B5EF4-FFF2-40B4-BE49-F238E27FC236}">
                <a16:creationId xmlns:a16="http://schemas.microsoft.com/office/drawing/2014/main" id="{B7694713-0BF1-718D-EAFF-534AAE376A3C}"/>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1770ACC6-2FA6-009B-C9B0-2DFF8132CFE2}"/>
              </a:ext>
            </a:extLst>
          </p:cNvPr>
          <p:cNvSpPr>
            <a:spLocks noGrp="1"/>
          </p:cNvSpPr>
          <p:nvPr>
            <p:ph type="sldNum" sz="quarter" idx="12"/>
          </p:nvPr>
        </p:nvSpPr>
        <p:spPr/>
        <p:txBody>
          <a:bodyPr/>
          <a:lstStyle/>
          <a:p>
            <a:fld id="{7AF095F6-C371-440D-B793-540E1B7A7FB7}" type="slidenum">
              <a:rPr lang="en-US" smtClean="0"/>
              <a:t>65</a:t>
            </a:fld>
            <a:endParaRPr lang="en-US"/>
          </a:p>
        </p:txBody>
      </p:sp>
      <p:pic>
        <p:nvPicPr>
          <p:cNvPr id="6" name="Picture 5">
            <a:extLst>
              <a:ext uri="{FF2B5EF4-FFF2-40B4-BE49-F238E27FC236}">
                <a16:creationId xmlns:a16="http://schemas.microsoft.com/office/drawing/2014/main" id="{8CAF06EC-28AE-4201-1FD3-14F5BED56FAF}"/>
              </a:ext>
            </a:extLst>
          </p:cNvPr>
          <p:cNvPicPr>
            <a:picLocks noChangeAspect="1"/>
          </p:cNvPicPr>
          <p:nvPr/>
        </p:nvPicPr>
        <p:blipFill>
          <a:blip r:embed="rId3"/>
          <a:stretch>
            <a:fillRect/>
          </a:stretch>
        </p:blipFill>
        <p:spPr>
          <a:xfrm>
            <a:off x="2209800" y="932655"/>
            <a:ext cx="7772400" cy="5181600"/>
          </a:xfrm>
          <a:prstGeom prst="rect">
            <a:avLst/>
          </a:prstGeom>
        </p:spPr>
      </p:pic>
    </p:spTree>
    <p:extLst>
      <p:ext uri="{BB962C8B-B14F-4D97-AF65-F5344CB8AC3E}">
        <p14:creationId xmlns:p14="http://schemas.microsoft.com/office/powerpoint/2010/main" val="14804163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ABA96C-0BA5-C02D-78AB-90586A731D28}"/>
              </a:ext>
            </a:extLst>
          </p:cNvPr>
          <p:cNvSpPr>
            <a:spLocks noGrp="1"/>
          </p:cNvSpPr>
          <p:nvPr>
            <p:ph type="title"/>
          </p:nvPr>
        </p:nvSpPr>
        <p:spPr/>
        <p:txBody>
          <a:bodyPr/>
          <a:lstStyle/>
          <a:p>
            <a:r>
              <a:rPr lang="en-RO"/>
              <a:t>Exemplificare – IIoT </a:t>
            </a:r>
          </a:p>
        </p:txBody>
      </p:sp>
      <p:sp>
        <p:nvSpPr>
          <p:cNvPr id="7" name="Content Placeholder 6">
            <a:extLst>
              <a:ext uri="{FF2B5EF4-FFF2-40B4-BE49-F238E27FC236}">
                <a16:creationId xmlns:a16="http://schemas.microsoft.com/office/drawing/2014/main" id="{38D54CE0-9F84-C3CF-14A5-FBCD8C11A56E}"/>
              </a:ext>
            </a:extLst>
          </p:cNvPr>
          <p:cNvSpPr>
            <a:spLocks noGrp="1"/>
          </p:cNvSpPr>
          <p:nvPr>
            <p:ph sz="half" idx="1"/>
          </p:nvPr>
        </p:nvSpPr>
        <p:spPr/>
        <p:txBody>
          <a:bodyPr>
            <a:normAutofit/>
          </a:bodyPr>
          <a:lstStyle/>
          <a:p>
            <a:pPr algn="just"/>
            <a:r>
              <a:rPr lang="en-RO" sz="2200"/>
              <a:t>Industrial Internet of Things (IIoT) compus din senzori, instrumentație, echipamente și alte componente interconectate care folosesc conectivitatea la Internet pentru îmbunătățirea proceselor și aplicațiilor industriale și de fabricație</a:t>
            </a:r>
          </a:p>
          <a:p>
            <a:pPr algn="just"/>
            <a:r>
              <a:rPr lang="en-RO" sz="2200"/>
              <a:t>Model pe trei niveluri definit de </a:t>
            </a:r>
            <a:r>
              <a:rPr lang="en-RO" sz="2200">
                <a:hlinkClick r:id="rId3"/>
              </a:rPr>
              <a:t>Industry IoT Consortium</a:t>
            </a:r>
            <a:endParaRPr lang="en-RO" sz="2200"/>
          </a:p>
          <a:p>
            <a:pPr algn="just"/>
            <a:r>
              <a:rPr lang="en-RO" sz="2200"/>
              <a:t>Arhitectură distribuită de sistem și moduri de colaborare și interoperabilitate diferite</a:t>
            </a:r>
          </a:p>
          <a:p>
            <a:pPr algn="just"/>
            <a:r>
              <a:rPr lang="en-RO" sz="2200"/>
              <a:t>Exploatarea resurselor locale de calcul și comunicație prin </a:t>
            </a:r>
            <a:r>
              <a:rPr lang="en-RO" sz="2200" i="1"/>
              <a:t>edge computing</a:t>
            </a:r>
            <a:endParaRPr lang="en-RO" sz="1800" i="1"/>
          </a:p>
          <a:p>
            <a:pPr algn="just"/>
            <a:endParaRPr lang="en-RO" sz="2200"/>
          </a:p>
        </p:txBody>
      </p:sp>
      <p:pic>
        <p:nvPicPr>
          <p:cNvPr id="9" name="Content Placeholder 8">
            <a:extLst>
              <a:ext uri="{FF2B5EF4-FFF2-40B4-BE49-F238E27FC236}">
                <a16:creationId xmlns:a16="http://schemas.microsoft.com/office/drawing/2014/main" id="{ABF4ADC2-3483-456C-4CD3-9535A65C3875}"/>
              </a:ext>
            </a:extLst>
          </p:cNvPr>
          <p:cNvPicPr>
            <a:picLocks noGrp="1" noChangeAspect="1"/>
          </p:cNvPicPr>
          <p:nvPr>
            <p:ph sz="half" idx="2"/>
          </p:nvPr>
        </p:nvPicPr>
        <p:blipFill>
          <a:blip r:embed="rId4"/>
          <a:stretch>
            <a:fillRect/>
          </a:stretch>
        </p:blipFill>
        <p:spPr>
          <a:xfrm>
            <a:off x="6697158" y="1403350"/>
            <a:ext cx="4131684" cy="4773613"/>
          </a:xfrm>
          <a:prstGeom prst="rect">
            <a:avLst/>
          </a:prstGeom>
        </p:spPr>
      </p:pic>
      <p:sp>
        <p:nvSpPr>
          <p:cNvPr id="4" name="Footer Placeholder 3">
            <a:extLst>
              <a:ext uri="{FF2B5EF4-FFF2-40B4-BE49-F238E27FC236}">
                <a16:creationId xmlns:a16="http://schemas.microsoft.com/office/drawing/2014/main" id="{6720D9AC-1CEC-CF1D-AE38-79A472285968}"/>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69AAB52C-99D4-FF52-CDAD-7EE5F2390D24}"/>
              </a:ext>
            </a:extLst>
          </p:cNvPr>
          <p:cNvSpPr>
            <a:spLocks noGrp="1"/>
          </p:cNvSpPr>
          <p:nvPr>
            <p:ph type="sldNum" sz="quarter" idx="12"/>
          </p:nvPr>
        </p:nvSpPr>
        <p:spPr/>
        <p:txBody>
          <a:bodyPr/>
          <a:lstStyle/>
          <a:p>
            <a:fld id="{7AF095F6-C371-440D-B793-540E1B7A7FB7}" type="slidenum">
              <a:rPr lang="en-US" smtClean="0"/>
              <a:t>66</a:t>
            </a:fld>
            <a:endParaRPr lang="en-US"/>
          </a:p>
        </p:txBody>
      </p:sp>
    </p:spTree>
    <p:extLst>
      <p:ext uri="{BB962C8B-B14F-4D97-AF65-F5344CB8AC3E}">
        <p14:creationId xmlns:p14="http://schemas.microsoft.com/office/powerpoint/2010/main" val="3115075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layers of ics defense&#10;&#10;AI-generated content may be incorrect.">
            <a:extLst>
              <a:ext uri="{FF2B5EF4-FFF2-40B4-BE49-F238E27FC236}">
                <a16:creationId xmlns:a16="http://schemas.microsoft.com/office/drawing/2014/main" id="{6EB0C514-9B4C-820F-2800-D7DD67BC3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9519" y="937538"/>
            <a:ext cx="4793095" cy="4655274"/>
          </a:xfrm>
          <a:prstGeom prst="rect">
            <a:avLst/>
          </a:prstGeom>
        </p:spPr>
      </p:pic>
      <p:sp>
        <p:nvSpPr>
          <p:cNvPr id="2" name="Title 1">
            <a:extLst>
              <a:ext uri="{FF2B5EF4-FFF2-40B4-BE49-F238E27FC236}">
                <a16:creationId xmlns:a16="http://schemas.microsoft.com/office/drawing/2014/main" id="{33A63BDE-9D15-E128-C0AA-985D0120AE31}"/>
              </a:ext>
            </a:extLst>
          </p:cNvPr>
          <p:cNvSpPr>
            <a:spLocks noGrp="1"/>
          </p:cNvSpPr>
          <p:nvPr>
            <p:ph type="title"/>
          </p:nvPr>
        </p:nvSpPr>
        <p:spPr/>
        <p:txBody>
          <a:bodyPr/>
          <a:lstStyle/>
          <a:p>
            <a:r>
              <a:rPr lang="en-RO"/>
              <a:t>Strategia de apărare în profunzime</a:t>
            </a:r>
          </a:p>
        </p:txBody>
      </p:sp>
      <p:sp>
        <p:nvSpPr>
          <p:cNvPr id="3" name="Content Placeholder 2">
            <a:extLst>
              <a:ext uri="{FF2B5EF4-FFF2-40B4-BE49-F238E27FC236}">
                <a16:creationId xmlns:a16="http://schemas.microsoft.com/office/drawing/2014/main" id="{3D40521E-06BD-AAE2-8154-8B65E12A45FD}"/>
              </a:ext>
            </a:extLst>
          </p:cNvPr>
          <p:cNvSpPr>
            <a:spLocks noGrp="1"/>
          </p:cNvSpPr>
          <p:nvPr>
            <p:ph idx="1"/>
          </p:nvPr>
        </p:nvSpPr>
        <p:spPr>
          <a:xfrm>
            <a:off x="575550" y="1147863"/>
            <a:ext cx="7030595" cy="5029099"/>
          </a:xfrm>
        </p:spPr>
        <p:txBody>
          <a:bodyPr/>
          <a:lstStyle/>
          <a:p>
            <a:pPr algn="just"/>
            <a:r>
              <a:rPr lang="en-RO" b="1"/>
              <a:t>Defense-in-depth (DiD)</a:t>
            </a:r>
          </a:p>
          <a:p>
            <a:pPr algn="just"/>
            <a:r>
              <a:rPr lang="en-RO"/>
              <a:t>Dezvoltarea de politici de securitate, proceduri, formare, materiale educaționale</a:t>
            </a:r>
          </a:p>
          <a:p>
            <a:pPr algn="just"/>
            <a:r>
              <a:rPr lang="en-RO"/>
              <a:t>Abordarea securității pe întregul ciclu de viață al sistemelor OT</a:t>
            </a:r>
          </a:p>
          <a:p>
            <a:pPr algn="just"/>
            <a:r>
              <a:rPr lang="en-RO"/>
              <a:t>Implementarea unei topologii de rețea OT cu straturi multiple</a:t>
            </a:r>
          </a:p>
          <a:p>
            <a:pPr algn="just"/>
            <a:r>
              <a:rPr lang="en-RO"/>
              <a:t>Separarea logică între rețelele companiei și rețelele OT</a:t>
            </a:r>
          </a:p>
          <a:p>
            <a:pPr algn="just"/>
            <a:r>
              <a:rPr lang="en-RO"/>
              <a:t>Identificarea zonelor unde este necesară separarea fizică</a:t>
            </a:r>
          </a:p>
          <a:p>
            <a:pPr algn="just"/>
            <a:endParaRPr lang="en-RO"/>
          </a:p>
        </p:txBody>
      </p:sp>
      <p:sp>
        <p:nvSpPr>
          <p:cNvPr id="4" name="Footer Placeholder 3">
            <a:extLst>
              <a:ext uri="{FF2B5EF4-FFF2-40B4-BE49-F238E27FC236}">
                <a16:creationId xmlns:a16="http://schemas.microsoft.com/office/drawing/2014/main" id="{7E647F44-3477-9AC9-E9B5-5882A5F664D5}"/>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6E1EAD96-54AB-67F1-1988-B4393FDC7F84}"/>
              </a:ext>
            </a:extLst>
          </p:cNvPr>
          <p:cNvSpPr>
            <a:spLocks noGrp="1"/>
          </p:cNvSpPr>
          <p:nvPr>
            <p:ph type="sldNum" sz="quarter" idx="12"/>
          </p:nvPr>
        </p:nvSpPr>
        <p:spPr/>
        <p:txBody>
          <a:bodyPr/>
          <a:lstStyle/>
          <a:p>
            <a:fld id="{7AF095F6-C371-440D-B793-540E1B7A7FB7}" type="slidenum">
              <a:rPr lang="en-US" smtClean="0"/>
              <a:t>67</a:t>
            </a:fld>
            <a:endParaRPr lang="en-US"/>
          </a:p>
        </p:txBody>
      </p:sp>
    </p:spTree>
    <p:extLst>
      <p:ext uri="{BB962C8B-B14F-4D97-AF65-F5344CB8AC3E}">
        <p14:creationId xmlns:p14="http://schemas.microsoft.com/office/powerpoint/2010/main" val="13371790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86D78-06D7-8D68-EC9E-4DB8231EAB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EA45E-3750-A698-04BF-BA4FFF15345E}"/>
              </a:ext>
            </a:extLst>
          </p:cNvPr>
          <p:cNvSpPr>
            <a:spLocks noGrp="1"/>
          </p:cNvSpPr>
          <p:nvPr>
            <p:ph type="title"/>
          </p:nvPr>
        </p:nvSpPr>
        <p:spPr/>
        <p:txBody>
          <a:bodyPr/>
          <a:lstStyle/>
          <a:p>
            <a:r>
              <a:rPr lang="en-RO"/>
              <a:t>Strategia de apărare în profunzime</a:t>
            </a:r>
          </a:p>
        </p:txBody>
      </p:sp>
      <p:sp>
        <p:nvSpPr>
          <p:cNvPr id="3" name="Content Placeholder 2">
            <a:extLst>
              <a:ext uri="{FF2B5EF4-FFF2-40B4-BE49-F238E27FC236}">
                <a16:creationId xmlns:a16="http://schemas.microsoft.com/office/drawing/2014/main" id="{6049EE5E-999B-AB13-2882-5BEE4FE2B513}"/>
              </a:ext>
            </a:extLst>
          </p:cNvPr>
          <p:cNvSpPr>
            <a:spLocks noGrp="1"/>
          </p:cNvSpPr>
          <p:nvPr>
            <p:ph idx="1"/>
          </p:nvPr>
        </p:nvSpPr>
        <p:spPr/>
        <p:txBody>
          <a:bodyPr/>
          <a:lstStyle/>
          <a:p>
            <a:pPr algn="just"/>
            <a:r>
              <a:rPr lang="en-RO"/>
              <a:t>Utilizarea unei arhitecturi de rețea DMZ pentru prevenirea traficului direct între rețeaua companiei și cea OT</a:t>
            </a:r>
          </a:p>
          <a:p>
            <a:pPr algn="just"/>
            <a:r>
              <a:rPr lang="en-RO"/>
              <a:t>Utilizarea autentificării multi-factor pentru accesul la distanță la sistemele OT</a:t>
            </a:r>
          </a:p>
          <a:p>
            <a:pPr algn="just"/>
            <a:r>
              <a:rPr lang="en-RO"/>
              <a:t>Asigurarea redundanței pentru componentele critice, în rețele redundante</a:t>
            </a:r>
          </a:p>
          <a:p>
            <a:pPr algn="just"/>
            <a:r>
              <a:rPr lang="en-RO"/>
              <a:t>Proiectarea pentru degradare grațioasă (toleranță la defecte) pentru prevenirea evenimentelor catastrofice în cascadă</a:t>
            </a:r>
          </a:p>
          <a:p>
            <a:pPr algn="just"/>
            <a:r>
              <a:rPr lang="en-RO"/>
              <a:t>Dezactivarea porturilor și serviciilor nefolosite pe echipamentele OT după testarea că acestea nu vor influența operarea</a:t>
            </a:r>
          </a:p>
          <a:p>
            <a:pPr algn="just"/>
            <a:r>
              <a:rPr lang="en-RO"/>
              <a:t>Limitarea privilegiilor utilizatorilor OT la cele minime RBAC</a:t>
            </a:r>
          </a:p>
        </p:txBody>
      </p:sp>
      <p:sp>
        <p:nvSpPr>
          <p:cNvPr id="4" name="Footer Placeholder 3">
            <a:extLst>
              <a:ext uri="{FF2B5EF4-FFF2-40B4-BE49-F238E27FC236}">
                <a16:creationId xmlns:a16="http://schemas.microsoft.com/office/drawing/2014/main" id="{FF127304-295A-87CB-B902-4E01A7D005E2}"/>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EA63EF0F-DE83-3095-C54E-2FBBE446012E}"/>
              </a:ext>
            </a:extLst>
          </p:cNvPr>
          <p:cNvSpPr>
            <a:spLocks noGrp="1"/>
          </p:cNvSpPr>
          <p:nvPr>
            <p:ph type="sldNum" sz="quarter" idx="12"/>
          </p:nvPr>
        </p:nvSpPr>
        <p:spPr/>
        <p:txBody>
          <a:bodyPr/>
          <a:lstStyle/>
          <a:p>
            <a:fld id="{7AF095F6-C371-440D-B793-540E1B7A7FB7}" type="slidenum">
              <a:rPr lang="en-US" smtClean="0"/>
              <a:t>68</a:t>
            </a:fld>
            <a:endParaRPr lang="en-US"/>
          </a:p>
        </p:txBody>
      </p:sp>
    </p:spTree>
    <p:extLst>
      <p:ext uri="{BB962C8B-B14F-4D97-AF65-F5344CB8AC3E}">
        <p14:creationId xmlns:p14="http://schemas.microsoft.com/office/powerpoint/2010/main" val="843830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64BD1-CE85-18C9-DB1C-E869999FE1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D4C745-F464-7F68-074C-9D31D9A19B4F}"/>
              </a:ext>
            </a:extLst>
          </p:cNvPr>
          <p:cNvSpPr>
            <a:spLocks noGrp="1"/>
          </p:cNvSpPr>
          <p:nvPr>
            <p:ph type="title"/>
          </p:nvPr>
        </p:nvSpPr>
        <p:spPr/>
        <p:txBody>
          <a:bodyPr/>
          <a:lstStyle/>
          <a:p>
            <a:r>
              <a:rPr lang="en-RO"/>
              <a:t>Strategia de apărare în profunzime</a:t>
            </a:r>
          </a:p>
        </p:txBody>
      </p:sp>
      <p:sp>
        <p:nvSpPr>
          <p:cNvPr id="3" name="Content Placeholder 2">
            <a:extLst>
              <a:ext uri="{FF2B5EF4-FFF2-40B4-BE49-F238E27FC236}">
                <a16:creationId xmlns:a16="http://schemas.microsoft.com/office/drawing/2014/main" id="{96857B11-D58A-986C-42CB-28BC77B1F46D}"/>
              </a:ext>
            </a:extLst>
          </p:cNvPr>
          <p:cNvSpPr>
            <a:spLocks noGrp="1"/>
          </p:cNvSpPr>
          <p:nvPr>
            <p:ph idx="1"/>
          </p:nvPr>
        </p:nvSpPr>
        <p:spPr/>
        <p:txBody>
          <a:bodyPr/>
          <a:lstStyle/>
          <a:p>
            <a:pPr algn="just"/>
            <a:r>
              <a:rPr lang="en-RO"/>
              <a:t>Utilizarea de mecanisme de autentificare și credențiale separate pentru utilizatorii rețelei OT și a celei a companiei (e.g. conturile din rețeaua OT nu sunt aceleași cu cele din rețeaua companiei)</a:t>
            </a:r>
          </a:p>
          <a:p>
            <a:pPr algn="just"/>
            <a:r>
              <a:rPr lang="en-RO"/>
              <a:t>Implementarea controalelor de securitate e.g. sisteme de detecție și prevenire a intruziunilor, software antivirus, verificare integritate pentru a preveni, descuraja, detecta și remedia acțiunile software-ului malițios</a:t>
            </a:r>
          </a:p>
          <a:p>
            <a:pPr algn="just"/>
            <a:r>
              <a:rPr lang="en-RO"/>
              <a:t>Aplicarea unor tehnici de securitate, cum este criptarea la comunicațiile și stocarea datelor OT, acolo unde este posibil</a:t>
            </a:r>
          </a:p>
          <a:p>
            <a:pPr algn="just"/>
            <a:r>
              <a:rPr lang="en-RO"/>
              <a:t>Aplicarea de actualizări software după testarea acestora pe un sistem dedicat în condiții realiste </a:t>
            </a:r>
          </a:p>
        </p:txBody>
      </p:sp>
      <p:sp>
        <p:nvSpPr>
          <p:cNvPr id="4" name="Footer Placeholder 3">
            <a:extLst>
              <a:ext uri="{FF2B5EF4-FFF2-40B4-BE49-F238E27FC236}">
                <a16:creationId xmlns:a16="http://schemas.microsoft.com/office/drawing/2014/main" id="{5BE39B26-FCB6-751C-67F5-4D6ABCD1058D}"/>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29699FDF-3CEC-18CA-FC2C-980DF40B0362}"/>
              </a:ext>
            </a:extLst>
          </p:cNvPr>
          <p:cNvSpPr>
            <a:spLocks noGrp="1"/>
          </p:cNvSpPr>
          <p:nvPr>
            <p:ph type="sldNum" sz="quarter" idx="12"/>
          </p:nvPr>
        </p:nvSpPr>
        <p:spPr/>
        <p:txBody>
          <a:bodyPr/>
          <a:lstStyle/>
          <a:p>
            <a:fld id="{7AF095F6-C371-440D-B793-540E1B7A7FB7}" type="slidenum">
              <a:rPr lang="en-US" smtClean="0"/>
              <a:t>69</a:t>
            </a:fld>
            <a:endParaRPr lang="en-US"/>
          </a:p>
        </p:txBody>
      </p:sp>
    </p:spTree>
    <p:extLst>
      <p:ext uri="{BB962C8B-B14F-4D97-AF65-F5344CB8AC3E}">
        <p14:creationId xmlns:p14="http://schemas.microsoft.com/office/powerpoint/2010/main" val="338373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2BF6-4223-299A-47B2-52BDE897B960}"/>
              </a:ext>
            </a:extLst>
          </p:cNvPr>
          <p:cNvSpPr>
            <a:spLocks noGrp="1"/>
          </p:cNvSpPr>
          <p:nvPr>
            <p:ph type="title"/>
          </p:nvPr>
        </p:nvSpPr>
        <p:spPr/>
        <p:txBody>
          <a:bodyPr/>
          <a:lstStyle/>
          <a:p>
            <a:r>
              <a:rPr lang="en-RO"/>
              <a:t>Atacuri cibernetice – Black Energy</a:t>
            </a:r>
          </a:p>
        </p:txBody>
      </p:sp>
      <p:sp>
        <p:nvSpPr>
          <p:cNvPr id="4" name="Footer Placeholder 3">
            <a:extLst>
              <a:ext uri="{FF2B5EF4-FFF2-40B4-BE49-F238E27FC236}">
                <a16:creationId xmlns:a16="http://schemas.microsoft.com/office/drawing/2014/main" id="{E5896A3E-1FA8-A1FA-2C4C-53BF44DFCD0E}"/>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EBDC47FE-DD20-341C-5B4C-DD45A64E2B85}"/>
              </a:ext>
            </a:extLst>
          </p:cNvPr>
          <p:cNvSpPr>
            <a:spLocks noGrp="1"/>
          </p:cNvSpPr>
          <p:nvPr>
            <p:ph type="sldNum" sz="quarter" idx="12"/>
          </p:nvPr>
        </p:nvSpPr>
        <p:spPr/>
        <p:txBody>
          <a:bodyPr/>
          <a:lstStyle/>
          <a:p>
            <a:fld id="{7AF095F6-C371-440D-B793-540E1B7A7FB7}" type="slidenum">
              <a:rPr lang="en-US" smtClean="0"/>
              <a:t>7</a:t>
            </a:fld>
            <a:endParaRPr lang="en-US"/>
          </a:p>
        </p:txBody>
      </p:sp>
      <p:pic>
        <p:nvPicPr>
          <p:cNvPr id="8" name="Picture 7">
            <a:extLst>
              <a:ext uri="{FF2B5EF4-FFF2-40B4-BE49-F238E27FC236}">
                <a16:creationId xmlns:a16="http://schemas.microsoft.com/office/drawing/2014/main" id="{F1769AAC-C7CB-3313-0D57-07812CB3EA63}"/>
              </a:ext>
            </a:extLst>
          </p:cNvPr>
          <p:cNvPicPr>
            <a:picLocks noChangeAspect="1"/>
          </p:cNvPicPr>
          <p:nvPr/>
        </p:nvPicPr>
        <p:blipFill>
          <a:blip r:embed="rId3"/>
          <a:stretch>
            <a:fillRect/>
          </a:stretch>
        </p:blipFill>
        <p:spPr>
          <a:xfrm>
            <a:off x="2000977" y="1047368"/>
            <a:ext cx="8190045" cy="2652356"/>
          </a:xfrm>
          <a:prstGeom prst="rect">
            <a:avLst/>
          </a:prstGeom>
        </p:spPr>
      </p:pic>
      <p:pic>
        <p:nvPicPr>
          <p:cNvPr id="9" name="Content Placeholder 8" descr="Graphical user interface, application, table&#10;&#10;Description automatically generated">
            <a:extLst>
              <a:ext uri="{FF2B5EF4-FFF2-40B4-BE49-F238E27FC236}">
                <a16:creationId xmlns:a16="http://schemas.microsoft.com/office/drawing/2014/main" id="{6AD11655-2A8E-1DAD-FB6F-300E5576A34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65824" y="3978560"/>
            <a:ext cx="3037585" cy="2096453"/>
          </a:xfrm>
        </p:spPr>
      </p:pic>
      <p:pic>
        <p:nvPicPr>
          <p:cNvPr id="10" name="Content Placeholder 10" descr="Diagram&#10;&#10;Description automatically generated">
            <a:extLst>
              <a:ext uri="{FF2B5EF4-FFF2-40B4-BE49-F238E27FC236}">
                <a16:creationId xmlns:a16="http://schemas.microsoft.com/office/drawing/2014/main" id="{2D5CBCCB-7A08-A593-2A7F-A2BC491583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6547" y="3983308"/>
            <a:ext cx="3872319" cy="2060273"/>
          </a:xfrm>
          <a:prstGeom prst="rect">
            <a:avLst/>
          </a:prstGeom>
        </p:spPr>
      </p:pic>
      <p:pic>
        <p:nvPicPr>
          <p:cNvPr id="11" name="Content Placeholder 8">
            <a:extLst>
              <a:ext uri="{FF2B5EF4-FFF2-40B4-BE49-F238E27FC236}">
                <a16:creationId xmlns:a16="http://schemas.microsoft.com/office/drawing/2014/main" id="{DEC76A37-5EF4-2686-FCE9-1C357ECA39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465" y="4072921"/>
            <a:ext cx="3878250" cy="1901834"/>
          </a:xfrm>
          <a:prstGeom prst="rect">
            <a:avLst/>
          </a:prstGeom>
        </p:spPr>
      </p:pic>
    </p:spTree>
    <p:extLst>
      <p:ext uri="{BB962C8B-B14F-4D97-AF65-F5344CB8AC3E}">
        <p14:creationId xmlns:p14="http://schemas.microsoft.com/office/powerpoint/2010/main" val="31486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A55F-7169-1211-DD89-8BB888815B07}"/>
              </a:ext>
            </a:extLst>
          </p:cNvPr>
          <p:cNvSpPr>
            <a:spLocks noGrp="1"/>
          </p:cNvSpPr>
          <p:nvPr>
            <p:ph type="title"/>
          </p:nvPr>
        </p:nvSpPr>
        <p:spPr/>
        <p:txBody>
          <a:bodyPr/>
          <a:lstStyle/>
          <a:p>
            <a:r>
              <a:rPr lang="en-RO"/>
              <a:t>Arhitectura Defense-in-Depth</a:t>
            </a:r>
          </a:p>
        </p:txBody>
      </p:sp>
      <p:sp>
        <p:nvSpPr>
          <p:cNvPr id="3" name="Content Placeholder 2">
            <a:extLst>
              <a:ext uri="{FF2B5EF4-FFF2-40B4-BE49-F238E27FC236}">
                <a16:creationId xmlns:a16="http://schemas.microsoft.com/office/drawing/2014/main" id="{ECDFC2C3-E314-7625-7E8C-04117B6F7EF2}"/>
              </a:ext>
            </a:extLst>
          </p:cNvPr>
          <p:cNvSpPr>
            <a:spLocks noGrp="1"/>
          </p:cNvSpPr>
          <p:nvPr>
            <p:ph idx="1"/>
          </p:nvPr>
        </p:nvSpPr>
        <p:spPr/>
        <p:txBody>
          <a:bodyPr>
            <a:normAutofit lnSpcReduction="10000"/>
          </a:bodyPr>
          <a:lstStyle/>
          <a:p>
            <a:pPr algn="just"/>
            <a:r>
              <a:rPr lang="en-RO"/>
              <a:t>Inițiativele de transformare digitală din industrie implementează noi arhitecturi informaționale care asigură de regulă:</a:t>
            </a:r>
          </a:p>
          <a:p>
            <a:pPr lvl="1" algn="just"/>
            <a:r>
              <a:rPr lang="en-RO"/>
              <a:t>Mentenanța echipamentelor, telemetrie, sisteme de conducere integrate</a:t>
            </a:r>
          </a:p>
          <a:p>
            <a:pPr lvl="1" algn="just"/>
            <a:r>
              <a:rPr lang="en-RO"/>
              <a:t>Colectarea pe scară largă a datelor și diseminarea acestora</a:t>
            </a:r>
          </a:p>
          <a:p>
            <a:pPr lvl="1" algn="just"/>
            <a:r>
              <a:rPr lang="en-RO"/>
              <a:t>Accesul la distanță</a:t>
            </a:r>
          </a:p>
          <a:p>
            <a:pPr algn="just"/>
            <a:r>
              <a:rPr lang="en-RO"/>
              <a:t>Integrarea IT-OT necesită niveluri multiple de securitate cibernetică</a:t>
            </a:r>
          </a:p>
          <a:p>
            <a:pPr algn="just"/>
            <a:r>
              <a:rPr lang="en-RO"/>
              <a:t>Straturile unei arhitecturi DiD sunt următoarele:</a:t>
            </a:r>
          </a:p>
          <a:p>
            <a:pPr lvl="1" algn="just"/>
            <a:r>
              <a:rPr lang="en-RO"/>
              <a:t>Nivelul 1 – Managementul securității</a:t>
            </a:r>
          </a:p>
          <a:p>
            <a:pPr lvl="1" algn="just"/>
            <a:r>
              <a:rPr lang="en-RO"/>
              <a:t>Nivelul 2 – Securitatea fizică</a:t>
            </a:r>
          </a:p>
          <a:p>
            <a:pPr lvl="1" algn="just"/>
            <a:r>
              <a:rPr lang="en-RO"/>
              <a:t>Nivelul 3 – Securitatea rețelelor</a:t>
            </a:r>
          </a:p>
          <a:p>
            <a:pPr lvl="1" algn="just"/>
            <a:r>
              <a:rPr lang="en-RO"/>
              <a:t>Nivelul 4 – Securitate hardware</a:t>
            </a:r>
          </a:p>
          <a:p>
            <a:pPr lvl="1" algn="just"/>
            <a:r>
              <a:rPr lang="en-RO"/>
              <a:t>Nivelul 5 – Securitate software</a:t>
            </a:r>
          </a:p>
          <a:p>
            <a:pPr algn="just"/>
            <a:endParaRPr lang="en-RO"/>
          </a:p>
          <a:p>
            <a:pPr lvl="1" algn="just"/>
            <a:endParaRPr lang="en-RO"/>
          </a:p>
        </p:txBody>
      </p:sp>
      <p:sp>
        <p:nvSpPr>
          <p:cNvPr id="4" name="Footer Placeholder 3">
            <a:extLst>
              <a:ext uri="{FF2B5EF4-FFF2-40B4-BE49-F238E27FC236}">
                <a16:creationId xmlns:a16="http://schemas.microsoft.com/office/drawing/2014/main" id="{E4C99F39-A3C0-BAC4-4431-4A4BE6BE6860}"/>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C008B520-7372-D270-9ED9-8AB2BEC20C7C}"/>
              </a:ext>
            </a:extLst>
          </p:cNvPr>
          <p:cNvSpPr>
            <a:spLocks noGrp="1"/>
          </p:cNvSpPr>
          <p:nvPr>
            <p:ph type="sldNum" sz="quarter" idx="12"/>
          </p:nvPr>
        </p:nvSpPr>
        <p:spPr/>
        <p:txBody>
          <a:bodyPr/>
          <a:lstStyle/>
          <a:p>
            <a:fld id="{7AF095F6-C371-440D-B793-540E1B7A7FB7}" type="slidenum">
              <a:rPr lang="en-US" smtClean="0"/>
              <a:t>70</a:t>
            </a:fld>
            <a:endParaRPr lang="en-US"/>
          </a:p>
        </p:txBody>
      </p:sp>
    </p:spTree>
    <p:extLst>
      <p:ext uri="{BB962C8B-B14F-4D97-AF65-F5344CB8AC3E}">
        <p14:creationId xmlns:p14="http://schemas.microsoft.com/office/powerpoint/2010/main" val="9135039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073B0-86E1-1373-AB0B-FC32862E5626}"/>
              </a:ext>
            </a:extLst>
          </p:cNvPr>
          <p:cNvSpPr>
            <a:spLocks noGrp="1"/>
          </p:cNvSpPr>
          <p:nvPr>
            <p:ph type="title"/>
          </p:nvPr>
        </p:nvSpPr>
        <p:spPr/>
        <p:txBody>
          <a:bodyPr/>
          <a:lstStyle/>
          <a:p>
            <a:r>
              <a:rPr lang="en-RO"/>
              <a:t>Modelul Purdue</a:t>
            </a:r>
          </a:p>
        </p:txBody>
      </p:sp>
      <p:sp>
        <p:nvSpPr>
          <p:cNvPr id="3" name="Content Placeholder 2">
            <a:extLst>
              <a:ext uri="{FF2B5EF4-FFF2-40B4-BE49-F238E27FC236}">
                <a16:creationId xmlns:a16="http://schemas.microsoft.com/office/drawing/2014/main" id="{14D6416F-E266-98E7-DE9B-B5C5F2E874A3}"/>
              </a:ext>
            </a:extLst>
          </p:cNvPr>
          <p:cNvSpPr>
            <a:spLocks noGrp="1"/>
          </p:cNvSpPr>
          <p:nvPr>
            <p:ph idx="1"/>
          </p:nvPr>
        </p:nvSpPr>
        <p:spPr>
          <a:xfrm>
            <a:off x="575550" y="1147863"/>
            <a:ext cx="7784788" cy="5029099"/>
          </a:xfrm>
        </p:spPr>
        <p:txBody>
          <a:bodyPr>
            <a:normAutofit fontScale="92500" lnSpcReduction="10000"/>
          </a:bodyPr>
          <a:lstStyle/>
          <a:p>
            <a:r>
              <a:rPr lang="en-GB"/>
              <a:t>Williams, Theodore J. "The Purdue enterprise reference architecture." Computers in industry 24.2-3 (1994): 141-158.</a:t>
            </a:r>
          </a:p>
          <a:p>
            <a:r>
              <a:rPr lang="en-GB"/>
              <a:t>Modelul Purdue a fost conceput ca model de referință pentru fluxurile de date în fabricația integrată în computer (CIM).</a:t>
            </a:r>
          </a:p>
          <a:p>
            <a:r>
              <a:rPr lang="en-GB"/>
              <a:t>Ulterior, acest model a ajuns să definească standardul pentru construirea unei arhitecturi de rețea ICS care acceptă securitatea OT prin separarea straturilor rețelei.</a:t>
            </a:r>
          </a:p>
          <a:p>
            <a:r>
              <a:rPr lang="en-GB"/>
              <a:t>Comitetul ISA99</a:t>
            </a:r>
          </a:p>
          <a:p>
            <a:pPr marL="0" indent="0">
              <a:buNone/>
            </a:pPr>
            <a:r>
              <a:rPr lang="en-GB">
                <a:hlinkClick r:id="rId2"/>
              </a:rPr>
              <a:t>https://www.isa.org/standards-and-publications/isa-standards/isa-standards-committees/isa99</a:t>
            </a:r>
            <a:r>
              <a:rPr lang="en-GB"/>
              <a:t> </a:t>
            </a:r>
            <a:endParaRPr lang="en-RO"/>
          </a:p>
        </p:txBody>
      </p:sp>
      <p:sp>
        <p:nvSpPr>
          <p:cNvPr id="4" name="Footer Placeholder 3">
            <a:extLst>
              <a:ext uri="{FF2B5EF4-FFF2-40B4-BE49-F238E27FC236}">
                <a16:creationId xmlns:a16="http://schemas.microsoft.com/office/drawing/2014/main" id="{DC8DAFC3-83B8-18CA-387D-56DADE7B41EE}"/>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CED7B29C-1C0E-D5F0-9EF3-2A2A5BB8F817}"/>
              </a:ext>
            </a:extLst>
          </p:cNvPr>
          <p:cNvSpPr>
            <a:spLocks noGrp="1"/>
          </p:cNvSpPr>
          <p:nvPr>
            <p:ph type="sldNum" sz="quarter" idx="12"/>
          </p:nvPr>
        </p:nvSpPr>
        <p:spPr/>
        <p:txBody>
          <a:bodyPr/>
          <a:lstStyle/>
          <a:p>
            <a:fld id="{7AF095F6-C371-440D-B793-540E1B7A7FB7}" type="slidenum">
              <a:rPr lang="en-US" smtClean="0"/>
              <a:t>71</a:t>
            </a:fld>
            <a:endParaRPr lang="en-US"/>
          </a:p>
        </p:txBody>
      </p:sp>
      <p:pic>
        <p:nvPicPr>
          <p:cNvPr id="8" name="Picture 7">
            <a:extLst>
              <a:ext uri="{FF2B5EF4-FFF2-40B4-BE49-F238E27FC236}">
                <a16:creationId xmlns:a16="http://schemas.microsoft.com/office/drawing/2014/main" id="{10547C91-AF66-386C-B98E-FB841CCDB4C2}"/>
              </a:ext>
            </a:extLst>
          </p:cNvPr>
          <p:cNvPicPr>
            <a:picLocks noChangeAspect="1"/>
          </p:cNvPicPr>
          <p:nvPr/>
        </p:nvPicPr>
        <p:blipFill>
          <a:blip r:embed="rId3"/>
          <a:stretch>
            <a:fillRect/>
          </a:stretch>
        </p:blipFill>
        <p:spPr>
          <a:xfrm>
            <a:off x="8360338" y="1147863"/>
            <a:ext cx="3731743" cy="4737259"/>
          </a:xfrm>
          <a:prstGeom prst="rect">
            <a:avLst/>
          </a:prstGeom>
        </p:spPr>
      </p:pic>
    </p:spTree>
    <p:extLst>
      <p:ext uri="{BB962C8B-B14F-4D97-AF65-F5344CB8AC3E}">
        <p14:creationId xmlns:p14="http://schemas.microsoft.com/office/powerpoint/2010/main" val="26779817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3BE6F-CB33-6BBE-68FF-AE5C2A5A134A}"/>
              </a:ext>
            </a:extLst>
          </p:cNvPr>
          <p:cNvSpPr>
            <a:spLocks noGrp="1"/>
          </p:cNvSpPr>
          <p:nvPr>
            <p:ph type="title"/>
          </p:nvPr>
        </p:nvSpPr>
        <p:spPr/>
        <p:txBody>
          <a:bodyPr/>
          <a:lstStyle/>
          <a:p>
            <a:r>
              <a:rPr lang="en-RO"/>
              <a:t>Modelul Purdue</a:t>
            </a:r>
          </a:p>
        </p:txBody>
      </p:sp>
      <p:sp>
        <p:nvSpPr>
          <p:cNvPr id="4" name="Footer Placeholder 3">
            <a:extLst>
              <a:ext uri="{FF2B5EF4-FFF2-40B4-BE49-F238E27FC236}">
                <a16:creationId xmlns:a16="http://schemas.microsoft.com/office/drawing/2014/main" id="{48FA212C-1CE5-0872-C545-16E72D266EBF}"/>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0022969F-A61F-0850-3DEC-5DE1F7A0FD5C}"/>
              </a:ext>
            </a:extLst>
          </p:cNvPr>
          <p:cNvSpPr>
            <a:spLocks noGrp="1"/>
          </p:cNvSpPr>
          <p:nvPr>
            <p:ph type="sldNum" sz="quarter" idx="12"/>
          </p:nvPr>
        </p:nvSpPr>
        <p:spPr/>
        <p:txBody>
          <a:bodyPr/>
          <a:lstStyle/>
          <a:p>
            <a:fld id="{7AF095F6-C371-440D-B793-540E1B7A7FB7}" type="slidenum">
              <a:rPr lang="en-US" smtClean="0"/>
              <a:t>72</a:t>
            </a:fld>
            <a:endParaRPr lang="en-US"/>
          </a:p>
        </p:txBody>
      </p:sp>
      <p:pic>
        <p:nvPicPr>
          <p:cNvPr id="7" name="Picture 6" descr="A diagram of a computer network&#10;&#10;AI-generated content may be incorrect.">
            <a:extLst>
              <a:ext uri="{FF2B5EF4-FFF2-40B4-BE49-F238E27FC236}">
                <a16:creationId xmlns:a16="http://schemas.microsoft.com/office/drawing/2014/main" id="{2FA1A94D-59FA-87EB-BE7E-D7DC2E8CD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245" y="932655"/>
            <a:ext cx="8557510" cy="5293305"/>
          </a:xfrm>
          <a:prstGeom prst="rect">
            <a:avLst/>
          </a:prstGeom>
        </p:spPr>
      </p:pic>
    </p:spTree>
    <p:extLst>
      <p:ext uri="{BB962C8B-B14F-4D97-AF65-F5344CB8AC3E}">
        <p14:creationId xmlns:p14="http://schemas.microsoft.com/office/powerpoint/2010/main" val="39555468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DAFDA-3413-9351-E7B8-845844761380}"/>
              </a:ext>
            </a:extLst>
          </p:cNvPr>
          <p:cNvSpPr>
            <a:spLocks noGrp="1"/>
          </p:cNvSpPr>
          <p:nvPr>
            <p:ph type="title"/>
          </p:nvPr>
        </p:nvSpPr>
        <p:spPr/>
        <p:txBody>
          <a:bodyPr/>
          <a:lstStyle/>
          <a:p>
            <a:r>
              <a:rPr lang="en-RO"/>
              <a:t>Comparație Purdue – ISA/IEC62443</a:t>
            </a:r>
          </a:p>
        </p:txBody>
      </p:sp>
      <p:sp>
        <p:nvSpPr>
          <p:cNvPr id="4" name="Footer Placeholder 3">
            <a:extLst>
              <a:ext uri="{FF2B5EF4-FFF2-40B4-BE49-F238E27FC236}">
                <a16:creationId xmlns:a16="http://schemas.microsoft.com/office/drawing/2014/main" id="{15502927-7B83-F650-A840-152F7D446122}"/>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9E5DB429-C50F-4A6A-1063-A511398D4224}"/>
              </a:ext>
            </a:extLst>
          </p:cNvPr>
          <p:cNvSpPr>
            <a:spLocks noGrp="1"/>
          </p:cNvSpPr>
          <p:nvPr>
            <p:ph type="sldNum" sz="quarter" idx="12"/>
          </p:nvPr>
        </p:nvSpPr>
        <p:spPr/>
        <p:txBody>
          <a:bodyPr/>
          <a:lstStyle/>
          <a:p>
            <a:fld id="{7AF095F6-C371-440D-B793-540E1B7A7FB7}" type="slidenum">
              <a:rPr lang="en-US" smtClean="0"/>
              <a:t>73</a:t>
            </a:fld>
            <a:endParaRPr lang="en-US"/>
          </a:p>
        </p:txBody>
      </p:sp>
      <p:pic>
        <p:nvPicPr>
          <p:cNvPr id="6" name="Picture 5">
            <a:extLst>
              <a:ext uri="{FF2B5EF4-FFF2-40B4-BE49-F238E27FC236}">
                <a16:creationId xmlns:a16="http://schemas.microsoft.com/office/drawing/2014/main" id="{BB4282ED-308E-A9A6-190B-D1E552A239E1}"/>
              </a:ext>
            </a:extLst>
          </p:cNvPr>
          <p:cNvPicPr>
            <a:picLocks noChangeAspect="1"/>
          </p:cNvPicPr>
          <p:nvPr/>
        </p:nvPicPr>
        <p:blipFill>
          <a:blip r:embed="rId3"/>
          <a:stretch>
            <a:fillRect/>
          </a:stretch>
        </p:blipFill>
        <p:spPr>
          <a:xfrm>
            <a:off x="2494062" y="1131626"/>
            <a:ext cx="6659123" cy="5025753"/>
          </a:xfrm>
          <a:prstGeom prst="rect">
            <a:avLst/>
          </a:prstGeom>
        </p:spPr>
      </p:pic>
    </p:spTree>
    <p:extLst>
      <p:ext uri="{BB962C8B-B14F-4D97-AF65-F5344CB8AC3E}">
        <p14:creationId xmlns:p14="http://schemas.microsoft.com/office/powerpoint/2010/main" val="26241140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08899-EE2D-6BC5-7572-62060616A2CD}"/>
              </a:ext>
            </a:extLst>
          </p:cNvPr>
          <p:cNvSpPr>
            <a:spLocks noGrp="1"/>
          </p:cNvSpPr>
          <p:nvPr>
            <p:ph type="title"/>
          </p:nvPr>
        </p:nvSpPr>
        <p:spPr/>
        <p:txBody>
          <a:bodyPr/>
          <a:lstStyle/>
          <a:p>
            <a:r>
              <a:rPr lang="en-RO"/>
              <a:t>Modelul SANS SCADA</a:t>
            </a:r>
          </a:p>
        </p:txBody>
      </p:sp>
      <p:sp>
        <p:nvSpPr>
          <p:cNvPr id="4" name="Footer Placeholder 3">
            <a:extLst>
              <a:ext uri="{FF2B5EF4-FFF2-40B4-BE49-F238E27FC236}">
                <a16:creationId xmlns:a16="http://schemas.microsoft.com/office/drawing/2014/main" id="{7EB57693-E58A-C4AA-D907-F548A0263000}"/>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7752442B-1BFE-28F7-F40C-00F968397286}"/>
              </a:ext>
            </a:extLst>
          </p:cNvPr>
          <p:cNvSpPr>
            <a:spLocks noGrp="1"/>
          </p:cNvSpPr>
          <p:nvPr>
            <p:ph type="sldNum" sz="quarter" idx="12"/>
          </p:nvPr>
        </p:nvSpPr>
        <p:spPr/>
        <p:txBody>
          <a:bodyPr/>
          <a:lstStyle/>
          <a:p>
            <a:fld id="{7AF095F6-C371-440D-B793-540E1B7A7FB7}" type="slidenum">
              <a:rPr lang="en-US" smtClean="0"/>
              <a:t>74</a:t>
            </a:fld>
            <a:endParaRPr lang="en-US"/>
          </a:p>
        </p:txBody>
      </p:sp>
      <p:pic>
        <p:nvPicPr>
          <p:cNvPr id="6" name="Picture 5">
            <a:extLst>
              <a:ext uri="{FF2B5EF4-FFF2-40B4-BE49-F238E27FC236}">
                <a16:creationId xmlns:a16="http://schemas.microsoft.com/office/drawing/2014/main" id="{81D820E4-350F-C1D6-A142-0FFEC0EFE796}"/>
              </a:ext>
            </a:extLst>
          </p:cNvPr>
          <p:cNvPicPr>
            <a:picLocks noChangeAspect="1"/>
          </p:cNvPicPr>
          <p:nvPr/>
        </p:nvPicPr>
        <p:blipFill>
          <a:blip r:embed="rId3"/>
          <a:stretch>
            <a:fillRect/>
          </a:stretch>
        </p:blipFill>
        <p:spPr>
          <a:xfrm>
            <a:off x="617220" y="1145536"/>
            <a:ext cx="10957560" cy="4891521"/>
          </a:xfrm>
          <a:prstGeom prst="rect">
            <a:avLst/>
          </a:prstGeom>
        </p:spPr>
      </p:pic>
    </p:spTree>
    <p:extLst>
      <p:ext uri="{BB962C8B-B14F-4D97-AF65-F5344CB8AC3E}">
        <p14:creationId xmlns:p14="http://schemas.microsoft.com/office/powerpoint/2010/main" val="4090150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A3AC-E676-869C-8C10-CD5474314960}"/>
              </a:ext>
            </a:extLst>
          </p:cNvPr>
          <p:cNvSpPr>
            <a:spLocks noGrp="1"/>
          </p:cNvSpPr>
          <p:nvPr>
            <p:ph type="title"/>
          </p:nvPr>
        </p:nvSpPr>
        <p:spPr/>
        <p:txBody>
          <a:bodyPr/>
          <a:lstStyle/>
          <a:p>
            <a:r>
              <a:rPr lang="en-RO"/>
              <a:t>Modelul SANS SCADA - Detaliere</a:t>
            </a:r>
          </a:p>
        </p:txBody>
      </p:sp>
      <p:sp>
        <p:nvSpPr>
          <p:cNvPr id="4" name="Footer Placeholder 3">
            <a:extLst>
              <a:ext uri="{FF2B5EF4-FFF2-40B4-BE49-F238E27FC236}">
                <a16:creationId xmlns:a16="http://schemas.microsoft.com/office/drawing/2014/main" id="{C9976282-C32D-99E4-CE9E-D454A44BF0EF}"/>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87438400-C76A-CF34-9F74-4CF699A3A5F2}"/>
              </a:ext>
            </a:extLst>
          </p:cNvPr>
          <p:cNvSpPr>
            <a:spLocks noGrp="1"/>
          </p:cNvSpPr>
          <p:nvPr>
            <p:ph type="sldNum" sz="quarter" idx="12"/>
          </p:nvPr>
        </p:nvSpPr>
        <p:spPr/>
        <p:txBody>
          <a:bodyPr/>
          <a:lstStyle/>
          <a:p>
            <a:fld id="{7AF095F6-C371-440D-B793-540E1B7A7FB7}" type="slidenum">
              <a:rPr lang="en-US" smtClean="0"/>
              <a:t>75</a:t>
            </a:fld>
            <a:endParaRPr lang="en-US"/>
          </a:p>
        </p:txBody>
      </p:sp>
      <p:pic>
        <p:nvPicPr>
          <p:cNvPr id="6" name="Picture 5">
            <a:extLst>
              <a:ext uri="{FF2B5EF4-FFF2-40B4-BE49-F238E27FC236}">
                <a16:creationId xmlns:a16="http://schemas.microsoft.com/office/drawing/2014/main" id="{A92652A8-491F-58A6-F24F-9603C0A832B1}"/>
              </a:ext>
            </a:extLst>
          </p:cNvPr>
          <p:cNvPicPr>
            <a:picLocks noChangeAspect="1"/>
          </p:cNvPicPr>
          <p:nvPr/>
        </p:nvPicPr>
        <p:blipFill>
          <a:blip r:embed="rId2"/>
          <a:stretch>
            <a:fillRect/>
          </a:stretch>
        </p:blipFill>
        <p:spPr>
          <a:xfrm>
            <a:off x="1188999" y="1111017"/>
            <a:ext cx="9814001" cy="5066970"/>
          </a:xfrm>
          <a:prstGeom prst="rect">
            <a:avLst/>
          </a:prstGeom>
        </p:spPr>
      </p:pic>
    </p:spTree>
    <p:extLst>
      <p:ext uri="{BB962C8B-B14F-4D97-AF65-F5344CB8AC3E}">
        <p14:creationId xmlns:p14="http://schemas.microsoft.com/office/powerpoint/2010/main" val="7840560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45A3A-9B2D-8527-FC6B-5A770F0A9101}"/>
              </a:ext>
            </a:extLst>
          </p:cNvPr>
          <p:cNvSpPr>
            <a:spLocks noGrp="1"/>
          </p:cNvSpPr>
          <p:nvPr>
            <p:ph type="title"/>
          </p:nvPr>
        </p:nvSpPr>
        <p:spPr/>
        <p:txBody>
          <a:bodyPr/>
          <a:lstStyle/>
          <a:p>
            <a:r>
              <a:rPr lang="en-RO"/>
              <a:t>MITRE ATT&amp;CK</a:t>
            </a:r>
          </a:p>
        </p:txBody>
      </p:sp>
      <p:sp>
        <p:nvSpPr>
          <p:cNvPr id="3" name="Content Placeholder 2">
            <a:extLst>
              <a:ext uri="{FF2B5EF4-FFF2-40B4-BE49-F238E27FC236}">
                <a16:creationId xmlns:a16="http://schemas.microsoft.com/office/drawing/2014/main" id="{F1D5C2FF-108A-2EFF-FDC6-1E8E5C2F7653}"/>
              </a:ext>
            </a:extLst>
          </p:cNvPr>
          <p:cNvSpPr>
            <a:spLocks noGrp="1"/>
          </p:cNvSpPr>
          <p:nvPr>
            <p:ph idx="1"/>
          </p:nvPr>
        </p:nvSpPr>
        <p:spPr/>
        <p:txBody>
          <a:bodyPr/>
          <a:lstStyle/>
          <a:p>
            <a:pPr algn="just"/>
            <a:r>
              <a:rPr lang="en-RO" i="1"/>
              <a:t>Adversarial Tactics, Techniques &amp; Common Knowledge</a:t>
            </a:r>
          </a:p>
          <a:p>
            <a:pPr algn="just"/>
            <a:r>
              <a:rPr lang="en-RO"/>
              <a:t>Cadru, bază de cunoștințe și instrumente de evaluare pentru securitatea cibernetică a organizațiilor</a:t>
            </a:r>
          </a:p>
          <a:p>
            <a:pPr algn="just"/>
            <a:r>
              <a:rPr lang="en-RO"/>
              <a:t>Aplicabilitate și instrumente specifice pentru domeniul ICS</a:t>
            </a:r>
          </a:p>
          <a:p>
            <a:pPr algn="just"/>
            <a:r>
              <a:rPr lang="en-GB">
                <a:hlinkClick r:id="rId3"/>
              </a:rPr>
              <a:t>https://attack.mitre.org/matrices/ics/</a:t>
            </a:r>
            <a:r>
              <a:rPr lang="en-RO"/>
              <a:t> </a:t>
            </a:r>
          </a:p>
        </p:txBody>
      </p:sp>
      <p:sp>
        <p:nvSpPr>
          <p:cNvPr id="4" name="Footer Placeholder 3">
            <a:extLst>
              <a:ext uri="{FF2B5EF4-FFF2-40B4-BE49-F238E27FC236}">
                <a16:creationId xmlns:a16="http://schemas.microsoft.com/office/drawing/2014/main" id="{BC84011F-DA34-6643-907E-69181E7E644A}"/>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CEF2428D-34E3-B7C3-96C8-4D7D24B4DE58}"/>
              </a:ext>
            </a:extLst>
          </p:cNvPr>
          <p:cNvSpPr>
            <a:spLocks noGrp="1"/>
          </p:cNvSpPr>
          <p:nvPr>
            <p:ph type="sldNum" sz="quarter" idx="12"/>
          </p:nvPr>
        </p:nvSpPr>
        <p:spPr/>
        <p:txBody>
          <a:bodyPr/>
          <a:lstStyle/>
          <a:p>
            <a:fld id="{7AF095F6-C371-440D-B793-540E1B7A7FB7}" type="slidenum">
              <a:rPr lang="en-US" smtClean="0"/>
              <a:t>76</a:t>
            </a:fld>
            <a:endParaRPr lang="en-US"/>
          </a:p>
        </p:txBody>
      </p:sp>
      <p:pic>
        <p:nvPicPr>
          <p:cNvPr id="7" name="Picture 6" descr="A screenshot of a computer&#10;&#10;AI-generated content may be incorrect.">
            <a:extLst>
              <a:ext uri="{FF2B5EF4-FFF2-40B4-BE49-F238E27FC236}">
                <a16:creationId xmlns:a16="http://schemas.microsoft.com/office/drawing/2014/main" id="{F793F7BA-20C6-4D01-BF39-16CE55918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7934" y="3662412"/>
            <a:ext cx="3930832" cy="2402378"/>
          </a:xfrm>
          <a:prstGeom prst="rect">
            <a:avLst/>
          </a:prstGeom>
        </p:spPr>
      </p:pic>
    </p:spTree>
    <p:extLst>
      <p:ext uri="{BB962C8B-B14F-4D97-AF65-F5344CB8AC3E}">
        <p14:creationId xmlns:p14="http://schemas.microsoft.com/office/powerpoint/2010/main" val="3185810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0AB36-B602-0F1C-F9D6-2EDB685C99F7}"/>
              </a:ext>
            </a:extLst>
          </p:cNvPr>
          <p:cNvSpPr>
            <a:spLocks noGrp="1"/>
          </p:cNvSpPr>
          <p:nvPr>
            <p:ph type="title"/>
          </p:nvPr>
        </p:nvSpPr>
        <p:spPr/>
        <p:txBody>
          <a:bodyPr/>
          <a:lstStyle/>
          <a:p>
            <a:r>
              <a:rPr lang="en-RO"/>
              <a:t>Tipuri de atacuri - DDoS	</a:t>
            </a:r>
          </a:p>
        </p:txBody>
      </p:sp>
      <p:sp>
        <p:nvSpPr>
          <p:cNvPr id="3" name="Content Placeholder 2">
            <a:extLst>
              <a:ext uri="{FF2B5EF4-FFF2-40B4-BE49-F238E27FC236}">
                <a16:creationId xmlns:a16="http://schemas.microsoft.com/office/drawing/2014/main" id="{922A7F6F-4A8E-EF26-467E-32204F470E02}"/>
              </a:ext>
            </a:extLst>
          </p:cNvPr>
          <p:cNvSpPr>
            <a:spLocks noGrp="1"/>
          </p:cNvSpPr>
          <p:nvPr>
            <p:ph sz="half" idx="1"/>
          </p:nvPr>
        </p:nvSpPr>
        <p:spPr/>
        <p:txBody>
          <a:bodyPr>
            <a:normAutofit lnSpcReduction="10000"/>
          </a:bodyPr>
          <a:lstStyle/>
          <a:p>
            <a:pPr algn="just"/>
            <a:r>
              <a:rPr lang="en-RO"/>
              <a:t>(Distributed) Denial of Service (DDoS)</a:t>
            </a:r>
          </a:p>
          <a:p>
            <a:pPr algn="just"/>
            <a:r>
              <a:rPr lang="en-RO"/>
              <a:t>Atacatorii identifică sisteme, servere sau rețele pe care le indundă cu solicitări pentru a le epuiza resursele și lățimea de bandă</a:t>
            </a:r>
          </a:p>
          <a:p>
            <a:pPr algn="just"/>
            <a:r>
              <a:rPr lang="en-RO"/>
              <a:t>Serverele nu pot gestiona valul de cereri și se blochează</a:t>
            </a:r>
          </a:p>
          <a:p>
            <a:pPr algn="just"/>
            <a:r>
              <a:rPr lang="en-RO"/>
              <a:t>În versiunea distribuită, atacatorii folosesc multe sisteme compromise</a:t>
            </a:r>
          </a:p>
        </p:txBody>
      </p:sp>
      <p:pic>
        <p:nvPicPr>
          <p:cNvPr id="8" name="Content Placeholder 7" descr="A diagram of a computer network&#10;&#10;AI-generated content may be incorrect.">
            <a:extLst>
              <a:ext uri="{FF2B5EF4-FFF2-40B4-BE49-F238E27FC236}">
                <a16:creationId xmlns:a16="http://schemas.microsoft.com/office/drawing/2014/main" id="{5C22D6D3-1F69-4D16-4E39-5368F5B8683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2" y="1002114"/>
            <a:ext cx="5698375" cy="5174849"/>
          </a:xfrm>
        </p:spPr>
      </p:pic>
      <p:sp>
        <p:nvSpPr>
          <p:cNvPr id="4" name="Footer Placeholder 3">
            <a:extLst>
              <a:ext uri="{FF2B5EF4-FFF2-40B4-BE49-F238E27FC236}">
                <a16:creationId xmlns:a16="http://schemas.microsoft.com/office/drawing/2014/main" id="{6C0D4A46-220B-7CEC-B0DC-4E1484DD8E9F}"/>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E0123207-74D4-9370-2140-B92153E15253}"/>
              </a:ext>
            </a:extLst>
          </p:cNvPr>
          <p:cNvSpPr>
            <a:spLocks noGrp="1"/>
          </p:cNvSpPr>
          <p:nvPr>
            <p:ph type="sldNum" sz="quarter" idx="12"/>
          </p:nvPr>
        </p:nvSpPr>
        <p:spPr/>
        <p:txBody>
          <a:bodyPr/>
          <a:lstStyle/>
          <a:p>
            <a:fld id="{7AF095F6-C371-440D-B793-540E1B7A7FB7}" type="slidenum">
              <a:rPr lang="en-US" smtClean="0"/>
              <a:t>77</a:t>
            </a:fld>
            <a:endParaRPr lang="en-US"/>
          </a:p>
        </p:txBody>
      </p:sp>
    </p:spTree>
    <p:extLst>
      <p:ext uri="{BB962C8B-B14F-4D97-AF65-F5344CB8AC3E}">
        <p14:creationId xmlns:p14="http://schemas.microsoft.com/office/powerpoint/2010/main" val="3274830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BF949-22B7-623E-8AA5-AE46BF3C0A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8E26C4-6F08-D8A7-2D7A-532FB0BB3BB9}"/>
              </a:ext>
            </a:extLst>
          </p:cNvPr>
          <p:cNvSpPr>
            <a:spLocks noGrp="1"/>
          </p:cNvSpPr>
          <p:nvPr>
            <p:ph type="title"/>
          </p:nvPr>
        </p:nvSpPr>
        <p:spPr/>
        <p:txBody>
          <a:bodyPr/>
          <a:lstStyle/>
          <a:p>
            <a:r>
              <a:rPr lang="en-RO"/>
              <a:t>Tipuri de atacuri - Phishing	</a:t>
            </a:r>
          </a:p>
        </p:txBody>
      </p:sp>
      <p:sp>
        <p:nvSpPr>
          <p:cNvPr id="3" name="Content Placeholder 2">
            <a:extLst>
              <a:ext uri="{FF2B5EF4-FFF2-40B4-BE49-F238E27FC236}">
                <a16:creationId xmlns:a16="http://schemas.microsoft.com/office/drawing/2014/main" id="{3C3DA774-CF51-6C1B-991A-EEE4C60AFB40}"/>
              </a:ext>
            </a:extLst>
          </p:cNvPr>
          <p:cNvSpPr>
            <a:spLocks noGrp="1"/>
          </p:cNvSpPr>
          <p:nvPr>
            <p:ph sz="half" idx="1"/>
          </p:nvPr>
        </p:nvSpPr>
        <p:spPr/>
        <p:txBody>
          <a:bodyPr>
            <a:normAutofit lnSpcReduction="10000"/>
          </a:bodyPr>
          <a:lstStyle/>
          <a:p>
            <a:pPr algn="just"/>
            <a:r>
              <a:rPr lang="en-RO"/>
              <a:t>Cele mai răspândite atacuri</a:t>
            </a:r>
          </a:p>
          <a:p>
            <a:pPr algn="just"/>
            <a:r>
              <a:rPr lang="en-GB"/>
              <a:t>Atac de tip inginerie socială unde atactorul impersonează un contact legitim și transmite mesaje e-mail false victimei</a:t>
            </a:r>
          </a:p>
          <a:p>
            <a:pPr algn="just"/>
            <a:r>
              <a:rPr lang="en-GB"/>
              <a:t>Victima accesează link-uri compromise/atașamente și permite astfel accesul la informații confidențiale sau instalarea de malware</a:t>
            </a:r>
            <a:endParaRPr lang="en-RO"/>
          </a:p>
          <a:p>
            <a:pPr algn="just"/>
            <a:r>
              <a:rPr lang="en-RO"/>
              <a:t>Variante: spear-phishing, whale phishing</a:t>
            </a:r>
          </a:p>
        </p:txBody>
      </p:sp>
      <p:pic>
        <p:nvPicPr>
          <p:cNvPr id="10" name="Content Placeholder 9" descr="A screenshot of a email&#10;&#10;AI-generated content may be incorrect.">
            <a:extLst>
              <a:ext uri="{FF2B5EF4-FFF2-40B4-BE49-F238E27FC236}">
                <a16:creationId xmlns:a16="http://schemas.microsoft.com/office/drawing/2014/main" id="{A71412AA-40FD-7391-FAFA-3F6AA46E3A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844178"/>
            <a:ext cx="5181600" cy="3891957"/>
          </a:xfrm>
        </p:spPr>
      </p:pic>
      <p:sp>
        <p:nvSpPr>
          <p:cNvPr id="4" name="Footer Placeholder 3">
            <a:extLst>
              <a:ext uri="{FF2B5EF4-FFF2-40B4-BE49-F238E27FC236}">
                <a16:creationId xmlns:a16="http://schemas.microsoft.com/office/drawing/2014/main" id="{4A12C326-9661-AEBF-0653-71B02B89FA2A}"/>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92E453F6-C264-A6E1-9C8A-1DE57D5763EC}"/>
              </a:ext>
            </a:extLst>
          </p:cNvPr>
          <p:cNvSpPr>
            <a:spLocks noGrp="1"/>
          </p:cNvSpPr>
          <p:nvPr>
            <p:ph type="sldNum" sz="quarter" idx="12"/>
          </p:nvPr>
        </p:nvSpPr>
        <p:spPr/>
        <p:txBody>
          <a:bodyPr/>
          <a:lstStyle/>
          <a:p>
            <a:fld id="{7AF095F6-C371-440D-B793-540E1B7A7FB7}" type="slidenum">
              <a:rPr lang="en-US" smtClean="0"/>
              <a:t>78</a:t>
            </a:fld>
            <a:endParaRPr lang="en-US"/>
          </a:p>
        </p:txBody>
      </p:sp>
    </p:spTree>
    <p:extLst>
      <p:ext uri="{BB962C8B-B14F-4D97-AF65-F5344CB8AC3E}">
        <p14:creationId xmlns:p14="http://schemas.microsoft.com/office/powerpoint/2010/main" val="13591529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C6E40-91BC-D430-B36B-87DDB3B70FE9}"/>
              </a:ext>
            </a:extLst>
          </p:cNvPr>
          <p:cNvSpPr>
            <a:spLocks noGrp="1"/>
          </p:cNvSpPr>
          <p:nvPr>
            <p:ph type="title"/>
          </p:nvPr>
        </p:nvSpPr>
        <p:spPr/>
        <p:txBody>
          <a:bodyPr/>
          <a:lstStyle/>
          <a:p>
            <a:r>
              <a:rPr lang="en-RO"/>
              <a:t>Tipuri de atacuri – Man-in-the-Middle</a:t>
            </a:r>
          </a:p>
        </p:txBody>
      </p:sp>
      <p:sp>
        <p:nvSpPr>
          <p:cNvPr id="3" name="Content Placeholder 2">
            <a:extLst>
              <a:ext uri="{FF2B5EF4-FFF2-40B4-BE49-F238E27FC236}">
                <a16:creationId xmlns:a16="http://schemas.microsoft.com/office/drawing/2014/main" id="{5406A510-698B-2EAF-C192-2C40EE070C4B}"/>
              </a:ext>
            </a:extLst>
          </p:cNvPr>
          <p:cNvSpPr>
            <a:spLocks noGrp="1"/>
          </p:cNvSpPr>
          <p:nvPr>
            <p:ph sz="half" idx="1"/>
          </p:nvPr>
        </p:nvSpPr>
        <p:spPr/>
        <p:txBody>
          <a:bodyPr/>
          <a:lstStyle/>
          <a:p>
            <a:pPr algn="just"/>
            <a:r>
              <a:rPr lang="en-RO"/>
              <a:t>MITM cunoscut și drept atac de ascultare</a:t>
            </a:r>
          </a:p>
          <a:p>
            <a:pPr algn="just"/>
            <a:endParaRPr lang="en-RO"/>
          </a:p>
          <a:p>
            <a:pPr algn="just"/>
            <a:r>
              <a:rPr lang="en-RO"/>
              <a:t>Atacatorul se interpune între două terminale care comunică e.g. între client și gazdă/master</a:t>
            </a:r>
          </a:p>
          <a:p>
            <a:pPr algn="just"/>
            <a:r>
              <a:rPr lang="en-RO"/>
              <a:t>Poate asculta pasiv pentru a colecta informații sau intervine activ pentru a modifica și manipula datele și comenzile</a:t>
            </a:r>
          </a:p>
          <a:p>
            <a:pPr algn="just"/>
            <a:endParaRPr lang="en-RO"/>
          </a:p>
        </p:txBody>
      </p:sp>
      <p:pic>
        <p:nvPicPr>
          <p:cNvPr id="10" name="Content Placeholder 9" descr="A diagram of a computer system&#10;&#10;AI-generated content may be incorrect.">
            <a:extLst>
              <a:ext uri="{FF2B5EF4-FFF2-40B4-BE49-F238E27FC236}">
                <a16:creationId xmlns:a16="http://schemas.microsoft.com/office/drawing/2014/main" id="{F96C3976-97FC-2F38-639F-AAFAE13A758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3777950"/>
            <a:ext cx="5181600" cy="2206752"/>
          </a:xfrm>
        </p:spPr>
      </p:pic>
      <p:sp>
        <p:nvSpPr>
          <p:cNvPr id="5" name="Footer Placeholder 4">
            <a:extLst>
              <a:ext uri="{FF2B5EF4-FFF2-40B4-BE49-F238E27FC236}">
                <a16:creationId xmlns:a16="http://schemas.microsoft.com/office/drawing/2014/main" id="{0E2ABD91-2E70-15A6-A8DF-872192F4E5BD}"/>
              </a:ext>
            </a:extLst>
          </p:cNvPr>
          <p:cNvSpPr>
            <a:spLocks noGrp="1"/>
          </p:cNvSpPr>
          <p:nvPr>
            <p:ph type="ftr" sz="quarter" idx="11"/>
          </p:nvPr>
        </p:nvSpPr>
        <p:spPr/>
        <p:txBody>
          <a:bodyPr/>
          <a:lstStyle/>
          <a:p>
            <a:r>
              <a:rPr lang="en-US"/>
              <a:t>www.astiautomation.com</a:t>
            </a:r>
          </a:p>
        </p:txBody>
      </p:sp>
      <p:sp>
        <p:nvSpPr>
          <p:cNvPr id="6" name="Slide Number Placeholder 5">
            <a:extLst>
              <a:ext uri="{FF2B5EF4-FFF2-40B4-BE49-F238E27FC236}">
                <a16:creationId xmlns:a16="http://schemas.microsoft.com/office/drawing/2014/main" id="{F40E31BD-841F-10D4-EFDB-6AC5C873E0C9}"/>
              </a:ext>
            </a:extLst>
          </p:cNvPr>
          <p:cNvSpPr>
            <a:spLocks noGrp="1"/>
          </p:cNvSpPr>
          <p:nvPr>
            <p:ph type="sldNum" sz="quarter" idx="12"/>
          </p:nvPr>
        </p:nvSpPr>
        <p:spPr/>
        <p:txBody>
          <a:bodyPr/>
          <a:lstStyle/>
          <a:p>
            <a:fld id="{7AF095F6-C371-440D-B793-540E1B7A7FB7}" type="slidenum">
              <a:rPr lang="en-US" smtClean="0"/>
              <a:t>79</a:t>
            </a:fld>
            <a:endParaRPr lang="en-US"/>
          </a:p>
        </p:txBody>
      </p:sp>
      <p:pic>
        <p:nvPicPr>
          <p:cNvPr id="12" name="Picture 11" descr="A diagram of a person in a black hat&#10;&#10;AI-generated content may be incorrect.">
            <a:extLst>
              <a:ext uri="{FF2B5EF4-FFF2-40B4-BE49-F238E27FC236}">
                <a16:creationId xmlns:a16="http://schemas.microsoft.com/office/drawing/2014/main" id="{B432EE6A-3FF6-EBBB-D522-20D459690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7908" y="1231417"/>
            <a:ext cx="4125383" cy="2546533"/>
          </a:xfrm>
          <a:prstGeom prst="rect">
            <a:avLst/>
          </a:prstGeom>
        </p:spPr>
      </p:pic>
    </p:spTree>
    <p:extLst>
      <p:ext uri="{BB962C8B-B14F-4D97-AF65-F5344CB8AC3E}">
        <p14:creationId xmlns:p14="http://schemas.microsoft.com/office/powerpoint/2010/main" val="3874633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3C119-90DD-C3B4-4F3D-6C70A744DDC7}"/>
              </a:ext>
            </a:extLst>
          </p:cNvPr>
          <p:cNvSpPr>
            <a:spLocks noGrp="1"/>
          </p:cNvSpPr>
          <p:nvPr>
            <p:ph type="title"/>
          </p:nvPr>
        </p:nvSpPr>
        <p:spPr/>
        <p:txBody>
          <a:bodyPr/>
          <a:lstStyle/>
          <a:p>
            <a:r>
              <a:rPr lang="en-RO"/>
              <a:t>Atacuri cibernetice – Colonial (2021) </a:t>
            </a:r>
          </a:p>
        </p:txBody>
      </p:sp>
      <p:sp>
        <p:nvSpPr>
          <p:cNvPr id="4" name="Footer Placeholder 3">
            <a:extLst>
              <a:ext uri="{FF2B5EF4-FFF2-40B4-BE49-F238E27FC236}">
                <a16:creationId xmlns:a16="http://schemas.microsoft.com/office/drawing/2014/main" id="{D8F24803-B09F-FA95-7BD0-469CADD1E9B0}"/>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9984BD3C-4600-D617-86F7-A2ACC730377F}"/>
              </a:ext>
            </a:extLst>
          </p:cNvPr>
          <p:cNvSpPr>
            <a:spLocks noGrp="1"/>
          </p:cNvSpPr>
          <p:nvPr>
            <p:ph type="sldNum" sz="quarter" idx="12"/>
          </p:nvPr>
        </p:nvSpPr>
        <p:spPr/>
        <p:txBody>
          <a:bodyPr/>
          <a:lstStyle/>
          <a:p>
            <a:fld id="{7AF095F6-C371-440D-B793-540E1B7A7FB7}" type="slidenum">
              <a:rPr lang="en-US" smtClean="0"/>
              <a:t>8</a:t>
            </a:fld>
            <a:endParaRPr lang="en-US"/>
          </a:p>
        </p:txBody>
      </p:sp>
      <p:pic>
        <p:nvPicPr>
          <p:cNvPr id="9" name="Picture 8" descr="A map of the united states&#10;&#10;AI-generated content may be incorrect.">
            <a:extLst>
              <a:ext uri="{FF2B5EF4-FFF2-40B4-BE49-F238E27FC236}">
                <a16:creationId xmlns:a16="http://schemas.microsoft.com/office/drawing/2014/main" id="{28DDFE18-A2ED-7437-A31D-9B96D0452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164493"/>
            <a:ext cx="7772400" cy="4960018"/>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02C3298A-F5AD-4F24-B8DA-672B68644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97" y="1004207"/>
            <a:ext cx="7178584" cy="2043971"/>
          </a:xfrm>
          <a:prstGeom prst="rect">
            <a:avLst/>
          </a:prstGeom>
        </p:spPr>
      </p:pic>
      <p:pic>
        <p:nvPicPr>
          <p:cNvPr id="13" name="Picture 12" descr="A gas station with a yellow tape&#10;&#10;AI-generated content may be incorrect.">
            <a:extLst>
              <a:ext uri="{FF2B5EF4-FFF2-40B4-BE49-F238E27FC236}">
                <a16:creationId xmlns:a16="http://schemas.microsoft.com/office/drawing/2014/main" id="{05C79A1C-E402-4DC4-7A5B-47A82DF0C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47" y="3254399"/>
            <a:ext cx="3551853" cy="2663890"/>
          </a:xfrm>
          <a:prstGeom prst="rect">
            <a:avLst/>
          </a:prstGeom>
        </p:spPr>
      </p:pic>
    </p:spTree>
    <p:extLst>
      <p:ext uri="{BB962C8B-B14F-4D97-AF65-F5344CB8AC3E}">
        <p14:creationId xmlns:p14="http://schemas.microsoft.com/office/powerpoint/2010/main" val="32853116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34159-1CD1-421A-DEEA-818EA06D8720}"/>
              </a:ext>
            </a:extLst>
          </p:cNvPr>
          <p:cNvSpPr>
            <a:spLocks noGrp="1"/>
          </p:cNvSpPr>
          <p:nvPr>
            <p:ph type="title"/>
          </p:nvPr>
        </p:nvSpPr>
        <p:spPr/>
        <p:txBody>
          <a:bodyPr/>
          <a:lstStyle/>
          <a:p>
            <a:r>
              <a:rPr lang="en-RO"/>
              <a:t>Tipuri de atacuri – Acces neautorizat</a:t>
            </a:r>
          </a:p>
        </p:txBody>
      </p:sp>
      <p:sp>
        <p:nvSpPr>
          <p:cNvPr id="3" name="Content Placeholder 2">
            <a:extLst>
              <a:ext uri="{FF2B5EF4-FFF2-40B4-BE49-F238E27FC236}">
                <a16:creationId xmlns:a16="http://schemas.microsoft.com/office/drawing/2014/main" id="{297CEDB6-6080-974D-0733-34CD02444C77}"/>
              </a:ext>
            </a:extLst>
          </p:cNvPr>
          <p:cNvSpPr>
            <a:spLocks noGrp="1"/>
          </p:cNvSpPr>
          <p:nvPr>
            <p:ph sz="half" idx="1"/>
          </p:nvPr>
        </p:nvSpPr>
        <p:spPr/>
        <p:txBody>
          <a:bodyPr/>
          <a:lstStyle/>
          <a:p>
            <a:pPr algn="just"/>
            <a:r>
              <a:rPr lang="en-RO"/>
              <a:t>O persoană care nu are permisiune să se conecteze la sau să utilizeze un sistem, în accesează, de o manieră nedorită de către proprietarul sistemului (“hacking”)</a:t>
            </a:r>
          </a:p>
          <a:p>
            <a:pPr algn="just"/>
            <a:r>
              <a:rPr lang="en-RO"/>
              <a:t>Exploatarea unor greșeli software prin rutine automate</a:t>
            </a:r>
          </a:p>
          <a:p>
            <a:pPr algn="just"/>
            <a:r>
              <a:rPr lang="en-RO"/>
              <a:t>Utilizarea malware sau a atacurilor de tip ”phishing”</a:t>
            </a:r>
          </a:p>
        </p:txBody>
      </p:sp>
      <p:pic>
        <p:nvPicPr>
          <p:cNvPr id="8" name="Content Placeholder 7" descr="A diagram of a computer system&#10;&#10;AI-generated content may be incorrect.">
            <a:extLst>
              <a:ext uri="{FF2B5EF4-FFF2-40B4-BE49-F238E27FC236}">
                <a16:creationId xmlns:a16="http://schemas.microsoft.com/office/drawing/2014/main" id="{003AFFA4-2EF2-37C0-DA01-18DD35BB1B1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566493"/>
            <a:ext cx="5923020" cy="4447852"/>
          </a:xfrm>
        </p:spPr>
      </p:pic>
      <p:sp>
        <p:nvSpPr>
          <p:cNvPr id="5" name="Footer Placeholder 4">
            <a:extLst>
              <a:ext uri="{FF2B5EF4-FFF2-40B4-BE49-F238E27FC236}">
                <a16:creationId xmlns:a16="http://schemas.microsoft.com/office/drawing/2014/main" id="{71A93B3F-7617-8FAA-F4D9-D10B7B7B3ADB}"/>
              </a:ext>
            </a:extLst>
          </p:cNvPr>
          <p:cNvSpPr>
            <a:spLocks noGrp="1"/>
          </p:cNvSpPr>
          <p:nvPr>
            <p:ph type="ftr" sz="quarter" idx="11"/>
          </p:nvPr>
        </p:nvSpPr>
        <p:spPr/>
        <p:txBody>
          <a:bodyPr/>
          <a:lstStyle/>
          <a:p>
            <a:r>
              <a:rPr lang="en-US"/>
              <a:t>www.astiautomation.com</a:t>
            </a:r>
          </a:p>
        </p:txBody>
      </p:sp>
      <p:sp>
        <p:nvSpPr>
          <p:cNvPr id="6" name="Slide Number Placeholder 5">
            <a:extLst>
              <a:ext uri="{FF2B5EF4-FFF2-40B4-BE49-F238E27FC236}">
                <a16:creationId xmlns:a16="http://schemas.microsoft.com/office/drawing/2014/main" id="{37C42789-079A-43A4-0650-0C8D3DB08061}"/>
              </a:ext>
            </a:extLst>
          </p:cNvPr>
          <p:cNvSpPr>
            <a:spLocks noGrp="1"/>
          </p:cNvSpPr>
          <p:nvPr>
            <p:ph type="sldNum" sz="quarter" idx="12"/>
          </p:nvPr>
        </p:nvSpPr>
        <p:spPr/>
        <p:txBody>
          <a:bodyPr/>
          <a:lstStyle/>
          <a:p>
            <a:fld id="{7AF095F6-C371-440D-B793-540E1B7A7FB7}" type="slidenum">
              <a:rPr lang="en-US" smtClean="0"/>
              <a:t>80</a:t>
            </a:fld>
            <a:endParaRPr lang="en-US"/>
          </a:p>
        </p:txBody>
      </p:sp>
    </p:spTree>
    <p:extLst>
      <p:ext uri="{BB962C8B-B14F-4D97-AF65-F5344CB8AC3E}">
        <p14:creationId xmlns:p14="http://schemas.microsoft.com/office/powerpoint/2010/main" val="35162997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955EE-77DF-CD55-67BA-BEB687C54769}"/>
              </a:ext>
            </a:extLst>
          </p:cNvPr>
          <p:cNvSpPr>
            <a:spLocks noGrp="1"/>
          </p:cNvSpPr>
          <p:nvPr>
            <p:ph type="title"/>
          </p:nvPr>
        </p:nvSpPr>
        <p:spPr/>
        <p:txBody>
          <a:bodyPr>
            <a:normAutofit/>
          </a:bodyPr>
          <a:lstStyle/>
          <a:p>
            <a:r>
              <a:rPr lang="en-RO" sz="4200"/>
              <a:t>Tipuri de atacuri – False Data Injection</a:t>
            </a:r>
          </a:p>
        </p:txBody>
      </p:sp>
      <p:pic>
        <p:nvPicPr>
          <p:cNvPr id="11" name="Content Placeholder 10" descr="A diagram of a solar panel&#10;&#10;AI-generated content may be incorrect.">
            <a:extLst>
              <a:ext uri="{FF2B5EF4-FFF2-40B4-BE49-F238E27FC236}">
                <a16:creationId xmlns:a16="http://schemas.microsoft.com/office/drawing/2014/main" id="{E9084A64-E12C-6A8B-383B-945397C45C7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909882"/>
            <a:ext cx="5767647" cy="3474442"/>
          </a:xfrm>
        </p:spPr>
      </p:pic>
      <p:sp>
        <p:nvSpPr>
          <p:cNvPr id="5" name="Footer Placeholder 4">
            <a:extLst>
              <a:ext uri="{FF2B5EF4-FFF2-40B4-BE49-F238E27FC236}">
                <a16:creationId xmlns:a16="http://schemas.microsoft.com/office/drawing/2014/main" id="{28384BC5-9C0F-8D5F-85A9-CA2961D4AF61}"/>
              </a:ext>
            </a:extLst>
          </p:cNvPr>
          <p:cNvSpPr>
            <a:spLocks noGrp="1"/>
          </p:cNvSpPr>
          <p:nvPr>
            <p:ph type="ftr" sz="quarter" idx="11"/>
          </p:nvPr>
        </p:nvSpPr>
        <p:spPr/>
        <p:txBody>
          <a:bodyPr/>
          <a:lstStyle/>
          <a:p>
            <a:r>
              <a:rPr lang="en-US"/>
              <a:t>www.astiautomation.com</a:t>
            </a:r>
          </a:p>
        </p:txBody>
      </p:sp>
      <p:sp>
        <p:nvSpPr>
          <p:cNvPr id="6" name="Slide Number Placeholder 5">
            <a:extLst>
              <a:ext uri="{FF2B5EF4-FFF2-40B4-BE49-F238E27FC236}">
                <a16:creationId xmlns:a16="http://schemas.microsoft.com/office/drawing/2014/main" id="{F198E907-47F5-6665-36C2-C56F6BA11F4B}"/>
              </a:ext>
            </a:extLst>
          </p:cNvPr>
          <p:cNvSpPr>
            <a:spLocks noGrp="1"/>
          </p:cNvSpPr>
          <p:nvPr>
            <p:ph type="sldNum" sz="quarter" idx="12"/>
          </p:nvPr>
        </p:nvSpPr>
        <p:spPr/>
        <p:txBody>
          <a:bodyPr/>
          <a:lstStyle/>
          <a:p>
            <a:fld id="{7AF095F6-C371-440D-B793-540E1B7A7FB7}" type="slidenum">
              <a:rPr lang="en-US" smtClean="0"/>
              <a:t>81</a:t>
            </a:fld>
            <a:endParaRPr lang="en-US"/>
          </a:p>
        </p:txBody>
      </p:sp>
      <p:sp>
        <p:nvSpPr>
          <p:cNvPr id="9" name="Content Placeholder 8">
            <a:extLst>
              <a:ext uri="{FF2B5EF4-FFF2-40B4-BE49-F238E27FC236}">
                <a16:creationId xmlns:a16="http://schemas.microsoft.com/office/drawing/2014/main" id="{8AB10FF5-E121-6648-7386-4869E623EE3A}"/>
              </a:ext>
            </a:extLst>
          </p:cNvPr>
          <p:cNvSpPr>
            <a:spLocks noGrp="1"/>
          </p:cNvSpPr>
          <p:nvPr>
            <p:ph sz="half" idx="1"/>
          </p:nvPr>
        </p:nvSpPr>
        <p:spPr/>
        <p:txBody>
          <a:bodyPr/>
          <a:lstStyle/>
          <a:p>
            <a:pPr algn="just"/>
            <a:r>
              <a:rPr lang="en-RO"/>
              <a:t>FDI este un tip de atac cibernetic prin care sunt injectate date false într-un sistem de către o entitate malițioasă</a:t>
            </a:r>
          </a:p>
          <a:p>
            <a:pPr algn="just"/>
            <a:r>
              <a:rPr lang="en-RO"/>
              <a:t>Exemplu: modificarea estimărilor de stare într-o rețea electrică inteligentă</a:t>
            </a:r>
          </a:p>
          <a:p>
            <a:pPr algn="just"/>
            <a:r>
              <a:rPr lang="en-RO"/>
              <a:t>Se pot preveni prin mecanisme a validare a datelor/comenzilor e.g. consens distribuit</a:t>
            </a:r>
          </a:p>
          <a:p>
            <a:pPr algn="just"/>
            <a:endParaRPr lang="en-RO"/>
          </a:p>
        </p:txBody>
      </p:sp>
    </p:spTree>
    <p:extLst>
      <p:ext uri="{BB962C8B-B14F-4D97-AF65-F5344CB8AC3E}">
        <p14:creationId xmlns:p14="http://schemas.microsoft.com/office/powerpoint/2010/main" val="20412274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9395-3627-96D5-FC20-E693493410BF}"/>
              </a:ext>
            </a:extLst>
          </p:cNvPr>
          <p:cNvSpPr>
            <a:spLocks noGrp="1"/>
          </p:cNvSpPr>
          <p:nvPr>
            <p:ph type="title"/>
          </p:nvPr>
        </p:nvSpPr>
        <p:spPr/>
        <p:txBody>
          <a:bodyPr/>
          <a:lstStyle/>
          <a:p>
            <a:r>
              <a:rPr lang="en-RO"/>
              <a:t>MISP</a:t>
            </a:r>
          </a:p>
        </p:txBody>
      </p:sp>
      <p:sp>
        <p:nvSpPr>
          <p:cNvPr id="3" name="Content Placeholder 2">
            <a:extLst>
              <a:ext uri="{FF2B5EF4-FFF2-40B4-BE49-F238E27FC236}">
                <a16:creationId xmlns:a16="http://schemas.microsoft.com/office/drawing/2014/main" id="{CD80DE19-4977-C653-AEF5-A2B03FD36A58}"/>
              </a:ext>
            </a:extLst>
          </p:cNvPr>
          <p:cNvSpPr>
            <a:spLocks noGrp="1"/>
          </p:cNvSpPr>
          <p:nvPr>
            <p:ph idx="1"/>
          </p:nvPr>
        </p:nvSpPr>
        <p:spPr>
          <a:xfrm>
            <a:off x="575550" y="1147863"/>
            <a:ext cx="8898234" cy="5029099"/>
          </a:xfrm>
        </p:spPr>
        <p:txBody>
          <a:bodyPr/>
          <a:lstStyle/>
          <a:p>
            <a:pPr algn="just"/>
            <a:r>
              <a:rPr lang="en-RO" i="1"/>
              <a:t>Malware Information Sharing Platform</a:t>
            </a:r>
          </a:p>
          <a:p>
            <a:pPr algn="just"/>
            <a:r>
              <a:rPr lang="en-RO"/>
              <a:t>Inițiat de CIRCL Luxemburg în 2012</a:t>
            </a:r>
          </a:p>
          <a:p>
            <a:pPr algn="just"/>
            <a:r>
              <a:rPr lang="en-RO"/>
              <a:t>Un instrument software open-source pentru colectarea de informații de la parteneri, analiști și fluxuri de date de securitate cibernetică</a:t>
            </a:r>
          </a:p>
          <a:p>
            <a:pPr algn="just"/>
            <a:r>
              <a:rPr lang="en-RO"/>
              <a:t>Normalizează, corelează și îmbogățește datele</a:t>
            </a:r>
          </a:p>
          <a:p>
            <a:pPr algn="just"/>
            <a:r>
              <a:rPr lang="en-RO"/>
              <a:t>Permite colaboarea prin echipe și comunități</a:t>
            </a:r>
          </a:p>
          <a:p>
            <a:pPr algn="just"/>
            <a:r>
              <a:rPr lang="en-RO"/>
              <a:t>Alimentează instrumente de securitate cibernetică (e.g. SIEM)</a:t>
            </a:r>
          </a:p>
          <a:p>
            <a:pPr algn="just"/>
            <a:r>
              <a:rPr lang="en-GB">
                <a:hlinkClick r:id="rId2"/>
              </a:rPr>
              <a:t>https://github.com/MISP/MISP</a:t>
            </a:r>
            <a:r>
              <a:rPr lang="en-RO"/>
              <a:t> </a:t>
            </a:r>
          </a:p>
        </p:txBody>
      </p:sp>
      <p:sp>
        <p:nvSpPr>
          <p:cNvPr id="4" name="Footer Placeholder 3">
            <a:extLst>
              <a:ext uri="{FF2B5EF4-FFF2-40B4-BE49-F238E27FC236}">
                <a16:creationId xmlns:a16="http://schemas.microsoft.com/office/drawing/2014/main" id="{C066FC33-BDB9-C4FA-1E98-96253C201719}"/>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B2D6C0A1-C38F-A405-3231-CB4EF91C4BBA}"/>
              </a:ext>
            </a:extLst>
          </p:cNvPr>
          <p:cNvSpPr>
            <a:spLocks noGrp="1"/>
          </p:cNvSpPr>
          <p:nvPr>
            <p:ph type="sldNum" sz="quarter" idx="12"/>
          </p:nvPr>
        </p:nvSpPr>
        <p:spPr/>
        <p:txBody>
          <a:bodyPr/>
          <a:lstStyle/>
          <a:p>
            <a:fld id="{7AF095F6-C371-440D-B793-540E1B7A7FB7}" type="slidenum">
              <a:rPr lang="en-US" smtClean="0"/>
              <a:t>82</a:t>
            </a:fld>
            <a:endParaRPr lang="en-US"/>
          </a:p>
        </p:txBody>
      </p:sp>
      <p:pic>
        <p:nvPicPr>
          <p:cNvPr id="6" name="Picture 5">
            <a:extLst>
              <a:ext uri="{FF2B5EF4-FFF2-40B4-BE49-F238E27FC236}">
                <a16:creationId xmlns:a16="http://schemas.microsoft.com/office/drawing/2014/main" id="{1130C26D-5118-F59E-6C6B-51DFD392940D}"/>
              </a:ext>
            </a:extLst>
          </p:cNvPr>
          <p:cNvPicPr>
            <a:picLocks noChangeAspect="1"/>
          </p:cNvPicPr>
          <p:nvPr/>
        </p:nvPicPr>
        <p:blipFill>
          <a:blip r:embed="rId3"/>
          <a:stretch>
            <a:fillRect/>
          </a:stretch>
        </p:blipFill>
        <p:spPr>
          <a:xfrm>
            <a:off x="9601409" y="2540000"/>
            <a:ext cx="2425700" cy="1778000"/>
          </a:xfrm>
          <a:prstGeom prst="rect">
            <a:avLst/>
          </a:prstGeom>
        </p:spPr>
      </p:pic>
    </p:spTree>
    <p:extLst>
      <p:ext uri="{BB962C8B-B14F-4D97-AF65-F5344CB8AC3E}">
        <p14:creationId xmlns:p14="http://schemas.microsoft.com/office/powerpoint/2010/main" val="7558811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C431-2A2D-3A32-763E-E58D749F7DF3}"/>
              </a:ext>
            </a:extLst>
          </p:cNvPr>
          <p:cNvSpPr>
            <a:spLocks noGrp="1"/>
          </p:cNvSpPr>
          <p:nvPr>
            <p:ph type="title"/>
          </p:nvPr>
        </p:nvSpPr>
        <p:spPr/>
        <p:txBody>
          <a:bodyPr/>
          <a:lstStyle/>
          <a:p>
            <a:r>
              <a:rPr lang="en-RO"/>
              <a:t>Interfața MISP</a:t>
            </a:r>
          </a:p>
        </p:txBody>
      </p:sp>
      <p:pic>
        <p:nvPicPr>
          <p:cNvPr id="7" name="Content Placeholder 6" descr="A screenshot of a computer&#10;&#10;AI-generated content may be incorrect.">
            <a:extLst>
              <a:ext uri="{FF2B5EF4-FFF2-40B4-BE49-F238E27FC236}">
                <a16:creationId xmlns:a16="http://schemas.microsoft.com/office/drawing/2014/main" id="{2C9ABE98-C3A7-AF29-A830-B018D90959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3708" y="932655"/>
            <a:ext cx="7459832" cy="5029200"/>
          </a:xfrm>
        </p:spPr>
      </p:pic>
      <p:sp>
        <p:nvSpPr>
          <p:cNvPr id="4" name="Footer Placeholder 3">
            <a:extLst>
              <a:ext uri="{FF2B5EF4-FFF2-40B4-BE49-F238E27FC236}">
                <a16:creationId xmlns:a16="http://schemas.microsoft.com/office/drawing/2014/main" id="{B7D1AA6F-8722-6A05-FFB4-66CC1279E698}"/>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30681748-8DDB-B969-E250-99471AB615C7}"/>
              </a:ext>
            </a:extLst>
          </p:cNvPr>
          <p:cNvSpPr>
            <a:spLocks noGrp="1"/>
          </p:cNvSpPr>
          <p:nvPr>
            <p:ph type="sldNum" sz="quarter" idx="12"/>
          </p:nvPr>
        </p:nvSpPr>
        <p:spPr/>
        <p:txBody>
          <a:bodyPr/>
          <a:lstStyle/>
          <a:p>
            <a:fld id="{7AF095F6-C371-440D-B793-540E1B7A7FB7}" type="slidenum">
              <a:rPr lang="en-US" smtClean="0"/>
              <a:t>83</a:t>
            </a:fld>
            <a:endParaRPr lang="en-US"/>
          </a:p>
        </p:txBody>
      </p:sp>
    </p:spTree>
    <p:extLst>
      <p:ext uri="{BB962C8B-B14F-4D97-AF65-F5344CB8AC3E}">
        <p14:creationId xmlns:p14="http://schemas.microsoft.com/office/powerpoint/2010/main" val="35398749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319E1-4EA6-27E8-E373-67374E1E161F}"/>
              </a:ext>
            </a:extLst>
          </p:cNvPr>
          <p:cNvSpPr>
            <a:spLocks noGrp="1"/>
          </p:cNvSpPr>
          <p:nvPr>
            <p:ph type="title"/>
          </p:nvPr>
        </p:nvSpPr>
        <p:spPr/>
        <p:txBody>
          <a:bodyPr/>
          <a:lstStyle/>
          <a:p>
            <a:r>
              <a:rPr lang="en-RO"/>
              <a:t>Common Vulnerability Exposure</a:t>
            </a:r>
          </a:p>
        </p:txBody>
      </p:sp>
      <p:sp>
        <p:nvSpPr>
          <p:cNvPr id="3" name="Content Placeholder 2">
            <a:extLst>
              <a:ext uri="{FF2B5EF4-FFF2-40B4-BE49-F238E27FC236}">
                <a16:creationId xmlns:a16="http://schemas.microsoft.com/office/drawing/2014/main" id="{02C12D35-93BE-D255-5D07-AD7DF9D87A02}"/>
              </a:ext>
            </a:extLst>
          </p:cNvPr>
          <p:cNvSpPr>
            <a:spLocks noGrp="1"/>
          </p:cNvSpPr>
          <p:nvPr>
            <p:ph idx="1"/>
          </p:nvPr>
        </p:nvSpPr>
        <p:spPr/>
        <p:txBody>
          <a:bodyPr/>
          <a:lstStyle/>
          <a:p>
            <a:pPr algn="just"/>
            <a:r>
              <a:rPr lang="en-GB"/>
              <a:t>Misiunea Programului CVE este de a identifica, defini și cataloga vulnerabilitățile de securitate cibernetică dezvăluite public</a:t>
            </a:r>
          </a:p>
          <a:p>
            <a:pPr algn="just"/>
            <a:r>
              <a:rPr lang="en-GB"/>
              <a:t>Există o înregistrare CVE pentru fiecare vulnerabilitate din catalog</a:t>
            </a:r>
          </a:p>
          <a:p>
            <a:pPr algn="just"/>
            <a:r>
              <a:rPr lang="en-GB"/>
              <a:t>Vulnerabilitățile sunt descoperite, apoi atribuite și publicate de organizații din întreaga lume care au colaborat cu Programul CVE </a:t>
            </a:r>
          </a:p>
          <a:p>
            <a:pPr algn="just"/>
            <a:r>
              <a:rPr lang="en-GB"/>
              <a:t>Partenerii publică înregistrări CVE pentru a comunica descrieri consecvente ale vulnerabilităților</a:t>
            </a:r>
          </a:p>
          <a:p>
            <a:pPr algn="just"/>
            <a:r>
              <a:rPr lang="en-GB"/>
              <a:t>Profesioniștii în tehnologia informației și securitatea cibernetică folosesc înregistrările CVE pentru a se asigura că discută aceeași problemă și pentru a-și coordona eforturile de a prioritiza și aborda vulnerabilitățile</a:t>
            </a:r>
            <a:endParaRPr lang="en-RO"/>
          </a:p>
        </p:txBody>
      </p:sp>
      <p:sp>
        <p:nvSpPr>
          <p:cNvPr id="4" name="Footer Placeholder 3">
            <a:extLst>
              <a:ext uri="{FF2B5EF4-FFF2-40B4-BE49-F238E27FC236}">
                <a16:creationId xmlns:a16="http://schemas.microsoft.com/office/drawing/2014/main" id="{0A9FB461-2F8D-8FE7-4679-555E11622DB5}"/>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9229D935-5906-CD03-FC69-57EC296890CB}"/>
              </a:ext>
            </a:extLst>
          </p:cNvPr>
          <p:cNvSpPr>
            <a:spLocks noGrp="1"/>
          </p:cNvSpPr>
          <p:nvPr>
            <p:ph type="sldNum" sz="quarter" idx="12"/>
          </p:nvPr>
        </p:nvSpPr>
        <p:spPr/>
        <p:txBody>
          <a:bodyPr/>
          <a:lstStyle/>
          <a:p>
            <a:fld id="{7AF095F6-C371-440D-B793-540E1B7A7FB7}" type="slidenum">
              <a:rPr lang="en-US" smtClean="0"/>
              <a:t>84</a:t>
            </a:fld>
            <a:endParaRPr lang="en-US"/>
          </a:p>
        </p:txBody>
      </p:sp>
    </p:spTree>
    <p:extLst>
      <p:ext uri="{BB962C8B-B14F-4D97-AF65-F5344CB8AC3E}">
        <p14:creationId xmlns:p14="http://schemas.microsoft.com/office/powerpoint/2010/main" val="40413409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1E3D9-1156-4711-65F8-1EB6AB6A458C}"/>
              </a:ext>
            </a:extLst>
          </p:cNvPr>
          <p:cNvSpPr>
            <a:spLocks noGrp="1"/>
          </p:cNvSpPr>
          <p:nvPr>
            <p:ph type="title"/>
          </p:nvPr>
        </p:nvSpPr>
        <p:spPr/>
        <p:txBody>
          <a:bodyPr/>
          <a:lstStyle/>
          <a:p>
            <a:r>
              <a:rPr lang="en-RO"/>
              <a:t>Exemplu: </a:t>
            </a:r>
            <a:r>
              <a:rPr lang="en-GB"/>
              <a:t>CVE-2014-2259</a:t>
            </a:r>
            <a:endParaRPr lang="en-RO"/>
          </a:p>
        </p:txBody>
      </p:sp>
      <p:sp>
        <p:nvSpPr>
          <p:cNvPr id="4" name="Footer Placeholder 3">
            <a:extLst>
              <a:ext uri="{FF2B5EF4-FFF2-40B4-BE49-F238E27FC236}">
                <a16:creationId xmlns:a16="http://schemas.microsoft.com/office/drawing/2014/main" id="{4A181916-54EF-C3EE-5717-B7A0E4260ADE}"/>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D3A1D52A-0F55-CE71-39FE-FC7D4DA23631}"/>
              </a:ext>
            </a:extLst>
          </p:cNvPr>
          <p:cNvSpPr>
            <a:spLocks noGrp="1"/>
          </p:cNvSpPr>
          <p:nvPr>
            <p:ph type="sldNum" sz="quarter" idx="12"/>
          </p:nvPr>
        </p:nvSpPr>
        <p:spPr/>
        <p:txBody>
          <a:bodyPr/>
          <a:lstStyle/>
          <a:p>
            <a:fld id="{7AF095F6-C371-440D-B793-540E1B7A7FB7}" type="slidenum">
              <a:rPr lang="en-US" smtClean="0"/>
              <a:t>85</a:t>
            </a:fld>
            <a:endParaRPr lang="en-US"/>
          </a:p>
        </p:txBody>
      </p:sp>
      <p:pic>
        <p:nvPicPr>
          <p:cNvPr id="7" name="Picture 6" descr="A screenshot of a computer error&#10;&#10;AI-generated content may be incorrect.">
            <a:extLst>
              <a:ext uri="{FF2B5EF4-FFF2-40B4-BE49-F238E27FC236}">
                <a16:creationId xmlns:a16="http://schemas.microsoft.com/office/drawing/2014/main" id="{4E56440E-BB63-7BEB-1E74-77E9B4AB1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24" y="1596858"/>
            <a:ext cx="6424579" cy="4095288"/>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F8641CE0-6C49-E75E-F84A-C4760CA37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2164" y="2423572"/>
            <a:ext cx="4668060" cy="2010856"/>
          </a:xfrm>
          <a:prstGeom prst="rect">
            <a:avLst/>
          </a:prstGeom>
        </p:spPr>
      </p:pic>
    </p:spTree>
    <p:extLst>
      <p:ext uri="{BB962C8B-B14F-4D97-AF65-F5344CB8AC3E}">
        <p14:creationId xmlns:p14="http://schemas.microsoft.com/office/powerpoint/2010/main" val="41320906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E9F2A-C63E-5DC3-1B25-7FC086D29923}"/>
              </a:ext>
            </a:extLst>
          </p:cNvPr>
          <p:cNvSpPr>
            <a:spLocks noGrp="1"/>
          </p:cNvSpPr>
          <p:nvPr>
            <p:ph type="title"/>
          </p:nvPr>
        </p:nvSpPr>
        <p:spPr/>
        <p:txBody>
          <a:bodyPr/>
          <a:lstStyle/>
          <a:p>
            <a:r>
              <a:rPr lang="en-RO"/>
              <a:t>Zero Day</a:t>
            </a:r>
          </a:p>
        </p:txBody>
      </p:sp>
      <p:sp>
        <p:nvSpPr>
          <p:cNvPr id="3" name="Content Placeholder 2">
            <a:extLst>
              <a:ext uri="{FF2B5EF4-FFF2-40B4-BE49-F238E27FC236}">
                <a16:creationId xmlns:a16="http://schemas.microsoft.com/office/drawing/2014/main" id="{B3A6824D-5CE1-155F-ED61-BEA6E4774A14}"/>
              </a:ext>
            </a:extLst>
          </p:cNvPr>
          <p:cNvSpPr>
            <a:spLocks noGrp="1"/>
          </p:cNvSpPr>
          <p:nvPr>
            <p:ph idx="1"/>
          </p:nvPr>
        </p:nvSpPr>
        <p:spPr/>
        <p:txBody>
          <a:bodyPr/>
          <a:lstStyle/>
          <a:p>
            <a:r>
              <a:rPr lang="en-GB" b="1"/>
              <a:t>Zero Day </a:t>
            </a:r>
            <a:r>
              <a:rPr lang="en-GB"/>
              <a:t>este o vulnerabilitate în software sau hardware care este de obicei necunoscută furnizorului și pentru care nu este disponibil niciun patch sau altă remediere</a:t>
            </a:r>
          </a:p>
          <a:p>
            <a:r>
              <a:rPr lang="en-GB"/>
              <a:t>Vânzătorul are astfel zero zile pentru a pregăti un patch, deoarece vulnerabilitatea a fost deja descrisă sau exploatată</a:t>
            </a:r>
            <a:endParaRPr lang="en-RO"/>
          </a:p>
        </p:txBody>
      </p:sp>
      <p:sp>
        <p:nvSpPr>
          <p:cNvPr id="4" name="Footer Placeholder 3">
            <a:extLst>
              <a:ext uri="{FF2B5EF4-FFF2-40B4-BE49-F238E27FC236}">
                <a16:creationId xmlns:a16="http://schemas.microsoft.com/office/drawing/2014/main" id="{022DC117-07A6-1386-4433-D6AD4775E898}"/>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FE8EE38D-3F18-C00C-BC0A-EA47274A6628}"/>
              </a:ext>
            </a:extLst>
          </p:cNvPr>
          <p:cNvSpPr>
            <a:spLocks noGrp="1"/>
          </p:cNvSpPr>
          <p:nvPr>
            <p:ph type="sldNum" sz="quarter" idx="12"/>
          </p:nvPr>
        </p:nvSpPr>
        <p:spPr/>
        <p:txBody>
          <a:bodyPr/>
          <a:lstStyle/>
          <a:p>
            <a:fld id="{7AF095F6-C371-440D-B793-540E1B7A7FB7}" type="slidenum">
              <a:rPr lang="en-US" smtClean="0"/>
              <a:t>86</a:t>
            </a:fld>
            <a:endParaRPr lang="en-US"/>
          </a:p>
        </p:txBody>
      </p:sp>
      <p:pic>
        <p:nvPicPr>
          <p:cNvPr id="6" name="Picture 5">
            <a:extLst>
              <a:ext uri="{FF2B5EF4-FFF2-40B4-BE49-F238E27FC236}">
                <a16:creationId xmlns:a16="http://schemas.microsoft.com/office/drawing/2014/main" id="{6E41E053-AD2D-9418-0083-2FC90D4F3AAB}"/>
              </a:ext>
            </a:extLst>
          </p:cNvPr>
          <p:cNvPicPr>
            <a:picLocks noChangeAspect="1"/>
          </p:cNvPicPr>
          <p:nvPr/>
        </p:nvPicPr>
        <p:blipFill>
          <a:blip r:embed="rId2"/>
          <a:stretch>
            <a:fillRect/>
          </a:stretch>
        </p:blipFill>
        <p:spPr>
          <a:xfrm>
            <a:off x="1716977" y="3429000"/>
            <a:ext cx="8758045" cy="2702370"/>
          </a:xfrm>
          <a:prstGeom prst="rect">
            <a:avLst/>
          </a:prstGeom>
        </p:spPr>
      </p:pic>
    </p:spTree>
    <p:extLst>
      <p:ext uri="{BB962C8B-B14F-4D97-AF65-F5344CB8AC3E}">
        <p14:creationId xmlns:p14="http://schemas.microsoft.com/office/powerpoint/2010/main" val="37574167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B489-551A-F437-A2EB-9DE4CB2FFCAD}"/>
              </a:ext>
            </a:extLst>
          </p:cNvPr>
          <p:cNvSpPr>
            <a:spLocks noGrp="1"/>
          </p:cNvSpPr>
          <p:nvPr>
            <p:ph type="title"/>
          </p:nvPr>
        </p:nvSpPr>
        <p:spPr/>
        <p:txBody>
          <a:bodyPr/>
          <a:lstStyle/>
          <a:p>
            <a:r>
              <a:rPr lang="en-RO"/>
              <a:t>CVSS</a:t>
            </a:r>
          </a:p>
        </p:txBody>
      </p:sp>
      <p:sp>
        <p:nvSpPr>
          <p:cNvPr id="3" name="Content Placeholder 2">
            <a:extLst>
              <a:ext uri="{FF2B5EF4-FFF2-40B4-BE49-F238E27FC236}">
                <a16:creationId xmlns:a16="http://schemas.microsoft.com/office/drawing/2014/main" id="{0908B64A-3CBE-4C91-85B9-D347845B0B04}"/>
              </a:ext>
            </a:extLst>
          </p:cNvPr>
          <p:cNvSpPr>
            <a:spLocks noGrp="1"/>
          </p:cNvSpPr>
          <p:nvPr>
            <p:ph idx="1"/>
          </p:nvPr>
        </p:nvSpPr>
        <p:spPr/>
        <p:txBody>
          <a:bodyPr/>
          <a:lstStyle/>
          <a:p>
            <a:r>
              <a:rPr lang="en-RO"/>
              <a:t>Common Vulnerability Scoring System</a:t>
            </a:r>
          </a:p>
          <a:p>
            <a:r>
              <a:rPr lang="en-RO"/>
              <a:t>Metodă pentru generarea unei măsuri calitative a severității</a:t>
            </a:r>
          </a:p>
        </p:txBody>
      </p:sp>
      <p:sp>
        <p:nvSpPr>
          <p:cNvPr id="4" name="Footer Placeholder 3">
            <a:extLst>
              <a:ext uri="{FF2B5EF4-FFF2-40B4-BE49-F238E27FC236}">
                <a16:creationId xmlns:a16="http://schemas.microsoft.com/office/drawing/2014/main" id="{28C3074B-574B-9A2E-011A-FF9660709F28}"/>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85E56E15-2CB5-CCA9-AF0A-C51F4962164F}"/>
              </a:ext>
            </a:extLst>
          </p:cNvPr>
          <p:cNvSpPr>
            <a:spLocks noGrp="1"/>
          </p:cNvSpPr>
          <p:nvPr>
            <p:ph type="sldNum" sz="quarter" idx="12"/>
          </p:nvPr>
        </p:nvSpPr>
        <p:spPr/>
        <p:txBody>
          <a:bodyPr/>
          <a:lstStyle/>
          <a:p>
            <a:fld id="{7AF095F6-C371-440D-B793-540E1B7A7FB7}" type="slidenum">
              <a:rPr lang="en-US" smtClean="0"/>
              <a:t>87</a:t>
            </a:fld>
            <a:endParaRPr lang="en-US"/>
          </a:p>
        </p:txBody>
      </p:sp>
      <p:pic>
        <p:nvPicPr>
          <p:cNvPr id="8" name="Picture 7" descr="A screenshot of a computer&#10;&#10;AI-generated content may be incorrect.">
            <a:extLst>
              <a:ext uri="{FF2B5EF4-FFF2-40B4-BE49-F238E27FC236}">
                <a16:creationId xmlns:a16="http://schemas.microsoft.com/office/drawing/2014/main" id="{EB6CB1B7-C706-4439-C453-F099E016B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625" y="2980936"/>
            <a:ext cx="2971149" cy="3042508"/>
          </a:xfrm>
          <a:prstGeom prst="rect">
            <a:avLst/>
          </a:prstGeom>
        </p:spPr>
      </p:pic>
      <p:pic>
        <p:nvPicPr>
          <p:cNvPr id="10" name="Picture 9">
            <a:extLst>
              <a:ext uri="{FF2B5EF4-FFF2-40B4-BE49-F238E27FC236}">
                <a16:creationId xmlns:a16="http://schemas.microsoft.com/office/drawing/2014/main" id="{61D5B5D1-6C1D-5C72-384A-665290F46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249714"/>
            <a:ext cx="7772400" cy="669532"/>
          </a:xfrm>
          <a:prstGeom prst="rect">
            <a:avLst/>
          </a:prstGeom>
        </p:spPr>
      </p:pic>
      <p:pic>
        <p:nvPicPr>
          <p:cNvPr id="6" name="Picture 5">
            <a:extLst>
              <a:ext uri="{FF2B5EF4-FFF2-40B4-BE49-F238E27FC236}">
                <a16:creationId xmlns:a16="http://schemas.microsoft.com/office/drawing/2014/main" id="{D8A32DFA-765B-BD58-9E21-7B049960BFE8}"/>
              </a:ext>
            </a:extLst>
          </p:cNvPr>
          <p:cNvPicPr>
            <a:picLocks noChangeAspect="1"/>
          </p:cNvPicPr>
          <p:nvPr/>
        </p:nvPicPr>
        <p:blipFill>
          <a:blip r:embed="rId5"/>
          <a:stretch>
            <a:fillRect/>
          </a:stretch>
        </p:blipFill>
        <p:spPr>
          <a:xfrm>
            <a:off x="6644115" y="2188024"/>
            <a:ext cx="5166885" cy="4066036"/>
          </a:xfrm>
          <a:prstGeom prst="rect">
            <a:avLst/>
          </a:prstGeom>
        </p:spPr>
      </p:pic>
    </p:spTree>
    <p:extLst>
      <p:ext uri="{BB962C8B-B14F-4D97-AF65-F5344CB8AC3E}">
        <p14:creationId xmlns:p14="http://schemas.microsoft.com/office/powerpoint/2010/main" val="42311447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43AB-EDE7-B339-CC04-C275C3EA2B80}"/>
              </a:ext>
            </a:extLst>
          </p:cNvPr>
          <p:cNvSpPr>
            <a:spLocks noGrp="1"/>
          </p:cNvSpPr>
          <p:nvPr>
            <p:ph type="title"/>
          </p:nvPr>
        </p:nvSpPr>
        <p:spPr/>
        <p:txBody>
          <a:bodyPr/>
          <a:lstStyle/>
          <a:p>
            <a:r>
              <a:rPr lang="en-RO"/>
              <a:t>Standarde – ISO27001</a:t>
            </a:r>
          </a:p>
        </p:txBody>
      </p:sp>
      <p:sp>
        <p:nvSpPr>
          <p:cNvPr id="3" name="Content Placeholder 2">
            <a:extLst>
              <a:ext uri="{FF2B5EF4-FFF2-40B4-BE49-F238E27FC236}">
                <a16:creationId xmlns:a16="http://schemas.microsoft.com/office/drawing/2014/main" id="{4216DE1C-E703-2ADD-73E9-1E2E07380474}"/>
              </a:ext>
            </a:extLst>
          </p:cNvPr>
          <p:cNvSpPr>
            <a:spLocks noGrp="1"/>
          </p:cNvSpPr>
          <p:nvPr>
            <p:ph idx="1"/>
          </p:nvPr>
        </p:nvSpPr>
        <p:spPr>
          <a:xfrm>
            <a:off x="575549" y="1147863"/>
            <a:ext cx="10979141" cy="5029099"/>
          </a:xfrm>
        </p:spPr>
        <p:txBody>
          <a:bodyPr>
            <a:normAutofit fontScale="92500"/>
          </a:bodyPr>
          <a:lstStyle/>
          <a:p>
            <a:pPr algn="just"/>
            <a:r>
              <a:rPr lang="en-RO"/>
              <a:t>Stabilește cerințe pentru Sisteme de Management al Securității Informațiilor (ISMS – Information Security Management Systems)</a:t>
            </a:r>
          </a:p>
          <a:p>
            <a:pPr algn="just"/>
            <a:r>
              <a:rPr lang="en-RO"/>
              <a:t>Asigurarea confidențialității, integrității și disponibilității prin managementul riscurilor și oferirea de încredere către părțile interesate că informațiile cu gestionate adecvat</a:t>
            </a:r>
          </a:p>
          <a:p>
            <a:pPr algn="just"/>
            <a:r>
              <a:rPr lang="en-RO"/>
              <a:t>Cerințe generice, aplicabile oricărei organizații</a:t>
            </a:r>
          </a:p>
          <a:p>
            <a:pPr algn="just"/>
            <a:r>
              <a:rPr lang="en-RO"/>
              <a:t>Rolurile managementului, politici, planificare, conștientizare, evaluare și revizii periodice</a:t>
            </a:r>
          </a:p>
          <a:p>
            <a:pPr algn="just"/>
            <a:r>
              <a:rPr lang="en-RO"/>
              <a:t>Anexa A precizează controale de securitate a informațiilor, grupate pe 14 domenii: </a:t>
            </a:r>
            <a:r>
              <a:rPr lang="en-RO" b="1"/>
              <a:t>politici, organizație, resurse umane, active, control acces, criptografie, securitare fizică, securitatea operațiunilor, comunicații, sisteme, furnizori, managementul incidentelor, compliance</a:t>
            </a:r>
          </a:p>
        </p:txBody>
      </p:sp>
      <p:sp>
        <p:nvSpPr>
          <p:cNvPr id="4" name="Footer Placeholder 3">
            <a:extLst>
              <a:ext uri="{FF2B5EF4-FFF2-40B4-BE49-F238E27FC236}">
                <a16:creationId xmlns:a16="http://schemas.microsoft.com/office/drawing/2014/main" id="{8CAF5D91-0811-9C92-2E66-F560D0167D5C}"/>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5AFE245F-2B35-A282-E0F6-40847649AD37}"/>
              </a:ext>
            </a:extLst>
          </p:cNvPr>
          <p:cNvSpPr>
            <a:spLocks noGrp="1"/>
          </p:cNvSpPr>
          <p:nvPr>
            <p:ph type="sldNum" sz="quarter" idx="12"/>
          </p:nvPr>
        </p:nvSpPr>
        <p:spPr/>
        <p:txBody>
          <a:bodyPr/>
          <a:lstStyle/>
          <a:p>
            <a:fld id="{7AF095F6-C371-440D-B793-540E1B7A7FB7}" type="slidenum">
              <a:rPr lang="en-US" smtClean="0"/>
              <a:t>88</a:t>
            </a:fld>
            <a:endParaRPr lang="en-US"/>
          </a:p>
        </p:txBody>
      </p:sp>
    </p:spTree>
    <p:extLst>
      <p:ext uri="{BB962C8B-B14F-4D97-AF65-F5344CB8AC3E}">
        <p14:creationId xmlns:p14="http://schemas.microsoft.com/office/powerpoint/2010/main" val="16274980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AA6BC-FE7B-84E4-211A-FF1C2105C14B}"/>
              </a:ext>
            </a:extLst>
          </p:cNvPr>
          <p:cNvSpPr>
            <a:spLocks noGrp="1"/>
          </p:cNvSpPr>
          <p:nvPr>
            <p:ph type="title"/>
          </p:nvPr>
        </p:nvSpPr>
        <p:spPr/>
        <p:txBody>
          <a:bodyPr/>
          <a:lstStyle/>
          <a:p>
            <a:r>
              <a:rPr lang="en-RO"/>
              <a:t>Standarde – ISO27001</a:t>
            </a:r>
          </a:p>
        </p:txBody>
      </p:sp>
      <p:sp>
        <p:nvSpPr>
          <p:cNvPr id="4" name="Footer Placeholder 3">
            <a:extLst>
              <a:ext uri="{FF2B5EF4-FFF2-40B4-BE49-F238E27FC236}">
                <a16:creationId xmlns:a16="http://schemas.microsoft.com/office/drawing/2014/main" id="{F07528C5-73F6-5F6A-AB26-F61D6FFC85AF}"/>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96F4B0E4-B426-F253-C606-7951B81DADEF}"/>
              </a:ext>
            </a:extLst>
          </p:cNvPr>
          <p:cNvSpPr>
            <a:spLocks noGrp="1"/>
          </p:cNvSpPr>
          <p:nvPr>
            <p:ph type="sldNum" sz="quarter" idx="12"/>
          </p:nvPr>
        </p:nvSpPr>
        <p:spPr/>
        <p:txBody>
          <a:bodyPr/>
          <a:lstStyle/>
          <a:p>
            <a:fld id="{7AF095F6-C371-440D-B793-540E1B7A7FB7}" type="slidenum">
              <a:rPr lang="en-US" smtClean="0"/>
              <a:t>89</a:t>
            </a:fld>
            <a:endParaRPr lang="en-US"/>
          </a:p>
        </p:txBody>
      </p:sp>
      <p:pic>
        <p:nvPicPr>
          <p:cNvPr id="7" name="Picture 6" descr="A circular diagram with text and numbers&#10;&#10;AI-generated content may be incorrect.">
            <a:extLst>
              <a:ext uri="{FF2B5EF4-FFF2-40B4-BE49-F238E27FC236}">
                <a16:creationId xmlns:a16="http://schemas.microsoft.com/office/drawing/2014/main" id="{DA8C8917-D22C-CD64-222B-0E1E43890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859" y="950922"/>
            <a:ext cx="8968282" cy="4956155"/>
          </a:xfrm>
          <a:prstGeom prst="rect">
            <a:avLst/>
          </a:prstGeom>
        </p:spPr>
      </p:pic>
    </p:spTree>
    <p:extLst>
      <p:ext uri="{BB962C8B-B14F-4D97-AF65-F5344CB8AC3E}">
        <p14:creationId xmlns:p14="http://schemas.microsoft.com/office/powerpoint/2010/main" val="3008409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2CB79-C2FD-C1DC-DEAA-3C73775CE0C4}"/>
              </a:ext>
            </a:extLst>
          </p:cNvPr>
          <p:cNvSpPr>
            <a:spLocks noGrp="1"/>
          </p:cNvSpPr>
          <p:nvPr>
            <p:ph type="title"/>
          </p:nvPr>
        </p:nvSpPr>
        <p:spPr/>
        <p:txBody>
          <a:bodyPr/>
          <a:lstStyle/>
          <a:p>
            <a:r>
              <a:rPr lang="en-RO"/>
              <a:t>Atacuri cibernetice – Colonial </a:t>
            </a:r>
          </a:p>
        </p:txBody>
      </p:sp>
      <p:sp>
        <p:nvSpPr>
          <p:cNvPr id="4" name="Footer Placeholder 3">
            <a:extLst>
              <a:ext uri="{FF2B5EF4-FFF2-40B4-BE49-F238E27FC236}">
                <a16:creationId xmlns:a16="http://schemas.microsoft.com/office/drawing/2014/main" id="{5249F77B-1ED7-3EA3-5666-CB55806833C7}"/>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1C31E1CA-AC5A-2A15-3408-ECBD93DC0929}"/>
              </a:ext>
            </a:extLst>
          </p:cNvPr>
          <p:cNvSpPr>
            <a:spLocks noGrp="1"/>
          </p:cNvSpPr>
          <p:nvPr>
            <p:ph type="sldNum" sz="quarter" idx="12"/>
          </p:nvPr>
        </p:nvSpPr>
        <p:spPr/>
        <p:txBody>
          <a:bodyPr/>
          <a:lstStyle/>
          <a:p>
            <a:fld id="{7AF095F6-C371-440D-B793-540E1B7A7FB7}" type="slidenum">
              <a:rPr lang="en-US" smtClean="0"/>
              <a:t>9</a:t>
            </a:fld>
            <a:endParaRPr lang="en-US"/>
          </a:p>
        </p:txBody>
      </p:sp>
      <p:sp>
        <p:nvSpPr>
          <p:cNvPr id="7" name="TextBox 6">
            <a:extLst>
              <a:ext uri="{FF2B5EF4-FFF2-40B4-BE49-F238E27FC236}">
                <a16:creationId xmlns:a16="http://schemas.microsoft.com/office/drawing/2014/main" id="{478D6A91-AA39-51EE-738B-CE3BBED6E626}"/>
              </a:ext>
            </a:extLst>
          </p:cNvPr>
          <p:cNvSpPr txBox="1"/>
          <p:nvPr/>
        </p:nvSpPr>
        <p:spPr>
          <a:xfrm>
            <a:off x="565824" y="5587185"/>
            <a:ext cx="9708270" cy="523220"/>
          </a:xfrm>
          <a:prstGeom prst="rect">
            <a:avLst/>
          </a:prstGeom>
          <a:noFill/>
        </p:spPr>
        <p:txBody>
          <a:bodyPr wrap="square">
            <a:spAutoFit/>
          </a:bodyPr>
          <a:lstStyle/>
          <a:p>
            <a:r>
              <a:rPr lang="en-GB" sz="1400" b="0" i="0" u="none" strike="noStrike">
                <a:solidFill>
                  <a:srgbClr val="333333"/>
                </a:solidFill>
                <a:effectLst/>
                <a:latin typeface="HelveticaNeue Regular"/>
              </a:rPr>
              <a:t>J. Beerman, D. Berent, Z. Falter and S. Bhunia, "A Review of Colonial Pipeline Ransomware Attack," </a:t>
            </a:r>
            <a:r>
              <a:rPr lang="en-GB" sz="1400" b="0" i="1" u="none" strike="noStrike">
                <a:solidFill>
                  <a:srgbClr val="333333"/>
                </a:solidFill>
                <a:effectLst/>
                <a:latin typeface="HelveticaNeue Regular"/>
              </a:rPr>
              <a:t>2023 IEEE/ACM 23rd International Symposium on Cluster, Cloud and Internet Computing Workshops (CCGridW)</a:t>
            </a:r>
            <a:r>
              <a:rPr lang="en-GB" sz="1400" b="0" i="0" u="none" strike="noStrike">
                <a:solidFill>
                  <a:srgbClr val="333333"/>
                </a:solidFill>
                <a:effectLst/>
                <a:latin typeface="HelveticaNeue Regular"/>
              </a:rPr>
              <a:t>, Bangalore, India, 2023</a:t>
            </a:r>
            <a:endParaRPr lang="en-RO" sz="1400"/>
          </a:p>
        </p:txBody>
      </p:sp>
      <p:pic>
        <p:nvPicPr>
          <p:cNvPr id="8" name="Picture 7">
            <a:extLst>
              <a:ext uri="{FF2B5EF4-FFF2-40B4-BE49-F238E27FC236}">
                <a16:creationId xmlns:a16="http://schemas.microsoft.com/office/drawing/2014/main" id="{EA4D9525-B47E-A5A7-FFA4-E66BD6D860BB}"/>
              </a:ext>
            </a:extLst>
          </p:cNvPr>
          <p:cNvPicPr>
            <a:picLocks noChangeAspect="1"/>
          </p:cNvPicPr>
          <p:nvPr/>
        </p:nvPicPr>
        <p:blipFill>
          <a:blip r:embed="rId3"/>
          <a:stretch>
            <a:fillRect/>
          </a:stretch>
        </p:blipFill>
        <p:spPr>
          <a:xfrm>
            <a:off x="565824" y="1438953"/>
            <a:ext cx="8784444" cy="3902287"/>
          </a:xfrm>
          <a:prstGeom prst="rect">
            <a:avLst/>
          </a:prstGeom>
        </p:spPr>
      </p:pic>
      <p:pic>
        <p:nvPicPr>
          <p:cNvPr id="9" name="Picture 8">
            <a:extLst>
              <a:ext uri="{FF2B5EF4-FFF2-40B4-BE49-F238E27FC236}">
                <a16:creationId xmlns:a16="http://schemas.microsoft.com/office/drawing/2014/main" id="{9FE28565-A6E4-0AE1-B67D-8FD8B9E6816C}"/>
              </a:ext>
            </a:extLst>
          </p:cNvPr>
          <p:cNvPicPr>
            <a:picLocks noChangeAspect="1"/>
          </p:cNvPicPr>
          <p:nvPr/>
        </p:nvPicPr>
        <p:blipFill>
          <a:blip r:embed="rId4"/>
          <a:stretch>
            <a:fillRect/>
          </a:stretch>
        </p:blipFill>
        <p:spPr>
          <a:xfrm>
            <a:off x="9541031" y="2177246"/>
            <a:ext cx="2463800" cy="2425700"/>
          </a:xfrm>
          <a:prstGeom prst="rect">
            <a:avLst/>
          </a:prstGeom>
        </p:spPr>
      </p:pic>
    </p:spTree>
    <p:extLst>
      <p:ext uri="{BB962C8B-B14F-4D97-AF65-F5344CB8AC3E}">
        <p14:creationId xmlns:p14="http://schemas.microsoft.com/office/powerpoint/2010/main" val="23004615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FE309-0654-E150-F883-1CCED230D534}"/>
              </a:ext>
            </a:extLst>
          </p:cNvPr>
          <p:cNvSpPr>
            <a:spLocks noGrp="1"/>
          </p:cNvSpPr>
          <p:nvPr>
            <p:ph type="title"/>
          </p:nvPr>
        </p:nvSpPr>
        <p:spPr/>
        <p:txBody>
          <a:bodyPr/>
          <a:lstStyle/>
          <a:p>
            <a:r>
              <a:rPr lang="en-RO"/>
              <a:t>Standarde – ISA/IEC62443</a:t>
            </a:r>
          </a:p>
        </p:txBody>
      </p:sp>
      <p:sp>
        <p:nvSpPr>
          <p:cNvPr id="3" name="Content Placeholder 2">
            <a:extLst>
              <a:ext uri="{FF2B5EF4-FFF2-40B4-BE49-F238E27FC236}">
                <a16:creationId xmlns:a16="http://schemas.microsoft.com/office/drawing/2014/main" id="{CC2CA664-7803-F0A8-7A69-CBBF62026D3A}"/>
              </a:ext>
            </a:extLst>
          </p:cNvPr>
          <p:cNvSpPr>
            <a:spLocks noGrp="1"/>
          </p:cNvSpPr>
          <p:nvPr>
            <p:ph idx="1"/>
          </p:nvPr>
        </p:nvSpPr>
        <p:spPr/>
        <p:txBody>
          <a:bodyPr/>
          <a:lstStyle/>
          <a:p>
            <a:pPr algn="just"/>
            <a:r>
              <a:rPr lang="en-GB"/>
              <a:t>Seria de standarde ISA/IEC 62443 definește cerințele și procesele pentru implementarea și menținerea sistemelor de automatizare și control industrial (IACS) securizate electronic</a:t>
            </a:r>
          </a:p>
          <a:p>
            <a:pPr algn="just"/>
            <a:r>
              <a:rPr lang="en-GB"/>
              <a:t> Aceste standarde stabilesc cele mai bune practici pentru securitate și oferă o modalitate de a evalua nivelul de performanță de securitate</a:t>
            </a:r>
          </a:p>
          <a:p>
            <a:pPr algn="just"/>
            <a:r>
              <a:rPr lang="en-GB"/>
              <a:t>Abordarea lor față de provocarea securității cibernetice este una holistică, reducând decalajul dintre operațiuni și tehnologia informației, precum și între siguranța proceselor și securitatea cibernetică</a:t>
            </a:r>
            <a:endParaRPr lang="en-RO"/>
          </a:p>
        </p:txBody>
      </p:sp>
      <p:sp>
        <p:nvSpPr>
          <p:cNvPr id="4" name="Footer Placeholder 3">
            <a:extLst>
              <a:ext uri="{FF2B5EF4-FFF2-40B4-BE49-F238E27FC236}">
                <a16:creationId xmlns:a16="http://schemas.microsoft.com/office/drawing/2014/main" id="{602BB927-5B99-4A3A-4AFB-7B926A0B772C}"/>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E2EA35DA-E2C5-9E74-750B-4DC0C0ABBADF}"/>
              </a:ext>
            </a:extLst>
          </p:cNvPr>
          <p:cNvSpPr>
            <a:spLocks noGrp="1"/>
          </p:cNvSpPr>
          <p:nvPr>
            <p:ph type="sldNum" sz="quarter" idx="12"/>
          </p:nvPr>
        </p:nvSpPr>
        <p:spPr/>
        <p:txBody>
          <a:bodyPr/>
          <a:lstStyle/>
          <a:p>
            <a:fld id="{7AF095F6-C371-440D-B793-540E1B7A7FB7}" type="slidenum">
              <a:rPr lang="en-US" smtClean="0"/>
              <a:t>90</a:t>
            </a:fld>
            <a:endParaRPr lang="en-US"/>
          </a:p>
        </p:txBody>
      </p:sp>
    </p:spTree>
    <p:extLst>
      <p:ext uri="{BB962C8B-B14F-4D97-AF65-F5344CB8AC3E}">
        <p14:creationId xmlns:p14="http://schemas.microsoft.com/office/powerpoint/2010/main" val="42682318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72826-8CFC-C346-0FBB-57D9867D8909}"/>
              </a:ext>
            </a:extLst>
          </p:cNvPr>
          <p:cNvSpPr>
            <a:spLocks noGrp="1"/>
          </p:cNvSpPr>
          <p:nvPr>
            <p:ph type="title"/>
          </p:nvPr>
        </p:nvSpPr>
        <p:spPr/>
        <p:txBody>
          <a:bodyPr/>
          <a:lstStyle/>
          <a:p>
            <a:r>
              <a:rPr lang="en-RO"/>
              <a:t>Standarde – ISA/IEC 62443</a:t>
            </a:r>
          </a:p>
        </p:txBody>
      </p:sp>
      <p:sp>
        <p:nvSpPr>
          <p:cNvPr id="4" name="Footer Placeholder 3">
            <a:extLst>
              <a:ext uri="{FF2B5EF4-FFF2-40B4-BE49-F238E27FC236}">
                <a16:creationId xmlns:a16="http://schemas.microsoft.com/office/drawing/2014/main" id="{EBE92CEF-85C4-B8A6-C643-1C9E4EB09916}"/>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E377E783-FB78-C0AD-9875-D7D70C7AA82B}"/>
              </a:ext>
            </a:extLst>
          </p:cNvPr>
          <p:cNvSpPr>
            <a:spLocks noGrp="1"/>
          </p:cNvSpPr>
          <p:nvPr>
            <p:ph type="sldNum" sz="quarter" idx="12"/>
          </p:nvPr>
        </p:nvSpPr>
        <p:spPr/>
        <p:txBody>
          <a:bodyPr/>
          <a:lstStyle/>
          <a:p>
            <a:fld id="{7AF095F6-C371-440D-B793-540E1B7A7FB7}" type="slidenum">
              <a:rPr lang="en-US" smtClean="0"/>
              <a:t>91</a:t>
            </a:fld>
            <a:endParaRPr lang="en-US"/>
          </a:p>
        </p:txBody>
      </p:sp>
      <p:pic>
        <p:nvPicPr>
          <p:cNvPr id="7" name="Picture 6" descr="A screenshot of a computer screen&#10;&#10;AI-generated content may be incorrect.">
            <a:extLst>
              <a:ext uri="{FF2B5EF4-FFF2-40B4-BE49-F238E27FC236}">
                <a16:creationId xmlns:a16="http://schemas.microsoft.com/office/drawing/2014/main" id="{B0E65303-D7A7-D4E4-14E5-F12322887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111" y="1071128"/>
            <a:ext cx="8535025" cy="5146749"/>
          </a:xfrm>
          <a:prstGeom prst="rect">
            <a:avLst/>
          </a:prstGeom>
        </p:spPr>
      </p:pic>
    </p:spTree>
    <p:extLst>
      <p:ext uri="{BB962C8B-B14F-4D97-AF65-F5344CB8AC3E}">
        <p14:creationId xmlns:p14="http://schemas.microsoft.com/office/powerpoint/2010/main" val="10064008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1E3AC-AF0A-19CF-1A9E-5823B373D6C9}"/>
              </a:ext>
            </a:extLst>
          </p:cNvPr>
          <p:cNvSpPr>
            <a:spLocks noGrp="1"/>
          </p:cNvSpPr>
          <p:nvPr>
            <p:ph type="title"/>
          </p:nvPr>
        </p:nvSpPr>
        <p:spPr/>
        <p:txBody>
          <a:bodyPr/>
          <a:lstStyle/>
          <a:p>
            <a:r>
              <a:rPr lang="en-RO"/>
              <a:t>Reglementări Europene</a:t>
            </a:r>
          </a:p>
        </p:txBody>
      </p:sp>
      <p:sp>
        <p:nvSpPr>
          <p:cNvPr id="3" name="Content Placeholder 2">
            <a:extLst>
              <a:ext uri="{FF2B5EF4-FFF2-40B4-BE49-F238E27FC236}">
                <a16:creationId xmlns:a16="http://schemas.microsoft.com/office/drawing/2014/main" id="{AF05A2DE-D32B-7C0E-B993-518F3388B763}"/>
              </a:ext>
            </a:extLst>
          </p:cNvPr>
          <p:cNvSpPr>
            <a:spLocks noGrp="1"/>
          </p:cNvSpPr>
          <p:nvPr>
            <p:ph idx="1"/>
          </p:nvPr>
        </p:nvSpPr>
        <p:spPr>
          <a:xfrm>
            <a:off x="575550" y="1147863"/>
            <a:ext cx="11440238" cy="5029099"/>
          </a:xfrm>
        </p:spPr>
        <p:txBody>
          <a:bodyPr>
            <a:noAutofit/>
          </a:bodyPr>
          <a:lstStyle/>
          <a:p>
            <a:pPr algn="just"/>
            <a:r>
              <a:rPr lang="en-GB" sz="1800">
                <a:effectLst/>
                <a:latin typeface="Calibri" panose="020F0502020204030204" pitchFamily="34" charset="0"/>
                <a:ea typeface="Calibri" panose="020F0502020204030204" pitchFamily="34" charset="0"/>
              </a:rPr>
              <a:t>“Regulation (eu) 2019/881 of the european parliament and of the</a:t>
            </a:r>
            <a:br>
              <a:rPr lang="en-GB" sz="1800">
                <a:effectLst/>
                <a:latin typeface="Calibri" panose="020F0502020204030204" pitchFamily="34" charset="0"/>
                <a:ea typeface="Calibri" panose="020F0502020204030204" pitchFamily="34" charset="0"/>
              </a:rPr>
            </a:br>
            <a:r>
              <a:rPr lang="en-GB" sz="1800">
                <a:effectLst/>
                <a:latin typeface="Calibri" panose="020F0502020204030204" pitchFamily="34" charset="0"/>
                <a:ea typeface="Calibri" panose="020F0502020204030204" pitchFamily="34" charset="0"/>
              </a:rPr>
              <a:t>council of 17 april 2019 on and on information and communications technology cybersecurity certification (</a:t>
            </a:r>
            <a:r>
              <a:rPr lang="en-GB" sz="1800" b="1">
                <a:effectLst/>
                <a:highlight>
                  <a:srgbClr val="FFFF00"/>
                </a:highlight>
                <a:latin typeface="Calibri" panose="020F0502020204030204" pitchFamily="34" charset="0"/>
                <a:ea typeface="Calibri" panose="020F0502020204030204" pitchFamily="34" charset="0"/>
              </a:rPr>
              <a:t>cybersecurity act</a:t>
            </a:r>
            <a:r>
              <a:rPr lang="en-GB" sz="1800">
                <a:effectLst/>
                <a:latin typeface="Calibri" panose="020F0502020204030204" pitchFamily="34" charset="0"/>
                <a:ea typeface="Calibri" panose="020F0502020204030204" pitchFamily="34" charset="0"/>
              </a:rPr>
              <a:t>),” Official Journal of the European Union, 2019. Available on-line: </a:t>
            </a:r>
            <a:r>
              <a:rPr lang="en-GB"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https://eur-lex.europa.eu/eli/reg/2019/881/oj</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a:effectLst/>
                <a:latin typeface="Calibri" panose="020F0502020204030204" pitchFamily="34" charset="0"/>
                <a:ea typeface="Calibri" panose="020F0502020204030204" pitchFamily="34" charset="0"/>
                <a:cs typeface="Times New Roman" panose="02020603050405020304" pitchFamily="18" charset="0"/>
              </a:rPr>
              <a:t>“Directive (eu) 2022/2555 of the european parliament and of the</a:t>
            </a: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council of 14 december 2022 on measures for a high common level of</a:t>
            </a: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cybersecurity across the union (</a:t>
            </a:r>
            <a:r>
              <a:rPr lang="en-GB" sz="18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nis 2 directive</a:t>
            </a:r>
            <a:r>
              <a:rPr lang="en-GB" sz="1800">
                <a:effectLst/>
                <a:latin typeface="Calibri" panose="020F0502020204030204" pitchFamily="34" charset="0"/>
                <a:ea typeface="Calibri" panose="020F0502020204030204" pitchFamily="34" charset="0"/>
                <a:cs typeface="Times New Roman" panose="02020603050405020304" pitchFamily="18" charset="0"/>
              </a:rPr>
              <a:t>),” Official Journal of the European Union, 2022. Available on-line: </a:t>
            </a:r>
            <a:r>
              <a:rPr lang="en-GB"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https://eur-lex.europa.eu/eli/dir/2022/2555</a:t>
            </a:r>
            <a:r>
              <a:rPr lang="en-RO" sz="1800">
                <a:effectLst/>
              </a:rPr>
              <a:t> </a:t>
            </a:r>
          </a:p>
          <a:p>
            <a:pPr algn="just"/>
            <a:r>
              <a:rPr lang="en-GB" sz="1800">
                <a:effectLst/>
                <a:latin typeface="Calibri" panose="020F0502020204030204" pitchFamily="34" charset="0"/>
                <a:ea typeface="Calibri" panose="020F0502020204030204" pitchFamily="34" charset="0"/>
                <a:cs typeface="Times New Roman" panose="02020603050405020304" pitchFamily="18" charset="0"/>
              </a:rPr>
              <a:t>Directive (EU) 2022/2557 of the European Parliament and of the Council of 14 December 2022 on the </a:t>
            </a:r>
            <a:r>
              <a:rPr lang="en-GB" sz="18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resilience of critical entities </a:t>
            </a:r>
            <a:r>
              <a:rPr lang="en-GB" sz="1800">
                <a:effectLst/>
                <a:latin typeface="Calibri" panose="020F0502020204030204" pitchFamily="34" charset="0"/>
                <a:ea typeface="Calibri" panose="020F0502020204030204" pitchFamily="34" charset="0"/>
                <a:cs typeface="Times New Roman" panose="02020603050405020304" pitchFamily="18" charset="0"/>
              </a:rPr>
              <a:t>and repealing Council Directive 2008/114/EC (OJ L 333, 27.12.2022, pp. 164–198). Available on-line: </a:t>
            </a:r>
            <a:r>
              <a:rPr lang="en-GB"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https://eur-lex.europa.eu/eli/dir/2022/2557/oj</a:t>
            </a:r>
            <a:r>
              <a:rPr lang="en-RO" sz="1800">
                <a:effectLst/>
              </a:rPr>
              <a:t> </a:t>
            </a:r>
            <a:endParaRPr lang="en-RO" sz="1800"/>
          </a:p>
          <a:p>
            <a:pPr algn="just"/>
            <a:r>
              <a:rPr lang="en-GB" sz="1800">
                <a:effectLst/>
                <a:latin typeface="Calibri" panose="020F0502020204030204" pitchFamily="34" charset="0"/>
                <a:ea typeface="Calibri" panose="020F0502020204030204" pitchFamily="34" charset="0"/>
                <a:cs typeface="Times New Roman" panose="02020603050405020304" pitchFamily="18" charset="0"/>
              </a:rPr>
              <a:t>Proposal for a REGULATION OF THE EUROPEAN PARLIAMENT AND OF THE COUNCIL on horizontal cybersecurity requirements for products with digital elements and amending Regulation (EU) 2019/1020. Available on-line: </a:t>
            </a:r>
            <a:r>
              <a:rPr lang="en-GB"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https://eur-lex.europa.eu/legal-content/EN/TXT/?uri=celex:52022PC0454</a:t>
            </a:r>
            <a:r>
              <a:rPr lang="en-GB" sz="1800">
                <a:effectLst/>
                <a:latin typeface="Calibri" panose="020F0502020204030204" pitchFamily="34" charset="0"/>
                <a:ea typeface="Calibri" panose="020F0502020204030204" pitchFamily="34" charset="0"/>
                <a:cs typeface="Times New Roman" panose="02020603050405020304" pitchFamily="18" charset="0"/>
              </a:rPr>
              <a:t> – </a:t>
            </a:r>
            <a:r>
              <a:rPr lang="en-GB" sz="18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Cyber Resilience Act</a:t>
            </a:r>
          </a:p>
          <a:p>
            <a:pPr algn="just"/>
            <a:r>
              <a:rPr lang="en-GB" sz="1800"/>
              <a:t>Proposal for a REGULATION OF THE EUROPEAN PARLIAMENT AND OF THE COUNCIL laying down measures to strengthen solidarity and capacities in the Union to detect, prepare for and respond to cybersecurity threats and incidents. Available on-line: </a:t>
            </a:r>
            <a:r>
              <a:rPr lang="en-GB" sz="1800">
                <a:hlinkClick r:id="rId6"/>
              </a:rPr>
              <a:t>https://digital-strategy.ec.europa.eu/en/library/proposed-regulation-cyber-solidarity-act</a:t>
            </a:r>
            <a:r>
              <a:rPr lang="en-GB" sz="1800"/>
              <a:t> - </a:t>
            </a:r>
            <a:r>
              <a:rPr lang="en-GB" sz="1800" b="1">
                <a:highlight>
                  <a:srgbClr val="FFFF00"/>
                </a:highlight>
              </a:rPr>
              <a:t>Cyber Solidarity Act</a:t>
            </a:r>
            <a:endParaRPr lang="en-RO" sz="1800" b="1">
              <a:highlight>
                <a:srgbClr val="FFFF00"/>
              </a:highlight>
            </a:endParaRPr>
          </a:p>
        </p:txBody>
      </p:sp>
      <p:sp>
        <p:nvSpPr>
          <p:cNvPr id="4" name="Footer Placeholder 3">
            <a:extLst>
              <a:ext uri="{FF2B5EF4-FFF2-40B4-BE49-F238E27FC236}">
                <a16:creationId xmlns:a16="http://schemas.microsoft.com/office/drawing/2014/main" id="{57DFAE90-6283-EE5C-A17D-DD9D5DB52DD1}"/>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4C81AB58-2F8E-15D2-04FF-F0ED8B9D2CBA}"/>
              </a:ext>
            </a:extLst>
          </p:cNvPr>
          <p:cNvSpPr>
            <a:spLocks noGrp="1"/>
          </p:cNvSpPr>
          <p:nvPr>
            <p:ph type="sldNum" sz="quarter" idx="12"/>
          </p:nvPr>
        </p:nvSpPr>
        <p:spPr/>
        <p:txBody>
          <a:bodyPr/>
          <a:lstStyle/>
          <a:p>
            <a:fld id="{7AF095F6-C371-440D-B793-540E1B7A7FB7}" type="slidenum">
              <a:rPr lang="en-US" smtClean="0"/>
              <a:t>92</a:t>
            </a:fld>
            <a:endParaRPr lang="en-US"/>
          </a:p>
        </p:txBody>
      </p:sp>
    </p:spTree>
    <p:extLst>
      <p:ext uri="{BB962C8B-B14F-4D97-AF65-F5344CB8AC3E}">
        <p14:creationId xmlns:p14="http://schemas.microsoft.com/office/powerpoint/2010/main" val="30876881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A2CE7-8F39-3DA8-C88E-A4ACD5B99AF9}"/>
              </a:ext>
            </a:extLst>
          </p:cNvPr>
          <p:cNvSpPr>
            <a:spLocks noGrp="1"/>
          </p:cNvSpPr>
          <p:nvPr>
            <p:ph type="title"/>
          </p:nvPr>
        </p:nvSpPr>
        <p:spPr/>
        <p:txBody>
          <a:bodyPr/>
          <a:lstStyle/>
          <a:p>
            <a:r>
              <a:rPr lang="en-RO"/>
              <a:t>Reglementări – NIS2</a:t>
            </a:r>
          </a:p>
        </p:txBody>
      </p:sp>
      <p:sp>
        <p:nvSpPr>
          <p:cNvPr id="3" name="Content Placeholder 2">
            <a:extLst>
              <a:ext uri="{FF2B5EF4-FFF2-40B4-BE49-F238E27FC236}">
                <a16:creationId xmlns:a16="http://schemas.microsoft.com/office/drawing/2014/main" id="{AAFAE04D-D5C7-0B1B-9F5C-9C4EF0FB6221}"/>
              </a:ext>
            </a:extLst>
          </p:cNvPr>
          <p:cNvSpPr>
            <a:spLocks noGrp="1"/>
          </p:cNvSpPr>
          <p:nvPr>
            <p:ph idx="1"/>
          </p:nvPr>
        </p:nvSpPr>
        <p:spPr/>
        <p:txBody>
          <a:bodyPr/>
          <a:lstStyle/>
          <a:p>
            <a:pPr algn="just"/>
            <a:r>
              <a:rPr lang="en-GB"/>
              <a:t>Impune și strategii naționale de Securitate cibernetică în UE</a:t>
            </a:r>
          </a:p>
          <a:p>
            <a:pPr algn="just"/>
            <a:r>
              <a:rPr lang="en-GB"/>
              <a:t>Stabilește cerințe și capacități tehnice pentru CSIRT naționale, cooperare și schimbul de informații</a:t>
            </a:r>
          </a:p>
          <a:p>
            <a:pPr algn="just"/>
            <a:r>
              <a:rPr lang="en-GB"/>
              <a:t>Stabilește obligații de management al riscurilor și de raportare pentru entități esențiale și importante</a:t>
            </a:r>
          </a:p>
          <a:p>
            <a:pPr algn="just"/>
            <a:r>
              <a:rPr lang="en-GB"/>
              <a:t>Face referire la scheme de certificare Europene și standarde</a:t>
            </a:r>
          </a:p>
          <a:p>
            <a:pPr algn="just"/>
            <a:endParaRPr lang="en-GB"/>
          </a:p>
        </p:txBody>
      </p:sp>
      <p:sp>
        <p:nvSpPr>
          <p:cNvPr id="4" name="Footer Placeholder 3">
            <a:extLst>
              <a:ext uri="{FF2B5EF4-FFF2-40B4-BE49-F238E27FC236}">
                <a16:creationId xmlns:a16="http://schemas.microsoft.com/office/drawing/2014/main" id="{B74878B8-950F-CC92-4249-B0692EDB0E9D}"/>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9376F3D0-39A1-AB4F-1ADB-2C1F15436FC5}"/>
              </a:ext>
            </a:extLst>
          </p:cNvPr>
          <p:cNvSpPr>
            <a:spLocks noGrp="1"/>
          </p:cNvSpPr>
          <p:nvPr>
            <p:ph type="sldNum" sz="quarter" idx="12"/>
          </p:nvPr>
        </p:nvSpPr>
        <p:spPr/>
        <p:txBody>
          <a:bodyPr/>
          <a:lstStyle/>
          <a:p>
            <a:fld id="{7AF095F6-C371-440D-B793-540E1B7A7FB7}" type="slidenum">
              <a:rPr lang="en-US" smtClean="0"/>
              <a:t>93</a:t>
            </a:fld>
            <a:endParaRPr lang="en-US"/>
          </a:p>
        </p:txBody>
      </p:sp>
      <p:pic>
        <p:nvPicPr>
          <p:cNvPr id="6" name="Picture 5" descr="A close-up of a white rectangular sign&#10;&#10;Description automatically generated">
            <a:extLst>
              <a:ext uri="{FF2B5EF4-FFF2-40B4-BE49-F238E27FC236}">
                <a16:creationId xmlns:a16="http://schemas.microsoft.com/office/drawing/2014/main" id="{72768947-A27A-703F-163C-D0E3918043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0425" y="3891044"/>
            <a:ext cx="4606398" cy="2285918"/>
          </a:xfrm>
          <a:prstGeom prst="rect">
            <a:avLst/>
          </a:prstGeom>
        </p:spPr>
      </p:pic>
    </p:spTree>
    <p:extLst>
      <p:ext uri="{BB962C8B-B14F-4D97-AF65-F5344CB8AC3E}">
        <p14:creationId xmlns:p14="http://schemas.microsoft.com/office/powerpoint/2010/main" val="25925000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9DF37-8ACA-CA93-5FF2-181E52C8B3B1}"/>
              </a:ext>
            </a:extLst>
          </p:cNvPr>
          <p:cNvSpPr>
            <a:spLocks noGrp="1"/>
          </p:cNvSpPr>
          <p:nvPr>
            <p:ph type="title"/>
          </p:nvPr>
        </p:nvSpPr>
        <p:spPr/>
        <p:txBody>
          <a:bodyPr/>
          <a:lstStyle/>
          <a:p>
            <a:r>
              <a:rPr lang="en-RO"/>
              <a:t>Transpunerea NIS2 în România</a:t>
            </a:r>
          </a:p>
        </p:txBody>
      </p:sp>
      <p:sp>
        <p:nvSpPr>
          <p:cNvPr id="3" name="Content Placeholder 2">
            <a:extLst>
              <a:ext uri="{FF2B5EF4-FFF2-40B4-BE49-F238E27FC236}">
                <a16:creationId xmlns:a16="http://schemas.microsoft.com/office/drawing/2014/main" id="{E814EA37-77FD-ACEF-3933-5E7379F47CBD}"/>
              </a:ext>
            </a:extLst>
          </p:cNvPr>
          <p:cNvSpPr>
            <a:spLocks noGrp="1"/>
          </p:cNvSpPr>
          <p:nvPr>
            <p:ph idx="1"/>
          </p:nvPr>
        </p:nvSpPr>
        <p:spPr/>
        <p:txBody>
          <a:bodyPr>
            <a:normAutofit fontScale="92500" lnSpcReduction="20000"/>
          </a:bodyPr>
          <a:lstStyle/>
          <a:p>
            <a:r>
              <a:rPr lang="en-GB">
                <a:hlinkClick r:id="rId3"/>
              </a:rPr>
              <a:t>OUG 155/2024</a:t>
            </a:r>
            <a:r>
              <a:rPr lang="en-GB"/>
              <a:t> definește sectoarele de activitate și entitățile (publice și private) pentru care normele de securitate cibernetică sunt obligatorii, inclusiv în:</a:t>
            </a:r>
          </a:p>
          <a:p>
            <a:pPr lvl="1"/>
            <a:r>
              <a:rPr lang="en-GB" b="1"/>
              <a:t>sectoare critice </a:t>
            </a:r>
            <a:r>
              <a:rPr lang="en-GB"/>
              <a:t>(energie, transporturi, infrastructură digitală, sănătate, apă și apă uzată, administrație publică centrală, spațiu etc.)</a:t>
            </a:r>
          </a:p>
          <a:p>
            <a:pPr lvl="1"/>
            <a:r>
              <a:rPr lang="en-GB" b="1"/>
              <a:t>sectoare de importanță majoră </a:t>
            </a:r>
            <a:r>
              <a:rPr lang="en-GB"/>
              <a:t>(servicii poștale și de curierat, gestionarea deșeurilor, producția și distribuția de substanțe chimice, producția alimentară, industria de fabricare, cercetare, furnizori digitali ș.a.)</a:t>
            </a:r>
          </a:p>
          <a:p>
            <a:r>
              <a:rPr lang="en-GB"/>
              <a:t>Sfera de aplicare este împărțită între:</a:t>
            </a:r>
          </a:p>
          <a:p>
            <a:pPr lvl="1"/>
            <a:r>
              <a:rPr lang="en-GB" b="1"/>
              <a:t>entitățile esențiale</a:t>
            </a:r>
            <a:r>
              <a:rPr lang="en-GB"/>
              <a:t>: cele din administrația publică centrală, furnizorii de servicii DNS, prestatorii de servicii de încredere calificate și orice entitate clasificată drept „esențială” prin încadrările din anexe (energie, transporturi, sector bancar, infrastructuri de piață financiară, sănătate, alimentare cu apă, infrastructură digitală ș.a.)</a:t>
            </a:r>
          </a:p>
          <a:p>
            <a:pPr lvl="1"/>
            <a:r>
              <a:rPr lang="en-GB" b="1"/>
              <a:t>entitățile importante</a:t>
            </a:r>
            <a:r>
              <a:rPr lang="en-GB"/>
              <a:t>: organizate după criteriul de mărime (întreprinderi mari și mijlocii) și care furnizează servicii considerate critice, dar care nu se încadrează la entități esențiale; exemple - operatori de gestiune a deșeurilor, servicii poștale și de curierat, producție alimentară, anumite fabrici etc.</a:t>
            </a:r>
            <a:endParaRPr lang="en-RO"/>
          </a:p>
        </p:txBody>
      </p:sp>
      <p:sp>
        <p:nvSpPr>
          <p:cNvPr id="4" name="Footer Placeholder 3">
            <a:extLst>
              <a:ext uri="{FF2B5EF4-FFF2-40B4-BE49-F238E27FC236}">
                <a16:creationId xmlns:a16="http://schemas.microsoft.com/office/drawing/2014/main" id="{BE1BEFA3-FA8D-A77A-1097-E6397B8C6FD2}"/>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FDAE8893-1567-C3E5-6275-EDCA06033E6E}"/>
              </a:ext>
            </a:extLst>
          </p:cNvPr>
          <p:cNvSpPr>
            <a:spLocks noGrp="1"/>
          </p:cNvSpPr>
          <p:nvPr>
            <p:ph type="sldNum" sz="quarter" idx="12"/>
          </p:nvPr>
        </p:nvSpPr>
        <p:spPr/>
        <p:txBody>
          <a:bodyPr/>
          <a:lstStyle/>
          <a:p>
            <a:fld id="{7AF095F6-C371-440D-B793-540E1B7A7FB7}" type="slidenum">
              <a:rPr lang="en-US" smtClean="0"/>
              <a:t>94</a:t>
            </a:fld>
            <a:endParaRPr lang="en-US"/>
          </a:p>
        </p:txBody>
      </p:sp>
    </p:spTree>
    <p:extLst>
      <p:ext uri="{BB962C8B-B14F-4D97-AF65-F5344CB8AC3E}">
        <p14:creationId xmlns:p14="http://schemas.microsoft.com/office/powerpoint/2010/main" val="40017002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F59D6-456A-4ED6-32AD-6D55813701F8}"/>
              </a:ext>
            </a:extLst>
          </p:cNvPr>
          <p:cNvSpPr>
            <a:spLocks noGrp="1"/>
          </p:cNvSpPr>
          <p:nvPr>
            <p:ph type="title"/>
          </p:nvPr>
        </p:nvSpPr>
        <p:spPr/>
        <p:txBody>
          <a:bodyPr/>
          <a:lstStyle/>
          <a:p>
            <a:r>
              <a:rPr lang="en-RO"/>
              <a:t>Transpunerea NIS2 în România</a:t>
            </a:r>
          </a:p>
        </p:txBody>
      </p:sp>
      <p:sp>
        <p:nvSpPr>
          <p:cNvPr id="3" name="Content Placeholder 2">
            <a:extLst>
              <a:ext uri="{FF2B5EF4-FFF2-40B4-BE49-F238E27FC236}">
                <a16:creationId xmlns:a16="http://schemas.microsoft.com/office/drawing/2014/main" id="{BA9E81E8-2281-D5F9-82A0-218BBB198A0C}"/>
              </a:ext>
            </a:extLst>
          </p:cNvPr>
          <p:cNvSpPr>
            <a:spLocks noGrp="1"/>
          </p:cNvSpPr>
          <p:nvPr>
            <p:ph idx="1"/>
          </p:nvPr>
        </p:nvSpPr>
        <p:spPr/>
        <p:txBody>
          <a:bodyPr>
            <a:normAutofit fontScale="85000" lnSpcReduction="20000"/>
          </a:bodyPr>
          <a:lstStyle/>
          <a:p>
            <a:pPr algn="just"/>
            <a:r>
              <a:rPr lang="en-GB"/>
              <a:t>Impune realizarea unei </a:t>
            </a:r>
            <a:r>
              <a:rPr lang="en-GB" b="1"/>
              <a:t>analize de risc și implementarea măsurilor tehnice</a:t>
            </a:r>
            <a:r>
              <a:rPr lang="en-GB"/>
              <a:t>, organizaționale și operaționale corespunzătoare pentru protecția rețelelor și sistemelor informatice</a:t>
            </a:r>
          </a:p>
          <a:p>
            <a:pPr algn="just"/>
            <a:r>
              <a:rPr lang="en-GB"/>
              <a:t>Organizarea unui </a:t>
            </a:r>
            <a:r>
              <a:rPr lang="en-GB" b="1"/>
              <a:t>sistem intern de management al securității cibernetice </a:t>
            </a:r>
            <a:r>
              <a:rPr lang="en-GB"/>
              <a:t>revine entităților esențiale și entităților importante, astfel cum acestea sunt definite și încadrate în actul normativ (în funcție de domeniul de activitate, criteriile de mărime și importanță sau de impactul serviciilor furnizate), care include</a:t>
            </a:r>
          </a:p>
          <a:p>
            <a:pPr lvl="1" algn="just"/>
            <a:r>
              <a:rPr lang="en-GB"/>
              <a:t>numirea unei persoane responsabile de securitatea rețelelor și sistemelor informatice;</a:t>
            </a:r>
          </a:p>
          <a:p>
            <a:pPr lvl="1" algn="just"/>
            <a:r>
              <a:rPr lang="en-GB"/>
              <a:t>aprobarea și monitorizarea de către organele de conducere a politicilor de securitate;</a:t>
            </a:r>
          </a:p>
          <a:p>
            <a:pPr lvl="1" algn="just"/>
            <a:r>
              <a:rPr lang="en-GB"/>
              <a:t>instruirea periodică a personalului, inclusiv membri din conducere.</a:t>
            </a:r>
          </a:p>
          <a:p>
            <a:pPr algn="just"/>
            <a:r>
              <a:rPr lang="en-GB"/>
              <a:t>Sunt prevăzute </a:t>
            </a:r>
            <a:r>
              <a:rPr lang="en-GB" b="1"/>
              <a:t>obligații de audit și raportare a incidentelor</a:t>
            </a:r>
            <a:r>
              <a:rPr lang="en-GB"/>
              <a:t>, mai exact, un audit de securitate cibernetică periodic (sau ad-hoc, la cererea DNSC) pentru entitățile identificate ca fiind esențiale sau importante, precum și obligația de a raporta imediat incidentele semnificative (în maximum 24-72 de ore, în funcție de natura evenimentului) prin Platforma națională pentru raportarea incidentelor de securitate cibernetică (PNRISC)</a:t>
            </a:r>
            <a:endParaRPr lang="en-RO"/>
          </a:p>
        </p:txBody>
      </p:sp>
      <p:sp>
        <p:nvSpPr>
          <p:cNvPr id="4" name="Footer Placeholder 3">
            <a:extLst>
              <a:ext uri="{FF2B5EF4-FFF2-40B4-BE49-F238E27FC236}">
                <a16:creationId xmlns:a16="http://schemas.microsoft.com/office/drawing/2014/main" id="{3D19D1A0-0DDC-680F-2A52-08403A655A19}"/>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5EF90FAB-9129-987A-E4B1-AD3C3CB3010D}"/>
              </a:ext>
            </a:extLst>
          </p:cNvPr>
          <p:cNvSpPr>
            <a:spLocks noGrp="1"/>
          </p:cNvSpPr>
          <p:nvPr>
            <p:ph type="sldNum" sz="quarter" idx="12"/>
          </p:nvPr>
        </p:nvSpPr>
        <p:spPr/>
        <p:txBody>
          <a:bodyPr/>
          <a:lstStyle/>
          <a:p>
            <a:fld id="{7AF095F6-C371-440D-B793-540E1B7A7FB7}" type="slidenum">
              <a:rPr lang="en-US" smtClean="0"/>
              <a:t>95</a:t>
            </a:fld>
            <a:endParaRPr lang="en-US"/>
          </a:p>
        </p:txBody>
      </p:sp>
    </p:spTree>
    <p:extLst>
      <p:ext uri="{BB962C8B-B14F-4D97-AF65-F5344CB8AC3E}">
        <p14:creationId xmlns:p14="http://schemas.microsoft.com/office/powerpoint/2010/main" val="2051818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BD8D5-048F-305E-F34B-AB69197339DA}"/>
              </a:ext>
            </a:extLst>
          </p:cNvPr>
          <p:cNvSpPr>
            <a:spLocks noGrp="1"/>
          </p:cNvSpPr>
          <p:nvPr>
            <p:ph type="title"/>
          </p:nvPr>
        </p:nvSpPr>
        <p:spPr/>
        <p:txBody>
          <a:bodyPr/>
          <a:lstStyle/>
          <a:p>
            <a:r>
              <a:rPr lang="en-RO"/>
              <a:t>Entități esențiale NIS2 - Exemplu</a:t>
            </a:r>
          </a:p>
        </p:txBody>
      </p:sp>
      <p:pic>
        <p:nvPicPr>
          <p:cNvPr id="7" name="Content Placeholder 6" descr="A document with text on it&#10;&#10;AI-generated content may be incorrect.">
            <a:extLst>
              <a:ext uri="{FF2B5EF4-FFF2-40B4-BE49-F238E27FC236}">
                <a16:creationId xmlns:a16="http://schemas.microsoft.com/office/drawing/2014/main" id="{185382FC-7629-268F-B801-6AC0580CCC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7843" y="964426"/>
            <a:ext cx="8596313" cy="4929147"/>
          </a:xfrm>
        </p:spPr>
      </p:pic>
      <p:sp>
        <p:nvSpPr>
          <p:cNvPr id="4" name="Footer Placeholder 3">
            <a:extLst>
              <a:ext uri="{FF2B5EF4-FFF2-40B4-BE49-F238E27FC236}">
                <a16:creationId xmlns:a16="http://schemas.microsoft.com/office/drawing/2014/main" id="{AFDB6798-729B-8229-251A-4345E148F478}"/>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62485F70-3394-FF41-8EA3-C89B3D22F760}"/>
              </a:ext>
            </a:extLst>
          </p:cNvPr>
          <p:cNvSpPr>
            <a:spLocks noGrp="1"/>
          </p:cNvSpPr>
          <p:nvPr>
            <p:ph type="sldNum" sz="quarter" idx="12"/>
          </p:nvPr>
        </p:nvSpPr>
        <p:spPr/>
        <p:txBody>
          <a:bodyPr/>
          <a:lstStyle/>
          <a:p>
            <a:fld id="{7AF095F6-C371-440D-B793-540E1B7A7FB7}" type="slidenum">
              <a:rPr lang="en-US" smtClean="0"/>
              <a:t>96</a:t>
            </a:fld>
            <a:endParaRPr lang="en-US"/>
          </a:p>
        </p:txBody>
      </p:sp>
    </p:spTree>
    <p:extLst>
      <p:ext uri="{BB962C8B-B14F-4D97-AF65-F5344CB8AC3E}">
        <p14:creationId xmlns:p14="http://schemas.microsoft.com/office/powerpoint/2010/main" val="8734449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B513-7604-3326-3370-F9D88BB8D94F}"/>
              </a:ext>
            </a:extLst>
          </p:cNvPr>
          <p:cNvSpPr>
            <a:spLocks noGrp="1"/>
          </p:cNvSpPr>
          <p:nvPr>
            <p:ph type="title"/>
          </p:nvPr>
        </p:nvSpPr>
        <p:spPr/>
        <p:txBody>
          <a:bodyPr/>
          <a:lstStyle/>
          <a:p>
            <a:r>
              <a:rPr lang="en-RO"/>
              <a:t>EU Cyber Resilience Act</a:t>
            </a:r>
          </a:p>
        </p:txBody>
      </p:sp>
      <p:sp>
        <p:nvSpPr>
          <p:cNvPr id="6" name="Content Placeholder 5">
            <a:extLst>
              <a:ext uri="{FF2B5EF4-FFF2-40B4-BE49-F238E27FC236}">
                <a16:creationId xmlns:a16="http://schemas.microsoft.com/office/drawing/2014/main" id="{9C9ECA05-06D7-8F1E-4D5A-1A99637F5472}"/>
              </a:ext>
            </a:extLst>
          </p:cNvPr>
          <p:cNvSpPr>
            <a:spLocks noGrp="1"/>
          </p:cNvSpPr>
          <p:nvPr>
            <p:ph sz="half" idx="1"/>
          </p:nvPr>
        </p:nvSpPr>
        <p:spPr/>
        <p:txBody>
          <a:bodyPr>
            <a:normAutofit fontScale="92500" lnSpcReduction="20000"/>
          </a:bodyPr>
          <a:lstStyle/>
          <a:p>
            <a:pPr algn="just"/>
            <a:r>
              <a:rPr lang="en-GB"/>
              <a:t>Obiective specifice:</a:t>
            </a:r>
          </a:p>
          <a:p>
            <a:pPr lvl="1" algn="just"/>
            <a:r>
              <a:rPr lang="en-GB"/>
              <a:t>să se asigure că producătorii îmbunătățesc securitatea produselor cu elemente digitale încă din faza de proiectare și dezvoltare și de-a lungul întregului ciclu de viață</a:t>
            </a:r>
          </a:p>
          <a:p>
            <a:pPr lvl="1" algn="just"/>
            <a:r>
              <a:rPr lang="en-GB"/>
              <a:t>să asigure un cadru coerent de securitate cibernetică, facilitând conformitatea pentru producătorii de hardware și software</a:t>
            </a:r>
          </a:p>
          <a:p>
            <a:pPr lvl="1" algn="just"/>
            <a:r>
              <a:rPr lang="en-GB"/>
              <a:t>îmbunătățirea transparenței proprietăților de securitate ale produselor cu elemente digitale</a:t>
            </a:r>
          </a:p>
          <a:p>
            <a:pPr lvl="1" algn="just"/>
            <a:r>
              <a:rPr lang="en-GB"/>
              <a:t>permite întreprinderilor și consumatorilor să utilizeze în siguranță produsele cu elemente digitale</a:t>
            </a:r>
            <a:endParaRPr lang="en-RO"/>
          </a:p>
        </p:txBody>
      </p:sp>
      <p:sp>
        <p:nvSpPr>
          <p:cNvPr id="4" name="Footer Placeholder 3">
            <a:extLst>
              <a:ext uri="{FF2B5EF4-FFF2-40B4-BE49-F238E27FC236}">
                <a16:creationId xmlns:a16="http://schemas.microsoft.com/office/drawing/2014/main" id="{DF9AE37D-6DB7-CC2D-F15B-1871EF831022}"/>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03A5C8AE-15FD-2512-39E3-BD150513465B}"/>
              </a:ext>
            </a:extLst>
          </p:cNvPr>
          <p:cNvSpPr>
            <a:spLocks noGrp="1"/>
          </p:cNvSpPr>
          <p:nvPr>
            <p:ph type="sldNum" sz="quarter" idx="12"/>
          </p:nvPr>
        </p:nvSpPr>
        <p:spPr/>
        <p:txBody>
          <a:bodyPr/>
          <a:lstStyle/>
          <a:p>
            <a:fld id="{7AF095F6-C371-440D-B793-540E1B7A7FB7}" type="slidenum">
              <a:rPr lang="en-US" smtClean="0"/>
              <a:t>97</a:t>
            </a:fld>
            <a:endParaRPr lang="en-US"/>
          </a:p>
        </p:txBody>
      </p:sp>
      <p:pic>
        <p:nvPicPr>
          <p:cNvPr id="8" name="Picture 7" descr="A picture containing text, screenshot, font, brand&#10;&#10;Description automatically generated">
            <a:extLst>
              <a:ext uri="{FF2B5EF4-FFF2-40B4-BE49-F238E27FC236}">
                <a16:creationId xmlns:a16="http://schemas.microsoft.com/office/drawing/2014/main" id="{FE5E4B98-C9AB-0FF2-EB8C-011A00A5E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427" y="682209"/>
            <a:ext cx="3600437" cy="3436780"/>
          </a:xfrm>
          <a:prstGeom prst="rect">
            <a:avLst/>
          </a:prstGeom>
        </p:spPr>
      </p:pic>
      <p:pic>
        <p:nvPicPr>
          <p:cNvPr id="9" name="Picture 8" descr="A picture containing text, font, number, screenshot&#10;&#10;Description automatically generated">
            <a:extLst>
              <a:ext uri="{FF2B5EF4-FFF2-40B4-BE49-F238E27FC236}">
                <a16:creationId xmlns:a16="http://schemas.microsoft.com/office/drawing/2014/main" id="{4FCD872A-D74E-F666-669D-3EE403078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637" y="4292292"/>
            <a:ext cx="3760018" cy="1717452"/>
          </a:xfrm>
          <a:prstGeom prst="rect">
            <a:avLst/>
          </a:prstGeom>
        </p:spPr>
      </p:pic>
    </p:spTree>
    <p:extLst>
      <p:ext uri="{BB962C8B-B14F-4D97-AF65-F5344CB8AC3E}">
        <p14:creationId xmlns:p14="http://schemas.microsoft.com/office/powerpoint/2010/main" val="31432831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A7010-992E-7EEF-2877-FEAA8D9596AF}"/>
              </a:ext>
            </a:extLst>
          </p:cNvPr>
          <p:cNvSpPr>
            <a:spLocks noGrp="1"/>
          </p:cNvSpPr>
          <p:nvPr>
            <p:ph type="title"/>
          </p:nvPr>
        </p:nvSpPr>
        <p:spPr/>
        <p:txBody>
          <a:bodyPr/>
          <a:lstStyle/>
          <a:p>
            <a:r>
              <a:rPr lang="en-RO"/>
              <a:t>EUCC</a:t>
            </a:r>
          </a:p>
        </p:txBody>
      </p:sp>
      <p:sp>
        <p:nvSpPr>
          <p:cNvPr id="4" name="Footer Placeholder 3">
            <a:extLst>
              <a:ext uri="{FF2B5EF4-FFF2-40B4-BE49-F238E27FC236}">
                <a16:creationId xmlns:a16="http://schemas.microsoft.com/office/drawing/2014/main" id="{FDEE1505-DE11-A2F6-F6A9-02CBC9E7E9D1}"/>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17D4F636-AAA7-5C35-87CE-7937B8CDFCC2}"/>
              </a:ext>
            </a:extLst>
          </p:cNvPr>
          <p:cNvSpPr>
            <a:spLocks noGrp="1"/>
          </p:cNvSpPr>
          <p:nvPr>
            <p:ph type="sldNum" sz="quarter" idx="12"/>
          </p:nvPr>
        </p:nvSpPr>
        <p:spPr/>
        <p:txBody>
          <a:bodyPr/>
          <a:lstStyle/>
          <a:p>
            <a:fld id="{7AF095F6-C371-440D-B793-540E1B7A7FB7}" type="slidenum">
              <a:rPr lang="en-US" smtClean="0"/>
              <a:t>98</a:t>
            </a:fld>
            <a:endParaRPr lang="en-US"/>
          </a:p>
        </p:txBody>
      </p:sp>
      <p:pic>
        <p:nvPicPr>
          <p:cNvPr id="11" name="Picture 10" descr="A computer chip with text and symbols&#10;&#10;AI-generated content may be incorrect.">
            <a:extLst>
              <a:ext uri="{FF2B5EF4-FFF2-40B4-BE49-F238E27FC236}">
                <a16:creationId xmlns:a16="http://schemas.microsoft.com/office/drawing/2014/main" id="{5BAD2E16-311A-AD56-A1E3-B688AB57F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886" y="1795400"/>
            <a:ext cx="10519914" cy="2625849"/>
          </a:xfrm>
          <a:prstGeom prst="rect">
            <a:avLst/>
          </a:prstGeom>
        </p:spPr>
      </p:pic>
    </p:spTree>
    <p:extLst>
      <p:ext uri="{BB962C8B-B14F-4D97-AF65-F5344CB8AC3E}">
        <p14:creationId xmlns:p14="http://schemas.microsoft.com/office/powerpoint/2010/main" val="42854825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02AFA-4344-D8ED-5E6A-570CCB16061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32EFB5A-F06F-2A7F-D933-62544AE91F68}"/>
              </a:ext>
            </a:extLst>
          </p:cNvPr>
          <p:cNvSpPr>
            <a:spLocks noGrp="1"/>
          </p:cNvSpPr>
          <p:nvPr>
            <p:ph type="title"/>
          </p:nvPr>
        </p:nvSpPr>
        <p:spPr/>
        <p:txBody>
          <a:bodyPr/>
          <a:lstStyle/>
          <a:p>
            <a:r>
              <a:rPr lang="en-RO">
                <a:solidFill>
                  <a:srgbClr val="FF0000"/>
                </a:solidFill>
              </a:rPr>
              <a:t>STUDIU DE CAZ</a:t>
            </a:r>
          </a:p>
        </p:txBody>
      </p:sp>
      <p:sp>
        <p:nvSpPr>
          <p:cNvPr id="7" name="Text Placeholder 6">
            <a:extLst>
              <a:ext uri="{FF2B5EF4-FFF2-40B4-BE49-F238E27FC236}">
                <a16:creationId xmlns:a16="http://schemas.microsoft.com/office/drawing/2014/main" id="{E499308C-29ED-D27F-D15F-B89D6B7377EF}"/>
              </a:ext>
            </a:extLst>
          </p:cNvPr>
          <p:cNvSpPr>
            <a:spLocks noGrp="1"/>
          </p:cNvSpPr>
          <p:nvPr>
            <p:ph type="body" idx="1"/>
          </p:nvPr>
        </p:nvSpPr>
        <p:spPr/>
        <p:txBody>
          <a:bodyPr/>
          <a:lstStyle/>
          <a:p>
            <a:r>
              <a:rPr lang="en-RO"/>
              <a:t>Proiectul ELECTRON </a:t>
            </a:r>
          </a:p>
          <a:p>
            <a:r>
              <a:rPr lang="en-GB">
                <a:hlinkClick r:id="rId3"/>
              </a:rPr>
              <a:t>https://electron-project.eu</a:t>
            </a:r>
            <a:r>
              <a:rPr lang="en-GB"/>
              <a:t> </a:t>
            </a:r>
            <a:r>
              <a:rPr lang="en-RO"/>
              <a:t> </a:t>
            </a:r>
          </a:p>
        </p:txBody>
      </p:sp>
      <p:sp>
        <p:nvSpPr>
          <p:cNvPr id="4" name="Footer Placeholder 3">
            <a:extLst>
              <a:ext uri="{FF2B5EF4-FFF2-40B4-BE49-F238E27FC236}">
                <a16:creationId xmlns:a16="http://schemas.microsoft.com/office/drawing/2014/main" id="{4B34DFC4-2191-744F-9919-499B4C2F8923}"/>
              </a:ext>
            </a:extLst>
          </p:cNvPr>
          <p:cNvSpPr>
            <a:spLocks noGrp="1"/>
          </p:cNvSpPr>
          <p:nvPr>
            <p:ph type="ftr" sz="quarter" idx="11"/>
          </p:nvPr>
        </p:nvSpPr>
        <p:spPr/>
        <p:txBody>
          <a:bodyPr/>
          <a:lstStyle/>
          <a:p>
            <a:r>
              <a:rPr lang="en-US"/>
              <a:t>www.astiautomation.com</a:t>
            </a:r>
          </a:p>
        </p:txBody>
      </p:sp>
      <p:sp>
        <p:nvSpPr>
          <p:cNvPr id="5" name="Slide Number Placeholder 4">
            <a:extLst>
              <a:ext uri="{FF2B5EF4-FFF2-40B4-BE49-F238E27FC236}">
                <a16:creationId xmlns:a16="http://schemas.microsoft.com/office/drawing/2014/main" id="{6671D8FF-AF28-F7E5-FA27-10751E95F408}"/>
              </a:ext>
            </a:extLst>
          </p:cNvPr>
          <p:cNvSpPr>
            <a:spLocks noGrp="1"/>
          </p:cNvSpPr>
          <p:nvPr>
            <p:ph type="sldNum" sz="quarter" idx="12"/>
          </p:nvPr>
        </p:nvSpPr>
        <p:spPr/>
        <p:txBody>
          <a:bodyPr/>
          <a:lstStyle/>
          <a:p>
            <a:fld id="{7AF095F6-C371-440D-B793-540E1B7A7FB7}" type="slidenum">
              <a:rPr lang="en-US" smtClean="0"/>
              <a:t>99</a:t>
            </a:fld>
            <a:endParaRPr lang="en-US"/>
          </a:p>
        </p:txBody>
      </p:sp>
    </p:spTree>
    <p:extLst>
      <p:ext uri="{BB962C8B-B14F-4D97-AF65-F5344CB8AC3E}">
        <p14:creationId xmlns:p14="http://schemas.microsoft.com/office/powerpoint/2010/main" val="7628686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f30f474-aa1c-4113-9794-3c5a77f860e5" xsi:nil="true"/>
    <lcf76f155ced4ddcb4097134ff3c332f xmlns="8ed6502e-070e-4346-b733-0499901c03c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D3AA5312B43245AC74F14EB850B976" ma:contentTypeVersion="16" ma:contentTypeDescription="Create a new document." ma:contentTypeScope="" ma:versionID="6433e8d0289fe3ae45a154cfa48138a2">
  <xsd:schema xmlns:xsd="http://www.w3.org/2001/XMLSchema" xmlns:xs="http://www.w3.org/2001/XMLSchema" xmlns:p="http://schemas.microsoft.com/office/2006/metadata/properties" xmlns:ns2="8ed6502e-070e-4346-b733-0499901c03ce" xmlns:ns3="0f30f474-aa1c-4113-9794-3c5a77f860e5" targetNamespace="http://schemas.microsoft.com/office/2006/metadata/properties" ma:root="true" ma:fieldsID="6be32ff0b692b7d3e41db5c4bc91a337" ns2:_="" ns3:_="">
    <xsd:import namespace="8ed6502e-070e-4346-b733-0499901c03ce"/>
    <xsd:import namespace="0f30f474-aa1c-4113-9794-3c5a77f860e5"/>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d6502e-070e-4346-b733-0499901c03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6254810-351b-4400-ac85-83999116f2c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f30f474-aa1c-4113-9794-3c5a77f860e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34a787e-b4e9-4289-976f-5b090f862077}" ma:internalName="TaxCatchAll" ma:showField="CatchAllData" ma:web="0f30f474-aa1c-4113-9794-3c5a77f860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1F0B64-7C55-47B9-B7E3-7B647249D6FD}">
  <ds:schemaRefs>
    <ds:schemaRef ds:uri="0f30f474-aa1c-4113-9794-3c5a77f860e5"/>
    <ds:schemaRef ds:uri="8ed6502e-070e-4346-b733-0499901c03c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A950D44-D5F5-4E77-834F-74132BB33F8C}">
  <ds:schemaRefs>
    <ds:schemaRef ds:uri="0f30f474-aa1c-4113-9794-3c5a77f860e5"/>
    <ds:schemaRef ds:uri="8ed6502e-070e-4346-b733-0499901c03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896B0AC-0DDD-4E7F-A50A-0C96C7B6F6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3081</TotalTime>
  <Words>10384</Words>
  <Application>Microsoft Macintosh PowerPoint</Application>
  <PresentationFormat>Widescreen</PresentationFormat>
  <Paragraphs>980</Paragraphs>
  <Slides>104</Slides>
  <Notes>42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104</vt:i4>
      </vt:variant>
    </vt:vector>
  </HeadingPairs>
  <TitlesOfParts>
    <vt:vector size="119" baseType="lpstr">
      <vt:lpstr>Aptos</vt:lpstr>
      <vt:lpstr>Arial</vt:lpstr>
      <vt:lpstr>Calibri</vt:lpstr>
      <vt:lpstr>Google Sans</vt:lpstr>
      <vt:lpstr>Helvetica</vt:lpstr>
      <vt:lpstr>HelveticaNeue Regular</vt:lpstr>
      <vt:lpstr>ITC Franklin Gothic LT W01 Bk</vt:lpstr>
      <vt:lpstr>ITC Franklin Gothic LT W01 Dm</vt:lpstr>
      <vt:lpstr>Open Sans</vt:lpstr>
      <vt:lpstr>Roboto</vt:lpstr>
      <vt:lpstr>Source Sans Pro Web</vt:lpstr>
      <vt:lpstr>system-ui</vt:lpstr>
      <vt:lpstr>Times New Roman</vt:lpstr>
      <vt:lpstr>Verdana</vt:lpstr>
      <vt:lpstr>Office Theme</vt:lpstr>
      <vt:lpstr>Suport curricular</vt:lpstr>
      <vt:lpstr>Modulul 5 – Securitatea rețelelor și sistemelor de conducere industriale (UTM-I40-005)</vt:lpstr>
      <vt:lpstr>Agenda – Modulul 5</vt:lpstr>
      <vt:lpstr>Atacuri cibernetice – Stuxnet (2010)</vt:lpstr>
      <vt:lpstr>Atacuri cibernetice – Stuxnet</vt:lpstr>
      <vt:lpstr>Atacuri cibernetice – Black Energy (2015)</vt:lpstr>
      <vt:lpstr>Atacuri cibernetice – Black Energy</vt:lpstr>
      <vt:lpstr>Atacuri cibernetice – Colonial (2021) </vt:lpstr>
      <vt:lpstr>Atacuri cibernetice – Colonial </vt:lpstr>
      <vt:lpstr>Sisteme de conducere industriale</vt:lpstr>
      <vt:lpstr>Automate programabile</vt:lpstr>
      <vt:lpstr>Sisteme ierarhizate</vt:lpstr>
      <vt:lpstr>Sisteme de conducere industriale</vt:lpstr>
      <vt:lpstr>Sisteme de conducere industriale</vt:lpstr>
      <vt:lpstr>Configurații ICS tipice</vt:lpstr>
      <vt:lpstr>Configurații ICS tipice</vt:lpstr>
      <vt:lpstr>Provocări de securitate cibernetică</vt:lpstr>
      <vt:lpstr>Terminologie</vt:lpstr>
      <vt:lpstr>Mediul de operare ICS</vt:lpstr>
      <vt:lpstr>Utilizatorii ICS și securitatea cibernetică</vt:lpstr>
      <vt:lpstr>Securitatea cibernetică în ICS</vt:lpstr>
      <vt:lpstr>Securitatea cibernetică în ICS</vt:lpstr>
      <vt:lpstr>Interfețe de rețea în ICS</vt:lpstr>
      <vt:lpstr>Protocoale de rețea în ICS</vt:lpstr>
      <vt:lpstr>Protocoale de rețea – Modbus </vt:lpstr>
      <vt:lpstr>Alte protocoale utilizate în ICS</vt:lpstr>
      <vt:lpstr>Arhitectura Siemens PCS7</vt:lpstr>
      <vt:lpstr>Amenințări cibernetice ICS</vt:lpstr>
      <vt:lpstr>Viermele Stuxnet</vt:lpstr>
      <vt:lpstr>Infectarea cu viermele Stuxnet</vt:lpstr>
      <vt:lpstr>Infectarea cu viermele Stuxnet</vt:lpstr>
      <vt:lpstr>PowerPoint Presentation</vt:lpstr>
      <vt:lpstr>Mod de acțiune Stuxnet</vt:lpstr>
      <vt:lpstr>Modificări PLC Stuxnet</vt:lpstr>
      <vt:lpstr>Stuxnet – Lecții învățate</vt:lpstr>
      <vt:lpstr>Măsuri de reducere a riscurilor</vt:lpstr>
      <vt:lpstr>Autentificarea în ICS</vt:lpstr>
      <vt:lpstr>Protocoale ICS noi</vt:lpstr>
      <vt:lpstr>DNP3</vt:lpstr>
      <vt:lpstr>Autentificarea în DNP3</vt:lpstr>
      <vt:lpstr>DNP3</vt:lpstr>
      <vt:lpstr>IEC 61850</vt:lpstr>
      <vt:lpstr>Protocoale ICS noi - OPC</vt:lpstr>
      <vt:lpstr>OPC UA</vt:lpstr>
      <vt:lpstr>OPC-UA</vt:lpstr>
      <vt:lpstr>Autentificarea în OPC-UA</vt:lpstr>
      <vt:lpstr>Comparație IT/OT</vt:lpstr>
      <vt:lpstr>Comparație IT/OT</vt:lpstr>
      <vt:lpstr>Comparație IT/OT</vt:lpstr>
      <vt:lpstr>Rezumat IT/OT</vt:lpstr>
      <vt:lpstr>Rezumat IT/OT</vt:lpstr>
      <vt:lpstr>Rezumat IT/OT</vt:lpstr>
      <vt:lpstr>Soluții de securitate cibernetică</vt:lpstr>
      <vt:lpstr>CISA</vt:lpstr>
      <vt:lpstr>CISA VLP</vt:lpstr>
      <vt:lpstr>NERC CIP</vt:lpstr>
      <vt:lpstr>National SCADA Test Bed - DoE</vt:lpstr>
      <vt:lpstr>Etape atac cibernetic</vt:lpstr>
      <vt:lpstr>NIST Cybersecurity Framework 2.0</vt:lpstr>
      <vt:lpstr>Zero Trust</vt:lpstr>
      <vt:lpstr>Ghidul NIST 800-82r3</vt:lpstr>
      <vt:lpstr>Tipuri de incidente OT</vt:lpstr>
      <vt:lpstr>Obiectivele securității OT</vt:lpstr>
      <vt:lpstr>Structura unui sistem OT</vt:lpstr>
      <vt:lpstr>Exemplificare – BAS/BMS</vt:lpstr>
      <vt:lpstr>Exemplificare – IIoT </vt:lpstr>
      <vt:lpstr>Strategia de apărare în profunzime</vt:lpstr>
      <vt:lpstr>Strategia de apărare în profunzime</vt:lpstr>
      <vt:lpstr>Strategia de apărare în profunzime</vt:lpstr>
      <vt:lpstr>Arhitectura Defense-in-Depth</vt:lpstr>
      <vt:lpstr>Modelul Purdue</vt:lpstr>
      <vt:lpstr>Modelul Purdue</vt:lpstr>
      <vt:lpstr>Comparație Purdue – ISA/IEC62443</vt:lpstr>
      <vt:lpstr>Modelul SANS SCADA</vt:lpstr>
      <vt:lpstr>Modelul SANS SCADA - Detaliere</vt:lpstr>
      <vt:lpstr>MITRE ATT&amp;CK</vt:lpstr>
      <vt:lpstr>Tipuri de atacuri - DDoS </vt:lpstr>
      <vt:lpstr>Tipuri de atacuri - Phishing </vt:lpstr>
      <vt:lpstr>Tipuri de atacuri – Man-in-the-Middle</vt:lpstr>
      <vt:lpstr>Tipuri de atacuri – Acces neautorizat</vt:lpstr>
      <vt:lpstr>Tipuri de atacuri – False Data Injection</vt:lpstr>
      <vt:lpstr>MISP</vt:lpstr>
      <vt:lpstr>Interfața MISP</vt:lpstr>
      <vt:lpstr>Common Vulnerability Exposure</vt:lpstr>
      <vt:lpstr>Exemplu: CVE-2014-2259</vt:lpstr>
      <vt:lpstr>Zero Day</vt:lpstr>
      <vt:lpstr>CVSS</vt:lpstr>
      <vt:lpstr>Standarde – ISO27001</vt:lpstr>
      <vt:lpstr>Standarde – ISO27001</vt:lpstr>
      <vt:lpstr>Standarde – ISA/IEC62443</vt:lpstr>
      <vt:lpstr>Standarde – ISA/IEC 62443</vt:lpstr>
      <vt:lpstr>Reglementări Europene</vt:lpstr>
      <vt:lpstr>Reglementări – NIS2</vt:lpstr>
      <vt:lpstr>Transpunerea NIS2 în România</vt:lpstr>
      <vt:lpstr>Transpunerea NIS2 în România</vt:lpstr>
      <vt:lpstr>Entități esențiale NIS2 - Exemplu</vt:lpstr>
      <vt:lpstr>EU Cyber Resilience Act</vt:lpstr>
      <vt:lpstr>EUCC</vt:lpstr>
      <vt:lpstr>STUDIU DE CAZ</vt:lpstr>
      <vt:lpstr>DEMO</vt:lpstr>
      <vt:lpstr>Network Security Training Panel</vt:lpstr>
      <vt:lpstr>Portalul de Training Siemens SCE</vt:lpstr>
      <vt:lpstr>Laboratorul AISENSE - ASTI</vt:lpstr>
      <vt:lpstr>Vă mulțumim!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ZALONIS Andreas</dc:creator>
  <cp:lastModifiedBy>Grigore STAMATESCU (24008)</cp:lastModifiedBy>
  <cp:revision>76</cp:revision>
  <dcterms:created xsi:type="dcterms:W3CDTF">2021-09-23T14:58:31Z</dcterms:created>
  <dcterms:modified xsi:type="dcterms:W3CDTF">2025-01-26T18:42:01Z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0x010100FDD3AA5312B43245AC74F14EB850B976</vt:lpwstr>
  </property>
  <property fmtid="{D5CDD505-2E9C-101B-9397-08002B2CF9AE}" pid="3" name="MediaServiceImageTags">
    <vt:lpwstr/>
  </property>
</Properties>
</file>