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22" r:id="rId7"/>
    <p:sldId id="324" r:id="rId8"/>
    <p:sldId id="323" r:id="rId9"/>
    <p:sldId id="261" r:id="rId10"/>
    <p:sldId id="262" r:id="rId11"/>
    <p:sldId id="263" r:id="rId12"/>
    <p:sldId id="264" r:id="rId13"/>
    <p:sldId id="265" r:id="rId14"/>
    <p:sldId id="266" r:id="rId15"/>
    <p:sldId id="267" r:id="rId16"/>
    <p:sldId id="269" r:id="rId17"/>
    <p:sldId id="270" r:id="rId18"/>
    <p:sldId id="271" r:id="rId19"/>
    <p:sldId id="272" r:id="rId20"/>
    <p:sldId id="295" r:id="rId21"/>
    <p:sldId id="296" r:id="rId22"/>
    <p:sldId id="297" r:id="rId23"/>
    <p:sldId id="273" r:id="rId24"/>
    <p:sldId id="298" r:id="rId25"/>
    <p:sldId id="275" r:id="rId26"/>
    <p:sldId id="299" r:id="rId27"/>
    <p:sldId id="300" r:id="rId28"/>
    <p:sldId id="276" r:id="rId29"/>
    <p:sldId id="277" r:id="rId30"/>
    <p:sldId id="278" r:id="rId31"/>
    <p:sldId id="301" r:id="rId32"/>
    <p:sldId id="279" r:id="rId33"/>
    <p:sldId id="302" r:id="rId34"/>
    <p:sldId id="303" r:id="rId35"/>
    <p:sldId id="304" r:id="rId36"/>
    <p:sldId id="305" r:id="rId37"/>
    <p:sldId id="306" r:id="rId38"/>
    <p:sldId id="307" r:id="rId39"/>
    <p:sldId id="308" r:id="rId40"/>
    <p:sldId id="309" r:id="rId41"/>
    <p:sldId id="326" r:id="rId42"/>
    <p:sldId id="327" r:id="rId43"/>
    <p:sldId id="280" r:id="rId44"/>
    <p:sldId id="281" r:id="rId45"/>
    <p:sldId id="310" r:id="rId46"/>
    <p:sldId id="311" r:id="rId47"/>
    <p:sldId id="312" r:id="rId48"/>
    <p:sldId id="313" r:id="rId49"/>
    <p:sldId id="314" r:id="rId50"/>
    <p:sldId id="282" r:id="rId51"/>
    <p:sldId id="284" r:id="rId52"/>
    <p:sldId id="317" r:id="rId53"/>
    <p:sldId id="320" r:id="rId54"/>
    <p:sldId id="286" r:id="rId55"/>
    <p:sldId id="287" r:id="rId56"/>
    <p:sldId id="288" r:id="rId57"/>
    <p:sldId id="289" r:id="rId58"/>
    <p:sldId id="291" r:id="rId59"/>
    <p:sldId id="292" r:id="rId60"/>
    <p:sldId id="294" r:id="rId61"/>
    <p:sldId id="325" r:id="rId62"/>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27" autoAdjust="0"/>
    <p:restoredTop sz="94660"/>
  </p:normalViewPr>
  <p:slideViewPr>
    <p:cSldViewPr snapToGrid="0">
      <p:cViewPr varScale="1">
        <p:scale>
          <a:sx n="58" d="100"/>
          <a:sy n="58" d="100"/>
        </p:scale>
        <p:origin x="108" y="10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24E7-DFDB-9DC7-396A-D00917CBDE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20667103-1E8E-E4AC-49D9-12E1D118C0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D51C0411-A201-225C-A15A-C6A356673690}"/>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5" name="Footer Placeholder 4">
            <a:extLst>
              <a:ext uri="{FF2B5EF4-FFF2-40B4-BE49-F238E27FC236}">
                <a16:creationId xmlns:a16="http://schemas.microsoft.com/office/drawing/2014/main" id="{334B98A0-1C43-5B2A-F4F1-5CC979C0E37B}"/>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527E627B-5527-27AA-4F6C-2D577943A735}"/>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156462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20BD-47C4-A020-4D63-98BC4E4DD8AF}"/>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C8D406CF-ECE0-26CB-F024-4C7F031AAF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D525859-2053-0AE6-C5C1-BF6EA4A40636}"/>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5" name="Footer Placeholder 4">
            <a:extLst>
              <a:ext uri="{FF2B5EF4-FFF2-40B4-BE49-F238E27FC236}">
                <a16:creationId xmlns:a16="http://schemas.microsoft.com/office/drawing/2014/main" id="{203A2CB1-BFF2-DFDC-4058-1AFD9A908FE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CA381AF-3654-1CC1-F7F3-CFB49B090474}"/>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197988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AA65E3-FAFA-0DB3-353A-494893A3155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EC056353-6F41-344D-1580-A3F777703C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8150A4B-1B33-AB99-E17C-C28F4D94EC5D}"/>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5" name="Footer Placeholder 4">
            <a:extLst>
              <a:ext uri="{FF2B5EF4-FFF2-40B4-BE49-F238E27FC236}">
                <a16:creationId xmlns:a16="http://schemas.microsoft.com/office/drawing/2014/main" id="{004BF048-0440-267A-7935-511CC4C03D2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33DA3B6-4B51-E600-9E57-E2562C26CBDE}"/>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4008690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5C03F-12CB-64BB-066B-C106FCA772A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BB339351-C58A-7D46-5C94-B89E5AAF6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49130E4-ECC7-E37D-5AC7-CDC80585180F}"/>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5" name="Footer Placeholder 4">
            <a:extLst>
              <a:ext uri="{FF2B5EF4-FFF2-40B4-BE49-F238E27FC236}">
                <a16:creationId xmlns:a16="http://schemas.microsoft.com/office/drawing/2014/main" id="{B558378F-7A3B-D0D0-445C-7CB26E63601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3C01C2D8-AC4E-08E7-71D0-6DE4C768F33C}"/>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281484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734BA-D74D-30A9-0A1B-F4B04865FA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2F9CBF27-CB9C-D7D7-DA07-1D50815999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43CA76-6E29-F994-97F5-1DA3EE4A3586}"/>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5" name="Footer Placeholder 4">
            <a:extLst>
              <a:ext uri="{FF2B5EF4-FFF2-40B4-BE49-F238E27FC236}">
                <a16:creationId xmlns:a16="http://schemas.microsoft.com/office/drawing/2014/main" id="{C58568DB-FC7D-BEC4-4153-36D75E2A2F25}"/>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E828996-E445-05D2-8919-8E27055B0556}"/>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399743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29073-33FB-D7E4-902A-8D01BD4B69FD}"/>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2B2814EE-D239-541A-A169-44F859223E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552D2292-0DD3-2DD6-CEAB-4439C5015F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592A4C2C-394C-2244-553E-99A171AAD088}"/>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6" name="Footer Placeholder 5">
            <a:extLst>
              <a:ext uri="{FF2B5EF4-FFF2-40B4-BE49-F238E27FC236}">
                <a16:creationId xmlns:a16="http://schemas.microsoft.com/office/drawing/2014/main" id="{8B371FBB-F037-EDE5-B51A-3EB35B391601}"/>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DA714C9-7AA7-45AF-200D-757553EE81ED}"/>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1358871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F7C3-9E38-C868-CB81-F5CE2DDBB288}"/>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4C686F05-4978-2547-07BA-0EA5CD530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3D4AD2-64F6-8E57-8F96-079C691CB8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6DA0175F-32F2-999C-E0F5-3CEA719091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F2929A-94CE-A465-F0A1-F612797B1A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0B2F7044-E81C-5F25-A80E-0CACB8788315}"/>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8" name="Footer Placeholder 7">
            <a:extLst>
              <a:ext uri="{FF2B5EF4-FFF2-40B4-BE49-F238E27FC236}">
                <a16:creationId xmlns:a16="http://schemas.microsoft.com/office/drawing/2014/main" id="{53504D6D-7C06-4229-A8C4-D71338C3B9F3}"/>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0DE610CD-F49C-C240-EF82-B9802AC56FED}"/>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194632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10451-4504-0424-18BD-4B909E050537}"/>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FA4832FB-1BEC-BE9A-5D5A-2A769637F64E}"/>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4" name="Footer Placeholder 3">
            <a:extLst>
              <a:ext uri="{FF2B5EF4-FFF2-40B4-BE49-F238E27FC236}">
                <a16:creationId xmlns:a16="http://schemas.microsoft.com/office/drawing/2014/main" id="{2743E6D9-9BA9-26A9-91D9-25AA711DFD7D}"/>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989BD6B4-5408-479B-42CA-0CC7D174438F}"/>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3613229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2FECA-661F-7C04-76A6-05A683E90966}"/>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3" name="Footer Placeholder 2">
            <a:extLst>
              <a:ext uri="{FF2B5EF4-FFF2-40B4-BE49-F238E27FC236}">
                <a16:creationId xmlns:a16="http://schemas.microsoft.com/office/drawing/2014/main" id="{56077683-3514-7496-76BC-A6B413A069A0}"/>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0A25F410-49B6-DADE-0A3F-28621878A079}"/>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2954675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4F25-95B0-8B28-1741-EFCDD5359D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4FFA4E3E-817A-70E7-D435-FA02909EB5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F792F049-2715-C2F3-9845-AD453E6969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2B942A-D05E-FBA6-FBA2-ADE1803081D9}"/>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6" name="Footer Placeholder 5">
            <a:extLst>
              <a:ext uri="{FF2B5EF4-FFF2-40B4-BE49-F238E27FC236}">
                <a16:creationId xmlns:a16="http://schemas.microsoft.com/office/drawing/2014/main" id="{775699DD-A254-9A8A-862C-0114751BAA18}"/>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7D6D2CAD-48BC-2AE1-451B-7AAB709E9B9D}"/>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366048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923A-B7F0-119B-798E-5E1F363C6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D47556A7-51DD-B8C6-1251-97492A22DE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04633874-6594-D2E8-18D5-66C531B77C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5EC33-9172-049E-8391-5A25B19E17EE}"/>
              </a:ext>
            </a:extLst>
          </p:cNvPr>
          <p:cNvSpPr>
            <a:spLocks noGrp="1"/>
          </p:cNvSpPr>
          <p:nvPr>
            <p:ph type="dt" sz="half" idx="10"/>
          </p:nvPr>
        </p:nvSpPr>
        <p:spPr/>
        <p:txBody>
          <a:bodyPr/>
          <a:lstStyle/>
          <a:p>
            <a:fld id="{F11CBD09-ED18-4F05-B5EB-B0FB04C44426}" type="datetimeFigureOut">
              <a:rPr lang="ro-RO" smtClean="0"/>
              <a:t>19.09.2025</a:t>
            </a:fld>
            <a:endParaRPr lang="ro-RO"/>
          </a:p>
        </p:txBody>
      </p:sp>
      <p:sp>
        <p:nvSpPr>
          <p:cNvPr id="6" name="Footer Placeholder 5">
            <a:extLst>
              <a:ext uri="{FF2B5EF4-FFF2-40B4-BE49-F238E27FC236}">
                <a16:creationId xmlns:a16="http://schemas.microsoft.com/office/drawing/2014/main" id="{12EC10C6-FB2D-BB43-771B-83D6D00DD042}"/>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2B652262-03AC-DDA5-A001-2B781228219E}"/>
              </a:ext>
            </a:extLst>
          </p:cNvPr>
          <p:cNvSpPr>
            <a:spLocks noGrp="1"/>
          </p:cNvSpPr>
          <p:nvPr>
            <p:ph type="sldNum" sz="quarter" idx="12"/>
          </p:nvPr>
        </p:nvSpPr>
        <p:spPr/>
        <p:txBody>
          <a:bodyPr/>
          <a:lstStyle/>
          <a:p>
            <a:fld id="{B684E399-04D6-4BE3-AC3E-F3E5E947B1FE}" type="slidenum">
              <a:rPr lang="ro-RO" smtClean="0"/>
              <a:t>‹#›</a:t>
            </a:fld>
            <a:endParaRPr lang="ro-RO"/>
          </a:p>
        </p:txBody>
      </p:sp>
    </p:spTree>
    <p:extLst>
      <p:ext uri="{BB962C8B-B14F-4D97-AF65-F5344CB8AC3E}">
        <p14:creationId xmlns:p14="http://schemas.microsoft.com/office/powerpoint/2010/main" val="1732393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71991E-40ED-87CE-C827-B7E9DEC72E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4309C79-3F7E-BBBF-A902-1D702258E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477C6244-5102-667C-57A6-BE7B96DA0B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CBD09-ED18-4F05-B5EB-B0FB04C44426}" type="datetimeFigureOut">
              <a:rPr lang="ro-RO" smtClean="0"/>
              <a:t>19.09.2025</a:t>
            </a:fld>
            <a:endParaRPr lang="ro-RO"/>
          </a:p>
        </p:txBody>
      </p:sp>
      <p:sp>
        <p:nvSpPr>
          <p:cNvPr id="5" name="Footer Placeholder 4">
            <a:extLst>
              <a:ext uri="{FF2B5EF4-FFF2-40B4-BE49-F238E27FC236}">
                <a16:creationId xmlns:a16="http://schemas.microsoft.com/office/drawing/2014/main" id="{7CA1EFE1-5EF1-7CFA-3A50-E3E2842DF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DA2ED371-C373-9779-65E4-344EEACE0E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84E399-04D6-4BE3-AC3E-F3E5E947B1FE}" type="slidenum">
              <a:rPr lang="ro-RO" smtClean="0"/>
              <a:t>‹#›</a:t>
            </a:fld>
            <a:endParaRPr lang="ro-RO"/>
          </a:p>
        </p:txBody>
      </p:sp>
    </p:spTree>
    <p:extLst>
      <p:ext uri="{BB962C8B-B14F-4D97-AF65-F5344CB8AC3E}">
        <p14:creationId xmlns:p14="http://schemas.microsoft.com/office/powerpoint/2010/main" val="3753387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platform.ginamed.ro/cursuri/biologie-corint/analizatorii#block_7ec321f4-8b58-43ed-a44e-1215be982870" TargetMode="External"/><Relationship Id="rId2" Type="http://schemas.openxmlformats.org/officeDocument/2006/relationships/hyperlink" Target="https://www.youtube.com/watch?v=TZ6cWg2zJtc"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E8F89-AB5E-E2AB-244A-B8CF67B19BAC}"/>
              </a:ext>
            </a:extLst>
          </p:cNvPr>
          <p:cNvSpPr>
            <a:spLocks noGrp="1"/>
          </p:cNvSpPr>
          <p:nvPr>
            <p:ph type="ctrTitle"/>
          </p:nvPr>
        </p:nvSpPr>
        <p:spPr/>
        <p:txBody>
          <a:bodyPr>
            <a:normAutofit/>
          </a:bodyPr>
          <a:lstStyle/>
          <a:p>
            <a:r>
              <a:rPr lang="ro-MD"/>
              <a:t>Elemente de biofotonică</a:t>
            </a:r>
            <a:br>
              <a:rPr lang="ro-MD"/>
            </a:br>
            <a:r>
              <a:rPr lang="ro-MD"/>
              <a:t>Biofizica </a:t>
            </a:r>
            <a:r>
              <a:rPr lang="ro-MD" dirty="0"/>
              <a:t>percepției vizuale</a:t>
            </a:r>
            <a:endParaRPr lang="ro-RO" dirty="0"/>
          </a:p>
        </p:txBody>
      </p:sp>
      <p:sp>
        <p:nvSpPr>
          <p:cNvPr id="3" name="Subtitle 2">
            <a:extLst>
              <a:ext uri="{FF2B5EF4-FFF2-40B4-BE49-F238E27FC236}">
                <a16:creationId xmlns:a16="http://schemas.microsoft.com/office/drawing/2014/main" id="{891C4D62-C53E-ABDC-33EA-46E0B08400AA}"/>
              </a:ext>
            </a:extLst>
          </p:cNvPr>
          <p:cNvSpPr>
            <a:spLocks noGrp="1"/>
          </p:cNvSpPr>
          <p:nvPr>
            <p:ph type="subTitle" idx="1"/>
          </p:nvPr>
        </p:nvSpPr>
        <p:spPr/>
        <p:txBody>
          <a:bodyPr/>
          <a:lstStyle/>
          <a:p>
            <a:endParaRPr lang="ro-RO"/>
          </a:p>
        </p:txBody>
      </p:sp>
    </p:spTree>
    <p:extLst>
      <p:ext uri="{BB962C8B-B14F-4D97-AF65-F5344CB8AC3E}">
        <p14:creationId xmlns:p14="http://schemas.microsoft.com/office/powerpoint/2010/main" val="3756107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0596B-8B16-CFB2-83D3-F29124A56052}"/>
              </a:ext>
            </a:extLst>
          </p:cNvPr>
          <p:cNvSpPr>
            <a:spLocks noGrp="1"/>
          </p:cNvSpPr>
          <p:nvPr>
            <p:ph type="title"/>
          </p:nvPr>
        </p:nvSpPr>
        <p:spPr>
          <a:xfrm>
            <a:off x="838200" y="365125"/>
            <a:ext cx="10515600" cy="1280795"/>
          </a:xfrm>
        </p:spPr>
        <p:txBody>
          <a:bodyPr>
            <a:normAutofit fontScale="90000"/>
          </a:bodyPr>
          <a:lstStyle/>
          <a:p>
            <a:r>
              <a:rPr lang="en-US" spc="-10" dirty="0">
                <a:latin typeface="Arial MT"/>
                <a:ea typeface="Arial MT"/>
                <a:cs typeface="Arial MT"/>
              </a:rPr>
              <a:t>Lens–maker’s</a:t>
            </a:r>
            <a:r>
              <a:rPr lang="en-US" spc="-150" dirty="0">
                <a:latin typeface="Arial MT"/>
                <a:ea typeface="Arial MT"/>
                <a:cs typeface="Arial MT"/>
              </a:rPr>
              <a:t> </a:t>
            </a:r>
            <a:r>
              <a:rPr lang="en-US" spc="-10" dirty="0">
                <a:latin typeface="Arial MT"/>
                <a:ea typeface="Arial MT"/>
                <a:cs typeface="Arial MT"/>
              </a:rPr>
              <a:t>equation</a:t>
            </a:r>
            <a:br>
              <a:rPr lang="ro-MD" spc="-10" dirty="0">
                <a:latin typeface="Arial MT"/>
                <a:ea typeface="Arial MT"/>
                <a:cs typeface="Arial MT"/>
              </a:rPr>
            </a:br>
            <a:r>
              <a:rPr lang="ro-MD" spc="-10" dirty="0">
                <a:latin typeface="Arial MT"/>
                <a:ea typeface="Arial MT"/>
                <a:cs typeface="Arial MT"/>
              </a:rPr>
              <a:t>Relatia fundamentala a lentilelor sferice</a:t>
            </a:r>
            <a:br>
              <a:rPr lang="ro-RO" dirty="0">
                <a:latin typeface="Arial MT"/>
                <a:ea typeface="Arial MT"/>
                <a:cs typeface="Arial MT"/>
              </a:rPr>
            </a:br>
            <a:endParaRPr lang="ro-RO" dirty="0"/>
          </a:p>
        </p:txBody>
      </p:sp>
      <p:sp>
        <p:nvSpPr>
          <p:cNvPr id="3" name="Content Placeholder 2">
            <a:extLst>
              <a:ext uri="{FF2B5EF4-FFF2-40B4-BE49-F238E27FC236}">
                <a16:creationId xmlns:a16="http://schemas.microsoft.com/office/drawing/2014/main" id="{07840788-9796-C47E-7863-2FD7F8DC2B61}"/>
              </a:ext>
            </a:extLst>
          </p:cNvPr>
          <p:cNvSpPr>
            <a:spLocks noGrp="1"/>
          </p:cNvSpPr>
          <p:nvPr>
            <p:ph idx="1"/>
          </p:nvPr>
        </p:nvSpPr>
        <p:spPr>
          <a:xfrm>
            <a:off x="838200" y="1825625"/>
            <a:ext cx="10515600" cy="3386455"/>
          </a:xfrm>
        </p:spPr>
        <p:txBody>
          <a:bodyPr>
            <a:normAutofit fontScale="92500" lnSpcReduction="20000"/>
          </a:bodyPr>
          <a:lstStyle/>
          <a:p>
            <a:pPr>
              <a:buNone/>
            </a:pPr>
            <a:r>
              <a:rPr lang="en-US" dirty="0">
                <a:latin typeface="Arial MT"/>
                <a:ea typeface="Arial MT"/>
                <a:cs typeface="Arial MT"/>
              </a:rPr>
              <a:t> </a:t>
            </a:r>
            <a:endParaRPr lang="ro-RO" dirty="0">
              <a:latin typeface="Arial MT"/>
              <a:ea typeface="Arial MT"/>
              <a:cs typeface="Arial MT"/>
            </a:endParaRPr>
          </a:p>
          <a:p>
            <a:pPr>
              <a:buNone/>
            </a:pPr>
            <a:r>
              <a:rPr lang="en-US" dirty="0">
                <a:latin typeface="Arial MT"/>
                <a:ea typeface="Arial MT"/>
                <a:cs typeface="Arial MT"/>
              </a:rPr>
              <a:t> </a:t>
            </a:r>
            <a:endParaRPr lang="ro-RO" dirty="0">
              <a:latin typeface="Arial MT"/>
              <a:ea typeface="Arial MT"/>
              <a:cs typeface="Arial MT"/>
            </a:endParaRPr>
          </a:p>
          <a:p>
            <a:pPr>
              <a:spcBef>
                <a:spcPts val="745"/>
              </a:spcBef>
              <a:buNone/>
            </a:pPr>
            <a:br>
              <a:rPr lang="ro-RO" dirty="0">
                <a:latin typeface="Arial MT"/>
                <a:ea typeface="Arial MT"/>
                <a:cs typeface="Arial MT"/>
              </a:rPr>
            </a:br>
            <a:endParaRPr lang="ro-RO" dirty="0">
              <a:latin typeface="Arial MT"/>
              <a:ea typeface="Arial MT"/>
              <a:cs typeface="Arial MT"/>
            </a:endParaRPr>
          </a:p>
          <a:p>
            <a:pPr>
              <a:spcBef>
                <a:spcPts val="35"/>
              </a:spcBef>
              <a:buNone/>
            </a:pPr>
            <a:r>
              <a:rPr lang="en-US" dirty="0">
                <a:latin typeface="Arial MT"/>
                <a:ea typeface="Arial MT"/>
                <a:cs typeface="Arial MT"/>
              </a:rPr>
              <a:t> </a:t>
            </a:r>
            <a:endParaRPr lang="ro-RO" dirty="0">
              <a:latin typeface="Arial MT"/>
              <a:ea typeface="Arial MT"/>
              <a:cs typeface="Arial MT"/>
            </a:endParaRPr>
          </a:p>
          <a:p>
            <a:pPr marL="1494790">
              <a:spcBef>
                <a:spcPts val="5"/>
              </a:spcBef>
              <a:buNone/>
            </a:pPr>
            <a:r>
              <a:rPr lang="en-US" i="1" dirty="0">
                <a:latin typeface="Arial" panose="020B0604020202020204" pitchFamily="34" charset="0"/>
                <a:ea typeface="Arial MT"/>
                <a:cs typeface="Arial MT"/>
              </a:rPr>
              <a:t>f</a:t>
            </a:r>
            <a:r>
              <a:rPr lang="en-US" i="1" spc="-45" dirty="0">
                <a:latin typeface="Arial" panose="020B0604020202020204" pitchFamily="34" charset="0"/>
                <a:ea typeface="Arial MT"/>
                <a:cs typeface="Arial MT"/>
              </a:rPr>
              <a:t> </a:t>
            </a:r>
            <a:r>
              <a:rPr lang="en-US" dirty="0">
                <a:latin typeface="Arial MT"/>
                <a:ea typeface="Arial MT"/>
                <a:cs typeface="Arial MT"/>
              </a:rPr>
              <a:t>-</a:t>
            </a:r>
            <a:r>
              <a:rPr lang="en-US" spc="-20" dirty="0">
                <a:latin typeface="Arial MT"/>
                <a:ea typeface="Arial MT"/>
                <a:cs typeface="Arial MT"/>
              </a:rPr>
              <a:t> </a:t>
            </a:r>
            <a:r>
              <a:rPr lang="en-US" dirty="0">
                <a:latin typeface="Arial MT"/>
                <a:ea typeface="Arial MT"/>
                <a:cs typeface="Arial MT"/>
              </a:rPr>
              <a:t>focal</a:t>
            </a:r>
            <a:r>
              <a:rPr lang="en-US" spc="-30" dirty="0">
                <a:latin typeface="Arial MT"/>
                <a:ea typeface="Arial MT"/>
                <a:cs typeface="Arial MT"/>
              </a:rPr>
              <a:t> </a:t>
            </a:r>
            <a:r>
              <a:rPr lang="en-US" dirty="0">
                <a:latin typeface="Arial MT"/>
                <a:ea typeface="Arial MT"/>
                <a:cs typeface="Arial MT"/>
              </a:rPr>
              <a:t>distance</a:t>
            </a:r>
            <a:r>
              <a:rPr lang="en-US" spc="-5" dirty="0">
                <a:latin typeface="Arial MT"/>
                <a:ea typeface="Arial MT"/>
                <a:cs typeface="Arial MT"/>
              </a:rPr>
              <a:t> </a:t>
            </a:r>
            <a:r>
              <a:rPr lang="en-US" dirty="0">
                <a:latin typeface="Arial MT"/>
                <a:ea typeface="Arial MT"/>
                <a:cs typeface="Arial MT"/>
              </a:rPr>
              <a:t>(length) </a:t>
            </a:r>
            <a:r>
              <a:rPr lang="en-US" spc="-25" dirty="0">
                <a:latin typeface="Arial MT"/>
                <a:ea typeface="Arial MT"/>
                <a:cs typeface="Arial MT"/>
              </a:rPr>
              <a:t>[m]</a:t>
            </a:r>
            <a:endParaRPr lang="ro-RO" dirty="0">
              <a:latin typeface="Arial MT"/>
              <a:ea typeface="Arial MT"/>
              <a:cs typeface="Arial MT"/>
            </a:endParaRPr>
          </a:p>
          <a:p>
            <a:pPr marL="1494790">
              <a:spcBef>
                <a:spcPts val="695"/>
              </a:spcBef>
              <a:buNone/>
            </a:pPr>
            <a:r>
              <a:rPr lang="en-US" i="1" dirty="0">
                <a:latin typeface="Arial" panose="020B0604020202020204" pitchFamily="34" charset="0"/>
                <a:ea typeface="Arial MT"/>
                <a:cs typeface="Arial MT"/>
              </a:rPr>
              <a:t>n</a:t>
            </a:r>
            <a:r>
              <a:rPr lang="en-US" i="1" baseline="-25000" dirty="0">
                <a:latin typeface="Arial" panose="020B0604020202020204" pitchFamily="34" charset="0"/>
                <a:ea typeface="Arial MT"/>
                <a:cs typeface="Arial MT"/>
              </a:rPr>
              <a:t>2</a:t>
            </a:r>
            <a:r>
              <a:rPr lang="en-US" i="1" spc="-215" dirty="0">
                <a:latin typeface="Arial" panose="020B0604020202020204" pitchFamily="34" charset="0"/>
                <a:ea typeface="Arial MT"/>
                <a:cs typeface="Arial MT"/>
              </a:rPr>
              <a:t> </a:t>
            </a:r>
            <a:r>
              <a:rPr lang="en-US" dirty="0">
                <a:latin typeface="Arial MT"/>
                <a:ea typeface="Arial MT"/>
                <a:cs typeface="Arial MT"/>
              </a:rPr>
              <a:t>-</a:t>
            </a:r>
            <a:r>
              <a:rPr lang="en-US" spc="-15" dirty="0">
                <a:latin typeface="Arial MT"/>
                <a:ea typeface="Arial MT"/>
                <a:cs typeface="Arial MT"/>
              </a:rPr>
              <a:t> </a:t>
            </a:r>
            <a:r>
              <a:rPr lang="en-US" dirty="0">
                <a:latin typeface="Arial MT"/>
                <a:ea typeface="Arial MT"/>
                <a:cs typeface="Arial MT"/>
              </a:rPr>
              <a:t>index of</a:t>
            </a:r>
            <a:r>
              <a:rPr lang="en-US" spc="-5" dirty="0">
                <a:latin typeface="Arial MT"/>
                <a:ea typeface="Arial MT"/>
                <a:cs typeface="Arial MT"/>
              </a:rPr>
              <a:t> </a:t>
            </a:r>
            <a:r>
              <a:rPr lang="en-US" dirty="0">
                <a:latin typeface="Arial MT"/>
                <a:ea typeface="Arial MT"/>
                <a:cs typeface="Arial MT"/>
              </a:rPr>
              <a:t>refraction</a:t>
            </a:r>
            <a:r>
              <a:rPr lang="en-US" spc="-5" dirty="0">
                <a:latin typeface="Arial MT"/>
                <a:ea typeface="Arial MT"/>
                <a:cs typeface="Arial MT"/>
              </a:rPr>
              <a:t> </a:t>
            </a:r>
            <a:r>
              <a:rPr lang="en-US" dirty="0">
                <a:latin typeface="Arial MT"/>
                <a:ea typeface="Arial MT"/>
                <a:cs typeface="Arial MT"/>
              </a:rPr>
              <a:t>of</a:t>
            </a:r>
            <a:r>
              <a:rPr lang="en-US" spc="-5" dirty="0">
                <a:latin typeface="Arial MT"/>
                <a:ea typeface="Arial MT"/>
                <a:cs typeface="Arial MT"/>
              </a:rPr>
              <a:t> </a:t>
            </a:r>
            <a:r>
              <a:rPr lang="en-US" dirty="0">
                <a:latin typeface="Arial MT"/>
                <a:ea typeface="Arial MT"/>
                <a:cs typeface="Arial MT"/>
              </a:rPr>
              <a:t>the</a:t>
            </a:r>
            <a:r>
              <a:rPr lang="en-US" spc="-20" dirty="0">
                <a:latin typeface="Arial MT"/>
                <a:ea typeface="Arial MT"/>
                <a:cs typeface="Arial MT"/>
              </a:rPr>
              <a:t> lens</a:t>
            </a:r>
            <a:endParaRPr lang="ro-RO" dirty="0">
              <a:latin typeface="Arial MT"/>
              <a:ea typeface="Arial MT"/>
              <a:cs typeface="Arial MT"/>
            </a:endParaRPr>
          </a:p>
          <a:p>
            <a:pPr marL="1494790">
              <a:spcBef>
                <a:spcPts val="700"/>
              </a:spcBef>
              <a:buNone/>
            </a:pPr>
            <a:r>
              <a:rPr lang="en-US" i="1" dirty="0">
                <a:latin typeface="Arial" panose="020B0604020202020204" pitchFamily="34" charset="0"/>
                <a:ea typeface="Arial MT"/>
                <a:cs typeface="Arial MT"/>
              </a:rPr>
              <a:t>n</a:t>
            </a:r>
            <a:r>
              <a:rPr lang="en-US" i="1" baseline="-25000" dirty="0">
                <a:latin typeface="Arial" panose="020B0604020202020204" pitchFamily="34" charset="0"/>
                <a:ea typeface="Arial MT"/>
                <a:cs typeface="Arial MT"/>
              </a:rPr>
              <a:t>1</a:t>
            </a:r>
            <a:r>
              <a:rPr lang="en-US" i="1" spc="-215" dirty="0">
                <a:latin typeface="Arial" panose="020B0604020202020204" pitchFamily="34" charset="0"/>
                <a:ea typeface="Arial MT"/>
                <a:cs typeface="Arial MT"/>
              </a:rPr>
              <a:t> </a:t>
            </a:r>
            <a:r>
              <a:rPr lang="en-US" dirty="0">
                <a:latin typeface="Arial MT"/>
                <a:ea typeface="Arial MT"/>
                <a:cs typeface="Arial MT"/>
              </a:rPr>
              <a:t>-</a:t>
            </a:r>
            <a:r>
              <a:rPr lang="en-US" spc="-15" dirty="0">
                <a:latin typeface="Arial MT"/>
                <a:ea typeface="Arial MT"/>
                <a:cs typeface="Arial MT"/>
              </a:rPr>
              <a:t> </a:t>
            </a:r>
            <a:r>
              <a:rPr lang="en-US" dirty="0">
                <a:latin typeface="Arial MT"/>
                <a:ea typeface="Arial MT"/>
                <a:cs typeface="Arial MT"/>
              </a:rPr>
              <a:t>index of</a:t>
            </a:r>
            <a:r>
              <a:rPr lang="en-US" spc="-5" dirty="0">
                <a:latin typeface="Arial MT"/>
                <a:ea typeface="Arial MT"/>
                <a:cs typeface="Arial MT"/>
              </a:rPr>
              <a:t> </a:t>
            </a:r>
            <a:r>
              <a:rPr lang="en-US" dirty="0">
                <a:latin typeface="Arial MT"/>
                <a:ea typeface="Arial MT"/>
                <a:cs typeface="Arial MT"/>
              </a:rPr>
              <a:t>refraction</a:t>
            </a:r>
            <a:r>
              <a:rPr lang="en-US" spc="-5" dirty="0">
                <a:latin typeface="Arial MT"/>
                <a:ea typeface="Arial MT"/>
                <a:cs typeface="Arial MT"/>
              </a:rPr>
              <a:t> </a:t>
            </a:r>
            <a:r>
              <a:rPr lang="en-US" dirty="0">
                <a:latin typeface="Arial MT"/>
                <a:ea typeface="Arial MT"/>
                <a:cs typeface="Arial MT"/>
              </a:rPr>
              <a:t>of</a:t>
            </a:r>
            <a:r>
              <a:rPr lang="en-US" spc="-5" dirty="0">
                <a:latin typeface="Arial MT"/>
                <a:ea typeface="Arial MT"/>
                <a:cs typeface="Arial MT"/>
              </a:rPr>
              <a:t> </a:t>
            </a:r>
            <a:r>
              <a:rPr lang="en-US" dirty="0">
                <a:latin typeface="Arial MT"/>
                <a:ea typeface="Arial MT"/>
                <a:cs typeface="Arial MT"/>
              </a:rPr>
              <a:t>the</a:t>
            </a:r>
            <a:r>
              <a:rPr lang="en-US" spc="-20" dirty="0">
                <a:latin typeface="Arial MT"/>
                <a:ea typeface="Arial MT"/>
                <a:cs typeface="Arial MT"/>
              </a:rPr>
              <a:t> </a:t>
            </a:r>
            <a:r>
              <a:rPr lang="en-US" spc="-10" dirty="0">
                <a:latin typeface="Arial MT"/>
                <a:ea typeface="Arial MT"/>
                <a:cs typeface="Arial MT"/>
              </a:rPr>
              <a:t>medium</a:t>
            </a:r>
            <a:endParaRPr lang="ro-RO" dirty="0">
              <a:latin typeface="Arial MT"/>
              <a:ea typeface="Arial MT"/>
              <a:cs typeface="Arial MT"/>
            </a:endParaRPr>
          </a:p>
          <a:p>
            <a:pPr marL="1494790">
              <a:spcBef>
                <a:spcPts val="695"/>
              </a:spcBef>
              <a:buNone/>
            </a:pPr>
            <a:r>
              <a:rPr lang="en-US" i="1" dirty="0">
                <a:latin typeface="Arial" panose="020B0604020202020204" pitchFamily="34" charset="0"/>
                <a:ea typeface="Arial MT"/>
                <a:cs typeface="Arial MT"/>
              </a:rPr>
              <a:t>r1</a:t>
            </a:r>
            <a:r>
              <a:rPr lang="en-US" dirty="0">
                <a:latin typeface="Arial MT"/>
                <a:ea typeface="Arial MT"/>
                <a:cs typeface="Arial MT"/>
              </a:rPr>
              <a:t>,</a:t>
            </a:r>
            <a:r>
              <a:rPr lang="en-US" spc="-25" dirty="0">
                <a:latin typeface="Arial MT"/>
                <a:ea typeface="Arial MT"/>
                <a:cs typeface="Arial MT"/>
              </a:rPr>
              <a:t> </a:t>
            </a:r>
            <a:r>
              <a:rPr lang="en-US" i="1" dirty="0">
                <a:latin typeface="Arial" panose="020B0604020202020204" pitchFamily="34" charset="0"/>
                <a:ea typeface="Arial MT"/>
                <a:cs typeface="Arial MT"/>
              </a:rPr>
              <a:t>r2</a:t>
            </a:r>
            <a:r>
              <a:rPr lang="en-US" i="1" spc="-5" dirty="0">
                <a:latin typeface="Arial" panose="020B0604020202020204" pitchFamily="34" charset="0"/>
                <a:ea typeface="Arial MT"/>
                <a:cs typeface="Arial MT"/>
              </a:rPr>
              <a:t> </a:t>
            </a:r>
            <a:r>
              <a:rPr lang="en-US" dirty="0">
                <a:latin typeface="Arial MT"/>
                <a:ea typeface="Arial MT"/>
                <a:cs typeface="Arial MT"/>
              </a:rPr>
              <a:t>-</a:t>
            </a:r>
            <a:r>
              <a:rPr lang="en-US" spc="-15" dirty="0">
                <a:latin typeface="Arial MT"/>
                <a:ea typeface="Arial MT"/>
                <a:cs typeface="Arial MT"/>
              </a:rPr>
              <a:t> </a:t>
            </a:r>
            <a:r>
              <a:rPr lang="en-US" dirty="0">
                <a:latin typeface="Arial MT"/>
                <a:ea typeface="Arial MT"/>
                <a:cs typeface="Arial MT"/>
              </a:rPr>
              <a:t>radii</a:t>
            </a:r>
            <a:r>
              <a:rPr lang="en-US" spc="-10" dirty="0">
                <a:latin typeface="Arial MT"/>
                <a:ea typeface="Arial MT"/>
                <a:cs typeface="Arial MT"/>
              </a:rPr>
              <a:t> </a:t>
            </a:r>
            <a:r>
              <a:rPr lang="en-US" dirty="0">
                <a:latin typeface="Arial MT"/>
                <a:ea typeface="Arial MT"/>
                <a:cs typeface="Arial MT"/>
              </a:rPr>
              <a:t>of</a:t>
            </a:r>
            <a:r>
              <a:rPr lang="en-US" spc="-10" dirty="0">
                <a:latin typeface="Arial MT"/>
                <a:ea typeface="Arial MT"/>
                <a:cs typeface="Arial MT"/>
              </a:rPr>
              <a:t> </a:t>
            </a:r>
            <a:r>
              <a:rPr lang="en-US" dirty="0">
                <a:latin typeface="Arial MT"/>
                <a:ea typeface="Arial MT"/>
                <a:cs typeface="Arial MT"/>
              </a:rPr>
              <a:t>curvature</a:t>
            </a:r>
            <a:r>
              <a:rPr lang="en-US" spc="-10" dirty="0">
                <a:latin typeface="Arial MT"/>
                <a:ea typeface="Arial MT"/>
                <a:cs typeface="Arial MT"/>
              </a:rPr>
              <a:t> </a:t>
            </a:r>
            <a:r>
              <a:rPr lang="en-US" dirty="0">
                <a:latin typeface="Arial MT"/>
                <a:ea typeface="Arial MT"/>
                <a:cs typeface="Arial MT"/>
              </a:rPr>
              <a:t>of the</a:t>
            </a:r>
            <a:r>
              <a:rPr lang="en-US" spc="-20" dirty="0">
                <a:latin typeface="Arial MT"/>
                <a:ea typeface="Arial MT"/>
                <a:cs typeface="Arial MT"/>
              </a:rPr>
              <a:t> lens</a:t>
            </a:r>
            <a:endParaRPr lang="ro-RO" dirty="0">
              <a:latin typeface="Arial MT"/>
              <a:ea typeface="Arial MT"/>
              <a:cs typeface="Arial MT"/>
            </a:endParaRPr>
          </a:p>
          <a:p>
            <a:endParaRPr lang="ro-RO" dirty="0"/>
          </a:p>
        </p:txBody>
      </p:sp>
      <p:pic>
        <p:nvPicPr>
          <p:cNvPr id="4" name="Image 7">
            <a:extLst>
              <a:ext uri="{FF2B5EF4-FFF2-40B4-BE49-F238E27FC236}">
                <a16:creationId xmlns:a16="http://schemas.microsoft.com/office/drawing/2014/main" id="{D55EAFA1-5E1F-8CE1-A7E6-90BA153870AE}"/>
              </a:ext>
            </a:extLst>
          </p:cNvPr>
          <p:cNvPicPr>
            <a:picLocks/>
          </p:cNvPicPr>
          <p:nvPr/>
        </p:nvPicPr>
        <p:blipFill>
          <a:blip r:embed="rId2" cstate="print"/>
          <a:stretch>
            <a:fillRect/>
          </a:stretch>
        </p:blipFill>
        <p:spPr>
          <a:xfrm>
            <a:off x="3741102" y="1645920"/>
            <a:ext cx="4115435" cy="1148715"/>
          </a:xfrm>
          <a:prstGeom prst="rect">
            <a:avLst/>
          </a:prstGeom>
        </p:spPr>
      </p:pic>
    </p:spTree>
    <p:extLst>
      <p:ext uri="{BB962C8B-B14F-4D97-AF65-F5344CB8AC3E}">
        <p14:creationId xmlns:p14="http://schemas.microsoft.com/office/powerpoint/2010/main" val="104491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5841-E6E4-176A-2EE8-32726872406F}"/>
              </a:ext>
            </a:extLst>
          </p:cNvPr>
          <p:cNvSpPr>
            <a:spLocks noGrp="1"/>
          </p:cNvSpPr>
          <p:nvPr>
            <p:ph type="title"/>
          </p:nvPr>
        </p:nvSpPr>
        <p:spPr/>
        <p:txBody>
          <a:bodyPr/>
          <a:lstStyle/>
          <a:p>
            <a:r>
              <a:rPr lang="en-US" b="1" kern="0" dirty="0">
                <a:latin typeface="Arial MT"/>
                <a:ea typeface="Arial MT"/>
                <a:cs typeface="Arial MT"/>
              </a:rPr>
              <a:t>Common</a:t>
            </a:r>
            <a:r>
              <a:rPr lang="en-US" b="1" kern="0" spc="-40" dirty="0">
                <a:latin typeface="Arial MT"/>
                <a:ea typeface="Arial MT"/>
                <a:cs typeface="Arial MT"/>
              </a:rPr>
              <a:t> </a:t>
            </a:r>
            <a:r>
              <a:rPr lang="en-US" b="1" kern="0" dirty="0">
                <a:latin typeface="Arial MT"/>
                <a:ea typeface="Arial MT"/>
                <a:cs typeface="Arial MT"/>
              </a:rPr>
              <a:t>principles</a:t>
            </a:r>
            <a:r>
              <a:rPr lang="en-US" b="1" kern="0" spc="-60" dirty="0">
                <a:latin typeface="Arial MT"/>
                <a:ea typeface="Arial MT"/>
                <a:cs typeface="Arial MT"/>
              </a:rPr>
              <a:t> </a:t>
            </a:r>
            <a:r>
              <a:rPr lang="en-US" b="1" kern="0" dirty="0">
                <a:latin typeface="Arial MT"/>
                <a:ea typeface="Arial MT"/>
                <a:cs typeface="Arial MT"/>
              </a:rPr>
              <a:t>of</a:t>
            </a:r>
            <a:r>
              <a:rPr lang="en-US" b="1" kern="0" spc="-80" dirty="0">
                <a:latin typeface="Arial MT"/>
                <a:ea typeface="Arial MT"/>
                <a:cs typeface="Arial MT"/>
              </a:rPr>
              <a:t> </a:t>
            </a:r>
            <a:r>
              <a:rPr lang="en-US" b="1" kern="0" dirty="0">
                <a:latin typeface="Arial MT"/>
                <a:ea typeface="Arial MT"/>
                <a:cs typeface="Arial MT"/>
              </a:rPr>
              <a:t>optical </a:t>
            </a:r>
            <a:r>
              <a:rPr lang="en-US" b="1" kern="0" spc="-10" dirty="0">
                <a:latin typeface="Arial MT"/>
                <a:ea typeface="Arial MT"/>
                <a:cs typeface="Arial MT"/>
              </a:rPr>
              <a:t>imaging</a:t>
            </a:r>
            <a:br>
              <a:rPr lang="ro-RO" b="1" kern="0" dirty="0">
                <a:latin typeface="Arial MT"/>
                <a:ea typeface="Arial MT"/>
                <a:cs typeface="Arial MT"/>
              </a:rPr>
            </a:br>
            <a:endParaRPr lang="ro-RO" dirty="0"/>
          </a:p>
        </p:txBody>
      </p:sp>
      <p:sp>
        <p:nvSpPr>
          <p:cNvPr id="3" name="Content Placeholder 2">
            <a:extLst>
              <a:ext uri="{FF2B5EF4-FFF2-40B4-BE49-F238E27FC236}">
                <a16:creationId xmlns:a16="http://schemas.microsoft.com/office/drawing/2014/main" id="{742CF821-F386-47AB-C7DE-44EAA40CABA8}"/>
              </a:ext>
            </a:extLst>
          </p:cNvPr>
          <p:cNvSpPr>
            <a:spLocks noGrp="1"/>
          </p:cNvSpPr>
          <p:nvPr>
            <p:ph idx="1"/>
          </p:nvPr>
        </p:nvSpPr>
        <p:spPr>
          <a:xfrm>
            <a:off x="838200" y="1257300"/>
            <a:ext cx="10843260" cy="5235575"/>
          </a:xfrm>
        </p:spPr>
        <p:txBody>
          <a:bodyPr>
            <a:normAutofit fontScale="85000" lnSpcReduction="20000"/>
          </a:bodyPr>
          <a:lstStyle/>
          <a:p>
            <a:pPr marL="566420">
              <a:spcBef>
                <a:spcPts val="1685"/>
              </a:spcBef>
              <a:buNone/>
            </a:pPr>
            <a:r>
              <a:rPr lang="en-US" b="1" dirty="0">
                <a:latin typeface="Arial" panose="020B0604020202020204" pitchFamily="34" charset="0"/>
                <a:ea typeface="Arial MT"/>
                <a:cs typeface="Arial MT"/>
              </a:rPr>
              <a:t>Real</a:t>
            </a:r>
            <a:r>
              <a:rPr lang="en-US" b="1" spc="-3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image</a:t>
            </a:r>
            <a:r>
              <a:rPr lang="en-US" b="1" spc="-20" dirty="0">
                <a:latin typeface="Arial" panose="020B0604020202020204" pitchFamily="34" charset="0"/>
                <a:ea typeface="Arial MT"/>
                <a:cs typeface="Arial MT"/>
              </a:rPr>
              <a:t> </a:t>
            </a:r>
            <a:r>
              <a:rPr lang="en-US" dirty="0">
                <a:latin typeface="Arial MT"/>
                <a:ea typeface="Arial MT"/>
                <a:cs typeface="Arial MT"/>
              </a:rPr>
              <a:t>(can</a:t>
            </a:r>
            <a:r>
              <a:rPr lang="en-US" spc="-35" dirty="0">
                <a:latin typeface="Arial MT"/>
                <a:ea typeface="Arial MT"/>
                <a:cs typeface="Arial MT"/>
              </a:rPr>
              <a:t> </a:t>
            </a:r>
            <a:r>
              <a:rPr lang="en-US" dirty="0">
                <a:latin typeface="Arial MT"/>
                <a:ea typeface="Arial MT"/>
                <a:cs typeface="Arial MT"/>
              </a:rPr>
              <a:t>be</a:t>
            </a:r>
            <a:r>
              <a:rPr lang="en-US" spc="-25" dirty="0">
                <a:latin typeface="Arial MT"/>
                <a:ea typeface="Arial MT"/>
                <a:cs typeface="Arial MT"/>
              </a:rPr>
              <a:t> </a:t>
            </a:r>
            <a:r>
              <a:rPr lang="en-US" dirty="0">
                <a:latin typeface="Arial MT"/>
                <a:ea typeface="Arial MT"/>
                <a:cs typeface="Arial MT"/>
              </a:rPr>
              <a:t>projected):</a:t>
            </a:r>
            <a:r>
              <a:rPr lang="en-US" spc="-65" dirty="0">
                <a:latin typeface="Arial MT"/>
                <a:ea typeface="Arial MT"/>
                <a:cs typeface="Arial MT"/>
              </a:rPr>
              <a:t> </a:t>
            </a:r>
            <a:r>
              <a:rPr lang="en-US" dirty="0">
                <a:latin typeface="Arial MT"/>
                <a:ea typeface="Arial MT"/>
                <a:cs typeface="Arial MT"/>
              </a:rPr>
              <a:t>convergence</a:t>
            </a:r>
            <a:r>
              <a:rPr lang="en-US" spc="-60" dirty="0">
                <a:latin typeface="Arial MT"/>
                <a:ea typeface="Arial MT"/>
                <a:cs typeface="Arial MT"/>
              </a:rPr>
              <a:t> </a:t>
            </a:r>
            <a:r>
              <a:rPr lang="en-US" dirty="0">
                <a:latin typeface="Arial MT"/>
                <a:ea typeface="Arial MT"/>
                <a:cs typeface="Arial MT"/>
              </a:rPr>
              <a:t>of</a:t>
            </a:r>
            <a:r>
              <a:rPr lang="en-US" spc="-15" dirty="0">
                <a:latin typeface="Arial MT"/>
                <a:ea typeface="Arial MT"/>
                <a:cs typeface="Arial MT"/>
              </a:rPr>
              <a:t> </a:t>
            </a:r>
            <a:r>
              <a:rPr lang="en-US" spc="-20" dirty="0">
                <a:latin typeface="Arial MT"/>
                <a:ea typeface="Arial MT"/>
                <a:cs typeface="Arial MT"/>
              </a:rPr>
              <a:t>rays</a:t>
            </a:r>
            <a:endParaRPr lang="ro-RO" dirty="0">
              <a:latin typeface="Arial MT"/>
              <a:ea typeface="Arial MT"/>
              <a:cs typeface="Arial MT"/>
            </a:endParaRPr>
          </a:p>
          <a:p>
            <a:pPr marL="566420">
              <a:spcBef>
                <a:spcPts val="585"/>
              </a:spcBef>
              <a:buNone/>
            </a:pPr>
            <a:r>
              <a:rPr lang="en-US" b="1" dirty="0">
                <a:latin typeface="Arial" panose="020B0604020202020204" pitchFamily="34" charset="0"/>
                <a:ea typeface="Arial MT"/>
                <a:cs typeface="Arial MT"/>
              </a:rPr>
              <a:t>Virtual</a:t>
            </a:r>
            <a:r>
              <a:rPr lang="en-US" b="1" spc="-4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image</a:t>
            </a:r>
            <a:r>
              <a:rPr lang="en-US" b="1" spc="-25" dirty="0">
                <a:latin typeface="Arial" panose="020B0604020202020204" pitchFamily="34" charset="0"/>
                <a:ea typeface="Arial MT"/>
                <a:cs typeface="Arial MT"/>
              </a:rPr>
              <a:t> </a:t>
            </a:r>
            <a:r>
              <a:rPr lang="en-US" dirty="0">
                <a:latin typeface="Arial MT"/>
                <a:ea typeface="Arial MT"/>
                <a:cs typeface="Arial MT"/>
              </a:rPr>
              <a:t>(cannot</a:t>
            </a:r>
            <a:r>
              <a:rPr lang="en-US" spc="-60" dirty="0">
                <a:latin typeface="Arial MT"/>
                <a:ea typeface="Arial MT"/>
                <a:cs typeface="Arial MT"/>
              </a:rPr>
              <a:t> </a:t>
            </a:r>
            <a:r>
              <a:rPr lang="en-US" dirty="0">
                <a:latin typeface="Arial MT"/>
                <a:ea typeface="Arial MT"/>
                <a:cs typeface="Arial MT"/>
              </a:rPr>
              <a:t>be</a:t>
            </a:r>
            <a:r>
              <a:rPr lang="en-US" spc="-30" dirty="0">
                <a:latin typeface="Arial MT"/>
                <a:ea typeface="Arial MT"/>
                <a:cs typeface="Arial MT"/>
              </a:rPr>
              <a:t> </a:t>
            </a:r>
            <a:r>
              <a:rPr lang="en-US" dirty="0">
                <a:latin typeface="Arial MT"/>
                <a:ea typeface="Arial MT"/>
                <a:cs typeface="Arial MT"/>
              </a:rPr>
              <a:t>projected):</a:t>
            </a:r>
            <a:r>
              <a:rPr lang="en-US" spc="-70" dirty="0">
                <a:latin typeface="Arial MT"/>
                <a:ea typeface="Arial MT"/>
                <a:cs typeface="Arial MT"/>
              </a:rPr>
              <a:t> </a:t>
            </a:r>
            <a:r>
              <a:rPr lang="en-US" dirty="0">
                <a:latin typeface="Arial MT"/>
                <a:ea typeface="Arial MT"/>
                <a:cs typeface="Arial MT"/>
              </a:rPr>
              <a:t>divergence</a:t>
            </a:r>
            <a:r>
              <a:rPr lang="en-US" spc="-40" dirty="0">
                <a:latin typeface="Arial MT"/>
                <a:ea typeface="Arial MT"/>
                <a:cs typeface="Arial MT"/>
              </a:rPr>
              <a:t> </a:t>
            </a:r>
            <a:r>
              <a:rPr lang="en-US" dirty="0">
                <a:latin typeface="Arial MT"/>
                <a:ea typeface="Arial MT"/>
                <a:cs typeface="Arial MT"/>
              </a:rPr>
              <a:t>of</a:t>
            </a:r>
            <a:r>
              <a:rPr lang="en-US" spc="-30" dirty="0">
                <a:latin typeface="Arial MT"/>
                <a:ea typeface="Arial MT"/>
                <a:cs typeface="Arial MT"/>
              </a:rPr>
              <a:t> </a:t>
            </a:r>
            <a:r>
              <a:rPr lang="en-US" spc="-25" dirty="0">
                <a:latin typeface="Arial MT"/>
                <a:ea typeface="Arial MT"/>
                <a:cs typeface="Arial MT"/>
              </a:rPr>
              <a:t>ray</a:t>
            </a:r>
            <a:endParaRPr lang="ro-RO" dirty="0">
              <a:latin typeface="Arial MT"/>
              <a:ea typeface="Arial MT"/>
              <a:cs typeface="Arial MT"/>
            </a:endParaRPr>
          </a:p>
          <a:p>
            <a:pPr marL="566420">
              <a:spcBef>
                <a:spcPts val="580"/>
              </a:spcBef>
              <a:buNone/>
            </a:pPr>
            <a:r>
              <a:rPr lang="en-US" b="1" dirty="0">
                <a:latin typeface="Arial" panose="020B0604020202020204" pitchFamily="34" charset="0"/>
                <a:ea typeface="Arial MT"/>
                <a:cs typeface="Arial MT"/>
              </a:rPr>
              <a:t>Principal</a:t>
            </a:r>
            <a:r>
              <a:rPr lang="en-US" b="1" spc="-5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axis</a:t>
            </a:r>
            <a:r>
              <a:rPr lang="en-US" b="1" spc="-35" dirty="0">
                <a:latin typeface="Arial" panose="020B0604020202020204" pitchFamily="34" charset="0"/>
                <a:ea typeface="Arial MT"/>
                <a:cs typeface="Arial MT"/>
              </a:rPr>
              <a:t> </a:t>
            </a:r>
            <a:r>
              <a:rPr lang="en-US" dirty="0">
                <a:latin typeface="Arial MT"/>
                <a:ea typeface="Arial MT"/>
                <a:cs typeface="Arial MT"/>
              </a:rPr>
              <a:t>–</a:t>
            </a:r>
            <a:r>
              <a:rPr lang="en-US" spc="-35" dirty="0">
                <a:latin typeface="Arial MT"/>
                <a:ea typeface="Arial MT"/>
                <a:cs typeface="Arial MT"/>
              </a:rPr>
              <a:t> </a:t>
            </a:r>
            <a:r>
              <a:rPr lang="en-US" dirty="0">
                <a:latin typeface="Arial MT"/>
                <a:ea typeface="Arial MT"/>
                <a:cs typeface="Arial MT"/>
              </a:rPr>
              <a:t>optical</a:t>
            </a:r>
            <a:r>
              <a:rPr lang="en-US" spc="-30" dirty="0">
                <a:latin typeface="Arial MT"/>
                <a:ea typeface="Arial MT"/>
                <a:cs typeface="Arial MT"/>
              </a:rPr>
              <a:t> </a:t>
            </a:r>
            <a:r>
              <a:rPr lang="en-US" dirty="0">
                <a:latin typeface="Arial MT"/>
                <a:ea typeface="Arial MT"/>
                <a:cs typeface="Arial MT"/>
              </a:rPr>
              <a:t>axis</a:t>
            </a:r>
            <a:r>
              <a:rPr lang="en-US" spc="-15" dirty="0">
                <a:latin typeface="Arial MT"/>
                <a:ea typeface="Arial MT"/>
                <a:cs typeface="Arial MT"/>
              </a:rPr>
              <a:t> </a:t>
            </a:r>
            <a:r>
              <a:rPr lang="en-US" dirty="0">
                <a:latin typeface="Arial MT"/>
                <a:ea typeface="Arial MT"/>
                <a:cs typeface="Arial MT"/>
              </a:rPr>
              <a:t>of</a:t>
            </a:r>
            <a:r>
              <a:rPr lang="en-US" spc="-25" dirty="0">
                <a:latin typeface="Arial MT"/>
                <a:ea typeface="Arial MT"/>
                <a:cs typeface="Arial MT"/>
              </a:rPr>
              <a:t> </a:t>
            </a:r>
            <a:r>
              <a:rPr lang="en-US" dirty="0" err="1">
                <a:latin typeface="Arial MT"/>
                <a:ea typeface="Arial MT"/>
                <a:cs typeface="Arial MT"/>
              </a:rPr>
              <a:t>centred</a:t>
            </a:r>
            <a:r>
              <a:rPr lang="en-US" spc="-60" dirty="0">
                <a:latin typeface="Arial MT"/>
                <a:ea typeface="Arial MT"/>
                <a:cs typeface="Arial MT"/>
              </a:rPr>
              <a:t> </a:t>
            </a:r>
            <a:r>
              <a:rPr lang="en-US" dirty="0">
                <a:latin typeface="Arial MT"/>
                <a:ea typeface="Arial MT"/>
                <a:cs typeface="Arial MT"/>
              </a:rPr>
              <a:t>system</a:t>
            </a:r>
            <a:r>
              <a:rPr lang="en-US" spc="-65" dirty="0">
                <a:latin typeface="Arial MT"/>
                <a:ea typeface="Arial MT"/>
                <a:cs typeface="Arial MT"/>
              </a:rPr>
              <a:t> </a:t>
            </a:r>
            <a:r>
              <a:rPr lang="en-US" dirty="0">
                <a:latin typeface="Arial MT"/>
                <a:ea typeface="Arial MT"/>
                <a:cs typeface="Arial MT"/>
              </a:rPr>
              <a:t>of</a:t>
            </a:r>
            <a:r>
              <a:rPr lang="en-US" spc="-25" dirty="0">
                <a:latin typeface="Arial MT"/>
                <a:ea typeface="Arial MT"/>
                <a:cs typeface="Arial MT"/>
              </a:rPr>
              <a:t> </a:t>
            </a:r>
            <a:r>
              <a:rPr lang="en-US" dirty="0">
                <a:latin typeface="Arial MT"/>
                <a:ea typeface="Arial MT"/>
                <a:cs typeface="Arial MT"/>
              </a:rPr>
              <a:t>optical</a:t>
            </a:r>
            <a:r>
              <a:rPr lang="en-US" spc="-30" dirty="0">
                <a:latin typeface="Arial MT"/>
                <a:ea typeface="Arial MT"/>
                <a:cs typeface="Arial MT"/>
              </a:rPr>
              <a:t> </a:t>
            </a:r>
            <a:r>
              <a:rPr lang="en-US" spc="-10" dirty="0">
                <a:latin typeface="Arial MT"/>
                <a:ea typeface="Arial MT"/>
                <a:cs typeface="Arial MT"/>
              </a:rPr>
              <a:t>boundaries</a:t>
            </a:r>
            <a:endParaRPr lang="ro-RO" dirty="0">
              <a:latin typeface="Arial MT"/>
              <a:ea typeface="Arial MT"/>
              <a:cs typeface="Arial MT"/>
            </a:endParaRPr>
          </a:p>
          <a:p>
            <a:pPr marL="566420">
              <a:spcBef>
                <a:spcPts val="580"/>
              </a:spcBef>
              <a:buNone/>
            </a:pPr>
            <a:r>
              <a:rPr lang="en-US" b="1" dirty="0">
                <a:latin typeface="Arial" panose="020B0604020202020204" pitchFamily="34" charset="0"/>
                <a:ea typeface="Arial MT"/>
                <a:cs typeface="Arial MT"/>
              </a:rPr>
              <a:t>Principal</a:t>
            </a:r>
            <a:r>
              <a:rPr lang="en-US" b="1" spc="-3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focus</a:t>
            </a:r>
            <a:r>
              <a:rPr lang="en-US" b="1" spc="-20" dirty="0">
                <a:latin typeface="Arial" panose="020B0604020202020204" pitchFamily="34" charset="0"/>
                <a:ea typeface="Arial MT"/>
                <a:cs typeface="Arial MT"/>
              </a:rPr>
              <a:t> </a:t>
            </a:r>
            <a:r>
              <a:rPr lang="en-US" dirty="0">
                <a:latin typeface="Arial MT"/>
                <a:ea typeface="Arial MT"/>
                <a:cs typeface="Arial MT"/>
              </a:rPr>
              <a:t>is</a:t>
            </a:r>
            <a:r>
              <a:rPr lang="en-US" spc="-20" dirty="0">
                <a:latin typeface="Arial MT"/>
                <a:ea typeface="Arial MT"/>
                <a:cs typeface="Arial MT"/>
              </a:rPr>
              <a:t> </a:t>
            </a:r>
            <a:r>
              <a:rPr lang="en-US" dirty="0">
                <a:latin typeface="Arial MT"/>
                <a:ea typeface="Arial MT"/>
                <a:cs typeface="Arial MT"/>
              </a:rPr>
              <a:t>a</a:t>
            </a:r>
            <a:r>
              <a:rPr lang="en-US" spc="-10" dirty="0">
                <a:latin typeface="Arial MT"/>
                <a:ea typeface="Arial MT"/>
                <a:cs typeface="Arial MT"/>
              </a:rPr>
              <a:t> </a:t>
            </a:r>
            <a:r>
              <a:rPr lang="en-US" dirty="0">
                <a:latin typeface="Arial MT"/>
                <a:ea typeface="Arial MT"/>
                <a:cs typeface="Arial MT"/>
              </a:rPr>
              <a:t>point</a:t>
            </a:r>
            <a:r>
              <a:rPr lang="en-US" spc="-30" dirty="0">
                <a:latin typeface="Arial MT"/>
                <a:ea typeface="Arial MT"/>
                <a:cs typeface="Arial MT"/>
              </a:rPr>
              <a:t> </a:t>
            </a:r>
            <a:r>
              <a:rPr lang="en-US" dirty="0">
                <a:latin typeface="Arial MT"/>
                <a:ea typeface="Arial MT"/>
                <a:cs typeface="Arial MT"/>
              </a:rPr>
              <a:t>where</a:t>
            </a:r>
            <a:r>
              <a:rPr lang="en-US" spc="-40" dirty="0">
                <a:latin typeface="Arial MT"/>
                <a:ea typeface="Arial MT"/>
                <a:cs typeface="Arial MT"/>
              </a:rPr>
              <a:t> </a:t>
            </a:r>
            <a:r>
              <a:rPr lang="en-US" dirty="0">
                <a:latin typeface="Arial MT"/>
                <a:ea typeface="Arial MT"/>
                <a:cs typeface="Arial MT"/>
              </a:rPr>
              <a:t>rays</a:t>
            </a:r>
            <a:r>
              <a:rPr lang="en-US" spc="-25" dirty="0">
                <a:latin typeface="Arial MT"/>
                <a:ea typeface="Arial MT"/>
                <a:cs typeface="Arial MT"/>
              </a:rPr>
              <a:t> </a:t>
            </a:r>
            <a:r>
              <a:rPr lang="en-US" dirty="0">
                <a:latin typeface="Arial MT"/>
                <a:ea typeface="Arial MT"/>
                <a:cs typeface="Arial MT"/>
              </a:rPr>
              <a:t>parallel</a:t>
            </a:r>
            <a:r>
              <a:rPr lang="en-US" spc="-25" dirty="0">
                <a:latin typeface="Arial MT"/>
                <a:ea typeface="Arial MT"/>
                <a:cs typeface="Arial MT"/>
              </a:rPr>
              <a:t> </a:t>
            </a:r>
            <a:r>
              <a:rPr lang="en-US" dirty="0">
                <a:latin typeface="Arial MT"/>
                <a:ea typeface="Arial MT"/>
                <a:cs typeface="Arial MT"/>
              </a:rPr>
              <a:t>to</a:t>
            </a:r>
            <a:r>
              <a:rPr lang="en-US" spc="-25"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principal</a:t>
            </a:r>
            <a:r>
              <a:rPr lang="en-US" spc="-20" dirty="0">
                <a:latin typeface="Arial MT"/>
                <a:ea typeface="Arial MT"/>
                <a:cs typeface="Arial MT"/>
              </a:rPr>
              <a:t> axis</a:t>
            </a:r>
            <a:endParaRPr lang="ro-RO" dirty="0">
              <a:latin typeface="Arial MT"/>
              <a:ea typeface="Arial MT"/>
              <a:cs typeface="Arial MT"/>
            </a:endParaRPr>
          </a:p>
          <a:p>
            <a:pPr marL="548640" marR="513080" indent="17780">
              <a:lnSpc>
                <a:spcPct val="103000"/>
              </a:lnSpc>
              <a:spcBef>
                <a:spcPts val="580"/>
              </a:spcBef>
              <a:buNone/>
            </a:pPr>
            <a:r>
              <a:rPr lang="en-US" dirty="0">
                <a:latin typeface="Arial MT"/>
                <a:ea typeface="Arial MT"/>
                <a:cs typeface="Arial MT"/>
              </a:rPr>
              <a:t>intersect</a:t>
            </a:r>
            <a:r>
              <a:rPr lang="en-US" spc="-50" dirty="0">
                <a:latin typeface="Arial MT"/>
                <a:ea typeface="Arial MT"/>
                <a:cs typeface="Arial MT"/>
              </a:rPr>
              <a:t> </a:t>
            </a:r>
            <a:r>
              <a:rPr lang="en-US" dirty="0">
                <a:latin typeface="Arial MT"/>
                <a:ea typeface="Arial MT"/>
                <a:cs typeface="Arial MT"/>
              </a:rPr>
              <a:t>after</a:t>
            </a:r>
            <a:r>
              <a:rPr lang="en-US" spc="-30" dirty="0">
                <a:latin typeface="Arial MT"/>
                <a:ea typeface="Arial MT"/>
                <a:cs typeface="Arial MT"/>
              </a:rPr>
              <a:t> </a:t>
            </a:r>
            <a:r>
              <a:rPr lang="en-US" dirty="0">
                <a:latin typeface="Arial MT"/>
                <a:ea typeface="Arial MT"/>
                <a:cs typeface="Arial MT"/>
              </a:rPr>
              <a:t>refraction</a:t>
            </a:r>
            <a:r>
              <a:rPr lang="en-US" spc="-50" dirty="0">
                <a:latin typeface="Arial MT"/>
                <a:ea typeface="Arial MT"/>
                <a:cs typeface="Arial MT"/>
              </a:rPr>
              <a:t> </a:t>
            </a:r>
            <a:r>
              <a:rPr lang="en-US" dirty="0">
                <a:latin typeface="Arial MT"/>
                <a:ea typeface="Arial MT"/>
                <a:cs typeface="Arial MT"/>
              </a:rPr>
              <a:t>by</a:t>
            </a:r>
            <a:r>
              <a:rPr lang="en-US" spc="-15"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lens</a:t>
            </a:r>
            <a:r>
              <a:rPr lang="en-US" spc="-20" dirty="0">
                <a:latin typeface="Arial MT"/>
                <a:ea typeface="Arial MT"/>
                <a:cs typeface="Arial MT"/>
              </a:rPr>
              <a:t> </a:t>
            </a:r>
            <a:r>
              <a:rPr lang="en-US" dirty="0">
                <a:latin typeface="Arial MT"/>
                <a:ea typeface="Arial MT"/>
                <a:cs typeface="Arial MT"/>
              </a:rPr>
              <a:t>or</a:t>
            </a:r>
            <a:r>
              <a:rPr lang="en-US" spc="-20" dirty="0">
                <a:latin typeface="Arial MT"/>
                <a:ea typeface="Arial MT"/>
                <a:cs typeface="Arial MT"/>
              </a:rPr>
              <a:t> </a:t>
            </a:r>
            <a:r>
              <a:rPr lang="en-US" dirty="0">
                <a:latin typeface="Arial MT"/>
                <a:ea typeface="Arial MT"/>
                <a:cs typeface="Arial MT"/>
              </a:rPr>
              <a:t>reflection</a:t>
            </a:r>
            <a:r>
              <a:rPr lang="en-US" spc="-50" dirty="0">
                <a:latin typeface="Arial MT"/>
                <a:ea typeface="Arial MT"/>
                <a:cs typeface="Arial MT"/>
              </a:rPr>
              <a:t> </a:t>
            </a:r>
            <a:r>
              <a:rPr lang="en-US" dirty="0">
                <a:latin typeface="Arial MT"/>
                <a:ea typeface="Arial MT"/>
                <a:cs typeface="Arial MT"/>
              </a:rPr>
              <a:t>by</a:t>
            </a:r>
            <a:r>
              <a:rPr lang="en-US" spc="-15"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curved</a:t>
            </a:r>
            <a:r>
              <a:rPr lang="en-US" spc="-30" dirty="0">
                <a:latin typeface="Arial MT"/>
                <a:ea typeface="Arial MT"/>
                <a:cs typeface="Arial MT"/>
              </a:rPr>
              <a:t> </a:t>
            </a:r>
            <a:r>
              <a:rPr lang="en-US" dirty="0">
                <a:latin typeface="Arial MT"/>
                <a:ea typeface="Arial MT"/>
                <a:cs typeface="Arial MT"/>
              </a:rPr>
              <a:t>mirror</a:t>
            </a:r>
            <a:r>
              <a:rPr lang="en-US" spc="-5" dirty="0">
                <a:latin typeface="Arial MT"/>
                <a:ea typeface="Arial MT"/>
                <a:cs typeface="Arial MT"/>
              </a:rPr>
              <a:t> </a:t>
            </a:r>
            <a:r>
              <a:rPr lang="en-US" dirty="0">
                <a:latin typeface="Arial MT"/>
                <a:ea typeface="Arial MT"/>
                <a:cs typeface="Arial MT"/>
              </a:rPr>
              <a:t>- front ( object ) focus and back (image) focus</a:t>
            </a:r>
            <a:endParaRPr lang="ro-RO" dirty="0">
              <a:latin typeface="Arial MT"/>
              <a:ea typeface="Arial MT"/>
              <a:cs typeface="Arial MT"/>
            </a:endParaRPr>
          </a:p>
          <a:p>
            <a:pPr marL="566420">
              <a:spcBef>
                <a:spcPts val="495"/>
              </a:spcBef>
              <a:buNone/>
            </a:pPr>
            <a:r>
              <a:rPr lang="en-US" b="1" dirty="0">
                <a:latin typeface="Arial" panose="020B0604020202020204" pitchFamily="34" charset="0"/>
                <a:ea typeface="Arial MT"/>
                <a:cs typeface="Arial MT"/>
              </a:rPr>
              <a:t>Focal</a:t>
            </a:r>
            <a:r>
              <a:rPr lang="en-US" b="1" spc="-3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distance</a:t>
            </a:r>
            <a:r>
              <a:rPr lang="en-US" b="1" spc="-35" dirty="0">
                <a:latin typeface="Arial" panose="020B0604020202020204" pitchFamily="34" charset="0"/>
                <a:ea typeface="Arial MT"/>
                <a:cs typeface="Arial MT"/>
              </a:rPr>
              <a:t> </a:t>
            </a:r>
            <a:r>
              <a:rPr lang="en-US" dirty="0">
                <a:latin typeface="Arial MT"/>
                <a:ea typeface="Arial MT"/>
                <a:cs typeface="Arial MT"/>
              </a:rPr>
              <a:t>(length)</a:t>
            </a:r>
            <a:r>
              <a:rPr lang="en-US" spc="225" dirty="0">
                <a:latin typeface="Arial MT"/>
                <a:ea typeface="Arial MT"/>
                <a:cs typeface="Arial MT"/>
              </a:rPr>
              <a:t> </a:t>
            </a:r>
            <a:r>
              <a:rPr lang="en-US" i="1" dirty="0">
                <a:latin typeface="Arial" panose="020B0604020202020204" pitchFamily="34" charset="0"/>
                <a:ea typeface="Arial MT"/>
                <a:cs typeface="Arial MT"/>
              </a:rPr>
              <a:t>f</a:t>
            </a:r>
            <a:r>
              <a:rPr lang="en-US" i="1" spc="-30" dirty="0">
                <a:latin typeface="Arial" panose="020B0604020202020204" pitchFamily="34" charset="0"/>
                <a:ea typeface="Arial MT"/>
                <a:cs typeface="Arial MT"/>
              </a:rPr>
              <a:t> </a:t>
            </a:r>
            <a:r>
              <a:rPr lang="en-US" dirty="0">
                <a:latin typeface="Arial MT"/>
                <a:ea typeface="Arial MT"/>
                <a:cs typeface="Arial MT"/>
              </a:rPr>
              <a:t>[m]</a:t>
            </a:r>
            <a:r>
              <a:rPr lang="en-US" spc="-35" dirty="0">
                <a:latin typeface="Arial MT"/>
                <a:ea typeface="Arial MT"/>
                <a:cs typeface="Arial MT"/>
              </a:rPr>
              <a:t> </a:t>
            </a:r>
            <a:r>
              <a:rPr lang="en-US" dirty="0">
                <a:latin typeface="Arial MT"/>
                <a:ea typeface="Arial MT"/>
                <a:cs typeface="Arial MT"/>
              </a:rPr>
              <a:t>is</a:t>
            </a:r>
            <a:r>
              <a:rPr lang="en-US" spc="-10"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distance</a:t>
            </a:r>
            <a:r>
              <a:rPr lang="en-US" spc="-35" dirty="0">
                <a:latin typeface="Arial MT"/>
                <a:ea typeface="Arial MT"/>
                <a:cs typeface="Arial MT"/>
              </a:rPr>
              <a:t> </a:t>
            </a:r>
            <a:r>
              <a:rPr lang="en-US" dirty="0">
                <a:latin typeface="Arial MT"/>
                <a:ea typeface="Arial MT"/>
                <a:cs typeface="Arial MT"/>
              </a:rPr>
              <a:t>of</a:t>
            </a:r>
            <a:r>
              <a:rPr lang="en-US" spc="-35" dirty="0">
                <a:latin typeface="Arial MT"/>
                <a:ea typeface="Arial MT"/>
                <a:cs typeface="Arial MT"/>
              </a:rPr>
              <a:t> </a:t>
            </a:r>
            <a:r>
              <a:rPr lang="en-US" dirty="0">
                <a:latin typeface="Arial MT"/>
                <a:ea typeface="Arial MT"/>
                <a:cs typeface="Arial MT"/>
              </a:rPr>
              <a:t>focus</a:t>
            </a:r>
            <a:r>
              <a:rPr lang="en-US" spc="-35" dirty="0">
                <a:latin typeface="Arial MT"/>
                <a:ea typeface="Arial MT"/>
                <a:cs typeface="Arial MT"/>
              </a:rPr>
              <a:t> </a:t>
            </a:r>
            <a:r>
              <a:rPr lang="en-US" dirty="0">
                <a:latin typeface="Arial MT"/>
                <a:ea typeface="Arial MT"/>
                <a:cs typeface="Arial MT"/>
              </a:rPr>
              <a:t>from</a:t>
            </a:r>
            <a:r>
              <a:rPr lang="en-US" spc="-40" dirty="0">
                <a:latin typeface="Arial MT"/>
                <a:ea typeface="Arial MT"/>
                <a:cs typeface="Arial MT"/>
              </a:rPr>
              <a:t> </a:t>
            </a:r>
            <a:r>
              <a:rPr lang="en-US" dirty="0">
                <a:latin typeface="Arial MT"/>
                <a:ea typeface="Arial MT"/>
                <a:cs typeface="Arial MT"/>
              </a:rPr>
              <a:t>the</a:t>
            </a:r>
            <a:r>
              <a:rPr lang="en-US" spc="-35" dirty="0">
                <a:latin typeface="Arial MT"/>
                <a:ea typeface="Arial MT"/>
                <a:cs typeface="Arial MT"/>
              </a:rPr>
              <a:t> </a:t>
            </a:r>
            <a:r>
              <a:rPr lang="en-US" dirty="0" err="1">
                <a:latin typeface="Arial MT"/>
                <a:ea typeface="Arial MT"/>
                <a:cs typeface="Arial MT"/>
              </a:rPr>
              <a:t>centre</a:t>
            </a:r>
            <a:r>
              <a:rPr lang="en-US" spc="-50" dirty="0">
                <a:latin typeface="Arial MT"/>
                <a:ea typeface="Arial MT"/>
                <a:cs typeface="Arial MT"/>
              </a:rPr>
              <a:t> </a:t>
            </a:r>
            <a:r>
              <a:rPr lang="en-US" spc="-25" dirty="0">
                <a:latin typeface="Arial MT"/>
                <a:ea typeface="Arial MT"/>
                <a:cs typeface="Arial MT"/>
              </a:rPr>
              <a:t>of</a:t>
            </a:r>
            <a:endParaRPr lang="ro-RO" dirty="0">
              <a:latin typeface="Arial MT"/>
              <a:ea typeface="Arial MT"/>
              <a:cs typeface="Arial MT"/>
            </a:endParaRPr>
          </a:p>
          <a:p>
            <a:pPr marL="548640">
              <a:spcBef>
                <a:spcPts val="105"/>
              </a:spcBef>
              <a:buNone/>
            </a:pP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lens</a:t>
            </a:r>
            <a:r>
              <a:rPr lang="en-US" spc="-20" dirty="0">
                <a:latin typeface="Arial MT"/>
                <a:ea typeface="Arial MT"/>
                <a:cs typeface="Arial MT"/>
              </a:rPr>
              <a:t> </a:t>
            </a:r>
            <a:r>
              <a:rPr lang="en-US" dirty="0">
                <a:latin typeface="Arial MT"/>
                <a:ea typeface="Arial MT"/>
                <a:cs typeface="Arial MT"/>
              </a:rPr>
              <a:t>or</a:t>
            </a:r>
            <a:r>
              <a:rPr lang="en-US" spc="-20"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spc="-10" dirty="0">
                <a:latin typeface="Arial MT"/>
                <a:ea typeface="Arial MT"/>
                <a:cs typeface="Arial MT"/>
              </a:rPr>
              <a:t>mirror</a:t>
            </a:r>
            <a:endParaRPr lang="ro-RO" dirty="0">
              <a:latin typeface="Arial MT"/>
              <a:ea typeface="Arial MT"/>
              <a:cs typeface="Arial MT"/>
            </a:endParaRPr>
          </a:p>
          <a:p>
            <a:pPr marL="566420" marR="513080">
              <a:lnSpc>
                <a:spcPct val="125000"/>
              </a:lnSpc>
              <a:spcBef>
                <a:spcPts val="580"/>
              </a:spcBef>
              <a:buNone/>
            </a:pPr>
            <a:r>
              <a:rPr lang="en-US" dirty="0">
                <a:latin typeface="Arial MT"/>
                <a:ea typeface="Arial MT"/>
                <a:cs typeface="Arial MT"/>
              </a:rPr>
              <a:t>The</a:t>
            </a:r>
            <a:r>
              <a:rPr lang="en-US" spc="-25" dirty="0">
                <a:latin typeface="Arial MT"/>
                <a:ea typeface="Arial MT"/>
                <a:cs typeface="Arial MT"/>
              </a:rPr>
              <a:t> </a:t>
            </a:r>
            <a:r>
              <a:rPr lang="en-US" b="1" dirty="0">
                <a:latin typeface="Arial" panose="020B0604020202020204" pitchFamily="34" charset="0"/>
                <a:ea typeface="Arial MT"/>
                <a:cs typeface="Arial MT"/>
              </a:rPr>
              <a:t>radii</a:t>
            </a:r>
            <a:r>
              <a:rPr lang="en-US" b="1" spc="-3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of</a:t>
            </a:r>
            <a:r>
              <a:rPr lang="en-US" b="1" spc="-2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curvature</a:t>
            </a:r>
            <a:r>
              <a:rPr lang="en-US" b="1" spc="-10" dirty="0">
                <a:latin typeface="Arial" panose="020B0604020202020204" pitchFamily="34" charset="0"/>
                <a:ea typeface="Arial MT"/>
                <a:cs typeface="Arial MT"/>
              </a:rPr>
              <a:t> </a:t>
            </a:r>
            <a:r>
              <a:rPr lang="en-US" dirty="0">
                <a:latin typeface="Arial MT"/>
                <a:ea typeface="Arial MT"/>
                <a:cs typeface="Arial MT"/>
              </a:rPr>
              <a:t>are</a:t>
            </a:r>
            <a:r>
              <a:rPr lang="en-US" spc="-40" dirty="0">
                <a:latin typeface="Arial MT"/>
                <a:ea typeface="Arial MT"/>
                <a:cs typeface="Arial MT"/>
              </a:rPr>
              <a:t> </a:t>
            </a:r>
            <a:r>
              <a:rPr lang="en-US" dirty="0">
                <a:latin typeface="Arial MT"/>
                <a:ea typeface="Arial MT"/>
                <a:cs typeface="Arial MT"/>
              </a:rPr>
              <a:t>positive</a:t>
            </a:r>
            <a:r>
              <a:rPr lang="en-US" spc="-35" dirty="0">
                <a:latin typeface="Arial MT"/>
                <a:ea typeface="Arial MT"/>
                <a:cs typeface="Arial MT"/>
              </a:rPr>
              <a:t> </a:t>
            </a:r>
            <a:r>
              <a:rPr lang="en-US" dirty="0">
                <a:latin typeface="Arial MT"/>
                <a:ea typeface="Arial MT"/>
                <a:cs typeface="Arial MT"/>
              </a:rPr>
              <a:t>(negative)</a:t>
            </a:r>
            <a:r>
              <a:rPr lang="en-US" spc="-35" dirty="0">
                <a:latin typeface="Arial MT"/>
                <a:ea typeface="Arial MT"/>
                <a:cs typeface="Arial MT"/>
              </a:rPr>
              <a:t> </a:t>
            </a:r>
            <a:r>
              <a:rPr lang="en-US" dirty="0">
                <a:latin typeface="Arial MT"/>
                <a:ea typeface="Arial MT"/>
                <a:cs typeface="Arial MT"/>
              </a:rPr>
              <a:t>when</a:t>
            </a:r>
            <a:r>
              <a:rPr lang="en-US" spc="-25"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respective</a:t>
            </a:r>
            <a:r>
              <a:rPr lang="en-US" spc="-45" dirty="0">
                <a:latin typeface="Arial MT"/>
                <a:ea typeface="Arial MT"/>
                <a:cs typeface="Arial MT"/>
              </a:rPr>
              <a:t> </a:t>
            </a:r>
            <a:r>
              <a:rPr lang="en-US" dirty="0">
                <a:latin typeface="Arial MT"/>
                <a:ea typeface="Arial MT"/>
                <a:cs typeface="Arial MT"/>
              </a:rPr>
              <a:t>lens or mirror surfaces are convex (concave).</a:t>
            </a:r>
            <a:endParaRPr lang="ro-RO" dirty="0">
              <a:latin typeface="Arial MT"/>
              <a:ea typeface="Arial MT"/>
              <a:cs typeface="Arial MT"/>
            </a:endParaRPr>
          </a:p>
          <a:p>
            <a:pPr marL="566420">
              <a:spcBef>
                <a:spcPts val="10"/>
              </a:spcBef>
              <a:buNone/>
            </a:pPr>
            <a:r>
              <a:rPr lang="en-US" b="1" dirty="0">
                <a:latin typeface="Arial" panose="020B0604020202020204" pitchFamily="34" charset="0"/>
                <a:ea typeface="Arial MT"/>
                <a:cs typeface="Arial MT"/>
              </a:rPr>
              <a:t>Dioptric</a:t>
            </a:r>
            <a:r>
              <a:rPr lang="en-US" b="1" spc="-4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power</a:t>
            </a:r>
            <a:r>
              <a:rPr lang="en-US" b="1" spc="-55" dirty="0">
                <a:latin typeface="Arial" panose="020B0604020202020204" pitchFamily="34" charset="0"/>
                <a:ea typeface="Arial MT"/>
                <a:cs typeface="Arial MT"/>
              </a:rPr>
              <a:t> </a:t>
            </a:r>
            <a:r>
              <a:rPr lang="en-US" dirty="0">
                <a:latin typeface="Arial MT"/>
                <a:ea typeface="Arial MT"/>
                <a:cs typeface="Arial MT"/>
              </a:rPr>
              <a:t>(strength</a:t>
            </a:r>
            <a:r>
              <a:rPr lang="en-US" spc="-50" dirty="0">
                <a:latin typeface="Arial MT"/>
                <a:ea typeface="Arial MT"/>
                <a:cs typeface="Arial MT"/>
              </a:rPr>
              <a:t> </a:t>
            </a:r>
            <a:r>
              <a:rPr lang="en-US" dirty="0">
                <a:latin typeface="Arial MT"/>
                <a:ea typeface="Arial MT"/>
                <a:cs typeface="Arial MT"/>
              </a:rPr>
              <a:t>of</a:t>
            </a:r>
            <a:r>
              <a:rPr lang="en-US" spc="-35"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lens):</a:t>
            </a:r>
            <a:r>
              <a:rPr lang="en-US" spc="-40" dirty="0">
                <a:latin typeface="Arial MT"/>
                <a:ea typeface="Arial MT"/>
                <a:cs typeface="Arial MT"/>
              </a:rPr>
              <a:t> </a:t>
            </a:r>
            <a:r>
              <a:rPr lang="en-US" dirty="0">
                <a:latin typeface="Arial MT"/>
                <a:ea typeface="Arial MT"/>
                <a:cs typeface="Arial MT"/>
              </a:rPr>
              <a:t>reciprocal</a:t>
            </a:r>
            <a:r>
              <a:rPr lang="en-US" spc="-55" dirty="0">
                <a:latin typeface="Arial MT"/>
                <a:ea typeface="Arial MT"/>
                <a:cs typeface="Arial MT"/>
              </a:rPr>
              <a:t> </a:t>
            </a:r>
            <a:r>
              <a:rPr lang="en-US" dirty="0">
                <a:latin typeface="Arial MT"/>
                <a:ea typeface="Arial MT"/>
                <a:cs typeface="Arial MT"/>
              </a:rPr>
              <a:t>value</a:t>
            </a:r>
            <a:r>
              <a:rPr lang="en-US" spc="-20" dirty="0">
                <a:latin typeface="Arial MT"/>
                <a:ea typeface="Arial MT"/>
                <a:cs typeface="Arial MT"/>
              </a:rPr>
              <a:t> </a:t>
            </a:r>
            <a:r>
              <a:rPr lang="en-US" dirty="0">
                <a:latin typeface="Arial MT"/>
                <a:ea typeface="Arial MT"/>
                <a:cs typeface="Arial MT"/>
              </a:rPr>
              <a:t>of</a:t>
            </a:r>
            <a:r>
              <a:rPr lang="en-US" spc="-30" dirty="0">
                <a:latin typeface="Arial MT"/>
                <a:ea typeface="Arial MT"/>
                <a:cs typeface="Arial MT"/>
              </a:rPr>
              <a:t> </a:t>
            </a:r>
            <a:r>
              <a:rPr lang="en-US" dirty="0">
                <a:latin typeface="Arial MT"/>
                <a:ea typeface="Arial MT"/>
                <a:cs typeface="Arial MT"/>
              </a:rPr>
              <a:t>focal</a:t>
            </a:r>
            <a:r>
              <a:rPr lang="en-US" spc="-25" dirty="0">
                <a:latin typeface="Arial MT"/>
                <a:ea typeface="Arial MT"/>
                <a:cs typeface="Arial MT"/>
              </a:rPr>
              <a:t> </a:t>
            </a:r>
            <a:r>
              <a:rPr lang="en-US" spc="-10" dirty="0">
                <a:latin typeface="Arial MT"/>
                <a:ea typeface="Arial MT"/>
                <a:cs typeface="Arial MT"/>
              </a:rPr>
              <a:t>length</a:t>
            </a:r>
            <a:endParaRPr lang="ro-RO" dirty="0">
              <a:latin typeface="Arial MT"/>
              <a:ea typeface="Arial MT"/>
              <a:cs typeface="Arial MT"/>
            </a:endParaRPr>
          </a:p>
          <a:p>
            <a:pPr>
              <a:buFont typeface="Symbol" panose="05050102010706020507" pitchFamily="18" charset="2"/>
              <a:buChar char="f"/>
            </a:pPr>
            <a:r>
              <a:rPr lang="en-US" b="1" dirty="0">
                <a:latin typeface="Arial" panose="020B0604020202020204" pitchFamily="34" charset="0"/>
                <a:ea typeface="Arial MT"/>
                <a:cs typeface="Arial MT"/>
              </a:rPr>
              <a:t>= </a:t>
            </a:r>
            <a:r>
              <a:rPr lang="en-US" b="1" i="1" dirty="0">
                <a:latin typeface="Arial" panose="020B0604020202020204" pitchFamily="34" charset="0"/>
                <a:ea typeface="Arial MT"/>
                <a:cs typeface="Arial MT"/>
              </a:rPr>
              <a:t>D </a:t>
            </a:r>
            <a:r>
              <a:rPr lang="en-US" b="1" dirty="0">
                <a:latin typeface="Arial" panose="020B0604020202020204" pitchFamily="34" charset="0"/>
                <a:ea typeface="Arial MT"/>
                <a:cs typeface="Arial MT"/>
              </a:rPr>
              <a:t>= </a:t>
            </a:r>
            <a:r>
              <a:rPr lang="en-US" b="1" i="1" dirty="0">
                <a:latin typeface="Arial" panose="020B0604020202020204" pitchFamily="34" charset="0"/>
                <a:ea typeface="Arial MT"/>
                <a:cs typeface="Arial MT"/>
              </a:rPr>
              <a:t>S </a:t>
            </a:r>
            <a:r>
              <a:rPr lang="en-US" b="1" dirty="0">
                <a:latin typeface="Arial" panose="020B0604020202020204" pitchFamily="34" charset="0"/>
                <a:ea typeface="Arial MT"/>
                <a:cs typeface="Arial MT"/>
              </a:rPr>
              <a:t>= 1/</a:t>
            </a:r>
            <a:r>
              <a:rPr lang="en-US" b="1" i="1" dirty="0">
                <a:latin typeface="Arial" panose="020B0604020202020204" pitchFamily="34" charset="0"/>
                <a:ea typeface="Arial MT"/>
                <a:cs typeface="Arial MT"/>
              </a:rPr>
              <a:t>f	</a:t>
            </a:r>
            <a:r>
              <a:rPr lang="en-US" b="1" dirty="0">
                <a:latin typeface="Arial" panose="020B0604020202020204" pitchFamily="34" charset="0"/>
                <a:ea typeface="Arial MT"/>
                <a:cs typeface="Arial MT"/>
              </a:rPr>
              <a:t>[m-1</a:t>
            </a:r>
            <a:r>
              <a:rPr lang="en-US" b="1" spc="16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35" dirty="0">
                <a:latin typeface="Arial" panose="020B0604020202020204" pitchFamily="34" charset="0"/>
                <a:ea typeface="Arial MT"/>
                <a:cs typeface="Arial MT"/>
              </a:rPr>
              <a:t> </a:t>
            </a:r>
            <a:r>
              <a:rPr lang="en-US" b="1" dirty="0" err="1">
                <a:latin typeface="Arial" panose="020B0604020202020204" pitchFamily="34" charset="0"/>
                <a:ea typeface="Arial MT"/>
                <a:cs typeface="Arial MT"/>
              </a:rPr>
              <a:t>dpt</a:t>
            </a:r>
            <a:r>
              <a:rPr lang="en-US" b="1" spc="-3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3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D</a:t>
            </a:r>
            <a:r>
              <a:rPr lang="en-US" b="1" spc="-2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dirty="0" err="1">
                <a:latin typeface="Arial" panose="020B0604020202020204" pitchFamily="34" charset="0"/>
                <a:ea typeface="Arial MT"/>
                <a:cs typeface="Arial MT"/>
              </a:rPr>
              <a:t>dioptre</a:t>
            </a:r>
            <a:r>
              <a:rPr lang="en-US" b="1" dirty="0">
                <a:latin typeface="Arial" panose="020B0604020202020204" pitchFamily="34" charset="0"/>
                <a:ea typeface="Arial MT"/>
                <a:cs typeface="Arial MT"/>
              </a:rPr>
              <a:t>)] </a:t>
            </a:r>
            <a:endParaRPr lang="ro-MD" b="1" dirty="0">
              <a:latin typeface="Arial" panose="020B0604020202020204" pitchFamily="34" charset="0"/>
              <a:ea typeface="Arial MT"/>
              <a:cs typeface="Arial MT"/>
            </a:endParaRPr>
          </a:p>
          <a:p>
            <a:pPr marL="0" indent="0">
              <a:buNone/>
            </a:pPr>
            <a:r>
              <a:rPr lang="ro-MD" b="1"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Converging lenses: </a:t>
            </a:r>
            <a:r>
              <a:rPr lang="en-US" i="1" dirty="0">
                <a:latin typeface="Arial" panose="020B0604020202020204" pitchFamily="34" charset="0"/>
                <a:ea typeface="Arial MT"/>
                <a:cs typeface="Arial MT"/>
              </a:rPr>
              <a:t>f </a:t>
            </a:r>
            <a:r>
              <a:rPr lang="en-US" dirty="0">
                <a:latin typeface="Arial MT"/>
                <a:ea typeface="Arial MT"/>
                <a:cs typeface="Arial MT"/>
              </a:rPr>
              <a:t>and </a:t>
            </a:r>
            <a:r>
              <a:rPr lang="en-US" dirty="0">
                <a:latin typeface="Symbol" panose="05050102010706020507" pitchFamily="18" charset="2"/>
                <a:ea typeface="Arial MT"/>
                <a:cs typeface="Arial MT"/>
              </a:rPr>
              <a:t>f</a:t>
            </a:r>
            <a:r>
              <a:rPr lang="en-US" dirty="0">
                <a:latin typeface="Times New Roman" panose="02020603050405020304" pitchFamily="18" charset="0"/>
                <a:ea typeface="Arial MT"/>
                <a:cs typeface="Arial MT"/>
              </a:rPr>
              <a:t> </a:t>
            </a:r>
            <a:r>
              <a:rPr lang="en-US" dirty="0">
                <a:latin typeface="Arial MT"/>
                <a:ea typeface="Arial MT"/>
                <a:cs typeface="Arial MT"/>
              </a:rPr>
              <a:t>are positive</a:t>
            </a:r>
            <a:endParaRPr lang="ro-MD" dirty="0">
              <a:latin typeface="Arial MT"/>
              <a:ea typeface="Arial MT"/>
              <a:cs typeface="Arial MT"/>
            </a:endParaRPr>
          </a:p>
          <a:p>
            <a:pPr marL="0" indent="0">
              <a:buNone/>
            </a:pPr>
            <a:r>
              <a:rPr lang="ro-MD" dirty="0">
                <a:latin typeface="Arial MT"/>
                <a:ea typeface="Arial MT"/>
                <a:cs typeface="Arial MT"/>
              </a:rPr>
              <a:t>      </a:t>
            </a:r>
            <a:r>
              <a:rPr lang="ro-MD" b="1" dirty="0">
                <a:latin typeface="Arial MT"/>
                <a:ea typeface="Arial MT"/>
                <a:cs typeface="Arial MT"/>
              </a:rPr>
              <a:t>Diverging lenses </a:t>
            </a:r>
            <a:r>
              <a:rPr lang="ro-MD" dirty="0">
                <a:latin typeface="Arial MT"/>
                <a:ea typeface="Arial MT"/>
                <a:cs typeface="Arial MT"/>
              </a:rPr>
              <a:t>– f and  </a:t>
            </a:r>
            <a:r>
              <a:rPr lang="el-GR" dirty="0">
                <a:latin typeface="Calibri" panose="020F0502020204030204" pitchFamily="34" charset="0"/>
                <a:ea typeface="Arial MT"/>
                <a:cs typeface="Calibri" panose="020F0502020204030204" pitchFamily="34" charset="0"/>
              </a:rPr>
              <a:t>φ</a:t>
            </a:r>
            <a:r>
              <a:rPr lang="ro-MD" dirty="0">
                <a:latin typeface="Arial MT"/>
                <a:ea typeface="Arial MT"/>
                <a:cs typeface="Arial MT"/>
              </a:rPr>
              <a:t> are negative</a:t>
            </a:r>
            <a:endParaRPr lang="ro-RO" dirty="0">
              <a:latin typeface="Arial MT"/>
              <a:ea typeface="Arial MT"/>
              <a:cs typeface="Arial MT"/>
            </a:endParaRPr>
          </a:p>
          <a:p>
            <a:pPr>
              <a:buNone/>
            </a:pPr>
            <a:endParaRPr lang="ro-RO" dirty="0"/>
          </a:p>
        </p:txBody>
      </p:sp>
    </p:spTree>
    <p:extLst>
      <p:ext uri="{BB962C8B-B14F-4D97-AF65-F5344CB8AC3E}">
        <p14:creationId xmlns:p14="http://schemas.microsoft.com/office/powerpoint/2010/main" val="1411137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2F9E-E06A-4487-B279-F0B39769363D}"/>
              </a:ext>
            </a:extLst>
          </p:cNvPr>
          <p:cNvSpPr>
            <a:spLocks noGrp="1"/>
          </p:cNvSpPr>
          <p:nvPr>
            <p:ph type="title"/>
          </p:nvPr>
        </p:nvSpPr>
        <p:spPr/>
        <p:txBody>
          <a:bodyPr/>
          <a:lstStyle/>
          <a:p>
            <a:r>
              <a:rPr lang="ro-MD" dirty="0"/>
              <a:t>Lens equations</a:t>
            </a:r>
            <a:endParaRPr lang="ro-RO" dirty="0"/>
          </a:p>
        </p:txBody>
      </p:sp>
      <p:sp>
        <p:nvSpPr>
          <p:cNvPr id="3" name="Content Placeholder 2">
            <a:extLst>
              <a:ext uri="{FF2B5EF4-FFF2-40B4-BE49-F238E27FC236}">
                <a16:creationId xmlns:a16="http://schemas.microsoft.com/office/drawing/2014/main" id="{AAFA3C4C-95B8-1F15-1E0A-32E6EA9A40C5}"/>
              </a:ext>
            </a:extLst>
          </p:cNvPr>
          <p:cNvSpPr>
            <a:spLocks noGrp="1"/>
          </p:cNvSpPr>
          <p:nvPr>
            <p:ph idx="1"/>
          </p:nvPr>
        </p:nvSpPr>
        <p:spPr>
          <a:xfrm>
            <a:off x="838200" y="1211580"/>
            <a:ext cx="10515600" cy="5646419"/>
          </a:xfrm>
        </p:spPr>
        <p:txBody>
          <a:bodyPr>
            <a:normAutofit/>
          </a:bodyPr>
          <a:lstStyle/>
          <a:p>
            <a:pPr marL="342900" marR="646430" lvl="0" indent="-342900">
              <a:lnSpc>
                <a:spcPct val="103000"/>
              </a:lnSpc>
              <a:spcBef>
                <a:spcPts val="4050"/>
              </a:spcBef>
              <a:buSzPts val="2400"/>
              <a:buFont typeface="Arial MT"/>
              <a:buChar char="•"/>
              <a:tabLst>
                <a:tab pos="815340" algn="l"/>
              </a:tabLst>
            </a:pPr>
            <a:r>
              <a:rPr lang="en-US" dirty="0">
                <a:latin typeface="Arial MT"/>
                <a:ea typeface="Arial MT"/>
                <a:cs typeface="Arial MT"/>
              </a:rPr>
              <a:t>The rays parallel to the principal axis are refracted into the back focus (in converging lens), or so that they seem to be emitted from the</a:t>
            </a:r>
            <a:r>
              <a:rPr lang="en-US" spc="-10" dirty="0">
                <a:latin typeface="Arial MT"/>
                <a:ea typeface="Arial MT"/>
                <a:cs typeface="Arial MT"/>
              </a:rPr>
              <a:t> </a:t>
            </a:r>
            <a:r>
              <a:rPr lang="en-US" dirty="0">
                <a:latin typeface="Arial MT"/>
                <a:ea typeface="Arial MT"/>
                <a:cs typeface="Arial MT"/>
              </a:rPr>
              <a:t>front</a:t>
            </a:r>
            <a:r>
              <a:rPr lang="en-US" spc="-20" dirty="0">
                <a:latin typeface="Arial MT"/>
                <a:ea typeface="Arial MT"/>
                <a:cs typeface="Arial MT"/>
              </a:rPr>
              <a:t> </a:t>
            </a:r>
            <a:r>
              <a:rPr lang="en-US" dirty="0">
                <a:latin typeface="Arial MT"/>
                <a:ea typeface="Arial MT"/>
                <a:cs typeface="Arial MT"/>
              </a:rPr>
              <a:t>focus (in</a:t>
            </a:r>
            <a:r>
              <a:rPr lang="en-US" spc="-10" dirty="0">
                <a:latin typeface="Arial MT"/>
                <a:ea typeface="Arial MT"/>
                <a:cs typeface="Arial MT"/>
              </a:rPr>
              <a:t> </a:t>
            </a:r>
            <a:r>
              <a:rPr lang="en-US" dirty="0">
                <a:latin typeface="Arial MT"/>
                <a:ea typeface="Arial MT"/>
                <a:cs typeface="Arial MT"/>
              </a:rPr>
              <a:t>diverging lens). The direction of rays passing through the </a:t>
            </a:r>
            <a:r>
              <a:rPr lang="en-US" dirty="0" err="1">
                <a:latin typeface="Arial MT"/>
                <a:ea typeface="Arial MT"/>
                <a:cs typeface="Arial MT"/>
              </a:rPr>
              <a:t>centre</a:t>
            </a:r>
            <a:r>
              <a:rPr lang="en-US" dirty="0">
                <a:latin typeface="Arial MT"/>
                <a:ea typeface="Arial MT"/>
                <a:cs typeface="Arial MT"/>
              </a:rPr>
              <a:t> of the lens remains</a:t>
            </a:r>
            <a:r>
              <a:rPr lang="en-US" spc="-30" dirty="0">
                <a:latin typeface="Arial MT"/>
                <a:ea typeface="Arial MT"/>
                <a:cs typeface="Arial MT"/>
              </a:rPr>
              <a:t> </a:t>
            </a:r>
            <a:r>
              <a:rPr lang="en-US" dirty="0">
                <a:latin typeface="Arial MT"/>
                <a:ea typeface="Arial MT"/>
                <a:cs typeface="Arial MT"/>
              </a:rPr>
              <a:t>uninfluenced.</a:t>
            </a:r>
            <a:r>
              <a:rPr lang="en-US" spc="-10" dirty="0">
                <a:latin typeface="Arial MT"/>
                <a:ea typeface="Arial MT"/>
                <a:cs typeface="Arial MT"/>
              </a:rPr>
              <a:t> </a:t>
            </a:r>
            <a:r>
              <a:rPr lang="en-US" dirty="0">
                <a:latin typeface="Arial MT"/>
                <a:ea typeface="Arial MT"/>
                <a:cs typeface="Arial MT"/>
              </a:rPr>
              <a:t>Lens</a:t>
            </a:r>
            <a:r>
              <a:rPr lang="en-US" spc="-40" dirty="0">
                <a:latin typeface="Arial MT"/>
                <a:ea typeface="Arial MT"/>
                <a:cs typeface="Arial MT"/>
              </a:rPr>
              <a:t> </a:t>
            </a:r>
            <a:r>
              <a:rPr lang="en-US" dirty="0">
                <a:latin typeface="Arial MT"/>
                <a:ea typeface="Arial MT"/>
                <a:cs typeface="Arial MT"/>
              </a:rPr>
              <a:t>equation</a:t>
            </a:r>
            <a:r>
              <a:rPr lang="en-US" spc="-20" dirty="0">
                <a:latin typeface="Arial MT"/>
                <a:ea typeface="Arial MT"/>
                <a:cs typeface="Arial MT"/>
              </a:rPr>
              <a:t> </a:t>
            </a:r>
            <a:r>
              <a:rPr lang="en-US" dirty="0">
                <a:latin typeface="Arial MT"/>
                <a:ea typeface="Arial MT"/>
                <a:cs typeface="Arial MT"/>
              </a:rPr>
              <a:t>(equation</a:t>
            </a:r>
            <a:r>
              <a:rPr lang="en-US" spc="-20" dirty="0">
                <a:latin typeface="Arial MT"/>
                <a:ea typeface="Arial MT"/>
                <a:cs typeface="Arial MT"/>
              </a:rPr>
              <a:t> </a:t>
            </a:r>
            <a:r>
              <a:rPr lang="en-US" dirty="0">
                <a:latin typeface="Arial MT"/>
                <a:ea typeface="Arial MT"/>
                <a:cs typeface="Arial MT"/>
              </a:rPr>
              <a:t>of</a:t>
            </a:r>
            <a:r>
              <a:rPr lang="en-US" spc="-40" dirty="0">
                <a:latin typeface="Arial MT"/>
                <a:ea typeface="Arial MT"/>
                <a:cs typeface="Arial MT"/>
              </a:rPr>
              <a:t> </a:t>
            </a:r>
            <a:r>
              <a:rPr lang="en-US" dirty="0">
                <a:latin typeface="Arial MT"/>
                <a:ea typeface="Arial MT"/>
                <a:cs typeface="Arial MT"/>
              </a:rPr>
              <a:t>image, imaging equation):</a:t>
            </a:r>
            <a:endParaRPr lang="ro-RO" dirty="0">
              <a:latin typeface="Arial MT"/>
              <a:ea typeface="Arial MT"/>
              <a:cs typeface="Arial MT"/>
            </a:endParaRPr>
          </a:p>
          <a:p>
            <a:pPr marL="472440">
              <a:spcBef>
                <a:spcPts val="640"/>
              </a:spcBef>
              <a:buNone/>
            </a:pPr>
            <a:r>
              <a:rPr lang="en-US" b="1" i="1" dirty="0">
                <a:latin typeface="Arial" panose="020B0604020202020204" pitchFamily="34" charset="0"/>
                <a:ea typeface="Arial MT"/>
                <a:cs typeface="Arial MT"/>
              </a:rPr>
              <a:t>a</a:t>
            </a:r>
            <a:r>
              <a:rPr lang="en-US" b="1" i="1" spc="-1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1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object</a:t>
            </a:r>
            <a:r>
              <a:rPr lang="en-US" b="1" spc="-1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distance</a:t>
            </a:r>
            <a:r>
              <a:rPr lang="en-US" b="1" spc="-5" dirty="0">
                <a:latin typeface="Arial" panose="020B0604020202020204" pitchFamily="34" charset="0"/>
                <a:ea typeface="Arial MT"/>
                <a:cs typeface="Arial MT"/>
              </a:rPr>
              <a:t> </a:t>
            </a:r>
            <a:r>
              <a:rPr lang="en-US" b="1" spc="-25" dirty="0">
                <a:latin typeface="Arial" panose="020B0604020202020204" pitchFamily="34" charset="0"/>
                <a:ea typeface="Arial MT"/>
                <a:cs typeface="Arial MT"/>
              </a:rPr>
              <a:t>[m]</a:t>
            </a:r>
            <a:endParaRPr lang="ro-RO" dirty="0">
              <a:latin typeface="Arial MT"/>
              <a:ea typeface="Arial MT"/>
              <a:cs typeface="Arial MT"/>
            </a:endParaRPr>
          </a:p>
          <a:p>
            <a:pPr marL="472440">
              <a:spcBef>
                <a:spcPts val="695"/>
              </a:spcBef>
              <a:buNone/>
            </a:pPr>
            <a:r>
              <a:rPr lang="en-US" b="1" i="1" dirty="0">
                <a:latin typeface="Arial" panose="020B0604020202020204" pitchFamily="34" charset="0"/>
                <a:ea typeface="Arial MT"/>
                <a:cs typeface="Arial MT"/>
              </a:rPr>
              <a:t>b</a:t>
            </a:r>
            <a:r>
              <a:rPr lang="en-US" b="1" i="1" spc="-2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1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image</a:t>
            </a:r>
            <a:r>
              <a:rPr lang="en-US" b="1" spc="-2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distance</a:t>
            </a:r>
            <a:r>
              <a:rPr lang="en-US" b="1" spc="-10" dirty="0">
                <a:latin typeface="Arial" panose="020B0604020202020204" pitchFamily="34" charset="0"/>
                <a:ea typeface="Arial MT"/>
                <a:cs typeface="Arial MT"/>
              </a:rPr>
              <a:t> </a:t>
            </a:r>
            <a:r>
              <a:rPr lang="en-US" b="1" spc="-25" dirty="0">
                <a:latin typeface="Arial" panose="020B0604020202020204" pitchFamily="34" charset="0"/>
                <a:ea typeface="Arial MT"/>
                <a:cs typeface="Arial MT"/>
              </a:rPr>
              <a:t>[m]</a:t>
            </a:r>
            <a:endParaRPr lang="ro-RO" dirty="0">
              <a:latin typeface="Arial MT"/>
              <a:ea typeface="Arial MT"/>
              <a:cs typeface="Arial MT"/>
            </a:endParaRPr>
          </a:p>
          <a:p>
            <a:pPr marL="472440">
              <a:spcBef>
                <a:spcPts val="695"/>
              </a:spcBef>
              <a:buNone/>
            </a:pPr>
            <a:r>
              <a:rPr lang="en-US" dirty="0">
                <a:latin typeface="Arial MT"/>
                <a:ea typeface="Arial MT"/>
                <a:cs typeface="Arial MT"/>
              </a:rPr>
              <a:t>Sign</a:t>
            </a:r>
            <a:r>
              <a:rPr lang="en-US" spc="-15" dirty="0">
                <a:latin typeface="Arial MT"/>
                <a:ea typeface="Arial MT"/>
                <a:cs typeface="Arial MT"/>
              </a:rPr>
              <a:t> </a:t>
            </a:r>
            <a:r>
              <a:rPr lang="en-US" spc="-10" dirty="0">
                <a:latin typeface="Arial MT"/>
                <a:ea typeface="Arial MT"/>
                <a:cs typeface="Arial MT"/>
              </a:rPr>
              <a:t>convention:</a:t>
            </a:r>
            <a:endParaRPr lang="ro-RO" dirty="0">
              <a:latin typeface="Arial MT"/>
              <a:ea typeface="Arial MT"/>
              <a:cs typeface="Arial MT"/>
            </a:endParaRPr>
          </a:p>
          <a:p>
            <a:pPr marL="472440">
              <a:spcBef>
                <a:spcPts val="700"/>
              </a:spcBef>
              <a:buNone/>
            </a:pPr>
            <a:r>
              <a:rPr lang="en-US" i="1" dirty="0">
                <a:latin typeface="Arial" panose="020B0604020202020204" pitchFamily="34" charset="0"/>
                <a:ea typeface="Arial MT"/>
                <a:cs typeface="Arial MT"/>
              </a:rPr>
              <a:t>a</a:t>
            </a:r>
            <a:r>
              <a:rPr lang="en-US" i="1" spc="-25" dirty="0">
                <a:latin typeface="Arial" panose="020B0604020202020204" pitchFamily="34" charset="0"/>
                <a:ea typeface="Arial MT"/>
                <a:cs typeface="Arial MT"/>
              </a:rPr>
              <a:t> </a:t>
            </a:r>
            <a:r>
              <a:rPr lang="en-US" dirty="0">
                <a:latin typeface="Arial MT"/>
                <a:ea typeface="Arial MT"/>
                <a:cs typeface="Arial MT"/>
              </a:rPr>
              <a:t>is</a:t>
            </a:r>
            <a:r>
              <a:rPr lang="en-US" spc="-15" dirty="0">
                <a:latin typeface="Arial MT"/>
                <a:ea typeface="Arial MT"/>
                <a:cs typeface="Arial MT"/>
              </a:rPr>
              <a:t> </a:t>
            </a:r>
            <a:r>
              <a:rPr lang="en-US" dirty="0">
                <a:latin typeface="Arial MT"/>
                <a:ea typeface="Arial MT"/>
                <a:cs typeface="Arial MT"/>
              </a:rPr>
              <a:t>positive</a:t>
            </a:r>
            <a:r>
              <a:rPr lang="en-US" spc="-5" dirty="0">
                <a:latin typeface="Arial MT"/>
                <a:ea typeface="Arial MT"/>
                <a:cs typeface="Arial MT"/>
              </a:rPr>
              <a:t> </a:t>
            </a:r>
            <a:r>
              <a:rPr lang="en-US" dirty="0">
                <a:latin typeface="Arial MT"/>
                <a:ea typeface="Arial MT"/>
                <a:cs typeface="Arial MT"/>
              </a:rPr>
              <a:t>in</a:t>
            </a:r>
            <a:r>
              <a:rPr lang="en-US" spc="-5" dirty="0">
                <a:latin typeface="Arial MT"/>
                <a:ea typeface="Arial MT"/>
                <a:cs typeface="Arial MT"/>
              </a:rPr>
              <a:t> </a:t>
            </a:r>
            <a:r>
              <a:rPr lang="en-US" dirty="0">
                <a:latin typeface="Arial MT"/>
                <a:ea typeface="Arial MT"/>
                <a:cs typeface="Arial MT"/>
              </a:rPr>
              <a:t>front</a:t>
            </a:r>
            <a:r>
              <a:rPr lang="en-US" spc="-35" dirty="0">
                <a:latin typeface="Arial MT"/>
                <a:ea typeface="Arial MT"/>
                <a:cs typeface="Arial MT"/>
              </a:rPr>
              <a:t> </a:t>
            </a:r>
            <a:r>
              <a:rPr lang="en-US" dirty="0">
                <a:latin typeface="Arial MT"/>
                <a:ea typeface="Arial MT"/>
                <a:cs typeface="Arial MT"/>
              </a:rPr>
              <a:t>of</a:t>
            </a:r>
            <a:r>
              <a:rPr lang="en-US" spc="-15"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lens,</a:t>
            </a:r>
            <a:r>
              <a:rPr lang="en-US" spc="-10" dirty="0">
                <a:latin typeface="Arial MT"/>
                <a:ea typeface="Arial MT"/>
                <a:cs typeface="Arial MT"/>
              </a:rPr>
              <a:t> </a:t>
            </a:r>
            <a:r>
              <a:rPr lang="en-US" dirty="0">
                <a:latin typeface="Arial MT"/>
                <a:ea typeface="Arial MT"/>
                <a:cs typeface="Arial MT"/>
              </a:rPr>
              <a:t>negative</a:t>
            </a:r>
            <a:r>
              <a:rPr lang="en-US" spc="5" dirty="0">
                <a:latin typeface="Arial MT"/>
                <a:ea typeface="Arial MT"/>
                <a:cs typeface="Arial MT"/>
              </a:rPr>
              <a:t> </a:t>
            </a:r>
            <a:r>
              <a:rPr lang="en-US" dirty="0">
                <a:latin typeface="Arial MT"/>
                <a:ea typeface="Arial MT"/>
                <a:cs typeface="Arial MT"/>
              </a:rPr>
              <a:t>behind</a:t>
            </a:r>
            <a:r>
              <a:rPr lang="en-US" spc="5" dirty="0">
                <a:latin typeface="Arial MT"/>
                <a:ea typeface="Arial MT"/>
                <a:cs typeface="Arial MT"/>
              </a:rPr>
              <a:t> </a:t>
            </a:r>
            <a:r>
              <a:rPr lang="en-US" dirty="0">
                <a:latin typeface="Arial MT"/>
                <a:ea typeface="Arial MT"/>
                <a:cs typeface="Arial MT"/>
              </a:rPr>
              <a:t>the</a:t>
            </a:r>
            <a:r>
              <a:rPr lang="en-US" spc="-10" dirty="0">
                <a:latin typeface="Arial MT"/>
                <a:ea typeface="Arial MT"/>
                <a:cs typeface="Arial MT"/>
              </a:rPr>
              <a:t> lens;</a:t>
            </a:r>
            <a:endParaRPr lang="ro-RO" dirty="0">
              <a:latin typeface="Arial MT"/>
              <a:ea typeface="Arial MT"/>
              <a:cs typeface="Arial MT"/>
            </a:endParaRPr>
          </a:p>
          <a:p>
            <a:pPr marL="815340" marR="792480" indent="-342900">
              <a:lnSpc>
                <a:spcPct val="103000"/>
              </a:lnSpc>
              <a:spcBef>
                <a:spcPts val="695"/>
              </a:spcBef>
              <a:buNone/>
            </a:pPr>
            <a:r>
              <a:rPr lang="en-US" i="1" dirty="0">
                <a:latin typeface="Arial" panose="020B0604020202020204" pitchFamily="34" charset="0"/>
                <a:ea typeface="Arial MT"/>
                <a:cs typeface="Arial MT"/>
              </a:rPr>
              <a:t>b</a:t>
            </a:r>
            <a:r>
              <a:rPr lang="en-US" i="1" spc="-20" dirty="0">
                <a:latin typeface="Arial" panose="020B0604020202020204" pitchFamily="34" charset="0"/>
                <a:ea typeface="Arial MT"/>
                <a:cs typeface="Arial MT"/>
              </a:rPr>
              <a:t> </a:t>
            </a:r>
            <a:r>
              <a:rPr lang="en-US" dirty="0">
                <a:latin typeface="Arial MT"/>
                <a:ea typeface="Arial MT"/>
                <a:cs typeface="Arial MT"/>
              </a:rPr>
              <a:t>is</a:t>
            </a:r>
            <a:r>
              <a:rPr lang="en-US" spc="-20" dirty="0">
                <a:latin typeface="Arial MT"/>
                <a:ea typeface="Arial MT"/>
                <a:cs typeface="Arial MT"/>
              </a:rPr>
              <a:t> </a:t>
            </a:r>
            <a:r>
              <a:rPr lang="en-US" dirty="0">
                <a:latin typeface="Arial MT"/>
                <a:ea typeface="Arial MT"/>
                <a:cs typeface="Arial MT"/>
              </a:rPr>
              <a:t>negative</a:t>
            </a:r>
            <a:r>
              <a:rPr lang="en-US" spc="-10" dirty="0">
                <a:latin typeface="Arial MT"/>
                <a:ea typeface="Arial MT"/>
                <a:cs typeface="Arial MT"/>
              </a:rPr>
              <a:t> </a:t>
            </a:r>
            <a:r>
              <a:rPr lang="en-US" dirty="0">
                <a:latin typeface="Arial MT"/>
                <a:ea typeface="Arial MT"/>
                <a:cs typeface="Arial MT"/>
              </a:rPr>
              <a:t>in</a:t>
            </a:r>
            <a:r>
              <a:rPr lang="en-US" spc="-15" dirty="0">
                <a:latin typeface="Arial MT"/>
                <a:ea typeface="Arial MT"/>
                <a:cs typeface="Arial MT"/>
              </a:rPr>
              <a:t> </a:t>
            </a:r>
            <a:r>
              <a:rPr lang="en-US" dirty="0">
                <a:latin typeface="Arial MT"/>
                <a:ea typeface="Arial MT"/>
                <a:cs typeface="Arial MT"/>
              </a:rPr>
              <a:t>front</a:t>
            </a:r>
            <a:r>
              <a:rPr lang="en-US" spc="-40" dirty="0">
                <a:latin typeface="Arial MT"/>
                <a:ea typeface="Arial MT"/>
                <a:cs typeface="Arial MT"/>
              </a:rPr>
              <a:t> </a:t>
            </a:r>
            <a:r>
              <a:rPr lang="en-US" dirty="0">
                <a:latin typeface="Arial MT"/>
                <a:ea typeface="Arial MT"/>
                <a:cs typeface="Arial MT"/>
              </a:rPr>
              <a:t>of</a:t>
            </a:r>
            <a:r>
              <a:rPr lang="en-US" spc="-20" dirty="0">
                <a:latin typeface="Arial MT"/>
                <a:ea typeface="Arial MT"/>
                <a:cs typeface="Arial MT"/>
              </a:rPr>
              <a:t> </a:t>
            </a:r>
            <a:r>
              <a:rPr lang="en-US" dirty="0">
                <a:latin typeface="Arial MT"/>
                <a:ea typeface="Arial MT"/>
                <a:cs typeface="Arial MT"/>
              </a:rPr>
              <a:t>the</a:t>
            </a:r>
            <a:r>
              <a:rPr lang="en-US" spc="-35" dirty="0">
                <a:latin typeface="Arial MT"/>
                <a:ea typeface="Arial MT"/>
                <a:cs typeface="Arial MT"/>
              </a:rPr>
              <a:t> </a:t>
            </a:r>
            <a:r>
              <a:rPr lang="en-US" dirty="0">
                <a:latin typeface="Arial MT"/>
                <a:ea typeface="Arial MT"/>
                <a:cs typeface="Arial MT"/>
              </a:rPr>
              <a:t>lens</a:t>
            </a:r>
            <a:r>
              <a:rPr lang="en-US" spc="-10" dirty="0">
                <a:latin typeface="Arial MT"/>
                <a:ea typeface="Arial MT"/>
                <a:cs typeface="Arial MT"/>
              </a:rPr>
              <a:t> </a:t>
            </a:r>
            <a:r>
              <a:rPr lang="en-US" dirty="0">
                <a:latin typeface="Arial MT"/>
                <a:ea typeface="Arial MT"/>
                <a:cs typeface="Arial MT"/>
              </a:rPr>
              <a:t>(the</a:t>
            </a:r>
            <a:r>
              <a:rPr lang="en-US" spc="-35" dirty="0">
                <a:latin typeface="Arial MT"/>
                <a:ea typeface="Arial MT"/>
                <a:cs typeface="Arial MT"/>
              </a:rPr>
              <a:t> </a:t>
            </a:r>
            <a:r>
              <a:rPr lang="en-US" dirty="0">
                <a:latin typeface="Arial MT"/>
                <a:ea typeface="Arial MT"/>
                <a:cs typeface="Arial MT"/>
              </a:rPr>
              <a:t>image</a:t>
            </a:r>
            <a:r>
              <a:rPr lang="en-US" spc="-15" dirty="0">
                <a:latin typeface="Arial MT"/>
                <a:ea typeface="Arial MT"/>
                <a:cs typeface="Arial MT"/>
              </a:rPr>
              <a:t> </a:t>
            </a:r>
            <a:r>
              <a:rPr lang="en-US" dirty="0">
                <a:latin typeface="Arial MT"/>
                <a:ea typeface="Arial MT"/>
                <a:cs typeface="Arial MT"/>
              </a:rPr>
              <a:t>is</a:t>
            </a:r>
            <a:r>
              <a:rPr lang="en-US" spc="-20" dirty="0">
                <a:latin typeface="Arial MT"/>
                <a:ea typeface="Arial MT"/>
                <a:cs typeface="Arial MT"/>
              </a:rPr>
              <a:t> </a:t>
            </a:r>
            <a:r>
              <a:rPr lang="en-US" dirty="0">
                <a:latin typeface="Arial MT"/>
                <a:ea typeface="Arial MT"/>
                <a:cs typeface="Arial MT"/>
              </a:rPr>
              <a:t>virtual), positive behind the lens (the image is real)</a:t>
            </a:r>
            <a:endParaRPr lang="ro-RO" dirty="0">
              <a:latin typeface="Arial MT"/>
              <a:ea typeface="Arial MT"/>
              <a:cs typeface="Arial MT"/>
            </a:endParaRPr>
          </a:p>
          <a:p>
            <a:endParaRPr lang="ro-RO" dirty="0"/>
          </a:p>
        </p:txBody>
      </p:sp>
      <p:pic>
        <p:nvPicPr>
          <p:cNvPr id="4" name="Image 13">
            <a:extLst>
              <a:ext uri="{FF2B5EF4-FFF2-40B4-BE49-F238E27FC236}">
                <a16:creationId xmlns:a16="http://schemas.microsoft.com/office/drawing/2014/main" id="{DDA2D92E-7C8F-D9C8-59F6-34560938B714}"/>
              </a:ext>
            </a:extLst>
          </p:cNvPr>
          <p:cNvPicPr>
            <a:picLocks/>
          </p:cNvPicPr>
          <p:nvPr/>
        </p:nvPicPr>
        <p:blipFill>
          <a:blip r:embed="rId2" cstate="print"/>
          <a:stretch>
            <a:fillRect/>
          </a:stretch>
        </p:blipFill>
        <p:spPr>
          <a:xfrm>
            <a:off x="7241857" y="4034789"/>
            <a:ext cx="1777365" cy="953770"/>
          </a:xfrm>
          <a:prstGeom prst="rect">
            <a:avLst/>
          </a:prstGeom>
        </p:spPr>
      </p:pic>
    </p:spTree>
    <p:extLst>
      <p:ext uri="{BB962C8B-B14F-4D97-AF65-F5344CB8AC3E}">
        <p14:creationId xmlns:p14="http://schemas.microsoft.com/office/powerpoint/2010/main" val="1613611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93B3-A8C0-5B66-C1EA-48B9EB038A7A}"/>
              </a:ext>
            </a:extLst>
          </p:cNvPr>
          <p:cNvSpPr>
            <a:spLocks noGrp="1"/>
          </p:cNvSpPr>
          <p:nvPr>
            <p:ph type="title"/>
          </p:nvPr>
        </p:nvSpPr>
        <p:spPr/>
        <p:txBody>
          <a:bodyPr/>
          <a:lstStyle/>
          <a:p>
            <a:r>
              <a:rPr lang="ro-MD" dirty="0"/>
              <a:t>Anatomia ochiului uman. Cum funcționează?</a:t>
            </a:r>
            <a:endParaRPr lang="ro-RO" dirty="0"/>
          </a:p>
        </p:txBody>
      </p:sp>
      <p:sp>
        <p:nvSpPr>
          <p:cNvPr id="3" name="Content Placeholder 2">
            <a:extLst>
              <a:ext uri="{FF2B5EF4-FFF2-40B4-BE49-F238E27FC236}">
                <a16:creationId xmlns:a16="http://schemas.microsoft.com/office/drawing/2014/main" id="{350D8EC3-30B3-092C-7F58-CD0B375B1463}"/>
              </a:ext>
            </a:extLst>
          </p:cNvPr>
          <p:cNvSpPr>
            <a:spLocks noGrp="1"/>
          </p:cNvSpPr>
          <p:nvPr>
            <p:ph idx="1"/>
          </p:nvPr>
        </p:nvSpPr>
        <p:spPr/>
        <p:txBody>
          <a:bodyPr/>
          <a:lstStyle/>
          <a:p>
            <a:r>
              <a:rPr lang="ro-MD" dirty="0"/>
              <a:t>Similar unei camere de luat vederi</a:t>
            </a:r>
          </a:p>
          <a:p>
            <a:endParaRPr lang="ro-RO" dirty="0"/>
          </a:p>
        </p:txBody>
      </p:sp>
      <p:pic>
        <p:nvPicPr>
          <p:cNvPr id="4" name="Image 16" descr="digital camera: camera">
            <a:extLst>
              <a:ext uri="{FF2B5EF4-FFF2-40B4-BE49-F238E27FC236}">
                <a16:creationId xmlns:a16="http://schemas.microsoft.com/office/drawing/2014/main" id="{27C0B23D-DD19-E406-BF24-49FF64F16BF8}"/>
              </a:ext>
            </a:extLst>
          </p:cNvPr>
          <p:cNvPicPr>
            <a:picLocks/>
          </p:cNvPicPr>
          <p:nvPr/>
        </p:nvPicPr>
        <p:blipFill>
          <a:blip r:embed="rId2" cstate="print"/>
          <a:stretch>
            <a:fillRect/>
          </a:stretch>
        </p:blipFill>
        <p:spPr>
          <a:xfrm>
            <a:off x="393382" y="3029108"/>
            <a:ext cx="4612958" cy="2548731"/>
          </a:xfrm>
          <a:prstGeom prst="rect">
            <a:avLst/>
          </a:prstGeom>
        </p:spPr>
      </p:pic>
      <p:pic>
        <p:nvPicPr>
          <p:cNvPr id="5" name="Image 17" descr="cutouteye">
            <a:extLst>
              <a:ext uri="{FF2B5EF4-FFF2-40B4-BE49-F238E27FC236}">
                <a16:creationId xmlns:a16="http://schemas.microsoft.com/office/drawing/2014/main" id="{49C9B954-CAAC-B1A0-7050-F59A028DC72F}"/>
              </a:ext>
            </a:extLst>
          </p:cNvPr>
          <p:cNvPicPr>
            <a:picLocks/>
          </p:cNvPicPr>
          <p:nvPr/>
        </p:nvPicPr>
        <p:blipFill>
          <a:blip r:embed="rId3" cstate="print"/>
          <a:stretch>
            <a:fillRect/>
          </a:stretch>
        </p:blipFill>
        <p:spPr>
          <a:xfrm>
            <a:off x="6740842" y="1999773"/>
            <a:ext cx="4612958" cy="3578066"/>
          </a:xfrm>
          <a:prstGeom prst="rect">
            <a:avLst/>
          </a:prstGeom>
        </p:spPr>
      </p:pic>
      <p:sp>
        <p:nvSpPr>
          <p:cNvPr id="7" name="TextBox 6">
            <a:extLst>
              <a:ext uri="{FF2B5EF4-FFF2-40B4-BE49-F238E27FC236}">
                <a16:creationId xmlns:a16="http://schemas.microsoft.com/office/drawing/2014/main" id="{396BFEFB-A981-FC5C-90E7-6F81C6BDBFF7}"/>
              </a:ext>
            </a:extLst>
          </p:cNvPr>
          <p:cNvSpPr txBox="1"/>
          <p:nvPr/>
        </p:nvSpPr>
        <p:spPr>
          <a:xfrm>
            <a:off x="838200" y="5997491"/>
            <a:ext cx="6092190" cy="358944"/>
          </a:xfrm>
          <a:prstGeom prst="rect">
            <a:avLst/>
          </a:prstGeom>
          <a:noFill/>
        </p:spPr>
        <p:txBody>
          <a:bodyPr wrap="square">
            <a:spAutoFit/>
          </a:bodyPr>
          <a:lstStyle/>
          <a:p>
            <a:pPr marL="1565910" marR="885825" indent="-220980">
              <a:lnSpc>
                <a:spcPct val="103000"/>
              </a:lnSpc>
              <a:spcBef>
                <a:spcPts val="820"/>
              </a:spcBef>
              <a:buNone/>
            </a:pPr>
            <a:r>
              <a:rPr lang="en-US" sz="1800" b="1" dirty="0">
                <a:effectLst/>
                <a:latin typeface="Arial" panose="020B0604020202020204" pitchFamily="34" charset="0"/>
                <a:ea typeface="Arial MT"/>
                <a:cs typeface="Arial MT"/>
              </a:rPr>
              <a:t>The</a:t>
            </a:r>
            <a:r>
              <a:rPr lang="en-US" sz="1800" b="1" spc="-170" dirty="0">
                <a:effectLst/>
                <a:latin typeface="Arial" panose="020B0604020202020204" pitchFamily="34" charset="0"/>
                <a:ea typeface="Arial MT"/>
                <a:cs typeface="Arial MT"/>
              </a:rPr>
              <a:t> </a:t>
            </a:r>
            <a:r>
              <a:rPr lang="en-US" sz="1800" b="1" dirty="0">
                <a:effectLst/>
                <a:latin typeface="Arial" panose="020B0604020202020204" pitchFamily="34" charset="0"/>
                <a:ea typeface="Arial MT"/>
                <a:cs typeface="Arial MT"/>
              </a:rPr>
              <a:t>Digital </a:t>
            </a:r>
            <a:r>
              <a:rPr lang="en-US" sz="1800" b="1" spc="-10" dirty="0">
                <a:effectLst/>
                <a:latin typeface="Arial" panose="020B0604020202020204" pitchFamily="34" charset="0"/>
                <a:ea typeface="Arial MT"/>
                <a:cs typeface="Arial MT"/>
              </a:rPr>
              <a:t>Camera</a:t>
            </a:r>
            <a:endParaRPr lang="ro-RO" sz="1000" dirty="0">
              <a:effectLst/>
              <a:latin typeface="Arial MT"/>
              <a:ea typeface="Arial MT"/>
              <a:cs typeface="Arial MT"/>
            </a:endParaRPr>
          </a:p>
        </p:txBody>
      </p:sp>
    </p:spTree>
    <p:extLst>
      <p:ext uri="{BB962C8B-B14F-4D97-AF65-F5344CB8AC3E}">
        <p14:creationId xmlns:p14="http://schemas.microsoft.com/office/powerpoint/2010/main" val="1734329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B21B-06CE-4CF2-B467-9686BC0CDF5D}"/>
              </a:ext>
            </a:extLst>
          </p:cNvPr>
          <p:cNvSpPr>
            <a:spLocks noGrp="1"/>
          </p:cNvSpPr>
          <p:nvPr>
            <p:ph type="title"/>
          </p:nvPr>
        </p:nvSpPr>
        <p:spPr/>
        <p:txBody>
          <a:bodyPr/>
          <a:lstStyle/>
          <a:p>
            <a:r>
              <a:rPr lang="ro-MD" dirty="0"/>
              <a:t>Analizorul vizual constă din 3 părți:</a:t>
            </a:r>
            <a:endParaRPr lang="ro-RO" dirty="0"/>
          </a:p>
        </p:txBody>
      </p:sp>
      <p:sp>
        <p:nvSpPr>
          <p:cNvPr id="3" name="Content Placeholder 2">
            <a:extLst>
              <a:ext uri="{FF2B5EF4-FFF2-40B4-BE49-F238E27FC236}">
                <a16:creationId xmlns:a16="http://schemas.microsoft.com/office/drawing/2014/main" id="{C4A01231-570A-2085-759A-7BBFC55670AA}"/>
              </a:ext>
            </a:extLst>
          </p:cNvPr>
          <p:cNvSpPr>
            <a:spLocks noGrp="1"/>
          </p:cNvSpPr>
          <p:nvPr>
            <p:ph idx="1"/>
          </p:nvPr>
        </p:nvSpPr>
        <p:spPr/>
        <p:txBody>
          <a:bodyPr>
            <a:normAutofit lnSpcReduction="10000"/>
          </a:bodyPr>
          <a:lstStyle/>
          <a:p>
            <a:pPr marL="342900" marR="1087755" lvl="0" indent="-342900">
              <a:lnSpc>
                <a:spcPct val="103000"/>
              </a:lnSpc>
              <a:buSzPts val="2400"/>
              <a:buFont typeface="Arial MT"/>
              <a:buChar char="•"/>
              <a:tabLst>
                <a:tab pos="891540" algn="l"/>
              </a:tabLst>
            </a:pPr>
            <a:r>
              <a:rPr lang="en-US" b="1" dirty="0">
                <a:latin typeface="Arial" panose="020B0604020202020204" pitchFamily="34" charset="0"/>
                <a:ea typeface="Arial MT"/>
                <a:cs typeface="Arial MT"/>
              </a:rPr>
              <a:t>Eye</a:t>
            </a:r>
            <a:r>
              <a:rPr lang="en-US" b="1" spc="-1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30" dirty="0">
                <a:latin typeface="Arial" panose="020B0604020202020204" pitchFamily="34" charset="0"/>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best</a:t>
            </a:r>
            <a:r>
              <a:rPr lang="en-US" spc="-25" dirty="0">
                <a:latin typeface="Arial MT"/>
                <a:ea typeface="Arial MT"/>
                <a:cs typeface="Arial MT"/>
              </a:rPr>
              <a:t> </a:t>
            </a:r>
            <a:r>
              <a:rPr lang="en-US" dirty="0">
                <a:latin typeface="Arial MT"/>
                <a:ea typeface="Arial MT"/>
                <a:cs typeface="Arial MT"/>
              </a:rPr>
              <a:t>investigated</a:t>
            </a:r>
            <a:r>
              <a:rPr lang="en-US" spc="-15" dirty="0">
                <a:latin typeface="Arial MT"/>
                <a:ea typeface="Arial MT"/>
                <a:cs typeface="Arial MT"/>
              </a:rPr>
              <a:t> </a:t>
            </a:r>
            <a:r>
              <a:rPr lang="en-US" dirty="0">
                <a:latin typeface="Arial MT"/>
                <a:ea typeface="Arial MT"/>
                <a:cs typeface="Arial MT"/>
              </a:rPr>
              <a:t>part</a:t>
            </a:r>
            <a:r>
              <a:rPr lang="en-US" spc="400" dirty="0">
                <a:latin typeface="Arial MT"/>
                <a:ea typeface="Arial MT"/>
                <a:cs typeface="Arial MT"/>
              </a:rPr>
              <a:t> </a:t>
            </a:r>
            <a:r>
              <a:rPr lang="en-US" dirty="0">
                <a:latin typeface="Arial MT"/>
                <a:ea typeface="Arial MT"/>
                <a:cs typeface="Arial MT"/>
              </a:rPr>
              <a:t>from</a:t>
            </a:r>
            <a:r>
              <a:rPr lang="en-US" spc="-55"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biophysical point of view</a:t>
            </a:r>
            <a:endParaRPr lang="ro-RO" dirty="0">
              <a:latin typeface="Arial MT"/>
              <a:ea typeface="Arial MT"/>
              <a:cs typeface="Arial MT"/>
            </a:endParaRPr>
          </a:p>
          <a:p>
            <a:pPr>
              <a:spcBef>
                <a:spcPts val="1290"/>
              </a:spcBef>
              <a:buNone/>
            </a:pPr>
            <a:r>
              <a:rPr lang="en-US" dirty="0">
                <a:latin typeface="Arial MT"/>
                <a:ea typeface="Arial MT"/>
                <a:cs typeface="Arial MT"/>
              </a:rPr>
              <a:t> </a:t>
            </a:r>
            <a:endParaRPr lang="ro-RO" dirty="0">
              <a:latin typeface="Arial MT"/>
              <a:ea typeface="Arial MT"/>
              <a:cs typeface="Arial MT"/>
            </a:endParaRPr>
          </a:p>
          <a:p>
            <a:pPr marL="342900" marR="805180" lvl="0" indent="-342900">
              <a:lnSpc>
                <a:spcPct val="103000"/>
              </a:lnSpc>
              <a:buSzPts val="2400"/>
              <a:buFont typeface="Arial MT"/>
              <a:buChar char="•"/>
              <a:tabLst>
                <a:tab pos="891540" algn="l"/>
              </a:tabLst>
            </a:pPr>
            <a:r>
              <a:rPr lang="en-US" b="1" dirty="0">
                <a:latin typeface="Arial" panose="020B0604020202020204" pitchFamily="34" charset="0"/>
                <a:ea typeface="Arial MT"/>
                <a:cs typeface="Arial MT"/>
              </a:rPr>
              <a:t>Optic</a:t>
            </a:r>
            <a:r>
              <a:rPr lang="en-US" b="1" spc="-4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tracts</a:t>
            </a:r>
            <a:r>
              <a:rPr lang="en-US" b="1" spc="-2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35" dirty="0">
                <a:latin typeface="Arial" panose="020B0604020202020204" pitchFamily="34" charset="0"/>
                <a:ea typeface="Arial MT"/>
                <a:cs typeface="Arial MT"/>
              </a:rPr>
              <a:t> </a:t>
            </a:r>
            <a:r>
              <a:rPr lang="en-US" dirty="0">
                <a:latin typeface="Arial MT"/>
                <a:ea typeface="Arial MT"/>
                <a:cs typeface="Arial MT"/>
              </a:rPr>
              <a:t>channel which</a:t>
            </a:r>
            <a:r>
              <a:rPr lang="en-US" spc="-5" dirty="0">
                <a:latin typeface="Arial MT"/>
                <a:ea typeface="Arial MT"/>
                <a:cs typeface="Arial MT"/>
              </a:rPr>
              <a:t> </a:t>
            </a:r>
            <a:r>
              <a:rPr lang="en-US" dirty="0">
                <a:latin typeface="Arial MT"/>
                <a:ea typeface="Arial MT"/>
                <a:cs typeface="Arial MT"/>
              </a:rPr>
              <a:t>consists</a:t>
            </a:r>
            <a:r>
              <a:rPr lang="en-US" spc="-20" dirty="0">
                <a:latin typeface="Arial MT"/>
                <a:ea typeface="Arial MT"/>
                <a:cs typeface="Arial MT"/>
              </a:rPr>
              <a:t> </a:t>
            </a:r>
            <a:r>
              <a:rPr lang="en-US" dirty="0">
                <a:latin typeface="Arial MT"/>
                <a:ea typeface="Arial MT"/>
                <a:cs typeface="Arial MT"/>
              </a:rPr>
              <a:t>of</a:t>
            </a:r>
            <a:r>
              <a:rPr lang="en-US" spc="-25" dirty="0">
                <a:latin typeface="Arial MT"/>
                <a:ea typeface="Arial MT"/>
                <a:cs typeface="Arial MT"/>
              </a:rPr>
              <a:t> </a:t>
            </a:r>
            <a:r>
              <a:rPr lang="en-US" dirty="0">
                <a:latin typeface="Arial MT"/>
                <a:ea typeface="Arial MT"/>
                <a:cs typeface="Arial MT"/>
              </a:rPr>
              <a:t>nervous</a:t>
            </a:r>
            <a:r>
              <a:rPr lang="en-US" spc="-5" dirty="0">
                <a:latin typeface="Arial MT"/>
                <a:ea typeface="Arial MT"/>
                <a:cs typeface="Arial MT"/>
              </a:rPr>
              <a:t> </a:t>
            </a:r>
            <a:r>
              <a:rPr lang="en-US" dirty="0">
                <a:latin typeface="Arial MT"/>
                <a:ea typeface="Arial MT"/>
                <a:cs typeface="Arial MT"/>
              </a:rPr>
              <a:t>cells, through this channel the information registered and processed by the eye are given to the cerebrum</a:t>
            </a:r>
            <a:endParaRPr lang="ro-RO" dirty="0">
              <a:latin typeface="Arial MT"/>
              <a:ea typeface="Arial MT"/>
              <a:cs typeface="Arial MT"/>
            </a:endParaRPr>
          </a:p>
          <a:p>
            <a:pPr>
              <a:spcBef>
                <a:spcPts val="1305"/>
              </a:spcBef>
              <a:buNone/>
            </a:pPr>
            <a:r>
              <a:rPr lang="en-US" dirty="0">
                <a:latin typeface="Arial MT"/>
                <a:ea typeface="Arial MT"/>
                <a:cs typeface="Arial MT"/>
              </a:rPr>
              <a:t> </a:t>
            </a:r>
            <a:endParaRPr lang="ro-RO" dirty="0">
              <a:latin typeface="Arial MT"/>
              <a:ea typeface="Arial MT"/>
              <a:cs typeface="Arial MT"/>
            </a:endParaRPr>
          </a:p>
          <a:p>
            <a:pPr marL="342900" lvl="0" indent="-342900">
              <a:buSzPts val="2400"/>
              <a:buFont typeface="Arial MT"/>
              <a:buChar char="•"/>
              <a:tabLst>
                <a:tab pos="890905" algn="l"/>
              </a:tabLst>
            </a:pPr>
            <a:r>
              <a:rPr lang="en-US" b="1" dirty="0">
                <a:latin typeface="Arial" panose="020B0604020202020204" pitchFamily="34" charset="0"/>
                <a:ea typeface="Arial MT"/>
                <a:cs typeface="Arial MT"/>
              </a:rPr>
              <a:t>Visual</a:t>
            </a:r>
            <a:r>
              <a:rPr lang="en-US" b="1" spc="-25" dirty="0">
                <a:latin typeface="Arial" panose="020B0604020202020204" pitchFamily="34" charset="0"/>
                <a:ea typeface="Arial MT"/>
                <a:cs typeface="Arial MT"/>
              </a:rPr>
              <a:t> </a:t>
            </a:r>
            <a:r>
              <a:rPr lang="en-US" b="1" dirty="0" err="1">
                <a:latin typeface="Arial" panose="020B0604020202020204" pitchFamily="34" charset="0"/>
                <a:ea typeface="Arial MT"/>
                <a:cs typeface="Arial MT"/>
              </a:rPr>
              <a:t>centre</a:t>
            </a:r>
            <a:r>
              <a:rPr lang="en-US" b="1" spc="-25" dirty="0">
                <a:latin typeface="Arial" panose="020B0604020202020204" pitchFamily="34" charset="0"/>
                <a:ea typeface="Arial MT"/>
                <a:cs typeface="Arial MT"/>
              </a:rPr>
              <a:t> </a:t>
            </a:r>
            <a:r>
              <a:rPr lang="en-US" dirty="0">
                <a:latin typeface="Arial MT"/>
                <a:ea typeface="Arial MT"/>
                <a:cs typeface="Arial MT"/>
              </a:rPr>
              <a:t>–</a:t>
            </a:r>
            <a:r>
              <a:rPr lang="en-US" spc="-15"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area</a:t>
            </a:r>
            <a:r>
              <a:rPr lang="en-US" spc="-15" dirty="0">
                <a:latin typeface="Arial MT"/>
                <a:ea typeface="Arial MT"/>
                <a:cs typeface="Arial MT"/>
              </a:rPr>
              <a:t> </a:t>
            </a:r>
            <a:r>
              <a:rPr lang="en-US" dirty="0">
                <a:latin typeface="Arial MT"/>
                <a:ea typeface="Arial MT"/>
                <a:cs typeface="Arial MT"/>
              </a:rPr>
              <a:t>of</a:t>
            </a:r>
            <a:r>
              <a:rPr lang="en-US" spc="-20"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cerebral</a:t>
            </a:r>
            <a:r>
              <a:rPr lang="en-US" spc="10" dirty="0">
                <a:latin typeface="Arial MT"/>
                <a:ea typeface="Arial MT"/>
                <a:cs typeface="Arial MT"/>
              </a:rPr>
              <a:t> </a:t>
            </a:r>
            <a:r>
              <a:rPr lang="en-US" dirty="0">
                <a:latin typeface="Arial MT"/>
                <a:ea typeface="Arial MT"/>
                <a:cs typeface="Arial MT"/>
              </a:rPr>
              <a:t>cortex</a:t>
            </a:r>
            <a:r>
              <a:rPr lang="en-US" spc="-30" dirty="0">
                <a:latin typeface="Arial MT"/>
                <a:ea typeface="Arial MT"/>
                <a:cs typeface="Arial MT"/>
              </a:rPr>
              <a:t> </a:t>
            </a:r>
            <a:r>
              <a:rPr lang="en-US" dirty="0">
                <a:latin typeface="Arial MT"/>
                <a:ea typeface="Arial MT"/>
                <a:cs typeface="Arial MT"/>
              </a:rPr>
              <a:t>where</a:t>
            </a:r>
            <a:r>
              <a:rPr lang="en-US" spc="5" dirty="0">
                <a:latin typeface="Arial MT"/>
                <a:ea typeface="Arial MT"/>
                <a:cs typeface="Arial MT"/>
              </a:rPr>
              <a:t> </a:t>
            </a:r>
            <a:r>
              <a:rPr lang="en-US" spc="-25" dirty="0">
                <a:latin typeface="Arial MT"/>
                <a:ea typeface="Arial MT"/>
                <a:cs typeface="Arial MT"/>
              </a:rPr>
              <a:t>is</a:t>
            </a:r>
            <a:endParaRPr lang="ro-RO" dirty="0">
              <a:latin typeface="Arial MT"/>
              <a:ea typeface="Arial MT"/>
              <a:cs typeface="Arial MT"/>
            </a:endParaRPr>
          </a:p>
          <a:p>
            <a:pPr marL="891540">
              <a:spcBef>
                <a:spcPts val="125"/>
              </a:spcBef>
              <a:buNone/>
            </a:pPr>
            <a:r>
              <a:rPr lang="en-US" dirty="0">
                <a:latin typeface="Arial MT"/>
                <a:ea typeface="Arial MT"/>
                <a:cs typeface="Arial MT"/>
              </a:rPr>
              <a:t>outwards</a:t>
            </a:r>
            <a:r>
              <a:rPr lang="en-US" spc="15" dirty="0">
                <a:latin typeface="Arial MT"/>
                <a:ea typeface="Arial MT"/>
                <a:cs typeface="Arial MT"/>
              </a:rPr>
              <a:t> </a:t>
            </a:r>
            <a:r>
              <a:rPr lang="en-US" dirty="0">
                <a:latin typeface="Arial MT"/>
                <a:ea typeface="Arial MT"/>
                <a:cs typeface="Arial MT"/>
              </a:rPr>
              <a:t>picture </a:t>
            </a:r>
            <a:r>
              <a:rPr lang="en-US" spc="-10" dirty="0">
                <a:latin typeface="Arial MT"/>
                <a:ea typeface="Arial MT"/>
                <a:cs typeface="Arial MT"/>
              </a:rPr>
              <a:t>perceived</a:t>
            </a:r>
            <a:endParaRPr lang="ro-RO" dirty="0">
              <a:latin typeface="Arial MT"/>
              <a:ea typeface="Arial MT"/>
              <a:cs typeface="Arial MT"/>
            </a:endParaRPr>
          </a:p>
          <a:p>
            <a:endParaRPr lang="ro-RO" dirty="0"/>
          </a:p>
        </p:txBody>
      </p:sp>
    </p:spTree>
    <p:extLst>
      <p:ext uri="{BB962C8B-B14F-4D97-AF65-F5344CB8AC3E}">
        <p14:creationId xmlns:p14="http://schemas.microsoft.com/office/powerpoint/2010/main" val="313204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atomia ochiului uman. Observație de pe imaginea de mai sus: La nivelul globului ocular se află două camere: anterioară și posterioară.&amp;nbsp;&lt;b&gt;Camera anterioară&lt;/b&gt;&amp;nbsp;este o regiune cuprinsă între cornee și iris, iar&amp;nbsp;&lt;b&gt;camera posterioară&lt;/b&gt;&amp;nbsp;este o regiune cuprinsă între iris și cristalin. Ambele conțin umoare apoasă.&amp;nbsp;&amp;nbsp;">
            <a:extLst>
              <a:ext uri="{FF2B5EF4-FFF2-40B4-BE49-F238E27FC236}">
                <a16:creationId xmlns:a16="http://schemas.microsoft.com/office/drawing/2014/main" id="{8441C57E-E51C-1D13-41D1-BFE1246CB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423" y="582323"/>
            <a:ext cx="5860754" cy="550042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56D021E-6DB6-2F11-017D-3EA0F690D517}"/>
              </a:ext>
            </a:extLst>
          </p:cNvPr>
          <p:cNvSpPr>
            <a:spLocks noGrp="1"/>
          </p:cNvSpPr>
          <p:nvPr>
            <p:ph idx="1"/>
          </p:nvPr>
        </p:nvSpPr>
        <p:spPr>
          <a:xfrm>
            <a:off x="6584743" y="434147"/>
            <a:ext cx="5257800" cy="6165436"/>
          </a:xfrm>
        </p:spPr>
        <p:txBody>
          <a:bodyPr>
            <a:normAutofit fontScale="85000" lnSpcReduction="20000"/>
          </a:bodyPr>
          <a:lstStyle/>
          <a:p>
            <a:r>
              <a:rPr lang="ro-RO" dirty="0"/>
              <a:t>Stratul exterior, dur, al ochiului se numește </a:t>
            </a:r>
            <a:r>
              <a:rPr lang="ro-RO" b="1" dirty="0"/>
              <a:t>scleră.</a:t>
            </a:r>
            <a:r>
              <a:rPr lang="ro-RO" dirty="0"/>
              <a:t> Acesta menține forma ochiului.</a:t>
            </a:r>
          </a:p>
          <a:p>
            <a:r>
              <a:rPr lang="ro-RO" dirty="0"/>
              <a:t>Partea frontală, aproximativ a șasea parte a acestui strat, este transparentă și se numește </a:t>
            </a:r>
            <a:r>
              <a:rPr lang="ro-RO" b="1" dirty="0"/>
              <a:t>cornee.</a:t>
            </a:r>
            <a:r>
              <a:rPr lang="ro-RO" dirty="0"/>
              <a:t> Toată lumina trebuie să treacă mai întâi prin cornee atunci când intră în ochi. Atașați de scleră sunt cei șase mușchi care mișcă ochiul, numiți mușchi extraoculari.</a:t>
            </a:r>
          </a:p>
          <a:p>
            <a:r>
              <a:rPr lang="ro-RO" b="1" dirty="0"/>
              <a:t>Corioida </a:t>
            </a:r>
            <a:r>
              <a:rPr lang="ro-RO" dirty="0"/>
              <a:t>(sau tractul uveal) este al doilea strat al ochiului. Conține vasele de sânge care furnizează sânge structurilor ochiului. Partea frontală a corioidei conține două structuri:</a:t>
            </a:r>
          </a:p>
          <a:p>
            <a:r>
              <a:rPr lang="ro-RO" b="1" dirty="0"/>
              <a:t>Corpul ciliar </a:t>
            </a:r>
            <a:r>
              <a:rPr lang="ro-RO" dirty="0"/>
              <a:t>- corpul ciliar este o zonă musculară atașată de cristalin. Se contractă și se relaxează pentru a controla curbura cristalinului pentru focalizare.</a:t>
            </a:r>
          </a:p>
        </p:txBody>
      </p:sp>
    </p:spTree>
    <p:extLst>
      <p:ext uri="{BB962C8B-B14F-4D97-AF65-F5344CB8AC3E}">
        <p14:creationId xmlns:p14="http://schemas.microsoft.com/office/powerpoint/2010/main" val="122850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D1BFF-8DA4-45D7-B30F-6C0B79A9D247}"/>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F16F8413-F9A4-8D19-9D42-3C0C2ABEEF6C}"/>
              </a:ext>
            </a:extLst>
          </p:cNvPr>
          <p:cNvSpPr>
            <a:spLocks noGrp="1"/>
          </p:cNvSpPr>
          <p:nvPr>
            <p:ph idx="1"/>
          </p:nvPr>
        </p:nvSpPr>
        <p:spPr/>
        <p:txBody>
          <a:bodyPr>
            <a:normAutofit fontScale="92500" lnSpcReduction="10000"/>
          </a:bodyPr>
          <a:lstStyle/>
          <a:p>
            <a:r>
              <a:rPr lang="ro-RO" b="1" dirty="0"/>
              <a:t>Irisul -</a:t>
            </a:r>
            <a:r>
              <a:rPr lang="ro-RO" dirty="0"/>
              <a:t> irisul este partea colorată a ochiului. Culoarea irisului este determinată de culoarea țesutului conjunctiv și a celulelor pigmentare. Mai puțin pigment face ochii albaștri; mai mult pigment face ochii căprui. Irisul este o diafragmă reglabilă în jurul unei deschideri numite </a:t>
            </a:r>
            <a:r>
              <a:rPr lang="ro-RO" b="1" dirty="0"/>
              <a:t>pupilă</a:t>
            </a:r>
          </a:p>
          <a:p>
            <a:r>
              <a:rPr lang="ro-RO" dirty="0"/>
              <a:t>.În interiorul globului ocular există două secțiuni umplute cu lichid, separate de cristalin. Secțiunea din spate, mai mare, conține un material transparent, asemănător gelului, numit </a:t>
            </a:r>
            <a:r>
              <a:rPr lang="ro-RO" b="1" dirty="0"/>
              <a:t>umoare vitroasă</a:t>
            </a:r>
            <a:r>
              <a:rPr lang="ro-RO" dirty="0"/>
              <a:t>.</a:t>
            </a:r>
          </a:p>
          <a:p>
            <a:r>
              <a:rPr lang="ro-RO" dirty="0"/>
              <a:t>Secțiunea din față, mai mică, conține un material transparent, apos, numit </a:t>
            </a:r>
            <a:r>
              <a:rPr lang="ro-RO" b="1" dirty="0"/>
              <a:t>umoare apoasă</a:t>
            </a:r>
            <a:r>
              <a:rPr lang="ro-RO" dirty="0"/>
              <a:t>.</a:t>
            </a:r>
          </a:p>
          <a:p>
            <a:r>
              <a:rPr lang="ro-RO" dirty="0"/>
              <a:t>Umoarea apoasă este împărțită în două secțiuni numite camera anterioară (în fața irisului) și camera posterioară (în spatele irisului). Umoarea apoasă este produsă în corpul ciliar.</a:t>
            </a:r>
          </a:p>
        </p:txBody>
      </p:sp>
    </p:spTree>
    <p:extLst>
      <p:ext uri="{BB962C8B-B14F-4D97-AF65-F5344CB8AC3E}">
        <p14:creationId xmlns:p14="http://schemas.microsoft.com/office/powerpoint/2010/main" val="3760157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7D38-7763-FABE-813D-C7E22DA25A49}"/>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53BD46E9-4B6E-E15C-1606-74B131B21793}"/>
              </a:ext>
            </a:extLst>
          </p:cNvPr>
          <p:cNvSpPr>
            <a:spLocks noGrp="1"/>
          </p:cNvSpPr>
          <p:nvPr>
            <p:ph idx="1"/>
          </p:nvPr>
        </p:nvSpPr>
        <p:spPr/>
        <p:txBody>
          <a:bodyPr/>
          <a:lstStyle/>
          <a:p>
            <a:r>
              <a:rPr lang="ro-RO" dirty="0"/>
              <a:t>Irisul are doi mușchi:</a:t>
            </a:r>
          </a:p>
          <a:p>
            <a:r>
              <a:rPr lang="ro-RO" i="1" dirty="0"/>
              <a:t>M. dilatator pupilar </a:t>
            </a:r>
            <a:r>
              <a:rPr lang="ro-RO" dirty="0"/>
              <a:t>face irisul mai mic și, prin urmare, pupila mai mare, permițând pătrunderea mai multor lumini în ochi;</a:t>
            </a:r>
          </a:p>
          <a:p>
            <a:r>
              <a:rPr lang="ro-RO" i="1" dirty="0"/>
              <a:t>M. sfincterul pupilar </a:t>
            </a:r>
            <a:r>
              <a:rPr lang="ro-RO" dirty="0"/>
              <a:t>face irisul mai mare și pupila mai mică, permițând pătrunderea mai puținei lumini în ochi.</a:t>
            </a:r>
          </a:p>
          <a:p>
            <a:r>
              <a:rPr lang="ro-RO" dirty="0">
                <a:solidFill>
                  <a:srgbClr val="FF0000"/>
                </a:solidFill>
              </a:rPr>
              <a:t>Dimensiunea pupilei se poate schimba de la 2 milimetri la 8 milimetri</a:t>
            </a:r>
            <a:r>
              <a:rPr lang="ro-RO" dirty="0"/>
              <a:t>.</a:t>
            </a:r>
          </a:p>
          <a:p>
            <a:r>
              <a:rPr lang="ro-RO" dirty="0"/>
              <a:t>Aceasta înseamnă că, prin modificarea dimensiunii pupilei, ochiul poate schimba cantitatea de lumină care intră în el de 30 de ori.</a:t>
            </a:r>
          </a:p>
        </p:txBody>
      </p:sp>
    </p:spTree>
    <p:extLst>
      <p:ext uri="{BB962C8B-B14F-4D97-AF65-F5344CB8AC3E}">
        <p14:creationId xmlns:p14="http://schemas.microsoft.com/office/powerpoint/2010/main" val="59277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336EC-87F1-E81F-5CE6-43F8BCB3A30A}"/>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07A091E0-11FC-359E-CAAE-729DDC5A35B8}"/>
              </a:ext>
            </a:extLst>
          </p:cNvPr>
          <p:cNvSpPr>
            <a:spLocks noGrp="1"/>
          </p:cNvSpPr>
          <p:nvPr>
            <p:ph idx="1"/>
          </p:nvPr>
        </p:nvSpPr>
        <p:spPr/>
        <p:txBody>
          <a:bodyPr>
            <a:normAutofit fontScale="92500" lnSpcReduction="20000"/>
          </a:bodyPr>
          <a:lstStyle/>
          <a:p>
            <a:r>
              <a:rPr lang="ro-RO" b="1" dirty="0"/>
              <a:t>Cristalinul transparent </a:t>
            </a:r>
            <a:r>
              <a:rPr lang="ro-RO" dirty="0"/>
              <a:t>al ochiului este situat imediat în spatele irisului. Este o structură transparentă, biconvexă, cu un diametru de aproximativ 10 mm. Cristalinul este menținut în stare aplatizată de tensiunea fibrelor ligamentului suspensor. Cristalinul își schimbă forma deoarece este atașat de mușchii din corpul ciliar, care acționează împotriva tensiunii ligamentului. Când acest </a:t>
            </a:r>
            <a:r>
              <a:rPr lang="ro-RO" b="1" dirty="0"/>
              <a:t>mușchi ciliar </a:t>
            </a:r>
            <a:r>
              <a:rPr lang="ro-RO" dirty="0"/>
              <a:t>este</a:t>
            </a:r>
          </a:p>
          <a:p>
            <a:r>
              <a:rPr lang="ro-RO" dirty="0"/>
              <a:t>• </a:t>
            </a:r>
            <a:r>
              <a:rPr lang="ro-RO" b="1" dirty="0"/>
              <a:t>relaxat, </a:t>
            </a:r>
            <a:r>
              <a:rPr lang="ro-RO" dirty="0"/>
              <a:t>diametrul său crește și </a:t>
            </a:r>
            <a:r>
              <a:rPr lang="ro-RO" b="1" dirty="0"/>
              <a:t>cristalinul este aplatizat.</a:t>
            </a:r>
          </a:p>
          <a:p>
            <a:r>
              <a:rPr lang="ro-RO" b="1" dirty="0"/>
              <a:t>• contractat</a:t>
            </a:r>
            <a:r>
              <a:rPr lang="ro-RO" dirty="0"/>
              <a:t>, diametrul său se reduce, iar </a:t>
            </a:r>
            <a:r>
              <a:rPr lang="ro-RO" b="1" dirty="0"/>
              <a:t>cristalinul devine mai sferic </a:t>
            </a:r>
            <a:r>
              <a:rPr lang="ro-RO" dirty="0"/>
              <a:t>(care este starea sa naturală).</a:t>
            </a:r>
          </a:p>
          <a:p>
            <a:r>
              <a:rPr lang="ro-RO" dirty="0"/>
              <a:t>Aceste modificări permit ochiului să își ajusteze focalizarea între obiectele îndepărtate și cele apropiate.</a:t>
            </a:r>
          </a:p>
          <a:p>
            <a:r>
              <a:rPr lang="ro-RO" dirty="0"/>
              <a:t>Cristalinul este compus din 4 straturi, de la suprafață spre centru: capsulă, epiteliu subcapsular, cortex, nucleu.</a:t>
            </a:r>
          </a:p>
        </p:txBody>
      </p:sp>
    </p:spTree>
    <p:extLst>
      <p:ext uri="{BB962C8B-B14F-4D97-AF65-F5344CB8AC3E}">
        <p14:creationId xmlns:p14="http://schemas.microsoft.com/office/powerpoint/2010/main" val="2637520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7F07-075E-8E49-B253-8DF8FBC0DD88}"/>
              </a:ext>
            </a:extLst>
          </p:cNvPr>
          <p:cNvSpPr>
            <a:spLocks noGrp="1"/>
          </p:cNvSpPr>
          <p:nvPr>
            <p:ph type="title"/>
          </p:nvPr>
        </p:nvSpPr>
        <p:spPr/>
        <p:txBody>
          <a:bodyPr/>
          <a:lstStyle/>
          <a:p>
            <a:r>
              <a:rPr lang="ro-MD" dirty="0"/>
              <a:t>Presiunea intraoculară</a:t>
            </a:r>
            <a:endParaRPr lang="ro-RO" dirty="0"/>
          </a:p>
        </p:txBody>
      </p:sp>
      <p:sp>
        <p:nvSpPr>
          <p:cNvPr id="3" name="Content Placeholder 2">
            <a:extLst>
              <a:ext uri="{FF2B5EF4-FFF2-40B4-BE49-F238E27FC236}">
                <a16:creationId xmlns:a16="http://schemas.microsoft.com/office/drawing/2014/main" id="{AC9EB3B2-32AE-8446-8D5A-778F2B488411}"/>
              </a:ext>
            </a:extLst>
          </p:cNvPr>
          <p:cNvSpPr>
            <a:spLocks noGrp="1"/>
          </p:cNvSpPr>
          <p:nvPr>
            <p:ph idx="1"/>
          </p:nvPr>
        </p:nvSpPr>
        <p:spPr/>
        <p:txBody>
          <a:bodyPr/>
          <a:lstStyle/>
          <a:p>
            <a:pPr marL="0" indent="0">
              <a:buNone/>
            </a:pPr>
            <a:r>
              <a:rPr lang="ro-RO" dirty="0"/>
              <a:t>(producția versus drenajul umorii apoase - echilibru dinamic)</a:t>
            </a:r>
          </a:p>
          <a:p>
            <a:pPr algn="ctr"/>
            <a:r>
              <a:rPr lang="ro-RO" b="1" dirty="0"/>
              <a:t>2,66 kPa (20 mmHg) ± 0,3 kPa</a:t>
            </a:r>
          </a:p>
          <a:p>
            <a:endParaRPr lang="ro-RO" dirty="0"/>
          </a:p>
          <a:p>
            <a:r>
              <a:rPr lang="ro-RO" dirty="0"/>
              <a:t>Modificările mai mari de ± 0,3 kPa sunt patologice</a:t>
            </a:r>
          </a:p>
        </p:txBody>
      </p:sp>
    </p:spTree>
    <p:extLst>
      <p:ext uri="{BB962C8B-B14F-4D97-AF65-F5344CB8AC3E}">
        <p14:creationId xmlns:p14="http://schemas.microsoft.com/office/powerpoint/2010/main" val="404323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376F2-23E0-CE6D-C08D-9161BD4EF9B7}"/>
              </a:ext>
            </a:extLst>
          </p:cNvPr>
          <p:cNvSpPr>
            <a:spLocks noGrp="1"/>
          </p:cNvSpPr>
          <p:nvPr>
            <p:ph type="title"/>
          </p:nvPr>
        </p:nvSpPr>
        <p:spPr/>
        <p:txBody>
          <a:bodyPr/>
          <a:lstStyle/>
          <a:p>
            <a:r>
              <a:rPr lang="ro-MD" dirty="0"/>
              <a:t>Elementele temei</a:t>
            </a:r>
            <a:endParaRPr lang="ro-RO" dirty="0"/>
          </a:p>
        </p:txBody>
      </p:sp>
      <p:sp>
        <p:nvSpPr>
          <p:cNvPr id="3" name="Content Placeholder 2">
            <a:extLst>
              <a:ext uri="{FF2B5EF4-FFF2-40B4-BE49-F238E27FC236}">
                <a16:creationId xmlns:a16="http://schemas.microsoft.com/office/drawing/2014/main" id="{C4CF42E9-9A61-8AA7-53DE-727883F38397}"/>
              </a:ext>
            </a:extLst>
          </p:cNvPr>
          <p:cNvSpPr>
            <a:spLocks noGrp="1"/>
          </p:cNvSpPr>
          <p:nvPr>
            <p:ph idx="1"/>
          </p:nvPr>
        </p:nvSpPr>
        <p:spPr/>
        <p:txBody>
          <a:bodyPr/>
          <a:lstStyle/>
          <a:p>
            <a:r>
              <a:rPr lang="ro-MD" dirty="0"/>
              <a:t>Proprietățile de bază ale luminii</a:t>
            </a:r>
          </a:p>
          <a:p>
            <a:r>
              <a:rPr lang="ro-MD" dirty="0"/>
              <a:t>Elemente de anatomie a ochiului uman</a:t>
            </a:r>
          </a:p>
          <a:p>
            <a:r>
              <a:rPr lang="ro-MD" dirty="0"/>
              <a:t>Proprietățile optice ale ociului</a:t>
            </a:r>
          </a:p>
          <a:p>
            <a:r>
              <a:rPr lang="ro-MD" dirty="0"/>
              <a:t>Detectorul biologic (retina) de lumină</a:t>
            </a:r>
          </a:p>
          <a:p>
            <a:r>
              <a:rPr lang="ro-MD" dirty="0"/>
              <a:t>Percepția culorilor</a:t>
            </a:r>
            <a:endParaRPr lang="ro-RO" dirty="0"/>
          </a:p>
        </p:txBody>
      </p:sp>
    </p:spTree>
    <p:extLst>
      <p:ext uri="{BB962C8B-B14F-4D97-AF65-F5344CB8AC3E}">
        <p14:creationId xmlns:p14="http://schemas.microsoft.com/office/powerpoint/2010/main" val="277819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ED40-EDEE-0641-F565-16289AE182AB}"/>
              </a:ext>
            </a:extLst>
          </p:cNvPr>
          <p:cNvSpPr>
            <a:spLocks noGrp="1"/>
          </p:cNvSpPr>
          <p:nvPr>
            <p:ph type="title"/>
          </p:nvPr>
        </p:nvSpPr>
        <p:spPr/>
        <p:txBody>
          <a:bodyPr/>
          <a:lstStyle/>
          <a:p>
            <a:pPr algn="ctr"/>
            <a:r>
              <a:rPr lang="ro-RO" b="1" u="heavy" dirty="0">
                <a:latin typeface="Times New Roman" panose="02020603050405020304" pitchFamily="18" charset="0"/>
                <a:ea typeface="Times New Roman" panose="02020603050405020304" pitchFamily="18" charset="0"/>
              </a:rPr>
              <a:t>​Studiul ochiului</a:t>
            </a:r>
            <a:r>
              <a:rPr lang="ro-RO" b="1" u="heavy" spc="-5" dirty="0">
                <a:latin typeface="Times New Roman" panose="02020603050405020304" pitchFamily="18" charset="0"/>
                <a:ea typeface="Times New Roman" panose="02020603050405020304" pitchFamily="18" charset="0"/>
              </a:rPr>
              <a:t> </a:t>
            </a:r>
            <a:r>
              <a:rPr lang="ro-RO" b="1" u="heavy" dirty="0">
                <a:latin typeface="Times New Roman" panose="02020603050405020304" pitchFamily="18" charset="0"/>
                <a:ea typeface="Times New Roman" panose="02020603050405020304" pitchFamily="18" charset="0"/>
              </a:rPr>
              <a:t>din</a:t>
            </a:r>
            <a:r>
              <a:rPr lang="ro-RO" b="1" u="heavy" spc="-5" dirty="0">
                <a:latin typeface="Times New Roman" panose="02020603050405020304" pitchFamily="18" charset="0"/>
                <a:ea typeface="Times New Roman" panose="02020603050405020304" pitchFamily="18" charset="0"/>
              </a:rPr>
              <a:t> </a:t>
            </a:r>
            <a:r>
              <a:rPr lang="ro-RO" b="1" u="heavy" dirty="0">
                <a:latin typeface="Times New Roman" panose="02020603050405020304" pitchFamily="18" charset="0"/>
                <a:ea typeface="Times New Roman" panose="02020603050405020304" pitchFamily="18" charset="0"/>
              </a:rPr>
              <a:t>punct</a:t>
            </a:r>
            <a:r>
              <a:rPr lang="ro-RO" b="1" u="heavy" spc="-10" dirty="0">
                <a:latin typeface="Times New Roman" panose="02020603050405020304" pitchFamily="18" charset="0"/>
                <a:ea typeface="Times New Roman" panose="02020603050405020304" pitchFamily="18" charset="0"/>
              </a:rPr>
              <a:t> </a:t>
            </a:r>
            <a:r>
              <a:rPr lang="ro-RO" b="1" u="heavy" dirty="0">
                <a:latin typeface="Times New Roman" panose="02020603050405020304" pitchFamily="18" charset="0"/>
                <a:ea typeface="Times New Roman" panose="02020603050405020304" pitchFamily="18" charset="0"/>
              </a:rPr>
              <a:t>de</a:t>
            </a:r>
            <a:r>
              <a:rPr lang="ro-RO" b="1" u="heavy" spc="-5" dirty="0">
                <a:latin typeface="Times New Roman" panose="02020603050405020304" pitchFamily="18" charset="0"/>
                <a:ea typeface="Times New Roman" panose="02020603050405020304" pitchFamily="18" charset="0"/>
              </a:rPr>
              <a:t> </a:t>
            </a:r>
            <a:r>
              <a:rPr lang="ro-RO" b="1" u="heavy" dirty="0">
                <a:latin typeface="Times New Roman" panose="02020603050405020304" pitchFamily="18" charset="0"/>
                <a:ea typeface="Times New Roman" panose="02020603050405020304" pitchFamily="18" charset="0"/>
              </a:rPr>
              <a:t>vedere</a:t>
            </a:r>
            <a:r>
              <a:rPr lang="ro-RO" b="1" u="heavy" spc="-5" dirty="0">
                <a:latin typeface="Times New Roman" panose="02020603050405020304" pitchFamily="18" charset="0"/>
                <a:ea typeface="Times New Roman" panose="02020603050405020304" pitchFamily="18" charset="0"/>
              </a:rPr>
              <a:t> </a:t>
            </a:r>
            <a:r>
              <a:rPr lang="ro-RO" b="1" u="heavy" dirty="0">
                <a:latin typeface="Times New Roman" panose="02020603050405020304" pitchFamily="18" charset="0"/>
                <a:ea typeface="Times New Roman" panose="02020603050405020304" pitchFamily="18" charset="0"/>
              </a:rPr>
              <a:t>al</a:t>
            </a:r>
            <a:r>
              <a:rPr lang="ro-RO" b="1" u="heavy" spc="-5" dirty="0">
                <a:latin typeface="Times New Roman" panose="02020603050405020304" pitchFamily="18" charset="0"/>
                <a:ea typeface="Times New Roman" panose="02020603050405020304" pitchFamily="18" charset="0"/>
              </a:rPr>
              <a:t> </a:t>
            </a:r>
            <a:r>
              <a:rPr lang="ro-RO" b="1" u="heavy" dirty="0">
                <a:latin typeface="Times New Roman" panose="02020603050405020304" pitchFamily="18" charset="0"/>
                <a:ea typeface="Times New Roman" panose="02020603050405020304" pitchFamily="18" charset="0"/>
              </a:rPr>
              <a:t>opticii</a:t>
            </a:r>
            <a:r>
              <a:rPr lang="ro-RO" b="1" u="heavy" spc="-5" dirty="0">
                <a:latin typeface="Times New Roman" panose="02020603050405020304" pitchFamily="18" charset="0"/>
                <a:ea typeface="Times New Roman" panose="02020603050405020304" pitchFamily="18" charset="0"/>
              </a:rPr>
              <a:t> </a:t>
            </a:r>
            <a:r>
              <a:rPr lang="ro-RO" b="1" u="heavy" spc="-10" dirty="0">
                <a:latin typeface="Times New Roman" panose="02020603050405020304" pitchFamily="18" charset="0"/>
                <a:ea typeface="Times New Roman" panose="02020603050405020304" pitchFamily="18" charset="0"/>
              </a:rPr>
              <a:t>geometrice</a:t>
            </a:r>
            <a:endParaRPr lang="ro-RO" b="1" dirty="0"/>
          </a:p>
        </p:txBody>
      </p:sp>
      <p:sp>
        <p:nvSpPr>
          <p:cNvPr id="3" name="Content Placeholder 2">
            <a:extLst>
              <a:ext uri="{FF2B5EF4-FFF2-40B4-BE49-F238E27FC236}">
                <a16:creationId xmlns:a16="http://schemas.microsoft.com/office/drawing/2014/main" id="{6D7F7576-9537-1D41-D8F2-D17A37A8EE99}"/>
              </a:ext>
            </a:extLst>
          </p:cNvPr>
          <p:cNvSpPr>
            <a:spLocks noGrp="1"/>
          </p:cNvSpPr>
          <p:nvPr>
            <p:ph idx="1"/>
          </p:nvPr>
        </p:nvSpPr>
        <p:spPr>
          <a:xfrm>
            <a:off x="838200" y="1825625"/>
            <a:ext cx="10774680" cy="4667250"/>
          </a:xfrm>
        </p:spPr>
        <p:txBody>
          <a:bodyPr>
            <a:normAutofit/>
          </a:bodyPr>
          <a:lstStyle/>
          <a:p>
            <a:r>
              <a:rPr lang="ro-RO" dirty="0"/>
              <a:t>a.	Ochiul este redus la un dioptru prin care razele se propagă la fel ca în ochiul real. </a:t>
            </a:r>
            <a:endParaRPr lang="en-US" dirty="0"/>
          </a:p>
          <a:p>
            <a:r>
              <a:rPr lang="ro-RO" dirty="0"/>
              <a:t>În modelul Listing, ochiul este un dioptru sferic cu raza de 6 mm care separă aerul de un mediu transparent cu indice de refracţie n = 1,337 (Fig.2). </a:t>
            </a:r>
            <a:endParaRPr lang="en-US" dirty="0"/>
          </a:p>
          <a:p>
            <a:r>
              <a:rPr lang="ro-RO" dirty="0"/>
              <a:t>Modelul Gullstrand constă dintr-un un sistem optic centrat în care un dioptru sferic unic cu raza 5,7 mm (care reprezintă practic corneea: C</a:t>
            </a:r>
            <a:r>
              <a:rPr lang="en-US" dirty="0"/>
              <a:t> </a:t>
            </a:r>
            <a:r>
              <a:rPr lang="en-US" dirty="0" err="1"/>
              <a:t>cca</a:t>
            </a:r>
            <a:r>
              <a:rPr lang="ro-RO" dirty="0"/>
              <a:t> 40 D) separă aerul de un mediu transparent de indice de refracţie 1,336. Centrul optic este centrul de curbură al dioptrului. Distanţa dintre centrul optic şi retină este de cca. 15</a:t>
            </a:r>
            <a:r>
              <a:rPr lang="en-US" dirty="0"/>
              <a:t> </a:t>
            </a:r>
            <a:r>
              <a:rPr lang="ro-RO" dirty="0"/>
              <a:t>mm. Retina se află în planul focal.</a:t>
            </a:r>
          </a:p>
          <a:p>
            <a:endParaRPr lang="ro-RO" dirty="0"/>
          </a:p>
        </p:txBody>
      </p:sp>
    </p:spTree>
    <p:extLst>
      <p:ext uri="{BB962C8B-B14F-4D97-AF65-F5344CB8AC3E}">
        <p14:creationId xmlns:p14="http://schemas.microsoft.com/office/powerpoint/2010/main" val="301568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6B899B-74E2-692B-4A2E-FD586CF71DB9}"/>
              </a:ext>
            </a:extLst>
          </p:cNvPr>
          <p:cNvSpPr>
            <a:spLocks noGrp="1"/>
          </p:cNvSpPr>
          <p:nvPr>
            <p:ph idx="1"/>
          </p:nvPr>
        </p:nvSpPr>
        <p:spPr>
          <a:xfrm>
            <a:off x="838200" y="422030"/>
            <a:ext cx="10515600" cy="6025661"/>
          </a:xfrm>
        </p:spPr>
        <p:txBody>
          <a:bodyPr>
            <a:normAutofit fontScale="85000" lnSpcReduction="10000"/>
          </a:bodyPr>
          <a:lstStyle/>
          <a:p>
            <a:pPr marL="0" lvl="0" indent="0" algn="just">
              <a:buSzPts val="1200"/>
              <a:buNone/>
              <a:tabLst>
                <a:tab pos="713105" algn="l"/>
              </a:tabLst>
            </a:pPr>
            <a:r>
              <a:rPr lang="en-US" dirty="0">
                <a:latin typeface="Times New Roman" panose="02020603050405020304" pitchFamily="18" charset="0"/>
                <a:ea typeface="Times New Roman" panose="02020603050405020304" pitchFamily="18" charset="0"/>
              </a:rPr>
              <a:t>b) </a:t>
            </a:r>
            <a:r>
              <a:rPr lang="ro-RO" dirty="0">
                <a:latin typeface="Times New Roman" panose="02020603050405020304" pitchFamily="18" charset="0"/>
                <a:ea typeface="Times New Roman" panose="02020603050405020304" pitchFamily="18" charset="0"/>
              </a:rPr>
              <a:t>Ochiul</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considerat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sistem</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optic</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centrat</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alcătuit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următoarele</a:t>
            </a:r>
            <a:r>
              <a:rPr lang="ro-RO" spc="-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elemente:</a:t>
            </a:r>
            <a:endParaRPr lang="ro-RO"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Char char="-"/>
              <a:tabLst>
                <a:tab pos="191135" algn="l"/>
              </a:tabLst>
            </a:pPr>
            <a:r>
              <a:rPr lang="ro-RO" b="1" dirty="0">
                <a:latin typeface="Times New Roman" panose="02020603050405020304" pitchFamily="18" charset="0"/>
                <a:ea typeface="Times New Roman" panose="02020603050405020304" pitchFamily="18" charset="0"/>
              </a:rPr>
              <a:t>corneea</a:t>
            </a:r>
            <a:r>
              <a:rPr lang="ro-RO" dirty="0">
                <a:latin typeface="Times New Roman" panose="02020603050405020304" pitchFamily="18" charset="0"/>
                <a:ea typeface="Times New Roman" panose="02020603050405020304" pitchFamily="18" charset="0"/>
              </a:rPr>
              <a:t>,</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indice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refracţie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1,372,</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separată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aer</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printr-un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dioptru</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anterior</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convex</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a:t>
            </a:r>
            <a:r>
              <a:rPr lang="ro-RO" spc="-5" dirty="0">
                <a:latin typeface="Times New Roman" panose="02020603050405020304" pitchFamily="18" charset="0"/>
                <a:ea typeface="Times New Roman" panose="02020603050405020304" pitchFamily="18" charset="0"/>
              </a:rPr>
              <a:t> </a:t>
            </a:r>
            <a:r>
              <a:rPr lang="ro-RO" spc="-25" dirty="0">
                <a:latin typeface="Times New Roman" panose="02020603050405020304" pitchFamily="18" charset="0"/>
                <a:ea typeface="Times New Roman" panose="02020603050405020304" pitchFamily="18" charset="0"/>
              </a:rPr>
              <a:t>de</a:t>
            </a:r>
            <a:endParaRPr lang="ro-RO" dirty="0">
              <a:latin typeface="Times New Roman" panose="02020603050405020304" pitchFamily="18" charset="0"/>
              <a:ea typeface="Times New Roman" panose="02020603050405020304" pitchFamily="18" charset="0"/>
            </a:endParaRPr>
          </a:p>
          <a:p>
            <a:pPr marL="342900" lvl="0" indent="-342900">
              <a:buSzPts val="1200"/>
              <a:buFont typeface="Times New Roman" panose="02020603050405020304" pitchFamily="18" charset="0"/>
              <a:buChar char="-"/>
              <a:tabLst>
                <a:tab pos="191770" algn="l"/>
              </a:tabLst>
            </a:pPr>
            <a:r>
              <a:rPr lang="ro-RO" b="1" dirty="0">
                <a:latin typeface="Times New Roman" panose="02020603050405020304" pitchFamily="18" charset="0"/>
                <a:ea typeface="Times New Roman" panose="02020603050405020304" pitchFamily="18" charset="0"/>
              </a:rPr>
              <a:t>umoarea</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apoasă</a:t>
            </a:r>
            <a:r>
              <a:rPr lang="ro-RO" dirty="0">
                <a:latin typeface="Times New Roman" panose="02020603050405020304" pitchFamily="18" charset="0"/>
                <a:ea typeface="Times New Roman" panose="02020603050405020304" pitchFamily="18" charset="0"/>
              </a:rPr>
              <a:t>,</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1,336,</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printr-un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dioptru</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posterior</a:t>
            </a:r>
            <a:r>
              <a:rPr lang="ro-RO" spc="-10" dirty="0">
                <a:latin typeface="Times New Roman" panose="02020603050405020304" pitchFamily="18" charset="0"/>
                <a:ea typeface="Times New Roman" panose="02020603050405020304" pitchFamily="18" charset="0"/>
              </a:rPr>
              <a:t> concav</a:t>
            </a:r>
            <a:endParaRPr lang="ro-RO" dirty="0">
              <a:latin typeface="Times New Roman" panose="02020603050405020304" pitchFamily="18" charset="0"/>
              <a:ea typeface="Times New Roman" panose="02020603050405020304" pitchFamily="18" charset="0"/>
            </a:endParaRPr>
          </a:p>
          <a:p>
            <a:pPr marL="342900" marR="6985" lvl="0" indent="-342900">
              <a:buSzPts val="1200"/>
              <a:buFont typeface="Times New Roman" panose="02020603050405020304" pitchFamily="18" charset="0"/>
              <a:buChar char="-"/>
              <a:tabLst>
                <a:tab pos="220345" algn="l"/>
              </a:tabLst>
            </a:pPr>
            <a:r>
              <a:rPr lang="ro-RO" b="1" dirty="0">
                <a:latin typeface="Times New Roman" panose="02020603050405020304" pitchFamily="18" charset="0"/>
                <a:ea typeface="Times New Roman" panose="02020603050405020304" pitchFamily="18" charset="0"/>
              </a:rPr>
              <a:t>cristalinul, n </a:t>
            </a:r>
            <a:r>
              <a:rPr lang="ro-RO" dirty="0">
                <a:latin typeface="Times New Roman" panose="02020603050405020304" pitchFamily="18" charset="0"/>
                <a:ea typeface="Times New Roman" panose="02020603050405020304" pitchFamily="18" charset="0"/>
              </a:rPr>
              <a:t>= 1,413 (1,375-1,473) este separat de umoarea apoasă printr-un dioptru anterior convex şi de</a:t>
            </a:r>
          </a:p>
          <a:p>
            <a:pPr marL="342900" lvl="0" indent="-342900">
              <a:buSzPts val="1200"/>
              <a:buFont typeface="Times New Roman" panose="02020603050405020304" pitchFamily="18" charset="0"/>
              <a:buChar char="-"/>
              <a:tabLst>
                <a:tab pos="208915" algn="l"/>
              </a:tabLst>
            </a:pPr>
            <a:r>
              <a:rPr lang="ro-RO" b="1" dirty="0">
                <a:latin typeface="Times New Roman" panose="02020603050405020304" pitchFamily="18" charset="0"/>
                <a:ea typeface="Times New Roman" panose="02020603050405020304" pitchFamily="18" charset="0"/>
              </a:rPr>
              <a:t>umoarea</a:t>
            </a:r>
            <a:r>
              <a:rPr lang="ro-RO" b="1" spc="-20"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vitroasă</a:t>
            </a:r>
            <a:r>
              <a:rPr lang="ro-RO" b="1"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1,336),</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printr-un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dioptru</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posterior</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tot</a:t>
            </a:r>
            <a:r>
              <a:rPr lang="ro-RO" spc="-1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convex.</a:t>
            </a:r>
            <a:endParaRPr lang="ro-RO" dirty="0">
              <a:latin typeface="Times New Roman" panose="02020603050405020304" pitchFamily="18" charset="0"/>
              <a:ea typeface="Times New Roman" panose="02020603050405020304" pitchFamily="18" charset="0"/>
            </a:endParaRPr>
          </a:p>
          <a:p>
            <a:pPr marL="103505" marR="6350" indent="457200" algn="just">
              <a:buNone/>
            </a:pPr>
            <a:r>
              <a:rPr lang="ro-RO" b="1" dirty="0">
                <a:latin typeface="Times New Roman" panose="02020603050405020304" pitchFamily="18" charset="0"/>
                <a:ea typeface="Times New Roman" panose="02020603050405020304" pitchFamily="18" charset="0"/>
              </a:rPr>
              <a:t>Corneea, </a:t>
            </a:r>
            <a:r>
              <a:rPr lang="ro-RO" dirty="0">
                <a:latin typeface="Times New Roman" panose="02020603050405020304" pitchFamily="18" charset="0"/>
                <a:ea typeface="Times New Roman" panose="02020603050405020304" pitchFamily="18" charset="0"/>
              </a:rPr>
              <a:t>un ţesut avascular şi transparent, a cărui grosime variază între 0,5 mm (la centru) şi 1,2 mm (la periferie), este mediul cel mai refringent, 40-43 D. Are cea mai mare contribuţie la convergenţa totală de cca. 60 D. </a:t>
            </a:r>
            <a:endParaRPr lang="en-US" dirty="0">
              <a:latin typeface="Times New Roman" panose="02020603050405020304" pitchFamily="18" charset="0"/>
              <a:ea typeface="Times New Roman" panose="02020603050405020304" pitchFamily="18" charset="0"/>
            </a:endParaRPr>
          </a:p>
          <a:p>
            <a:pPr marL="103505" marR="6350" indent="457200" algn="just">
              <a:buNone/>
            </a:pPr>
            <a:r>
              <a:rPr lang="ro-RO" b="1" dirty="0">
                <a:latin typeface="Times New Roman" panose="02020603050405020304" pitchFamily="18" charset="0"/>
                <a:ea typeface="Times New Roman" panose="02020603050405020304" pitchFamily="18" charset="0"/>
              </a:rPr>
              <a:t>Cristalinul</a:t>
            </a:r>
            <a:r>
              <a:rPr lang="ro-RO" dirty="0">
                <a:latin typeface="Times New Roman" panose="02020603050405020304" pitchFamily="18" charset="0"/>
                <a:ea typeface="Times New Roman" panose="02020603050405020304" pitchFamily="18" charset="0"/>
              </a:rPr>
              <a:t> contribuie cu restul de 17-20 D. Convergenţa cristalinului este mai mică decât a corneei deoarece acesta este mărginit de medii</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 indici de refracţie apropiaţi, în timp ce corneea se află în contact cu aerul care are indicele de refracţie mult mai mic decât cel al acesteia. În plus, corneea este mai bombată decât cristalinul, iar convergenţa unei lentile depinde, pe lângă indicele de refracţie relativ, de raza de curbură a acesteia (cu cât lentila tinde să fie mai plată, respectiv raza de curbură a lentilei creşte, cu atât convergenţa sa scade şi invers).</a:t>
            </a:r>
          </a:p>
          <a:p>
            <a:endParaRPr lang="ro-RO" dirty="0"/>
          </a:p>
        </p:txBody>
      </p:sp>
    </p:spTree>
    <p:extLst>
      <p:ext uri="{BB962C8B-B14F-4D97-AF65-F5344CB8AC3E}">
        <p14:creationId xmlns:p14="http://schemas.microsoft.com/office/powerpoint/2010/main" val="100148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0EA590-2464-88B8-6EAF-991AE26AFF9E}"/>
              </a:ext>
            </a:extLst>
          </p:cNvPr>
          <p:cNvSpPr>
            <a:spLocks noGrp="1"/>
          </p:cNvSpPr>
          <p:nvPr>
            <p:ph idx="1"/>
          </p:nvPr>
        </p:nvSpPr>
        <p:spPr>
          <a:xfrm>
            <a:off x="838200" y="457200"/>
            <a:ext cx="10515600" cy="6126480"/>
          </a:xfrm>
        </p:spPr>
        <p:txBody>
          <a:bodyPr>
            <a:normAutofit lnSpcReduction="10000"/>
          </a:bodyPr>
          <a:lstStyle/>
          <a:p>
            <a:pPr marL="102870" marR="6350" indent="457200" algn="just">
              <a:buNone/>
            </a:pPr>
            <a:r>
              <a:rPr lang="ro-RO" b="1" dirty="0">
                <a:latin typeface="Times New Roman" panose="02020603050405020304" pitchFamily="18" charset="0"/>
                <a:ea typeface="Times New Roman" panose="02020603050405020304" pitchFamily="18" charset="0"/>
              </a:rPr>
              <a:t>Cristalinul</a:t>
            </a:r>
            <a:r>
              <a:rPr lang="ro-RO" dirty="0">
                <a:latin typeface="Times New Roman" panose="02020603050405020304" pitchFamily="18" charset="0"/>
                <a:ea typeface="Times New Roman" panose="02020603050405020304" pitchFamily="18" charset="0"/>
              </a:rPr>
              <a:t> este o lentilă biconvexă cu R</a:t>
            </a:r>
            <a:r>
              <a:rPr lang="ro-RO" baseline="-25000" dirty="0">
                <a:latin typeface="Times New Roman" panose="02020603050405020304" pitchFamily="18" charset="0"/>
                <a:ea typeface="Times New Roman" panose="02020603050405020304" pitchFamily="18" charset="0"/>
              </a:rPr>
              <a:t>1</a:t>
            </a:r>
            <a:r>
              <a:rPr lang="ro-RO" dirty="0">
                <a:latin typeface="Times New Roman" panose="02020603050405020304" pitchFamily="18" charset="0"/>
                <a:ea typeface="Times New Roman" panose="02020603050405020304" pitchFamily="18" charset="0"/>
              </a:rPr>
              <a:t> = 10 mm şi R</a:t>
            </a:r>
            <a:r>
              <a:rPr lang="ro-RO" baseline="-25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 6 mm (în stare neacomodată) şi este compus din apă şi proteine transparente (care nu absorb lumina vizibilă). Proteinele sunt dispuse ordonat, în cca. 20000 de straturi subţiri, concentrice, al căror indice de refracţie creşte dinspre periferie spre centru. Această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structură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permite trecerea luminii cu pierderi minime, ceea ce</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determină</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aspectul</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transparent</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cristalinului.</a:t>
            </a:r>
            <a:r>
              <a:rPr lang="ro-RO" spc="-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plus,</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cristalinul</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corneea)</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acţionează</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 un filtru care absoarbe o parte din radiaţiile electromagnetice cu lungimi de undă mici (ultraviolete, </a:t>
            </a:r>
            <a:r>
              <a:rPr lang="ro-RO" i="1" dirty="0">
                <a:latin typeface="Times New Roman" panose="02020603050405020304" pitchFamily="18" charset="0"/>
                <a:ea typeface="Times New Roman" panose="02020603050405020304" pitchFamily="18" charset="0"/>
              </a:rPr>
              <a:t>X</a:t>
            </a:r>
            <a:r>
              <a:rPr lang="ro-RO" dirty="0">
                <a:latin typeface="Times New Roman" panose="02020603050405020304" pitchFamily="18" charset="0"/>
                <a:ea typeface="Times New Roman" panose="02020603050405020304" pitchFamily="18" charset="0"/>
              </a:rPr>
              <a:t>, γ), având rol în protecţia retinei. Convergenţa cristalinului este variabilă datorită modificării curburii în cursul procesului de acomodare. Prin convergenţa sa variabilă cristalinul realizează un reglaj fin al focalizării razelor de lumină pe retină. </a:t>
            </a:r>
            <a:endParaRPr lang="en-US" dirty="0">
              <a:latin typeface="Times New Roman" panose="02020603050405020304" pitchFamily="18" charset="0"/>
              <a:ea typeface="Times New Roman" panose="02020603050405020304" pitchFamily="18" charset="0"/>
            </a:endParaRPr>
          </a:p>
          <a:p>
            <a:pPr marL="102870" marR="6350" indent="457200" algn="just">
              <a:buNone/>
            </a:pPr>
            <a:r>
              <a:rPr lang="ro-RO" dirty="0">
                <a:latin typeface="Times New Roman" panose="02020603050405020304" pitchFamily="18" charset="0"/>
                <a:ea typeface="Times New Roman" panose="02020603050405020304" pitchFamily="18" charset="0"/>
              </a:rPr>
              <a:t>Ochiul fără cristalin se numeşte ochi </a:t>
            </a:r>
            <a:r>
              <a:rPr lang="ro-RO" i="1" dirty="0">
                <a:latin typeface="Times New Roman" panose="02020603050405020304" pitchFamily="18" charset="0"/>
                <a:ea typeface="Times New Roman" panose="02020603050405020304" pitchFamily="18" charset="0"/>
              </a:rPr>
              <a:t>afac</a:t>
            </a:r>
            <a:r>
              <a:rPr lang="ro-RO" dirty="0">
                <a:latin typeface="Times New Roman" panose="02020603050405020304" pitchFamily="18" charset="0"/>
                <a:ea typeface="Times New Roman" panose="02020603050405020304" pitchFamily="18" charset="0"/>
              </a:rPr>
              <a:t>. Atunci când cristalinul este afectat de opacităţi apare </a:t>
            </a:r>
            <a:r>
              <a:rPr lang="ro-RO" i="1" dirty="0">
                <a:latin typeface="Times New Roman" panose="02020603050405020304" pitchFamily="18" charset="0"/>
                <a:ea typeface="Times New Roman" panose="02020603050405020304" pitchFamily="18" charset="0"/>
              </a:rPr>
              <a:t>cataracta</a:t>
            </a:r>
            <a:r>
              <a:rPr lang="ro-RO" dirty="0">
                <a:latin typeface="Times New Roman" panose="02020603050405020304" pitchFamily="18" charset="0"/>
                <a:ea typeface="Times New Roman" panose="02020603050405020304" pitchFamily="18" charset="0"/>
              </a:rPr>
              <a:t>.</a:t>
            </a:r>
          </a:p>
          <a:p>
            <a:pPr marL="560705" algn="just">
              <a:buNone/>
            </a:pPr>
            <a:r>
              <a:rPr lang="ro-RO" b="1" dirty="0">
                <a:latin typeface="Times New Roman" panose="02020603050405020304" pitchFamily="18" charset="0"/>
                <a:ea typeface="Times New Roman" panose="02020603050405020304" pitchFamily="18" charset="0"/>
              </a:rPr>
              <a:t>Umoarea</a:t>
            </a:r>
            <a:r>
              <a:rPr lang="ro-RO" b="1" spc="-5" dirty="0">
                <a:latin typeface="Times New Roman" panose="02020603050405020304" pitchFamily="18" charset="0"/>
                <a:ea typeface="Times New Roman" panose="02020603050405020304" pitchFamily="18" charset="0"/>
              </a:rPr>
              <a:t> </a:t>
            </a:r>
            <a:r>
              <a:rPr lang="ro-RO" b="1" dirty="0">
                <a:latin typeface="Times New Roman" panose="02020603050405020304" pitchFamily="18" charset="0"/>
                <a:ea typeface="Times New Roman" panose="02020603050405020304" pitchFamily="18" charset="0"/>
              </a:rPr>
              <a:t>vitroasă</a:t>
            </a:r>
            <a:r>
              <a:rPr lang="ro-RO" b="1"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conferă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tensiune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globului</a:t>
            </a:r>
            <a:r>
              <a:rPr lang="ro-RO" spc="-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ocular.</a:t>
            </a:r>
            <a:endParaRPr lang="ro-RO" dirty="0">
              <a:latin typeface="Times New Roman" panose="02020603050405020304" pitchFamily="18" charset="0"/>
              <a:ea typeface="Times New Roman" panose="02020603050405020304" pitchFamily="18" charset="0"/>
            </a:endParaRPr>
          </a:p>
          <a:p>
            <a:endParaRPr lang="ro-RO" dirty="0"/>
          </a:p>
        </p:txBody>
      </p:sp>
    </p:spTree>
    <p:extLst>
      <p:ext uri="{BB962C8B-B14F-4D97-AF65-F5344CB8AC3E}">
        <p14:creationId xmlns:p14="http://schemas.microsoft.com/office/powerpoint/2010/main" val="787499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ACD7-31D5-32C3-3A4A-55D6EDF84B0D}"/>
              </a:ext>
            </a:extLst>
          </p:cNvPr>
          <p:cNvSpPr>
            <a:spLocks noGrp="1"/>
          </p:cNvSpPr>
          <p:nvPr>
            <p:ph type="title"/>
          </p:nvPr>
        </p:nvSpPr>
        <p:spPr/>
        <p:txBody>
          <a:bodyPr/>
          <a:lstStyle/>
          <a:p>
            <a:r>
              <a:rPr lang="ro-MD" dirty="0"/>
              <a:t>Optical properties of eye. Modelul Gullstrand</a:t>
            </a:r>
            <a:endParaRPr lang="ro-RO" dirty="0"/>
          </a:p>
        </p:txBody>
      </p:sp>
      <p:sp>
        <p:nvSpPr>
          <p:cNvPr id="3" name="Content Placeholder 2">
            <a:extLst>
              <a:ext uri="{FF2B5EF4-FFF2-40B4-BE49-F238E27FC236}">
                <a16:creationId xmlns:a16="http://schemas.microsoft.com/office/drawing/2014/main" id="{61026C44-586C-5ABB-5130-E0CA9E8A618B}"/>
              </a:ext>
            </a:extLst>
          </p:cNvPr>
          <p:cNvSpPr>
            <a:spLocks noGrp="1"/>
          </p:cNvSpPr>
          <p:nvPr>
            <p:ph idx="1"/>
          </p:nvPr>
        </p:nvSpPr>
        <p:spPr/>
        <p:txBody>
          <a:bodyPr/>
          <a:lstStyle/>
          <a:p>
            <a:r>
              <a:rPr lang="ro-RO" b="1" dirty="0"/>
              <a:t>Ochiul este aproximat ca un sistem optic centrat cu capacitate de focalizare automată, </a:t>
            </a:r>
            <a:r>
              <a:rPr lang="ro-RO" dirty="0"/>
              <a:t>însă acest model nu ia în considerare anumite diferențe de curbură a suprafeței frontale și posterioare a corneei, precum și diferențele de indici de refracție ai nucleului și periferiei cristalinului.</a:t>
            </a:r>
          </a:p>
        </p:txBody>
      </p:sp>
    </p:spTree>
    <p:extLst>
      <p:ext uri="{BB962C8B-B14F-4D97-AF65-F5344CB8AC3E}">
        <p14:creationId xmlns:p14="http://schemas.microsoft.com/office/powerpoint/2010/main" val="2804185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8884-25EC-8F4D-5DEB-22714E571A5D}"/>
              </a:ext>
            </a:extLst>
          </p:cNvPr>
          <p:cNvSpPr>
            <a:spLocks noGrp="1"/>
          </p:cNvSpPr>
          <p:nvPr>
            <p:ph type="title"/>
          </p:nvPr>
        </p:nvSpPr>
        <p:spPr/>
        <p:txBody>
          <a:bodyPr/>
          <a:lstStyle/>
          <a:p>
            <a:r>
              <a:rPr lang="en-US" dirty="0" err="1"/>
              <a:t>Adaptarea</a:t>
            </a:r>
            <a:r>
              <a:rPr lang="en-US" dirty="0"/>
              <a:t> la </a:t>
            </a:r>
            <a:r>
              <a:rPr lang="en-US" dirty="0" err="1"/>
              <a:t>lumin</a:t>
            </a:r>
            <a:r>
              <a:rPr lang="ro-MD" dirty="0"/>
              <a:t>ă</a:t>
            </a:r>
            <a:endParaRPr lang="ro-RO" dirty="0"/>
          </a:p>
        </p:txBody>
      </p:sp>
      <p:sp>
        <p:nvSpPr>
          <p:cNvPr id="3" name="Content Placeholder 2">
            <a:extLst>
              <a:ext uri="{FF2B5EF4-FFF2-40B4-BE49-F238E27FC236}">
                <a16:creationId xmlns:a16="http://schemas.microsoft.com/office/drawing/2014/main" id="{9BD58429-B007-6E5F-D83D-A190E01E118E}"/>
              </a:ext>
            </a:extLst>
          </p:cNvPr>
          <p:cNvSpPr>
            <a:spLocks noGrp="1"/>
          </p:cNvSpPr>
          <p:nvPr>
            <p:ph idx="1"/>
          </p:nvPr>
        </p:nvSpPr>
        <p:spPr/>
        <p:txBody>
          <a:bodyPr/>
          <a:lstStyle/>
          <a:p>
            <a:pPr marL="103505" marR="6985" indent="457200" algn="just">
              <a:spcBef>
                <a:spcPts val="590"/>
              </a:spcBef>
              <a:buNone/>
            </a:pPr>
            <a:r>
              <a:rPr lang="ro-RO" b="1" dirty="0">
                <a:latin typeface="Times New Roman" panose="02020603050405020304" pitchFamily="18" charset="0"/>
                <a:ea typeface="Times New Roman" panose="02020603050405020304" pitchFamily="18" charset="0"/>
              </a:rPr>
              <a:t>Irisul</a:t>
            </a:r>
            <a:r>
              <a:rPr lang="ro-RO" dirty="0">
                <a:latin typeface="Times New Roman" panose="02020603050405020304" pitchFamily="18" charset="0"/>
                <a:ea typeface="Times New Roman" panose="02020603050405020304" pitchFamily="18" charset="0"/>
              </a:rPr>
              <a:t> reprezintă o diafragmă care limitează fluxul luminos ce cade pe retină şi care micşorează</a:t>
            </a:r>
            <a:r>
              <a:rPr lang="ro-RO" spc="17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aberaţiile</a:t>
            </a:r>
            <a:r>
              <a:rPr lang="ro-RO" spc="18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cromatice</a:t>
            </a:r>
            <a:r>
              <a:rPr lang="ro-RO" spc="18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a:t>
            </a:r>
            <a:r>
              <a:rPr lang="ro-RO" spc="18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8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sfericitate</a:t>
            </a:r>
            <a:r>
              <a:rPr lang="ro-RO" spc="18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produse</a:t>
            </a:r>
            <a:r>
              <a:rPr lang="ro-RO" spc="18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7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lentilele</a:t>
            </a:r>
            <a:r>
              <a:rPr lang="ro-RO" spc="18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ochiului.</a:t>
            </a:r>
          </a:p>
          <a:p>
            <a:pPr marL="103505" marR="6985" indent="457200" algn="just">
              <a:spcBef>
                <a:spcPts val="590"/>
              </a:spcBef>
              <a:buNone/>
            </a:pPr>
            <a:endParaRPr lang="ro-RO" spc="-20" dirty="0">
              <a:latin typeface="Times New Roman" panose="02020603050405020304" pitchFamily="18" charset="0"/>
              <a:ea typeface="Times New Roman" panose="02020603050405020304" pitchFamily="18" charset="0"/>
            </a:endParaRPr>
          </a:p>
          <a:p>
            <a:pPr marL="103505" marR="6985" indent="457200" algn="just">
              <a:spcBef>
                <a:spcPts val="590"/>
              </a:spcBef>
              <a:buNone/>
            </a:pPr>
            <a:r>
              <a:rPr lang="ro-RO" spc="-20" dirty="0">
                <a:latin typeface="Times New Roman" panose="02020603050405020304" pitchFamily="18" charset="0"/>
                <a:ea typeface="Times New Roman" panose="02020603050405020304" pitchFamily="18" charset="0"/>
              </a:rPr>
              <a:t>Când </a:t>
            </a:r>
            <a:r>
              <a:rPr lang="ro-RO" dirty="0">
                <a:latin typeface="Times New Roman" panose="02020603050405020304" pitchFamily="18" charset="0"/>
                <a:ea typeface="Times New Roman" panose="02020603050405020304" pitchFamily="18" charset="0"/>
              </a:rPr>
              <a:t>luminozitatea este slabă, fibrele radiale ale irisului se contractă (midriază), diametrul pupilei creşte. </a:t>
            </a:r>
          </a:p>
          <a:p>
            <a:pPr marL="103505" marR="6985" indent="457200" algn="just">
              <a:spcBef>
                <a:spcPts val="590"/>
              </a:spcBef>
              <a:buNone/>
            </a:pPr>
            <a:r>
              <a:rPr lang="ro-RO" dirty="0">
                <a:latin typeface="Times New Roman" panose="02020603050405020304" pitchFamily="18" charset="0"/>
                <a:ea typeface="Times New Roman" panose="02020603050405020304" pitchFamily="18" charset="0"/>
              </a:rPr>
              <a:t>La</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iluminare excesivă, fibrele circulare ale irisului micşorează pupila (mioză). Acest fenomen se numeşte adaptare la lumină.</a:t>
            </a:r>
            <a:endParaRPr lang="ro-RO" dirty="0"/>
          </a:p>
        </p:txBody>
      </p:sp>
    </p:spTree>
    <p:extLst>
      <p:ext uri="{BB962C8B-B14F-4D97-AF65-F5344CB8AC3E}">
        <p14:creationId xmlns:p14="http://schemas.microsoft.com/office/powerpoint/2010/main" val="68535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FE21-2B89-D85A-5FB5-0EEF351DCE65}"/>
              </a:ext>
            </a:extLst>
          </p:cNvPr>
          <p:cNvSpPr>
            <a:spLocks noGrp="1"/>
          </p:cNvSpPr>
          <p:nvPr>
            <p:ph type="title"/>
          </p:nvPr>
        </p:nvSpPr>
        <p:spPr>
          <a:xfrm>
            <a:off x="838200" y="365126"/>
            <a:ext cx="10515600" cy="531346"/>
          </a:xfrm>
        </p:spPr>
        <p:txBody>
          <a:bodyPr>
            <a:normAutofit fontScale="90000"/>
          </a:bodyPr>
          <a:lstStyle/>
          <a:p>
            <a:r>
              <a:rPr lang="ro-MD" dirty="0"/>
              <a:t>Acomodarea</a:t>
            </a:r>
            <a:endParaRPr lang="ro-RO" dirty="0"/>
          </a:p>
        </p:txBody>
      </p:sp>
      <p:sp>
        <p:nvSpPr>
          <p:cNvPr id="3" name="Content Placeholder 2">
            <a:extLst>
              <a:ext uri="{FF2B5EF4-FFF2-40B4-BE49-F238E27FC236}">
                <a16:creationId xmlns:a16="http://schemas.microsoft.com/office/drawing/2014/main" id="{D1786B5E-F570-6990-4959-A7CB6AFA0971}"/>
              </a:ext>
            </a:extLst>
          </p:cNvPr>
          <p:cNvSpPr>
            <a:spLocks noGrp="1"/>
          </p:cNvSpPr>
          <p:nvPr>
            <p:ph idx="1"/>
          </p:nvPr>
        </p:nvSpPr>
        <p:spPr>
          <a:xfrm>
            <a:off x="838200" y="896472"/>
            <a:ext cx="10515600" cy="5280491"/>
          </a:xfrm>
        </p:spPr>
        <p:txBody>
          <a:bodyPr>
            <a:normAutofit fontScale="55000" lnSpcReduction="20000"/>
          </a:bodyPr>
          <a:lstStyle/>
          <a:p>
            <a:pPr algn="just"/>
            <a:r>
              <a:rPr lang="ro-RO" b="1" dirty="0"/>
              <a:t>Acomodarea</a:t>
            </a:r>
            <a:r>
              <a:rPr lang="ro-RO" dirty="0"/>
              <a:t> este capacitatea cristalinului de a-și modifica puterea dioptrică în funcție de distanța față de obiectul observat.Acomodarea – permisă de creșterea curburii peretelui exterior al cristalinului</a:t>
            </a:r>
          </a:p>
          <a:p>
            <a:pPr marL="0" indent="0" algn="just">
              <a:buNone/>
            </a:pPr>
            <a:r>
              <a:rPr lang="ro-RO" b="1" dirty="0"/>
              <a:t>Procesul de acomodare este susținut de:</a:t>
            </a:r>
          </a:p>
          <a:p>
            <a:pPr algn="just"/>
            <a:r>
              <a:rPr lang="ro-RO" dirty="0"/>
              <a:t>elasticitatea cristalinului;</a:t>
            </a:r>
          </a:p>
          <a:p>
            <a:pPr algn="just"/>
            <a:r>
              <a:rPr lang="ro-RO" dirty="0"/>
              <a:t>aparatul suspensor al cristalinului;</a:t>
            </a:r>
          </a:p>
          <a:p>
            <a:pPr algn="just"/>
            <a:r>
              <a:rPr lang="ro-RO" dirty="0"/>
              <a:t>mușchiul ciliar – reprezintă organul activ al acomodării;</a:t>
            </a:r>
          </a:p>
          <a:p>
            <a:pPr marL="0" indent="0" algn="just">
              <a:buNone/>
            </a:pPr>
            <a:r>
              <a:rPr lang="ro-RO" b="1" dirty="0"/>
              <a:t>Atunci când ochiul privește la o distanță mai mare de 6 m:</a:t>
            </a:r>
          </a:p>
          <a:p>
            <a:pPr algn="just"/>
            <a:r>
              <a:rPr lang="ro-RO" dirty="0"/>
              <a:t>mușchiul ciliar este relaxat;</a:t>
            </a:r>
          </a:p>
          <a:p>
            <a:pPr algn="just"/>
            <a:r>
              <a:rPr lang="ro-RO" dirty="0"/>
              <a:t>ligamentul suspensor este în tensiune;</a:t>
            </a:r>
          </a:p>
          <a:p>
            <a:pPr algn="just"/>
            <a:r>
              <a:rPr lang="ro-RO" dirty="0"/>
              <a:t>cristaloida este pusă în tensiune și comprimă cristalinul;</a:t>
            </a:r>
          </a:p>
          <a:p>
            <a:pPr algn="just"/>
            <a:r>
              <a:rPr lang="ro-RO" dirty="0"/>
              <a:t>astfel, raza de curbură a cristalinului crește;</a:t>
            </a:r>
          </a:p>
          <a:p>
            <a:pPr algn="just"/>
            <a:r>
              <a:rPr lang="ro-RO" dirty="0"/>
              <a:t>puterea de convergență scade la valoarea minimă de 20 de dioptrii.</a:t>
            </a:r>
          </a:p>
          <a:p>
            <a:pPr marL="0" indent="0" algn="just">
              <a:buNone/>
            </a:pPr>
            <a:r>
              <a:rPr lang="ro-RO" b="1" dirty="0"/>
              <a:t>Atunci când ochiul privește la o distanță mai mică de 6 m:</a:t>
            </a:r>
          </a:p>
          <a:p>
            <a:pPr algn="just"/>
            <a:r>
              <a:rPr lang="ro-RO" dirty="0"/>
              <a:t>mușchiul ciliar se contractă;</a:t>
            </a:r>
          </a:p>
          <a:p>
            <a:pPr algn="just"/>
            <a:r>
              <a:rPr lang="ro-RO" dirty="0"/>
              <a:t>fibrele </a:t>
            </a:r>
            <a:r>
              <a:rPr lang="ro-RO" dirty="0" err="1"/>
              <a:t>ligamentare</a:t>
            </a:r>
            <a:r>
              <a:rPr lang="ro-RO" dirty="0"/>
              <a:t> se relaxează;</a:t>
            </a:r>
          </a:p>
          <a:p>
            <a:pPr algn="just"/>
            <a:r>
              <a:rPr lang="ro-RO" dirty="0"/>
              <a:t>tensiunea din cristaloidă scade;</a:t>
            </a:r>
          </a:p>
          <a:p>
            <a:pPr algn="just"/>
            <a:r>
              <a:rPr lang="ro-RO" dirty="0"/>
              <a:t>cristalinul se bombează (datorită elasticității sale);</a:t>
            </a:r>
          </a:p>
          <a:p>
            <a:pPr algn="just"/>
            <a:r>
              <a:rPr lang="ro-RO" dirty="0"/>
              <a:t>puterea de convergență crește la valoarea sa maxim</a:t>
            </a:r>
          </a:p>
        </p:txBody>
      </p:sp>
    </p:spTree>
    <p:extLst>
      <p:ext uri="{BB962C8B-B14F-4D97-AF65-F5344CB8AC3E}">
        <p14:creationId xmlns:p14="http://schemas.microsoft.com/office/powerpoint/2010/main" val="3555703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1EC07-3E7A-E884-70F8-9BCFD2381D2A}"/>
              </a:ext>
            </a:extLst>
          </p:cNvPr>
          <p:cNvSpPr>
            <a:spLocks noGrp="1"/>
          </p:cNvSpPr>
          <p:nvPr>
            <p:ph type="title"/>
          </p:nvPr>
        </p:nvSpPr>
        <p:spPr/>
        <p:txBody>
          <a:bodyPr/>
          <a:lstStyle/>
          <a:p>
            <a:r>
              <a:rPr lang="ro-MD" dirty="0"/>
              <a:t>Acomodarea. COnt</a:t>
            </a:r>
            <a:endParaRPr lang="ro-RO" dirty="0"/>
          </a:p>
        </p:txBody>
      </p:sp>
      <p:sp>
        <p:nvSpPr>
          <p:cNvPr id="3" name="Content Placeholder 2">
            <a:extLst>
              <a:ext uri="{FF2B5EF4-FFF2-40B4-BE49-F238E27FC236}">
                <a16:creationId xmlns:a16="http://schemas.microsoft.com/office/drawing/2014/main" id="{B464D3E7-A532-ABDA-7681-BCDA0C0D6DB7}"/>
              </a:ext>
            </a:extLst>
          </p:cNvPr>
          <p:cNvSpPr>
            <a:spLocks noGrp="1"/>
          </p:cNvSpPr>
          <p:nvPr>
            <p:ph idx="1"/>
          </p:nvPr>
        </p:nvSpPr>
        <p:spPr>
          <a:xfrm>
            <a:off x="838200" y="2506662"/>
            <a:ext cx="10515600" cy="2741199"/>
          </a:xfrm>
        </p:spPr>
        <p:txBody>
          <a:bodyPr>
            <a:normAutofit/>
          </a:bodyPr>
          <a:lstStyle/>
          <a:p>
            <a:r>
              <a:rPr lang="ro-RO" b="1" dirty="0" err="1">
                <a:latin typeface="Times New Roman" panose="02020603050405020304" pitchFamily="18" charset="0"/>
                <a:ea typeface="Times New Roman" panose="02020603050405020304" pitchFamily="18" charset="0"/>
              </a:rPr>
              <a:t>Convergenţa</a:t>
            </a:r>
            <a:r>
              <a:rPr lang="ro-RO" dirty="0">
                <a:latin typeface="Times New Roman" panose="02020603050405020304" pitchFamily="18" charset="0"/>
                <a:ea typeface="Times New Roman" panose="02020603050405020304" pitchFamily="18" charset="0"/>
              </a:rPr>
              <a:t> sa va creşte şi imaginea se formează mai aproape de centrul optic (mai în faţă, deci pe retină). Invers, la contracţia fibrelor radiale, zonula este din nou pusă sub tensiune, cristalinul se subţiază şi îşi micşorează convergenţa. În acest fel se realizează acomodarea care implică un </a:t>
            </a:r>
            <a:r>
              <a:rPr lang="ro-RO" i="1" dirty="0">
                <a:latin typeface="Times New Roman" panose="02020603050405020304" pitchFamily="18" charset="0"/>
                <a:ea typeface="Times New Roman" panose="02020603050405020304" pitchFamily="18" charset="0"/>
              </a:rPr>
              <a:t>cristalin elastic. </a:t>
            </a:r>
          </a:p>
          <a:p>
            <a:r>
              <a:rPr lang="ro-RO" i="1" dirty="0">
                <a:latin typeface="Times New Roman" panose="02020603050405020304" pitchFamily="18" charset="0"/>
                <a:ea typeface="Times New Roman" panose="02020603050405020304" pitchFamily="18" charset="0"/>
              </a:rPr>
              <a:t>C</a:t>
            </a:r>
            <a:r>
              <a:rPr lang="ro-RO" dirty="0">
                <a:latin typeface="Times New Roman" panose="02020603050405020304" pitchFamily="18" charset="0"/>
                <a:ea typeface="Times New Roman" panose="02020603050405020304" pitchFamily="18" charset="0"/>
              </a:rPr>
              <a:t>u înaintarea în vârstă, cristalinul devine mai rigid şi apare presbiopia.</a:t>
            </a:r>
          </a:p>
          <a:p>
            <a:endParaRPr lang="ro-RO" dirty="0"/>
          </a:p>
        </p:txBody>
      </p:sp>
    </p:spTree>
    <p:extLst>
      <p:ext uri="{BB962C8B-B14F-4D97-AF65-F5344CB8AC3E}">
        <p14:creationId xmlns:p14="http://schemas.microsoft.com/office/powerpoint/2010/main" val="2199132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4E6B-B703-33B6-5B17-8F8258F44260}"/>
              </a:ext>
            </a:extLst>
          </p:cNvPr>
          <p:cNvSpPr>
            <a:spLocks noGrp="1"/>
          </p:cNvSpPr>
          <p:nvPr>
            <p:ph type="title"/>
          </p:nvPr>
        </p:nvSpPr>
        <p:spPr>
          <a:xfrm>
            <a:off x="838200" y="365126"/>
            <a:ext cx="10515600" cy="628788"/>
          </a:xfrm>
        </p:spPr>
        <p:txBody>
          <a:bodyPr>
            <a:normAutofit fontScale="90000"/>
          </a:bodyPr>
          <a:lstStyle/>
          <a:p>
            <a:r>
              <a:rPr lang="ro-MD" dirty="0"/>
              <a:t>Acomodare. Cont.</a:t>
            </a:r>
            <a:endParaRPr lang="ro-RO" dirty="0"/>
          </a:p>
        </p:txBody>
      </p:sp>
      <p:sp>
        <p:nvSpPr>
          <p:cNvPr id="3" name="Content Placeholder 2">
            <a:extLst>
              <a:ext uri="{FF2B5EF4-FFF2-40B4-BE49-F238E27FC236}">
                <a16:creationId xmlns:a16="http://schemas.microsoft.com/office/drawing/2014/main" id="{4E33D710-1813-4CAE-E9CB-EB0192FBFF5B}"/>
              </a:ext>
            </a:extLst>
          </p:cNvPr>
          <p:cNvSpPr>
            <a:spLocks noGrp="1"/>
          </p:cNvSpPr>
          <p:nvPr>
            <p:ph idx="1"/>
          </p:nvPr>
        </p:nvSpPr>
        <p:spPr>
          <a:xfrm>
            <a:off x="475129" y="993914"/>
            <a:ext cx="7584142" cy="5685182"/>
          </a:xfrm>
        </p:spPr>
        <p:txBody>
          <a:bodyPr>
            <a:noAutofit/>
          </a:bodyPr>
          <a:lstStyle/>
          <a:p>
            <a:r>
              <a:rPr lang="ro-RO" sz="1800" dirty="0">
                <a:latin typeface="Times New Roman" panose="02020603050405020304" pitchFamily="18" charset="0"/>
                <a:ea typeface="Times New Roman" panose="02020603050405020304" pitchFamily="18" charset="0"/>
              </a:rPr>
              <a:t>În timp, odată cu înaintarea în vârstă, cristalinul se îngroașă, scade elasticitatea și astfel scade puterea de convergență, fenomen denumit prezbiopie (prezbiție).</a:t>
            </a:r>
          </a:p>
          <a:p>
            <a:r>
              <a:rPr lang="ro-RO" sz="1800" dirty="0">
                <a:latin typeface="Times New Roman" panose="02020603050405020304" pitchFamily="18" charset="0"/>
                <a:ea typeface="Times New Roman" panose="02020603050405020304" pitchFamily="18" charset="0"/>
              </a:rPr>
              <a:t>Punct proxim – punctul aflat cel mai aproape de ochi la care vedem clar un obiect cu efort de acomodare maximal.</a:t>
            </a:r>
          </a:p>
          <a:p>
            <a:r>
              <a:rPr lang="ro-RO" sz="1800" dirty="0">
                <a:latin typeface="Times New Roman" panose="02020603050405020304" pitchFamily="18" charset="0"/>
                <a:ea typeface="Times New Roman" panose="02020603050405020304" pitchFamily="18" charset="0"/>
              </a:rPr>
              <a:t>La tineri, valoarea sa este de 25 cm.</a:t>
            </a:r>
          </a:p>
          <a:p>
            <a:r>
              <a:rPr lang="ro-RO" sz="1800" dirty="0">
                <a:latin typeface="Times New Roman" panose="02020603050405020304" pitchFamily="18" charset="0"/>
                <a:ea typeface="Times New Roman" panose="02020603050405020304" pitchFamily="18" charset="0"/>
              </a:rPr>
              <a:t>Punct </a:t>
            </a:r>
            <a:r>
              <a:rPr lang="ro-RO" sz="1800" dirty="0" err="1">
                <a:latin typeface="Times New Roman" panose="02020603050405020304" pitchFamily="18" charset="0"/>
                <a:ea typeface="Times New Roman" panose="02020603050405020304" pitchFamily="18" charset="0"/>
              </a:rPr>
              <a:t>remotum</a:t>
            </a:r>
            <a:r>
              <a:rPr lang="ro-RO" sz="1800" dirty="0">
                <a:latin typeface="Times New Roman" panose="02020603050405020304" pitchFamily="18" charset="0"/>
                <a:ea typeface="Times New Roman" panose="02020603050405020304" pitchFamily="18" charset="0"/>
              </a:rPr>
              <a:t> – punctul aflat cel mai îndepărtat de ochi la care vedem clar un obiect fără un efort de acomodare.</a:t>
            </a:r>
          </a:p>
          <a:p>
            <a:r>
              <a:rPr lang="ro-RO" sz="1800" dirty="0">
                <a:latin typeface="Times New Roman" panose="02020603050405020304" pitchFamily="18" charset="0"/>
                <a:ea typeface="Times New Roman" panose="02020603050405020304" pitchFamily="18" charset="0"/>
              </a:rPr>
              <a:t>La tineri, valoarea sa este de 6 m.</a:t>
            </a:r>
          </a:p>
          <a:p>
            <a:r>
              <a:rPr lang="ro-RO" sz="1800" dirty="0">
                <a:latin typeface="Times New Roman" panose="02020603050405020304" pitchFamily="18" charset="0"/>
                <a:ea typeface="Times New Roman" panose="02020603050405020304" pitchFamily="18" charset="0"/>
              </a:rPr>
              <a:t>Acomodarea reprezintă un ACT reflex.</a:t>
            </a:r>
          </a:p>
          <a:p>
            <a:r>
              <a:rPr lang="ro-RO" sz="1800" dirty="0">
                <a:latin typeface="Times New Roman" panose="02020603050405020304" pitchFamily="18" charset="0"/>
                <a:ea typeface="Times New Roman" panose="02020603050405020304" pitchFamily="18" charset="0"/>
              </a:rPr>
              <a:t>Aceste proces este reglat de către: centrii corticali și </a:t>
            </a:r>
            <a:r>
              <a:rPr lang="ro-RO" sz="1800" dirty="0" err="1">
                <a:latin typeface="Times New Roman" panose="02020603050405020304" pitchFamily="18" charset="0"/>
                <a:ea typeface="Times New Roman" panose="02020603050405020304" pitchFamily="18" charset="0"/>
              </a:rPr>
              <a:t>coliculii</a:t>
            </a:r>
            <a:r>
              <a:rPr lang="ro-RO" sz="1800" dirty="0">
                <a:latin typeface="Times New Roman" panose="02020603050405020304" pitchFamily="18" charset="0"/>
                <a:ea typeface="Times New Roman" panose="02020603050405020304" pitchFamily="18" charset="0"/>
              </a:rPr>
              <a:t> cvadrigemeni superiori, care prin intermediul nucleului vegetativ parasimpatic anexat nervului cranian oculomotor (III) din mezencefal, comandă contracția mușchiului ciliar.</a:t>
            </a:r>
          </a:p>
          <a:p>
            <a:r>
              <a:rPr lang="ro-RO" sz="1800" dirty="0">
                <a:latin typeface="Times New Roman" panose="02020603050405020304" pitchFamily="18" charset="0"/>
                <a:ea typeface="Times New Roman" panose="02020603050405020304" pitchFamily="18" charset="0"/>
              </a:rPr>
              <a:t>Centrii corticali din ariile vizuale primare și secundare sau asociative, participă și ei la reflexul de acomodare vizuală.</a:t>
            </a:r>
          </a:p>
          <a:p>
            <a:r>
              <a:rPr lang="ro-RO" sz="1800" dirty="0">
                <a:latin typeface="Times New Roman" panose="02020603050405020304" pitchFamily="18" charset="0"/>
                <a:ea typeface="Times New Roman" panose="02020603050405020304" pitchFamily="18" charset="0"/>
              </a:rPr>
              <a:t>La răspunsul efector participă și mușchii irisului și mușchii extrinseci ai globului ocular.</a:t>
            </a:r>
          </a:p>
        </p:txBody>
      </p:sp>
      <p:pic>
        <p:nvPicPr>
          <p:cNvPr id="5" name="Picture 4">
            <a:extLst>
              <a:ext uri="{FF2B5EF4-FFF2-40B4-BE49-F238E27FC236}">
                <a16:creationId xmlns:a16="http://schemas.microsoft.com/office/drawing/2014/main" id="{4E67228D-D625-D55C-05B7-9BC4A8F2ECE0}"/>
              </a:ext>
            </a:extLst>
          </p:cNvPr>
          <p:cNvPicPr>
            <a:picLocks noChangeAspect="1"/>
          </p:cNvPicPr>
          <p:nvPr/>
        </p:nvPicPr>
        <p:blipFill>
          <a:blip r:embed="rId2"/>
          <a:stretch>
            <a:fillRect/>
          </a:stretch>
        </p:blipFill>
        <p:spPr>
          <a:xfrm>
            <a:off x="7812157" y="365126"/>
            <a:ext cx="4191752" cy="4873939"/>
          </a:xfrm>
          <a:prstGeom prst="rect">
            <a:avLst/>
          </a:prstGeom>
        </p:spPr>
      </p:pic>
    </p:spTree>
    <p:extLst>
      <p:ext uri="{BB962C8B-B14F-4D97-AF65-F5344CB8AC3E}">
        <p14:creationId xmlns:p14="http://schemas.microsoft.com/office/powerpoint/2010/main" val="815523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7F4D54-0F1D-EED9-00B1-D10D2F68E864}"/>
              </a:ext>
            </a:extLst>
          </p:cNvPr>
          <p:cNvPicPr>
            <a:picLocks noChangeAspect="1"/>
          </p:cNvPicPr>
          <p:nvPr/>
        </p:nvPicPr>
        <p:blipFill>
          <a:blip r:embed="rId2"/>
          <a:stretch>
            <a:fillRect/>
          </a:stretch>
        </p:blipFill>
        <p:spPr>
          <a:xfrm>
            <a:off x="6653288" y="578405"/>
            <a:ext cx="4848902" cy="4906060"/>
          </a:xfrm>
          <a:prstGeom prst="rect">
            <a:avLst/>
          </a:prstGeom>
        </p:spPr>
      </p:pic>
      <p:sp>
        <p:nvSpPr>
          <p:cNvPr id="10" name="TextBox 9">
            <a:extLst>
              <a:ext uri="{FF2B5EF4-FFF2-40B4-BE49-F238E27FC236}">
                <a16:creationId xmlns:a16="http://schemas.microsoft.com/office/drawing/2014/main" id="{C40ED847-399E-DDF9-5101-98E052571763}"/>
              </a:ext>
            </a:extLst>
          </p:cNvPr>
          <p:cNvSpPr txBox="1"/>
          <p:nvPr/>
        </p:nvSpPr>
        <p:spPr>
          <a:xfrm>
            <a:off x="163996" y="243512"/>
            <a:ext cx="6092686" cy="6370975"/>
          </a:xfrm>
          <a:prstGeom prst="rect">
            <a:avLst/>
          </a:prstGeom>
          <a:noFill/>
        </p:spPr>
        <p:txBody>
          <a:bodyPr wrap="square">
            <a:spAutoFit/>
          </a:bodyPr>
          <a:lstStyle/>
          <a:p>
            <a:r>
              <a:rPr lang="en-US" sz="2400" dirty="0" err="1"/>
              <a:t>În</a:t>
            </a:r>
            <a:r>
              <a:rPr lang="en-US" sz="2400" dirty="0"/>
              <a:t> </a:t>
            </a:r>
            <a:r>
              <a:rPr lang="en-US" sz="2400" dirty="0" err="1"/>
              <a:t>funcție</a:t>
            </a:r>
            <a:r>
              <a:rPr lang="en-US" sz="2400" dirty="0"/>
              <a:t> de </a:t>
            </a:r>
            <a:r>
              <a:rPr lang="en-US" sz="2400" dirty="0" err="1"/>
              <a:t>distanța</a:t>
            </a:r>
            <a:r>
              <a:rPr lang="en-US" sz="2400" dirty="0"/>
              <a:t> la care se </a:t>
            </a:r>
            <a:r>
              <a:rPr lang="en-US" sz="2400" dirty="0" err="1"/>
              <a:t>află</a:t>
            </a:r>
            <a:r>
              <a:rPr lang="en-US" sz="2400" dirty="0"/>
              <a:t> retina </a:t>
            </a:r>
            <a:r>
              <a:rPr lang="en-US" sz="2400" dirty="0" err="1"/>
              <a:t>față</a:t>
            </a:r>
            <a:r>
              <a:rPr lang="en-US" sz="2400" dirty="0"/>
              <a:t> de </a:t>
            </a:r>
            <a:r>
              <a:rPr lang="en-US" sz="2400" dirty="0" err="1"/>
              <a:t>centrul</a:t>
            </a:r>
            <a:r>
              <a:rPr lang="en-US" sz="2400" dirty="0"/>
              <a:t> optic, se </a:t>
            </a:r>
            <a:r>
              <a:rPr lang="en-US" sz="2400" dirty="0" err="1"/>
              <a:t>disting</a:t>
            </a:r>
            <a:r>
              <a:rPr lang="en-US" sz="2400" dirty="0"/>
              <a:t>:</a:t>
            </a:r>
          </a:p>
          <a:p>
            <a:endParaRPr lang="en-US" sz="2400" dirty="0"/>
          </a:p>
          <a:p>
            <a:r>
              <a:rPr lang="en-US" sz="2400" b="1" dirty="0" err="1"/>
              <a:t>ochi</a:t>
            </a:r>
            <a:r>
              <a:rPr lang="en-US" sz="2400" b="1" dirty="0"/>
              <a:t> </a:t>
            </a:r>
            <a:r>
              <a:rPr lang="en-US" sz="2400" b="1" dirty="0" err="1"/>
              <a:t>emetrop</a:t>
            </a:r>
            <a:r>
              <a:rPr lang="en-US" sz="2400" b="1" dirty="0"/>
              <a:t> </a:t>
            </a:r>
            <a:r>
              <a:rPr lang="en-US" sz="2400" dirty="0"/>
              <a:t>– retina se </a:t>
            </a:r>
            <a:r>
              <a:rPr lang="en-US" sz="2400" dirty="0" err="1"/>
              <a:t>află</a:t>
            </a:r>
            <a:r>
              <a:rPr lang="en-US" sz="2400" dirty="0"/>
              <a:t> la 17 mm </a:t>
            </a:r>
            <a:r>
              <a:rPr lang="en-US" sz="2400" dirty="0" err="1"/>
              <a:t>în</a:t>
            </a:r>
            <a:r>
              <a:rPr lang="en-US" sz="2400" dirty="0"/>
              <a:t> </a:t>
            </a:r>
            <a:r>
              <a:rPr lang="en-US" sz="2400" dirty="0" err="1"/>
              <a:t>spatele</a:t>
            </a:r>
            <a:r>
              <a:rPr lang="en-US" sz="2400" dirty="0"/>
              <a:t> </a:t>
            </a:r>
            <a:r>
              <a:rPr lang="en-US" sz="2400" dirty="0" err="1"/>
              <a:t>centrului</a:t>
            </a:r>
            <a:r>
              <a:rPr lang="en-US" sz="2400" dirty="0"/>
              <a:t> optic. </a:t>
            </a:r>
            <a:r>
              <a:rPr lang="en-US" sz="2400" dirty="0" err="1"/>
              <a:t>În</a:t>
            </a:r>
            <a:r>
              <a:rPr lang="en-US" sz="2400" dirty="0"/>
              <a:t> </a:t>
            </a:r>
            <a:r>
              <a:rPr lang="en-US" sz="2400" dirty="0" err="1"/>
              <a:t>acest</a:t>
            </a:r>
            <a:r>
              <a:rPr lang="en-US" sz="2400" dirty="0"/>
              <a:t> </a:t>
            </a:r>
            <a:r>
              <a:rPr lang="en-US" sz="2400" dirty="0" err="1"/>
              <a:t>fel</a:t>
            </a:r>
            <a:r>
              <a:rPr lang="en-US" sz="2400" dirty="0"/>
              <a:t> </a:t>
            </a:r>
            <a:r>
              <a:rPr lang="en-US" sz="2400" dirty="0" err="1"/>
              <a:t>imaginea</a:t>
            </a:r>
            <a:r>
              <a:rPr lang="en-US" sz="2400" dirty="0"/>
              <a:t> </a:t>
            </a:r>
            <a:r>
              <a:rPr lang="en-US" sz="2400" dirty="0" err="1"/>
              <a:t>obiectelor</a:t>
            </a:r>
            <a:r>
              <a:rPr lang="en-US" sz="2400" dirty="0"/>
              <a:t> </a:t>
            </a:r>
            <a:r>
              <a:rPr lang="en-US" sz="2400" dirty="0" err="1"/>
              <a:t>plasate</a:t>
            </a:r>
            <a:r>
              <a:rPr lang="en-US" sz="2400" dirty="0"/>
              <a:t> la </a:t>
            </a:r>
            <a:r>
              <a:rPr lang="en-US" sz="2400" dirty="0" err="1"/>
              <a:t>infinit</a:t>
            </a:r>
            <a:r>
              <a:rPr lang="en-US" sz="2400" dirty="0"/>
              <a:t> </a:t>
            </a:r>
            <a:r>
              <a:rPr lang="en-US" sz="2400" dirty="0" err="1"/>
              <a:t>este</a:t>
            </a:r>
            <a:r>
              <a:rPr lang="en-US" sz="2400" dirty="0"/>
              <a:t> </a:t>
            </a:r>
            <a:r>
              <a:rPr lang="en-US" sz="2400" dirty="0" err="1"/>
              <a:t>clară</a:t>
            </a:r>
            <a:r>
              <a:rPr lang="en-US" sz="2400" dirty="0"/>
              <a:t>, </a:t>
            </a:r>
            <a:r>
              <a:rPr lang="en-US" sz="2400" dirty="0" err="1"/>
              <a:t>fără</a:t>
            </a:r>
            <a:r>
              <a:rPr lang="en-US" sz="2400" dirty="0"/>
              <a:t> </a:t>
            </a:r>
            <a:r>
              <a:rPr lang="en-US" sz="2400" dirty="0" err="1"/>
              <a:t>acomodare</a:t>
            </a:r>
            <a:r>
              <a:rPr lang="en-US" sz="2400" dirty="0"/>
              <a:t>.</a:t>
            </a:r>
          </a:p>
          <a:p>
            <a:r>
              <a:rPr lang="en-US" sz="2400" b="1" dirty="0" err="1"/>
              <a:t>ochi</a:t>
            </a:r>
            <a:r>
              <a:rPr lang="en-US" sz="2400" b="1" dirty="0"/>
              <a:t> </a:t>
            </a:r>
            <a:r>
              <a:rPr lang="en-US" sz="2400" b="1" dirty="0" err="1"/>
              <a:t>hipermetrop</a:t>
            </a:r>
            <a:r>
              <a:rPr lang="en-US" sz="2400" b="1" dirty="0"/>
              <a:t> </a:t>
            </a:r>
            <a:r>
              <a:rPr lang="en-US" sz="2400" dirty="0"/>
              <a:t>– retina se </a:t>
            </a:r>
            <a:r>
              <a:rPr lang="en-US" sz="2400" dirty="0" err="1"/>
              <a:t>află</a:t>
            </a:r>
            <a:r>
              <a:rPr lang="en-US" sz="2400" dirty="0"/>
              <a:t> la o </a:t>
            </a:r>
            <a:r>
              <a:rPr lang="en-US" sz="2400" dirty="0" err="1"/>
              <a:t>distanță</a:t>
            </a:r>
            <a:r>
              <a:rPr lang="en-US" sz="2400" dirty="0"/>
              <a:t> </a:t>
            </a:r>
            <a:r>
              <a:rPr lang="en-US" sz="2400" dirty="0" err="1"/>
              <a:t>mai</a:t>
            </a:r>
            <a:r>
              <a:rPr lang="en-US" sz="2400" dirty="0"/>
              <a:t> </a:t>
            </a:r>
            <a:r>
              <a:rPr lang="en-US" sz="2400" dirty="0" err="1"/>
              <a:t>mică</a:t>
            </a:r>
            <a:r>
              <a:rPr lang="en-US" sz="2400" dirty="0"/>
              <a:t> de 17 mm de </a:t>
            </a:r>
            <a:r>
              <a:rPr lang="en-US" sz="2400" dirty="0" err="1"/>
              <a:t>centrul</a:t>
            </a:r>
            <a:r>
              <a:rPr lang="en-US" sz="2400" dirty="0"/>
              <a:t> optic. </a:t>
            </a:r>
            <a:r>
              <a:rPr lang="en-US" sz="2400" dirty="0" err="1"/>
              <a:t>Persoana</a:t>
            </a:r>
            <a:r>
              <a:rPr lang="en-US" sz="2400" dirty="0"/>
              <a:t> </a:t>
            </a:r>
            <a:r>
              <a:rPr lang="en-US" sz="2400" dirty="0" err="1"/>
              <a:t>în</a:t>
            </a:r>
            <a:r>
              <a:rPr lang="en-US" sz="2400" dirty="0"/>
              <a:t> </a:t>
            </a:r>
            <a:r>
              <a:rPr lang="en-US" sz="2400" dirty="0" err="1"/>
              <a:t>cauză</a:t>
            </a:r>
            <a:r>
              <a:rPr lang="en-US" sz="2400" dirty="0"/>
              <a:t> </a:t>
            </a:r>
            <a:r>
              <a:rPr lang="en-US" sz="2400" dirty="0" err="1"/>
              <a:t>tinde</a:t>
            </a:r>
            <a:r>
              <a:rPr lang="en-US" sz="2400" dirty="0"/>
              <a:t> </a:t>
            </a:r>
            <a:r>
              <a:rPr lang="en-US" sz="2400" dirty="0" err="1"/>
              <a:t>să</a:t>
            </a:r>
            <a:r>
              <a:rPr lang="en-US" sz="2400" dirty="0"/>
              <a:t> </a:t>
            </a:r>
            <a:r>
              <a:rPr lang="en-US" sz="2400" dirty="0" err="1"/>
              <a:t>depărteze</a:t>
            </a:r>
            <a:r>
              <a:rPr lang="en-US" sz="2400" dirty="0"/>
              <a:t> </a:t>
            </a:r>
            <a:r>
              <a:rPr lang="en-US" sz="2400" dirty="0" err="1"/>
              <a:t>obiectele</a:t>
            </a:r>
            <a:r>
              <a:rPr lang="en-US" sz="2400" dirty="0"/>
              <a:t> </a:t>
            </a:r>
            <a:r>
              <a:rPr lang="en-US" sz="2400" dirty="0" err="1"/>
              <a:t>pentru</a:t>
            </a:r>
            <a:r>
              <a:rPr lang="en-US" sz="2400" dirty="0"/>
              <a:t> a le </a:t>
            </a:r>
            <a:r>
              <a:rPr lang="en-US" sz="2400" dirty="0" err="1"/>
              <a:t>vedea</a:t>
            </a:r>
            <a:r>
              <a:rPr lang="en-US" sz="2400" dirty="0"/>
              <a:t> </a:t>
            </a:r>
            <a:r>
              <a:rPr lang="en-US" sz="2400" dirty="0" err="1"/>
              <a:t>clar</a:t>
            </a:r>
            <a:r>
              <a:rPr lang="en-US" sz="2400" dirty="0"/>
              <a:t>. </a:t>
            </a:r>
            <a:r>
              <a:rPr lang="en-US" sz="2400" dirty="0" err="1"/>
              <a:t>Corecția</a:t>
            </a:r>
            <a:r>
              <a:rPr lang="en-US" sz="2400" dirty="0"/>
              <a:t> </a:t>
            </a:r>
            <a:r>
              <a:rPr lang="en-US" sz="2400" dirty="0" err="1"/>
              <a:t>în</a:t>
            </a:r>
            <a:r>
              <a:rPr lang="en-US" sz="2400" dirty="0"/>
              <a:t> </a:t>
            </a:r>
            <a:r>
              <a:rPr lang="en-US" sz="2400" dirty="0" err="1"/>
              <a:t>hipermetropie</a:t>
            </a:r>
            <a:r>
              <a:rPr lang="en-US" sz="2400" dirty="0"/>
              <a:t> se face cu </a:t>
            </a:r>
            <a:r>
              <a:rPr lang="en-US" sz="2400" dirty="0" err="1"/>
              <a:t>lentile</a:t>
            </a:r>
            <a:r>
              <a:rPr lang="en-US" sz="2400" dirty="0"/>
              <a:t> </a:t>
            </a:r>
            <a:r>
              <a:rPr lang="en-US" sz="2400" dirty="0" err="1"/>
              <a:t>convergente</a:t>
            </a:r>
            <a:r>
              <a:rPr lang="en-US" sz="2400" dirty="0"/>
              <a:t>.</a:t>
            </a:r>
          </a:p>
          <a:p>
            <a:r>
              <a:rPr lang="en-US" sz="2400" b="1" dirty="0" err="1"/>
              <a:t>ochi</a:t>
            </a:r>
            <a:r>
              <a:rPr lang="en-US" sz="2400" b="1" dirty="0"/>
              <a:t> </a:t>
            </a:r>
            <a:r>
              <a:rPr lang="en-US" sz="2400" b="1" dirty="0" err="1"/>
              <a:t>miop</a:t>
            </a:r>
            <a:r>
              <a:rPr lang="en-US" sz="2400" b="1" dirty="0"/>
              <a:t> (</a:t>
            </a:r>
            <a:r>
              <a:rPr lang="en-US" sz="2400" b="1" dirty="0" err="1"/>
              <a:t>hipometrop</a:t>
            </a:r>
            <a:r>
              <a:rPr lang="en-US" sz="2400" b="1" dirty="0"/>
              <a:t>) </a:t>
            </a:r>
            <a:r>
              <a:rPr lang="en-US" sz="2400" dirty="0"/>
              <a:t>– retina se </a:t>
            </a:r>
            <a:r>
              <a:rPr lang="en-US" sz="2400" dirty="0" err="1"/>
              <a:t>află</a:t>
            </a:r>
            <a:r>
              <a:rPr lang="en-US" sz="2400" dirty="0"/>
              <a:t> la o </a:t>
            </a:r>
            <a:r>
              <a:rPr lang="en-US" sz="2400" dirty="0" err="1"/>
              <a:t>distanță</a:t>
            </a:r>
            <a:r>
              <a:rPr lang="en-US" sz="2400" dirty="0"/>
              <a:t> </a:t>
            </a:r>
            <a:r>
              <a:rPr lang="en-US" sz="2400" dirty="0" err="1"/>
              <a:t>mai</a:t>
            </a:r>
            <a:r>
              <a:rPr lang="en-US" sz="2400" dirty="0"/>
              <a:t> mare de 17 mm. </a:t>
            </a:r>
            <a:r>
              <a:rPr lang="en-US" sz="2400" dirty="0" err="1"/>
              <a:t>Persoana</a:t>
            </a:r>
            <a:r>
              <a:rPr lang="en-US" sz="2400" dirty="0"/>
              <a:t> </a:t>
            </a:r>
            <a:r>
              <a:rPr lang="en-US" sz="2400" dirty="0" err="1"/>
              <a:t>în</a:t>
            </a:r>
            <a:r>
              <a:rPr lang="en-US" sz="2400" dirty="0"/>
              <a:t> </a:t>
            </a:r>
            <a:r>
              <a:rPr lang="en-US" sz="2400" dirty="0" err="1"/>
              <a:t>cauză</a:t>
            </a:r>
            <a:r>
              <a:rPr lang="en-US" sz="2400" dirty="0"/>
              <a:t> </a:t>
            </a:r>
            <a:r>
              <a:rPr lang="en-US" sz="2400" dirty="0" err="1"/>
              <a:t>tinde</a:t>
            </a:r>
            <a:r>
              <a:rPr lang="en-US" sz="2400" dirty="0"/>
              <a:t> </a:t>
            </a:r>
            <a:r>
              <a:rPr lang="en-US" sz="2400" dirty="0" err="1"/>
              <a:t>să</a:t>
            </a:r>
            <a:r>
              <a:rPr lang="en-US" sz="2400" dirty="0"/>
              <a:t> </a:t>
            </a:r>
            <a:r>
              <a:rPr lang="en-US" sz="2400" dirty="0" err="1"/>
              <a:t>apropie</a:t>
            </a:r>
            <a:r>
              <a:rPr lang="en-US" sz="2400" dirty="0"/>
              <a:t> </a:t>
            </a:r>
            <a:r>
              <a:rPr lang="en-US" sz="2400" dirty="0" err="1"/>
              <a:t>obiectele</a:t>
            </a:r>
            <a:r>
              <a:rPr lang="en-US" sz="2400" dirty="0"/>
              <a:t> de </a:t>
            </a:r>
            <a:r>
              <a:rPr lang="en-US" sz="2400" dirty="0" err="1"/>
              <a:t>ochi</a:t>
            </a:r>
            <a:r>
              <a:rPr lang="en-US" sz="2400" dirty="0"/>
              <a:t> </a:t>
            </a:r>
            <a:r>
              <a:rPr lang="en-US" sz="2400" dirty="0" err="1"/>
              <a:t>pentru</a:t>
            </a:r>
            <a:r>
              <a:rPr lang="en-US" sz="2400" dirty="0"/>
              <a:t> a le </a:t>
            </a:r>
            <a:r>
              <a:rPr lang="en-US" sz="2400" dirty="0" err="1"/>
              <a:t>vedea</a:t>
            </a:r>
            <a:r>
              <a:rPr lang="en-US" sz="2400" dirty="0"/>
              <a:t> </a:t>
            </a:r>
            <a:r>
              <a:rPr lang="en-US" sz="2400" dirty="0" err="1"/>
              <a:t>clar</a:t>
            </a:r>
            <a:r>
              <a:rPr lang="en-US" sz="2400" dirty="0"/>
              <a:t>. </a:t>
            </a:r>
            <a:r>
              <a:rPr lang="en-US" sz="2400" dirty="0" err="1"/>
              <a:t>Corecția</a:t>
            </a:r>
            <a:r>
              <a:rPr lang="en-US" sz="2400" dirty="0"/>
              <a:t> </a:t>
            </a:r>
            <a:r>
              <a:rPr lang="en-US" sz="2400" dirty="0" err="1"/>
              <a:t>în</a:t>
            </a:r>
            <a:r>
              <a:rPr lang="en-US" sz="2400" dirty="0"/>
              <a:t> </a:t>
            </a:r>
            <a:r>
              <a:rPr lang="en-US" sz="2400" dirty="0" err="1"/>
              <a:t>miopie</a:t>
            </a:r>
            <a:r>
              <a:rPr lang="en-US" sz="2400" dirty="0"/>
              <a:t> se face cu </a:t>
            </a:r>
            <a:r>
              <a:rPr lang="en-US" sz="2400" dirty="0" err="1"/>
              <a:t>lentile</a:t>
            </a:r>
            <a:r>
              <a:rPr lang="en-US" sz="2400" dirty="0"/>
              <a:t> </a:t>
            </a:r>
            <a:r>
              <a:rPr lang="en-US" sz="2400" dirty="0" err="1"/>
              <a:t>divergente</a:t>
            </a:r>
            <a:r>
              <a:rPr lang="en-US" sz="2400" dirty="0"/>
              <a:t>.</a:t>
            </a:r>
          </a:p>
        </p:txBody>
      </p:sp>
    </p:spTree>
    <p:extLst>
      <p:ext uri="{BB962C8B-B14F-4D97-AF65-F5344CB8AC3E}">
        <p14:creationId xmlns:p14="http://schemas.microsoft.com/office/powerpoint/2010/main" val="25334212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D2C6B-E273-7CE7-3B5E-C25942BD089B}"/>
              </a:ext>
            </a:extLst>
          </p:cNvPr>
          <p:cNvSpPr>
            <a:spLocks noGrp="1"/>
          </p:cNvSpPr>
          <p:nvPr>
            <p:ph type="title"/>
          </p:nvPr>
        </p:nvSpPr>
        <p:spPr/>
        <p:txBody>
          <a:bodyPr>
            <a:normAutofit fontScale="90000"/>
          </a:bodyPr>
          <a:lstStyle/>
          <a:p>
            <a:r>
              <a:rPr lang="ro-RO" dirty="0"/>
              <a:t>Prezbiopie (vederea „după 40 de ani”) Vederea specifică persoanelor înaintate</a:t>
            </a:r>
            <a:br>
              <a:rPr lang="ro-RO" dirty="0"/>
            </a:br>
            <a:endParaRPr lang="ro-RO" dirty="0"/>
          </a:p>
        </p:txBody>
      </p:sp>
      <p:sp>
        <p:nvSpPr>
          <p:cNvPr id="3" name="Content Placeholder 2">
            <a:extLst>
              <a:ext uri="{FF2B5EF4-FFF2-40B4-BE49-F238E27FC236}">
                <a16:creationId xmlns:a16="http://schemas.microsoft.com/office/drawing/2014/main" id="{B563F56D-62D3-D157-915F-5676882A5116}"/>
              </a:ext>
            </a:extLst>
          </p:cNvPr>
          <p:cNvSpPr>
            <a:spLocks noGrp="1"/>
          </p:cNvSpPr>
          <p:nvPr>
            <p:ph idx="1"/>
          </p:nvPr>
        </p:nvSpPr>
        <p:spPr>
          <a:xfrm>
            <a:off x="449580" y="1437005"/>
            <a:ext cx="11460480" cy="4351338"/>
          </a:xfrm>
        </p:spPr>
        <p:txBody>
          <a:bodyPr>
            <a:normAutofit lnSpcReduction="10000"/>
          </a:bodyPr>
          <a:lstStyle/>
          <a:p>
            <a:r>
              <a:rPr lang="ro-RO" dirty="0"/>
              <a:t>După vârsta de 40 de ani și, în special, după 45 de ani, ochiul uman este afectat de prezbiopie, ceea ce duce la o dificultate mai mare în menținerea unei focalizări clare la mică distanță, cu un ochi care vede clar la mare distanță. </a:t>
            </a:r>
          </a:p>
          <a:p>
            <a:pPr marL="102870" marR="6350" indent="457200" algn="just">
              <a:spcBef>
                <a:spcPts val="585"/>
              </a:spcBef>
              <a:buNone/>
            </a:pPr>
            <a:r>
              <a:rPr lang="ro-RO" dirty="0"/>
              <a:t>Acest lucru se datorează reducerii flexibilității cristalinului, precum și slăbirii mușchilor ciliari care controlează focalizarea cristalinului, ambele fiind atribuibile procesului de îmbătrânire.</a:t>
            </a:r>
            <a:r>
              <a:rPr lang="ro-RO" dirty="0">
                <a:latin typeface="Times New Roman" panose="02020603050405020304" pitchFamily="18" charset="0"/>
                <a:ea typeface="Times New Roman" panose="02020603050405020304" pitchFamily="18" charset="0"/>
              </a:rPr>
              <a:t> </a:t>
            </a:r>
          </a:p>
          <a:p>
            <a:pPr marL="102870" marR="6350" indent="457200" algn="just">
              <a:spcBef>
                <a:spcPts val="585"/>
              </a:spcBef>
              <a:buNone/>
            </a:pPr>
            <a:r>
              <a:rPr lang="ro-RO" dirty="0">
                <a:latin typeface="Times New Roman" panose="02020603050405020304" pitchFamily="18" charset="0"/>
                <a:ea typeface="Times New Roman" panose="02020603050405020304" pitchFamily="18" charset="0"/>
              </a:rPr>
              <a:t>Presbiopia este o ametropie de elasticitate care apare, în general, după vârsta de 40 de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ani. Prin scăderea elasticităţii cristalinului bombarea se face mai dificil. Se folosesc </a:t>
            </a:r>
            <a:r>
              <a:rPr lang="ro-RO" b="1" dirty="0">
                <a:latin typeface="Times New Roman" panose="02020603050405020304" pitchFamily="18" charset="0"/>
                <a:ea typeface="Times New Roman" panose="02020603050405020304" pitchFamily="18" charset="0"/>
              </a:rPr>
              <a:t>lentile convergente </a:t>
            </a:r>
            <a:r>
              <a:rPr lang="ro-RO" dirty="0">
                <a:latin typeface="Times New Roman" panose="02020603050405020304" pitchFamily="18" charset="0"/>
                <a:ea typeface="Times New Roman" panose="02020603050405020304" pitchFamily="18" charset="0"/>
              </a:rPr>
              <a:t>pentru a vedea obiectele apropiate.</a:t>
            </a:r>
          </a:p>
          <a:p>
            <a:pPr marL="103505">
              <a:spcBef>
                <a:spcPts val="10"/>
              </a:spcBef>
              <a:buNone/>
            </a:pPr>
            <a:r>
              <a:rPr lang="ro-RO" dirty="0">
                <a:latin typeface="Times New Roman" panose="02020603050405020304" pitchFamily="18" charset="0"/>
                <a:ea typeface="Times New Roman" panose="02020603050405020304" pitchFamily="18" charset="0"/>
              </a:rPr>
              <a:t> </a:t>
            </a:r>
          </a:p>
          <a:p>
            <a:endParaRPr lang="ro-RO" dirty="0"/>
          </a:p>
        </p:txBody>
      </p:sp>
      <p:pic>
        <p:nvPicPr>
          <p:cNvPr id="4" name="Image 36" descr="presb2">
            <a:extLst>
              <a:ext uri="{FF2B5EF4-FFF2-40B4-BE49-F238E27FC236}">
                <a16:creationId xmlns:a16="http://schemas.microsoft.com/office/drawing/2014/main" id="{5811032E-7404-DBA7-272C-25C303B3EE3E}"/>
              </a:ext>
            </a:extLst>
          </p:cNvPr>
          <p:cNvPicPr>
            <a:picLocks/>
          </p:cNvPicPr>
          <p:nvPr/>
        </p:nvPicPr>
        <p:blipFill>
          <a:blip r:embed="rId2" cstate="print"/>
          <a:stretch>
            <a:fillRect/>
          </a:stretch>
        </p:blipFill>
        <p:spPr>
          <a:xfrm>
            <a:off x="3539490" y="5096510"/>
            <a:ext cx="5113020" cy="2160905"/>
          </a:xfrm>
          <a:prstGeom prst="rect">
            <a:avLst/>
          </a:prstGeom>
        </p:spPr>
      </p:pic>
    </p:spTree>
    <p:extLst>
      <p:ext uri="{BB962C8B-B14F-4D97-AF65-F5344CB8AC3E}">
        <p14:creationId xmlns:p14="http://schemas.microsoft.com/office/powerpoint/2010/main" val="414179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1DC4F-4E55-2CDA-0922-4831A5A3C0EE}"/>
              </a:ext>
            </a:extLst>
          </p:cNvPr>
          <p:cNvSpPr>
            <a:spLocks noGrp="1"/>
          </p:cNvSpPr>
          <p:nvPr>
            <p:ph type="title"/>
          </p:nvPr>
        </p:nvSpPr>
        <p:spPr/>
        <p:txBody>
          <a:bodyPr/>
          <a:lstStyle/>
          <a:p>
            <a:r>
              <a:rPr lang="ro-MD" dirty="0"/>
              <a:t>Proprietățile de bază ale luminii</a:t>
            </a:r>
            <a:endParaRPr lang="ro-RO" dirty="0"/>
          </a:p>
        </p:txBody>
      </p:sp>
      <p:sp>
        <p:nvSpPr>
          <p:cNvPr id="3" name="Content Placeholder 2">
            <a:extLst>
              <a:ext uri="{FF2B5EF4-FFF2-40B4-BE49-F238E27FC236}">
                <a16:creationId xmlns:a16="http://schemas.microsoft.com/office/drawing/2014/main" id="{3BD8E8A9-27AA-0BF4-1227-0E5EF58EBA8A}"/>
              </a:ext>
            </a:extLst>
          </p:cNvPr>
          <p:cNvSpPr>
            <a:spLocks noGrp="1"/>
          </p:cNvSpPr>
          <p:nvPr>
            <p:ph idx="1"/>
          </p:nvPr>
        </p:nvSpPr>
        <p:spPr>
          <a:xfrm>
            <a:off x="838200" y="1642745"/>
            <a:ext cx="10515600" cy="3572510"/>
          </a:xfrm>
        </p:spPr>
        <p:txBody>
          <a:bodyPr>
            <a:normAutofit fontScale="92500" lnSpcReduction="20000"/>
          </a:bodyPr>
          <a:lstStyle/>
          <a:p>
            <a:r>
              <a:rPr lang="ro-RO" dirty="0"/>
              <a:t>Visible electromagnetic radiation: </a:t>
            </a:r>
            <a:r>
              <a:rPr lang="el-GR" dirty="0"/>
              <a:t>λ = 380 – 760 </a:t>
            </a:r>
            <a:r>
              <a:rPr lang="ro-RO" dirty="0"/>
              <a:t>nm</a:t>
            </a:r>
          </a:p>
          <a:p>
            <a:r>
              <a:rPr lang="ro-RO" dirty="0"/>
              <a:t>shorter wavelength – Ultraviolet light (UV) longer wavelength – Infrared light (IR) Visible light – (VIS)</a:t>
            </a:r>
          </a:p>
          <a:p>
            <a:r>
              <a:rPr lang="ro-RO" dirty="0"/>
              <a:t>Medium in which the light propagates is called optical medium.</a:t>
            </a:r>
          </a:p>
          <a:p>
            <a:r>
              <a:rPr lang="ro-RO" dirty="0"/>
              <a:t>In homogeneous media, light propagates in straight lines perpendicular to wave fronts, this lines are called light rays.</a:t>
            </a:r>
          </a:p>
          <a:p>
            <a:r>
              <a:rPr lang="ro-RO" dirty="0"/>
              <a:t>Speed (velocity) of light (in vacuum) c = 299 792 458 m·s-1 approx. = 300 000 000 m·s-1</a:t>
            </a:r>
          </a:p>
          <a:p>
            <a:r>
              <a:rPr lang="ro-RO" dirty="0"/>
              <a:t>Surse de lumină VIDS: naturale (soarele), artificiale ...</a:t>
            </a:r>
          </a:p>
          <a:p>
            <a:endParaRPr lang="ro-RO" dirty="0"/>
          </a:p>
        </p:txBody>
      </p:sp>
    </p:spTree>
    <p:extLst>
      <p:ext uri="{BB962C8B-B14F-4D97-AF65-F5344CB8AC3E}">
        <p14:creationId xmlns:p14="http://schemas.microsoft.com/office/powerpoint/2010/main" val="42934074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0E38-B1BE-6B31-655F-2331F67912F2}"/>
              </a:ext>
            </a:extLst>
          </p:cNvPr>
          <p:cNvSpPr>
            <a:spLocks noGrp="1"/>
          </p:cNvSpPr>
          <p:nvPr>
            <p:ph type="title"/>
          </p:nvPr>
        </p:nvSpPr>
        <p:spPr/>
        <p:txBody>
          <a:bodyPr>
            <a:normAutofit fontScale="90000"/>
          </a:bodyPr>
          <a:lstStyle/>
          <a:p>
            <a:r>
              <a:rPr lang="en-US" b="1" dirty="0"/>
              <a:t>Decrement of accommodation ability in dependence on age</a:t>
            </a:r>
            <a:br>
              <a:rPr lang="ro-RO" b="1" dirty="0"/>
            </a:br>
            <a:endParaRPr lang="ro-RO" dirty="0"/>
          </a:p>
        </p:txBody>
      </p:sp>
      <p:pic>
        <p:nvPicPr>
          <p:cNvPr id="4" name="Image 37" descr="accom%20amplitude">
            <a:extLst>
              <a:ext uri="{FF2B5EF4-FFF2-40B4-BE49-F238E27FC236}">
                <a16:creationId xmlns:a16="http://schemas.microsoft.com/office/drawing/2014/main" id="{76C20075-2F24-E8A3-E7E7-0B7A6AE2A8FD}"/>
              </a:ext>
            </a:extLst>
          </p:cNvPr>
          <p:cNvPicPr>
            <a:picLocks noGrp="1"/>
          </p:cNvPicPr>
          <p:nvPr>
            <p:ph idx="1"/>
          </p:nvPr>
        </p:nvPicPr>
        <p:blipFill>
          <a:blip r:embed="rId2" cstate="print"/>
          <a:stretch>
            <a:fillRect/>
          </a:stretch>
        </p:blipFill>
        <p:spPr>
          <a:xfrm>
            <a:off x="3755354" y="1759268"/>
            <a:ext cx="4681291" cy="4528773"/>
          </a:xfrm>
          <a:prstGeom prst="rect">
            <a:avLst/>
          </a:prstGeom>
        </p:spPr>
      </p:pic>
    </p:spTree>
    <p:extLst>
      <p:ext uri="{BB962C8B-B14F-4D97-AF65-F5344CB8AC3E}">
        <p14:creationId xmlns:p14="http://schemas.microsoft.com/office/powerpoint/2010/main" val="3216165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7BB68-BAEA-72E3-958C-EDE33DBF4A20}"/>
              </a:ext>
            </a:extLst>
          </p:cNvPr>
          <p:cNvSpPr>
            <a:spLocks noGrp="1"/>
          </p:cNvSpPr>
          <p:nvPr>
            <p:ph type="title"/>
          </p:nvPr>
        </p:nvSpPr>
        <p:spPr/>
        <p:txBody>
          <a:bodyPr/>
          <a:lstStyle/>
          <a:p>
            <a:r>
              <a:rPr lang="ro-RO" b="1" i="1" spc="-10" dirty="0">
                <a:latin typeface="Times New Roman" panose="02020603050405020304" pitchFamily="18" charset="0"/>
                <a:ea typeface="Times New Roman" panose="02020603050405020304" pitchFamily="18" charset="0"/>
              </a:rPr>
              <a:t>Astigmatismul</a:t>
            </a:r>
            <a:br>
              <a:rPr lang="ro-RO" b="1" i="1" dirty="0">
                <a:latin typeface="Times New Roman" panose="02020603050405020304" pitchFamily="18" charset="0"/>
                <a:ea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DFBECB29-DA58-8D38-1E9B-5321FC22504E}"/>
              </a:ext>
            </a:extLst>
          </p:cNvPr>
          <p:cNvSpPr>
            <a:spLocks noGrp="1"/>
          </p:cNvSpPr>
          <p:nvPr>
            <p:ph idx="1"/>
          </p:nvPr>
        </p:nvSpPr>
        <p:spPr>
          <a:xfrm>
            <a:off x="838199" y="1253331"/>
            <a:ext cx="10515600" cy="4351338"/>
          </a:xfrm>
        </p:spPr>
        <p:txBody>
          <a:bodyPr/>
          <a:lstStyle/>
          <a:p>
            <a:r>
              <a:rPr lang="ro-RO" dirty="0">
                <a:latin typeface="Times New Roman" panose="02020603050405020304" pitchFamily="18" charset="0"/>
                <a:ea typeface="Times New Roman" panose="02020603050405020304" pitchFamily="18" charset="0"/>
              </a:rPr>
              <a:t>Astigmatismul este o ametropie de curbură. </a:t>
            </a:r>
          </a:p>
          <a:p>
            <a:r>
              <a:rPr lang="ro-RO" dirty="0">
                <a:latin typeface="Times New Roman" panose="02020603050405020304" pitchFamily="18" charset="0"/>
                <a:ea typeface="Times New Roman" panose="02020603050405020304" pitchFamily="18" charset="0"/>
              </a:rPr>
              <a:t>Razele de curbură ale dioptrilor nu sunt</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egale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meridian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altul</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acestora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(mai</a:t>
            </a:r>
            <a:r>
              <a:rPr lang="ro-RO" spc="-3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ales</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pentru</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cornee).</a:t>
            </a:r>
            <a:r>
              <a:rPr lang="ro-RO" spc="-5" dirty="0">
                <a:latin typeface="Times New Roman" panose="02020603050405020304" pitchFamily="18" charset="0"/>
                <a:ea typeface="Times New Roman" panose="02020603050405020304" pitchFamily="18" charset="0"/>
              </a:rPr>
              <a:t> </a:t>
            </a:r>
          </a:p>
          <a:p>
            <a:r>
              <a:rPr lang="ro-RO" dirty="0">
                <a:latin typeface="Times New Roman" panose="02020603050405020304" pitchFamily="18" charset="0"/>
                <a:ea typeface="Times New Roman" panose="02020603050405020304" pitchFamily="18" charset="0"/>
              </a:rPr>
              <a:t>Forma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dioptrilor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este sferică. În general, există un meridian mai afectat (ochiul este aplatizat pe acel meridian). </a:t>
            </a:r>
          </a:p>
          <a:p>
            <a:r>
              <a:rPr lang="ro-RO" dirty="0">
                <a:latin typeface="Times New Roman" panose="02020603050405020304" pitchFamily="18" charset="0"/>
                <a:ea typeface="Times New Roman" panose="02020603050405020304" pitchFamily="18" charset="0"/>
              </a:rPr>
              <a:t>Corectarea astigmatismului se poate realiza cu ajutorul </a:t>
            </a:r>
            <a:r>
              <a:rPr lang="ro-RO" b="1" dirty="0">
                <a:latin typeface="Times New Roman" panose="02020603050405020304" pitchFamily="18" charset="0"/>
                <a:ea typeface="Times New Roman" panose="02020603050405020304" pitchFamily="18" charset="0"/>
              </a:rPr>
              <a:t>lentilelor cilindrice</a:t>
            </a:r>
            <a:r>
              <a:rPr lang="ro-RO" dirty="0">
                <a:latin typeface="Times New Roman" panose="02020603050405020304" pitchFamily="18" charset="0"/>
                <a:ea typeface="Times New Roman" panose="02020603050405020304" pitchFamily="18" charset="0"/>
              </a:rPr>
              <a:t>.</a:t>
            </a:r>
          </a:p>
          <a:p>
            <a:endParaRPr lang="ro-RO" dirty="0"/>
          </a:p>
        </p:txBody>
      </p:sp>
      <p:pic>
        <p:nvPicPr>
          <p:cNvPr id="5" name="Picture 4">
            <a:extLst>
              <a:ext uri="{FF2B5EF4-FFF2-40B4-BE49-F238E27FC236}">
                <a16:creationId xmlns:a16="http://schemas.microsoft.com/office/drawing/2014/main" id="{C5712706-C656-2F26-21D7-5AC4CCD06EEC}"/>
              </a:ext>
            </a:extLst>
          </p:cNvPr>
          <p:cNvPicPr>
            <a:picLocks noChangeAspect="1"/>
          </p:cNvPicPr>
          <p:nvPr/>
        </p:nvPicPr>
        <p:blipFill>
          <a:blip r:embed="rId2"/>
          <a:stretch>
            <a:fillRect/>
          </a:stretch>
        </p:blipFill>
        <p:spPr>
          <a:xfrm>
            <a:off x="3866104" y="4273240"/>
            <a:ext cx="4991797" cy="2219635"/>
          </a:xfrm>
          <a:prstGeom prst="rect">
            <a:avLst/>
          </a:prstGeom>
        </p:spPr>
      </p:pic>
    </p:spTree>
    <p:extLst>
      <p:ext uri="{BB962C8B-B14F-4D97-AF65-F5344CB8AC3E}">
        <p14:creationId xmlns:p14="http://schemas.microsoft.com/office/powerpoint/2010/main" val="22942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C12C-76D6-8CAC-9E7E-A86420C101FE}"/>
              </a:ext>
            </a:extLst>
          </p:cNvPr>
          <p:cNvSpPr>
            <a:spLocks noGrp="1"/>
          </p:cNvSpPr>
          <p:nvPr>
            <p:ph type="title"/>
          </p:nvPr>
        </p:nvSpPr>
        <p:spPr>
          <a:xfrm>
            <a:off x="838200" y="365125"/>
            <a:ext cx="10515600" cy="827571"/>
          </a:xfrm>
        </p:spPr>
        <p:txBody>
          <a:bodyPr/>
          <a:lstStyle/>
          <a:p>
            <a:r>
              <a:rPr lang="ro-MD" dirty="0"/>
              <a:t>Retina – detector biologic de lumină</a:t>
            </a:r>
            <a:endParaRPr lang="ro-RO" dirty="0"/>
          </a:p>
        </p:txBody>
      </p:sp>
      <p:sp>
        <p:nvSpPr>
          <p:cNvPr id="3" name="Content Placeholder 2">
            <a:extLst>
              <a:ext uri="{FF2B5EF4-FFF2-40B4-BE49-F238E27FC236}">
                <a16:creationId xmlns:a16="http://schemas.microsoft.com/office/drawing/2014/main" id="{8D81BAD2-FA34-910C-54E6-0AF58EE2DF26}"/>
              </a:ext>
            </a:extLst>
          </p:cNvPr>
          <p:cNvSpPr>
            <a:spLocks noGrp="1"/>
          </p:cNvSpPr>
          <p:nvPr>
            <p:ph idx="1"/>
          </p:nvPr>
        </p:nvSpPr>
        <p:spPr>
          <a:xfrm>
            <a:off x="838200" y="1192696"/>
            <a:ext cx="10770704" cy="5486400"/>
          </a:xfrm>
        </p:spPr>
        <p:txBody>
          <a:bodyPr>
            <a:normAutofit fontScale="85000" lnSpcReduction="20000"/>
          </a:bodyPr>
          <a:lstStyle/>
          <a:p>
            <a:r>
              <a:rPr lang="ro-RO" dirty="0"/>
              <a:t>Retina - partea ochiului care simte lumina. Recepția vizuală reprezintă </a:t>
            </a:r>
            <a:r>
              <a:rPr lang="ro-RO" b="1" dirty="0"/>
              <a:t>transformarea energiei de natură EM a luminii în influx nervos</a:t>
            </a:r>
            <a:r>
              <a:rPr lang="ro-RO" dirty="0"/>
              <a:t>. Acest proces este facilitat de către celulele receptoare retiniene:</a:t>
            </a:r>
          </a:p>
          <a:p>
            <a:r>
              <a:rPr lang="ro-RO" dirty="0"/>
              <a:t>Conține </a:t>
            </a:r>
            <a:r>
              <a:rPr lang="ro-RO" b="1" dirty="0"/>
              <a:t>bastoane</a:t>
            </a:r>
            <a:r>
              <a:rPr lang="ro-RO" dirty="0"/>
              <a:t> (1 pigment vizual – rodopsina), responsabile de vederea în lumină slabă, și </a:t>
            </a:r>
            <a:r>
              <a:rPr lang="ro-RO" b="1" dirty="0"/>
              <a:t>conuri</a:t>
            </a:r>
            <a:r>
              <a:rPr lang="ro-RO" dirty="0"/>
              <a:t> (cu 3 feluri de pigmenți vizuali – </a:t>
            </a:r>
            <a:r>
              <a:rPr lang="ro-RO" dirty="0" err="1"/>
              <a:t>iodopsine</a:t>
            </a:r>
            <a:r>
              <a:rPr lang="ro-RO" dirty="0"/>
              <a:t>), responsabile de vederea culorilor și de detalii. </a:t>
            </a:r>
          </a:p>
          <a:p>
            <a:r>
              <a:rPr lang="ro-RO" b="1" dirty="0"/>
              <a:t>Pigmenții vizuali sunt </a:t>
            </a:r>
            <a:r>
              <a:rPr lang="ro-RO" dirty="0"/>
              <a:t>macromolecule fotosensibile prezente la nivelul celulelor receptoare retiniene.</a:t>
            </a:r>
          </a:p>
          <a:p>
            <a:r>
              <a:rPr lang="ro-RO" dirty="0"/>
              <a:t>Când lumina intră în contact cu aceste două tipuri de celule, are loc o serie de reacții chimice complexe. Rodopsina activată de lumină creează impulsuri electrice în nervul optic. În general, segmentul exterior al bastoanelor este lung și subțire, în timp ce segmentul exterior al conurilor are o formă mai conică.</a:t>
            </a:r>
          </a:p>
          <a:p>
            <a:r>
              <a:rPr lang="ro-RO" dirty="0"/>
              <a:t>În partea din spate a ochiului, în centrul retinei, se află </a:t>
            </a:r>
            <a:r>
              <a:rPr lang="ro-RO" b="1" dirty="0"/>
              <a:t>macula lutea (pata galbenă</a:t>
            </a:r>
            <a:r>
              <a:rPr lang="ro-RO" dirty="0"/>
              <a:t>). În centrul maculei se află o zonă numită </a:t>
            </a:r>
            <a:r>
              <a:rPr lang="ro-RO" b="1" dirty="0"/>
              <a:t>fovea centralis. </a:t>
            </a:r>
            <a:r>
              <a:rPr lang="ro-RO" dirty="0"/>
              <a:t>Această zonă conține doar conuri și este responsabilă pentru vederea clară a detaliilor fine.</a:t>
            </a:r>
          </a:p>
          <a:p>
            <a:r>
              <a:rPr lang="ro-RO" dirty="0"/>
              <a:t>Sensibilitatea receptorilor vizuali este foarte mare. Celulele cu bastonașe sunt mai sensibile comparativ cu celulele cu conuri. Pentru a stimula o celulă cu bastonaș </a:t>
            </a:r>
            <a:r>
              <a:rPr lang="ro-RO" b="1" dirty="0"/>
              <a:t>este suficientă energia unei singure cuante de lumină.</a:t>
            </a:r>
          </a:p>
        </p:txBody>
      </p:sp>
    </p:spTree>
    <p:extLst>
      <p:ext uri="{BB962C8B-B14F-4D97-AF65-F5344CB8AC3E}">
        <p14:creationId xmlns:p14="http://schemas.microsoft.com/office/powerpoint/2010/main" val="4222723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2E4-1A28-CD22-EB51-C45303FAF84F}"/>
              </a:ext>
            </a:extLst>
          </p:cNvPr>
          <p:cNvSpPr>
            <a:spLocks noGrp="1"/>
          </p:cNvSpPr>
          <p:nvPr>
            <p:ph type="title"/>
          </p:nvPr>
        </p:nvSpPr>
        <p:spPr/>
        <p:txBody>
          <a:bodyPr/>
          <a:lstStyle/>
          <a:p>
            <a:r>
              <a:rPr lang="ro-RO" b="1" i="1" dirty="0">
                <a:latin typeface="Times New Roman" panose="02020603050405020304" pitchFamily="18" charset="0"/>
                <a:ea typeface="Times New Roman" panose="02020603050405020304" pitchFamily="18" charset="0"/>
              </a:rPr>
              <a:t>Retina</a:t>
            </a:r>
            <a:endParaRPr lang="ro-RO" dirty="0"/>
          </a:p>
        </p:txBody>
      </p:sp>
      <p:sp>
        <p:nvSpPr>
          <p:cNvPr id="3" name="Content Placeholder 2">
            <a:extLst>
              <a:ext uri="{FF2B5EF4-FFF2-40B4-BE49-F238E27FC236}">
                <a16:creationId xmlns:a16="http://schemas.microsoft.com/office/drawing/2014/main" id="{481E4CCD-C6CD-9E0C-EEBB-01B23F025BF9}"/>
              </a:ext>
            </a:extLst>
          </p:cNvPr>
          <p:cNvSpPr>
            <a:spLocks noGrp="1"/>
          </p:cNvSpPr>
          <p:nvPr>
            <p:ph idx="1"/>
          </p:nvPr>
        </p:nvSpPr>
        <p:spPr>
          <a:xfrm>
            <a:off x="838200" y="1825625"/>
            <a:ext cx="10515600" cy="4667250"/>
          </a:xfrm>
        </p:spPr>
        <p:txBody>
          <a:bodyPr>
            <a:normAutofit/>
          </a:bodyPr>
          <a:lstStyle/>
          <a:p>
            <a:pPr marL="102870" marR="6350" indent="457200" algn="just">
              <a:buNone/>
            </a:pPr>
            <a:r>
              <a:rPr lang="ro-RO" dirty="0">
                <a:latin typeface="Times New Roman" panose="02020603050405020304" pitchFamily="18" charset="0"/>
                <a:ea typeface="Times New Roman" panose="02020603050405020304" pitchFamily="18" charset="0"/>
              </a:rPr>
              <a:t>Datorită</a:t>
            </a:r>
            <a:r>
              <a:rPr lang="ro-RO" spc="16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proceselor</a:t>
            </a:r>
            <a:r>
              <a:rPr lang="ro-RO" spc="16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evolutive,</a:t>
            </a:r>
            <a:r>
              <a:rPr lang="ro-RO" spc="16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retina</a:t>
            </a:r>
            <a:r>
              <a:rPr lang="ro-RO" spc="16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prezintă</a:t>
            </a:r>
            <a:r>
              <a:rPr lang="ro-RO" spc="16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165"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aranjament </a:t>
            </a:r>
            <a:r>
              <a:rPr lang="ro-RO" dirty="0">
                <a:latin typeface="Times New Roman" panose="02020603050405020304" pitchFamily="18" charset="0"/>
                <a:ea typeface="Times New Roman" panose="02020603050405020304" pitchFamily="18" charset="0"/>
              </a:rPr>
              <a:t>„inversat”: pe direcţia luminii, celulele senzoriale se află în spatele stratului de fibre nervoase. Astfel, după ce străbat mediile transparente ale ochiului, razele luminoase care provin de la diferitele obiecte ale mediului înconjurător cad pe retină, structură complexă având o suprafaţă de cca 2 cm</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şi grosimea de 350 µm. În </a:t>
            </a:r>
            <a:r>
              <a:rPr lang="ro-RO" i="1" dirty="0">
                <a:latin typeface="Times New Roman" panose="02020603050405020304" pitchFamily="18" charset="0"/>
                <a:ea typeface="Times New Roman" panose="02020603050405020304" pitchFamily="18" charset="0"/>
              </a:rPr>
              <a:t>fovee </a:t>
            </a:r>
            <a:r>
              <a:rPr lang="ro-RO" dirty="0">
                <a:latin typeface="Times New Roman" panose="02020603050405020304" pitchFamily="18" charset="0"/>
                <a:ea typeface="Times New Roman" panose="02020603050405020304" pitchFamily="18" charset="0"/>
              </a:rPr>
              <a:t>(o mică zonă de depresiune având un diametru de 0,3 mm) retina este mai subţire: celulele senzoriale au dimensiuni minime şi sunt dispuse compact pe părţile laterale, într-un aranjament de mozaic hexagonal, pentru a nu obtura lumina</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 pentru a obţine o densitate maximă de fotoreceptori. Aici există numai celule cu conuri.</a:t>
            </a:r>
          </a:p>
          <a:p>
            <a:endParaRPr lang="ro-RO" dirty="0"/>
          </a:p>
        </p:txBody>
      </p:sp>
    </p:spTree>
    <p:extLst>
      <p:ext uri="{BB962C8B-B14F-4D97-AF65-F5344CB8AC3E}">
        <p14:creationId xmlns:p14="http://schemas.microsoft.com/office/powerpoint/2010/main" val="3310989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94208BD-CC43-6E87-EC7D-8730C7E67262}"/>
              </a:ext>
            </a:extLst>
          </p:cNvPr>
          <p:cNvSpPr>
            <a:spLocks noGrp="1"/>
          </p:cNvSpPr>
          <p:nvPr>
            <p:ph type="title"/>
          </p:nvPr>
        </p:nvSpPr>
        <p:spPr>
          <a:xfrm>
            <a:off x="6579703" y="439686"/>
            <a:ext cx="4356513" cy="1010471"/>
          </a:xfrm>
        </p:spPr>
        <p:txBody>
          <a:bodyPr/>
          <a:lstStyle/>
          <a:p>
            <a:r>
              <a:rPr lang="ro-MD" b="1" dirty="0"/>
              <a:t>Structura retinei</a:t>
            </a:r>
            <a:endParaRPr lang="ro-RO" b="1" dirty="0"/>
          </a:p>
        </p:txBody>
      </p:sp>
      <p:pic>
        <p:nvPicPr>
          <p:cNvPr id="2" name="Picture 1">
            <a:extLst>
              <a:ext uri="{FF2B5EF4-FFF2-40B4-BE49-F238E27FC236}">
                <a16:creationId xmlns:a16="http://schemas.microsoft.com/office/drawing/2014/main" id="{5FC4E195-4295-5C61-4C3A-79B3CEAF5B8F}"/>
              </a:ext>
            </a:extLst>
          </p:cNvPr>
          <p:cNvPicPr>
            <a:picLocks noChangeAspect="1"/>
          </p:cNvPicPr>
          <p:nvPr/>
        </p:nvPicPr>
        <p:blipFill>
          <a:blip r:embed="rId2"/>
          <a:stretch>
            <a:fillRect/>
          </a:stretch>
        </p:blipFill>
        <p:spPr>
          <a:xfrm>
            <a:off x="5804451" y="1278516"/>
            <a:ext cx="5907018" cy="5139798"/>
          </a:xfrm>
          <a:prstGeom prst="rect">
            <a:avLst/>
          </a:prstGeom>
        </p:spPr>
      </p:pic>
      <p:pic>
        <p:nvPicPr>
          <p:cNvPr id="3" name="Picture 2" descr="This is an image showing the human retina, which has a red-orange hue. There is a pale orange structure called the optic nerve with blood vessels emanating out supplying the upper and lower half of the retina. The macula is at the centre of the retina, delineated here with a green circle. The fovea is situated at the centre of the macula.">
            <a:extLst>
              <a:ext uri="{FF2B5EF4-FFF2-40B4-BE49-F238E27FC236}">
                <a16:creationId xmlns:a16="http://schemas.microsoft.com/office/drawing/2014/main" id="{5121ED8B-1A24-C19A-5E9E-CBE8AC7A00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192" y="2670875"/>
            <a:ext cx="5290647" cy="3657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7C1112-AEF8-C246-2102-E18515C40545}"/>
              </a:ext>
            </a:extLst>
          </p:cNvPr>
          <p:cNvSpPr txBox="1"/>
          <p:nvPr/>
        </p:nvSpPr>
        <p:spPr>
          <a:xfrm>
            <a:off x="1080535" y="1475740"/>
            <a:ext cx="3350895" cy="584775"/>
          </a:xfrm>
          <a:prstGeom prst="rect">
            <a:avLst/>
          </a:prstGeom>
          <a:noFill/>
        </p:spPr>
        <p:txBody>
          <a:bodyPr wrap="square">
            <a:spAutoFit/>
          </a:bodyPr>
          <a:lstStyle/>
          <a:p>
            <a:r>
              <a:rPr lang="ro-MD" sz="3200" b="1" dirty="0"/>
              <a:t>Macula și Fovea</a:t>
            </a:r>
            <a:endParaRPr lang="ro-RO" sz="3200" b="1" dirty="0"/>
          </a:p>
        </p:txBody>
      </p:sp>
    </p:spTree>
    <p:extLst>
      <p:ext uri="{BB962C8B-B14F-4D97-AF65-F5344CB8AC3E}">
        <p14:creationId xmlns:p14="http://schemas.microsoft.com/office/powerpoint/2010/main" val="1146068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7167-D501-79DB-F782-6545FB008B8F}"/>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A38D0F10-E96A-6EA3-1AFB-EE0B44152F18}"/>
              </a:ext>
            </a:extLst>
          </p:cNvPr>
          <p:cNvSpPr>
            <a:spLocks noGrp="1"/>
          </p:cNvSpPr>
          <p:nvPr>
            <p:ph idx="1"/>
          </p:nvPr>
        </p:nvSpPr>
        <p:spPr/>
        <p:txBody>
          <a:bodyPr>
            <a:normAutofit fontScale="92500" lnSpcReduction="10000"/>
          </a:bodyPr>
          <a:lstStyle/>
          <a:p>
            <a:r>
              <a:rPr lang="ro-RO" i="1" dirty="0">
                <a:latin typeface="Times New Roman" panose="02020603050405020304" pitchFamily="18" charset="0"/>
                <a:ea typeface="Times New Roman" panose="02020603050405020304" pitchFamily="18" charset="0"/>
              </a:rPr>
              <a:t>Celulele epiteliului pigmentar </a:t>
            </a:r>
            <a:r>
              <a:rPr lang="ro-RO" dirty="0">
                <a:latin typeface="Times New Roman" panose="02020603050405020304" pitchFamily="18" charset="0"/>
                <a:ea typeface="Times New Roman" panose="02020603050405020304" pitchFamily="18" charset="0"/>
              </a:rPr>
              <a:t>- alcătuiesc stratul distal format dintr-un monostrat de celule epiteliale, care au o formă regulată, asemănătoare unor prisme hexagonale, cu secţiune hexagonală în planul retinei. Aceste celule epiteliale conţin un pigment, </a:t>
            </a:r>
            <a:r>
              <a:rPr lang="ro-RO" i="1" dirty="0">
                <a:latin typeface="Times New Roman" panose="02020603050405020304" pitchFamily="18" charset="0"/>
                <a:ea typeface="Times New Roman" panose="02020603050405020304" pitchFamily="18" charset="0"/>
              </a:rPr>
              <a:t>melanina </a:t>
            </a:r>
            <a:r>
              <a:rPr lang="ro-RO" dirty="0">
                <a:latin typeface="Times New Roman" panose="02020603050405020304" pitchFamily="18" charset="0"/>
                <a:ea typeface="Times New Roman" panose="02020603050405020304" pitchFamily="18" charset="0"/>
              </a:rPr>
              <a:t>care absoarbe puternic lumina, evitându-se astfel procesele de împrăştiere 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luminii prin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reflexii interne în ochi (melanina din celulele coroidei contribuie de asemenea la minimizarea reflexiilor; de aceea, în cazul albinismului, absenţa melaninei determină o slabă acuitate vizuală). Porţiunea internă, puternic pigmentată, a celulelor epiteliale pigmentare formează numeroase procese filiforme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care se extind printre bastonaşele şi conurile celulelor fotoreceptoare, având ca rol principal fagocitoza segmentului extern al celulelor fotoreceptoare şi adăugarea de material membranar nou la segmentul intern al acestora.</a:t>
            </a:r>
          </a:p>
          <a:p>
            <a:endParaRPr lang="ro-RO" dirty="0"/>
          </a:p>
        </p:txBody>
      </p:sp>
    </p:spTree>
    <p:extLst>
      <p:ext uri="{BB962C8B-B14F-4D97-AF65-F5344CB8AC3E}">
        <p14:creationId xmlns:p14="http://schemas.microsoft.com/office/powerpoint/2010/main" val="1828075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6E672-F68A-779F-3CAD-19D669556EE6}"/>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00768FD2-F1D2-A565-96D5-7D771ACBCCA1}"/>
              </a:ext>
            </a:extLst>
          </p:cNvPr>
          <p:cNvSpPr>
            <a:spLocks noGrp="1"/>
          </p:cNvSpPr>
          <p:nvPr>
            <p:ph idx="1"/>
          </p:nvPr>
        </p:nvSpPr>
        <p:spPr/>
        <p:txBody>
          <a:bodyPr>
            <a:normAutofit fontScale="77500" lnSpcReduction="20000"/>
          </a:bodyPr>
          <a:lstStyle/>
          <a:p>
            <a:r>
              <a:rPr lang="ro-RO" dirty="0">
                <a:latin typeface="Times New Roman" panose="02020603050405020304" pitchFamily="18" charset="0"/>
                <a:ea typeface="Times New Roman" panose="02020603050405020304" pitchFamily="18" charset="0"/>
              </a:rPr>
              <a:t>Stratul următor este cel al </a:t>
            </a:r>
            <a:r>
              <a:rPr lang="ro-RO" i="1" dirty="0">
                <a:latin typeface="Times New Roman" panose="02020603050405020304" pitchFamily="18" charset="0"/>
                <a:ea typeface="Times New Roman" panose="02020603050405020304" pitchFamily="18" charset="0"/>
              </a:rPr>
              <a:t>celulelor fotoreceptoare</a:t>
            </a:r>
            <a:r>
              <a:rPr lang="ro-RO" dirty="0">
                <a:latin typeface="Times New Roman" panose="02020603050405020304" pitchFamily="18" charset="0"/>
                <a:ea typeface="Times New Roman" panose="02020603050405020304" pitchFamily="18" charset="0"/>
              </a:rPr>
              <a:t>, celulele cu conuri şi bastonaşe, care conţin pigmenţii fotosensibili. Celulele fotoreceptoare sunt orientate cu extremitatea fotosensibilă înspre coroidă, fiind parţial îngropate în epiteliul pigmentar. Repartiţia lor în retină nu este uniformă. În fovee (</a:t>
            </a:r>
            <a:r>
              <a:rPr lang="ro-RO" i="1" dirty="0">
                <a:latin typeface="Times New Roman" panose="02020603050405020304" pitchFamily="18" charset="0"/>
                <a:ea typeface="Times New Roman" panose="02020603050405020304" pitchFamily="18" charset="0"/>
              </a:rPr>
              <a:t>fovea centralis</a:t>
            </a:r>
            <a:r>
              <a:rPr lang="ro-RO" dirty="0">
                <a:latin typeface="Times New Roman" panose="02020603050405020304" pitchFamily="18" charset="0"/>
                <a:ea typeface="Times New Roman" panose="02020603050405020304" pitchFamily="18" charset="0"/>
              </a:rPr>
              <a:t>) se află numai celule cu conuri, în timp ce densitatea celulelor cu bastonaşe creşte înspre periferie. Foveea este zona responsabilă pentru vederea centrală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 percepţia vizuală 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detaliilor cu mare acurateţe; de asemenea, determină în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mare parte percepţia culorilor. Foveea se află în centrul </a:t>
            </a:r>
            <a:r>
              <a:rPr lang="ro-RO" i="1" dirty="0">
                <a:latin typeface="Times New Roman" panose="02020603050405020304" pitchFamily="18" charset="0"/>
                <a:ea typeface="Times New Roman" panose="02020603050405020304" pitchFamily="18" charset="0"/>
              </a:rPr>
              <a:t>maculei</a:t>
            </a:r>
            <a:r>
              <a:rPr lang="ro-RO" dirty="0">
                <a:latin typeface="Times New Roman" panose="02020603050405020304" pitchFamily="18" charset="0"/>
                <a:ea typeface="Times New Roman" panose="02020603050405020304" pitchFamily="18" charset="0"/>
              </a:rPr>
              <a:t>, o zonă circulară galbenă, aflată în apropiere de centrul retinei, cu un diametru de cca. 1,5 mm. Pigmentaţia galbenă a maculei se datorează unor carotenoizi (în special zeaxantina şi luteina) prezenţi în terminaţiile nervoase ale celulelor cu conuri din această zonă, având rol în protecţia celulelor fotosensibile ale maculei faţă de radiaţiile UV, </a:t>
            </a:r>
            <a:r>
              <a:rPr lang="ro-RO" i="1" dirty="0">
                <a:latin typeface="Times New Roman" panose="02020603050405020304" pitchFamily="18" charset="0"/>
                <a:ea typeface="Times New Roman" panose="02020603050405020304" pitchFamily="18" charset="0"/>
              </a:rPr>
              <a:t>X </a:t>
            </a:r>
            <a:r>
              <a:rPr lang="ro-RO" dirty="0">
                <a:latin typeface="Times New Roman" panose="02020603050405020304" pitchFamily="18" charset="0"/>
                <a:ea typeface="Times New Roman" panose="02020603050405020304" pitchFamily="18" charset="0"/>
              </a:rPr>
              <a:t>şi γ, pe care aceşti pigmenţi le absorb. În fovee celulele sunt mai expuse luminii prin scăderea densităţii straturilor anterioare. În </a:t>
            </a:r>
            <a:r>
              <a:rPr lang="ro-RO" i="1" dirty="0">
                <a:latin typeface="Times New Roman" panose="02020603050405020304" pitchFamily="18" charset="0"/>
                <a:ea typeface="Times New Roman" panose="02020603050405020304" pitchFamily="18" charset="0"/>
              </a:rPr>
              <a:t>pata oarbă </a:t>
            </a:r>
            <a:r>
              <a:rPr lang="ro-RO" dirty="0">
                <a:latin typeface="Times New Roman" panose="02020603050405020304" pitchFamily="18" charset="0"/>
                <a:ea typeface="Times New Roman" panose="02020603050405020304" pitchFamily="18" charset="0"/>
              </a:rPr>
              <a:t>(</a:t>
            </a:r>
            <a:r>
              <a:rPr lang="ro-RO" i="1" dirty="0">
                <a:latin typeface="Times New Roman" panose="02020603050405020304" pitchFamily="18" charset="0"/>
                <a:ea typeface="Times New Roman" panose="02020603050405020304" pitchFamily="18" charset="0"/>
              </a:rPr>
              <a:t>disc optic, </a:t>
            </a:r>
            <a:r>
              <a:rPr lang="ro-RO" dirty="0">
                <a:latin typeface="Times New Roman" panose="02020603050405020304" pitchFamily="18" charset="0"/>
                <a:ea typeface="Times New Roman" panose="02020603050405020304" pitchFamily="18" charset="0"/>
              </a:rPr>
              <a:t>sau </a:t>
            </a:r>
            <a:r>
              <a:rPr lang="ro-RO" i="1" dirty="0">
                <a:latin typeface="Times New Roman" panose="02020603050405020304" pitchFamily="18" charset="0"/>
                <a:ea typeface="Times New Roman" panose="02020603050405020304" pitchFamily="18" charset="0"/>
              </a:rPr>
              <a:t>papilă</a:t>
            </a:r>
            <a:r>
              <a:rPr lang="ro-RO" dirty="0">
                <a:latin typeface="Times New Roman" panose="02020603050405020304" pitchFamily="18" charset="0"/>
                <a:ea typeface="Times New Roman" panose="02020603050405020304" pitchFamily="18" charset="0"/>
              </a:rPr>
              <a:t>), zona de emergenţă a fibrelor nervului optic, celulele fotoreceptoare lipsesc complet. Celulele fotoreceptoare produc semnale nervoase pe care le transmit prin eliberare de neurotransmiţători. Cantitatea de neurotransmiţători eliberaţi depinde de numărul de fotoni recepţionaţi.</a:t>
            </a:r>
          </a:p>
          <a:p>
            <a:endParaRPr lang="ro-RO" dirty="0"/>
          </a:p>
        </p:txBody>
      </p:sp>
    </p:spTree>
    <p:extLst>
      <p:ext uri="{BB962C8B-B14F-4D97-AF65-F5344CB8AC3E}">
        <p14:creationId xmlns:p14="http://schemas.microsoft.com/office/powerpoint/2010/main" val="2312133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1D2F-1F98-09C1-B038-C777031AA944}"/>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39A8D8A9-E5B8-A465-3895-D13263636D25}"/>
              </a:ext>
            </a:extLst>
          </p:cNvPr>
          <p:cNvSpPr>
            <a:spLocks noGrp="1"/>
          </p:cNvSpPr>
          <p:nvPr>
            <p:ph idx="1"/>
          </p:nvPr>
        </p:nvSpPr>
        <p:spPr/>
        <p:txBody>
          <a:bodyPr>
            <a:normAutofit fontScale="92500" lnSpcReduction="10000"/>
          </a:bodyPr>
          <a:lstStyle/>
          <a:p>
            <a:pPr marL="103505" marR="5080" indent="457200" algn="just">
              <a:spcBef>
                <a:spcPts val="600"/>
              </a:spcBef>
              <a:buNone/>
            </a:pPr>
            <a:r>
              <a:rPr lang="ro-RO" dirty="0">
                <a:latin typeface="Times New Roman" panose="02020603050405020304" pitchFamily="18" charset="0"/>
                <a:ea typeface="Times New Roman" panose="02020603050405020304" pitchFamily="18" charset="0"/>
              </a:rPr>
              <a:t>Urmează</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stratul</a:t>
            </a:r>
            <a:r>
              <a:rPr lang="ro-RO" spc="400"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de</a:t>
            </a:r>
            <a:r>
              <a:rPr lang="ro-RO" i="1" spc="400"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celule</a:t>
            </a:r>
            <a:r>
              <a:rPr lang="ro-RO" i="1" spc="400"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orizontale</a:t>
            </a:r>
            <a:r>
              <a:rPr lang="ro-RO" i="1"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care</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fac</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sinapsă</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celulele</a:t>
            </a:r>
            <a:r>
              <a:rPr lang="ro-RO" spc="4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fotoreceptoare (6-50 celule fotoreceptoare), realizând conexiuni între celulele fotoreceptoare şi celulele bipolare. Pe lângă transmiterea semnalului nervos, celulele orizontale au un rol foarte important în</a:t>
            </a:r>
            <a:r>
              <a:rPr lang="ro-RO" spc="2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asigurarea</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unui</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contrast</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foarte</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bun</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imaginii.</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Acesta</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realizează</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prin</a:t>
            </a:r>
            <a:r>
              <a:rPr lang="ro-RO" spc="3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procesul</a:t>
            </a:r>
            <a:r>
              <a:rPr lang="ro-RO" spc="4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40" dirty="0">
                <a:latin typeface="Times New Roman" panose="02020603050405020304" pitchFamily="18" charset="0"/>
                <a:ea typeface="Times New Roman" panose="02020603050405020304" pitchFamily="18" charset="0"/>
              </a:rPr>
              <a:t> </a:t>
            </a:r>
            <a:r>
              <a:rPr lang="ro-RO" i="1" spc="-10" dirty="0">
                <a:latin typeface="Times New Roman" panose="02020603050405020304" pitchFamily="18" charset="0"/>
                <a:ea typeface="Times New Roman" panose="02020603050405020304" pitchFamily="18" charset="0"/>
              </a:rPr>
              <a:t>inhibiţie </a:t>
            </a:r>
            <a:r>
              <a:rPr lang="ro-RO" i="1" dirty="0">
                <a:latin typeface="Times New Roman" panose="02020603050405020304" pitchFamily="18" charset="0"/>
                <a:ea typeface="Times New Roman" panose="02020603050405020304" pitchFamily="18" charset="0"/>
              </a:rPr>
              <a:t>laterală</a:t>
            </a:r>
            <a:r>
              <a:rPr lang="ro-RO" dirty="0">
                <a:latin typeface="Times New Roman" panose="02020603050405020304" pitchFamily="18" charset="0"/>
                <a:ea typeface="Times New Roman" panose="02020603050405020304" pitchFamily="18" charset="0"/>
              </a:rPr>
              <a:t>, în care celulele orizontale pot inhiba selectiv transmisia nervoasă pe căile de comunicare care nu</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pornesc din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imediata vecinătate 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senzorilor puternic luminaţi. Astfel, atunci când lumina cade pe retină, receptorii din zona de incidenţă sunt excitaţi puternic, în timp ce receptorii aflaţi în jurul zonei de incidenţă sunt mai puţin luminaţi. Celulele orizontale elimină semnalele senzorilor slab luminaţi, crescând în acest fel contrastul imaginii şi acuitatea vizuală.</a:t>
            </a:r>
          </a:p>
          <a:p>
            <a:endParaRPr lang="ro-RO" dirty="0"/>
          </a:p>
        </p:txBody>
      </p:sp>
    </p:spTree>
    <p:extLst>
      <p:ext uri="{BB962C8B-B14F-4D97-AF65-F5344CB8AC3E}">
        <p14:creationId xmlns:p14="http://schemas.microsoft.com/office/powerpoint/2010/main" val="4083601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59A6-6938-A1D4-B3B4-A25E673EEB60}"/>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4B975DE8-ED67-E4BC-3B9C-C0326A58912A}"/>
              </a:ext>
            </a:extLst>
          </p:cNvPr>
          <p:cNvSpPr>
            <a:spLocks noGrp="1"/>
          </p:cNvSpPr>
          <p:nvPr>
            <p:ph idx="1"/>
          </p:nvPr>
        </p:nvSpPr>
        <p:spPr/>
        <p:txBody>
          <a:bodyPr>
            <a:normAutofit fontScale="92500" lnSpcReduction="10000"/>
          </a:bodyPr>
          <a:lstStyle/>
          <a:p>
            <a:r>
              <a:rPr lang="ro-RO" i="1" dirty="0">
                <a:latin typeface="Times New Roman" panose="02020603050405020304" pitchFamily="18" charset="0"/>
                <a:ea typeface="Times New Roman" panose="02020603050405020304" pitchFamily="18" charset="0"/>
              </a:rPr>
              <a:t>Celulele bipolare </a:t>
            </a:r>
            <a:r>
              <a:rPr lang="ro-RO" dirty="0">
                <a:latin typeface="Times New Roman" panose="02020603050405020304" pitchFamily="18" charset="0"/>
                <a:ea typeface="Times New Roman" panose="02020603050405020304" pitchFamily="18" charset="0"/>
              </a:rPr>
              <a:t>alcătuiesc primul strat al neuronilor vizuali (de aceea retina poate fi considerată o porţiune de creier periferic) (se mai numesc şi </a:t>
            </a:r>
            <a:r>
              <a:rPr lang="ro-RO" i="1" dirty="0">
                <a:latin typeface="Times New Roman" panose="02020603050405020304" pitchFamily="18" charset="0"/>
                <a:ea typeface="Times New Roman" panose="02020603050405020304" pitchFamily="18" charset="0"/>
              </a:rPr>
              <a:t>neuroni bipolari</a:t>
            </a:r>
            <a:r>
              <a:rPr lang="ro-RO" dirty="0">
                <a:latin typeface="Times New Roman" panose="02020603050405020304" pitchFamily="18" charset="0"/>
                <a:ea typeface="Times New Roman" panose="02020603050405020304" pitchFamily="18" charset="0"/>
              </a:rPr>
              <a:t>) şi realizează legături între celulele receptoare sau orizontale şi celule amacrine sau ganglionare. În zona foveală corespondenţa este biunivocă - fiecare con realizează legături sinaptice cu o bipolară şi fiecare bipolară cu o ganglionară. Fiecare ganglionară primeşte astfel informaţii de la un singur con. Spre periferia foveei şi în afara acesteia, mai multe celule receptoare realizează conexiuni sinaptice cu o bipolară şi mai multe bipolare trimit informaţii unei singure ganglionare. Celulele bipolare amplifică procesul de inhibiţie laterală. Există cca. 10 tipuri diferite de celule bipolare care primesc semnale de la celule cu conuri şi un singur tip de celule bipolare care realizează legături cu celule cu bastonaşe.</a:t>
            </a:r>
          </a:p>
          <a:p>
            <a:endParaRPr lang="ro-RO" dirty="0"/>
          </a:p>
        </p:txBody>
      </p:sp>
    </p:spTree>
    <p:extLst>
      <p:ext uri="{BB962C8B-B14F-4D97-AF65-F5344CB8AC3E}">
        <p14:creationId xmlns:p14="http://schemas.microsoft.com/office/powerpoint/2010/main" val="123958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AEB38-50A5-ADF3-D605-FC0A4D9746DA}"/>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ABEE19C0-F92D-8836-07FE-29D95CF017CC}"/>
              </a:ext>
            </a:extLst>
          </p:cNvPr>
          <p:cNvSpPr>
            <a:spLocks noGrp="1"/>
          </p:cNvSpPr>
          <p:nvPr>
            <p:ph idx="1"/>
          </p:nvPr>
        </p:nvSpPr>
        <p:spPr/>
        <p:txBody>
          <a:bodyPr/>
          <a:lstStyle/>
          <a:p>
            <a:r>
              <a:rPr lang="ro-RO" i="1" dirty="0">
                <a:latin typeface="Times New Roman" panose="02020603050405020304" pitchFamily="18" charset="0"/>
                <a:ea typeface="Times New Roman" panose="02020603050405020304" pitchFamily="18" charset="0"/>
              </a:rPr>
              <a:t>Celulele amacrine </a:t>
            </a:r>
            <a:r>
              <a:rPr lang="ro-RO" dirty="0">
                <a:latin typeface="Times New Roman" panose="02020603050405020304" pitchFamily="18" charset="0"/>
                <a:ea typeface="Times New Roman" panose="02020603050405020304" pitchFamily="18" charset="0"/>
              </a:rPr>
              <a:t>realizează conexiuni între neuronii bipolari şi celulele amacrine sau ganglionare trimiţând informaţii dinspre centru spre periferie. Ca şi celulele orizontale, celulele amacrine acţionează lateral, afectând semnalizarea celulelor bipolare învecinate, dar prezintă un grad de specializare mult mai pronunţat. Există cca. 40 tipuri diferite de celule amacrine, majoritatea fiind lipsite de axon. Fiecare tip celular amacrin se conectează cu anumite tipuri de neuroni bipolari şi generează un anumit tip de neurotransmiţători. Celulele amacrine intervin în procesarea imaginii în special la nivelul reglării luminozităţii imaginii şi al detecţiei mişcării </a:t>
            </a:r>
            <a:r>
              <a:rPr lang="ro-RO" spc="-10" dirty="0">
                <a:latin typeface="Times New Roman" panose="02020603050405020304" pitchFamily="18" charset="0"/>
                <a:ea typeface="Times New Roman" panose="02020603050405020304" pitchFamily="18" charset="0"/>
              </a:rPr>
              <a:t>obiectelor.</a:t>
            </a:r>
            <a:endParaRPr lang="ro-RO" dirty="0">
              <a:latin typeface="Times New Roman" panose="02020603050405020304" pitchFamily="18" charset="0"/>
              <a:ea typeface="Times New Roman" panose="02020603050405020304" pitchFamily="18" charset="0"/>
            </a:endParaRPr>
          </a:p>
          <a:p>
            <a:endParaRPr lang="ro-RO" dirty="0"/>
          </a:p>
        </p:txBody>
      </p:sp>
    </p:spTree>
    <p:extLst>
      <p:ext uri="{BB962C8B-B14F-4D97-AF65-F5344CB8AC3E}">
        <p14:creationId xmlns:p14="http://schemas.microsoft.com/office/powerpoint/2010/main" val="1427505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C6099-52D9-61C3-0EB7-2B3525ED413F}"/>
              </a:ext>
            </a:extLst>
          </p:cNvPr>
          <p:cNvSpPr>
            <a:spLocks noGrp="1"/>
          </p:cNvSpPr>
          <p:nvPr>
            <p:ph type="title"/>
          </p:nvPr>
        </p:nvSpPr>
        <p:spPr/>
        <p:txBody>
          <a:bodyPr/>
          <a:lstStyle/>
          <a:p>
            <a:r>
              <a:rPr lang="ro-MD" dirty="0"/>
              <a:t>Lumina monocromatică, policromatică. Coerența luminii</a:t>
            </a:r>
            <a:endParaRPr lang="ro-RO" dirty="0"/>
          </a:p>
        </p:txBody>
      </p:sp>
      <p:sp>
        <p:nvSpPr>
          <p:cNvPr id="3" name="Content Placeholder 2">
            <a:extLst>
              <a:ext uri="{FF2B5EF4-FFF2-40B4-BE49-F238E27FC236}">
                <a16:creationId xmlns:a16="http://schemas.microsoft.com/office/drawing/2014/main" id="{90DD7D1C-5311-D37E-1210-E5C360C770A5}"/>
              </a:ext>
            </a:extLst>
          </p:cNvPr>
          <p:cNvSpPr>
            <a:spLocks noGrp="1"/>
          </p:cNvSpPr>
          <p:nvPr>
            <p:ph idx="1"/>
          </p:nvPr>
        </p:nvSpPr>
        <p:spPr>
          <a:xfrm>
            <a:off x="838200" y="1825625"/>
            <a:ext cx="10515600" cy="4667250"/>
          </a:xfrm>
        </p:spPr>
        <p:txBody>
          <a:bodyPr>
            <a:normAutofit fontScale="92500" lnSpcReduction="10000"/>
          </a:bodyPr>
          <a:lstStyle/>
          <a:p>
            <a:pPr marL="342900" lvl="0" indent="-342900">
              <a:spcBef>
                <a:spcPts val="1160"/>
              </a:spcBef>
              <a:buFont typeface="Arial MT"/>
              <a:buChar char="•"/>
              <a:tabLst>
                <a:tab pos="902335" algn="l"/>
              </a:tabLst>
            </a:pPr>
            <a:r>
              <a:rPr lang="en-US" sz="2800" b="1" spc="0" dirty="0">
                <a:effectLst/>
                <a:latin typeface="Arial" panose="020B0604020202020204" pitchFamily="34" charset="0"/>
                <a:ea typeface="Arial MT"/>
                <a:cs typeface="Arial MT"/>
              </a:rPr>
              <a:t>Polychromatic</a:t>
            </a:r>
            <a:r>
              <a:rPr lang="en-US" sz="2800" b="1" spc="-25" dirty="0">
                <a:effectLst/>
                <a:latin typeface="Arial" panose="020B0604020202020204" pitchFamily="34" charset="0"/>
                <a:ea typeface="Arial MT"/>
                <a:cs typeface="Arial MT"/>
              </a:rPr>
              <a:t> </a:t>
            </a:r>
            <a:r>
              <a:rPr lang="en-US" sz="2800" b="1" spc="0" dirty="0">
                <a:effectLst/>
                <a:latin typeface="Arial" panose="020B0604020202020204" pitchFamily="34" charset="0"/>
                <a:ea typeface="Arial MT"/>
                <a:cs typeface="Arial MT"/>
              </a:rPr>
              <a:t>or</a:t>
            </a:r>
            <a:r>
              <a:rPr lang="en-US" sz="2800" b="1" spc="-25" dirty="0">
                <a:effectLst/>
                <a:latin typeface="Arial" panose="020B0604020202020204" pitchFamily="34" charset="0"/>
                <a:ea typeface="Arial MT"/>
                <a:cs typeface="Arial MT"/>
              </a:rPr>
              <a:t> </a:t>
            </a:r>
            <a:r>
              <a:rPr lang="en-US" sz="2800" b="1" spc="0" dirty="0">
                <a:effectLst/>
                <a:latin typeface="Arial" panose="020B0604020202020204" pitchFamily="34" charset="0"/>
                <a:ea typeface="Arial MT"/>
                <a:cs typeface="Arial MT"/>
              </a:rPr>
              <a:t>white</a:t>
            </a:r>
            <a:r>
              <a:rPr lang="en-US" sz="2800" b="1" spc="-65" dirty="0">
                <a:effectLst/>
                <a:latin typeface="Arial" panose="020B0604020202020204" pitchFamily="34" charset="0"/>
                <a:ea typeface="Arial MT"/>
                <a:cs typeface="Arial MT"/>
              </a:rPr>
              <a:t> </a:t>
            </a:r>
            <a:r>
              <a:rPr lang="en-US" sz="2800" b="1" spc="-10" dirty="0">
                <a:effectLst/>
                <a:latin typeface="Arial" panose="020B0604020202020204" pitchFamily="34" charset="0"/>
                <a:ea typeface="Arial MT"/>
                <a:cs typeface="Arial MT"/>
              </a:rPr>
              <a:t>light</a:t>
            </a:r>
            <a:endParaRPr lang="ro-RO" sz="1200" spc="0" dirty="0">
              <a:effectLst/>
              <a:latin typeface="Arial MT"/>
              <a:ea typeface="Arial MT"/>
              <a:cs typeface="Arial MT"/>
            </a:endParaRPr>
          </a:p>
          <a:p>
            <a:pPr marL="897890">
              <a:spcBef>
                <a:spcPts val="695"/>
              </a:spcBef>
              <a:buNone/>
            </a:pPr>
            <a:r>
              <a:rPr lang="en-US" sz="2800" dirty="0">
                <a:effectLst/>
                <a:latin typeface="Arial MT"/>
                <a:ea typeface="Arial MT"/>
                <a:cs typeface="Arial MT"/>
              </a:rPr>
              <a:t>consists</a:t>
            </a:r>
            <a:r>
              <a:rPr lang="en-US" sz="2800" spc="-10" dirty="0">
                <a:effectLst/>
                <a:latin typeface="Arial MT"/>
                <a:ea typeface="Arial MT"/>
                <a:cs typeface="Arial MT"/>
              </a:rPr>
              <a:t> </a:t>
            </a:r>
            <a:r>
              <a:rPr lang="en-US" sz="2800" dirty="0">
                <a:effectLst/>
                <a:latin typeface="Arial MT"/>
                <a:ea typeface="Arial MT"/>
                <a:cs typeface="Arial MT"/>
              </a:rPr>
              <a:t>of</a:t>
            </a:r>
            <a:r>
              <a:rPr lang="en-US" sz="2800" spc="-10" dirty="0">
                <a:effectLst/>
                <a:latin typeface="Arial MT"/>
                <a:ea typeface="Arial MT"/>
                <a:cs typeface="Arial MT"/>
              </a:rPr>
              <a:t> </a:t>
            </a:r>
            <a:r>
              <a:rPr lang="en-US" sz="2800" dirty="0">
                <a:effectLst/>
                <a:latin typeface="Arial MT"/>
                <a:ea typeface="Arial MT"/>
                <a:cs typeface="Arial MT"/>
              </a:rPr>
              <a:t>light of</a:t>
            </a:r>
            <a:r>
              <a:rPr lang="en-US" sz="2800" spc="-10" dirty="0">
                <a:effectLst/>
                <a:latin typeface="Arial MT"/>
                <a:ea typeface="Arial MT"/>
                <a:cs typeface="Arial MT"/>
              </a:rPr>
              <a:t> </a:t>
            </a:r>
            <a:r>
              <a:rPr lang="en-US" sz="2800" dirty="0">
                <a:effectLst/>
                <a:latin typeface="Arial MT"/>
                <a:ea typeface="Arial MT"/>
                <a:cs typeface="Arial MT"/>
              </a:rPr>
              <a:t>a</a:t>
            </a:r>
            <a:r>
              <a:rPr lang="en-US" sz="2800" spc="-15" dirty="0">
                <a:effectLst/>
                <a:latin typeface="Arial MT"/>
                <a:ea typeface="Arial MT"/>
                <a:cs typeface="Arial MT"/>
              </a:rPr>
              <a:t> </a:t>
            </a:r>
            <a:r>
              <a:rPr lang="en-US" sz="2800" dirty="0">
                <a:effectLst/>
                <a:latin typeface="Arial MT"/>
                <a:ea typeface="Arial MT"/>
                <a:cs typeface="Arial MT"/>
              </a:rPr>
              <a:t>variety</a:t>
            </a:r>
            <a:r>
              <a:rPr lang="en-US" sz="2800" spc="-10" dirty="0">
                <a:effectLst/>
                <a:latin typeface="Arial MT"/>
                <a:ea typeface="Arial MT"/>
                <a:cs typeface="Arial MT"/>
              </a:rPr>
              <a:t> </a:t>
            </a:r>
            <a:r>
              <a:rPr lang="en-US" sz="2800" dirty="0">
                <a:effectLst/>
                <a:latin typeface="Arial MT"/>
                <a:ea typeface="Arial MT"/>
                <a:cs typeface="Arial MT"/>
              </a:rPr>
              <a:t>of</a:t>
            </a:r>
            <a:r>
              <a:rPr lang="en-US" sz="2800" spc="-10" dirty="0">
                <a:effectLst/>
                <a:latin typeface="Arial MT"/>
                <a:ea typeface="Arial MT"/>
                <a:cs typeface="Arial MT"/>
              </a:rPr>
              <a:t> wavelengths.</a:t>
            </a:r>
            <a:endParaRPr lang="ro-RO" sz="2800" dirty="0">
              <a:effectLst/>
              <a:latin typeface="Arial MT"/>
              <a:ea typeface="Arial MT"/>
              <a:cs typeface="Arial MT"/>
            </a:endParaRPr>
          </a:p>
          <a:p>
            <a:pPr marL="342900" lvl="0" indent="-342900">
              <a:spcBef>
                <a:spcPts val="700"/>
              </a:spcBef>
              <a:buFont typeface="Arial MT"/>
              <a:buChar char="•"/>
              <a:tabLst>
                <a:tab pos="902335" algn="l"/>
              </a:tabLst>
            </a:pPr>
            <a:r>
              <a:rPr lang="en-US" sz="2800" b="1" spc="0" dirty="0">
                <a:effectLst/>
                <a:latin typeface="Arial" panose="020B0604020202020204" pitchFamily="34" charset="0"/>
                <a:ea typeface="Arial MT"/>
                <a:cs typeface="Arial MT"/>
              </a:rPr>
              <a:t>Monochromatic</a:t>
            </a:r>
            <a:r>
              <a:rPr lang="en-US" sz="2800" b="1" spc="-15" dirty="0">
                <a:effectLst/>
                <a:latin typeface="Arial" panose="020B0604020202020204" pitchFamily="34" charset="0"/>
                <a:ea typeface="Arial MT"/>
                <a:cs typeface="Arial MT"/>
              </a:rPr>
              <a:t> </a:t>
            </a:r>
            <a:r>
              <a:rPr lang="en-US" sz="2800" b="1" spc="-10" dirty="0">
                <a:effectLst/>
                <a:latin typeface="Arial" panose="020B0604020202020204" pitchFamily="34" charset="0"/>
                <a:ea typeface="Arial MT"/>
                <a:cs typeface="Arial MT"/>
              </a:rPr>
              <a:t>light</a:t>
            </a:r>
            <a:endParaRPr lang="ro-RO" sz="1200" spc="0" dirty="0">
              <a:effectLst/>
              <a:latin typeface="Arial MT"/>
              <a:ea typeface="Arial MT"/>
              <a:cs typeface="Arial MT"/>
            </a:endParaRPr>
          </a:p>
          <a:p>
            <a:pPr marL="559435" marR="2379345" indent="337820">
              <a:lnSpc>
                <a:spcPct val="125000"/>
              </a:lnSpc>
              <a:spcBef>
                <a:spcPts val="695"/>
              </a:spcBef>
              <a:buNone/>
            </a:pPr>
            <a:r>
              <a:rPr lang="en-US" sz="2800" dirty="0">
                <a:effectLst/>
                <a:latin typeface="Arial MT"/>
                <a:ea typeface="Arial MT"/>
                <a:cs typeface="Arial MT"/>
              </a:rPr>
              <a:t>consists of light of a single wavelength According</a:t>
            </a:r>
            <a:r>
              <a:rPr lang="en-US" sz="2800" spc="-25" dirty="0">
                <a:effectLst/>
                <a:latin typeface="Arial MT"/>
                <a:ea typeface="Arial MT"/>
                <a:cs typeface="Arial MT"/>
              </a:rPr>
              <a:t> </a:t>
            </a:r>
            <a:r>
              <a:rPr lang="en-US" sz="2800" dirty="0">
                <a:effectLst/>
                <a:latin typeface="Arial MT"/>
                <a:ea typeface="Arial MT"/>
                <a:cs typeface="Arial MT"/>
              </a:rPr>
              <a:t>to</a:t>
            </a:r>
            <a:r>
              <a:rPr lang="en-US" sz="2800" spc="-35" dirty="0">
                <a:effectLst/>
                <a:latin typeface="Arial MT"/>
                <a:ea typeface="Arial MT"/>
                <a:cs typeface="Arial MT"/>
              </a:rPr>
              <a:t> </a:t>
            </a:r>
            <a:r>
              <a:rPr lang="en-US" sz="2800" dirty="0">
                <a:effectLst/>
                <a:latin typeface="Arial MT"/>
                <a:ea typeface="Arial MT"/>
                <a:cs typeface="Arial MT"/>
              </a:rPr>
              <a:t>phase</a:t>
            </a:r>
            <a:r>
              <a:rPr lang="en-US" sz="2800" spc="-35" dirty="0">
                <a:effectLst/>
                <a:latin typeface="Arial MT"/>
                <a:ea typeface="Arial MT"/>
                <a:cs typeface="Arial MT"/>
              </a:rPr>
              <a:t> </a:t>
            </a:r>
            <a:r>
              <a:rPr lang="en-US" sz="2800" dirty="0">
                <a:effectLst/>
                <a:latin typeface="Arial MT"/>
                <a:ea typeface="Arial MT"/>
                <a:cs typeface="Arial MT"/>
              </a:rPr>
              <a:t>character</a:t>
            </a:r>
            <a:r>
              <a:rPr lang="en-US" sz="2800" spc="-35" dirty="0">
                <a:effectLst/>
                <a:latin typeface="Arial MT"/>
                <a:ea typeface="Arial MT"/>
                <a:cs typeface="Arial MT"/>
              </a:rPr>
              <a:t> </a:t>
            </a:r>
            <a:r>
              <a:rPr lang="en-US" sz="2800" dirty="0">
                <a:effectLst/>
                <a:latin typeface="Arial MT"/>
                <a:ea typeface="Arial MT"/>
                <a:cs typeface="Arial MT"/>
              </a:rPr>
              <a:t>light</a:t>
            </a:r>
            <a:r>
              <a:rPr lang="en-US" sz="2800" spc="-25" dirty="0">
                <a:effectLst/>
                <a:latin typeface="Arial MT"/>
                <a:ea typeface="Arial MT"/>
                <a:cs typeface="Arial MT"/>
              </a:rPr>
              <a:t> </a:t>
            </a:r>
            <a:r>
              <a:rPr lang="en-US" sz="2800" dirty="0">
                <a:effectLst/>
                <a:latin typeface="Arial MT"/>
                <a:ea typeface="Arial MT"/>
                <a:cs typeface="Arial MT"/>
              </a:rPr>
              <a:t>can</a:t>
            </a:r>
            <a:r>
              <a:rPr lang="en-US" sz="2800" spc="-35" dirty="0">
                <a:effectLst/>
                <a:latin typeface="Arial MT"/>
                <a:ea typeface="Arial MT"/>
                <a:cs typeface="Arial MT"/>
              </a:rPr>
              <a:t> </a:t>
            </a:r>
            <a:r>
              <a:rPr lang="en-US" sz="2800" dirty="0">
                <a:effectLst/>
                <a:latin typeface="Arial MT"/>
                <a:ea typeface="Arial MT"/>
                <a:cs typeface="Arial MT"/>
              </a:rPr>
              <a:t>be</a:t>
            </a:r>
            <a:endParaRPr lang="ro-RO" sz="2800" dirty="0">
              <a:effectLst/>
              <a:latin typeface="Arial MT"/>
              <a:ea typeface="Arial MT"/>
              <a:cs typeface="Arial MT"/>
            </a:endParaRPr>
          </a:p>
          <a:p>
            <a:pPr marL="342900" marR="488315" lvl="0" indent="-342900" algn="just">
              <a:lnSpc>
                <a:spcPct val="103000"/>
              </a:lnSpc>
              <a:spcBef>
                <a:spcPts val="15"/>
              </a:spcBef>
              <a:buSzPts val="2400"/>
              <a:buFont typeface="Wingdings" panose="05000000000000000000" pitchFamily="2" charset="2"/>
              <a:buChar char=""/>
              <a:tabLst>
                <a:tab pos="902335" algn="l"/>
              </a:tabLst>
            </a:pPr>
            <a:r>
              <a:rPr lang="en-US" sz="2800" b="1" spc="0" dirty="0">
                <a:effectLst/>
                <a:latin typeface="Arial" panose="020B0604020202020204" pitchFamily="34" charset="0"/>
                <a:ea typeface="Wingdings" panose="05000000000000000000" pitchFamily="2" charset="2"/>
                <a:cs typeface="Arial MT"/>
              </a:rPr>
              <a:t>Coherent</a:t>
            </a:r>
            <a:r>
              <a:rPr lang="en-US" sz="2800" b="1" spc="400" dirty="0">
                <a:effectLst/>
                <a:latin typeface="Arial" panose="020B0604020202020204" pitchFamily="34" charset="0"/>
                <a:ea typeface="Wingdings" panose="05000000000000000000" pitchFamily="2" charset="2"/>
                <a:cs typeface="Arial MT"/>
              </a:rPr>
              <a:t> </a:t>
            </a:r>
            <a:r>
              <a:rPr lang="en-US" sz="2800" b="1" spc="0" dirty="0">
                <a:effectLst/>
                <a:latin typeface="Arial" panose="020B0604020202020204" pitchFamily="34" charset="0"/>
                <a:ea typeface="Wingdings" panose="05000000000000000000" pitchFamily="2" charset="2"/>
                <a:cs typeface="Arial MT"/>
              </a:rPr>
              <a:t>-</a:t>
            </a:r>
            <a:r>
              <a:rPr lang="en-US" sz="2800" b="1" spc="-35" dirty="0">
                <a:effectLst/>
                <a:latin typeface="Arial" panose="020B0604020202020204" pitchFamily="34" charset="0"/>
                <a:ea typeface="Wingdings" panose="05000000000000000000" pitchFamily="2" charset="2"/>
                <a:cs typeface="Arial MT"/>
              </a:rPr>
              <a:t> </a:t>
            </a:r>
            <a:r>
              <a:rPr lang="en-US" sz="2800" spc="0" dirty="0">
                <a:effectLst/>
                <a:latin typeface="Arial MT"/>
                <a:ea typeface="Wingdings" panose="05000000000000000000" pitchFamily="2" charset="2"/>
                <a:cs typeface="Wingdings" panose="05000000000000000000" pitchFamily="2" charset="2"/>
              </a:rPr>
              <a:t>Coherent light</a:t>
            </a:r>
            <a:r>
              <a:rPr lang="en-US" sz="2800" spc="-10"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are</a:t>
            </a:r>
            <a:r>
              <a:rPr lang="en-US" sz="2800" spc="-35"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light</a:t>
            </a:r>
            <a:r>
              <a:rPr lang="en-US" sz="2800" spc="-10"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waves</a:t>
            </a:r>
            <a:r>
              <a:rPr lang="en-US" sz="2800" spc="-20"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"in</a:t>
            </a:r>
            <a:r>
              <a:rPr lang="en-US" sz="2800" spc="-30"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phase“</a:t>
            </a:r>
            <a:r>
              <a:rPr lang="en-US" sz="2800" spc="-10"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one another, i.e. they have the same phase in the same distance from the source. Light produced by lasers is coherent light.</a:t>
            </a:r>
            <a:endParaRPr lang="ro-RO" sz="1200" spc="0" dirty="0">
              <a:effectLst/>
              <a:latin typeface="Arial MT"/>
              <a:ea typeface="Wingdings" panose="05000000000000000000" pitchFamily="2" charset="2"/>
              <a:cs typeface="Wingdings" panose="05000000000000000000" pitchFamily="2" charset="2"/>
            </a:endParaRPr>
          </a:p>
          <a:p>
            <a:pPr marL="342900" lvl="0" indent="-342900">
              <a:spcBef>
                <a:spcPts val="615"/>
              </a:spcBef>
              <a:buSzPts val="2400"/>
              <a:buFont typeface="Wingdings" panose="05000000000000000000" pitchFamily="2" charset="2"/>
              <a:buChar char=""/>
              <a:tabLst>
                <a:tab pos="902335" algn="l"/>
              </a:tabLst>
            </a:pPr>
            <a:r>
              <a:rPr lang="en-US" sz="2800" b="1" spc="0" dirty="0">
                <a:effectLst/>
                <a:latin typeface="Arial" panose="020B0604020202020204" pitchFamily="34" charset="0"/>
                <a:ea typeface="Wingdings" panose="05000000000000000000" pitchFamily="2" charset="2"/>
                <a:cs typeface="Arial MT"/>
              </a:rPr>
              <a:t>Incoherent</a:t>
            </a:r>
            <a:r>
              <a:rPr lang="en-US" sz="2800" b="1" spc="-40" dirty="0">
                <a:effectLst/>
                <a:latin typeface="Arial" panose="020B0604020202020204" pitchFamily="34" charset="0"/>
                <a:ea typeface="Wingdings" panose="05000000000000000000" pitchFamily="2" charset="2"/>
                <a:cs typeface="Arial MT"/>
              </a:rPr>
              <a:t> </a:t>
            </a:r>
            <a:r>
              <a:rPr lang="en-US" sz="2800" b="1" spc="0" dirty="0">
                <a:effectLst/>
                <a:latin typeface="Arial" panose="020B0604020202020204" pitchFamily="34" charset="0"/>
                <a:ea typeface="Wingdings" panose="05000000000000000000" pitchFamily="2" charset="2"/>
                <a:cs typeface="Arial MT"/>
              </a:rPr>
              <a:t>-</a:t>
            </a:r>
            <a:r>
              <a:rPr lang="en-US" sz="2800" b="1" spc="-20" dirty="0">
                <a:effectLst/>
                <a:latin typeface="Arial" panose="020B0604020202020204" pitchFamily="34" charset="0"/>
                <a:ea typeface="Wingdings" panose="05000000000000000000" pitchFamily="2" charset="2"/>
                <a:cs typeface="Arial MT"/>
              </a:rPr>
              <a:t> </a:t>
            </a:r>
            <a:r>
              <a:rPr lang="en-US" sz="2800" spc="0" dirty="0">
                <a:effectLst/>
                <a:latin typeface="Arial MT"/>
                <a:ea typeface="Wingdings" panose="05000000000000000000" pitchFamily="2" charset="2"/>
                <a:cs typeface="Wingdings" panose="05000000000000000000" pitchFamily="2" charset="2"/>
              </a:rPr>
              <a:t>Incoherent</a:t>
            </a:r>
            <a:r>
              <a:rPr lang="en-US" sz="2800" spc="-15"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light</a:t>
            </a:r>
            <a:r>
              <a:rPr lang="en-US" sz="2800" spc="-5"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are</a:t>
            </a:r>
            <a:r>
              <a:rPr lang="en-US" sz="2800" spc="-15"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light</a:t>
            </a:r>
            <a:r>
              <a:rPr lang="en-US" sz="2800" spc="-5"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waves</a:t>
            </a:r>
            <a:r>
              <a:rPr lang="en-US" sz="2800" spc="-10"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that</a:t>
            </a:r>
            <a:r>
              <a:rPr lang="en-US" sz="2800" spc="-35" dirty="0">
                <a:effectLst/>
                <a:latin typeface="Arial MT"/>
                <a:ea typeface="Wingdings" panose="05000000000000000000" pitchFamily="2" charset="2"/>
                <a:cs typeface="Wingdings" panose="05000000000000000000" pitchFamily="2" charset="2"/>
              </a:rPr>
              <a:t> </a:t>
            </a:r>
            <a:r>
              <a:rPr lang="en-US" sz="2800" spc="0" dirty="0">
                <a:effectLst/>
                <a:latin typeface="Arial MT"/>
                <a:ea typeface="Wingdings" panose="05000000000000000000" pitchFamily="2" charset="2"/>
                <a:cs typeface="Wingdings" panose="05000000000000000000" pitchFamily="2" charset="2"/>
              </a:rPr>
              <a:t>are</a:t>
            </a:r>
            <a:r>
              <a:rPr lang="en-US" sz="2800" spc="-15" dirty="0">
                <a:effectLst/>
                <a:latin typeface="Arial MT"/>
                <a:ea typeface="Wingdings" panose="05000000000000000000" pitchFamily="2" charset="2"/>
                <a:cs typeface="Wingdings" panose="05000000000000000000" pitchFamily="2" charset="2"/>
              </a:rPr>
              <a:t> </a:t>
            </a:r>
            <a:r>
              <a:rPr lang="en-US" sz="2800" spc="-25" dirty="0">
                <a:effectLst/>
                <a:latin typeface="Arial MT"/>
                <a:ea typeface="Wingdings" panose="05000000000000000000" pitchFamily="2" charset="2"/>
                <a:cs typeface="Wingdings" panose="05000000000000000000" pitchFamily="2" charset="2"/>
              </a:rPr>
              <a:t>not</a:t>
            </a:r>
            <a:endParaRPr lang="ro-RO" sz="1200" spc="0" dirty="0">
              <a:effectLst/>
              <a:latin typeface="Arial MT"/>
              <a:ea typeface="Wingdings" panose="05000000000000000000" pitchFamily="2" charset="2"/>
              <a:cs typeface="Wingdings" panose="05000000000000000000" pitchFamily="2" charset="2"/>
            </a:endParaRPr>
          </a:p>
          <a:p>
            <a:pPr marL="902335">
              <a:spcBef>
                <a:spcPts val="125"/>
              </a:spcBef>
              <a:buNone/>
            </a:pPr>
            <a:r>
              <a:rPr lang="en-US" sz="2800" dirty="0">
                <a:effectLst/>
                <a:latin typeface="Arial MT"/>
                <a:ea typeface="Arial MT"/>
                <a:cs typeface="Arial MT"/>
              </a:rPr>
              <a:t>"in</a:t>
            </a:r>
            <a:r>
              <a:rPr lang="en-US" sz="2800" spc="-20" dirty="0">
                <a:effectLst/>
                <a:latin typeface="Arial MT"/>
                <a:ea typeface="Arial MT"/>
                <a:cs typeface="Arial MT"/>
              </a:rPr>
              <a:t> </a:t>
            </a:r>
            <a:r>
              <a:rPr lang="en-US" sz="2800" dirty="0">
                <a:effectLst/>
                <a:latin typeface="Arial MT"/>
                <a:ea typeface="Arial MT"/>
                <a:cs typeface="Arial MT"/>
              </a:rPr>
              <a:t>phase“</a:t>
            </a:r>
            <a:r>
              <a:rPr lang="en-US" sz="2800" spc="5" dirty="0">
                <a:effectLst/>
                <a:latin typeface="Arial MT"/>
                <a:ea typeface="Arial MT"/>
                <a:cs typeface="Arial MT"/>
              </a:rPr>
              <a:t> </a:t>
            </a:r>
            <a:r>
              <a:rPr lang="en-US" sz="2800" dirty="0">
                <a:effectLst/>
                <a:latin typeface="Arial MT"/>
                <a:ea typeface="Arial MT"/>
                <a:cs typeface="Arial MT"/>
              </a:rPr>
              <a:t>one </a:t>
            </a:r>
            <a:r>
              <a:rPr lang="en-US" sz="2800" spc="-10" dirty="0">
                <a:effectLst/>
                <a:latin typeface="Arial MT"/>
                <a:ea typeface="Arial MT"/>
                <a:cs typeface="Arial MT"/>
              </a:rPr>
              <a:t>another.</a:t>
            </a:r>
            <a:endParaRPr lang="ro-RO" sz="2800" dirty="0">
              <a:effectLst/>
              <a:latin typeface="Arial MT"/>
              <a:ea typeface="Arial MT"/>
              <a:cs typeface="Arial MT"/>
            </a:endParaRPr>
          </a:p>
          <a:p>
            <a:pPr marL="897890">
              <a:spcBef>
                <a:spcPts val="695"/>
              </a:spcBef>
              <a:buNone/>
            </a:pPr>
            <a:r>
              <a:rPr lang="en-US" sz="2800" dirty="0">
                <a:effectLst/>
                <a:latin typeface="Arial MT"/>
                <a:ea typeface="Arial MT"/>
                <a:cs typeface="Arial MT"/>
              </a:rPr>
              <a:t>Light</a:t>
            </a:r>
            <a:r>
              <a:rPr lang="en-US" sz="2800" spc="-25" dirty="0">
                <a:effectLst/>
                <a:latin typeface="Arial MT"/>
                <a:ea typeface="Arial MT"/>
                <a:cs typeface="Arial MT"/>
              </a:rPr>
              <a:t> </a:t>
            </a:r>
            <a:r>
              <a:rPr lang="en-US" sz="2800" dirty="0">
                <a:effectLst/>
                <a:latin typeface="Arial MT"/>
                <a:ea typeface="Arial MT"/>
                <a:cs typeface="Arial MT"/>
              </a:rPr>
              <a:t>from</a:t>
            </a:r>
            <a:r>
              <a:rPr lang="en-US" sz="2800" spc="-10" dirty="0">
                <a:effectLst/>
                <a:latin typeface="Arial MT"/>
                <a:ea typeface="Arial MT"/>
                <a:cs typeface="Arial MT"/>
              </a:rPr>
              <a:t> </a:t>
            </a:r>
            <a:r>
              <a:rPr lang="en-US" sz="2800" dirty="0">
                <a:effectLst/>
                <a:latin typeface="Arial MT"/>
                <a:ea typeface="Arial MT"/>
                <a:cs typeface="Arial MT"/>
              </a:rPr>
              <a:t>light bulbs or</a:t>
            </a:r>
            <a:r>
              <a:rPr lang="en-US" sz="2800" spc="-15" dirty="0">
                <a:effectLst/>
                <a:latin typeface="Arial MT"/>
                <a:ea typeface="Arial MT"/>
                <a:cs typeface="Arial MT"/>
              </a:rPr>
              <a:t> </a:t>
            </a:r>
            <a:r>
              <a:rPr lang="en-US" sz="2800" dirty="0">
                <a:effectLst/>
                <a:latin typeface="Arial MT"/>
                <a:ea typeface="Arial MT"/>
                <a:cs typeface="Arial MT"/>
              </a:rPr>
              <a:t>the</a:t>
            </a:r>
            <a:r>
              <a:rPr lang="en-US" sz="2800" spc="-10" dirty="0">
                <a:effectLst/>
                <a:latin typeface="Arial MT"/>
                <a:ea typeface="Arial MT"/>
                <a:cs typeface="Arial MT"/>
              </a:rPr>
              <a:t> </a:t>
            </a:r>
            <a:r>
              <a:rPr lang="en-US" sz="2800" dirty="0">
                <a:effectLst/>
                <a:latin typeface="Arial MT"/>
                <a:ea typeface="Arial MT"/>
                <a:cs typeface="Arial MT"/>
              </a:rPr>
              <a:t>sun</a:t>
            </a:r>
            <a:r>
              <a:rPr lang="en-US" sz="2800" spc="-10" dirty="0">
                <a:effectLst/>
                <a:latin typeface="Arial MT"/>
                <a:ea typeface="Arial MT"/>
                <a:cs typeface="Arial MT"/>
              </a:rPr>
              <a:t> </a:t>
            </a:r>
            <a:r>
              <a:rPr lang="en-US" sz="2800" dirty="0">
                <a:effectLst/>
                <a:latin typeface="Arial MT"/>
                <a:ea typeface="Arial MT"/>
                <a:cs typeface="Arial MT"/>
              </a:rPr>
              <a:t>is</a:t>
            </a:r>
            <a:r>
              <a:rPr lang="en-US" sz="2800" spc="-15" dirty="0">
                <a:effectLst/>
                <a:latin typeface="Arial MT"/>
                <a:ea typeface="Arial MT"/>
                <a:cs typeface="Arial MT"/>
              </a:rPr>
              <a:t> </a:t>
            </a:r>
            <a:r>
              <a:rPr lang="en-US" sz="2800" dirty="0">
                <a:effectLst/>
                <a:latin typeface="Arial MT"/>
                <a:ea typeface="Arial MT"/>
                <a:cs typeface="Arial MT"/>
              </a:rPr>
              <a:t>incoherent </a:t>
            </a:r>
            <a:r>
              <a:rPr lang="en-US" sz="2800" spc="-10" dirty="0">
                <a:effectLst/>
                <a:latin typeface="Arial MT"/>
                <a:ea typeface="Arial MT"/>
                <a:cs typeface="Arial MT"/>
              </a:rPr>
              <a:t>light.</a:t>
            </a:r>
            <a:endParaRPr lang="ro-RO" sz="2800" dirty="0">
              <a:effectLst/>
              <a:latin typeface="Arial MT"/>
              <a:ea typeface="Arial MT"/>
              <a:cs typeface="Arial MT"/>
            </a:endParaRPr>
          </a:p>
          <a:p>
            <a:endParaRPr lang="ro-RO" dirty="0"/>
          </a:p>
        </p:txBody>
      </p:sp>
    </p:spTree>
    <p:extLst>
      <p:ext uri="{BB962C8B-B14F-4D97-AF65-F5344CB8AC3E}">
        <p14:creationId xmlns:p14="http://schemas.microsoft.com/office/powerpoint/2010/main" val="3929803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C943E-B9DF-7707-ACCF-BD8EB17CB2F7}"/>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70C7A42C-32F0-6D1C-6A75-6872E5073ABB}"/>
              </a:ext>
            </a:extLst>
          </p:cNvPr>
          <p:cNvSpPr>
            <a:spLocks noGrp="1"/>
          </p:cNvSpPr>
          <p:nvPr>
            <p:ph idx="1"/>
          </p:nvPr>
        </p:nvSpPr>
        <p:spPr>
          <a:xfrm>
            <a:off x="838200" y="1825625"/>
            <a:ext cx="10515600" cy="4813714"/>
          </a:xfrm>
        </p:spPr>
        <p:txBody>
          <a:bodyPr>
            <a:normAutofit fontScale="77500" lnSpcReduction="20000"/>
          </a:bodyPr>
          <a:lstStyle/>
          <a:p>
            <a:r>
              <a:rPr lang="ro-RO" i="1" dirty="0">
                <a:latin typeface="Times New Roman" panose="02020603050405020304" pitchFamily="18" charset="0"/>
                <a:ea typeface="Times New Roman" panose="02020603050405020304" pitchFamily="18" charset="0"/>
              </a:rPr>
              <a:t>Celulele ganglionare, </a:t>
            </a:r>
            <a:r>
              <a:rPr lang="ro-RO" dirty="0">
                <a:latin typeface="Times New Roman" panose="02020603050405020304" pitchFamily="18" charset="0"/>
                <a:ea typeface="Times New Roman" panose="02020603050405020304" pitchFamily="18" charset="0"/>
              </a:rPr>
              <a:t>reprezentând ultimul strat al retinei, fac sinapsă cu cele bipolare, iar axonii lor alcătuiesc nervul optic. Pata oarbă (</a:t>
            </a:r>
            <a:r>
              <a:rPr lang="ro-RO" i="1" dirty="0">
                <a:latin typeface="Times New Roman" panose="02020603050405020304" pitchFamily="18" charset="0"/>
                <a:ea typeface="Times New Roman" panose="02020603050405020304" pitchFamily="18" charset="0"/>
              </a:rPr>
              <a:t>punctum caecum</a:t>
            </a:r>
            <a:r>
              <a:rPr lang="ro-RO" dirty="0">
                <a:latin typeface="Times New Roman" panose="02020603050405020304" pitchFamily="18" charset="0"/>
                <a:ea typeface="Times New Roman" panose="02020603050405020304" pitchFamily="18" charset="0"/>
              </a:rPr>
              <a:t>), lipsită de celule fotoreceptoare, este locul în care nervul optic se îndreaptă spre corpii geniculaţi laterali, după ce străbate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învelişul</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globului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ocular.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Pata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oarbă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apare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oval</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alb,</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având</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arie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cca.</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3</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mm</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În exteriorul globului ocular, axonii celulelor ganglionare sunt mielinizaţi. În medie, o celulă ganglionară poate primi semnale produse de cca. 100 de celule fotoreceptoare, dar acest număr variază mult cu localizarea pe retină. La om, retina conţine în jur de 1,2 - 1,5 milioane celule ganglionare. Există cel puţin 5 clase de celule ganglionare, dintre care trei sunt specializate în procesarea informaţiilor vizuale în funcţie de mişcare (clasa W), culoare (clasa X) şi intensitatea luminii (clasa Y). Celelalte două clase cuprind celule ganglionare care asigură reflexul pupilar (adaptarea la lumină) şi menţinerea ritmurilor circadiene; o mare parte din aceste celule sunt fotosensibile - conţin un fotopigment, melanopsina, care le permite să răspundă direct la lumină, chiar în absenţa celulelor cu conuri şi bastonaşe. Celulele ganglionare sunt singurele celule ale retinei care generează potenţiale de acţiune de tip tot sau nimic, acestea fiind transmise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creierului prin nervul optic, pe când celelalte tipuri produc potenţiale electrice locale gradate şi transmit semnalul nervos modulând cantitatea eliberată de neurotransmiţători în funcţie de fluxurile membranare de sarcini electrice, care variază în mod continuu (</a:t>
            </a:r>
            <a:r>
              <a:rPr lang="ro-RO" i="1" dirty="0">
                <a:latin typeface="Times New Roman" panose="02020603050405020304" pitchFamily="18" charset="0"/>
                <a:ea typeface="Times New Roman" panose="02020603050405020304" pitchFamily="18" charset="0"/>
              </a:rPr>
              <a:t>conducţie electrotonică</a:t>
            </a:r>
            <a:r>
              <a:rPr lang="ro-RO" dirty="0">
                <a:latin typeface="Times New Roman" panose="02020603050405020304" pitchFamily="18" charset="0"/>
                <a:ea typeface="Times New Roman" panose="02020603050405020304" pitchFamily="18" charset="0"/>
              </a:rPr>
              <a:t>). În acest fel, intensitatea semnalului primar, generat de celulele fotoreceptoare, este proporţional cu cantitatea de lumină recepţionată.</a:t>
            </a:r>
          </a:p>
          <a:p>
            <a:endParaRPr lang="ro-RO" dirty="0"/>
          </a:p>
        </p:txBody>
      </p:sp>
    </p:spTree>
    <p:extLst>
      <p:ext uri="{BB962C8B-B14F-4D97-AF65-F5344CB8AC3E}">
        <p14:creationId xmlns:p14="http://schemas.microsoft.com/office/powerpoint/2010/main" val="25580806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32CAB-26FE-51A9-D522-E3DE689BFA2A}"/>
              </a:ext>
            </a:extLst>
          </p:cNvPr>
          <p:cNvSpPr>
            <a:spLocks noGrp="1"/>
          </p:cNvSpPr>
          <p:nvPr>
            <p:ph type="title"/>
          </p:nvPr>
        </p:nvSpPr>
        <p:spPr>
          <a:xfrm>
            <a:off x="241852" y="575489"/>
            <a:ext cx="6198704" cy="1325563"/>
          </a:xfrm>
        </p:spPr>
        <p:txBody>
          <a:bodyPr>
            <a:normAutofit fontScale="90000"/>
          </a:bodyPr>
          <a:lstStyle/>
          <a:p>
            <a:r>
              <a:rPr lang="it-IT" dirty="0"/>
              <a:t>Căile de conducere nervoasă ale analizatorului vizual.</a:t>
            </a:r>
            <a:endParaRPr lang="en-US" dirty="0"/>
          </a:p>
        </p:txBody>
      </p:sp>
      <p:pic>
        <p:nvPicPr>
          <p:cNvPr id="4" name="Content Placeholder 3">
            <a:extLst>
              <a:ext uri="{FF2B5EF4-FFF2-40B4-BE49-F238E27FC236}">
                <a16:creationId xmlns:a16="http://schemas.microsoft.com/office/drawing/2014/main" id="{C3D2961F-5CF2-7209-8C35-BFBD6B88B3B4}"/>
              </a:ext>
            </a:extLst>
          </p:cNvPr>
          <p:cNvPicPr>
            <a:picLocks noGrp="1" noChangeAspect="1"/>
          </p:cNvPicPr>
          <p:nvPr>
            <p:ph idx="1"/>
          </p:nvPr>
        </p:nvPicPr>
        <p:blipFill>
          <a:blip r:embed="rId2"/>
          <a:stretch>
            <a:fillRect/>
          </a:stretch>
        </p:blipFill>
        <p:spPr>
          <a:xfrm>
            <a:off x="6271769" y="172748"/>
            <a:ext cx="5476283" cy="5984337"/>
          </a:xfrm>
          <a:prstGeom prst="rect">
            <a:avLst/>
          </a:prstGeom>
        </p:spPr>
      </p:pic>
    </p:spTree>
    <p:extLst>
      <p:ext uri="{BB962C8B-B14F-4D97-AF65-F5344CB8AC3E}">
        <p14:creationId xmlns:p14="http://schemas.microsoft.com/office/powerpoint/2010/main" val="37380336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B08A9-13D1-3804-0E26-B2825BAD9133}"/>
              </a:ext>
            </a:extLst>
          </p:cNvPr>
          <p:cNvSpPr>
            <a:spLocks noGrp="1"/>
          </p:cNvSpPr>
          <p:nvPr>
            <p:ph type="title"/>
          </p:nvPr>
        </p:nvSpPr>
        <p:spPr>
          <a:xfrm>
            <a:off x="139148" y="365125"/>
            <a:ext cx="12052852" cy="867327"/>
          </a:xfrm>
        </p:spPr>
        <p:txBody>
          <a:bodyPr/>
          <a:lstStyle/>
          <a:p>
            <a:r>
              <a:rPr lang="en-US" b="1" dirty="0" err="1"/>
              <a:t>Câmpul</a:t>
            </a:r>
            <a:r>
              <a:rPr lang="en-US" b="1" dirty="0"/>
              <a:t> </a:t>
            </a:r>
            <a:r>
              <a:rPr lang="en-US" b="1" dirty="0" err="1"/>
              <a:t>vizual</a:t>
            </a:r>
            <a:r>
              <a:rPr lang="en-US" b="1" dirty="0"/>
              <a:t>, </a:t>
            </a:r>
            <a:r>
              <a:rPr lang="en-US" b="1" dirty="0" err="1"/>
              <a:t>vederea</a:t>
            </a:r>
            <a:r>
              <a:rPr lang="en-US" b="1" dirty="0"/>
              <a:t> </a:t>
            </a:r>
            <a:r>
              <a:rPr lang="en-US" b="1" dirty="0" err="1"/>
              <a:t>binoculară</a:t>
            </a:r>
            <a:r>
              <a:rPr lang="en-US" b="1" dirty="0"/>
              <a:t> </a:t>
            </a:r>
            <a:r>
              <a:rPr lang="en-US" b="1" dirty="0" err="1"/>
              <a:t>și</a:t>
            </a:r>
            <a:r>
              <a:rPr lang="en-US" b="1" dirty="0"/>
              <a:t> </a:t>
            </a:r>
            <a:r>
              <a:rPr lang="en-US" b="1" dirty="0" err="1"/>
              <a:t>stereoscopică</a:t>
            </a:r>
            <a:endParaRPr lang="en-US" b="1" dirty="0"/>
          </a:p>
        </p:txBody>
      </p:sp>
      <p:pic>
        <p:nvPicPr>
          <p:cNvPr id="4" name="Content Placeholder 3">
            <a:extLst>
              <a:ext uri="{FF2B5EF4-FFF2-40B4-BE49-F238E27FC236}">
                <a16:creationId xmlns:a16="http://schemas.microsoft.com/office/drawing/2014/main" id="{12F6743B-4B18-AF7E-6886-B78707086F37}"/>
              </a:ext>
            </a:extLst>
          </p:cNvPr>
          <p:cNvPicPr>
            <a:picLocks noGrp="1" noChangeAspect="1"/>
          </p:cNvPicPr>
          <p:nvPr>
            <p:ph idx="1"/>
          </p:nvPr>
        </p:nvPicPr>
        <p:blipFill>
          <a:blip r:embed="rId2"/>
          <a:stretch>
            <a:fillRect/>
          </a:stretch>
        </p:blipFill>
        <p:spPr>
          <a:xfrm>
            <a:off x="408941" y="1388825"/>
            <a:ext cx="5355755" cy="3572247"/>
          </a:xfrm>
          <a:prstGeom prst="rect">
            <a:avLst/>
          </a:prstGeom>
        </p:spPr>
      </p:pic>
      <p:sp>
        <p:nvSpPr>
          <p:cNvPr id="6" name="TextBox 5">
            <a:extLst>
              <a:ext uri="{FF2B5EF4-FFF2-40B4-BE49-F238E27FC236}">
                <a16:creationId xmlns:a16="http://schemas.microsoft.com/office/drawing/2014/main" id="{AC8C9D05-7C38-B29A-DB5A-86D2FD472F4D}"/>
              </a:ext>
            </a:extLst>
          </p:cNvPr>
          <p:cNvSpPr txBox="1"/>
          <p:nvPr/>
        </p:nvSpPr>
        <p:spPr>
          <a:xfrm>
            <a:off x="429671" y="5292546"/>
            <a:ext cx="6926137" cy="1200329"/>
          </a:xfrm>
          <a:prstGeom prst="rect">
            <a:avLst/>
          </a:prstGeom>
          <a:noFill/>
        </p:spPr>
        <p:txBody>
          <a:bodyPr wrap="square">
            <a:spAutoFit/>
          </a:bodyPr>
          <a:lstStyle/>
          <a:p>
            <a:r>
              <a:rPr lang="en-US" dirty="0" err="1"/>
              <a:t>Câmpul</a:t>
            </a:r>
            <a:r>
              <a:rPr lang="en-US" dirty="0"/>
              <a:t> </a:t>
            </a:r>
            <a:r>
              <a:rPr lang="en-US" dirty="0" err="1"/>
              <a:t>vizual</a:t>
            </a:r>
            <a:r>
              <a:rPr lang="en-US" dirty="0"/>
              <a:t> </a:t>
            </a:r>
            <a:r>
              <a:rPr lang="en-US" dirty="0" err="1"/>
              <a:t>reprezintă</a:t>
            </a:r>
            <a:r>
              <a:rPr lang="en-US" dirty="0"/>
              <a:t> </a:t>
            </a:r>
            <a:r>
              <a:rPr lang="en-US" dirty="0" err="1"/>
              <a:t>spațiul</a:t>
            </a:r>
            <a:r>
              <a:rPr lang="en-US" dirty="0"/>
              <a:t> </a:t>
            </a:r>
            <a:r>
              <a:rPr lang="en-US" dirty="0" err="1"/>
              <a:t>cuprins</a:t>
            </a:r>
            <a:r>
              <a:rPr lang="en-US" dirty="0"/>
              <a:t> cu </a:t>
            </a:r>
            <a:r>
              <a:rPr lang="en-US" dirty="0" err="1"/>
              <a:t>privirea</a:t>
            </a:r>
            <a:r>
              <a:rPr lang="en-US" dirty="0"/>
              <a:t>. </a:t>
            </a:r>
            <a:r>
              <a:rPr lang="en-US" dirty="0" err="1"/>
              <a:t>Fiecărui</a:t>
            </a:r>
            <a:r>
              <a:rPr lang="en-US" dirty="0"/>
              <a:t> </a:t>
            </a:r>
            <a:r>
              <a:rPr lang="en-US" dirty="0" err="1"/>
              <a:t>ochi</a:t>
            </a:r>
            <a:r>
              <a:rPr lang="en-US" dirty="0"/>
              <a:t> </a:t>
            </a:r>
            <a:r>
              <a:rPr lang="en-US" dirty="0" err="1"/>
              <a:t>i</a:t>
            </a:r>
            <a:r>
              <a:rPr lang="en-US" dirty="0"/>
              <a:t> se </a:t>
            </a:r>
            <a:r>
              <a:rPr lang="en-US" dirty="0" err="1"/>
              <a:t>atribuie</a:t>
            </a:r>
            <a:r>
              <a:rPr lang="en-US" dirty="0"/>
              <a:t> un </a:t>
            </a:r>
            <a:r>
              <a:rPr lang="en-US" dirty="0" err="1"/>
              <a:t>câmp</a:t>
            </a:r>
            <a:r>
              <a:rPr lang="en-US" dirty="0"/>
              <a:t> </a:t>
            </a:r>
            <a:r>
              <a:rPr lang="en-US" dirty="0" err="1"/>
              <a:t>vizual</a:t>
            </a:r>
            <a:r>
              <a:rPr lang="en-US" dirty="0"/>
              <a:t> monocular, care se </a:t>
            </a:r>
            <a:r>
              <a:rPr lang="en-US" dirty="0" err="1"/>
              <a:t>suprapune</a:t>
            </a:r>
            <a:r>
              <a:rPr lang="en-US" dirty="0"/>
              <a:t> </a:t>
            </a:r>
            <a:r>
              <a:rPr lang="en-US" dirty="0" err="1"/>
              <a:t>într</a:t>
            </a:r>
            <a:r>
              <a:rPr lang="en-US" dirty="0"/>
              <a:t>-o mare </a:t>
            </a:r>
            <a:r>
              <a:rPr lang="en-US" dirty="0" err="1"/>
              <a:t>proporție</a:t>
            </a:r>
            <a:r>
              <a:rPr lang="en-US" dirty="0"/>
              <a:t> cu </a:t>
            </a:r>
            <a:r>
              <a:rPr lang="en-US" dirty="0" err="1"/>
              <a:t>câmpul</a:t>
            </a:r>
            <a:r>
              <a:rPr lang="en-US" dirty="0"/>
              <a:t> </a:t>
            </a:r>
            <a:r>
              <a:rPr lang="en-US" dirty="0" err="1"/>
              <a:t>vizual</a:t>
            </a:r>
            <a:r>
              <a:rPr lang="en-US" dirty="0"/>
              <a:t> al </a:t>
            </a:r>
            <a:r>
              <a:rPr lang="en-US" dirty="0" err="1"/>
              <a:t>celuilalt</a:t>
            </a:r>
            <a:r>
              <a:rPr lang="en-US" dirty="0"/>
              <a:t> </a:t>
            </a:r>
            <a:r>
              <a:rPr lang="en-US" dirty="0" err="1"/>
              <a:t>ochi</a:t>
            </a:r>
            <a:r>
              <a:rPr lang="en-US" dirty="0"/>
              <a:t>. </a:t>
            </a:r>
            <a:endParaRPr lang="ro-RO" dirty="0"/>
          </a:p>
          <a:p>
            <a:r>
              <a:rPr lang="en-US" dirty="0" err="1"/>
              <a:t>Partea</a:t>
            </a:r>
            <a:r>
              <a:rPr lang="en-US" dirty="0"/>
              <a:t> </a:t>
            </a:r>
            <a:r>
              <a:rPr lang="en-US" dirty="0" err="1"/>
              <a:t>vizuală</a:t>
            </a:r>
            <a:r>
              <a:rPr lang="en-US" dirty="0"/>
              <a:t> </a:t>
            </a:r>
            <a:r>
              <a:rPr lang="en-US" dirty="0" err="1"/>
              <a:t>comună</a:t>
            </a:r>
            <a:r>
              <a:rPr lang="en-US" dirty="0"/>
              <a:t> </a:t>
            </a:r>
            <a:r>
              <a:rPr lang="en-US" dirty="0" err="1"/>
              <a:t>celor</a:t>
            </a:r>
            <a:r>
              <a:rPr lang="en-US" dirty="0"/>
              <a:t> </a:t>
            </a:r>
            <a:r>
              <a:rPr lang="en-US" dirty="0" err="1"/>
              <a:t>două</a:t>
            </a:r>
            <a:r>
              <a:rPr lang="en-US" dirty="0"/>
              <a:t> </a:t>
            </a:r>
            <a:r>
              <a:rPr lang="en-US" dirty="0" err="1"/>
              <a:t>câmpuri</a:t>
            </a:r>
            <a:r>
              <a:rPr lang="en-US" dirty="0"/>
              <a:t> </a:t>
            </a:r>
            <a:r>
              <a:rPr lang="en-US" dirty="0" err="1"/>
              <a:t>este</a:t>
            </a:r>
            <a:r>
              <a:rPr lang="en-US" dirty="0"/>
              <a:t> </a:t>
            </a:r>
            <a:r>
              <a:rPr lang="en-US" dirty="0" err="1"/>
              <a:t>câmpul</a:t>
            </a:r>
            <a:r>
              <a:rPr lang="en-US" dirty="0"/>
              <a:t> </a:t>
            </a:r>
            <a:r>
              <a:rPr lang="en-US" dirty="0" err="1"/>
              <a:t>vizual</a:t>
            </a:r>
            <a:r>
              <a:rPr lang="en-US" dirty="0"/>
              <a:t> binocular.</a:t>
            </a:r>
          </a:p>
        </p:txBody>
      </p:sp>
      <p:pic>
        <p:nvPicPr>
          <p:cNvPr id="7" name="Picture 6">
            <a:extLst>
              <a:ext uri="{FF2B5EF4-FFF2-40B4-BE49-F238E27FC236}">
                <a16:creationId xmlns:a16="http://schemas.microsoft.com/office/drawing/2014/main" id="{8A3E9831-A216-D002-FEBB-77E06CE34D21}"/>
              </a:ext>
            </a:extLst>
          </p:cNvPr>
          <p:cNvPicPr>
            <a:picLocks noChangeAspect="1"/>
          </p:cNvPicPr>
          <p:nvPr/>
        </p:nvPicPr>
        <p:blipFill>
          <a:blip r:embed="rId3"/>
          <a:stretch>
            <a:fillRect/>
          </a:stretch>
        </p:blipFill>
        <p:spPr>
          <a:xfrm>
            <a:off x="7646331" y="1013474"/>
            <a:ext cx="4406521" cy="5625548"/>
          </a:xfrm>
          <a:prstGeom prst="rect">
            <a:avLst/>
          </a:prstGeom>
        </p:spPr>
      </p:pic>
      <p:sp>
        <p:nvSpPr>
          <p:cNvPr id="9" name="TextBox 8">
            <a:extLst>
              <a:ext uri="{FF2B5EF4-FFF2-40B4-BE49-F238E27FC236}">
                <a16:creationId xmlns:a16="http://schemas.microsoft.com/office/drawing/2014/main" id="{02AE574B-2843-0288-F04F-2C24781BAC9E}"/>
              </a:ext>
            </a:extLst>
          </p:cNvPr>
          <p:cNvSpPr txBox="1"/>
          <p:nvPr/>
        </p:nvSpPr>
        <p:spPr>
          <a:xfrm>
            <a:off x="7646331" y="6492875"/>
            <a:ext cx="6152322" cy="369332"/>
          </a:xfrm>
          <a:prstGeom prst="rect">
            <a:avLst/>
          </a:prstGeom>
          <a:noFill/>
        </p:spPr>
        <p:txBody>
          <a:bodyPr wrap="square">
            <a:spAutoFit/>
          </a:bodyPr>
          <a:lstStyle/>
          <a:p>
            <a:r>
              <a:rPr lang="en-US" b="1" dirty="0" err="1">
                <a:solidFill>
                  <a:srgbClr val="FF0000"/>
                </a:solidFill>
              </a:rPr>
              <a:t>Relația</a:t>
            </a:r>
            <a:r>
              <a:rPr lang="en-US" b="1" dirty="0">
                <a:solidFill>
                  <a:srgbClr val="FF0000"/>
                </a:solidFill>
              </a:rPr>
              <a:t> </a:t>
            </a:r>
            <a:r>
              <a:rPr lang="en-US" b="1" dirty="0" err="1">
                <a:solidFill>
                  <a:srgbClr val="FF0000"/>
                </a:solidFill>
              </a:rPr>
              <a:t>dintre</a:t>
            </a:r>
            <a:r>
              <a:rPr lang="en-US" b="1" dirty="0">
                <a:solidFill>
                  <a:srgbClr val="FF0000"/>
                </a:solidFill>
              </a:rPr>
              <a:t> </a:t>
            </a:r>
            <a:r>
              <a:rPr lang="en-US" b="1" dirty="0" err="1">
                <a:solidFill>
                  <a:srgbClr val="FF0000"/>
                </a:solidFill>
              </a:rPr>
              <a:t>câmpurile</a:t>
            </a:r>
            <a:r>
              <a:rPr lang="en-US" b="1" dirty="0">
                <a:solidFill>
                  <a:srgbClr val="FF0000"/>
                </a:solidFill>
              </a:rPr>
              <a:t> </a:t>
            </a:r>
            <a:r>
              <a:rPr lang="en-US" b="1" dirty="0" err="1">
                <a:solidFill>
                  <a:srgbClr val="FF0000"/>
                </a:solidFill>
              </a:rPr>
              <a:t>vizuale</a:t>
            </a:r>
            <a:r>
              <a:rPr lang="en-US" b="1" dirty="0">
                <a:solidFill>
                  <a:srgbClr val="FF0000"/>
                </a:solidFill>
              </a:rPr>
              <a:t> </a:t>
            </a:r>
            <a:r>
              <a:rPr lang="en-US" b="1" dirty="0" err="1">
                <a:solidFill>
                  <a:srgbClr val="FF0000"/>
                </a:solidFill>
              </a:rPr>
              <a:t>și</a:t>
            </a:r>
            <a:r>
              <a:rPr lang="en-US" b="1" dirty="0">
                <a:solidFill>
                  <a:srgbClr val="FF0000"/>
                </a:solidFill>
              </a:rPr>
              <a:t> </a:t>
            </a:r>
            <a:r>
              <a:rPr lang="en-US" b="1" dirty="0" err="1">
                <a:solidFill>
                  <a:srgbClr val="FF0000"/>
                </a:solidFill>
              </a:rPr>
              <a:t>retină</a:t>
            </a:r>
            <a:r>
              <a:rPr lang="en-US" b="1" dirty="0">
                <a:solidFill>
                  <a:srgbClr val="FF0000"/>
                </a:solidFill>
              </a:rPr>
              <a:t>.</a:t>
            </a:r>
          </a:p>
        </p:txBody>
      </p:sp>
    </p:spTree>
    <p:extLst>
      <p:ext uri="{BB962C8B-B14F-4D97-AF65-F5344CB8AC3E}">
        <p14:creationId xmlns:p14="http://schemas.microsoft.com/office/powerpoint/2010/main" val="4289957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B8A69-2538-6BC2-74A0-613520DF790E}"/>
              </a:ext>
            </a:extLst>
          </p:cNvPr>
          <p:cNvSpPr>
            <a:spLocks noGrp="1"/>
          </p:cNvSpPr>
          <p:nvPr>
            <p:ph type="title"/>
          </p:nvPr>
        </p:nvSpPr>
        <p:spPr/>
        <p:txBody>
          <a:bodyPr/>
          <a:lstStyle/>
          <a:p>
            <a:r>
              <a:rPr lang="ro-MD" dirty="0"/>
              <a:t>Punct orb</a:t>
            </a:r>
            <a:endParaRPr lang="ro-RO" dirty="0"/>
          </a:p>
        </p:txBody>
      </p:sp>
      <p:sp>
        <p:nvSpPr>
          <p:cNvPr id="3" name="Content Placeholder 2">
            <a:extLst>
              <a:ext uri="{FF2B5EF4-FFF2-40B4-BE49-F238E27FC236}">
                <a16:creationId xmlns:a16="http://schemas.microsoft.com/office/drawing/2014/main" id="{8647F557-ABFE-3FEA-7E23-03BD91120AB8}"/>
              </a:ext>
            </a:extLst>
          </p:cNvPr>
          <p:cNvSpPr>
            <a:spLocks noGrp="1"/>
          </p:cNvSpPr>
          <p:nvPr>
            <p:ph idx="1"/>
          </p:nvPr>
        </p:nvSpPr>
        <p:spPr>
          <a:xfrm>
            <a:off x="287216" y="1485656"/>
            <a:ext cx="11447584" cy="4351338"/>
          </a:xfrm>
        </p:spPr>
        <p:txBody>
          <a:bodyPr/>
          <a:lstStyle/>
          <a:p>
            <a:r>
              <a:rPr lang="ro-RO" dirty="0"/>
              <a:t>Densitatea conurilor scade de la pata galbenă spre periferia retinei. Bastonele au densitatea maximă într-un cerc în jurul patei galbene (la 20° de la acest punct, unghiul este măsurat din vârful posterior al cristalinului). Fibrele nervoase care transmit stimularea fotoreceptorilor converg într-un loc poziționat nazal față de pata galbenă. Acest loc fără fotoreceptori se numește </a:t>
            </a:r>
            <a:r>
              <a:rPr lang="ro-RO" b="1" dirty="0"/>
              <a:t>punct orb.</a:t>
            </a:r>
          </a:p>
        </p:txBody>
      </p:sp>
      <p:pic>
        <p:nvPicPr>
          <p:cNvPr id="4" name="Image 39">
            <a:extLst>
              <a:ext uri="{FF2B5EF4-FFF2-40B4-BE49-F238E27FC236}">
                <a16:creationId xmlns:a16="http://schemas.microsoft.com/office/drawing/2014/main" id="{C352BB8A-873C-E252-C322-5A07E9E751E2}"/>
              </a:ext>
            </a:extLst>
          </p:cNvPr>
          <p:cNvPicPr>
            <a:picLocks/>
          </p:cNvPicPr>
          <p:nvPr/>
        </p:nvPicPr>
        <p:blipFill>
          <a:blip r:embed="rId2" cstate="print"/>
          <a:stretch>
            <a:fillRect/>
          </a:stretch>
        </p:blipFill>
        <p:spPr>
          <a:xfrm>
            <a:off x="7836339" y="3966454"/>
            <a:ext cx="4068445" cy="2811780"/>
          </a:xfrm>
          <a:prstGeom prst="rect">
            <a:avLst/>
          </a:prstGeom>
        </p:spPr>
      </p:pic>
    </p:spTree>
    <p:extLst>
      <p:ext uri="{BB962C8B-B14F-4D97-AF65-F5344CB8AC3E}">
        <p14:creationId xmlns:p14="http://schemas.microsoft.com/office/powerpoint/2010/main" val="281944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DE4F-684D-F5AC-6C7C-E621D580A07E}"/>
              </a:ext>
            </a:extLst>
          </p:cNvPr>
          <p:cNvSpPr>
            <a:spLocks noGrp="1"/>
          </p:cNvSpPr>
          <p:nvPr>
            <p:ph type="title"/>
          </p:nvPr>
        </p:nvSpPr>
        <p:spPr>
          <a:xfrm>
            <a:off x="838200" y="365125"/>
            <a:ext cx="4747591" cy="1325563"/>
          </a:xfrm>
        </p:spPr>
        <p:txBody>
          <a:bodyPr/>
          <a:lstStyle/>
          <a:p>
            <a:r>
              <a:rPr lang="ro-RO" dirty="0"/>
              <a:t>Revenim la </a:t>
            </a:r>
            <a:r>
              <a:rPr lang="ro-RO" dirty="0" err="1"/>
              <a:t>Bastonuri</a:t>
            </a:r>
            <a:r>
              <a:rPr lang="ro-RO" dirty="0"/>
              <a:t> și conuri</a:t>
            </a:r>
          </a:p>
        </p:txBody>
      </p:sp>
      <p:sp>
        <p:nvSpPr>
          <p:cNvPr id="3" name="Content Placeholder 2">
            <a:extLst>
              <a:ext uri="{FF2B5EF4-FFF2-40B4-BE49-F238E27FC236}">
                <a16:creationId xmlns:a16="http://schemas.microsoft.com/office/drawing/2014/main" id="{9483BDEB-11DD-8BCE-D219-3F3806CB3FCC}"/>
              </a:ext>
            </a:extLst>
          </p:cNvPr>
          <p:cNvSpPr>
            <a:spLocks noGrp="1"/>
          </p:cNvSpPr>
          <p:nvPr>
            <p:ph idx="1"/>
          </p:nvPr>
        </p:nvSpPr>
        <p:spPr>
          <a:xfrm>
            <a:off x="838200" y="3313748"/>
            <a:ext cx="10515600" cy="2698432"/>
          </a:xfrm>
        </p:spPr>
        <p:txBody>
          <a:bodyPr/>
          <a:lstStyle/>
          <a:p>
            <a:r>
              <a:rPr lang="ro-RO" dirty="0"/>
              <a:t>Segmentul exterior al unui baston sau con conține substanțe chimice fotosensibile. </a:t>
            </a:r>
          </a:p>
          <a:p>
            <a:r>
              <a:rPr lang="ro-RO" dirty="0"/>
              <a:t>La bastonașe, această substanță chimică se numește </a:t>
            </a:r>
            <a:r>
              <a:rPr lang="ro-RO" b="1" dirty="0"/>
              <a:t>rodopsină</a:t>
            </a:r>
            <a:r>
              <a:rPr lang="ro-RO" dirty="0"/>
              <a:t>. </a:t>
            </a:r>
          </a:p>
          <a:p>
            <a:r>
              <a:rPr lang="ro-RO" dirty="0"/>
              <a:t>La conuri, aceste substanțe chimice se numesc </a:t>
            </a:r>
            <a:r>
              <a:rPr lang="ro-RO" b="1" dirty="0"/>
              <a:t>pigmenți de culoare.</a:t>
            </a:r>
          </a:p>
          <a:p>
            <a:r>
              <a:rPr lang="ro-RO" dirty="0"/>
              <a:t>Retina conține 100 de milioane de bastonașe și 7 milioane de conuri.</a:t>
            </a:r>
          </a:p>
        </p:txBody>
      </p:sp>
      <p:pic>
        <p:nvPicPr>
          <p:cNvPr id="6" name="Picture 5">
            <a:extLst>
              <a:ext uri="{FF2B5EF4-FFF2-40B4-BE49-F238E27FC236}">
                <a16:creationId xmlns:a16="http://schemas.microsoft.com/office/drawing/2014/main" id="{BCE75360-2F75-EC90-C5A4-5511BD542444}"/>
              </a:ext>
            </a:extLst>
          </p:cNvPr>
          <p:cNvPicPr>
            <a:picLocks noChangeAspect="1"/>
          </p:cNvPicPr>
          <p:nvPr/>
        </p:nvPicPr>
        <p:blipFill>
          <a:blip r:embed="rId2"/>
          <a:stretch>
            <a:fillRect/>
          </a:stretch>
        </p:blipFill>
        <p:spPr>
          <a:xfrm>
            <a:off x="6400800" y="365125"/>
            <a:ext cx="5353050" cy="2266950"/>
          </a:xfrm>
          <a:prstGeom prst="rect">
            <a:avLst/>
          </a:prstGeom>
        </p:spPr>
      </p:pic>
    </p:spTree>
    <p:extLst>
      <p:ext uri="{BB962C8B-B14F-4D97-AF65-F5344CB8AC3E}">
        <p14:creationId xmlns:p14="http://schemas.microsoft.com/office/powerpoint/2010/main" val="3833460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26E7-9282-EC14-A421-2E3750913237}"/>
              </a:ext>
            </a:extLst>
          </p:cNvPr>
          <p:cNvSpPr>
            <a:spLocks noGrp="1"/>
          </p:cNvSpPr>
          <p:nvPr>
            <p:ph type="title"/>
          </p:nvPr>
        </p:nvSpPr>
        <p:spPr/>
        <p:txBody>
          <a:bodyPr>
            <a:normAutofit fontScale="90000"/>
          </a:bodyPr>
          <a:lstStyle/>
          <a:p>
            <a:r>
              <a:rPr lang="ro-RO" b="1" kern="0" dirty="0">
                <a:latin typeface="Times New Roman" panose="02020603050405020304" pitchFamily="18" charset="0"/>
                <a:ea typeface="Times New Roman" panose="02020603050405020304" pitchFamily="18" charset="0"/>
              </a:rPr>
              <a:t>Structura</a:t>
            </a:r>
            <a:r>
              <a:rPr lang="ro-RO" b="1" kern="0" spc="-5" dirty="0">
                <a:latin typeface="Times New Roman" panose="02020603050405020304" pitchFamily="18" charset="0"/>
                <a:ea typeface="Times New Roman" panose="02020603050405020304" pitchFamily="18" charset="0"/>
              </a:rPr>
              <a:t> </a:t>
            </a:r>
            <a:r>
              <a:rPr lang="ro-RO" b="1" kern="0" dirty="0">
                <a:latin typeface="Times New Roman" panose="02020603050405020304" pitchFamily="18" charset="0"/>
                <a:ea typeface="Times New Roman" panose="02020603050405020304" pitchFamily="18" charset="0"/>
              </a:rPr>
              <a:t>şi</a:t>
            </a:r>
            <a:r>
              <a:rPr lang="ro-RO" b="1" kern="0" spc="-10" dirty="0">
                <a:latin typeface="Times New Roman" panose="02020603050405020304" pitchFamily="18" charset="0"/>
                <a:ea typeface="Times New Roman" panose="02020603050405020304" pitchFamily="18" charset="0"/>
              </a:rPr>
              <a:t> </a:t>
            </a:r>
            <a:r>
              <a:rPr lang="ro-RO" b="1" kern="0" dirty="0">
                <a:latin typeface="Times New Roman" panose="02020603050405020304" pitchFamily="18" charset="0"/>
                <a:ea typeface="Times New Roman" panose="02020603050405020304" pitchFamily="18" charset="0"/>
              </a:rPr>
              <a:t>funcţia</a:t>
            </a:r>
            <a:r>
              <a:rPr lang="ro-RO" b="1" kern="0" spc="-10" dirty="0">
                <a:latin typeface="Times New Roman" panose="02020603050405020304" pitchFamily="18" charset="0"/>
                <a:ea typeface="Times New Roman" panose="02020603050405020304" pitchFamily="18" charset="0"/>
              </a:rPr>
              <a:t> </a:t>
            </a:r>
            <a:r>
              <a:rPr lang="ro-RO" b="1" kern="0" dirty="0">
                <a:latin typeface="Times New Roman" panose="02020603050405020304" pitchFamily="18" charset="0"/>
                <a:ea typeface="Times New Roman" panose="02020603050405020304" pitchFamily="18" charset="0"/>
              </a:rPr>
              <a:t>celulelor</a:t>
            </a:r>
            <a:r>
              <a:rPr lang="ro-RO" b="1" kern="0" spc="-5" dirty="0">
                <a:latin typeface="Times New Roman" panose="02020603050405020304" pitchFamily="18" charset="0"/>
                <a:ea typeface="Times New Roman" panose="02020603050405020304" pitchFamily="18" charset="0"/>
              </a:rPr>
              <a:t> </a:t>
            </a:r>
            <a:r>
              <a:rPr lang="ro-RO" b="1" kern="0" spc="-10" dirty="0">
                <a:latin typeface="Times New Roman" panose="02020603050405020304" pitchFamily="18" charset="0"/>
                <a:ea typeface="Times New Roman" panose="02020603050405020304" pitchFamily="18" charset="0"/>
              </a:rPr>
              <a:t>fotoreceptoare</a:t>
            </a:r>
            <a:br>
              <a:rPr lang="ro-RO" b="1" kern="0" dirty="0">
                <a:latin typeface="Times New Roman" panose="02020603050405020304" pitchFamily="18" charset="0"/>
                <a:ea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41520539-7A88-2C81-157D-12CA1B71DE57}"/>
              </a:ext>
            </a:extLst>
          </p:cNvPr>
          <p:cNvSpPr>
            <a:spLocks noGrp="1"/>
          </p:cNvSpPr>
          <p:nvPr>
            <p:ph idx="1"/>
          </p:nvPr>
        </p:nvSpPr>
        <p:spPr/>
        <p:txBody>
          <a:bodyPr>
            <a:normAutofit fontScale="92500" lnSpcReduction="20000"/>
          </a:bodyPr>
          <a:lstStyle/>
          <a:p>
            <a:pPr marL="103505" marR="5715" indent="457200" algn="just">
              <a:spcBef>
                <a:spcPts val="590"/>
              </a:spcBef>
              <a:buNone/>
            </a:pPr>
            <a:r>
              <a:rPr lang="ro-RO" dirty="0">
                <a:latin typeface="Times New Roman" panose="02020603050405020304" pitchFamily="18" charset="0"/>
                <a:ea typeface="Times New Roman" panose="02020603050405020304" pitchFamily="18" charset="0"/>
              </a:rPr>
              <a:t>Celulele fotoreceptoare realizează </a:t>
            </a:r>
            <a:r>
              <a:rPr lang="ro-RO" i="1" dirty="0">
                <a:latin typeface="Times New Roman" panose="02020603050405020304" pitchFamily="18" charset="0"/>
                <a:ea typeface="Times New Roman" panose="02020603050405020304" pitchFamily="18" charset="0"/>
              </a:rPr>
              <a:t>funcţia de traducere a semnalului vizual </a:t>
            </a:r>
            <a:r>
              <a:rPr lang="ro-RO" dirty="0">
                <a:latin typeface="Times New Roman" panose="02020603050405020304" pitchFamily="18" charset="0"/>
                <a:ea typeface="Times New Roman" panose="02020603050405020304" pitchFamily="18" charset="0"/>
              </a:rPr>
              <a:t>(radiaţia electromagnetică din domeniul vizibil) </a:t>
            </a:r>
            <a:r>
              <a:rPr lang="ro-RO" i="1" dirty="0">
                <a:latin typeface="Times New Roman" panose="02020603050405020304" pitchFamily="18" charset="0"/>
                <a:ea typeface="Times New Roman" panose="02020603050405020304" pitchFamily="18" charset="0"/>
              </a:rPr>
              <a:t>în semnal electric </a:t>
            </a:r>
            <a:r>
              <a:rPr lang="ro-RO" dirty="0">
                <a:latin typeface="Times New Roman" panose="02020603050405020304" pitchFamily="18" charset="0"/>
                <a:ea typeface="Times New Roman" panose="02020603050405020304" pitchFamily="18" charset="0"/>
              </a:rPr>
              <a:t>(care poate fi prelucrat la nivel </a:t>
            </a:r>
            <a:r>
              <a:rPr lang="ro-RO" spc="-10" dirty="0">
                <a:latin typeface="Times New Roman" panose="02020603050405020304" pitchFamily="18" charset="0"/>
                <a:ea typeface="Times New Roman" panose="02020603050405020304" pitchFamily="18" charset="0"/>
              </a:rPr>
              <a:t>sinaptic).</a:t>
            </a:r>
            <a:endParaRPr lang="ro-RO" dirty="0">
              <a:latin typeface="Times New Roman" panose="02020603050405020304" pitchFamily="18" charset="0"/>
              <a:ea typeface="Times New Roman" panose="02020603050405020304" pitchFamily="18" charset="0"/>
            </a:endParaRPr>
          </a:p>
          <a:p>
            <a:pPr marL="103505" marR="6350" indent="456565" algn="just">
              <a:buNone/>
            </a:pPr>
            <a:r>
              <a:rPr lang="ro-RO" dirty="0">
                <a:latin typeface="Times New Roman" panose="02020603050405020304" pitchFamily="18" charset="0"/>
                <a:ea typeface="Times New Roman" panose="02020603050405020304" pitchFamily="18" charset="0"/>
              </a:rPr>
              <a:t>Celula cu bastonaş (Fig.6) este alcătuită din două părţi: </a:t>
            </a:r>
            <a:r>
              <a:rPr lang="ro-RO" i="1" dirty="0">
                <a:latin typeface="Times New Roman" panose="02020603050405020304" pitchFamily="18" charset="0"/>
                <a:ea typeface="Times New Roman" panose="02020603050405020304" pitchFamily="18" charset="0"/>
              </a:rPr>
              <a:t>segmentul extern (SEB)</a:t>
            </a:r>
            <a:r>
              <a:rPr lang="ro-RO" dirty="0">
                <a:latin typeface="Times New Roman" panose="02020603050405020304" pitchFamily="18" charset="0"/>
                <a:ea typeface="Times New Roman" panose="02020603050405020304" pitchFamily="18" charset="0"/>
              </a:rPr>
              <a:t>, sub formă alungită, cilindrică, de bastonaş, şi </a:t>
            </a:r>
            <a:r>
              <a:rPr lang="ro-RO" i="1" dirty="0">
                <a:latin typeface="Times New Roman" panose="02020603050405020304" pitchFamily="18" charset="0"/>
                <a:ea typeface="Times New Roman" panose="02020603050405020304" pitchFamily="18" charset="0"/>
              </a:rPr>
              <a:t>segmentul intern (SIB)</a:t>
            </a:r>
            <a:r>
              <a:rPr lang="ro-RO" dirty="0">
                <a:latin typeface="Times New Roman" panose="02020603050405020304" pitchFamily="18" charset="0"/>
                <a:ea typeface="Times New Roman" panose="02020603050405020304" pitchFamily="18" charset="0"/>
              </a:rPr>
              <a:t>. Segmentul extern este fotoreceptorul</a:t>
            </a:r>
            <a:r>
              <a:rPr lang="ro-RO" spc="20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propriu-zis,</a:t>
            </a:r>
            <a:r>
              <a:rPr lang="ro-RO" spc="2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cel</a:t>
            </a:r>
            <a:r>
              <a:rPr lang="ro-RO" spc="2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intern</a:t>
            </a:r>
            <a:r>
              <a:rPr lang="ro-RO" spc="2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are</a:t>
            </a:r>
            <a:r>
              <a:rPr lang="ro-RO" spc="2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rol</a:t>
            </a:r>
            <a:r>
              <a:rPr lang="ro-RO" spc="2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metabolic.</a:t>
            </a:r>
            <a:r>
              <a:rPr lang="ro-RO" spc="2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Terminaţia</a:t>
            </a:r>
            <a:r>
              <a:rPr lang="ro-RO" spc="2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sinaptică</a:t>
            </a:r>
            <a:r>
              <a:rPr lang="ro-RO" spc="22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a:t>
            </a:r>
            <a:r>
              <a:rPr lang="ro-RO" spc="2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SIB</a:t>
            </a:r>
            <a:r>
              <a:rPr lang="ro-RO" spc="220" dirty="0">
                <a:latin typeface="Times New Roman" panose="02020603050405020304" pitchFamily="18" charset="0"/>
                <a:ea typeface="Times New Roman" panose="02020603050405020304" pitchFamily="18" charset="0"/>
              </a:rPr>
              <a:t> </a:t>
            </a:r>
            <a:r>
              <a:rPr lang="ro-RO" spc="-10" dirty="0">
                <a:latin typeface="Times New Roman" panose="02020603050405020304" pitchFamily="18" charset="0"/>
                <a:ea typeface="Times New Roman" panose="02020603050405020304" pitchFamily="18" charset="0"/>
              </a:rPr>
              <a:t>formează </a:t>
            </a:r>
            <a:endParaRPr lang="ro-RO" dirty="0"/>
          </a:p>
          <a:p>
            <a:pPr marL="103505" marR="6350" algn="just">
              <a:spcBef>
                <a:spcPts val="590"/>
              </a:spcBef>
              <a:buNone/>
            </a:pPr>
            <a:r>
              <a:rPr lang="ro-RO" dirty="0">
                <a:latin typeface="Times New Roman" panose="02020603050405020304" pitchFamily="18" charset="0"/>
                <a:ea typeface="Times New Roman" panose="02020603050405020304" pitchFamily="18" charset="0"/>
              </a:rPr>
              <a:t>sinapsă cu o altă celulă nervoasă, de tip bipolar sau orizontal. Celulele cu bastonaş asigură </a:t>
            </a:r>
            <a:r>
              <a:rPr lang="ro-RO" i="1" dirty="0">
                <a:latin typeface="Times New Roman" panose="02020603050405020304" pitchFamily="18" charset="0"/>
                <a:ea typeface="Times New Roman" panose="02020603050405020304" pitchFamily="18" charset="0"/>
              </a:rPr>
              <a:t>vederea scotopică </a:t>
            </a:r>
            <a:r>
              <a:rPr lang="ro-RO" dirty="0">
                <a:latin typeface="Times New Roman" panose="02020603050405020304" pitchFamily="18" charset="0"/>
                <a:ea typeface="Times New Roman" panose="02020603050405020304" pitchFamily="18" charset="0"/>
              </a:rPr>
              <a:t>(la lumină crepusculară, deci, la luminozitate scăzută) având o mare sensibilitate la lumină (o singură celulă poate sesiza un singur foton). Vederea scotopică nu permite distingerea culorilor (</a:t>
            </a:r>
            <a:r>
              <a:rPr lang="ro-RO" i="1" dirty="0">
                <a:latin typeface="Times New Roman" panose="02020603050405020304" pitchFamily="18" charset="0"/>
                <a:ea typeface="Times New Roman" panose="02020603050405020304" pitchFamily="18" charset="0"/>
              </a:rPr>
              <a:t>vedere acromatică</a:t>
            </a:r>
            <a:r>
              <a:rPr lang="ro-RO" dirty="0">
                <a:latin typeface="Times New Roman" panose="02020603050405020304" pitchFamily="18" charset="0"/>
                <a:ea typeface="Times New Roman" panose="02020603050405020304" pitchFamily="18" charset="0"/>
              </a:rPr>
              <a:t>, alb-negru). Retina umană conţine cca. 100 milioane de celule cu bastonaş.</a:t>
            </a:r>
          </a:p>
          <a:p>
            <a:endParaRPr lang="ro-RO" dirty="0"/>
          </a:p>
        </p:txBody>
      </p:sp>
    </p:spTree>
    <p:extLst>
      <p:ext uri="{BB962C8B-B14F-4D97-AF65-F5344CB8AC3E}">
        <p14:creationId xmlns:p14="http://schemas.microsoft.com/office/powerpoint/2010/main" val="23118479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C01C89-95E4-A9D5-7AB0-A69F758ED72C}"/>
              </a:ext>
            </a:extLst>
          </p:cNvPr>
          <p:cNvSpPr>
            <a:spLocks noGrp="1"/>
          </p:cNvSpPr>
          <p:nvPr>
            <p:ph idx="1"/>
          </p:nvPr>
        </p:nvSpPr>
        <p:spPr>
          <a:xfrm>
            <a:off x="381000" y="249278"/>
            <a:ext cx="11430000" cy="5097973"/>
          </a:xfrm>
        </p:spPr>
        <p:txBody>
          <a:bodyPr>
            <a:normAutofit fontScale="92500" lnSpcReduction="20000"/>
          </a:bodyPr>
          <a:lstStyle/>
          <a:p>
            <a:r>
              <a:rPr lang="ro-RO" dirty="0">
                <a:latin typeface="Times New Roman" panose="02020603050405020304" pitchFamily="18" charset="0"/>
                <a:ea typeface="Times New Roman" panose="02020603050405020304" pitchFamily="18" charset="0"/>
              </a:rPr>
              <a:t>SEB</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are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structură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specială,</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conţinând</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mare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număr</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discuri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membranare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suprapuse (până la 2000), astfel încât se măreşte considerabil suprafaţa cu care interacţionează semnalul luminos. Membrana discurilor este formată din subunităţi membranare (cca 5 nm diametru) în centrul cărora se găseşte pigmentul fotosensibil - rodopsina (10</a:t>
            </a:r>
            <a:r>
              <a:rPr lang="ro-RO" baseline="30000" dirty="0">
                <a:latin typeface="Times New Roman" panose="02020603050405020304" pitchFamily="18" charset="0"/>
                <a:ea typeface="Times New Roman" panose="02020603050405020304" pitchFamily="18" charset="0"/>
              </a:rPr>
              <a:t>7</a:t>
            </a:r>
            <a:r>
              <a:rPr lang="ro-RO" dirty="0">
                <a:latin typeface="Times New Roman" panose="02020603050405020304" pitchFamily="18" charset="0"/>
                <a:ea typeface="Times New Roman" panose="02020603050405020304" pitchFamily="18" charset="0"/>
              </a:rPr>
              <a:t>-10</a:t>
            </a:r>
            <a:r>
              <a:rPr lang="ro-RO" baseline="30000" dirty="0">
                <a:latin typeface="Times New Roman" panose="02020603050405020304" pitchFamily="18" charset="0"/>
                <a:ea typeface="Times New Roman" panose="02020603050405020304" pitchFamily="18" charset="0"/>
              </a:rPr>
              <a:t>8</a:t>
            </a:r>
            <a:r>
              <a:rPr lang="ro-RO" dirty="0">
                <a:latin typeface="Times New Roman" panose="02020603050405020304" pitchFamily="18" charset="0"/>
                <a:ea typeface="Times New Roman" panose="02020603050405020304" pitchFamily="18" charset="0"/>
              </a:rPr>
              <a:t> molecule/bastonaş). Rodopsina (Fig.7), proteină transmembranară care traversează membrana de 7 ori (are 7 </a:t>
            </a:r>
            <a:r>
              <a:rPr lang="ro-RO" dirty="0">
                <a:latin typeface="Symbol" panose="05050102010706020507" pitchFamily="18" charset="2"/>
                <a:ea typeface="Times New Roman" panose="02020603050405020304" pitchFamily="18" charset="0"/>
                <a:cs typeface="Times New Roman" panose="02020603050405020304" pitchFamily="18" charset="0"/>
              </a:rPr>
              <a:t>a</a:t>
            </a:r>
            <a:r>
              <a:rPr lang="ro-RO" dirty="0">
                <a:latin typeface="Times New Roman" panose="02020603050405020304" pitchFamily="18" charset="0"/>
                <a:ea typeface="Times New Roman" panose="02020603050405020304" pitchFamily="18" charset="0"/>
              </a:rPr>
              <a:t>- helixuri), este alcătuită din </a:t>
            </a:r>
            <a:r>
              <a:rPr lang="ro-RO" i="1" dirty="0">
                <a:latin typeface="Times New Roman" panose="02020603050405020304" pitchFamily="18" charset="0"/>
                <a:ea typeface="Times New Roman" panose="02020603050405020304" pitchFamily="18" charset="0"/>
              </a:rPr>
              <a:t>opsină </a:t>
            </a:r>
            <a:r>
              <a:rPr lang="ro-RO" dirty="0">
                <a:latin typeface="Times New Roman" panose="02020603050405020304" pitchFamily="18" charset="0"/>
                <a:ea typeface="Times New Roman" panose="02020603050405020304" pitchFamily="18" charset="0"/>
              </a:rPr>
              <a:t>(partea proteică) şi cromoforul </a:t>
            </a:r>
            <a:r>
              <a:rPr lang="ro-RO" i="1" dirty="0">
                <a:latin typeface="Times New Roman" panose="02020603050405020304" pitchFamily="18" charset="0"/>
                <a:ea typeface="Times New Roman" panose="02020603050405020304" pitchFamily="18" charset="0"/>
              </a:rPr>
              <a:t>retinal </a:t>
            </a:r>
            <a:r>
              <a:rPr lang="ro-RO" dirty="0">
                <a:latin typeface="Times New Roman" panose="02020603050405020304" pitchFamily="18" charset="0"/>
                <a:ea typeface="Times New Roman" panose="02020603050405020304" pitchFamily="18" charset="0"/>
              </a:rPr>
              <a:t>(aldehida vitaminei A, partea prostetică). </a:t>
            </a:r>
          </a:p>
          <a:p>
            <a:endParaRPr lang="ro-RO" dirty="0">
              <a:latin typeface="Times New Roman" panose="02020603050405020304" pitchFamily="18" charset="0"/>
              <a:ea typeface="Times New Roman" panose="02020603050405020304" pitchFamily="18" charset="0"/>
            </a:endParaRPr>
          </a:p>
          <a:p>
            <a:r>
              <a:rPr lang="ro-RO" dirty="0">
                <a:latin typeface="Times New Roman" panose="02020603050405020304" pitchFamily="18" charset="0"/>
                <a:ea typeface="Times New Roman" panose="02020603050405020304" pitchFamily="18" charset="0"/>
              </a:rPr>
              <a:t>Membrana SEB conţine o densitate mare de </a:t>
            </a:r>
          </a:p>
          <a:p>
            <a:pPr marL="0" indent="0">
              <a:buNone/>
            </a:pPr>
            <a:r>
              <a:rPr lang="ro-RO" dirty="0">
                <a:latin typeface="Times New Roman" panose="02020603050405020304" pitchFamily="18" charset="0"/>
                <a:ea typeface="Times New Roman" panose="02020603050405020304" pitchFamily="18" charset="0"/>
              </a:rPr>
              <a:t>canale de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operate chimic (se deschid prin </a:t>
            </a:r>
          </a:p>
          <a:p>
            <a:pPr marL="0" indent="0">
              <a:buNone/>
            </a:pPr>
            <a:r>
              <a:rPr lang="ro-RO" dirty="0">
                <a:latin typeface="Times New Roman" panose="02020603050405020304" pitchFamily="18" charset="0"/>
                <a:ea typeface="Times New Roman" panose="02020603050405020304" pitchFamily="18" charset="0"/>
              </a:rPr>
              <a:t>legarea c-GMP la proteina canal), care sunt </a:t>
            </a:r>
          </a:p>
          <a:p>
            <a:pPr marL="0" indent="0">
              <a:buNone/>
            </a:pPr>
            <a:r>
              <a:rPr lang="ro-RO" dirty="0" err="1">
                <a:latin typeface="Times New Roman" panose="02020603050405020304" pitchFamily="18" charset="0"/>
                <a:ea typeface="Times New Roman" panose="02020603050405020304" pitchFamily="18" charset="0"/>
              </a:rPr>
              <a:t>parţial</a:t>
            </a:r>
            <a:r>
              <a:rPr lang="ro-RO" dirty="0">
                <a:latin typeface="Times New Roman" panose="02020603050405020304" pitchFamily="18" charset="0"/>
                <a:ea typeface="Times New Roman" panose="02020603050405020304" pitchFamily="18" charset="0"/>
              </a:rPr>
              <a:t> permeabile pentru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în </a:t>
            </a:r>
            <a:r>
              <a:rPr lang="ro-RO" dirty="0" err="1">
                <a:latin typeface="Times New Roman" panose="02020603050405020304" pitchFamily="18" charset="0"/>
                <a:ea typeface="Times New Roman" panose="02020603050405020304" pitchFamily="18" charset="0"/>
              </a:rPr>
              <a:t>proporţie</a:t>
            </a:r>
            <a:r>
              <a:rPr lang="ro-RO" dirty="0">
                <a:latin typeface="Times New Roman" panose="02020603050405020304" pitchFamily="18" charset="0"/>
                <a:ea typeface="Times New Roman" panose="02020603050405020304" pitchFamily="18" charset="0"/>
              </a:rPr>
              <a:t> </a:t>
            </a:r>
          </a:p>
          <a:p>
            <a:pPr marL="0" indent="0">
              <a:buNone/>
            </a:pPr>
            <a:r>
              <a:rPr lang="ro-RO" dirty="0">
                <a:latin typeface="Times New Roman" panose="02020603050405020304" pitchFamily="18" charset="0"/>
                <a:ea typeface="Times New Roman" panose="02020603050405020304" pitchFamily="18" charset="0"/>
              </a:rPr>
              <a:t>de 10-15%</a:t>
            </a:r>
            <a:endParaRPr lang="ro-RO" dirty="0"/>
          </a:p>
        </p:txBody>
      </p:sp>
      <p:pic>
        <p:nvPicPr>
          <p:cNvPr id="5" name="Picture 4">
            <a:extLst>
              <a:ext uri="{FF2B5EF4-FFF2-40B4-BE49-F238E27FC236}">
                <a16:creationId xmlns:a16="http://schemas.microsoft.com/office/drawing/2014/main" id="{463D3C56-DD30-44B9-EB86-461975A518B2}"/>
              </a:ext>
            </a:extLst>
          </p:cNvPr>
          <p:cNvPicPr>
            <a:picLocks noChangeAspect="1"/>
          </p:cNvPicPr>
          <p:nvPr/>
        </p:nvPicPr>
        <p:blipFill>
          <a:blip r:embed="rId2"/>
          <a:stretch>
            <a:fillRect/>
          </a:stretch>
        </p:blipFill>
        <p:spPr>
          <a:xfrm>
            <a:off x="6979920" y="2798264"/>
            <a:ext cx="4831080" cy="3537041"/>
          </a:xfrm>
          <a:prstGeom prst="rect">
            <a:avLst/>
          </a:prstGeom>
        </p:spPr>
      </p:pic>
    </p:spTree>
    <p:extLst>
      <p:ext uri="{BB962C8B-B14F-4D97-AF65-F5344CB8AC3E}">
        <p14:creationId xmlns:p14="http://schemas.microsoft.com/office/powerpoint/2010/main" val="3907492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AA59A2-4241-4807-7ABA-0229BD82D58E}"/>
              </a:ext>
            </a:extLst>
          </p:cNvPr>
          <p:cNvSpPr>
            <a:spLocks noGrp="1"/>
          </p:cNvSpPr>
          <p:nvPr>
            <p:ph idx="1"/>
          </p:nvPr>
        </p:nvSpPr>
        <p:spPr>
          <a:xfrm>
            <a:off x="838200" y="640080"/>
            <a:ext cx="10515600" cy="6217920"/>
          </a:xfrm>
        </p:spPr>
        <p:txBody>
          <a:bodyPr>
            <a:normAutofit fontScale="85000" lnSpcReduction="20000"/>
          </a:bodyPr>
          <a:lstStyle/>
          <a:p>
            <a:pPr marL="102870" marR="6350" indent="457200" algn="just">
              <a:buNone/>
            </a:pPr>
            <a:r>
              <a:rPr lang="ro-RO" b="1" dirty="0">
                <a:latin typeface="Times New Roman" panose="02020603050405020304" pitchFamily="18" charset="0"/>
                <a:ea typeface="Times New Roman" panose="02020603050405020304" pitchFamily="18" charset="0"/>
              </a:rPr>
              <a:t>La întuneric</a:t>
            </a:r>
            <a:r>
              <a:rPr lang="ro-RO" dirty="0">
                <a:latin typeface="Times New Roman" panose="02020603050405020304" pitchFamily="18" charset="0"/>
                <a:ea typeface="Times New Roman" panose="02020603050405020304" pitchFamily="18" charset="0"/>
              </a:rPr>
              <a:t>, concentraţia celulară de c-GMP este mare şi aceste canale sunt în majoritate deschise. Se produce deci un influx pasiv de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şi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a:t>
            </a:r>
            <a:r>
              <a:rPr lang="ro-RO" i="1" dirty="0">
                <a:latin typeface="Times New Roman" panose="02020603050405020304" pitchFamily="18" charset="0"/>
                <a:ea typeface="Times New Roman" panose="02020603050405020304" pitchFamily="18" charset="0"/>
              </a:rPr>
              <a:t>curent de întuneric</a:t>
            </a:r>
            <a:r>
              <a:rPr lang="ro-RO" dirty="0">
                <a:latin typeface="Times New Roman" panose="02020603050405020304" pitchFamily="18" charset="0"/>
                <a:ea typeface="Times New Roman" panose="02020603050405020304" pitchFamily="18" charset="0"/>
              </a:rPr>
              <a:t>) prin aceste canale de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şi are loc o acumulare de cationi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şi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în interiorul SEB. </a:t>
            </a:r>
          </a:p>
          <a:p>
            <a:pPr marL="102870" marR="6350" indent="457200" algn="just">
              <a:buNone/>
            </a:pPr>
            <a:r>
              <a:rPr lang="ro-RO" dirty="0">
                <a:latin typeface="Times New Roman" panose="02020603050405020304" pitchFamily="18" charset="0"/>
                <a:ea typeface="Times New Roman" panose="02020603050405020304" pitchFamily="18" charset="0"/>
              </a:rPr>
              <a:t>Ca urmare, membrana se depolarizează (potenţialul de membrană devine -40...-20 mV, mai mare decât potenţialul</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repaus</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-65</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mV).</a:t>
            </a:r>
            <a:r>
              <a:rPr lang="ro-RO" spc="-10" dirty="0">
                <a:latin typeface="Times New Roman" panose="02020603050405020304" pitchFamily="18" charset="0"/>
                <a:ea typeface="Times New Roman" panose="02020603050405020304" pitchFamily="18" charset="0"/>
              </a:rPr>
              <a:t> </a:t>
            </a:r>
          </a:p>
          <a:p>
            <a:pPr marL="102870" marR="6350" indent="457200" algn="just">
              <a:buNone/>
            </a:pPr>
            <a:r>
              <a:rPr lang="ro-RO" dirty="0">
                <a:latin typeface="Times New Roman" panose="02020603050405020304" pitchFamily="18" charset="0"/>
                <a:ea typeface="Times New Roman" panose="02020603050405020304" pitchFamily="18" charset="0"/>
              </a:rPr>
              <a:t>În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membrana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bastonaşului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mai</a:t>
            </a:r>
            <a:r>
              <a:rPr lang="ro-RO" spc="-1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există</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canale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a:t>
            </a:r>
            <a:r>
              <a:rPr lang="ro-RO" baseline="30000" dirty="0">
                <a:latin typeface="Times New Roman" panose="02020603050405020304" pitchFamily="18" charset="0"/>
                <a:ea typeface="Times New Roman" panose="02020603050405020304" pitchFamily="18" charset="0"/>
              </a:rPr>
              <a:t>2+</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operate electric, care la aceste valori ale potenţialului de membrană (de cca. -40 mV) se deschid, conducând la creşterea concentraţiei citosolice de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a:t>
            </a:r>
          </a:p>
          <a:p>
            <a:pPr marL="102870" marR="6350" indent="457200" algn="just">
              <a:buNone/>
            </a:pPr>
            <a:r>
              <a:rPr lang="ro-RO" dirty="0">
                <a:latin typeface="Times New Roman" panose="02020603050405020304" pitchFamily="18" charset="0"/>
                <a:ea typeface="Times New Roman" panose="02020603050405020304" pitchFamily="18" charset="0"/>
              </a:rPr>
              <a:t>Prin acţiunea pompelor ATP-azice de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-K</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şi de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din SIB şi prin mecanismul antiport 3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/1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din SEB se atinge o stare de staţionaritate, în care concentraţiile de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şi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sunt menţinute la valori ridicate constante. </a:t>
            </a:r>
          </a:p>
          <a:p>
            <a:pPr marL="102870" marR="6350" indent="457200" algn="just">
              <a:buNone/>
            </a:pPr>
            <a:r>
              <a:rPr lang="ro-RO" dirty="0" err="1">
                <a:latin typeface="Times New Roman" panose="02020603050405020304" pitchFamily="18" charset="0"/>
                <a:ea typeface="Times New Roman" panose="02020603050405020304" pitchFamily="18" charset="0"/>
              </a:rPr>
              <a:t>Concentraţia</a:t>
            </a:r>
            <a:r>
              <a:rPr lang="ro-RO" dirty="0">
                <a:latin typeface="Times New Roman" panose="02020603050405020304" pitchFamily="18" charset="0"/>
                <a:ea typeface="Times New Roman" panose="02020603050405020304" pitchFamily="18" charset="0"/>
              </a:rPr>
              <a:t> ridicată de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intracelular induce exocitoza veziculelor care conţin neurotransmiţători, în special </a:t>
            </a:r>
            <a:r>
              <a:rPr lang="ro-RO" i="1" dirty="0">
                <a:latin typeface="Times New Roman" panose="02020603050405020304" pitchFamily="18" charset="0"/>
                <a:ea typeface="Times New Roman" panose="02020603050405020304" pitchFamily="18" charset="0"/>
              </a:rPr>
              <a:t>glutamat</a:t>
            </a:r>
            <a:r>
              <a:rPr lang="ro-RO" dirty="0">
                <a:latin typeface="Times New Roman" panose="02020603050405020304" pitchFamily="18" charset="0"/>
                <a:ea typeface="Times New Roman" panose="02020603050405020304" pitchFamily="18" charset="0"/>
              </a:rPr>
              <a:t>. Moleculele de glutamat sunt eliberate în spaţiul sinaptic şi se leagă la receptorii de glutamat din terminalul celulei nervoase postsinaptice; ele pot inhiba anumiţi neuroni bipolari şi pot excita alţi neuroni bipolari, în funcţie de tipul de receptori (metabotropi sau ionotropi) pe care aceştia îi prezintă. Legarea glutamatului la receptori declanşează răspunsul celular (o variaţie a potenţialului de membrană, care se propagă spre celălalt capăt al celulei, unde se declanşează o nouă eliberare de neurotransmiţători), asigurând transmiterea semnalului nervos la următoarele celule nervoase.</a:t>
            </a:r>
          </a:p>
          <a:p>
            <a:endParaRPr lang="ro-RO" dirty="0"/>
          </a:p>
        </p:txBody>
      </p:sp>
    </p:spTree>
    <p:extLst>
      <p:ext uri="{BB962C8B-B14F-4D97-AF65-F5344CB8AC3E}">
        <p14:creationId xmlns:p14="http://schemas.microsoft.com/office/powerpoint/2010/main" val="657023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6D562B-E3F8-9622-61C4-4DDD0E6DB5AD}"/>
              </a:ext>
            </a:extLst>
          </p:cNvPr>
          <p:cNvSpPr>
            <a:spLocks noGrp="1"/>
          </p:cNvSpPr>
          <p:nvPr>
            <p:ph idx="1"/>
          </p:nvPr>
        </p:nvSpPr>
        <p:spPr>
          <a:xfrm>
            <a:off x="838200" y="548640"/>
            <a:ext cx="10515600" cy="6309360"/>
          </a:xfrm>
        </p:spPr>
        <p:txBody>
          <a:bodyPr>
            <a:normAutofit fontScale="92500" lnSpcReduction="20000"/>
          </a:bodyPr>
          <a:lstStyle/>
          <a:p>
            <a:pPr marL="102870" marR="4445" indent="457200" algn="just">
              <a:spcBef>
                <a:spcPts val="600"/>
              </a:spcBef>
              <a:buNone/>
            </a:pPr>
            <a:r>
              <a:rPr lang="ro-RO" b="1" dirty="0">
                <a:latin typeface="Times New Roman" panose="02020603050405020304" pitchFamily="18" charset="0"/>
                <a:ea typeface="Times New Roman" panose="02020603050405020304" pitchFamily="18" charset="0"/>
              </a:rPr>
              <a:t>La lumină</a:t>
            </a:r>
            <a:r>
              <a:rPr lang="ro-RO" dirty="0">
                <a:latin typeface="Times New Roman" panose="02020603050405020304" pitchFamily="18" charset="0"/>
                <a:ea typeface="Times New Roman" panose="02020603050405020304" pitchFamily="18" charset="0"/>
              </a:rPr>
              <a:t>, în urma fotoexcitării şi activării rodopsinei, are loc cascada reacţiilor vizuale având</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efect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transformarea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c-GMP</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5'-GMP.</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urmare,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se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închid</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canalele de Na</a:t>
            </a:r>
            <a:r>
              <a:rPr lang="ro-RO" baseline="30000" dirty="0">
                <a:latin typeface="Times New Roman" panose="02020603050405020304" pitchFamily="18" charset="0"/>
                <a:ea typeface="Times New Roman" panose="02020603050405020304" pitchFamily="18" charset="0"/>
              </a:rPr>
              <a:t>+</a:t>
            </a:r>
            <a:r>
              <a:rPr lang="ro-RO" dirty="0">
                <a:latin typeface="Times New Roman" panose="02020603050405020304" pitchFamily="18" charset="0"/>
                <a:ea typeface="Times New Roman" panose="02020603050405020304" pitchFamily="18" charset="0"/>
              </a:rPr>
              <a:t>, curentul de întuneric dispare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 membrana </a:t>
            </a:r>
            <a:r>
              <a:rPr lang="ro-RO" i="1" dirty="0">
                <a:latin typeface="Times New Roman" panose="02020603050405020304" pitchFamily="18" charset="0"/>
                <a:ea typeface="Times New Roman" panose="02020603050405020304" pitchFamily="18" charset="0"/>
              </a:rPr>
              <a:t>se hiperpolarizează</a:t>
            </a:r>
            <a:r>
              <a:rPr lang="ro-RO" dirty="0">
                <a:latin typeface="Times New Roman" panose="02020603050405020304" pitchFamily="18" charset="0"/>
                <a:ea typeface="Times New Roman" panose="02020603050405020304" pitchFamily="18" charset="0"/>
              </a:rPr>
              <a:t>. Potenţialul 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membrană poate ajunge la</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-80 mV, depinzând de intensitatea luminii. La această valoare a potenţialului, canalele de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se închid, concentraţia celulară de Ca</a:t>
            </a:r>
            <a:r>
              <a:rPr lang="ro-RO" baseline="30000" dirty="0">
                <a:latin typeface="Times New Roman" panose="02020603050405020304" pitchFamily="18" charset="0"/>
                <a:ea typeface="Times New Roman" panose="02020603050405020304" pitchFamily="18" charset="0"/>
              </a:rPr>
              <a:t>2+</a:t>
            </a:r>
            <a:r>
              <a:rPr lang="ro-RO" dirty="0">
                <a:latin typeface="Times New Roman" panose="02020603050405020304" pitchFamily="18" charset="0"/>
                <a:ea typeface="Times New Roman" panose="02020603050405020304" pitchFamily="18" charset="0"/>
              </a:rPr>
              <a:t> scade, iar celula eliberează mai puţin glutamat decât la întuneric. Bastonaşele au o sensibilitate foarte mare: un singur foton poate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duce la blocarea intrării în celulă a 10</a:t>
            </a:r>
            <a:r>
              <a:rPr lang="ro-RO" baseline="30000" dirty="0">
                <a:latin typeface="Times New Roman" panose="02020603050405020304" pitchFamily="18" charset="0"/>
                <a:ea typeface="Times New Roman" panose="02020603050405020304" pitchFamily="18" charset="0"/>
              </a:rPr>
              <a:t>6</a:t>
            </a:r>
            <a:r>
              <a:rPr lang="ro-RO" dirty="0">
                <a:latin typeface="Times New Roman" panose="02020603050405020304" pitchFamily="18" charset="0"/>
                <a:ea typeface="Times New Roman" panose="02020603050405020304" pitchFamily="18" charset="0"/>
              </a:rPr>
              <a:t>-10</a:t>
            </a:r>
            <a:r>
              <a:rPr lang="ro-RO" baseline="30000" dirty="0">
                <a:latin typeface="Times New Roman" panose="02020603050405020304" pitchFamily="18" charset="0"/>
                <a:ea typeface="Times New Roman" panose="02020603050405020304" pitchFamily="18" charset="0"/>
              </a:rPr>
              <a:t>7</a:t>
            </a:r>
            <a:r>
              <a:rPr lang="ro-RO" dirty="0">
                <a:latin typeface="Times New Roman" panose="02020603050405020304" pitchFamily="18" charset="0"/>
                <a:ea typeface="Times New Roman" panose="02020603050405020304" pitchFamily="18" charset="0"/>
              </a:rPr>
              <a:t> cationi/s - amplificare de putere. Fotonul este doar declanşator (trigger), restul se datorează energiei proceselor metabolice.</a:t>
            </a:r>
          </a:p>
          <a:p>
            <a:pPr marL="103505" marR="5080" indent="457200" algn="just">
              <a:spcBef>
                <a:spcPts val="605"/>
              </a:spcBef>
              <a:buNone/>
            </a:pPr>
            <a:r>
              <a:rPr lang="ro-RO" i="1" dirty="0">
                <a:latin typeface="Times New Roman" panose="02020603050405020304" pitchFamily="18" charset="0"/>
                <a:ea typeface="Times New Roman" panose="02020603050405020304" pitchFamily="18" charset="0"/>
              </a:rPr>
              <a:t>Celulele cu conuri </a:t>
            </a:r>
            <a:r>
              <a:rPr lang="ro-RO" dirty="0">
                <a:latin typeface="Times New Roman" panose="02020603050405020304" pitchFamily="18" charset="0"/>
                <a:ea typeface="Times New Roman" panose="02020603050405020304" pitchFamily="18" charset="0"/>
              </a:rPr>
              <a:t>sunt responsabile de perceperea culorilor (</a:t>
            </a:r>
            <a:r>
              <a:rPr lang="ro-RO" i="1" dirty="0">
                <a:latin typeface="Times New Roman" panose="02020603050405020304" pitchFamily="18" charset="0"/>
                <a:ea typeface="Times New Roman" panose="02020603050405020304" pitchFamily="18" charset="0"/>
              </a:rPr>
              <a:t>vedere fotopică </a:t>
            </a:r>
            <a:r>
              <a:rPr lang="ro-RO" dirty="0">
                <a:latin typeface="Times New Roman" panose="02020603050405020304" pitchFamily="18" charset="0"/>
                <a:ea typeface="Times New Roman" panose="02020603050405020304" pitchFamily="18" charset="0"/>
              </a:rPr>
              <a:t>- diurnă). Retina umană conţine în jur de 5-6 milioane celule cu conuri. Ele sunt activate în condiţii de luminozitate accentuată - au un prag ridicat de activare. Au</a:t>
            </a:r>
            <a:r>
              <a:rPr lang="ro-RO" spc="39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forma de con, iar în loc de discuri au o membrană faldurată. Neurotransmiţătorul eliberat de celulele cu conuri este </a:t>
            </a:r>
            <a:r>
              <a:rPr lang="ro-RO" i="1" dirty="0">
                <a:latin typeface="Times New Roman" panose="02020603050405020304" pitchFamily="18" charset="0"/>
                <a:ea typeface="Times New Roman" panose="02020603050405020304" pitchFamily="18" charset="0"/>
              </a:rPr>
              <a:t>acetilcolina</a:t>
            </a:r>
            <a:r>
              <a:rPr lang="ro-RO" dirty="0">
                <a:latin typeface="Times New Roman" panose="02020603050405020304" pitchFamily="18" charset="0"/>
                <a:ea typeface="Times New Roman" panose="02020603050405020304" pitchFamily="18" charset="0"/>
              </a:rPr>
              <a:t>. Pigmentul fotosensibil al conurilor este </a:t>
            </a:r>
            <a:r>
              <a:rPr lang="ro-RO" i="1" dirty="0">
                <a:latin typeface="Times New Roman" panose="02020603050405020304" pitchFamily="18" charset="0"/>
                <a:ea typeface="Times New Roman" panose="02020603050405020304" pitchFamily="18" charset="0"/>
              </a:rPr>
              <a:t>iodopsina </a:t>
            </a:r>
            <a:r>
              <a:rPr lang="ro-RO" dirty="0">
                <a:latin typeface="Times New Roman" panose="02020603050405020304" pitchFamily="18" charset="0"/>
                <a:ea typeface="Times New Roman" panose="02020603050405020304" pitchFamily="18" charset="0"/>
              </a:rPr>
              <a:t>care are o structură similară rodopsinei. S-au identificat trei tipuri de conuri, cu sensibilitate cromatică diferită şi care conţin trei tipuri de pigmenţi iodopsinici cu maxime de absorbţie diferite: </a:t>
            </a:r>
            <a:r>
              <a:rPr lang="ro-RO" i="1" dirty="0">
                <a:latin typeface="Times New Roman" panose="02020603050405020304" pitchFamily="18" charset="0"/>
                <a:ea typeface="Times New Roman" panose="02020603050405020304" pitchFamily="18" charset="0"/>
              </a:rPr>
              <a:t>eritrolab </a:t>
            </a:r>
            <a:r>
              <a:rPr lang="ro-RO" dirty="0">
                <a:latin typeface="Times New Roman" panose="02020603050405020304" pitchFamily="18" charset="0"/>
                <a:ea typeface="Times New Roman" panose="02020603050405020304" pitchFamily="18" charset="0"/>
              </a:rPr>
              <a:t>(roşu, λ = 570 nm), </a:t>
            </a:r>
            <a:r>
              <a:rPr lang="ro-RO" i="1" dirty="0">
                <a:latin typeface="Times New Roman" panose="02020603050405020304" pitchFamily="18" charset="0"/>
                <a:ea typeface="Times New Roman" panose="02020603050405020304" pitchFamily="18" charset="0"/>
              </a:rPr>
              <a:t>clorolab </a:t>
            </a:r>
            <a:r>
              <a:rPr lang="ro-RO" dirty="0">
                <a:latin typeface="Times New Roman" panose="02020603050405020304" pitchFamily="18" charset="0"/>
                <a:ea typeface="Times New Roman" panose="02020603050405020304" pitchFamily="18" charset="0"/>
              </a:rPr>
              <a:t>(verde λ = 535 nm) şi </a:t>
            </a:r>
            <a:r>
              <a:rPr lang="ro-RO" i="1" dirty="0">
                <a:latin typeface="Times New Roman" panose="02020603050405020304" pitchFamily="18" charset="0"/>
                <a:ea typeface="Times New Roman" panose="02020603050405020304" pitchFamily="18" charset="0"/>
              </a:rPr>
              <a:t>cianolab </a:t>
            </a:r>
            <a:r>
              <a:rPr lang="ro-RO" dirty="0">
                <a:latin typeface="Times New Roman" panose="02020603050405020304" pitchFamily="18" charset="0"/>
                <a:ea typeface="Times New Roman" panose="02020603050405020304" pitchFamily="18" charset="0"/>
              </a:rPr>
              <a:t>(albastru, λ = 445 nm). Acestea sunt valorile în cazul retinei umane. Ele diferă, însă, de la o specie la alta.</a:t>
            </a:r>
          </a:p>
          <a:p>
            <a:endParaRPr lang="ro-RO" dirty="0"/>
          </a:p>
        </p:txBody>
      </p:sp>
    </p:spTree>
    <p:extLst>
      <p:ext uri="{BB962C8B-B14F-4D97-AF65-F5344CB8AC3E}">
        <p14:creationId xmlns:p14="http://schemas.microsoft.com/office/powerpoint/2010/main" val="1500425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5CE04-0D00-C770-C445-526A315B41CF}"/>
              </a:ext>
            </a:extLst>
          </p:cNvPr>
          <p:cNvSpPr>
            <a:spLocks noGrp="1"/>
          </p:cNvSpPr>
          <p:nvPr>
            <p:ph idx="1"/>
          </p:nvPr>
        </p:nvSpPr>
        <p:spPr>
          <a:xfrm>
            <a:off x="838200" y="617220"/>
            <a:ext cx="10515600" cy="6080760"/>
          </a:xfrm>
        </p:spPr>
        <p:txBody>
          <a:bodyPr>
            <a:normAutofit fontScale="92500" lnSpcReduction="10000"/>
          </a:bodyPr>
          <a:lstStyle/>
          <a:p>
            <a:r>
              <a:rPr lang="ro-RO" dirty="0">
                <a:latin typeface="Times New Roman" panose="02020603050405020304" pitchFamily="18" charset="0"/>
                <a:ea typeface="Times New Roman" panose="02020603050405020304" pitchFamily="18" charset="0"/>
              </a:rPr>
              <a:t>De notat că pe ambele căi de semnalizare, în urma stimulării celulei fotoreceptoare (fie</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cu bastonaş, fie cu con) se realizează un mecanism aparte de traducere de semnal, în sensul că sistemul senzorial în cazul fotorecepţiei prezintă o caracteristică unică: stimulul (aici lumina) reduce de fapt activitatea de semnalizare (aici prin reducerea cantităţii de neurotransmiţători eliberaţi). Răspunsul neuronilor bipolari (variaţia de potenţial membranar produsă în urma stimulării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unei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celule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fotoreceptoare)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depinde</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atât</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tipul</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neuronului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bipolar,</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cât</a:t>
            </a:r>
            <a:r>
              <a:rPr lang="ro-RO" spc="-1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şi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de</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cantitatea de neurotransmiţător eliberată de celulele fotoreceptoare, deci de cantitatea de lumină recepţionată. Ca urmare, în urma fotorecepţiei, anumiţi neuroni bipolari sunt activaţi, iar alţii sunt inhibaţi. Legăturile interneuronale complexe la nivelul retinei şi caracteristicile diferite ale diverselor tipuri de neuroni retinieni aparţinând aceleiaşi clase contribuie la procesarea</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complexă a informaţiei vizuale la nivelul retinei, înainte ca aceasta să fie preluată de nervul optic. Semnalul nervos excită în final neuronul ganglionar, care generează trenuri de potenţiale de acţiune de tip tot sau nimic. Acestea, pe calea nervului optic, ajung în corpii geniculaţi şi</a:t>
            </a:r>
            <a:r>
              <a:rPr lang="ro-RO" spc="-5"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apoi în scoarţa cerebrală (scizura calcarină) unde produc senzaţia vizuală.</a:t>
            </a:r>
          </a:p>
          <a:p>
            <a:endParaRPr lang="ro-RO" dirty="0"/>
          </a:p>
        </p:txBody>
      </p:sp>
    </p:spTree>
    <p:extLst>
      <p:ext uri="{BB962C8B-B14F-4D97-AF65-F5344CB8AC3E}">
        <p14:creationId xmlns:p14="http://schemas.microsoft.com/office/powerpoint/2010/main" val="1461094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C160-A6A4-55EB-E939-9EF779F60529}"/>
              </a:ext>
            </a:extLst>
          </p:cNvPr>
          <p:cNvSpPr>
            <a:spLocks noGrp="1"/>
          </p:cNvSpPr>
          <p:nvPr>
            <p:ph type="title"/>
          </p:nvPr>
        </p:nvSpPr>
        <p:spPr/>
        <p:txBody>
          <a:bodyPr/>
          <a:lstStyle/>
          <a:p>
            <a:r>
              <a:rPr lang="ro-MD" dirty="0"/>
              <a:t>Reflecția. Refracția.</a:t>
            </a:r>
            <a:endParaRPr lang="ro-RO" dirty="0"/>
          </a:p>
        </p:txBody>
      </p:sp>
      <p:sp>
        <p:nvSpPr>
          <p:cNvPr id="3" name="Content Placeholder 2">
            <a:extLst>
              <a:ext uri="{FF2B5EF4-FFF2-40B4-BE49-F238E27FC236}">
                <a16:creationId xmlns:a16="http://schemas.microsoft.com/office/drawing/2014/main" id="{D9AA895C-6D29-DD25-04ED-0B22913F3261}"/>
              </a:ext>
            </a:extLst>
          </p:cNvPr>
          <p:cNvSpPr>
            <a:spLocks noGrp="1"/>
          </p:cNvSpPr>
          <p:nvPr>
            <p:ph idx="1"/>
          </p:nvPr>
        </p:nvSpPr>
        <p:spPr>
          <a:xfrm>
            <a:off x="838200" y="1825624"/>
            <a:ext cx="10515600" cy="5032375"/>
          </a:xfrm>
        </p:spPr>
        <p:txBody>
          <a:bodyPr>
            <a:normAutofit fontScale="92500" lnSpcReduction="10000"/>
          </a:bodyPr>
          <a:lstStyle/>
          <a:p>
            <a:pPr marL="548640" indent="17780">
              <a:lnSpc>
                <a:spcPct val="100000"/>
              </a:lnSpc>
              <a:spcBef>
                <a:spcPts val="1675"/>
              </a:spcBef>
              <a:buNone/>
            </a:pPr>
            <a:r>
              <a:rPr lang="en-US" b="1" dirty="0">
                <a:latin typeface="Arial" panose="020B0604020202020204" pitchFamily="34" charset="0"/>
                <a:ea typeface="Arial MT"/>
                <a:cs typeface="Arial MT"/>
              </a:rPr>
              <a:t>Reflection - Law of reflection: </a:t>
            </a:r>
            <a:r>
              <a:rPr lang="en-US" dirty="0">
                <a:latin typeface="Arial MT"/>
                <a:ea typeface="Arial MT"/>
                <a:cs typeface="Arial MT"/>
              </a:rPr>
              <a:t>The angle of reflection </a:t>
            </a:r>
            <a:r>
              <a:rPr lang="en-US" dirty="0">
                <a:latin typeface="Symbol" panose="05050102010706020507" pitchFamily="18" charset="2"/>
                <a:ea typeface="Arial MT"/>
                <a:cs typeface="Arial MT"/>
              </a:rPr>
              <a:t>a</a:t>
            </a:r>
            <a:r>
              <a:rPr lang="en-US" dirty="0">
                <a:latin typeface="Arial MT"/>
                <a:ea typeface="Arial MT"/>
                <a:cs typeface="Arial MT"/>
              </a:rPr>
              <a:t>’ equals to</a:t>
            </a:r>
            <a:r>
              <a:rPr lang="en-US" spc="-20" dirty="0">
                <a:latin typeface="Arial MT"/>
                <a:ea typeface="Arial MT"/>
                <a:cs typeface="Arial MT"/>
              </a:rPr>
              <a:t> </a:t>
            </a:r>
            <a:r>
              <a:rPr lang="en-US" dirty="0">
                <a:latin typeface="Arial MT"/>
                <a:ea typeface="Arial MT"/>
                <a:cs typeface="Arial MT"/>
              </a:rPr>
              <a:t>the</a:t>
            </a:r>
            <a:r>
              <a:rPr lang="en-US" spc="-35" dirty="0">
                <a:latin typeface="Arial MT"/>
                <a:ea typeface="Arial MT"/>
                <a:cs typeface="Arial MT"/>
              </a:rPr>
              <a:t> </a:t>
            </a:r>
            <a:r>
              <a:rPr lang="en-US" dirty="0">
                <a:latin typeface="Arial MT"/>
                <a:ea typeface="Arial MT"/>
                <a:cs typeface="Arial MT"/>
              </a:rPr>
              <a:t>angle</a:t>
            </a:r>
            <a:r>
              <a:rPr lang="en-US" spc="-5" dirty="0">
                <a:latin typeface="Arial MT"/>
                <a:ea typeface="Arial MT"/>
                <a:cs typeface="Arial MT"/>
              </a:rPr>
              <a:t> </a:t>
            </a:r>
            <a:r>
              <a:rPr lang="en-US" dirty="0">
                <a:latin typeface="Arial MT"/>
                <a:ea typeface="Arial MT"/>
                <a:cs typeface="Arial MT"/>
              </a:rPr>
              <a:t>of</a:t>
            </a:r>
            <a:r>
              <a:rPr lang="en-US" spc="-20" dirty="0">
                <a:latin typeface="Arial MT"/>
                <a:ea typeface="Arial MT"/>
                <a:cs typeface="Arial MT"/>
              </a:rPr>
              <a:t> </a:t>
            </a:r>
            <a:r>
              <a:rPr lang="en-US" dirty="0">
                <a:latin typeface="Arial MT"/>
                <a:ea typeface="Arial MT"/>
                <a:cs typeface="Arial MT"/>
              </a:rPr>
              <a:t>incidence </a:t>
            </a:r>
            <a:r>
              <a:rPr lang="en-US" dirty="0">
                <a:latin typeface="Symbol" panose="05050102010706020507" pitchFamily="18" charset="2"/>
                <a:ea typeface="Arial MT"/>
                <a:cs typeface="Arial MT"/>
              </a:rPr>
              <a:t>a</a:t>
            </a:r>
            <a:r>
              <a:rPr lang="en-US" dirty="0">
                <a:latin typeface="Arial MT"/>
                <a:ea typeface="Arial MT"/>
                <a:cs typeface="Arial MT"/>
              </a:rPr>
              <a:t>.</a:t>
            </a:r>
            <a:r>
              <a:rPr lang="en-US" spc="-35"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ray</a:t>
            </a:r>
            <a:r>
              <a:rPr lang="en-US" spc="-20" dirty="0">
                <a:latin typeface="Arial MT"/>
                <a:ea typeface="Arial MT"/>
                <a:cs typeface="Arial MT"/>
              </a:rPr>
              <a:t> </a:t>
            </a:r>
            <a:r>
              <a:rPr lang="en-US" dirty="0">
                <a:latin typeface="Arial MT"/>
                <a:ea typeface="Arial MT"/>
                <a:cs typeface="Arial MT"/>
              </a:rPr>
              <a:t>reflected</a:t>
            </a:r>
            <a:r>
              <a:rPr lang="en-US" spc="-20" dirty="0">
                <a:latin typeface="Arial MT"/>
                <a:ea typeface="Arial MT"/>
                <a:cs typeface="Arial MT"/>
              </a:rPr>
              <a:t> </a:t>
            </a:r>
            <a:r>
              <a:rPr lang="en-US" dirty="0">
                <a:latin typeface="Arial MT"/>
                <a:ea typeface="Arial MT"/>
                <a:cs typeface="Arial MT"/>
              </a:rPr>
              <a:t>travels</a:t>
            </a:r>
            <a:r>
              <a:rPr lang="en-US" spc="-30" dirty="0">
                <a:latin typeface="Arial MT"/>
                <a:ea typeface="Arial MT"/>
                <a:cs typeface="Arial MT"/>
              </a:rPr>
              <a:t> </a:t>
            </a:r>
            <a:r>
              <a:rPr lang="en-US" dirty="0">
                <a:latin typeface="Arial MT"/>
                <a:ea typeface="Arial MT"/>
                <a:cs typeface="Arial MT"/>
              </a:rPr>
              <a:t>in the plane of incidence.</a:t>
            </a:r>
            <a:endParaRPr lang="ro-RO" dirty="0">
              <a:latin typeface="Arial MT"/>
              <a:ea typeface="Arial MT"/>
              <a:cs typeface="Arial MT"/>
            </a:endParaRPr>
          </a:p>
          <a:p>
            <a:pPr>
              <a:spcBef>
                <a:spcPts val="1345"/>
              </a:spcBef>
              <a:buNone/>
            </a:pPr>
            <a:r>
              <a:rPr lang="en-US" dirty="0">
                <a:latin typeface="Arial MT"/>
                <a:ea typeface="Arial MT"/>
                <a:cs typeface="Arial MT"/>
              </a:rPr>
              <a:t> </a:t>
            </a:r>
            <a:endParaRPr lang="ro-RO" dirty="0">
              <a:latin typeface="Arial MT"/>
              <a:ea typeface="Arial MT"/>
              <a:cs typeface="Arial MT"/>
            </a:endParaRPr>
          </a:p>
          <a:p>
            <a:pPr marL="548640" marR="792480" indent="17780">
              <a:lnSpc>
                <a:spcPct val="103000"/>
              </a:lnSpc>
              <a:spcBef>
                <a:spcPts val="5"/>
              </a:spcBef>
              <a:buNone/>
            </a:pPr>
            <a:r>
              <a:rPr lang="en-US" b="1" dirty="0">
                <a:latin typeface="Arial" panose="020B0604020202020204" pitchFamily="34" charset="0"/>
                <a:ea typeface="Arial MT"/>
                <a:cs typeface="Arial MT"/>
              </a:rPr>
              <a:t>Refraction: </a:t>
            </a:r>
            <a:r>
              <a:rPr lang="en-US" dirty="0">
                <a:latin typeface="Arial MT"/>
                <a:ea typeface="Arial MT"/>
                <a:cs typeface="Arial MT"/>
              </a:rPr>
              <a:t>When light passes from one medium into another, the beam changes direction at the boundary between</a:t>
            </a:r>
            <a:r>
              <a:rPr lang="en-US" spc="-20"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two</a:t>
            </a:r>
            <a:r>
              <a:rPr lang="en-US" spc="-35" dirty="0">
                <a:latin typeface="Arial MT"/>
                <a:ea typeface="Arial MT"/>
                <a:cs typeface="Arial MT"/>
              </a:rPr>
              <a:t> </a:t>
            </a:r>
            <a:r>
              <a:rPr lang="en-US" dirty="0">
                <a:latin typeface="Arial MT"/>
                <a:ea typeface="Arial MT"/>
                <a:cs typeface="Arial MT"/>
              </a:rPr>
              <a:t>media.</a:t>
            </a:r>
            <a:r>
              <a:rPr lang="en-US" spc="-20" dirty="0">
                <a:latin typeface="Arial MT"/>
                <a:ea typeface="Arial MT"/>
                <a:cs typeface="Arial MT"/>
              </a:rPr>
              <a:t> </a:t>
            </a:r>
            <a:r>
              <a:rPr lang="en-US" dirty="0">
                <a:latin typeface="Arial MT"/>
                <a:ea typeface="Arial MT"/>
                <a:cs typeface="Arial MT"/>
              </a:rPr>
              <a:t>This</a:t>
            </a:r>
            <a:r>
              <a:rPr lang="en-US" spc="-25" dirty="0">
                <a:latin typeface="Arial MT"/>
                <a:ea typeface="Arial MT"/>
                <a:cs typeface="Arial MT"/>
              </a:rPr>
              <a:t> </a:t>
            </a:r>
            <a:r>
              <a:rPr lang="en-US" dirty="0">
                <a:latin typeface="Arial MT"/>
                <a:ea typeface="Arial MT"/>
                <a:cs typeface="Arial MT"/>
              </a:rPr>
              <a:t>property</a:t>
            </a:r>
            <a:r>
              <a:rPr lang="en-US" spc="-25" dirty="0">
                <a:latin typeface="Arial MT"/>
                <a:ea typeface="Arial MT"/>
                <a:cs typeface="Arial MT"/>
              </a:rPr>
              <a:t> </a:t>
            </a:r>
            <a:r>
              <a:rPr lang="en-US" dirty="0">
                <a:latin typeface="Arial MT"/>
                <a:ea typeface="Arial MT"/>
                <a:cs typeface="Arial MT"/>
              </a:rPr>
              <a:t>of</a:t>
            </a:r>
            <a:r>
              <a:rPr lang="en-US" spc="-20" dirty="0">
                <a:latin typeface="Arial MT"/>
                <a:ea typeface="Arial MT"/>
                <a:cs typeface="Arial MT"/>
              </a:rPr>
              <a:t> </a:t>
            </a:r>
            <a:r>
              <a:rPr lang="en-US" dirty="0">
                <a:latin typeface="Arial MT"/>
                <a:ea typeface="Arial MT"/>
                <a:cs typeface="Arial MT"/>
              </a:rPr>
              <a:t>optical</a:t>
            </a:r>
            <a:r>
              <a:rPr lang="en-US" spc="-25" dirty="0">
                <a:latin typeface="Arial MT"/>
                <a:ea typeface="Arial MT"/>
                <a:cs typeface="Arial MT"/>
              </a:rPr>
              <a:t> </a:t>
            </a:r>
            <a:r>
              <a:rPr lang="en-US" dirty="0">
                <a:latin typeface="Arial MT"/>
                <a:ea typeface="Arial MT"/>
                <a:cs typeface="Arial MT"/>
              </a:rPr>
              <a:t>media</a:t>
            </a:r>
            <a:r>
              <a:rPr lang="en-US" spc="-20" dirty="0">
                <a:latin typeface="Arial MT"/>
                <a:ea typeface="Arial MT"/>
                <a:cs typeface="Arial MT"/>
              </a:rPr>
              <a:t> </a:t>
            </a:r>
            <a:r>
              <a:rPr lang="en-US" dirty="0">
                <a:latin typeface="Arial MT"/>
                <a:ea typeface="Arial MT"/>
                <a:cs typeface="Arial MT"/>
              </a:rPr>
              <a:t>is </a:t>
            </a:r>
            <a:r>
              <a:rPr lang="en-US" dirty="0" err="1">
                <a:latin typeface="Arial MT"/>
                <a:ea typeface="Arial MT"/>
                <a:cs typeface="Arial MT"/>
              </a:rPr>
              <a:t>characterised</a:t>
            </a:r>
            <a:r>
              <a:rPr lang="en-US" dirty="0">
                <a:latin typeface="Arial MT"/>
                <a:ea typeface="Arial MT"/>
                <a:cs typeface="Arial MT"/>
              </a:rPr>
              <a:t> by </a:t>
            </a:r>
            <a:r>
              <a:rPr lang="en-US" b="1" dirty="0">
                <a:latin typeface="Arial" panose="020B0604020202020204" pitchFamily="34" charset="0"/>
                <a:ea typeface="Arial MT"/>
                <a:cs typeface="Arial MT"/>
              </a:rPr>
              <a:t>index of refraction</a:t>
            </a:r>
            <a:endParaRPr lang="ro-RO" dirty="0">
              <a:latin typeface="Arial MT"/>
              <a:ea typeface="Arial MT"/>
              <a:cs typeface="Arial MT"/>
            </a:endParaRPr>
          </a:p>
          <a:p>
            <a:pPr marL="3511550">
              <a:spcBef>
                <a:spcPts val="615"/>
              </a:spcBef>
              <a:buNone/>
            </a:pPr>
            <a:r>
              <a:rPr lang="en-US" i="1" dirty="0">
                <a:latin typeface="Arial" panose="020B0604020202020204" pitchFamily="34" charset="0"/>
                <a:ea typeface="Arial MT"/>
                <a:cs typeface="Arial MT"/>
              </a:rPr>
              <a:t>n</a:t>
            </a:r>
            <a:r>
              <a:rPr lang="en-US" i="1" spc="-15" dirty="0">
                <a:latin typeface="Arial" panose="020B0604020202020204" pitchFamily="34" charset="0"/>
                <a:ea typeface="Arial MT"/>
                <a:cs typeface="Arial MT"/>
              </a:rPr>
              <a:t> </a:t>
            </a:r>
            <a:r>
              <a:rPr lang="en-US" i="1" dirty="0">
                <a:latin typeface="Arial" panose="020B0604020202020204" pitchFamily="34" charset="0"/>
                <a:ea typeface="Arial MT"/>
                <a:cs typeface="Arial MT"/>
              </a:rPr>
              <a:t>=</a:t>
            </a:r>
            <a:r>
              <a:rPr lang="en-US" i="1" spc="-15" dirty="0">
                <a:latin typeface="Arial" panose="020B0604020202020204" pitchFamily="34" charset="0"/>
                <a:ea typeface="Arial MT"/>
                <a:cs typeface="Arial MT"/>
              </a:rPr>
              <a:t> </a:t>
            </a:r>
            <a:r>
              <a:rPr lang="en-US" i="1" dirty="0">
                <a:latin typeface="Arial" panose="020B0604020202020204" pitchFamily="34" charset="0"/>
                <a:ea typeface="Arial MT"/>
                <a:cs typeface="Arial MT"/>
              </a:rPr>
              <a:t>c/v</a:t>
            </a:r>
            <a:r>
              <a:rPr lang="en-US" i="1" spc="-35" dirty="0">
                <a:latin typeface="Arial" panose="020B0604020202020204" pitchFamily="34" charset="0"/>
                <a:ea typeface="Arial MT"/>
                <a:cs typeface="Arial MT"/>
              </a:rPr>
              <a:t> </a:t>
            </a:r>
            <a:r>
              <a:rPr lang="en-US" dirty="0">
                <a:latin typeface="Arial MT"/>
                <a:ea typeface="Arial MT"/>
                <a:cs typeface="Arial MT"/>
              </a:rPr>
              <a:t>[</a:t>
            </a:r>
            <a:r>
              <a:rPr lang="en-US" spc="-15" dirty="0">
                <a:latin typeface="Arial MT"/>
                <a:ea typeface="Arial MT"/>
                <a:cs typeface="Arial MT"/>
              </a:rPr>
              <a:t> </a:t>
            </a:r>
            <a:r>
              <a:rPr lang="en-US" dirty="0">
                <a:latin typeface="Arial MT"/>
                <a:ea typeface="Arial MT"/>
                <a:cs typeface="Arial MT"/>
              </a:rPr>
              <a:t>dimensionless</a:t>
            </a:r>
            <a:r>
              <a:rPr lang="en-US" spc="40" dirty="0">
                <a:latin typeface="Arial MT"/>
                <a:ea typeface="Arial MT"/>
                <a:cs typeface="Arial MT"/>
              </a:rPr>
              <a:t> </a:t>
            </a:r>
            <a:r>
              <a:rPr lang="en-US" spc="-50" dirty="0">
                <a:latin typeface="Arial MT"/>
                <a:ea typeface="Arial MT"/>
                <a:cs typeface="Arial MT"/>
              </a:rPr>
              <a:t>]</a:t>
            </a:r>
            <a:endParaRPr lang="ro-RO" dirty="0">
              <a:latin typeface="Arial MT"/>
              <a:ea typeface="Arial MT"/>
              <a:cs typeface="Arial MT"/>
            </a:endParaRPr>
          </a:p>
          <a:p>
            <a:pPr marL="566420">
              <a:spcBef>
                <a:spcPts val="580"/>
              </a:spcBef>
              <a:buNone/>
            </a:pPr>
            <a:r>
              <a:rPr lang="en-US" i="1" dirty="0">
                <a:latin typeface="Arial" panose="020B0604020202020204" pitchFamily="34" charset="0"/>
                <a:ea typeface="Arial MT"/>
                <a:cs typeface="Arial MT"/>
              </a:rPr>
              <a:t>n</a:t>
            </a:r>
            <a:r>
              <a:rPr lang="en-US" i="1" spc="-10" dirty="0">
                <a:latin typeface="Arial" panose="020B0604020202020204" pitchFamily="34" charset="0"/>
                <a:ea typeface="Arial MT"/>
                <a:cs typeface="Arial MT"/>
              </a:rPr>
              <a:t> </a:t>
            </a:r>
            <a:r>
              <a:rPr lang="en-US" dirty="0">
                <a:latin typeface="Arial MT"/>
                <a:ea typeface="Arial MT"/>
                <a:cs typeface="Arial MT"/>
              </a:rPr>
              <a:t>–</a:t>
            </a:r>
            <a:r>
              <a:rPr lang="en-US" spc="-20" dirty="0">
                <a:latin typeface="Arial MT"/>
                <a:ea typeface="Arial MT"/>
                <a:cs typeface="Arial MT"/>
              </a:rPr>
              <a:t> </a:t>
            </a:r>
            <a:r>
              <a:rPr lang="en-US" dirty="0">
                <a:latin typeface="Arial MT"/>
                <a:ea typeface="Arial MT"/>
                <a:cs typeface="Arial MT"/>
              </a:rPr>
              <a:t>index</a:t>
            </a:r>
            <a:r>
              <a:rPr lang="en-US" spc="-10" dirty="0">
                <a:latin typeface="Arial MT"/>
                <a:ea typeface="Arial MT"/>
                <a:cs typeface="Arial MT"/>
              </a:rPr>
              <a:t> </a:t>
            </a:r>
            <a:r>
              <a:rPr lang="en-US" dirty="0">
                <a:latin typeface="Arial MT"/>
                <a:ea typeface="Arial MT"/>
                <a:cs typeface="Arial MT"/>
              </a:rPr>
              <a:t>of</a:t>
            </a:r>
            <a:r>
              <a:rPr lang="en-US" spc="-25" dirty="0">
                <a:latin typeface="Arial MT"/>
                <a:ea typeface="Arial MT"/>
                <a:cs typeface="Arial MT"/>
              </a:rPr>
              <a:t> </a:t>
            </a:r>
            <a:r>
              <a:rPr lang="en-US" dirty="0">
                <a:latin typeface="Arial MT"/>
                <a:ea typeface="Arial MT"/>
                <a:cs typeface="Arial MT"/>
              </a:rPr>
              <a:t>refraction</a:t>
            </a:r>
            <a:r>
              <a:rPr lang="en-US" spc="-50" dirty="0">
                <a:latin typeface="Arial MT"/>
                <a:ea typeface="Arial MT"/>
                <a:cs typeface="Arial MT"/>
              </a:rPr>
              <a:t> </a:t>
            </a:r>
            <a:r>
              <a:rPr lang="en-US" dirty="0">
                <a:latin typeface="Arial MT"/>
                <a:ea typeface="Arial MT"/>
                <a:cs typeface="Arial MT"/>
              </a:rPr>
              <a:t>of</a:t>
            </a:r>
            <a:r>
              <a:rPr lang="en-US" spc="-25" dirty="0">
                <a:latin typeface="Arial MT"/>
                <a:ea typeface="Arial MT"/>
                <a:cs typeface="Arial MT"/>
              </a:rPr>
              <a:t> </a:t>
            </a:r>
            <a:r>
              <a:rPr lang="en-US" dirty="0">
                <a:latin typeface="Arial MT"/>
                <a:ea typeface="Arial MT"/>
                <a:cs typeface="Arial MT"/>
              </a:rPr>
              <a:t>respective</a:t>
            </a:r>
            <a:r>
              <a:rPr lang="en-US" spc="-40" dirty="0">
                <a:latin typeface="Arial MT"/>
                <a:ea typeface="Arial MT"/>
                <a:cs typeface="Arial MT"/>
              </a:rPr>
              <a:t> </a:t>
            </a:r>
            <a:r>
              <a:rPr lang="en-US" spc="-10" dirty="0">
                <a:latin typeface="Arial MT"/>
                <a:ea typeface="Arial MT"/>
                <a:cs typeface="Arial MT"/>
              </a:rPr>
              <a:t>medium</a:t>
            </a:r>
            <a:endParaRPr lang="ro-RO" dirty="0">
              <a:latin typeface="Arial MT"/>
              <a:ea typeface="Arial MT"/>
              <a:cs typeface="Arial MT"/>
            </a:endParaRPr>
          </a:p>
          <a:p>
            <a:pPr marL="548640">
              <a:spcBef>
                <a:spcPts val="105"/>
              </a:spcBef>
              <a:buNone/>
            </a:pPr>
            <a:r>
              <a:rPr lang="en-US" i="1" dirty="0">
                <a:latin typeface="Arial" panose="020B0604020202020204" pitchFamily="34" charset="0"/>
                <a:ea typeface="Arial MT"/>
                <a:cs typeface="Arial MT"/>
              </a:rPr>
              <a:t>c</a:t>
            </a:r>
            <a:r>
              <a:rPr lang="en-US" i="1" spc="-25" dirty="0">
                <a:latin typeface="Arial" panose="020B0604020202020204" pitchFamily="34" charset="0"/>
                <a:ea typeface="Arial MT"/>
                <a:cs typeface="Arial MT"/>
              </a:rPr>
              <a:t> </a:t>
            </a:r>
            <a:r>
              <a:rPr lang="en-US" dirty="0">
                <a:latin typeface="Arial MT"/>
                <a:ea typeface="Arial MT"/>
                <a:cs typeface="Arial MT"/>
              </a:rPr>
              <a:t>–</a:t>
            </a:r>
            <a:r>
              <a:rPr lang="en-US" spc="-5" dirty="0">
                <a:latin typeface="Arial MT"/>
                <a:ea typeface="Arial MT"/>
                <a:cs typeface="Arial MT"/>
              </a:rPr>
              <a:t> </a:t>
            </a:r>
            <a:r>
              <a:rPr lang="en-US" dirty="0">
                <a:latin typeface="Arial MT"/>
                <a:ea typeface="Arial MT"/>
                <a:cs typeface="Arial MT"/>
              </a:rPr>
              <a:t>speed</a:t>
            </a:r>
            <a:r>
              <a:rPr lang="en-US" spc="-25" dirty="0">
                <a:latin typeface="Arial MT"/>
                <a:ea typeface="Arial MT"/>
                <a:cs typeface="Arial MT"/>
              </a:rPr>
              <a:t> </a:t>
            </a:r>
            <a:r>
              <a:rPr lang="en-US" dirty="0">
                <a:latin typeface="Arial MT"/>
                <a:ea typeface="Arial MT"/>
                <a:cs typeface="Arial MT"/>
              </a:rPr>
              <a:t>of</a:t>
            </a:r>
            <a:r>
              <a:rPr lang="en-US" spc="-20" dirty="0">
                <a:latin typeface="Arial MT"/>
                <a:ea typeface="Arial MT"/>
                <a:cs typeface="Arial MT"/>
              </a:rPr>
              <a:t> </a:t>
            </a:r>
            <a:r>
              <a:rPr lang="en-US" dirty="0">
                <a:latin typeface="Arial MT"/>
                <a:ea typeface="Arial MT"/>
                <a:cs typeface="Arial MT"/>
              </a:rPr>
              <a:t>light</a:t>
            </a:r>
            <a:r>
              <a:rPr lang="en-US" spc="-15" dirty="0">
                <a:latin typeface="Arial MT"/>
                <a:ea typeface="Arial MT"/>
                <a:cs typeface="Arial MT"/>
              </a:rPr>
              <a:t> </a:t>
            </a:r>
            <a:r>
              <a:rPr lang="en-US" dirty="0">
                <a:latin typeface="Arial MT"/>
                <a:ea typeface="Arial MT"/>
                <a:cs typeface="Arial MT"/>
              </a:rPr>
              <a:t>in </a:t>
            </a:r>
            <a:r>
              <a:rPr lang="en-US" spc="-10" dirty="0">
                <a:latin typeface="Arial MT"/>
                <a:ea typeface="Arial MT"/>
                <a:cs typeface="Arial MT"/>
              </a:rPr>
              <a:t>vacuum</a:t>
            </a:r>
            <a:endParaRPr lang="ro-RO" dirty="0">
              <a:latin typeface="Arial MT"/>
              <a:ea typeface="Arial MT"/>
              <a:cs typeface="Arial MT"/>
            </a:endParaRPr>
          </a:p>
          <a:p>
            <a:pPr marL="827405" marR="3215640" indent="-279400">
              <a:lnSpc>
                <a:spcPct val="103000"/>
              </a:lnSpc>
              <a:spcBef>
                <a:spcPts val="100"/>
              </a:spcBef>
              <a:buNone/>
            </a:pPr>
            <a:r>
              <a:rPr lang="en-US" i="1" dirty="0">
                <a:latin typeface="Arial" panose="020B0604020202020204" pitchFamily="34" charset="0"/>
                <a:ea typeface="Arial MT"/>
                <a:cs typeface="Arial MT"/>
              </a:rPr>
              <a:t>v</a:t>
            </a:r>
            <a:r>
              <a:rPr lang="en-US" i="1" spc="-25" dirty="0">
                <a:latin typeface="Arial" panose="020B0604020202020204" pitchFamily="34" charset="0"/>
                <a:ea typeface="Arial MT"/>
                <a:cs typeface="Arial MT"/>
              </a:rPr>
              <a:t> </a:t>
            </a:r>
            <a:r>
              <a:rPr lang="en-US" dirty="0">
                <a:latin typeface="Arial MT"/>
                <a:ea typeface="Arial MT"/>
                <a:cs typeface="Arial MT"/>
              </a:rPr>
              <a:t>–</a:t>
            </a:r>
            <a:r>
              <a:rPr lang="en-US" spc="-15" dirty="0">
                <a:latin typeface="Arial MT"/>
                <a:ea typeface="Arial MT"/>
                <a:cs typeface="Arial MT"/>
              </a:rPr>
              <a:t> </a:t>
            </a:r>
            <a:r>
              <a:rPr lang="en-US" dirty="0">
                <a:latin typeface="Arial MT"/>
                <a:ea typeface="Arial MT"/>
                <a:cs typeface="Arial MT"/>
              </a:rPr>
              <a:t>speed</a:t>
            </a:r>
            <a:r>
              <a:rPr lang="en-US" spc="-40" dirty="0">
                <a:latin typeface="Arial MT"/>
                <a:ea typeface="Arial MT"/>
                <a:cs typeface="Arial MT"/>
              </a:rPr>
              <a:t> </a:t>
            </a:r>
            <a:r>
              <a:rPr lang="en-US" dirty="0">
                <a:latin typeface="Arial MT"/>
                <a:ea typeface="Arial MT"/>
                <a:cs typeface="Arial MT"/>
              </a:rPr>
              <a:t>of</a:t>
            </a:r>
            <a:r>
              <a:rPr lang="en-US" spc="-35" dirty="0">
                <a:latin typeface="Arial MT"/>
                <a:ea typeface="Arial MT"/>
                <a:cs typeface="Arial MT"/>
              </a:rPr>
              <a:t> </a:t>
            </a:r>
            <a:r>
              <a:rPr lang="en-US" dirty="0">
                <a:latin typeface="Arial MT"/>
                <a:ea typeface="Arial MT"/>
                <a:cs typeface="Arial MT"/>
              </a:rPr>
              <a:t>light</a:t>
            </a:r>
            <a:r>
              <a:rPr lang="en-US" spc="-25" dirty="0">
                <a:latin typeface="Arial MT"/>
                <a:ea typeface="Arial MT"/>
                <a:cs typeface="Arial MT"/>
              </a:rPr>
              <a:t> </a:t>
            </a:r>
            <a:r>
              <a:rPr lang="en-US" dirty="0">
                <a:latin typeface="Arial MT"/>
                <a:ea typeface="Arial MT"/>
                <a:cs typeface="Arial MT"/>
              </a:rPr>
              <a:t>in</a:t>
            </a:r>
            <a:r>
              <a:rPr lang="en-US" spc="-15"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respective</a:t>
            </a:r>
            <a:r>
              <a:rPr lang="en-US" spc="-45" dirty="0">
                <a:latin typeface="Arial MT"/>
                <a:ea typeface="Arial MT"/>
                <a:cs typeface="Arial MT"/>
              </a:rPr>
              <a:t> </a:t>
            </a:r>
            <a:r>
              <a:rPr lang="en-US" dirty="0">
                <a:latin typeface="Arial MT"/>
                <a:ea typeface="Arial MT"/>
                <a:cs typeface="Arial MT"/>
              </a:rPr>
              <a:t>medium index of refraction of vacuum is 1</a:t>
            </a:r>
            <a:endParaRPr lang="ro-RO" dirty="0">
              <a:latin typeface="Arial MT"/>
              <a:ea typeface="Arial MT"/>
              <a:cs typeface="Arial MT"/>
            </a:endParaRPr>
          </a:p>
          <a:p>
            <a:endParaRPr lang="ro-RO" dirty="0"/>
          </a:p>
        </p:txBody>
      </p:sp>
    </p:spTree>
    <p:extLst>
      <p:ext uri="{BB962C8B-B14F-4D97-AF65-F5344CB8AC3E}">
        <p14:creationId xmlns:p14="http://schemas.microsoft.com/office/powerpoint/2010/main" val="11507395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E1BCF-7438-8DFE-672B-8B23F42DA22F}"/>
              </a:ext>
            </a:extLst>
          </p:cNvPr>
          <p:cNvSpPr>
            <a:spLocks noGrp="1"/>
          </p:cNvSpPr>
          <p:nvPr>
            <p:ph type="title"/>
          </p:nvPr>
        </p:nvSpPr>
        <p:spPr/>
        <p:txBody>
          <a:bodyPr/>
          <a:lstStyle/>
          <a:p>
            <a:r>
              <a:rPr lang="ro-MD" b="1" dirty="0"/>
              <a:t>Funcția </a:t>
            </a:r>
            <a:r>
              <a:rPr lang="ro-MD" b="1" dirty="0" err="1"/>
              <a:t>Rhodopsinei</a:t>
            </a:r>
            <a:endParaRPr lang="ro-RO" b="1" dirty="0"/>
          </a:p>
        </p:txBody>
      </p:sp>
      <p:sp>
        <p:nvSpPr>
          <p:cNvPr id="3" name="Content Placeholder 2">
            <a:extLst>
              <a:ext uri="{FF2B5EF4-FFF2-40B4-BE49-F238E27FC236}">
                <a16:creationId xmlns:a16="http://schemas.microsoft.com/office/drawing/2014/main" id="{03C5CE4C-C44C-8B8E-3458-F3E46150B7A3}"/>
              </a:ext>
            </a:extLst>
          </p:cNvPr>
          <p:cNvSpPr>
            <a:spLocks noGrp="1"/>
          </p:cNvSpPr>
          <p:nvPr>
            <p:ph idx="1"/>
          </p:nvPr>
        </p:nvSpPr>
        <p:spPr>
          <a:xfrm>
            <a:off x="838200" y="1825624"/>
            <a:ext cx="10515600" cy="5032375"/>
          </a:xfrm>
        </p:spPr>
        <p:txBody>
          <a:bodyPr>
            <a:normAutofit fontScale="92500" lnSpcReduction="10000"/>
          </a:bodyPr>
          <a:lstStyle/>
          <a:p>
            <a:r>
              <a:rPr lang="ro-RO" dirty="0"/>
              <a:t>Când lumina intră în contact cu substanța chimică fotosensibilă </a:t>
            </a:r>
            <a:r>
              <a:rPr lang="ro-RO" b="1" dirty="0"/>
              <a:t>rodopsină </a:t>
            </a:r>
            <a:r>
              <a:rPr lang="ro-RO" dirty="0"/>
              <a:t>(numită și </a:t>
            </a:r>
            <a:r>
              <a:rPr lang="ro-RO" b="1" dirty="0"/>
              <a:t>violet vizual</a:t>
            </a:r>
            <a:r>
              <a:rPr lang="ro-RO" dirty="0"/>
              <a:t>), are loc o reacție fotochimică. Rodopsina este un complex format dintr-o proteină numită scot(opsină) și 11-cis-retinal - acesta din urmă este derivat din vitamina A ( lipsa vitaminei A provoacă probleme de vedere).Rodopsina se descompune atunci când este expusă la lumină, deoarece lumina provoacă o modificare fizică a 11-cis-retinalului, transformându-l în retinal all-trans. Această primă reacție durează doar câteva trilioane de secundă (10-18). 11-cis-retinalul este o moleculă angulată, în timp ce retinalul all-trans este o moleculă dreaptă. Acest lucru face ca substanța chimică să fie instabilă. Rodopsina se descompune în mai mulți compuși intermediari, dar în cele din urmă (în mai puțin de o secundă) formează metarodopsina II (rodopsină activată). Această substanță chimică provoacă impulsuri electrice care sunt transmise către creier și interpretate ca lumină.</a:t>
            </a:r>
          </a:p>
        </p:txBody>
      </p:sp>
    </p:spTree>
    <p:extLst>
      <p:ext uri="{BB962C8B-B14F-4D97-AF65-F5344CB8AC3E}">
        <p14:creationId xmlns:p14="http://schemas.microsoft.com/office/powerpoint/2010/main" val="36492487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AEE5-AED3-A475-EA6C-D9C1BA19B572}"/>
              </a:ext>
            </a:extLst>
          </p:cNvPr>
          <p:cNvSpPr>
            <a:spLocks noGrp="1"/>
          </p:cNvSpPr>
          <p:nvPr>
            <p:ph type="title"/>
          </p:nvPr>
        </p:nvSpPr>
        <p:spPr>
          <a:xfrm>
            <a:off x="838200" y="365125"/>
            <a:ext cx="3375991" cy="1325563"/>
          </a:xfrm>
        </p:spPr>
        <p:txBody>
          <a:bodyPr/>
          <a:lstStyle/>
          <a:p>
            <a:r>
              <a:rPr lang="ro-MD" dirty="0"/>
              <a:t>Biochimia rodopsinei</a:t>
            </a:r>
            <a:endParaRPr lang="ro-RO" dirty="0"/>
          </a:p>
        </p:txBody>
      </p:sp>
      <p:pic>
        <p:nvPicPr>
          <p:cNvPr id="4" name="Image 46">
            <a:extLst>
              <a:ext uri="{FF2B5EF4-FFF2-40B4-BE49-F238E27FC236}">
                <a16:creationId xmlns:a16="http://schemas.microsoft.com/office/drawing/2014/main" id="{DDD3F1CE-10A2-FC5F-D658-85DB6801B4BF}"/>
              </a:ext>
            </a:extLst>
          </p:cNvPr>
          <p:cNvPicPr>
            <a:picLocks/>
          </p:cNvPicPr>
          <p:nvPr/>
        </p:nvPicPr>
        <p:blipFill>
          <a:blip r:embed="rId2" cstate="print"/>
          <a:stretch>
            <a:fillRect/>
          </a:stretch>
        </p:blipFill>
        <p:spPr>
          <a:xfrm>
            <a:off x="7810500" y="365125"/>
            <a:ext cx="3886200" cy="5486400"/>
          </a:xfrm>
          <a:prstGeom prst="rect">
            <a:avLst/>
          </a:prstGeom>
        </p:spPr>
      </p:pic>
      <p:grpSp>
        <p:nvGrpSpPr>
          <p:cNvPr id="5" name="Group 4">
            <a:extLst>
              <a:ext uri="{FF2B5EF4-FFF2-40B4-BE49-F238E27FC236}">
                <a16:creationId xmlns:a16="http://schemas.microsoft.com/office/drawing/2014/main" id="{8A57B497-C77B-323A-B1C1-4710FD5981C5}"/>
              </a:ext>
            </a:extLst>
          </p:cNvPr>
          <p:cNvGrpSpPr>
            <a:grpSpLocks/>
          </p:cNvGrpSpPr>
          <p:nvPr/>
        </p:nvGrpSpPr>
        <p:grpSpPr>
          <a:xfrm>
            <a:off x="4624180" y="365125"/>
            <a:ext cx="2943639" cy="3626886"/>
            <a:chOff x="0" y="0"/>
            <a:chExt cx="4038600" cy="4896612"/>
          </a:xfrm>
        </p:grpSpPr>
        <p:pic>
          <p:nvPicPr>
            <p:cNvPr id="6" name="Image 48">
              <a:extLst>
                <a:ext uri="{FF2B5EF4-FFF2-40B4-BE49-F238E27FC236}">
                  <a16:creationId xmlns:a16="http://schemas.microsoft.com/office/drawing/2014/main" id="{6F94129D-A2AB-27FD-2881-F78C449B2628}"/>
                </a:ext>
              </a:extLst>
            </p:cNvPr>
            <p:cNvPicPr/>
            <p:nvPr/>
          </p:nvPicPr>
          <p:blipFill>
            <a:blip r:embed="rId3" cstate="print"/>
            <a:stretch>
              <a:fillRect/>
            </a:stretch>
          </p:blipFill>
          <p:spPr>
            <a:xfrm>
              <a:off x="0" y="0"/>
              <a:ext cx="4038600" cy="4896612"/>
            </a:xfrm>
            <a:prstGeom prst="rect">
              <a:avLst/>
            </a:prstGeom>
          </p:spPr>
        </p:pic>
        <p:sp>
          <p:nvSpPr>
            <p:cNvPr id="7" name="Textbox 49">
              <a:extLst>
                <a:ext uri="{FF2B5EF4-FFF2-40B4-BE49-F238E27FC236}">
                  <a16:creationId xmlns:a16="http://schemas.microsoft.com/office/drawing/2014/main" id="{9313DE27-8B3B-CC34-402D-B0A1991778E4}"/>
                </a:ext>
              </a:extLst>
            </p:cNvPr>
            <p:cNvSpPr txBox="1"/>
            <p:nvPr/>
          </p:nvSpPr>
          <p:spPr>
            <a:xfrm>
              <a:off x="2464307" y="4383371"/>
              <a:ext cx="1102995" cy="255904"/>
            </a:xfrm>
            <a:prstGeom prst="rect">
              <a:avLst/>
            </a:prstGeom>
          </p:spPr>
          <p:txBody>
            <a:bodyPr wrap="square" lIns="0" tIns="0" rIns="0" bIns="0" rtlCol="0">
              <a:noAutofit/>
            </a:bodyPr>
            <a:lstStyle/>
            <a:p>
              <a:pPr>
                <a:lnSpc>
                  <a:spcPts val="2015"/>
                </a:lnSpc>
                <a:buNone/>
              </a:pPr>
              <a:r>
                <a:rPr lang="en-US" sz="1800" spc="-10">
                  <a:solidFill>
                    <a:srgbClr val="FFFFFF"/>
                  </a:solidFill>
                  <a:effectLst/>
                  <a:latin typeface="Arial MT"/>
                  <a:ea typeface="Arial MT"/>
                  <a:cs typeface="Arial MT"/>
                </a:rPr>
                <a:t>Rhodopsin</a:t>
              </a:r>
              <a:endParaRPr lang="ro-RO" sz="1100">
                <a:effectLst/>
                <a:latin typeface="Arial MT"/>
                <a:ea typeface="Arial MT"/>
                <a:cs typeface="Arial MT"/>
              </a:endParaRPr>
            </a:p>
          </p:txBody>
        </p:sp>
      </p:grpSp>
      <p:sp>
        <p:nvSpPr>
          <p:cNvPr id="8" name="TextBox 7">
            <a:extLst>
              <a:ext uri="{FF2B5EF4-FFF2-40B4-BE49-F238E27FC236}">
                <a16:creationId xmlns:a16="http://schemas.microsoft.com/office/drawing/2014/main" id="{97E044C1-2A4D-3F16-FF5C-0E3BB364B743}"/>
              </a:ext>
            </a:extLst>
          </p:cNvPr>
          <p:cNvSpPr txBox="1"/>
          <p:nvPr/>
        </p:nvSpPr>
        <p:spPr>
          <a:xfrm>
            <a:off x="327668" y="1907996"/>
            <a:ext cx="4053831" cy="2031325"/>
          </a:xfrm>
          <a:prstGeom prst="rect">
            <a:avLst/>
          </a:prstGeom>
          <a:noFill/>
        </p:spPr>
        <p:txBody>
          <a:bodyPr wrap="square">
            <a:spAutoFit/>
          </a:bodyPr>
          <a:lstStyle/>
          <a:p>
            <a:r>
              <a:rPr lang="en-US" dirty="0" err="1"/>
              <a:t>Cromoforul</a:t>
            </a:r>
            <a:r>
              <a:rPr lang="en-US" dirty="0"/>
              <a:t> </a:t>
            </a:r>
            <a:r>
              <a:rPr lang="en-US" dirty="0" err="1"/>
              <a:t>rodopsinei</a:t>
            </a:r>
            <a:r>
              <a:rPr lang="en-US" dirty="0"/>
              <a:t>, </a:t>
            </a:r>
            <a:r>
              <a:rPr lang="en-US" dirty="0" err="1"/>
              <a:t>retinalul</a:t>
            </a:r>
            <a:r>
              <a:rPr lang="en-US" dirty="0"/>
              <a:t>, se </a:t>
            </a:r>
            <a:r>
              <a:rPr lang="en-US" dirty="0" err="1"/>
              <a:t>află</a:t>
            </a:r>
            <a:r>
              <a:rPr lang="en-US" dirty="0"/>
              <a:t> la </a:t>
            </a:r>
            <a:r>
              <a:rPr lang="en-US" dirty="0" err="1"/>
              <a:t>întuneric</a:t>
            </a:r>
            <a:r>
              <a:rPr lang="en-US" dirty="0"/>
              <a:t> </a:t>
            </a:r>
            <a:r>
              <a:rPr lang="en-US" dirty="0" err="1"/>
              <a:t>în</a:t>
            </a:r>
            <a:r>
              <a:rPr lang="en-US" dirty="0"/>
              <a:t> </a:t>
            </a:r>
            <a:r>
              <a:rPr lang="en-US" dirty="0" err="1"/>
              <a:t>configuraţia</a:t>
            </a:r>
            <a:r>
              <a:rPr lang="en-US" dirty="0"/>
              <a:t> 11-cis. Prin </a:t>
            </a:r>
            <a:r>
              <a:rPr lang="en-US" dirty="0" err="1"/>
              <a:t>fotoactivare</a:t>
            </a:r>
            <a:r>
              <a:rPr lang="en-US" dirty="0"/>
              <a:t>, </a:t>
            </a:r>
            <a:r>
              <a:rPr lang="en-US" dirty="0" err="1"/>
              <a:t>retinalul</a:t>
            </a:r>
            <a:r>
              <a:rPr lang="en-US" dirty="0"/>
              <a:t> </a:t>
            </a:r>
            <a:r>
              <a:rPr lang="en-US" dirty="0" err="1"/>
              <a:t>trece</a:t>
            </a:r>
            <a:r>
              <a:rPr lang="en-US" dirty="0"/>
              <a:t> </a:t>
            </a:r>
            <a:r>
              <a:rPr lang="en-US" dirty="0" err="1"/>
              <a:t>în</a:t>
            </a:r>
            <a:r>
              <a:rPr lang="en-US" dirty="0"/>
              <a:t> 11-trans (all-trans) </a:t>
            </a:r>
            <a:r>
              <a:rPr lang="en-US" dirty="0" err="1"/>
              <a:t>şi</a:t>
            </a:r>
            <a:r>
              <a:rPr lang="en-US" dirty="0"/>
              <a:t> se </a:t>
            </a:r>
            <a:r>
              <a:rPr lang="en-US" dirty="0" err="1"/>
              <a:t>desprinde</a:t>
            </a:r>
            <a:r>
              <a:rPr lang="en-US" dirty="0"/>
              <a:t> de </a:t>
            </a:r>
            <a:r>
              <a:rPr lang="en-US" dirty="0" err="1"/>
              <a:t>opsină</a:t>
            </a:r>
            <a:r>
              <a:rPr lang="en-US" dirty="0"/>
              <a:t>. </a:t>
            </a:r>
            <a:r>
              <a:rPr lang="en-US" dirty="0" err="1"/>
              <a:t>Transformarea</a:t>
            </a:r>
            <a:r>
              <a:rPr lang="en-US" dirty="0"/>
              <a:t> </a:t>
            </a:r>
            <a:r>
              <a:rPr lang="en-US" dirty="0" err="1"/>
              <a:t>directă</a:t>
            </a:r>
            <a:r>
              <a:rPr lang="en-US" dirty="0"/>
              <a:t> </a:t>
            </a:r>
            <a:r>
              <a:rPr lang="en-US" dirty="0" err="1"/>
              <a:t>şi</a:t>
            </a:r>
            <a:r>
              <a:rPr lang="en-US" dirty="0"/>
              <a:t> cu </a:t>
            </a:r>
            <a:r>
              <a:rPr lang="en-US" dirty="0" err="1"/>
              <a:t>transformarea</a:t>
            </a:r>
            <a:r>
              <a:rPr lang="en-US" dirty="0"/>
              <a:t> </a:t>
            </a:r>
            <a:r>
              <a:rPr lang="en-US" dirty="0" err="1"/>
              <a:t>inversă</a:t>
            </a:r>
            <a:r>
              <a:rPr lang="en-US" dirty="0"/>
              <a:t> </a:t>
            </a:r>
            <a:r>
              <a:rPr lang="en-US" dirty="0" err="1"/>
              <a:t>reprezintă</a:t>
            </a:r>
            <a:r>
              <a:rPr lang="en-US" dirty="0"/>
              <a:t> </a:t>
            </a:r>
            <a:r>
              <a:rPr lang="en-US" dirty="0" err="1"/>
              <a:t>ciclul</a:t>
            </a:r>
            <a:r>
              <a:rPr lang="en-US" dirty="0"/>
              <a:t> Wald.</a:t>
            </a:r>
          </a:p>
        </p:txBody>
      </p:sp>
      <p:pic>
        <p:nvPicPr>
          <p:cNvPr id="9" name="Picture 8">
            <a:extLst>
              <a:ext uri="{FF2B5EF4-FFF2-40B4-BE49-F238E27FC236}">
                <a16:creationId xmlns:a16="http://schemas.microsoft.com/office/drawing/2014/main" id="{A3F1FDB5-D83D-DE00-C289-58CB03EFB4A7}"/>
              </a:ext>
            </a:extLst>
          </p:cNvPr>
          <p:cNvPicPr>
            <a:picLocks noChangeAspect="1"/>
          </p:cNvPicPr>
          <p:nvPr/>
        </p:nvPicPr>
        <p:blipFill>
          <a:blip r:embed="rId4"/>
          <a:stretch>
            <a:fillRect/>
          </a:stretch>
        </p:blipFill>
        <p:spPr>
          <a:xfrm>
            <a:off x="408332" y="3992011"/>
            <a:ext cx="4395597" cy="2572735"/>
          </a:xfrm>
          <a:prstGeom prst="rect">
            <a:avLst/>
          </a:prstGeom>
        </p:spPr>
      </p:pic>
    </p:spTree>
    <p:extLst>
      <p:ext uri="{BB962C8B-B14F-4D97-AF65-F5344CB8AC3E}">
        <p14:creationId xmlns:p14="http://schemas.microsoft.com/office/powerpoint/2010/main" val="15000360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B038A-20DE-5256-4A82-D4B5A4B3950C}"/>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F59585B2-3A44-2247-6ED3-F58E3C4A242D}"/>
              </a:ext>
            </a:extLst>
          </p:cNvPr>
          <p:cNvPicPr>
            <a:picLocks noGrp="1" noChangeAspect="1"/>
          </p:cNvPicPr>
          <p:nvPr>
            <p:ph idx="1"/>
          </p:nvPr>
        </p:nvPicPr>
        <p:blipFill>
          <a:blip r:embed="rId2"/>
          <a:stretch>
            <a:fillRect/>
          </a:stretch>
        </p:blipFill>
        <p:spPr>
          <a:xfrm>
            <a:off x="2589846" y="1958008"/>
            <a:ext cx="7205342" cy="2985639"/>
          </a:xfrm>
          <a:prstGeom prst="rect">
            <a:avLst/>
          </a:prstGeom>
        </p:spPr>
      </p:pic>
      <p:sp>
        <p:nvSpPr>
          <p:cNvPr id="7" name="TextBox 6">
            <a:extLst>
              <a:ext uri="{FF2B5EF4-FFF2-40B4-BE49-F238E27FC236}">
                <a16:creationId xmlns:a16="http://schemas.microsoft.com/office/drawing/2014/main" id="{E3FBBAD6-874D-CB30-44A5-C92AB2771D01}"/>
              </a:ext>
            </a:extLst>
          </p:cNvPr>
          <p:cNvSpPr txBox="1"/>
          <p:nvPr/>
        </p:nvSpPr>
        <p:spPr>
          <a:xfrm>
            <a:off x="2589846" y="5072856"/>
            <a:ext cx="8977313" cy="646331"/>
          </a:xfrm>
          <a:prstGeom prst="rect">
            <a:avLst/>
          </a:prstGeom>
          <a:noFill/>
        </p:spPr>
        <p:txBody>
          <a:bodyPr wrap="square">
            <a:spAutoFit/>
          </a:bodyPr>
          <a:lstStyle/>
          <a:p>
            <a:r>
              <a:rPr lang="ro-RO" dirty="0"/>
              <a:t>Fig.  Schema lanţului de reacţii ("cascada vizuală") declansaşată de expunerea unei molecule de rodopsină la lumină (h</a:t>
            </a:r>
            <a:r>
              <a:rPr lang="el-GR" dirty="0"/>
              <a:t>ν), </a:t>
            </a:r>
            <a:r>
              <a:rPr lang="ro-RO" dirty="0"/>
              <a:t>care culminează cu închiderea canalelor de Na+. </a:t>
            </a:r>
          </a:p>
        </p:txBody>
      </p:sp>
    </p:spTree>
    <p:extLst>
      <p:ext uri="{BB962C8B-B14F-4D97-AF65-F5344CB8AC3E}">
        <p14:creationId xmlns:p14="http://schemas.microsoft.com/office/powerpoint/2010/main" val="1408538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F5390-2B0C-BDAB-FB08-5BF13C3D1504}"/>
              </a:ext>
            </a:extLst>
          </p:cNvPr>
          <p:cNvSpPr>
            <a:spLocks noGrp="1"/>
          </p:cNvSpPr>
          <p:nvPr>
            <p:ph type="title"/>
          </p:nvPr>
        </p:nvSpPr>
        <p:spPr/>
        <p:txBody>
          <a:bodyPr/>
          <a:lstStyle/>
          <a:p>
            <a:r>
              <a:rPr lang="ro-RO" b="1" u="heavy" kern="0" dirty="0">
                <a:uFill>
                  <a:solidFill>
                    <a:srgbClr val="000000"/>
                  </a:solidFill>
                </a:uFill>
                <a:latin typeface="Times New Roman" panose="02020603050405020304" pitchFamily="18" charset="0"/>
                <a:ea typeface="Times New Roman" panose="02020603050405020304" pitchFamily="18" charset="0"/>
              </a:rPr>
              <a:t>Biopotenţialele </a:t>
            </a:r>
            <a:r>
              <a:rPr lang="ro-RO" b="1" u="heavy" kern="0" spc="-10" dirty="0">
                <a:uFill>
                  <a:solidFill>
                    <a:srgbClr val="000000"/>
                  </a:solidFill>
                </a:uFill>
                <a:latin typeface="Times New Roman" panose="02020603050405020304" pitchFamily="18" charset="0"/>
                <a:ea typeface="Times New Roman" panose="02020603050405020304" pitchFamily="18" charset="0"/>
              </a:rPr>
              <a:t>retinei</a:t>
            </a:r>
            <a:br>
              <a:rPr lang="ro-RO" b="1" u="heavy" kern="0" dirty="0">
                <a:uFill>
                  <a:solidFill>
                    <a:srgbClr val="000000"/>
                  </a:solidFill>
                </a:uFill>
                <a:latin typeface="Times New Roman" panose="02020603050405020304" pitchFamily="18" charset="0"/>
                <a:ea typeface="Times New Roman" panose="02020603050405020304" pitchFamily="18" charset="0"/>
              </a:rPr>
            </a:br>
            <a:endParaRPr lang="ro-RO" dirty="0"/>
          </a:p>
        </p:txBody>
      </p:sp>
      <p:sp>
        <p:nvSpPr>
          <p:cNvPr id="3" name="Content Placeholder 2">
            <a:extLst>
              <a:ext uri="{FF2B5EF4-FFF2-40B4-BE49-F238E27FC236}">
                <a16:creationId xmlns:a16="http://schemas.microsoft.com/office/drawing/2014/main" id="{E95F0638-6112-EF06-9187-EB07AB3C94D8}"/>
              </a:ext>
            </a:extLst>
          </p:cNvPr>
          <p:cNvSpPr>
            <a:spLocks noGrp="1"/>
          </p:cNvSpPr>
          <p:nvPr>
            <p:ph idx="1"/>
          </p:nvPr>
        </p:nvSpPr>
        <p:spPr>
          <a:xfrm>
            <a:off x="838200" y="1406769"/>
            <a:ext cx="10515600" cy="4770194"/>
          </a:xfrm>
        </p:spPr>
        <p:txBody>
          <a:bodyPr>
            <a:normAutofit fontScale="92500" lnSpcReduction="10000"/>
          </a:bodyPr>
          <a:lstStyle/>
          <a:p>
            <a:pPr marL="0" lvl="0" indent="0" algn="just">
              <a:buSzPts val="1200"/>
              <a:buNone/>
              <a:tabLst>
                <a:tab pos="235585" algn="l"/>
              </a:tabLst>
            </a:pPr>
            <a:r>
              <a:rPr lang="ro-RO" b="1" i="1" dirty="0">
                <a:latin typeface="Times New Roman" panose="02020603050405020304" pitchFamily="18" charset="0"/>
                <a:ea typeface="Times New Roman" panose="02020603050405020304" pitchFamily="18" charset="0"/>
              </a:rPr>
              <a:t>Potenţialul receptor iniţial </a:t>
            </a:r>
            <a:r>
              <a:rPr lang="ro-RO" dirty="0">
                <a:latin typeface="Times New Roman" panose="02020603050405020304" pitchFamily="18" charset="0"/>
                <a:ea typeface="Times New Roman" panose="02020603050405020304" pitchFamily="18" charset="0"/>
              </a:rPr>
              <a:t>– când retina este expusă la lumină, apare aproape instantaneu o diferenţă de potenţial electric ce are o amplitudine proporţională cu intensitatea stimulului şi</a:t>
            </a:r>
            <a:r>
              <a:rPr lang="ro-RO" spc="200"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care reflectă transferul de sarcină în moleculele de pigment fotosensibil. Depinde de păstrarea intactă a structurii discurilor (poate fi obţinut şi în lipsa membranei bastonaşului).</a:t>
            </a:r>
          </a:p>
          <a:p>
            <a:pPr marL="103505" marR="6985" algn="just">
              <a:buNone/>
            </a:pPr>
            <a:r>
              <a:rPr lang="ro-RO" b="1" i="1" dirty="0">
                <a:latin typeface="Times New Roman" panose="02020603050405020304" pitchFamily="18" charset="0"/>
                <a:ea typeface="Times New Roman" panose="02020603050405020304" pitchFamily="18" charset="0"/>
              </a:rPr>
              <a:t>Potenţialul de receptor</a:t>
            </a:r>
            <a:r>
              <a:rPr lang="ro-RO" i="1" dirty="0">
                <a:latin typeface="Times New Roman" panose="02020603050405020304" pitchFamily="18" charset="0"/>
                <a:ea typeface="Times New Roman" panose="02020603050405020304" pitchFamily="18" charset="0"/>
              </a:rPr>
              <a:t> </a:t>
            </a:r>
            <a:r>
              <a:rPr lang="ro-RO" dirty="0">
                <a:latin typeface="Times New Roman" panose="02020603050405020304" pitchFamily="18" charset="0"/>
                <a:ea typeface="Times New Roman" panose="02020603050405020304" pitchFamily="18" charset="0"/>
              </a:rPr>
              <a:t>– potenţialul celulelor fotoreceptoare, obţinut în urma hiperpolarizării membranei. Depinde de intensitatea, iar în cazul conurilor şi de frecvenţa radiaţiei luminoase.</a:t>
            </a:r>
          </a:p>
          <a:p>
            <a:pPr marL="103505" marR="5715" algn="just">
              <a:buNone/>
            </a:pPr>
            <a:r>
              <a:rPr lang="ro-RO" b="1" i="1" dirty="0">
                <a:latin typeface="Times New Roman" panose="02020603050405020304" pitchFamily="18" charset="0"/>
                <a:ea typeface="Times New Roman" panose="02020603050405020304" pitchFamily="18" charset="0"/>
              </a:rPr>
              <a:t>Electroretinograma (ERG) </a:t>
            </a:r>
            <a:r>
              <a:rPr lang="ro-RO" dirty="0">
                <a:latin typeface="Times New Roman" panose="02020603050405020304" pitchFamily="18" charset="0"/>
                <a:ea typeface="Times New Roman" panose="02020603050405020304" pitchFamily="18" charset="0"/>
              </a:rPr>
              <a:t>– potenţialul întregii retine. Răspunsul ON: a) celulele fotoreceptoare, b) celule bipolare şi Müller (un tip de celule gliale retiniene), c) epiteliu pigmentar şi celule fotoreceptoare. Răspunsul OFF: d) depinde de densitatea conurilor şi bastonaşelor. Potenţialul receptor iniţial poate fi observat în ERG dacă un electrod este plasat pe </a:t>
            </a:r>
            <a:r>
              <a:rPr lang="ro-RO" spc="-10" dirty="0">
                <a:latin typeface="Times New Roman" panose="02020603050405020304" pitchFamily="18" charset="0"/>
                <a:ea typeface="Times New Roman" panose="02020603050405020304" pitchFamily="18" charset="0"/>
              </a:rPr>
              <a:t>cornee.</a:t>
            </a:r>
            <a:endParaRPr lang="ro-RO" dirty="0">
              <a:latin typeface="Times New Roman" panose="02020603050405020304" pitchFamily="18" charset="0"/>
              <a:ea typeface="Times New Roman" panose="02020603050405020304" pitchFamily="18" charset="0"/>
            </a:endParaRPr>
          </a:p>
          <a:p>
            <a:endParaRPr lang="ro-RO" dirty="0"/>
          </a:p>
        </p:txBody>
      </p:sp>
    </p:spTree>
    <p:extLst>
      <p:ext uri="{BB962C8B-B14F-4D97-AF65-F5344CB8AC3E}">
        <p14:creationId xmlns:p14="http://schemas.microsoft.com/office/powerpoint/2010/main" val="41551809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4D788-0DB7-46C9-BFB0-E80C46560D6F}"/>
              </a:ext>
            </a:extLst>
          </p:cNvPr>
          <p:cNvSpPr>
            <a:spLocks noGrp="1"/>
          </p:cNvSpPr>
          <p:nvPr>
            <p:ph type="title"/>
          </p:nvPr>
        </p:nvSpPr>
        <p:spPr/>
        <p:txBody>
          <a:bodyPr/>
          <a:lstStyle/>
          <a:p>
            <a:r>
              <a:rPr lang="ro-MD" dirty="0"/>
              <a:t>Fenomene electrice în retină</a:t>
            </a:r>
            <a:endParaRPr lang="ro-RO" dirty="0"/>
          </a:p>
        </p:txBody>
      </p:sp>
      <p:sp>
        <p:nvSpPr>
          <p:cNvPr id="3" name="Content Placeholder 2">
            <a:extLst>
              <a:ext uri="{FF2B5EF4-FFF2-40B4-BE49-F238E27FC236}">
                <a16:creationId xmlns:a16="http://schemas.microsoft.com/office/drawing/2014/main" id="{8C34BFF7-56E9-39FE-48CF-EC363445128B}"/>
              </a:ext>
            </a:extLst>
          </p:cNvPr>
          <p:cNvSpPr>
            <a:spLocks noGrp="1"/>
          </p:cNvSpPr>
          <p:nvPr>
            <p:ph idx="1"/>
          </p:nvPr>
        </p:nvSpPr>
        <p:spPr/>
        <p:txBody>
          <a:bodyPr/>
          <a:lstStyle/>
          <a:p>
            <a:r>
              <a:rPr lang="ro-RO" dirty="0"/>
              <a:t>Activitatea electrică a retinei este strâns legată de reacțiile fotochimice care au loc în fotoreceptori după iluminare.</a:t>
            </a:r>
          </a:p>
          <a:p>
            <a:r>
              <a:rPr lang="ro-RO" b="1" dirty="0"/>
              <a:t>• Potențialul receptorului timpuriu</a:t>
            </a:r>
          </a:p>
          <a:p>
            <a:r>
              <a:rPr lang="ro-RO" b="1" dirty="0"/>
              <a:t>• Potențialul receptorului târziu</a:t>
            </a:r>
          </a:p>
          <a:p>
            <a:r>
              <a:rPr lang="ro-RO" b="1" dirty="0"/>
              <a:t>Electroretinografia </a:t>
            </a:r>
            <a:r>
              <a:rPr lang="ro-RO" dirty="0"/>
              <a:t>(ERG), înregistrată cu ajutorul a doi electrozi diferențiali, tensiunea măsurată variază de la 100 la 400 V</a:t>
            </a:r>
          </a:p>
        </p:txBody>
      </p:sp>
    </p:spTree>
    <p:extLst>
      <p:ext uri="{BB962C8B-B14F-4D97-AF65-F5344CB8AC3E}">
        <p14:creationId xmlns:p14="http://schemas.microsoft.com/office/powerpoint/2010/main" val="3123255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FEC80-E730-FF00-6C1E-5E7C0C1DF91C}"/>
              </a:ext>
            </a:extLst>
          </p:cNvPr>
          <p:cNvSpPr>
            <a:spLocks noGrp="1"/>
          </p:cNvSpPr>
          <p:nvPr>
            <p:ph type="title"/>
          </p:nvPr>
        </p:nvSpPr>
        <p:spPr/>
        <p:txBody>
          <a:bodyPr/>
          <a:lstStyle/>
          <a:p>
            <a:r>
              <a:rPr lang="en-US" dirty="0" err="1"/>
              <a:t>Colour</a:t>
            </a:r>
            <a:r>
              <a:rPr lang="en-US" dirty="0"/>
              <a:t> Vision</a:t>
            </a:r>
            <a:endParaRPr lang="ro-RO" dirty="0"/>
          </a:p>
        </p:txBody>
      </p:sp>
      <p:sp>
        <p:nvSpPr>
          <p:cNvPr id="3" name="Content Placeholder 2">
            <a:extLst>
              <a:ext uri="{FF2B5EF4-FFF2-40B4-BE49-F238E27FC236}">
                <a16:creationId xmlns:a16="http://schemas.microsoft.com/office/drawing/2014/main" id="{88AFB8F1-1C23-1FCB-586F-4BAB6BACA827}"/>
              </a:ext>
            </a:extLst>
          </p:cNvPr>
          <p:cNvSpPr>
            <a:spLocks noGrp="1"/>
          </p:cNvSpPr>
          <p:nvPr>
            <p:ph idx="1"/>
          </p:nvPr>
        </p:nvSpPr>
        <p:spPr>
          <a:xfrm>
            <a:off x="297180" y="1440180"/>
            <a:ext cx="11056620" cy="5052695"/>
          </a:xfrm>
        </p:spPr>
        <p:txBody>
          <a:bodyPr>
            <a:normAutofit fontScale="92500" lnSpcReduction="20000"/>
          </a:bodyPr>
          <a:lstStyle/>
          <a:p>
            <a:r>
              <a:rPr lang="ro-RO" dirty="0"/>
              <a:t>Substanțele chimice sensibile la culoare din conuri se numesc</a:t>
            </a:r>
            <a:r>
              <a:rPr lang="en-US" dirty="0"/>
              <a:t> </a:t>
            </a:r>
            <a:r>
              <a:rPr lang="ro-RO" b="1" dirty="0"/>
              <a:t>pigmenți de con </a:t>
            </a:r>
            <a:r>
              <a:rPr lang="ro-RO" dirty="0"/>
              <a:t>și sunt foarte asemănători cu substanțele chimice din</a:t>
            </a:r>
            <a:r>
              <a:rPr lang="en-US" dirty="0"/>
              <a:t>  </a:t>
            </a:r>
            <a:r>
              <a:rPr lang="ro-RO" dirty="0"/>
              <a:t>baston. </a:t>
            </a:r>
            <a:endParaRPr lang="en-US" dirty="0"/>
          </a:p>
          <a:p>
            <a:r>
              <a:rPr lang="ro-RO" dirty="0"/>
              <a:t>Porțiunea retiniană a substanței chimice este aceeași,</a:t>
            </a:r>
            <a:r>
              <a:rPr lang="en-US" dirty="0"/>
              <a:t> </a:t>
            </a:r>
            <a:r>
              <a:rPr lang="ro-RO" dirty="0"/>
              <a:t>cu toate acestea, </a:t>
            </a:r>
            <a:r>
              <a:rPr lang="ro-RO" b="1" dirty="0"/>
              <a:t>scotopsina este înlocuită cu fotopsine</a:t>
            </a:r>
            <a:r>
              <a:rPr lang="ro-RO" dirty="0"/>
              <a:t>.</a:t>
            </a:r>
            <a:endParaRPr lang="en-US" dirty="0"/>
          </a:p>
          <a:p>
            <a:r>
              <a:rPr lang="ro-RO" dirty="0"/>
              <a:t>Prin urmare, pigmenții sensibili la culoare sunt formați din</a:t>
            </a:r>
            <a:r>
              <a:rPr lang="en-US" dirty="0"/>
              <a:t> </a:t>
            </a:r>
            <a:r>
              <a:rPr lang="ro-RO" dirty="0"/>
              <a:t>retinal și fotopsine. </a:t>
            </a:r>
            <a:endParaRPr lang="en-US" dirty="0"/>
          </a:p>
          <a:p>
            <a:r>
              <a:rPr lang="ro-RO" dirty="0"/>
              <a:t>Există trei tipuri de pigmenți sensibili la culoare:</a:t>
            </a:r>
            <a:endParaRPr lang="en-US" dirty="0"/>
          </a:p>
          <a:p>
            <a:r>
              <a:rPr lang="ro-RO" dirty="0"/>
              <a:t>• </a:t>
            </a:r>
            <a:r>
              <a:rPr lang="ro-RO" b="1" dirty="0">
                <a:solidFill>
                  <a:srgbClr val="FF0000"/>
                </a:solidFill>
              </a:rPr>
              <a:t>Pigment sensibil la roșu</a:t>
            </a:r>
            <a:endParaRPr lang="en-US" b="1" dirty="0">
              <a:solidFill>
                <a:srgbClr val="FF0000"/>
              </a:solidFill>
            </a:endParaRPr>
          </a:p>
          <a:p>
            <a:r>
              <a:rPr lang="ro-RO" b="1" dirty="0"/>
              <a:t>• </a:t>
            </a:r>
            <a:r>
              <a:rPr lang="ro-RO" b="1" dirty="0">
                <a:solidFill>
                  <a:srgbClr val="00B050"/>
                </a:solidFill>
              </a:rPr>
              <a:t>Pigment sensibil la verde</a:t>
            </a:r>
            <a:endParaRPr lang="en-US" b="1" dirty="0">
              <a:solidFill>
                <a:srgbClr val="00B050"/>
              </a:solidFill>
            </a:endParaRPr>
          </a:p>
          <a:p>
            <a:r>
              <a:rPr lang="ro-RO" b="1" dirty="0">
                <a:solidFill>
                  <a:srgbClr val="0070C0"/>
                </a:solidFill>
              </a:rPr>
              <a:t>• Pigment sensibil la albastru</a:t>
            </a:r>
            <a:endParaRPr lang="en-US" b="1" dirty="0">
              <a:solidFill>
                <a:srgbClr val="0070C0"/>
              </a:solidFill>
            </a:endParaRPr>
          </a:p>
          <a:p>
            <a:r>
              <a:rPr lang="en-US" dirty="0"/>
              <a:t> </a:t>
            </a:r>
            <a:r>
              <a:rPr lang="ro-RO" dirty="0"/>
              <a:t>Fiecare celulă cu con are unul dintre acești pigmenți, astfel încât este</a:t>
            </a:r>
            <a:r>
              <a:rPr lang="en-US" dirty="0"/>
              <a:t> </a:t>
            </a:r>
            <a:r>
              <a:rPr lang="ro-RO" dirty="0"/>
              <a:t>sensibilă la acea culoare. </a:t>
            </a:r>
            <a:endParaRPr lang="en-US" dirty="0"/>
          </a:p>
          <a:p>
            <a:r>
              <a:rPr lang="ro-RO" dirty="0"/>
              <a:t>Ochiul uman poate sesiza</a:t>
            </a:r>
            <a:r>
              <a:rPr lang="en-US" dirty="0"/>
              <a:t> </a:t>
            </a:r>
            <a:r>
              <a:rPr lang="ro-RO" dirty="0"/>
              <a:t>aproape orice gradație de culoare atunci când roșul, verdele și albastrul</a:t>
            </a:r>
            <a:r>
              <a:rPr lang="en-US" dirty="0"/>
              <a:t> </a:t>
            </a:r>
            <a:r>
              <a:rPr lang="ro-RO" dirty="0"/>
              <a:t>sunt amestecate (inițial teoria tricromatică Young-Helmholtz).</a:t>
            </a:r>
          </a:p>
        </p:txBody>
      </p:sp>
    </p:spTree>
    <p:extLst>
      <p:ext uri="{BB962C8B-B14F-4D97-AF65-F5344CB8AC3E}">
        <p14:creationId xmlns:p14="http://schemas.microsoft.com/office/powerpoint/2010/main" val="18321713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B44C-0AFA-9786-172C-6A0CBB8A06CE}"/>
              </a:ext>
            </a:extLst>
          </p:cNvPr>
          <p:cNvSpPr>
            <a:spLocks noGrp="1"/>
          </p:cNvSpPr>
          <p:nvPr>
            <p:ph type="title"/>
          </p:nvPr>
        </p:nvSpPr>
        <p:spPr/>
        <p:txBody>
          <a:bodyPr/>
          <a:lstStyle/>
          <a:p>
            <a:endParaRPr lang="ro-RO"/>
          </a:p>
        </p:txBody>
      </p:sp>
      <p:pic>
        <p:nvPicPr>
          <p:cNvPr id="5" name="Content Placeholder 4">
            <a:extLst>
              <a:ext uri="{FF2B5EF4-FFF2-40B4-BE49-F238E27FC236}">
                <a16:creationId xmlns:a16="http://schemas.microsoft.com/office/drawing/2014/main" id="{BD1D7323-D1B2-B14B-42E8-A514D4C9F110}"/>
              </a:ext>
            </a:extLst>
          </p:cNvPr>
          <p:cNvPicPr>
            <a:picLocks noGrp="1" noChangeAspect="1"/>
          </p:cNvPicPr>
          <p:nvPr>
            <p:ph idx="1"/>
          </p:nvPr>
        </p:nvPicPr>
        <p:blipFill>
          <a:blip r:embed="rId2"/>
          <a:stretch>
            <a:fillRect/>
          </a:stretch>
        </p:blipFill>
        <p:spPr>
          <a:xfrm>
            <a:off x="412432" y="2168525"/>
            <a:ext cx="5057775" cy="4324350"/>
          </a:xfrm>
          <a:prstGeom prst="rect">
            <a:avLst/>
          </a:prstGeom>
        </p:spPr>
      </p:pic>
      <p:sp>
        <p:nvSpPr>
          <p:cNvPr id="7" name="TextBox 6">
            <a:extLst>
              <a:ext uri="{FF2B5EF4-FFF2-40B4-BE49-F238E27FC236}">
                <a16:creationId xmlns:a16="http://schemas.microsoft.com/office/drawing/2014/main" id="{4F891D6B-5037-F63D-CB46-D70456EAE715}"/>
              </a:ext>
            </a:extLst>
          </p:cNvPr>
          <p:cNvSpPr txBox="1"/>
          <p:nvPr/>
        </p:nvSpPr>
        <p:spPr>
          <a:xfrm>
            <a:off x="6096000" y="2828835"/>
            <a:ext cx="3902393" cy="1815882"/>
          </a:xfrm>
          <a:prstGeom prst="rect">
            <a:avLst/>
          </a:prstGeom>
          <a:noFill/>
        </p:spPr>
        <p:txBody>
          <a:bodyPr wrap="square">
            <a:spAutoFit/>
          </a:bodyPr>
          <a:lstStyle/>
          <a:p>
            <a:r>
              <a:rPr lang="es-ES" sz="2800" dirty="0"/>
              <a:t>x– red 650 nm, </a:t>
            </a:r>
          </a:p>
          <a:p>
            <a:r>
              <a:rPr lang="es-ES" sz="2800" dirty="0"/>
              <a:t>y– </a:t>
            </a:r>
            <a:r>
              <a:rPr lang="es-ES" sz="2800" dirty="0" err="1"/>
              <a:t>green</a:t>
            </a:r>
            <a:r>
              <a:rPr lang="es-ES" sz="2800" dirty="0"/>
              <a:t> 530 nm </a:t>
            </a:r>
          </a:p>
          <a:p>
            <a:r>
              <a:rPr lang="es-ES" sz="2800" dirty="0"/>
              <a:t>z – blue 460 nm </a:t>
            </a:r>
          </a:p>
          <a:p>
            <a:r>
              <a:rPr lang="es-ES" sz="2800" dirty="0"/>
              <a:t>x + y + z = 1</a:t>
            </a:r>
            <a:endParaRPr lang="ro-RO" sz="2800" dirty="0"/>
          </a:p>
        </p:txBody>
      </p:sp>
    </p:spTree>
    <p:extLst>
      <p:ext uri="{BB962C8B-B14F-4D97-AF65-F5344CB8AC3E}">
        <p14:creationId xmlns:p14="http://schemas.microsoft.com/office/powerpoint/2010/main" val="23717551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9A68A-E031-9913-9451-194D4E37AA84}"/>
              </a:ext>
            </a:extLst>
          </p:cNvPr>
          <p:cNvSpPr>
            <a:spLocks noGrp="1"/>
          </p:cNvSpPr>
          <p:nvPr>
            <p:ph type="title"/>
          </p:nvPr>
        </p:nvSpPr>
        <p:spPr>
          <a:xfrm>
            <a:off x="838200" y="365125"/>
            <a:ext cx="10515600" cy="823595"/>
          </a:xfrm>
        </p:spPr>
        <p:txBody>
          <a:bodyPr/>
          <a:lstStyle/>
          <a:p>
            <a:pPr algn="ctr"/>
            <a:r>
              <a:rPr lang="ro-RO" b="1" dirty="0"/>
              <a:t>Colour Vision spectral sensitivity</a:t>
            </a:r>
          </a:p>
        </p:txBody>
      </p:sp>
      <p:pic>
        <p:nvPicPr>
          <p:cNvPr id="5" name="Content Placeholder 4">
            <a:extLst>
              <a:ext uri="{FF2B5EF4-FFF2-40B4-BE49-F238E27FC236}">
                <a16:creationId xmlns:a16="http://schemas.microsoft.com/office/drawing/2014/main" id="{FCAF0025-377B-52CE-CE5C-518D80C12065}"/>
              </a:ext>
            </a:extLst>
          </p:cNvPr>
          <p:cNvPicPr>
            <a:picLocks noGrp="1" noChangeAspect="1"/>
          </p:cNvPicPr>
          <p:nvPr>
            <p:ph idx="1"/>
          </p:nvPr>
        </p:nvPicPr>
        <p:blipFill>
          <a:blip r:embed="rId2"/>
          <a:stretch>
            <a:fillRect/>
          </a:stretch>
        </p:blipFill>
        <p:spPr>
          <a:xfrm>
            <a:off x="906780" y="1527339"/>
            <a:ext cx="6156960" cy="4746296"/>
          </a:xfrm>
          <a:prstGeom prst="rect">
            <a:avLst/>
          </a:prstGeom>
        </p:spPr>
      </p:pic>
      <p:pic>
        <p:nvPicPr>
          <p:cNvPr id="7" name="Picture 6">
            <a:extLst>
              <a:ext uri="{FF2B5EF4-FFF2-40B4-BE49-F238E27FC236}">
                <a16:creationId xmlns:a16="http://schemas.microsoft.com/office/drawing/2014/main" id="{1D53A056-D20F-CDCC-99E1-4D14DC017FC7}"/>
              </a:ext>
            </a:extLst>
          </p:cNvPr>
          <p:cNvPicPr>
            <a:picLocks noChangeAspect="1"/>
          </p:cNvPicPr>
          <p:nvPr/>
        </p:nvPicPr>
        <p:blipFill>
          <a:blip r:embed="rId3"/>
          <a:stretch>
            <a:fillRect/>
          </a:stretch>
        </p:blipFill>
        <p:spPr>
          <a:xfrm>
            <a:off x="8343900" y="1027906"/>
            <a:ext cx="3009900" cy="1943100"/>
          </a:xfrm>
          <a:prstGeom prst="rect">
            <a:avLst/>
          </a:prstGeom>
        </p:spPr>
      </p:pic>
      <p:pic>
        <p:nvPicPr>
          <p:cNvPr id="9" name="Picture 8">
            <a:extLst>
              <a:ext uri="{FF2B5EF4-FFF2-40B4-BE49-F238E27FC236}">
                <a16:creationId xmlns:a16="http://schemas.microsoft.com/office/drawing/2014/main" id="{B0B1FAC4-799A-1C3B-C2C2-234824033C22}"/>
              </a:ext>
            </a:extLst>
          </p:cNvPr>
          <p:cNvPicPr>
            <a:picLocks noChangeAspect="1"/>
          </p:cNvPicPr>
          <p:nvPr/>
        </p:nvPicPr>
        <p:blipFill>
          <a:blip r:embed="rId4"/>
          <a:stretch>
            <a:fillRect/>
          </a:stretch>
        </p:blipFill>
        <p:spPr>
          <a:xfrm>
            <a:off x="8388667" y="2905125"/>
            <a:ext cx="3133725" cy="1943100"/>
          </a:xfrm>
          <a:prstGeom prst="rect">
            <a:avLst/>
          </a:prstGeom>
        </p:spPr>
      </p:pic>
      <p:pic>
        <p:nvPicPr>
          <p:cNvPr id="11" name="Picture 10">
            <a:extLst>
              <a:ext uri="{FF2B5EF4-FFF2-40B4-BE49-F238E27FC236}">
                <a16:creationId xmlns:a16="http://schemas.microsoft.com/office/drawing/2014/main" id="{EEF81381-83C3-1CF0-D01D-FDEE5A1DAC25}"/>
              </a:ext>
            </a:extLst>
          </p:cNvPr>
          <p:cNvPicPr>
            <a:picLocks noChangeAspect="1"/>
          </p:cNvPicPr>
          <p:nvPr/>
        </p:nvPicPr>
        <p:blipFill>
          <a:blip r:embed="rId5"/>
          <a:stretch>
            <a:fillRect/>
          </a:stretch>
        </p:blipFill>
        <p:spPr>
          <a:xfrm>
            <a:off x="8398192" y="4848225"/>
            <a:ext cx="3362325" cy="2009775"/>
          </a:xfrm>
          <a:prstGeom prst="rect">
            <a:avLst/>
          </a:prstGeom>
        </p:spPr>
      </p:pic>
    </p:spTree>
    <p:extLst>
      <p:ext uri="{BB962C8B-B14F-4D97-AF65-F5344CB8AC3E}">
        <p14:creationId xmlns:p14="http://schemas.microsoft.com/office/powerpoint/2010/main" val="3944372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D98B-86CF-2A3D-CE18-0EC9319734C8}"/>
              </a:ext>
            </a:extLst>
          </p:cNvPr>
          <p:cNvSpPr>
            <a:spLocks noGrp="1"/>
          </p:cNvSpPr>
          <p:nvPr>
            <p:ph type="title"/>
          </p:nvPr>
        </p:nvSpPr>
        <p:spPr>
          <a:xfrm>
            <a:off x="838200" y="365125"/>
            <a:ext cx="10515600" cy="1143635"/>
          </a:xfrm>
        </p:spPr>
        <p:txBody>
          <a:bodyPr/>
          <a:lstStyle/>
          <a:p>
            <a:pPr algn="ctr"/>
            <a:r>
              <a:rPr lang="en-US" b="1" dirty="0" err="1"/>
              <a:t>Colour</a:t>
            </a:r>
            <a:r>
              <a:rPr lang="en-US" b="1" dirty="0"/>
              <a:t> vision</a:t>
            </a:r>
            <a:endParaRPr lang="ro-RO" b="1" dirty="0"/>
          </a:p>
        </p:txBody>
      </p:sp>
      <p:sp>
        <p:nvSpPr>
          <p:cNvPr id="3" name="Content Placeholder 2">
            <a:extLst>
              <a:ext uri="{FF2B5EF4-FFF2-40B4-BE49-F238E27FC236}">
                <a16:creationId xmlns:a16="http://schemas.microsoft.com/office/drawing/2014/main" id="{2FFB560C-0116-5364-361B-DA558160FD77}"/>
              </a:ext>
            </a:extLst>
          </p:cNvPr>
          <p:cNvSpPr>
            <a:spLocks noGrp="1"/>
          </p:cNvSpPr>
          <p:nvPr>
            <p:ph idx="1"/>
          </p:nvPr>
        </p:nvSpPr>
        <p:spPr>
          <a:xfrm>
            <a:off x="838200" y="1690688"/>
            <a:ext cx="11071860" cy="4802187"/>
          </a:xfrm>
        </p:spPr>
        <p:txBody>
          <a:bodyPr>
            <a:normAutofit/>
          </a:bodyPr>
          <a:lstStyle/>
          <a:p>
            <a:r>
              <a:rPr lang="ro-RO" b="1" dirty="0"/>
              <a:t>VEDERE FOTOPICĂ</a:t>
            </a:r>
            <a:r>
              <a:rPr lang="en-US" b="1" dirty="0"/>
              <a:t> - </a:t>
            </a:r>
            <a:r>
              <a:rPr lang="ro-RO" dirty="0"/>
              <a:t>vedere normală la lumina zilei; vedere cuiluminare suficientă încât conurile să fieactive și nuanța să fie perceputăMaxim la 555 nm, luminozitate peste 100cd·m-2</a:t>
            </a:r>
            <a:endParaRPr lang="en-US" dirty="0"/>
          </a:p>
          <a:p>
            <a:endParaRPr lang="en-US" dirty="0"/>
          </a:p>
          <a:p>
            <a:r>
              <a:rPr lang="ro-RO" b="1" dirty="0"/>
              <a:t>• VEDERE SCOTOPICĂ</a:t>
            </a:r>
            <a:r>
              <a:rPr lang="en-US" b="1" dirty="0"/>
              <a:t> </a:t>
            </a:r>
            <a:r>
              <a:rPr lang="ro-RO" dirty="0"/>
              <a:t>capacitatea de a vedea în iluminare redusă</a:t>
            </a:r>
            <a:r>
              <a:rPr lang="en-US" dirty="0"/>
              <a:t> </a:t>
            </a:r>
            <a:r>
              <a:rPr lang="ro-RO" dirty="0"/>
              <a:t>(ca în lumina lunii)</a:t>
            </a:r>
            <a:r>
              <a:rPr lang="en-US" dirty="0"/>
              <a:t> </a:t>
            </a:r>
            <a:r>
              <a:rPr lang="ro-RO" dirty="0"/>
              <a:t>Maxim la 507 nm</a:t>
            </a:r>
            <a:endParaRPr lang="en-US" dirty="0"/>
          </a:p>
          <a:p>
            <a:endParaRPr lang="en-US" dirty="0"/>
          </a:p>
          <a:p>
            <a:r>
              <a:rPr lang="ro-RO" dirty="0"/>
              <a:t>• </a:t>
            </a:r>
            <a:r>
              <a:rPr lang="ro-RO" b="1" dirty="0"/>
              <a:t>Efectul Purkinje </a:t>
            </a:r>
            <a:r>
              <a:rPr lang="ro-RO" dirty="0"/>
              <a:t>(tendința</a:t>
            </a:r>
            <a:r>
              <a:rPr lang="en-US" dirty="0"/>
              <a:t> </a:t>
            </a:r>
            <a:r>
              <a:rPr lang="ro-RO" dirty="0"/>
              <a:t>sensibilității maxime a ochiului uman de a se deplasaspre capătul albastru al spectrului la</a:t>
            </a:r>
            <a:r>
              <a:rPr lang="en-US" dirty="0"/>
              <a:t> </a:t>
            </a:r>
            <a:r>
              <a:rPr lang="ro-RO" dirty="0"/>
              <a:t>niveluri scăzute de iluminare.)</a:t>
            </a:r>
          </a:p>
        </p:txBody>
      </p:sp>
    </p:spTree>
    <p:extLst>
      <p:ext uri="{BB962C8B-B14F-4D97-AF65-F5344CB8AC3E}">
        <p14:creationId xmlns:p14="http://schemas.microsoft.com/office/powerpoint/2010/main" val="27047443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7635A-4871-029F-38DA-9B2BDB062970}"/>
              </a:ext>
            </a:extLst>
          </p:cNvPr>
          <p:cNvSpPr>
            <a:spLocks noGrp="1"/>
          </p:cNvSpPr>
          <p:nvPr>
            <p:ph type="title"/>
          </p:nvPr>
        </p:nvSpPr>
        <p:spPr>
          <a:xfrm>
            <a:off x="4427220" y="500062"/>
            <a:ext cx="3779520" cy="1325563"/>
          </a:xfrm>
        </p:spPr>
        <p:txBody>
          <a:bodyPr/>
          <a:lstStyle/>
          <a:p>
            <a:r>
              <a:rPr lang="en-US" dirty="0" err="1"/>
              <a:t>Colour</a:t>
            </a:r>
            <a:r>
              <a:rPr lang="en-US" dirty="0"/>
              <a:t> Vision</a:t>
            </a:r>
            <a:endParaRPr lang="ro-RO" dirty="0"/>
          </a:p>
        </p:txBody>
      </p:sp>
      <p:sp>
        <p:nvSpPr>
          <p:cNvPr id="3" name="Content Placeholder 2">
            <a:extLst>
              <a:ext uri="{FF2B5EF4-FFF2-40B4-BE49-F238E27FC236}">
                <a16:creationId xmlns:a16="http://schemas.microsoft.com/office/drawing/2014/main" id="{67FC37CE-3A35-70BC-F922-E3809F3658E8}"/>
              </a:ext>
            </a:extLst>
          </p:cNvPr>
          <p:cNvSpPr>
            <a:spLocks noGrp="1"/>
          </p:cNvSpPr>
          <p:nvPr>
            <p:ph idx="1"/>
          </p:nvPr>
        </p:nvSpPr>
        <p:spPr/>
        <p:txBody>
          <a:bodyPr/>
          <a:lstStyle/>
          <a:p>
            <a:r>
              <a:rPr lang="ro-RO" b="1" dirty="0"/>
              <a:t>Tricromati</a:t>
            </a:r>
            <a:r>
              <a:rPr lang="ro-RO" dirty="0"/>
              <a:t> - au vedere normală a culorilor</a:t>
            </a:r>
            <a:endParaRPr lang="en-US" dirty="0"/>
          </a:p>
          <a:p>
            <a:r>
              <a:rPr lang="ro-RO" b="1" dirty="0"/>
              <a:t>Monocromati </a:t>
            </a:r>
            <a:r>
              <a:rPr lang="ro-RO" dirty="0"/>
              <a:t>- au un singur sistem de detectare a culorilor cu con</a:t>
            </a:r>
            <a:endParaRPr lang="en-US" dirty="0"/>
          </a:p>
          <a:p>
            <a:r>
              <a:rPr lang="ro-RO" dirty="0"/>
              <a:t>Dicromati:</a:t>
            </a:r>
            <a:r>
              <a:rPr lang="en-US" dirty="0"/>
              <a:t> </a:t>
            </a:r>
          </a:p>
          <a:p>
            <a:r>
              <a:rPr lang="ro-RO" b="1" dirty="0"/>
              <a:t>protanopie</a:t>
            </a:r>
            <a:r>
              <a:rPr lang="ro-RO" dirty="0"/>
              <a:t> (dificultate în a distinge între albastru/verde șiroșu/verde) – „orbire la roșu”</a:t>
            </a:r>
            <a:endParaRPr lang="en-US" dirty="0"/>
          </a:p>
          <a:p>
            <a:r>
              <a:rPr lang="ro-RO" b="1" dirty="0"/>
              <a:t>deuteranopie</a:t>
            </a:r>
            <a:r>
              <a:rPr lang="ro-RO" dirty="0"/>
              <a:t> (dificultate în a distinge între roșu/violetși verde/violet) – „orbire la verde”</a:t>
            </a:r>
            <a:endParaRPr lang="en-US" dirty="0"/>
          </a:p>
          <a:p>
            <a:r>
              <a:rPr lang="ro-RO" b="1" dirty="0"/>
              <a:t>tritanopie</a:t>
            </a:r>
            <a:r>
              <a:rPr lang="ro-RO" dirty="0"/>
              <a:t> (dificultate în a distinge între galben/verdeși albastru/verde) – „orbire la albastru”</a:t>
            </a:r>
          </a:p>
        </p:txBody>
      </p:sp>
    </p:spTree>
    <p:extLst>
      <p:ext uri="{BB962C8B-B14F-4D97-AF65-F5344CB8AC3E}">
        <p14:creationId xmlns:p14="http://schemas.microsoft.com/office/powerpoint/2010/main" val="206914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3F58-8219-6B87-4382-140FE2531921}"/>
              </a:ext>
            </a:extLst>
          </p:cNvPr>
          <p:cNvSpPr>
            <a:spLocks noGrp="1"/>
          </p:cNvSpPr>
          <p:nvPr>
            <p:ph type="title"/>
          </p:nvPr>
        </p:nvSpPr>
        <p:spPr/>
        <p:txBody>
          <a:bodyPr/>
          <a:lstStyle/>
          <a:p>
            <a:endParaRPr lang="ro-RO"/>
          </a:p>
        </p:txBody>
      </p:sp>
      <p:sp>
        <p:nvSpPr>
          <p:cNvPr id="3" name="Content Placeholder 2">
            <a:extLst>
              <a:ext uri="{FF2B5EF4-FFF2-40B4-BE49-F238E27FC236}">
                <a16:creationId xmlns:a16="http://schemas.microsoft.com/office/drawing/2014/main" id="{42638A5C-302B-70A7-0275-E93CD3D6DA85}"/>
              </a:ext>
            </a:extLst>
          </p:cNvPr>
          <p:cNvSpPr>
            <a:spLocks noGrp="1"/>
          </p:cNvSpPr>
          <p:nvPr>
            <p:ph idx="1"/>
          </p:nvPr>
        </p:nvSpPr>
        <p:spPr/>
        <p:txBody>
          <a:bodyPr>
            <a:normAutofit lnSpcReduction="10000"/>
          </a:bodyPr>
          <a:lstStyle/>
          <a:p>
            <a:r>
              <a:rPr lang="ro-RO" dirty="0"/>
              <a:t>Vom vorbi în continuare despre lentile sferice convergente. Dreapta care trece prin centrele de curbură ale celor două suprafețe este considerată axul optic principal al lentilei (Fig. 5.2.1.a), iar punctul său de intersecție cu dreapta ce unește marginile lentilei, se numește centrul lentilei . Orice altă dreaptă care trece prin centrul lentilei, se numește ax optic secundar O lentilă este caracterizată prin valoarea distanței focale . , care este distanța dintre lentilă și punctul în care se strâng razele unui fascicul ce intră în lentilă paralel cu axul optic principal. Orice lentilă are două focare principale, situate pe axul optic: F1 este focarul obiect principal, F1' este focarul imagine principal (Fig. 5.2.1.). Mai există o infinitate de puncte focare secundare situate în cele două plane focale.</a:t>
            </a:r>
          </a:p>
        </p:txBody>
      </p:sp>
    </p:spTree>
    <p:extLst>
      <p:ext uri="{BB962C8B-B14F-4D97-AF65-F5344CB8AC3E}">
        <p14:creationId xmlns:p14="http://schemas.microsoft.com/office/powerpoint/2010/main" val="3420833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19A3B-A2BF-A4FB-1EA1-682AE102DA7B}"/>
              </a:ext>
            </a:extLst>
          </p:cNvPr>
          <p:cNvSpPr>
            <a:spLocks noGrp="1"/>
          </p:cNvSpPr>
          <p:nvPr>
            <p:ph type="title"/>
          </p:nvPr>
        </p:nvSpPr>
        <p:spPr/>
        <p:txBody>
          <a:bodyPr/>
          <a:lstStyle/>
          <a:p>
            <a:r>
              <a:rPr lang="en-US" dirty="0"/>
              <a:t>Limits of vision</a:t>
            </a:r>
            <a:endParaRPr lang="ro-RO" dirty="0"/>
          </a:p>
        </p:txBody>
      </p:sp>
      <p:sp>
        <p:nvSpPr>
          <p:cNvPr id="3" name="Content Placeholder 2">
            <a:extLst>
              <a:ext uri="{FF2B5EF4-FFF2-40B4-BE49-F238E27FC236}">
                <a16:creationId xmlns:a16="http://schemas.microsoft.com/office/drawing/2014/main" id="{E79FAE11-522D-B2E5-4361-B1092D16A18A}"/>
              </a:ext>
            </a:extLst>
          </p:cNvPr>
          <p:cNvSpPr>
            <a:spLocks noGrp="1"/>
          </p:cNvSpPr>
          <p:nvPr>
            <p:ph idx="1"/>
          </p:nvPr>
        </p:nvSpPr>
        <p:spPr/>
        <p:txBody>
          <a:bodyPr/>
          <a:lstStyle/>
          <a:p>
            <a:r>
              <a:rPr lang="ro-RO" dirty="0"/>
              <a:t>• </a:t>
            </a:r>
            <a:r>
              <a:rPr lang="ro-RO" b="1" dirty="0"/>
              <a:t>acuitate vizuală: </a:t>
            </a:r>
            <a:r>
              <a:rPr lang="ro-RO" dirty="0"/>
              <a:t>dată de unghiul de arc de 1 minut (testat prin diagramele Snellen)</a:t>
            </a:r>
            <a:endParaRPr lang="en-US" dirty="0"/>
          </a:p>
          <a:p>
            <a:r>
              <a:rPr lang="ro-RO" dirty="0"/>
              <a:t>• </a:t>
            </a:r>
            <a:r>
              <a:rPr lang="ro-RO" b="1" dirty="0"/>
              <a:t>limită de sensibilitate (intensitate): </a:t>
            </a:r>
            <a:r>
              <a:rPr lang="ro-RO" dirty="0"/>
              <a:t>2 – 3 fotoni în câțiva ms</a:t>
            </a:r>
            <a:endParaRPr lang="en-US" dirty="0"/>
          </a:p>
          <a:p>
            <a:r>
              <a:rPr lang="ro-RO" b="1" dirty="0"/>
              <a:t>• frecvență: </a:t>
            </a:r>
            <a:r>
              <a:rPr lang="ro-RO" dirty="0"/>
              <a:t>5 - 60 Hz în funcție de luminozitate</a:t>
            </a:r>
            <a:endParaRPr lang="en-US" dirty="0"/>
          </a:p>
          <a:p>
            <a:r>
              <a:rPr lang="ro-RO" dirty="0"/>
              <a:t>• </a:t>
            </a:r>
            <a:r>
              <a:rPr lang="ro-RO" b="1" dirty="0"/>
              <a:t>limită de lungime de undă </a:t>
            </a:r>
            <a:r>
              <a:rPr lang="ro-RO" dirty="0"/>
              <a:t>aproximativ: 380 – 760 nm</a:t>
            </a:r>
            <a:endParaRPr lang="en-US" dirty="0"/>
          </a:p>
          <a:p>
            <a:r>
              <a:rPr lang="ro-RO" b="1" dirty="0"/>
              <a:t>• limită a vederii stereoscopice</a:t>
            </a:r>
            <a:r>
              <a:rPr lang="ro-RO" dirty="0"/>
              <a:t>: paralaxă stereoscopicădiferență mai mică de 20 de secunde de arc</a:t>
            </a:r>
          </a:p>
        </p:txBody>
      </p:sp>
    </p:spTree>
    <p:extLst>
      <p:ext uri="{BB962C8B-B14F-4D97-AF65-F5344CB8AC3E}">
        <p14:creationId xmlns:p14="http://schemas.microsoft.com/office/powerpoint/2010/main" val="26855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F940E-A0BC-09D6-A63C-311BD8506589}"/>
              </a:ext>
            </a:extLst>
          </p:cNvPr>
          <p:cNvSpPr>
            <a:spLocks noGrp="1"/>
          </p:cNvSpPr>
          <p:nvPr>
            <p:ph type="title"/>
          </p:nvPr>
        </p:nvSpPr>
        <p:spPr/>
        <p:txBody>
          <a:bodyPr/>
          <a:lstStyle/>
          <a:p>
            <a:r>
              <a:rPr lang="ro-RO" dirty="0"/>
              <a:t>Analizatorul vizual </a:t>
            </a:r>
            <a:r>
              <a:rPr lang="ro-RO" dirty="0" err="1"/>
              <a:t>YouTube</a:t>
            </a:r>
            <a:endParaRPr lang="en-US" dirty="0"/>
          </a:p>
        </p:txBody>
      </p:sp>
      <p:sp>
        <p:nvSpPr>
          <p:cNvPr id="5" name="TextBox 4">
            <a:extLst>
              <a:ext uri="{FF2B5EF4-FFF2-40B4-BE49-F238E27FC236}">
                <a16:creationId xmlns:a16="http://schemas.microsoft.com/office/drawing/2014/main" id="{54AA8140-B356-BAB6-60AD-6724F5D5D2E6}"/>
              </a:ext>
            </a:extLst>
          </p:cNvPr>
          <p:cNvSpPr txBox="1"/>
          <p:nvPr/>
        </p:nvSpPr>
        <p:spPr>
          <a:xfrm>
            <a:off x="1707125" y="1825625"/>
            <a:ext cx="6345494" cy="369332"/>
          </a:xfrm>
          <a:prstGeom prst="rect">
            <a:avLst/>
          </a:prstGeom>
          <a:noFill/>
        </p:spPr>
        <p:txBody>
          <a:bodyPr wrap="square">
            <a:spAutoFit/>
          </a:bodyPr>
          <a:lstStyle/>
          <a:p>
            <a:r>
              <a:rPr lang="en-US" dirty="0">
                <a:hlinkClick r:id="rId2"/>
              </a:rPr>
              <a:t>https://www.youtube.com/watch?v=TZ6cWg2zJtc</a:t>
            </a:r>
            <a:endParaRPr lang="en-US" dirty="0"/>
          </a:p>
        </p:txBody>
      </p:sp>
      <p:sp>
        <p:nvSpPr>
          <p:cNvPr id="4" name="TextBox 3">
            <a:extLst>
              <a:ext uri="{FF2B5EF4-FFF2-40B4-BE49-F238E27FC236}">
                <a16:creationId xmlns:a16="http://schemas.microsoft.com/office/drawing/2014/main" id="{DF0127E5-1C9E-9CA2-9FD2-B5ECA246ABEA}"/>
              </a:ext>
            </a:extLst>
          </p:cNvPr>
          <p:cNvSpPr txBox="1"/>
          <p:nvPr/>
        </p:nvSpPr>
        <p:spPr>
          <a:xfrm>
            <a:off x="223631" y="3429000"/>
            <a:ext cx="11564178" cy="646331"/>
          </a:xfrm>
          <a:prstGeom prst="rect">
            <a:avLst/>
          </a:prstGeom>
          <a:noFill/>
        </p:spPr>
        <p:txBody>
          <a:bodyPr wrap="square">
            <a:spAutoFit/>
          </a:bodyPr>
          <a:lstStyle/>
          <a:p>
            <a:r>
              <a:rPr lang="en-US" dirty="0">
                <a:hlinkClick r:id="rId3"/>
              </a:rPr>
              <a:t>https://platform.ginamed.ro/cursuri/biologie-corint/analizatorii#block_7ec321f4-8b58-43ed-a44e-1215be982870</a:t>
            </a:r>
            <a:endParaRPr lang="ro-RO" dirty="0"/>
          </a:p>
          <a:p>
            <a:endParaRPr lang="en-US" dirty="0"/>
          </a:p>
        </p:txBody>
      </p:sp>
    </p:spTree>
    <p:extLst>
      <p:ext uri="{BB962C8B-B14F-4D97-AF65-F5344CB8AC3E}">
        <p14:creationId xmlns:p14="http://schemas.microsoft.com/office/powerpoint/2010/main" val="3294131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7AEE9-A385-4F31-386E-A4B3BC0CD023}"/>
              </a:ext>
            </a:extLst>
          </p:cNvPr>
          <p:cNvSpPr>
            <a:spLocks noGrp="1"/>
          </p:cNvSpPr>
          <p:nvPr>
            <p:ph idx="1"/>
          </p:nvPr>
        </p:nvSpPr>
        <p:spPr>
          <a:xfrm>
            <a:off x="838200" y="381000"/>
            <a:ext cx="10515600" cy="5795963"/>
          </a:xfrm>
        </p:spPr>
        <p:txBody>
          <a:bodyPr>
            <a:normAutofit fontScale="92500" lnSpcReduction="20000"/>
          </a:bodyPr>
          <a:lstStyle/>
          <a:p>
            <a:r>
              <a:rPr lang="ro-RO" dirty="0"/>
              <a:t>Mărirea liniară a unei lentile arată de câte ori este mai mare dimensiunea imaginii față de dimensiunea obiectului, pentru obiecte situate perpendicular pe axul optic principal</a:t>
            </a:r>
            <a:endParaRPr lang="en-US" dirty="0"/>
          </a:p>
          <a:p>
            <a:endParaRPr lang="en-US" dirty="0"/>
          </a:p>
          <a:p>
            <a:pPr marL="0" indent="0">
              <a:buNone/>
            </a:pPr>
            <a:r>
              <a:rPr lang="ro-RO" dirty="0"/>
              <a:t>Reguli generale pentru determinarea poziției și a mărimii imaginii formate printr-o lentilă (urmăriți Fig. ): </a:t>
            </a:r>
            <a:endParaRPr lang="en-US" dirty="0"/>
          </a:p>
          <a:p>
            <a:r>
              <a:rPr lang="ro-RO" dirty="0"/>
              <a:t> o rază de lumină care traversează lentila prin centrul său, rămâne nedeviată după refracția prin lentilă </a:t>
            </a:r>
            <a:endParaRPr lang="en-US" dirty="0"/>
          </a:p>
          <a:p>
            <a:r>
              <a:rPr lang="ro-RO" dirty="0"/>
              <a:t> o rază care trece prin focar, devine paralelă cu axul optic principal după refracția prin lentilă </a:t>
            </a:r>
            <a:endParaRPr lang="en-US" dirty="0"/>
          </a:p>
          <a:p>
            <a:r>
              <a:rPr lang="ro-RO" dirty="0"/>
              <a:t> o rază care intră în lentilă paralelă cu axul optic principal, va ieși din aceasta prin focarul imagine principal </a:t>
            </a:r>
            <a:endParaRPr lang="en-US" dirty="0"/>
          </a:p>
          <a:p>
            <a:r>
              <a:rPr lang="ro-RO" dirty="0"/>
              <a:t> un fascicul care intră în lentilă paralel cu axul optic principal, va forma la ieșire din aceasta, un punct luminos în focarul imagine principal al lentilei </a:t>
            </a:r>
            <a:endParaRPr lang="en-US" dirty="0"/>
          </a:p>
          <a:p>
            <a:r>
              <a:rPr lang="ro-RO" dirty="0"/>
              <a:t> un fascicul care intră în lentilă paralel cu unul din axele secundare, va forma la ieșire din aceasta, un punct luminos în planul focal imagine (deasupra sau dedesubtul axului optic principal)</a:t>
            </a:r>
          </a:p>
        </p:txBody>
      </p:sp>
      <p:pic>
        <p:nvPicPr>
          <p:cNvPr id="5" name="Picture 4">
            <a:extLst>
              <a:ext uri="{FF2B5EF4-FFF2-40B4-BE49-F238E27FC236}">
                <a16:creationId xmlns:a16="http://schemas.microsoft.com/office/drawing/2014/main" id="{CAA2207E-555C-B9C4-F6EA-EE2D820D3128}"/>
              </a:ext>
            </a:extLst>
          </p:cNvPr>
          <p:cNvPicPr>
            <a:picLocks noChangeAspect="1"/>
          </p:cNvPicPr>
          <p:nvPr/>
        </p:nvPicPr>
        <p:blipFill>
          <a:blip r:embed="rId2"/>
          <a:stretch>
            <a:fillRect/>
          </a:stretch>
        </p:blipFill>
        <p:spPr>
          <a:xfrm>
            <a:off x="9882187" y="681037"/>
            <a:ext cx="1471613" cy="888796"/>
          </a:xfrm>
          <a:prstGeom prst="rect">
            <a:avLst/>
          </a:prstGeom>
        </p:spPr>
      </p:pic>
    </p:spTree>
    <p:extLst>
      <p:ext uri="{BB962C8B-B14F-4D97-AF65-F5344CB8AC3E}">
        <p14:creationId xmlns:p14="http://schemas.microsoft.com/office/powerpoint/2010/main" val="50525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4D0C071-5FC5-2B9C-AF12-759C3C24A8CB}"/>
              </a:ext>
            </a:extLst>
          </p:cNvPr>
          <p:cNvPicPr>
            <a:picLocks noGrp="1" noChangeAspect="1"/>
          </p:cNvPicPr>
          <p:nvPr>
            <p:ph idx="1"/>
          </p:nvPr>
        </p:nvPicPr>
        <p:blipFill>
          <a:blip r:embed="rId2"/>
          <a:stretch>
            <a:fillRect/>
          </a:stretch>
        </p:blipFill>
        <p:spPr>
          <a:xfrm>
            <a:off x="438237" y="1657787"/>
            <a:ext cx="11753763" cy="4134723"/>
          </a:xfrm>
          <a:prstGeom prst="rect">
            <a:avLst/>
          </a:prstGeom>
        </p:spPr>
      </p:pic>
      <p:sp>
        <p:nvSpPr>
          <p:cNvPr id="7" name="TextBox 6">
            <a:extLst>
              <a:ext uri="{FF2B5EF4-FFF2-40B4-BE49-F238E27FC236}">
                <a16:creationId xmlns:a16="http://schemas.microsoft.com/office/drawing/2014/main" id="{885860FC-809E-3632-71A4-C7CC4023D6D3}"/>
              </a:ext>
            </a:extLst>
          </p:cNvPr>
          <p:cNvSpPr txBox="1"/>
          <p:nvPr/>
        </p:nvSpPr>
        <p:spPr>
          <a:xfrm>
            <a:off x="2628900" y="6123543"/>
            <a:ext cx="6096000" cy="369332"/>
          </a:xfrm>
          <a:prstGeom prst="rect">
            <a:avLst/>
          </a:prstGeom>
          <a:noFill/>
        </p:spPr>
        <p:txBody>
          <a:bodyPr wrap="square">
            <a:spAutoFit/>
          </a:bodyPr>
          <a:lstStyle/>
          <a:p>
            <a:r>
              <a:rPr lang="ro-RO" dirty="0"/>
              <a:t> Drumul principalelor raze printr-o lentilă convergentă</a:t>
            </a:r>
          </a:p>
        </p:txBody>
      </p:sp>
      <p:sp>
        <p:nvSpPr>
          <p:cNvPr id="9" name="TextBox 8">
            <a:extLst>
              <a:ext uri="{FF2B5EF4-FFF2-40B4-BE49-F238E27FC236}">
                <a16:creationId xmlns:a16="http://schemas.microsoft.com/office/drawing/2014/main" id="{C7275F60-5F1D-20EB-D95F-D6F661CD63EA}"/>
              </a:ext>
            </a:extLst>
          </p:cNvPr>
          <p:cNvSpPr txBox="1"/>
          <p:nvPr/>
        </p:nvSpPr>
        <p:spPr>
          <a:xfrm>
            <a:off x="838200" y="734457"/>
            <a:ext cx="10515600" cy="923330"/>
          </a:xfrm>
          <a:prstGeom prst="rect">
            <a:avLst/>
          </a:prstGeom>
          <a:noFill/>
        </p:spPr>
        <p:txBody>
          <a:bodyPr wrap="square">
            <a:spAutoFit/>
          </a:bodyPr>
          <a:lstStyle/>
          <a:p>
            <a:r>
              <a:rPr lang="ro-RO" dirty="0"/>
              <a:t>Inversul distanței focale se numește convergența lentilei și are ca unitate de măsură dioptria. Dioptria este convergența unei lentile care are distanța focală egală cu un metru. Pentru lentile convergente C&gt;0 (focare reale), Pentru lentile divergente C</a:t>
            </a:r>
          </a:p>
        </p:txBody>
      </p:sp>
    </p:spTree>
    <p:extLst>
      <p:ext uri="{BB962C8B-B14F-4D97-AF65-F5344CB8AC3E}">
        <p14:creationId xmlns:p14="http://schemas.microsoft.com/office/powerpoint/2010/main" val="289515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695021-5131-C772-867D-D426D314FD58}"/>
              </a:ext>
            </a:extLst>
          </p:cNvPr>
          <p:cNvSpPr>
            <a:spLocks noGrp="1"/>
          </p:cNvSpPr>
          <p:nvPr>
            <p:ph idx="1"/>
          </p:nvPr>
        </p:nvSpPr>
        <p:spPr>
          <a:xfrm>
            <a:off x="838200" y="872330"/>
            <a:ext cx="10515600" cy="5574189"/>
          </a:xfrm>
        </p:spPr>
        <p:txBody>
          <a:bodyPr>
            <a:normAutofit lnSpcReduction="10000"/>
          </a:bodyPr>
          <a:lstStyle/>
          <a:p>
            <a:pPr marR="3366135" algn="r">
              <a:spcBef>
                <a:spcPts val="2195"/>
              </a:spcBef>
              <a:buNone/>
            </a:pPr>
            <a:r>
              <a:rPr lang="en-US" b="1" dirty="0">
                <a:latin typeface="Arial" panose="020B0604020202020204" pitchFamily="34" charset="0"/>
                <a:ea typeface="Arial MT"/>
                <a:cs typeface="Arial MT"/>
              </a:rPr>
              <a:t>Snell‘s</a:t>
            </a:r>
            <a:r>
              <a:rPr lang="en-US" b="1" spc="-6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law</a:t>
            </a:r>
            <a:r>
              <a:rPr lang="en-US" b="1" spc="-7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(Law</a:t>
            </a:r>
            <a:r>
              <a:rPr lang="en-US" b="1" spc="-5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of</a:t>
            </a:r>
            <a:r>
              <a:rPr lang="en-US" b="1" spc="-55" dirty="0">
                <a:latin typeface="Arial" panose="020B0604020202020204" pitchFamily="34" charset="0"/>
                <a:ea typeface="Arial MT"/>
                <a:cs typeface="Arial MT"/>
              </a:rPr>
              <a:t> </a:t>
            </a:r>
            <a:r>
              <a:rPr lang="en-US" b="1" spc="-10" dirty="0">
                <a:latin typeface="Arial" panose="020B0604020202020204" pitchFamily="34" charset="0"/>
                <a:ea typeface="Arial MT"/>
                <a:cs typeface="Arial MT"/>
              </a:rPr>
              <a:t>refraction)</a:t>
            </a:r>
            <a:endParaRPr lang="ro-RO" dirty="0">
              <a:latin typeface="Arial MT"/>
              <a:ea typeface="Arial MT"/>
              <a:cs typeface="Arial MT"/>
            </a:endParaRPr>
          </a:p>
          <a:p>
            <a:pPr>
              <a:buNone/>
            </a:pPr>
            <a:r>
              <a:rPr lang="en-US" b="1" dirty="0">
                <a:latin typeface="Arial" panose="020B0604020202020204" pitchFamily="34" charset="0"/>
                <a:ea typeface="Arial MT"/>
                <a:cs typeface="Arial MT"/>
              </a:rPr>
              <a:t> </a:t>
            </a:r>
            <a:endParaRPr lang="ro-RO" dirty="0">
              <a:latin typeface="Arial MT"/>
              <a:ea typeface="Arial MT"/>
              <a:cs typeface="Arial MT"/>
            </a:endParaRPr>
          </a:p>
          <a:p>
            <a:pPr>
              <a:spcBef>
                <a:spcPts val="70"/>
              </a:spcBef>
              <a:buNone/>
            </a:pPr>
            <a:br>
              <a:rPr lang="ro-RO" dirty="0">
                <a:latin typeface="Arial MT"/>
                <a:ea typeface="Arial MT"/>
                <a:cs typeface="Arial MT"/>
              </a:rPr>
            </a:br>
            <a:endParaRPr lang="ro-RO" dirty="0">
              <a:latin typeface="Arial MT"/>
              <a:ea typeface="Arial MT"/>
              <a:cs typeface="Arial MT"/>
            </a:endParaRPr>
          </a:p>
          <a:p>
            <a:pPr marR="3451225" algn="r">
              <a:spcBef>
                <a:spcPts val="1020"/>
              </a:spcBef>
              <a:buNone/>
            </a:pPr>
            <a:r>
              <a:rPr lang="en-US" b="1" dirty="0">
                <a:latin typeface="Arial" panose="020B0604020202020204" pitchFamily="34" charset="0"/>
                <a:ea typeface="Arial MT"/>
                <a:cs typeface="Arial MT"/>
              </a:rPr>
              <a:t>α</a:t>
            </a:r>
            <a:r>
              <a:rPr lang="en-US" b="1" spc="-3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1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angle</a:t>
            </a:r>
            <a:r>
              <a:rPr lang="en-US" b="1" spc="-1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of</a:t>
            </a:r>
            <a:r>
              <a:rPr lang="en-US" b="1" spc="-1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incidence</a:t>
            </a:r>
            <a:r>
              <a:rPr lang="en-US" b="1" spc="-20" dirty="0">
                <a:latin typeface="Arial" panose="020B0604020202020204" pitchFamily="34" charset="0"/>
                <a:ea typeface="Arial MT"/>
                <a:cs typeface="Arial MT"/>
              </a:rPr>
              <a:t> </a:t>
            </a:r>
            <a:r>
              <a:rPr lang="en-US" dirty="0">
                <a:latin typeface="Arial MT"/>
                <a:ea typeface="Arial MT"/>
                <a:cs typeface="Arial MT"/>
              </a:rPr>
              <a:t>(in</a:t>
            </a:r>
            <a:r>
              <a:rPr lang="en-US" spc="-15" dirty="0">
                <a:latin typeface="Arial MT"/>
                <a:ea typeface="Arial MT"/>
                <a:cs typeface="Arial MT"/>
              </a:rPr>
              <a:t> </a:t>
            </a:r>
            <a:r>
              <a:rPr lang="en-US" dirty="0">
                <a:latin typeface="Arial MT"/>
                <a:ea typeface="Arial MT"/>
                <a:cs typeface="Arial MT"/>
              </a:rPr>
              <a:t>medium</a:t>
            </a:r>
            <a:r>
              <a:rPr lang="en-US" spc="5" dirty="0">
                <a:latin typeface="Arial MT"/>
                <a:ea typeface="Arial MT"/>
                <a:cs typeface="Arial MT"/>
              </a:rPr>
              <a:t> </a:t>
            </a:r>
            <a:r>
              <a:rPr lang="en-US" spc="-25" dirty="0">
                <a:latin typeface="Arial MT"/>
                <a:ea typeface="Arial MT"/>
                <a:cs typeface="Arial MT"/>
              </a:rPr>
              <a:t>1)</a:t>
            </a:r>
            <a:endParaRPr lang="ro-RO" dirty="0">
              <a:latin typeface="Arial MT"/>
              <a:ea typeface="Arial MT"/>
              <a:cs typeface="Arial MT"/>
            </a:endParaRPr>
          </a:p>
          <a:p>
            <a:pPr marL="559435" marR="2379345">
              <a:lnSpc>
                <a:spcPct val="103000"/>
              </a:lnSpc>
              <a:spcBef>
                <a:spcPts val="120"/>
              </a:spcBef>
              <a:buNone/>
            </a:pPr>
            <a:r>
              <a:rPr lang="en-US" b="1" dirty="0">
                <a:latin typeface="Arial" panose="020B0604020202020204" pitchFamily="34" charset="0"/>
                <a:ea typeface="Arial MT"/>
                <a:cs typeface="Arial MT"/>
              </a:rPr>
              <a:t>β – angle of refraction </a:t>
            </a:r>
            <a:r>
              <a:rPr lang="en-US" dirty="0">
                <a:latin typeface="Arial MT"/>
                <a:ea typeface="Arial MT"/>
                <a:cs typeface="Arial MT"/>
              </a:rPr>
              <a:t>(in medium 2) (Angles</a:t>
            </a:r>
            <a:r>
              <a:rPr lang="en-US" spc="-20" dirty="0">
                <a:latin typeface="Arial MT"/>
                <a:ea typeface="Arial MT"/>
                <a:cs typeface="Arial MT"/>
              </a:rPr>
              <a:t> </a:t>
            </a:r>
            <a:r>
              <a:rPr lang="en-US" dirty="0">
                <a:latin typeface="Arial MT"/>
                <a:ea typeface="Arial MT"/>
                <a:cs typeface="Arial MT"/>
              </a:rPr>
              <a:t>are</a:t>
            </a:r>
            <a:r>
              <a:rPr lang="en-US" spc="-30" dirty="0">
                <a:latin typeface="Arial MT"/>
                <a:ea typeface="Arial MT"/>
                <a:cs typeface="Arial MT"/>
              </a:rPr>
              <a:t> </a:t>
            </a:r>
            <a:r>
              <a:rPr lang="en-US" dirty="0">
                <a:latin typeface="Arial MT"/>
                <a:ea typeface="Arial MT"/>
                <a:cs typeface="Arial MT"/>
              </a:rPr>
              <a:t>measured</a:t>
            </a:r>
            <a:r>
              <a:rPr lang="en-US" spc="-20" dirty="0">
                <a:latin typeface="Arial MT"/>
                <a:ea typeface="Arial MT"/>
                <a:cs typeface="Arial MT"/>
              </a:rPr>
              <a:t> </a:t>
            </a:r>
            <a:r>
              <a:rPr lang="en-US" dirty="0">
                <a:latin typeface="Arial MT"/>
                <a:ea typeface="Arial MT"/>
                <a:cs typeface="Arial MT"/>
              </a:rPr>
              <a:t>away</a:t>
            </a:r>
            <a:r>
              <a:rPr lang="en-US" spc="-20" dirty="0">
                <a:latin typeface="Arial MT"/>
                <a:ea typeface="Arial MT"/>
                <a:cs typeface="Arial MT"/>
              </a:rPr>
              <a:t> </a:t>
            </a:r>
            <a:r>
              <a:rPr lang="en-US" dirty="0">
                <a:latin typeface="Arial MT"/>
                <a:ea typeface="Arial MT"/>
                <a:cs typeface="Arial MT"/>
              </a:rPr>
              <a:t>from</a:t>
            </a:r>
            <a:r>
              <a:rPr lang="en-US" spc="-50" dirty="0">
                <a:latin typeface="Arial MT"/>
                <a:ea typeface="Arial MT"/>
                <a:cs typeface="Arial MT"/>
              </a:rPr>
              <a:t> </a:t>
            </a:r>
            <a:r>
              <a:rPr lang="en-US" dirty="0">
                <a:latin typeface="Arial MT"/>
                <a:ea typeface="Arial MT"/>
                <a:cs typeface="Arial MT"/>
              </a:rPr>
              <a:t>the</a:t>
            </a:r>
            <a:r>
              <a:rPr lang="en-US" spc="-30" dirty="0">
                <a:latin typeface="Arial MT"/>
                <a:ea typeface="Arial MT"/>
                <a:cs typeface="Arial MT"/>
              </a:rPr>
              <a:t> </a:t>
            </a:r>
            <a:r>
              <a:rPr lang="en-US" dirty="0">
                <a:latin typeface="Arial MT"/>
                <a:ea typeface="Arial MT"/>
                <a:cs typeface="Arial MT"/>
              </a:rPr>
              <a:t>normal!) </a:t>
            </a:r>
            <a:r>
              <a:rPr lang="en-US" b="1" i="1" dirty="0">
                <a:latin typeface="Arial" panose="020B0604020202020204" pitchFamily="34" charset="0"/>
                <a:ea typeface="Arial MT"/>
                <a:cs typeface="Arial MT"/>
              </a:rPr>
              <a:t>n1</a:t>
            </a:r>
            <a:r>
              <a:rPr lang="en-US" b="1" dirty="0">
                <a:latin typeface="Arial" panose="020B0604020202020204" pitchFamily="34" charset="0"/>
                <a:ea typeface="Arial MT"/>
                <a:cs typeface="Arial MT"/>
              </a:rPr>
              <a:t>, </a:t>
            </a:r>
            <a:r>
              <a:rPr lang="en-US" b="1" i="1" dirty="0">
                <a:latin typeface="Arial" panose="020B0604020202020204" pitchFamily="34" charset="0"/>
                <a:ea typeface="Arial MT"/>
                <a:cs typeface="Arial MT"/>
              </a:rPr>
              <a:t>n2</a:t>
            </a:r>
            <a:r>
              <a:rPr lang="en-US" b="1" i="1" spc="20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 indices of refraction</a:t>
            </a:r>
            <a:endParaRPr lang="ro-RO" dirty="0">
              <a:latin typeface="Arial MT"/>
              <a:ea typeface="Arial MT"/>
              <a:cs typeface="Arial MT"/>
            </a:endParaRPr>
          </a:p>
          <a:p>
            <a:pPr marL="559435">
              <a:lnSpc>
                <a:spcPts val="2635"/>
              </a:lnSpc>
              <a:buNone/>
            </a:pPr>
            <a:r>
              <a:rPr lang="en-US" b="1" i="1" dirty="0">
                <a:latin typeface="Arial" panose="020B0604020202020204" pitchFamily="34" charset="0"/>
                <a:ea typeface="Arial MT"/>
                <a:cs typeface="Arial MT"/>
              </a:rPr>
              <a:t>v1</a:t>
            </a:r>
            <a:r>
              <a:rPr lang="en-US" b="1" dirty="0">
                <a:latin typeface="Arial" panose="020B0604020202020204" pitchFamily="34" charset="0"/>
                <a:ea typeface="Arial MT"/>
                <a:cs typeface="Arial MT"/>
              </a:rPr>
              <a:t>,</a:t>
            </a:r>
            <a:r>
              <a:rPr lang="en-US" b="1" spc="-20" dirty="0">
                <a:latin typeface="Arial" panose="020B0604020202020204" pitchFamily="34" charset="0"/>
                <a:ea typeface="Arial MT"/>
                <a:cs typeface="Arial MT"/>
              </a:rPr>
              <a:t> </a:t>
            </a:r>
            <a:r>
              <a:rPr lang="en-US" b="1" i="1" dirty="0">
                <a:latin typeface="Arial" panose="020B0604020202020204" pitchFamily="34" charset="0"/>
                <a:ea typeface="Arial MT"/>
                <a:cs typeface="Arial MT"/>
              </a:rPr>
              <a:t>v2</a:t>
            </a:r>
            <a:r>
              <a:rPr lang="en-US" b="1" dirty="0">
                <a:latin typeface="Arial" panose="020B0604020202020204" pitchFamily="34" charset="0"/>
                <a:ea typeface="Arial MT"/>
                <a:cs typeface="Arial MT"/>
              </a:rPr>
              <a:t>,</a:t>
            </a:r>
            <a:r>
              <a:rPr lang="en-US" b="1" spc="-15"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a:t>
            </a:r>
            <a:r>
              <a:rPr lang="en-US" b="1" spc="-2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speed of</a:t>
            </a:r>
            <a:r>
              <a:rPr lang="en-US" b="1" spc="-3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light</a:t>
            </a:r>
            <a:r>
              <a:rPr lang="en-US" b="1" spc="-5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in</a:t>
            </a:r>
            <a:r>
              <a:rPr lang="en-US" b="1" spc="-10" dirty="0">
                <a:latin typeface="Arial" panose="020B0604020202020204" pitchFamily="34" charset="0"/>
                <a:ea typeface="Arial MT"/>
                <a:cs typeface="Arial MT"/>
              </a:rPr>
              <a:t> </a:t>
            </a:r>
            <a:r>
              <a:rPr lang="en-US" b="1" dirty="0">
                <a:latin typeface="Arial" panose="020B0604020202020204" pitchFamily="34" charset="0"/>
                <a:ea typeface="Arial MT"/>
                <a:cs typeface="Arial MT"/>
              </a:rPr>
              <a:t>respective</a:t>
            </a:r>
            <a:r>
              <a:rPr lang="en-US" b="1" spc="-5" dirty="0">
                <a:latin typeface="Arial" panose="020B0604020202020204" pitchFamily="34" charset="0"/>
                <a:ea typeface="Arial MT"/>
                <a:cs typeface="Arial MT"/>
              </a:rPr>
              <a:t> </a:t>
            </a:r>
            <a:r>
              <a:rPr lang="en-US" b="1" spc="-20" dirty="0">
                <a:latin typeface="Arial" panose="020B0604020202020204" pitchFamily="34" charset="0"/>
                <a:ea typeface="Arial MT"/>
                <a:cs typeface="Arial MT"/>
              </a:rPr>
              <a:t>media</a:t>
            </a:r>
            <a:endParaRPr lang="ro-RO" dirty="0">
              <a:latin typeface="Arial MT"/>
              <a:ea typeface="Arial MT"/>
              <a:cs typeface="Arial MT"/>
            </a:endParaRPr>
          </a:p>
          <a:p>
            <a:pPr marL="559435">
              <a:lnSpc>
                <a:spcPts val="2605"/>
              </a:lnSpc>
              <a:buNone/>
            </a:pPr>
            <a:r>
              <a:rPr lang="en-US" i="1" dirty="0">
                <a:latin typeface="Arial" panose="020B0604020202020204" pitchFamily="34" charset="0"/>
                <a:ea typeface="Arial MT"/>
                <a:cs typeface="Arial MT"/>
              </a:rPr>
              <a:t>n</a:t>
            </a:r>
            <a:r>
              <a:rPr lang="en-US" i="1" spc="-10" dirty="0">
                <a:latin typeface="Arial" panose="020B0604020202020204" pitchFamily="34" charset="0"/>
                <a:ea typeface="Arial MT"/>
                <a:cs typeface="Arial MT"/>
              </a:rPr>
              <a:t> </a:t>
            </a:r>
            <a:r>
              <a:rPr lang="en-US" dirty="0">
                <a:latin typeface="Arial MT"/>
                <a:ea typeface="Arial MT"/>
                <a:cs typeface="Arial MT"/>
              </a:rPr>
              <a:t>is</a:t>
            </a:r>
            <a:r>
              <a:rPr lang="en-US" spc="-10" dirty="0">
                <a:latin typeface="Arial MT"/>
                <a:ea typeface="Arial MT"/>
                <a:cs typeface="Arial MT"/>
              </a:rPr>
              <a:t> </a:t>
            </a:r>
            <a:r>
              <a:rPr lang="en-US" dirty="0">
                <a:latin typeface="Arial MT"/>
                <a:ea typeface="Arial MT"/>
                <a:cs typeface="Arial MT"/>
              </a:rPr>
              <a:t>large:</a:t>
            </a:r>
            <a:r>
              <a:rPr lang="en-US" spc="-10" dirty="0">
                <a:latin typeface="Arial MT"/>
                <a:ea typeface="Arial MT"/>
                <a:cs typeface="Arial MT"/>
              </a:rPr>
              <a:t> </a:t>
            </a:r>
            <a:r>
              <a:rPr lang="en-US" dirty="0">
                <a:latin typeface="Arial MT"/>
                <a:ea typeface="Arial MT"/>
                <a:cs typeface="Arial MT"/>
              </a:rPr>
              <a:t>large</a:t>
            </a:r>
            <a:r>
              <a:rPr lang="en-US" spc="-5" dirty="0">
                <a:latin typeface="Arial MT"/>
                <a:ea typeface="Arial MT"/>
                <a:cs typeface="Arial MT"/>
              </a:rPr>
              <a:t> </a:t>
            </a:r>
            <a:r>
              <a:rPr lang="en-US" dirty="0">
                <a:latin typeface="Arial MT"/>
                <a:ea typeface="Arial MT"/>
                <a:cs typeface="Arial MT"/>
              </a:rPr>
              <a:t>optical</a:t>
            </a:r>
            <a:r>
              <a:rPr lang="en-US" spc="-10" dirty="0">
                <a:latin typeface="Arial MT"/>
                <a:ea typeface="Arial MT"/>
                <a:cs typeface="Arial MT"/>
              </a:rPr>
              <a:t> density</a:t>
            </a:r>
            <a:endParaRPr lang="ro-RO" dirty="0">
              <a:latin typeface="Arial MT"/>
              <a:ea typeface="Arial MT"/>
              <a:cs typeface="Arial MT"/>
            </a:endParaRPr>
          </a:p>
          <a:p>
            <a:pPr marL="559435">
              <a:spcBef>
                <a:spcPts val="120"/>
              </a:spcBef>
              <a:buNone/>
            </a:pPr>
            <a:r>
              <a:rPr lang="en-US" i="1" dirty="0">
                <a:latin typeface="Arial" panose="020B0604020202020204" pitchFamily="34" charset="0"/>
                <a:ea typeface="Arial MT"/>
                <a:cs typeface="Arial MT"/>
              </a:rPr>
              <a:t>n</a:t>
            </a:r>
            <a:r>
              <a:rPr lang="en-US" i="1" spc="-20" dirty="0">
                <a:latin typeface="Arial" panose="020B0604020202020204" pitchFamily="34" charset="0"/>
                <a:ea typeface="Arial MT"/>
                <a:cs typeface="Arial MT"/>
              </a:rPr>
              <a:t> </a:t>
            </a:r>
            <a:r>
              <a:rPr lang="en-US" dirty="0">
                <a:latin typeface="Arial MT"/>
                <a:ea typeface="Arial MT"/>
                <a:cs typeface="Arial MT"/>
              </a:rPr>
              <a:t>is</a:t>
            </a:r>
            <a:r>
              <a:rPr lang="en-US" spc="-15" dirty="0">
                <a:latin typeface="Arial MT"/>
                <a:ea typeface="Arial MT"/>
                <a:cs typeface="Arial MT"/>
              </a:rPr>
              <a:t> </a:t>
            </a:r>
            <a:r>
              <a:rPr lang="en-US" dirty="0">
                <a:latin typeface="Arial MT"/>
                <a:ea typeface="Arial MT"/>
                <a:cs typeface="Arial MT"/>
              </a:rPr>
              <a:t>small:</a:t>
            </a:r>
            <a:r>
              <a:rPr lang="en-US" spc="-10" dirty="0">
                <a:latin typeface="Arial MT"/>
                <a:ea typeface="Arial MT"/>
                <a:cs typeface="Arial MT"/>
              </a:rPr>
              <a:t> </a:t>
            </a:r>
            <a:r>
              <a:rPr lang="en-US" dirty="0">
                <a:latin typeface="Arial MT"/>
                <a:ea typeface="Arial MT"/>
                <a:cs typeface="Arial MT"/>
              </a:rPr>
              <a:t>small</a:t>
            </a:r>
            <a:r>
              <a:rPr lang="en-US" spc="-10" dirty="0">
                <a:latin typeface="Arial MT"/>
                <a:ea typeface="Arial MT"/>
                <a:cs typeface="Arial MT"/>
              </a:rPr>
              <a:t> </a:t>
            </a:r>
            <a:r>
              <a:rPr lang="en-US" dirty="0">
                <a:latin typeface="Arial MT"/>
                <a:ea typeface="Arial MT"/>
                <a:cs typeface="Arial MT"/>
              </a:rPr>
              <a:t>optical</a:t>
            </a:r>
            <a:r>
              <a:rPr lang="en-US" spc="-15" dirty="0">
                <a:latin typeface="Arial MT"/>
                <a:ea typeface="Arial MT"/>
                <a:cs typeface="Arial MT"/>
              </a:rPr>
              <a:t> </a:t>
            </a:r>
            <a:r>
              <a:rPr lang="en-US" spc="-10" dirty="0">
                <a:latin typeface="Arial MT"/>
                <a:ea typeface="Arial MT"/>
                <a:cs typeface="Arial MT"/>
              </a:rPr>
              <a:t>density</a:t>
            </a:r>
            <a:endParaRPr lang="ro-RO" dirty="0">
              <a:latin typeface="Arial MT"/>
              <a:ea typeface="Arial MT"/>
              <a:cs typeface="Arial MT"/>
            </a:endParaRPr>
          </a:p>
          <a:p>
            <a:pPr marL="559435">
              <a:spcBef>
                <a:spcPts val="120"/>
              </a:spcBef>
              <a:buNone/>
            </a:pPr>
            <a:r>
              <a:rPr lang="en-US" i="1" dirty="0">
                <a:latin typeface="Arial" panose="020B0604020202020204" pitchFamily="34" charset="0"/>
                <a:ea typeface="Arial MT"/>
                <a:cs typeface="Arial MT"/>
              </a:rPr>
              <a:t>n</a:t>
            </a:r>
            <a:r>
              <a:rPr lang="en-US" i="1" baseline="-25000" dirty="0">
                <a:latin typeface="Arial" panose="020B0604020202020204" pitchFamily="34" charset="0"/>
                <a:ea typeface="Arial MT"/>
                <a:cs typeface="Arial MT"/>
              </a:rPr>
              <a:t>1</a:t>
            </a:r>
            <a:r>
              <a:rPr lang="en-US" i="1" dirty="0">
                <a:latin typeface="Arial" panose="020B0604020202020204" pitchFamily="34" charset="0"/>
                <a:ea typeface="Arial MT"/>
                <a:cs typeface="Arial MT"/>
              </a:rPr>
              <a:t> &gt;</a:t>
            </a:r>
            <a:r>
              <a:rPr lang="en-US" i="1" spc="-25" dirty="0">
                <a:latin typeface="Arial" panose="020B0604020202020204" pitchFamily="34" charset="0"/>
                <a:ea typeface="Arial MT"/>
                <a:cs typeface="Arial MT"/>
              </a:rPr>
              <a:t> </a:t>
            </a:r>
            <a:r>
              <a:rPr lang="en-US" i="1" dirty="0">
                <a:latin typeface="Arial" panose="020B0604020202020204" pitchFamily="34" charset="0"/>
                <a:ea typeface="Arial MT"/>
                <a:cs typeface="Arial MT"/>
              </a:rPr>
              <a:t>n</a:t>
            </a:r>
            <a:r>
              <a:rPr lang="en-US" i="1" baseline="-25000" dirty="0">
                <a:latin typeface="Arial" panose="020B0604020202020204" pitchFamily="34" charset="0"/>
                <a:ea typeface="Arial MT"/>
                <a:cs typeface="Arial MT"/>
              </a:rPr>
              <a:t>2</a:t>
            </a:r>
            <a:r>
              <a:rPr lang="en-US" i="1" dirty="0">
                <a:latin typeface="Arial" panose="020B0604020202020204" pitchFamily="34" charset="0"/>
                <a:ea typeface="Arial MT"/>
                <a:cs typeface="Arial MT"/>
              </a:rPr>
              <a:t> </a:t>
            </a:r>
            <a:r>
              <a:rPr lang="en-US" dirty="0">
                <a:latin typeface="Arial MT"/>
                <a:ea typeface="Arial MT"/>
                <a:cs typeface="Arial MT"/>
              </a:rPr>
              <a:t>–</a:t>
            </a:r>
            <a:r>
              <a:rPr lang="en-US" spc="-5" dirty="0">
                <a:latin typeface="Arial MT"/>
                <a:ea typeface="Arial MT"/>
                <a:cs typeface="Arial MT"/>
              </a:rPr>
              <a:t> </a:t>
            </a:r>
            <a:r>
              <a:rPr lang="en-US" dirty="0">
                <a:latin typeface="Arial MT"/>
                <a:ea typeface="Arial MT"/>
                <a:cs typeface="Arial MT"/>
              </a:rPr>
              <a:t>light</a:t>
            </a:r>
            <a:r>
              <a:rPr lang="en-US" spc="15" dirty="0">
                <a:latin typeface="Arial MT"/>
                <a:ea typeface="Arial MT"/>
                <a:cs typeface="Arial MT"/>
              </a:rPr>
              <a:t> </a:t>
            </a:r>
            <a:r>
              <a:rPr lang="en-US" dirty="0">
                <a:latin typeface="Arial MT"/>
                <a:ea typeface="Arial MT"/>
                <a:cs typeface="Arial MT"/>
              </a:rPr>
              <a:t>refraction</a:t>
            </a:r>
            <a:r>
              <a:rPr lang="en-US" spc="-20" dirty="0">
                <a:latin typeface="Arial MT"/>
                <a:ea typeface="Arial MT"/>
                <a:cs typeface="Arial MT"/>
              </a:rPr>
              <a:t> </a:t>
            </a:r>
            <a:r>
              <a:rPr lang="en-US" dirty="0">
                <a:latin typeface="Arial MT"/>
                <a:ea typeface="Arial MT"/>
                <a:cs typeface="Arial MT"/>
              </a:rPr>
              <a:t>away</a:t>
            </a:r>
            <a:r>
              <a:rPr lang="en-US" spc="5" dirty="0">
                <a:latin typeface="Arial MT"/>
                <a:ea typeface="Arial MT"/>
                <a:cs typeface="Arial MT"/>
              </a:rPr>
              <a:t> </a:t>
            </a:r>
            <a:r>
              <a:rPr lang="ro-MD" spc="5" dirty="0">
                <a:latin typeface="Arial MT"/>
                <a:ea typeface="Arial MT"/>
                <a:cs typeface="Arial MT"/>
              </a:rPr>
              <a:t>from </a:t>
            </a:r>
            <a:r>
              <a:rPr lang="en-US" dirty="0">
                <a:latin typeface="Arial MT"/>
                <a:ea typeface="Arial MT"/>
                <a:cs typeface="Arial MT"/>
              </a:rPr>
              <a:t>the</a:t>
            </a:r>
            <a:r>
              <a:rPr lang="en-US" spc="-5" dirty="0">
                <a:latin typeface="Arial MT"/>
                <a:ea typeface="Arial MT"/>
                <a:cs typeface="Arial MT"/>
              </a:rPr>
              <a:t> </a:t>
            </a:r>
            <a:r>
              <a:rPr lang="en-US" dirty="0">
                <a:latin typeface="Arial MT"/>
                <a:ea typeface="Arial MT"/>
                <a:cs typeface="Arial MT"/>
              </a:rPr>
              <a:t>normal</a:t>
            </a:r>
            <a:r>
              <a:rPr lang="en-US" spc="-15" dirty="0">
                <a:latin typeface="Arial MT"/>
                <a:ea typeface="Arial MT"/>
                <a:cs typeface="Arial MT"/>
              </a:rPr>
              <a:t> </a:t>
            </a:r>
            <a:r>
              <a:rPr lang="en-US" spc="-10" dirty="0">
                <a:latin typeface="Arial MT"/>
                <a:ea typeface="Arial MT"/>
                <a:cs typeface="Arial MT"/>
              </a:rPr>
              <a:t>occurs</a:t>
            </a:r>
            <a:endParaRPr lang="ro-RO" dirty="0">
              <a:latin typeface="Arial MT"/>
              <a:ea typeface="Arial MT"/>
              <a:cs typeface="Arial MT"/>
            </a:endParaRPr>
          </a:p>
          <a:p>
            <a:pPr marL="559435">
              <a:spcBef>
                <a:spcPts val="120"/>
              </a:spcBef>
              <a:buNone/>
            </a:pPr>
            <a:r>
              <a:rPr lang="en-US" i="1" dirty="0">
                <a:latin typeface="Arial" panose="020B0604020202020204" pitchFamily="34" charset="0"/>
                <a:ea typeface="Arial MT"/>
                <a:cs typeface="Arial MT"/>
              </a:rPr>
              <a:t>n</a:t>
            </a:r>
            <a:r>
              <a:rPr lang="en-US" i="1" baseline="-25000" dirty="0">
                <a:latin typeface="Arial" panose="020B0604020202020204" pitchFamily="34" charset="0"/>
                <a:ea typeface="Arial MT"/>
                <a:cs typeface="Arial MT"/>
              </a:rPr>
              <a:t>1</a:t>
            </a:r>
            <a:r>
              <a:rPr lang="en-US" i="1" spc="-15" dirty="0">
                <a:latin typeface="Arial" panose="020B0604020202020204" pitchFamily="34" charset="0"/>
                <a:ea typeface="Arial MT"/>
                <a:cs typeface="Arial MT"/>
              </a:rPr>
              <a:t> </a:t>
            </a:r>
            <a:r>
              <a:rPr lang="en-US" i="1" dirty="0">
                <a:latin typeface="Arial" panose="020B0604020202020204" pitchFamily="34" charset="0"/>
                <a:ea typeface="Arial MT"/>
                <a:cs typeface="Arial MT"/>
              </a:rPr>
              <a:t>&lt;</a:t>
            </a:r>
            <a:r>
              <a:rPr lang="en-US" i="1" spc="-25" dirty="0">
                <a:latin typeface="Arial" panose="020B0604020202020204" pitchFamily="34" charset="0"/>
                <a:ea typeface="Arial MT"/>
                <a:cs typeface="Arial MT"/>
              </a:rPr>
              <a:t> </a:t>
            </a:r>
            <a:r>
              <a:rPr lang="en-US" i="1" dirty="0">
                <a:latin typeface="Arial" panose="020B0604020202020204" pitchFamily="34" charset="0"/>
                <a:ea typeface="Arial MT"/>
                <a:cs typeface="Arial MT"/>
              </a:rPr>
              <a:t>n</a:t>
            </a:r>
            <a:r>
              <a:rPr lang="en-US" i="1" baseline="-25000" dirty="0">
                <a:latin typeface="Arial" panose="020B0604020202020204" pitchFamily="34" charset="0"/>
                <a:ea typeface="Arial MT"/>
                <a:cs typeface="Arial MT"/>
              </a:rPr>
              <a:t>2</a:t>
            </a:r>
            <a:r>
              <a:rPr lang="en-US" i="1" spc="-10" dirty="0">
                <a:latin typeface="Arial" panose="020B0604020202020204" pitchFamily="34" charset="0"/>
                <a:ea typeface="Arial MT"/>
                <a:cs typeface="Arial MT"/>
              </a:rPr>
              <a:t> </a:t>
            </a:r>
            <a:r>
              <a:rPr lang="en-US" dirty="0">
                <a:latin typeface="Arial MT"/>
                <a:ea typeface="Arial MT"/>
                <a:cs typeface="Arial MT"/>
              </a:rPr>
              <a:t>–</a:t>
            </a:r>
            <a:r>
              <a:rPr lang="en-US" spc="-10" dirty="0">
                <a:latin typeface="Arial MT"/>
                <a:ea typeface="Arial MT"/>
                <a:cs typeface="Arial MT"/>
              </a:rPr>
              <a:t> </a:t>
            </a:r>
            <a:r>
              <a:rPr lang="en-US" dirty="0">
                <a:latin typeface="Arial MT"/>
                <a:ea typeface="Arial MT"/>
                <a:cs typeface="Arial MT"/>
              </a:rPr>
              <a:t>light refraction</a:t>
            </a:r>
            <a:r>
              <a:rPr lang="en-US" spc="-25" dirty="0">
                <a:latin typeface="Arial MT"/>
                <a:ea typeface="Arial MT"/>
                <a:cs typeface="Arial MT"/>
              </a:rPr>
              <a:t> </a:t>
            </a:r>
            <a:r>
              <a:rPr lang="en-US" dirty="0">
                <a:latin typeface="Arial MT"/>
                <a:ea typeface="Arial MT"/>
                <a:cs typeface="Arial MT"/>
              </a:rPr>
              <a:t>toward</a:t>
            </a:r>
            <a:r>
              <a:rPr lang="en-US" spc="5" dirty="0">
                <a:latin typeface="Arial MT"/>
                <a:ea typeface="Arial MT"/>
                <a:cs typeface="Arial MT"/>
              </a:rPr>
              <a:t> </a:t>
            </a:r>
            <a:r>
              <a:rPr lang="en-US" dirty="0">
                <a:latin typeface="Arial MT"/>
                <a:ea typeface="Arial MT"/>
                <a:cs typeface="Arial MT"/>
              </a:rPr>
              <a:t>the</a:t>
            </a:r>
            <a:r>
              <a:rPr lang="en-US" spc="-25" dirty="0">
                <a:latin typeface="Arial MT"/>
                <a:ea typeface="Arial MT"/>
                <a:cs typeface="Arial MT"/>
              </a:rPr>
              <a:t> </a:t>
            </a:r>
            <a:r>
              <a:rPr lang="en-US" dirty="0">
                <a:latin typeface="Arial MT"/>
                <a:ea typeface="Arial MT"/>
                <a:cs typeface="Arial MT"/>
              </a:rPr>
              <a:t>normal</a:t>
            </a:r>
            <a:r>
              <a:rPr lang="en-US" spc="-5" dirty="0">
                <a:latin typeface="Arial MT"/>
                <a:ea typeface="Arial MT"/>
                <a:cs typeface="Arial MT"/>
              </a:rPr>
              <a:t> </a:t>
            </a:r>
            <a:r>
              <a:rPr lang="en-US" spc="-10" dirty="0">
                <a:latin typeface="Arial MT"/>
                <a:ea typeface="Arial MT"/>
                <a:cs typeface="Arial MT"/>
              </a:rPr>
              <a:t>occurs</a:t>
            </a:r>
            <a:endParaRPr lang="ro-RO" dirty="0">
              <a:latin typeface="Arial MT"/>
              <a:ea typeface="Arial MT"/>
              <a:cs typeface="Arial MT"/>
            </a:endParaRPr>
          </a:p>
          <a:p>
            <a:endParaRPr lang="ro-RO" dirty="0"/>
          </a:p>
        </p:txBody>
      </p:sp>
      <p:pic>
        <p:nvPicPr>
          <p:cNvPr id="5" name="Picture 4">
            <a:extLst>
              <a:ext uri="{FF2B5EF4-FFF2-40B4-BE49-F238E27FC236}">
                <a16:creationId xmlns:a16="http://schemas.microsoft.com/office/drawing/2014/main" id="{FD7CF14F-18BF-A5F8-F2C3-EA22F4B5F95E}"/>
              </a:ext>
            </a:extLst>
          </p:cNvPr>
          <p:cNvPicPr>
            <a:picLocks noChangeAspect="1"/>
          </p:cNvPicPr>
          <p:nvPr/>
        </p:nvPicPr>
        <p:blipFill>
          <a:blip r:embed="rId2"/>
          <a:stretch>
            <a:fillRect/>
          </a:stretch>
        </p:blipFill>
        <p:spPr>
          <a:xfrm>
            <a:off x="4972050" y="1356360"/>
            <a:ext cx="1790700" cy="762000"/>
          </a:xfrm>
          <a:prstGeom prst="rect">
            <a:avLst/>
          </a:prstGeom>
        </p:spPr>
      </p:pic>
    </p:spTree>
    <p:extLst>
      <p:ext uri="{BB962C8B-B14F-4D97-AF65-F5344CB8AC3E}">
        <p14:creationId xmlns:p14="http://schemas.microsoft.com/office/powerpoint/2010/main" val="27084479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6589</Words>
  <Application>Microsoft Office PowerPoint</Application>
  <PresentationFormat>Widescreen</PresentationFormat>
  <Paragraphs>282</Paragraphs>
  <Slides>61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Arial MT</vt:lpstr>
      <vt:lpstr>Calibri</vt:lpstr>
      <vt:lpstr>Calibri Light</vt:lpstr>
      <vt:lpstr>Symbol</vt:lpstr>
      <vt:lpstr>Times New Roman</vt:lpstr>
      <vt:lpstr>Wingdings</vt:lpstr>
      <vt:lpstr>Office Theme</vt:lpstr>
      <vt:lpstr>Elemente de biofotonică Biofizica percepției vizuale</vt:lpstr>
      <vt:lpstr>Elementele temei</vt:lpstr>
      <vt:lpstr>Proprietățile de bază ale luminii</vt:lpstr>
      <vt:lpstr>Lumina monocromatică, policromatică. Coerența luminii</vt:lpstr>
      <vt:lpstr>Reflecția. Refracția.</vt:lpstr>
      <vt:lpstr>PowerPoint Presentation</vt:lpstr>
      <vt:lpstr>PowerPoint Presentation</vt:lpstr>
      <vt:lpstr>PowerPoint Presentation</vt:lpstr>
      <vt:lpstr>PowerPoint Presentation</vt:lpstr>
      <vt:lpstr>Lens–maker’s equation Relatia fundamentala a lentilelor sferice </vt:lpstr>
      <vt:lpstr>Common principles of optical imaging </vt:lpstr>
      <vt:lpstr>Lens equations</vt:lpstr>
      <vt:lpstr>Anatomia ochiului uman. Cum funcționează?</vt:lpstr>
      <vt:lpstr>Analizorul vizual constă din 3 părți:</vt:lpstr>
      <vt:lpstr>PowerPoint Presentation</vt:lpstr>
      <vt:lpstr>PowerPoint Presentation</vt:lpstr>
      <vt:lpstr>PowerPoint Presentation</vt:lpstr>
      <vt:lpstr>PowerPoint Presentation</vt:lpstr>
      <vt:lpstr>Presiunea intraoculară</vt:lpstr>
      <vt:lpstr>​Studiul ochiului din punct de vedere al opticii geometrice</vt:lpstr>
      <vt:lpstr>PowerPoint Presentation</vt:lpstr>
      <vt:lpstr>PowerPoint Presentation</vt:lpstr>
      <vt:lpstr>Optical properties of eye. Modelul Gullstrand</vt:lpstr>
      <vt:lpstr>Adaptarea la lumină</vt:lpstr>
      <vt:lpstr>Acomodarea</vt:lpstr>
      <vt:lpstr>Acomodarea. COnt</vt:lpstr>
      <vt:lpstr>Acomodare. Cont.</vt:lpstr>
      <vt:lpstr>PowerPoint Presentation</vt:lpstr>
      <vt:lpstr>Prezbiopie (vederea „după 40 de ani”) Vederea specifică persoanelor înaintate </vt:lpstr>
      <vt:lpstr>Decrement of accommodation ability in dependence on age </vt:lpstr>
      <vt:lpstr>Astigmatismul </vt:lpstr>
      <vt:lpstr>Retina – detector biologic de lumină</vt:lpstr>
      <vt:lpstr>Retina</vt:lpstr>
      <vt:lpstr>Structura retinei</vt:lpstr>
      <vt:lpstr>PowerPoint Presentation</vt:lpstr>
      <vt:lpstr>PowerPoint Presentation</vt:lpstr>
      <vt:lpstr>PowerPoint Presentation</vt:lpstr>
      <vt:lpstr>PowerPoint Presentation</vt:lpstr>
      <vt:lpstr>PowerPoint Presentation</vt:lpstr>
      <vt:lpstr>PowerPoint Presentation</vt:lpstr>
      <vt:lpstr>Căile de conducere nervoasă ale analizatorului vizual.</vt:lpstr>
      <vt:lpstr>Câmpul vizual, vederea binoculară și stereoscopică</vt:lpstr>
      <vt:lpstr>Punct orb</vt:lpstr>
      <vt:lpstr>Revenim la Bastonuri și conuri</vt:lpstr>
      <vt:lpstr>Structura şi funcţia celulelor fotoreceptoare </vt:lpstr>
      <vt:lpstr>PowerPoint Presentation</vt:lpstr>
      <vt:lpstr>PowerPoint Presentation</vt:lpstr>
      <vt:lpstr>PowerPoint Presentation</vt:lpstr>
      <vt:lpstr>PowerPoint Presentation</vt:lpstr>
      <vt:lpstr>Funcția Rhodopsinei</vt:lpstr>
      <vt:lpstr>Biochimia rodopsinei</vt:lpstr>
      <vt:lpstr>PowerPoint Presentation</vt:lpstr>
      <vt:lpstr>Biopotenţialele retinei </vt:lpstr>
      <vt:lpstr>Fenomene electrice în retină</vt:lpstr>
      <vt:lpstr>Colour Vision</vt:lpstr>
      <vt:lpstr>PowerPoint Presentation</vt:lpstr>
      <vt:lpstr>Colour Vision spectral sensitivity</vt:lpstr>
      <vt:lpstr>Colour vision</vt:lpstr>
      <vt:lpstr>Colour Vision</vt:lpstr>
      <vt:lpstr>Limits of vision</vt:lpstr>
      <vt:lpstr>Analizatorul vizual YouTube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COR-RCU</dc:creator>
  <cp:lastModifiedBy>Artur Buzdugan</cp:lastModifiedBy>
  <cp:revision>11</cp:revision>
  <dcterms:created xsi:type="dcterms:W3CDTF">2025-09-11T15:39:42Z</dcterms:created>
  <dcterms:modified xsi:type="dcterms:W3CDTF">2025-09-19T11:22:40Z</dcterms:modified>
</cp:coreProperties>
</file>