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78" r:id="rId5"/>
    <p:sldId id="279" r:id="rId6"/>
    <p:sldId id="280" r:id="rId7"/>
    <p:sldId id="281" r:id="rId8"/>
    <p:sldId id="260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300" r:id="rId17"/>
    <p:sldId id="301" r:id="rId18"/>
    <p:sldId id="302" r:id="rId19"/>
    <p:sldId id="303" r:id="rId20"/>
    <p:sldId id="304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84" r:id="rId30"/>
    <p:sldId id="305" r:id="rId31"/>
    <p:sldId id="306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275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" y="701"/>
      </p:cViewPr>
      <p:guideLst>
        <p:guide orient="horz" pos="2160"/>
        <p:guide pos="384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4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FD37-5C6B-4CD4-BCC7-EAF2F977B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24691-910E-4394-B53A-D45A940CD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BAE2C-8DE5-4E81-80F4-63628B422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E22E-A1BB-43C9-B510-A94E97CAC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294B-A373-4242-8790-ECDBA8F08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5552-DAF6-42F6-95EA-ED1D3AB5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BCD6-C54F-40A8-9D56-B1763FB4D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E478A-29D5-4F21-88E7-DF9DDCE6B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51977"/>
            <a:ext cx="7863997" cy="87495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693"/>
            <a:ext cx="9144000" cy="47004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4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DB33F-397F-4362-87A1-8ACB2BA4C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896F-07DF-48AE-8B0C-1EE194EC3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EC7F-DC3A-40E6-9AD1-05124915C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Freeform 4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5" name="Freeform 5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Freeform 6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Freeform 7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Freeform 8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Freeform 9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Freeform 10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1" name="Freeform 11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7613" name="Picture 13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376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37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4F51E1-D445-4794-99F8-E4FE0BADE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6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C2F6-F5DD-46B2-AF9D-832B82FF7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10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29F85-80C5-4EDD-A1D1-B54CFF6DE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4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A5A3-6A36-4EEF-B4C4-AB4995100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45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068-71B1-46A9-AA2E-A87E89C19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21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6ECF3-41D3-467A-9659-B68F00C7D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194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BFA59-A2A4-4FA9-BC6B-F33DF6684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8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5F11-46B4-4A91-BC47-D7BEF927A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0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6DA7-6791-44C2-84ED-C9DC1385A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69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E8406-6F53-4339-8765-F65E0DAC9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28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D97C-12F1-495C-8D28-7735BCB9E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6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5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5BEBE-D50E-41BC-ACF2-F25235302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Freeform 4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1" name="Freeform 5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2" name="Freeform 6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3" name="Freeform 7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4" name="Freeform 8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5" name="Freeform 9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6" name="Freeform 10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7" name="Freeform 11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6588" name="Picture 12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58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3659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659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1D2D5FF-F5BA-4DBA-AA75-7E875E89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507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82992" cy="2387600"/>
          </a:xfrm>
        </p:spPr>
        <p:txBody>
          <a:bodyPr>
            <a:normAutofit fontScale="90000"/>
          </a:bodyPr>
          <a:lstStyle/>
          <a:p>
            <a:r>
              <a:rPr lang="ro-MD" dirty="0"/>
              <a:t>Ingineria biomedicală:</a:t>
            </a:r>
            <a:br>
              <a:rPr lang="ro-MD" dirty="0"/>
            </a:br>
            <a:r>
              <a:rPr lang="en-US" dirty="0" smtClean="0"/>
              <a:t> </a:t>
            </a:r>
            <a:r>
              <a:rPr lang="ro-MD" dirty="0" smtClean="0"/>
              <a:t>realizări </a:t>
            </a:r>
            <a:r>
              <a:rPr lang="ro-MD" dirty="0"/>
              <a:t>și </a:t>
            </a:r>
            <a:r>
              <a:rPr lang="ro-MD" dirty="0" smtClean="0"/>
              <a:t>perspective. P</a:t>
            </a:r>
            <a:r>
              <a:rPr lang="en-US" dirty="0" err="1" smtClean="0"/>
              <a:t>ozi</a:t>
            </a:r>
            <a:r>
              <a:rPr lang="ro-RO" dirty="0"/>
              <a:t>ți</a:t>
            </a:r>
            <a:r>
              <a:rPr lang="en-US" dirty="0" err="1" smtClean="0"/>
              <a:t>onarea</a:t>
            </a:r>
            <a:r>
              <a:rPr lang="ro-RO" smtClean="0"/>
              <a:t> DMOE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MD" dirty="0"/>
              <a:t>Dr.h. Artur Buzdugan</a:t>
            </a:r>
          </a:p>
          <a:p>
            <a:r>
              <a:rPr lang="ro-MD" dirty="0"/>
              <a:t>Profesor universitar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0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NANOBIOTEHNOLOGII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: </a:t>
            </a:r>
            <a:endParaRPr lang="ro-MD" b="1" dirty="0"/>
          </a:p>
          <a:p>
            <a:r>
              <a:rPr lang="en-US" b="1" dirty="0" err="1"/>
              <a:t>Cercetările</a:t>
            </a:r>
            <a:r>
              <a:rPr lang="en-US" b="1" dirty="0"/>
              <a:t> din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nanobiotehnologiilor</a:t>
            </a:r>
            <a:r>
              <a:rPr lang="en-US" b="1" dirty="0"/>
              <a:t> se </a:t>
            </a:r>
            <a:r>
              <a:rPr lang="en-US" b="1" dirty="0" err="1"/>
              <a:t>concentrează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dezvoltării</a:t>
            </a:r>
            <a:r>
              <a:rPr lang="en-US" b="1" dirty="0"/>
              <a:t> de </a:t>
            </a:r>
            <a:r>
              <a:rPr lang="en-US" b="1" dirty="0" err="1"/>
              <a:t>nanovaccinuri</a:t>
            </a:r>
            <a:r>
              <a:rPr lang="en-US" b="1" dirty="0"/>
              <a:t> [3] ,</a:t>
            </a:r>
            <a:r>
              <a:rPr lang="ro-MD" b="1" dirty="0"/>
              <a:t> </a:t>
            </a:r>
            <a:r>
              <a:rPr lang="en-US" b="1" dirty="0" err="1"/>
              <a:t>nanoagenţi</a:t>
            </a:r>
            <a:r>
              <a:rPr lang="en-US" b="1" dirty="0"/>
              <a:t> de contrast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imagistica</a:t>
            </a:r>
            <a:r>
              <a:rPr lang="en-US" b="1" dirty="0"/>
              <a:t> </a:t>
            </a:r>
            <a:r>
              <a:rPr lang="en-US" b="1" dirty="0" err="1"/>
              <a:t>moleculară</a:t>
            </a:r>
            <a:r>
              <a:rPr lang="en-US" b="1" dirty="0"/>
              <a:t> precum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dezvoltării</a:t>
            </a:r>
            <a:r>
              <a:rPr lang="en-US" b="1" dirty="0"/>
              <a:t> de </a:t>
            </a:r>
            <a:r>
              <a:rPr lang="en-US" b="1" dirty="0" err="1"/>
              <a:t>sisteme</a:t>
            </a:r>
            <a:r>
              <a:rPr lang="en-US" b="1" dirty="0"/>
              <a:t> hardware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imagistica</a:t>
            </a:r>
            <a:r>
              <a:rPr lang="ro-MD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monitorizarea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a </a:t>
            </a:r>
            <a:r>
              <a:rPr lang="en-US" b="1" dirty="0" err="1"/>
              <a:t>altor</a:t>
            </a:r>
            <a:r>
              <a:rPr lang="en-US" b="1" dirty="0"/>
              <a:t> </a:t>
            </a:r>
            <a:r>
              <a:rPr lang="en-US" b="1" dirty="0" err="1"/>
              <a:t>procese</a:t>
            </a:r>
            <a:r>
              <a:rPr lang="en-US" b="1" dirty="0"/>
              <a:t> </a:t>
            </a:r>
            <a:r>
              <a:rPr lang="en-US" b="1" dirty="0" err="1"/>
              <a:t>patologice</a:t>
            </a:r>
            <a:r>
              <a:rPr lang="en-US" b="1" dirty="0"/>
              <a:t> in vivo,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real. </a:t>
            </a:r>
            <a:r>
              <a:rPr lang="en-US" b="1" dirty="0" err="1"/>
              <a:t>Progresul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caracterizării</a:t>
            </a:r>
            <a:r>
              <a:rPr lang="ro-MD" b="1" dirty="0"/>
              <a:t> </a:t>
            </a:r>
            <a:r>
              <a:rPr lang="en-US" b="1" dirty="0" err="1"/>
              <a:t>moleculare</a:t>
            </a:r>
            <a:r>
              <a:rPr lang="en-US" b="1" dirty="0"/>
              <a:t> a </a:t>
            </a:r>
            <a:r>
              <a:rPr lang="en-US" b="1" dirty="0" err="1"/>
              <a:t>cancerului</a:t>
            </a:r>
            <a:r>
              <a:rPr lang="en-US" b="1" dirty="0"/>
              <a:t> are </a:t>
            </a:r>
            <a:r>
              <a:rPr lang="en-US" b="1" dirty="0" err="1"/>
              <a:t>importante</a:t>
            </a:r>
            <a:r>
              <a:rPr lang="en-US" b="1" dirty="0"/>
              <a:t> </a:t>
            </a:r>
            <a:r>
              <a:rPr lang="en-US" b="1" dirty="0" err="1"/>
              <a:t>beneficii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cum </a:t>
            </a:r>
            <a:r>
              <a:rPr lang="en-US" b="1" dirty="0" err="1"/>
              <a:t>ar</a:t>
            </a:r>
            <a:r>
              <a:rPr lang="en-US" b="1" dirty="0"/>
              <a:t> fi:</a:t>
            </a:r>
          </a:p>
          <a:p>
            <a:r>
              <a:rPr lang="en-US" b="1" dirty="0"/>
              <a:t> </a:t>
            </a:r>
            <a:r>
              <a:rPr lang="en-US" b="1" dirty="0" err="1"/>
              <a:t>Detectarea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fazele</a:t>
            </a:r>
            <a:r>
              <a:rPr lang="en-US" b="1" dirty="0"/>
              <a:t> </a:t>
            </a:r>
            <a:r>
              <a:rPr lang="en-US" b="1" dirty="0" err="1"/>
              <a:t>precoce</a:t>
            </a:r>
            <a:r>
              <a:rPr lang="en-US" b="1" dirty="0"/>
              <a:t> ale </a:t>
            </a:r>
            <a:r>
              <a:rPr lang="en-US" b="1" dirty="0" err="1"/>
              <a:t>bolii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caracterizării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Predictarea</a:t>
            </a:r>
            <a:r>
              <a:rPr lang="en-US" b="1" dirty="0"/>
              <a:t> </a:t>
            </a:r>
            <a:r>
              <a:rPr lang="en-US" b="1" dirty="0" err="1"/>
              <a:t>riscului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/>
              <a:t>evoluţia</a:t>
            </a:r>
            <a:r>
              <a:rPr lang="en-US" b="1" dirty="0"/>
              <a:t> </a:t>
            </a:r>
            <a:r>
              <a:rPr lang="en-US" b="1" dirty="0" err="1"/>
              <a:t>leziunilor</a:t>
            </a:r>
            <a:r>
              <a:rPr lang="en-US" b="1" dirty="0"/>
              <a:t> </a:t>
            </a:r>
            <a:r>
              <a:rPr lang="en-US" b="1" dirty="0" err="1"/>
              <a:t>precanceroase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Detectarea</a:t>
            </a:r>
            <a:r>
              <a:rPr lang="en-US" b="1" dirty="0"/>
              <a:t> </a:t>
            </a:r>
            <a:r>
              <a:rPr lang="en-US" b="1" dirty="0" err="1"/>
              <a:t>marginilor</a:t>
            </a:r>
            <a:r>
              <a:rPr lang="en-US" b="1" dirty="0"/>
              <a:t> </a:t>
            </a:r>
            <a:r>
              <a:rPr lang="en-US" b="1" dirty="0" err="1"/>
              <a:t>tumorilor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sala</a:t>
            </a:r>
            <a:r>
              <a:rPr lang="en-US" b="1" dirty="0"/>
              <a:t> de </a:t>
            </a:r>
            <a:r>
              <a:rPr lang="en-US" b="1" dirty="0" err="1"/>
              <a:t>operaţii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</a:t>
            </a:r>
          </a:p>
          <a:p>
            <a:r>
              <a:rPr lang="en-US" b="1" dirty="0"/>
              <a:t> </a:t>
            </a:r>
            <a:r>
              <a:rPr lang="en-US" b="1" dirty="0" err="1"/>
              <a:t>Selectarea</a:t>
            </a:r>
            <a:r>
              <a:rPr lang="en-US" b="1" dirty="0"/>
              <a:t> </a:t>
            </a:r>
            <a:r>
              <a:rPr lang="en-US" b="1" dirty="0" err="1"/>
              <a:t>raţională</a:t>
            </a:r>
            <a:r>
              <a:rPr lang="en-US" b="1" dirty="0"/>
              <a:t> a </a:t>
            </a:r>
            <a:r>
              <a:rPr lang="en-US" b="1" dirty="0" err="1"/>
              <a:t>terapiilor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Monitorizarea</a:t>
            </a:r>
            <a:r>
              <a:rPr lang="en-US" b="1" dirty="0"/>
              <a:t> </a:t>
            </a:r>
            <a:r>
              <a:rPr lang="en-US" b="1" dirty="0" err="1"/>
              <a:t>răspunsului</a:t>
            </a:r>
            <a:r>
              <a:rPr lang="en-US" b="1" dirty="0"/>
              <a:t> la </a:t>
            </a:r>
            <a:r>
              <a:rPr lang="en-US" b="1" dirty="0" err="1"/>
              <a:t>terapie</a:t>
            </a:r>
            <a:r>
              <a:rPr lang="en-US" b="1" dirty="0"/>
              <a:t> la </a:t>
            </a:r>
            <a:r>
              <a:rPr lang="en-US" b="1" dirty="0" err="1"/>
              <a:t>nivel</a:t>
            </a:r>
            <a:r>
              <a:rPr lang="en-US" b="1" dirty="0"/>
              <a:t> molecular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</a:t>
            </a:r>
          </a:p>
          <a:p>
            <a:r>
              <a:rPr lang="en-US" b="1" dirty="0"/>
              <a:t>De </a:t>
            </a:r>
            <a:r>
              <a:rPr lang="en-US" b="1" dirty="0" err="1"/>
              <a:t>asemenea</a:t>
            </a:r>
            <a:r>
              <a:rPr lang="en-US" b="1" dirty="0"/>
              <a:t> s-au </a:t>
            </a:r>
            <a:r>
              <a:rPr lang="en-US" b="1" dirty="0" err="1"/>
              <a:t>dezvoltat</a:t>
            </a:r>
            <a:r>
              <a:rPr lang="en-US" b="1" dirty="0"/>
              <a:t> la </a:t>
            </a:r>
            <a:r>
              <a:rPr lang="en-US" b="1" dirty="0" err="1"/>
              <a:t>costuri</a:t>
            </a:r>
            <a:r>
              <a:rPr lang="en-US" b="1" dirty="0"/>
              <a:t> </a:t>
            </a:r>
            <a:r>
              <a:rPr lang="en-US" b="1" dirty="0" err="1"/>
              <a:t>scăzute</a:t>
            </a:r>
            <a:r>
              <a:rPr lang="en-US" b="1" dirty="0"/>
              <a:t> </a:t>
            </a:r>
            <a:r>
              <a:rPr lang="en-US" b="1" dirty="0" err="1"/>
              <a:t>sisteme</a:t>
            </a:r>
            <a:r>
              <a:rPr lang="en-US" b="1" dirty="0"/>
              <a:t> </a:t>
            </a:r>
            <a:r>
              <a:rPr lang="en-US" b="1" dirty="0" err="1"/>
              <a:t>optice</a:t>
            </a:r>
            <a:r>
              <a:rPr lang="en-US" b="1" dirty="0"/>
              <a:t> </a:t>
            </a:r>
            <a:r>
              <a:rPr lang="en-US" b="1" dirty="0" err="1"/>
              <a:t>portabile</a:t>
            </a:r>
            <a:r>
              <a:rPr lang="en-US" b="1" dirty="0"/>
              <a:t> </a:t>
            </a:r>
            <a:r>
              <a:rPr lang="en-US" b="1" dirty="0" err="1"/>
              <a:t>destinate</a:t>
            </a:r>
            <a:r>
              <a:rPr lang="en-US" b="1" dirty="0"/>
              <a:t> </a:t>
            </a:r>
            <a:r>
              <a:rPr lang="en-US" b="1" dirty="0" err="1"/>
              <a:t>imagisticii</a:t>
            </a:r>
            <a:r>
              <a:rPr lang="en-US" b="1" dirty="0"/>
              <a:t> </a:t>
            </a:r>
            <a:r>
              <a:rPr lang="en-US" b="1" dirty="0" err="1"/>
              <a:t>semnăturilor</a:t>
            </a:r>
            <a:r>
              <a:rPr lang="ro-MD" b="1" dirty="0"/>
              <a:t> </a:t>
            </a:r>
            <a:r>
              <a:rPr lang="en-US" b="1" dirty="0" err="1"/>
              <a:t>morfologice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r>
              <a:rPr lang="en-US" b="1" dirty="0"/>
              <a:t> ale </a:t>
            </a:r>
            <a:r>
              <a:rPr lang="en-US" b="1" dirty="0" err="1"/>
              <a:t>neoplaziilor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proceduri</a:t>
            </a:r>
            <a:r>
              <a:rPr lang="en-US" b="1" dirty="0"/>
              <a:t> </a:t>
            </a:r>
            <a:r>
              <a:rPr lang="en-US" b="1" dirty="0" err="1"/>
              <a:t>neinvazive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real.[4]</a:t>
            </a:r>
          </a:p>
        </p:txBody>
      </p:sp>
    </p:spTree>
    <p:extLst>
      <p:ext uri="{BB962C8B-B14F-4D97-AF65-F5344CB8AC3E}">
        <p14:creationId xmlns:p14="http://schemas.microsoft.com/office/powerpoint/2010/main" val="361724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dirty="0"/>
              <a:t>Referitor la boala</a:t>
            </a:r>
            <a:r>
              <a:rPr lang="en-US" dirty="0"/>
              <a:t> Alzheimer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Descoperirea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biomarkeri</a:t>
            </a:r>
            <a:r>
              <a:rPr lang="en-US" dirty="0"/>
              <a:t> au </a:t>
            </a:r>
            <a:r>
              <a:rPr lang="en-US" dirty="0" err="1"/>
              <a:t>facut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previziunea</a:t>
            </a:r>
            <a:r>
              <a:rPr lang="en-US" dirty="0"/>
              <a:t> </a:t>
            </a:r>
            <a:r>
              <a:rPr lang="en-US" dirty="0" err="1"/>
              <a:t>bolii</a:t>
            </a:r>
            <a:r>
              <a:rPr lang="en-US" dirty="0"/>
              <a:t> Alzheimer cu </a:t>
            </a:r>
            <a:r>
              <a:rPr lang="en-US" dirty="0" err="1"/>
              <a:t>până</a:t>
            </a:r>
            <a:r>
              <a:rPr lang="en-US" dirty="0"/>
              <a:t> la 6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declanşare</a:t>
            </a:r>
            <a:r>
              <a:rPr lang="en-US" dirty="0"/>
              <a:t>. </a:t>
            </a:r>
            <a:r>
              <a:rPr lang="en-US" dirty="0" err="1"/>
              <a:t>Cercetătorii</a:t>
            </a:r>
            <a:r>
              <a:rPr lang="en-US" dirty="0"/>
              <a:t> de la </a:t>
            </a:r>
            <a:r>
              <a:rPr lang="en-US" dirty="0" err="1"/>
              <a:t>Institutul</a:t>
            </a:r>
            <a:r>
              <a:rPr lang="en-US" dirty="0"/>
              <a:t> de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Corpusculară</a:t>
            </a:r>
            <a:r>
              <a:rPr lang="en-US" dirty="0"/>
              <a:t> din Valencia au pus la </a:t>
            </a:r>
            <a:r>
              <a:rPr lang="en-US" dirty="0" err="1"/>
              <a:t>punct</a:t>
            </a:r>
            <a:r>
              <a:rPr lang="en-US" dirty="0"/>
              <a:t> o </a:t>
            </a:r>
            <a:r>
              <a:rPr lang="en-US" dirty="0" err="1"/>
              <a:t>cameră</a:t>
            </a:r>
            <a:r>
              <a:rPr lang="en-US" dirty="0"/>
              <a:t> </a:t>
            </a:r>
            <a:r>
              <a:rPr lang="en-US" dirty="0" err="1"/>
              <a:t>tomografică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emisie</a:t>
            </a:r>
            <a:r>
              <a:rPr lang="en-US" dirty="0"/>
              <a:t> de </a:t>
            </a:r>
            <a:r>
              <a:rPr lang="en-US" dirty="0" err="1"/>
              <a:t>pozitroni</a:t>
            </a:r>
            <a:r>
              <a:rPr lang="en-US" dirty="0"/>
              <a:t> (</a:t>
            </a:r>
            <a:r>
              <a:rPr lang="en-US" dirty="0" err="1"/>
              <a:t>cameră</a:t>
            </a:r>
            <a:r>
              <a:rPr lang="en-US" dirty="0"/>
              <a:t> PET)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cu </a:t>
            </a:r>
            <a:r>
              <a:rPr lang="en-US" dirty="0" err="1"/>
              <a:t>rezoluţie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senzitivitate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,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modificari</a:t>
            </a:r>
            <a:r>
              <a:rPr lang="en-US" dirty="0"/>
              <a:t> </a:t>
            </a:r>
            <a:r>
              <a:rPr lang="en-US" dirty="0" err="1"/>
              <a:t>uşoare</a:t>
            </a:r>
            <a:r>
              <a:rPr lang="ro-MD" dirty="0"/>
              <a:t> </a:t>
            </a:r>
            <a:r>
              <a:rPr lang="en-US" dirty="0"/>
              <a:t>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ca </a:t>
            </a:r>
            <a:r>
              <a:rPr lang="en-US" dirty="0" err="1"/>
              <a:t>simptomele</a:t>
            </a:r>
            <a:r>
              <a:rPr lang="en-US" dirty="0"/>
              <a:t> </a:t>
            </a:r>
            <a:r>
              <a:rPr lang="en-US" dirty="0" err="1"/>
              <a:t>bolii</a:t>
            </a:r>
            <a:r>
              <a:rPr lang="en-US" dirty="0"/>
              <a:t> Alzheimer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devină</a:t>
            </a:r>
            <a:r>
              <a:rPr lang="en-US" dirty="0"/>
              <a:t> </a:t>
            </a:r>
            <a:r>
              <a:rPr lang="en-US" dirty="0" err="1"/>
              <a:t>evidente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apară</a:t>
            </a:r>
            <a:r>
              <a:rPr lang="en-US" dirty="0"/>
              <a:t> </a:t>
            </a:r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masive</a:t>
            </a:r>
            <a:r>
              <a:rPr lang="en-US" dirty="0"/>
              <a:t> de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leziuni</a:t>
            </a:r>
            <a:r>
              <a:rPr lang="en-US" dirty="0"/>
              <a:t> severe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.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viitoarei</a:t>
            </a:r>
            <a:r>
              <a:rPr lang="en-US" dirty="0"/>
              <a:t> </a:t>
            </a:r>
            <a:r>
              <a:rPr lang="en-US" dirty="0" err="1"/>
              <a:t>apariţii</a:t>
            </a:r>
            <a:r>
              <a:rPr lang="en-US" dirty="0"/>
              <a:t> a </a:t>
            </a:r>
            <a:r>
              <a:rPr lang="en-US" dirty="0" err="1"/>
              <a:t>bolii</a:t>
            </a:r>
            <a:r>
              <a:rPr lang="en-US" dirty="0"/>
              <a:t> cu 5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ro-MD" dirty="0"/>
              <a:t> </a:t>
            </a:r>
            <a:r>
              <a:rPr lang="en-US" dirty="0" err="1"/>
              <a:t>devreme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capabile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vindece</a:t>
            </a:r>
            <a:r>
              <a:rPr lang="en-US" dirty="0"/>
              <a:t> </a:t>
            </a:r>
            <a:r>
              <a:rPr lang="en-US" dirty="0" err="1"/>
              <a:t>boala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tratamente</a:t>
            </a:r>
            <a:r>
              <a:rPr lang="en-US" dirty="0"/>
              <a:t> care au ca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simptomelor</a:t>
            </a:r>
            <a:r>
              <a:rPr lang="en-US" dirty="0"/>
              <a:t>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care </a:t>
            </a:r>
            <a:r>
              <a:rPr lang="en-US" dirty="0" err="1"/>
              <a:t>încetinesc</a:t>
            </a:r>
            <a:r>
              <a:rPr lang="en-US" dirty="0"/>
              <a:t> </a:t>
            </a:r>
            <a:r>
              <a:rPr lang="en-US" dirty="0" err="1"/>
              <a:t>deteriorarea</a:t>
            </a:r>
            <a:r>
              <a:rPr lang="ro-MD" dirty="0"/>
              <a:t> </a:t>
            </a:r>
            <a:r>
              <a:rPr lang="en-US" dirty="0" err="1"/>
              <a:t>memoriei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prelungesc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funcţională</a:t>
            </a:r>
            <a:r>
              <a:rPr lang="en-US" dirty="0"/>
              <a:t> a </a:t>
            </a:r>
            <a:r>
              <a:rPr lang="en-US" dirty="0" err="1"/>
              <a:t>creierului</a:t>
            </a:r>
            <a:r>
              <a:rPr lang="en-US" dirty="0"/>
              <a:t>, </a:t>
            </a:r>
            <a:r>
              <a:rPr lang="en-US" dirty="0" err="1"/>
              <a:t>întârziind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spitalizarea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îngrijirea</a:t>
            </a:r>
            <a:r>
              <a:rPr lang="ro-MD" dirty="0"/>
              <a:t> </a:t>
            </a:r>
            <a:r>
              <a:rPr lang="en-US" dirty="0" err="1"/>
              <a:t>individualizată</a:t>
            </a:r>
            <a:r>
              <a:rPr lang="en-US" dirty="0"/>
              <a:t> a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devin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26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Cititoarele</a:t>
            </a:r>
            <a:r>
              <a:rPr lang="en-US" dirty="0"/>
              <a:t> de ADN -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citirea</a:t>
            </a:r>
            <a:r>
              <a:rPr lang="en-US" dirty="0"/>
              <a:t> </a:t>
            </a:r>
            <a:r>
              <a:rPr lang="en-US" dirty="0" err="1"/>
              <a:t>secvenţelor</a:t>
            </a:r>
            <a:r>
              <a:rPr lang="en-US" dirty="0"/>
              <a:t> de ADN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categorie</a:t>
            </a:r>
            <a:r>
              <a:rPr lang="en-US" dirty="0"/>
              <a:t> de </a:t>
            </a:r>
            <a:r>
              <a:rPr lang="en-US" dirty="0" err="1"/>
              <a:t>biochipuri</a:t>
            </a:r>
            <a:r>
              <a:rPr lang="en-US" dirty="0"/>
              <a:t> </a:t>
            </a:r>
            <a:r>
              <a:rPr lang="en-US" dirty="0" err="1"/>
              <a:t>accelerează</a:t>
            </a:r>
            <a:r>
              <a:rPr lang="en-US" dirty="0"/>
              <a:t> </a:t>
            </a:r>
            <a:r>
              <a:rPr lang="en-US" dirty="0" err="1"/>
              <a:t>decodificarea</a:t>
            </a:r>
            <a:r>
              <a:rPr lang="en-US" dirty="0"/>
              <a:t> </a:t>
            </a:r>
            <a:r>
              <a:rPr lang="en-US" dirty="0" err="1"/>
              <a:t>genelor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Genomului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- </a:t>
            </a:r>
            <a:r>
              <a:rPr lang="en-US" dirty="0" err="1"/>
              <a:t>setul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ro-MD" dirty="0"/>
              <a:t> </a:t>
            </a:r>
            <a:r>
              <a:rPr lang="en-US" dirty="0"/>
              <a:t>de </a:t>
            </a:r>
            <a:r>
              <a:rPr lang="en-US" dirty="0" err="1"/>
              <a:t>cromozomi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. </a:t>
            </a:r>
            <a:r>
              <a:rPr lang="en-US" dirty="0" err="1"/>
              <a:t>Totodată</a:t>
            </a:r>
            <a:r>
              <a:rPr lang="en-US" dirty="0"/>
              <a:t> permit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riguroasa</a:t>
            </a:r>
            <a:r>
              <a:rPr lang="en-US" dirty="0"/>
              <a:t> a </a:t>
            </a:r>
            <a:r>
              <a:rPr lang="en-US" dirty="0" err="1"/>
              <a:t>mutaţiilor</a:t>
            </a:r>
            <a:r>
              <a:rPr lang="en-US" dirty="0"/>
              <a:t> </a:t>
            </a:r>
            <a:r>
              <a:rPr lang="en-US" dirty="0" err="1"/>
              <a:t>intervenite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informaţia</a:t>
            </a:r>
            <a:r>
              <a:rPr lang="en-US" dirty="0"/>
              <a:t> </a:t>
            </a:r>
            <a:r>
              <a:rPr lang="en-US" dirty="0" err="1"/>
              <a:t>genetică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roboţilor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manufacturarea</a:t>
            </a:r>
            <a:r>
              <a:rPr lang="en-US" dirty="0"/>
              <a:t> </a:t>
            </a:r>
            <a:r>
              <a:rPr lang="en-US" dirty="0" err="1"/>
              <a:t>chipurilor</a:t>
            </a:r>
            <a:r>
              <a:rPr lang="en-US" dirty="0"/>
              <a:t> care </a:t>
            </a:r>
            <a:r>
              <a:rPr lang="en-US" dirty="0" err="1"/>
              <a:t>decodifică</a:t>
            </a:r>
            <a:r>
              <a:rPr lang="en-US" dirty="0"/>
              <a:t> ADN-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a </a:t>
            </a:r>
            <a:r>
              <a:rPr lang="en-US" dirty="0" err="1"/>
              <a:t>întregului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decodificarea</a:t>
            </a:r>
            <a:r>
              <a:rPr lang="en-US" dirty="0"/>
              <a:t> “</a:t>
            </a:r>
            <a:r>
              <a:rPr lang="en-US" dirty="0" err="1"/>
              <a:t>frazelor</a:t>
            </a:r>
            <a:r>
              <a:rPr lang="en-US" dirty="0"/>
              <a:t>” de ADN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identificării</a:t>
            </a:r>
            <a:r>
              <a:rPr lang="ro-MD" dirty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litere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en-US" dirty="0"/>
              <a:t> biochip-</a:t>
            </a:r>
            <a:r>
              <a:rPr lang="en-US" dirty="0" err="1"/>
              <a:t>urilor</a:t>
            </a:r>
            <a:r>
              <a:rPr lang="en-US" dirty="0"/>
              <a:t> cu </a:t>
            </a:r>
            <a:r>
              <a:rPr lang="en-US" dirty="0" err="1"/>
              <a:t>roboţi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computere</a:t>
            </a:r>
            <a:r>
              <a:rPr lang="en-US" dirty="0"/>
              <a:t>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o </a:t>
            </a:r>
            <a:r>
              <a:rPr lang="en-US" dirty="0" err="1"/>
              <a:t>modificare</a:t>
            </a:r>
            <a:r>
              <a:rPr lang="en-US" dirty="0"/>
              <a:t> la 3 </a:t>
            </a:r>
            <a:r>
              <a:rPr lang="en-US" dirty="0" err="1"/>
              <a:t>bilioane</a:t>
            </a:r>
            <a:r>
              <a:rPr lang="ro-MD" dirty="0"/>
              <a:t> </a:t>
            </a:r>
            <a:r>
              <a:rPr lang="en-US" dirty="0"/>
              <a:t>de </a:t>
            </a:r>
            <a:r>
              <a:rPr lang="en-US" dirty="0" err="1"/>
              <a:t>baze</a:t>
            </a:r>
            <a:r>
              <a:rPr lang="en-US" dirty="0"/>
              <a:t> de ADN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minut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mii de teste </a:t>
            </a:r>
            <a:r>
              <a:rPr lang="en-US" dirty="0" err="1"/>
              <a:t>biochimice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obişnuit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de un</a:t>
            </a:r>
            <a:r>
              <a:rPr lang="ro-MD" dirty="0"/>
              <a:t> </a:t>
            </a:r>
            <a:r>
              <a:rPr lang="en-US" dirty="0" err="1"/>
              <a:t>minut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convenţionale</a:t>
            </a:r>
            <a:r>
              <a:rPr lang="en-US" dirty="0"/>
              <a:t>, </a:t>
            </a:r>
            <a:r>
              <a:rPr lang="en-US" dirty="0" err="1"/>
              <a:t>aceste</a:t>
            </a:r>
            <a:r>
              <a:rPr lang="en-US" dirty="0"/>
              <a:t> teste </a:t>
            </a:r>
            <a:r>
              <a:rPr lang="en-US" dirty="0" err="1"/>
              <a:t>durează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zile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Biochip-urile pot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acele</a:t>
            </a:r>
            <a:r>
              <a:rPr lang="en-US" dirty="0"/>
              <a:t> gene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celulă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active la un moment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pot </a:t>
            </a:r>
            <a:r>
              <a:rPr lang="en-US" dirty="0" err="1"/>
              <a:t>evidenţia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/>
              <a:t>care </a:t>
            </a:r>
            <a:r>
              <a:rPr lang="en-US" dirty="0" err="1"/>
              <a:t>reacţionează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la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mediului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posibilitate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medicilor</a:t>
            </a:r>
            <a:r>
              <a:rPr lang="en-US" dirty="0"/>
              <a:t> </a:t>
            </a:r>
            <a:r>
              <a:rPr lang="en-US" dirty="0" err="1"/>
              <a:t>clinicieni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determine care</a:t>
            </a:r>
            <a:r>
              <a:rPr lang="ro-MD" dirty="0"/>
              <a:t> </a:t>
            </a:r>
            <a:r>
              <a:rPr lang="en-US" dirty="0"/>
              <a:t>gene pot fi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furnizeze</a:t>
            </a:r>
            <a:r>
              <a:rPr lang="en-US" dirty="0"/>
              <a:t> </a:t>
            </a:r>
            <a:r>
              <a:rPr lang="en-US" dirty="0" err="1"/>
              <a:t>farmaciştilor</a:t>
            </a:r>
            <a:r>
              <a:rPr lang="en-US" dirty="0"/>
              <a:t>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elaborarea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</a:t>
            </a:r>
            <a:r>
              <a:rPr lang="ro-MD" dirty="0"/>
              <a:t> </a:t>
            </a:r>
            <a:r>
              <a:rPr lang="en-US" dirty="0"/>
              <a:t>utile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. Ca </a:t>
            </a:r>
            <a:r>
              <a:rPr lang="en-US" dirty="0" err="1"/>
              <a:t>urmare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asista</a:t>
            </a:r>
            <a:r>
              <a:rPr lang="en-US" dirty="0"/>
              <a:t> la o </a:t>
            </a:r>
            <a:r>
              <a:rPr lang="en-US" dirty="0" err="1"/>
              <a:t>corelare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raţională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adecvată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boală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9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Robotul</a:t>
            </a:r>
            <a:r>
              <a:rPr lang="en-US" dirty="0"/>
              <a:t> medical </a:t>
            </a:r>
            <a:r>
              <a:rPr lang="en-US" dirty="0" err="1"/>
              <a:t>ViRob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Cercetatorii</a:t>
            </a:r>
            <a:r>
              <a:rPr lang="en-US" dirty="0"/>
              <a:t> de la </a:t>
            </a:r>
            <a:r>
              <a:rPr lang="en-US" dirty="0" err="1"/>
              <a:t>Laboratorul</a:t>
            </a:r>
            <a:r>
              <a:rPr lang="en-US" dirty="0"/>
              <a:t> de </a:t>
            </a:r>
            <a:r>
              <a:rPr lang="en-US" dirty="0" err="1"/>
              <a:t>Roboti</a:t>
            </a:r>
            <a:r>
              <a:rPr lang="en-US" dirty="0"/>
              <a:t> </a:t>
            </a:r>
            <a:r>
              <a:rPr lang="en-US" dirty="0" err="1"/>
              <a:t>Medicali</a:t>
            </a:r>
            <a:r>
              <a:rPr lang="en-US" dirty="0"/>
              <a:t>,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Institutului</a:t>
            </a:r>
            <a:r>
              <a:rPr lang="en-US" dirty="0"/>
              <a:t> </a:t>
            </a:r>
            <a:r>
              <a:rPr lang="en-US" dirty="0" err="1"/>
              <a:t>Tehnologic</a:t>
            </a:r>
            <a:r>
              <a:rPr lang="en-US" dirty="0"/>
              <a:t> </a:t>
            </a:r>
            <a:r>
              <a:rPr lang="en-US" dirty="0" err="1"/>
              <a:t>Israelian</a:t>
            </a:r>
            <a:r>
              <a:rPr lang="en-US" dirty="0"/>
              <a:t>, au pus la </a:t>
            </a:r>
            <a:r>
              <a:rPr lang="en-US" dirty="0" err="1"/>
              <a:t>punct</a:t>
            </a:r>
            <a:r>
              <a:rPr lang="ro-MD" dirty="0"/>
              <a:t> </a:t>
            </a:r>
            <a:r>
              <a:rPr lang="en-US" dirty="0"/>
              <a:t>un microrobot,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ViRob</a:t>
            </a:r>
            <a:r>
              <a:rPr lang="en-US" dirty="0"/>
              <a:t>,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circule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vasele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cavităţi</a:t>
            </a:r>
            <a:r>
              <a:rPr lang="en-US" dirty="0"/>
              <a:t>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din </a:t>
            </a:r>
            <a:r>
              <a:rPr lang="en-US" dirty="0" err="1"/>
              <a:t>exteriorul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de un </a:t>
            </a:r>
            <a:r>
              <a:rPr lang="en-US" dirty="0" err="1"/>
              <a:t>câmp</a:t>
            </a:r>
            <a:r>
              <a:rPr lang="en-US" dirty="0"/>
              <a:t> magnetic a </a:t>
            </a:r>
            <a:r>
              <a:rPr lang="en-US" dirty="0" err="1"/>
              <a:t>cărui</a:t>
            </a:r>
            <a:r>
              <a:rPr lang="en-US" dirty="0"/>
              <a:t> </a:t>
            </a:r>
            <a:r>
              <a:rPr lang="en-US" dirty="0" err="1"/>
              <a:t>frecvenţa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intensitate</a:t>
            </a:r>
            <a:r>
              <a:rPr lang="en-US" dirty="0"/>
              <a:t> nu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ro-MD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Robotul</a:t>
            </a:r>
            <a:r>
              <a:rPr lang="en-US" dirty="0"/>
              <a:t> are 1 mm </a:t>
            </a:r>
            <a:r>
              <a:rPr lang="en-US" dirty="0" err="1"/>
              <a:t>diamentru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14 mm </a:t>
            </a:r>
            <a:r>
              <a:rPr lang="en-US" dirty="0" err="1"/>
              <a:t>lungime</a:t>
            </a:r>
            <a:r>
              <a:rPr lang="en-US" dirty="0"/>
              <a:t>, </a:t>
            </a:r>
            <a:r>
              <a:rPr lang="en-US" dirty="0" err="1"/>
              <a:t>putând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căra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utile</a:t>
            </a:r>
            <a:r>
              <a:rPr lang="ro-MD" dirty="0"/>
              <a:t> </a:t>
            </a:r>
            <a:r>
              <a:rPr lang="en-US" dirty="0" err="1"/>
              <a:t>farmaceutice</a:t>
            </a:r>
            <a:r>
              <a:rPr lang="en-US" dirty="0"/>
              <a:t>/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locaţii</a:t>
            </a:r>
            <a:r>
              <a:rPr lang="en-US" dirty="0"/>
              <a:t> precise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deplasa</a:t>
            </a:r>
            <a:r>
              <a:rPr lang="en-US" dirty="0"/>
              <a:t> </a:t>
            </a:r>
            <a:r>
              <a:rPr lang="en-US" dirty="0" err="1"/>
              <a:t>microcatetere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zone</a:t>
            </a:r>
            <a:r>
              <a:rPr lang="ro-MD" dirty="0"/>
              <a:t> </a:t>
            </a:r>
            <a:r>
              <a:rPr lang="en-US" dirty="0" err="1"/>
              <a:t>obturate</a:t>
            </a:r>
            <a:r>
              <a:rPr lang="en-US" dirty="0"/>
              <a:t>, cu o </a:t>
            </a:r>
            <a:r>
              <a:rPr lang="en-US" dirty="0" err="1"/>
              <a:t>viteză</a:t>
            </a:r>
            <a:r>
              <a:rPr lang="en-US" dirty="0"/>
              <a:t> de </a:t>
            </a:r>
            <a:r>
              <a:rPr lang="en-US" dirty="0" err="1"/>
              <a:t>deplasare</a:t>
            </a:r>
            <a:r>
              <a:rPr lang="en-US" dirty="0"/>
              <a:t> de 9 mm/sec. </a:t>
            </a:r>
            <a:r>
              <a:rPr lang="en-US" dirty="0" err="1"/>
              <a:t>Vibraţiile</a:t>
            </a:r>
            <a:r>
              <a:rPr lang="en-US" dirty="0"/>
              <a:t> generate de </a:t>
            </a:r>
            <a:r>
              <a:rPr lang="en-US" dirty="0" err="1"/>
              <a:t>câmpul</a:t>
            </a:r>
            <a:r>
              <a:rPr lang="en-US" dirty="0"/>
              <a:t> magnetic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avansarea</a:t>
            </a:r>
            <a:r>
              <a:rPr lang="en-US" dirty="0"/>
              <a:t> </a:t>
            </a:r>
            <a:r>
              <a:rPr lang="en-US" dirty="0" err="1"/>
              <a:t>robotului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vaselor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braţele</a:t>
            </a:r>
            <a:r>
              <a:rPr lang="en-US" dirty="0"/>
              <a:t> </a:t>
            </a:r>
            <a:r>
              <a:rPr lang="en-US" dirty="0" err="1"/>
              <a:t>subţiri</a:t>
            </a:r>
            <a:r>
              <a:rPr lang="en-US" dirty="0"/>
              <a:t> </a:t>
            </a:r>
            <a:r>
              <a:rPr lang="en-US" dirty="0" err="1"/>
              <a:t>prinse</a:t>
            </a:r>
            <a:r>
              <a:rPr lang="en-US" dirty="0"/>
              <a:t> de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robotului</a:t>
            </a:r>
            <a:r>
              <a:rPr lang="en-US" dirty="0"/>
              <a:t> se </a:t>
            </a:r>
            <a:r>
              <a:rPr lang="en-US" dirty="0" err="1"/>
              <a:t>prind</a:t>
            </a:r>
            <a:r>
              <a:rPr lang="en-US" dirty="0"/>
              <a:t> de </a:t>
            </a:r>
            <a:r>
              <a:rPr lang="en-US" dirty="0" err="1"/>
              <a:t>pereţii</a:t>
            </a:r>
            <a:r>
              <a:rPr lang="en-US" dirty="0"/>
              <a:t> </a:t>
            </a:r>
            <a:r>
              <a:rPr lang="en-US" dirty="0" err="1"/>
              <a:t>vaselor</a:t>
            </a:r>
            <a:r>
              <a:rPr lang="en-US" dirty="0"/>
              <a:t> sanguine.</a:t>
            </a:r>
            <a:r>
              <a:rPr lang="ro-MD" dirty="0"/>
              <a:t> </a:t>
            </a:r>
            <a:endParaRPr lang="en-US" dirty="0"/>
          </a:p>
          <a:p>
            <a:pPr marL="0" indent="0">
              <a:buNone/>
            </a:pPr>
            <a:r>
              <a:rPr lang="ro-MD" dirty="0"/>
              <a:t>C</a:t>
            </a:r>
            <a:r>
              <a:rPr lang="en-US" dirty="0" err="1"/>
              <a:t>ercetatorii</a:t>
            </a:r>
            <a:r>
              <a:rPr lang="en-US" dirty="0"/>
              <a:t>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utilizarii</a:t>
            </a:r>
            <a:r>
              <a:rPr lang="en-US" dirty="0"/>
              <a:t> </a:t>
            </a:r>
            <a:r>
              <a:rPr lang="en-US" dirty="0" err="1"/>
              <a:t>minirobotului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cancerului</a:t>
            </a:r>
            <a:r>
              <a:rPr lang="en-US" dirty="0"/>
              <a:t> </a:t>
            </a:r>
            <a:r>
              <a:rPr lang="en-US" dirty="0" err="1"/>
              <a:t>pulmonar</a:t>
            </a:r>
            <a:r>
              <a:rPr lang="en-US" dirty="0"/>
              <a:t>, </a:t>
            </a:r>
            <a:r>
              <a:rPr lang="en-US" dirty="0" err="1"/>
              <a:t>tipul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/>
              <a:t>cancer cu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</a:t>
            </a:r>
            <a:r>
              <a:rPr lang="en-US" dirty="0" err="1"/>
              <a:t>rată</a:t>
            </a:r>
            <a:r>
              <a:rPr lang="en-US" dirty="0"/>
              <a:t> de </a:t>
            </a:r>
            <a:r>
              <a:rPr lang="en-US" dirty="0" err="1"/>
              <a:t>mortalitate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. </a:t>
            </a:r>
            <a:r>
              <a:rPr lang="en-US" dirty="0" err="1"/>
              <a:t>Minirobotul</a:t>
            </a:r>
            <a:r>
              <a:rPr lang="en-US" dirty="0"/>
              <a:t> medical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exact la </a:t>
            </a:r>
            <a:r>
              <a:rPr lang="en-US" dirty="0" err="1"/>
              <a:t>tumoare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mulţi</a:t>
            </a:r>
            <a:r>
              <a:rPr lang="en-US" dirty="0"/>
              <a:t>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roboţi</a:t>
            </a:r>
            <a:r>
              <a:rPr lang="en-US" dirty="0"/>
              <a:t> </a:t>
            </a:r>
            <a:r>
              <a:rPr lang="en-US" dirty="0" err="1"/>
              <a:t>medicali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metastaze</a:t>
            </a:r>
            <a:r>
              <a:rPr lang="en-US" dirty="0"/>
              <a:t>. [5]</a:t>
            </a:r>
          </a:p>
        </p:txBody>
      </p:sp>
    </p:spTree>
    <p:extLst>
      <p:ext uri="{BB962C8B-B14F-4D97-AF65-F5344CB8AC3E}">
        <p14:creationId xmlns:p14="http://schemas.microsoft.com/office/powerpoint/2010/main" val="254544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MD" altLang="en-US" dirty="0"/>
              <a:t>Robototehnica chirurgicală</a:t>
            </a:r>
            <a:endParaRPr lang="en-US" alt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AESOP 3000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(</a:t>
            </a:r>
            <a:r>
              <a:rPr lang="ro-MD" altLang="en-US" dirty="0"/>
              <a:t>Sistem Endoscopic Automatizat pentru Poziționare Optimă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</a:t>
            </a:r>
            <a:r>
              <a:rPr lang="ro-MD" altLang="en-US" dirty="0"/>
              <a:t>zvoltat deplasarea cu calculator (prin aplicarea softurilor specializate)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Posi</a:t>
            </a:r>
            <a:r>
              <a:rPr lang="ro-MD" altLang="en-US" dirty="0"/>
              <a:t>ționarea endoscopului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ro-MD" altLang="en-US" dirty="0"/>
              <a:t>Manipulare pedaliată sau dirijare cu vocea pentru poționarea camerei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ro-MD" altLang="en-US" dirty="0"/>
              <a:t>Ține libere mâinile chirurgului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35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1" name="Picture 3" descr="http://zhangzaigao.nease.net/images/ROBOT-ACA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95275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Endoscop</a:t>
            </a:r>
            <a:r>
              <a:rPr lang="ro-MD" altLang="en-US" dirty="0"/>
              <a:t>ia</a:t>
            </a:r>
            <a:endParaRPr lang="en-US" altLang="en-US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altLang="en-US" dirty="0"/>
              <a:t>Introducerea unui scope</a:t>
            </a:r>
            <a:r>
              <a:rPr lang="en-US" altLang="en-US" dirty="0"/>
              <a:t> </a:t>
            </a:r>
            <a:r>
              <a:rPr lang="en-US" altLang="en-US" dirty="0" err="1"/>
              <a:t>flexib</a:t>
            </a:r>
            <a:r>
              <a:rPr lang="ro-MD" altLang="en-US" dirty="0"/>
              <a:t>i</a:t>
            </a:r>
            <a:r>
              <a:rPr lang="en-US" altLang="en-US" dirty="0"/>
              <a:t>l</a:t>
            </a:r>
            <a:r>
              <a:rPr lang="ro-MD" altLang="en-US" dirty="0"/>
              <a:t> sau</a:t>
            </a:r>
            <a:r>
              <a:rPr lang="en-US" altLang="en-US" dirty="0"/>
              <a:t> rigid </a:t>
            </a:r>
            <a:r>
              <a:rPr lang="ro-MD" altLang="en-US" dirty="0"/>
              <a:t> dotat cu sursă de lumină și</a:t>
            </a:r>
            <a:r>
              <a:rPr lang="en-US" altLang="en-US" dirty="0"/>
              <a:t> camera </a:t>
            </a:r>
            <a:r>
              <a:rPr lang="ro-MD" altLang="en-US" dirty="0"/>
              <a:t>video cu scopul de</a:t>
            </a:r>
            <a:r>
              <a:rPr lang="en-US" altLang="en-US" dirty="0"/>
              <a:t> </a:t>
            </a:r>
            <a:r>
              <a:rPr lang="en-US" altLang="en-US" dirty="0" err="1"/>
              <a:t>diagnos</a:t>
            </a:r>
            <a:r>
              <a:rPr lang="ro-MD" altLang="en-US" dirty="0"/>
              <a:t>tic sau</a:t>
            </a:r>
            <a:r>
              <a:rPr lang="en-US" altLang="en-US" dirty="0"/>
              <a:t> </a:t>
            </a:r>
            <a:r>
              <a:rPr lang="en-US" altLang="en-US" dirty="0" err="1"/>
              <a:t>tr</a:t>
            </a:r>
            <a:r>
              <a:rPr lang="ro-MD" altLang="en-US" dirty="0"/>
              <a:t>atament</a:t>
            </a:r>
            <a:r>
              <a:rPr lang="en-US" altLang="en-US" dirty="0"/>
              <a:t> pre, intra, </a:t>
            </a:r>
            <a:r>
              <a:rPr lang="ro-MD" altLang="en-US" dirty="0"/>
              <a:t>sau</a:t>
            </a:r>
            <a:r>
              <a:rPr lang="en-US" altLang="en-US" dirty="0"/>
              <a:t> post-</a:t>
            </a:r>
            <a:r>
              <a:rPr lang="en-US" altLang="en-US" dirty="0" err="1"/>
              <a:t>operat</a:t>
            </a:r>
            <a:r>
              <a:rPr lang="ro-MD" altLang="en-US" dirty="0"/>
              <a:t>oriu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11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MD" altLang="en-US" dirty="0"/>
              <a:t>Alte domenii de aplicații</a:t>
            </a:r>
            <a:endParaRPr lang="en-US" alt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 err="1"/>
              <a:t>Fetoscop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Hysteroscop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Esophagoscop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 err="1"/>
              <a:t>Gastroscop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Colonoscop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Bronchoscop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/>
              <a:t>Sigmoidoscop</a:t>
            </a:r>
            <a:r>
              <a:rPr lang="ro-MD" altLang="en-US" sz="2400" dirty="0"/>
              <a:t>ia </a:t>
            </a:r>
            <a:r>
              <a:rPr lang="ro-MD" altLang="en-US" sz="1600" dirty="0"/>
              <a:t>analiza rectului si colonului sigmoid, folosind un instrument numit sigmoidoscop</a:t>
            </a:r>
            <a:r>
              <a:rPr lang="ro-MD" altLang="en-US" sz="2800" dirty="0"/>
              <a:t>. 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1772" y="1676400"/>
            <a:ext cx="411742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Laparoscop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Tora</a:t>
            </a:r>
            <a:r>
              <a:rPr lang="ro-MD" altLang="en-US" sz="2400" dirty="0"/>
              <a:t>ce</a:t>
            </a:r>
            <a:r>
              <a:rPr lang="en-US" altLang="en-US" sz="2400" dirty="0" err="1"/>
              <a:t>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Arthroscop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Cystoscop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Choledochoscop</a:t>
            </a:r>
            <a:r>
              <a:rPr lang="ro-MD" altLang="en-US" sz="2400" dirty="0"/>
              <a:t>ia </a:t>
            </a:r>
            <a:r>
              <a:rPr lang="ro-MD" altLang="en-US" sz="2800" dirty="0"/>
              <a:t>(</a:t>
            </a:r>
            <a:r>
              <a:rPr lang="ro-MD" altLang="en-US" sz="1600" dirty="0"/>
              <a:t>litiazei cãii biliare principale</a:t>
            </a:r>
            <a:r>
              <a:rPr lang="ro-MD" altLang="en-US" sz="2800" dirty="0"/>
              <a:t>)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Mediastinoscop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  <a:r>
              <a:rPr lang="en-US" altLang="en-US" sz="2800" dirty="0"/>
              <a:t>(</a:t>
            </a:r>
            <a:r>
              <a:rPr lang="en-US" altLang="en-US" sz="1600" dirty="0" err="1"/>
              <a:t>explorarea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mediastinului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mijlociu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superior cu </a:t>
            </a:r>
            <a:r>
              <a:rPr lang="en-US" altLang="en-US" sz="1600" dirty="0" err="1"/>
              <a:t>scop</a:t>
            </a:r>
            <a:r>
              <a:rPr lang="en-US" altLang="en-US" sz="1600" dirty="0"/>
              <a:t> diagnostic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terapeutic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Mediastinul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reprezinta</a:t>
            </a:r>
            <a:r>
              <a:rPr lang="en-US" altLang="en-US" sz="1600" dirty="0"/>
              <a:t> spatial </a:t>
            </a:r>
            <a:r>
              <a:rPr lang="en-US" altLang="en-US" sz="1600" dirty="0" err="1"/>
              <a:t>dintre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cei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plamani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situat</a:t>
            </a:r>
            <a:r>
              <a:rPr lang="en-US" altLang="en-US" sz="1600" dirty="0"/>
              <a:t> in </a:t>
            </a:r>
            <a:r>
              <a:rPr lang="en-US" altLang="en-US" sz="1600" dirty="0" err="1"/>
              <a:t>spatele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sternului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in fata </a:t>
            </a:r>
            <a:r>
              <a:rPr lang="en-US" altLang="en-US" sz="1600" dirty="0" err="1"/>
              <a:t>coloanei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vertebrale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continand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ganglioni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limfatici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inima</a:t>
            </a:r>
            <a:r>
              <a:rPr lang="en-US" altLang="en-US" sz="1600" dirty="0"/>
              <a:t>, vase de </a:t>
            </a:r>
            <a:r>
              <a:rPr lang="en-US" altLang="en-US" sz="1600" dirty="0" err="1"/>
              <a:t>sange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traheea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esofagul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timusul</a:t>
            </a:r>
            <a:r>
              <a:rPr lang="en-US" altLang="en-US" sz="1600" dirty="0"/>
              <a:t>.)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Ureteroscop</a:t>
            </a:r>
            <a:r>
              <a:rPr lang="ro-MD" altLang="en-US" sz="2400" dirty="0"/>
              <a:t>ia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49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Tele</a:t>
            </a:r>
            <a:r>
              <a:rPr lang="ro-MD" altLang="en-US" sz="4800" dirty="0"/>
              <a:t>chirurgia</a:t>
            </a:r>
            <a:endParaRPr lang="en-US" altLang="en-US" sz="48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 dirty="0"/>
          </a:p>
          <a:p>
            <a:pPr lvl="1"/>
            <a:r>
              <a:rPr lang="ro-MD" altLang="en-US" sz="2400" dirty="0"/>
              <a:t>Avantaje: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procedur</a:t>
            </a:r>
            <a:r>
              <a:rPr lang="ro-MD" altLang="en-US" sz="2400" dirty="0"/>
              <a:t>i</a:t>
            </a:r>
            <a:r>
              <a:rPr lang="en-US" altLang="en-US" sz="2400" dirty="0"/>
              <a:t> in </a:t>
            </a:r>
            <a:r>
              <a:rPr lang="ro-MD" altLang="en-US" sz="2400" dirty="0"/>
              <a:t>timp </a:t>
            </a:r>
            <a:r>
              <a:rPr lang="en-US" altLang="en-US" sz="2400" dirty="0"/>
              <a:t>real </a:t>
            </a:r>
            <a:r>
              <a:rPr lang="ro-MD" altLang="en-US" sz="2400" dirty="0"/>
              <a:t>și la distanță</a:t>
            </a:r>
            <a:endParaRPr lang="en-US" altLang="en-US" sz="2400" dirty="0"/>
          </a:p>
          <a:p>
            <a:pPr lvl="1"/>
            <a:r>
              <a:rPr lang="ro-MD" altLang="en-US" sz="2400" dirty="0"/>
              <a:t>                control robototehnic</a:t>
            </a:r>
            <a:endParaRPr lang="en-US" altLang="en-US" sz="2400" dirty="0"/>
          </a:p>
          <a:p>
            <a:pPr lvl="1"/>
            <a:r>
              <a:rPr lang="ro-MD" altLang="en-US" sz="2400" dirty="0"/>
              <a:t>Neajunsuri</a:t>
            </a:r>
            <a:r>
              <a:rPr lang="en-US" altLang="en-US" sz="2400" dirty="0"/>
              <a:t>: time delay between surgeon and robotic response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078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Nano-</a:t>
            </a:r>
            <a:r>
              <a:rPr lang="en-US" dirty="0" err="1"/>
              <a:t>fântânâ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Sonda</a:t>
            </a:r>
            <a:r>
              <a:rPr lang="en-US" dirty="0"/>
              <a:t> Nano-</a:t>
            </a:r>
            <a:r>
              <a:rPr lang="en-US" dirty="0" err="1"/>
              <a:t>fântână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injecta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subţiri</a:t>
            </a:r>
            <a:r>
              <a:rPr lang="en-US" dirty="0"/>
              <a:t> de </a:t>
            </a:r>
            <a:r>
              <a:rPr lang="en-US" dirty="0" err="1"/>
              <a:t>diamant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. </a:t>
            </a:r>
            <a:r>
              <a:rPr lang="en-US" dirty="0" err="1"/>
              <a:t>Noua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studierii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terapii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tumorilor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ro-MD" dirty="0"/>
              <a:t> </a:t>
            </a:r>
            <a:r>
              <a:rPr lang="en-US" dirty="0" err="1"/>
              <a:t>analizării</a:t>
            </a:r>
            <a:r>
              <a:rPr lang="en-US" dirty="0"/>
              <a:t>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terapii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celule</a:t>
            </a:r>
            <a:endParaRPr lang="en-US" dirty="0"/>
          </a:p>
          <a:p>
            <a:r>
              <a:rPr lang="en-US" dirty="0"/>
              <a:t>Nano-</a:t>
            </a:r>
            <a:r>
              <a:rPr lang="en-US" dirty="0" err="1"/>
              <a:t>fântâna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de </a:t>
            </a:r>
            <a:r>
              <a:rPr lang="en-US" dirty="0" err="1"/>
              <a:t>matrici</a:t>
            </a:r>
            <a:r>
              <a:rPr lang="en-US" dirty="0"/>
              <a:t> din </a:t>
            </a:r>
            <a:r>
              <a:rPr lang="en-US" dirty="0" err="1"/>
              <a:t>nano</a:t>
            </a:r>
            <a:r>
              <a:rPr lang="en-US" dirty="0"/>
              <a:t>-diamante </a:t>
            </a:r>
            <a:r>
              <a:rPr lang="en-US" dirty="0" err="1"/>
              <a:t>acoperite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direct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.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matrici</a:t>
            </a:r>
            <a:r>
              <a:rPr lang="en-US" dirty="0"/>
              <a:t> de </a:t>
            </a:r>
            <a:r>
              <a:rPr lang="en-US" dirty="0" err="1"/>
              <a:t>puncte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punctele</a:t>
            </a:r>
            <a:r>
              <a:rPr lang="en-US" dirty="0"/>
              <a:t>, </a:t>
            </a:r>
            <a:r>
              <a:rPr lang="en-US" dirty="0" err="1"/>
              <a:t>reprezentate</a:t>
            </a:r>
            <a:r>
              <a:rPr lang="en-US" dirty="0"/>
              <a:t> de diamante,</a:t>
            </a:r>
            <a:r>
              <a:rPr lang="ro-MD" dirty="0"/>
              <a:t> </a:t>
            </a:r>
            <a:r>
              <a:rPr lang="en-US" dirty="0"/>
              <a:t>pot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100 </a:t>
            </a:r>
            <a:r>
              <a:rPr lang="en-US" dirty="0" err="1"/>
              <a:t>nanometri</a:t>
            </a:r>
            <a:r>
              <a:rPr lang="en-US" dirty="0"/>
              <a:t>, </a:t>
            </a:r>
            <a:r>
              <a:rPr lang="en-US" dirty="0" err="1"/>
              <a:t>demonstrează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se pot </a:t>
            </a:r>
            <a:r>
              <a:rPr lang="en-US" dirty="0" err="1"/>
              <a:t>fabrica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substantelor</a:t>
            </a:r>
            <a:r>
              <a:rPr lang="ro-MD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cercetări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aduce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schimbari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ro-MD" dirty="0"/>
              <a:t> </a:t>
            </a:r>
            <a:r>
              <a:rPr lang="en-US" dirty="0" err="1"/>
              <a:t>bionanotehnologiilor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schemele</a:t>
            </a:r>
            <a:r>
              <a:rPr lang="en-US" dirty="0"/>
              <a:t> de transport a </a:t>
            </a:r>
            <a:r>
              <a:rPr lang="en-US" dirty="0" err="1"/>
              <a:t>substanţelor</a:t>
            </a:r>
            <a:r>
              <a:rPr lang="ro-MD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bionanotehnologii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dozajului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înalta</a:t>
            </a:r>
            <a:r>
              <a:rPr lang="en-US" dirty="0"/>
              <a:t> </a:t>
            </a:r>
            <a:r>
              <a:rPr lang="en-US" dirty="0" err="1"/>
              <a:t>rezolutie</a:t>
            </a:r>
            <a:r>
              <a:rPr lang="en-US" dirty="0"/>
              <a:t> </a:t>
            </a:r>
            <a:r>
              <a:rPr lang="en-US" dirty="0" err="1"/>
              <a:t>spaţială</a:t>
            </a:r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biologii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medicii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obligaţi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studieze</a:t>
            </a:r>
            <a:r>
              <a:rPr lang="en-US" dirty="0"/>
              <a:t>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ro-MD" dirty="0"/>
              <a:t> </a:t>
            </a:r>
            <a:r>
              <a:rPr lang="en-US" dirty="0" err="1"/>
              <a:t>întregii</a:t>
            </a:r>
            <a:r>
              <a:rPr lang="en-US" dirty="0"/>
              <a:t> </a:t>
            </a:r>
            <a:r>
              <a:rPr lang="en-US" dirty="0" err="1"/>
              <a:t>populaţii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 ca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. </a:t>
            </a:r>
            <a:r>
              <a:rPr lang="en-US" dirty="0" err="1"/>
              <a:t>Utilizand</a:t>
            </a:r>
            <a:r>
              <a:rPr lang="ro-MD" dirty="0"/>
              <a:t> </a:t>
            </a:r>
            <a:r>
              <a:rPr lang="en-US" dirty="0" err="1"/>
              <a:t>nano-fântâna</a:t>
            </a:r>
            <a:r>
              <a:rPr lang="en-US" dirty="0"/>
              <a:t>, se pot </a:t>
            </a:r>
            <a:r>
              <a:rPr lang="en-US" dirty="0" err="1"/>
              <a:t>injecta</a:t>
            </a:r>
            <a:r>
              <a:rPr lang="en-US" dirty="0"/>
              <a:t> doze de medicament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singure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nanodiamantelor</a:t>
            </a:r>
            <a:r>
              <a:rPr lang="en-US" dirty="0"/>
              <a:t>.</a:t>
            </a:r>
          </a:p>
          <a:p>
            <a:r>
              <a:rPr lang="en-US" dirty="0" err="1"/>
              <a:t>Astfel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la </a:t>
            </a:r>
            <a:r>
              <a:rPr lang="en-US" dirty="0" err="1"/>
              <a:t>tratament</a:t>
            </a:r>
            <a:r>
              <a:rPr lang="en-US" dirty="0"/>
              <a:t>, </a:t>
            </a:r>
            <a:r>
              <a:rPr lang="en-US" dirty="0" err="1"/>
              <a:t>comparativ</a:t>
            </a:r>
            <a:r>
              <a:rPr lang="en-US" dirty="0"/>
              <a:t> cu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vecine</a:t>
            </a:r>
            <a:r>
              <a:rPr lang="en-US" dirty="0"/>
              <a:t> </a:t>
            </a:r>
            <a:r>
              <a:rPr lang="en-US" dirty="0" err="1"/>
              <a:t>netratate</a:t>
            </a:r>
            <a:r>
              <a:rPr lang="en-US" dirty="0"/>
              <a:t>.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ro-MD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nouă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, cu </a:t>
            </a:r>
            <a:r>
              <a:rPr lang="en-US" dirty="0" err="1"/>
              <a:t>eficacitate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spectru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 de </a:t>
            </a:r>
            <a:r>
              <a:rPr lang="en-US" dirty="0" err="1"/>
              <a:t>mecanisme</a:t>
            </a:r>
            <a:r>
              <a:rPr lang="ro-MD" dirty="0"/>
              <a:t> </a:t>
            </a:r>
            <a:r>
              <a:rPr lang="en-US" dirty="0"/>
              <a:t>interne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.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acelasi</a:t>
            </a:r>
            <a:r>
              <a:rPr lang="en-US" dirty="0"/>
              <a:t> model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construit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ro-MD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chemioterapie</a:t>
            </a:r>
            <a:r>
              <a:rPr lang="en-US" dirty="0"/>
              <a:t> direct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întregul</a:t>
            </a:r>
            <a:r>
              <a:rPr lang="en-US" dirty="0"/>
              <a:t> organism </a:t>
            </a:r>
            <a:r>
              <a:rPr lang="en-US" dirty="0" err="1"/>
              <a:t>si</a:t>
            </a:r>
            <a:r>
              <a:rPr lang="ro-MD" dirty="0"/>
              <a:t>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de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gradul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substante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cateva</a:t>
            </a:r>
            <a:r>
              <a:rPr lang="en-US" dirty="0"/>
              <a:t> </a:t>
            </a:r>
            <a:r>
              <a:rPr lang="en-US" dirty="0" err="1"/>
              <a:t>luni</a:t>
            </a:r>
            <a:r>
              <a:rPr lang="en-US" dirty="0"/>
              <a:t>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necesitatea</a:t>
            </a:r>
            <a:r>
              <a:rPr lang="en-US" dirty="0"/>
              <a:t> </a:t>
            </a:r>
            <a:r>
              <a:rPr lang="en-US" dirty="0" err="1"/>
              <a:t>deselor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</a:t>
            </a:r>
            <a:r>
              <a:rPr lang="en-US" dirty="0" err="1"/>
              <a:t>chemioterapeutice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extirparea</a:t>
            </a:r>
            <a:r>
              <a:rPr lang="en-US" dirty="0"/>
              <a:t> </a:t>
            </a:r>
            <a:r>
              <a:rPr lang="en-US" dirty="0" err="1"/>
              <a:t>tumorilor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072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200" b="1" dirty="0">
                <a:solidFill>
                  <a:srgbClr val="FFFF00"/>
                </a:solidFill>
              </a:rPr>
              <a:t>Ce este </a:t>
            </a:r>
            <a:r>
              <a:rPr lang="ro-MD" sz="3200" b="1" dirty="0" smtClean="0">
                <a:solidFill>
                  <a:srgbClr val="FFFF00"/>
                </a:solidFill>
              </a:rPr>
              <a:t>IBM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o-MD" sz="2800" b="1" dirty="0">
                <a:solidFill>
                  <a:srgbClr val="FFFF00"/>
                </a:solidFill>
              </a:rPr>
              <a:t>Institutul Național al Sănătății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ro-MD" sz="2800" b="1" dirty="0">
                <a:solidFill>
                  <a:srgbClr val="FFFF00"/>
                </a:solidFill>
              </a:rPr>
              <a:t>U.S. </a:t>
            </a:r>
            <a:r>
              <a:rPr lang="en-US" sz="2800" b="1" dirty="0">
                <a:solidFill>
                  <a:srgbClr val="FFFF00"/>
                </a:solidFill>
              </a:rPr>
              <a:t>NIH)</a:t>
            </a:r>
            <a:r>
              <a:rPr lang="ro-MD" sz="2800" b="1" dirty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o-MD" sz="2800" b="1" dirty="0">
                <a:solidFill>
                  <a:srgbClr val="FFFF00"/>
                </a:solidFill>
              </a:rPr>
              <a:t>Aplicarea conceptelor și metodelor ingineriei, biologiei, medicinei, fiziologiei, fizicii, științei materialelor, chimiei, matematicii și </a:t>
            </a:r>
            <a:r>
              <a:rPr lang="en-US" sz="2800" b="1" dirty="0">
                <a:solidFill>
                  <a:srgbClr val="FFFF00"/>
                </a:solidFill>
              </a:rPr>
              <a:t>computer sciences </a:t>
            </a:r>
            <a:r>
              <a:rPr lang="ro-MD" sz="2800" b="1" dirty="0">
                <a:solidFill>
                  <a:srgbClr val="FFFF00"/>
                </a:solidFill>
              </a:rPr>
              <a:t>cu scopul dezvoltării metodelor și tehnicilor pentru soluționarea problemelor de sănătate a oamenilor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BIOSENZORI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b="1" dirty="0"/>
              <a:t>Senzori biologici , chimici şi genetici, biochip-uri. </a:t>
            </a:r>
            <a:endParaRPr lang="ro-MD" b="1" dirty="0"/>
          </a:p>
          <a:p>
            <a:pPr algn="just"/>
            <a:r>
              <a:rPr lang="en-US" b="1" dirty="0"/>
              <a:t>S-au </a:t>
            </a:r>
            <a:r>
              <a:rPr lang="en-US" b="1" dirty="0" err="1"/>
              <a:t>dezvolat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se </a:t>
            </a:r>
            <a:r>
              <a:rPr lang="en-US" b="1" dirty="0" err="1"/>
              <a:t>dezvoltă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tipuri</a:t>
            </a:r>
            <a:r>
              <a:rPr lang="en-US" b="1" dirty="0"/>
              <a:t> de biochip-</a:t>
            </a:r>
            <a:r>
              <a:rPr lang="en-US" b="1" dirty="0" err="1"/>
              <a:t>uri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cercetarea</a:t>
            </a:r>
            <a:r>
              <a:rPr lang="en-US" b="1" dirty="0"/>
              <a:t> </a:t>
            </a:r>
            <a:r>
              <a:rPr lang="en-US" b="1" dirty="0" err="1"/>
              <a:t>genetică</a:t>
            </a:r>
            <a:r>
              <a:rPr lang="en-US" b="1" dirty="0"/>
              <a:t>, </a:t>
            </a:r>
            <a:r>
              <a:rPr lang="en-US" b="1" dirty="0" err="1"/>
              <a:t>diagnoza</a:t>
            </a:r>
            <a:r>
              <a:rPr lang="en-US" b="1" dirty="0"/>
              <a:t> </a:t>
            </a:r>
            <a:r>
              <a:rPr lang="en-US" b="1" dirty="0" err="1"/>
              <a:t>medicală</a:t>
            </a:r>
            <a:r>
              <a:rPr lang="ro-MD" b="1" dirty="0"/>
              <a:t> </a:t>
            </a:r>
            <a:r>
              <a:rPr lang="en-US" b="1" dirty="0" err="1"/>
              <a:t>identificarea</a:t>
            </a:r>
            <a:r>
              <a:rPr lang="en-US" b="1" dirty="0"/>
              <a:t> </a:t>
            </a:r>
            <a:r>
              <a:rPr lang="en-US" b="1" dirty="0" err="1"/>
              <a:t>microbilor</a:t>
            </a:r>
            <a:r>
              <a:rPr lang="en-US" b="1" dirty="0"/>
              <a:t>, </a:t>
            </a:r>
            <a:r>
              <a:rPr lang="en-US" b="1" dirty="0" err="1"/>
              <a:t>tratamentul</a:t>
            </a:r>
            <a:r>
              <a:rPr lang="en-US" b="1" dirty="0"/>
              <a:t> </a:t>
            </a:r>
            <a:r>
              <a:rPr lang="en-US" b="1" dirty="0" err="1"/>
              <a:t>bolilor</a:t>
            </a:r>
            <a:r>
              <a:rPr lang="en-US" b="1" dirty="0"/>
              <a:t>, cum </a:t>
            </a:r>
            <a:r>
              <a:rPr lang="en-US" b="1" dirty="0" err="1"/>
              <a:t>sunt</a:t>
            </a:r>
            <a:r>
              <a:rPr lang="en-US" b="1" dirty="0"/>
              <a:t>:</a:t>
            </a:r>
          </a:p>
          <a:p>
            <a:pPr algn="just"/>
            <a:r>
              <a:rPr lang="en-US" b="1" dirty="0"/>
              <a:t> </a:t>
            </a:r>
            <a:r>
              <a:rPr lang="en-US" b="1" dirty="0" err="1"/>
              <a:t>Structuri</a:t>
            </a:r>
            <a:r>
              <a:rPr lang="en-US" b="1" dirty="0"/>
              <a:t> de test </a:t>
            </a:r>
            <a:r>
              <a:rPr lang="en-US" b="1" dirty="0" err="1"/>
              <a:t>multifuncţionale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Si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aplicaţii</a:t>
            </a:r>
            <a:r>
              <a:rPr lang="en-US" b="1" dirty="0"/>
              <a:t> </a:t>
            </a:r>
            <a:r>
              <a:rPr lang="en-US" b="1" dirty="0" err="1"/>
              <a:t>biomedicale</a:t>
            </a:r>
            <a:r>
              <a:rPr lang="en-US" b="1" dirty="0"/>
              <a:t>:</a:t>
            </a:r>
          </a:p>
          <a:p>
            <a:pPr algn="just"/>
            <a:r>
              <a:rPr lang="en-US" b="1" dirty="0"/>
              <a:t> Chip </a:t>
            </a:r>
            <a:r>
              <a:rPr lang="en-US" b="1" dirty="0" err="1"/>
              <a:t>multifluidic</a:t>
            </a:r>
            <a:r>
              <a:rPr lang="en-US" b="1" dirty="0"/>
              <a:t>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en-US" b="1" dirty="0" err="1"/>
              <a:t>detecţia</a:t>
            </a:r>
            <a:r>
              <a:rPr lang="en-US" b="1" dirty="0"/>
              <a:t> AND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electroforeză</a:t>
            </a:r>
            <a:r>
              <a:rPr lang="en-US" b="1" dirty="0"/>
              <a:t> </a:t>
            </a:r>
            <a:r>
              <a:rPr lang="en-US" b="1" dirty="0" err="1"/>
              <a:t>capilară</a:t>
            </a:r>
            <a:endParaRPr lang="ro-MD" b="1" dirty="0"/>
          </a:p>
          <a:p>
            <a:pPr algn="just"/>
            <a:r>
              <a:rPr lang="en-US" b="1" dirty="0"/>
              <a:t> Chip </a:t>
            </a:r>
            <a:r>
              <a:rPr lang="en-US" b="1" dirty="0" err="1"/>
              <a:t>multifluidic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detecţia</a:t>
            </a:r>
            <a:r>
              <a:rPr lang="en-US" b="1" dirty="0"/>
              <a:t> electro-</a:t>
            </a:r>
            <a:r>
              <a:rPr lang="en-US" b="1" dirty="0" err="1"/>
              <a:t>optică</a:t>
            </a:r>
            <a:r>
              <a:rPr lang="en-US" b="1" dirty="0"/>
              <a:t> a </a:t>
            </a:r>
            <a:r>
              <a:rPr lang="en-US" b="1" dirty="0" err="1"/>
              <a:t>răspunsului</a:t>
            </a:r>
            <a:r>
              <a:rPr lang="en-US" b="1" dirty="0"/>
              <a:t> </a:t>
            </a:r>
            <a:r>
              <a:rPr lang="en-US" b="1" dirty="0" err="1"/>
              <a:t>materialului</a:t>
            </a:r>
            <a:r>
              <a:rPr lang="en-US" b="1" dirty="0"/>
              <a:t> biologic</a:t>
            </a:r>
          </a:p>
          <a:p>
            <a:pPr algn="just"/>
            <a:r>
              <a:rPr lang="en-US" b="1" dirty="0"/>
              <a:t> Biochip-</a:t>
            </a:r>
            <a:r>
              <a:rPr lang="en-US" b="1" dirty="0" err="1"/>
              <a:t>uri</a:t>
            </a:r>
            <a:r>
              <a:rPr lang="en-US" b="1" dirty="0"/>
              <a:t> de tip microarray (micro-</a:t>
            </a:r>
            <a:r>
              <a:rPr lang="en-US" b="1" dirty="0" err="1"/>
              <a:t>matrici</a:t>
            </a:r>
            <a:r>
              <a:rPr lang="en-US" b="1" dirty="0"/>
              <a:t>)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en-US" b="1" dirty="0" err="1"/>
              <a:t>diagnosticarea</a:t>
            </a:r>
            <a:r>
              <a:rPr lang="en-US" b="1" dirty="0"/>
              <a:t> </a:t>
            </a:r>
            <a:r>
              <a:rPr lang="en-US" b="1" dirty="0" err="1"/>
              <a:t>alergiilor</a:t>
            </a:r>
            <a:endParaRPr lang="en-US" b="1" dirty="0"/>
          </a:p>
          <a:p>
            <a:pPr algn="just"/>
            <a:r>
              <a:rPr lang="en-US" b="1" dirty="0"/>
              <a:t> </a:t>
            </a:r>
            <a:r>
              <a:rPr lang="en-US" b="1" dirty="0" err="1"/>
              <a:t>Microparticule</a:t>
            </a:r>
            <a:r>
              <a:rPr lang="en-US" b="1" dirty="0"/>
              <a:t> </a:t>
            </a:r>
            <a:r>
              <a:rPr lang="en-US" b="1" dirty="0" err="1"/>
              <a:t>supermagnetice</a:t>
            </a:r>
            <a:r>
              <a:rPr lang="en-US" b="1" dirty="0"/>
              <a:t> de </a:t>
            </a:r>
            <a:r>
              <a:rPr lang="en-US" b="1" dirty="0" err="1"/>
              <a:t>siliciu</a:t>
            </a:r>
            <a:r>
              <a:rPr lang="en-US" b="1" dirty="0"/>
              <a:t> </a:t>
            </a:r>
            <a:r>
              <a:rPr lang="en-US" b="1" dirty="0" err="1"/>
              <a:t>nanostructurat</a:t>
            </a:r>
            <a:r>
              <a:rPr lang="en-US" b="1" dirty="0"/>
              <a:t> </a:t>
            </a:r>
            <a:r>
              <a:rPr lang="en-US" b="1" dirty="0" err="1"/>
              <a:t>purtatoare</a:t>
            </a:r>
            <a:r>
              <a:rPr lang="en-US" b="1" dirty="0"/>
              <a:t> de </a:t>
            </a:r>
            <a:r>
              <a:rPr lang="en-US" b="1" dirty="0" err="1"/>
              <a:t>oxizi</a:t>
            </a:r>
            <a:r>
              <a:rPr lang="en-US" b="1" dirty="0"/>
              <a:t> de </a:t>
            </a:r>
            <a:r>
              <a:rPr lang="en-US" b="1" dirty="0" err="1"/>
              <a:t>fier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vectorizarea</a:t>
            </a:r>
            <a:r>
              <a:rPr lang="ro-MD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cedarea</a:t>
            </a:r>
            <a:r>
              <a:rPr lang="en-US" b="1" dirty="0"/>
              <a:t> </a:t>
            </a:r>
            <a:r>
              <a:rPr lang="en-US" b="1" dirty="0" err="1"/>
              <a:t>monitorizată</a:t>
            </a:r>
            <a:r>
              <a:rPr lang="en-US" b="1" dirty="0"/>
              <a:t> a </a:t>
            </a:r>
            <a:r>
              <a:rPr lang="en-US" b="1" dirty="0" err="1"/>
              <a:t>substanţelor</a:t>
            </a:r>
            <a:r>
              <a:rPr lang="en-US" b="1" dirty="0"/>
              <a:t> active biologic, de </a:t>
            </a:r>
            <a:r>
              <a:rPr lang="en-US" b="1" dirty="0" err="1"/>
              <a:t>interes</a:t>
            </a:r>
            <a:r>
              <a:rPr lang="en-US" b="1" dirty="0"/>
              <a:t> </a:t>
            </a:r>
            <a:r>
              <a:rPr lang="en-US" b="1" dirty="0" err="1"/>
              <a:t>terapeutic</a:t>
            </a:r>
            <a:r>
              <a:rPr lang="en-US" b="1" dirty="0"/>
              <a:t>, </a:t>
            </a:r>
            <a:r>
              <a:rPr lang="en-US" b="1" dirty="0" err="1"/>
              <a:t>nanocompozite</a:t>
            </a:r>
            <a:r>
              <a:rPr lang="en-US" b="1" dirty="0"/>
              <a:t>- </a:t>
            </a:r>
            <a:r>
              <a:rPr lang="en-US" b="1" dirty="0" err="1"/>
              <a:t>siliciu</a:t>
            </a:r>
            <a:r>
              <a:rPr lang="ro-MD" b="1" dirty="0"/>
              <a:t> </a:t>
            </a:r>
            <a:r>
              <a:rPr lang="en-US" b="1" dirty="0" err="1"/>
              <a:t>poros</a:t>
            </a:r>
            <a:r>
              <a:rPr lang="en-US" b="1" dirty="0"/>
              <a:t>, </a:t>
            </a:r>
            <a:r>
              <a:rPr lang="en-US" b="1" dirty="0" err="1"/>
              <a:t>biodegradabil</a:t>
            </a:r>
            <a:r>
              <a:rPr lang="en-US" b="1" dirty="0"/>
              <a:t> p</a:t>
            </a:r>
            <a:r>
              <a:rPr lang="ro-MD" b="1" dirty="0"/>
              <a:t>entru</a:t>
            </a:r>
            <a:r>
              <a:rPr lang="en-US" b="1" dirty="0"/>
              <a:t> </a:t>
            </a:r>
            <a:r>
              <a:rPr lang="en-US" b="1" dirty="0" err="1"/>
              <a:t>aplicaţiile</a:t>
            </a:r>
            <a:r>
              <a:rPr lang="en-US" b="1" dirty="0"/>
              <a:t> </a:t>
            </a:r>
            <a:r>
              <a:rPr lang="en-US" b="1" dirty="0" err="1"/>
              <a:t>biomedicale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565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Comercializarea biochip-urilor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va avea impact în: </a:t>
            </a:r>
            <a:endParaRPr lang="ro-MD" dirty="0"/>
          </a:p>
          <a:p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farmaceutică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medical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genelor</a:t>
            </a:r>
            <a:r>
              <a:rPr lang="en-US" dirty="0"/>
              <a:t> </a:t>
            </a:r>
            <a:r>
              <a:rPr lang="en-US" dirty="0" err="1"/>
              <a:t>ţintă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testarea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(scheme de </a:t>
            </a:r>
            <a:r>
              <a:rPr lang="en-US" dirty="0" err="1"/>
              <a:t>medicaţie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genetic precum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a </a:t>
            </a:r>
            <a:r>
              <a:rPr lang="en-US" dirty="0" err="1"/>
              <a:t>noilor</a:t>
            </a:r>
            <a:r>
              <a:rPr lang="en-US" dirty="0"/>
              <a:t> scheme de </a:t>
            </a:r>
            <a:r>
              <a:rPr lang="en-US" dirty="0" err="1"/>
              <a:t>tratament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–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mutaţiilor</a:t>
            </a:r>
            <a:r>
              <a:rPr lang="en-US" dirty="0"/>
              <a:t> </a:t>
            </a:r>
            <a:r>
              <a:rPr lang="en-US" dirty="0" err="1"/>
              <a:t>genetice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conduce la cancer ,</a:t>
            </a:r>
            <a:r>
              <a:rPr lang="ro-MD" dirty="0"/>
              <a:t> </a:t>
            </a:r>
            <a:r>
              <a:rPr lang="en-US" dirty="0" err="1"/>
              <a:t>scleroza</a:t>
            </a:r>
            <a:r>
              <a:rPr lang="en-US" dirty="0"/>
              <a:t> </a:t>
            </a:r>
            <a:r>
              <a:rPr lang="en-US" dirty="0" err="1"/>
              <a:t>multiplă</a:t>
            </a:r>
            <a:r>
              <a:rPr lang="en-US" dirty="0"/>
              <a:t>, Alzheimer</a:t>
            </a:r>
          </a:p>
          <a:p>
            <a:r>
              <a:rPr lang="en-US" dirty="0"/>
              <a:t>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– </a:t>
            </a:r>
            <a:r>
              <a:rPr lang="en-US" dirty="0" err="1"/>
              <a:t>utilizand</a:t>
            </a:r>
            <a:r>
              <a:rPr lang="en-US" dirty="0"/>
              <a:t> </a:t>
            </a:r>
            <a:r>
              <a:rPr lang="en-US" dirty="0" err="1"/>
              <a:t>biochipurile</a:t>
            </a:r>
            <a:r>
              <a:rPr lang="en-US" dirty="0"/>
              <a:t> ca </a:t>
            </a:r>
            <a:r>
              <a:rPr lang="en-US" dirty="0" err="1"/>
              <a:t>detectoare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specializare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specificitate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idetificarea</a:t>
            </a:r>
            <a:r>
              <a:rPr lang="en-US" dirty="0"/>
              <a:t> </a:t>
            </a:r>
            <a:r>
              <a:rPr lang="en-US" dirty="0" err="1"/>
              <a:t>poluărilor</a:t>
            </a:r>
            <a:r>
              <a:rPr lang="en-US" dirty="0"/>
              <a:t> </a:t>
            </a:r>
            <a:r>
              <a:rPr lang="en-US" dirty="0" err="1"/>
              <a:t>microbiale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, </a:t>
            </a:r>
            <a:r>
              <a:rPr lang="en-US" dirty="0" err="1"/>
              <a:t>contribuind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la </a:t>
            </a:r>
            <a:r>
              <a:rPr lang="en-US" dirty="0" err="1"/>
              <a:t>identificarea</a:t>
            </a:r>
            <a:r>
              <a:rPr lang="en-US" dirty="0"/>
              <a:t> de </a:t>
            </a:r>
            <a:r>
              <a:rPr lang="en-US" dirty="0" err="1"/>
              <a:t>enzime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ro-MD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detoxifierea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degerarea</a:t>
            </a:r>
            <a:r>
              <a:rPr lang="en-US" dirty="0"/>
              <a:t> </a:t>
            </a:r>
            <a:r>
              <a:rPr lang="en-US" dirty="0" err="1"/>
              <a:t>poluanţilor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Agricultură</a:t>
            </a:r>
            <a:r>
              <a:rPr lang="en-US" dirty="0"/>
              <a:t> –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riguroasă</a:t>
            </a:r>
            <a:r>
              <a:rPr lang="en-US" dirty="0"/>
              <a:t> a </a:t>
            </a:r>
            <a:r>
              <a:rPr lang="en-US" dirty="0" err="1"/>
              <a:t>bolilor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plantele</a:t>
            </a:r>
            <a:r>
              <a:rPr lang="en-US" dirty="0"/>
              <a:t> </a:t>
            </a:r>
            <a:r>
              <a:rPr lang="en-US" dirty="0" err="1"/>
              <a:t>agricole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24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Biosenzori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sangelui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biosenzori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permit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pH-</a:t>
            </a:r>
            <a:r>
              <a:rPr lang="en-US" dirty="0" err="1"/>
              <a:t>ului</a:t>
            </a:r>
            <a:r>
              <a:rPr lang="en-US" dirty="0"/>
              <a:t>, </a:t>
            </a:r>
            <a:r>
              <a:rPr lang="en-US" dirty="0" err="1"/>
              <a:t>oxigenului</a:t>
            </a:r>
            <a:r>
              <a:rPr lang="en-US" dirty="0"/>
              <a:t>, </a:t>
            </a:r>
            <a:r>
              <a:rPr lang="en-US" dirty="0" err="1"/>
              <a:t>glucozei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</a:t>
            </a:r>
            <a:r>
              <a:rPr lang="ro-MD" dirty="0"/>
              <a:t> </a:t>
            </a:r>
            <a:r>
              <a:rPr lang="en-US" dirty="0" err="1"/>
              <a:t>enzimele</a:t>
            </a:r>
            <a:r>
              <a:rPr lang="en-US" dirty="0"/>
              <a:t> </a:t>
            </a:r>
            <a:r>
              <a:rPr lang="en-US" dirty="0" err="1"/>
              <a:t>precursoare</a:t>
            </a:r>
            <a:r>
              <a:rPr lang="en-US" dirty="0"/>
              <a:t> </a:t>
            </a:r>
            <a:r>
              <a:rPr lang="en-US" dirty="0" err="1"/>
              <a:t>atacurilor</a:t>
            </a:r>
            <a:r>
              <a:rPr lang="en-US" dirty="0"/>
              <a:t> de </a:t>
            </a:r>
            <a:r>
              <a:rPr lang="en-US" dirty="0" err="1"/>
              <a:t>inimă</a:t>
            </a:r>
            <a:r>
              <a:rPr lang="en-US" dirty="0"/>
              <a:t>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leziuni</a:t>
            </a:r>
            <a:r>
              <a:rPr lang="en-US" dirty="0"/>
              <a:t>. </a:t>
            </a:r>
            <a:r>
              <a:rPr lang="en-US" dirty="0" err="1"/>
              <a:t>Aceşti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clasă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ro-MD" dirty="0"/>
              <a:t> </a:t>
            </a:r>
            <a:r>
              <a:rPr lang="en-US" dirty="0"/>
              <a:t>molecule care </a:t>
            </a:r>
            <a:r>
              <a:rPr lang="en-US" dirty="0" err="1"/>
              <a:t>îşi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proprietăţile</a:t>
            </a:r>
            <a:r>
              <a:rPr lang="en-US" dirty="0"/>
              <a:t> </a:t>
            </a:r>
            <a:r>
              <a:rPr lang="en-US" dirty="0" err="1"/>
              <a:t>fluorescente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concentraţia</a:t>
            </a:r>
            <a:r>
              <a:rPr lang="en-US" dirty="0"/>
              <a:t> </a:t>
            </a:r>
            <a:r>
              <a:rPr lang="en-US" dirty="0" err="1"/>
              <a:t>analitului</a:t>
            </a:r>
            <a:r>
              <a:rPr lang="en-US" dirty="0"/>
              <a:t> </a:t>
            </a:r>
            <a:r>
              <a:rPr lang="en-US" dirty="0" err="1"/>
              <a:t>ţintă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ro-MD" dirty="0"/>
              <a:t>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proprietăţilor</a:t>
            </a:r>
            <a:r>
              <a:rPr lang="en-US" dirty="0"/>
              <a:t> </a:t>
            </a:r>
            <a:r>
              <a:rPr lang="en-US" dirty="0" err="1"/>
              <a:t>fluorescente</a:t>
            </a:r>
            <a:r>
              <a:rPr lang="en-US" dirty="0"/>
              <a:t> ale </a:t>
            </a:r>
            <a:r>
              <a:rPr lang="en-US" dirty="0" err="1"/>
              <a:t>moleculelor</a:t>
            </a:r>
            <a:r>
              <a:rPr lang="en-US" dirty="0"/>
              <a:t> (</a:t>
            </a:r>
            <a:r>
              <a:rPr lang="en-US" dirty="0" err="1"/>
              <a:t>fluorescenţă</a:t>
            </a:r>
            <a:r>
              <a:rPr lang="ro-MD" dirty="0"/>
              <a:t> </a:t>
            </a:r>
            <a:r>
              <a:rPr lang="en-US" dirty="0" err="1"/>
              <a:t>moleculară</a:t>
            </a:r>
            <a:r>
              <a:rPr lang="en-US" dirty="0"/>
              <a:t>) pot fi </a:t>
            </a:r>
            <a:r>
              <a:rPr lang="en-US" dirty="0" err="1"/>
              <a:t>măsurate</a:t>
            </a:r>
            <a:r>
              <a:rPr lang="en-US" dirty="0"/>
              <a:t> ex vivo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ro-MD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fibră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. In plus, </a:t>
            </a:r>
            <a:r>
              <a:rPr lang="en-US" dirty="0" err="1"/>
              <a:t>legaţi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en-US" dirty="0" err="1"/>
              <a:t>substanţe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, </a:t>
            </a:r>
            <a:r>
              <a:rPr lang="en-US" dirty="0" err="1"/>
              <a:t>biosenzorii</a:t>
            </a:r>
            <a:r>
              <a:rPr lang="ro-MD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 pot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. </a:t>
            </a:r>
            <a:endParaRPr lang="ro-MD" dirty="0"/>
          </a:p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diabetului</a:t>
            </a:r>
            <a:r>
              <a:rPr lang="en-US" dirty="0"/>
              <a:t> de tip I,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ro-MD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biosenzorii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masurare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legaţi</a:t>
            </a:r>
            <a:r>
              <a:rPr lang="en-US" dirty="0"/>
              <a:t> la o </a:t>
            </a:r>
            <a:r>
              <a:rPr lang="en-US" dirty="0" err="1"/>
              <a:t>pompa</a:t>
            </a:r>
            <a:r>
              <a:rPr lang="en-US" dirty="0"/>
              <a:t> de </a:t>
            </a:r>
            <a:r>
              <a:rPr lang="en-US" dirty="0" err="1"/>
              <a:t>insulină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pot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obţinerea</a:t>
            </a:r>
            <a:r>
              <a:rPr lang="ro-MD" dirty="0"/>
              <a:t> </a:t>
            </a:r>
            <a:r>
              <a:rPr lang="en-US" dirty="0" err="1"/>
              <a:t>unui</a:t>
            </a:r>
            <a:r>
              <a:rPr lang="en-US" dirty="0"/>
              <a:t> pancreas artificial. </a:t>
            </a:r>
          </a:p>
        </p:txBody>
      </p:sp>
    </p:spTree>
    <p:extLst>
      <p:ext uri="{BB962C8B-B14F-4D97-AF65-F5344CB8AC3E}">
        <p14:creationId xmlns:p14="http://schemas.microsoft.com/office/powerpoint/2010/main" val="418167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Biochip </a:t>
            </a:r>
            <a:r>
              <a:rPr lang="en-US" dirty="0" err="1"/>
              <a:t>integrat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diagnoză</a:t>
            </a:r>
            <a:r>
              <a:rPr lang="en-US" dirty="0"/>
              <a:t> </a:t>
            </a:r>
            <a:r>
              <a:rPr lang="en-US" dirty="0" err="1"/>
              <a:t>medicală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Este </a:t>
            </a:r>
            <a:r>
              <a:rPr lang="en-US" dirty="0" err="1"/>
              <a:t>destinat</a:t>
            </a:r>
            <a:r>
              <a:rPr lang="en-US" dirty="0"/>
              <a:t> </a:t>
            </a:r>
            <a:r>
              <a:rPr lang="en-US" dirty="0" err="1"/>
              <a:t>obţinerii</a:t>
            </a:r>
            <a:r>
              <a:rPr lang="en-US" dirty="0"/>
              <a:t> de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ieftine</a:t>
            </a:r>
            <a:r>
              <a:rPr lang="en-US" dirty="0"/>
              <a:t> fie </a:t>
            </a:r>
            <a:r>
              <a:rPr lang="en-US" dirty="0" err="1"/>
              <a:t>pentru</a:t>
            </a:r>
            <a:r>
              <a:rPr lang="en-US" dirty="0"/>
              <a:t> screening-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, fie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/>
              <a:t>screening-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diverşilor</a:t>
            </a:r>
            <a:r>
              <a:rPr lang="en-US" dirty="0"/>
              <a:t> </a:t>
            </a:r>
            <a:r>
              <a:rPr lang="en-US" dirty="0" err="1"/>
              <a:t>agenţi</a:t>
            </a:r>
            <a:r>
              <a:rPr lang="en-US" dirty="0"/>
              <a:t> </a:t>
            </a:r>
            <a:r>
              <a:rPr lang="en-US" dirty="0" err="1"/>
              <a:t>patogeni</a:t>
            </a:r>
            <a:r>
              <a:rPr lang="en-US" dirty="0"/>
              <a:t> </a:t>
            </a:r>
            <a:r>
              <a:rPr lang="en-US" dirty="0" err="1"/>
              <a:t>infecţiosi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esenţial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timpurie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imbunătăţirea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ro-MD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boli</a:t>
            </a:r>
            <a:r>
              <a:rPr lang="en-US" dirty="0"/>
              <a:t>.</a:t>
            </a:r>
          </a:p>
          <a:p>
            <a:r>
              <a:rPr lang="en-US" dirty="0"/>
              <a:t>Un factor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diagnostica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, </a:t>
            </a:r>
            <a:r>
              <a:rPr lang="en-US" dirty="0" err="1"/>
              <a:t>selectivă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precisă</a:t>
            </a:r>
            <a:r>
              <a:rPr lang="en-US" dirty="0"/>
              <a:t> a </a:t>
            </a:r>
            <a:r>
              <a:rPr lang="en-US" dirty="0" err="1"/>
              <a:t>substanţelor</a:t>
            </a:r>
            <a:r>
              <a:rPr lang="ro-MD" dirty="0"/>
              <a:t> </a:t>
            </a:r>
            <a:r>
              <a:rPr lang="en-US" dirty="0" err="1"/>
              <a:t>biochimice</a:t>
            </a:r>
            <a:r>
              <a:rPr lang="en-US" dirty="0"/>
              <a:t> (</a:t>
            </a:r>
            <a:r>
              <a:rPr lang="en-US" dirty="0" err="1"/>
              <a:t>proteine</a:t>
            </a:r>
            <a:r>
              <a:rPr lang="en-US" dirty="0"/>
              <a:t>, </a:t>
            </a:r>
            <a:r>
              <a:rPr lang="en-US" dirty="0" err="1"/>
              <a:t>metaboliţi</a:t>
            </a:r>
            <a:r>
              <a:rPr lang="en-US" dirty="0"/>
              <a:t>, </a:t>
            </a:r>
            <a:r>
              <a:rPr lang="en-US" dirty="0" err="1"/>
              <a:t>acizi</a:t>
            </a:r>
            <a:r>
              <a:rPr lang="en-US" dirty="0"/>
              <a:t> </a:t>
            </a:r>
            <a:r>
              <a:rPr lang="en-US" dirty="0" err="1"/>
              <a:t>nucleici</a:t>
            </a:r>
            <a:r>
              <a:rPr lang="en-US" dirty="0"/>
              <a:t>),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vii (</a:t>
            </a:r>
            <a:r>
              <a:rPr lang="en-US" dirty="0" err="1"/>
              <a:t>bacterii</a:t>
            </a:r>
            <a:r>
              <a:rPr lang="en-US" dirty="0"/>
              <a:t>, </a:t>
            </a:r>
            <a:r>
              <a:rPr lang="en-US" dirty="0" err="1"/>
              <a:t>viruşi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la </a:t>
            </a:r>
            <a:r>
              <a:rPr lang="en-US" dirty="0" err="1"/>
              <a:t>nivelul</a:t>
            </a:r>
            <a:r>
              <a:rPr lang="ro-MD" dirty="0"/>
              <a:t> </a:t>
            </a:r>
            <a:r>
              <a:rPr lang="en-US" dirty="0" err="1"/>
              <a:t>ţesuturilor</a:t>
            </a:r>
            <a:r>
              <a:rPr lang="en-US" dirty="0"/>
              <a:t>, </a:t>
            </a:r>
            <a:r>
              <a:rPr lang="en-US" dirty="0" err="1"/>
              <a:t>sângelui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fluide</a:t>
            </a:r>
            <a:r>
              <a:rPr lang="en-US" dirty="0"/>
              <a:t> ale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dorit</a:t>
            </a:r>
            <a:r>
              <a:rPr lang="en-US" dirty="0"/>
              <a:t> de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specificitate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detectare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biosenzor</a:t>
            </a:r>
            <a:r>
              <a:rPr lang="en-US" dirty="0"/>
              <a:t>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diferenţieze</a:t>
            </a:r>
            <a:r>
              <a:rPr lang="en-US" dirty="0"/>
              <a:t> un </a:t>
            </a:r>
            <a:r>
              <a:rPr lang="en-US" dirty="0" err="1"/>
              <a:t>numar</a:t>
            </a:r>
            <a:r>
              <a:rPr lang="ro-MD" dirty="0"/>
              <a:t> </a:t>
            </a:r>
            <a:r>
              <a:rPr lang="en-US" dirty="0"/>
              <a:t>mare de </a:t>
            </a:r>
            <a:r>
              <a:rPr lang="en-US" dirty="0" err="1"/>
              <a:t>constituenţi</a:t>
            </a:r>
            <a:r>
              <a:rPr lang="en-US" dirty="0"/>
              <a:t> </a:t>
            </a:r>
            <a:r>
              <a:rPr lang="en-US" dirty="0" err="1"/>
              <a:t>biochimici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probe </a:t>
            </a:r>
            <a:r>
              <a:rPr lang="en-US" dirty="0" err="1"/>
              <a:t>complexe</a:t>
            </a:r>
            <a:r>
              <a:rPr lang="en-US" dirty="0"/>
              <a:t> (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de </a:t>
            </a:r>
            <a:r>
              <a:rPr lang="en-US" dirty="0" err="1"/>
              <a:t>probă</a:t>
            </a:r>
            <a:r>
              <a:rPr lang="en-US" dirty="0"/>
              <a:t>).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,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biosenzorilor</a:t>
            </a:r>
            <a:r>
              <a:rPr lang="ro-MD" dirty="0"/>
              <a:t> </a:t>
            </a:r>
            <a:r>
              <a:rPr lang="en-US" dirty="0"/>
              <a:t>de ADN,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microcipurile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, </a:t>
            </a:r>
            <a:r>
              <a:rPr lang="en-US" dirty="0" err="1"/>
              <a:t>utilizau</a:t>
            </a:r>
            <a:r>
              <a:rPr lang="en-US" dirty="0"/>
              <a:t> </a:t>
            </a:r>
            <a:r>
              <a:rPr lang="en-US" dirty="0" err="1"/>
              <a:t>substraturi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conţineau</a:t>
            </a:r>
            <a:r>
              <a:rPr lang="en-US" dirty="0"/>
              <a:t> micro-</a:t>
            </a:r>
            <a:r>
              <a:rPr lang="en-US" dirty="0" err="1"/>
              <a:t>matrici</a:t>
            </a:r>
            <a:r>
              <a:rPr lang="en-US" dirty="0"/>
              <a:t> de ADN.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ro-MD" dirty="0"/>
              <a:t> </a:t>
            </a:r>
            <a:r>
              <a:rPr lang="en-US" dirty="0"/>
              <a:t>s-a </a:t>
            </a:r>
            <a:r>
              <a:rPr lang="en-US" dirty="0" err="1"/>
              <a:t>implementat</a:t>
            </a:r>
            <a:r>
              <a:rPr lang="en-US" dirty="0"/>
              <a:t> un detector extern, ca de </a:t>
            </a:r>
            <a:r>
              <a:rPr lang="en-US" dirty="0" err="1"/>
              <a:t>exemplu</a:t>
            </a:r>
            <a:r>
              <a:rPr lang="en-US" dirty="0"/>
              <a:t> un </a:t>
            </a:r>
            <a:r>
              <a:rPr lang="en-US" dirty="0" err="1"/>
              <a:t>microscop</a:t>
            </a:r>
            <a:r>
              <a:rPr lang="en-US" dirty="0"/>
              <a:t> confocal </a:t>
            </a:r>
            <a:r>
              <a:rPr lang="en-US" dirty="0" err="1"/>
              <a:t>echipat</a:t>
            </a:r>
            <a:r>
              <a:rPr lang="en-US" dirty="0"/>
              <a:t> cu </a:t>
            </a:r>
            <a:r>
              <a:rPr lang="en-US" dirty="0" err="1"/>
              <a:t>cristale</a:t>
            </a:r>
            <a:r>
              <a:rPr lang="en-US" dirty="0"/>
              <a:t> </a:t>
            </a:r>
            <a:r>
              <a:rPr lang="en-US" dirty="0" err="1"/>
              <a:t>lichide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detecţie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4442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orientate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. </a:t>
            </a:r>
            <a:r>
              <a:rPr lang="en-US" dirty="0" err="1"/>
              <a:t>Actualele</a:t>
            </a:r>
            <a:r>
              <a:rPr lang="en-US" dirty="0"/>
              <a:t> biochip-</a:t>
            </a:r>
            <a:r>
              <a:rPr lang="en-US" dirty="0" err="1"/>
              <a:t>uri</a:t>
            </a:r>
            <a:r>
              <a:rPr lang="en-US" dirty="0"/>
              <a:t> de ADN au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dezavantaje</a:t>
            </a:r>
            <a:r>
              <a:rPr lang="en-US" dirty="0"/>
              <a:t> cum</a:t>
            </a:r>
            <a:r>
              <a:rPr lang="ro-MD" dirty="0"/>
              <a:t> </a:t>
            </a:r>
            <a:r>
              <a:rPr lang="en-US" dirty="0" err="1"/>
              <a:t>sunt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mare</a:t>
            </a:r>
          </a:p>
          <a:p>
            <a:r>
              <a:rPr lang="en-US" dirty="0"/>
              <a:t> </a:t>
            </a:r>
            <a:r>
              <a:rPr lang="en-US" dirty="0" err="1"/>
              <a:t>performanţele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slabe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</a:t>
            </a:r>
            <a:r>
              <a:rPr lang="en-US" dirty="0" err="1"/>
              <a:t>complicat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costuri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.</a:t>
            </a:r>
          </a:p>
          <a:p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 integrate testate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de </a:t>
            </a:r>
            <a:r>
              <a:rPr lang="en-US" dirty="0" err="1"/>
              <a:t>cercetări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en-US" dirty="0"/>
              <a:t> </a:t>
            </a:r>
            <a:r>
              <a:rPr lang="en-US" dirty="0" err="1"/>
              <a:t>zgomotul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îmbunătăţirii</a:t>
            </a:r>
            <a:r>
              <a:rPr lang="en-US" dirty="0"/>
              <a:t> </a:t>
            </a:r>
            <a:r>
              <a:rPr lang="en-US" dirty="0" err="1"/>
              <a:t>eficienţei</a:t>
            </a:r>
            <a:r>
              <a:rPr lang="en-US" dirty="0"/>
              <a:t>. </a:t>
            </a:r>
            <a:r>
              <a:rPr lang="en-US" dirty="0" err="1"/>
              <a:t>Cantităţile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substanţă</a:t>
            </a:r>
            <a:r>
              <a:rPr lang="en-US" dirty="0"/>
              <a:t> de test </a:t>
            </a:r>
            <a:r>
              <a:rPr lang="en-US" dirty="0" err="1"/>
              <a:t>utilizate</a:t>
            </a:r>
            <a:r>
              <a:rPr lang="en-US" dirty="0"/>
              <a:t> (</a:t>
            </a:r>
            <a:r>
              <a:rPr lang="en-US" dirty="0" err="1"/>
              <a:t>microlitri</a:t>
            </a:r>
            <a:r>
              <a:rPr lang="en-US" dirty="0"/>
              <a:t>, </a:t>
            </a:r>
            <a:r>
              <a:rPr lang="en-US" dirty="0" err="1"/>
              <a:t>nanolitri</a:t>
            </a:r>
            <a:r>
              <a:rPr lang="en-US" dirty="0"/>
              <a:t>)</a:t>
            </a:r>
            <a:r>
              <a:rPr lang="ro-MD" dirty="0"/>
              <a:t> </a:t>
            </a:r>
            <a:r>
              <a:rPr lang="en-US" dirty="0" err="1"/>
              <a:t>minimizează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reziduuri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. Un alt important </a:t>
            </a:r>
            <a:r>
              <a:rPr lang="en-US" dirty="0" err="1"/>
              <a:t>avantaj</a:t>
            </a:r>
            <a:r>
              <a:rPr lang="en-US" dirty="0"/>
              <a:t> al </a:t>
            </a:r>
            <a:r>
              <a:rPr lang="en-US" dirty="0" err="1"/>
              <a:t>acestor</a:t>
            </a:r>
            <a:r>
              <a:rPr lang="ro-MD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/>
              <a:t>producţie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la </a:t>
            </a:r>
            <a:r>
              <a:rPr lang="en-US" dirty="0" err="1"/>
              <a:t>preţuri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utilizând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asistate</a:t>
            </a:r>
            <a:r>
              <a:rPr lang="en-US" dirty="0"/>
              <a:t> de computer.</a:t>
            </a:r>
          </a:p>
          <a:p>
            <a:r>
              <a:rPr lang="en-US" dirty="0" err="1"/>
              <a:t>Preţurile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producţie</a:t>
            </a:r>
            <a:r>
              <a:rPr lang="en-US" dirty="0"/>
              <a:t> </a:t>
            </a:r>
            <a:r>
              <a:rPr lang="en-US" dirty="0" err="1"/>
              <a:t>fac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biochip-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pot fi</a:t>
            </a:r>
            <a:r>
              <a:rPr lang="ro-MD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la </a:t>
            </a:r>
            <a:r>
              <a:rPr lang="en-US" dirty="0" err="1"/>
              <a:t>domiciliu</a:t>
            </a:r>
            <a:r>
              <a:rPr lang="en-US" dirty="0"/>
              <a:t> a </a:t>
            </a:r>
            <a:r>
              <a:rPr lang="en-US" dirty="0" err="1"/>
              <a:t>bolilor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mai</a:t>
            </a:r>
            <a:r>
              <a:rPr lang="en-US" dirty="0"/>
              <a:t> fi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trimiterea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probe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ro-MD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laboratoarelor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.[6]</a:t>
            </a:r>
          </a:p>
        </p:txBody>
      </p:sp>
    </p:spTree>
    <p:extLst>
      <p:ext uri="{BB962C8B-B14F-4D97-AF65-F5344CB8AC3E}">
        <p14:creationId xmlns:p14="http://schemas.microsoft.com/office/powerpoint/2010/main" val="260564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Biochip “</a:t>
            </a:r>
            <a:r>
              <a:rPr lang="en-US" dirty="0" err="1"/>
              <a:t>nas</a:t>
            </a:r>
            <a:r>
              <a:rPr lang="en-US" dirty="0"/>
              <a:t> electronic”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Este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dezvoltataă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, </a:t>
            </a:r>
            <a:r>
              <a:rPr lang="en-US" dirty="0" err="1"/>
              <a:t>capabilă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substanţelor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</a:t>
            </a:r>
          </a:p>
          <a:p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îsi</a:t>
            </a:r>
            <a:r>
              <a:rPr lang="en-US" dirty="0"/>
              <a:t> are </a:t>
            </a:r>
            <a:r>
              <a:rPr lang="en-US" dirty="0" err="1"/>
              <a:t>aplicabilitate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descoperirea</a:t>
            </a:r>
            <a:r>
              <a:rPr lang="en-US" dirty="0"/>
              <a:t> </a:t>
            </a:r>
            <a:r>
              <a:rPr lang="en-US" dirty="0" err="1"/>
              <a:t>explozibililor</a:t>
            </a:r>
            <a:r>
              <a:rPr lang="en-US" dirty="0"/>
              <a:t> </a:t>
            </a:r>
            <a:r>
              <a:rPr lang="en-US" dirty="0" err="1"/>
              <a:t>ascunsi</a:t>
            </a:r>
            <a:r>
              <a:rPr lang="en-US" dirty="0"/>
              <a:t> 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drogurilor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alimentelor</a:t>
            </a:r>
            <a:r>
              <a:rPr lang="en-US" dirty="0"/>
              <a:t>, etc.</a:t>
            </a:r>
          </a:p>
          <a:p>
            <a:r>
              <a:rPr lang="en-US" dirty="0"/>
              <a:t>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, </a:t>
            </a:r>
            <a:r>
              <a:rPr lang="en-US" dirty="0" err="1"/>
              <a:t>combinaţiile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pot fi </a:t>
            </a:r>
            <a:r>
              <a:rPr lang="en-US" dirty="0" err="1"/>
              <a:t>detectate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real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ro-MD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mecanico</a:t>
            </a:r>
            <a:r>
              <a:rPr lang="en-US" dirty="0"/>
              <a:t>-micro-electronic cu </a:t>
            </a:r>
            <a:r>
              <a:rPr lang="en-US" dirty="0" err="1"/>
              <a:t>intrări</a:t>
            </a:r>
            <a:r>
              <a:rPr lang="en-US" dirty="0"/>
              <a:t> multiple.</a:t>
            </a:r>
          </a:p>
          <a:p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vapori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cantităţi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având</a:t>
            </a:r>
            <a:r>
              <a:rPr lang="en-US" dirty="0"/>
              <a:t> o </a:t>
            </a:r>
            <a:r>
              <a:rPr lang="en-US" dirty="0" err="1"/>
              <a:t>precizie</a:t>
            </a:r>
            <a:r>
              <a:rPr lang="en-US" dirty="0"/>
              <a:t> sub-</a:t>
            </a:r>
            <a:r>
              <a:rPr lang="en-US" dirty="0" err="1"/>
              <a:t>nanometrică</a:t>
            </a:r>
            <a:r>
              <a:rPr lang="en-US" dirty="0"/>
              <a:t> . </a:t>
            </a:r>
            <a:r>
              <a:rPr lang="en-US" dirty="0" err="1"/>
              <a:t>În</a:t>
            </a:r>
            <a:r>
              <a:rPr lang="en-US" dirty="0"/>
              <a:t> plus</a:t>
            </a:r>
            <a:r>
              <a:rPr lang="ro-MD" dirty="0"/>
              <a:t> </a:t>
            </a:r>
            <a:r>
              <a:rPr lang="en-US" dirty="0"/>
              <a:t>are </a:t>
            </a:r>
            <a:r>
              <a:rPr lang="en-US" dirty="0" err="1"/>
              <a:t>avantajul</a:t>
            </a:r>
            <a:r>
              <a:rPr lang="en-US" dirty="0"/>
              <a:t> de a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fabricat</a:t>
            </a:r>
            <a:r>
              <a:rPr lang="en-US" dirty="0"/>
              <a:t> </a:t>
            </a:r>
            <a:r>
              <a:rPr lang="en-US" dirty="0" err="1"/>
              <a:t>uşor</a:t>
            </a:r>
            <a:r>
              <a:rPr lang="en-US" dirty="0"/>
              <a:t> sub forma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matrici</a:t>
            </a:r>
            <a:r>
              <a:rPr lang="en-US" dirty="0"/>
              <a:t> de </a:t>
            </a:r>
            <a:r>
              <a:rPr lang="en-US" dirty="0" err="1"/>
              <a:t>senzori</a:t>
            </a:r>
            <a:r>
              <a:rPr lang="en-US" dirty="0"/>
              <a:t> cu </a:t>
            </a:r>
            <a:r>
              <a:rPr lang="en-US" dirty="0" err="1"/>
              <a:t>elemente</a:t>
            </a:r>
            <a:r>
              <a:rPr lang="en-US" dirty="0"/>
              <a:t> multiple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ro-MD" dirty="0"/>
              <a:t> </a:t>
            </a:r>
            <a:r>
              <a:rPr lang="en-US" dirty="0"/>
              <a:t>real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mediu</a:t>
            </a:r>
            <a:r>
              <a:rPr lang="en-US" dirty="0"/>
              <a:t> date </a:t>
            </a:r>
            <a:r>
              <a:rPr lang="en-US" dirty="0" err="1"/>
              <a:t>amestecuri</a:t>
            </a:r>
            <a:r>
              <a:rPr lang="en-US" dirty="0"/>
              <a:t> multiple de </a:t>
            </a:r>
            <a:r>
              <a:rPr lang="en-US" dirty="0" err="1"/>
              <a:t>substanţe</a:t>
            </a:r>
            <a:r>
              <a:rPr lang="en-US" dirty="0"/>
              <a:t> cu o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crescută</a:t>
            </a:r>
            <a:r>
              <a:rPr lang="en-US" dirty="0"/>
              <a:t>.</a:t>
            </a:r>
            <a:r>
              <a:rPr lang="ro-MD" dirty="0"/>
              <a:t> </a:t>
            </a:r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70456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Monitorizare</a:t>
            </a:r>
            <a:r>
              <a:rPr lang="en-US" sz="3600" dirty="0"/>
              <a:t> </a:t>
            </a:r>
            <a:r>
              <a:rPr lang="en-US" sz="3600" dirty="0" err="1"/>
              <a:t>biomedicală</a:t>
            </a:r>
            <a:r>
              <a:rPr lang="en-US" sz="3600" dirty="0"/>
              <a:t> non-</a:t>
            </a:r>
            <a:r>
              <a:rPr lang="en-US" sz="3600" dirty="0" err="1"/>
              <a:t>invazivă</a:t>
            </a:r>
            <a:r>
              <a:rPr lang="en-US" sz="36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spectroscopiei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infrarosu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metodelor</a:t>
            </a:r>
            <a:r>
              <a:rPr lang="en-US" dirty="0"/>
              <a:t> chemo-</a:t>
            </a:r>
            <a:r>
              <a:rPr lang="en-US" dirty="0" err="1"/>
              <a:t>metrice</a:t>
            </a:r>
            <a:r>
              <a:rPr lang="en-US" dirty="0"/>
              <a:t> au </a:t>
            </a:r>
            <a:r>
              <a:rPr lang="en-US" dirty="0" err="1"/>
              <a:t>determinat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de a</a:t>
            </a:r>
            <a:r>
              <a:rPr lang="ro-MD" dirty="0"/>
              <a:t> </a:t>
            </a:r>
            <a:r>
              <a:rPr lang="en-US" dirty="0" err="1"/>
              <a:t>masura</a:t>
            </a:r>
            <a:r>
              <a:rPr lang="en-US" dirty="0"/>
              <a:t> </a:t>
            </a:r>
            <a:r>
              <a:rPr lang="en-US" dirty="0" err="1"/>
              <a:t>diferiţi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 din </a:t>
            </a:r>
            <a:r>
              <a:rPr lang="en-US" dirty="0" err="1"/>
              <a:t>constituţia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 precum </a:t>
            </a:r>
            <a:r>
              <a:rPr lang="en-US" dirty="0" err="1"/>
              <a:t>glucoza</a:t>
            </a:r>
            <a:r>
              <a:rPr lang="en-US" dirty="0"/>
              <a:t>, </a:t>
            </a:r>
            <a:r>
              <a:rPr lang="en-US" dirty="0" err="1"/>
              <a:t>ureea</a:t>
            </a:r>
            <a:r>
              <a:rPr lang="en-US" dirty="0"/>
              <a:t> </a:t>
            </a:r>
            <a:r>
              <a:rPr lang="en-US" dirty="0" err="1"/>
              <a:t>alcoolul</a:t>
            </a:r>
            <a:r>
              <a:rPr lang="en-US" dirty="0"/>
              <a:t>, pH-</a:t>
            </a:r>
            <a:r>
              <a:rPr lang="en-US" dirty="0" err="1"/>
              <a:t>ul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non-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/>
              <a:t>o </a:t>
            </a:r>
            <a:r>
              <a:rPr lang="en-US" dirty="0" err="1"/>
              <a:t>acurateţe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 </a:t>
            </a:r>
            <a:r>
              <a:rPr lang="en-US" dirty="0" err="1"/>
              <a:t>deosebită</a:t>
            </a:r>
            <a:r>
              <a:rPr lang="en-US" dirty="0"/>
              <a:t>.</a:t>
            </a:r>
          </a:p>
          <a:p>
            <a:r>
              <a:rPr lang="en-US" dirty="0"/>
              <a:t>S-au </a:t>
            </a:r>
            <a:r>
              <a:rPr lang="en-US" dirty="0" err="1"/>
              <a:t>studiat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 non-</a:t>
            </a:r>
            <a:r>
              <a:rPr lang="en-US" dirty="0" err="1"/>
              <a:t>invazivă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bolnavilor</a:t>
            </a:r>
            <a:r>
              <a:rPr lang="en-US" dirty="0"/>
              <a:t> de </a:t>
            </a:r>
            <a:r>
              <a:rPr lang="en-US" dirty="0" err="1"/>
              <a:t>diabet</a:t>
            </a:r>
            <a:r>
              <a:rPr lang="en-US" dirty="0"/>
              <a:t>,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noninvazivă</a:t>
            </a:r>
            <a:r>
              <a:rPr lang="ro-MD" dirty="0"/>
              <a:t> </a:t>
            </a:r>
            <a:r>
              <a:rPr lang="en-US" dirty="0"/>
              <a:t>a </a:t>
            </a:r>
            <a:r>
              <a:rPr lang="en-US" dirty="0" err="1"/>
              <a:t>gazelor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bolnavii</a:t>
            </a:r>
            <a:r>
              <a:rPr lang="en-US" dirty="0"/>
              <a:t> </a:t>
            </a:r>
            <a:r>
              <a:rPr lang="en-US" dirty="0" err="1"/>
              <a:t>aflaţi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,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oxigenului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feţii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ro-MD" dirty="0"/>
              <a:t> </a:t>
            </a:r>
            <a:r>
              <a:rPr lang="en-US" dirty="0" err="1"/>
              <a:t>activităţilor</a:t>
            </a:r>
            <a:r>
              <a:rPr lang="en-US" dirty="0"/>
              <a:t> </a:t>
            </a:r>
            <a:r>
              <a:rPr lang="en-US" dirty="0" err="1"/>
              <a:t>zilnice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naşterii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detreminarea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vivo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vitro 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canceroase</a:t>
            </a:r>
            <a:r>
              <a:rPr lang="en-US" dirty="0"/>
              <a:t>.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metodele</a:t>
            </a:r>
            <a:r>
              <a:rPr lang="ro-MD" dirty="0"/>
              <a:t> </a:t>
            </a:r>
            <a:r>
              <a:rPr lang="en-US" dirty="0" err="1"/>
              <a:t>actuale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,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bolnavilor</a:t>
            </a:r>
            <a:r>
              <a:rPr lang="en-US" dirty="0"/>
              <a:t> de </a:t>
            </a:r>
            <a:r>
              <a:rPr lang="en-US" dirty="0" err="1"/>
              <a:t>diabet</a:t>
            </a:r>
            <a:r>
              <a:rPr lang="en-US" dirty="0"/>
              <a:t> de </a:t>
            </a:r>
            <a:r>
              <a:rPr lang="en-US" dirty="0" err="1"/>
              <a:t>exemplu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metodele</a:t>
            </a:r>
            <a:r>
              <a:rPr lang="en-US" dirty="0"/>
              <a:t> de </a:t>
            </a:r>
            <a:r>
              <a:rPr lang="en-US" dirty="0" err="1"/>
              <a:t>monitorizare</a:t>
            </a:r>
            <a:r>
              <a:rPr lang="en-US" dirty="0"/>
              <a:t> </a:t>
            </a:r>
            <a:r>
              <a:rPr lang="en-US" dirty="0" err="1"/>
              <a:t>neinvazivă</a:t>
            </a:r>
            <a:r>
              <a:rPr lang="en-US" dirty="0"/>
              <a:t> pot </a:t>
            </a:r>
            <a:r>
              <a:rPr lang="en-US" dirty="0" err="1"/>
              <a:t>asigura</a:t>
            </a:r>
            <a:r>
              <a:rPr lang="en-US" dirty="0"/>
              <a:t> o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permanentă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inconvenientul</a:t>
            </a:r>
            <a:r>
              <a:rPr lang="ro-MD" dirty="0"/>
              <a:t> </a:t>
            </a:r>
            <a:r>
              <a:rPr lang="en-US" dirty="0" err="1"/>
              <a:t>durerilor</a:t>
            </a:r>
            <a:r>
              <a:rPr lang="en-US" dirty="0"/>
              <a:t> </a:t>
            </a:r>
            <a:r>
              <a:rPr lang="en-US" dirty="0" err="1"/>
              <a:t>provocate</a:t>
            </a:r>
            <a:r>
              <a:rPr lang="en-US" dirty="0"/>
              <a:t> de </a:t>
            </a:r>
            <a:r>
              <a:rPr lang="en-US" dirty="0" err="1"/>
              <a:t>înţepaturi</a:t>
            </a:r>
            <a:r>
              <a:rPr lang="en-US" dirty="0"/>
              <a:t>, </a:t>
            </a:r>
            <a:r>
              <a:rPr lang="en-US" dirty="0" err="1"/>
              <a:t>furnizând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consisitente</a:t>
            </a:r>
            <a:r>
              <a:rPr lang="en-US" dirty="0"/>
              <a:t>. Similar,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</a:t>
            </a:r>
            <a:r>
              <a:rPr lang="en-US" dirty="0" err="1"/>
              <a:t>gazelor</a:t>
            </a:r>
            <a:r>
              <a:rPr lang="en-US" dirty="0"/>
              <a:t> din</a:t>
            </a:r>
            <a:r>
              <a:rPr lang="ro-MD" dirty="0"/>
              <a:t> </a:t>
            </a:r>
            <a:r>
              <a:rPr lang="en-US" dirty="0" err="1"/>
              <a:t>sângele</a:t>
            </a:r>
            <a:r>
              <a:rPr lang="en-US" dirty="0"/>
              <a:t> arterial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cerinţă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 cardio-</a:t>
            </a:r>
            <a:r>
              <a:rPr lang="en-US" dirty="0" err="1"/>
              <a:t>pulmonare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bolnavii</a:t>
            </a:r>
            <a:r>
              <a:rPr lang="en-US" dirty="0"/>
              <a:t> </a:t>
            </a:r>
            <a:r>
              <a:rPr lang="en-US" dirty="0" err="1"/>
              <a:t>aflaţi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.</a:t>
            </a:r>
          </a:p>
          <a:p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gazelor</a:t>
            </a:r>
            <a:r>
              <a:rPr lang="en-US" dirty="0"/>
              <a:t> din </a:t>
            </a:r>
            <a:r>
              <a:rPr lang="en-US" dirty="0" err="1"/>
              <a:t>sângele</a:t>
            </a:r>
            <a:r>
              <a:rPr lang="en-US" dirty="0"/>
              <a:t> arterial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spitalizare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scumpe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dureroase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pot genera </a:t>
            </a:r>
            <a:r>
              <a:rPr lang="en-US" dirty="0" err="1"/>
              <a:t>potenţiale</a:t>
            </a:r>
            <a:r>
              <a:rPr lang="en-US" dirty="0"/>
              <a:t> </a:t>
            </a:r>
            <a:r>
              <a:rPr lang="en-US" dirty="0" err="1"/>
              <a:t>infecţii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măsuratori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cerute</a:t>
            </a:r>
            <a:r>
              <a:rPr lang="en-US" dirty="0"/>
              <a:t> teste din </a:t>
            </a:r>
            <a:r>
              <a:rPr lang="en-US" dirty="0" err="1"/>
              <a:t>unităţile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terapie</a:t>
            </a:r>
            <a:r>
              <a:rPr lang="en-US" dirty="0"/>
              <a:t> </a:t>
            </a:r>
            <a:r>
              <a:rPr lang="en-US" dirty="0" err="1"/>
              <a:t>intensivă</a:t>
            </a:r>
            <a:r>
              <a:rPr lang="en-US" dirty="0"/>
              <a:t> din </a:t>
            </a:r>
            <a:r>
              <a:rPr lang="en-US" dirty="0" err="1"/>
              <a:t>spitale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nu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real,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ro-MD" dirty="0"/>
              <a:t> </a:t>
            </a:r>
            <a:r>
              <a:rPr lang="en-US" dirty="0" err="1"/>
              <a:t>cazuri</a:t>
            </a:r>
            <a:r>
              <a:rPr lang="en-US" dirty="0"/>
              <a:t> </a:t>
            </a:r>
            <a:r>
              <a:rPr lang="en-US" dirty="0" err="1"/>
              <a:t>probele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necesitand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la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, interval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ro-MD" dirty="0"/>
              <a:t> </a:t>
            </a:r>
            <a:r>
              <a:rPr lang="en-US" dirty="0" err="1"/>
              <a:t>modifica</a:t>
            </a:r>
            <a:r>
              <a:rPr lang="en-US" dirty="0"/>
              <a:t>.</a:t>
            </a:r>
          </a:p>
          <a:p>
            <a:r>
              <a:rPr lang="en-US" dirty="0" err="1"/>
              <a:t>Măsurătorile</a:t>
            </a:r>
            <a:r>
              <a:rPr lang="en-US" dirty="0"/>
              <a:t> non-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medicului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afara</a:t>
            </a:r>
            <a:r>
              <a:rPr lang="en-US" dirty="0"/>
              <a:t> </a:t>
            </a:r>
            <a:r>
              <a:rPr lang="en-US" dirty="0" err="1"/>
              <a:t>acurateţei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feed-</a:t>
            </a:r>
            <a:r>
              <a:rPr lang="en-US" dirty="0" err="1"/>
              <a:t>beack</a:t>
            </a:r>
            <a:r>
              <a:rPr lang="en-US" dirty="0"/>
              <a:t>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timp</a:t>
            </a:r>
            <a:r>
              <a:rPr lang="en-US" dirty="0"/>
              <a:t> real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gestiona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la </a:t>
            </a:r>
            <a:r>
              <a:rPr lang="en-US" dirty="0" err="1"/>
              <a:t>patul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927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Bios</a:t>
            </a:r>
            <a:r>
              <a:rPr lang="ro-MD" b="1" dirty="0">
                <a:solidFill>
                  <a:srgbClr val="FFFF00"/>
                </a:solidFill>
              </a:rPr>
              <a:t>emnale</a:t>
            </a:r>
            <a:r>
              <a:rPr lang="en-US" b="1" dirty="0">
                <a:solidFill>
                  <a:srgbClr val="FFFF00"/>
                </a:solidFill>
              </a:rPr>
              <a:t> (Medical Informatics)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Analiza Semnalelor</a:t>
            </a:r>
            <a:r>
              <a:rPr lang="en-US" b="1" dirty="0">
                <a:solidFill>
                  <a:srgbClr val="FFFF00"/>
                </a:solidFill>
              </a:rPr>
              <a:t> ( statistic</a:t>
            </a:r>
            <a:r>
              <a:rPr lang="ro-MD" b="1" dirty="0">
                <a:solidFill>
                  <a:srgbClr val="FFFF00"/>
                </a:solidFill>
              </a:rPr>
              <a:t>a</a:t>
            </a:r>
            <a:r>
              <a:rPr lang="en-US" b="1" dirty="0">
                <a:solidFill>
                  <a:srgbClr val="FFFF00"/>
                </a:solidFill>
              </a:rPr>
              <a:t> and transform</a:t>
            </a:r>
            <a:r>
              <a:rPr lang="ro-MD" b="1" dirty="0">
                <a:solidFill>
                  <a:srgbClr val="FFFF00"/>
                </a:solidFill>
              </a:rPr>
              <a:t>ări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ro-MD" b="1" dirty="0">
                <a:solidFill>
                  <a:srgbClr val="FFFF00"/>
                </a:solidFill>
              </a:rPr>
              <a:t>a semnalelor </a:t>
            </a:r>
            <a:r>
              <a:rPr lang="en-US" b="1" dirty="0">
                <a:solidFill>
                  <a:srgbClr val="FFFF00"/>
                </a:solidFill>
              </a:rPr>
              <a:t>biologic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U</a:t>
            </a:r>
            <a:r>
              <a:rPr lang="ro-MD" b="1" dirty="0">
                <a:solidFill>
                  <a:srgbClr val="FFFF00"/>
                </a:solidFill>
              </a:rPr>
              <a:t>tilizarea datelor pentru identificarea</a:t>
            </a:r>
            <a:r>
              <a:rPr lang="en-US" b="1" dirty="0">
                <a:solidFill>
                  <a:srgbClr val="FFFF00"/>
                </a:solidFill>
              </a:rPr>
              <a:t> mechanism</a:t>
            </a:r>
            <a:r>
              <a:rPr lang="ro-MD" b="1" dirty="0">
                <a:solidFill>
                  <a:srgbClr val="FFFF00"/>
                </a:solidFill>
              </a:rPr>
              <a:t>elor (originii) semnalelor și schimbărilor 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Colectarea de </a:t>
            </a:r>
            <a:r>
              <a:rPr lang="en-US" b="1" dirty="0" err="1">
                <a:solidFill>
                  <a:srgbClr val="FFFF00"/>
                </a:solidFill>
              </a:rPr>
              <a:t>Dat</a:t>
            </a:r>
            <a:r>
              <a:rPr lang="ro-MD" b="1" dirty="0">
                <a:solidFill>
                  <a:srgbClr val="FFFF00"/>
                </a:solidFill>
              </a:rPr>
              <a:t>e și</a:t>
            </a:r>
            <a:r>
              <a:rPr lang="en-US" b="1" dirty="0">
                <a:solidFill>
                  <a:srgbClr val="FFFF00"/>
                </a:solidFill>
              </a:rPr>
              <a:t> anal</a:t>
            </a:r>
            <a:r>
              <a:rPr lang="ro-MD" b="1" dirty="0">
                <a:solidFill>
                  <a:srgbClr val="FFFF00"/>
                </a:solidFill>
              </a:rPr>
              <a:t>iza lor pentru asistența și luarea de decizii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7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64779"/>
          </a:xfrm>
        </p:spPr>
        <p:txBody>
          <a:bodyPr/>
          <a:lstStyle/>
          <a:p>
            <a:r>
              <a:rPr lang="ro-MD" altLang="en-US" dirty="0"/>
              <a:t>Înregistrarea </a:t>
            </a:r>
            <a:r>
              <a:rPr lang="en-US" altLang="en-US" dirty="0"/>
              <a:t>Su</a:t>
            </a:r>
            <a:r>
              <a:rPr lang="ro-MD" altLang="en-US" dirty="0"/>
              <a:t>prafețelor </a:t>
            </a:r>
            <a:endParaRPr lang="en-US" altLang="en-US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altLang="en-US" dirty="0"/>
              <a:t>Cum lucrează?</a:t>
            </a:r>
            <a:endParaRPr lang="en-US" altLang="en-US" dirty="0"/>
          </a:p>
          <a:p>
            <a:pPr lvl="1"/>
            <a:r>
              <a:rPr lang="ro-MD" altLang="en-US" dirty="0"/>
              <a:t>Țesutul</a:t>
            </a:r>
            <a:r>
              <a:rPr lang="en-US" altLang="en-US" dirty="0"/>
              <a:t>, </a:t>
            </a:r>
            <a:r>
              <a:rPr lang="ro-MD" altLang="en-US" dirty="0"/>
              <a:t>ca plămânii</a:t>
            </a:r>
            <a:r>
              <a:rPr lang="en-US" altLang="en-US" dirty="0"/>
              <a:t>, </a:t>
            </a:r>
            <a:r>
              <a:rPr lang="ro-MD" altLang="en-US" dirty="0"/>
              <a:t>este scanat cu </a:t>
            </a:r>
            <a:r>
              <a:rPr lang="en-US" altLang="en-US" dirty="0"/>
              <a:t>– MRI </a:t>
            </a:r>
            <a:r>
              <a:rPr lang="ro-MD" altLang="en-US" dirty="0"/>
              <a:t>sau</a:t>
            </a:r>
            <a:r>
              <a:rPr lang="en-US" altLang="en-US" dirty="0"/>
              <a:t> CAT scan</a:t>
            </a:r>
          </a:p>
          <a:p>
            <a:pPr lvl="1"/>
            <a:r>
              <a:rPr lang="ro-MD" altLang="en-US" dirty="0"/>
              <a:t>Analiza comparativă compiuterizată a culorii țesutului </a:t>
            </a:r>
            <a:r>
              <a:rPr lang="en-US" altLang="en-US" dirty="0"/>
              <a:t>Normal </a:t>
            </a:r>
            <a:r>
              <a:rPr lang="ro-MD" altLang="en-US" dirty="0"/>
              <a:t>și A</a:t>
            </a:r>
            <a:r>
              <a:rPr lang="en-US" altLang="en-US" dirty="0"/>
              <a:t>normal</a:t>
            </a:r>
          </a:p>
          <a:p>
            <a:pPr lvl="1"/>
            <a:r>
              <a:rPr lang="ro-MD" altLang="en-US" dirty="0"/>
              <a:t>Imaginea </a:t>
            </a:r>
            <a:r>
              <a:rPr lang="en-US" altLang="en-US" dirty="0"/>
              <a:t>3-dimensional</a:t>
            </a:r>
            <a:r>
              <a:rPr lang="ro-MD" altLang="en-US" dirty="0"/>
              <a:t>ă a structurii obținută prin utilizarea </a:t>
            </a:r>
            <a:r>
              <a:rPr lang="en-US" altLang="en-US" dirty="0"/>
              <a:t>computer</a:t>
            </a:r>
            <a:r>
              <a:rPr lang="ro-MD" altLang="en-US" dirty="0"/>
              <a:t>ului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04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How It Works </a:t>
            </a:r>
          </a:p>
          <a:p>
            <a:pPr lvl="1"/>
            <a:r>
              <a:rPr lang="en-US" altLang="en-US" sz="2400"/>
              <a:t>O.R. images superimposed on head of patient</a:t>
            </a:r>
          </a:p>
          <a:p>
            <a:pPr lvl="2"/>
            <a:r>
              <a:rPr lang="en-US" altLang="en-US" sz="2000"/>
              <a:t>Laser scans patient’s head</a:t>
            </a:r>
          </a:p>
          <a:p>
            <a:pPr lvl="2"/>
            <a:r>
              <a:rPr lang="en-US" altLang="en-US" sz="2000"/>
              <a:t>Obtains 3-dimensional coordinates </a:t>
            </a:r>
          </a:p>
          <a:p>
            <a:pPr lvl="2"/>
            <a:r>
              <a:rPr lang="en-US" altLang="en-US" sz="2000"/>
              <a:t>MRI combined with laser scan</a:t>
            </a:r>
          </a:p>
          <a:p>
            <a:pPr lvl="2"/>
            <a:r>
              <a:rPr lang="en-US" altLang="en-US" sz="2000"/>
              <a:t>Patient’s virtual head superimposed on real head</a:t>
            </a:r>
          </a:p>
          <a:p>
            <a:pPr lvl="2"/>
            <a:r>
              <a:rPr lang="en-US" altLang="en-US" sz="2000"/>
              <a:t>Surgeon can “see” inside patient’s head before incision is made</a:t>
            </a:r>
          </a:p>
          <a:p>
            <a:pPr lvl="2"/>
            <a:r>
              <a:rPr lang="en-US" altLang="en-US" sz="2000"/>
              <a:t>Problems are seen and dealt with ahead of time!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3971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200" b="1" dirty="0">
                <a:solidFill>
                  <a:srgbClr val="FFFF00"/>
                </a:solidFill>
              </a:rPr>
              <a:t>Ce este </a:t>
            </a:r>
            <a:r>
              <a:rPr lang="ro-MD" sz="3200" b="1" dirty="0" smtClean="0">
                <a:solidFill>
                  <a:srgbClr val="FFFF00"/>
                </a:solidFill>
              </a:rPr>
              <a:t>IBM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958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 United States Department of Labor</a:t>
            </a:r>
            <a:r>
              <a:rPr lang="ro-MD" b="1" dirty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o-MD" b="1" dirty="0">
                <a:solidFill>
                  <a:srgbClr val="FFFF00"/>
                </a:solidFill>
              </a:rPr>
              <a:t>Aplicarea cunoștințelor din inginerie, biologie, și principiilor biomecanicii cu scopul elaborării, dezvoltării și evaluării sistemelor și produselor biologice și medicale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astfel ca organe artificiale, protezelor, instrumentariului, sistemelor informaționale medicale și managementului și întreținerii sistemelor sănătății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8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Bios</a:t>
            </a:r>
            <a:r>
              <a:rPr lang="ro-MD" b="1" dirty="0">
                <a:solidFill>
                  <a:srgbClr val="FFFF00"/>
                </a:solidFill>
              </a:rPr>
              <a:t>isteme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Molecule </a:t>
            </a:r>
            <a:r>
              <a:rPr lang="ro-MD" b="1" dirty="0">
                <a:solidFill>
                  <a:srgbClr val="FFFF00"/>
                </a:solidFill>
              </a:rPr>
              <a:t>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cel</a:t>
            </a:r>
            <a:r>
              <a:rPr lang="ro-MD" b="1" dirty="0">
                <a:solidFill>
                  <a:srgbClr val="FFFF00"/>
                </a:solidFill>
              </a:rPr>
              <a:t>ule sunt cărămizile fundamentale ale sistemului de organe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Proprietăți </a:t>
            </a:r>
            <a:r>
              <a:rPr lang="en-US" b="1" dirty="0">
                <a:solidFill>
                  <a:srgbClr val="FFFF00"/>
                </a:solidFill>
              </a:rPr>
              <a:t>Integrate </a:t>
            </a:r>
            <a:r>
              <a:rPr lang="ro-MD" b="1" dirty="0">
                <a:solidFill>
                  <a:srgbClr val="FFFF00"/>
                </a:solidFill>
              </a:rPr>
              <a:t>ale sistemelor </a:t>
            </a:r>
            <a:r>
              <a:rPr lang="en-US" b="1" dirty="0">
                <a:solidFill>
                  <a:srgbClr val="FFFF00"/>
                </a:solidFill>
              </a:rPr>
              <a:t>biologic</a:t>
            </a:r>
            <a:r>
              <a:rPr lang="ro-MD" b="1" dirty="0">
                <a:solidFill>
                  <a:srgbClr val="FFFF00"/>
                </a:solidFill>
              </a:rPr>
              <a:t>e cu instrumentariu ingineresc a analizei sistemelor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MD" b="1" dirty="0">
                <a:solidFill>
                  <a:srgbClr val="FFFF00"/>
                </a:solidFill>
              </a:rPr>
              <a:t>pentru cunoașterea interrelațiilor fiziologice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08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FF00"/>
                </a:solidFill>
              </a:rPr>
              <a:t>Biotransport</a:t>
            </a:r>
            <a:r>
              <a:rPr lang="ro-MD" b="1" dirty="0">
                <a:solidFill>
                  <a:srgbClr val="FFFF00"/>
                </a:solidFill>
              </a:rPr>
              <a:t>ul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ro-MD" b="1" dirty="0">
                <a:solidFill>
                  <a:srgbClr val="FFFF00"/>
                </a:solidFill>
              </a:rPr>
              <a:t>Procese de transport de la nivel de organe la nivel de subcelular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Transport</a:t>
            </a:r>
            <a:r>
              <a:rPr lang="ro-MD" b="1" dirty="0">
                <a:solidFill>
                  <a:srgbClr val="FFFF00"/>
                </a:solidFill>
              </a:rPr>
              <a:t>ul de masă</a:t>
            </a:r>
            <a:r>
              <a:rPr lang="en-US" b="1" dirty="0">
                <a:solidFill>
                  <a:srgbClr val="FFFF00"/>
                </a:solidFill>
              </a:rPr>
              <a:t>, moment</a:t>
            </a:r>
            <a:r>
              <a:rPr lang="ro-MD" b="1" dirty="0">
                <a:solidFill>
                  <a:srgbClr val="FFFF00"/>
                </a:solidFill>
              </a:rPr>
              <a:t> de inerție 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energ</a:t>
            </a:r>
            <a:r>
              <a:rPr lang="ro-MD" b="1" dirty="0">
                <a:solidFill>
                  <a:srgbClr val="FFFF00"/>
                </a:solidFill>
              </a:rPr>
              <a:t>ie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Transport </a:t>
            </a:r>
            <a:r>
              <a:rPr lang="ro-MD" b="1" dirty="0">
                <a:solidFill>
                  <a:srgbClr val="FFFF00"/>
                </a:solidFill>
              </a:rPr>
              <a:t>de ioni</a:t>
            </a:r>
            <a:r>
              <a:rPr lang="en-US" b="1" dirty="0">
                <a:solidFill>
                  <a:srgbClr val="FFFF00"/>
                </a:solidFill>
              </a:rPr>
              <a:t>, protein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rgbClr val="FFFF00"/>
                </a:solidFill>
              </a:rPr>
              <a:t>, virus</a:t>
            </a:r>
            <a:r>
              <a:rPr lang="ro-MD" b="1" dirty="0">
                <a:solidFill>
                  <a:srgbClr val="FFFF00"/>
                </a:solidFill>
              </a:rPr>
              <a:t>uri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și preparate medicamentose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63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o-MD" b="1" dirty="0">
                <a:solidFill>
                  <a:srgbClr val="FFFF00"/>
                </a:solidFill>
              </a:rPr>
              <a:t>Ingineria Celulară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De</a:t>
            </a:r>
            <a:r>
              <a:rPr lang="ro-MD" b="1" dirty="0">
                <a:solidFill>
                  <a:srgbClr val="FFFF00"/>
                </a:solidFill>
              </a:rPr>
              <a:t>zvoltarea și comunicarea principiilor </a:t>
            </a:r>
            <a:r>
              <a:rPr lang="en-US" b="1" dirty="0">
                <a:solidFill>
                  <a:srgbClr val="FFFF00"/>
                </a:solidFill>
              </a:rPr>
              <a:t>quantitative </a:t>
            </a:r>
            <a:r>
              <a:rPr lang="en-US" b="1" dirty="0" err="1">
                <a:solidFill>
                  <a:srgbClr val="FFFF00"/>
                </a:solidFill>
              </a:rPr>
              <a:t>bioch</a:t>
            </a:r>
            <a:r>
              <a:rPr lang="ro-MD" b="1" dirty="0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mic</a:t>
            </a:r>
            <a:r>
              <a:rPr lang="ro-MD" b="1" dirty="0">
                <a:solidFill>
                  <a:srgbClr val="FFFF00"/>
                </a:solidFill>
              </a:rPr>
              <a:t>e și</a:t>
            </a:r>
            <a:r>
              <a:rPr lang="en-US" b="1" dirty="0">
                <a:solidFill>
                  <a:srgbClr val="FFFF00"/>
                </a:solidFill>
              </a:rPr>
              <a:t> bio</a:t>
            </a:r>
            <a:r>
              <a:rPr lang="ro-MD" b="1" dirty="0">
                <a:solidFill>
                  <a:srgbClr val="FFFF00"/>
                </a:solidFill>
              </a:rPr>
              <a:t>fiz</a:t>
            </a:r>
            <a:r>
              <a:rPr lang="en-US" b="1" dirty="0" err="1">
                <a:solidFill>
                  <a:srgbClr val="FFFF00"/>
                </a:solidFill>
              </a:rPr>
              <a:t>ic</a:t>
            </a:r>
            <a:r>
              <a:rPr lang="ro-MD" b="1" dirty="0">
                <a:solidFill>
                  <a:srgbClr val="FFFF00"/>
                </a:solidFill>
              </a:rPr>
              <a:t>e, ce guvernează funcțiile celulei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Control</a:t>
            </a:r>
            <a:r>
              <a:rPr lang="ro-MD" b="1" dirty="0">
                <a:solidFill>
                  <a:srgbClr val="FFFF00"/>
                </a:solidFill>
              </a:rPr>
              <a:t>ul</a:t>
            </a:r>
            <a:r>
              <a:rPr lang="en-US" b="1" dirty="0">
                <a:solidFill>
                  <a:srgbClr val="FFFF00"/>
                </a:solidFill>
              </a:rPr>
              <a:t> metabolism</a:t>
            </a:r>
            <a:r>
              <a:rPr lang="ro-MD" b="1" dirty="0">
                <a:solidFill>
                  <a:srgbClr val="FFFF00"/>
                </a:solidFill>
              </a:rPr>
              <a:t>ului</a:t>
            </a:r>
            <a:r>
              <a:rPr lang="en-US" b="1" dirty="0">
                <a:solidFill>
                  <a:srgbClr val="FFFF00"/>
                </a:solidFill>
              </a:rPr>
              <a:t>, s</a:t>
            </a:r>
            <a:r>
              <a:rPr lang="ro-MD" b="1" dirty="0">
                <a:solidFill>
                  <a:srgbClr val="FFFF00"/>
                </a:solidFill>
              </a:rPr>
              <a:t>emnalelor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regul</a:t>
            </a:r>
            <a:r>
              <a:rPr lang="ro-MD" b="1" dirty="0">
                <a:solidFill>
                  <a:srgbClr val="FFFF00"/>
                </a:solidFill>
              </a:rPr>
              <a:t>ărilor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prolifer</a:t>
            </a:r>
            <a:r>
              <a:rPr lang="ro-MD" b="1" dirty="0">
                <a:solidFill>
                  <a:srgbClr val="FFFF00"/>
                </a:solidFill>
              </a:rPr>
              <a:t>ării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migr</a:t>
            </a:r>
            <a:r>
              <a:rPr lang="ro-MD" b="1" dirty="0">
                <a:solidFill>
                  <a:srgbClr val="FFFF00"/>
                </a:solidFill>
              </a:rPr>
              <a:t>ării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diferen</a:t>
            </a:r>
            <a:r>
              <a:rPr lang="ro-MD" b="1" dirty="0">
                <a:solidFill>
                  <a:srgbClr val="FFFF00"/>
                </a:solidFill>
              </a:rPr>
              <a:t>țierii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33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Biomedicală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o-MD" b="1" dirty="0">
                <a:solidFill>
                  <a:srgbClr val="FFFF00"/>
                </a:solidFill>
              </a:rPr>
              <a:t>Ingineria Clinică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 err="1">
                <a:solidFill>
                  <a:srgbClr val="FFFF00"/>
                </a:solidFill>
              </a:rPr>
              <a:t>Manag</a:t>
            </a:r>
            <a:r>
              <a:rPr lang="ro-MD" b="1" dirty="0">
                <a:solidFill>
                  <a:srgbClr val="FFFF00"/>
                </a:solidFill>
              </a:rPr>
              <a:t>ementul</a:t>
            </a:r>
            <a:r>
              <a:rPr lang="en-US" b="1" dirty="0">
                <a:solidFill>
                  <a:srgbClr val="FFFF00"/>
                </a:solidFill>
              </a:rPr>
              <a:t> diagnostic</a:t>
            </a:r>
            <a:r>
              <a:rPr lang="ro-MD" b="1" dirty="0">
                <a:solidFill>
                  <a:srgbClr val="FFFF00"/>
                </a:solidFill>
              </a:rPr>
              <a:t>ului și echipamentului de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laborator</a:t>
            </a:r>
            <a:r>
              <a:rPr lang="ro-MD" b="1" dirty="0">
                <a:solidFill>
                  <a:srgbClr val="FFFF00"/>
                </a:solidFill>
              </a:rPr>
              <a:t> în spitale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r>
              <a:rPr lang="ro-MD" b="1" dirty="0">
                <a:solidFill>
                  <a:srgbClr val="FFFF00"/>
                </a:solidFill>
              </a:rPr>
              <a:t>Ingineria Reabilitării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Lucreu în contact direct cu</a:t>
            </a:r>
            <a:r>
              <a:rPr lang="en-US" b="1" dirty="0">
                <a:solidFill>
                  <a:srgbClr val="FFFF00"/>
                </a:solidFill>
              </a:rPr>
              <a:t> pa</a:t>
            </a:r>
            <a:r>
              <a:rPr lang="ro-MD" b="1" dirty="0">
                <a:solidFill>
                  <a:srgbClr val="FFFF00"/>
                </a:solidFill>
              </a:rPr>
              <a:t>cienții cu cei cu disabilități pentru optimizarea noului echipament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MD" b="1" dirty="0">
                <a:solidFill>
                  <a:srgbClr val="FFFF00"/>
                </a:solidFill>
              </a:rPr>
              <a:t>și accesorii cu scop de implementarea a unui standard de viață superior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 trebuie să învețe studenții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4419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Biologie fiziologia omului fundamentală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Chimia fundamentală și tehnici de laborator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Principii ale fizicii și ingineriei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Cunoștințe în biomateriale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biomecanic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 și domenii afiliate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 trebuie să învețe studenții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1752600"/>
            <a:ext cx="8001000" cy="449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o-MD" sz="3200" b="1" dirty="0">
                <a:solidFill>
                  <a:srgbClr val="FFFF00"/>
                </a:solidFill>
                <a:latin typeface="Times New Roman" pitchFamily="18" charset="0"/>
              </a:rPr>
              <a:t>Inovații în instrumentariu și metodologii în ingineria biomedicală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Aplicații ale calculatorului în biomedicină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Ecperienaț cercetării în biomedicină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Cele mai bune practici în ingineria biomedicală în industrie și proiectare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09600" y="381000"/>
            <a:ext cx="7924800" cy="76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</a:t>
            </a: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09600" y="1447800"/>
            <a:ext cx="7924800" cy="502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Pharmaceutical Company as a process engineer: Equipment design, producing new drug.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Clinical engineering in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Graduate School: 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Medical School: M.D./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Ph.D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447800"/>
            <a:ext cx="8382000" cy="502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Design, construct, and test medical devices such as cardiac pacemakers, defibrillators, artificial kidneys, blood oxygenators, hearts, blood vessels, joints, arms, and legs.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computer systems to monitor patients during surgery or in intensive care.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and Build sensors to measure blood pressure and blood chemistry, such as potassium, sodium, 0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instruments and devices for therapeutic uses, such as a laser system for eye surgery or a device for automated delivery of insulin.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 and implement mathematical/computer models of physiological systems.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1027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Establish and maintain clinical laboratories and other units within the hospital and health care delivery system that utilize advanced technology.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Design, build and investigating medical imaging systems based on X-rays (computer assisted tomography), isotopes (position emission tomography), magnetic fields (magnetic resonance imaging), ultrasound, or newer modalities.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7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Disciplines of Biomedical Engineering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" y="1295400"/>
            <a:ext cx="881542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4572000"/>
            <a:ext cx="1150815" cy="10785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191000" y="4634523"/>
            <a:ext cx="420077" cy="13852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180492" y="4196862"/>
            <a:ext cx="1555262" cy="1094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462954" y="2902927"/>
            <a:ext cx="1284164" cy="793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788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and construct biomaterials and determine the mechanical, transport, and biocompatibility properties of implantable artificial materials.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Implement new diagnostic procedures, especially those requiring engineering analyses to determine parameters that are not directly accessible to measurements, such as in the lungs or heart.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Evaluarea dinamicii solicitărilor de resurse umane în domeniul bioingineriei (U.S. Department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Labo</a:t>
            </a:r>
            <a:r>
              <a:rPr kumimoji="0" lang="ro-M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ur)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746125" y="2174875"/>
            <a:ext cx="77120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Disciplin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2014		2024		%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Biomedic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22,100	27,200	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79,000	82,000	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Electric		315,000	315,000	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canic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277,500	291,500	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		87,000	95,000	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98,400	101,000	3</a:t>
            </a:r>
          </a:p>
        </p:txBody>
      </p:sp>
    </p:spTree>
    <p:extLst>
      <p:ext uri="{BB962C8B-B14F-4D97-AF65-F5344CB8AC3E}">
        <p14:creationId xmlns:p14="http://schemas.microsoft.com/office/powerpoint/2010/main" val="1460568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U.S. Department of Labor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Venit anual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746125" y="2174875"/>
            <a:ext cx="7407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Disciplin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Biomedical  Engineering		$ 86,220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Mechanical Engineering		$ 83,590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Electrical Engineering		$ 95,200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Biologist				$ 59,680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Chemists				$ 72,610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http://www.bls.gov/oes/current/oes_nat.htm#19-0000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912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IBM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CURRICULUM PROGRAM AT UCO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419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Biology: 11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Chemistry: 10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Engineering: 51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 and Computer Science: 18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Physics: 14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BME Technical Electives: 15 hours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Total: 126 hours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84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epuiza</a:t>
            </a:r>
            <a:r>
              <a:rPr lang="en-US" dirty="0"/>
              <a:t> </a:t>
            </a:r>
            <a:r>
              <a:rPr lang="en-US" dirty="0" err="1"/>
              <a:t>subiectul</a:t>
            </a:r>
            <a:r>
              <a:rPr lang="en-US" dirty="0"/>
              <a:t>, am </a:t>
            </a:r>
            <a:r>
              <a:rPr lang="en-US" dirty="0" err="1"/>
              <a:t>punctat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din </a:t>
            </a:r>
            <a:r>
              <a:rPr lang="en-US" dirty="0" err="1"/>
              <a:t>realizările</a:t>
            </a:r>
            <a:r>
              <a:rPr lang="en-US" dirty="0"/>
              <a:t> </a:t>
            </a:r>
            <a:r>
              <a:rPr lang="en-US" dirty="0" err="1"/>
              <a:t>bioingineriei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notabile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.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biosenzorii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bionanotehnologiile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bioroboţii</a:t>
            </a:r>
            <a:r>
              <a:rPr lang="ro-MD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vaste</a:t>
            </a:r>
            <a:r>
              <a:rPr lang="en-US" dirty="0"/>
              <a:t> cu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.</a:t>
            </a:r>
          </a:p>
          <a:p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</a:t>
            </a:r>
            <a:r>
              <a:rPr lang="en-US" dirty="0" err="1"/>
              <a:t>aduc</a:t>
            </a:r>
            <a:r>
              <a:rPr lang="en-US" dirty="0"/>
              <a:t> </a:t>
            </a:r>
            <a:r>
              <a:rPr lang="en-US" dirty="0" err="1"/>
              <a:t>schimbări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strategiile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eficienţa</a:t>
            </a:r>
            <a:r>
              <a:rPr lang="ro-MD" dirty="0"/>
              <a:t> </a:t>
            </a:r>
            <a:r>
              <a:rPr lang="en-US" dirty="0" err="1"/>
              <a:t>tratamentelor</a:t>
            </a:r>
            <a:r>
              <a:rPr lang="en-US" dirty="0"/>
              <a:t>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implicaţiile</a:t>
            </a:r>
            <a:r>
              <a:rPr lang="en-US" dirty="0"/>
              <a:t> </a:t>
            </a:r>
            <a:r>
              <a:rPr lang="en-US" dirty="0" err="1"/>
              <a:t>psihologice</a:t>
            </a:r>
            <a:r>
              <a:rPr lang="en-US" dirty="0"/>
              <a:t> </a:t>
            </a:r>
            <a:r>
              <a:rPr lang="en-US" dirty="0" err="1"/>
              <a:t>induse</a:t>
            </a:r>
            <a:r>
              <a:rPr lang="en-US" dirty="0"/>
              <a:t> </a:t>
            </a:r>
            <a:r>
              <a:rPr lang="en-US" dirty="0" err="1"/>
              <a:t>pacienţilor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actul</a:t>
            </a:r>
            <a:r>
              <a:rPr lang="en-US" dirty="0"/>
              <a:t> medical</a:t>
            </a:r>
          </a:p>
        </p:txBody>
      </p:sp>
    </p:spTree>
    <p:extLst>
      <p:ext uri="{BB962C8B-B14F-4D97-AF65-F5344CB8AC3E}">
        <p14:creationId xmlns:p14="http://schemas.microsoft.com/office/powerpoint/2010/main" val="2350146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Bibliografie</a:t>
            </a:r>
            <a:endParaRPr lang="ro-MD" dirty="0"/>
          </a:p>
          <a:p>
            <a:r>
              <a:rPr lang="en-US" dirty="0"/>
              <a:t>CERCETAREA ÎN DOMENIUL INGINERIEI BIOMEDICALE</a:t>
            </a:r>
            <a:r>
              <a:rPr lang="ro-MD" dirty="0"/>
              <a:t> </a:t>
            </a:r>
            <a:r>
              <a:rPr lang="en-US" dirty="0"/>
              <a:t>ŞI PROGRESUL ÎN MEDICINĂ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err="1"/>
              <a:t>Ing</a:t>
            </a:r>
            <a:r>
              <a:rPr lang="en-US" dirty="0"/>
              <a:t>. Cristina – Maria Dabu</a:t>
            </a:r>
            <a:r>
              <a:rPr lang="ro-MD" dirty="0"/>
              <a:t> </a:t>
            </a:r>
            <a:r>
              <a:rPr lang="en-US" dirty="0"/>
              <a:t>http://www.agir.ro/buletine/898.pdf</a:t>
            </a:r>
          </a:p>
          <a:p>
            <a:r>
              <a:rPr lang="en-US" dirty="0"/>
              <a:t>[1]http://academic.uprm.edu/~mgoyal/materialsmay2004/k04orthopaedic.pdf</a:t>
            </a:r>
          </a:p>
          <a:p>
            <a:r>
              <a:rPr lang="en-US" dirty="0"/>
              <a:t>[2] Y. </a:t>
            </a:r>
            <a:r>
              <a:rPr lang="en-US" dirty="0" err="1"/>
              <a:t>Ikada</a:t>
            </a:r>
            <a:r>
              <a:rPr lang="en-US" dirty="0"/>
              <a:t>, Tissue engineering: Fundamentals and Applications, Elsevier ltd., 2006</a:t>
            </a:r>
          </a:p>
          <a:p>
            <a:r>
              <a:rPr lang="en-US" dirty="0"/>
              <a:t>[3] Wei-Yun Sheng &amp; Leaf Huang, Cancer Immunotherapy and Nanomedicine, Pharm Res</a:t>
            </a:r>
            <a:r>
              <a:rPr lang="ro-MD" dirty="0"/>
              <a:t> </a:t>
            </a:r>
            <a:r>
              <a:rPr lang="en-US" dirty="0"/>
              <a:t>DOI 10.1007/s11095-010-0258-8</a:t>
            </a:r>
          </a:p>
          <a:p>
            <a:r>
              <a:rPr lang="en-US" dirty="0"/>
              <a:t>[4] http://www.intechopen.com/articles/show/title/nanomedicine-in-cancer</a:t>
            </a:r>
          </a:p>
          <a:p>
            <a:r>
              <a:rPr lang="en-US" dirty="0"/>
              <a:t>[5] http://grinding.be/2009/05/29/virob-a-cavities-crawler/</a:t>
            </a:r>
          </a:p>
          <a:p>
            <a:r>
              <a:rPr lang="en-US" dirty="0"/>
              <a:t>[6] E. Brian, Chemical Sensors and Biosensors, John Wiley &amp; Sons,2002</a:t>
            </a:r>
          </a:p>
          <a:p>
            <a:r>
              <a:rPr lang="en-US" dirty="0"/>
              <a:t>[7] M. </a:t>
            </a:r>
            <a:r>
              <a:rPr lang="en-US" dirty="0" err="1"/>
              <a:t>Mascini</a:t>
            </a:r>
            <a:r>
              <a:rPr lang="en-US" dirty="0"/>
              <a:t>, I. </a:t>
            </a:r>
            <a:r>
              <a:rPr lang="en-US" dirty="0" err="1"/>
              <a:t>Palchetti</a:t>
            </a:r>
            <a:r>
              <a:rPr lang="en-US" dirty="0"/>
              <a:t>, G. </a:t>
            </a:r>
            <a:r>
              <a:rPr lang="en-US" dirty="0" err="1"/>
              <a:t>Marrazza</a:t>
            </a:r>
            <a:r>
              <a:rPr lang="en-US" dirty="0"/>
              <a:t>, DNA electrochemical biosensors, Fresenius J Anal </a:t>
            </a:r>
            <a:r>
              <a:rPr lang="en-US" dirty="0" err="1"/>
              <a:t>Chem</a:t>
            </a:r>
            <a:r>
              <a:rPr lang="en-US" dirty="0"/>
              <a:t> (2001) 369 :15–22 </a:t>
            </a:r>
          </a:p>
        </p:txBody>
      </p:sp>
    </p:spTree>
    <p:extLst>
      <p:ext uri="{BB962C8B-B14F-4D97-AF65-F5344CB8AC3E}">
        <p14:creationId xmlns:p14="http://schemas.microsoft.com/office/powerpoint/2010/main" val="54988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600" b="1" dirty="0">
                <a:solidFill>
                  <a:srgbClr val="FFFF00"/>
                </a:solidFill>
              </a:rPr>
              <a:t>Disciplinele Ingineriei Biomedicale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Bioinstrument</a:t>
            </a:r>
            <a:r>
              <a:rPr lang="ro-MD" b="1" dirty="0">
                <a:solidFill>
                  <a:srgbClr val="FFFF00"/>
                </a:solidFill>
              </a:rPr>
              <a:t>ări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Met</a:t>
            </a:r>
            <a:r>
              <a:rPr lang="ro-MD" b="1" dirty="0">
                <a:solidFill>
                  <a:srgbClr val="FFFF00"/>
                </a:solidFill>
              </a:rPr>
              <a:t>oda obținerii măsurărilor invazive și neinvazive a corpului uman, organelor, celulelor, moleculelor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Instrumentar electronic, principii de procesare analogică și digitală a semnalelor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Concepte de măsurări astfel ca acuratețea, repructibilității, compensării (neutralizării) fondului, metodelor de calibrare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cerințelor de securitate.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interdisciplinar</a:t>
            </a:r>
            <a:r>
              <a:rPr lang="en-US" dirty="0"/>
              <a:t> care </a:t>
            </a:r>
            <a:r>
              <a:rPr lang="en-US" dirty="0" err="1"/>
              <a:t>integrează</a:t>
            </a:r>
            <a:r>
              <a:rPr lang="en-US" dirty="0"/>
              <a:t> </a:t>
            </a:r>
            <a:r>
              <a:rPr lang="en-US" dirty="0" err="1"/>
              <a:t>biologia</a:t>
            </a:r>
            <a:r>
              <a:rPr lang="en-US" dirty="0"/>
              <a:t>, </a:t>
            </a:r>
            <a:r>
              <a:rPr lang="en-US" dirty="0" err="1"/>
              <a:t>biochimia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medicina</a:t>
            </a:r>
            <a:r>
              <a:rPr lang="en-US" dirty="0"/>
              <a:t> cu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rezolvării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vii.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biomedicala</a:t>
            </a:r>
            <a:r>
              <a:rPr lang="en-US" dirty="0"/>
              <a:t> are </a:t>
            </a:r>
            <a:r>
              <a:rPr lang="en-US" dirty="0" err="1"/>
              <a:t>aplicatie</a:t>
            </a:r>
            <a:r>
              <a:rPr lang="ro-MD" dirty="0"/>
              <a:t> </a:t>
            </a:r>
            <a:r>
              <a:rPr lang="en-US" dirty="0" err="1"/>
              <a:t>imediata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diagnozei</a:t>
            </a:r>
            <a:r>
              <a:rPr lang="en-US" dirty="0"/>
              <a:t>, </a:t>
            </a:r>
            <a:r>
              <a:rPr lang="en-US" dirty="0" err="1"/>
              <a:t>tratamentului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monitorizării</a:t>
            </a:r>
            <a:r>
              <a:rPr lang="en-US" dirty="0"/>
              <a:t>.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obiectului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al </a:t>
            </a:r>
            <a:r>
              <a:rPr lang="en-US" dirty="0" err="1"/>
              <a:t>finalităţii</a:t>
            </a:r>
            <a:r>
              <a:rPr lang="en-US" dirty="0"/>
              <a:t>,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 se </a:t>
            </a:r>
            <a:r>
              <a:rPr lang="en-US" dirty="0" err="1"/>
              <a:t>clasifică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bioinginerie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bioingineria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orientată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cercetare</a:t>
            </a:r>
            <a:r>
              <a:rPr lang="en-US" dirty="0"/>
              <a:t>,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ale </a:t>
            </a:r>
            <a:r>
              <a:rPr lang="en-US" dirty="0" err="1"/>
              <a:t>ştiinţelor</a:t>
            </a:r>
            <a:r>
              <a:rPr lang="en-US" dirty="0"/>
              <a:t> </a:t>
            </a:r>
            <a:r>
              <a:rPr lang="en-US" dirty="0" err="1"/>
              <a:t>exacte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MD" dirty="0"/>
              <a:t>  </a:t>
            </a:r>
            <a:r>
              <a:rPr lang="en-US" dirty="0" err="1"/>
              <a:t>investigarea</a:t>
            </a:r>
            <a:r>
              <a:rPr lang="en-US" dirty="0"/>
              <a:t> </a:t>
            </a:r>
            <a:r>
              <a:rPr lang="en-US" dirty="0" err="1"/>
              <a:t>mecanismelor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are </a:t>
            </a:r>
            <a:r>
              <a:rPr lang="en-US" dirty="0" err="1"/>
              <a:t>orientare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: </a:t>
            </a:r>
            <a:r>
              <a:rPr lang="en-US" dirty="0" err="1"/>
              <a:t>managementul</a:t>
            </a:r>
            <a:r>
              <a:rPr lang="en-US" dirty="0"/>
              <a:t> general al </a:t>
            </a:r>
            <a:r>
              <a:rPr lang="en-US" dirty="0" err="1"/>
              <a:t>echipamentelor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procedurilor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din </a:t>
            </a:r>
            <a:r>
              <a:rPr lang="en-US" dirty="0" err="1"/>
              <a:t>spitale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clinici</a:t>
            </a:r>
            <a:r>
              <a:rPr lang="en-US" dirty="0"/>
              <a:t> (</a:t>
            </a:r>
            <a:r>
              <a:rPr lang="en-US" dirty="0" err="1"/>
              <a:t>interfaţarea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r>
              <a:rPr lang="en-US" dirty="0"/>
              <a:t> cu </a:t>
            </a:r>
            <a:r>
              <a:rPr lang="en-US" dirty="0" err="1"/>
              <a:t>furnizorii</a:t>
            </a:r>
            <a:r>
              <a:rPr lang="en-US" dirty="0"/>
              <a:t>, </a:t>
            </a:r>
            <a:r>
              <a:rPr lang="en-US" dirty="0" err="1"/>
              <a:t>adaptarea</a:t>
            </a:r>
            <a:r>
              <a:rPr lang="en-US" dirty="0"/>
              <a:t> la </a:t>
            </a:r>
            <a:r>
              <a:rPr lang="en-US" dirty="0" err="1"/>
              <a:t>cerinţe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ro-MD" dirty="0"/>
              <a:t> </a:t>
            </a:r>
            <a:r>
              <a:rPr lang="en-US" dirty="0" err="1"/>
              <a:t>specifice</a:t>
            </a:r>
            <a:r>
              <a:rPr lang="en-US" dirty="0"/>
              <a:t>, </a:t>
            </a:r>
            <a:r>
              <a:rPr lang="en-US" dirty="0" err="1"/>
              <a:t>exploatarea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întreţinerea</a:t>
            </a:r>
            <a:r>
              <a:rPr lang="en-US" dirty="0"/>
              <a:t> </a:t>
            </a:r>
            <a:r>
              <a:rPr lang="en-US" dirty="0" err="1"/>
              <a:t>optimală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,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situ),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colaborarea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personalul</a:t>
            </a:r>
            <a:r>
              <a:rPr lang="en-US" dirty="0"/>
              <a:t> medical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intervenţii</a:t>
            </a:r>
            <a:r>
              <a:rPr lang="en-US" dirty="0"/>
              <a:t> </a:t>
            </a:r>
            <a:r>
              <a:rPr lang="en-US" dirty="0" err="1"/>
              <a:t>diagnostice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.</a:t>
            </a:r>
          </a:p>
          <a:p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 din </a:t>
            </a:r>
            <a:r>
              <a:rPr lang="en-US" dirty="0" err="1"/>
              <a:t>medicină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utilizarea</a:t>
            </a:r>
            <a:r>
              <a:rPr lang="en-US" dirty="0"/>
              <a:t> de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, </a:t>
            </a:r>
            <a:r>
              <a:rPr lang="en-US" dirty="0" err="1"/>
              <a:t>peacemakere</a:t>
            </a:r>
            <a:r>
              <a:rPr lang="en-US" dirty="0"/>
              <a:t>, </a:t>
            </a:r>
            <a:r>
              <a:rPr lang="en-US" dirty="0" err="1"/>
              <a:t>imagistica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asistată</a:t>
            </a:r>
            <a:r>
              <a:rPr lang="en-US" dirty="0"/>
              <a:t> de calculator, </a:t>
            </a:r>
            <a:r>
              <a:rPr lang="en-US" dirty="0" err="1"/>
              <a:t>pompele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infuzia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implanturile</a:t>
            </a:r>
            <a:r>
              <a:rPr lang="en-US" dirty="0"/>
              <a:t>,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susţinerea</a:t>
            </a:r>
            <a:r>
              <a:rPr lang="en-US" dirty="0"/>
              <a:t> </a:t>
            </a:r>
            <a:r>
              <a:rPr lang="en-US" dirty="0" err="1"/>
              <a:t>artificială</a:t>
            </a:r>
            <a:r>
              <a:rPr lang="en-US" dirty="0"/>
              <a:t> a</a:t>
            </a:r>
            <a:r>
              <a:rPr lang="ro-MD" dirty="0"/>
              <a:t> </a:t>
            </a:r>
            <a:r>
              <a:rPr lang="en-US" dirty="0" err="1"/>
              <a:t>vieţii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regenerarea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ale </a:t>
            </a:r>
            <a:r>
              <a:rPr lang="en-US" dirty="0" err="1"/>
              <a:t>strânsei</a:t>
            </a:r>
            <a:r>
              <a:rPr lang="en-US" dirty="0"/>
              <a:t> </a:t>
            </a:r>
            <a:r>
              <a:rPr lang="en-US" dirty="0" err="1"/>
              <a:t>colaborari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ingineri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mediciÎn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prezenta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rezultate</a:t>
            </a:r>
            <a:r>
              <a:rPr lang="en-US" dirty="0"/>
              <a:t> ale </a:t>
            </a:r>
            <a:r>
              <a:rPr lang="en-US" dirty="0" err="1"/>
              <a:t>cercetării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bioingineriei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utilizările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980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Biomaterial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ro-MD" b="1" dirty="0">
                <a:solidFill>
                  <a:srgbClr val="FFFF00"/>
                </a:solidFill>
              </a:rPr>
              <a:t>Ingineria țesuturilor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Proiectarea și dezvoltarea materialelor derivate din surse naturale pentru dispozitive medicale și produse de diagnostic, inginerie a țesutului, ingineriei organelor și livrarea a medicamentelor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FFFF00"/>
                </a:solidFill>
              </a:rPr>
              <a:t>Biomechanic</a:t>
            </a:r>
            <a:r>
              <a:rPr lang="ro-MD" sz="3600" b="1" dirty="0">
                <a:solidFill>
                  <a:srgbClr val="FFFF00"/>
                </a:solidFill>
              </a:rPr>
              <a:t>a</a:t>
            </a:r>
            <a:endParaRPr lang="en-US" sz="3600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Parte a mecanicii</a:t>
            </a:r>
            <a:r>
              <a:rPr lang="en-US" b="1" dirty="0">
                <a:solidFill>
                  <a:srgbClr val="FFFF00"/>
                </a:solidFill>
              </a:rPr>
              <a:t> biofluid</a:t>
            </a:r>
            <a:r>
              <a:rPr lang="ro-MD" b="1" dirty="0">
                <a:solidFill>
                  <a:srgbClr val="FFFF00"/>
                </a:solidFill>
              </a:rPr>
              <a:t>elor și</a:t>
            </a:r>
            <a:r>
              <a:rPr lang="en-US" b="1" dirty="0">
                <a:solidFill>
                  <a:srgbClr val="FFFF00"/>
                </a:solidFill>
              </a:rPr>
              <a:t> biosolid</a:t>
            </a:r>
            <a:r>
              <a:rPr lang="ro-MD" b="1" dirty="0">
                <a:solidFill>
                  <a:srgbClr val="FFFF00"/>
                </a:solidFill>
              </a:rPr>
              <a:t>elor la nivel</a:t>
            </a:r>
            <a:r>
              <a:rPr lang="en-US" b="1" dirty="0">
                <a:solidFill>
                  <a:srgbClr val="FFFF00"/>
                </a:solidFill>
              </a:rPr>
              <a:t> molecular, </a:t>
            </a:r>
            <a:r>
              <a:rPr lang="en-US" b="1" dirty="0" err="1">
                <a:solidFill>
                  <a:srgbClr val="FFFF00"/>
                </a:solidFill>
              </a:rPr>
              <a:t>celular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a țesutului și</a:t>
            </a:r>
            <a:r>
              <a:rPr lang="en-US" b="1" dirty="0">
                <a:solidFill>
                  <a:srgbClr val="FFFF00"/>
                </a:solidFill>
              </a:rPr>
              <a:t> organ</a:t>
            </a:r>
            <a:r>
              <a:rPr lang="ro-MD" b="1" dirty="0">
                <a:solidFill>
                  <a:srgbClr val="FFFF00"/>
                </a:solidFill>
              </a:rPr>
              <a:t>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1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BIOMATERIALE ŞI BIOMECANICĂ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Proteze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bază</a:t>
            </a:r>
            <a:r>
              <a:rPr lang="en-US" b="1" dirty="0"/>
              <a:t> de carbon</a:t>
            </a:r>
          </a:p>
          <a:p>
            <a:r>
              <a:rPr lang="en-US" dirty="0" err="1"/>
              <a:t>Artoplastia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uzual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afecţiuni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traume</a:t>
            </a:r>
            <a:r>
              <a:rPr lang="en-US" dirty="0"/>
              <a:t> </a:t>
            </a:r>
            <a:r>
              <a:rPr lang="en-US" dirty="0" err="1"/>
              <a:t>artritice</a:t>
            </a:r>
            <a:r>
              <a:rPr lang="en-US" dirty="0"/>
              <a:t>. </a:t>
            </a:r>
            <a:r>
              <a:rPr lang="en-US" dirty="0" err="1"/>
              <a:t>Aproximativ</a:t>
            </a:r>
            <a:r>
              <a:rPr lang="en-US" dirty="0"/>
              <a:t> 300.000-400.000 de</a:t>
            </a:r>
            <a:r>
              <a:rPr lang="ro-MD" dirty="0"/>
              <a:t> </a:t>
            </a:r>
            <a:r>
              <a:rPr lang="en-US" dirty="0" err="1"/>
              <a:t>înlocuiri</a:t>
            </a:r>
            <a:r>
              <a:rPr lang="en-US" dirty="0"/>
              <a:t> de </a:t>
            </a:r>
            <a:r>
              <a:rPr lang="en-US" dirty="0" err="1"/>
              <a:t>şold</a:t>
            </a:r>
            <a:r>
              <a:rPr lang="en-US" dirty="0"/>
              <a:t> se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tot </a:t>
            </a:r>
            <a:r>
              <a:rPr lang="en-US" dirty="0" err="1"/>
              <a:t>atâtea</a:t>
            </a:r>
            <a:r>
              <a:rPr lang="en-US" dirty="0"/>
              <a:t> </a:t>
            </a:r>
            <a:r>
              <a:rPr lang="en-US" dirty="0" err="1"/>
              <a:t>înlocuiri</a:t>
            </a:r>
            <a:r>
              <a:rPr lang="en-US" dirty="0"/>
              <a:t> de </a:t>
            </a:r>
            <a:r>
              <a:rPr lang="en-US" dirty="0" err="1"/>
              <a:t>genunchi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operaţii</a:t>
            </a:r>
            <a:r>
              <a:rPr lang="en-US" dirty="0"/>
              <a:t> au </a:t>
            </a:r>
            <a:r>
              <a:rPr lang="en-US" dirty="0" err="1"/>
              <a:t>avut</a:t>
            </a:r>
            <a:r>
              <a:rPr lang="ro-MD" dirty="0"/>
              <a:t>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alinarea</a:t>
            </a:r>
            <a:r>
              <a:rPr lang="en-US" dirty="0"/>
              <a:t> </a:t>
            </a:r>
            <a:r>
              <a:rPr lang="en-US" dirty="0" err="1"/>
              <a:t>durerilor</a:t>
            </a:r>
            <a:r>
              <a:rPr lang="en-US" dirty="0"/>
              <a:t> </a:t>
            </a:r>
            <a:r>
              <a:rPr lang="en-US" dirty="0" err="1"/>
              <a:t>preoperatorii</a:t>
            </a:r>
            <a:r>
              <a:rPr lang="en-US" dirty="0"/>
              <a:t>,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disabilitaţilor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îmbunătăţirea</a:t>
            </a:r>
            <a:r>
              <a:rPr lang="en-US" dirty="0"/>
              <a:t> </a:t>
            </a:r>
            <a:r>
              <a:rPr lang="en-US" dirty="0" err="1"/>
              <a:t>vieţii</a:t>
            </a:r>
            <a:r>
              <a:rPr lang="en-US" dirty="0"/>
              <a:t> </a:t>
            </a:r>
            <a:r>
              <a:rPr lang="en-US" dirty="0" err="1"/>
              <a:t>pacienţilor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ciuda</a:t>
            </a:r>
            <a:r>
              <a:rPr lang="en-US" dirty="0"/>
              <a:t> </a:t>
            </a:r>
            <a:r>
              <a:rPr lang="en-US" dirty="0" err="1"/>
              <a:t>succesului</a:t>
            </a:r>
            <a:r>
              <a:rPr lang="ro-MD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operaţii</a:t>
            </a:r>
            <a:r>
              <a:rPr lang="en-US" dirty="0"/>
              <a:t>, au </a:t>
            </a:r>
            <a:r>
              <a:rPr lang="en-US" dirty="0" err="1"/>
              <a:t>existat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cu </a:t>
            </a:r>
            <a:r>
              <a:rPr lang="en-US" dirty="0" err="1"/>
              <a:t>pierderea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a </a:t>
            </a:r>
            <a:r>
              <a:rPr lang="en-US" dirty="0" err="1"/>
              <a:t>implanturilor</a:t>
            </a:r>
            <a:r>
              <a:rPr lang="en-US" dirty="0"/>
              <a:t> de </a:t>
            </a:r>
            <a:r>
              <a:rPr lang="en-US" dirty="0" err="1"/>
              <a:t>ciment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proprietaţile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ro-MD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osului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. </a:t>
            </a:r>
            <a:r>
              <a:rPr lang="en-US" dirty="0" err="1"/>
              <a:t>Problemele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cu </a:t>
            </a:r>
            <a:r>
              <a:rPr lang="en-US" dirty="0" err="1"/>
              <a:t>deteriorarea</a:t>
            </a:r>
            <a:r>
              <a:rPr lang="en-US" dirty="0"/>
              <a:t> </a:t>
            </a:r>
            <a:r>
              <a:rPr lang="en-US" dirty="0" err="1"/>
              <a:t>cimentului</a:t>
            </a:r>
            <a:r>
              <a:rPr lang="en-US" dirty="0"/>
              <a:t>,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densităţii</a:t>
            </a:r>
            <a:r>
              <a:rPr lang="ro-MD" dirty="0"/>
              <a:t> </a:t>
            </a:r>
            <a:r>
              <a:rPr lang="en-US" dirty="0" err="1"/>
              <a:t>osoase</a:t>
            </a:r>
            <a:r>
              <a:rPr lang="en-US" dirty="0"/>
              <a:t> </a:t>
            </a:r>
            <a:r>
              <a:rPr lang="en-US" dirty="0" err="1"/>
              <a:t>datorate</a:t>
            </a:r>
            <a:r>
              <a:rPr lang="en-US" dirty="0"/>
              <a:t> </a:t>
            </a:r>
            <a:r>
              <a:rPr lang="en-US" dirty="0" err="1"/>
              <a:t>stresului</a:t>
            </a:r>
            <a:r>
              <a:rPr lang="en-US" dirty="0"/>
              <a:t> </a:t>
            </a:r>
            <a:r>
              <a:rPr lang="en-US" dirty="0" err="1"/>
              <a:t>indus</a:t>
            </a:r>
            <a:r>
              <a:rPr lang="en-US" dirty="0"/>
              <a:t> de </a:t>
            </a:r>
            <a:r>
              <a:rPr lang="en-US" dirty="0" err="1"/>
              <a:t>componentele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 </a:t>
            </a:r>
            <a:r>
              <a:rPr lang="en-US" dirty="0" err="1"/>
              <a:t>rigide</a:t>
            </a:r>
            <a:endParaRPr lang="en-US" dirty="0"/>
          </a:p>
          <a:p>
            <a:r>
              <a:rPr lang="en-US" dirty="0" err="1"/>
              <a:t>Carbonul</a:t>
            </a:r>
            <a:r>
              <a:rPr lang="en-US" dirty="0"/>
              <a:t> s-a </a:t>
            </a:r>
            <a:r>
              <a:rPr lang="en-US" dirty="0" err="1"/>
              <a:t>dovedit</a:t>
            </a:r>
            <a:r>
              <a:rPr lang="en-US" dirty="0"/>
              <a:t> a fi </a:t>
            </a:r>
            <a:r>
              <a:rPr lang="en-US" dirty="0" err="1"/>
              <a:t>singurul</a:t>
            </a:r>
            <a:r>
              <a:rPr lang="en-US" dirty="0"/>
              <a:t> material care </a:t>
            </a:r>
            <a:r>
              <a:rPr lang="en-US" dirty="0" err="1"/>
              <a:t>îmbină</a:t>
            </a:r>
            <a:r>
              <a:rPr lang="en-US" dirty="0"/>
              <a:t> </a:t>
            </a:r>
            <a:r>
              <a:rPr lang="en-US" dirty="0" err="1"/>
              <a:t>rigiditatea</a:t>
            </a:r>
            <a:r>
              <a:rPr lang="en-US" dirty="0"/>
              <a:t> </a:t>
            </a:r>
            <a:r>
              <a:rPr lang="en-US" dirty="0" err="1"/>
              <a:t>metalelor</a:t>
            </a:r>
            <a:r>
              <a:rPr lang="en-US" dirty="0"/>
              <a:t>,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aplicarii</a:t>
            </a:r>
            <a:r>
              <a:rPr lang="en-US" dirty="0"/>
              <a:t> sale direct </a:t>
            </a:r>
            <a:r>
              <a:rPr lang="en-US" dirty="0" err="1"/>
              <a:t>pe</a:t>
            </a:r>
            <a:r>
              <a:rPr lang="ro-MD" dirty="0"/>
              <a:t> </a:t>
            </a:r>
            <a:r>
              <a:rPr lang="en-US" dirty="0" err="1"/>
              <a:t>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biocompatibilitate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construcţia</a:t>
            </a:r>
            <a:r>
              <a:rPr lang="en-US" dirty="0"/>
              <a:t> </a:t>
            </a:r>
            <a:r>
              <a:rPr lang="en-US" dirty="0" err="1"/>
              <a:t>protezelor</a:t>
            </a:r>
            <a:r>
              <a:rPr lang="en-US" dirty="0"/>
              <a:t> de </a:t>
            </a:r>
            <a:r>
              <a:rPr lang="en-US" dirty="0" err="1"/>
              <a:t>tendoane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ligamente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compuş</a:t>
            </a:r>
            <a:r>
              <a:rPr lang="en-US" dirty="0"/>
              <a:t> carbon-carbon, </a:t>
            </a:r>
            <a:r>
              <a:rPr lang="en-US" dirty="0" err="1"/>
              <a:t>epoxi</a:t>
            </a:r>
            <a:r>
              <a:rPr lang="en-US" dirty="0"/>
              <a:t>-carbon, </a:t>
            </a:r>
            <a:r>
              <a:rPr lang="en-US" dirty="0" err="1"/>
              <a:t>polimeri</a:t>
            </a:r>
            <a:r>
              <a:rPr lang="en-US" dirty="0"/>
              <a:t> </a:t>
            </a:r>
            <a:r>
              <a:rPr lang="en-US" dirty="0" err="1"/>
              <a:t>biodegradabili-fibre</a:t>
            </a:r>
            <a:r>
              <a:rPr lang="en-US" dirty="0"/>
              <a:t> de carbon.[1]</a:t>
            </a:r>
          </a:p>
        </p:txBody>
      </p:sp>
    </p:spTree>
    <p:extLst>
      <p:ext uri="{BB962C8B-B14F-4D97-AF65-F5344CB8AC3E}">
        <p14:creationId xmlns:p14="http://schemas.microsoft.com/office/powerpoint/2010/main" val="68202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prioritar</a:t>
            </a:r>
            <a:r>
              <a:rPr lang="en-US" dirty="0"/>
              <a:t> al </a:t>
            </a:r>
            <a:r>
              <a:rPr lang="en-US" dirty="0" err="1"/>
              <a:t>bioingineriei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studiaza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ro-MD" dirty="0"/>
              <a:t> </a:t>
            </a:r>
            <a:r>
              <a:rPr lang="en-US" dirty="0" err="1"/>
              <a:t>biomaterialelor</a:t>
            </a:r>
            <a:r>
              <a:rPr lang="en-US" dirty="0"/>
              <a:t> cu </a:t>
            </a:r>
            <a:r>
              <a:rPr lang="en-US" dirty="0" err="1"/>
              <a:t>celule</a:t>
            </a:r>
            <a:r>
              <a:rPr lang="en-US" dirty="0"/>
              <a:t> vii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reconstrucţiei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are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repararea</a:t>
            </a:r>
            <a:r>
              <a:rPr lang="en-US" dirty="0"/>
              <a:t>, </a:t>
            </a:r>
            <a:r>
              <a:rPr lang="en-US" dirty="0" err="1"/>
              <a:t>mentenanţa</a:t>
            </a:r>
            <a:r>
              <a:rPr lang="en-US" dirty="0"/>
              <a:t>, </a:t>
            </a:r>
            <a:r>
              <a:rPr lang="en-US" dirty="0" err="1"/>
              <a:t>înlocuirea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ro-MD" dirty="0"/>
              <a:t> </a:t>
            </a:r>
            <a:r>
              <a:rPr lang="en-US" dirty="0" err="1"/>
              <a:t>augmentarea</a:t>
            </a:r>
            <a:r>
              <a:rPr lang="en-US" dirty="0"/>
              <a:t> </a:t>
            </a:r>
            <a:r>
              <a:rPr lang="en-US" dirty="0" err="1"/>
              <a:t>tesutului</a:t>
            </a:r>
            <a:r>
              <a:rPr lang="en-US" dirty="0"/>
              <a:t> natural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organului</a:t>
            </a:r>
            <a:r>
              <a:rPr lang="en-US" dirty="0"/>
              <a:t>.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cardiovasculară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refacerea</a:t>
            </a:r>
            <a:r>
              <a:rPr lang="en-US" dirty="0"/>
              <a:t>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muşchiului</a:t>
            </a:r>
            <a:r>
              <a:rPr lang="en-US" dirty="0"/>
              <a:t> cardiac </a:t>
            </a:r>
            <a:r>
              <a:rPr lang="en-US" dirty="0" err="1"/>
              <a:t>distrus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infarctului</a:t>
            </a:r>
            <a:r>
              <a:rPr lang="en-US" dirty="0"/>
              <a:t>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are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revoluţionarea</a:t>
            </a:r>
            <a:r>
              <a:rPr lang="ro-MD" dirty="0"/>
              <a:t> </a:t>
            </a:r>
            <a:r>
              <a:rPr lang="en-US" dirty="0" err="1"/>
              <a:t>urmatoarei</a:t>
            </a:r>
            <a:r>
              <a:rPr lang="en-US" dirty="0"/>
              <a:t> </a:t>
            </a:r>
            <a:r>
              <a:rPr lang="en-US" dirty="0" err="1"/>
              <a:t>generaţii</a:t>
            </a:r>
            <a:r>
              <a:rPr lang="en-US" dirty="0"/>
              <a:t> a </a:t>
            </a:r>
            <a:r>
              <a:rPr lang="en-US" dirty="0" err="1"/>
              <a:t>terapiilor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cardiologiei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un </a:t>
            </a:r>
            <a:r>
              <a:rPr lang="en-US" dirty="0" err="1"/>
              <a:t>tratament</a:t>
            </a:r>
            <a:r>
              <a:rPr lang="en-US" dirty="0"/>
              <a:t> standard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toţi</a:t>
            </a:r>
            <a:r>
              <a:rPr lang="en-US" dirty="0"/>
              <a:t> </a:t>
            </a:r>
            <a:r>
              <a:rPr lang="en-US" dirty="0" err="1"/>
              <a:t>pacienţii</a:t>
            </a:r>
            <a:r>
              <a:rPr lang="en-US" dirty="0"/>
              <a:t> post infarct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cardiopatiilor</a:t>
            </a:r>
            <a:r>
              <a:rPr lang="en-US" dirty="0"/>
              <a:t> non-</a:t>
            </a:r>
            <a:r>
              <a:rPr lang="en-US" dirty="0" err="1"/>
              <a:t>ischemice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înlocuirea</a:t>
            </a:r>
            <a:r>
              <a:rPr lang="ro-MD" dirty="0"/>
              <a:t> </a:t>
            </a:r>
            <a:r>
              <a:rPr lang="en-US" dirty="0" err="1"/>
              <a:t>muşchiului</a:t>
            </a:r>
            <a:r>
              <a:rPr lang="en-US" dirty="0"/>
              <a:t> cardiac </a:t>
            </a:r>
            <a:r>
              <a:rPr lang="en-US" dirty="0" err="1"/>
              <a:t>afectat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evoluţiei</a:t>
            </a:r>
            <a:r>
              <a:rPr lang="en-US" dirty="0"/>
              <a:t> </a:t>
            </a:r>
            <a:r>
              <a:rPr lang="en-US" dirty="0" err="1"/>
              <a:t>leziunilor</a:t>
            </a:r>
            <a:r>
              <a:rPr lang="en-US" dirty="0"/>
              <a:t> </a:t>
            </a:r>
            <a:r>
              <a:rPr lang="en-US" dirty="0" err="1"/>
              <a:t>miocadului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stagiul</a:t>
            </a:r>
            <a:r>
              <a:rPr lang="en-US" dirty="0"/>
              <a:t> final al </a:t>
            </a:r>
            <a:r>
              <a:rPr lang="en-US" dirty="0" err="1"/>
              <a:t>bolii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decesul</a:t>
            </a:r>
            <a:r>
              <a:rPr lang="ro-MD" dirty="0"/>
              <a:t> </a:t>
            </a:r>
            <a:r>
              <a:rPr lang="en-US" dirty="0" err="1"/>
              <a:t>pacientului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înlocuire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regenerarea</a:t>
            </a:r>
            <a:r>
              <a:rPr lang="en-US" dirty="0"/>
              <a:t>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succes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genereze</a:t>
            </a:r>
            <a:r>
              <a:rPr lang="ro-MD" dirty="0"/>
              <a:t> </a:t>
            </a:r>
            <a:r>
              <a:rPr lang="en-US" dirty="0"/>
              <a:t>un </a:t>
            </a:r>
            <a:r>
              <a:rPr lang="en-US" dirty="0" err="1"/>
              <a:t>numar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cu </a:t>
            </a:r>
            <a:r>
              <a:rPr lang="en-US" dirty="0" err="1"/>
              <a:t>fenotip</a:t>
            </a:r>
            <a:r>
              <a:rPr lang="en-US" dirty="0"/>
              <a:t> </a:t>
            </a:r>
            <a:r>
              <a:rPr lang="en-US" dirty="0" err="1"/>
              <a:t>funcţional</a:t>
            </a:r>
            <a:r>
              <a:rPr lang="ro-MD" dirty="0"/>
              <a:t> </a:t>
            </a:r>
            <a:r>
              <a:rPr lang="en-US" dirty="0" err="1"/>
              <a:t>asemanător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distruse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interacţiunea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ro-MD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autentice</a:t>
            </a:r>
            <a:r>
              <a:rPr lang="en-US" dirty="0"/>
              <a:t> ale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desfăşoare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</a:t>
            </a:r>
            <a:r>
              <a:rPr lang="en-US" dirty="0" err="1"/>
              <a:t>optime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benefice </a:t>
            </a:r>
            <a:r>
              <a:rPr lang="en-US" dirty="0" err="1"/>
              <a:t>pentru</a:t>
            </a:r>
            <a:r>
              <a:rPr lang="en-US" dirty="0"/>
              <a:t> organism.</a:t>
            </a:r>
          </a:p>
        </p:txBody>
      </p:sp>
    </p:spTree>
    <p:extLst>
      <p:ext uri="{BB962C8B-B14F-4D97-AF65-F5344CB8AC3E}">
        <p14:creationId xmlns:p14="http://schemas.microsoft.com/office/powerpoint/2010/main" val="18325479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3979</Words>
  <Application>Microsoft Office PowerPoint</Application>
  <PresentationFormat>On-screen Show (4:3)</PresentationFormat>
  <Paragraphs>230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Theme1</vt:lpstr>
      <vt:lpstr>Blank Presentation</vt:lpstr>
      <vt:lpstr>Factory</vt:lpstr>
      <vt:lpstr>Ingineria biomedicală:  realizări și perspective. Poziționarea DMOE</vt:lpstr>
      <vt:lpstr>Ce este IBM</vt:lpstr>
      <vt:lpstr>Ce este IBM</vt:lpstr>
      <vt:lpstr>Disciplines of Biomedical Engineering</vt:lpstr>
      <vt:lpstr>Disciplinele Ingineriei Biomedicale</vt:lpstr>
      <vt:lpstr>INTRODUCERE</vt:lpstr>
      <vt:lpstr>Discipline a Ingineriei Biomedicale (cont)</vt:lpstr>
      <vt:lpstr>BIOMATERIALE ŞI BIOMECANICĂ</vt:lpstr>
      <vt:lpstr>Ingineria ţesuturilor </vt:lpstr>
      <vt:lpstr>NANOBIOTEHNOLOGII </vt:lpstr>
      <vt:lpstr>Referitor la boala Alzheimer </vt:lpstr>
      <vt:lpstr>Cititoarele de ADN - utilizate în citirea secvenţelor de ADN</vt:lpstr>
      <vt:lpstr>Robotul medical ViRob</vt:lpstr>
      <vt:lpstr>Robototehnica chirurgicală</vt:lpstr>
      <vt:lpstr>PowerPoint Presentation</vt:lpstr>
      <vt:lpstr>Endoscopia</vt:lpstr>
      <vt:lpstr>Alte domenii de aplicații</vt:lpstr>
      <vt:lpstr>Telechirurgia</vt:lpstr>
      <vt:lpstr>Sonda Nano-fântânâ </vt:lpstr>
      <vt:lpstr>BIOSENZORI </vt:lpstr>
      <vt:lpstr>Comercializarea biochip-urilor </vt:lpstr>
      <vt:lpstr>Biosenzori pentru chimia sangelui </vt:lpstr>
      <vt:lpstr>Biochip integrat pentru diagnoză medicală</vt:lpstr>
      <vt:lpstr>PowerPoint Presentation</vt:lpstr>
      <vt:lpstr>Biochip “nas electronic”</vt:lpstr>
      <vt:lpstr>Monitorizare biomedicală non-invazivă. </vt:lpstr>
      <vt:lpstr>Discipline a Ingineriei Biomedicale (cont.)</vt:lpstr>
      <vt:lpstr>Înregistrarea Suprafețelor </vt:lpstr>
      <vt:lpstr>PowerPoint Presentation</vt:lpstr>
      <vt:lpstr>Discipline a Ingineriei Biomedicale (cont.)</vt:lpstr>
      <vt:lpstr>Discipline a Ingineriei Biomedicale</vt:lpstr>
      <vt:lpstr>Discipline a Ingineriei Biomedicale (cont.)</vt:lpstr>
      <vt:lpstr>Discipline a Ingineriei Biomedicală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MIB Student PC-4</dc:creator>
  <cp:lastModifiedBy>User</cp:lastModifiedBy>
  <cp:revision>54</cp:revision>
  <dcterms:created xsi:type="dcterms:W3CDTF">2017-04-19T10:16:13Z</dcterms:created>
  <dcterms:modified xsi:type="dcterms:W3CDTF">2024-09-21T15:34:16Z</dcterms:modified>
</cp:coreProperties>
</file>