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53" autoAdjust="0"/>
  </p:normalViewPr>
  <p:slideViewPr>
    <p:cSldViewPr snapToGrid="0">
      <p:cViewPr varScale="1">
        <p:scale>
          <a:sx n="111" d="100"/>
          <a:sy n="111" d="100"/>
        </p:scale>
        <p:origin x="-85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2/21/2022</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GB" dirty="0" err="1" smtClean="0"/>
              <a:t>Lectia</a:t>
            </a:r>
            <a:r>
              <a:rPr lang="en-GB" dirty="0" smtClean="0"/>
              <a:t> 8</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8</a:t>
            </a:fld>
            <a:endParaRPr lang="en-US"/>
          </a:p>
        </p:txBody>
      </p:sp>
    </p:spTree>
    <p:extLst>
      <p:ext uri="{BB962C8B-B14F-4D97-AF65-F5344CB8AC3E}">
        <p14:creationId xmlns:p14="http://schemas.microsoft.com/office/powerpoint/2010/main" val="3592681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x-none" dirty="0" smtClean="0"/>
              <a:t>Pag 56</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21</a:t>
            </a:fld>
            <a:endParaRPr lang="en-US"/>
          </a:p>
        </p:txBody>
      </p:sp>
    </p:spTree>
    <p:extLst>
      <p:ext uri="{BB962C8B-B14F-4D97-AF65-F5344CB8AC3E}">
        <p14:creationId xmlns:p14="http://schemas.microsoft.com/office/powerpoint/2010/main" val="1004426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x-none" dirty="0" smtClean="0"/>
              <a:t>Lectia 10 </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24</a:t>
            </a:fld>
            <a:endParaRPr lang="en-US"/>
          </a:p>
        </p:txBody>
      </p:sp>
    </p:spTree>
    <p:extLst>
      <p:ext uri="{BB962C8B-B14F-4D97-AF65-F5344CB8AC3E}">
        <p14:creationId xmlns:p14="http://schemas.microsoft.com/office/powerpoint/2010/main" val="3249607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2/21/2022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x-none" sz="5400" b="1" dirty="0" smtClean="0">
                <a:latin typeface="Times New Roman" panose="02020603050405020304" pitchFamily="18" charset="0"/>
                <a:cs typeface="Times New Roman" panose="02020603050405020304" pitchFamily="18" charset="0"/>
              </a:rPr>
              <a:t>Arhitectura Calculatoarelor </a:t>
            </a:r>
            <a:br>
              <a:rPr lang="x-none"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x-none" sz="3200" smtClean="0">
                <a:latin typeface="Times New Roman" panose="02020603050405020304" pitchFamily="18" charset="0"/>
                <a:cs typeface="Times New Roman" panose="02020603050405020304" pitchFamily="18" charset="0"/>
              </a:rPr>
              <a:t>.6 </a:t>
            </a:r>
            <a:r>
              <a:rPr lang="x-none" sz="3200" dirty="0" smtClean="0">
                <a:latin typeface="Times New Roman" panose="02020603050405020304" pitchFamily="18" charset="0"/>
                <a:cs typeface="Times New Roman" panose="02020603050405020304" pitchFamily="18" charset="0"/>
              </a:rPr>
              <a:t>–</a:t>
            </a:r>
            <a:r>
              <a:rPr lang="en-GB" sz="4000" b="1" dirty="0" err="1" smtClean="0">
                <a:latin typeface="Times New Roman" panose="02020603050405020304" pitchFamily="18" charset="0"/>
                <a:ea typeface="+mn-ea"/>
                <a:cs typeface="Times New Roman" panose="02020603050405020304" pitchFamily="18" charset="0"/>
              </a:rPr>
              <a:t>Evolu</a:t>
            </a:r>
            <a:r>
              <a:rPr lang="x-none" sz="4000" b="1" dirty="0" smtClean="0">
                <a:latin typeface="Times New Roman" panose="02020603050405020304" pitchFamily="18" charset="0"/>
                <a:ea typeface="+mn-ea"/>
                <a:cs typeface="Times New Roman" panose="02020603050405020304" pitchFamily="18" charset="0"/>
              </a:rPr>
              <a:t>ția Procesoarelor INTEL</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379144" y="6362322"/>
            <a:ext cx="9144000" cy="495678"/>
          </a:xfrm>
        </p:spPr>
        <p:txBody>
          <a:bodyPr/>
          <a:lstStyle/>
          <a:p>
            <a:r>
              <a:rPr lang="x-none" dirty="0" smtClean="0"/>
              <a:t>Conf. Univ. Dr. Crețu Vasilii</a:t>
            </a:r>
            <a:endParaRPr lang="en-US" dirty="0"/>
          </a:p>
        </p:txBody>
      </p:sp>
      <p:sp>
        <p:nvSpPr>
          <p:cNvPr id="2" name="TextBox 1"/>
          <p:cNvSpPr txBox="1"/>
          <p:nvPr/>
        </p:nvSpPr>
        <p:spPr>
          <a:xfrm>
            <a:off x="-1" y="3348695"/>
            <a:ext cx="12068267" cy="646331"/>
          </a:xfrm>
          <a:prstGeom prst="rect">
            <a:avLst/>
          </a:prstGeom>
          <a:noFill/>
        </p:spPr>
        <p:txBody>
          <a:bodyPr wrap="square" rtlCol="0">
            <a:spAutoFit/>
          </a:bodyPr>
          <a:lstStyle/>
          <a:p>
            <a:r>
              <a:rPr lang="x-none" b="1" dirty="0" smtClean="0"/>
              <a:t>Scopul Lecției: </a:t>
            </a:r>
            <a:r>
              <a:rPr lang="en-GB" b="1" dirty="0" smtClean="0"/>
              <a:t>De a </a:t>
            </a:r>
            <a:r>
              <a:rPr lang="x-none" b="1" dirty="0" smtClean="0"/>
              <a:t>înțelege dezvoltarea arhitecturală a procesoarelor intel, de a înțelege momentele de dezvoltare a arhitecturii calculatoarelor în evoluția procesoarelor intel</a:t>
            </a:r>
            <a:endParaRPr lang="en-US" dirty="0"/>
          </a:p>
        </p:txBody>
      </p:sp>
      <p:sp>
        <p:nvSpPr>
          <p:cNvPr id="6" name="TextBox 5"/>
          <p:cNvSpPr txBox="1"/>
          <p:nvPr/>
        </p:nvSpPr>
        <p:spPr>
          <a:xfrm>
            <a:off x="0" y="1640536"/>
            <a:ext cx="12192000" cy="2031325"/>
          </a:xfrm>
          <a:prstGeom prst="rect">
            <a:avLst/>
          </a:prstGeom>
          <a:noFill/>
        </p:spPr>
        <p:txBody>
          <a:bodyPr wrap="square" rtlCol="0">
            <a:spAutoFit/>
          </a:bodyPr>
          <a:lstStyle/>
          <a:p>
            <a:r>
              <a:rPr lang="en-US" b="1" dirty="0" err="1"/>
              <a:t>Primul</a:t>
            </a:r>
            <a:r>
              <a:rPr lang="en-US" b="1" dirty="0"/>
              <a:t> </a:t>
            </a:r>
            <a:r>
              <a:rPr lang="en-US" b="1" dirty="0" err="1"/>
              <a:t>microprocesor</a:t>
            </a:r>
            <a:r>
              <a:rPr lang="en-US" b="1" dirty="0"/>
              <a:t> 4004, </a:t>
            </a:r>
            <a:r>
              <a:rPr lang="en-US" b="1" dirty="0" err="1"/>
              <a:t>Microprocesorul</a:t>
            </a:r>
            <a:r>
              <a:rPr lang="en-US" b="1" dirty="0"/>
              <a:t> 80286 (286), </a:t>
            </a:r>
            <a:r>
              <a:rPr lang="en-US" b="1" dirty="0" err="1"/>
              <a:t>Memoria</a:t>
            </a:r>
            <a:r>
              <a:rPr lang="en-US" b="1" dirty="0"/>
              <a:t> </a:t>
            </a:r>
            <a:r>
              <a:rPr lang="en-US" b="1" dirty="0" err="1"/>
              <a:t>virtuală</a:t>
            </a:r>
            <a:r>
              <a:rPr lang="en-US" b="1" dirty="0"/>
              <a:t>, </a:t>
            </a:r>
            <a:r>
              <a:rPr lang="en-US" b="1" dirty="0" err="1"/>
              <a:t>Microprocesorul</a:t>
            </a:r>
            <a:r>
              <a:rPr lang="en-US" b="1" dirty="0"/>
              <a:t> 80386 (386), </a:t>
            </a:r>
            <a:r>
              <a:rPr lang="en-US" b="1" dirty="0" err="1"/>
              <a:t>Microprocesorul</a:t>
            </a:r>
            <a:r>
              <a:rPr lang="en-US" b="1" dirty="0"/>
              <a:t> 80386SL, </a:t>
            </a:r>
            <a:r>
              <a:rPr lang="en-US" b="1" dirty="0" err="1"/>
              <a:t>Microprocesorul</a:t>
            </a:r>
            <a:r>
              <a:rPr lang="en-US" b="1" dirty="0"/>
              <a:t> 80486 (486), </a:t>
            </a:r>
            <a:r>
              <a:rPr lang="it-IT" b="1" dirty="0"/>
              <a:t>Magistrala locală a microprocesorului 486, </a:t>
            </a:r>
            <a:r>
              <a:rPr lang="en-US" b="1" dirty="0" err="1"/>
              <a:t>Procesor</a:t>
            </a:r>
            <a:r>
              <a:rPr lang="en-US" b="1" dirty="0"/>
              <a:t> Pentium, </a:t>
            </a:r>
            <a:r>
              <a:rPr lang="ro-RO" b="1" dirty="0"/>
              <a:t>Microarhitectura familiei de procesoare PENTIUM</a:t>
            </a:r>
            <a:r>
              <a:rPr lang="en-GB" b="1" dirty="0"/>
              <a:t>, </a:t>
            </a:r>
            <a:r>
              <a:rPr lang="ro-RO" b="1" dirty="0"/>
              <a:t>Unitate de dispecerizare şi execuţie</a:t>
            </a:r>
            <a:r>
              <a:rPr lang="en-GB" b="1" dirty="0"/>
              <a:t>, </a:t>
            </a:r>
            <a:r>
              <a:rPr lang="ro-RO" b="1" dirty="0"/>
              <a:t>Unitatea de retragere</a:t>
            </a:r>
            <a:r>
              <a:rPr lang="en-GB" b="1" dirty="0"/>
              <a:t>, </a:t>
            </a:r>
            <a:r>
              <a:rPr lang="en-US" b="1" dirty="0" err="1"/>
              <a:t>Microprocesorul</a:t>
            </a:r>
            <a:r>
              <a:rPr lang="en-US" b="1" dirty="0"/>
              <a:t> Pentium Pro ("P6"), </a:t>
            </a:r>
            <a:r>
              <a:rPr lang="en-US" b="1" dirty="0" err="1"/>
              <a:t>Microprocesorul</a:t>
            </a:r>
            <a:r>
              <a:rPr lang="en-US" b="1" dirty="0"/>
              <a:t> Pentium MMX, </a:t>
            </a:r>
            <a:r>
              <a:rPr lang="en-US" b="1" dirty="0" err="1"/>
              <a:t>Microprocesorul</a:t>
            </a:r>
            <a:r>
              <a:rPr lang="en-US" b="1" dirty="0"/>
              <a:t> Pentium II ("Klamath"), </a:t>
            </a:r>
            <a:r>
              <a:rPr lang="en-US" b="1" dirty="0" err="1"/>
              <a:t>Microprocesorul</a:t>
            </a:r>
            <a:r>
              <a:rPr lang="en-US" b="1" dirty="0"/>
              <a:t> Pentium III, </a:t>
            </a:r>
            <a:r>
              <a:rPr lang="en-US" b="1" dirty="0" err="1"/>
              <a:t>Microprocesorul</a:t>
            </a:r>
            <a:r>
              <a:rPr lang="en-US" b="1" dirty="0"/>
              <a:t> Pentium 4, </a:t>
            </a:r>
            <a:r>
              <a:rPr lang="en-US" b="1" dirty="0" err="1"/>
              <a:t>Coprocesoare</a:t>
            </a:r>
            <a:r>
              <a:rPr lang="en-US" b="1" dirty="0"/>
              <a:t>, </a:t>
            </a:r>
            <a:r>
              <a:rPr lang="x-none" b="1" dirty="0"/>
              <a:t>Procesoarele </a:t>
            </a:r>
            <a:r>
              <a:rPr lang="en-US" b="1" dirty="0"/>
              <a:t>DSP (</a:t>
            </a:r>
            <a:r>
              <a:rPr lang="en-US" b="1" dirty="0" err="1"/>
              <a:t>Digita</a:t>
            </a:r>
            <a:r>
              <a:rPr lang="en-US" b="1" dirty="0"/>
              <a:t> Signal Processor), </a:t>
            </a:r>
            <a:r>
              <a:rPr lang="fr-FR" b="1" dirty="0"/>
              <a:t>Extensii MMX (MultiMedia eXtension sau Matrix Math</a:t>
            </a:r>
            <a:r>
              <a:rPr lang="x-none" b="1" dirty="0"/>
              <a:t> </a:t>
            </a:r>
            <a:r>
              <a:rPr lang="fr-FR" b="1" dirty="0"/>
              <a:t>eXtension) </a:t>
            </a:r>
            <a:endParaRPr lang="en-US" b="1" dirty="0"/>
          </a:p>
          <a:p>
            <a:endParaRPr lang="en-US" b="1" dirty="0"/>
          </a:p>
        </p:txBody>
      </p:sp>
      <p:sp>
        <p:nvSpPr>
          <p:cNvPr id="3" name="Прямоугольник 2"/>
          <p:cNvSpPr/>
          <p:nvPr/>
        </p:nvSpPr>
        <p:spPr>
          <a:xfrm>
            <a:off x="434564" y="3948335"/>
            <a:ext cx="10234945" cy="2585323"/>
          </a:xfrm>
          <a:prstGeom prst="rect">
            <a:avLst/>
          </a:prstGeom>
        </p:spPr>
        <p:txBody>
          <a:bodyPr wrap="square">
            <a:spAutoFit/>
          </a:bodyPr>
          <a:lstStyle/>
          <a:p>
            <a:r>
              <a:rPr lang="ro-RO" b="1" dirty="0" smtClean="0"/>
              <a:t>Trebuie să cunoașteți</a:t>
            </a:r>
            <a:r>
              <a:rPr lang="ro-RO" b="1" i="1" dirty="0" smtClean="0"/>
              <a:t>:</a:t>
            </a:r>
            <a:endParaRPr lang="ro-RO" b="1" dirty="0"/>
          </a:p>
          <a:p>
            <a:r>
              <a:rPr lang="ro-RO" b="1" i="1" dirty="0"/>
              <a:t>§  </a:t>
            </a:r>
            <a:r>
              <a:rPr lang="ro-RO" b="1" i="1" dirty="0" smtClean="0"/>
              <a:t>Structura arhitecturală a procesorului i80286</a:t>
            </a:r>
            <a:endParaRPr lang="ro-RO" b="1" dirty="0"/>
          </a:p>
          <a:p>
            <a:r>
              <a:rPr lang="ro-RO" b="1" i="1" dirty="0"/>
              <a:t>§  </a:t>
            </a:r>
            <a:r>
              <a:rPr lang="ro-RO" b="1" i="1" dirty="0" smtClean="0"/>
              <a:t>Structura arhitecturală și caracteristicile procesorului i80386</a:t>
            </a:r>
            <a:endParaRPr lang="ro-RO" b="1" dirty="0"/>
          </a:p>
          <a:p>
            <a:r>
              <a:rPr lang="ro-RO" b="1" i="1" dirty="0"/>
              <a:t>§  Structura arhitecturală și caracteristicile procesorului </a:t>
            </a:r>
            <a:r>
              <a:rPr lang="ro-RO" b="1" i="1" dirty="0" smtClean="0"/>
              <a:t>i80486</a:t>
            </a:r>
            <a:endParaRPr lang="ro-RO" b="1" dirty="0"/>
          </a:p>
          <a:p>
            <a:r>
              <a:rPr lang="ro-RO" b="1" i="1" dirty="0" smtClean="0"/>
              <a:t>§</a:t>
            </a:r>
            <a:r>
              <a:rPr lang="ro-RO" b="1" i="1" dirty="0"/>
              <a:t>  Structura arhitecturală și caracteristicile procesorului </a:t>
            </a:r>
            <a:r>
              <a:rPr lang="ro-RO" b="1" i="1" dirty="0" smtClean="0"/>
              <a:t>Pentium</a:t>
            </a:r>
            <a:endParaRPr lang="ro-RO" b="1" dirty="0"/>
          </a:p>
          <a:p>
            <a:r>
              <a:rPr lang="ro-RO" b="1" i="1" dirty="0" smtClean="0"/>
              <a:t>§</a:t>
            </a:r>
            <a:r>
              <a:rPr lang="ro-RO" b="1" i="1" dirty="0"/>
              <a:t> </a:t>
            </a:r>
            <a:r>
              <a:rPr lang="ro-RO" b="1" i="1" dirty="0" smtClean="0"/>
              <a:t>Microarhitectura procesoarelor Pentium</a:t>
            </a:r>
            <a:endParaRPr lang="ro-RO" b="1" dirty="0"/>
          </a:p>
          <a:p>
            <a:r>
              <a:rPr lang="ro-RO" b="1" i="1" dirty="0"/>
              <a:t>§ </a:t>
            </a:r>
            <a:r>
              <a:rPr lang="ro-RO" b="1" i="1" dirty="0" smtClean="0"/>
              <a:t>Microprocesoare Pentium MMX, Pentium II, Pentium III</a:t>
            </a:r>
          </a:p>
          <a:p>
            <a:r>
              <a:rPr lang="ro-RO" b="1" i="1" dirty="0"/>
              <a:t>§ </a:t>
            </a:r>
            <a:r>
              <a:rPr lang="ro-RO" b="1" dirty="0" smtClean="0"/>
              <a:t>Coprocesoare matematice, </a:t>
            </a:r>
            <a:r>
              <a:rPr lang="x-none" b="1" dirty="0"/>
              <a:t>Procesoarele </a:t>
            </a:r>
            <a:r>
              <a:rPr lang="en-US" b="1" dirty="0"/>
              <a:t>DSP (</a:t>
            </a:r>
            <a:r>
              <a:rPr lang="en-US" b="1" dirty="0" err="1"/>
              <a:t>Digita</a:t>
            </a:r>
            <a:r>
              <a:rPr lang="en-US" b="1" dirty="0"/>
              <a:t> Signal Processor) </a:t>
            </a:r>
          </a:p>
          <a:p>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a:grpSpLocks/>
          </p:cNvGrpSpPr>
          <p:nvPr/>
        </p:nvGrpSpPr>
        <p:grpSpPr bwMode="auto">
          <a:xfrm>
            <a:off x="360629" y="166357"/>
            <a:ext cx="11527000" cy="4034450"/>
            <a:chOff x="2421" y="5308"/>
            <a:chExt cx="7200" cy="2520"/>
          </a:xfrm>
        </p:grpSpPr>
        <p:sp>
          <p:nvSpPr>
            <p:cNvPr id="5" name="Text Box 49"/>
            <p:cNvSpPr txBox="1">
              <a:spLocks noChangeArrowheads="1"/>
            </p:cNvSpPr>
            <p:nvPr/>
          </p:nvSpPr>
          <p:spPr bwMode="auto">
            <a:xfrm>
              <a:off x="3501" y="530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2000" dirty="0">
                  <a:effectLst/>
                  <a:latin typeface="Arial" panose="020B0604020202020204" pitchFamily="34" charset="0"/>
                  <a:ea typeface="Times New Roman" panose="02020603050405020304" pitchFamily="18" charset="0"/>
                  <a:cs typeface="Times New Roman" panose="02020603050405020304" pitchFamily="18" charset="0"/>
                </a:rPr>
                <a:t>Unitate de segmentare</a:t>
              </a:r>
              <a:endParaRPr lang="en-US" sz="3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ext Box 50"/>
            <p:cNvSpPr txBox="1">
              <a:spLocks noChangeArrowheads="1"/>
            </p:cNvSpPr>
            <p:nvPr/>
          </p:nvSpPr>
          <p:spPr bwMode="auto">
            <a:xfrm>
              <a:off x="6021" y="530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2000" dirty="0">
                  <a:latin typeface="Arial" panose="020B0604020202020204" pitchFamily="34" charset="0"/>
                  <a:ea typeface="Times New Roman" panose="02020603050405020304" pitchFamily="18" charset="0"/>
                  <a:cs typeface="Times New Roman" panose="02020603050405020304" pitchFamily="18" charset="0"/>
                </a:rPr>
                <a:t>Unitate de programare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51"/>
            <p:cNvSpPr txBox="1">
              <a:spLocks noChangeArrowheads="1"/>
            </p:cNvSpPr>
            <p:nvPr/>
          </p:nvSpPr>
          <p:spPr bwMode="auto">
            <a:xfrm>
              <a:off x="2961" y="6028"/>
              <a:ext cx="180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r>
                <a:rPr lang="ro-RO" sz="2000" dirty="0">
                  <a:latin typeface="Arial" panose="020B0604020202020204" pitchFamily="34" charset="0"/>
                  <a:ea typeface="Times New Roman" panose="02020603050405020304" pitchFamily="18" charset="0"/>
                  <a:cs typeface="Times New Roman" panose="02020603050405020304" pitchFamily="18" charset="0"/>
                </a:rPr>
                <a:t>Procesor virgulă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algn="ctr"/>
              <a:r>
                <a:rPr lang="ro-RO" sz="2000" dirty="0">
                  <a:latin typeface="Arial" panose="020B0604020202020204" pitchFamily="34" charset="0"/>
                  <a:ea typeface="Times New Roman" panose="02020603050405020304" pitchFamily="18" charset="0"/>
                  <a:cs typeface="Times New Roman" panose="02020603050405020304" pitchFamily="18" charset="0"/>
                </a:rPr>
                <a:t>fixă</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52"/>
            <p:cNvSpPr txBox="1">
              <a:spLocks noChangeArrowheads="1"/>
            </p:cNvSpPr>
            <p:nvPr/>
          </p:nvSpPr>
          <p:spPr bwMode="auto">
            <a:xfrm>
              <a:off x="2961" y="6748"/>
              <a:ext cx="180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r>
                <a:rPr lang="ro-RO" sz="2000" dirty="0">
                  <a:latin typeface="Arial" panose="020B0604020202020204" pitchFamily="34" charset="0"/>
                  <a:ea typeface="Times New Roman" panose="02020603050405020304" pitchFamily="18" charset="0"/>
                  <a:cs typeface="Times New Roman" panose="02020603050405020304" pitchFamily="18" charset="0"/>
                </a:rPr>
                <a:t>Procesor virgulă mobilă</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53"/>
            <p:cNvSpPr txBox="1">
              <a:spLocks noChangeArrowheads="1"/>
            </p:cNvSpPr>
            <p:nvPr/>
          </p:nvSpPr>
          <p:spPr bwMode="auto">
            <a:xfrm>
              <a:off x="6741" y="6208"/>
              <a:ext cx="90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2000" dirty="0">
                  <a:latin typeface="Arial" panose="020B0604020202020204" pitchFamily="34" charset="0"/>
                  <a:ea typeface="Times New Roman" panose="02020603050405020304" pitchFamily="18" charset="0"/>
                  <a:cs typeface="Times New Roman" panose="02020603050405020304" pitchFamily="18" charset="0"/>
                </a:rPr>
                <a:t>Unitate cache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54"/>
            <p:cNvSpPr txBox="1">
              <a:spLocks noChangeArrowheads="1"/>
            </p:cNvSpPr>
            <p:nvPr/>
          </p:nvSpPr>
          <p:spPr bwMode="auto">
            <a:xfrm>
              <a:off x="3501" y="746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2000" dirty="0">
                  <a:latin typeface="Arial" panose="020B0604020202020204" pitchFamily="34" charset="0"/>
                  <a:ea typeface="Times New Roman" panose="02020603050405020304" pitchFamily="18" charset="0"/>
                  <a:cs typeface="Times New Roman" panose="02020603050405020304" pitchFamily="18" charset="0"/>
                </a:rPr>
                <a:t>Decodificare instrucţiuni</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55"/>
            <p:cNvSpPr txBox="1">
              <a:spLocks noChangeArrowheads="1"/>
            </p:cNvSpPr>
            <p:nvPr/>
          </p:nvSpPr>
          <p:spPr bwMode="auto">
            <a:xfrm>
              <a:off x="6201" y="746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r>
                <a:rPr lang="ro-RO" sz="2000" dirty="0">
                  <a:latin typeface="Arial" panose="020B0604020202020204" pitchFamily="34" charset="0"/>
                  <a:ea typeface="Times New Roman" panose="02020603050405020304" pitchFamily="18" charset="0"/>
                  <a:cs typeface="Times New Roman" panose="02020603050405020304" pitchFamily="18" charset="0"/>
                </a:rPr>
                <a:t>Preîncărcare instrucţiuni</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Text Box 56"/>
            <p:cNvSpPr txBox="1">
              <a:spLocks noChangeArrowheads="1"/>
            </p:cNvSpPr>
            <p:nvPr/>
          </p:nvSpPr>
          <p:spPr bwMode="auto">
            <a:xfrm>
              <a:off x="8181" y="5848"/>
              <a:ext cx="1080" cy="108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2000" dirty="0">
                  <a:latin typeface="Arial" panose="020B0604020202020204" pitchFamily="34" charset="0"/>
                  <a:ea typeface="Times New Roman" panose="02020603050405020304" pitchFamily="18" charset="0"/>
                  <a:cs typeface="Times New Roman" panose="02020603050405020304" pitchFamily="18" charset="0"/>
                </a:rPr>
                <a:t>Unitate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2000" dirty="0">
                  <a:latin typeface="Arial" panose="020B0604020202020204" pitchFamily="34" charset="0"/>
                  <a:ea typeface="Times New Roman" panose="02020603050405020304" pitchFamily="18" charset="0"/>
                  <a:cs typeface="Times New Roman" panose="02020603050405020304" pitchFamily="18" charset="0"/>
                </a:rPr>
                <a:t>de interfaţă cu magistrala</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3" name="Line 57"/>
            <p:cNvCxnSpPr>
              <a:cxnSpLocks noChangeShapeType="1"/>
            </p:cNvCxnSpPr>
            <p:nvPr/>
          </p:nvCxnSpPr>
          <p:spPr bwMode="auto">
            <a:xfrm>
              <a:off x="4761" y="6208"/>
              <a:ext cx="3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58"/>
            <p:cNvCxnSpPr>
              <a:cxnSpLocks noChangeShapeType="1"/>
            </p:cNvCxnSpPr>
            <p:nvPr/>
          </p:nvCxnSpPr>
          <p:spPr bwMode="auto">
            <a:xfrm>
              <a:off x="4761" y="6928"/>
              <a:ext cx="3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59"/>
            <p:cNvCxnSpPr>
              <a:cxnSpLocks noChangeShapeType="1"/>
            </p:cNvCxnSpPr>
            <p:nvPr/>
          </p:nvCxnSpPr>
          <p:spPr bwMode="auto">
            <a:xfrm>
              <a:off x="5121" y="6208"/>
              <a:ext cx="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60"/>
            <p:cNvCxnSpPr>
              <a:cxnSpLocks noChangeShapeType="1"/>
            </p:cNvCxnSpPr>
            <p:nvPr/>
          </p:nvCxnSpPr>
          <p:spPr bwMode="auto">
            <a:xfrm>
              <a:off x="5121" y="6568"/>
              <a:ext cx="16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61"/>
            <p:cNvCxnSpPr>
              <a:cxnSpLocks noChangeShapeType="1"/>
            </p:cNvCxnSpPr>
            <p:nvPr/>
          </p:nvCxnSpPr>
          <p:spPr bwMode="auto">
            <a:xfrm flipV="1">
              <a:off x="7641" y="656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62"/>
            <p:cNvCxnSpPr>
              <a:cxnSpLocks noChangeShapeType="1"/>
            </p:cNvCxnSpPr>
            <p:nvPr/>
          </p:nvCxnSpPr>
          <p:spPr bwMode="auto">
            <a:xfrm>
              <a:off x="9261" y="6568"/>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63"/>
            <p:cNvCxnSpPr>
              <a:cxnSpLocks noChangeShapeType="1"/>
            </p:cNvCxnSpPr>
            <p:nvPr/>
          </p:nvCxnSpPr>
          <p:spPr bwMode="auto">
            <a:xfrm>
              <a:off x="5481" y="5668"/>
              <a:ext cx="0" cy="9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64"/>
            <p:cNvCxnSpPr>
              <a:cxnSpLocks noChangeShapeType="1"/>
            </p:cNvCxnSpPr>
            <p:nvPr/>
          </p:nvCxnSpPr>
          <p:spPr bwMode="auto">
            <a:xfrm>
              <a:off x="6201" y="5668"/>
              <a:ext cx="0" cy="9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65"/>
            <p:cNvCxnSpPr>
              <a:cxnSpLocks noChangeShapeType="1"/>
            </p:cNvCxnSpPr>
            <p:nvPr/>
          </p:nvCxnSpPr>
          <p:spPr bwMode="auto">
            <a:xfrm>
              <a:off x="5661" y="540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66"/>
            <p:cNvCxnSpPr>
              <a:cxnSpLocks noChangeShapeType="1"/>
            </p:cNvCxnSpPr>
            <p:nvPr/>
          </p:nvCxnSpPr>
          <p:spPr bwMode="auto">
            <a:xfrm>
              <a:off x="7281" y="6748"/>
              <a:ext cx="0" cy="72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67"/>
            <p:cNvCxnSpPr>
              <a:cxnSpLocks noChangeShapeType="1"/>
            </p:cNvCxnSpPr>
            <p:nvPr/>
          </p:nvCxnSpPr>
          <p:spPr bwMode="auto">
            <a:xfrm flipH="1">
              <a:off x="5661" y="764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68"/>
            <p:cNvCxnSpPr>
              <a:cxnSpLocks noChangeShapeType="1"/>
            </p:cNvCxnSpPr>
            <p:nvPr/>
          </p:nvCxnSpPr>
          <p:spPr bwMode="auto">
            <a:xfrm>
              <a:off x="2601" y="7108"/>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5" name="Line 69"/>
            <p:cNvCxnSpPr>
              <a:cxnSpLocks noChangeShapeType="1"/>
            </p:cNvCxnSpPr>
            <p:nvPr/>
          </p:nvCxnSpPr>
          <p:spPr bwMode="auto">
            <a:xfrm>
              <a:off x="2601" y="64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Line 70"/>
            <p:cNvCxnSpPr>
              <a:cxnSpLocks noChangeShapeType="1"/>
            </p:cNvCxnSpPr>
            <p:nvPr/>
          </p:nvCxnSpPr>
          <p:spPr bwMode="auto">
            <a:xfrm flipH="1" flipV="1">
              <a:off x="2421" y="620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Line 71"/>
            <p:cNvCxnSpPr>
              <a:cxnSpLocks noChangeShapeType="1"/>
            </p:cNvCxnSpPr>
            <p:nvPr/>
          </p:nvCxnSpPr>
          <p:spPr bwMode="auto">
            <a:xfrm>
              <a:off x="2421" y="5404"/>
              <a:ext cx="108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Line 72"/>
            <p:cNvCxnSpPr>
              <a:cxnSpLocks noChangeShapeType="1"/>
            </p:cNvCxnSpPr>
            <p:nvPr/>
          </p:nvCxnSpPr>
          <p:spPr bwMode="auto">
            <a:xfrm>
              <a:off x="2601" y="7564"/>
              <a:ext cx="9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Line 73"/>
            <p:cNvCxnSpPr>
              <a:cxnSpLocks noChangeShapeType="1"/>
            </p:cNvCxnSpPr>
            <p:nvPr/>
          </p:nvCxnSpPr>
          <p:spPr bwMode="auto">
            <a:xfrm flipV="1">
              <a:off x="2601" y="6484"/>
              <a:ext cx="0" cy="108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Line 74"/>
            <p:cNvCxnSpPr>
              <a:cxnSpLocks noChangeShapeType="1"/>
            </p:cNvCxnSpPr>
            <p:nvPr/>
          </p:nvCxnSpPr>
          <p:spPr bwMode="auto">
            <a:xfrm>
              <a:off x="2421" y="6844"/>
              <a:ext cx="54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1" name="Line 75"/>
            <p:cNvCxnSpPr>
              <a:cxnSpLocks noChangeShapeType="1"/>
            </p:cNvCxnSpPr>
            <p:nvPr/>
          </p:nvCxnSpPr>
          <p:spPr bwMode="auto">
            <a:xfrm>
              <a:off x="2421" y="5404"/>
              <a:ext cx="0" cy="14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Tree>
    <p:extLst>
      <p:ext uri="{BB962C8B-B14F-4D97-AF65-F5344CB8AC3E}">
        <p14:creationId xmlns:p14="http://schemas.microsoft.com/office/powerpoint/2010/main" val="1570195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it-IT" b="1" dirty="0">
                <a:solidFill>
                  <a:srgbClr val="000000"/>
                </a:solidFill>
                <a:latin typeface="Times New Roman" pitchFamily="18" charset="0"/>
                <a:cs typeface="Times New Roman" pitchFamily="18" charset="0"/>
              </a:rPr>
              <a:t>Magistrala locală a microprocesorului 486</a:t>
            </a:r>
            <a:r>
              <a:rPr lang="it-IT"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5632311"/>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Această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magistrală</a:t>
            </a:r>
            <a:r>
              <a:rPr lang="en-US" dirty="0">
                <a:solidFill>
                  <a:srgbClr val="000000"/>
                </a:solidFill>
                <a:latin typeface="Times New Roman" panose="02020603050405020304" pitchFamily="18" charset="0"/>
                <a:cs typeface="Times New Roman" panose="02020603050405020304" pitchFamily="18" charset="0"/>
              </a:rPr>
              <a:t> s-a </a:t>
            </a:r>
            <a:r>
              <a:rPr lang="en-US" dirty="0" err="1">
                <a:solidFill>
                  <a:srgbClr val="000000"/>
                </a:solidFill>
                <a:latin typeface="Times New Roman" panose="02020603050405020304" pitchFamily="18" charset="0"/>
                <a:cs typeface="Times New Roman" panose="02020603050405020304" pitchFamily="18" charset="0"/>
              </a:rPr>
              <a:t>modificat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sensibil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faţă</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cea</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microprocesorului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386, </a:t>
            </a:r>
            <a:r>
              <a:rPr lang="en-US" dirty="0" err="1">
                <a:solidFill>
                  <a:srgbClr val="000000"/>
                </a:solidFill>
                <a:latin typeface="Times New Roman" panose="02020603050405020304" pitchFamily="18" charset="0"/>
                <a:cs typeface="Times New Roman" panose="02020603050405020304" pitchFamily="18" charset="0"/>
              </a:rPr>
              <a:t>permiţând</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creştere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ratelor</a:t>
            </a:r>
            <a:r>
              <a:rPr lang="en-US" dirty="0">
                <a:solidFill>
                  <a:srgbClr val="000000"/>
                </a:solidFill>
                <a:latin typeface="Times New Roman" panose="02020603050405020304" pitchFamily="18" charset="0"/>
                <a:cs typeface="Times New Roman" panose="02020603050405020304" pitchFamily="18" charset="0"/>
              </a:rPr>
              <a:t> de transfer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magistrală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veche</a:t>
            </a:r>
            <a:r>
              <a:rPr lang="en-US" dirty="0">
                <a:solidFill>
                  <a:srgbClr val="000000"/>
                </a:solidFill>
                <a:latin typeface="Times New Roman" panose="02020603050405020304" pitchFamily="18" charset="0"/>
                <a:cs typeface="Times New Roman" panose="02020603050405020304" pitchFamily="18" charset="0"/>
              </a:rPr>
              <a:t> 386 </a:t>
            </a:r>
            <a:r>
              <a:rPr lang="en-US" dirty="0" err="1">
                <a:solidFill>
                  <a:srgbClr val="000000"/>
                </a:solidFill>
                <a:latin typeface="Times New Roman" panose="02020603050405020304" pitchFamily="18" charset="0"/>
                <a:cs typeface="Times New Roman" panose="02020603050405020304" pitchFamily="18" charset="0"/>
              </a:rPr>
              <a:t>trimitea</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fiecare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acces</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la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magistrala</a:t>
            </a:r>
            <a:r>
              <a:rPr lang="en-US" dirty="0">
                <a:solidFill>
                  <a:srgbClr val="000000"/>
                </a:solidFill>
                <a:latin typeface="Times New Roman" panose="02020603050405020304" pitchFamily="18" charset="0"/>
                <a:cs typeface="Times New Roman" panose="02020603050405020304" pitchFamily="18" charset="0"/>
              </a:rPr>
              <a:t> 486 </a:t>
            </a:r>
            <a:r>
              <a:rPr lang="en-US" dirty="0" err="1">
                <a:solidFill>
                  <a:srgbClr val="000000"/>
                </a:solidFill>
                <a:latin typeface="Times New Roman" panose="02020603050405020304" pitchFamily="18" charset="0"/>
                <a:cs typeface="Times New Roman" panose="02020603050405020304" pitchFamily="18" charset="0"/>
              </a:rPr>
              <a:t>transmitea</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un bloc de </a:t>
            </a:r>
            <a:r>
              <a:rPr lang="en-US" dirty="0" err="1" smtClean="0">
                <a:solidFill>
                  <a:srgbClr val="000000"/>
                </a:solidFill>
                <a:latin typeface="Times New Roman" panose="02020603050405020304" pitchFamily="18" charset="0"/>
                <a:cs typeface="Times New Roman" panose="02020603050405020304" pitchFamily="18" charset="0"/>
              </a:rPr>
              <a:t>până</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la </a:t>
            </a:r>
            <a:r>
              <a:rPr lang="en-US" dirty="0">
                <a:solidFill>
                  <a:srgbClr val="000000"/>
                </a:solidFill>
                <a:latin typeface="Times New Roman" panose="02020603050405020304" pitchFamily="18" charset="0"/>
                <a:cs typeface="Times New Roman" panose="02020603050405020304" pitchFamily="18" charset="0"/>
              </a:rPr>
              <a:t>16 </a:t>
            </a:r>
            <a:r>
              <a:rPr lang="en-US" dirty="0" err="1" smtClean="0">
                <a:solidFill>
                  <a:srgbClr val="000000"/>
                </a:solidFill>
                <a:latin typeface="Times New Roman" panose="02020603050405020304" pitchFamily="18" charset="0"/>
                <a:cs typeface="Times New Roman" panose="02020603050405020304" pitchFamily="18" charset="0"/>
              </a:rPr>
              <a:t>oct</a:t>
            </a:r>
            <a:r>
              <a:rPr lang="x-none" dirty="0" smtClean="0">
                <a:latin typeface="Times New Roman" panose="02020603050405020304" pitchFamily="18" charset="0"/>
                <a:cs typeface="Times New Roman" panose="02020603050405020304" pitchFamily="18" charset="0"/>
              </a:rPr>
              <a:t>eți. </a:t>
            </a:r>
            <a:r>
              <a:rPr lang="en-US" dirty="0">
                <a:latin typeface="Times New Roman" panose="02020603050405020304" pitchFamily="18" charset="0"/>
                <a:cs typeface="Times New Roman" panose="02020603050405020304" pitchFamily="18" charset="0"/>
              </a:rPr>
              <a:t>S-a </a:t>
            </a:r>
            <a:r>
              <a:rPr lang="en-US" dirty="0" err="1">
                <a:latin typeface="Times New Roman" panose="02020603050405020304" pitchFamily="18" charset="0"/>
                <a:cs typeface="Times New Roman" panose="02020603050405020304" pitchFamily="18" charset="0"/>
              </a:rPr>
              <a:t>permis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creşterea</a:t>
            </a:r>
            <a:r>
              <a:rPr lang="en-US" dirty="0">
                <a:latin typeface="Times New Roman" panose="02020603050405020304" pitchFamily="18" charset="0"/>
                <a:cs typeface="Times New Roman" panose="02020603050405020304" pitchFamily="18" charset="0"/>
              </a:rPr>
              <a:t> cu 50% a </a:t>
            </a:r>
            <a:r>
              <a:rPr lang="en-US" dirty="0" err="1">
                <a:latin typeface="Times New Roman" panose="02020603050405020304" pitchFamily="18" charset="0"/>
                <a:cs typeface="Times New Roman" panose="02020603050405020304" pitchFamily="18" charset="0"/>
              </a:rPr>
              <a:t>ratei</a:t>
            </a:r>
            <a:r>
              <a:rPr lang="en-US" dirty="0">
                <a:latin typeface="Times New Roman" panose="02020603050405020304" pitchFamily="18" charset="0"/>
                <a:cs typeface="Times New Roman" panose="02020603050405020304" pitchFamily="18" charset="0"/>
              </a:rPr>
              <a:t> de transfer </a:t>
            </a:r>
            <a:r>
              <a:rPr lang="en-US" dirty="0" err="1">
                <a:latin typeface="Times New Roman" panose="02020603050405020304" pitchFamily="18" charset="0"/>
                <a:cs typeface="Times New Roman" panose="02020603050405020304" pitchFamily="18" charset="0"/>
              </a:rPr>
              <a:t>faţă</a:t>
            </a:r>
            <a:r>
              <a:rPr lang="en-US" dirty="0">
                <a:latin typeface="Times New Roman" panose="02020603050405020304" pitchFamily="18" charset="0"/>
                <a:cs typeface="Times New Roman" panose="02020603050405020304" pitchFamily="18" charset="0"/>
              </a:rPr>
              <a:t> de </a:t>
            </a:r>
            <a:r>
              <a:rPr lang="en-US" dirty="0" smtClean="0">
                <a:latin typeface="Times New Roman" panose="02020603050405020304" pitchFamily="18" charset="0"/>
                <a:cs typeface="Times New Roman" panose="02020603050405020304" pitchFamily="18" charset="0"/>
              </a:rPr>
              <a:t>rata</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a:latin typeface="Times New Roman" panose="02020603050405020304" pitchFamily="18" charset="0"/>
                <a:cs typeface="Times New Roman" panose="02020603050405020304" pitchFamily="18" charset="0"/>
              </a:rPr>
              <a:t>transfer de la 386, la </a:t>
            </a:r>
            <a:r>
              <a:rPr lang="en-US" dirty="0" err="1">
                <a:latin typeface="Times New Roman" panose="02020603050405020304" pitchFamily="18" charset="0"/>
                <a:cs typeface="Times New Roman" panose="02020603050405020304" pitchFamily="18" charset="0"/>
              </a:rPr>
              <a:t>aceeaşi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frecvenţă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dimensiune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magistralei</a:t>
            </a:r>
            <a:r>
              <a:rPr lang="en-US" dirty="0" smtClean="0">
                <a:latin typeface="Times New Roman" panose="02020603050405020304" pitchFamily="18" charset="0"/>
                <a:cs typeface="Times New Roman" panose="02020603050405020304" pitchFamily="18" charset="0"/>
              </a:rPr>
              <a:t>.</a:t>
            </a:r>
            <a:endParaRPr lang="x-none"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Făcându</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transferuri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blocuri</a:t>
            </a:r>
            <a:r>
              <a:rPr lang="en-US" dirty="0">
                <a:latin typeface="Times New Roman" panose="02020603050405020304" pitchFamily="18" charset="0"/>
                <a:cs typeface="Times New Roman" panose="02020603050405020304" pitchFamily="18" charset="0"/>
              </a:rPr>
              <a:t> de date, se </a:t>
            </a:r>
            <a:r>
              <a:rPr lang="en-US" dirty="0" err="1">
                <a:latin typeface="Times New Roman" panose="02020603050405020304" pitchFamily="18" charset="0"/>
                <a:cs typeface="Times New Roman" panose="02020603050405020304" pitchFamily="18" charset="0"/>
              </a:rPr>
              <a:t>trimite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adresa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blocului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iniţial</a:t>
            </a:r>
            <a:r>
              <a:rPr lang="en-US" dirty="0" smtClean="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fiind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ideală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sisteme</a:t>
            </a:r>
            <a:r>
              <a:rPr lang="en-US" dirty="0">
                <a:latin typeface="Times New Roman" panose="02020603050405020304" pitchFamily="18" charset="0"/>
                <a:cs typeface="Times New Roman" panose="02020603050405020304" pitchFamily="18" charset="0"/>
              </a:rPr>
              <a:t> cu </a:t>
            </a:r>
            <a:r>
              <a:rPr lang="en-US" dirty="0" err="1" smtClean="0">
                <a:latin typeface="Times New Roman" panose="02020603050405020304" pitchFamily="18" charset="0"/>
                <a:cs typeface="Times New Roman" panose="02020603050405020304" pitchFamily="18" charset="0"/>
              </a:rPr>
              <a:t>memorie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cach</a:t>
            </a:r>
            <a:r>
              <a:rPr lang="x-none" dirty="0" smtClean="0">
                <a:latin typeface="Times New Roman" panose="02020603050405020304" pitchFamily="18" charset="0"/>
                <a:cs typeface="Times New Roman" panose="02020603050405020304" pitchFamily="18" charset="0"/>
              </a:rPr>
              <a:t>e, </a:t>
            </a:r>
            <a:r>
              <a:rPr lang="en-US" dirty="0">
                <a:latin typeface="Times New Roman" panose="02020603050405020304" pitchFamily="18" charset="0"/>
                <a:cs typeface="Times New Roman" panose="02020603050405020304" pitchFamily="18" charset="0"/>
              </a:rPr>
              <a:t>cum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a:t>
            </a:r>
            <a:r>
              <a:rPr lang="en-US" dirty="0">
                <a:latin typeface="Times New Roman" panose="02020603050405020304" pitchFamily="18" charset="0"/>
                <a:cs typeface="Times New Roman" panose="02020603050405020304" pitchFamily="18" charset="0"/>
              </a:rPr>
              <a:t> 486. </a:t>
            </a:r>
            <a:r>
              <a:rPr lang="en-US" dirty="0" err="1">
                <a:latin typeface="Times New Roman" panose="02020603050405020304" pitchFamily="18" charset="0"/>
                <a:cs typeface="Times New Roman" panose="02020603050405020304" pitchFamily="18" charset="0"/>
              </a:rPr>
              <a:t>Transferul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blocuri</a:t>
            </a:r>
            <a:r>
              <a:rPr lang="en-US" dirty="0">
                <a:latin typeface="Times New Roman" panose="02020603050405020304" pitchFamily="18" charset="0"/>
                <a:cs typeface="Times New Roman" panose="02020603050405020304" pitchFamily="18" charset="0"/>
              </a:rPr>
              <a:t> de date se face la </a:t>
            </a:r>
            <a:r>
              <a:rPr lang="en-US" dirty="0" err="1">
                <a:latin typeface="Times New Roman" panose="02020603050405020304" pitchFamily="18" charset="0"/>
                <a:cs typeface="Times New Roman" panose="02020603050405020304" pitchFamily="18" charset="0"/>
              </a:rPr>
              <a:t>citire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cât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scriere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necesare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impulsuri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primul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transfer</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32 de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câte</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impuls</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transferurile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următoare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32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Numărul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transferuri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ulteroare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32 de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trei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astfel</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procesor</a:t>
            </a:r>
            <a:r>
              <a:rPr lang="en-US" dirty="0">
                <a:latin typeface="Times New Roman" panose="02020603050405020304" pitchFamily="18" charset="0"/>
                <a:cs typeface="Times New Roman" panose="02020603050405020304" pitchFamily="18" charset="0"/>
              </a:rPr>
              <a:t> la 50 MHz, </a:t>
            </a:r>
            <a:r>
              <a:rPr lang="en-US" dirty="0" err="1">
                <a:latin typeface="Times New Roman" panose="02020603050405020304" pitchFamily="18" charset="0"/>
                <a:cs typeface="Times New Roman" panose="02020603050405020304" pitchFamily="18" charset="0"/>
              </a:rPr>
              <a:t>transferul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bloc de maxim 16 </a:t>
            </a:r>
            <a:r>
              <a:rPr lang="en-US" dirty="0" err="1">
                <a:latin typeface="Times New Roman" panose="02020603050405020304" pitchFamily="18" charset="0"/>
                <a:cs typeface="Times New Roman" panose="02020603050405020304" pitchFamily="18" charset="0"/>
              </a:rPr>
              <a:t>octeţi</a:t>
            </a:r>
            <a:r>
              <a:rPr lang="en-US" dirty="0">
                <a:latin typeface="Times New Roman" panose="02020603050405020304" pitchFamily="18" charset="0"/>
                <a:cs typeface="Times New Roman" panose="02020603050405020304" pitchFamily="18" charset="0"/>
              </a:rPr>
              <a:t> se </a:t>
            </a:r>
            <a:r>
              <a:rPr lang="x-none"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face </a:t>
            </a:r>
            <a:r>
              <a:rPr lang="pt-BR" dirty="0">
                <a:latin typeface="Times New Roman" panose="02020603050405020304" pitchFamily="18" charset="0"/>
                <a:cs typeface="Times New Roman" panose="02020603050405020304" pitchFamily="18" charset="0"/>
              </a:rPr>
              <a:t>pe perioada a cinci perioade de ceas, adică 160 M/secundă (faţă de </a:t>
            </a:r>
            <a:r>
              <a:rPr lang="pt-BR" dirty="0" smtClean="0">
                <a:latin typeface="Times New Roman" panose="02020603050405020304" pitchFamily="18" charset="0"/>
                <a:cs typeface="Times New Roman" panose="02020603050405020304" pitchFamily="18" charset="0"/>
              </a:rPr>
              <a:t>o</a:t>
            </a:r>
            <a:r>
              <a:rPr lang="x-none"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rată </a:t>
            </a:r>
            <a:r>
              <a:rPr lang="pt-BR" dirty="0">
                <a:latin typeface="Times New Roman" panose="02020603050405020304" pitchFamily="18" charset="0"/>
                <a:cs typeface="Times New Roman" panose="02020603050405020304" pitchFamily="18" charset="0"/>
              </a:rPr>
              <a:t>maximă de transfer pe magistrală de 1M/secundă la primul PC !). </a:t>
            </a:r>
            <a:br>
              <a:rPr lang="pt-BR" dirty="0">
                <a:latin typeface="Times New Roman" panose="02020603050405020304" pitchFamily="18" charset="0"/>
                <a:cs typeface="Times New Roman" panose="02020603050405020304" pitchFamily="18" charset="0"/>
              </a:rPr>
            </a:br>
            <a:endParaRPr lang="x-none"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Deoarece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diferenţa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preţ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486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clonele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386 </a:t>
            </a:r>
            <a:r>
              <a:rPr lang="en-US" dirty="0" err="1">
                <a:latin typeface="Times New Roman" panose="02020603050405020304" pitchFamily="18" charset="0"/>
                <a:cs typeface="Times New Roman" panose="02020603050405020304" pitchFamily="18" charset="0"/>
              </a:rPr>
              <a:t>rapide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foarte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mari</a:t>
            </a:r>
            <a:r>
              <a:rPr lang="en-US" dirty="0">
                <a:latin typeface="Times New Roman" panose="02020603050405020304" pitchFamily="18" charset="0"/>
                <a:cs typeface="Times New Roman" panose="02020603050405020304" pitchFamily="18" charset="0"/>
              </a:rPr>
              <a:t>, firma Intel a </a:t>
            </a:r>
            <a:r>
              <a:rPr lang="en-US" dirty="0" err="1">
                <a:latin typeface="Times New Roman" panose="02020603050405020304" pitchFamily="18" charset="0"/>
                <a:cs typeface="Times New Roman" panose="02020603050405020304" pitchFamily="18" charset="0"/>
              </a:rPr>
              <a:t>hotărât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scoată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piaţă</a:t>
            </a:r>
            <a:r>
              <a:rPr lang="en-US" dirty="0">
                <a:latin typeface="Times New Roman" panose="02020603050405020304" pitchFamily="18" charset="0"/>
                <a:cs typeface="Times New Roman" panose="02020603050405020304" pitchFamily="18" charset="0"/>
              </a:rPr>
              <a:t> o</a:t>
            </a:r>
            <a:br>
              <a:rPr lang="en-US" dirty="0">
                <a:latin typeface="Times New Roman" panose="02020603050405020304" pitchFamily="18" charset="0"/>
                <a:cs typeface="Times New Roman" panose="02020603050405020304" pitchFamily="18" charset="0"/>
              </a:rPr>
            </a:br>
            <a:r>
              <a:rPr lang="en-US" dirty="0" err="1" smtClean="0">
                <a:latin typeface="Times New Roman" panose="02020603050405020304" pitchFamily="18" charset="0"/>
                <a:cs typeface="Times New Roman" panose="02020603050405020304" pitchFamily="18" charset="0"/>
              </a:rPr>
              <a:t>versiun</a:t>
            </a:r>
            <a:r>
              <a:rPr lang="x-none" dirty="0" smtClean="0">
                <a:latin typeface="Times New Roman" panose="02020603050405020304" pitchFamily="18" charset="0"/>
                <a:cs typeface="Times New Roman" panose="02020603050405020304" pitchFamily="18" charset="0"/>
              </a:rPr>
              <a:t>e </a:t>
            </a:r>
            <a:r>
              <a:rPr lang="it-IT" dirty="0">
                <a:latin typeface="Times New Roman" panose="02020603050405020304" pitchFamily="18" charset="0"/>
                <a:cs typeface="Times New Roman" panose="02020603050405020304" pitchFamily="18" charset="0"/>
              </a:rPr>
              <a:t>mai ieftină a procesorului 486, </a:t>
            </a:r>
            <a:r>
              <a:rPr lang="x-none" dirty="0" smtClean="0">
                <a:latin typeface="Times New Roman" panose="02020603050405020304" pitchFamily="18" charset="0"/>
                <a:cs typeface="Times New Roman" panose="02020603050405020304" pitchFamily="18" charset="0"/>
              </a:rPr>
              <a:t>mai </a:t>
            </a:r>
            <a:r>
              <a:rPr lang="en-US" dirty="0" err="1">
                <a:latin typeface="Times New Roman" panose="02020603050405020304" pitchFamily="18" charset="0"/>
                <a:cs typeface="Times New Roman" panose="02020603050405020304" pitchFamily="18" charset="0"/>
              </a:rPr>
              <a:t>puţin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performantă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denumită</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486SX</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Difere</a:t>
            </a:r>
            <a:r>
              <a:rPr lang="x-none" dirty="0" smtClean="0">
                <a:latin typeface="Times New Roman" panose="02020603050405020304" pitchFamily="18" charset="0"/>
                <a:cs typeface="Times New Roman" panose="02020603050405020304" pitchFamily="18" charset="0"/>
              </a:rPr>
              <a:t>nța </a:t>
            </a:r>
            <a:r>
              <a:rPr lang="en-US" dirty="0" err="1">
                <a:latin typeface="Times New Roman" panose="02020603050405020304" pitchFamily="18" charset="0"/>
                <a:cs typeface="Times New Roman" panose="02020603050405020304" pitchFamily="18" charset="0"/>
              </a:rPr>
              <a:t>esenţială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faţă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microprocesorul</a:t>
            </a:r>
            <a:r>
              <a:rPr lang="en-US" dirty="0">
                <a:latin typeface="Times New Roman" panose="02020603050405020304" pitchFamily="18" charset="0"/>
                <a:cs typeface="Times New Roman" panose="02020603050405020304" pitchFamily="18" charset="0"/>
              </a:rPr>
              <a:t> 486 </a:t>
            </a:r>
            <a:r>
              <a:rPr lang="en-US" dirty="0" err="1" smtClean="0">
                <a:latin typeface="Times New Roman" panose="02020603050405020304" pitchFamily="18" charset="0"/>
                <a:cs typeface="Times New Roman" panose="02020603050405020304" pitchFamily="18" charset="0"/>
              </a:rPr>
              <a:t>ob</a:t>
            </a:r>
            <a:r>
              <a:rPr lang="x-none" dirty="0" smtClean="0">
                <a:latin typeface="Times New Roman" panose="02020603050405020304" pitchFamily="18" charset="0"/>
                <a:cs typeface="Times New Roman" panose="02020603050405020304" pitchFamily="18" charset="0"/>
              </a:rPr>
              <a:t>i</a:t>
            </a:r>
            <a:r>
              <a:rPr lang="en-US" dirty="0" err="1">
                <a:latin typeface="Times New Roman" panose="02020603050405020304" pitchFamily="18" charset="0"/>
                <a:cs typeface="Times New Roman" panose="02020603050405020304" pitchFamily="18" charset="0"/>
              </a:rPr>
              <a:t>şnuit</a:t>
            </a:r>
            <a:r>
              <a:rPr lang="en-US" dirty="0">
                <a:latin typeface="Times New Roman" panose="02020603050405020304" pitchFamily="18" charset="0"/>
                <a:cs typeface="Times New Roman" panose="02020603050405020304" pitchFamily="18" charset="0"/>
              </a:rPr>
              <a:t> era </a:t>
            </a:r>
            <a:r>
              <a:rPr lang="en-US" dirty="0" err="1" smtClean="0">
                <a:latin typeface="Times New Roman" panose="02020603050405020304" pitchFamily="18" charset="0"/>
                <a:cs typeface="Times New Roman" panose="02020603050405020304" pitchFamily="18" charset="0"/>
              </a:rPr>
              <a:t>lipsa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funcţiilor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oferite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coprocesorul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preţul</a:t>
            </a:r>
            <a:r>
              <a:rPr lang="en-US" dirty="0">
                <a:latin typeface="Times New Roman" panose="02020603050405020304" pitchFamily="18" charset="0"/>
                <a:cs typeface="Times New Roman" panose="02020603050405020304" pitchFamily="18" charset="0"/>
              </a:rPr>
              <a:t> era de </a:t>
            </a:r>
            <a:r>
              <a:rPr lang="en-US" dirty="0" err="1">
                <a:latin typeface="Times New Roman" panose="02020603050405020304" pitchFamily="18" charset="0"/>
                <a:cs typeface="Times New Roman" panose="02020603050405020304" pitchFamily="18" charset="0"/>
              </a:rPr>
              <a:t>până</a:t>
            </a:r>
            <a:r>
              <a:rPr lang="en-US" dirty="0">
                <a:latin typeface="Times New Roman" panose="02020603050405020304" pitchFamily="18" charset="0"/>
                <a:cs typeface="Times New Roman" panose="02020603050405020304" pitchFamily="18" charset="0"/>
              </a:rPr>
              <a:t> la </a:t>
            </a:r>
            <a:r>
              <a:rPr lang="en-US" dirty="0" smtClean="0">
                <a:latin typeface="Times New Roman" panose="02020603050405020304" pitchFamily="18" charset="0"/>
                <a:cs typeface="Times New Roman" panose="02020603050405020304" pitchFamily="18" charset="0"/>
              </a:rPr>
              <a:t>o</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treime</a:t>
            </a:r>
            <a:r>
              <a:rPr lang="en-US" dirty="0" smtClean="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faţă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acesta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denumit</a:t>
            </a:r>
            <a:r>
              <a:rPr lang="en-US" dirty="0">
                <a:latin typeface="Times New Roman" panose="02020603050405020304" pitchFamily="18" charset="0"/>
                <a:cs typeface="Times New Roman" panose="02020603050405020304" pitchFamily="18" charset="0"/>
              </a:rPr>
              <a:t> ulterior 486DX. </a:t>
            </a:r>
            <a:r>
              <a:rPr lang="en-US" dirty="0" err="1">
                <a:latin typeface="Times New Roman" panose="02020603050405020304" pitchFamily="18" charset="0"/>
                <a:cs typeface="Times New Roman" panose="02020603050405020304" pitchFamily="18" charset="0"/>
              </a:rPr>
              <a:t>Trebuie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făcută</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precizare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privire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titulatura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impusă</a:t>
            </a:r>
            <a:r>
              <a:rPr lang="en-US" dirty="0">
                <a:latin typeface="Times New Roman" panose="02020603050405020304" pitchFamily="18" charset="0"/>
                <a:cs typeface="Times New Roman" panose="02020603050405020304" pitchFamily="18" charset="0"/>
              </a:rPr>
              <a:t> de Intel: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familia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procesoarelor</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386</a:t>
            </a:r>
            <a:r>
              <a:rPr lang="en-US" dirty="0">
                <a:latin typeface="Times New Roman" panose="02020603050405020304" pitchFamily="18" charset="0"/>
                <a:cs typeface="Times New Roman" panose="02020603050405020304" pitchFamily="18" charset="0"/>
              </a:rPr>
              <a:t>, SX </a:t>
            </a:r>
            <a:r>
              <a:rPr lang="en-US" dirty="0" err="1">
                <a:latin typeface="Times New Roman" panose="02020603050405020304" pitchFamily="18" charset="0"/>
                <a:cs typeface="Times New Roman" panose="02020603050405020304" pitchFamily="18" charset="0"/>
              </a:rPr>
              <a:t>reprezenta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16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familia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procesoarelor</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486</a:t>
            </a:r>
            <a:r>
              <a:rPr lang="en-US" dirty="0">
                <a:latin typeface="Times New Roman" panose="02020603050405020304" pitchFamily="18" charset="0"/>
                <a:cs typeface="Times New Roman" panose="02020603050405020304" pitchFamily="18" charset="0"/>
              </a:rPr>
              <a:t>, SX </a:t>
            </a:r>
            <a:r>
              <a:rPr lang="en-US" dirty="0" err="1">
                <a:latin typeface="Times New Roman" panose="02020603050405020304" pitchFamily="18" charset="0"/>
                <a:cs typeface="Times New Roman" panose="02020603050405020304" pitchFamily="18" charset="0"/>
              </a:rPr>
              <a:t>reprezenta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lipsa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Ca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cazul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386SL, Intel a </a:t>
            </a:r>
            <a:r>
              <a:rPr lang="en-US" dirty="0" err="1">
                <a:latin typeface="Times New Roman" panose="02020603050405020304" pitchFamily="18" charset="0"/>
                <a:cs typeface="Times New Roman" panose="02020603050405020304" pitchFamily="18" charset="0"/>
              </a:rPr>
              <a:t>lansat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piaţă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versiune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486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calculatoarele</a:t>
            </a:r>
            <a:r>
              <a:rPr lang="en-US" dirty="0">
                <a:latin typeface="Times New Roman" panose="02020603050405020304" pitchFamily="18" charset="0"/>
                <a:cs typeface="Times New Roman" panose="02020603050405020304" pitchFamily="18" charset="0"/>
              </a:rPr>
              <a:t> notebook, </a:t>
            </a:r>
            <a:r>
              <a:rPr lang="en-US" dirty="0" err="1">
                <a:latin typeface="Times New Roman" panose="02020603050405020304" pitchFamily="18" charset="0"/>
                <a:cs typeface="Times New Roman" panose="02020603050405020304" pitchFamily="18" charset="0"/>
              </a:rPr>
              <a:t>denumită</a:t>
            </a:r>
            <a:r>
              <a:rPr lang="en-US" dirty="0">
                <a:latin typeface="Times New Roman" panose="02020603050405020304" pitchFamily="18" charset="0"/>
                <a:cs typeface="Times New Roman" panose="02020603050405020304" pitchFamily="18" charset="0"/>
              </a:rPr>
              <a:t> 486SL, </a:t>
            </a:r>
            <a:r>
              <a:rPr lang="en-US" dirty="0" err="1" smtClean="0">
                <a:latin typeface="Times New Roman" panose="02020603050405020304" pitchFamily="18" charset="0"/>
                <a:cs typeface="Times New Roman" panose="02020603050405020304" pitchFamily="18" charset="0"/>
              </a:rPr>
              <a:t>oferind</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caracteristici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avansate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gestiune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consumului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posibilitatea</a:t>
            </a:r>
            <a:r>
              <a:rPr lang="en-US" dirty="0">
                <a:latin typeface="Times New Roman" panose="02020603050405020304" pitchFamily="18" charset="0"/>
                <a:cs typeface="Times New Roman" panose="02020603050405020304" pitchFamily="18" charset="0"/>
              </a:rPr>
              <a:t> de a </a:t>
            </a:r>
            <a:r>
              <a:rPr lang="en-US" dirty="0" err="1" smtClean="0">
                <a:latin typeface="Times New Roman" panose="02020603050405020304" pitchFamily="18" charset="0"/>
                <a:cs typeface="Times New Roman" panose="02020603050405020304" pitchFamily="18" charset="0"/>
              </a:rPr>
              <a:t>lucra</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la </a:t>
            </a:r>
            <a:r>
              <a:rPr lang="en-US" dirty="0">
                <a:latin typeface="Times New Roman" panose="02020603050405020304" pitchFamily="18" charset="0"/>
                <a:cs typeface="Times New Roman" panose="02020603050405020304" pitchFamily="18" charset="0"/>
              </a:rPr>
              <a:t>3,3 </a:t>
            </a:r>
            <a:r>
              <a:rPr lang="en-US" dirty="0" err="1">
                <a:latin typeface="Times New Roman" panose="02020603050405020304" pitchFamily="18" charset="0"/>
                <a:cs typeface="Times New Roman" panose="02020603050405020304" pitchFamily="18" charset="0"/>
              </a:rPr>
              <a:t>volţi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succesul</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limitat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modelul</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retras</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piaţă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scurt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timp</a:t>
            </a:r>
            <a:r>
              <a:rPr lang="en-US" dirty="0" err="1">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73056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i="1" dirty="0" err="1" smtClean="0">
                <a:solidFill>
                  <a:srgbClr val="000000"/>
                </a:solidFill>
                <a:latin typeface="Times New Roman" pitchFamily="18" charset="0"/>
                <a:cs typeface="Times New Roman" pitchFamily="18" charset="0"/>
              </a:rPr>
              <a:t>Procesor</a:t>
            </a:r>
            <a:r>
              <a:rPr lang="en-US" b="1" i="1" dirty="0" smtClean="0">
                <a:solidFill>
                  <a:srgbClr val="000000"/>
                </a:solidFill>
                <a:latin typeface="Times New Roman" pitchFamily="18" charset="0"/>
                <a:cs typeface="Times New Roman" pitchFamily="18" charset="0"/>
              </a:rPr>
              <a:t> </a:t>
            </a:r>
            <a:r>
              <a:rPr lang="en-US" b="1" i="1" dirty="0">
                <a:solidFill>
                  <a:srgbClr val="000000"/>
                </a:solidFill>
                <a:latin typeface="Times New Roman" pitchFamily="18" charset="0"/>
                <a:cs typeface="Times New Roman" pitchFamily="18" charset="0"/>
              </a:rPr>
              <a:t>Pentium</a:t>
            </a:r>
            <a:r>
              <a:rPr lang="en-US" dirty="0">
                <a:latin typeface="Times New Roman" pitchFamily="18" charset="0"/>
                <a:cs typeface="Times New Roman" pitchFamily="18" charset="0"/>
              </a:rPr>
              <a:t> </a:t>
            </a:r>
          </a:p>
        </p:txBody>
      </p:sp>
      <p:sp>
        <p:nvSpPr>
          <p:cNvPr id="5" name="Прямоугольник 4"/>
          <p:cNvSpPr/>
          <p:nvPr/>
        </p:nvSpPr>
        <p:spPr>
          <a:xfrm>
            <a:off x="-1" y="447774"/>
            <a:ext cx="12192001" cy="3139321"/>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anul</a:t>
            </a:r>
            <a:r>
              <a:rPr lang="en-US" dirty="0">
                <a:solidFill>
                  <a:srgbClr val="000000"/>
                </a:solidFill>
                <a:latin typeface="Times New Roman" panose="02020603050405020304" pitchFamily="18" charset="0"/>
                <a:cs typeface="Times New Roman" panose="02020603050405020304" pitchFamily="18" charset="0"/>
              </a:rPr>
              <a:t> 1993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făcut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apariţia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procesorul</a:t>
            </a:r>
            <a:r>
              <a:rPr lang="en-US" dirty="0">
                <a:solidFill>
                  <a:srgbClr val="000000"/>
                </a:solidFill>
                <a:latin typeface="Times New Roman" panose="02020603050405020304" pitchFamily="18" charset="0"/>
                <a:cs typeface="Times New Roman" panose="02020603050405020304" pitchFamily="18" charset="0"/>
              </a:rPr>
              <a:t> Pentium al </a:t>
            </a:r>
            <a:r>
              <a:rPr lang="en-US" dirty="0" err="1">
                <a:solidFill>
                  <a:srgbClr val="000000"/>
                </a:solidFill>
                <a:latin typeface="Times New Roman" panose="02020603050405020304" pitchFamily="18" charset="0"/>
                <a:cs typeface="Times New Roman" panose="02020603050405020304" pitchFamily="18" charset="0"/>
              </a:rPr>
              <a:t>firmei</a:t>
            </a:r>
            <a:r>
              <a:rPr lang="en-US" dirty="0">
                <a:solidFill>
                  <a:srgbClr val="000000"/>
                </a:solidFill>
                <a:latin typeface="Times New Roman" panose="02020603050405020304" pitchFamily="18" charset="0"/>
                <a:cs typeface="Times New Roman" panose="02020603050405020304" pitchFamily="18" charset="0"/>
              </a:rPr>
              <a:t> Intel</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având</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arhitectură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superscalară</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puteau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anumite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condiţii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două</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a:t>
            </a:r>
            <a:r>
              <a:rPr lang="x-none" dirty="0" smtClean="0">
                <a:latin typeface="Times New Roman" panose="02020603050405020304" pitchFamily="18" charset="0"/>
                <a:cs typeface="Times New Roman" panose="02020603050405020304" pitchFamily="18" charset="0"/>
              </a:rPr>
              <a:t>țiu</a:t>
            </a:r>
            <a:r>
              <a:rPr lang="en-US" dirty="0" err="1" smtClean="0">
                <a:latin typeface="Times New Roman" panose="02020603050405020304" pitchFamily="18" charset="0"/>
                <a:cs typeface="Times New Roman" panose="02020603050405020304" pitchFamily="18" charset="0"/>
              </a:rPr>
              <a:t>ni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simultan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ciclu</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memorii</a:t>
            </a:r>
            <a:r>
              <a:rPr lang="en-US" dirty="0">
                <a:latin typeface="Times New Roman" panose="02020603050405020304" pitchFamily="18" charset="0"/>
                <a:cs typeface="Times New Roman" panose="02020603050405020304" pitchFamily="18" charset="0"/>
              </a:rPr>
              <a:t> cache de </a:t>
            </a:r>
            <a:r>
              <a:rPr lang="en-US" dirty="0" err="1" smtClean="0">
                <a:latin typeface="Times New Roman" panose="02020603050405020304" pitchFamily="18" charset="0"/>
                <a:cs typeface="Times New Roman" panose="02020603050405020304" pitchFamily="18" charset="0"/>
              </a:rPr>
              <a:t>nivelul</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unu</a:t>
            </a:r>
            <a:r>
              <a:rPr lang="en-US" dirty="0" smtClean="0">
                <a:latin typeface="Times New Roman" panose="02020603050405020304" pitchFamily="18" charset="0"/>
                <a:cs typeface="Times New Roman" panose="02020603050405020304" pitchFamily="18" charset="0"/>
              </a:rPr>
              <a:t> se</a:t>
            </a:r>
            <a:r>
              <a:rPr lang="x-none" dirty="0" smtClean="0">
                <a:latin typeface="Times New Roman" panose="02020603050405020304" pitchFamily="18" charset="0"/>
                <a:cs typeface="Times New Roman" panose="02020603050405020304" pitchFamily="18" charset="0"/>
              </a:rPr>
              <a:t>parate pentru instrucțiuni și pentru date,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câte</a:t>
            </a:r>
            <a:r>
              <a:rPr lang="en-US" dirty="0">
                <a:latin typeface="Times New Roman" panose="02020603050405020304" pitchFamily="18" charset="0"/>
                <a:cs typeface="Times New Roman" panose="02020603050405020304" pitchFamily="18" charset="0"/>
              </a:rPr>
              <a:t> 8K. </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dirty="0" err="1" smtClean="0">
                <a:latin typeface="Times New Roman" panose="02020603050405020304" pitchFamily="18" charset="0"/>
                <a:cs typeface="Times New Roman" panose="02020603050405020304" pitchFamily="18" charset="0"/>
              </a:rPr>
              <a:t>altă</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îmbună</a:t>
            </a:r>
            <a:r>
              <a:rPr lang="it-IT" dirty="0" smtClean="0">
                <a:latin typeface="Times New Roman" panose="02020603050405020304" pitchFamily="18" charset="0"/>
                <a:cs typeface="Times New Roman" panose="02020603050405020304" pitchFamily="18" charset="0"/>
              </a:rPr>
              <a:t>tăţire </a:t>
            </a:r>
            <a:r>
              <a:rPr lang="it-IT" dirty="0">
                <a:latin typeface="Times New Roman" panose="02020603050405020304" pitchFamily="18" charset="0"/>
                <a:cs typeface="Times New Roman" panose="02020603050405020304" pitchFamily="18" charset="0"/>
              </a:rPr>
              <a:t>o reprezenta creşterea dimensiunii </a:t>
            </a:r>
            <a:r>
              <a:rPr lang="it-IT" dirty="0" smtClean="0">
                <a:latin typeface="Times New Roman" panose="02020603050405020304" pitchFamily="18" charset="0"/>
                <a:cs typeface="Times New Roman" panose="02020603050405020304" pitchFamily="18" charset="0"/>
              </a:rPr>
              <a:t>ma</a:t>
            </a:r>
            <a:r>
              <a:rPr lang="x-none" dirty="0" smtClean="0">
                <a:latin typeface="Times New Roman" panose="02020603050405020304" pitchFamily="18" charset="0"/>
                <a:cs typeface="Times New Roman" panose="02020603050405020304" pitchFamily="18" charset="0"/>
              </a:rPr>
              <a:t>gistralei </a:t>
            </a:r>
            <a:r>
              <a:rPr lang="en-US" dirty="0">
                <a:latin typeface="Times New Roman" panose="02020603050405020304" pitchFamily="18" charset="0"/>
                <a:cs typeface="Times New Roman" panose="02020603050405020304" pitchFamily="18" charset="0"/>
              </a:rPr>
              <a:t>locale </a:t>
            </a:r>
            <a:r>
              <a:rPr lang="en-US" dirty="0" smtClean="0">
                <a:latin typeface="Times New Roman" panose="02020603050405020304" pitchFamily="18" charset="0"/>
                <a:cs typeface="Times New Roman" panose="02020603050405020304" pitchFamily="18" charset="0"/>
              </a:rPr>
              <a:t>Pentium la </a:t>
            </a:r>
            <a:r>
              <a:rPr lang="en-US" dirty="0">
                <a:latin typeface="Times New Roman" panose="02020603050405020304" pitchFamily="18" charset="0"/>
                <a:cs typeface="Times New Roman" panose="02020603050405020304" pitchFamily="18" charset="0"/>
              </a:rPr>
              <a:t>64 </a:t>
            </a:r>
            <a:r>
              <a:rPr lang="en-US" dirty="0" smtClean="0">
                <a:latin typeface="Times New Roman" panose="02020603050405020304" pitchFamily="18" charset="0"/>
                <a:cs typeface="Times New Roman" panose="02020603050405020304" pitchFamily="18" charset="0"/>
              </a:rPr>
              <a:t>d</a:t>
            </a:r>
            <a:r>
              <a:rPr lang="pt-BR" dirty="0">
                <a:latin typeface="Times New Roman" panose="02020603050405020304" pitchFamily="18" charset="0"/>
                <a:cs typeface="Times New Roman" panose="02020603050405020304" pitchFamily="18" charset="0"/>
              </a:rPr>
              <a:t>e biţi, iar a vitezei de lucru la 60 sau 66 de MHz. </a:t>
            </a:r>
            <a:br>
              <a:rPr lang="pt-BR"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Tehnologia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fabricaţie</a:t>
            </a:r>
            <a:r>
              <a:rPr lang="en-US" dirty="0">
                <a:latin typeface="Times New Roman" panose="02020603050405020304" pitchFamily="18" charset="0"/>
                <a:cs typeface="Times New Roman" panose="02020603050405020304" pitchFamily="18" charset="0"/>
              </a:rPr>
              <a:t> era CMOS </a:t>
            </a:r>
            <a:r>
              <a:rPr lang="en-US" dirty="0" err="1">
                <a:latin typeface="Times New Roman" panose="02020603050405020304" pitchFamily="18" charset="0"/>
                <a:cs typeface="Times New Roman" panose="02020603050405020304" pitchFamily="18" charset="0"/>
              </a:rPr>
              <a:t>bipolară</a:t>
            </a:r>
            <a:r>
              <a:rPr lang="en-US" dirty="0">
                <a:latin typeface="Times New Roman" panose="02020603050405020304" pitchFamily="18" charset="0"/>
                <a:cs typeface="Times New Roman" panose="02020603050405020304" pitchFamily="18" charset="0"/>
              </a:rPr>
              <a:t>, de 0,8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pentru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primele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Pentium-</a:t>
            </a:r>
            <a:r>
              <a:rPr lang="en-US" dirty="0" err="1">
                <a:latin typeface="Times New Roman" panose="02020603050405020304" pitchFamily="18" charset="0"/>
                <a:cs typeface="Times New Roman" panose="02020603050405020304" pitchFamily="18" charset="0"/>
              </a:rPr>
              <a:t>uri</a:t>
            </a:r>
            <a:r>
              <a:rPr lang="en-US" dirty="0">
                <a:latin typeface="Times New Roman" panose="02020603050405020304" pitchFamily="18" charset="0"/>
                <a:cs typeface="Times New Roman" panose="02020603050405020304" pitchFamily="18" charset="0"/>
              </a:rPr>
              <a:t> la 60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66 MHz), de 0,6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modelele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lucrau</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frecvenţe</a:t>
            </a:r>
            <a:r>
              <a:rPr lang="en-US" dirty="0">
                <a:latin typeface="Times New Roman" panose="02020603050405020304" pitchFamily="18" charset="0"/>
                <a:cs typeface="Times New Roman" panose="02020603050405020304" pitchFamily="18" charset="0"/>
              </a:rPr>
              <a:t> de 75, 90, 100 MHz)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de 0,35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modelele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frecvenţe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120, 133, 150, 166, 200 MHz)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înglobau</a:t>
            </a:r>
            <a:r>
              <a:rPr lang="en-US" dirty="0">
                <a:latin typeface="Times New Roman" panose="02020603050405020304" pitchFamily="18" charset="0"/>
                <a:cs typeface="Times New Roman" panose="02020603050405020304" pitchFamily="18" charset="0"/>
              </a:rPr>
              <a:t> de la 3,1 </a:t>
            </a:r>
            <a:r>
              <a:rPr lang="en-US" dirty="0" err="1">
                <a:latin typeface="Times New Roman" panose="02020603050405020304" pitchFamily="18" charset="0"/>
                <a:cs typeface="Times New Roman" panose="02020603050405020304" pitchFamily="18" charset="0"/>
              </a:rPr>
              <a:t>milioane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tranzistoare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primul</a:t>
            </a:r>
            <a:r>
              <a:rPr lang="en-US" dirty="0">
                <a:latin typeface="Times New Roman" panose="02020603050405020304" pitchFamily="18" charset="0"/>
                <a:cs typeface="Times New Roman" panose="02020603050405020304" pitchFamily="18" charset="0"/>
              </a:rPr>
              <a:t> Pentium) </a:t>
            </a:r>
            <a:r>
              <a:rPr lang="en-US" dirty="0" err="1">
                <a:latin typeface="Times New Roman" panose="02020603050405020304" pitchFamily="18" charset="0"/>
                <a:cs typeface="Times New Roman" panose="02020603050405020304" pitchFamily="18" charset="0"/>
              </a:rPr>
              <a:t>până</a:t>
            </a:r>
            <a:r>
              <a:rPr lang="en-US" dirty="0">
                <a:latin typeface="Times New Roman" panose="02020603050405020304" pitchFamily="18" charset="0"/>
                <a:cs typeface="Times New Roman" panose="02020603050405020304" pitchFamily="18" charset="0"/>
              </a:rPr>
              <a:t> la 3,3 </a:t>
            </a:r>
            <a:r>
              <a:rPr lang="en-US" dirty="0" err="1">
                <a:latin typeface="Times New Roman" panose="02020603050405020304" pitchFamily="18" charset="0"/>
                <a:cs typeface="Times New Roman" panose="02020603050405020304" pitchFamily="18" charset="0"/>
              </a:rPr>
              <a:t>milioane</a:t>
            </a:r>
            <a:r>
              <a:rPr lang="en-US" dirty="0">
                <a:latin typeface="Times New Roman" panose="02020603050405020304" pitchFamily="18" charset="0"/>
                <a:cs typeface="Times New Roman" panose="02020603050405020304" pitchFamily="18" charset="0"/>
              </a:rPr>
              <a:t> la </a:t>
            </a:r>
            <a:r>
              <a:rPr lang="en-US" dirty="0" err="1" smtClean="0">
                <a:latin typeface="Times New Roman" panose="02020603050405020304" pitchFamily="18" charset="0"/>
                <a:cs typeface="Times New Roman" panose="02020603050405020304" pitchFamily="18" charset="0"/>
              </a:rPr>
              <a:t>modelele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ulterioare</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Referitor</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denumire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impune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specificarea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primul</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microprocesor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cu </a:t>
            </a:r>
            <a:r>
              <a:rPr lang="en-US" dirty="0" err="1">
                <a:latin typeface="Times New Roman" panose="02020603050405020304" pitchFamily="18" charset="0"/>
                <a:cs typeface="Times New Roman" panose="02020603050405020304" pitchFamily="18" charset="0"/>
              </a:rPr>
              <a:t>aceeaşi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arhitectură</a:t>
            </a:r>
            <a:r>
              <a:rPr lang="en-US" dirty="0">
                <a:latin typeface="Times New Roman" panose="02020603050405020304" pitchFamily="18" charset="0"/>
                <a:cs typeface="Times New Roman" panose="02020603050405020304" pitchFamily="18" charset="0"/>
              </a:rPr>
              <a:t> x86, care a </a:t>
            </a:r>
            <a:r>
              <a:rPr lang="en-US" dirty="0" err="1">
                <a:latin typeface="Times New Roman" panose="02020603050405020304" pitchFamily="18" charset="0"/>
                <a:cs typeface="Times New Roman" panose="02020603050405020304" pitchFamily="18" charset="0"/>
              </a:rPr>
              <a:t>renunţat</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numele</a:t>
            </a:r>
            <a:r>
              <a:rPr lang="en-US" dirty="0">
                <a:latin typeface="Times New Roman" panose="02020603050405020304" pitchFamily="18" charset="0"/>
                <a:cs typeface="Times New Roman" panose="02020603050405020304" pitchFamily="18" charset="0"/>
              </a:rPr>
              <a:t> de </a:t>
            </a:r>
            <a:r>
              <a:rPr lang="en-US" dirty="0" smtClean="0">
                <a:latin typeface="Times New Roman" panose="02020603050405020304" pitchFamily="18" charset="0"/>
                <a:cs typeface="Times New Roman" panose="02020603050405020304" pitchFamily="18" charset="0"/>
              </a:rPr>
              <a:t>x86</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trebuit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denumească</a:t>
            </a:r>
            <a:r>
              <a:rPr lang="en-US" dirty="0">
                <a:latin typeface="Times New Roman" panose="02020603050405020304" pitchFamily="18" charset="0"/>
                <a:cs typeface="Times New Roman" panose="02020603050405020304" pitchFamily="18" charset="0"/>
              </a:rPr>
              <a:t> 586), </a:t>
            </a:r>
            <a:r>
              <a:rPr lang="en-US" dirty="0" err="1">
                <a:latin typeface="Times New Roman" panose="02020603050405020304" pitchFamily="18" charset="0"/>
                <a:cs typeface="Times New Roman" panose="02020603050405020304" pitchFamily="18" charset="0"/>
              </a:rPr>
              <a:t>deoarece</a:t>
            </a:r>
            <a:r>
              <a:rPr lang="en-US" dirty="0">
                <a:latin typeface="Times New Roman" panose="02020603050405020304" pitchFamily="18" charset="0"/>
                <a:cs typeface="Times New Roman" panose="02020603050405020304" pitchFamily="18" charset="0"/>
              </a:rPr>
              <a:t> firma Intel nu a </a:t>
            </a:r>
            <a:r>
              <a:rPr lang="en-US" dirty="0" err="1">
                <a:latin typeface="Times New Roman" panose="02020603050405020304" pitchFamily="18" charset="0"/>
                <a:cs typeface="Times New Roman" panose="02020603050405020304" pitchFamily="18" charset="0"/>
              </a:rPr>
              <a:t>putut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să</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oprească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producătoare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microprocesoare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clonă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folosească</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acest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15431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2414122"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Procesoare PENTIUM</a:t>
            </a:r>
            <a:endParaRPr lang="en-US" dirty="0"/>
          </a:p>
        </p:txBody>
      </p:sp>
      <p:sp>
        <p:nvSpPr>
          <p:cNvPr id="5" name="Прямоугольник 4"/>
          <p:cNvSpPr/>
          <p:nvPr/>
        </p:nvSpPr>
        <p:spPr>
          <a:xfrm>
            <a:off x="0" y="369332"/>
            <a:ext cx="12077322" cy="2585323"/>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Familia de procesoare  PENTIUM se bazează pe o arhitectură pipeline superscalară, ceea ce înseamnă că utilizează mai multe linii de prelucrare  pipeline autonome ce lucrează în paralel. La varianta de bază există două linii de asamblare (liniile U şi V). Versiunile mai noi au trei linii de asamblare.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Controlorul de întreruperi APIC (Advanced Programable Interrupt Controller) a fost inclus în structura microprocesorului.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ceea ce priveşte lungimea cuvântului şi a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magistralelor,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intern procesorul a rămas pe 32 biţi şi magistrala principală externă are 64 biţi. Anumite magistrale interne, însă, au 128 sau chiar 256 biţi.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 introdus un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mecanism de protecţie a salturilor</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se bazează pe memorarea ultimelor salturi efectuate în cadrul secvenţei de program. Citirea în avans a instrucţiunilor şi introducerea lor în linia de prelucrare se face pe baza probabilităţii de realizare a  unor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salturi.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2954655"/>
            <a:ext cx="5263300"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Microarhitectura familiei de procesoare PENTIUM</a:t>
            </a:r>
            <a:endParaRPr lang="en-US" dirty="0"/>
          </a:p>
        </p:txBody>
      </p:sp>
      <p:pic>
        <p:nvPicPr>
          <p:cNvPr id="7" name="Рисунок 6"/>
          <p:cNvPicPr>
            <a:picLocks noChangeAspect="1"/>
          </p:cNvPicPr>
          <p:nvPr/>
        </p:nvPicPr>
        <p:blipFill>
          <a:blip r:embed="rId2"/>
          <a:stretch>
            <a:fillRect/>
          </a:stretch>
        </p:blipFill>
        <p:spPr>
          <a:xfrm>
            <a:off x="119845" y="3452284"/>
            <a:ext cx="6592658" cy="2776500"/>
          </a:xfrm>
          <a:prstGeom prst="rect">
            <a:avLst/>
          </a:prstGeom>
        </p:spPr>
      </p:pic>
      <p:sp>
        <p:nvSpPr>
          <p:cNvPr id="8" name="Прямоугольник 7"/>
          <p:cNvSpPr/>
          <p:nvPr/>
        </p:nvSpPr>
        <p:spPr>
          <a:xfrm>
            <a:off x="1057195" y="6357081"/>
            <a:ext cx="4717958"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Schema de principiu a arhitecturii PENTIUM</a:t>
            </a:r>
            <a:endParaRPr lang="en-US" dirty="0"/>
          </a:p>
        </p:txBody>
      </p:sp>
    </p:spTree>
    <p:extLst>
      <p:ext uri="{BB962C8B-B14F-4D97-AF65-F5344CB8AC3E}">
        <p14:creationId xmlns:p14="http://schemas.microsoft.com/office/powerpoint/2010/main" val="188699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463308"/>
          </a:xfrm>
          <a:prstGeom prst="rect">
            <a:avLst/>
          </a:prstGeom>
        </p:spPr>
        <p:txBody>
          <a:bodyPr wrap="square">
            <a:spAutoFit/>
          </a:bodyPr>
          <a:lstStyle/>
          <a:p>
            <a:pPr indent="450215" algn="just">
              <a:spcAft>
                <a:spcPts val="0"/>
              </a:spcAft>
            </a:pPr>
            <a:r>
              <a:rPr lang="ro-RO"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Microarhitectura specifică procesoarelor de tip PENTIUM PRO, PENTIUM II şi PENTIUM III conţine trei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unităţi de tip pipeline care comunică prin intermediul unui REZERVOR DE INSTRUCŢIUNI </a:t>
            </a:r>
            <a:r>
              <a:rPr lang="ro-RO"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extragere şi decodificare a instrucţiunii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care se ocupă de extragerea în avans a instrucţiunilor şi transformarea lor în secvenţe de microoperaţii;</a:t>
            </a: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dispecerizare şi execuţie</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selectează microoperaţiile ce pot fi executate şi le distribuie pentru execuţie;</a:t>
            </a: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 de retragere </a:t>
            </a: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care asamblează rezultatele parţiale în ordinea prestabilită de program.</a:t>
            </a: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Această arhitectură se bazează pe execuţia instrucţiunilor într-o ordine dictată de disponibilităţile datelor şi a unităţilor de execuţie. În acest sens unitatea de extragere şi decodificare ca şi unitatea de retragere sunt unităţi „in order”, adică unităţi care respectă ordinea de prelucrare a instrucţiunilor prestabilită în program. Unitatea de dispecerizare şi execuţie este o unitate „aut of order” care nu respectă această ordine. Datorită unită-ii de retragere, care reordonează rezultatele parţiale pe baza ordinii iniţiale, se elimină  multe din situaţiile de blocare temporară a liniei de prelucrare pipeline cauzate de aşteptările provocate de transferurile externe de date</a:t>
            </a:r>
            <a:r>
              <a:rPr lang="ro-RO"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r>
              <a:rPr lang="ro-RO" sz="1600" dirty="0" smtClean="0">
                <a:latin typeface="Times New Roman" panose="02020603050405020304" pitchFamily="18" charset="0"/>
                <a:cs typeface="Times New Roman" panose="02020603050405020304" pitchFamily="18" charset="0"/>
              </a:rPr>
              <a:t>	</a:t>
            </a:r>
          </a:p>
          <a:p>
            <a:r>
              <a:rPr lang="ro-RO" sz="1600" dirty="0" smtClean="0">
                <a:latin typeface="Times New Roman" panose="02020603050405020304" pitchFamily="18" charset="0"/>
                <a:cs typeface="Times New Roman" panose="02020603050405020304" pitchFamily="18" charset="0"/>
              </a:rPr>
              <a:t>	La </a:t>
            </a:r>
            <a:r>
              <a:rPr lang="ro-RO" sz="1600" dirty="0">
                <a:latin typeface="Times New Roman" panose="02020603050405020304" pitchFamily="18" charset="0"/>
                <a:cs typeface="Times New Roman" panose="02020603050405020304" pitchFamily="18" charset="0"/>
              </a:rPr>
              <a:t>procesoarele PENTIUM, odată cu apariţia lui PENTIUM PRO, se introduce conceptul de </a:t>
            </a:r>
            <a:r>
              <a:rPr lang="ro-RO" sz="1600" b="1" i="1" dirty="0">
                <a:latin typeface="Times New Roman" panose="02020603050405020304" pitchFamily="18" charset="0"/>
                <a:cs typeface="Times New Roman" panose="02020603050405020304" pitchFamily="18" charset="0"/>
              </a:rPr>
              <a:t>execuţie dinamică</a:t>
            </a:r>
            <a:r>
              <a:rPr lang="ro-RO" sz="1600" dirty="0">
                <a:latin typeface="Times New Roman" panose="02020603050405020304" pitchFamily="18" charset="0"/>
                <a:cs typeface="Times New Roman" panose="02020603050405020304" pitchFamily="18" charset="0"/>
              </a:rPr>
              <a:t>. Aceasta este o combinaţie de trei tehnici:</a:t>
            </a:r>
            <a:endParaRPr lang="en-US" sz="1600" dirty="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	-predicţia salturilor;</a:t>
            </a:r>
            <a:endParaRPr lang="en-US" sz="1600" dirty="0" smtClean="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	-execuţie speculativă;</a:t>
            </a:r>
            <a:endParaRPr lang="en-US" sz="1600" dirty="0" smtClean="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	-analiza fluxului de date.</a:t>
            </a:r>
            <a:endParaRPr lang="en-US" sz="1600" dirty="0" smtClean="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Cele  trei tehnici soluţionează majoritatea situaţiilor de blocare a liniilor de prelucrare şi procesorul poate să lucreze la capacitatea maximă de 3 instrucţiuni într-o perioadă de tact. La aceasta mai contribuie şi existenţa mai multor unităţi de execuţie care lucrează în paralel.</a:t>
            </a:r>
            <a:endParaRPr lang="en-US" sz="1600" dirty="0" smtClean="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	Această </a:t>
            </a:r>
            <a:r>
              <a:rPr lang="ro-RO" sz="1600" dirty="0">
                <a:latin typeface="Times New Roman" panose="02020603050405020304" pitchFamily="18" charset="0"/>
                <a:cs typeface="Times New Roman" panose="02020603050405020304" pitchFamily="18" charset="0"/>
              </a:rPr>
              <a:t>arhitectură elimină în mare parte neajunsurile unei arhitecturi pipeline clasice prin evitarea situaţiilor de întârziere a liniei pipeline. Întârzierea poate să survină din diverse cauze:</a:t>
            </a:r>
            <a:endParaRPr lang="en-US" sz="1600" dirty="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linia este golită în urma unei instrucţiuni de salt;</a:t>
            </a:r>
            <a:endParaRPr lang="en-US" sz="1600" dirty="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operanzii solicitaţi nu sunt disponibili;</a:t>
            </a:r>
            <a:endParaRPr lang="en-US" sz="1600" dirty="0">
              <a:latin typeface="Times New Roman" panose="02020603050405020304" pitchFamily="18" charset="0"/>
              <a:cs typeface="Times New Roman" panose="02020603050405020304" pitchFamily="18" charset="0"/>
            </a:endParaRPr>
          </a:p>
          <a:p>
            <a:r>
              <a:rPr lang="ro-RO" sz="1600" dirty="0" smtClean="0">
                <a:latin typeface="Times New Roman" panose="02020603050405020304" pitchFamily="18" charset="0"/>
                <a:cs typeface="Times New Roman" panose="02020603050405020304" pitchFamily="18" charset="0"/>
              </a:rPr>
              <a:t>	-</a:t>
            </a:r>
            <a:r>
              <a:rPr lang="ro-RO" sz="1600" dirty="0">
                <a:latin typeface="Times New Roman" panose="02020603050405020304" pitchFamily="18" charset="0"/>
                <a:cs typeface="Times New Roman" panose="02020603050405020304" pitchFamily="18" charset="0"/>
              </a:rPr>
              <a:t>nu există o unitate de execuţie.</a:t>
            </a:r>
            <a:endParaRPr lang="en-US" sz="1600" dirty="0">
              <a:latin typeface="Times New Roman" panose="02020603050405020304" pitchFamily="18" charset="0"/>
              <a:cs typeface="Times New Roman" panose="02020603050405020304" pitchFamily="18" charset="0"/>
            </a:endParaRPr>
          </a:p>
          <a:p>
            <a:r>
              <a:rPr lang="ro-RO" sz="1600" dirty="0">
                <a:latin typeface="Times New Roman" panose="02020603050405020304" pitchFamily="18" charset="0"/>
                <a:cs typeface="Times New Roman" panose="02020603050405020304" pitchFamily="18" charset="0"/>
              </a:rPr>
              <a:t>Prezenţa rezervorului de instrucţiuni oferă unităţii de dispecerizare şi execuţie o anumită perspectivă ce permite </a:t>
            </a:r>
            <a:r>
              <a:rPr lang="ro-RO" sz="1600" b="1" dirty="0">
                <a:latin typeface="Times New Roman" panose="02020603050405020304" pitchFamily="18" charset="0"/>
                <a:cs typeface="Times New Roman" panose="02020603050405020304" pitchFamily="18" charset="0"/>
              </a:rPr>
              <a:t>optimizarea ordinii de execuţie a instrucţiunilor </a:t>
            </a:r>
            <a:r>
              <a:rPr lang="ro-RO" sz="1600" dirty="0">
                <a:latin typeface="Times New Roman" panose="02020603050405020304" pitchFamily="18" charset="0"/>
                <a:cs typeface="Times New Roman" panose="02020603050405020304" pitchFamily="18" charset="0"/>
              </a:rPr>
              <a:t>astfel încât să se reducă timpii de aşteptare</a:t>
            </a:r>
            <a:r>
              <a:rPr lang="ro-RO"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
        <p:nvSpPr>
          <p:cNvPr id="2" name="Правая фигурная скобка 1"/>
          <p:cNvSpPr/>
          <p:nvPr/>
        </p:nvSpPr>
        <p:spPr>
          <a:xfrm>
            <a:off x="3265714" y="3477986"/>
            <a:ext cx="636815" cy="693964"/>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p:cNvSpPr txBox="1"/>
          <p:nvPr/>
        </p:nvSpPr>
        <p:spPr>
          <a:xfrm>
            <a:off x="4261756" y="3640302"/>
            <a:ext cx="5380265" cy="369332"/>
          </a:xfrm>
          <a:prstGeom prst="rect">
            <a:avLst/>
          </a:prstGeom>
          <a:noFill/>
        </p:spPr>
        <p:txBody>
          <a:bodyPr wrap="square" rtlCol="0">
            <a:spAutoFit/>
          </a:bodyPr>
          <a:lstStyle/>
          <a:p>
            <a:r>
              <a:rPr lang="en-GB" dirty="0" err="1" smtClean="0"/>
              <a:t>Excluderea</a:t>
            </a:r>
            <a:r>
              <a:rPr lang="en-GB" dirty="0" smtClean="0"/>
              <a:t> </a:t>
            </a:r>
            <a:r>
              <a:rPr lang="en-GB" dirty="0" err="1" smtClean="0"/>
              <a:t>timpului</a:t>
            </a:r>
            <a:r>
              <a:rPr lang="en-GB" dirty="0" smtClean="0"/>
              <a:t> de a</a:t>
            </a:r>
            <a:r>
              <a:rPr lang="x-none" dirty="0" smtClean="0"/>
              <a:t>șteptare a procesorului</a:t>
            </a:r>
            <a:endParaRPr lang="en-US" dirty="0"/>
          </a:p>
        </p:txBody>
      </p:sp>
    </p:spTree>
    <p:extLst>
      <p:ext uri="{BB962C8B-B14F-4D97-AF65-F5344CB8AC3E}">
        <p14:creationId xmlns:p14="http://schemas.microsoft.com/office/powerpoint/2010/main" val="3935669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5447004" cy="369332"/>
          </a:xfrm>
          <a:prstGeom prst="rect">
            <a:avLst/>
          </a:prstGeom>
        </p:spPr>
        <p:txBody>
          <a:bodyPr wrap="none">
            <a:spAutoFit/>
          </a:bodyPr>
          <a:lstStyle/>
          <a:p>
            <a:pPr lvl="0"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extragere şi decodificare a instrucţiunilor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2221172" y="494580"/>
            <a:ext cx="6832293" cy="5478145"/>
          </a:xfrm>
          <a:prstGeom prst="rect">
            <a:avLst/>
          </a:prstGeom>
        </p:spPr>
      </p:pic>
      <p:sp>
        <p:nvSpPr>
          <p:cNvPr id="6" name="Прямоугольник 5"/>
          <p:cNvSpPr/>
          <p:nvPr/>
        </p:nvSpPr>
        <p:spPr>
          <a:xfrm>
            <a:off x="3191262" y="6097973"/>
            <a:ext cx="5483552" cy="369332"/>
          </a:xfrm>
          <a:prstGeom prst="rect">
            <a:avLst/>
          </a:prstGeom>
        </p:spPr>
        <p:txBody>
          <a:bodyPr wrap="non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extragere şi decodificare a instrucţiunilor.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661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078313"/>
          </a:xfrm>
          <a:prstGeom prst="rect">
            <a:avLst/>
          </a:prstGeom>
        </p:spPr>
        <p:txBody>
          <a:bodyPr wrap="square">
            <a:spAutoFit/>
          </a:bodyPr>
          <a:lstStyle/>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Instrucţiunile se extrag din Cache-ul de instrucţiuni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nivelul 1(L1). Adresarea instrucţiunilor se face cu ajutorul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modului Next IP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care foloseşte în acest scop informaţiile conţinute în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blocul </a:t>
            </a: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memorare a ultimelor adrese de salt</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Astfel vor fi extrase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secvenţele de instrucţiuni care au probabilitatea cea mai mare de a fi executate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vectorul apropiat.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Pe fiecare perioadă de tact se extrage câte o linie de memorare cache de 32 biţi. Se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marchează începutul fiecărei instrucţiuni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după care extras este transmis către cele trei modul de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decodificare independente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Există două module de decodificare simple şi unul pentru instrucţiunile complexe.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 urma procesului de decodificare, o instrucţiune este transformată într-o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secvenţă de microoperaţii triadice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operaţie triadică este o </a:t>
            </a: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operaţie elementară care are maximum trei operanzi</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doi operanzi sursă şi unul rezultat.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Instrucţiunile simple se decodifică în unu până la patru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microoperaţii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Instrucţiunile complexe sunt decodificate în secvenţe predefinite de microoperaţii păstrate în modulul de secvenţiere a microoperaţiilor. Decodificatorul poate genera până la 6 microoperaţii pe o perioadă de tact.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Deoarece sunt utilizate un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număr restrâns de registre interne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pot să apară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dependenţe false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între variabilele care utilizează temporar acelaşi registru intern. Aceste dependenţe conduc la întârzieri în linia de prelucrare pipeline. Pentru a evita astfel de situaţii, unitatea de decodificre alocă microoperaţiilor un </a:t>
            </a: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registru alias</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dintr-un set de registre invizibile pentru programator. Registrele alias pot fi utilizate în operaţii aritmetice şi logice. Fiecărei microoperaţii îi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sunt ataşaţi biţi de stare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necesari în procesul de execuţie.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Microoperaţiile sunt plasate în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rezervorul de instrucţiuni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rezervor care face legătura între cele trei unităţi  independente de prelucrare din această arhitectură superscalară.</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575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3630161" cy="369332"/>
          </a:xfrm>
          <a:prstGeom prst="rect">
            <a:avLst/>
          </a:prstGeom>
        </p:spPr>
        <p:txBody>
          <a:bodyPr wrap="none">
            <a:spAutoFit/>
          </a:bodyPr>
          <a:lstStyle/>
          <a:p>
            <a:pPr lvl="0"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 de dispecerizare şi execuţie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304841"/>
            <a:ext cx="9388444" cy="2031325"/>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Unitatea de dispecerizare şi execuţie  există diferite module: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UEI - unitate de execuţie pentru numere întregi;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UEF – unitate de execuţie pentru numere în virgula flotantă;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UE-MMX – unitate de execuţie a operaţiilor MMX;</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UES – unitate de execuţie a salturilor;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UGA – unitate de generare a adreselor pentru citirea operanzilor şi  scrierea rezultatelor.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Staţie de rezervare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2446181" y="2200364"/>
            <a:ext cx="8271990" cy="4643514"/>
          </a:xfrm>
          <a:prstGeom prst="rect">
            <a:avLst/>
          </a:prstGeom>
        </p:spPr>
      </p:pic>
      <p:sp>
        <p:nvSpPr>
          <p:cNvPr id="7" name="Прямоугольник 6"/>
          <p:cNvSpPr/>
          <p:nvPr/>
        </p:nvSpPr>
        <p:spPr>
          <a:xfrm>
            <a:off x="6180210" y="6488668"/>
            <a:ext cx="3687869" cy="369332"/>
          </a:xfrm>
          <a:prstGeom prst="rect">
            <a:avLst/>
          </a:prstGeom>
        </p:spPr>
        <p:txBody>
          <a:bodyPr wrap="non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 de dispecerizare şi execuţie.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253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410" y="0"/>
            <a:ext cx="12122590" cy="4524315"/>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Staţia de rezervare extrage din rezervorul de instrucţiuni microoperaţii ale căror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condiţii de execuţie sunt îndeplinite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şi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 alocă în funcţie de specificul operaţiei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microoperaţie este executabilă dacă operanzii cu care lucrează sunt disponibili şi dacă unitatea de execuţie pe care o solicită este liberă. Pentru a determina disponibilitatea operanzilor se foloseşte o metodă de analiză a fluxului de date, în urma căreia se generează un graf al dependenţelor de ordine existente între mai multe operaţii care utilizează aceleaşi variabile. Dacă mai multe microoperaţii sunt simultan disponibile, atunci se foloseşte un algoritm de planificare de tip FIFO care favorizează execuţia în secvenţă a microoperaţiilor.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Staţia de rezervare dispune de 5 porturi prin care poate să comunice cu unităţile de execuţie. Pot fi executate simultan maximum 5 microoperaţii.  Sunt disponibile mai multe unităţi de execuţie care pot să lucreze în paralel: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-două unităţi pentru numere întregi: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unitate pentru numere în virgulă mobilă;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unitate de execuţie a salturilor;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-două unităţi pentru MMX;</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-două unităţi pentru scrierea şi citirea operanzilor.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Microoperaţiile executate, împreună cu rezultatele obţinute, sunt plasate din nou în rezervorul de instrucţiuni.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Pentru instrucţiunile de salt, se verifică dacă previziunea cu privire la adresa de salt a fost corectă. În caz contrar, unităţile de execuţie a salturilor invalidează toate operaţiile care urmează după instrucţiunea de salt, spre a fi eliminate din rezervor.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004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2292294"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Unitatea de retragere</a:t>
            </a:r>
            <a:endParaRPr lang="en-US" dirty="0"/>
          </a:p>
        </p:txBody>
      </p:sp>
      <p:pic>
        <p:nvPicPr>
          <p:cNvPr id="5" name="Рисунок 4"/>
          <p:cNvPicPr>
            <a:picLocks noChangeAspect="1"/>
          </p:cNvPicPr>
          <p:nvPr/>
        </p:nvPicPr>
        <p:blipFill>
          <a:blip r:embed="rId2"/>
          <a:stretch>
            <a:fillRect/>
          </a:stretch>
        </p:blipFill>
        <p:spPr>
          <a:xfrm>
            <a:off x="2226894" y="369332"/>
            <a:ext cx="7569211" cy="4858085"/>
          </a:xfrm>
          <a:prstGeom prst="rect">
            <a:avLst/>
          </a:prstGeom>
        </p:spPr>
      </p:pic>
      <p:sp>
        <p:nvSpPr>
          <p:cNvPr id="6" name="Прямоугольник 5"/>
          <p:cNvSpPr/>
          <p:nvPr/>
        </p:nvSpPr>
        <p:spPr>
          <a:xfrm>
            <a:off x="4743317" y="5288339"/>
            <a:ext cx="2234586" cy="369332"/>
          </a:xfrm>
          <a:prstGeom prst="rect">
            <a:avLst/>
          </a:prstGeom>
        </p:spPr>
        <p:txBody>
          <a:bodyPr wrap="non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 de retragere.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Прямоугольник 6"/>
          <p:cNvSpPr/>
          <p:nvPr/>
        </p:nvSpPr>
        <p:spPr>
          <a:xfrm>
            <a:off x="0" y="5657671"/>
            <a:ext cx="12023001" cy="1200329"/>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retragere are rolul de a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restabili ordinea iniţială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(aceea a programului iniţial) între rezultatele parţiale generate în urma executării microoperaţiilor. În acest scop se extrag din rezervorul de instrucţiuni microoperaţiile a căror execuţie este terminată şi care urmează în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ordinea secvenţială de execuţie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Rezultatele păstrate în registrele alias sunt transferate în registrele interne sau în memorie. Unitatea de retragere poate extrage trei microoperaţii într-o perioadă de tact.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750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186309"/>
          </a:xfrm>
          <a:prstGeom prst="rect">
            <a:avLst/>
          </a:prstGeom>
        </p:spPr>
        <p:txBody>
          <a:bodyPr wrap="square">
            <a:spAutoFit/>
          </a:bodyPr>
          <a:lstStyle/>
          <a:p>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Prim</a:t>
            </a:r>
            <a:r>
              <a:rPr lang="en-US" dirty="0" err="1" smtClean="0">
                <a:latin typeface="Times New Roman" panose="02020603050405020304" pitchFamily="18" charset="0"/>
                <a:cs typeface="Times New Roman" panose="02020603050405020304" pitchFamily="18" charset="0"/>
              </a:rPr>
              <a:t>ul</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a:t>
            </a:r>
            <a:r>
              <a:rPr lang="en-US" dirty="0">
                <a:latin typeface="Times New Roman" panose="02020603050405020304" pitchFamily="18" charset="0"/>
                <a:cs typeface="Times New Roman" panose="02020603050405020304" pitchFamily="18" charset="0"/>
              </a:rPr>
              <a:t>, 4004,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realizat</a:t>
            </a:r>
            <a:r>
              <a:rPr lang="en-US" dirty="0">
                <a:latin typeface="Times New Roman" panose="02020603050405020304" pitchFamily="18" charset="0"/>
                <a:cs typeface="Times New Roman" panose="02020603050405020304" pitchFamily="18" charset="0"/>
              </a:rPr>
              <a:t> de firma Intel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anul</a:t>
            </a:r>
            <a:r>
              <a:rPr lang="en-US" dirty="0" smtClean="0">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1971</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fost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repede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îmbunătăţit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rezultând</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microprocesorul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8008</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1974 Intel </a:t>
            </a:r>
            <a:r>
              <a:rPr lang="en-US" dirty="0" err="1">
                <a:solidFill>
                  <a:srgbClr val="000000"/>
                </a:solidFill>
                <a:latin typeface="Times New Roman" panose="02020603050405020304" pitchFamily="18" charset="0"/>
                <a:cs typeface="Times New Roman" panose="02020603050405020304" pitchFamily="18" charset="0"/>
              </a:rPr>
              <a:t>realizează</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doua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generaţie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microprocesoare</a:t>
            </a:r>
            <a:r>
              <a:rPr lang="en-US" dirty="0">
                <a:solidFill>
                  <a:srgbClr val="000000"/>
                </a:solidFill>
                <a:latin typeface="Times New Roman" panose="02020603050405020304" pitchFamily="18" charset="0"/>
                <a:cs typeface="Times New Roman" panose="02020603050405020304" pitchFamily="18" charset="0"/>
              </a:rPr>
              <a:t> al </a:t>
            </a:r>
            <a:r>
              <a:rPr lang="en-US" dirty="0" err="1" smtClean="0">
                <a:solidFill>
                  <a:srgbClr val="000000"/>
                </a:solidFill>
                <a:latin typeface="Times New Roman" panose="02020603050405020304" pitchFamily="18" charset="0"/>
                <a:cs typeface="Times New Roman" panose="02020603050405020304" pitchFamily="18" charset="0"/>
              </a:rPr>
              <a:t>cărei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reprezentant</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bază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8080. </a:t>
            </a:r>
            <a:r>
              <a:rPr lang="en-US" dirty="0" err="1">
                <a:solidFill>
                  <a:srgbClr val="000000"/>
                </a:solidFill>
                <a:latin typeface="Times New Roman" panose="02020603050405020304" pitchFamily="18" charset="0"/>
                <a:cs typeface="Times New Roman" panose="02020603050405020304" pitchFamily="18" charset="0"/>
              </a:rPr>
              <a:t>Acesta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fost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primul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uz</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general </a:t>
            </a:r>
            <a:r>
              <a:rPr lang="en-US" dirty="0" err="1">
                <a:solidFill>
                  <a:srgbClr val="000000"/>
                </a:solidFill>
                <a:latin typeface="Times New Roman" panose="02020603050405020304" pitchFamily="18" charset="0"/>
                <a:cs typeface="Times New Roman" panose="02020603050405020304" pitchFamily="18" charset="0"/>
              </a:rPr>
              <a:t>având</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importanţă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deosebită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industria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microcalculatoarelor</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iunie</a:t>
            </a:r>
            <a:r>
              <a:rPr lang="en-US" dirty="0">
                <a:latin typeface="Times New Roman" panose="02020603050405020304" pitchFamily="18" charset="0"/>
                <a:cs typeface="Times New Roman" panose="02020603050405020304" pitchFamily="18" charset="0"/>
              </a:rPr>
              <a:t> 1978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lansat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piaţă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microprocesorul</a:t>
            </a:r>
            <a:r>
              <a:rPr lang="en-US" dirty="0">
                <a:latin typeface="Times New Roman" panose="02020603050405020304" pitchFamily="18" charset="0"/>
                <a:cs typeface="Times New Roman" panose="02020603050405020304" pitchFamily="18" charset="0"/>
              </a:rPr>
              <a:t> Intel 8086 (</a:t>
            </a:r>
            <a:r>
              <a:rPr lang="en-US" dirty="0" smtClean="0">
                <a:latin typeface="Times New Roman" panose="02020603050405020304" pitchFamily="18" charset="0"/>
                <a:cs typeface="Times New Roman" panose="02020603050405020304" pitchFamily="18" charset="0"/>
              </a:rPr>
              <a:t>care</a:t>
            </a:r>
            <a:r>
              <a:rPr lang="x-none"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repre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zintă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treia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generaţie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microprocesoare</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aproape</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înainte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apariţia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primului</a:t>
            </a:r>
            <a:r>
              <a:rPr lang="en-US" dirty="0">
                <a:latin typeface="Times New Roman" panose="02020603050405020304" pitchFamily="18" charset="0"/>
                <a:cs typeface="Times New Roman" panose="02020603050405020304" pitchFamily="18" charset="0"/>
              </a:rPr>
              <a:t> calculator IBM PC, </a:t>
            </a:r>
            <a:r>
              <a:rPr lang="en-US" dirty="0" err="1">
                <a:latin typeface="Times New Roman" panose="02020603050405020304" pitchFamily="18" charset="0"/>
                <a:cs typeface="Times New Roman" panose="02020603050405020304" pitchFamily="18" charset="0"/>
              </a:rPr>
              <a:t>bazat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designul</a:t>
            </a:r>
            <a:r>
              <a:rPr lang="en-US" dirty="0">
                <a:latin typeface="Times New Roman" panose="02020603050405020304" pitchFamily="18" charset="0"/>
                <a:cs typeface="Times New Roman" panose="02020603050405020304" pitchFamily="18" charset="0"/>
              </a:rPr>
              <a:t> 8080/8085, cu </a:t>
            </a:r>
            <a:r>
              <a:rPr lang="en-US" dirty="0" smtClean="0">
                <a:latin typeface="Times New Roman" panose="02020603050405020304" pitchFamily="18" charset="0"/>
                <a:cs typeface="Times New Roman" panose="02020603050405020304" pitchFamily="18" charset="0"/>
              </a:rPr>
              <a:t>o</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mulţime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similară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registre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extins</a:t>
            </a:r>
            <a:r>
              <a:rPr lang="en-US" dirty="0">
                <a:latin typeface="Times New Roman" panose="02020603050405020304" pitchFamily="18" charset="0"/>
                <a:cs typeface="Times New Roman" panose="02020603050405020304" pitchFamily="18" charset="0"/>
              </a:rPr>
              <a:t> la 16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momentul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care </a:t>
            </a:r>
            <a:r>
              <a:rPr lang="en-US" dirty="0" err="1">
                <a:latin typeface="Times New Roman" panose="02020603050405020304" pitchFamily="18" charset="0"/>
                <a:cs typeface="Times New Roman" panose="02020603050405020304" pitchFamily="18" charset="0"/>
              </a:rPr>
              <a:t>începe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evoluţia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familiei</a:t>
            </a:r>
            <a:r>
              <a:rPr lang="en-US" dirty="0">
                <a:latin typeface="Times New Roman" panose="02020603050405020304" pitchFamily="18" charset="0"/>
                <a:cs typeface="Times New Roman" panose="02020603050405020304" pitchFamily="18" charset="0"/>
              </a:rPr>
              <a:t> x86. </a:t>
            </a:r>
            <a:r>
              <a:rPr lang="en-US" dirty="0" err="1">
                <a:latin typeface="Times New Roman" panose="02020603050405020304" pitchFamily="18" charset="0"/>
                <a:cs typeface="Times New Roman" panose="02020603050405020304" pitchFamily="18" charset="0"/>
              </a:rPr>
              <a:t>Unitatea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interfaţă</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magistrala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Bus</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Interface </a:t>
            </a:r>
            <a:r>
              <a:rPr lang="en-US" dirty="0">
                <a:latin typeface="Times New Roman" panose="02020603050405020304" pitchFamily="18" charset="0"/>
                <a:cs typeface="Times New Roman" panose="02020603050405020304" pitchFamily="18" charset="0"/>
              </a:rPr>
              <a:t>Unit) </a:t>
            </a:r>
            <a:r>
              <a:rPr lang="en-US" dirty="0" err="1">
                <a:latin typeface="Times New Roman" panose="02020603050405020304" pitchFamily="18" charset="0"/>
                <a:cs typeface="Times New Roman" panose="02020603050405020304" pitchFamily="18" charset="0"/>
              </a:rPr>
              <a:t>aducea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fluxul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unitatea</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execuţie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Execution Unit) </a:t>
            </a:r>
            <a:r>
              <a:rPr lang="en-US" dirty="0" err="1">
                <a:latin typeface="Times New Roman" panose="02020603050405020304" pitchFamily="18" charset="0"/>
                <a:cs typeface="Times New Roman" panose="02020603050405020304" pitchFamily="18" charset="0"/>
              </a:rPr>
              <a:t>printr</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coadă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preîncărcare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aducerea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execuţia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concurente</a:t>
            </a:r>
            <a:r>
              <a:rPr lang="en-US" dirty="0">
                <a:latin typeface="Times New Roman" panose="02020603050405020304" pitchFamily="18" charset="0"/>
                <a:cs typeface="Times New Roman" panose="02020603050405020304" pitchFamily="18" charset="0"/>
              </a:rPr>
              <a:t> - o </a:t>
            </a:r>
            <a:r>
              <a:rPr lang="en-US" dirty="0" err="1">
                <a:latin typeface="Times New Roman" panose="02020603050405020304" pitchFamily="18" charset="0"/>
                <a:cs typeface="Times New Roman" panose="02020603050405020304" pitchFamily="18" charset="0"/>
              </a:rPr>
              <a:t>formă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primitivă</a:t>
            </a:r>
            <a:r>
              <a:rPr lang="en-US" dirty="0">
                <a:latin typeface="Times New Roman" panose="02020603050405020304" pitchFamily="18" charset="0"/>
                <a:cs typeface="Times New Roman" panose="02020603050405020304" pitchFamily="18" charset="0"/>
              </a:rPr>
              <a:t> de pipelining (</a:t>
            </a:r>
            <a:r>
              <a:rPr lang="en-US" dirty="0" err="1" smtClean="0">
                <a:latin typeface="Times New Roman" panose="02020603050405020304" pitchFamily="18" charset="0"/>
                <a:cs typeface="Times New Roman" panose="02020603050405020304" pitchFamily="18" charset="0"/>
              </a:rPr>
              <a:t>instrucţiunile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8086 </a:t>
            </a:r>
            <a:r>
              <a:rPr lang="en-US" dirty="0" err="1">
                <a:latin typeface="Times New Roman" panose="02020603050405020304" pitchFamily="18" charset="0"/>
                <a:cs typeface="Times New Roman" panose="02020603050405020304" pitchFamily="18" charset="0"/>
              </a:rPr>
              <a:t>variau</a:t>
            </a:r>
            <a:r>
              <a:rPr lang="en-US" dirty="0">
                <a:latin typeface="Times New Roman" panose="02020603050405020304" pitchFamily="18" charset="0"/>
                <a:cs typeface="Times New Roman" panose="02020603050405020304" pitchFamily="18" charset="0"/>
              </a:rPr>
              <a:t> de la 1 la 4 </a:t>
            </a:r>
            <a:r>
              <a:rPr lang="en-US" dirty="0" err="1">
                <a:latin typeface="Times New Roman" panose="02020603050405020304" pitchFamily="18" charset="0"/>
                <a:cs typeface="Times New Roman" panose="02020603050405020304" pitchFamily="18" charset="0"/>
              </a:rPr>
              <a:t>octeţi</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Primul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PC </a:t>
            </a:r>
            <a:r>
              <a:rPr lang="en-US" dirty="0" err="1">
                <a:latin typeface="Times New Roman" panose="02020603050405020304" pitchFamily="18" charset="0"/>
                <a:cs typeface="Times New Roman" panose="02020603050405020304" pitchFamily="18" charset="0"/>
              </a:rPr>
              <a:t>lansat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piaţă</a:t>
            </a:r>
            <a:r>
              <a:rPr lang="x-none"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1981 </a:t>
            </a:r>
            <a:r>
              <a:rPr lang="en-US" dirty="0" err="1">
                <a:latin typeface="Times New Roman" panose="02020603050405020304" pitchFamily="18" charset="0"/>
                <a:cs typeface="Times New Roman" panose="02020603050405020304" pitchFamily="18" charset="0"/>
              </a:rPr>
              <a:t>avea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însă</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procesor</a:t>
            </a:r>
            <a:r>
              <a:rPr lang="en-US" dirty="0">
                <a:latin typeface="Times New Roman" panose="02020603050405020304" pitchFamily="18" charset="0"/>
                <a:cs typeface="Times New Roman" panose="02020603050405020304" pitchFamily="18" charset="0"/>
              </a:rPr>
              <a:t> Intel </a:t>
            </a:r>
            <a:r>
              <a:rPr lang="en-US" dirty="0" smtClean="0">
                <a:latin typeface="Times New Roman" panose="02020603050405020304" pitchFamily="18" charset="0"/>
                <a:cs typeface="Times New Roman" panose="02020603050405020304" pitchFamily="18" charset="0"/>
              </a:rPr>
              <a:t>care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lucra</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viteza</a:t>
            </a:r>
            <a:r>
              <a:rPr lang="en-US" dirty="0">
                <a:latin typeface="Times New Roman" panose="02020603050405020304" pitchFamily="18" charset="0"/>
                <a:cs typeface="Times New Roman" panose="02020603050405020304" pitchFamily="18" charset="0"/>
              </a:rPr>
              <a:t> de 4,77 Mhz. </a:t>
            </a:r>
            <a:r>
              <a:rPr lang="en-US" dirty="0" err="1">
                <a:latin typeface="Times New Roman" panose="02020603050405020304" pitchFamily="18" charset="0"/>
                <a:cs typeface="Times New Roman" panose="02020603050405020304" pitchFamily="18" charset="0"/>
              </a:rPr>
              <a:t>Acesta</a:t>
            </a:r>
            <a:r>
              <a:rPr lang="en-US" dirty="0">
                <a:latin typeface="Times New Roman" panose="02020603050405020304" pitchFamily="18" charset="0"/>
                <a:cs typeface="Times New Roman" panose="02020603050405020304" pitchFamily="18" charset="0"/>
              </a:rPr>
              <a:t> nu era </a:t>
            </a:r>
            <a:r>
              <a:rPr lang="en-US" dirty="0" err="1">
                <a:latin typeface="Times New Roman" panose="02020603050405020304" pitchFamily="18" charset="0"/>
                <a:cs typeface="Times New Roman" panose="02020603050405020304" pitchFamily="18" charset="0"/>
              </a:rPr>
              <a:t>însă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produs</a:t>
            </a:r>
            <a:r>
              <a:rPr lang="en-US" dirty="0">
                <a:latin typeface="Times New Roman" panose="02020603050405020304" pitchFamily="18" charset="0"/>
                <a:cs typeface="Times New Roman" panose="02020603050405020304" pitchFamily="18" charset="0"/>
              </a:rPr>
              <a:t> IBM </a:t>
            </a:r>
            <a:r>
              <a:rPr lang="en-US" dirty="0" smtClean="0">
                <a:latin typeface="Times New Roman" panose="02020603050405020304" pitchFamily="18" charset="0"/>
                <a:cs typeface="Times New Roman" panose="02020603050405020304" pitchFamily="18" charset="0"/>
              </a:rPr>
              <a:t>care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folosea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procesor</a:t>
            </a:r>
            <a:r>
              <a:rPr lang="en-US" dirty="0">
                <a:latin typeface="Times New Roman" panose="02020603050405020304" pitchFamily="18" charset="0"/>
                <a:cs typeface="Times New Roman" panose="02020603050405020304" pitchFamily="18" charset="0"/>
              </a:rPr>
              <a:t> x86 - un </a:t>
            </a:r>
            <a:r>
              <a:rPr lang="en-US" dirty="0" err="1">
                <a:latin typeface="Times New Roman" panose="02020603050405020304" pitchFamily="18" charset="0"/>
                <a:cs typeface="Times New Roman" panose="02020603050405020304" pitchFamily="18" charset="0"/>
              </a:rPr>
              <a:t>sistem</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prelucrare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texte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IBM</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Displaywriter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proiectat</a:t>
            </a:r>
            <a:r>
              <a:rPr lang="en-US" dirty="0">
                <a:latin typeface="Times New Roman" panose="02020603050405020304" pitchFamily="18" charset="0"/>
                <a:cs typeface="Times New Roman" panose="02020603050405020304" pitchFamily="18" charset="0"/>
              </a:rPr>
              <a:t> la Austin, Texas, </a:t>
            </a:r>
            <a:r>
              <a:rPr lang="en-US" dirty="0" err="1">
                <a:latin typeface="Times New Roman" panose="02020603050405020304" pitchFamily="18" charset="0"/>
                <a:cs typeface="Times New Roman" panose="02020603050405020304" pitchFamily="18" charset="0"/>
              </a:rPr>
              <a:t>folosise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deja</a:t>
            </a:r>
            <a:r>
              <a:rPr lang="en-US" dirty="0">
                <a:latin typeface="Times New Roman" panose="02020603050405020304" pitchFamily="18" charset="0"/>
                <a:cs typeface="Times New Roman" panose="02020603050405020304" pitchFamily="18" charset="0"/>
              </a:rPr>
              <a:t> un </a:t>
            </a:r>
            <a:r>
              <a:rPr lang="en-US" dirty="0" err="1" smtClean="0">
                <a:latin typeface="Times New Roman" panose="02020603050405020304" pitchFamily="18" charset="0"/>
                <a:cs typeface="Times New Roman" panose="02020603050405020304" pitchFamily="18" charset="0"/>
              </a:rPr>
              <a:t>microprocesor</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x86 </a:t>
            </a:r>
            <a:r>
              <a:rPr lang="en-US" dirty="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viteza</a:t>
            </a:r>
            <a:r>
              <a:rPr lang="en-US" dirty="0">
                <a:latin typeface="Times New Roman" panose="02020603050405020304" pitchFamily="18" charset="0"/>
                <a:cs typeface="Times New Roman" panose="02020603050405020304" pitchFamily="18" charset="0"/>
              </a:rPr>
              <a:t> de 5 Mhz. De </a:t>
            </a:r>
            <a:r>
              <a:rPr lang="en-US" dirty="0" err="1">
                <a:latin typeface="Times New Roman" panose="02020603050405020304" pitchFamily="18" charset="0"/>
                <a:cs typeface="Times New Roman" panose="02020603050405020304" pitchFamily="18" charset="0"/>
              </a:rPr>
              <a:t>altfel</a:t>
            </a:r>
            <a:r>
              <a:rPr lang="en-US" dirty="0">
                <a:latin typeface="Times New Roman" panose="02020603050405020304" pitchFamily="18" charset="0"/>
                <a:cs typeface="Times New Roman" panose="02020603050405020304" pitchFamily="18" charset="0"/>
              </a:rPr>
              <a:t>, IBM </a:t>
            </a:r>
            <a:r>
              <a:rPr lang="en-US" dirty="0" err="1">
                <a:latin typeface="Times New Roman" panose="02020603050405020304" pitchFamily="18" charset="0"/>
                <a:cs typeface="Times New Roman" panose="02020603050405020304" pitchFamily="18" charset="0"/>
              </a:rPr>
              <a:t>nici</a:t>
            </a:r>
            <a:r>
              <a:rPr lang="en-US" dirty="0">
                <a:latin typeface="Times New Roman" panose="02020603050405020304" pitchFamily="18" charset="0"/>
                <a:cs typeface="Times New Roman" panose="02020603050405020304" pitchFamily="18" charset="0"/>
              </a:rPr>
              <a:t> nu era </a:t>
            </a:r>
            <a:r>
              <a:rPr lang="en-US" dirty="0" err="1">
                <a:latin typeface="Times New Roman" panose="02020603050405020304" pitchFamily="18" charset="0"/>
                <a:cs typeface="Times New Roman" panose="02020603050405020304" pitchFamily="18" charset="0"/>
              </a:rPr>
              <a:t>nici</a:t>
            </a:r>
            <a:r>
              <a:rPr lang="en-US" dirty="0">
                <a:latin typeface="Times New Roman" panose="02020603050405020304" pitchFamily="18" charset="0"/>
                <a:cs typeface="Times New Roman" panose="02020603050405020304" pitchFamily="18" charset="0"/>
              </a:rPr>
              <a:t> prima </a:t>
            </a:r>
            <a:r>
              <a:rPr lang="en-US" dirty="0" err="1">
                <a:latin typeface="Times New Roman" panose="02020603050405020304" pitchFamily="18" charset="0"/>
                <a:cs typeface="Times New Roman" panose="02020603050405020304" pitchFamily="18" charset="0"/>
              </a:rPr>
              <a:t>firmă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nici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singura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care </a:t>
            </a:r>
            <a:r>
              <a:rPr lang="en-US" dirty="0" err="1">
                <a:latin typeface="Times New Roman" panose="02020603050405020304" pitchFamily="18" charset="0"/>
                <a:cs typeface="Times New Roman" panose="02020603050405020304" pitchFamily="18" charset="0"/>
              </a:rPr>
              <a:t>utiliza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microprocesor</a:t>
            </a:r>
            <a:r>
              <a:rPr lang="en-US" dirty="0">
                <a:latin typeface="Times New Roman" panose="02020603050405020304" pitchFamily="18" charset="0"/>
                <a:cs typeface="Times New Roman" panose="02020603050405020304" pitchFamily="18" charset="0"/>
              </a:rPr>
              <a:t> x86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-un PC. O </a:t>
            </a:r>
            <a:r>
              <a:rPr lang="en-US" dirty="0" err="1">
                <a:latin typeface="Times New Roman" panose="02020603050405020304" pitchFamily="18" charset="0"/>
                <a:cs typeface="Times New Roman" panose="02020603050405020304" pitchFamily="18" charset="0"/>
              </a:rPr>
              <a:t>firmă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Seattle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Computer </a:t>
            </a:r>
            <a:r>
              <a:rPr lang="en-US" dirty="0">
                <a:latin typeface="Times New Roman" panose="02020603050405020304" pitchFamily="18" charset="0"/>
                <a:cs typeface="Times New Roman" panose="02020603050405020304" pitchFamily="18" charset="0"/>
              </a:rPr>
              <a:t>Products, </a:t>
            </a:r>
            <a:r>
              <a:rPr lang="en-US" dirty="0" err="1">
                <a:latin typeface="Times New Roman" panose="02020603050405020304" pitchFamily="18" charset="0"/>
                <a:cs typeface="Times New Roman" panose="02020603050405020304" pitchFamily="18" charset="0"/>
              </a:rPr>
              <a:t>lansase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deja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sistem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realizat</a:t>
            </a:r>
            <a:r>
              <a:rPr lang="en-US" dirty="0">
                <a:latin typeface="Times New Roman" panose="02020603050405020304" pitchFamily="18" charset="0"/>
                <a:cs typeface="Times New Roman" panose="02020603050405020304" pitchFamily="18" charset="0"/>
              </a:rPr>
              <a:t> cu un </a:t>
            </a:r>
            <a:r>
              <a:rPr lang="en-US" dirty="0" err="1">
                <a:latin typeface="Times New Roman" panose="02020603050405020304" pitchFamily="18" charset="0"/>
                <a:cs typeface="Times New Roman" panose="02020603050405020304" pitchFamily="18" charset="0"/>
              </a:rPr>
              <a:t>procesor</a:t>
            </a:r>
            <a:r>
              <a:rPr lang="en-US" dirty="0">
                <a:latin typeface="Times New Roman" panose="02020603050405020304" pitchFamily="18" charset="0"/>
                <a:cs typeface="Times New Roman" panose="02020603050405020304" pitchFamily="18" charset="0"/>
              </a:rPr>
              <a:t> x86</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Această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companie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dezvoltat</a:t>
            </a:r>
            <a:r>
              <a:rPr lang="en-US" dirty="0">
                <a:latin typeface="Times New Roman" panose="02020603050405020304" pitchFamily="18" charset="0"/>
                <a:cs typeface="Times New Roman" panose="02020603050405020304" pitchFamily="18" charset="0"/>
              </a:rPr>
              <a:t> prima </a:t>
            </a:r>
            <a:r>
              <a:rPr lang="en-US" dirty="0" err="1">
                <a:latin typeface="Times New Roman" panose="02020603050405020304" pitchFamily="18" charset="0"/>
                <a:cs typeface="Times New Roman" panose="02020603050405020304" pitchFamily="18" charset="0"/>
              </a:rPr>
              <a:t>versiune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sistemului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operare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PC</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achiziţionat</a:t>
            </a:r>
            <a:r>
              <a:rPr lang="en-US" dirty="0">
                <a:latin typeface="Times New Roman" panose="02020603050405020304" pitchFamily="18" charset="0"/>
                <a:cs typeface="Times New Roman" panose="02020603050405020304" pitchFamily="18" charset="0"/>
              </a:rPr>
              <a:t> de Microsoft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denumit</a:t>
            </a:r>
            <a:r>
              <a:rPr lang="en-US" dirty="0">
                <a:latin typeface="Times New Roman" panose="02020603050405020304" pitchFamily="18" charset="0"/>
                <a:cs typeface="Times New Roman" panose="02020603050405020304" pitchFamily="18" charset="0"/>
              </a:rPr>
              <a:t> ulterior MS-DOS </a:t>
            </a:r>
            <a:br>
              <a:rPr lang="en-US" dirty="0">
                <a:latin typeface="Times New Roman" panose="02020603050405020304" pitchFamily="18" charset="0"/>
                <a:cs typeface="Times New Roman" panose="02020603050405020304" pitchFamily="18" charset="0"/>
              </a:rPr>
            </a:b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Pentru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primul</a:t>
            </a:r>
            <a:r>
              <a:rPr lang="en-US" dirty="0">
                <a:latin typeface="Times New Roman" panose="02020603050405020304" pitchFamily="18" charset="0"/>
                <a:cs typeface="Times New Roman" panose="02020603050405020304" pitchFamily="18" charset="0"/>
              </a:rPr>
              <a:t> PC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ales </a:t>
            </a:r>
            <a:r>
              <a:rPr lang="en-US" dirty="0" err="1">
                <a:latin typeface="Times New Roman" panose="02020603050405020304" pitchFamily="18" charset="0"/>
                <a:cs typeface="Times New Roman" panose="02020603050405020304" pitchFamily="18" charset="0"/>
              </a:rPr>
              <a:t>microprocesorul</a:t>
            </a:r>
            <a:r>
              <a:rPr lang="en-US" dirty="0">
                <a:latin typeface="Times New Roman" panose="02020603050405020304" pitchFamily="18" charset="0"/>
                <a:cs typeface="Times New Roman" panose="02020603050405020304" pitchFamily="18" charset="0"/>
              </a:rPr>
              <a:t> 8088, </a:t>
            </a:r>
            <a:r>
              <a:rPr lang="en-US" dirty="0" smtClean="0">
                <a:latin typeface="Times New Roman" panose="02020603050405020304" pitchFamily="18" charset="0"/>
                <a:cs typeface="Times New Roman" panose="02020603050405020304" pitchFamily="18" charset="0"/>
              </a:rPr>
              <a:t>cu </a:t>
            </a:r>
            <a:r>
              <a:rPr lang="en-US" dirty="0" err="1" smtClean="0">
                <a:latin typeface="Times New Roman" panose="02020603050405020304" pitchFamily="18" charset="0"/>
                <a:cs typeface="Times New Roman" panose="02020603050405020304" pitchFamily="18" charset="0"/>
              </a:rPr>
              <a:t>performanţe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scăzute</a:t>
            </a:r>
            <a:r>
              <a:rPr lang="en-US" dirty="0" smtClean="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datorită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necesităţii</a:t>
            </a:r>
            <a:r>
              <a:rPr lang="en-US" dirty="0">
                <a:latin typeface="Times New Roman" panose="02020603050405020304" pitchFamily="18" charset="0"/>
                <a:cs typeface="Times New Roman" panose="02020603050405020304" pitchFamily="18" charset="0"/>
              </a:rPr>
              <a:t> de a </a:t>
            </a:r>
            <a:r>
              <a:rPr lang="en-US" dirty="0" err="1">
                <a:latin typeface="Times New Roman" panose="02020603050405020304" pitchFamily="18" charset="0"/>
                <a:cs typeface="Times New Roman" panose="02020603050405020304" pitchFamily="18" charset="0"/>
              </a:rPr>
              <a:t>menţine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preţul</a:t>
            </a:r>
            <a:r>
              <a:rPr lang="en-US" dirty="0">
                <a:latin typeface="Times New Roman" panose="02020603050405020304" pitchFamily="18" charset="0"/>
                <a:cs typeface="Times New Roman" panose="02020603050405020304" pitchFamily="18" charset="0"/>
              </a:rPr>
              <a:t> mic al </a:t>
            </a:r>
            <a:r>
              <a:rPr lang="en-US" dirty="0" err="1">
                <a:latin typeface="Times New Roman" panose="02020603050405020304" pitchFamily="18" charset="0"/>
                <a:cs typeface="Times New Roman" panose="02020603050405020304" pitchFamily="18" charset="0"/>
              </a:rPr>
              <a:t>calculatorului</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Microprocesorul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8088 </a:t>
            </a:r>
            <a:r>
              <a:rPr lang="en-US" dirty="0" err="1">
                <a:latin typeface="Times New Roman" panose="02020603050405020304" pitchFamily="18" charset="0"/>
                <a:cs typeface="Times New Roman" panose="02020603050405020304" pitchFamily="18" charset="0"/>
              </a:rPr>
              <a:t>admitea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magistrală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16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însă</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magistrala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externă</a:t>
            </a:r>
            <a:r>
              <a:rPr lang="en-US" dirty="0">
                <a:latin typeface="Times New Roman" panose="02020603050405020304" pitchFamily="18" charset="0"/>
                <a:cs typeface="Times New Roman" panose="02020603050405020304" pitchFamily="18" charset="0"/>
              </a:rPr>
              <a:t> nu </a:t>
            </a:r>
            <a:r>
              <a:rPr lang="en-US" dirty="0" err="1">
                <a:latin typeface="Times New Roman" panose="02020603050405020304" pitchFamily="18" charset="0"/>
                <a:cs typeface="Times New Roman" panose="02020603050405020304" pitchFamily="18" charset="0"/>
              </a:rPr>
              <a:t>avea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decât</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Aceasta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făcea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uşor</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conectat</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cipurile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dispozitivelor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periferice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permis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utilizarea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unei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memorii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dimensiuni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construcţia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calculatorului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Printre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caracteristici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registre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generale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16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puteau</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accesate</a:t>
            </a:r>
            <a:r>
              <a:rPr lang="en-US" dirty="0">
                <a:latin typeface="Times New Roman" panose="02020603050405020304" pitchFamily="18" charset="0"/>
                <a:cs typeface="Times New Roman" panose="02020603050405020304" pitchFamily="18" charset="0"/>
              </a:rPr>
              <a:t> de</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asemenea</a:t>
            </a:r>
            <a:r>
              <a:rPr lang="en-US" dirty="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registre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registre</a:t>
            </a:r>
            <a:r>
              <a:rPr lang="en-US" dirty="0">
                <a:latin typeface="Times New Roman" panose="02020603050405020304" pitchFamily="18" charset="0"/>
                <a:cs typeface="Times New Roman" panose="02020603050405020304" pitchFamily="18" charset="0"/>
              </a:rPr>
              <a:t> index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16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incluzând</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pointerul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stivă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Registrele</a:t>
            </a:r>
            <a:r>
              <a:rPr lang="en-US" dirty="0">
                <a:latin typeface="Times New Roman" panose="02020603050405020304" pitchFamily="18" charset="0"/>
                <a:cs typeface="Times New Roman" panose="02020603050405020304" pitchFamily="18" charset="0"/>
              </a:rPr>
              <a:t> de date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deseori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folosite</a:t>
            </a:r>
            <a:r>
              <a:rPr lang="en-US" dirty="0">
                <a:latin typeface="Times New Roman" panose="02020603050405020304" pitchFamily="18" charset="0"/>
                <a:cs typeface="Times New Roman" panose="02020603050405020304" pitchFamily="18" charset="0"/>
              </a:rPr>
              <a:t> implicit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alocări</a:t>
            </a:r>
            <a:r>
              <a:rPr lang="en-US" dirty="0">
                <a:latin typeface="Times New Roman" panose="02020603050405020304" pitchFamily="18" charset="0"/>
                <a:cs typeface="Times New Roman" panose="02020603050405020304" pitchFamily="18" charset="0"/>
              </a:rPr>
              <a:t> complicate ale </a:t>
            </a:r>
            <a:r>
              <a:rPr lang="en-US" dirty="0" err="1">
                <a:latin typeface="Times New Roman" panose="02020603050405020304" pitchFamily="18" charset="0"/>
                <a:cs typeface="Times New Roman" panose="02020603050405020304" pitchFamily="18" charset="0"/>
              </a:rPr>
              <a:t>registrelor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temporare</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Existau de asemenea patru registre segment ce puteau fi setate din </a:t>
            </a:r>
            <a:r>
              <a:rPr lang="fr-FR" dirty="0" smtClean="0">
                <a:latin typeface="Times New Roman" panose="02020603050405020304" pitchFamily="18" charset="0"/>
                <a:cs typeface="Times New Roman" panose="02020603050405020304" pitchFamily="18" charset="0"/>
              </a:rPr>
              <a:t>registrele</a:t>
            </a:r>
            <a:r>
              <a:rPr lang="x-none"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index</a:t>
            </a:r>
            <a:r>
              <a:rPr lang="fr-FR" dirty="0">
                <a:latin typeface="Times New Roman" panose="02020603050405020304" pitchFamily="18" charset="0"/>
                <a:cs typeface="Times New Roman" panose="02020603050405020304" pitchFamily="18" charset="0"/>
              </a:rPr>
              <a:t>. </a:t>
            </a:r>
            <a:br>
              <a:rPr lang="fr-FR"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481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Microprocesorul</a:t>
            </a:r>
            <a:r>
              <a:rPr lang="en-US" b="1" dirty="0">
                <a:solidFill>
                  <a:srgbClr val="000000"/>
                </a:solidFill>
                <a:latin typeface="Times New Roman" pitchFamily="18" charset="0"/>
                <a:cs typeface="Times New Roman" pitchFamily="18" charset="0"/>
              </a:rPr>
              <a:t> Pentium Pro ("P6")</a:t>
            </a:r>
            <a:r>
              <a:rPr lang="en-US" dirty="0">
                <a:latin typeface="Times New Roman" pitchFamily="18" charset="0"/>
                <a:cs typeface="Times New Roman" pitchFamily="18" charset="0"/>
              </a:rPr>
              <a:t> </a:t>
            </a:r>
          </a:p>
        </p:txBody>
      </p:sp>
      <p:sp>
        <p:nvSpPr>
          <p:cNvPr id="5" name="Прямоугольник 4"/>
          <p:cNvSpPr/>
          <p:nvPr/>
        </p:nvSpPr>
        <p:spPr>
          <a:xfrm>
            <a:off x="87516" y="369332"/>
            <a:ext cx="12104484" cy="3416320"/>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Microprocesorul</a:t>
            </a:r>
            <a:r>
              <a:rPr lang="en-US" dirty="0">
                <a:solidFill>
                  <a:srgbClr val="000000"/>
                </a:solidFill>
                <a:latin typeface="Times New Roman" panose="02020603050405020304" pitchFamily="18" charset="0"/>
                <a:cs typeface="Times New Roman" panose="02020603050405020304" pitchFamily="18" charset="0"/>
              </a:rPr>
              <a:t> Pentium Pro a </a:t>
            </a:r>
            <a:r>
              <a:rPr lang="en-US" dirty="0" err="1">
                <a:solidFill>
                  <a:srgbClr val="000000"/>
                </a:solidFill>
                <a:latin typeface="Times New Roman" panose="02020603050405020304" pitchFamily="18" charset="0"/>
                <a:cs typeface="Times New Roman" panose="02020603050405020304" pitchFamily="18" charset="0"/>
              </a:rPr>
              <a:t>fost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introdus</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1995 ca </a:t>
            </a:r>
            <a:r>
              <a:rPr lang="en-US" dirty="0" err="1">
                <a:solidFill>
                  <a:srgbClr val="000000"/>
                </a:solidFill>
                <a:latin typeface="Times New Roman" panose="02020603050405020304" pitchFamily="18" charset="0"/>
                <a:cs typeface="Times New Roman" panose="02020603050405020304" pitchFamily="18" charset="0"/>
              </a:rPr>
              <a:t>succesor</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procesorului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Pentium, </a:t>
            </a:r>
            <a:r>
              <a:rPr lang="en-US" dirty="0" err="1">
                <a:solidFill>
                  <a:srgbClr val="000000"/>
                </a:solidFill>
                <a:latin typeface="Times New Roman" panose="02020603050405020304" pitchFamily="18" charset="0"/>
                <a:cs typeface="Times New Roman" panose="02020603050405020304" pitchFamily="18" charset="0"/>
              </a:rPr>
              <a:t>aducând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câteva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caracteristici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nemai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întâlnite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până</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atunci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a:t>
            </a:r>
            <a:r>
              <a:rPr lang="en-US" dirty="0">
                <a:solidFill>
                  <a:srgbClr val="000000"/>
                </a:solidFill>
                <a:latin typeface="Times New Roman" panose="02020603050405020304" pitchFamily="18" charset="0"/>
                <a:cs typeface="Times New Roman" panose="02020603050405020304" pitchFamily="18" charset="0"/>
              </a:rPr>
              <a:t>-un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de PC. </a:t>
            </a:r>
            <a:r>
              <a:rPr lang="en-US" dirty="0" err="1">
                <a:solidFill>
                  <a:srgbClr val="000000"/>
                </a:solidFill>
                <a:latin typeface="Times New Roman" panose="02020603050405020304" pitchFamily="18" charset="0"/>
                <a:cs typeface="Times New Roman" panose="02020603050405020304" pitchFamily="18" charset="0"/>
              </a:rPr>
              <a:t>Microprocesorul</a:t>
            </a:r>
            <a:r>
              <a:rPr lang="en-US" dirty="0">
                <a:solidFill>
                  <a:srgbClr val="000000"/>
                </a:solidFill>
                <a:latin typeface="Times New Roman" panose="02020603050405020304" pitchFamily="18" charset="0"/>
                <a:cs typeface="Times New Roman" panose="02020603050405020304" pitchFamily="18" charset="0"/>
              </a:rPr>
              <a:t> Pentium Pro a </a:t>
            </a:r>
            <a:r>
              <a:rPr lang="en-US" dirty="0" err="1" smtClean="0">
                <a:solidFill>
                  <a:srgbClr val="000000"/>
                </a:solidFill>
                <a:latin typeface="Times New Roman" panose="02020603050405020304" pitchFamily="18" charset="0"/>
                <a:cs typeface="Times New Roman" panose="02020603050405020304" pitchFamily="18" charset="0"/>
              </a:rPr>
              <a:t>fost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primul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schimbat</a:t>
            </a:r>
            <a:r>
              <a:rPr lang="en-US" dirty="0">
                <a:solidFill>
                  <a:srgbClr val="000000"/>
                </a:solidFill>
                <a:latin typeface="Times New Roman" panose="02020603050405020304" pitchFamily="18" charset="0"/>
                <a:cs typeface="Times New Roman" panose="02020603050405020304" pitchFamily="18" charset="0"/>
              </a:rPr>
              <a:t> radical </a:t>
            </a:r>
            <a:r>
              <a:rPr lang="en-US" dirty="0" err="1">
                <a:solidFill>
                  <a:srgbClr val="000000"/>
                </a:solidFill>
                <a:latin typeface="Times New Roman" panose="02020603050405020304" pitchFamily="18" charset="0"/>
                <a:cs typeface="Times New Roman" panose="02020603050405020304" pitchFamily="18" charset="0"/>
              </a:rPr>
              <a:t>modul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execuţie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instrucţiunilor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translatându</a:t>
            </a:r>
            <a:r>
              <a:rPr lang="en-US" dirty="0">
                <a:solidFill>
                  <a:srgbClr val="000000"/>
                </a:solidFill>
                <a:latin typeface="Times New Roman" panose="02020603050405020304" pitchFamily="18" charset="0"/>
                <a:cs typeface="Times New Roman" panose="02020603050405020304" pitchFamily="18" charset="0"/>
              </a:rPr>
              <a:t>-le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microinstrucţiuni</a:t>
            </a:r>
            <a:r>
              <a:rPr lang="en-US" dirty="0">
                <a:solidFill>
                  <a:srgbClr val="000000"/>
                </a:solidFill>
                <a:latin typeface="Times New Roman" panose="02020603050405020304" pitchFamily="18" charset="0"/>
                <a:cs typeface="Times New Roman" panose="02020603050405020304" pitchFamily="18" charset="0"/>
              </a:rPr>
              <a:t> gen RISC </a:t>
            </a:r>
            <a:r>
              <a:rPr lang="en-US" dirty="0" err="1" smtClean="0">
                <a:solidFill>
                  <a:srgbClr val="000000"/>
                </a:solidFill>
                <a:latin typeface="Times New Roman" panose="02020603050405020304" pitchFamily="18" charset="0"/>
                <a:cs typeface="Times New Roman" panose="02020603050405020304" pitchFamily="18" charset="0"/>
              </a:rPr>
              <a:t>şi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executându</a:t>
            </a:r>
            <a:r>
              <a:rPr lang="en-US" dirty="0" smtClean="0">
                <a:solidFill>
                  <a:srgbClr val="000000"/>
                </a:solidFill>
                <a:latin typeface="Times New Roman" panose="02020603050405020304" pitchFamily="18" charset="0"/>
                <a:cs typeface="Times New Roman" panose="02020603050405020304" pitchFamily="18" charset="0"/>
              </a:rPr>
              <a:t>-le </a:t>
            </a:r>
            <a:r>
              <a:rPr lang="en-US" dirty="0" err="1">
                <a:solidFill>
                  <a:srgbClr val="000000"/>
                </a:solidFill>
                <a:latin typeface="Times New Roman" panose="02020603050405020304" pitchFamily="18" charset="0"/>
                <a:cs typeface="Times New Roman" panose="02020603050405020304" pitchFamily="18" charset="0"/>
              </a:rPr>
              <a:t>apoi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uşor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unităţile</a:t>
            </a:r>
            <a:r>
              <a:rPr lang="en-US" dirty="0">
                <a:solidFill>
                  <a:srgbClr val="000000"/>
                </a:solidFill>
                <a:latin typeface="Times New Roman" panose="02020603050405020304" pitchFamily="18" charset="0"/>
                <a:cs typeface="Times New Roman" panose="02020603050405020304" pitchFamily="18" charset="0"/>
              </a:rPr>
              <a:t> interne.</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Disponibil</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multiple </a:t>
            </a:r>
            <a:r>
              <a:rPr lang="en-US" dirty="0" err="1">
                <a:latin typeface="Times New Roman" panose="02020603050405020304" pitchFamily="18" charset="0"/>
                <a:cs typeface="Times New Roman" panose="02020603050405020304" pitchFamily="18" charset="0"/>
              </a:rPr>
              <a:t>variante</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frecvenţe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între</a:t>
            </a:r>
            <a:r>
              <a:rPr lang="en-US" dirty="0">
                <a:latin typeface="Times New Roman" panose="02020603050405020304" pitchFamily="18" charset="0"/>
                <a:cs typeface="Times New Roman" panose="02020603050405020304" pitchFamily="18" charset="0"/>
              </a:rPr>
              <a:t> 150 </a:t>
            </a:r>
            <a:r>
              <a:rPr lang="en-US" dirty="0" smtClean="0">
                <a:latin typeface="Times New Roman" panose="02020603050405020304" pitchFamily="18" charset="0"/>
                <a:cs typeface="Times New Roman" panose="02020603050405020304" pitchFamily="18" charset="0"/>
              </a:rPr>
              <a:t>MHz</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noiembrie</a:t>
            </a:r>
            <a:r>
              <a:rPr lang="en-US" dirty="0">
                <a:latin typeface="Times New Roman" panose="02020603050405020304" pitchFamily="18" charset="0"/>
                <a:cs typeface="Times New Roman" panose="02020603050405020304" pitchFamily="18" charset="0"/>
              </a:rPr>
              <a:t> 1995)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200 de MHz (</a:t>
            </a:r>
            <a:r>
              <a:rPr lang="en-US" dirty="0" err="1">
                <a:latin typeface="Times New Roman" panose="02020603050405020304" pitchFamily="18" charset="0"/>
                <a:cs typeface="Times New Roman" panose="02020603050405020304" pitchFamily="18" charset="0"/>
              </a:rPr>
              <a:t>ianuarie</a:t>
            </a:r>
            <a:r>
              <a:rPr lang="en-US" dirty="0">
                <a:latin typeface="Times New Roman" panose="02020603050405020304" pitchFamily="18" charset="0"/>
                <a:cs typeface="Times New Roman" panose="02020603050405020304" pitchFamily="18" charset="0"/>
              </a:rPr>
              <a:t> 1997), </a:t>
            </a:r>
            <a:r>
              <a:rPr lang="en-US" dirty="0" err="1" smtClean="0">
                <a:latin typeface="Times New Roman" panose="02020603050405020304" pitchFamily="18" charset="0"/>
                <a:cs typeface="Times New Roman" panose="02020603050405020304" pitchFamily="18" charset="0"/>
              </a:rPr>
              <a:t>microprocesoarele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Pentium </a:t>
            </a:r>
            <a:r>
              <a:rPr lang="en-US" dirty="0">
                <a:latin typeface="Times New Roman" panose="02020603050405020304" pitchFamily="18" charset="0"/>
                <a:cs typeface="Times New Roman" panose="02020603050405020304" pitchFamily="18" charset="0"/>
              </a:rPr>
              <a:t>Pro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construite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folosindu</a:t>
            </a:r>
            <a:r>
              <a:rPr lang="en-US" dirty="0">
                <a:latin typeface="Times New Roman" panose="02020603050405020304" pitchFamily="18" charset="0"/>
                <a:cs typeface="Times New Roman" panose="02020603050405020304" pitchFamily="18" charset="0"/>
              </a:rPr>
              <a:t>-se o </a:t>
            </a:r>
            <a:r>
              <a:rPr lang="en-US" dirty="0" err="1">
                <a:latin typeface="Times New Roman" panose="02020603050405020304" pitchFamily="18" charset="0"/>
                <a:cs typeface="Times New Roman" panose="02020603050405020304" pitchFamily="18" charset="0"/>
              </a:rPr>
              <a:t>tehnologie</a:t>
            </a:r>
            <a:r>
              <a:rPr lang="en-US" dirty="0">
                <a:latin typeface="Times New Roman" panose="02020603050405020304" pitchFamily="18" charset="0"/>
                <a:cs typeface="Times New Roman" panose="02020603050405020304" pitchFamily="18" charset="0"/>
              </a:rPr>
              <a:t> de 0,6 </a:t>
            </a:r>
            <a:r>
              <a:rPr lang="en-US" dirty="0" err="1">
                <a:latin typeface="Times New Roman" panose="02020603050405020304" pitchFamily="18" charset="0"/>
                <a:cs typeface="Times New Roman" panose="02020603050405020304" pitchFamily="18" charset="0"/>
              </a:rPr>
              <a:t>până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la</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0,35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cach</a:t>
            </a:r>
            <a:r>
              <a:rPr lang="x-none" dirty="0" smtClean="0">
                <a:latin typeface="Times New Roman" panose="02020603050405020304" pitchFamily="18" charset="0"/>
                <a:cs typeface="Times New Roman" panose="02020603050405020304" pitchFamily="18" charset="0"/>
              </a:rPr>
              <a:t>e </a:t>
            </a:r>
            <a:r>
              <a:rPr lang="es-ES" dirty="0">
                <a:latin typeface="Times New Roman" panose="02020603050405020304" pitchFamily="18" charset="0"/>
                <a:cs typeface="Times New Roman" panose="02020603050405020304" pitchFamily="18" charset="0"/>
              </a:rPr>
              <a:t>integrată de nivel 2</a:t>
            </a:r>
            <a:r>
              <a:rPr lang="es-E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r>
              <a:rPr lang="es-ES" dirty="0" smtClean="0">
                <a:latin typeface="Times New Roman" panose="02020603050405020304" pitchFamily="18" charset="0"/>
                <a:cs typeface="Times New Roman" panose="02020603050405020304" pitchFamily="18" charset="0"/>
              </a:rPr>
              <a:t>Număr</a:t>
            </a:r>
            <a:r>
              <a:rPr lang="x-none" dirty="0" smtClean="0">
                <a:latin typeface="Times New Roman" panose="02020603050405020304" pitchFamily="18" charset="0"/>
                <a:cs typeface="Times New Roman" panose="02020603050405020304" pitchFamily="18" charset="0"/>
              </a:rPr>
              <a:t>ul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tranzistori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aproximativ</a:t>
            </a:r>
            <a:r>
              <a:rPr lang="en-US" dirty="0">
                <a:latin typeface="Times New Roman" panose="02020603050405020304" pitchFamily="18" charset="0"/>
                <a:cs typeface="Times New Roman" panose="02020603050405020304" pitchFamily="18" charset="0"/>
              </a:rPr>
              <a:t> 5,5 </a:t>
            </a:r>
            <a:r>
              <a:rPr lang="en-US" dirty="0" err="1">
                <a:latin typeface="Times New Roman" panose="02020603050405020304" pitchFamily="18" charset="0"/>
                <a:cs typeface="Times New Roman" panose="02020603050405020304" pitchFamily="18" charset="0"/>
              </a:rPr>
              <a:t>milioane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iar</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dimensiunea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memoriei</a:t>
            </a:r>
            <a:r>
              <a:rPr lang="en-US" dirty="0">
                <a:latin typeface="Times New Roman" panose="02020603050405020304" pitchFamily="18" charset="0"/>
                <a:cs typeface="Times New Roman" panose="02020603050405020304" pitchFamily="18" charset="0"/>
              </a:rPr>
              <a:t> cache de </a:t>
            </a:r>
            <a:r>
              <a:rPr lang="en-US" dirty="0" err="1">
                <a:latin typeface="Times New Roman" panose="02020603050405020304" pitchFamily="18" charset="0"/>
                <a:cs typeface="Times New Roman" panose="02020603050405020304" pitchFamily="18" charset="0"/>
              </a:rPr>
              <a:t>nivel</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variază</a:t>
            </a:r>
            <a:r>
              <a:rPr lang="en-US" dirty="0">
                <a:latin typeface="Times New Roman" panose="02020603050405020304" pitchFamily="18" charset="0"/>
                <a:cs typeface="Times New Roman" panose="02020603050405020304" pitchFamily="18" charset="0"/>
              </a:rPr>
              <a:t> de la 256 KB la 1MB </a:t>
            </a:r>
            <a:r>
              <a:rPr lang="en-US" dirty="0" err="1" smtClean="0">
                <a:latin typeface="Times New Roman" panose="02020603050405020304" pitchFamily="18" charset="0"/>
                <a:cs typeface="Times New Roman" panose="02020603050405020304" pitchFamily="18" charset="0"/>
              </a:rPr>
              <a:t>pentru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microprocesoarele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rulează</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fecvenţe</a:t>
            </a:r>
            <a:r>
              <a:rPr lang="en-US" dirty="0">
                <a:latin typeface="Times New Roman" panose="02020603050405020304" pitchFamily="18" charset="0"/>
                <a:cs typeface="Times New Roman" panose="02020603050405020304" pitchFamily="18" charset="0"/>
              </a:rPr>
              <a:t> de 200 de </a:t>
            </a:r>
            <a:r>
              <a:rPr lang="en-US" dirty="0" err="1">
                <a:latin typeface="Times New Roman" panose="02020603050405020304" pitchFamily="18" charset="0"/>
                <a:cs typeface="Times New Roman" panose="02020603050405020304" pitchFamily="18" charset="0"/>
              </a:rPr>
              <a:t>MHz.</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toate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este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vechi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bine de </a:t>
            </a:r>
            <a:r>
              <a:rPr lang="en-US" dirty="0" err="1">
                <a:latin typeface="Times New Roman" panose="02020603050405020304" pitchFamily="18" charset="0"/>
                <a:cs typeface="Times New Roman" panose="02020603050405020304" pitchFamily="18" charset="0"/>
              </a:rPr>
              <a:t>trei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Pentium Pro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sistem</a:t>
            </a:r>
            <a:r>
              <a:rPr lang="x-none" dirty="0" smtClean="0">
                <a:latin typeface="Times New Roman" panose="02020603050405020304" pitchFamily="18" charset="0"/>
                <a:cs typeface="Times New Roman" panose="02020603050405020304" pitchFamily="18" charset="0"/>
              </a:rPr>
              <a:t>e </a:t>
            </a:r>
            <a:r>
              <a:rPr lang="en-US" dirty="0">
                <a:latin typeface="Times New Roman" panose="02020603050405020304" pitchFamily="18" charset="0"/>
                <a:cs typeface="Times New Roman" panose="02020603050405020304" pitchFamily="18" charset="0"/>
              </a:rPr>
              <a:t>high-end (</a:t>
            </a:r>
            <a:r>
              <a:rPr lang="en-US" dirty="0" err="1">
                <a:latin typeface="Times New Roman" panose="02020603050405020304" pitchFamily="18" charset="0"/>
                <a:cs typeface="Times New Roman" panose="02020603050405020304" pitchFamily="18" charset="0"/>
              </a:rPr>
              <a:t>servere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special), cu </a:t>
            </a:r>
            <a:r>
              <a:rPr lang="en-US" dirty="0" err="1">
                <a:latin typeface="Times New Roman" panose="02020603050405020304" pitchFamily="18" charset="0"/>
                <a:cs typeface="Times New Roman" panose="02020603050405020304" pitchFamily="18" charset="0"/>
              </a:rPr>
              <a:t>toate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Pentium II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nou</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Pentium </a:t>
            </a:r>
            <a:r>
              <a:rPr lang="en-US" dirty="0">
                <a:latin typeface="Times New Roman" panose="02020603050405020304" pitchFamily="18" charset="0"/>
                <a:cs typeface="Times New Roman" panose="02020603050405020304" pitchFamily="18" charset="0"/>
              </a:rPr>
              <a:t>III) </a:t>
            </a:r>
            <a:r>
              <a:rPr lang="en-US" dirty="0" err="1">
                <a:latin typeface="Times New Roman" panose="02020603050405020304" pitchFamily="18" charset="0"/>
                <a:cs typeface="Times New Roman" panose="02020603050405020304" pitchFamily="18" charset="0"/>
              </a:rPr>
              <a:t>începe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locul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cazuri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servere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dispun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multe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procesoare</a:t>
            </a:r>
            <a:r>
              <a:rPr lang="en-US" dirty="0">
                <a:latin typeface="Times New Roman" panose="02020603050405020304" pitchFamily="18" charset="0"/>
                <a:cs typeface="Times New Roman" panose="02020603050405020304" pitchFamily="18" charset="0"/>
              </a:rPr>
              <a:t> Pentium Pro, </a:t>
            </a:r>
            <a:r>
              <a:rPr lang="en-US" dirty="0" err="1">
                <a:latin typeface="Times New Roman" panose="02020603050405020304" pitchFamily="18" charset="0"/>
                <a:cs typeface="Times New Roman" panose="02020603050405020304" pitchFamily="18" charset="0"/>
              </a:rPr>
              <a:t>raportul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preţ</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performanţă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destul</a:t>
            </a:r>
            <a:r>
              <a:rPr lang="en-US" dirty="0">
                <a:latin typeface="Times New Roman" panose="02020603050405020304" pitchFamily="18" charset="0"/>
                <a:cs typeface="Times New Roman" panose="02020603050405020304" pitchFamily="18" charset="0"/>
              </a:rPr>
              <a:t> de bun, </a:t>
            </a:r>
            <a:r>
              <a:rPr lang="en-US" dirty="0" err="1">
                <a:latin typeface="Times New Roman" panose="02020603050405020304" pitchFamily="18" charset="0"/>
                <a:cs typeface="Times New Roman" panose="02020603050405020304" pitchFamily="18" charset="0"/>
              </a:rPr>
              <a:t>concurând</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în acest sens chia</a:t>
            </a:r>
            <a:r>
              <a:rPr lang="en-US" dirty="0" smtClean="0">
                <a:latin typeface="Times New Roman" panose="02020603050405020304" pitchFamily="18" charset="0"/>
                <a:cs typeface="Times New Roman" panose="02020603050405020304" pitchFamily="18" charset="0"/>
              </a:rPr>
              <a:t>r </a:t>
            </a:r>
            <a:r>
              <a:rPr lang="en-US" dirty="0">
                <a:latin typeface="Times New Roman" panose="02020603050405020304" pitchFamily="18" charset="0"/>
                <a:cs typeface="Times New Roman" panose="02020603050405020304" pitchFamily="18" charset="0"/>
              </a:rPr>
              <a:t>cu </a:t>
            </a:r>
            <a:r>
              <a:rPr lang="en-US" dirty="0" err="1">
                <a:latin typeface="Times New Roman" panose="02020603050405020304" pitchFamily="18" charset="0"/>
                <a:cs typeface="Times New Roman" panose="02020603050405020304" pitchFamily="18" charset="0"/>
              </a:rPr>
              <a:t>unele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procesoare</a:t>
            </a:r>
            <a:r>
              <a:rPr lang="en-US" dirty="0">
                <a:latin typeface="Times New Roman" panose="02020603050405020304" pitchFamily="18" charset="0"/>
                <a:cs typeface="Times New Roman" panose="02020603050405020304" pitchFamily="18" charset="0"/>
              </a:rPr>
              <a:t> (non Intel</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pentru</a:t>
            </a:r>
            <a:r>
              <a:rPr lang="x-none" dirty="0" smtClean="0">
                <a:latin typeface="Times New Roman" panose="02020603050405020304" pitchFamily="18" charset="0"/>
                <a:cs typeface="Times New Roman" panose="02020603050405020304" pitchFamily="18" charset="0"/>
              </a:rPr>
              <a:t> servere ale firmei DEC (Digital</a:t>
            </a:r>
            <a:r>
              <a:rPr lang="en-US" dirty="0" smtClean="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E</a:t>
            </a:r>
            <a:r>
              <a:rPr lang="en-US" dirty="0" err="1" smtClean="0">
                <a:latin typeface="Times New Roman" panose="02020603050405020304" pitchFamily="18" charset="0"/>
                <a:cs typeface="Times New Roman" panose="02020603050405020304" pitchFamily="18" charset="0"/>
              </a:rPr>
              <a:t>quipment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Corporation) Alpha. </a:t>
            </a:r>
          </a:p>
        </p:txBody>
      </p:sp>
    </p:spTree>
    <p:extLst>
      <p:ext uri="{BB962C8B-B14F-4D97-AF65-F5344CB8AC3E}">
        <p14:creationId xmlns:p14="http://schemas.microsoft.com/office/powerpoint/2010/main" val="1902182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3731" y="0"/>
            <a:ext cx="8839200" cy="369332"/>
          </a:xfrm>
          <a:prstGeom prst="rect">
            <a:avLst/>
          </a:prstGeom>
        </p:spPr>
        <p:txBody>
          <a:bodyPr wrap="square">
            <a:spAutoFit/>
          </a:bodyPr>
          <a:lstStyle/>
          <a:p>
            <a:r>
              <a:rPr lang="en-US" dirty="0" err="1">
                <a:solidFill>
                  <a:srgbClr val="000000"/>
                </a:solidFill>
                <a:latin typeface="Times New Roman" pitchFamily="18" charset="0"/>
                <a:cs typeface="Times New Roman" pitchFamily="18" charset="0"/>
              </a:rPr>
              <a:t>Principalele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caracteristici</a:t>
            </a:r>
            <a:r>
              <a:rPr lang="en-US" dirty="0">
                <a:solidFill>
                  <a:srgbClr val="000000"/>
                </a:solidFill>
                <a:latin typeface="Times New Roman" pitchFamily="18" charset="0"/>
                <a:cs typeface="Times New Roman" pitchFamily="18" charset="0"/>
              </a:rPr>
              <a:t> ale </a:t>
            </a:r>
            <a:r>
              <a:rPr lang="en-US" dirty="0" err="1">
                <a:solidFill>
                  <a:srgbClr val="000000"/>
                </a:solidFill>
                <a:latin typeface="Times New Roman" pitchFamily="18" charset="0"/>
                <a:cs typeface="Times New Roman" pitchFamily="18" charset="0"/>
              </a:rPr>
              <a:t>procesorului</a:t>
            </a:r>
            <a:r>
              <a:rPr lang="en-US" dirty="0">
                <a:solidFill>
                  <a:srgbClr val="000000"/>
                </a:solidFill>
                <a:latin typeface="Times New Roman" pitchFamily="18" charset="0"/>
                <a:cs typeface="Times New Roman" pitchFamily="18" charset="0"/>
              </a:rPr>
              <a:t> Pentium Pro </a:t>
            </a:r>
            <a:r>
              <a:rPr lang="en-US" dirty="0" err="1" smtClean="0">
                <a:solidFill>
                  <a:srgbClr val="000000"/>
                </a:solidFill>
                <a:latin typeface="Times New Roman" pitchFamily="18" charset="0"/>
                <a:cs typeface="Times New Roman" pitchFamily="18" charset="0"/>
              </a:rPr>
              <a:t>sunt</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următoarele</a:t>
            </a:r>
            <a:r>
              <a:rPr lang="en-US" dirty="0">
                <a:solidFill>
                  <a:srgbClr val="000000"/>
                </a:solidFill>
                <a:latin typeface="Times New Roman" pitchFamily="18" charset="0"/>
                <a:cs typeface="Times New Roman" pitchFamily="18" charset="0"/>
              </a:rPr>
              <a:t>:</a:t>
            </a:r>
            <a:r>
              <a:rPr lang="en-US" dirty="0">
                <a:latin typeface="Times New Roman" pitchFamily="18" charset="0"/>
                <a:cs typeface="Times New Roman" pitchFamily="18" charset="0"/>
              </a:rPr>
              <a:t> </a:t>
            </a:r>
          </a:p>
        </p:txBody>
      </p:sp>
      <p:sp>
        <p:nvSpPr>
          <p:cNvPr id="5" name="Прямоугольник 4"/>
          <p:cNvSpPr/>
          <p:nvPr/>
        </p:nvSpPr>
        <p:spPr>
          <a:xfrm>
            <a:off x="123731" y="369332"/>
            <a:ext cx="11935486" cy="6186309"/>
          </a:xfrm>
          <a:prstGeom prst="rect">
            <a:avLst/>
          </a:prstGeom>
        </p:spPr>
        <p:txBody>
          <a:bodyPr wrap="square">
            <a:spAutoFit/>
          </a:bodyPr>
          <a:lstStyle/>
          <a:p>
            <a:r>
              <a:rPr lang="x-none" dirty="0" smtClean="0">
                <a:solidFill>
                  <a:srgbClr val="000000"/>
                </a:solidFill>
                <a:latin typeface="Times New Roman" panose="02020603050405020304" pitchFamily="18" charset="0"/>
                <a:cs typeface="Times New Roman" panose="02020603050405020304" pitchFamily="18" charset="0"/>
              </a:rPr>
              <a:t>    	</a:t>
            </a:r>
            <a:r>
              <a:rPr lang="en-US" i="1" dirty="0" err="1" smtClean="0">
                <a:solidFill>
                  <a:srgbClr val="000000"/>
                </a:solidFill>
                <a:latin typeface="Times New Roman" panose="02020603050405020304" pitchFamily="18" charset="0"/>
                <a:cs typeface="Times New Roman" panose="02020603050405020304" pitchFamily="18" charset="0"/>
              </a:rPr>
              <a:t>superpipelining</a:t>
            </a:r>
            <a:r>
              <a:rPr lang="en-US" i="1"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arhitectură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conductă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superioară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celei</a:t>
            </a:r>
            <a:r>
              <a:rPr lang="en-US" dirty="0">
                <a:solidFill>
                  <a:srgbClr val="000000"/>
                </a:solidFill>
                <a:latin typeface="Times New Roman" panose="02020603050405020304" pitchFamily="18" charset="0"/>
                <a:cs typeface="Times New Roman" panose="02020603050405020304" pitchFamily="18" charset="0"/>
              </a:rPr>
              <a:t> de </a:t>
            </a:r>
            <a:r>
              <a:rPr lang="en-US" dirty="0" smtClean="0">
                <a:solidFill>
                  <a:srgbClr val="000000"/>
                </a:solidFill>
                <a:latin typeface="Times New Roman" panose="02020603050405020304" pitchFamily="18" charset="0"/>
                <a:cs typeface="Times New Roman" panose="02020603050405020304" pitchFamily="18" charset="0"/>
              </a:rPr>
              <a:t>la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Pentium</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mărindu</a:t>
            </a:r>
            <a:r>
              <a:rPr lang="en-US" dirty="0">
                <a:solidFill>
                  <a:srgbClr val="000000"/>
                </a:solidFill>
                <a:latin typeface="Times New Roman" panose="02020603050405020304" pitchFamily="18" charset="0"/>
                <a:cs typeface="Times New Roman" panose="02020603050405020304" pitchFamily="18" charset="0"/>
              </a:rPr>
              <a:t>-se </a:t>
            </a:r>
            <a:r>
              <a:rPr lang="en-US" dirty="0" err="1">
                <a:solidFill>
                  <a:srgbClr val="000000"/>
                </a:solidFill>
                <a:latin typeface="Times New Roman" panose="02020603050405020304" pitchFamily="18" charset="0"/>
                <a:cs typeface="Times New Roman" panose="02020603050405020304" pitchFamily="18" charset="0"/>
              </a:rPr>
              <a:t>numărul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stadii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execuţie</a:t>
            </a:r>
            <a:r>
              <a:rPr lang="en-US" dirty="0">
                <a:solidFill>
                  <a:srgbClr val="000000"/>
                </a:solidFill>
                <a:latin typeface="Times New Roman" panose="02020603050405020304" pitchFamily="18" charset="0"/>
                <a:cs typeface="Times New Roman" panose="02020603050405020304" pitchFamily="18" charset="0"/>
              </a:rPr>
              <a:t> de la 5 la 12;</a:t>
            </a:r>
            <a:br>
              <a:rPr lang="en-US" dirty="0">
                <a:solidFill>
                  <a:srgbClr val="000000"/>
                </a:solidFill>
                <a:latin typeface="Times New Roman" panose="02020603050405020304" pitchFamily="18" charset="0"/>
                <a:cs typeface="Times New Roman" panose="02020603050405020304" pitchFamily="18" charset="0"/>
              </a:rPr>
            </a:br>
            <a:r>
              <a:rPr lang="x-none" dirty="0">
                <a:solidFill>
                  <a:srgbClr val="000000"/>
                </a:solidFill>
                <a:latin typeface="Times New Roman" panose="02020603050405020304" pitchFamily="18" charset="0"/>
                <a:cs typeface="Times New Roman" panose="02020603050405020304" pitchFamily="18" charset="0"/>
              </a:rPr>
              <a:t>	</a:t>
            </a:r>
            <a:r>
              <a:rPr lang="en-US" i="1" dirty="0" err="1" smtClean="0">
                <a:solidFill>
                  <a:srgbClr val="000000"/>
                </a:solidFill>
                <a:latin typeface="Times New Roman" panose="02020603050405020304" pitchFamily="18" charset="0"/>
                <a:cs typeface="Times New Roman" panose="02020603050405020304" pitchFamily="18" charset="0"/>
              </a:rPr>
              <a:t>memorie</a:t>
            </a:r>
            <a:r>
              <a:rPr lang="en-US" i="1" dirty="0" smtClean="0">
                <a:solidFill>
                  <a:srgbClr val="000000"/>
                </a:solidFill>
                <a:latin typeface="Times New Roman" panose="02020603050405020304" pitchFamily="18" charset="0"/>
                <a:cs typeface="Times New Roman" panose="02020603050405020304" pitchFamily="18" charset="0"/>
              </a:rPr>
              <a:t> </a:t>
            </a:r>
            <a:r>
              <a:rPr lang="en-US" i="1" dirty="0">
                <a:solidFill>
                  <a:srgbClr val="000000"/>
                </a:solidFill>
                <a:latin typeface="Times New Roman" panose="02020603050405020304" pitchFamily="18" charset="0"/>
                <a:cs typeface="Times New Roman" panose="02020603050405020304" pitchFamily="18" charset="0"/>
              </a:rPr>
              <a:t>cache de </a:t>
            </a:r>
            <a:r>
              <a:rPr lang="en-US" i="1" dirty="0" err="1">
                <a:solidFill>
                  <a:srgbClr val="000000"/>
                </a:solidFill>
                <a:latin typeface="Times New Roman" panose="02020603050405020304" pitchFamily="18" charset="0"/>
                <a:cs typeface="Times New Roman" panose="02020603050405020304" pitchFamily="18" charset="0"/>
              </a:rPr>
              <a:t>nivelul</a:t>
            </a:r>
            <a:r>
              <a:rPr lang="en-US" i="1" dirty="0">
                <a:solidFill>
                  <a:srgbClr val="000000"/>
                </a:solidFill>
                <a:latin typeface="Times New Roman" panose="02020603050405020304" pitchFamily="18" charset="0"/>
                <a:cs typeface="Times New Roman" panose="02020603050405020304" pitchFamily="18" charset="0"/>
              </a:rPr>
              <a:t> 2 </a:t>
            </a:r>
            <a:r>
              <a:rPr lang="en-US" i="1" dirty="0" err="1">
                <a:solidFill>
                  <a:srgbClr val="000000"/>
                </a:solidFill>
                <a:latin typeface="Times New Roman" panose="02020603050405020304" pitchFamily="18" charset="0"/>
                <a:cs typeface="Times New Roman" panose="02020603050405020304" pitchFamily="18" charset="0"/>
              </a:rPr>
              <a:t>integrată</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pe</a:t>
            </a:r>
            <a:r>
              <a:rPr lang="en-US" i="1"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cip</a:t>
            </a:r>
            <a:r>
              <a:rPr lang="en-US" i="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folosească</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o</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cache </a:t>
            </a:r>
            <a:r>
              <a:rPr lang="en-US" dirty="0" err="1">
                <a:solidFill>
                  <a:srgbClr val="000000"/>
                </a:solidFill>
                <a:latin typeface="Times New Roman" panose="02020603050405020304" pitchFamily="18" charset="0"/>
                <a:cs typeface="Times New Roman" panose="02020603050405020304" pitchFamily="18" charset="0"/>
              </a:rPr>
              <a:t>integrată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placa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bază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fun</a:t>
            </a:r>
            <a:r>
              <a:rPr lang="en-US" dirty="0" err="1">
                <a:latin typeface="Times New Roman" panose="02020603050405020304" pitchFamily="18" charset="0"/>
                <a:cs typeface="Times New Roman" panose="02020603050405020304" pitchFamily="18" charset="0"/>
              </a:rPr>
              <a:t>cţionează</a:t>
            </a:r>
            <a:r>
              <a:rPr lang="en-US" dirty="0">
                <a:latin typeface="Times New Roman" panose="02020603050405020304" pitchFamily="18" charset="0"/>
                <a:cs typeface="Times New Roman" panose="02020603050405020304" pitchFamily="18" charset="0"/>
              </a:rPr>
              <a:t> la </a:t>
            </a:r>
            <a:r>
              <a:rPr lang="en-US" dirty="0" err="1" smtClean="0">
                <a:latin typeface="Times New Roman" panose="02020603050405020304" pitchFamily="18" charset="0"/>
                <a:cs typeface="Times New Roman" panose="02020603050405020304" pitchFamily="18" charset="0"/>
              </a:rPr>
              <a:t>viteza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magistralei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foloseşte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integrată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cip</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având</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propria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magistrală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rulând</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întreaga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viteză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microprocesorului</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general de </a:t>
            </a:r>
            <a:r>
              <a:rPr lang="en-US" dirty="0" err="1">
                <a:latin typeface="Times New Roman" panose="02020603050405020304" pitchFamily="18" charset="0"/>
                <a:cs typeface="Times New Roman" panose="02020603050405020304" pitchFamily="18" charset="0"/>
              </a:rPr>
              <a:t>trei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rapid </a:t>
            </a:r>
            <a:r>
              <a:rPr lang="en-US" dirty="0" err="1">
                <a:latin typeface="Times New Roman" panose="02020603050405020304" pitchFamily="18" charset="0"/>
                <a:cs typeface="Times New Roman" panose="02020603050405020304" pitchFamily="18" charset="0"/>
              </a:rPr>
              <a:t>decât</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procesoarele</a:t>
            </a:r>
            <a:r>
              <a:rPr lang="en-US" dirty="0">
                <a:latin typeface="Times New Roman" panose="02020603050405020304" pitchFamily="18" charset="0"/>
                <a:cs typeface="Times New Roman" panose="02020603050405020304" pitchFamily="18" charset="0"/>
              </a:rPr>
              <a:t> Pentium.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asemenea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arhitectura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memoriei</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diferită</a:t>
            </a:r>
            <a:r>
              <a:rPr lang="en-US" dirty="0">
                <a:latin typeface="Times New Roman" panose="02020603050405020304" pitchFamily="18" charset="0"/>
                <a:cs typeface="Times New Roman" panose="02020603050405020304" pitchFamily="18" charset="0"/>
              </a:rPr>
              <a:t>, de tip non-blocking</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ceea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înseamnă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atunci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avem</a:t>
            </a:r>
            <a:r>
              <a:rPr lang="en-US" dirty="0">
                <a:latin typeface="Times New Roman" panose="02020603050405020304" pitchFamily="18" charset="0"/>
                <a:cs typeface="Times New Roman" panose="02020603050405020304" pitchFamily="18" charset="0"/>
              </a:rPr>
              <a:t> de-a face cu un "cache miss"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greşeală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continuă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execuţia</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neaşteptând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a:t>
            </a:r>
            <a:r>
              <a:rPr lang="en-US" dirty="0" err="1">
                <a:latin typeface="Times New Roman" panose="02020603050405020304" pitchFamily="18" charset="0"/>
                <a:cs typeface="Times New Roman" panose="02020603050405020304" pitchFamily="18" charset="0"/>
              </a:rPr>
              <a:t>citirea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datelor</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principală</a:t>
            </a:r>
            <a:r>
              <a:rPr lang="en-US" dirty="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r>
              <a:rPr lang="x-none"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optimizare</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pentru</a:t>
            </a:r>
            <a:r>
              <a:rPr lang="en-US" i="1" dirty="0">
                <a:latin typeface="Times New Roman" panose="02020603050405020304" pitchFamily="18" charset="0"/>
                <a:cs typeface="Times New Roman" panose="02020603050405020304" pitchFamily="18" charset="0"/>
              </a:rPr>
              <a:t> 32 de </a:t>
            </a:r>
            <a:r>
              <a:rPr lang="en-US" i="1" dirty="0" err="1">
                <a:latin typeface="Times New Roman" panose="02020603050405020304" pitchFamily="18" charset="0"/>
                <a:cs typeface="Times New Roman" panose="02020603050405020304" pitchFamily="18" charset="0"/>
              </a:rPr>
              <a:t>biţi</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Pentium Pro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optimizat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smtClean="0">
                <a:latin typeface="Times New Roman" panose="02020603050405020304" pitchFamily="18" charset="0"/>
                <a:cs typeface="Times New Roman" panose="02020603050405020304" pitchFamily="18" charset="0"/>
              </a:rPr>
              <a:t>rula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coduri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32 de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majoritatea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sistemelor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operare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aplicaţiilor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ducând</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performanţe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faţă</a:t>
            </a:r>
            <a:r>
              <a:rPr lang="en-US" dirty="0">
                <a:latin typeface="Times New Roman" panose="02020603050405020304" pitchFamily="18" charset="0"/>
                <a:cs typeface="Times New Roman" panose="02020603050405020304" pitchFamily="18" charset="0"/>
              </a:rPr>
              <a:t> de Pentium </a:t>
            </a:r>
            <a:r>
              <a:rPr lang="en-US" dirty="0" err="1" smtClean="0">
                <a:latin typeface="Times New Roman" panose="02020603050405020304" pitchFamily="18" charset="0"/>
                <a:cs typeface="Times New Roman" panose="02020603050405020304" pitchFamily="18" charset="0"/>
              </a:rPr>
              <a:t>atunci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când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smtClean="0">
                <a:latin typeface="Times New Roman" panose="02020603050405020304" pitchFamily="18" charset="0"/>
                <a:cs typeface="Times New Roman" panose="02020603050405020304" pitchFamily="18" charset="0"/>
              </a:rPr>
              <a:t>foloseşte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software de </a:t>
            </a:r>
            <a:r>
              <a:rPr lang="en-US" dirty="0" err="1">
                <a:latin typeface="Times New Roman" panose="02020603050405020304" pitchFamily="18" charset="0"/>
                <a:cs typeface="Times New Roman" panose="02020603050405020304" pitchFamily="18" charset="0"/>
              </a:rPr>
              <a:t>ultimul</a:t>
            </a:r>
            <a:r>
              <a:rPr lang="en-US" dirty="0">
                <a:latin typeface="Times New Roman" panose="02020603050405020304" pitchFamily="18" charset="0"/>
                <a:cs typeface="Times New Roman" panose="02020603050405020304" pitchFamily="18" charset="0"/>
              </a:rPr>
              <a:t> tip; </a:t>
            </a:r>
            <a:endParaRPr lang="en-US" dirty="0" smtClean="0">
              <a:latin typeface="Times New Roman" panose="02020603050405020304" pitchFamily="18" charset="0"/>
              <a:cs typeface="Times New Roman" panose="02020603050405020304" pitchFamily="18" charset="0"/>
            </a:endParaRPr>
          </a:p>
          <a:p>
            <a:r>
              <a:rPr lang="it-IT" i="1" dirty="0" smtClean="0">
                <a:latin typeface="Times New Roman" panose="02020603050405020304" pitchFamily="18" charset="0"/>
                <a:cs typeface="Times New Roman" panose="02020603050405020304" pitchFamily="18" charset="0"/>
              </a:rPr>
              <a:t>	mai </a:t>
            </a:r>
            <a:r>
              <a:rPr lang="it-IT" i="1" dirty="0">
                <a:latin typeface="Times New Roman" panose="02020603050405020304" pitchFamily="18" charset="0"/>
                <a:cs typeface="Times New Roman" panose="02020603050405020304" pitchFamily="18" charset="0"/>
              </a:rPr>
              <a:t>mare adresabilitate a magistralei: </a:t>
            </a:r>
            <a:r>
              <a:rPr lang="it-IT" dirty="0" smtClean="0">
                <a:latin typeface="Times New Roman" panose="02020603050405020304" pitchFamily="18" charset="0"/>
                <a:cs typeface="Times New Roman" panose="02020603050405020304" pitchFamily="18" charset="0"/>
              </a:rPr>
              <a:t>da</a:t>
            </a:r>
            <a:r>
              <a:rPr lang="en-US" dirty="0" err="1" smtClean="0">
                <a:latin typeface="Times New Roman" panose="02020603050405020304" pitchFamily="18" charset="0"/>
                <a:cs typeface="Times New Roman" panose="02020603050405020304" pitchFamily="18" charset="0"/>
              </a:rPr>
              <a:t>torită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faptului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magistrala</a:t>
            </a:r>
            <a:r>
              <a:rPr lang="en-US" dirty="0" smtClean="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adrese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36 de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rezultă</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dimensiune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maximă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adreselor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memorie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fizică</a:t>
            </a:r>
            <a:r>
              <a:rPr lang="en-US" dirty="0">
                <a:latin typeface="Times New Roman" panose="02020603050405020304" pitchFamily="18" charset="0"/>
                <a:cs typeface="Times New Roman" panose="02020603050405020304" pitchFamily="18" charset="0"/>
              </a:rPr>
              <a:t> de 64 GB; </a:t>
            </a:r>
            <a:endParaRPr lang="en-US"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multiprocesare</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superioară</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configuraţii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multiprocesare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 </a:t>
            </a:r>
            <a:r>
              <a:rPr lang="en-US" dirty="0" err="1" smtClean="0">
                <a:latin typeface="Times New Roman" panose="02020603050405020304" pitchFamily="18" charset="0"/>
                <a:cs typeface="Times New Roman" panose="02020603050405020304" pitchFamily="18" charset="0"/>
              </a:rPr>
              <a:t>până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 </a:t>
            </a:r>
            <a:r>
              <a:rPr lang="en-US" dirty="0" err="1">
                <a:latin typeface="Times New Roman" panose="02020603050405020304" pitchFamily="18" charset="0"/>
                <a:cs typeface="Times New Roman" panose="02020603050405020304" pitchFamily="18" charset="0"/>
              </a:rPr>
              <a:t>patru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procesoare</a:t>
            </a:r>
            <a:r>
              <a:rPr lang="en-US" dirty="0">
                <a:latin typeface="Times New Roman" panose="02020603050405020304" pitchFamily="18" charset="0"/>
                <a:cs typeface="Times New Roman" panose="02020603050405020304" pitchFamily="18" charset="0"/>
              </a:rPr>
              <a:t> Pentium Pro (</a:t>
            </a:r>
            <a:r>
              <a:rPr lang="en-US" dirty="0" err="1">
                <a:latin typeface="Times New Roman" panose="02020603050405020304" pitchFamily="18" charset="0"/>
                <a:cs typeface="Times New Roman" panose="02020603050405020304" pitchFamily="18" charset="0"/>
              </a:rPr>
              <a:t>sisteme</a:t>
            </a:r>
            <a:r>
              <a:rPr lang="en-US" dirty="0">
                <a:latin typeface="Times New Roman" panose="02020603050405020304" pitchFamily="18" charset="0"/>
                <a:cs typeface="Times New Roman" panose="02020603050405020304" pitchFamily="18" charset="0"/>
              </a:rPr>
              <a:t> quad), </a:t>
            </a:r>
            <a:r>
              <a:rPr lang="en-US" dirty="0" err="1">
                <a:latin typeface="Times New Roman" panose="02020603050405020304" pitchFamily="18" charset="0"/>
                <a:cs typeface="Times New Roman" panose="02020603050405020304" pitchFamily="18" charset="0"/>
              </a:rPr>
              <a:t>faţă</a:t>
            </a:r>
            <a:r>
              <a:rPr lang="en-US" dirty="0">
                <a:latin typeface="Times New Roman" panose="02020603050405020304" pitchFamily="18" charset="0"/>
                <a:cs typeface="Times New Roman" panose="02020603050405020304" pitchFamily="18" charset="0"/>
              </a:rPr>
              <a:t> de </a:t>
            </a:r>
            <a:r>
              <a:rPr lang="en-US" dirty="0" smtClean="0">
                <a:latin typeface="Times New Roman" panose="02020603050405020304" pitchFamily="18" charset="0"/>
                <a:cs typeface="Times New Roman" panose="02020603050405020304" pitchFamily="18" charset="0"/>
              </a:rPr>
              <a:t>maximum </a:t>
            </a:r>
            <a:r>
              <a:rPr lang="en-US" dirty="0" err="1" smtClean="0">
                <a:latin typeface="Times New Roman" panose="02020603050405020304" pitchFamily="18" charset="0"/>
                <a:cs typeface="Times New Roman" panose="02020603050405020304" pitchFamily="18" charset="0"/>
              </a:rPr>
              <a:t>două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 Pentium (</a:t>
            </a:r>
            <a:r>
              <a:rPr lang="en-US" dirty="0" err="1">
                <a:latin typeface="Times New Roman" panose="02020603050405020304" pitchFamily="18" charset="0"/>
                <a:cs typeface="Times New Roman" panose="02020603050405020304" pitchFamily="18" charset="0"/>
              </a:rPr>
              <a:t>sisteme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duale</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încheierea</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instrucţiunilor</a:t>
            </a:r>
            <a:r>
              <a:rPr lang="en-US" i="1" dirty="0">
                <a:latin typeface="Times New Roman" panose="02020603050405020304" pitchFamily="18" charset="0"/>
                <a:cs typeface="Times New Roman" panose="02020603050405020304" pitchFamily="18" charset="0"/>
              </a:rPr>
              <a:t> "out of </a:t>
            </a:r>
            <a:r>
              <a:rPr lang="en-US" i="1" dirty="0" err="1" smtClean="0">
                <a:latin typeface="Times New Roman" panose="02020603050405020304" pitchFamily="18" charset="0"/>
                <a:cs typeface="Times New Roman" panose="02020603050405020304" pitchFamily="18" charset="0"/>
              </a:rPr>
              <a:t>orde</a:t>
            </a:r>
            <a:r>
              <a:rPr lang="pt-BR" i="1" dirty="0" smtClean="0">
                <a:latin typeface="Times New Roman" panose="02020603050405020304" pitchFamily="18" charset="0"/>
                <a:cs typeface="Times New Roman" panose="02020603050405020304" pitchFamily="18" charset="0"/>
              </a:rPr>
              <a:t>r</a:t>
            </a:r>
            <a:r>
              <a:rPr lang="pt-BR" i="1" dirty="0">
                <a:latin typeface="Times New Roman" panose="02020603050405020304" pitchFamily="18" charset="0"/>
                <a:cs typeface="Times New Roman" panose="02020603050405020304" pitchFamily="18" charset="0"/>
              </a:rPr>
              <a:t>" (neordonate)</a:t>
            </a:r>
            <a:r>
              <a:rPr lang="pt-BR" dirty="0">
                <a:latin typeface="Times New Roman" panose="02020603050405020304" pitchFamily="18" charset="0"/>
                <a:cs typeface="Times New Roman" panose="02020603050405020304" pitchFamily="18" charset="0"/>
              </a:rPr>
              <a:t>, ceea </a:t>
            </a:r>
            <a:r>
              <a:rPr lang="pt-BR" dirty="0" smtClean="0">
                <a:latin typeface="Times New Roman" panose="02020603050405020304" pitchFamily="18" charset="0"/>
                <a:cs typeface="Times New Roman" panose="02020603050405020304" pitchFamily="18" charset="0"/>
              </a:rPr>
              <a:t>ce înse</a:t>
            </a:r>
            <a:r>
              <a:rPr lang="en-US" dirty="0" err="1" smtClean="0">
                <a:latin typeface="Times New Roman" panose="02020603050405020304" pitchFamily="18" charset="0"/>
                <a:cs typeface="Times New Roman" panose="02020603050405020304" pitchFamily="18" charset="0"/>
              </a:rPr>
              <a:t>amnă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instrucţiunile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stadiile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conductă</a:t>
            </a:r>
            <a:r>
              <a:rPr lang="en-US" dirty="0">
                <a:latin typeface="Times New Roman" panose="02020603050405020304" pitchFamily="18" charset="0"/>
                <a:cs typeface="Times New Roman" panose="02020603050405020304" pitchFamily="18" charset="0"/>
              </a:rPr>
              <a:t> se pot </a:t>
            </a:r>
            <a:r>
              <a:rPr lang="en-US" dirty="0" err="1">
                <a:latin typeface="Times New Roman" panose="02020603050405020304" pitchFamily="18" charset="0"/>
                <a:cs typeface="Times New Roman" panose="02020603050405020304" pitchFamily="18" charset="0"/>
              </a:rPr>
              <a:t>executa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altă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ordine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stabilită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iniţial</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previziune</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superioară</a:t>
            </a:r>
            <a:r>
              <a:rPr lang="en-US" i="1" dirty="0">
                <a:latin typeface="Times New Roman" panose="02020603050405020304" pitchFamily="18" charset="0"/>
                <a:cs typeface="Times New Roman" panose="02020603050405020304" pitchFamily="18" charset="0"/>
              </a:rPr>
              <a:t> a </a:t>
            </a:r>
            <a:r>
              <a:rPr lang="en-US" i="1" dirty="0" err="1">
                <a:latin typeface="Times New Roman" panose="02020603050405020304" pitchFamily="18" charset="0"/>
                <a:cs typeface="Times New Roman" panose="02020603050405020304" pitchFamily="18" charset="0"/>
              </a:rPr>
              <a:t>ramificărilor</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dimensiunea</a:t>
            </a:r>
            <a:r>
              <a:rPr lang="en-US" dirty="0">
                <a:latin typeface="Times New Roman" panose="02020603050405020304" pitchFamily="18" charset="0"/>
                <a:cs typeface="Times New Roman" panose="02020603050405020304" pitchFamily="18" charset="0"/>
              </a:rPr>
              <a:t> BTB (</a:t>
            </a:r>
            <a:r>
              <a:rPr lang="en-US" dirty="0" smtClean="0">
                <a:latin typeface="Times New Roman" panose="02020603050405020304" pitchFamily="18" charset="0"/>
                <a:cs typeface="Times New Roman" panose="02020603050405020304" pitchFamily="18" charset="0"/>
              </a:rPr>
              <a:t>Branch Target </a:t>
            </a:r>
            <a:r>
              <a:rPr lang="en-US" dirty="0">
                <a:latin typeface="Times New Roman" panose="02020603050405020304" pitchFamily="18" charset="0"/>
                <a:cs typeface="Times New Roman" panose="02020603050405020304" pitchFamily="18" charset="0"/>
              </a:rPr>
              <a:t>Buffer -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Buffer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Ramificări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dublă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faţă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Pentium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acurateţea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crescută</a:t>
            </a:r>
            <a:r>
              <a:rPr lang="en-US" dirty="0">
                <a:latin typeface="Times New Roman" panose="02020603050405020304" pitchFamily="18" charset="0"/>
                <a:cs typeface="Times New Roman" panose="02020603050405020304" pitchFamily="18" charset="0"/>
              </a:rPr>
              <a:t> (BTB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mică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asociativă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regulă</a:t>
            </a:r>
            <a:r>
              <a:rPr lang="en-US" dirty="0">
                <a:latin typeface="Times New Roman" panose="02020603050405020304" pitchFamily="18" charset="0"/>
                <a:cs typeface="Times New Roman" panose="02020603050405020304" pitchFamily="18" charset="0"/>
              </a:rPr>
              <a:t> cu 128 </a:t>
            </a:r>
            <a:r>
              <a:rPr lang="en-US" dirty="0" err="1">
                <a:latin typeface="Times New Roman" panose="02020603050405020304" pitchFamily="18" charset="0"/>
                <a:cs typeface="Times New Roman" panose="02020603050405020304" pitchFamily="18" charset="0"/>
              </a:rPr>
              <a:t>până</a:t>
            </a:r>
            <a:r>
              <a:rPr lang="en-US" dirty="0">
                <a:latin typeface="Times New Roman" panose="02020603050405020304" pitchFamily="18" charset="0"/>
                <a:cs typeface="Times New Roman" panose="02020603050405020304" pitchFamily="18" charset="0"/>
              </a:rPr>
              <a:t> la 512 de </a:t>
            </a:r>
            <a:r>
              <a:rPr lang="en-US" dirty="0" err="1">
                <a:latin typeface="Times New Roman" panose="02020603050405020304" pitchFamily="18" charset="0"/>
                <a:cs typeface="Times New Roman" panose="02020603050405020304" pitchFamily="18" charset="0"/>
              </a:rPr>
              <a:t>intrări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urmăreşte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indexul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memoriei</a:t>
            </a:r>
            <a:r>
              <a:rPr lang="en-US" dirty="0" smtClean="0">
                <a:latin typeface="Times New Roman" panose="02020603050405020304" pitchFamily="18" charset="0"/>
                <a:cs typeface="Times New Roman" panose="02020603050405020304" pitchFamily="18" charset="0"/>
              </a:rPr>
              <a:t> I</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cache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încercă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prezică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index </a:t>
            </a:r>
            <a:r>
              <a:rPr lang="en-US" dirty="0" smtClean="0">
                <a:latin typeface="Times New Roman" panose="02020603050405020304" pitchFamily="18" charset="0"/>
                <a:cs typeface="Times New Roman" panose="02020603050405020304" pitchFamily="18" charset="0"/>
              </a:rPr>
              <a:t>I</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cache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accesat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continuare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bazându</a:t>
            </a:r>
            <a:r>
              <a:rPr lang="en-US" dirty="0" smtClean="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ramificărilor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Optimizarea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actualului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algoritm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folosit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scop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reprezintă</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domeniu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continuu</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cercetare</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Pentium Pro </a:t>
            </a:r>
            <a:r>
              <a:rPr lang="en-US" dirty="0" err="1">
                <a:latin typeface="Times New Roman" panose="02020603050405020304" pitchFamily="18" charset="0"/>
                <a:cs typeface="Times New Roman" panose="02020603050405020304" pitchFamily="18" charset="0"/>
              </a:rPr>
              <a:t>folosind</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variantă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algoritmului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Yeh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- 1991); </a:t>
            </a:r>
            <a:r>
              <a:rPr lang="en-US" dirty="0"/>
              <a:t/>
            </a:r>
            <a:br>
              <a:rPr lang="en-US" dirty="0"/>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866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92001" cy="6740307"/>
          </a:xfrm>
          <a:prstGeom prst="rect">
            <a:avLst/>
          </a:prstGeom>
        </p:spPr>
        <p:txBody>
          <a:bodyPr wrap="square">
            <a:spAutoFit/>
          </a:bodyPr>
          <a:lstStyle/>
          <a:p>
            <a:r>
              <a:rPr lang="en-US" i="1" dirty="0" smtClean="0">
                <a:solidFill>
                  <a:srgbClr val="000000"/>
                </a:solidFill>
                <a:latin typeface="Times New Roman" panose="02020603050405020304" pitchFamily="18" charset="0"/>
                <a:cs typeface="Times New Roman" panose="02020603050405020304" pitchFamily="18" charset="0"/>
              </a:rPr>
              <a:t>	</a:t>
            </a:r>
            <a:r>
              <a:rPr lang="en-US" i="1" dirty="0" err="1" smtClean="0">
                <a:solidFill>
                  <a:srgbClr val="000000"/>
                </a:solidFill>
                <a:latin typeface="Times New Roman" panose="02020603050405020304" pitchFamily="18" charset="0"/>
                <a:cs typeface="Times New Roman" panose="02020603050405020304" pitchFamily="18" charset="0"/>
              </a:rPr>
              <a:t>redenumirea</a:t>
            </a:r>
            <a:r>
              <a:rPr lang="en-US" i="1" dirty="0" smtClean="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registrelor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această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faciliate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oferă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creşterea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performanţelor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paralele</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conductelor</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execuţie</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speculativă</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mecanism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generalizat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permite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instrucţiunilor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fie </a:t>
            </a:r>
            <a:r>
              <a:rPr lang="en-US" dirty="0" err="1">
                <a:latin typeface="Times New Roman" panose="02020603050405020304" pitchFamily="18" charset="0"/>
                <a:cs typeface="Times New Roman" panose="02020603050405020304" pitchFamily="18" charset="0"/>
              </a:rPr>
              <a:t>prelucrate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devreme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înainte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ordinea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execuţie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normală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speculaţii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previziuni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stocate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temporar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ROB - Re-Order Buffer - Buffer de </a:t>
            </a:r>
            <a:r>
              <a:rPr lang="en-US" dirty="0" err="1">
                <a:latin typeface="Times New Roman" panose="02020603050405020304" pitchFamily="18" charset="0"/>
                <a:cs typeface="Times New Roman" panose="02020603050405020304" pitchFamily="18" charset="0"/>
              </a:rPr>
              <a:t>Reordonare</a:t>
            </a:r>
            <a:r>
              <a:rPr lang="en-US" dirty="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c</a:t>
            </a:r>
            <a:r>
              <a:rPr lang="en-US" dirty="0">
                <a:latin typeface="Times New Roman" panose="02020603050405020304" pitchFamily="18" charset="0"/>
                <a:cs typeface="Times New Roman" panose="02020603050405020304" pitchFamily="18" charset="0"/>
              </a:rPr>
              <a:t>are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unitate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funcţională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procesorului</a:t>
            </a:r>
            <a:r>
              <a:rPr lang="en-US" dirty="0">
                <a:latin typeface="Times New Roman" panose="02020603050405020304" pitchFamily="18" charset="0"/>
                <a:cs typeface="Times New Roman" panose="02020603050405020304" pitchFamily="18" charset="0"/>
              </a:rPr>
              <a:t> Pentium Pro </a:t>
            </a:r>
            <a:r>
              <a:rPr lang="en-US" dirty="0" err="1">
                <a:latin typeface="Times New Roman" panose="02020603050405020304" pitchFamily="18" charset="0"/>
                <a:cs typeface="Times New Roman" panose="02020603050405020304" pitchFamily="18" charset="0"/>
              </a:rPr>
              <a:t>unde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micro </a:t>
            </a:r>
            <a:r>
              <a:rPr lang="en-US" dirty="0" err="1" smtClean="0">
                <a:latin typeface="Times New Roman" panose="02020603050405020304" pitchFamily="18" charset="0"/>
                <a:cs typeface="Times New Roman" panose="02020603050405020304" pitchFamily="18" charset="0"/>
              </a:rPr>
              <a:t>instrucţiunile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iniţiale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aşteaptă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rezultatele</a:t>
            </a:r>
            <a:r>
              <a:rPr lang="en-US" dirty="0">
                <a:latin typeface="Times New Roman" panose="02020603050405020304" pitchFamily="18" charset="0"/>
                <a:cs typeface="Times New Roman" panose="02020603050405020304" pitchFamily="18" charset="0"/>
              </a:rPr>
              <a:t> speculative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colectate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apoi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retrase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deoarece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posibiliatea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nu fie </a:t>
            </a:r>
            <a:r>
              <a:rPr lang="en-US" dirty="0" err="1">
                <a:latin typeface="Times New Roman" panose="02020603050405020304" pitchFamily="18" charset="0"/>
                <a:cs typeface="Times New Roman" panose="02020603050405020304" pitchFamily="18" charset="0"/>
              </a:rPr>
              <a:t>utilizate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datorită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unor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schimbări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programului</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tehnologie</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de </a:t>
            </a:r>
            <a:r>
              <a:rPr lang="en-US" i="1" dirty="0" err="1">
                <a:latin typeface="Times New Roman" panose="02020603050405020304" pitchFamily="18" charset="0"/>
                <a:cs typeface="Times New Roman" panose="02020603050405020304" pitchFamily="18" charset="0"/>
              </a:rPr>
              <a:t>execuţie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dinamică</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care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concepută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scurt</a:t>
            </a:r>
            <a:r>
              <a:rPr lang="en-US" dirty="0">
                <a:latin typeface="Times New Roman" panose="02020603050405020304" pitchFamily="18" charset="0"/>
                <a:cs typeface="Times New Roman" panose="02020603050405020304" pitchFamily="18" charset="0"/>
              </a:rPr>
              <a:t> ca </a:t>
            </a:r>
            <a:r>
              <a:rPr lang="en-US" dirty="0" smtClean="0">
                <a:latin typeface="Times New Roman" panose="02020603050405020304" pitchFamily="18" charset="0"/>
                <a:cs typeface="Times New Roman" panose="02020603050405020304" pitchFamily="18" charset="0"/>
              </a:rPr>
              <a:t>o </a:t>
            </a:r>
            <a:r>
              <a:rPr lang="en-US" dirty="0" err="1" smtClean="0">
                <a:latin typeface="Times New Roman" panose="02020603050405020304" pitchFamily="18" charset="0"/>
                <a:cs typeface="Times New Roman" panose="02020603050405020304" pitchFamily="18" charset="0"/>
              </a:rPr>
              <a:t>ajustare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optimală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execuţiei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prevederea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desfăşurării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programului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graficul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desfăşurător</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programului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err="1" smtClean="0">
                <a:latin typeface="Times New Roman" panose="02020603050405020304" pitchFamily="18" charset="0"/>
                <a:cs typeface="Times New Roman" panose="02020603050405020304" pitchFamily="18" charset="0"/>
              </a:rPr>
              <a:t>alege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ordine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execuţie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instrucţiunilor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apoi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având</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abilitatea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execuţie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speculativă</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instrucţiunilor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ordinea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preferată</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pt-BR" i="1" dirty="0" smtClean="0">
                <a:latin typeface="Times New Roman" panose="02020603050405020304" pitchFamily="18" charset="0"/>
                <a:cs typeface="Times New Roman" panose="02020603050405020304" pitchFamily="18" charset="0"/>
              </a:rPr>
              <a:t>Unitatea FETCH/DECODE</a:t>
            </a:r>
            <a:r>
              <a:rPr lang="pt-BR" dirty="0">
                <a:latin typeface="Times New Roman" panose="02020603050405020304" pitchFamily="18" charset="0"/>
                <a:cs typeface="Times New Roman" panose="02020603050405020304" pitchFamily="18" charset="0"/>
              </a:rPr>
              <a:t>, care este o componentă ce preia ca input </a:t>
            </a:r>
            <a:r>
              <a:rPr lang="pt-BR"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fluxul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programului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utilizatorului</a:t>
            </a:r>
            <a:r>
              <a:rPr lang="en-US" dirty="0">
                <a:latin typeface="Times New Roman" panose="02020603050405020304" pitchFamily="18" charset="0"/>
                <a:cs typeface="Times New Roman" panose="02020603050405020304" pitchFamily="18" charset="0"/>
              </a:rPr>
              <a:t> din cache-</a:t>
            </a:r>
            <a:r>
              <a:rPr lang="en-US" dirty="0" err="1">
                <a:latin typeface="Times New Roman" panose="02020603050405020304" pitchFamily="18" charset="0"/>
                <a:cs typeface="Times New Roman" panose="02020603050405020304" pitchFamily="18" charset="0"/>
              </a:rPr>
              <a:t>ul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instrucţiuni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apoi</a:t>
            </a:r>
            <a:r>
              <a:rPr lang="en-US" dirty="0">
                <a:latin typeface="Times New Roman" panose="02020603050405020304" pitchFamily="18" charset="0"/>
                <a:cs typeface="Times New Roman" panose="02020603050405020304" pitchFamily="18" charset="0"/>
              </a:rPr>
              <a:t> le </a:t>
            </a:r>
            <a:r>
              <a:rPr lang="en-US" dirty="0" err="1">
                <a:latin typeface="Times New Roman" panose="02020603050405020304" pitchFamily="18" charset="0"/>
                <a:cs typeface="Times New Roman" panose="02020603050405020304" pitchFamily="18" charset="0"/>
              </a:rPr>
              <a:t>decodifică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serie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microoperaţii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numite</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uops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reprezintă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ordinea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fluxul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Unitatea</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DISPATCH/EXECUTE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unitate</a:t>
            </a:r>
            <a:r>
              <a:rPr lang="en-US" dirty="0">
                <a:latin typeface="Times New Roman" panose="02020603050405020304" pitchFamily="18" charset="0"/>
                <a:cs typeface="Times New Roman" panose="02020603050405020304" pitchFamily="18" charset="0"/>
              </a:rPr>
              <a:t> "out-of-order" </a:t>
            </a:r>
            <a:r>
              <a:rPr lang="en-US" dirty="0" err="1" smtClean="0">
                <a:latin typeface="Times New Roman" panose="02020603050405020304" pitchFamily="18" charset="0"/>
                <a:cs typeface="Times New Roman" panose="02020603050405020304" pitchFamily="18" charset="0"/>
              </a:rPr>
              <a:t>ce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acceptă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ordinea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fluxului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programează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microoperaţiilor</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conformitate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cu </a:t>
            </a:r>
            <a:r>
              <a:rPr lang="en-US" dirty="0" err="1">
                <a:latin typeface="Times New Roman" panose="02020603050405020304" pitchFamily="18" charset="0"/>
                <a:cs typeface="Times New Roman" panose="02020603050405020304" pitchFamily="18" charset="0"/>
              </a:rPr>
              <a:t>dependenţa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a:latin typeface="Times New Roman" panose="02020603050405020304" pitchFamily="18" charset="0"/>
                <a:cs typeface="Times New Roman" panose="02020603050405020304" pitchFamily="18" charset="0"/>
              </a:rPr>
              <a:t>date, </a:t>
            </a:r>
            <a:r>
              <a:rPr lang="en-US" dirty="0" err="1">
                <a:latin typeface="Times New Roman" panose="02020603050405020304" pitchFamily="18" charset="0"/>
                <a:cs typeface="Times New Roman" panose="02020603050405020304" pitchFamily="18" charset="0"/>
              </a:rPr>
              <a:t>existenţa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resurselor</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stocând</a:t>
            </a:r>
            <a:r>
              <a:rPr lang="en-US"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temporar rezultatele acestor execuţii speculative. </a:t>
            </a:r>
            <a:br>
              <a:rPr lang="pt-BR"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Unitatea</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RETIRE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componenta</a:t>
            </a:r>
            <a:r>
              <a:rPr lang="en-US" dirty="0">
                <a:latin typeface="Times New Roman" panose="02020603050405020304" pitchFamily="18" charset="0"/>
                <a:cs typeface="Times New Roman" panose="02020603050405020304" pitchFamily="18" charset="0"/>
              </a:rPr>
              <a:t> "in-order"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ştie</a:t>
            </a:r>
            <a:r>
              <a:rPr lang="en-US" dirty="0">
                <a:latin typeface="Times New Roman" panose="02020603050405020304" pitchFamily="18" charset="0"/>
                <a:cs typeface="Times New Roman" panose="02020603050405020304" pitchFamily="18" charset="0"/>
              </a:rPr>
              <a:t> cum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când</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aplice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("retire") </a:t>
            </a:r>
            <a:r>
              <a:rPr lang="en-US" dirty="0" err="1">
                <a:latin typeface="Times New Roman" panose="02020603050405020304" pitchFamily="18" charset="0"/>
                <a:cs typeface="Times New Roman" panose="02020603050405020304" pitchFamily="18" charset="0"/>
              </a:rPr>
              <a:t>rezultatele</a:t>
            </a:r>
            <a:r>
              <a:rPr lang="en-US" dirty="0">
                <a:latin typeface="Times New Roman" panose="02020603050405020304" pitchFamily="18" charset="0"/>
                <a:cs typeface="Times New Roman" panose="02020603050405020304" pitchFamily="18" charset="0"/>
              </a:rPr>
              <a:t> speculative </a:t>
            </a:r>
            <a:r>
              <a:rPr lang="en-US" dirty="0" err="1">
                <a:latin typeface="Times New Roman" panose="02020603050405020304" pitchFamily="18" charset="0"/>
                <a:cs typeface="Times New Roman" panose="02020603050405020304" pitchFamily="18" charset="0"/>
              </a:rPr>
              <a:t>temporare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stări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arhitecturale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permanente</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Unitatea</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BUS INTERFACE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componentă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parţial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ordonată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responsabilă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cu </a:t>
            </a:r>
            <a:r>
              <a:rPr lang="en-US" dirty="0" err="1">
                <a:latin typeface="Times New Roman" panose="02020603050405020304" pitchFamily="18" charset="0"/>
                <a:cs typeface="Times New Roman" panose="02020603050405020304" pitchFamily="18" charset="0"/>
              </a:rPr>
              <a:t>conectarea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unităţi</a:t>
            </a:r>
            <a:r>
              <a:rPr lang="en-US" dirty="0">
                <a:latin typeface="Times New Roman" panose="02020603050405020304" pitchFamily="18" charset="0"/>
                <a:cs typeface="Times New Roman" panose="02020603050405020304" pitchFamily="18" charset="0"/>
              </a:rPr>
              <a:t> interne cu </a:t>
            </a:r>
            <a:r>
              <a:rPr lang="en-US" dirty="0" err="1">
                <a:latin typeface="Times New Roman" panose="02020603050405020304" pitchFamily="18" charset="0"/>
                <a:cs typeface="Times New Roman" panose="02020603050405020304" pitchFamily="18" charset="0"/>
              </a:rPr>
              <a:t>lumea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reală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Această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unitatea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interfaţă</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magistrala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comunică</a:t>
            </a:r>
            <a:r>
              <a:rPr lang="en-US" dirty="0">
                <a:latin typeface="Times New Roman" panose="02020603050405020304" pitchFamily="18" charset="0"/>
                <a:cs typeface="Times New Roman" panose="02020603050405020304" pitchFamily="18" charset="0"/>
              </a:rPr>
              <a:t> direct cu </a:t>
            </a:r>
            <a:r>
              <a:rPr lang="en-US" dirty="0" smtClean="0">
                <a:latin typeface="Times New Roman" panose="02020603050405020304" pitchFamily="18" charset="0"/>
                <a:cs typeface="Times New Roman" panose="02020603050405020304" pitchFamily="18" charset="0"/>
              </a:rPr>
              <a:t>cache-</a:t>
            </a:r>
            <a:r>
              <a:rPr lang="en-US" dirty="0" err="1" smtClean="0">
                <a:latin typeface="Times New Roman" panose="02020603050405020304" pitchFamily="18" charset="0"/>
                <a:cs typeface="Times New Roman" panose="02020603050405020304" pitchFamily="18" charset="0"/>
              </a:rPr>
              <a:t>ul</a:t>
            </a:r>
            <a:r>
              <a:rPr lang="en-US" dirty="0" smtClean="0">
                <a:latin typeface="Times New Roman" panose="02020603050405020304" pitchFamily="18" charset="0"/>
                <a:cs typeface="Times New Roman" panose="02020603050405020304" pitchFamily="18" charset="0"/>
              </a:rPr>
              <a:t> L2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suportă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până</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patru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accesări</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concurente</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69910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2875465" y="347898"/>
            <a:ext cx="5671006" cy="4710488"/>
          </a:xfrm>
          <a:prstGeom prst="rect">
            <a:avLst/>
          </a:prstGeom>
        </p:spPr>
      </p:pic>
      <p:sp>
        <p:nvSpPr>
          <p:cNvPr id="5" name="Прямоугольник 4"/>
          <p:cNvSpPr/>
          <p:nvPr/>
        </p:nvSpPr>
        <p:spPr>
          <a:xfrm>
            <a:off x="144856" y="5888907"/>
            <a:ext cx="11425473" cy="369332"/>
          </a:xfrm>
          <a:prstGeom prst="rect">
            <a:avLst/>
          </a:prstGeom>
        </p:spPr>
        <p:txBody>
          <a:bodyPr wrap="square">
            <a:spAutoFit/>
          </a:bodyPr>
          <a:lstStyle/>
          <a:p>
            <a:r>
              <a:rPr lang="en-US" dirty="0" err="1">
                <a:solidFill>
                  <a:srgbClr val="000000"/>
                </a:solidFill>
                <a:latin typeface="Times New Roman" pitchFamily="18" charset="0"/>
                <a:cs typeface="Times New Roman" pitchFamily="18" charset="0"/>
              </a:rPr>
              <a:t>Cele</a:t>
            </a:r>
            <a:r>
              <a:rPr lang="en-US" dirty="0">
                <a:solidFill>
                  <a:srgbClr val="000000"/>
                </a:solidFill>
                <a:latin typeface="Times New Roman" pitchFamily="18" charset="0"/>
                <a:cs typeface="Times New Roman" pitchFamily="18" charset="0"/>
              </a:rPr>
              <a:t> 3 </a:t>
            </a:r>
            <a:r>
              <a:rPr lang="en-US" dirty="0" err="1">
                <a:solidFill>
                  <a:srgbClr val="000000"/>
                </a:solidFill>
                <a:latin typeface="Times New Roman" pitchFamily="18" charset="0"/>
                <a:cs typeface="Times New Roman" pitchFamily="18" charset="0"/>
              </a:rPr>
              <a:t>unităţi</a:t>
            </a:r>
            <a:r>
              <a:rPr lang="en-US" dirty="0">
                <a:solidFill>
                  <a:srgbClr val="000000"/>
                </a:solidFill>
                <a:latin typeface="Times New Roman" pitchFamily="18" charset="0"/>
                <a:cs typeface="Times New Roman" pitchFamily="18" charset="0"/>
              </a:rPr>
              <a:t> interne de </a:t>
            </a:r>
            <a:r>
              <a:rPr lang="en-US" dirty="0" err="1">
                <a:solidFill>
                  <a:srgbClr val="000000"/>
                </a:solidFill>
                <a:latin typeface="Times New Roman" pitchFamily="18" charset="0"/>
                <a:cs typeface="Times New Roman" pitchFamily="18" charset="0"/>
              </a:rPr>
              <a:t>interfaţă</a:t>
            </a:r>
            <a:r>
              <a:rPr lang="en-US" dirty="0">
                <a:solidFill>
                  <a:srgbClr val="000000"/>
                </a:solidFill>
                <a:latin typeface="Times New Roman" pitchFamily="18" charset="0"/>
                <a:cs typeface="Times New Roman" pitchFamily="18" charset="0"/>
              </a:rPr>
              <a:t> cu </a:t>
            </a:r>
            <a:r>
              <a:rPr lang="en-US" dirty="0" err="1">
                <a:solidFill>
                  <a:srgbClr val="000000"/>
                </a:solidFill>
                <a:latin typeface="Times New Roman" pitchFamily="18" charset="0"/>
                <a:cs typeface="Times New Roman" pitchFamily="18" charset="0"/>
              </a:rPr>
              <a:t>subsistemul</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memorie</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foloseşte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memorii</a:t>
            </a:r>
            <a:r>
              <a:rPr lang="en-US" dirty="0">
                <a:solidFill>
                  <a:srgbClr val="000000"/>
                </a:solidFill>
                <a:latin typeface="Times New Roman" pitchFamily="18" charset="0"/>
                <a:cs typeface="Times New Roman" pitchFamily="18" charset="0"/>
              </a:rPr>
              <a:t> cache </a:t>
            </a:r>
            <a:r>
              <a:rPr lang="en-US" dirty="0" err="1">
                <a:solidFill>
                  <a:srgbClr val="000000"/>
                </a:solidFill>
                <a:latin typeface="Times New Roman" pitchFamily="18" charset="0"/>
                <a:cs typeface="Times New Roman" pitchFamily="18" charset="0"/>
              </a:rPr>
              <a:t>unificate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câte</a:t>
            </a:r>
            <a:r>
              <a:rPr lang="en-US" dirty="0">
                <a:solidFill>
                  <a:srgbClr val="000000"/>
                </a:solidFill>
                <a:latin typeface="Times New Roman" pitchFamily="18" charset="0"/>
                <a:cs typeface="Times New Roman" pitchFamily="18" charset="0"/>
              </a:rPr>
              <a:t> 8K</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3806159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i="1" dirty="0" err="1">
                <a:solidFill>
                  <a:srgbClr val="000000"/>
                </a:solidFill>
                <a:latin typeface="Times New Roman" pitchFamily="18" charset="0"/>
                <a:cs typeface="Times New Roman" pitchFamily="18" charset="0"/>
              </a:rPr>
              <a:t>Microprocesorul</a:t>
            </a:r>
            <a:r>
              <a:rPr lang="en-US" b="1" i="1" dirty="0">
                <a:solidFill>
                  <a:srgbClr val="000000"/>
                </a:solidFill>
                <a:latin typeface="Times New Roman" pitchFamily="18" charset="0"/>
                <a:cs typeface="Times New Roman" pitchFamily="18" charset="0"/>
              </a:rPr>
              <a:t> Pentium MMX</a:t>
            </a:r>
            <a:r>
              <a:rPr lang="en-US" dirty="0">
                <a:latin typeface="Times New Roman" pitchFamily="18" charset="0"/>
                <a:cs typeface="Times New Roman" pitchFamily="18" charset="0"/>
              </a:rPr>
              <a:t> </a:t>
            </a:r>
          </a:p>
        </p:txBody>
      </p:sp>
      <p:sp>
        <p:nvSpPr>
          <p:cNvPr id="7" name="Прямоугольник 6"/>
          <p:cNvSpPr/>
          <p:nvPr/>
        </p:nvSpPr>
        <p:spPr>
          <a:xfrm>
            <a:off x="-1" y="459525"/>
            <a:ext cx="12192001" cy="5909310"/>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Microprocesorul</a:t>
            </a:r>
            <a:r>
              <a:rPr lang="en-US" dirty="0">
                <a:solidFill>
                  <a:srgbClr val="000000"/>
                </a:solidFill>
                <a:latin typeface="Times New Roman" panose="02020603050405020304" pitchFamily="18" charset="0"/>
                <a:cs typeface="Times New Roman" panose="02020603050405020304" pitchFamily="18" charset="0"/>
              </a:rPr>
              <a:t> Pentium MMX (</a:t>
            </a:r>
            <a:r>
              <a:rPr lang="en-US" dirty="0" err="1">
                <a:solidFill>
                  <a:srgbClr val="000000"/>
                </a:solidFill>
                <a:latin typeface="Times New Roman" panose="02020603050405020304" pitchFamily="18" charset="0"/>
                <a:cs typeface="Times New Roman" panose="02020603050405020304" pitchFamily="18" charset="0"/>
              </a:rPr>
              <a:t>varianta</a:t>
            </a:r>
            <a:r>
              <a:rPr lang="en-US" dirty="0">
                <a:solidFill>
                  <a:srgbClr val="000000"/>
                </a:solidFill>
                <a:latin typeface="Times New Roman" panose="02020603050405020304" pitchFamily="18" charset="0"/>
                <a:cs typeface="Times New Roman" panose="02020603050405020304" pitchFamily="18" charset="0"/>
              </a:rPr>
              <a:t> P55C) a </a:t>
            </a:r>
            <a:r>
              <a:rPr lang="en-US" dirty="0" err="1">
                <a:solidFill>
                  <a:srgbClr val="000000"/>
                </a:solidFill>
                <a:latin typeface="Times New Roman" panose="02020603050405020304" pitchFamily="18" charset="0"/>
                <a:cs typeface="Times New Roman" panose="02020603050405020304" pitchFamily="18" charset="0"/>
              </a:rPr>
              <a:t>fost</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introdus</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a:t>
            </a:r>
            <a:r>
              <a:rPr lang="en-US" dirty="0" err="1">
                <a:latin typeface="Times New Roman" panose="02020603050405020304" pitchFamily="18" charset="0"/>
                <a:cs typeface="Times New Roman" panose="02020603050405020304" pitchFamily="18" charset="0"/>
              </a:rPr>
              <a:t>tru</a:t>
            </a:r>
            <a:r>
              <a:rPr lang="en-US" dirty="0">
                <a:latin typeface="Times New Roman" panose="02020603050405020304" pitchFamily="18" charset="0"/>
                <a:cs typeface="Times New Roman" panose="02020603050405020304" pitchFamily="18" charset="0"/>
              </a:rPr>
              <a:t> prima </a:t>
            </a:r>
            <a:r>
              <a:rPr lang="en-US" dirty="0" err="1">
                <a:latin typeface="Times New Roman" panose="02020603050405020304" pitchFamily="18" charset="0"/>
                <a:cs typeface="Times New Roman" panose="02020603050405020304" pitchFamily="18" charset="0"/>
              </a:rPr>
              <a:t>dată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ianuarie</a:t>
            </a:r>
            <a:r>
              <a:rPr lang="en-US" dirty="0">
                <a:latin typeface="Times New Roman" panose="02020603050405020304" pitchFamily="18" charset="0"/>
                <a:cs typeface="Times New Roman" panose="02020603050405020304" pitchFamily="18" charset="0"/>
              </a:rPr>
              <a:t> 1997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a:t>
            </a:r>
            <a:r>
              <a:rPr lang="en-US" dirty="0">
                <a:latin typeface="Times New Roman" panose="02020603050405020304" pitchFamily="18" charset="0"/>
                <a:cs typeface="Times New Roman" panose="02020603050405020304" pitchFamily="18" charset="0"/>
              </a:rPr>
              <a:t> Pentium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 </a:t>
            </a:r>
            <a:r>
              <a:rPr lang="en-US" dirty="0" err="1" smtClean="0">
                <a:latin typeface="Times New Roman" panose="02020603050405020304" pitchFamily="18" charset="0"/>
                <a:cs typeface="Times New Roman" panose="02020603050405020304" pitchFamily="18" charset="0"/>
              </a:rPr>
              <a:t>inclus</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MMX, </a:t>
            </a:r>
            <a:r>
              <a:rPr lang="en-US" dirty="0" err="1">
                <a:latin typeface="Times New Roman" panose="02020603050405020304" pitchFamily="18" charset="0"/>
                <a:cs typeface="Times New Roman" panose="02020603050405020304" pitchFamily="18" charset="0"/>
              </a:rPr>
              <a:t>urmat</a:t>
            </a:r>
            <a:r>
              <a:rPr lang="en-US" dirty="0">
                <a:latin typeface="Times New Roman" panose="02020603050405020304" pitchFamily="18" charset="0"/>
                <a:cs typeface="Times New Roman" panose="02020603050405020304" pitchFamily="18" charset="0"/>
              </a:rPr>
              <a:t> de AMD K6, Cyrix 686MX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Pentium II. </a:t>
            </a:r>
            <a:br>
              <a:rPr lang="en-US" dirty="0">
                <a:latin typeface="Times New Roman" panose="02020603050405020304" pitchFamily="18" charset="0"/>
                <a:cs typeface="Times New Roman" panose="02020603050405020304" pitchFamily="18" charset="0"/>
              </a:rPr>
            </a:br>
            <a:r>
              <a:rPr lang="en-US" dirty="0" err="1" smtClean="0">
                <a:latin typeface="Times New Roman" panose="02020603050405020304" pitchFamily="18" charset="0"/>
                <a:cs typeface="Times New Roman" panose="02020603050405020304" pitchFamily="18" charset="0"/>
              </a:rPr>
              <a:t>Cre</a:t>
            </a:r>
            <a:r>
              <a:rPr lang="pt-BR" dirty="0" smtClean="0">
                <a:latin typeface="Times New Roman" panose="02020603050405020304" pitchFamily="18" charset="0"/>
                <a:cs typeface="Times New Roman" panose="02020603050405020304" pitchFamily="18" charset="0"/>
              </a:rPr>
              <a:t>şterea </a:t>
            </a:r>
            <a:r>
              <a:rPr lang="pt-BR" dirty="0">
                <a:latin typeface="Times New Roman" panose="02020603050405020304" pitchFamily="18" charset="0"/>
                <a:cs typeface="Times New Roman" panose="02020603050405020304" pitchFamily="18" charset="0"/>
              </a:rPr>
              <a:t>performanţelor faţă de procesorul Pentium </a:t>
            </a:r>
            <a:r>
              <a:rPr lang="pt-BR" dirty="0" smtClean="0">
                <a:latin typeface="Times New Roman" panose="02020603050405020304" pitchFamily="18" charset="0"/>
                <a:cs typeface="Times New Roman" panose="02020603050405020304" pitchFamily="18" charset="0"/>
              </a:rPr>
              <a:t>const</a:t>
            </a:r>
            <a:r>
              <a:rPr lang="en-US" dirty="0">
                <a:latin typeface="Times New Roman" panose="02020603050405020304" pitchFamily="18" charset="0"/>
                <a:cs typeface="Times New Roman" panose="02020603050405020304" pitchFamily="18" charset="0"/>
              </a:rPr>
              <a:t>ă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abilitatea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pt-BR" dirty="0" smtClean="0">
                <a:latin typeface="Times New Roman" panose="02020603050405020304" pitchFamily="18" charset="0"/>
                <a:cs typeface="Times New Roman" panose="02020603050405020304" pitchFamily="18" charset="0"/>
              </a:rPr>
              <a:t>osebită </a:t>
            </a:r>
            <a:r>
              <a:rPr lang="pt-BR" dirty="0">
                <a:latin typeface="Times New Roman" panose="02020603050405020304" pitchFamily="18" charset="0"/>
                <a:cs typeface="Times New Roman" panose="02020603050405020304" pitchFamily="18" charset="0"/>
              </a:rPr>
              <a:t>de a opera cu aplicaţii multimedia mult mai eficient, fiind </a:t>
            </a:r>
            <a:r>
              <a:rPr lang="en-US" dirty="0" err="1" smtClean="0">
                <a:latin typeface="Times New Roman" panose="02020603050405020304" pitchFamily="18" charset="0"/>
                <a:cs typeface="Times New Roman" panose="02020603050405020304" pitchFamily="18" charset="0"/>
              </a:rPr>
              <a:t>disponibil</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variante</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frecvenţei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de 166, 200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233 MHz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sist</a:t>
            </a:r>
            <a:r>
              <a:rPr lang="en-US" dirty="0" err="1">
                <a:latin typeface="Times New Roman" panose="02020603050405020304" pitchFamily="18" charset="0"/>
                <a:cs typeface="Times New Roman" panose="02020603050405020304" pitchFamily="18" charset="0"/>
              </a:rPr>
              <a:t>emele</a:t>
            </a:r>
            <a:r>
              <a:rPr lang="en-US" dirty="0">
                <a:latin typeface="Times New Roman" panose="02020603050405020304" pitchFamily="18" charset="0"/>
                <a:cs typeface="Times New Roman" panose="02020603050405020304" pitchFamily="18" charset="0"/>
              </a:rPr>
              <a:t> desktop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133, 150, 166, 200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233 MHz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sistemele</a:t>
            </a:r>
            <a:r>
              <a:rPr lang="en-US" dirty="0" smtClean="0">
                <a:latin typeface="Times New Roman" panose="02020603050405020304" pitchFamily="18" charset="0"/>
                <a:cs typeface="Times New Roman" panose="02020603050405020304" pitchFamily="18" charset="0"/>
              </a:rPr>
              <a:t> mobile</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Îmbunătăţiri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aduse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Pentium </a:t>
            </a:r>
            <a:r>
              <a:rPr lang="en-US" dirty="0" err="1">
                <a:latin typeface="Times New Roman" panose="02020603050405020304" pitchFamily="18" charset="0"/>
                <a:cs typeface="Times New Roman" panose="02020603050405020304" pitchFamily="18" charset="0"/>
              </a:rPr>
              <a:t>clasic</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err="1" smtClean="0">
                <a:latin typeface="Times New Roman" panose="02020603050405020304" pitchFamily="18" charset="0"/>
                <a:cs typeface="Times New Roman" panose="02020603050405020304" pitchFamily="18" charset="0"/>
              </a:rPr>
              <a:t>Noi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Inginerii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firmei</a:t>
            </a:r>
            <a:r>
              <a:rPr lang="en-US" dirty="0">
                <a:latin typeface="Times New Roman" panose="02020603050405020304" pitchFamily="18" charset="0"/>
                <a:cs typeface="Times New Roman" panose="02020603050405020304" pitchFamily="18" charset="0"/>
              </a:rPr>
              <a:t> Intel au </a:t>
            </a:r>
            <a:r>
              <a:rPr lang="en-US" dirty="0" err="1">
                <a:latin typeface="Times New Roman" panose="02020603050405020304" pitchFamily="18" charset="0"/>
                <a:cs typeface="Times New Roman" panose="02020603050405020304" pitchFamily="18" charset="0"/>
              </a:rPr>
              <a:t>adăugat</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57 de </a:t>
            </a:r>
            <a:r>
              <a:rPr lang="en-US" b="1" dirty="0" err="1" smtClean="0">
                <a:latin typeface="Times New Roman" panose="02020603050405020304" pitchFamily="18" charset="0"/>
                <a:cs typeface="Times New Roman" panose="02020603050405020304" pitchFamily="18" charset="0"/>
              </a:rPr>
              <a:t>noi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instrucţiuni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proiectate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special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manipuleze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proceseze</a:t>
            </a:r>
            <a:r>
              <a:rPr lang="en-US" dirty="0">
                <a:latin typeface="Times New Roman" panose="02020603050405020304" pitchFamily="18" charset="0"/>
                <a:cs typeface="Times New Roman" panose="02020603050405020304" pitchFamily="18" charset="0"/>
              </a:rPr>
              <a:t> date video, </a:t>
            </a:r>
            <a:r>
              <a:rPr lang="en-US" dirty="0" err="1">
                <a:latin typeface="Times New Roman" panose="02020603050405020304" pitchFamily="18" charset="0"/>
                <a:cs typeface="Times New Roman" panose="02020603050405020304" pitchFamily="18" charset="0"/>
              </a:rPr>
              <a:t>grafice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audio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eficient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orientate </a:t>
            </a:r>
            <a:r>
              <a:rPr lang="en-US" dirty="0" err="1" smtClean="0">
                <a:latin typeface="Times New Roman" panose="02020603050405020304" pitchFamily="18" charset="0"/>
                <a:cs typeface="Times New Roman" panose="02020603050405020304" pitchFamily="18" charset="0"/>
              </a:rPr>
              <a:t>către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secvenţe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paralele</a:t>
            </a:r>
            <a:r>
              <a:rPr lang="en-US" dirty="0">
                <a:latin typeface="Times New Roman" panose="02020603050405020304" pitchFamily="18" charset="0"/>
                <a:cs typeface="Times New Roman" panose="02020603050405020304" pitchFamily="18" charset="0"/>
              </a:rPr>
              <a:t>, repetitive,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găsesc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deseori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operaţii</a:t>
            </a:r>
            <a:r>
              <a:rPr lang="en-US" dirty="0">
                <a:latin typeface="Times New Roman" panose="02020603050405020304" pitchFamily="18" charset="0"/>
                <a:cs typeface="Times New Roman" panose="02020603050405020304" pitchFamily="18" charset="0"/>
              </a:rPr>
              <a:t> multimedia.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SIMD (Single Instruction, Multiple Data). </a:t>
            </a:r>
            <a:r>
              <a:rPr lang="en-US" dirty="0" err="1">
                <a:latin typeface="Times New Roman" panose="02020603050405020304" pitchFamily="18" charset="0"/>
                <a:cs typeface="Times New Roman" panose="02020603050405020304" pitchFamily="18" charset="0"/>
              </a:rPr>
              <a:t>Aplicaţiile</a:t>
            </a:r>
            <a:r>
              <a:rPr lang="en-US" dirty="0">
                <a:latin typeface="Times New Roman" panose="02020603050405020304" pitchFamily="18" charset="0"/>
                <a:cs typeface="Times New Roman" panose="02020603050405020304" pitchFamily="18" charset="0"/>
              </a:rPr>
              <a:t> multimedia </a:t>
            </a:r>
            <a:r>
              <a:rPr lang="en-US" dirty="0" err="1" smtClean="0">
                <a:latin typeface="Times New Roman" panose="02020603050405020304" pitchFamily="18" charset="0"/>
                <a:cs typeface="Times New Roman" panose="02020603050405020304" pitchFamily="18" charset="0"/>
              </a:rPr>
              <a:t>şi</a:t>
            </a:r>
            <a:r>
              <a:rPr lang="en-US" dirty="0" smtClean="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comunicaţie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astăzi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folosesc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uzual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cicluri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repetitive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ocupă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sub 10</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codul</a:t>
            </a:r>
            <a:r>
              <a:rPr lang="en-US" dirty="0">
                <a:latin typeface="Times New Roman" panose="02020603050405020304" pitchFamily="18" charset="0"/>
                <a:cs typeface="Times New Roman" panose="02020603050405020304" pitchFamily="18" charset="0"/>
              </a:rPr>
              <a:t> total al </a:t>
            </a:r>
            <a:r>
              <a:rPr lang="en-US" dirty="0" err="1">
                <a:latin typeface="Times New Roman" panose="02020603050405020304" pitchFamily="18" charset="0"/>
                <a:cs typeface="Times New Roman" panose="02020603050405020304" pitchFamily="18" charset="0"/>
              </a:rPr>
              <a:t>aplicaţiei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folosesc</a:t>
            </a:r>
            <a:r>
              <a:rPr lang="en-US" dirty="0">
                <a:latin typeface="Times New Roman" panose="02020603050405020304" pitchFamily="18" charset="0"/>
                <a:cs typeface="Times New Roman" panose="02020603050405020304" pitchFamily="18" charset="0"/>
              </a:rPr>
              <a:t> 90% din </a:t>
            </a:r>
            <a:r>
              <a:rPr lang="en-US" dirty="0" err="1">
                <a:latin typeface="Times New Roman" panose="02020603050405020304" pitchFamily="18" charset="0"/>
                <a:cs typeface="Times New Roman" panose="02020603050405020304" pitchFamily="18" charset="0"/>
              </a:rPr>
              <a:t>timpul</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execuţie</a:t>
            </a:r>
            <a:r>
              <a:rPr lang="en-US" dirty="0" smtClean="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aplicaţiei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Procedeul</a:t>
            </a:r>
            <a:r>
              <a:rPr lang="en-US" dirty="0">
                <a:latin typeface="Times New Roman" panose="02020603050405020304" pitchFamily="18" charset="0"/>
                <a:cs typeface="Times New Roman" panose="02020603050405020304" pitchFamily="18" charset="0"/>
              </a:rPr>
              <a:t> SIMD </a:t>
            </a:r>
            <a:r>
              <a:rPr lang="en-US" dirty="0" err="1">
                <a:latin typeface="Times New Roman" panose="02020603050405020304" pitchFamily="18" charset="0"/>
                <a:cs typeface="Times New Roman" panose="02020603050405020304" pitchFamily="18" charset="0"/>
              </a:rPr>
              <a:t>permite</a:t>
            </a:r>
            <a:r>
              <a:rPr lang="en-US" dirty="0">
                <a:latin typeface="Times New Roman" panose="02020603050405020304" pitchFamily="18" charset="0"/>
                <a:cs typeface="Times New Roman" panose="02020603050405020304" pitchFamily="18" charset="0"/>
              </a:rPr>
              <a:t> ca o </a:t>
            </a:r>
            <a:r>
              <a:rPr lang="en-US" dirty="0" err="1">
                <a:latin typeface="Times New Roman" panose="02020603050405020304" pitchFamily="18" charset="0"/>
                <a:cs typeface="Times New Roman" panose="02020603050405020304" pitchFamily="18" charset="0"/>
              </a:rPr>
              <a:t>instrucţiune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se </a:t>
            </a:r>
            <a:r>
              <a:rPr lang="en-US" dirty="0" smtClean="0">
                <a:latin typeface="Times New Roman" panose="02020603050405020304" pitchFamily="18" charset="0"/>
                <a:cs typeface="Times New Roman" panose="02020603050405020304" pitchFamily="18" charset="0"/>
              </a:rPr>
              <a:t>execute </a:t>
            </a:r>
            <a:r>
              <a:rPr lang="en-US" dirty="0" err="1" smtClean="0">
                <a:latin typeface="Times New Roman" panose="02020603050405020304" pitchFamily="18" charset="0"/>
                <a:cs typeface="Times New Roman" panose="02020603050405020304" pitchFamily="18" charset="0"/>
              </a:rPr>
              <a:t>pentru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multe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seturi</a:t>
            </a:r>
            <a:r>
              <a:rPr lang="en-US" dirty="0">
                <a:latin typeface="Times New Roman" panose="02020603050405020304" pitchFamily="18" charset="0"/>
                <a:cs typeface="Times New Roman" panose="02020603050405020304" pitchFamily="18" charset="0"/>
              </a:rPr>
              <a:t> de date </a:t>
            </a:r>
            <a:r>
              <a:rPr lang="en-US" dirty="0" err="1">
                <a:latin typeface="Times New Roman" panose="02020603050405020304" pitchFamily="18" charset="0"/>
                <a:cs typeface="Times New Roman" panose="02020603050405020304" pitchFamily="18" charset="0"/>
              </a:rPr>
              <a:t>simultan</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reduc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ciclurile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intens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calculatorii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referitoare</a:t>
            </a:r>
            <a:r>
              <a:rPr lang="en-US" dirty="0">
                <a:latin typeface="Times New Roman" panose="02020603050405020304" pitchFamily="18" charset="0"/>
                <a:cs typeface="Times New Roman" panose="02020603050405020304" pitchFamily="18" charset="0"/>
              </a:rPr>
              <a:t> la video, audio, </a:t>
            </a:r>
            <a:r>
              <a:rPr lang="en-US" dirty="0" err="1">
                <a:latin typeface="Times New Roman" panose="02020603050405020304" pitchFamily="18" charset="0"/>
                <a:cs typeface="Times New Roman" panose="02020603050405020304" pitchFamily="18" charset="0"/>
              </a:rPr>
              <a:t>grafică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animaţie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asemenea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mulţimea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instrucţiunilor</a:t>
            </a:r>
            <a:r>
              <a:rPr lang="en-US" dirty="0">
                <a:latin typeface="Times New Roman" panose="02020603050405020304" pitchFamily="18" charset="0"/>
                <a:cs typeface="Times New Roman" panose="02020603050405020304" pitchFamily="18" charset="0"/>
              </a:rPr>
              <a:t> MMX are </a:t>
            </a:r>
            <a:r>
              <a:rPr lang="en-US" dirty="0" err="1">
                <a:latin typeface="Times New Roman" panose="02020603050405020304" pitchFamily="18" charset="0"/>
                <a:cs typeface="Times New Roman" panose="02020603050405020304" pitchFamily="18" charset="0"/>
              </a:rPr>
              <a:t>permite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folosirea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instrucţinui</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MMX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singur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ciclu</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SIMD pot </a:t>
            </a:r>
            <a:r>
              <a:rPr lang="en-US" dirty="0" smtClean="0">
                <a:latin typeface="Times New Roman" panose="02020603050405020304" pitchFamily="18" charset="0"/>
                <a:cs typeface="Times New Roman" panose="02020603050405020304" pitchFamily="18" charset="0"/>
              </a:rPr>
              <a:t>fi </a:t>
            </a:r>
            <a:r>
              <a:rPr lang="en-US" dirty="0" err="1" smtClean="0">
                <a:latin typeface="Times New Roman" panose="02020603050405020304" pitchFamily="18" charset="0"/>
                <a:cs typeface="Times New Roman" panose="02020603050405020304" pitchFamily="18" charset="0"/>
              </a:rPr>
              <a:t>procesate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cu date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16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singur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ciclu</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Mai </a:t>
            </a:r>
            <a:r>
              <a:rPr lang="en-US" b="1" dirty="0" err="1">
                <a:latin typeface="Times New Roman" panose="02020603050405020304" pitchFamily="18" charset="0"/>
                <a:cs typeface="Times New Roman" panose="02020603050405020304" pitchFamily="18" charset="0"/>
              </a:rPr>
              <a:t>multă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memorie</a:t>
            </a:r>
            <a:r>
              <a:rPr lang="en-US" b="1" dirty="0">
                <a:latin typeface="Times New Roman" panose="02020603050405020304" pitchFamily="18" charset="0"/>
                <a:cs typeface="Times New Roman" panose="02020603050405020304" pitchFamily="18" charset="0"/>
              </a:rPr>
              <a:t> cache</a:t>
            </a:r>
            <a:r>
              <a:rPr lang="en-US" dirty="0">
                <a:latin typeface="Times New Roman" panose="02020603050405020304" pitchFamily="18" charset="0"/>
                <a:cs typeface="Times New Roman" panose="02020603050405020304" pitchFamily="18" charset="0"/>
              </a:rPr>
              <a:t>. Firma Intel a </a:t>
            </a:r>
            <a:r>
              <a:rPr lang="en-US" dirty="0" err="1">
                <a:latin typeface="Times New Roman" panose="02020603050405020304" pitchFamily="18" charset="0"/>
                <a:cs typeface="Times New Roman" panose="02020603050405020304" pitchFamily="18" charset="0"/>
              </a:rPr>
              <a:t>dublat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cache </a:t>
            </a:r>
            <a:r>
              <a:rPr lang="en-US" dirty="0" err="1" smtClean="0">
                <a:latin typeface="Times New Roman" panose="02020603050405020304" pitchFamily="18" charset="0"/>
                <a:cs typeface="Times New Roman" panose="02020603050405020304" pitchFamily="18" charset="0"/>
              </a:rPr>
              <a:t>inte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ă la 32KB (16 KB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date, 16 KB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instrucţiuni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astfel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pot </a:t>
            </a:r>
            <a:r>
              <a:rPr lang="en-US" dirty="0" err="1">
                <a:latin typeface="Times New Roman" panose="02020603050405020304" pitchFamily="18" charset="0"/>
                <a:cs typeface="Times New Roman" panose="02020603050405020304" pitchFamily="18" charset="0"/>
              </a:rPr>
              <a:t>stoca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multe</a:t>
            </a:r>
            <a:r>
              <a:rPr lang="en-US" dirty="0">
                <a:latin typeface="Times New Roman" panose="02020603050405020304" pitchFamily="18" charset="0"/>
                <a:cs typeface="Times New Roman" panose="02020603050405020304" pitchFamily="18" charset="0"/>
              </a:rPr>
              <a:t> date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cip</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reducându</a:t>
            </a:r>
            <a:r>
              <a:rPr lang="en-US" dirty="0" smtClean="0">
                <a:latin typeface="Times New Roman" panose="02020603050405020304" pitchFamily="18" charset="0"/>
                <a:cs typeface="Times New Roman" panose="02020603050405020304" pitchFamily="18" charset="0"/>
              </a:rPr>
              <a:t>-se </a:t>
            </a:r>
            <a:r>
              <a:rPr lang="en-US" dirty="0" err="1" smtClean="0">
                <a:latin typeface="Times New Roman" panose="02020603050405020304" pitchFamily="18" charset="0"/>
                <a:cs typeface="Times New Roman" panose="02020603050405020304" pitchFamily="18" charset="0"/>
              </a:rPr>
              <a:t>num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accesări</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lentă</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afara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Îmbunătăţiri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caracteristicile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microprocesoare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Pentium MMX </a:t>
            </a:r>
            <a:r>
              <a:rPr lang="en-US" dirty="0" err="1">
                <a:latin typeface="Times New Roman" panose="02020603050405020304" pitchFamily="18" charset="0"/>
                <a:cs typeface="Times New Roman" panose="02020603050405020304" pitchFamily="18" charset="0"/>
              </a:rPr>
              <a:t>foloseşte</a:t>
            </a:r>
            <a:r>
              <a:rPr lang="en-US" dirty="0">
                <a:latin typeface="Times New Roman" panose="02020603050405020304" pitchFamily="18" charset="0"/>
                <a:cs typeface="Times New Roman" panose="02020603050405020304" pitchFamily="18" charset="0"/>
              </a:rPr>
              <a:t> o </a:t>
            </a:r>
            <a:r>
              <a:rPr lang="en-US" b="1" dirty="0" err="1">
                <a:latin typeface="Times New Roman" panose="02020603050405020304" pitchFamily="18" charset="0"/>
                <a:cs typeface="Times New Roman" panose="02020603050405020304" pitchFamily="18" charset="0"/>
              </a:rPr>
              <a:t>unitate</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predicţie</a:t>
            </a:r>
            <a:r>
              <a:rPr lang="en-US" b="1" dirty="0">
                <a:latin typeface="Times New Roman" panose="02020603050405020304" pitchFamily="18" charset="0"/>
                <a:cs typeface="Times New Roman" panose="02020603050405020304" pitchFamily="18" charset="0"/>
              </a:rPr>
              <a:t> a </a:t>
            </a:r>
            <a:r>
              <a:rPr lang="en-US" b="1" dirty="0" err="1">
                <a:latin typeface="Times New Roman" panose="02020603050405020304" pitchFamily="18" charset="0"/>
                <a:cs typeface="Times New Roman" panose="02020603050405020304" pitchFamily="18" charset="0"/>
              </a:rPr>
              <a:t>ramificărilor</a:t>
            </a:r>
            <a:r>
              <a:rPr lang="en-US" dirty="0">
                <a:latin typeface="Times New Roman" panose="02020603050405020304" pitchFamily="18" charset="0"/>
                <a:cs typeface="Times New Roman" panose="02020603050405020304" pitchFamily="18" charset="0"/>
              </a:rPr>
              <a:t>, concept </a:t>
            </a:r>
            <a:r>
              <a:rPr lang="en-US" dirty="0" err="1">
                <a:latin typeface="Times New Roman" panose="02020603050405020304" pitchFamily="18" charset="0"/>
                <a:cs typeface="Times New Roman" panose="02020603050405020304" pitchFamily="18" charset="0"/>
              </a:rPr>
              <a:t>preluat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la </a:t>
            </a:r>
            <a:r>
              <a:rPr lang="en-US" dirty="0">
                <a:latin typeface="Times New Roman" panose="02020603050405020304" pitchFamily="18" charset="0"/>
                <a:cs typeface="Times New Roman" panose="02020603050405020304" pitchFamily="18" charset="0"/>
              </a:rPr>
              <a:t>Pentium Pro, </a:t>
            </a:r>
            <a:r>
              <a:rPr lang="en-US" dirty="0" err="1">
                <a:latin typeface="Times New Roman" panose="02020603050405020304" pitchFamily="18" charset="0"/>
                <a:cs typeface="Times New Roman" panose="02020603050405020304" pitchFamily="18" charset="0"/>
              </a:rPr>
              <a:t>având</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asemenea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implementare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stivei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reîntoarcere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("return stack") – concept al </a:t>
            </a:r>
            <a:r>
              <a:rPr lang="en-US"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IBM/Cyrix  6x86</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70410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676" y="163459"/>
            <a:ext cx="12077323" cy="1200329"/>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Alte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îm</a:t>
            </a:r>
            <a:r>
              <a:rPr lang="en-US" dirty="0" err="1">
                <a:latin typeface="Times New Roman" panose="02020603050405020304" pitchFamily="18" charset="0"/>
                <a:cs typeface="Times New Roman" panose="02020603050405020304" pitchFamily="18" charset="0"/>
              </a:rPr>
              <a:t>bunătăţiri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Microprocesorul</a:t>
            </a:r>
            <a:r>
              <a:rPr lang="en-US" dirty="0">
                <a:latin typeface="Times New Roman" panose="02020603050405020304" pitchFamily="18" charset="0"/>
                <a:cs typeface="Times New Roman" panose="02020603050405020304" pitchFamily="18" charset="0"/>
              </a:rPr>
              <a:t> Pentium MMX are </a:t>
            </a:r>
            <a:r>
              <a:rPr lang="en-US" b="1" dirty="0" err="1">
                <a:latin typeface="Times New Roman" panose="02020603050405020304" pitchFamily="18" charset="0"/>
                <a:cs typeface="Times New Roman" panose="02020603050405020304" pitchFamily="18" charset="0"/>
              </a:rPr>
              <a:t>patru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memorii</a:t>
            </a:r>
            <a:r>
              <a:rPr lang="en-US" b="1" dirty="0">
                <a:latin typeface="Times New Roman" panose="02020603050405020304" pitchFamily="18" charset="0"/>
                <a:cs typeface="Times New Roman" panose="02020603050405020304" pitchFamily="18" charset="0"/>
              </a:rPr>
              <a:t> buffer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scriere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faţă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la Pentium-</a:t>
            </a:r>
            <a:r>
              <a:rPr lang="en-US" dirty="0" err="1">
                <a:latin typeface="Times New Roman" panose="02020603050405020304" pitchFamily="18" charset="0"/>
                <a:cs typeface="Times New Roman" panose="02020603050405020304" pitchFamily="18" charset="0"/>
              </a:rPr>
              <a: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clasic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iar</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conductele</a:t>
            </a:r>
            <a:r>
              <a:rPr lang="en-US" b="1" dirty="0">
                <a:latin typeface="Times New Roman" panose="02020603050405020304" pitchFamily="18" charset="0"/>
                <a:cs typeface="Times New Roman" panose="02020603050405020304" pitchFamily="18" charset="0"/>
              </a:rPr>
              <a:t> U </a:t>
            </a:r>
            <a:r>
              <a:rPr lang="en-US" b="1" dirty="0" err="1">
                <a:latin typeface="Times New Roman" panose="02020603050405020304" pitchFamily="18" charset="0"/>
                <a:cs typeface="Times New Roman" panose="02020603050405020304" pitchFamily="18" charset="0"/>
              </a:rPr>
              <a:t>şi</a:t>
            </a:r>
            <a:r>
              <a:rPr lang="en-US" b="1" dirty="0">
                <a:latin typeface="Times New Roman" panose="02020603050405020304" pitchFamily="18" charset="0"/>
                <a:cs typeface="Times New Roman" panose="02020603050405020304" pitchFamily="18" charset="0"/>
              </a:rPr>
              <a:t> V</a:t>
            </a:r>
            <a:r>
              <a:rPr lang="en-US"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au fost crescute cu un stadiu. A fost </a:t>
            </a:r>
            <a:r>
              <a:rPr lang="fr-FR" dirty="0" smtClean="0">
                <a:latin typeface="Times New Roman" panose="02020603050405020304" pitchFamily="18" charset="0"/>
                <a:cs typeface="Times New Roman" panose="02020603050405020304" pitchFamily="18" charset="0"/>
              </a:rPr>
              <a:t>îm</a:t>
            </a:r>
            <a:r>
              <a:rPr lang="en-US" dirty="0" err="1" smtClean="0">
                <a:latin typeface="Times New Roman" panose="02020603050405020304" pitchFamily="18" charset="0"/>
                <a:cs typeface="Times New Roman" panose="02020603050405020304" pitchFamily="18" charset="0"/>
              </a:rPr>
              <a:t>bunătăţită</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asemenea</a:t>
            </a:r>
            <a:r>
              <a:rPr lang="en-US"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capacitatea</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procesare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paralelă</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celor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conducte</a:t>
            </a:r>
            <a:r>
              <a:rPr lang="en-US"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prezintă implementarea tehnologiei Intel MMX. Se pot observa aici cele </a:t>
            </a:r>
            <a:r>
              <a:rPr lang="en-US" dirty="0" err="1" smtClean="0">
                <a:latin typeface="Times New Roman" panose="02020603050405020304" pitchFamily="18" charset="0"/>
                <a:cs typeface="Times New Roman" panose="02020603050405020304" pitchFamily="18" charset="0"/>
              </a:rPr>
              <a:t>două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conducte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MMX U pipe </a:t>
            </a:r>
            <a:r>
              <a:rPr lang="en-US" b="1" dirty="0" err="1">
                <a:latin typeface="Times New Roman" panose="02020603050405020304" pitchFamily="18" charset="0"/>
                <a:cs typeface="Times New Roman" panose="02020603050405020304" pitchFamily="18" charset="0"/>
              </a:rPr>
              <a:t>şi</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MMX </a:t>
            </a:r>
            <a:r>
              <a:rPr lang="en-US" b="1" dirty="0">
                <a:latin typeface="Times New Roman" panose="02020603050405020304" pitchFamily="18" charset="0"/>
                <a:cs typeface="Times New Roman" panose="02020603050405020304" pitchFamily="18" charset="0"/>
              </a:rPr>
              <a:t>V </a:t>
            </a:r>
            <a:r>
              <a:rPr lang="en-US" b="1" dirty="0" smtClean="0">
                <a:latin typeface="Times New Roman" panose="02020603050405020304" pitchFamily="18" charset="0"/>
                <a:cs typeface="Times New Roman" panose="02020603050405020304" pitchFamily="18" charset="0"/>
              </a:rPr>
              <a:t> pipe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adăugate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paralel</a:t>
            </a:r>
            <a:r>
              <a:rPr lang="en-US" dirty="0">
                <a:latin typeface="Times New Roman" panose="02020603050405020304" pitchFamily="18" charset="0"/>
                <a:cs typeface="Times New Roman" panose="02020603050405020304" pitchFamily="18" charset="0"/>
              </a:rPr>
              <a:t> la </a:t>
            </a:r>
            <a:r>
              <a:rPr lang="es-ES" dirty="0">
                <a:latin typeface="Times New Roman" panose="02020603050405020304" pitchFamily="18" charset="0"/>
                <a:cs typeface="Times New Roman" panose="02020603050405020304" pitchFamily="18" charset="0"/>
              </a:rPr>
              <a:t>structura internă deja existentă la Pentium. </a:t>
            </a:r>
            <a:endParaRPr lang="en-US"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1917636" y="1453740"/>
            <a:ext cx="7327845" cy="3860643"/>
          </a:xfrm>
          <a:prstGeom prst="rect">
            <a:avLst/>
          </a:prstGeom>
        </p:spPr>
      </p:pic>
      <p:sp>
        <p:nvSpPr>
          <p:cNvPr id="6" name="Прямоугольник 5"/>
          <p:cNvSpPr/>
          <p:nvPr/>
        </p:nvSpPr>
        <p:spPr>
          <a:xfrm>
            <a:off x="3105337" y="5649859"/>
            <a:ext cx="6096000" cy="646331"/>
          </a:xfrm>
          <a:prstGeom prst="rect">
            <a:avLst/>
          </a:prstGeom>
        </p:spPr>
        <p:txBody>
          <a:bodyPr>
            <a:spAutoFit/>
          </a:bodyPr>
          <a:lstStyle/>
          <a:p>
            <a:r>
              <a:rPr lang="pt-BR" dirty="0">
                <a:solidFill>
                  <a:srgbClr val="000000"/>
                </a:solidFill>
                <a:latin typeface="Times New Roman" pitchFamily="18" charset="0"/>
                <a:cs typeface="Times New Roman" pitchFamily="18" charset="0"/>
              </a:rPr>
              <a:t>Diagrama implementării tehnologiei Intel MMX</a:t>
            </a:r>
            <a:r>
              <a:rPr lang="pt-BR" dirty="0">
                <a:latin typeface="Times New Roman" pitchFamily="18" charset="0"/>
                <a:cs typeface="Times New Roman" pitchFamily="18" charset="0"/>
              </a:rPr>
              <a:t> </a:t>
            </a:r>
            <a:br>
              <a:rPr lang="pt-BR"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44725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4536621" cy="369332"/>
          </a:xfrm>
          <a:prstGeom prst="rect">
            <a:avLst/>
          </a:prstGeom>
        </p:spPr>
        <p:txBody>
          <a:bodyPr wrap="square">
            <a:spAutoFit/>
          </a:bodyPr>
          <a:lstStyle/>
          <a:p>
            <a:r>
              <a:rPr lang="en-US" b="1" i="1" dirty="0" err="1">
                <a:solidFill>
                  <a:srgbClr val="000000"/>
                </a:solidFill>
                <a:latin typeface="Times New Roman" pitchFamily="18" charset="0"/>
                <a:cs typeface="Times New Roman" pitchFamily="18" charset="0"/>
              </a:rPr>
              <a:t>Microprocesorul</a:t>
            </a:r>
            <a:r>
              <a:rPr lang="en-US" b="1" i="1" dirty="0">
                <a:solidFill>
                  <a:srgbClr val="000000"/>
                </a:solidFill>
                <a:latin typeface="Times New Roman" pitchFamily="18" charset="0"/>
                <a:cs typeface="Times New Roman" pitchFamily="18" charset="0"/>
              </a:rPr>
              <a:t> Pentium II ("Klamath")</a:t>
            </a:r>
            <a:r>
              <a:rPr lang="en-US" dirty="0">
                <a:latin typeface="Times New Roman" pitchFamily="18" charset="0"/>
                <a:cs typeface="Times New Roman" pitchFamily="18" charset="0"/>
              </a:rPr>
              <a:t> </a:t>
            </a:r>
          </a:p>
        </p:txBody>
      </p:sp>
      <p:sp>
        <p:nvSpPr>
          <p:cNvPr id="3" name="Прямоугольник 2"/>
          <p:cNvSpPr/>
          <p:nvPr/>
        </p:nvSpPr>
        <p:spPr>
          <a:xfrm>
            <a:off x="0" y="369332"/>
            <a:ext cx="12192000" cy="6186309"/>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Apărut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luna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anului</a:t>
            </a:r>
            <a:r>
              <a:rPr lang="en-US" dirty="0">
                <a:solidFill>
                  <a:srgbClr val="000000"/>
                </a:solidFill>
                <a:latin typeface="Times New Roman" panose="02020603050405020304" pitchFamily="18" charset="0"/>
                <a:cs typeface="Times New Roman" panose="02020603050405020304" pitchFamily="18" charset="0"/>
              </a:rPr>
              <a:t> 1997, Pentium II, cu </a:t>
            </a:r>
            <a:r>
              <a:rPr lang="en-US" dirty="0" err="1">
                <a:solidFill>
                  <a:srgbClr val="000000"/>
                </a:solidFill>
                <a:latin typeface="Times New Roman" panose="02020603050405020304" pitchFamily="18" charset="0"/>
                <a:cs typeface="Times New Roman" panose="02020603050405020304" pitchFamily="18" charset="0"/>
              </a:rPr>
              <a:t>numele</a:t>
            </a:r>
            <a:r>
              <a:rPr lang="en-US" dirty="0">
                <a:solidFill>
                  <a:srgbClr val="000000"/>
                </a:solidFill>
                <a:latin typeface="Times New Roman" panose="02020603050405020304" pitchFamily="18" charset="0"/>
                <a:cs typeface="Times New Roman" panose="02020603050405020304" pitchFamily="18" charset="0"/>
              </a:rPr>
              <a:t> de </a:t>
            </a:r>
            <a:r>
              <a:rPr lang="en-US" dirty="0" smtClean="0">
                <a:solidFill>
                  <a:srgbClr val="000000"/>
                </a:solidFill>
                <a:latin typeface="Times New Roman" panose="02020603050405020304" pitchFamily="18" charset="0"/>
                <a:cs typeface="Times New Roman" panose="02020603050405020304" pitchFamily="18" charset="0"/>
              </a:rPr>
              <a:t>cod</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t>
            </a:r>
            <a:r>
              <a:rPr lang="en-US" b="1" dirty="0">
                <a:solidFill>
                  <a:srgbClr val="000000"/>
                </a:solidFill>
                <a:latin typeface="Times New Roman" panose="02020603050405020304" pitchFamily="18" charset="0"/>
                <a:cs typeface="Times New Roman" panose="02020603050405020304" pitchFamily="18" charset="0"/>
              </a:rPr>
              <a:t>Klamath</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după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fluviului</a:t>
            </a:r>
            <a:r>
              <a:rPr lang="en-US" dirty="0">
                <a:solidFill>
                  <a:srgbClr val="000000"/>
                </a:solidFill>
                <a:latin typeface="Times New Roman" panose="02020603050405020304" pitchFamily="18" charset="0"/>
                <a:cs typeface="Times New Roman" panose="02020603050405020304" pitchFamily="18" charset="0"/>
              </a:rPr>
              <a:t> din Oregon, SUA), </a:t>
            </a:r>
            <a:r>
              <a:rPr lang="en-US" dirty="0" err="1" smtClean="0">
                <a:solidFill>
                  <a:srgbClr val="000000"/>
                </a:solidFill>
                <a:latin typeface="Times New Roman" panose="02020603050405020304" pitchFamily="18" charset="0"/>
                <a:cs typeface="Times New Roman" panose="02020603050405020304" pitchFamily="18" charset="0"/>
              </a:rPr>
              <a:t>repr</a:t>
            </a:r>
            <a:r>
              <a:rPr lang="en-US" dirty="0" err="1" smtClean="0">
                <a:latin typeface="Times New Roman" panose="02020603050405020304" pitchFamily="18" charset="0"/>
                <a:cs typeface="Times New Roman" panose="02020603050405020304" pitchFamily="18" charset="0"/>
              </a:rPr>
              <a:t>ezentând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 </a:t>
            </a:r>
            <a:r>
              <a:rPr lang="en-US" dirty="0" smtClean="0">
                <a:latin typeface="Times New Roman" panose="02020603050405020304" pitchFamily="18" charset="0"/>
                <a:cs typeface="Times New Roman" panose="02020603050405020304" pitchFamily="18" charset="0"/>
              </a:rPr>
              <a:t>pas</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im</a:t>
            </a:r>
            <a:r>
              <a:rPr lang="it-IT" dirty="0" smtClean="0">
                <a:latin typeface="Times New Roman" panose="02020603050405020304" pitchFamily="18" charset="0"/>
                <a:cs typeface="Times New Roman" panose="02020603050405020304" pitchFamily="18" charset="0"/>
              </a:rPr>
              <a:t>portant </a:t>
            </a:r>
            <a:r>
              <a:rPr lang="it-IT" dirty="0">
                <a:latin typeface="Times New Roman" panose="02020603050405020304" pitchFamily="18" charset="0"/>
                <a:cs typeface="Times New Roman" panose="02020603050405020304" pitchFamily="18" charset="0"/>
              </a:rPr>
              <a:t>în evoluţia de la Pentium Pro. Se pare că obiectivele firmei Intel </a:t>
            </a:r>
            <a:r>
              <a:rPr lang="en-US" dirty="0" err="1" smtClean="0">
                <a:latin typeface="Times New Roman" panose="02020603050405020304" pitchFamily="18" charset="0"/>
                <a:cs typeface="Times New Roman" panose="02020603050405020304" pitchFamily="18" charset="0"/>
              </a:rPr>
              <a:t>pen</a:t>
            </a:r>
            <a:r>
              <a:rPr lang="en-US" dirty="0" err="1">
                <a:latin typeface="Times New Roman" panose="02020603050405020304" pitchFamily="18" charset="0"/>
                <a:cs typeface="Times New Roman" panose="02020603050405020304" pitchFamily="18" charset="0"/>
              </a:rPr>
              <a:t>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crearea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procesorului</a:t>
            </a:r>
            <a:r>
              <a:rPr lang="en-US" dirty="0">
                <a:latin typeface="Times New Roman" panose="02020603050405020304" pitchFamily="18" charset="0"/>
                <a:cs typeface="Times New Roman" panose="02020603050405020304" pitchFamily="18" charset="0"/>
              </a:rPr>
              <a:t> Pentium II au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principal,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reducă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cos</a:t>
            </a:r>
            <a:r>
              <a:rPr lang="it-IT" dirty="0">
                <a:latin typeface="Times New Roman" panose="02020603050405020304" pitchFamily="18" charset="0"/>
                <a:cs typeface="Times New Roman" panose="02020603050405020304" pitchFamily="18" charset="0"/>
              </a:rPr>
              <a:t>turile deosebit de mari ale memoriei cache integrate de nivel 2, care </a:t>
            </a:r>
            <a:r>
              <a:rPr lang="en-US" dirty="0" smtClean="0">
                <a:latin typeface="Times New Roman" panose="02020603050405020304" pitchFamily="18" charset="0"/>
                <a:cs typeface="Times New Roman" panose="02020603050405020304" pitchFamily="18" charset="0"/>
              </a:rPr>
              <a:t>con</a:t>
            </a:r>
            <a:r>
              <a:rPr lang="it-IT" dirty="0" smtClean="0">
                <a:latin typeface="Times New Roman" panose="02020603050405020304" pitchFamily="18" charset="0"/>
                <a:cs typeface="Times New Roman" panose="02020603050405020304" pitchFamily="18" charset="0"/>
              </a:rPr>
              <a:t>stituia </a:t>
            </a:r>
            <a:r>
              <a:rPr lang="it-IT" dirty="0">
                <a:latin typeface="Times New Roman" panose="02020603050405020304" pitchFamily="18" charset="0"/>
                <a:cs typeface="Times New Roman" panose="02020603050405020304" pitchFamily="18" charset="0"/>
              </a:rPr>
              <a:t>principala dificultate în construcţia Pentium-ului Pro. Din </a:t>
            </a:r>
            <a:r>
              <a:rPr lang="it-IT" dirty="0" smtClean="0">
                <a:latin typeface="Times New Roman" panose="02020603050405020304" pitchFamily="18" charset="0"/>
                <a:cs typeface="Times New Roman" panose="02020603050405020304" pitchFamily="18" charset="0"/>
              </a:rPr>
              <a:t>punc</a:t>
            </a:r>
            <a:r>
              <a:rPr lang="x-none" dirty="0" smtClean="0">
                <a:latin typeface="Times New Roman" panose="02020603050405020304" pitchFamily="18" charset="0"/>
                <a:cs typeface="Times New Roman" panose="02020603050405020304" pitchFamily="18" charset="0"/>
              </a:rPr>
              <a:t>t </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ve</a:t>
            </a:r>
            <a:r>
              <a:rPr lang="x-none" dirty="0" smtClean="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ere </a:t>
            </a:r>
            <a:r>
              <a:rPr lang="en-US" dirty="0" err="1">
                <a:latin typeface="Times New Roman" panose="02020603050405020304" pitchFamily="18" charset="0"/>
                <a:cs typeface="Times New Roman" panose="02020603050405020304" pitchFamily="18" charset="0"/>
              </a:rPr>
              <a:t>arhitectural</a:t>
            </a:r>
            <a:r>
              <a:rPr lang="en-US" dirty="0">
                <a:latin typeface="Times New Roman" panose="02020603050405020304" pitchFamily="18" charset="0"/>
                <a:cs typeface="Times New Roman" panose="02020603050405020304" pitchFamily="18" charset="0"/>
              </a:rPr>
              <a:t>, Pentium II nu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foarte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a:t>
            </a:r>
            <a:r>
              <a:rPr lang="en-US" dirty="0">
                <a:latin typeface="Times New Roman" panose="02020603050405020304" pitchFamily="18" charset="0"/>
                <a:cs typeface="Times New Roman" panose="02020603050405020304" pitchFamily="18" charset="0"/>
              </a:rPr>
              <a:t> de Pentium Pro, cu o </a:t>
            </a:r>
            <a:r>
              <a:rPr lang="en-US" dirty="0" smtClean="0">
                <a:latin typeface="Times New Roman" panose="02020603050405020304" pitchFamily="18" charset="0"/>
                <a:cs typeface="Times New Roman" panose="02020603050405020304" pitchFamily="18" charset="0"/>
              </a:rPr>
              <a:t>pa</a:t>
            </a:r>
            <a:r>
              <a:rPr lang="en-US" dirty="0">
                <a:latin typeface="Times New Roman" panose="02020603050405020304" pitchFamily="18" charset="0"/>
                <a:cs typeface="Times New Roman" panose="02020603050405020304" pitchFamily="18" charset="0"/>
              </a:rPr>
              <a:t>rte </a:t>
            </a:r>
            <a:r>
              <a:rPr lang="en-US" dirty="0" err="1">
                <a:latin typeface="Times New Roman" panose="02020603050405020304" pitchFamily="18" charset="0"/>
                <a:cs typeface="Times New Roman" panose="02020603050405020304" pitchFamily="18" charset="0"/>
              </a:rPr>
              <a:t>internă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emulare</a:t>
            </a:r>
            <a:r>
              <a:rPr lang="en-US" dirty="0">
                <a:latin typeface="Times New Roman" panose="02020603050405020304" pitchFamily="18" charset="0"/>
                <a:cs typeface="Times New Roman" panose="02020603050405020304" pitchFamily="18" charset="0"/>
              </a:rPr>
              <a:t> x86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înglobând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majoritatea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caracteristicilor</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a:t>
            </a:r>
            <a:r>
              <a:rPr lang="en-US" dirty="0" err="1">
                <a:latin typeface="Times New Roman" panose="02020603050405020304" pitchFamily="18" charset="0"/>
                <a:cs typeface="Times New Roman" panose="02020603050405020304" pitchFamily="18" charset="0"/>
              </a:rPr>
              <a:t>stuia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Diferenţele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mare, </a:t>
            </a:r>
            <a:r>
              <a:rPr lang="en-US" dirty="0" err="1">
                <a:latin typeface="Times New Roman" panose="02020603050405020304" pitchFamily="18" charset="0"/>
                <a:cs typeface="Times New Roman" panose="02020603050405020304" pitchFamily="18" charset="0"/>
              </a:rPr>
              <a:t>următoarele</a:t>
            </a:r>
            <a:r>
              <a:rPr lang="en-US" dirty="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smtClean="0">
                <a:latin typeface="Times New Roman" panose="02020603050405020304" pitchFamily="18" charset="0"/>
                <a:cs typeface="Times New Roman" panose="02020603050405020304" pitchFamily="18" charset="0"/>
              </a:rPr>
              <a:t>Memorie</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cache de </a:t>
            </a:r>
            <a:r>
              <a:rPr lang="en-US" b="1" dirty="0" err="1">
                <a:latin typeface="Times New Roman" panose="02020603050405020304" pitchFamily="18" charset="0"/>
                <a:cs typeface="Times New Roman" panose="02020603050405020304" pitchFamily="18" charset="0"/>
              </a:rPr>
              <a:t>nivel</a:t>
            </a:r>
            <a:r>
              <a:rPr lang="en-US" b="1" dirty="0">
                <a:latin typeface="Times New Roman" panose="02020603050405020304" pitchFamily="18" charset="0"/>
                <a:cs typeface="Times New Roman" panose="02020603050405020304" pitchFamily="18" charset="0"/>
              </a:rPr>
              <a:t> 1 </a:t>
            </a:r>
            <a:r>
              <a:rPr lang="en-US" b="1" dirty="0" err="1">
                <a:latin typeface="Times New Roman" panose="02020603050405020304" pitchFamily="18" charset="0"/>
                <a:cs typeface="Times New Roman" panose="02020603050405020304" pitchFamily="18" charset="0"/>
              </a:rPr>
              <a:t>dublă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mărimea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memoriei</a:t>
            </a:r>
            <a:r>
              <a:rPr lang="en-US" dirty="0">
                <a:latin typeface="Times New Roman" panose="02020603050405020304" pitchFamily="18" charset="0"/>
                <a:cs typeface="Times New Roman" panose="02020603050405020304" pitchFamily="18" charset="0"/>
              </a:rPr>
              <a:t> cache interne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crescut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la 16 KB la 32 KB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total (16 KB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16 KB date);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Cache </a:t>
            </a:r>
            <a:r>
              <a:rPr lang="en-US" b="1" dirty="0" err="1">
                <a:latin typeface="Times New Roman" panose="02020603050405020304" pitchFamily="18" charset="0"/>
                <a:cs typeface="Times New Roman" panose="02020603050405020304" pitchFamily="18" charset="0"/>
              </a:rPr>
              <a:t>pentru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registele</a:t>
            </a:r>
            <a:r>
              <a:rPr lang="en-US" b="1" dirty="0">
                <a:latin typeface="Times New Roman" panose="02020603050405020304" pitchFamily="18" charset="0"/>
                <a:cs typeface="Times New Roman" panose="02020603050405020304" pitchFamily="18" charset="0"/>
              </a:rPr>
              <a:t> de segment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cache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speciale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ajuta</a:t>
            </a:r>
            <a:r>
              <a:rPr lang="en-US" dirty="0">
                <a:latin typeface="Times New Roman" panose="02020603050405020304" pitchFamily="18" charset="0"/>
                <a:cs typeface="Times New Roman" panose="02020603050405020304" pitchFamily="18" charset="0"/>
              </a:rPr>
              <a:t> Pentium II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codurile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16</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biţi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eficient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ştiindu</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Pentium Pro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optimizat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coduri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32 de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înseamnă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nu se </a:t>
            </a:r>
            <a:r>
              <a:rPr lang="en-US" dirty="0" err="1">
                <a:latin typeface="Times New Roman" panose="02020603050405020304" pitchFamily="18" charset="0"/>
                <a:cs typeface="Times New Roman" panose="02020603050405020304" pitchFamily="18" charset="0"/>
              </a:rPr>
              <a:t>comportă</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fel</a:t>
            </a:r>
            <a:r>
              <a:rPr lang="en-US" dirty="0">
                <a:latin typeface="Times New Roman" panose="02020603050405020304" pitchFamily="18" charset="0"/>
                <a:cs typeface="Times New Roman" panose="02020603050405020304" pitchFamily="18" charset="0"/>
              </a:rPr>
              <a:t> de bine </a:t>
            </a:r>
            <a:r>
              <a:rPr lang="en-US" dirty="0" err="1" smtClean="0">
                <a:latin typeface="Times New Roman" panose="02020603050405020304" pitchFamily="18" charset="0"/>
                <a:cs typeface="Times New Roman" panose="02020603050405020304" pitchFamily="18" charset="0"/>
              </a:rPr>
              <a:t>pentru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coduri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16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Probabil</a:t>
            </a:r>
            <a:r>
              <a:rPr lang="en-US" dirty="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răspuns</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dominaţia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operare</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Windows 95 a </a:t>
            </a:r>
            <a:r>
              <a:rPr lang="en-US" dirty="0" err="1">
                <a:latin typeface="Times New Roman" panose="02020603050405020304" pitchFamily="18" charset="0"/>
                <a:cs typeface="Times New Roman" panose="02020603050405020304" pitchFamily="18" charset="0"/>
              </a:rPr>
              <a:t>existat</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dorinţă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îmbunătăţire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performanţelor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acest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sens</a:t>
            </a:r>
            <a:r>
              <a:rPr lang="en-US" dirty="0" smtClean="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Buffere</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scriere</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mărime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mai</a:t>
            </a:r>
            <a:r>
              <a:rPr lang="en-US" b="1" dirty="0">
                <a:latin typeface="Times New Roman" panose="02020603050405020304" pitchFamily="18" charset="0"/>
                <a:cs typeface="Times New Roman" panose="02020603050405020304" pitchFamily="18" charset="0"/>
              </a:rPr>
              <a:t> mare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mărimea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bufferelor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scriere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crescut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ducând</a:t>
            </a:r>
            <a:r>
              <a:rPr lang="en-US" dirty="0">
                <a:latin typeface="Times New Roman" panose="02020603050405020304" pitchFamily="18" charset="0"/>
                <a:cs typeface="Times New Roman" panose="02020603050405020304" pitchFamily="18" charset="0"/>
              </a:rPr>
              <a:t> la o </a:t>
            </a:r>
            <a:r>
              <a:rPr lang="en-US" dirty="0" err="1">
                <a:latin typeface="Times New Roman" panose="02020603050405020304" pitchFamily="18" charset="0"/>
                <a:cs typeface="Times New Roman" panose="02020603050405020304" pitchFamily="18" charset="0"/>
              </a:rPr>
              <a:t>mică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îmbunătăţire</a:t>
            </a:r>
            <a:r>
              <a:rPr lang="en-US" dirty="0">
                <a:latin typeface="Times New Roman" panose="02020603050405020304" pitchFamily="18" charset="0"/>
                <a:cs typeface="Times New Roman" panose="02020603050405020304" pitchFamily="18" charset="0"/>
              </a:rPr>
              <a:t> a </a:t>
            </a:r>
            <a:r>
              <a:rPr lang="en-US" dirty="0" err="1" smtClean="0">
                <a:latin typeface="Times New Roman" panose="02020603050405020304" pitchFamily="18" charset="0"/>
                <a:cs typeface="Times New Roman" panose="02020603050405020304" pitchFamily="18" charset="0"/>
              </a:rPr>
              <a:t>performanţelor</a:t>
            </a:r>
            <a:r>
              <a:rPr lang="en-US" dirty="0" smtClean="0">
                <a:latin typeface="Times New Roman" panose="02020603050405020304" pitchFamily="18" charset="0"/>
                <a:cs typeface="Times New Roman" panose="02020603050405020304" pitchFamily="18" charset="0"/>
              </a:rPr>
              <a:t>.</a:t>
            </a:r>
            <a:endParaRPr lang="x-none"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Acestea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îmbunătăţirile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punct</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vedere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arhitectural</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îmbunătăţiri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reale</a:t>
            </a:r>
            <a:r>
              <a:rPr lang="en-US" dirty="0">
                <a:latin typeface="Times New Roman" panose="02020603050405020304" pitchFamily="18" charset="0"/>
                <a:cs typeface="Times New Roman" panose="02020603050405020304" pitchFamily="18" charset="0"/>
              </a:rPr>
              <a:t> au </a:t>
            </a:r>
            <a:r>
              <a:rPr lang="en-US" dirty="0" err="1">
                <a:latin typeface="Times New Roman" panose="02020603050405020304" pitchFamily="18" charset="0"/>
                <a:cs typeface="Times New Roman" panose="02020603050405020304" pitchFamily="18" charset="0"/>
              </a:rPr>
              <a:t>apărut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creşterea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frecvenţelor</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ceas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şi</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prin</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adăugarea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extensiilor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mulţimii</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instrucţiuni</a:t>
            </a:r>
            <a:r>
              <a:rPr lang="en-US" b="1" dirty="0">
                <a:latin typeface="Times New Roman" panose="02020603050405020304" pitchFamily="18" charset="0"/>
                <a:cs typeface="Times New Roman" panose="02020603050405020304" pitchFamily="18" charset="0"/>
              </a:rPr>
              <a:t> MMX</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Vitezele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variat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la 233 MHz la 266 MHz, </a:t>
            </a:r>
            <a:r>
              <a:rPr lang="en-US" dirty="0" err="1">
                <a:latin typeface="Times New Roman" panose="02020603050405020304" pitchFamily="18" charset="0"/>
                <a:cs typeface="Times New Roman" panose="02020603050405020304" pitchFamily="18" charset="0"/>
              </a:rPr>
              <a:t>apoi</a:t>
            </a:r>
            <a:r>
              <a:rPr lang="en-US" dirty="0">
                <a:latin typeface="Times New Roman" panose="02020603050405020304" pitchFamily="18" charset="0"/>
                <a:cs typeface="Times New Roman" panose="02020603050405020304" pitchFamily="18" charset="0"/>
              </a:rPr>
              <a:t> 300 MHz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333 </a:t>
            </a:r>
            <a:r>
              <a:rPr lang="en-US" dirty="0" err="1">
                <a:latin typeface="Times New Roman" panose="02020603050405020304" pitchFamily="18" charset="0"/>
                <a:cs typeface="Times New Roman" panose="02020603050405020304" pitchFamily="18" charset="0"/>
              </a:rPr>
              <a:t>MHz.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Totuşi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cea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mare </a:t>
            </a:r>
            <a:r>
              <a:rPr lang="en-US" dirty="0" err="1">
                <a:latin typeface="Times New Roman" panose="02020603050405020304" pitchFamily="18" charset="0"/>
                <a:cs typeface="Times New Roman" panose="02020603050405020304" pitchFamily="18" charset="0"/>
              </a:rPr>
              <a:t>noutate</a:t>
            </a:r>
            <a:r>
              <a:rPr lang="en-US" dirty="0">
                <a:latin typeface="Times New Roman" panose="02020603050405020304" pitchFamily="18" charset="0"/>
                <a:cs typeface="Times New Roman" panose="02020603050405020304" pitchFamily="18" charset="0"/>
              </a:rPr>
              <a:t> nu a </a:t>
            </a:r>
            <a:r>
              <a:rPr lang="en-US" dirty="0" err="1">
                <a:latin typeface="Times New Roman" panose="02020603050405020304" pitchFamily="18" charset="0"/>
                <a:cs typeface="Times New Roman" panose="02020603050405020304" pitchFamily="18" charset="0"/>
              </a:rPr>
              <a:t>reprezentat</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cipul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sine, ci </a:t>
            </a:r>
            <a:r>
              <a:rPr lang="en-US" dirty="0" err="1">
                <a:latin typeface="Times New Roman" panose="02020603050405020304" pitchFamily="18" charset="0"/>
                <a:cs typeface="Times New Roman" panose="02020603050405020304" pitchFamily="18" charset="0"/>
              </a:rPr>
              <a:t>modalitatea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prezentare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acestuia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integrată</a:t>
            </a:r>
            <a:r>
              <a:rPr lang="en-US" dirty="0">
                <a:latin typeface="Times New Roman" panose="02020603050405020304" pitchFamily="18" charset="0"/>
                <a:cs typeface="Times New Roman" panose="02020603050405020304" pitchFamily="18" charset="0"/>
              </a:rPr>
              <a:t> de la Pentium Pro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rula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viteza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ceas</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constituia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îmbunătăţire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majoră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adusă</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arhitecturii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x86. Intel a </a:t>
            </a:r>
            <a:r>
              <a:rPr lang="en-US" dirty="0" err="1">
                <a:latin typeface="Times New Roman" panose="02020603050405020304" pitchFamily="18" charset="0"/>
                <a:cs typeface="Times New Roman" panose="02020603050405020304" pitchFamily="18" charset="0"/>
              </a:rPr>
              <a:t>înlocuit</a:t>
            </a:r>
            <a:r>
              <a:rPr lang="en-US" dirty="0">
                <a:latin typeface="Times New Roman" panose="02020603050405020304" pitchFamily="18" charset="0"/>
                <a:cs typeface="Times New Roman" panose="02020603050405020304" pitchFamily="18" charset="0"/>
              </a:rPr>
              <a:t> la Pentium II </a:t>
            </a:r>
            <a:r>
              <a:rPr lang="en-US" dirty="0" err="1">
                <a:latin typeface="Times New Roman" panose="02020603050405020304" pitchFamily="18" charset="0"/>
                <a:cs typeface="Times New Roman" panose="02020603050405020304" pitchFamily="18" charset="0"/>
              </a:rPr>
              <a:t>această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cu un </a:t>
            </a:r>
            <a:r>
              <a:rPr lang="en-US" dirty="0" smtClean="0">
                <a:latin typeface="Times New Roman" panose="02020603050405020304" pitchFamily="18" charset="0"/>
                <a:cs typeface="Times New Roman" panose="02020603050405020304" pitchFamily="18" charset="0"/>
              </a:rPr>
              <a:t>circuit</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special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conţine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512 KB 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secundară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rulează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 </a:t>
            </a:r>
            <a:r>
              <a:rPr lang="en-US" b="1" dirty="0" err="1">
                <a:latin typeface="Times New Roman" panose="02020603050405020304" pitchFamily="18" charset="0"/>
                <a:cs typeface="Times New Roman" panose="02020603050405020304" pitchFamily="18" charset="0"/>
              </a:rPr>
              <a:t>jumătate</a:t>
            </a:r>
            <a:r>
              <a:rPr lang="en-US" b="1" dirty="0">
                <a:latin typeface="Times New Roman" panose="02020603050405020304" pitchFamily="18" charset="0"/>
                <a:cs typeface="Times New Roman" panose="02020603050405020304" pitchFamily="18" charset="0"/>
              </a:rPr>
              <a:t> din </a:t>
            </a:r>
            <a:r>
              <a:rPr lang="en-US" b="1" dirty="0" err="1">
                <a:latin typeface="Times New Roman" panose="02020603050405020304" pitchFamily="18" charset="0"/>
                <a:cs typeface="Times New Roman" panose="02020603050405020304" pitchFamily="18" charset="0"/>
              </a:rPr>
              <a:t>viteza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ansamblu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denumit</a:t>
            </a:r>
            <a:r>
              <a:rPr lang="x-none"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SEC </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ingle-</a:t>
            </a:r>
            <a:r>
              <a:rPr lang="en-US" b="1" dirty="0">
                <a:latin typeface="Times New Roman" panose="02020603050405020304" pitchFamily="18" charset="0"/>
                <a:cs typeface="Times New Roman" panose="02020603050405020304" pitchFamily="18" charset="0"/>
              </a:rPr>
              <a:t>E</a:t>
            </a:r>
            <a:r>
              <a:rPr lang="en-US" dirty="0">
                <a:latin typeface="Times New Roman" panose="02020603050405020304" pitchFamily="18" charset="0"/>
                <a:cs typeface="Times New Roman" panose="02020603050405020304" pitchFamily="18" charset="0"/>
              </a:rPr>
              <a:t>dge </a:t>
            </a:r>
            <a:r>
              <a:rPr lang="en-US" b="1" dirty="0">
                <a:latin typeface="Times New Roman" panose="02020603050405020304" pitchFamily="18" charset="0"/>
                <a:cs typeface="Times New Roman" panose="02020603050405020304" pitchFamily="18" charset="0"/>
              </a:rPr>
              <a:t>C</a:t>
            </a:r>
            <a:r>
              <a:rPr lang="en-US" dirty="0">
                <a:latin typeface="Times New Roman" panose="02020603050405020304" pitchFamily="18" charset="0"/>
                <a:cs typeface="Times New Roman" panose="02020603050405020304" pitchFamily="18" charset="0"/>
              </a:rPr>
              <a:t>artridge - </a:t>
            </a:r>
            <a:r>
              <a:rPr lang="en-US" dirty="0" err="1">
                <a:latin typeface="Times New Roman" panose="02020603050405020304" pitchFamily="18" charset="0"/>
                <a:cs typeface="Times New Roman" panose="02020603050405020304" pitchFamily="18" charset="0"/>
              </a:rPr>
              <a:t>cartuş</a:t>
            </a:r>
            <a:r>
              <a:rPr lang="en-US" dirty="0">
                <a:latin typeface="Times New Roman" panose="02020603050405020304" pitchFamily="18" charset="0"/>
                <a:cs typeface="Times New Roman" panose="02020603050405020304" pitchFamily="18" charset="0"/>
              </a:rPr>
              <a:t> cu o </a:t>
            </a:r>
            <a:r>
              <a:rPr lang="en-US" dirty="0" err="1">
                <a:latin typeface="Times New Roman" panose="02020603050405020304" pitchFamily="18" charset="0"/>
                <a:cs typeface="Times New Roman" panose="02020603050405020304" pitchFamily="18" charset="0"/>
              </a:rPr>
              <a:t>singură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muchie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conceput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potrivească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soclu</a:t>
            </a:r>
            <a:r>
              <a:rPr lang="en-US" dirty="0">
                <a:latin typeface="Times New Roman" panose="02020603050405020304" pitchFamily="18" charset="0"/>
                <a:cs typeface="Times New Roman" panose="02020603050405020304" pitchFamily="18" charset="0"/>
              </a:rPr>
              <a:t> cu 242 de </a:t>
            </a:r>
            <a:r>
              <a:rPr lang="en-US" dirty="0" err="1">
                <a:latin typeface="Times New Roman" panose="02020603050405020304" pitchFamily="18" charset="0"/>
                <a:cs typeface="Times New Roman" panose="02020603050405020304" pitchFamily="18" charset="0"/>
              </a:rPr>
              <a:t>pini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placa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bază</a:t>
            </a:r>
            <a:r>
              <a:rPr lang="en-US" dirty="0">
                <a:latin typeface="Times New Roman" panose="02020603050405020304" pitchFamily="18" charset="0"/>
                <a:cs typeface="Times New Roman" panose="02020603050405020304" pitchFamily="18" charset="0"/>
              </a:rPr>
              <a:t> Pentium II</a:t>
            </a:r>
            <a:r>
              <a:rPr lang="en-US" dirty="0" smtClean="0">
                <a:latin typeface="Times New Roman" panose="02020603050405020304" pitchFamily="18" charset="0"/>
                <a:cs typeface="Times New Roman" panose="02020603050405020304" pitchFamily="18" charset="0"/>
              </a:rPr>
              <a:t>.</a:t>
            </a:r>
            <a:endParaRPr lang="x-none"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Această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schimbare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proiectare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stârnit</a:t>
            </a:r>
            <a:r>
              <a:rPr lang="en-US" dirty="0">
                <a:latin typeface="Times New Roman" panose="02020603050405020304" pitchFamily="18" charset="0"/>
                <a:cs typeface="Times New Roman" panose="02020603050405020304" pitchFamily="18" charset="0"/>
              </a:rPr>
              <a:t> diverse </a:t>
            </a:r>
            <a:r>
              <a:rPr lang="en-US" dirty="0" err="1">
                <a:latin typeface="Times New Roman" panose="02020603050405020304" pitchFamily="18" charset="0"/>
                <a:cs typeface="Times New Roman" panose="02020603050405020304" pitchFamily="18" charset="0"/>
              </a:rPr>
              <a:t>controverse</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accentuate </a:t>
            </a:r>
            <a:r>
              <a:rPr lang="en-US" dirty="0">
                <a:latin typeface="Times New Roman" panose="02020603050405020304" pitchFamily="18" charset="0"/>
                <a:cs typeface="Times New Roman" panose="02020603050405020304" pitchFamily="18" charset="0"/>
              </a:rPr>
              <a:t>de l, nu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putea</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fi </a:t>
            </a:r>
            <a:r>
              <a:rPr lang="en-US" dirty="0" err="1">
                <a:latin typeface="Times New Roman" panose="02020603050405020304" pitchFamily="18" charset="0"/>
                <a:cs typeface="Times New Roman" panose="02020603050405020304" pitchFamily="18" charset="0"/>
              </a:rPr>
              <a:t>folosită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companiile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rivale</a:t>
            </a:r>
            <a:r>
              <a:rPr lang="en-US" dirty="0">
                <a:latin typeface="Times New Roman" panose="02020603050405020304" pitchFamily="18" charset="0"/>
                <a:cs typeface="Times New Roman" panose="02020603050405020304" pitchFamily="18" charset="0"/>
              </a:rPr>
              <a:t> AMD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Cyrix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procesoare</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3079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i="1" dirty="0" err="1">
                <a:solidFill>
                  <a:srgbClr val="000000"/>
                </a:solidFill>
                <a:latin typeface="Times New Roman" pitchFamily="18" charset="0"/>
                <a:cs typeface="Times New Roman" pitchFamily="18" charset="0"/>
              </a:rPr>
              <a:t>Microprocesorul</a:t>
            </a:r>
            <a:r>
              <a:rPr lang="en-US" b="1" i="1" dirty="0">
                <a:solidFill>
                  <a:srgbClr val="000000"/>
                </a:solidFill>
                <a:latin typeface="Times New Roman" pitchFamily="18" charset="0"/>
                <a:cs typeface="Times New Roman" pitchFamily="18" charset="0"/>
              </a:rPr>
              <a:t> Pentium III</a:t>
            </a:r>
            <a:r>
              <a:rPr lang="en-US" dirty="0">
                <a:latin typeface="Times New Roman" pitchFamily="18" charset="0"/>
                <a:cs typeface="Times New Roman" pitchFamily="18" charset="0"/>
              </a:rPr>
              <a:t> </a:t>
            </a:r>
          </a:p>
        </p:txBody>
      </p:sp>
      <p:sp>
        <p:nvSpPr>
          <p:cNvPr id="5" name="Прямоугольник 4"/>
          <p:cNvSpPr/>
          <p:nvPr/>
        </p:nvSpPr>
        <p:spPr>
          <a:xfrm>
            <a:off x="0" y="369332"/>
            <a:ext cx="12192000" cy="1477328"/>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Iniţial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microprocesorul</a:t>
            </a:r>
            <a:r>
              <a:rPr lang="en-US" dirty="0">
                <a:solidFill>
                  <a:srgbClr val="000000"/>
                </a:solidFill>
                <a:latin typeface="Times New Roman" panose="02020603050405020304" pitchFamily="18" charset="0"/>
                <a:cs typeface="Times New Roman" panose="02020603050405020304" pitchFamily="18" charset="0"/>
              </a:rPr>
              <a:t> original Pentium III (</a:t>
            </a:r>
            <a:r>
              <a:rPr lang="en-US" dirty="0" err="1">
                <a:solidFill>
                  <a:srgbClr val="000000"/>
                </a:solidFill>
                <a:latin typeface="Times New Roman" panose="02020603050405020304" pitchFamily="18" charset="0"/>
                <a:cs typeface="Times New Roman" panose="02020603050405020304" pitchFamily="18" charset="0"/>
              </a:rPr>
              <a:t>nume</a:t>
            </a:r>
            <a:r>
              <a:rPr lang="en-US" dirty="0">
                <a:solidFill>
                  <a:srgbClr val="000000"/>
                </a:solidFill>
                <a:latin typeface="Times New Roman" panose="02020603050405020304" pitchFamily="18" charset="0"/>
                <a:cs typeface="Times New Roman" panose="02020603050405020304" pitchFamily="18" charset="0"/>
              </a:rPr>
              <a:t> de cod </a:t>
            </a:r>
            <a:r>
              <a:rPr lang="en-US" i="1" dirty="0">
                <a:solidFill>
                  <a:srgbClr val="000000"/>
                </a:solidFill>
                <a:latin typeface="Times New Roman" panose="02020603050405020304" pitchFamily="18" charset="0"/>
                <a:cs typeface="Times New Roman" panose="02020603050405020304" pitchFamily="18" charset="0"/>
              </a:rPr>
              <a:t>Katmai</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nu </a:t>
            </a:r>
            <a:r>
              <a:rPr lang="en-US" dirty="0">
                <a:solidFill>
                  <a:srgbClr val="000000"/>
                </a:solidFill>
                <a:latin typeface="Times New Roman" panose="02020603050405020304" pitchFamily="18" charset="0"/>
                <a:cs typeface="Times New Roman" panose="02020603050405020304" pitchFamily="18" charset="0"/>
              </a:rPr>
              <a:t>era </a:t>
            </a:r>
            <a:r>
              <a:rPr lang="en-US" dirty="0" err="1">
                <a:solidFill>
                  <a:srgbClr val="000000"/>
                </a:solidFill>
                <a:latin typeface="Times New Roman" panose="02020603050405020304" pitchFamily="18" charset="0"/>
                <a:cs typeface="Times New Roman" panose="02020603050405020304" pitchFamily="18" charset="0"/>
              </a:rPr>
              <a:t>foarte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diferit</a:t>
            </a:r>
            <a:r>
              <a:rPr lang="en-US" dirty="0">
                <a:solidFill>
                  <a:srgbClr val="000000"/>
                </a:solidFill>
                <a:latin typeface="Times New Roman" panose="02020603050405020304" pitchFamily="18" charset="0"/>
                <a:cs typeface="Times New Roman" panose="02020603050405020304" pitchFamily="18" charset="0"/>
              </a:rPr>
              <a:t> de Pentium II. De-</a:t>
            </a:r>
            <a:r>
              <a:rPr lang="en-US" dirty="0" err="1">
                <a:solidFill>
                  <a:srgbClr val="000000"/>
                </a:solidFill>
                <a:latin typeface="Times New Roman" panose="02020603050405020304" pitchFamily="18" charset="0"/>
                <a:cs typeface="Times New Roman" panose="02020603050405020304" pitchFamily="18" charset="0"/>
              </a:rPr>
              <a:t>abia</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noua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variantă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îmbunătăţită</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Pentium </a:t>
            </a:r>
            <a:r>
              <a:rPr lang="en-US" dirty="0">
                <a:solidFill>
                  <a:srgbClr val="000000"/>
                </a:solidFill>
                <a:latin typeface="Times New Roman" panose="02020603050405020304" pitchFamily="18" charset="0"/>
                <a:cs typeface="Times New Roman" panose="02020603050405020304" pitchFamily="18" charset="0"/>
              </a:rPr>
              <a:t>III (</a:t>
            </a:r>
            <a:r>
              <a:rPr lang="en-US" dirty="0" err="1">
                <a:solidFill>
                  <a:srgbClr val="000000"/>
                </a:solidFill>
                <a:latin typeface="Times New Roman" panose="02020603050405020304" pitchFamily="18" charset="0"/>
                <a:cs typeface="Times New Roman" panose="02020603050405020304" pitchFamily="18" charset="0"/>
              </a:rPr>
              <a:t>nume</a:t>
            </a:r>
            <a:r>
              <a:rPr lang="en-US" dirty="0">
                <a:solidFill>
                  <a:srgbClr val="000000"/>
                </a:solidFill>
                <a:latin typeface="Times New Roman" panose="02020603050405020304" pitchFamily="18" charset="0"/>
                <a:cs typeface="Times New Roman" panose="02020603050405020304" pitchFamily="18" charset="0"/>
              </a:rPr>
              <a:t> de cod </a:t>
            </a:r>
            <a:r>
              <a:rPr lang="en-US" i="1" dirty="0">
                <a:solidFill>
                  <a:srgbClr val="000000"/>
                </a:solidFill>
                <a:latin typeface="Times New Roman" panose="02020603050405020304" pitchFamily="18" charset="0"/>
                <a:cs typeface="Times New Roman" panose="02020603050405020304" pitchFamily="18" charset="0"/>
              </a:rPr>
              <a:t>Coppermine</a:t>
            </a:r>
            <a:r>
              <a:rPr lang="en-US" dirty="0">
                <a:solidFill>
                  <a:srgbClr val="000000"/>
                </a:solidFill>
                <a:latin typeface="Times New Roman" panose="02020603050405020304" pitchFamily="18" charset="0"/>
                <a:cs typeface="Times New Roman" panose="02020603050405020304" pitchFamily="18" charset="0"/>
              </a:rPr>
              <a:t>) Intel a </a:t>
            </a:r>
            <a:r>
              <a:rPr lang="en-US" dirty="0" err="1">
                <a:solidFill>
                  <a:srgbClr val="000000"/>
                </a:solidFill>
                <a:latin typeface="Times New Roman" panose="02020603050405020304" pitchFamily="18" charset="0"/>
                <a:cs typeface="Times New Roman" panose="02020603050405020304" pitchFamily="18" charset="0"/>
              </a:rPr>
              <a:t>reuşit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producă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ceea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vroia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cu </a:t>
            </a:r>
            <a:r>
              <a:rPr lang="en-US" dirty="0" err="1">
                <a:solidFill>
                  <a:srgbClr val="000000"/>
                </a:solidFill>
                <a:latin typeface="Times New Roman" panose="02020603050405020304" pitchFamily="18" charset="0"/>
                <a:cs typeface="Times New Roman" panose="02020603050405020304" pitchFamily="18" charset="0"/>
              </a:rPr>
              <a:t>adevărat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lucru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realizat</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întârziere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a:t>
            </a:r>
            <a:r>
              <a:rPr lang="en-US" dirty="0">
                <a:solidFill>
                  <a:srgbClr val="000000"/>
                </a:solidFill>
                <a:latin typeface="Times New Roman" panose="02020603050405020304" pitchFamily="18" charset="0"/>
                <a:cs typeface="Times New Roman" panose="02020603050405020304" pitchFamily="18" charset="0"/>
              </a:rPr>
              <a:t> are </a:t>
            </a:r>
            <a:r>
              <a:rPr lang="en-US" dirty="0" smtClean="0">
                <a:solidFill>
                  <a:srgbClr val="000000"/>
                </a:solidFill>
                <a:latin typeface="Times New Roman" panose="02020603050405020304" pitchFamily="18" charset="0"/>
                <a:cs typeface="Times New Roman" panose="02020603050405020304" pitchFamily="18" charset="0"/>
              </a:rPr>
              <a:t>o</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en-US" dirty="0" smtClean="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cache L2 de 256 Kb </a:t>
            </a:r>
            <a:r>
              <a:rPr lang="en-US" dirty="0" err="1">
                <a:solidFill>
                  <a:srgbClr val="000000"/>
                </a:solidFill>
                <a:latin typeface="Times New Roman" panose="02020603050405020304" pitchFamily="18" charset="0"/>
                <a:cs typeface="Times New Roman" panose="02020603050405020304" pitchFamily="18" charset="0"/>
              </a:rPr>
              <a:t>integraţi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plăcuţa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siliciu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aşa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numita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en-US" dirty="0" smtClean="0">
                <a:solidFill>
                  <a:srgbClr val="000000"/>
                </a:solidFill>
                <a:latin typeface="Times New Roman" panose="02020603050405020304" pitchFamily="18" charset="0"/>
                <a:cs typeface="Times New Roman" panose="02020603050405020304" pitchFamily="18" charset="0"/>
              </a:rPr>
              <a:t> </a:t>
            </a:r>
            <a:r>
              <a:rPr lang="en-US" i="1" dirty="0">
                <a:solidFill>
                  <a:srgbClr val="000000"/>
                </a:solidFill>
                <a:latin typeface="Times New Roman" panose="02020603050405020304" pitchFamily="18" charset="0"/>
                <a:cs typeface="Times New Roman" panose="02020603050405020304" pitchFamily="18" charset="0"/>
              </a:rPr>
              <a:t>on-die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combinaţie</a:t>
            </a:r>
            <a:r>
              <a:rPr lang="en-US" dirty="0">
                <a:solidFill>
                  <a:srgbClr val="000000"/>
                </a:solidFill>
                <a:latin typeface="Times New Roman" panose="02020603050405020304" pitchFamily="18" charset="0"/>
                <a:cs typeface="Times New Roman" panose="02020603050405020304" pitchFamily="18" charset="0"/>
              </a:rPr>
              <a:t> cu </a:t>
            </a:r>
            <a:r>
              <a:rPr lang="en-US" b="1" dirty="0" err="1">
                <a:solidFill>
                  <a:srgbClr val="000000"/>
                </a:solidFill>
                <a:latin typeface="Times New Roman" panose="02020603050405020304" pitchFamily="18" charset="0"/>
                <a:cs typeface="Times New Roman" panose="02020603050405020304" pitchFamily="18" charset="0"/>
              </a:rPr>
              <a:t>noile</a:t>
            </a:r>
            <a:r>
              <a:rPr lang="en-US" b="1" dirty="0">
                <a:solidFill>
                  <a:srgbClr val="000000"/>
                </a:solidFill>
                <a:latin typeface="Times New Roman" panose="02020603050405020304" pitchFamily="18" charset="0"/>
                <a:cs typeface="Times New Roman" panose="02020603050405020304" pitchFamily="18" charset="0"/>
              </a:rPr>
              <a:t> chipset-</a:t>
            </a:r>
            <a:r>
              <a:rPr lang="en-US" b="1" dirty="0" err="1">
                <a:solidFill>
                  <a:srgbClr val="000000"/>
                </a:solidFill>
                <a:latin typeface="Times New Roman" panose="02020603050405020304" pitchFamily="18" charset="0"/>
                <a:cs typeface="Times New Roman" panose="02020603050405020304" pitchFamily="18" charset="0"/>
              </a:rPr>
              <a:t>uri</a:t>
            </a:r>
            <a:r>
              <a:rPr lang="en-US" b="1" dirty="0">
                <a:solidFill>
                  <a:srgbClr val="000000"/>
                </a:solidFill>
                <a:latin typeface="Times New Roman" panose="02020603050405020304" pitchFamily="18" charset="0"/>
                <a:cs typeface="Times New Roman" panose="02020603050405020304" pitchFamily="18" charset="0"/>
              </a:rPr>
              <a:t> 810/820/840</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oferă</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suport</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4 </a:t>
            </a:r>
            <a:r>
              <a:rPr lang="en-US" dirty="0" err="1">
                <a:solidFill>
                  <a:srgbClr val="000000"/>
                </a:solidFill>
                <a:latin typeface="Times New Roman" panose="02020603050405020304" pitchFamily="18" charset="0"/>
                <a:cs typeface="Times New Roman" panose="02020603050405020304" pitchFamily="18" charset="0"/>
              </a:rPr>
              <a:t>porturi</a:t>
            </a:r>
            <a:r>
              <a:rPr lang="en-US" dirty="0">
                <a:solidFill>
                  <a:srgbClr val="000000"/>
                </a:solidFill>
                <a:latin typeface="Times New Roman" panose="02020603050405020304" pitchFamily="18" charset="0"/>
                <a:cs typeface="Times New Roman" panose="02020603050405020304" pitchFamily="18" charset="0"/>
              </a:rPr>
              <a:t> AGP, 133FSB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RDRAM (Rambus</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Procesoarele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Pentium III (</a:t>
            </a:r>
            <a:r>
              <a:rPr lang="en-US" dirty="0" err="1">
                <a:solidFill>
                  <a:srgbClr val="000000"/>
                </a:solidFill>
                <a:latin typeface="Times New Roman" panose="02020603050405020304" pitchFamily="18" charset="0"/>
                <a:cs typeface="Times New Roman" panose="02020603050405020304" pitchFamily="18" charset="0"/>
              </a:rPr>
              <a:t>nume</a:t>
            </a:r>
            <a:r>
              <a:rPr lang="en-US" dirty="0">
                <a:solidFill>
                  <a:srgbClr val="000000"/>
                </a:solidFill>
                <a:latin typeface="Times New Roman" panose="02020603050405020304" pitchFamily="18" charset="0"/>
                <a:cs typeface="Times New Roman" panose="02020603050405020304" pitchFamily="18" charset="0"/>
              </a:rPr>
              <a:t> de cod </a:t>
            </a:r>
            <a:r>
              <a:rPr lang="en-US" i="1" dirty="0">
                <a:solidFill>
                  <a:srgbClr val="000000"/>
                </a:solidFill>
                <a:latin typeface="Times New Roman" panose="02020603050405020304" pitchFamily="18" charset="0"/>
                <a:cs typeface="Times New Roman" panose="02020603050405020304" pitchFamily="18" charset="0"/>
              </a:rPr>
              <a:t>Willamette</a:t>
            </a:r>
            <a:r>
              <a:rPr lang="en-US" dirty="0">
                <a:solidFill>
                  <a:srgbClr val="000000"/>
                </a:solidFill>
                <a:latin typeface="Times New Roman" panose="02020603050405020304" pitchFamily="18" charset="0"/>
                <a:cs typeface="Times New Roman" panose="02020603050405020304" pitchFamily="18" charset="0"/>
              </a:rPr>
              <a:t>) au, de </a:t>
            </a:r>
            <a:r>
              <a:rPr lang="en-US" dirty="0" err="1">
                <a:solidFill>
                  <a:srgbClr val="000000"/>
                </a:solidFill>
                <a:latin typeface="Times New Roman" panose="02020603050405020304" pitchFamily="18" charset="0"/>
                <a:cs typeface="Times New Roman" panose="02020603050405020304" pitchFamily="18" charset="0"/>
              </a:rPr>
              <a:t>regulă</a:t>
            </a:r>
            <a:r>
              <a:rPr lang="en-US" dirty="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viteze</a:t>
            </a:r>
            <a:r>
              <a:rPr lang="en-US" b="1"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cuprinse</a:t>
            </a:r>
            <a:r>
              <a:rPr lang="en-US" b="1" dirty="0" smtClean="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între</a:t>
            </a:r>
            <a:r>
              <a:rPr lang="en-US" b="1" dirty="0">
                <a:solidFill>
                  <a:srgbClr val="000000"/>
                </a:solidFill>
                <a:latin typeface="Times New Roman" panose="02020603050405020304" pitchFamily="18" charset="0"/>
                <a:cs typeface="Times New Roman" panose="02020603050405020304" pitchFamily="18" charset="0"/>
              </a:rPr>
              <a:t> 800 </a:t>
            </a:r>
            <a:r>
              <a:rPr lang="en-US" b="1" dirty="0" err="1">
                <a:solidFill>
                  <a:srgbClr val="000000"/>
                </a:solidFill>
                <a:latin typeface="Times New Roman" panose="02020603050405020304" pitchFamily="18" charset="0"/>
                <a:cs typeface="Times New Roman" panose="02020603050405020304" pitchFamily="18" charset="0"/>
              </a:rPr>
              <a:t>şi</a:t>
            </a:r>
            <a:r>
              <a:rPr lang="en-US" b="1" dirty="0">
                <a:solidFill>
                  <a:srgbClr val="000000"/>
                </a:solidFill>
                <a:latin typeface="Times New Roman" panose="02020603050405020304" pitchFamily="18" charset="0"/>
                <a:cs typeface="Times New Roman" panose="02020603050405020304" pitchFamily="18" charset="0"/>
              </a:rPr>
              <a:t> 1200 </a:t>
            </a:r>
            <a:r>
              <a:rPr lang="en-US" b="1" dirty="0" err="1">
                <a:solidFill>
                  <a:srgbClr val="000000"/>
                </a:solidFill>
                <a:latin typeface="Times New Roman" panose="02020603050405020304" pitchFamily="18" charset="0"/>
                <a:cs typeface="Times New Roman" panose="02020603050405020304" pitchFamily="18" charset="0"/>
              </a:rPr>
              <a:t>MHz</a:t>
            </a:r>
            <a:r>
              <a:rPr lang="en-US" dirty="0" err="1">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2123658"/>
            <a:ext cx="3207945" cy="369332"/>
          </a:xfrm>
          <a:prstGeom prst="rect">
            <a:avLst/>
          </a:prstGeom>
        </p:spPr>
        <p:txBody>
          <a:bodyPr wrap="square">
            <a:spAutoFit/>
          </a:bodyPr>
          <a:lstStyle/>
          <a:p>
            <a:r>
              <a:rPr lang="en-US" b="1" i="1" dirty="0" err="1">
                <a:solidFill>
                  <a:srgbClr val="000000"/>
                </a:solidFill>
                <a:latin typeface="Times New Roman" pitchFamily="18" charset="0"/>
                <a:cs typeface="Times New Roman" pitchFamily="18" charset="0"/>
              </a:rPr>
              <a:t>Microprocesorul</a:t>
            </a:r>
            <a:r>
              <a:rPr lang="en-US" b="1" i="1" dirty="0">
                <a:solidFill>
                  <a:srgbClr val="000000"/>
                </a:solidFill>
                <a:latin typeface="Times New Roman" pitchFamily="18" charset="0"/>
                <a:cs typeface="Times New Roman" pitchFamily="18" charset="0"/>
              </a:rPr>
              <a:t> Pentium 4</a:t>
            </a:r>
            <a:r>
              <a:rPr lang="en-US" dirty="0">
                <a:latin typeface="Times New Roman" pitchFamily="18" charset="0"/>
                <a:cs typeface="Times New Roman" pitchFamily="18" charset="0"/>
              </a:rPr>
              <a:t> </a:t>
            </a:r>
          </a:p>
        </p:txBody>
      </p:sp>
      <p:sp>
        <p:nvSpPr>
          <p:cNvPr id="7" name="Прямоугольник 6"/>
          <p:cNvSpPr/>
          <p:nvPr/>
        </p:nvSpPr>
        <p:spPr>
          <a:xfrm>
            <a:off x="0" y="2487224"/>
            <a:ext cx="12192000" cy="3416320"/>
          </a:xfrm>
          <a:prstGeom prst="rect">
            <a:avLst/>
          </a:prstGeom>
        </p:spPr>
        <p:txBody>
          <a:bodyPr wrap="square">
            <a:spAutoFit/>
          </a:bodyPr>
          <a:lstStyle/>
          <a:p>
            <a:r>
              <a:rPr lang="x-none" dirty="0" smtClean="0">
                <a:solidFill>
                  <a:srgbClr val="000000"/>
                </a:solidFill>
                <a:latin typeface="Times New Roman" panose="02020603050405020304" pitchFamily="18" charset="0"/>
                <a:cs typeface="Times New Roman" panose="02020603050405020304" pitchFamily="18" charset="0"/>
              </a:rPr>
              <a:t>C</a:t>
            </a:r>
            <a:r>
              <a:rPr lang="en-US" dirty="0" err="1" smtClean="0">
                <a:latin typeface="Times New Roman" panose="02020603050405020304" pitchFamily="18" charset="0"/>
                <a:cs typeface="Times New Roman" panose="02020603050405020304" pitchFamily="18" charset="0"/>
              </a:rPr>
              <a:t>ea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arhitectură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existentă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moment, Pentium 4 </a:t>
            </a:r>
            <a:r>
              <a:rPr lang="en-US" dirty="0" smtClean="0">
                <a:latin typeface="Times New Roman" panose="02020603050405020304" pitchFamily="18" charset="0"/>
                <a:cs typeface="Times New Roman" panose="02020603050405020304" pitchFamily="18" charset="0"/>
              </a:rPr>
              <a:t>are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cât</a:t>
            </a:r>
            <a:r>
              <a:rPr lang="en-US" dirty="0" err="1">
                <a:latin typeface="Times New Roman" panose="02020603050405020304" pitchFamily="18" charset="0"/>
                <a:cs typeface="Times New Roman" panose="02020603050405020304" pitchFamily="18" charset="0"/>
              </a:rPr>
              <a:t>eva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avantaje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comparativ</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celelalte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procesoare</a:t>
            </a:r>
            <a:r>
              <a:rPr lang="en-US" dirty="0">
                <a:latin typeface="Times New Roman" panose="02020603050405020304" pitchFamily="18" charset="0"/>
                <a:cs typeface="Times New Roman" panose="02020603050405020304" pitchFamily="18" charset="0"/>
              </a:rPr>
              <a:t> x86: </a:t>
            </a:r>
            <a:r>
              <a:rPr lang="en-US" b="1" dirty="0">
                <a:latin typeface="Times New Roman" panose="02020603050405020304" pitchFamily="18" charset="0"/>
                <a:cs typeface="Times New Roman" panose="02020603050405020304" pitchFamily="18" charset="0"/>
              </a:rPr>
              <a:t>o </a:t>
            </a:r>
            <a:r>
              <a:rPr lang="en-US" b="1" dirty="0" err="1">
                <a:latin typeface="Times New Roman" panose="02020603050405020304" pitchFamily="18" charset="0"/>
                <a:cs typeface="Times New Roman" panose="02020603050405020304" pitchFamily="18" charset="0"/>
              </a:rPr>
              <a:t>latenţă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mică</a:t>
            </a:r>
            <a:r>
              <a:rPr lang="en-US" b="1" dirty="0">
                <a:latin typeface="Times New Roman" panose="02020603050405020304" pitchFamily="18" charset="0"/>
                <a:cs typeface="Times New Roman" panose="02020603050405020304" pitchFamily="18" charset="0"/>
              </a:rPr>
              <a:t> a </a:t>
            </a:r>
            <a:r>
              <a:rPr lang="en-US" b="1" dirty="0" err="1" smtClean="0">
                <a:latin typeface="Times New Roman" panose="02020603050405020304" pitchFamily="18" charset="0"/>
                <a:cs typeface="Times New Roman" panose="02020603050405020304" pitchFamily="18" charset="0"/>
              </a:rPr>
              <a:t>memoriilor</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cache L1 </a:t>
            </a:r>
            <a:r>
              <a:rPr lang="en-US" b="1" dirty="0" err="1">
                <a:latin typeface="Times New Roman" panose="02020603050405020304" pitchFamily="18" charset="0"/>
                <a:cs typeface="Times New Roman" panose="02020603050405020304" pitchFamily="18" charset="0"/>
              </a:rPr>
              <a:t>şi</a:t>
            </a:r>
            <a:r>
              <a:rPr lang="en-US" b="1" dirty="0">
                <a:latin typeface="Times New Roman" panose="02020603050405020304" pitchFamily="18" charset="0"/>
                <a:cs typeface="Times New Roman" panose="02020603050405020304" pitchFamily="18" charset="0"/>
              </a:rPr>
              <a:t> L2,</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execuţia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instrucţiunii</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adunare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jumătate</a:t>
            </a:r>
            <a:r>
              <a:rPr lang="en-US" b="1" dirty="0">
                <a:latin typeface="Times New Roman" panose="02020603050405020304" pitchFamily="18" charset="0"/>
                <a:cs typeface="Times New Roman" panose="02020603050405020304" pitchFamily="18" charset="0"/>
              </a:rPr>
              <a:t> de </a:t>
            </a:r>
            <a:r>
              <a:rPr lang="en-US" b="1" dirty="0" smtClean="0">
                <a:latin typeface="Times New Roman" panose="02020603050405020304" pitchFamily="18" charset="0"/>
                <a:cs typeface="Times New Roman" panose="02020603050405020304" pitchFamily="18" charset="0"/>
              </a:rPr>
              <a:t>tact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număr</a:t>
            </a:r>
            <a:r>
              <a:rPr lang="en-US" dirty="0">
                <a:latin typeface="Times New Roman" panose="02020603050405020304" pitchFamily="18" charset="0"/>
                <a:cs typeface="Times New Roman" panose="02020603050405020304" pitchFamily="18" charset="0"/>
              </a:rPr>
              <a:t> de </a:t>
            </a:r>
            <a:r>
              <a:rPr lang="en-US" b="1" dirty="0">
                <a:latin typeface="Times New Roman" panose="02020603050405020304" pitchFamily="18" charset="0"/>
                <a:cs typeface="Times New Roman" panose="02020603050405020304" pitchFamily="18" charset="0"/>
              </a:rPr>
              <a:t>126 de </a:t>
            </a:r>
            <a:r>
              <a:rPr lang="en-US" b="1" dirty="0" err="1">
                <a:latin typeface="Times New Roman" panose="02020603050405020304" pitchFamily="18" charset="0"/>
                <a:cs typeface="Times New Roman" panose="02020603050405020304" pitchFamily="18" charset="0"/>
              </a:rPr>
              <a:t>instrucţiuni</a:t>
            </a:r>
            <a:r>
              <a:rPr lang="en-US" b="1" dirty="0">
                <a:latin typeface="Times New Roman" panose="02020603050405020304" pitchFamily="18" charset="0"/>
                <a:cs typeface="Times New Roman" panose="02020603050405020304" pitchFamily="18" charset="0"/>
              </a:rPr>
              <a:t> de tip RISC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Pentium 4 poate procesa mai multe instrucţiuni în paralel datorită </a:t>
            </a:r>
            <a:r>
              <a:rPr lang="en-US" b="1" dirty="0" err="1" smtClean="0">
                <a:latin typeface="Times New Roman" panose="02020603050405020304" pitchFamily="18" charset="0"/>
                <a:cs typeface="Times New Roman" panose="02020603050405020304" pitchFamily="18" charset="0"/>
              </a:rPr>
              <a:t>unităţii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ar</a:t>
            </a:r>
            <a:r>
              <a:rPr lang="it-IT" b="1" dirty="0" smtClean="0">
                <a:latin typeface="Times New Roman" panose="02020603050405020304" pitchFamily="18" charset="0"/>
                <a:cs typeface="Times New Roman" panose="02020603050405020304" pitchFamily="18" charset="0"/>
              </a:rPr>
              <a:t>itmetico-logice </a:t>
            </a:r>
            <a:r>
              <a:rPr lang="it-IT" b="1" dirty="0">
                <a:latin typeface="Times New Roman" panose="02020603050405020304" pitchFamily="18" charset="0"/>
                <a:cs typeface="Times New Roman" panose="02020603050405020304" pitchFamily="18" charset="0"/>
              </a:rPr>
              <a:t>duble </a:t>
            </a:r>
            <a:r>
              <a:rPr lang="it-IT" dirty="0">
                <a:latin typeface="Times New Roman" panose="02020603050405020304" pitchFamily="18" charset="0"/>
                <a:cs typeface="Times New Roman" panose="02020603050405020304" pitchFamily="18" charset="0"/>
              </a:rPr>
              <a:t>şi a memoriilor tampon asociate mai mari. </a:t>
            </a:r>
            <a:r>
              <a:rPr lang="en-US" b="1" dirty="0" err="1" smtClean="0">
                <a:latin typeface="Times New Roman" panose="02020603050405020304" pitchFamily="18" charset="0"/>
                <a:cs typeface="Times New Roman" panose="02020603050405020304" pitchFamily="18" charset="0"/>
              </a:rPr>
              <a:t>Planif</a:t>
            </a:r>
            <a:r>
              <a:rPr lang="x-none" b="1" dirty="0" smtClean="0">
                <a:latin typeface="Times New Roman" panose="02020603050405020304" pitchFamily="18" charset="0"/>
                <a:cs typeface="Times New Roman" panose="02020603050405020304" pitchFamily="18" charset="0"/>
              </a:rPr>
              <a:t>i</a:t>
            </a:r>
            <a:r>
              <a:rPr lang="it-IT" b="1" dirty="0" smtClean="0">
                <a:latin typeface="Times New Roman" panose="02020603050405020304" pitchFamily="18" charset="0"/>
                <a:cs typeface="Times New Roman" panose="02020603050405020304" pitchFamily="18" charset="0"/>
              </a:rPr>
              <a:t>catoarele </a:t>
            </a:r>
            <a:r>
              <a:rPr lang="it-IT" b="1" dirty="0">
                <a:latin typeface="Times New Roman" panose="02020603050405020304" pitchFamily="18" charset="0"/>
                <a:cs typeface="Times New Roman" panose="02020603050405020304" pitchFamily="18" charset="0"/>
              </a:rPr>
              <a:t>integrate pot găsi mai multe instrucţiuni independente</a:t>
            </a:r>
            <a:r>
              <a:rPr lang="it-IT"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având</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vedere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numărul</a:t>
            </a:r>
            <a:r>
              <a:rPr lang="en-US" dirty="0">
                <a:latin typeface="Times New Roman" panose="02020603050405020304" pitchFamily="18" charset="0"/>
                <a:cs typeface="Times New Roman" panose="02020603050405020304" pitchFamily="18" charset="0"/>
              </a:rPr>
              <a:t> de 126 de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pot fi </a:t>
            </a:r>
            <a:r>
              <a:rPr lang="en-US" dirty="0" err="1">
                <a:latin typeface="Times New Roman" panose="02020603050405020304" pitchFamily="18" charset="0"/>
                <a:cs typeface="Times New Roman" panose="02020603050405020304" pitchFamily="18" charset="0"/>
              </a:rPr>
              <a:t>derulate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a:t>
            </a:r>
            <a:r>
              <a:rPr lang="x-none" b="1" dirty="0" smtClean="0">
                <a:latin typeface="Times New Roman" panose="02020603050405020304" pitchFamily="18" charset="0"/>
                <a:cs typeface="Times New Roman" panose="02020603050405020304" pitchFamily="18" charset="0"/>
              </a:rPr>
              <a:t>n</a:t>
            </a:r>
            <a:r>
              <a:rPr lang="en-US" b="1" dirty="0" err="1">
                <a:latin typeface="Times New Roman" panose="02020603050405020304" pitchFamily="18" charset="0"/>
                <a:cs typeface="Times New Roman" panose="02020603050405020304" pitchFamily="18" charset="0"/>
              </a:rPr>
              <a:t>ităţile</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aritme</a:t>
            </a:r>
            <a:r>
              <a:rPr lang="x-none" b="1" dirty="0" smtClean="0">
                <a:latin typeface="Times New Roman" panose="02020603050405020304" pitchFamily="18" charset="0"/>
                <a:cs typeface="Times New Roman" panose="02020603050405020304" pitchFamily="18" charset="0"/>
              </a:rPr>
              <a:t>t</a:t>
            </a:r>
            <a:r>
              <a:rPr lang="en-US" b="1" dirty="0" err="1">
                <a:latin typeface="Times New Roman" panose="02020603050405020304" pitchFamily="18" charset="0"/>
                <a:cs typeface="Times New Roman" panose="02020603050405020304" pitchFamily="18" charset="0"/>
              </a:rPr>
              <a:t>ico-logice</a:t>
            </a:r>
            <a:r>
              <a:rPr lang="en-US" b="1" dirty="0">
                <a:latin typeface="Times New Roman" panose="02020603050405020304" pitchFamily="18" charset="0"/>
                <a:cs typeface="Times New Roman" panose="02020603050405020304" pitchFamily="18" charset="0"/>
              </a:rPr>
              <a:t> pot </a:t>
            </a:r>
            <a:r>
              <a:rPr lang="en-US" b="1" dirty="0" err="1">
                <a:latin typeface="Times New Roman" panose="02020603050405020304" pitchFamily="18" charset="0"/>
                <a:cs typeface="Times New Roman" panose="02020603050405020304" pitchFamily="18" charset="0"/>
              </a:rPr>
              <a:t>executa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patru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instrucţiuni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într</a:t>
            </a:r>
            <a:r>
              <a:rPr lang="en-US" b="1" dirty="0">
                <a:latin typeface="Times New Roman" panose="02020603050405020304" pitchFamily="18" charset="0"/>
                <a:cs typeface="Times New Roman" panose="02020603050405020304" pitchFamily="18" charset="0"/>
              </a:rPr>
              <a:t>-un </a:t>
            </a:r>
            <a:r>
              <a:rPr lang="en-US" b="1" dirty="0" err="1">
                <a:latin typeface="Times New Roman" panose="02020603050405020304" pitchFamily="18" charset="0"/>
                <a:cs typeface="Times New Roman" panose="02020603050405020304" pitchFamily="18" charset="0"/>
              </a:rPr>
              <a:t>ciclu</a:t>
            </a:r>
            <a:r>
              <a:rPr lang="en-US" b="1" dirty="0">
                <a:latin typeface="Times New Roman" panose="02020603050405020304" pitchFamily="18" charset="0"/>
                <a:cs typeface="Times New Roman" panose="02020603050405020304" pitchFamily="18" charset="0"/>
              </a:rPr>
              <a:t> de tact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Intel® Pentium® 4 cu </a:t>
            </a:r>
            <a:r>
              <a:rPr lang="en-US" dirty="0" err="1">
                <a:latin typeface="Times New Roman" panose="02020603050405020304" pitchFamily="18" charset="0"/>
                <a:cs typeface="Times New Roman" panose="02020603050405020304" pitchFamily="18" charset="0"/>
              </a:rPr>
              <a:t>tehnologie</a:t>
            </a:r>
            <a:r>
              <a:rPr lang="en-US" dirty="0">
                <a:latin typeface="Times New Roman" panose="02020603050405020304" pitchFamily="18" charset="0"/>
                <a:cs typeface="Times New Roman" panose="02020603050405020304" pitchFamily="18" charset="0"/>
              </a:rPr>
              <a:t> HT (Hyper Threading</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oferă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mare </a:t>
            </a:r>
            <a:r>
              <a:rPr lang="en-US" dirty="0" err="1">
                <a:latin typeface="Times New Roman" panose="02020603050405020304" pitchFamily="18" charset="0"/>
                <a:cs typeface="Times New Roman" panose="02020603050405020304" pitchFamily="18" charset="0"/>
              </a:rPr>
              <a:t>putere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procesare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aplicaţiile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avansate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zilele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noastre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Tehnologia</a:t>
            </a:r>
            <a:r>
              <a:rPr lang="en-US" dirty="0">
                <a:latin typeface="Times New Roman" panose="02020603050405020304" pitchFamily="18" charset="0"/>
                <a:cs typeface="Times New Roman" panose="02020603050405020304" pitchFamily="18" charset="0"/>
              </a:rPr>
              <a:t> Hyper-Threading de la Intel </a:t>
            </a:r>
            <a:r>
              <a:rPr lang="en-US" dirty="0" err="1">
                <a:latin typeface="Times New Roman" panose="02020603050405020304" pitchFamily="18" charset="0"/>
                <a:cs typeface="Times New Roman" panose="02020603050405020304" pitchFamily="18" charset="0"/>
              </a:rPr>
              <a:t>permite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procesorului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să</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execute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fire de </a:t>
            </a:r>
            <a:r>
              <a:rPr lang="en-US" dirty="0" err="1">
                <a:latin typeface="Times New Roman" panose="02020603050405020304" pitchFamily="18" charset="0"/>
                <a:cs typeface="Times New Roman" panose="02020603050405020304" pitchFamily="18" charset="0"/>
              </a:rPr>
              <a:t>execuţie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paralel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încât</a:t>
            </a:r>
            <a:r>
              <a:rPr lang="en-US" dirty="0">
                <a:latin typeface="Times New Roman" panose="02020603050405020304" pitchFamily="18" charset="0"/>
                <a:cs typeface="Times New Roman" panose="02020603050405020304" pitchFamily="18" charset="0"/>
              </a:rPr>
              <a:t> software-</a:t>
            </a:r>
            <a:r>
              <a:rPr lang="en-US" dirty="0" err="1">
                <a:latin typeface="Times New Roman" panose="02020603050405020304" pitchFamily="18" charset="0"/>
                <a:cs typeface="Times New Roman" panose="02020603050405020304" pitchFamily="18" charset="0"/>
              </a:rPr>
              <a: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rula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eficient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implementarea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bună</a:t>
            </a:r>
            <a:r>
              <a:rPr lang="en-US" dirty="0">
                <a:latin typeface="Times New Roman" panose="02020603050405020304" pitchFamily="18" charset="0"/>
                <a:cs typeface="Times New Roman" panose="02020603050405020304" pitchFamily="18" charset="0"/>
              </a:rPr>
              <a:t> a multitasking-</a:t>
            </a:r>
            <a:r>
              <a:rPr lang="en-US" dirty="0" err="1">
                <a:latin typeface="Times New Roman" panose="02020603050405020304" pitchFamily="18" charset="0"/>
                <a:cs typeface="Times New Roman" panose="02020603050405020304" pitchFamily="18" charset="0"/>
              </a:rPr>
              <a:t>ului</a:t>
            </a:r>
            <a:r>
              <a:rPr lang="en-US" dirty="0">
                <a:latin typeface="Times New Roman" panose="02020603050405020304" pitchFamily="18" charset="0"/>
                <a:cs typeface="Times New Roman" panose="02020603050405020304" pitchFamily="18" charset="0"/>
              </a:rPr>
              <a:t>. Pentium </a:t>
            </a:r>
            <a:r>
              <a:rPr lang="en-US" dirty="0" smtClean="0">
                <a:latin typeface="Times New Roman" panose="02020603050405020304" pitchFamily="18" charset="0"/>
                <a:cs typeface="Times New Roman" panose="02020603050405020304" pitchFamily="18" charset="0"/>
              </a:rPr>
              <a:t>4</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dispune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o </a:t>
            </a:r>
            <a:r>
              <a:rPr lang="en-US" b="1" dirty="0" err="1">
                <a:latin typeface="Times New Roman" panose="02020603050405020304" pitchFamily="18" charset="0"/>
                <a:cs typeface="Times New Roman" panose="02020603050405020304" pitchFamily="18" charset="0"/>
              </a:rPr>
              <a:t>magistrală</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sistem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acţionează</a:t>
            </a:r>
            <a:r>
              <a:rPr lang="en-US" b="1" dirty="0">
                <a:latin typeface="Times New Roman" panose="02020603050405020304" pitchFamily="18" charset="0"/>
                <a:cs typeface="Times New Roman" panose="02020603050405020304" pitchFamily="18" charset="0"/>
              </a:rPr>
              <a:t> la 800 MHz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viteza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ceas</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cuprinsă</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între</a:t>
            </a:r>
            <a:r>
              <a:rPr lang="en-US" b="1" dirty="0">
                <a:latin typeface="Times New Roman" panose="02020603050405020304" pitchFamily="18" charset="0"/>
                <a:cs typeface="Times New Roman" panose="02020603050405020304" pitchFamily="18" charset="0"/>
              </a:rPr>
              <a:t> 2,4 </a:t>
            </a:r>
            <a:r>
              <a:rPr lang="en-US" b="1" dirty="0" err="1">
                <a:latin typeface="Times New Roman" panose="02020603050405020304" pitchFamily="18" charset="0"/>
                <a:cs typeface="Times New Roman" panose="02020603050405020304" pitchFamily="18" charset="0"/>
              </a:rPr>
              <a:t>şi</a:t>
            </a:r>
            <a:r>
              <a:rPr lang="en-US" b="1" dirty="0">
                <a:latin typeface="Times New Roman" panose="02020603050405020304" pitchFamily="18" charset="0"/>
                <a:cs typeface="Times New Roman" panose="02020603050405020304" pitchFamily="18" charset="0"/>
              </a:rPr>
              <a:t> 3,2 GHz</a:t>
            </a:r>
            <a:r>
              <a:rPr lang="en-US" dirty="0">
                <a:latin typeface="Times New Roman" panose="02020603050405020304" pitchFamily="18" charset="0"/>
                <a:cs typeface="Times New Roman" panose="02020603050405020304" pitchFamily="18" charset="0"/>
              </a:rPr>
              <a:t>. Micro-</a:t>
            </a:r>
            <a:r>
              <a:rPr lang="en-US" dirty="0" err="1">
                <a:latin typeface="Times New Roman" panose="02020603050405020304" pitchFamily="18" charset="0"/>
                <a:cs typeface="Times New Roman" panose="02020603050405020304" pitchFamily="18" charset="0"/>
              </a:rPr>
              <a:t>arhitectura</a:t>
            </a:r>
            <a:r>
              <a:rPr lang="en-US" dirty="0">
                <a:latin typeface="Times New Roman" panose="02020603050405020304" pitchFamily="18" charset="0"/>
                <a:cs typeface="Times New Roman" panose="02020603050405020304" pitchFamily="18" charset="0"/>
              </a:rPr>
              <a:t> de la Intel se</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numeşte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NetBurst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tehnologie</a:t>
            </a:r>
            <a:r>
              <a:rPr lang="en-US" b="1" dirty="0">
                <a:latin typeface="Times New Roman" panose="02020603050405020304" pitchFamily="18" charset="0"/>
                <a:cs typeface="Times New Roman" panose="02020603050405020304" pitchFamily="18" charset="0"/>
              </a:rPr>
              <a:t> de 0,13 </a:t>
            </a:r>
            <a:r>
              <a:rPr lang="en-US" b="1"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Procesorul</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Pentium </a:t>
            </a: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oferă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performanţe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superioare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procesare</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imagini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digitale</a:t>
            </a:r>
            <a:r>
              <a:rPr lang="en-US" dirty="0">
                <a:latin typeface="Times New Roman" panose="02020603050405020304" pitchFamily="18" charset="0"/>
                <a:cs typeface="Times New Roman" panose="02020603050405020304" pitchFamily="18" charset="0"/>
              </a:rPr>
              <a:t>, video, </a:t>
            </a:r>
            <a:r>
              <a:rPr lang="en-US" dirty="0" err="1">
                <a:latin typeface="Times New Roman" panose="02020603050405020304" pitchFamily="18" charset="0"/>
                <a:cs typeface="Times New Roman" panose="02020603050405020304" pitchFamily="18" charset="0"/>
              </a:rPr>
              <a:t>muzică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digitală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jocuri</a:t>
            </a:r>
            <a:r>
              <a:rPr lang="en-US" dirty="0">
                <a:latin typeface="Times New Roman" panose="02020603050405020304" pitchFamily="18" charset="0"/>
                <a:cs typeface="Times New Roman" panose="02020603050405020304" pitchFamily="18" charset="0"/>
              </a:rPr>
              <a:t> 3D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procesare</a:t>
            </a:r>
            <a:r>
              <a:rPr lang="en-US" dirty="0">
                <a:latin typeface="Times New Roman" panose="02020603050405020304" pitchFamily="18" charset="0"/>
                <a:cs typeface="Times New Roman" panose="02020603050405020304" pitchFamily="18" charset="0"/>
              </a:rPr>
              <a:t> DVD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format</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video </a:t>
            </a:r>
            <a:r>
              <a:rPr lang="en-US" dirty="0">
                <a:latin typeface="Times New Roman" panose="02020603050405020304" pitchFamily="18" charset="0"/>
                <a:cs typeface="Times New Roman" panose="02020603050405020304" pitchFamily="18" charset="0"/>
              </a:rPr>
              <a:t>MPEG4. </a:t>
            </a:r>
          </a:p>
        </p:txBody>
      </p:sp>
    </p:spTree>
    <p:extLst>
      <p:ext uri="{BB962C8B-B14F-4D97-AF65-F5344CB8AC3E}">
        <p14:creationId xmlns:p14="http://schemas.microsoft.com/office/powerpoint/2010/main" val="758933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759390" cy="369332"/>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Coprocesoare</a:t>
            </a:r>
            <a:r>
              <a:rPr lang="en-US" dirty="0">
                <a:latin typeface="Times New Roman" pitchFamily="18" charset="0"/>
                <a:cs typeface="Times New Roman" pitchFamily="18" charset="0"/>
              </a:rPr>
              <a:t> </a:t>
            </a:r>
          </a:p>
        </p:txBody>
      </p:sp>
      <p:sp>
        <p:nvSpPr>
          <p:cNvPr id="5" name="Прямоугольник 4"/>
          <p:cNvSpPr/>
          <p:nvPr/>
        </p:nvSpPr>
        <p:spPr>
          <a:xfrm>
            <a:off x="0" y="369332"/>
            <a:ext cx="3044982" cy="369332"/>
          </a:xfrm>
          <a:prstGeom prst="rect">
            <a:avLst/>
          </a:prstGeom>
        </p:spPr>
        <p:txBody>
          <a:bodyPr wrap="square">
            <a:spAutoFit/>
          </a:bodyPr>
          <a:lstStyle/>
          <a:p>
            <a:r>
              <a:rPr lang="en-US" b="1" i="1" dirty="0" err="1">
                <a:solidFill>
                  <a:srgbClr val="000000"/>
                </a:solidFill>
                <a:latin typeface="Times New Roman" pitchFamily="18" charset="0"/>
                <a:cs typeface="Times New Roman" pitchFamily="18" charset="0"/>
              </a:rPr>
              <a:t>Coprocesoare</a:t>
            </a:r>
            <a:r>
              <a:rPr lang="en-US" b="1" i="1" dirty="0">
                <a:solidFill>
                  <a:srgbClr val="000000"/>
                </a:solidFill>
                <a:latin typeface="Times New Roman" pitchFamily="18" charset="0"/>
                <a:cs typeface="Times New Roman" pitchFamily="18" charset="0"/>
              </a:rPr>
              <a:t> </a:t>
            </a:r>
            <a:r>
              <a:rPr lang="en-US" b="1" i="1" dirty="0" err="1">
                <a:solidFill>
                  <a:srgbClr val="000000"/>
                </a:solidFill>
                <a:latin typeface="Times New Roman" pitchFamily="18" charset="0"/>
                <a:cs typeface="Times New Roman" pitchFamily="18" charset="0"/>
              </a:rPr>
              <a:t>matematice</a:t>
            </a:r>
            <a:r>
              <a:rPr lang="en-US" dirty="0">
                <a:latin typeface="Times New Roman" pitchFamily="18" charset="0"/>
                <a:cs typeface="Times New Roman" pitchFamily="18" charset="0"/>
              </a:rPr>
              <a:t> </a:t>
            </a:r>
          </a:p>
        </p:txBody>
      </p:sp>
      <p:sp>
        <p:nvSpPr>
          <p:cNvPr id="6" name="Прямоугольник 5"/>
          <p:cNvSpPr/>
          <p:nvPr/>
        </p:nvSpPr>
        <p:spPr>
          <a:xfrm>
            <a:off x="-1" y="784830"/>
            <a:ext cx="12192001" cy="5632311"/>
          </a:xfrm>
          <a:prstGeom prst="rect">
            <a:avLst/>
          </a:prstGeom>
        </p:spPr>
        <p:txBody>
          <a:bodyPr wrap="square">
            <a:spAutoFit/>
          </a:bodyPr>
          <a:lstStyle/>
          <a:p>
            <a:r>
              <a:rPr lang="en-US" dirty="0" err="1" smtClean="0">
                <a:solidFill>
                  <a:srgbClr val="000000"/>
                </a:solidFill>
                <a:latin typeface="Times New Roman" panose="02020603050405020304" pitchFamily="18" charset="0"/>
                <a:cs typeface="Times New Roman" panose="02020603050405020304" pitchFamily="18" charset="0"/>
              </a:rPr>
              <a:t>Î</a:t>
            </a:r>
            <a:r>
              <a:rPr lang="en-US" dirty="0" err="1">
                <a:latin typeface="Times New Roman" panose="02020603050405020304" pitchFamily="18" charset="0"/>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 general, un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unitate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procesare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asistă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CPU</a:t>
            </a:r>
            <a:r>
              <a:rPr lang="x-none"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calc</a:t>
            </a:r>
            <a:r>
              <a:rPr lang="en-US" dirty="0" err="1">
                <a:latin typeface="Times New Roman" panose="02020603050405020304" pitchFamily="18" charset="0"/>
                <a:cs typeface="Times New Roman" panose="02020603050405020304" pitchFamily="18" charset="0"/>
              </a:rPr>
              <a:t>ulul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diferitelor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tipuri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operaţii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exemplu</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realiza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calcule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matematice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particular </a:t>
            </a:r>
            <a:r>
              <a:rPr lang="en-US" b="1" dirty="0" err="1">
                <a:latin typeface="Times New Roman" panose="02020603050405020304" pitchFamily="18" charset="0"/>
                <a:cs typeface="Times New Roman" panose="02020603050405020304" pitchFamily="18" charset="0"/>
              </a:rPr>
              <a:t>operaţii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virgulă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mobilă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Coprocesoarele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numesc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coprocesoare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numerice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virgulă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mobilă</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Istoria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microprocesoarelor</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familia</a:t>
            </a:r>
            <a:r>
              <a:rPr lang="en-US" dirty="0">
                <a:latin typeface="Times New Roman" panose="02020603050405020304" pitchFamily="18" charset="0"/>
                <a:cs typeface="Times New Roman" panose="02020603050405020304" pitchFamily="18" charset="0"/>
              </a:rPr>
              <a:t> x86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strâns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legată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coprocesoarelor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denumit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multe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simplu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virgulă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mobilă</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NPX (Numerical Processor </a:t>
            </a:r>
            <a:r>
              <a:rPr lang="en-US" i="1" dirty="0" err="1">
                <a:latin typeface="Times New Roman" panose="02020603050405020304" pitchFamily="18" charset="0"/>
                <a:cs typeface="Times New Roman" panose="02020603050405020304" pitchFamily="18" charset="0"/>
              </a:rPr>
              <a:t>eXtension</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această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denumire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din </a:t>
            </a:r>
            <a:r>
              <a:rPr lang="en-US" dirty="0" err="1">
                <a:latin typeface="Times New Roman" panose="02020603050405020304" pitchFamily="18" charset="0"/>
                <a:cs typeface="Times New Roman" panose="02020603050405020304" pitchFamily="18" charset="0"/>
              </a:rPr>
              <a:t>urmă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fiind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acceptată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a:t>
            </a:r>
            <a:r>
              <a:rPr lang="en-US" dirty="0" err="1">
                <a:latin typeface="Times New Roman" panose="02020603050405020304" pitchFamily="18" charset="0"/>
                <a:cs typeface="Times New Roman" panose="02020603050405020304" pitchFamily="18" charset="0"/>
              </a:rPr>
              <a:t>referată</a:t>
            </a:r>
            <a:r>
              <a:rPr lang="en-US" dirty="0">
                <a:latin typeface="Times New Roman" panose="02020603050405020304" pitchFamily="18" charset="0"/>
                <a:cs typeface="Times New Roman" panose="02020603050405020304" pitchFamily="18" charset="0"/>
              </a:rPr>
              <a:t>) de firma Intel. </a:t>
            </a:r>
            <a:r>
              <a:rPr lang="en-US" dirty="0" err="1">
                <a:latin typeface="Times New Roman" panose="02020603050405020304" pitchFamily="18" charset="0"/>
                <a:cs typeface="Times New Roman" panose="02020603050405020304" pitchFamily="18" charset="0"/>
              </a:rPr>
              <a:t>Acesta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un </a:t>
            </a:r>
            <a:r>
              <a:rPr lang="en-US" dirty="0" err="1" smtClean="0">
                <a:latin typeface="Times New Roman" panose="02020603050405020304" pitchFamily="18" charset="0"/>
                <a:cs typeface="Times New Roman" panose="02020603050405020304" pitchFamily="18" charset="0"/>
              </a:rPr>
              <a:t>cip</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special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efectua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operaţii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virgulă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mobilă</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calcula</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funcţii</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matematice</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trigonometrice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logaritmice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ş.a.m.d</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primit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codul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x87 (</a:t>
            </a:r>
            <a:r>
              <a:rPr lang="en-US" dirty="0">
                <a:latin typeface="Times New Roman" panose="02020603050405020304" pitchFamily="18" charset="0"/>
                <a:cs typeface="Times New Roman" panose="02020603050405020304" pitchFamily="18" charset="0"/>
              </a:rPr>
              <a:t>8087). De </a:t>
            </a:r>
            <a:r>
              <a:rPr lang="en-US" dirty="0" err="1">
                <a:latin typeface="Times New Roman" panose="02020603050405020304" pitchFamily="18" charset="0"/>
                <a:cs typeface="Times New Roman" panose="02020603050405020304" pitchFamily="18" charset="0"/>
              </a:rPr>
              <a:t>remarcat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faptul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benficia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avantajele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unui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trebuie</a:t>
            </a:r>
            <a:r>
              <a:rPr lang="en-US" dirty="0">
                <a:latin typeface="Times New Roman" panose="02020603050405020304" pitchFamily="18" charset="0"/>
                <a:cs typeface="Times New Roman" panose="02020603050405020304" pitchFamily="18" charset="0"/>
              </a:rPr>
              <a:t> ca </a:t>
            </a:r>
            <a:r>
              <a:rPr lang="en-US" dirty="0" err="1">
                <a:latin typeface="Times New Roman" panose="02020603050405020304" pitchFamily="18" charset="0"/>
                <a:cs typeface="Times New Roman" panose="02020603050405020304" pitchFamily="18" charset="0"/>
              </a:rPr>
              <a:t>programul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respectiv</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conţină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ale </a:t>
            </a:r>
            <a:r>
              <a:rPr lang="en-US" dirty="0" err="1" smtClean="0">
                <a:latin typeface="Times New Roman" panose="02020603050405020304" pitchFamily="18" charset="0"/>
                <a:cs typeface="Times New Roman" panose="02020603050405020304" pitchFamily="18" charset="0"/>
              </a:rPr>
              <a:t>copr</a:t>
            </a:r>
            <a:r>
              <a:rPr lang="x-none" dirty="0" smtClean="0">
                <a:latin typeface="Times New Roman" panose="02020603050405020304" pitchFamily="18" charset="0"/>
                <a:cs typeface="Times New Roman" panose="02020603050405020304" pitchFamily="18" charset="0"/>
              </a:rPr>
              <a:t>o</a:t>
            </a:r>
            <a:r>
              <a:rPr lang="en-US" dirty="0" err="1">
                <a:latin typeface="Times New Roman" panose="02020603050405020304" pitchFamily="18" charset="0"/>
                <a:cs typeface="Times New Roman" panose="02020603050405020304" pitchFamily="18" charset="0"/>
              </a:rPr>
              <a:t>cesorului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a:t>
            </a:r>
            <a:r>
              <a:rPr lang="en-US" dirty="0">
                <a:latin typeface="Times New Roman" panose="02020603050405020304" pitchFamily="18" charset="0"/>
                <a:cs typeface="Times New Roman" panose="02020603050405020304" pitchFamily="18" charset="0"/>
              </a:rPr>
              <a:t> nu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niciodată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utilizat</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Arhitecturile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iniţiale</a:t>
            </a:r>
            <a:r>
              <a:rPr lang="en-US" dirty="0">
                <a:latin typeface="Times New Roman" panose="02020603050405020304" pitchFamily="18" charset="0"/>
                <a:cs typeface="Times New Roman" panose="02020603050405020304" pitchFamily="18" charset="0"/>
              </a:rPr>
              <a:t> ale </a:t>
            </a:r>
            <a:r>
              <a:rPr lang="en-US" dirty="0" err="1">
                <a:latin typeface="Times New Roman" panose="02020603050405020304" pitchFamily="18" charset="0"/>
                <a:cs typeface="Times New Roman" panose="02020603050405020304" pitchFamily="18" charset="0"/>
              </a:rPr>
              <a:t>primelor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calculatoare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personale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aveau</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soclu</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liber </a:t>
            </a:r>
            <a:r>
              <a:rPr lang="en-US" dirty="0" err="1">
                <a:latin typeface="Times New Roman" panose="02020603050405020304" pitchFamily="18" charset="0"/>
                <a:cs typeface="Times New Roman" panose="02020603050405020304" pitchFamily="18" charset="0"/>
              </a:rPr>
              <a:t>unde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putea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monta</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sistemului</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Fiecărui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această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familie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asociat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a:t>
            </a:r>
            <a:r>
              <a:rPr lang="en-US" dirty="0">
                <a:latin typeface="Times New Roman" panose="02020603050405020304" pitchFamily="18" charset="0"/>
                <a:cs typeface="Times New Roman" panose="02020603050405020304" pitchFamily="18" charset="0"/>
              </a:rPr>
              <a:t>n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îmbunătăţi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performanţele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calcul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Pentru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microprocesoarele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8086, 80286 80386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80486SX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folosite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coprocesoarele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8087, 80287 80387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respectiv</a:t>
            </a:r>
            <a:r>
              <a:rPr lang="en-US" dirty="0">
                <a:latin typeface="Times New Roman" panose="02020603050405020304" pitchFamily="18" charset="0"/>
                <a:cs typeface="Times New Roman" panose="02020603050405020304" pitchFamily="18" charset="0"/>
              </a:rPr>
              <a:t>, 80487. </a:t>
            </a:r>
            <a:r>
              <a:rPr lang="en-US" dirty="0" err="1">
                <a:latin typeface="Times New Roman" panose="02020603050405020304" pitchFamily="18" charset="0"/>
                <a:cs typeface="Times New Roman" panose="02020603050405020304" pitchFamily="18" charset="0"/>
              </a:rPr>
              <a:t>Începând</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microprocesorul</a:t>
            </a: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486, </a:t>
            </a:r>
            <a:r>
              <a:rPr lang="en-US" b="1" dirty="0" err="1">
                <a:latin typeface="Times New Roman" panose="02020603050405020304" pitchFamily="18" charset="0"/>
                <a:cs typeface="Times New Roman" panose="02020603050405020304" pitchFamily="18" charset="0"/>
              </a:rPr>
              <a:t>mai</a:t>
            </a:r>
            <a:r>
              <a:rPr lang="en-US" b="1" dirty="0">
                <a:latin typeface="Times New Roman" panose="02020603050405020304" pitchFamily="18" charset="0"/>
                <a:cs typeface="Times New Roman" panose="02020603050405020304" pitchFamily="18" charset="0"/>
              </a:rPr>
              <a:t> precis </a:t>
            </a:r>
            <a:r>
              <a:rPr lang="en-US" b="1" dirty="0" err="1">
                <a:latin typeface="Times New Roman" panose="02020603050405020304" pitchFamily="18" charset="0"/>
                <a:cs typeface="Times New Roman" panose="02020603050405020304" pitchFamily="18" charset="0"/>
              </a:rPr>
              <a:t>versiunea</a:t>
            </a:r>
            <a:r>
              <a:rPr lang="en-US" b="1" dirty="0">
                <a:latin typeface="Times New Roman" panose="02020603050405020304" pitchFamily="18" charset="0"/>
                <a:cs typeface="Times New Roman" panose="02020603050405020304" pitchFamily="18" charset="0"/>
              </a:rPr>
              <a:t> 486DX</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coprocesor</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matematic</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încorporat</a:t>
            </a:r>
            <a:r>
              <a:rPr lang="en-US" dirty="0">
                <a:latin typeface="Times New Roman" panose="02020603050405020304" pitchFamily="18" charset="0"/>
                <a:cs typeface="Times New Roman" panose="02020603050405020304" pitchFamily="18" charset="0"/>
              </a:rPr>
              <a:t> direct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cipul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Dar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explicăm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detaliat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rolul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îmbunătăţirea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performanţelor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sistemului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calcul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esenţă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procesorul</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principal </a:t>
            </a:r>
            <a:r>
              <a:rPr lang="en-US" dirty="0">
                <a:latin typeface="Times New Roman" panose="02020603050405020304" pitchFamily="18" charset="0"/>
                <a:cs typeface="Times New Roman" panose="02020603050405020304" pitchFamily="18" charset="0"/>
              </a:rPr>
              <a:t>din </a:t>
            </a:r>
            <a:r>
              <a:rPr lang="en-US" b="1" dirty="0" err="1">
                <a:latin typeface="Times New Roman" panose="02020603050405020304" pitchFamily="18" charset="0"/>
                <a:cs typeface="Times New Roman" panose="02020603050405020304" pitchFamily="18" charset="0"/>
              </a:rPr>
              <a:t>familia</a:t>
            </a:r>
            <a:r>
              <a:rPr lang="en-US" b="1" dirty="0">
                <a:latin typeface="Times New Roman" panose="02020603050405020304" pitchFamily="18" charset="0"/>
                <a:cs typeface="Times New Roman" panose="02020603050405020304" pitchFamily="18" charset="0"/>
              </a:rPr>
              <a:t> x86</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lucrează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doar</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cu </a:t>
            </a:r>
            <a:r>
              <a:rPr lang="en-US" b="1" dirty="0" err="1">
                <a:latin typeface="Times New Roman" panose="02020603050405020304" pitchFamily="18" charset="0"/>
                <a:cs typeface="Times New Roman" panose="02020603050405020304" pitchFamily="18" charset="0"/>
              </a:rPr>
              <a:t>numere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întregi</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semn</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se </a:t>
            </a:r>
            <a:r>
              <a:rPr lang="en-US" dirty="0" err="1">
                <a:latin typeface="Times New Roman" panose="02020603050405020304" pitchFamily="18" charset="0"/>
                <a:cs typeface="Times New Roman" panose="02020603050405020304" pitchFamily="18" charset="0"/>
              </a:rPr>
              <a:t>executa</a:t>
            </a:r>
            <a:r>
              <a:rPr lang="en-US" dirty="0">
                <a:latin typeface="Times New Roman" panose="02020603050405020304" pitchFamily="18" charset="0"/>
                <a:cs typeface="Times New Roman" panose="02020603050405020304" pitchFamily="18" charset="0"/>
              </a:rPr>
              <a:t> rapid </a:t>
            </a:r>
            <a:r>
              <a:rPr lang="en-US" dirty="0" err="1">
                <a:latin typeface="Times New Roman" panose="02020603050405020304" pitchFamily="18" charset="0"/>
                <a:cs typeface="Times New Roman" panose="02020603050405020304" pitchFamily="18" charset="0"/>
              </a:rPr>
              <a:t>operaţii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exemplu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trebuie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folosească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numere</a:t>
            </a:r>
            <a:r>
              <a:rPr lang="en-US" dirty="0">
                <a:latin typeface="Times New Roman" panose="02020603050405020304" pitchFamily="18" charset="0"/>
                <a:cs typeface="Times New Roman" panose="02020603050405020304" pitchFamily="18" charset="0"/>
              </a:rPr>
              <a:t> cu un alt format </a:t>
            </a:r>
            <a:r>
              <a:rPr lang="en-US" dirty="0" err="1">
                <a:latin typeface="Times New Roman" panose="02020603050405020304" pitchFamily="18" charset="0"/>
                <a:cs typeface="Times New Roman" panose="02020603050405020304" pitchFamily="18" charset="0"/>
              </a:rPr>
              <a:t>decât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întreg</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 </a:t>
            </a:r>
            <a:r>
              <a:rPr lang="en-US" dirty="0" err="1">
                <a:latin typeface="Times New Roman" panose="02020603050405020304" pitchFamily="18" charset="0"/>
                <a:cs typeface="Times New Roman" panose="02020603050405020304" pitchFamily="18" charset="0"/>
              </a:rPr>
              <a:t>toate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software </a:t>
            </a:r>
            <a:r>
              <a:rPr lang="en-US" dirty="0" err="1">
                <a:latin typeface="Times New Roman" panose="02020603050405020304" pitchFamily="18" charset="0"/>
                <a:cs typeface="Times New Roman" panose="02020603050405020304" pitchFamily="18" charset="0"/>
              </a:rPr>
              <a:t>specializat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emulează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lucrul</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numere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alt</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format </a:t>
            </a:r>
            <a:r>
              <a:rPr lang="en-US" dirty="0" err="1">
                <a:latin typeface="Times New Roman" panose="02020603050405020304" pitchFamily="18" charset="0"/>
                <a:cs typeface="Times New Roman" panose="02020603050405020304" pitchFamily="18" charset="0"/>
              </a:rPr>
              <a:t>decât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întreg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această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soluţie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lentă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consumă</a:t>
            </a:r>
            <a:r>
              <a:rPr lang="en-US" dirty="0">
                <a:latin typeface="Times New Roman" panose="02020603050405020304" pitchFamily="18" charset="0"/>
                <a:cs typeface="Times New Roman" panose="02020603050405020304" pitchFamily="18" charset="0"/>
              </a:rPr>
              <a:t> o mare </a:t>
            </a:r>
            <a:r>
              <a:rPr lang="en-US" dirty="0" smtClean="0">
                <a:latin typeface="Times New Roman" panose="02020603050405020304" pitchFamily="18" charset="0"/>
                <a:cs typeface="Times New Roman" panose="02020603050405020304" pitchFamily="18" charset="0"/>
              </a:rPr>
              <a:t>parte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din </a:t>
            </a:r>
            <a:r>
              <a:rPr lang="en-US" dirty="0" err="1">
                <a:latin typeface="Times New Roman" panose="02020603050405020304" pitchFamily="18" charset="0"/>
                <a:cs typeface="Times New Roman" panose="02020603050405020304" pitchFamily="18" charset="0"/>
              </a:rPr>
              <a:t>puterea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necesitatea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folosirii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coprocesorului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spori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viteza</a:t>
            </a:r>
            <a:r>
              <a:rPr lang="en-US" dirty="0">
                <a:latin typeface="Times New Roman" panose="02020603050405020304" pitchFamily="18" charset="0"/>
                <a:cs typeface="Times New Roman" panose="02020603050405020304" pitchFamily="18" charset="0"/>
              </a:rPr>
              <a:t> cu care se </a:t>
            </a:r>
            <a:r>
              <a:rPr lang="en-US" dirty="0" err="1">
                <a:latin typeface="Times New Roman" panose="02020603050405020304" pitchFamily="18" charset="0"/>
                <a:cs typeface="Times New Roman" panose="02020603050405020304" pitchFamily="18" charset="0"/>
              </a:rPr>
              <a:t>execută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aceste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calcule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cu </a:t>
            </a:r>
            <a:r>
              <a:rPr lang="en-US" dirty="0" err="1">
                <a:latin typeface="Times New Roman" panose="02020603050405020304" pitchFamily="18" charset="0"/>
                <a:cs typeface="Times New Roman" panose="02020603050405020304" pitchFamily="18" charset="0"/>
              </a:rPr>
              <a:t>numere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format </a:t>
            </a:r>
            <a:r>
              <a:rPr lang="en-US" dirty="0" err="1">
                <a:latin typeface="Times New Roman" panose="02020603050405020304" pitchFamily="18" charset="0"/>
                <a:cs typeface="Times New Roman" panose="02020603050405020304" pitchFamily="18" charset="0"/>
              </a:rPr>
              <a:t>diferit</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întreg</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88701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4801314"/>
          </a:xfrm>
          <a:prstGeom prst="rect">
            <a:avLst/>
          </a:prstGeom>
        </p:spPr>
        <p:txBody>
          <a:bodyPr wrap="square">
            <a:spAutoFit/>
          </a:bodyPr>
          <a:lstStyle/>
          <a:p>
            <a:r>
              <a:rPr lang="en-US" dirty="0" err="1" smtClean="0">
                <a:solidFill>
                  <a:srgbClr val="000000"/>
                </a:solidFill>
                <a:latin typeface="Times New Roman" panose="02020603050405020304" pitchFamily="18" charset="0"/>
                <a:cs typeface="Times New Roman" panose="02020603050405020304" pitchFamily="18" charset="0"/>
              </a:rPr>
              <a:t>Designer</a:t>
            </a:r>
            <a:r>
              <a:rPr lang="en-US" dirty="0" err="1">
                <a:latin typeface="Times New Roman" panose="02020603050405020304" pitchFamily="18" charset="0"/>
                <a:cs typeface="Times New Roman" panose="02020603050405020304" pitchFamily="18" charset="0"/>
              </a:rPr>
              <a:t>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procesoarelor</a:t>
            </a:r>
            <a:r>
              <a:rPr lang="en-US" dirty="0">
                <a:latin typeface="Times New Roman" panose="02020603050405020304" pitchFamily="18" charset="0"/>
                <a:cs typeface="Times New Roman" panose="02020603050405020304" pitchFamily="18" charset="0"/>
              </a:rPr>
              <a:t> x86 au </a:t>
            </a:r>
            <a:r>
              <a:rPr lang="en-US" dirty="0" err="1">
                <a:latin typeface="Times New Roman" panose="02020603050405020304" pitchFamily="18" charset="0"/>
                <a:cs typeface="Times New Roman" panose="02020603050405020304" pitchFamily="18" charset="0"/>
              </a:rPr>
              <a:t>elaborat</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metodă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ataşare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coprocesorului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microprocesorul</a:t>
            </a:r>
            <a:r>
              <a:rPr lang="en-US" dirty="0">
                <a:latin typeface="Times New Roman" panose="02020603050405020304" pitchFamily="18" charset="0"/>
                <a:cs typeface="Times New Roman" panose="02020603050405020304" pitchFamily="18" charset="0"/>
              </a:rPr>
              <a:t> principal, </a:t>
            </a:r>
            <a:r>
              <a:rPr lang="en-US" dirty="0" err="1">
                <a:latin typeface="Times New Roman" panose="02020603050405020304" pitchFamily="18" charset="0"/>
                <a:cs typeface="Times New Roman" panose="02020603050405020304" pitchFamily="18" charset="0"/>
              </a:rPr>
              <a:t>printr</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interfaţă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nivel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înalt</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generalizare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admite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tipurile</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coprocesoare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special </a:t>
            </a:r>
            <a:r>
              <a:rPr lang="en-US" dirty="0" err="1" smtClean="0">
                <a:latin typeface="Times New Roman" panose="02020603050405020304" pitchFamily="18" charset="0"/>
                <a:cs typeface="Times New Roman" panose="02020603050405020304" pitchFamily="18" charset="0"/>
              </a:rPr>
              <a:t>pentru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a:t>
            </a:r>
            <a:r>
              <a:rPr lang="en-US" dirty="0">
                <a:latin typeface="Times New Roman" panose="02020603050405020304" pitchFamily="18" charset="0"/>
                <a:cs typeface="Times New Roman" panose="02020603050405020304" pitchFamily="18" charset="0"/>
              </a:rPr>
              <a:t> NPE x87.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introduse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coprocesoarele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capabile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efectueze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operaţiile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numerice</a:t>
            </a: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de 20-100 de </a:t>
            </a:r>
            <a:r>
              <a:rPr lang="en-US" b="1" dirty="0" err="1">
                <a:latin typeface="Times New Roman" panose="02020603050405020304" pitchFamily="18" charset="0"/>
                <a:cs typeface="Times New Roman" panose="02020603050405020304" pitchFamily="18" charset="0"/>
              </a:rPr>
              <a:t>ori</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mai</a:t>
            </a:r>
            <a:r>
              <a:rPr lang="en-US" b="1" dirty="0" smtClean="0">
                <a:latin typeface="Times New Roman" panose="02020603050405020304" pitchFamily="18" charset="0"/>
                <a:cs typeface="Times New Roman" panose="02020603050405020304" pitchFamily="18" charset="0"/>
              </a:rPr>
              <a:t> rapid </a:t>
            </a:r>
            <a:r>
              <a:rPr lang="en-US" b="1" dirty="0" err="1">
                <a:latin typeface="Times New Roman" panose="02020603050405020304" pitchFamily="18" charset="0"/>
                <a:cs typeface="Times New Roman" panose="02020603050405020304" pitchFamily="18" charset="0"/>
              </a:rPr>
              <a:t>decât</a:t>
            </a:r>
            <a:r>
              <a:rPr lang="en-US" b="1" dirty="0">
                <a:latin typeface="Times New Roman" panose="02020603050405020304" pitchFamily="18" charset="0"/>
                <a:cs typeface="Times New Roman" panose="02020603050405020304" pitchFamily="18" charset="0"/>
              </a:rPr>
              <a:t> software-</a:t>
            </a:r>
            <a:r>
              <a:rPr lang="en-US" b="1" dirty="0" err="1">
                <a:latin typeface="Times New Roman" panose="02020603050405020304" pitchFamily="18" charset="0"/>
                <a:cs typeface="Times New Roman" panose="02020603050405020304" pitchFamily="18" charset="0"/>
              </a:rPr>
              <a:t>ul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specializat</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în</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emularea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acestor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operaţii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Aplicaţiile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t>
            </a:r>
            <a:r>
              <a:rPr lang="x-none" dirty="0" smtClean="0">
                <a:latin typeface="Times New Roman" panose="02020603050405020304" pitchFamily="18" charset="0"/>
                <a:cs typeface="Times New Roman" panose="02020603050405020304" pitchFamily="18" charset="0"/>
              </a:rPr>
              <a:t>e </a:t>
            </a:r>
            <a:r>
              <a:rPr lang="en-US" dirty="0" err="1">
                <a:latin typeface="Times New Roman" panose="02020603050405020304" pitchFamily="18" charset="0"/>
                <a:cs typeface="Times New Roman" panose="02020603050405020304" pitchFamily="18" charset="0"/>
              </a:rPr>
              <a:t>includ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tabelar</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aplicaţiile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ştiinţi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tehnice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aplicaţiile</a:t>
            </a:r>
            <a:r>
              <a:rPr lang="en-US" dirty="0">
                <a:latin typeface="Times New Roman" panose="02020603050405020304" pitchFamily="18" charset="0"/>
                <a:cs typeface="Times New Roman" panose="02020603050405020304" pitchFamily="18" charset="0"/>
              </a:rPr>
              <a:t> multimedia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proiectare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asistată</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cal</a:t>
            </a:r>
            <a:r>
              <a:rPr lang="x-none" dirty="0" smtClean="0">
                <a:latin typeface="Times New Roman" panose="02020603050405020304" pitchFamily="18" charset="0"/>
                <a:cs typeface="Times New Roman" panose="02020603050405020304" pitchFamily="18" charset="0"/>
              </a:rPr>
              <a:t>c</a:t>
            </a:r>
            <a:r>
              <a:rPr lang="en-US" dirty="0" err="1">
                <a:latin typeface="Times New Roman" panose="02020603050405020304" pitchFamily="18" charset="0"/>
                <a:cs typeface="Times New Roman" panose="02020603050405020304" pitchFamily="18" charset="0"/>
              </a:rPr>
              <a:t>ulator</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(CAD - Computer Aided Design)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jocuri</a:t>
            </a:r>
            <a:r>
              <a:rPr lang="en-US" dirty="0">
                <a:latin typeface="Times New Roman" panose="02020603050405020304" pitchFamily="18" charset="0"/>
                <a:cs typeface="Times New Roman" panose="02020603050405020304" pitchFamily="18" charset="0"/>
              </a:rPr>
              <a:t> (Quake, </a:t>
            </a:r>
            <a:r>
              <a:rPr lang="en-US" dirty="0" err="1" smtClean="0">
                <a:latin typeface="Times New Roman" panose="02020603050405020304" pitchFamily="18" charset="0"/>
                <a:cs typeface="Times New Roman" panose="02020603050405020304" pitchFamily="18" charset="0"/>
              </a:rPr>
              <a:t>spre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exemplu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necesită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operaţii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numerice</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viteze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foarte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aceea</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beneficiază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din </a:t>
            </a:r>
            <a:r>
              <a:rPr lang="en-US" dirty="0" err="1">
                <a:latin typeface="Times New Roman" panose="02020603050405020304" pitchFamily="18" charset="0"/>
                <a:cs typeface="Times New Roman" panose="02020603050405020304" pitchFamily="18" charset="0"/>
              </a:rPr>
              <a:t>plin</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facilităţile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accelerare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funcţiilor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acordate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introducerea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coprocesoarelor</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matematice</a:t>
            </a:r>
            <a:r>
              <a:rPr lang="en-US" b="1" dirty="0" smtClean="0">
                <a:latin typeface="Times New Roman" panose="02020603050405020304" pitchFamily="18" charset="0"/>
                <a:cs typeface="Times New Roman" panose="02020603050405020304" pitchFamily="18" charset="0"/>
              </a:rPr>
              <a:t>. </a:t>
            </a:r>
            <a:r>
              <a:rPr lang="x-none" b="1" dirty="0" smtClean="0">
                <a:latin typeface="Times New Roman" panose="02020603050405020304" pitchFamily="18" charset="0"/>
                <a:cs typeface="Times New Roman" panose="02020603050405020304" pitchFamily="18" charset="0"/>
              </a:rPr>
              <a:t> </a:t>
            </a:r>
            <a:r>
              <a:rPr lang="de-DE" dirty="0" err="1" smtClean="0">
                <a:latin typeface="Times New Roman" panose="02020603050405020304" pitchFamily="18" charset="0"/>
                <a:cs typeface="Times New Roman" panose="02020603050405020304" pitchFamily="18" charset="0"/>
              </a:rPr>
              <a:t>După</a:t>
            </a:r>
            <a:r>
              <a:rPr lang="de-DE"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cum am </a:t>
            </a:r>
            <a:r>
              <a:rPr lang="de-DE" dirty="0" err="1">
                <a:latin typeface="Times New Roman" panose="02020603050405020304" pitchFamily="18" charset="0"/>
                <a:cs typeface="Times New Roman" panose="02020603050405020304" pitchFamily="18" charset="0"/>
              </a:rPr>
              <a:t>mai</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spus</a:t>
            </a:r>
            <a:r>
              <a:rPr lang="de-DE"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în</a:t>
            </a:r>
            <a:r>
              <a:rPr lang="en-US" dirty="0" err="1">
                <a:latin typeface="Times New Roman" panose="02020603050405020304" pitchFamily="18" charset="0"/>
                <a:cs typeface="Times New Roman" panose="02020603050405020304" pitchFamily="18" charset="0"/>
              </a:rPr>
              <a:t>cepând</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microprocesoarele</a:t>
            </a:r>
            <a:r>
              <a:rPr lang="en-US" dirty="0">
                <a:latin typeface="Times New Roman" panose="02020603050405020304" pitchFamily="18" charset="0"/>
                <a:cs typeface="Times New Roman" panose="02020603050405020304" pitchFamily="18" charset="0"/>
              </a:rPr>
              <a:t> 486DX, </a:t>
            </a:r>
            <a:r>
              <a:rPr lang="en-US" dirty="0" err="1" smtClean="0">
                <a:latin typeface="Times New Roman" panose="02020603050405020304" pitchFamily="18" charset="0"/>
                <a:cs typeface="Times New Roman" panose="02020603050405020304" pitchFamily="18" charset="0"/>
              </a:rPr>
              <a:t>coproc</a:t>
            </a:r>
            <a:r>
              <a:rPr lang="en-US" dirty="0" err="1">
                <a:latin typeface="Times New Roman" panose="02020603050405020304" pitchFamily="18" charset="0"/>
                <a:cs typeface="Times New Roman" panose="02020603050405020304" pitchFamily="18" charset="0"/>
              </a:rPr>
              <a:t>esorul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integrat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cip</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acesta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până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atunci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calculatoarele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personale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livrate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instalat</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existând</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posibilitatea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ataşării</a:t>
            </a:r>
            <a:r>
              <a:rPr lang="en-US" dirty="0">
                <a:latin typeface="Times New Roman" panose="02020603050405020304" pitchFamily="18" charset="0"/>
                <a:cs typeface="Times New Roman" panose="02020603050405020304" pitchFamily="18" charset="0"/>
              </a:rPr>
              <a:t> sale </a:t>
            </a:r>
            <a:r>
              <a:rPr lang="en-US" dirty="0" err="1">
                <a:latin typeface="Times New Roman" panose="02020603050405020304" pitchFamily="18" charset="0"/>
                <a:cs typeface="Times New Roman" panose="02020603050405020304" pitchFamily="18" charset="0"/>
              </a:rPr>
              <a:t>înr</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soclu</a:t>
            </a:r>
            <a:r>
              <a:rPr lang="en-US" dirty="0">
                <a:latin typeface="Times New Roman" panose="02020603050405020304" pitchFamily="18" charset="0"/>
                <a:cs typeface="Times New Roman" panose="02020603050405020304" pitchFamily="18" charset="0"/>
              </a:rPr>
              <a:t> liber de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placa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bază</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Trebuie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menţionat</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asemenea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performanţele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matematice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virgulă</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mobilă</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ale PC-</a:t>
            </a:r>
            <a:r>
              <a:rPr lang="en-US" dirty="0" err="1">
                <a:latin typeface="Times New Roman" panose="02020603050405020304" pitchFamily="18" charset="0"/>
                <a:cs typeface="Times New Roman" panose="02020603050405020304" pitchFamily="18" charset="0"/>
              </a:rPr>
              <a:t>urilor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microprocesoare</a:t>
            </a:r>
            <a:r>
              <a:rPr lang="en-US" dirty="0">
                <a:latin typeface="Times New Roman" panose="02020603050405020304" pitchFamily="18" charset="0"/>
                <a:cs typeface="Times New Roman" panose="02020603050405020304" pitchFamily="18" charset="0"/>
              </a:rPr>
              <a:t> Intel din </a:t>
            </a:r>
            <a:r>
              <a:rPr lang="en-US" dirty="0" err="1">
                <a:latin typeface="Times New Roman" panose="02020603050405020304" pitchFamily="18" charset="0"/>
                <a:cs typeface="Times New Roman" panose="02020603050405020304" pitchFamily="18" charset="0"/>
              </a:rPr>
              <a:t>familia</a:t>
            </a:r>
            <a:r>
              <a:rPr lang="en-US" dirty="0">
                <a:latin typeface="Times New Roman" panose="02020603050405020304" pitchFamily="18" charset="0"/>
                <a:cs typeface="Times New Roman" panose="02020603050405020304" pitchFamily="18" charset="0"/>
              </a:rPr>
              <a:t> x86 (</a:t>
            </a:r>
            <a:r>
              <a:rPr lang="en-US" dirty="0" err="1" smtClean="0">
                <a:latin typeface="Times New Roman" panose="02020603050405020304" pitchFamily="18" charset="0"/>
                <a:cs typeface="Times New Roman" panose="02020603050405020304" pitchFamily="18" charset="0"/>
              </a:rPr>
              <a:t>având</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ataşat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integrat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principal)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mult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inferioare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obţinute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calculatoarele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personale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procesoare</a:t>
            </a:r>
            <a:r>
              <a:rPr lang="x-none"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RISC</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aceea</a:t>
            </a:r>
            <a:r>
              <a:rPr lang="en-US" dirty="0">
                <a:latin typeface="Times New Roman" panose="02020603050405020304" pitchFamily="18" charset="0"/>
                <a:cs typeface="Times New Roman" panose="02020603050405020304" pitchFamily="18" charset="0"/>
              </a:rPr>
              <a:t>, firma Intel a </a:t>
            </a:r>
            <a:r>
              <a:rPr lang="en-US" dirty="0" err="1">
                <a:latin typeface="Times New Roman" panose="02020603050405020304" pitchFamily="18" charset="0"/>
                <a:cs typeface="Times New Roman" panose="02020603050405020304" pitchFamily="18" charset="0"/>
              </a:rPr>
              <a:t>căutat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le </a:t>
            </a:r>
            <a:r>
              <a:rPr lang="en-US" dirty="0" err="1">
                <a:latin typeface="Times New Roman" panose="02020603050405020304" pitchFamily="18" charset="0"/>
                <a:cs typeface="Times New Roman" panose="02020603050405020304" pitchFamily="18" charset="0"/>
              </a:rPr>
              <a:t>îmbunătăţească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reproiectat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întregime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coprocesorul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matematic</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 </a:t>
            </a:r>
            <a:r>
              <a:rPr lang="en-US" dirty="0" err="1" smtClean="0">
                <a:latin typeface="Times New Roman" panose="02020603050405020304" pitchFamily="18" charset="0"/>
                <a:cs typeface="Times New Roman" panose="02020603050405020304" pitchFamily="18" charset="0"/>
              </a:rPr>
              <a:t>microprocesorului</a:t>
            </a:r>
            <a:r>
              <a:rPr lang="x-none"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Pentium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obţinând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performanţe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calcul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virgulă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mobilă</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până</a:t>
            </a:r>
            <a:r>
              <a:rPr lang="en-US" b="1" dirty="0">
                <a:latin typeface="Times New Roman" panose="02020603050405020304" pitchFamily="18" charset="0"/>
                <a:cs typeface="Times New Roman" panose="02020603050405020304" pitchFamily="18" charset="0"/>
              </a:rPr>
              <a:t> la 10 </a:t>
            </a:r>
            <a:r>
              <a:rPr lang="en-US" b="1" dirty="0" err="1" smtClean="0">
                <a:latin typeface="Times New Roman" panose="02020603050405020304" pitchFamily="18" charset="0"/>
                <a:cs typeface="Times New Roman" panose="02020603050405020304" pitchFamily="18" charset="0"/>
              </a:rPr>
              <a:t>ori</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mai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a:t>
            </a:r>
            <a:r>
              <a:rPr lang="en-US" b="1" dirty="0" err="1">
                <a:latin typeface="Times New Roman" panose="02020603050405020304" pitchFamily="18" charset="0"/>
                <a:cs typeface="Times New Roman" panose="02020603050405020304" pitchFamily="18" charset="0"/>
              </a:rPr>
              <a:t>ari</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decât</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microprocesorul</a:t>
            </a:r>
            <a:r>
              <a:rPr lang="en-US" dirty="0">
                <a:latin typeface="Times New Roman" panose="02020603050405020304" pitchFamily="18" charset="0"/>
                <a:cs typeface="Times New Roman" panose="02020603050405020304" pitchFamily="18" charset="0"/>
              </a:rPr>
              <a:t> 486, </a:t>
            </a:r>
            <a:r>
              <a:rPr lang="en-US" dirty="0" err="1">
                <a:latin typeface="Times New Roman" panose="02020603050405020304" pitchFamily="18" charset="0"/>
                <a:cs typeface="Times New Roman" panose="02020603050405020304" pitchFamily="18" charset="0"/>
              </a:rPr>
              <a:t>apropiindu</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timp</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performanţele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coprocesoarelor</a:t>
            </a:r>
            <a:r>
              <a:rPr lang="en-US" b="1" dirty="0">
                <a:latin typeface="Times New Roman" panose="02020603050405020304" pitchFamily="18" charset="0"/>
                <a:cs typeface="Times New Roman" panose="02020603050405020304" pitchFamily="18" charset="0"/>
              </a:rPr>
              <a:t> RISC</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smtClean="0">
                <a:latin typeface="Times New Roman" panose="02020603050405020304" pitchFamily="18" charset="0"/>
                <a:cs typeface="Times New Roman" panose="02020603050405020304" pitchFamily="18" charset="0"/>
              </a:rPr>
              <a:t>Alături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coprocesoarele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matematice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asemenea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şi</a:t>
            </a:r>
            <a:r>
              <a:rPr lang="x-none"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coprocesoare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grafice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proiectate</a:t>
            </a:r>
            <a:r>
              <a:rPr lang="en-US" dirty="0">
                <a:latin typeface="Times New Roman" panose="02020603050405020304" pitchFamily="18" charset="0"/>
                <a:cs typeface="Times New Roman" panose="02020603050405020304" pitchFamily="18" charset="0"/>
              </a:rPr>
              <a:t> special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smtClean="0">
                <a:latin typeface="Times New Roman" panose="02020603050405020304" pitchFamily="18" charset="0"/>
                <a:cs typeface="Times New Roman" panose="02020603050405020304" pitchFamily="18" charset="0"/>
              </a:rPr>
              <a:t>realiza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calcule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grafice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manipularea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imaginilor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grafice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adesea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numite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acceleratoare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grafice</a:t>
            </a:r>
            <a:r>
              <a:rPr lang="en-US" dirty="0">
                <a:latin typeface="Times New Roman" panose="02020603050405020304" pitchFamily="18" charset="0"/>
                <a:cs typeface="Times New Roman" panose="02020603050405020304" pitchFamily="18" charset="0"/>
              </a:rPr>
              <a:t> (accelerator boards). </a:t>
            </a:r>
          </a:p>
        </p:txBody>
      </p:sp>
    </p:spTree>
    <p:extLst>
      <p:ext uri="{BB962C8B-B14F-4D97-AF65-F5344CB8AC3E}">
        <p14:creationId xmlns:p14="http://schemas.microsoft.com/office/powerpoint/2010/main" val="185380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1482" y="0"/>
            <a:ext cx="11977734" cy="3970318"/>
          </a:xfrm>
          <a:prstGeom prst="rect">
            <a:avLst/>
          </a:prstGeom>
        </p:spPr>
        <p:txBody>
          <a:bodyPr wrap="square">
            <a:spAutoFit/>
          </a:bodyPr>
          <a:lstStyle/>
          <a:p>
            <a:r>
              <a:rPr lang="en-US" dirty="0" err="1">
                <a:solidFill>
                  <a:srgbClr val="000000"/>
                </a:solidFill>
                <a:latin typeface="Times New Roman" pitchFamily="18" charset="0"/>
                <a:cs typeface="Times New Roman" pitchFamily="18" charset="0"/>
              </a:rPr>
              <a:t>Registrele</a:t>
            </a:r>
            <a:r>
              <a:rPr lang="en-US" dirty="0">
                <a:solidFill>
                  <a:srgbClr val="000000"/>
                </a:solidFill>
                <a:latin typeface="Times New Roman" pitchFamily="18" charset="0"/>
                <a:cs typeface="Times New Roman" pitchFamily="18" charset="0"/>
              </a:rPr>
              <a:t> de segment </a:t>
            </a:r>
            <a:r>
              <a:rPr lang="en-US" dirty="0" err="1">
                <a:solidFill>
                  <a:srgbClr val="000000"/>
                </a:solidFill>
                <a:latin typeface="Times New Roman" pitchFamily="18" charset="0"/>
                <a:cs typeface="Times New Roman" pitchFamily="18" charset="0"/>
              </a:rPr>
              <a:t>permiteau</a:t>
            </a:r>
            <a:r>
              <a:rPr lang="en-US" dirty="0">
                <a:solidFill>
                  <a:srgbClr val="000000"/>
                </a:solidFill>
                <a:latin typeface="Times New Roman" pitchFamily="18" charset="0"/>
                <a:cs typeface="Times New Roman" pitchFamily="18" charset="0"/>
              </a:rPr>
              <a:t> UCP </a:t>
            </a:r>
            <a:r>
              <a:rPr lang="en-US" dirty="0" err="1">
                <a:solidFill>
                  <a:srgbClr val="000000"/>
                </a:solidFill>
                <a:latin typeface="Times New Roman" pitchFamily="18" charset="0"/>
                <a:cs typeface="Times New Roman" pitchFamily="18" charset="0"/>
              </a:rPr>
              <a:t>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acceseze</a:t>
            </a:r>
            <a:r>
              <a:rPr lang="en-US" dirty="0">
                <a:solidFill>
                  <a:srgbClr val="000000"/>
                </a:solidFill>
                <a:latin typeface="Times New Roman" pitchFamily="18" charset="0"/>
                <a:cs typeface="Times New Roman" pitchFamily="18" charset="0"/>
              </a:rPr>
              <a:t> 1 </a:t>
            </a:r>
            <a:r>
              <a:rPr lang="en-US" dirty="0" err="1">
                <a:solidFill>
                  <a:srgbClr val="000000"/>
                </a:solidFill>
                <a:latin typeface="Times New Roman" pitchFamily="18" charset="0"/>
                <a:cs typeface="Times New Roman" pitchFamily="18" charset="0"/>
              </a:rPr>
              <a:t>megaoctet</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memor</a:t>
            </a:r>
            <a:r>
              <a:rPr lang="x-none" dirty="0" smtClean="0">
                <a:solidFill>
                  <a:srgbClr val="000000"/>
                </a:solidFill>
                <a:latin typeface="Times New Roman" pitchFamily="18" charset="0"/>
                <a:cs typeface="Times New Roman" pitchFamily="18" charset="0"/>
              </a:rPr>
              <a:t>ie </a:t>
            </a:r>
            <a:r>
              <a:rPr lang="en-US" dirty="0" err="1" smtClean="0">
                <a:solidFill>
                  <a:srgbClr val="000000"/>
                </a:solidFill>
                <a:latin typeface="Times New Roman" pitchFamily="18" charset="0"/>
                <a:cs typeface="Times New Roman" pitchFamily="18" charset="0"/>
              </a:rPr>
              <a:t>folosind</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tehnica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numită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segmentare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Instrucţiunile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programului</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nu</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puteau</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adresa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mod direct </a:t>
            </a:r>
            <a:r>
              <a:rPr lang="en-US" dirty="0" err="1">
                <a:solidFill>
                  <a:srgbClr val="000000"/>
                </a:solidFill>
                <a:latin typeface="Times New Roman" pitchFamily="18" charset="0"/>
                <a:cs typeface="Times New Roman" pitchFamily="18" charset="0"/>
              </a:rPr>
              <a:t>locaţiile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memorie</a:t>
            </a:r>
            <a:r>
              <a:rPr lang="en-US" dirty="0">
                <a:solidFill>
                  <a:srgbClr val="000000"/>
                </a:solidFill>
                <a:latin typeface="Times New Roman" pitchFamily="18" charset="0"/>
                <a:cs typeface="Times New Roman" pitchFamily="18" charset="0"/>
              </a:rPr>
              <a:t> din </a:t>
            </a:r>
            <a:r>
              <a:rPr lang="en-US" dirty="0" err="1">
                <a:solidFill>
                  <a:srgbClr val="000000"/>
                </a:solidFill>
                <a:latin typeface="Times New Roman" pitchFamily="18" charset="0"/>
                <a:cs typeface="Times New Roman" pitchFamily="18" charset="0"/>
              </a:rPr>
              <a:t>spaţiul</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adresare</a:t>
            </a:r>
            <a:r>
              <a:rPr lang="en-US" dirty="0">
                <a:solidFill>
                  <a:srgbClr val="000000"/>
                </a:solidFill>
                <a:latin typeface="Times New Roman" pitchFamily="18" charset="0"/>
                <a:cs typeface="Times New Roman" pitchFamily="18" charset="0"/>
              </a:rPr>
              <a:t>, ci</a:t>
            </a:r>
            <a:br>
              <a:rPr lang="en-US" dirty="0">
                <a:solidFill>
                  <a:srgbClr val="000000"/>
                </a:solidFill>
                <a:latin typeface="Times New Roman" pitchFamily="18" charset="0"/>
                <a:cs typeface="Times New Roman" pitchFamily="18" charset="0"/>
              </a:rPr>
            </a:br>
            <a:r>
              <a:rPr lang="en-US" dirty="0">
                <a:solidFill>
                  <a:srgbClr val="000000"/>
                </a:solidFill>
                <a:latin typeface="Times New Roman" pitchFamily="18" charset="0"/>
                <a:cs typeface="Times New Roman" pitchFamily="18" charset="0"/>
              </a:rPr>
              <a:t>se </a:t>
            </a:r>
            <a:r>
              <a:rPr lang="en-US" dirty="0" err="1">
                <a:solidFill>
                  <a:srgbClr val="000000"/>
                </a:solidFill>
                <a:latin typeface="Times New Roman" pitchFamily="18" charset="0"/>
                <a:cs typeface="Times New Roman" pitchFamily="18" charset="0"/>
              </a:rPr>
              <a:t>folosea</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proces</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împărţit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două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etape</a:t>
            </a:r>
            <a:r>
              <a:rPr lang="en-US" dirty="0">
                <a:solidFill>
                  <a:srgbClr val="000000"/>
                </a:solidFill>
                <a:latin typeface="Times New Roman" pitchFamily="18" charset="0"/>
                <a:cs typeface="Times New Roman" pitchFamily="18" charset="0"/>
              </a:rPr>
              <a:t>: prima </a:t>
            </a:r>
            <a:r>
              <a:rPr lang="en-US" dirty="0" err="1">
                <a:solidFill>
                  <a:srgbClr val="000000"/>
                </a:solidFill>
                <a:latin typeface="Times New Roman" pitchFamily="18" charset="0"/>
                <a:cs typeface="Times New Roman" pitchFamily="18" charset="0"/>
              </a:rPr>
              <a:t>dată</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încărca</a:t>
            </a:r>
            <a:r>
              <a:rPr lang="en-US" dirty="0">
                <a:solidFill>
                  <a:srgbClr val="000000"/>
                </a:solidFill>
                <a:latin typeface="Times New Roman" pitchFamily="18" charset="0"/>
                <a:cs typeface="Times New Roman" pitchFamily="18" charset="0"/>
              </a:rPr>
              <a:t> un </a:t>
            </a:r>
            <a:r>
              <a:rPr lang="en-US" dirty="0" err="1" smtClean="0">
                <a:solidFill>
                  <a:srgbClr val="000000"/>
                </a:solidFill>
                <a:latin typeface="Times New Roman" pitchFamily="18" charset="0"/>
                <a:cs typeface="Times New Roman" pitchFamily="18" charset="0"/>
              </a:rPr>
              <a:t>registru</a:t>
            </a:r>
            <a:r>
              <a:rPr lang="x-none"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 </a:t>
            </a:r>
            <a:r>
              <a:rPr lang="en-US" dirty="0">
                <a:solidFill>
                  <a:srgbClr val="000000"/>
                </a:solidFill>
                <a:latin typeface="Times New Roman" pitchFamily="18" charset="0"/>
                <a:cs typeface="Times New Roman" pitchFamily="18" charset="0"/>
              </a:rPr>
              <a:t>segment cu </a:t>
            </a:r>
            <a:r>
              <a:rPr lang="en-US" dirty="0" err="1">
                <a:solidFill>
                  <a:srgbClr val="000000"/>
                </a:solidFill>
                <a:latin typeface="Times New Roman" pitchFamily="18" charset="0"/>
                <a:cs typeface="Times New Roman" pitchFamily="18" charset="0"/>
              </a:rPr>
              <a:t>adresa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unui</a:t>
            </a:r>
            <a:r>
              <a:rPr lang="en-US" dirty="0">
                <a:solidFill>
                  <a:srgbClr val="000000"/>
                </a:solidFill>
                <a:latin typeface="Times New Roman" pitchFamily="18" charset="0"/>
                <a:cs typeface="Times New Roman" pitchFamily="18" charset="0"/>
              </a:rPr>
              <a:t> bloc de 64 Kb de date </a:t>
            </a:r>
            <a:r>
              <a:rPr lang="en-US" dirty="0" err="1">
                <a:solidFill>
                  <a:srgbClr val="000000"/>
                </a:solidFill>
                <a:latin typeface="Times New Roman" pitchFamily="18" charset="0"/>
                <a:cs typeface="Times New Roman" pitchFamily="18" charset="0"/>
              </a:rPr>
              <a:t>sau</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instrucţiuni</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care</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putea</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fi </a:t>
            </a:r>
            <a:r>
              <a:rPr lang="en-US" dirty="0" err="1">
                <a:solidFill>
                  <a:srgbClr val="000000"/>
                </a:solidFill>
                <a:latin typeface="Times New Roman" pitchFamily="18" charset="0"/>
                <a:cs typeface="Times New Roman" pitchFamily="18" charset="0"/>
              </a:rPr>
              <a:t>plasat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oriunde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memoria</a:t>
            </a:r>
            <a:r>
              <a:rPr lang="en-US" dirty="0">
                <a:solidFill>
                  <a:srgbClr val="000000"/>
                </a:solidFill>
                <a:latin typeface="Times New Roman" pitchFamily="18" charset="0"/>
                <a:cs typeface="Times New Roman" pitchFamily="18" charset="0"/>
              </a:rPr>
              <a:t> de 1 Mb.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continuare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orice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instrucţiune</a:t>
            </a:r>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dirty="0">
                <a:solidFill>
                  <a:srgbClr val="000000"/>
                </a:solidFill>
                <a:latin typeface="Times New Roman" pitchFamily="18" charset="0"/>
                <a:cs typeface="Times New Roman" pitchFamily="18" charset="0"/>
              </a:rPr>
              <a:t>a </a:t>
            </a:r>
            <a:r>
              <a:rPr lang="en-US" dirty="0" err="1">
                <a:solidFill>
                  <a:srgbClr val="000000"/>
                </a:solidFill>
                <a:latin typeface="Times New Roman" pitchFamily="18" charset="0"/>
                <a:cs typeface="Times New Roman" pitchFamily="18" charset="0"/>
              </a:rPr>
              <a:t>microprocesorului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avea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acces</a:t>
            </a:r>
            <a:r>
              <a:rPr lang="en-US" dirty="0">
                <a:solidFill>
                  <a:srgbClr val="000000"/>
                </a:solidFill>
                <a:latin typeface="Times New Roman" pitchFamily="18" charset="0"/>
                <a:cs typeface="Times New Roman" pitchFamily="18" charset="0"/>
              </a:rPr>
              <a:t> direct la </a:t>
            </a:r>
            <a:r>
              <a:rPr lang="en-US" dirty="0" err="1">
                <a:solidFill>
                  <a:srgbClr val="000000"/>
                </a:solidFill>
                <a:latin typeface="Times New Roman" pitchFamily="18" charset="0"/>
                <a:cs typeface="Times New Roman" pitchFamily="18" charset="0"/>
              </a:rPr>
              <a:t>orice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dată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sau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instrucţiune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aflată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în</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blocul</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de 64 Kb.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a se </a:t>
            </a:r>
            <a:r>
              <a:rPr lang="en-US" dirty="0" err="1">
                <a:solidFill>
                  <a:srgbClr val="000000"/>
                </a:solidFill>
                <a:latin typeface="Times New Roman" pitchFamily="18" charset="0"/>
                <a:cs typeface="Times New Roman" pitchFamily="18" charset="0"/>
              </a:rPr>
              <a:t>obţine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accesul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exteriorul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blocului</a:t>
            </a:r>
            <a:r>
              <a:rPr lang="en-US" dirty="0">
                <a:solidFill>
                  <a:srgbClr val="000000"/>
                </a:solidFill>
                <a:latin typeface="Times New Roman" pitchFamily="18" charset="0"/>
                <a:cs typeface="Times New Roman" pitchFamily="18" charset="0"/>
              </a:rPr>
              <a:t> de 64 Kb</a:t>
            </a:r>
            <a:r>
              <a:rPr lang="en-US" dirty="0" smtClean="0">
                <a:solidFill>
                  <a:srgbClr val="000000"/>
                </a:solidFill>
                <a:latin typeface="Times New Roman" pitchFamily="18" charset="0"/>
                <a:cs typeface="Times New Roman" pitchFamily="18" charset="0"/>
              </a:rPr>
              <a:t>,</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registrele</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de segment </a:t>
            </a:r>
            <a:r>
              <a:rPr lang="en-US" dirty="0" err="1">
                <a:solidFill>
                  <a:srgbClr val="000000"/>
                </a:solidFill>
                <a:latin typeface="Times New Roman" pitchFamily="18" charset="0"/>
                <a:cs typeface="Times New Roman" pitchFamily="18" charset="0"/>
              </a:rPr>
              <a:t>erau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încărcate</a:t>
            </a:r>
            <a:r>
              <a:rPr lang="en-US" dirty="0">
                <a:solidFill>
                  <a:srgbClr val="000000"/>
                </a:solidFill>
                <a:latin typeface="Times New Roman" pitchFamily="18" charset="0"/>
                <a:cs typeface="Times New Roman" pitchFamily="18" charset="0"/>
              </a:rPr>
              <a:t> cu o </a:t>
            </a:r>
            <a:r>
              <a:rPr lang="en-US" dirty="0" err="1">
                <a:solidFill>
                  <a:srgbClr val="000000"/>
                </a:solidFill>
                <a:latin typeface="Times New Roman" pitchFamily="18" charset="0"/>
                <a:cs typeface="Times New Roman" pitchFamily="18" charset="0"/>
              </a:rPr>
              <a:t>nouă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adresă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folosindu</a:t>
            </a:r>
            <a:r>
              <a:rPr lang="en-US" dirty="0">
                <a:solidFill>
                  <a:srgbClr val="000000"/>
                </a:solidFill>
                <a:latin typeface="Times New Roman" pitchFamily="18" charset="0"/>
                <a:cs typeface="Times New Roman" pitchFamily="18" charset="0"/>
              </a:rPr>
              <a:t>-se </a:t>
            </a:r>
            <a:r>
              <a:rPr lang="en-US" dirty="0" err="1">
                <a:solidFill>
                  <a:srgbClr val="000000"/>
                </a:solidFill>
                <a:latin typeface="Times New Roman" pitchFamily="18" charset="0"/>
                <a:cs typeface="Times New Roman" pitchFamily="18" charset="0"/>
              </a:rPr>
              <a:t>cele</a:t>
            </a:r>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dirty="0" err="1">
                <a:solidFill>
                  <a:srgbClr val="000000"/>
                </a:solidFill>
                <a:latin typeface="Times New Roman" pitchFamily="18" charset="0"/>
                <a:cs typeface="Times New Roman" pitchFamily="18" charset="0"/>
              </a:rPr>
              <a:t>patru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registre</a:t>
            </a:r>
            <a:r>
              <a:rPr lang="en-US" dirty="0">
                <a:solidFill>
                  <a:srgbClr val="000000"/>
                </a:solidFill>
                <a:latin typeface="Times New Roman" pitchFamily="18" charset="0"/>
                <a:cs typeface="Times New Roman" pitchFamily="18" charset="0"/>
              </a:rPr>
              <a:t> de segment: </a:t>
            </a:r>
            <a:r>
              <a:rPr lang="en-US" dirty="0" err="1">
                <a:solidFill>
                  <a:srgbClr val="000000"/>
                </a:solidFill>
                <a:latin typeface="Times New Roman" pitchFamily="18" charset="0"/>
                <a:cs typeface="Times New Roman" pitchFamily="18" charset="0"/>
              </a:rPr>
              <a:t>unul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accesul</a:t>
            </a:r>
            <a:r>
              <a:rPr lang="en-US" dirty="0">
                <a:solidFill>
                  <a:srgbClr val="000000"/>
                </a:solidFill>
                <a:latin typeface="Times New Roman" pitchFamily="18" charset="0"/>
                <a:cs typeface="Times New Roman" pitchFamily="18" charset="0"/>
              </a:rPr>
              <a:t> la date, al </a:t>
            </a:r>
            <a:r>
              <a:rPr lang="en-US" dirty="0" err="1">
                <a:solidFill>
                  <a:srgbClr val="000000"/>
                </a:solidFill>
                <a:latin typeface="Times New Roman" pitchFamily="18" charset="0"/>
                <a:cs typeface="Times New Roman" pitchFamily="18" charset="0"/>
              </a:rPr>
              <a:t>doilea</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pentru</a:t>
            </a:r>
            <a:r>
              <a:rPr lang="x-none"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accesul</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la </a:t>
            </a:r>
            <a:r>
              <a:rPr lang="en-US" dirty="0" err="1">
                <a:solidFill>
                  <a:srgbClr val="000000"/>
                </a:solidFill>
                <a:latin typeface="Times New Roman" pitchFamily="18" charset="0"/>
                <a:cs typeface="Times New Roman" pitchFamily="18" charset="0"/>
              </a:rPr>
              <a:t>instrucţiuni</a:t>
            </a:r>
            <a:r>
              <a:rPr lang="en-US" dirty="0">
                <a:solidFill>
                  <a:srgbClr val="000000"/>
                </a:solidFill>
                <a:latin typeface="Times New Roman" pitchFamily="18" charset="0"/>
                <a:cs typeface="Times New Roman" pitchFamily="18" charset="0"/>
              </a:rPr>
              <a:t>, al </a:t>
            </a:r>
            <a:r>
              <a:rPr lang="en-US" dirty="0" err="1">
                <a:solidFill>
                  <a:srgbClr val="000000"/>
                </a:solidFill>
                <a:latin typeface="Times New Roman" pitchFamily="18" charset="0"/>
                <a:cs typeface="Times New Roman" pitchFamily="18" charset="0"/>
              </a:rPr>
              <a:t>treilea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accesul</a:t>
            </a:r>
            <a:r>
              <a:rPr lang="en-US" dirty="0">
                <a:solidFill>
                  <a:srgbClr val="000000"/>
                </a:solidFill>
                <a:latin typeface="Times New Roman" pitchFamily="18" charset="0"/>
                <a:cs typeface="Times New Roman" pitchFamily="18" charset="0"/>
              </a:rPr>
              <a:t> la </a:t>
            </a:r>
            <a:r>
              <a:rPr lang="en-US" dirty="0" err="1">
                <a:solidFill>
                  <a:srgbClr val="000000"/>
                </a:solidFill>
                <a:latin typeface="Times New Roman" pitchFamily="18" charset="0"/>
                <a:cs typeface="Times New Roman" pitchFamily="18" charset="0"/>
              </a:rPr>
              <a:t>stivă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registru</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special</a:t>
            </a:r>
            <a:r>
              <a:rPr lang="x-none"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extra-segment</a:t>
            </a:r>
            <a:r>
              <a:rPr lang="en-US" dirty="0">
                <a:solidFill>
                  <a:srgbClr val="000000"/>
                </a:solidFill>
                <a:latin typeface="Times New Roman" pitchFamily="18" charset="0"/>
                <a:cs typeface="Times New Roman" pitchFamily="18" charset="0"/>
              </a:rPr>
              <a:t>. Schema bloc a </a:t>
            </a:r>
            <a:r>
              <a:rPr lang="en-US" dirty="0" err="1">
                <a:solidFill>
                  <a:srgbClr val="000000"/>
                </a:solidFill>
                <a:latin typeface="Times New Roman" pitchFamily="18" charset="0"/>
                <a:cs typeface="Times New Roman" pitchFamily="18" charset="0"/>
              </a:rPr>
              <a:t>microprocesorului</a:t>
            </a:r>
            <a:r>
              <a:rPr lang="en-US" dirty="0">
                <a:solidFill>
                  <a:srgbClr val="000000"/>
                </a:solidFill>
                <a:latin typeface="Times New Roman" pitchFamily="18" charset="0"/>
                <a:cs typeface="Times New Roman" pitchFamily="18" charset="0"/>
              </a:rPr>
              <a:t> 8088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prezentată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dirty="0" err="1" smtClean="0">
                <a:solidFill>
                  <a:srgbClr val="000000"/>
                </a:solidFill>
                <a:latin typeface="Times New Roman" pitchFamily="18" charset="0"/>
                <a:cs typeface="Times New Roman" pitchFamily="18" charset="0"/>
              </a:rPr>
              <a:t>figura</a:t>
            </a:r>
            <a:r>
              <a:rPr lang="en-US" dirty="0" smtClean="0">
                <a:solidFill>
                  <a:srgbClr val="00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x-none" dirty="0" smtClean="0">
                <a:latin typeface="Times New Roman" pitchFamily="18" charset="0"/>
                <a:cs typeface="Times New Roman" pitchFamily="18" charset="0"/>
              </a:rPr>
              <a:t>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smtClean="0">
                <a:latin typeface="Times New Roman" pitchFamily="18" charset="0"/>
                <a:cs typeface="Times New Roman" pitchFamily="18" charset="0"/>
              </a:rPr>
              <a:t>Dacă</a:t>
            </a:r>
            <a:r>
              <a:rPr lang="fr-FR" dirty="0">
                <a:latin typeface="Times New Roman" pitchFamily="18" charset="0"/>
                <a:cs typeface="Times New Roman" pitchFamily="18" charset="0"/>
              </a:rPr>
              <a:t>pentru construcţia lui 8088 au fost necesare 29.000 </a:t>
            </a:r>
            <a:r>
              <a:rPr lang="fr-FR" dirty="0" smtClean="0">
                <a:latin typeface="Times New Roman" pitchFamily="18" charset="0"/>
                <a:cs typeface="Times New Roman" pitchFamily="18" charset="0"/>
              </a:rPr>
              <a:t>de</a:t>
            </a:r>
            <a:r>
              <a:rPr lang="x-none"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tranzist</a:t>
            </a:r>
            <a:r>
              <a:rPr lang="en-US" dirty="0" err="1" smtClean="0">
                <a:latin typeface="Times New Roman" pitchFamily="18" charset="0"/>
                <a:cs typeface="Times New Roman" pitchFamily="18" charset="0"/>
              </a:rPr>
              <a:t>oare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într</a:t>
            </a:r>
            <a:r>
              <a:rPr lang="en-US" dirty="0">
                <a:latin typeface="Times New Roman" pitchFamily="18" charset="0"/>
                <a:cs typeface="Times New Roman" pitchFamily="18" charset="0"/>
              </a:rPr>
              <a:t>-o </a:t>
            </a:r>
            <a:r>
              <a:rPr lang="en-US" dirty="0" err="1">
                <a:latin typeface="Times New Roman" pitchFamily="18" charset="0"/>
                <a:cs typeface="Times New Roman" pitchFamily="18" charset="0"/>
              </a:rPr>
              <a:t>capsulă</a:t>
            </a:r>
            <a:r>
              <a:rPr lang="en-US" dirty="0">
                <a:latin typeface="Times New Roman" pitchFamily="18" charset="0"/>
                <a:cs typeface="Times New Roman" pitchFamily="18" charset="0"/>
              </a:rPr>
              <a:t> cu 40 de </a:t>
            </a:r>
            <a:r>
              <a:rPr lang="en-US" dirty="0" err="1">
                <a:latin typeface="Times New Roman" pitchFamily="18" charset="0"/>
                <a:cs typeface="Times New Roman" pitchFamily="18" charset="0"/>
              </a:rPr>
              <a:t>pini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şi</a:t>
            </a:r>
            <a:r>
              <a:rPr lang="en-US" dirty="0">
                <a:latin typeface="Times New Roman" pitchFamily="18" charset="0"/>
                <a:cs typeface="Times New Roman" pitchFamily="18" charset="0"/>
              </a:rPr>
              <a:t> cu o </a:t>
            </a:r>
            <a:r>
              <a:rPr lang="en-US" dirty="0" err="1">
                <a:latin typeface="Times New Roman" pitchFamily="18" charset="0"/>
                <a:cs typeface="Times New Roman" pitchFamily="18" charset="0"/>
              </a:rPr>
              <a:t>tehnologie</a:t>
            </a:r>
            <a:r>
              <a:rPr lang="en-US" dirty="0">
                <a:latin typeface="Times New Roman" pitchFamily="18" charset="0"/>
                <a:cs typeface="Times New Roman" pitchFamily="18" charset="0"/>
              </a:rPr>
              <a:t> de 3 </a:t>
            </a:r>
            <a:r>
              <a:rPr lang="en-US" dirty="0" err="1">
                <a:latin typeface="Times New Roman" pitchFamily="18" charset="0"/>
                <a:cs typeface="Times New Roman" pitchFamily="18" charset="0"/>
              </a:rPr>
              <a:t>microni</a:t>
            </a:r>
            <a:r>
              <a:rPr lang="en-US" dirty="0" smtClean="0">
                <a:latin typeface="Times New Roman" pitchFamily="18" charset="0"/>
                <a:cs typeface="Times New Roman" pitchFamily="18" charset="0"/>
              </a:rPr>
              <a:t>,</a:t>
            </a:r>
            <a:r>
              <a:rPr lang="x-none"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microprocesoarele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Pentium 4 </a:t>
            </a:r>
            <a:r>
              <a:rPr lang="en-US" dirty="0" err="1">
                <a:latin typeface="Times New Roman" pitchFamily="18" charset="0"/>
                <a:cs typeface="Times New Roman" pitchFamily="18" charset="0"/>
              </a:rPr>
              <a:t>actuale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construite</a:t>
            </a:r>
            <a:r>
              <a:rPr lang="en-US" dirty="0">
                <a:latin typeface="Times New Roman" pitchFamily="18" charset="0"/>
                <a:cs typeface="Times New Roman" pitchFamily="18" charset="0"/>
              </a:rPr>
              <a:t> cu 55 </a:t>
            </a:r>
            <a:r>
              <a:rPr lang="en-US" dirty="0" err="1">
                <a:latin typeface="Times New Roman" pitchFamily="18" charset="0"/>
                <a:cs typeface="Times New Roman" pitchFamily="18" charset="0"/>
              </a:rPr>
              <a:t>milioane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de</a:t>
            </a:r>
            <a:r>
              <a:rPr lang="x-none"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tranzistoare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cu o </a:t>
            </a:r>
            <a:r>
              <a:rPr lang="en-US" dirty="0" err="1">
                <a:latin typeface="Times New Roman" pitchFamily="18" charset="0"/>
                <a:cs typeface="Times New Roman" pitchFamily="18" charset="0"/>
              </a:rPr>
              <a:t>tehnologie</a:t>
            </a:r>
            <a:r>
              <a:rPr lang="en-US" dirty="0">
                <a:latin typeface="Times New Roman" pitchFamily="18" charset="0"/>
                <a:cs typeface="Times New Roman" pitchFamily="18" charset="0"/>
              </a:rPr>
              <a:t> de 0,13 </a:t>
            </a:r>
            <a:r>
              <a:rPr lang="en-US" dirty="0" err="1">
                <a:latin typeface="Times New Roman" pitchFamily="18" charset="0"/>
                <a:cs typeface="Times New Roman" pitchFamily="18" charset="0"/>
              </a:rPr>
              <a:t>microni</a:t>
            </a:r>
            <a:r>
              <a:rPr lang="en-US" dirty="0">
                <a:latin typeface="Times New Roman" pitchFamily="18" charset="0"/>
                <a:cs typeface="Times New Roman" pitchFamily="18" charset="0"/>
              </a:rPr>
              <a:t>! Cu </a:t>
            </a:r>
            <a:r>
              <a:rPr lang="en-US" dirty="0" err="1">
                <a:latin typeface="Times New Roman" pitchFamily="18" charset="0"/>
                <a:cs typeface="Times New Roman" pitchFamily="18" charset="0"/>
              </a:rPr>
              <a:t>privire</a:t>
            </a:r>
            <a:r>
              <a:rPr lang="en-US" dirty="0">
                <a:latin typeface="Times New Roman" pitchFamily="18" charset="0"/>
                <a:cs typeface="Times New Roman" pitchFamily="18" charset="0"/>
              </a:rPr>
              <a:t> la </a:t>
            </a:r>
            <a:r>
              <a:rPr lang="en-US" dirty="0" err="1" smtClean="0">
                <a:latin typeface="Times New Roman" pitchFamily="18" charset="0"/>
                <a:cs typeface="Times New Roman" pitchFamily="18" charset="0"/>
              </a:rPr>
              <a:t>evoluţia</a:t>
            </a:r>
            <a:r>
              <a:rPr lang="x-none"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numărului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de </a:t>
            </a:r>
            <a:r>
              <a:rPr lang="en-US" dirty="0" err="1">
                <a:latin typeface="Times New Roman" pitchFamily="18" charset="0"/>
                <a:cs typeface="Times New Roman" pitchFamily="18" charset="0"/>
              </a:rPr>
              <a:t>tranzistori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integraţi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a:t>
            </a:r>
            <a:r>
              <a:rPr lang="en-US" dirty="0">
                <a:latin typeface="Times New Roman" pitchFamily="18" charset="0"/>
                <a:cs typeface="Times New Roman" pitchFamily="18" charset="0"/>
              </a:rPr>
              <a:t> un </a:t>
            </a:r>
            <a:r>
              <a:rPr lang="en-US" dirty="0" err="1">
                <a:latin typeface="Times New Roman" pitchFamily="18" charset="0"/>
                <a:cs typeface="Times New Roman" pitchFamily="18" charset="0"/>
              </a:rPr>
              <a:t>cip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există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faimoasa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lege</a:t>
            </a:r>
            <a:r>
              <a:rPr lang="en-US" dirty="0">
                <a:latin typeface="Times New Roman" pitchFamily="18" charset="0"/>
                <a:cs typeface="Times New Roman" pitchFamily="18" charset="0"/>
              </a:rPr>
              <a:t> a </a:t>
            </a:r>
            <a:r>
              <a:rPr lang="en-US" dirty="0" err="1" smtClean="0">
                <a:latin typeface="Times New Roman" pitchFamily="18" charset="0"/>
                <a:cs typeface="Times New Roman" pitchFamily="18" charset="0"/>
              </a:rPr>
              <a:t>lui</a:t>
            </a:r>
            <a:r>
              <a:rPr lang="x-none"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Gordon </a:t>
            </a:r>
            <a:r>
              <a:rPr lang="en-US" dirty="0">
                <a:latin typeface="Times New Roman" pitchFamily="18" charset="0"/>
                <a:cs typeface="Times New Roman" pitchFamily="18" charset="0"/>
              </a:rPr>
              <a:t>Moore (</a:t>
            </a:r>
            <a:r>
              <a:rPr lang="en-US" dirty="0" err="1">
                <a:latin typeface="Times New Roman" pitchFamily="18" charset="0"/>
                <a:cs typeface="Times New Roman" pitchFamily="18" charset="0"/>
              </a:rPr>
              <a:t>cofondator</a:t>
            </a:r>
            <a:r>
              <a:rPr lang="en-US" dirty="0">
                <a:latin typeface="Times New Roman" pitchFamily="18" charset="0"/>
                <a:cs typeface="Times New Roman" pitchFamily="18" charset="0"/>
              </a:rPr>
              <a:t> la Intel) care a </a:t>
            </a:r>
            <a:r>
              <a:rPr lang="en-US" dirty="0" err="1">
                <a:latin typeface="Times New Roman" pitchFamily="18" charset="0"/>
                <a:cs typeface="Times New Roman" pitchFamily="18" charset="0"/>
              </a:rPr>
              <a:t>prezis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acum</a:t>
            </a:r>
            <a:r>
              <a:rPr lang="en-US" dirty="0">
                <a:latin typeface="Times New Roman" pitchFamily="18" charset="0"/>
                <a:cs typeface="Times New Roman" pitchFamily="18" charset="0"/>
              </a:rPr>
              <a:t> 30 de </a:t>
            </a:r>
            <a:r>
              <a:rPr lang="en-US" dirty="0" err="1">
                <a:latin typeface="Times New Roman" pitchFamily="18" charset="0"/>
                <a:cs typeface="Times New Roman" pitchFamily="18" charset="0"/>
              </a:rPr>
              <a:t>ani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că</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numărul</a:t>
            </a:r>
            <a:r>
              <a:rPr lang="x-none"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de </a:t>
            </a:r>
            <a:r>
              <a:rPr lang="en-US" dirty="0" err="1">
                <a:latin typeface="Times New Roman" pitchFamily="18" charset="0"/>
                <a:cs typeface="Times New Roman" pitchFamily="18" charset="0"/>
              </a:rPr>
              <a:t>tranzistoare</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pe</a:t>
            </a:r>
            <a:r>
              <a:rPr lang="en-US" dirty="0">
                <a:latin typeface="Times New Roman" pitchFamily="18" charset="0"/>
                <a:cs typeface="Times New Roman" pitchFamily="18" charset="0"/>
              </a:rPr>
              <a:t> un </a:t>
            </a:r>
            <a:r>
              <a:rPr lang="en-US" dirty="0" err="1">
                <a:latin typeface="Times New Roman" pitchFamily="18" charset="0"/>
                <a:cs typeface="Times New Roman" pitchFamily="18" charset="0"/>
              </a:rPr>
              <a:t>cip</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dubla</a:t>
            </a:r>
            <a:r>
              <a:rPr lang="en-US" dirty="0">
                <a:latin typeface="Times New Roman" pitchFamily="18" charset="0"/>
                <a:cs typeface="Times New Roman" pitchFamily="18" charset="0"/>
              </a:rPr>
              <a:t> la </a:t>
            </a:r>
            <a:r>
              <a:rPr lang="en-US" dirty="0" err="1">
                <a:latin typeface="Times New Roman" pitchFamily="18" charset="0"/>
                <a:cs typeface="Times New Roman" pitchFamily="18" charset="0"/>
              </a:rPr>
              <a:t>fiecare</a:t>
            </a:r>
            <a:r>
              <a:rPr lang="en-US" dirty="0">
                <a:latin typeface="Times New Roman" pitchFamily="18" charset="0"/>
                <a:cs typeface="Times New Roman" pitchFamily="18" charset="0"/>
              </a:rPr>
              <a:t> 18 </a:t>
            </a:r>
            <a:r>
              <a:rPr lang="en-US" dirty="0" err="1">
                <a:latin typeface="Times New Roman" pitchFamily="18" charset="0"/>
                <a:cs typeface="Times New Roman" pitchFamily="18" charset="0"/>
              </a:rPr>
              <a:t>luni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lege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ilustrată</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în</a:t>
            </a:r>
            <a:r>
              <a:rPr lang="x-none"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figura</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95089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346479" cy="369332"/>
          </a:xfrm>
          <a:prstGeom prst="rect">
            <a:avLst/>
          </a:prstGeom>
        </p:spPr>
        <p:txBody>
          <a:bodyPr wrap="square">
            <a:spAutoFit/>
          </a:bodyPr>
          <a:lstStyle/>
          <a:p>
            <a:r>
              <a:rPr lang="fr-FR" b="1" i="1" dirty="0">
                <a:solidFill>
                  <a:srgbClr val="000000"/>
                </a:solidFill>
                <a:latin typeface="Times New Roman" pitchFamily="18" charset="0"/>
                <a:cs typeface="Times New Roman" pitchFamily="18" charset="0"/>
              </a:rPr>
              <a:t>Tipuri de date admise de către un coprocesor matematic</a:t>
            </a:r>
            <a:r>
              <a:rPr lang="fr-FR"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2862322"/>
          </a:xfrm>
          <a:prstGeom prst="rect">
            <a:avLst/>
          </a:prstGeom>
        </p:spPr>
        <p:txBody>
          <a:bodyPr wrap="square">
            <a:spAutoFit/>
          </a:bodyPr>
          <a:lstStyle/>
          <a:p>
            <a:r>
              <a:rPr lang="en-US" dirty="0">
                <a:solidFill>
                  <a:srgbClr val="000000"/>
                </a:solidFill>
                <a:latin typeface="Times New Roman" panose="02020603050405020304" pitchFamily="18" charset="0"/>
                <a:cs typeface="Times New Roman" panose="02020603050405020304" pitchFamily="18" charset="0"/>
              </a:rPr>
              <a:t>Un </a:t>
            </a:r>
            <a:r>
              <a:rPr lang="en-US" dirty="0" err="1">
                <a:solidFill>
                  <a:srgbClr val="000000"/>
                </a:solidFill>
                <a:latin typeface="Times New Roman" panose="02020603050405020304" pitchFamily="18" charset="0"/>
                <a:cs typeface="Times New Roman" panose="02020603050405020304" pitchFamily="18" charset="0"/>
              </a:rPr>
              <a:t>coprocesor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matematic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lucra</a:t>
            </a:r>
            <a:r>
              <a:rPr lang="en-US" dirty="0">
                <a:solidFill>
                  <a:srgbClr val="000000"/>
                </a:solidFill>
                <a:latin typeface="Times New Roman" panose="02020603050405020304" pitchFamily="18" charset="0"/>
                <a:cs typeface="Times New Roman" panose="02020603050405020304" pitchFamily="18" charset="0"/>
              </a:rPr>
              <a:t> cu </a:t>
            </a:r>
            <a:r>
              <a:rPr lang="en-US" b="1" dirty="0" err="1">
                <a:solidFill>
                  <a:srgbClr val="000000"/>
                </a:solidFill>
                <a:latin typeface="Times New Roman" panose="02020603050405020304" pitchFamily="18" charset="0"/>
                <a:cs typeface="Times New Roman" panose="02020603050405020304" pitchFamily="18" charset="0"/>
              </a:rPr>
              <a:t>numere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în</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virgulă</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mobilă</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precum</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cu </a:t>
            </a:r>
            <a:r>
              <a:rPr lang="en-US" b="1" dirty="0">
                <a:solidFill>
                  <a:srgbClr val="000000"/>
                </a:solidFill>
                <a:latin typeface="Times New Roman" panose="02020603050405020304" pitchFamily="18" charset="0"/>
                <a:cs typeface="Times New Roman" panose="02020603050405020304" pitchFamily="18" charset="0"/>
              </a:rPr>
              <a:t>date </a:t>
            </a:r>
            <a:r>
              <a:rPr lang="en-US" b="1" dirty="0" err="1">
                <a:solidFill>
                  <a:srgbClr val="000000"/>
                </a:solidFill>
                <a:latin typeface="Times New Roman" panose="02020603050405020304" pitchFamily="18" charset="0"/>
                <a:cs typeface="Times New Roman" panose="02020603050405020304" pitchFamily="18" charset="0"/>
              </a:rPr>
              <a:t>reprezentate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în</a:t>
            </a:r>
            <a:r>
              <a:rPr lang="en-US" b="1" dirty="0">
                <a:solidFill>
                  <a:srgbClr val="000000"/>
                </a:solidFill>
                <a:latin typeface="Times New Roman" panose="02020603050405020304" pitchFamily="18" charset="0"/>
                <a:cs typeface="Times New Roman" panose="02020603050405020304" pitchFamily="18" charset="0"/>
              </a:rPr>
              <a:t> mod </a:t>
            </a:r>
            <a:r>
              <a:rPr lang="en-US" b="1" dirty="0" err="1">
                <a:solidFill>
                  <a:srgbClr val="000000"/>
                </a:solidFill>
                <a:latin typeface="Times New Roman" panose="02020603050405020304" pitchFamily="18" charset="0"/>
                <a:cs typeface="Times New Roman" panose="02020603050405020304" pitchFamily="18" charset="0"/>
              </a:rPr>
              <a:t>întreg</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sau</a:t>
            </a:r>
            <a:r>
              <a:rPr lang="en-US" b="1" dirty="0">
                <a:solidFill>
                  <a:srgbClr val="000000"/>
                </a:solidFill>
                <a:latin typeface="Times New Roman" panose="02020603050405020304" pitchFamily="18" charset="0"/>
                <a:cs typeface="Times New Roman" panose="02020603050405020304" pitchFamily="18" charset="0"/>
              </a:rPr>
              <a:t> cod BCD </a:t>
            </a:r>
            <a:r>
              <a:rPr lang="en-US" dirty="0">
                <a:solidFill>
                  <a:srgbClr val="000000"/>
                </a:solidFill>
                <a:latin typeface="Times New Roman" panose="02020603050405020304" pitchFamily="18" charset="0"/>
                <a:cs typeface="Times New Roman" panose="02020603050405020304" pitchFamily="18" charset="0"/>
              </a:rPr>
              <a:t>(Binary </a:t>
            </a:r>
            <a:r>
              <a:rPr lang="en-US" dirty="0" smtClean="0">
                <a:solidFill>
                  <a:srgbClr val="000000"/>
                </a:solidFill>
                <a:latin typeface="Times New Roman" panose="02020603050405020304" pitchFamily="18" charset="0"/>
                <a:cs typeface="Times New Roman" panose="02020603050405020304" pitchFamily="18" charset="0"/>
              </a:rPr>
              <a:t>Coded</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Decimal </a:t>
            </a:r>
            <a:r>
              <a:rPr lang="en-US" dirty="0">
                <a:solidFill>
                  <a:srgbClr val="000000"/>
                </a:solidFill>
                <a:latin typeface="Times New Roman" panose="02020603050405020304" pitchFamily="18" charset="0"/>
                <a:cs typeface="Times New Roman" panose="02020603050405020304" pitchFamily="18" charset="0"/>
              </a:rPr>
              <a:t>– cod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două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cifre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zecimale</a:t>
            </a:r>
            <a:r>
              <a:rPr lang="en-US" dirty="0">
                <a:solidFill>
                  <a:srgbClr val="000000"/>
                </a:solidFill>
                <a:latin typeface="Times New Roman" panose="02020603050405020304" pitchFamily="18" charset="0"/>
                <a:cs typeface="Times New Roman" panose="02020603050405020304" pitchFamily="18" charset="0"/>
              </a:rPr>
              <a:t> se </a:t>
            </a:r>
            <a:r>
              <a:rPr lang="en-US" dirty="0" err="1">
                <a:solidFill>
                  <a:srgbClr val="000000"/>
                </a:solidFill>
                <a:latin typeface="Times New Roman" panose="02020603050405020304" pitchFamily="18" charset="0"/>
                <a:cs typeface="Times New Roman" panose="02020603050405020304" pitchFamily="18" charset="0"/>
              </a:rPr>
              <a:t>reprezintă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un octet). </a:t>
            </a:r>
            <a:r>
              <a:rPr lang="en-US" dirty="0" err="1" smtClean="0">
                <a:solidFill>
                  <a:srgbClr val="000000"/>
                </a:solidFill>
                <a:latin typeface="Times New Roman" panose="02020603050405020304" pitchFamily="18" charset="0"/>
                <a:cs typeface="Times New Roman" panose="02020603050405020304" pitchFamily="18" charset="0"/>
              </a:rPr>
              <a:t>În</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tabelul</a:t>
            </a:r>
            <a:r>
              <a:rPr lang="en-US" dirty="0" smtClean="0">
                <a:solidFill>
                  <a:srgbClr val="000000"/>
                </a:solidFill>
                <a:latin typeface="Times New Roman" panose="02020603050405020304" pitchFamily="18" charset="0"/>
                <a:cs typeface="Times New Roman" panose="02020603050405020304" pitchFamily="18" charset="0"/>
              </a:rPr>
              <a:t> 6</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evidenţiate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tipurile</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numerice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cifrele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semnificative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şi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domeniile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definiţie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admise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coprocesoarele</a:t>
            </a:r>
            <a:r>
              <a:rPr lang="en-US" dirty="0">
                <a:solidFill>
                  <a:srgbClr val="000000"/>
                </a:solidFill>
                <a:latin typeface="Times New Roman" panose="02020603050405020304" pitchFamily="18" charset="0"/>
                <a:cs typeface="Times New Roman" panose="02020603050405020304" pitchFamily="18" charset="0"/>
              </a:rPr>
              <a:t> Intel. De </a:t>
            </a:r>
            <a:r>
              <a:rPr lang="en-US" dirty="0" err="1">
                <a:solidFill>
                  <a:srgbClr val="000000"/>
                </a:solidFill>
                <a:latin typeface="Times New Roman" panose="02020603050405020304" pitchFamily="18" charset="0"/>
                <a:cs typeface="Times New Roman" panose="02020603050405020304" pitchFamily="18" charset="0"/>
              </a:rPr>
              <a:t>asemenea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tabelul</a:t>
            </a:r>
            <a:r>
              <a:rPr lang="en-US" dirty="0" smtClean="0">
                <a:solidFill>
                  <a:srgbClr val="000000"/>
                </a:solidFill>
                <a:latin typeface="Times New Roman" panose="02020603050405020304" pitchFamily="18" charset="0"/>
                <a:cs typeface="Times New Roman" panose="02020603050405020304" pitchFamily="18" charset="0"/>
              </a:rPr>
              <a:t> 7</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ilustrate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principalele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ale </a:t>
            </a:r>
            <a:r>
              <a:rPr lang="en-US" dirty="0" err="1" smtClean="0">
                <a:solidFill>
                  <a:srgbClr val="000000"/>
                </a:solidFill>
                <a:latin typeface="Times New Roman" panose="02020603050405020304" pitchFamily="18" charset="0"/>
                <a:cs typeface="Times New Roman" panose="02020603050405020304" pitchFamily="18" charset="0"/>
              </a:rPr>
              <a:t>coprocesorului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matematic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funcţiile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algebrice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transcendente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constantele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aritmetice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incluse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a:t>
            </a:r>
            <a:r>
              <a:rPr lang="en-US" dirty="0" err="1" smtClean="0">
                <a:solidFill>
                  <a:srgbClr val="000000"/>
                </a:solidFill>
                <a:latin typeface="Times New Roman" panose="02020603050405020304" pitchFamily="18" charset="0"/>
                <a:cs typeface="Times New Roman" panose="02020603050405020304" pitchFamily="18" charset="0"/>
              </a:rPr>
              <a:t>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deseori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calcule</a:t>
            </a:r>
            <a:r>
              <a:rPr lang="en-US" dirty="0">
                <a:solidFill>
                  <a:srgbClr val="000000"/>
                </a:solidFill>
                <a:latin typeface="Times New Roman" panose="02020603050405020304" pitchFamily="18" charset="0"/>
                <a:cs typeface="Times New Roman" panose="02020603050405020304" pitchFamily="18" charset="0"/>
              </a:rPr>
              <a:t> din </a:t>
            </a:r>
            <a:r>
              <a:rPr lang="en-US" dirty="0" err="1" smtClean="0">
                <a:solidFill>
                  <a:srgbClr val="000000"/>
                </a:solidFill>
                <a:latin typeface="Times New Roman" panose="02020603050405020304" pitchFamily="18" charset="0"/>
                <a:cs typeface="Times New Roman" panose="02020603050405020304" pitchFamily="18" charset="0"/>
              </a:rPr>
              <a:t>matematica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superioară</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Calculul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numerice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interiorul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făcute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translatarea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reprezentare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internă</a:t>
            </a:r>
            <a:r>
              <a:rPr lang="en-US" dirty="0">
                <a:latin typeface="Times New Roman" panose="02020603050405020304" pitchFamily="18" charset="0"/>
                <a:cs typeface="Times New Roman" panose="02020603050405020304" pitchFamily="18" charset="0"/>
              </a:rPr>
              <a:t> standard </a:t>
            </a:r>
            <a:r>
              <a:rPr lang="en-US" dirty="0" err="1" smtClean="0">
                <a:latin typeface="Times New Roman" panose="02020603050405020304" pitchFamily="18" charset="0"/>
                <a:cs typeface="Times New Roman" panose="02020603050405020304" pitchFamily="18" charset="0"/>
              </a:rPr>
              <a:t>numită</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reprezentare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temporară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80 de </a:t>
            </a:r>
            <a:r>
              <a:rPr lang="en-US"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Coprocesorul</a:t>
            </a:r>
            <a:r>
              <a:rPr lang="en-US" dirty="0">
                <a:latin typeface="Times New Roman" panose="02020603050405020304" pitchFamily="18" charset="0"/>
                <a:cs typeface="Times New Roman" panose="02020603050405020304" pitchFamily="18" charset="0"/>
              </a:rPr>
              <a:t> are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componenţă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 </a:t>
            </a:r>
            <a:r>
              <a:rPr lang="en-US" b="1" dirty="0">
                <a:latin typeface="Times New Roman" panose="02020603050405020304" pitchFamily="18" charset="0"/>
                <a:cs typeface="Times New Roman" panose="02020603050405020304" pitchFamily="18" charset="0"/>
              </a:rPr>
              <a:t>set </a:t>
            </a:r>
            <a:r>
              <a:rPr lang="en-US" b="1" dirty="0" err="1">
                <a:latin typeface="Times New Roman" panose="02020603050405020304" pitchFamily="18" charset="0"/>
                <a:cs typeface="Times New Roman" panose="02020603050405020304" pitchFamily="18" charset="0"/>
              </a:rPr>
              <a:t>suplimentar</a:t>
            </a:r>
            <a:r>
              <a:rPr lang="en-US" b="1" dirty="0">
                <a:latin typeface="Times New Roman" panose="02020603050405020304" pitchFamily="18" charset="0"/>
                <a:cs typeface="Times New Roman" panose="02020603050405020304" pitchFamily="18" charset="0"/>
              </a:rPr>
              <a:t> de </a:t>
            </a:r>
            <a:r>
              <a:rPr lang="en-US" b="1" dirty="0" err="1">
                <a:latin typeface="Times New Roman" panose="02020603050405020304" pitchFamily="18" charset="0"/>
                <a:cs typeface="Times New Roman" panose="02020603050405020304" pitchFamily="18" charset="0"/>
              </a:rPr>
              <a:t>registre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constă</a:t>
            </a:r>
            <a:r>
              <a:rPr lang="en-US" dirty="0">
                <a:latin typeface="Times New Roman" panose="02020603050405020304" pitchFamily="18" charset="0"/>
                <a:cs typeface="Times New Roman" panose="02020603050405020304" pitchFamily="18" charset="0"/>
              </a:rPr>
              <a:t> din </a:t>
            </a:r>
            <a:r>
              <a:rPr lang="en-US" b="1" dirty="0">
                <a:latin typeface="Times New Roman" panose="02020603050405020304" pitchFamily="18" charset="0"/>
                <a:cs typeface="Times New Roman" panose="02020603050405020304" pitchFamily="18" charset="0"/>
              </a:rPr>
              <a:t>opt </a:t>
            </a:r>
            <a:r>
              <a:rPr lang="en-US" b="1" dirty="0" err="1">
                <a:latin typeface="Times New Roman" panose="02020603050405020304" pitchFamily="18" charset="0"/>
                <a:cs typeface="Times New Roman" panose="02020603050405020304" pitchFamily="18" charset="0"/>
              </a:rPr>
              <a:t>registre</a:t>
            </a:r>
            <a:r>
              <a:rPr lang="en-US" b="1" dirty="0">
                <a:latin typeface="Times New Roman" panose="02020603050405020304" pitchFamily="18" charset="0"/>
                <a:cs typeface="Times New Roman" panose="02020603050405020304" pitchFamily="18" charset="0"/>
              </a:rPr>
              <a:t> de </a:t>
            </a:r>
            <a:r>
              <a:rPr lang="en-US" b="1" dirty="0" smtClean="0">
                <a:latin typeface="Times New Roman" panose="02020603050405020304" pitchFamily="18" charset="0"/>
                <a:cs typeface="Times New Roman" panose="02020603050405020304" pitchFamily="18" charset="0"/>
              </a:rPr>
              <a:t>date</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reprezentate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mod real </a:t>
            </a:r>
            <a:r>
              <a:rPr lang="en-US" b="1" dirty="0" err="1">
                <a:latin typeface="Times New Roman" panose="02020603050405020304" pitchFamily="18" charset="0"/>
                <a:cs typeface="Times New Roman" panose="02020603050405020304" pitchFamily="18" charset="0"/>
              </a:rPr>
              <a:t>pe</a:t>
            </a:r>
            <a:r>
              <a:rPr lang="en-US" b="1" dirty="0">
                <a:latin typeface="Times New Roman" panose="02020603050405020304" pitchFamily="18" charset="0"/>
                <a:cs typeface="Times New Roman" panose="02020603050405020304" pitchFamily="18" charset="0"/>
              </a:rPr>
              <a:t> 80 de </a:t>
            </a:r>
            <a:r>
              <a:rPr lang="en-US" b="1" dirty="0" err="1">
                <a:latin typeface="Times New Roman" panose="02020603050405020304" pitchFamily="18" charset="0"/>
                <a:cs typeface="Times New Roman" panose="02020603050405020304" pitchFamily="18" charset="0"/>
              </a:rPr>
              <a:t>biţi</a:t>
            </a:r>
            <a:r>
              <a:rPr lang="en-US" dirty="0">
                <a:latin typeface="Times New Roman" panose="02020603050405020304" pitchFamily="18" charset="0"/>
                <a:cs typeface="Times New Roman" panose="02020603050405020304" pitchFamily="18" charset="0"/>
              </a:rPr>
              <a:t>, care se pot </a:t>
            </a:r>
            <a:r>
              <a:rPr lang="en-US" dirty="0" err="1">
                <a:latin typeface="Times New Roman" panose="02020603050405020304" pitchFamily="18" charset="0"/>
                <a:cs typeface="Times New Roman" panose="02020603050405020304" pitchFamily="18" charset="0"/>
              </a:rPr>
              <a:t>comporta</a:t>
            </a:r>
            <a:r>
              <a:rPr lang="en-US" dirty="0">
                <a:latin typeface="Times New Roman" panose="02020603050405020304" pitchFamily="18" charset="0"/>
                <a:cs typeface="Times New Roman" panose="02020603050405020304" pitchFamily="18" charset="0"/>
              </a:rPr>
              <a:t> ca o </a:t>
            </a:r>
            <a:r>
              <a:rPr lang="en-US" dirty="0" err="1">
                <a:latin typeface="Times New Roman" panose="02020603050405020304" pitchFamily="18" charset="0"/>
                <a:cs typeface="Times New Roman" panose="02020603050405020304" pitchFamily="18" charset="0"/>
              </a:rPr>
              <a:t>stivă</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date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care pot fi </a:t>
            </a:r>
            <a:r>
              <a:rPr lang="en-US" dirty="0" err="1">
                <a:latin typeface="Times New Roman" panose="02020603050405020304" pitchFamily="18" charset="0"/>
                <a:cs typeface="Times New Roman" panose="02020603050405020304" pitchFamily="18" charset="0"/>
              </a:rPr>
              <a:t>accesate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mod independent. Cu </a:t>
            </a:r>
            <a:r>
              <a:rPr lang="en-US" dirty="0" err="1">
                <a:latin typeface="Times New Roman" panose="02020603050405020304" pitchFamily="18" charset="0"/>
                <a:cs typeface="Times New Roman" panose="02020603050405020304" pitchFamily="18" charset="0"/>
              </a:rPr>
              <a:t>ajutorul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instrucţiunilor</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coprocesorului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pot </a:t>
            </a:r>
            <a:r>
              <a:rPr lang="en-US" dirty="0" err="1">
                <a:latin typeface="Times New Roman" panose="02020603050405020304" pitchFamily="18" charset="0"/>
                <a:cs typeface="Times New Roman" panose="02020603050405020304" pitchFamily="18" charset="0"/>
              </a:rPr>
              <a:t>realiza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modificările</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aceste</a:t>
            </a:r>
            <a:r>
              <a:rPr lang="en-US" dirty="0">
                <a:latin typeface="Times New Roman" panose="02020603050405020304" pitchFamily="18" charset="0"/>
                <a:cs typeface="Times New Roman" panose="02020603050405020304" pitchFamily="18" charset="0"/>
              </a:rPr>
              <a:t> opt </a:t>
            </a:r>
            <a:r>
              <a:rPr lang="en-US" dirty="0" err="1">
                <a:latin typeface="Times New Roman" panose="02020603050405020304" pitchFamily="18" charset="0"/>
                <a:cs typeface="Times New Roman" panose="02020603050405020304" pitchFamily="18" charset="0"/>
              </a:rPr>
              <a:t>registre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de date. </a:t>
            </a:r>
          </a:p>
        </p:txBody>
      </p:sp>
      <p:sp>
        <p:nvSpPr>
          <p:cNvPr id="6" name="Прямоугольник 5"/>
          <p:cNvSpPr/>
          <p:nvPr/>
        </p:nvSpPr>
        <p:spPr>
          <a:xfrm>
            <a:off x="0" y="3085992"/>
            <a:ext cx="12192000" cy="646331"/>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Tipurile</a:t>
            </a:r>
            <a:r>
              <a:rPr lang="en-US" b="1" dirty="0">
                <a:solidFill>
                  <a:srgbClr val="000000"/>
                </a:solidFill>
                <a:latin typeface="Times New Roman" pitchFamily="18" charset="0"/>
                <a:cs typeface="Times New Roman" pitchFamily="18" charset="0"/>
              </a:rPr>
              <a:t> de date cu care </a:t>
            </a:r>
            <a:r>
              <a:rPr lang="en-US" b="1" dirty="0" err="1">
                <a:solidFill>
                  <a:srgbClr val="000000"/>
                </a:solidFill>
                <a:latin typeface="Times New Roman" pitchFamily="18" charset="0"/>
                <a:cs typeface="Times New Roman" pitchFamily="18" charset="0"/>
              </a:rPr>
              <a:t>lucrează</a:t>
            </a:r>
            <a:r>
              <a:rPr lang="en-US" b="1" dirty="0">
                <a:solidFill>
                  <a:srgbClr val="000000"/>
                </a:solidFill>
                <a:latin typeface="Times New Roman" pitchFamily="18" charset="0"/>
                <a:cs typeface="Times New Roman" pitchFamily="18" charset="0"/>
              </a:rPr>
              <a:t> un </a:t>
            </a:r>
            <a:r>
              <a:rPr lang="en-US" b="1" dirty="0" err="1">
                <a:solidFill>
                  <a:srgbClr val="000000"/>
                </a:solidFill>
                <a:latin typeface="Times New Roman" pitchFamily="18" charset="0"/>
                <a:cs typeface="Times New Roman" pitchFamily="18" charset="0"/>
              </a:rPr>
              <a:t>coprocesor</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matematic</a:t>
            </a:r>
            <a:r>
              <a:rPr lang="en-US" b="1" dirty="0" smtClean="0">
                <a:solidFill>
                  <a:srgbClr val="000000"/>
                </a:solidFill>
                <a:latin typeface="Times New Roman" pitchFamily="18" charset="0"/>
                <a:cs typeface="Times New Roman" pitchFamily="18" charset="0"/>
              </a:rPr>
              <a:t>,</a:t>
            </a:r>
            <a:r>
              <a:rPr lang="x-none" b="1" dirty="0" smtClean="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numărul</a:t>
            </a:r>
            <a:r>
              <a:rPr lang="en-US" b="1" dirty="0" smtClean="0">
                <a:solidFill>
                  <a:srgbClr val="000000"/>
                </a:solidFill>
                <a:latin typeface="Times New Roman" pitchFamily="18" charset="0"/>
                <a:cs typeface="Times New Roman" pitchFamily="18" charset="0"/>
              </a:rPr>
              <a:t> </a:t>
            </a:r>
            <a:r>
              <a:rPr lang="en-US" b="1" dirty="0">
                <a:solidFill>
                  <a:srgbClr val="000000"/>
                </a:solidFill>
                <a:latin typeface="Times New Roman" pitchFamily="18" charset="0"/>
                <a:cs typeface="Times New Roman" pitchFamily="18" charset="0"/>
              </a:rPr>
              <a:t>de </a:t>
            </a:r>
            <a:r>
              <a:rPr lang="en-US" b="1" dirty="0" err="1">
                <a:solidFill>
                  <a:srgbClr val="000000"/>
                </a:solidFill>
                <a:latin typeface="Times New Roman" pitchFamily="18" charset="0"/>
                <a:cs typeface="Times New Roman" pitchFamily="18" charset="0"/>
              </a:rPr>
              <a:t>cifre</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semnificative</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şi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domeniul</a:t>
            </a:r>
            <a:r>
              <a:rPr lang="en-US" b="1" dirty="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aproximativ</a:t>
            </a:r>
            <a:r>
              <a:rPr lang="x-none" b="1" dirty="0" smtClean="0">
                <a:solidFill>
                  <a:srgbClr val="000000"/>
                </a:solidFill>
                <a:latin typeface="Times New Roman" pitchFamily="18" charset="0"/>
                <a:cs typeface="Times New Roman" pitchFamily="18" charset="0"/>
              </a:rPr>
              <a:t> </a:t>
            </a:r>
            <a:r>
              <a:rPr lang="en-US" b="1" dirty="0" smtClean="0">
                <a:solidFill>
                  <a:srgbClr val="000000"/>
                </a:solidFill>
                <a:latin typeface="Times New Roman" pitchFamily="18" charset="0"/>
                <a:cs typeface="Times New Roman" pitchFamily="18" charset="0"/>
              </a:rPr>
              <a:t>de </a:t>
            </a:r>
            <a:r>
              <a:rPr lang="en-US" b="1" dirty="0" err="1">
                <a:solidFill>
                  <a:srgbClr val="000000"/>
                </a:solidFill>
                <a:latin typeface="Times New Roman" pitchFamily="18" charset="0"/>
                <a:cs typeface="Times New Roman" pitchFamily="18" charset="0"/>
              </a:rPr>
              <a:t>definiţie</a:t>
            </a:r>
            <a:r>
              <a:rPr lang="en-US" dirty="0">
                <a:latin typeface="Times New Roman" pitchFamily="18" charset="0"/>
                <a:cs typeface="Times New Roman" pitchFamily="18" charset="0"/>
              </a:rPr>
              <a:t> </a:t>
            </a:r>
            <a:r>
              <a:rPr lang="x-none" dirty="0" smtClean="0">
                <a:latin typeface="Times New Roman" pitchFamily="18" charset="0"/>
                <a:cs typeface="Times New Roman" pitchFamily="18" charset="0"/>
              </a:rPr>
              <a:t>Tabelu 6.</a:t>
            </a:r>
            <a:endParaRPr lang="en-US" dirty="0">
              <a:latin typeface="Times New Roman" pitchFamily="18" charset="0"/>
              <a:cs typeface="Times New Roman" pitchFamily="18" charset="0"/>
            </a:endParaRPr>
          </a:p>
        </p:txBody>
      </p:sp>
      <p:pic>
        <p:nvPicPr>
          <p:cNvPr id="7" name="Рисунок 6"/>
          <p:cNvPicPr>
            <a:picLocks noChangeAspect="1"/>
          </p:cNvPicPr>
          <p:nvPr/>
        </p:nvPicPr>
        <p:blipFill>
          <a:blip r:embed="rId2"/>
          <a:stretch>
            <a:fillRect/>
          </a:stretch>
        </p:blipFill>
        <p:spPr>
          <a:xfrm>
            <a:off x="2747302" y="3732323"/>
            <a:ext cx="6831265" cy="3073526"/>
          </a:xfrm>
          <a:prstGeom prst="rect">
            <a:avLst/>
          </a:prstGeom>
        </p:spPr>
      </p:pic>
    </p:spTree>
    <p:extLst>
      <p:ext uri="{BB962C8B-B14F-4D97-AF65-F5344CB8AC3E}">
        <p14:creationId xmlns:p14="http://schemas.microsoft.com/office/powerpoint/2010/main" val="1983793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37299" y="0"/>
            <a:ext cx="6096000" cy="646331"/>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Instrucţiunile</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coprocesorului</a:t>
            </a:r>
            <a:r>
              <a:rPr lang="en-US" b="1" dirty="0">
                <a:solidFill>
                  <a:srgbClr val="000000"/>
                </a:solidFill>
                <a:latin typeface="Times New Roman" pitchFamily="18" charset="0"/>
                <a:cs typeface="Times New Roman" pitchFamily="18" charset="0"/>
              </a:rPr>
              <a:t> </a:t>
            </a:r>
            <a:r>
              <a:rPr lang="en-US" b="1" dirty="0" err="1" smtClean="0">
                <a:solidFill>
                  <a:srgbClr val="000000"/>
                </a:solidFill>
                <a:latin typeface="Times New Roman" pitchFamily="18" charset="0"/>
                <a:cs typeface="Times New Roman" pitchFamily="18" charset="0"/>
              </a:rPr>
              <a:t>matematic</a:t>
            </a:r>
            <a:r>
              <a:rPr lang="x-none" b="1" dirty="0" smtClean="0">
                <a:solidFill>
                  <a:srgbClr val="000000"/>
                </a:solidFill>
                <a:latin typeface="Times New Roman" pitchFamily="18" charset="0"/>
                <a:cs typeface="Times New Roman" pitchFamily="18" charset="0"/>
              </a:rPr>
              <a:t> Tabelul 7</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5" name="Рисунок 4"/>
          <p:cNvPicPr>
            <a:picLocks noChangeAspect="1"/>
          </p:cNvPicPr>
          <p:nvPr/>
        </p:nvPicPr>
        <p:blipFill>
          <a:blip r:embed="rId2"/>
          <a:stretch>
            <a:fillRect/>
          </a:stretch>
        </p:blipFill>
        <p:spPr>
          <a:xfrm>
            <a:off x="3437299" y="323165"/>
            <a:ext cx="5652379" cy="3443284"/>
          </a:xfrm>
          <a:prstGeom prst="rect">
            <a:avLst/>
          </a:prstGeom>
        </p:spPr>
      </p:pic>
      <p:sp>
        <p:nvSpPr>
          <p:cNvPr id="6" name="Прямоугольник 5"/>
          <p:cNvSpPr/>
          <p:nvPr/>
        </p:nvSpPr>
        <p:spPr>
          <a:xfrm>
            <a:off x="167487" y="3766449"/>
            <a:ext cx="11674445" cy="1477328"/>
          </a:xfrm>
          <a:prstGeom prst="rect">
            <a:avLst/>
          </a:prstGeom>
        </p:spPr>
        <p:txBody>
          <a:bodyPr wrap="square">
            <a:spAutoFit/>
          </a:bodyPr>
          <a:lstStyle/>
          <a:p>
            <a:r>
              <a:rPr lang="en-US" b="1" dirty="0" err="1">
                <a:solidFill>
                  <a:srgbClr val="000000"/>
                </a:solidFill>
                <a:latin typeface="Times New Roman" panose="02020603050405020304" pitchFamily="18" charset="0"/>
                <a:cs typeface="Times New Roman" panose="02020603050405020304" pitchFamily="18" charset="0"/>
              </a:rPr>
              <a:t>Cooperarea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dintre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microprocesorul</a:t>
            </a:r>
            <a:r>
              <a:rPr lang="en-US" b="1" dirty="0">
                <a:solidFill>
                  <a:srgbClr val="000000"/>
                </a:solidFill>
                <a:latin typeface="Times New Roman" panose="02020603050405020304" pitchFamily="18" charset="0"/>
                <a:cs typeface="Times New Roman" panose="02020603050405020304" pitchFamily="18" charset="0"/>
              </a:rPr>
              <a:t> principal </a:t>
            </a:r>
            <a:r>
              <a:rPr lang="en-US" b="1" dirty="0" err="1">
                <a:solidFill>
                  <a:srgbClr val="000000"/>
                </a:solidFill>
                <a:latin typeface="Times New Roman" panose="02020603050405020304" pitchFamily="18" charset="0"/>
                <a:cs typeface="Times New Roman" panose="02020603050405020304" pitchFamily="18" charset="0"/>
              </a:rPr>
              <a:t>şi</a:t>
            </a:r>
            <a:r>
              <a:rPr lang="en-US" b="1" dirty="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coproceso</a:t>
            </a:r>
            <a:r>
              <a:rPr lang="en-US" b="1" dirty="0" err="1">
                <a:latin typeface="Times New Roman" panose="02020603050405020304" pitchFamily="18" charset="0"/>
                <a:cs typeface="Times New Roman" panose="02020603050405020304" pitchFamily="18" charset="0"/>
              </a:rPr>
              <a:t>r</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face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modul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urm</a:t>
            </a:r>
            <a:r>
              <a:rPr lang="it-IT" dirty="0">
                <a:latin typeface="Times New Roman" panose="02020603050405020304" pitchFamily="18" charset="0"/>
                <a:cs typeface="Times New Roman" panose="02020603050405020304" pitchFamily="18" charset="0"/>
              </a:rPr>
              <a:t>ător: pentru activarea coprocesorului matematic, microprocesorul </a:t>
            </a:r>
            <a:r>
              <a:rPr lang="x-none" dirty="0" smtClean="0">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tran</a:t>
            </a:r>
            <a:r>
              <a:rPr lang="en-US" dirty="0" err="1">
                <a:latin typeface="Times New Roman" panose="02020603050405020304" pitchFamily="18" charset="0"/>
                <a:cs typeface="Times New Roman" panose="02020603050405020304" pitchFamily="18" charset="0"/>
              </a:rPr>
              <a:t>smite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acestuia</a:t>
            </a:r>
            <a:r>
              <a:rPr lang="en-US" dirty="0">
                <a:latin typeface="Times New Roman" panose="02020603050405020304" pitchFamily="18" charset="0"/>
                <a:cs typeface="Times New Roman" panose="02020603050405020304" pitchFamily="18" charset="0"/>
              </a:rPr>
              <a:t> un cod special, </a:t>
            </a:r>
            <a:r>
              <a:rPr lang="en-US" b="1" dirty="0" err="1">
                <a:latin typeface="Times New Roman" panose="02020603050405020304" pitchFamily="18" charset="0"/>
                <a:cs typeface="Times New Roman" panose="02020603050405020304" pitchFamily="18" charset="0"/>
              </a:rPr>
              <a:t>numit</a:t>
            </a:r>
            <a:r>
              <a:rPr lang="en-US" b="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escape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mome</a:t>
            </a:r>
            <a:r>
              <a:rPr lang="en-US" dirty="0" smtClean="0">
                <a:solidFill>
                  <a:srgbClr val="000000"/>
                </a:solidFill>
                <a:latin typeface="Times New Roman" panose="02020603050405020304" pitchFamily="18" charset="0"/>
                <a:cs typeface="Times New Roman" panose="02020603050405020304" pitchFamily="18" charset="0"/>
              </a:rPr>
              <a:t>nt se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iniţiază</a:t>
            </a:r>
            <a:r>
              <a:rPr lang="x-none" dirty="0" smtClean="0">
                <a:solidFill>
                  <a:srgbClr val="000000"/>
                </a:solidFill>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cooperarea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dintre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cele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două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procesoare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După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datele</a:t>
            </a:r>
            <a:r>
              <a:rPr lang="en-US" b="1" dirty="0">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trimise</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coprocesorului</a:t>
            </a:r>
            <a:r>
              <a:rPr lang="en-US" b="1"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au </a:t>
            </a:r>
            <a:r>
              <a:rPr lang="en-US" dirty="0" err="1">
                <a:solidFill>
                  <a:srgbClr val="000000"/>
                </a:solidFill>
                <a:latin typeface="Times New Roman" panose="02020603050405020304" pitchFamily="18" charset="0"/>
                <a:cs typeface="Times New Roman" panose="02020603050405020304" pitchFamily="18" charset="0"/>
              </a:rPr>
              <a:t>ajuns</a:t>
            </a:r>
            <a:r>
              <a:rPr lang="en-US" dirty="0">
                <a:solidFill>
                  <a:srgbClr val="000000"/>
                </a:solidFill>
                <a:latin typeface="Times New Roman" panose="02020603050405020304" pitchFamily="18" charset="0"/>
                <a:cs typeface="Times New Roman" panose="02020603050405020304" pitchFamily="18" charset="0"/>
              </a:rPr>
              <a:t> la </a:t>
            </a:r>
            <a:r>
              <a:rPr lang="en-US" dirty="0" err="1">
                <a:solidFill>
                  <a:srgbClr val="000000"/>
                </a:solidFill>
                <a:latin typeface="Times New Roman" panose="02020603050405020304" pitchFamily="18" charset="0"/>
                <a:cs typeface="Times New Roman" panose="02020603050405020304" pitchFamily="18" charset="0"/>
              </a:rPr>
              <a:t>acesta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încep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să</a:t>
            </a:r>
            <a:r>
              <a:rPr lang="en-US" dirty="0">
                <a:solidFill>
                  <a:srgbClr val="000000"/>
                </a:solidFill>
                <a:latin typeface="Times New Roman" panose="02020603050405020304" pitchFamily="18" charset="0"/>
                <a:cs typeface="Times New Roman" panose="02020603050405020304" pitchFamily="18" charset="0"/>
              </a:rPr>
              <a:t> fie </a:t>
            </a:r>
            <a:r>
              <a:rPr lang="en-US" dirty="0" err="1">
                <a:solidFill>
                  <a:srgbClr val="000000"/>
                </a:solidFill>
                <a:latin typeface="Times New Roman" panose="02020603050405020304" pitchFamily="18" charset="0"/>
                <a:cs typeface="Times New Roman" panose="02020603050405020304" pitchFamily="18" charset="0"/>
              </a:rPr>
              <a:t>prelucrate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funcţiile</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s</a:t>
            </a:r>
            <a:r>
              <a:rPr lang="en-US" b="1" dirty="0" err="1" smtClean="0">
                <a:latin typeface="Times New Roman" panose="02020603050405020304" pitchFamily="18" charset="0"/>
                <a:cs typeface="Times New Roman" panose="02020603050405020304" pitchFamily="18" charset="0"/>
              </a:rPr>
              <a:t>pecifice</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copro</a:t>
            </a:r>
            <a:r>
              <a:rPr lang="x-none" b="1" dirty="0" smtClean="0">
                <a:latin typeface="Times New Roman" panose="02020603050405020304" pitchFamily="18" charset="0"/>
                <a:cs typeface="Times New Roman" panose="02020603050405020304" pitchFamily="18" charset="0"/>
              </a:rPr>
              <a:t>ces</a:t>
            </a:r>
            <a:r>
              <a:rPr lang="en-US" b="1" dirty="0" err="1" smtClean="0">
                <a:latin typeface="Times New Roman" panose="02020603050405020304" pitchFamily="18" charset="0"/>
                <a:cs typeface="Times New Roman" panose="02020603050405020304" pitchFamily="18" charset="0"/>
              </a:rPr>
              <a:t>orului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acelaş</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microprocesorul</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princi</a:t>
            </a:r>
            <a:r>
              <a:rPr lang="en-US" b="1" dirty="0" smtClean="0">
                <a:solidFill>
                  <a:srgbClr val="000000"/>
                </a:solidFill>
                <a:latin typeface="Times New Roman" panose="02020603050405020304" pitchFamily="18" charset="0"/>
                <a:cs typeface="Times New Roman" panose="02020603050405020304" pitchFamily="18" charset="0"/>
              </a:rPr>
              <a:t>pal</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pregăteşte</a:t>
            </a:r>
            <a:r>
              <a:rPr lang="en-US" b="1" dirty="0" smtClean="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configurarea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datelor</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pentru</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următoarea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lucru</a:t>
            </a:r>
            <a:r>
              <a:rPr lang="en-US" b="1" dirty="0">
                <a:solidFill>
                  <a:srgbClr val="000000"/>
                </a:solidFill>
                <a:latin typeface="Times New Roman" panose="02020603050405020304" pitchFamily="18" charset="0"/>
                <a:cs typeface="Times New Roman" panose="02020603050405020304" pitchFamily="18" charset="0"/>
              </a:rPr>
              <a:t> a</a:t>
            </a:r>
            <a:r>
              <a:rPr lang="en-US" b="1" dirty="0">
                <a:latin typeface="Times New Roman" panose="02020603050405020304" pitchFamily="18" charset="0"/>
                <a:cs typeface="Times New Roman" panose="02020603050405020304" pitchFamily="18" charset="0"/>
              </a:rPr>
              <a:t> </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coprocesorului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Aceste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dou</a:t>
            </a:r>
            <a:r>
              <a:rPr lang="pt-BR" dirty="0" smtClean="0">
                <a:latin typeface="Times New Roman" panose="02020603050405020304" pitchFamily="18" charset="0"/>
                <a:cs typeface="Times New Roman" panose="02020603050405020304" pitchFamily="18" charset="0"/>
              </a:rPr>
              <a:t>ă </a:t>
            </a:r>
            <a:r>
              <a:rPr lang="pt-BR" dirty="0">
                <a:latin typeface="Times New Roman" panose="02020603050405020304" pitchFamily="18" charset="0"/>
                <a:cs typeface="Times New Roman" panose="02020603050405020304" pitchFamily="18" charset="0"/>
              </a:rPr>
              <a:t>operaţii </a:t>
            </a:r>
            <a:r>
              <a:rPr lang="pt-BR" b="1" dirty="0">
                <a:latin typeface="Times New Roman" panose="02020603050405020304" pitchFamily="18" charset="0"/>
                <a:cs typeface="Times New Roman" panose="02020603050405020304" pitchFamily="18" charset="0"/>
              </a:rPr>
              <a:t>se execută </a:t>
            </a:r>
            <a:r>
              <a:rPr lang="pt-BR" b="1" dirty="0" smtClean="0">
                <a:latin typeface="Times New Roman" panose="02020603050405020304" pitchFamily="18" charset="0"/>
                <a:cs typeface="Times New Roman" panose="02020603050405020304" pitchFamily="18" charset="0"/>
              </a:rPr>
              <a:t>simu</a:t>
            </a:r>
            <a:r>
              <a:rPr lang="en-US" b="1" dirty="0" err="1" smtClean="0">
                <a:latin typeface="Times New Roman" panose="02020603050405020304" pitchFamily="18" charset="0"/>
                <a:cs typeface="Times New Roman" panose="02020603050405020304" pitchFamily="18" charset="0"/>
              </a:rPr>
              <a:t>ltan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distincte</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în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acelaşi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timp</a:t>
            </a:r>
            <a:r>
              <a:rPr lang="en-US"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30118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x-none" b="1" i="1" dirty="0" smtClean="0">
                <a:solidFill>
                  <a:srgbClr val="000000"/>
                </a:solidFill>
                <a:latin typeface="Times New Roman" pitchFamily="18" charset="0"/>
                <a:cs typeface="Times New Roman" pitchFamily="18" charset="0"/>
              </a:rPr>
              <a:t>Procesoarele </a:t>
            </a:r>
            <a:r>
              <a:rPr lang="en-US" b="1" i="1" dirty="0" smtClean="0">
                <a:solidFill>
                  <a:srgbClr val="000000"/>
                </a:solidFill>
                <a:latin typeface="Times New Roman" pitchFamily="18" charset="0"/>
                <a:cs typeface="Times New Roman" pitchFamily="18" charset="0"/>
              </a:rPr>
              <a:t>DSP </a:t>
            </a:r>
            <a:r>
              <a:rPr lang="en-US" b="1" i="1" dirty="0">
                <a:solidFill>
                  <a:srgbClr val="000000"/>
                </a:solidFill>
                <a:latin typeface="Times New Roman" pitchFamily="18" charset="0"/>
                <a:cs typeface="Times New Roman" pitchFamily="18" charset="0"/>
              </a:rPr>
              <a:t>(</a:t>
            </a:r>
            <a:r>
              <a:rPr lang="en-US" b="1" i="1" dirty="0" err="1">
                <a:solidFill>
                  <a:srgbClr val="000000"/>
                </a:solidFill>
                <a:latin typeface="Times New Roman" pitchFamily="18" charset="0"/>
                <a:cs typeface="Times New Roman" pitchFamily="18" charset="0"/>
              </a:rPr>
              <a:t>Digita</a:t>
            </a:r>
            <a:r>
              <a:rPr lang="en-US" b="1" i="1" dirty="0">
                <a:solidFill>
                  <a:srgbClr val="000000"/>
                </a:solidFill>
                <a:latin typeface="Times New Roman" pitchFamily="18" charset="0"/>
                <a:cs typeface="Times New Roman" pitchFamily="18" charset="0"/>
              </a:rPr>
              <a:t> Signal Processor)</a:t>
            </a:r>
            <a:r>
              <a:rPr lang="en-US" dirty="0">
                <a:latin typeface="Times New Roman" pitchFamily="18" charset="0"/>
                <a:cs typeface="Times New Roman" pitchFamily="18" charset="0"/>
              </a:rPr>
              <a:t> </a:t>
            </a:r>
          </a:p>
        </p:txBody>
      </p:sp>
      <p:sp>
        <p:nvSpPr>
          <p:cNvPr id="5" name="Прямоугольник 4"/>
          <p:cNvSpPr/>
          <p:nvPr/>
        </p:nvSpPr>
        <p:spPr>
          <a:xfrm>
            <a:off x="0" y="369332"/>
            <a:ext cx="12192000" cy="4247317"/>
          </a:xfrm>
          <a:prstGeom prst="rect">
            <a:avLst/>
          </a:prstGeom>
        </p:spPr>
        <p:txBody>
          <a:bodyPr wrap="square">
            <a:spAutoFit/>
          </a:bodyPr>
          <a:lstStyle/>
          <a:p>
            <a:r>
              <a:rPr lang="en-US" dirty="0" err="1" smtClean="0">
                <a:solidFill>
                  <a:srgbClr val="000000"/>
                </a:solidFill>
                <a:latin typeface="Times New Roman" panose="02020603050405020304" pitchFamily="18" charset="0"/>
                <a:cs typeface="Times New Roman" panose="02020603050405020304" pitchFamily="18" charset="0"/>
              </a:rPr>
              <a:t>Proceso</a:t>
            </a:r>
            <a:r>
              <a:rPr lang="en-US" dirty="0" err="1">
                <a:latin typeface="Times New Roman" panose="02020603050405020304" pitchFamily="18" charset="0"/>
                <a:cs typeface="Times New Roman" panose="02020603050405020304" pitchFamily="18" charset="0"/>
              </a:rPr>
              <a:t>arele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t>
            </a:r>
            <a:r>
              <a:rPr lang="x-none" dirty="0" smtClean="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emnale</a:t>
            </a:r>
            <a:r>
              <a:rPr lang="en-US" dirty="0" smtClean="0">
                <a:latin typeface="Times New Roman" panose="02020603050405020304" pitchFamily="18" charset="0"/>
                <a:cs typeface="Times New Roman" panose="02020603050405020304" pitchFamily="18" charset="0"/>
              </a:rPr>
              <a:t> d</a:t>
            </a:r>
            <a:r>
              <a:rPr lang="it-IT" dirty="0" smtClean="0">
                <a:latin typeface="Times New Roman" panose="02020603050405020304" pitchFamily="18" charset="0"/>
                <a:cs typeface="Times New Roman" panose="02020603050405020304" pitchFamily="18" charset="0"/>
              </a:rPr>
              <a:t>igitale rezintă </a:t>
            </a:r>
            <a:r>
              <a:rPr lang="it-IT" dirty="0">
                <a:latin typeface="Times New Roman" panose="02020603050405020304" pitchFamily="18" charset="0"/>
                <a:cs typeface="Times New Roman" panose="02020603050405020304" pitchFamily="18" charset="0"/>
              </a:rPr>
              <a:t>unul </a:t>
            </a:r>
            <a:r>
              <a:rPr lang="it-IT" dirty="0" smtClean="0">
                <a:latin typeface="Times New Roman" panose="02020603050405020304" pitchFamily="18" charset="0"/>
                <a:cs typeface="Times New Roman" panose="02020603050405020304" pitchFamily="18" charset="0"/>
              </a:rPr>
              <a:t>dintre</a:t>
            </a:r>
            <a:r>
              <a:rPr lang="x-none"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cele </a:t>
            </a:r>
            <a:r>
              <a:rPr lang="it-IT" dirty="0">
                <a:latin typeface="Times New Roman" panose="02020603050405020304" pitchFamily="18" charset="0"/>
                <a:cs typeface="Times New Roman" panose="02020603050405020304" pitchFamily="18" charset="0"/>
              </a:rPr>
              <a:t>ma </a:t>
            </a:r>
            <a:r>
              <a:rPr lang="it-IT" dirty="0" smtClean="0">
                <a:latin typeface="Times New Roman" panose="02020603050405020304" pitchFamily="18" charset="0"/>
                <a:cs typeface="Times New Roman" panose="02020603050405020304" pitchFamily="18" charset="0"/>
              </a:rPr>
              <a:t>i</a:t>
            </a:r>
            <a:r>
              <a:rPr lang="x-none" dirty="0"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por</a:t>
            </a:r>
            <a:r>
              <a:rPr lang="en-US" dirty="0" err="1">
                <a:latin typeface="Times New Roman" panose="02020603050405020304" pitchFamily="18" charset="0"/>
                <a:cs typeface="Times New Roman" panose="02020603050405020304" pitchFamily="18" charset="0"/>
              </a:rPr>
              <a:t>tante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tipuri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coprocesoare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exis</a:t>
            </a:r>
            <a:r>
              <a:rPr lang="x-none" dirty="0" smtClean="0">
                <a:latin typeface="Times New Roman" panose="02020603050405020304" pitchFamily="18" charset="0"/>
                <a:cs typeface="Times New Roman" panose="02020603050405020304" pitchFamily="18" charset="0"/>
              </a:rPr>
              <a:t>tente într-un calculator personal.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tip de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capabil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prelucreze</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se</a:t>
            </a:r>
            <a:r>
              <a:rPr lang="x-none" b="1" dirty="0" smtClean="0">
                <a:latin typeface="Times New Roman" panose="02020603050405020304" pitchFamily="18" charset="0"/>
                <a:cs typeface="Times New Roman" panose="02020603050405020304" pitchFamily="18" charset="0"/>
              </a:rPr>
              <a:t>mnale analogi</a:t>
            </a:r>
            <a:r>
              <a:rPr lang="en-US" b="1" dirty="0" err="1" smtClean="0">
                <a:latin typeface="Times New Roman" panose="02020603050405020304" pitchFamily="18" charset="0"/>
                <a:cs typeface="Times New Roman" panose="02020603050405020304" pitchFamily="18" charset="0"/>
              </a:rPr>
              <a:t>ce</a:t>
            </a:r>
            <a:r>
              <a:rPr lang="en-US" b="1" dirty="0" smtClean="0">
                <a:latin typeface="Times New Roman" panose="02020603050405020304" pitchFamily="18" charset="0"/>
                <a:cs typeface="Times New Roman" panose="02020603050405020304" pitchFamily="18" charset="0"/>
              </a:rPr>
              <a:t> din</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mediul</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real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imagini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sunete</a:t>
            </a:r>
            <a:r>
              <a:rPr lang="en-US" dirty="0">
                <a:latin typeface="Times New Roman" panose="02020603050405020304" pitchFamily="18" charset="0"/>
                <a:cs typeface="Times New Roman" panose="02020603050405020304" pitchFamily="18" charset="0"/>
              </a:rPr>
              <a:t>, etc.)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au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convertite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semnale</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digitale</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conţinând</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acest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sens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instrucţiuni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folosite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manipularea</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sem</a:t>
            </a:r>
            <a:r>
              <a:rPr lang="x-none" b="1" dirty="0" smtClean="0">
                <a:latin typeface="Times New Roman" panose="02020603050405020304" pitchFamily="18" charset="0"/>
                <a:cs typeface="Times New Roman" panose="02020603050405020304" pitchFamily="18" charset="0"/>
              </a:rPr>
              <a:t>nalelor </a:t>
            </a:r>
            <a:r>
              <a:rPr lang="en-US" b="1" dirty="0" err="1" smtClean="0">
                <a:latin typeface="Times New Roman" panose="02020603050405020304" pitchFamily="18" charset="0"/>
                <a:cs typeface="Times New Roman" panose="02020603050405020304" pitchFamily="18" charset="0"/>
              </a:rPr>
              <a:t>analogice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şi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prelucrarea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acestora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coprocesoarele</a:t>
            </a:r>
            <a:r>
              <a:rPr lang="en-US" dirty="0">
                <a:latin typeface="Times New Roman" panose="02020603050405020304" pitchFamily="18" charset="0"/>
                <a:cs typeface="Times New Roman" panose="02020603050405020304" pitchFamily="18" charset="0"/>
              </a:rPr>
              <a:t> de </a:t>
            </a:r>
            <a:r>
              <a:rPr lang="en-US" dirty="0" smtClean="0">
                <a:latin typeface="Times New Roman" panose="02020603050405020304" pitchFamily="18" charset="0"/>
                <a:cs typeface="Times New Roman" panose="02020603050405020304" pitchFamily="18" charset="0"/>
              </a:rPr>
              <a:t>ti</a:t>
            </a:r>
            <a:r>
              <a:rPr lang="en-US" dirty="0">
                <a:latin typeface="Times New Roman" panose="02020603050405020304" pitchFamily="18" charset="0"/>
                <a:cs typeface="Times New Roman" panose="02020603050405020304" pitchFamily="18" charset="0"/>
              </a:rPr>
              <a:t>p DSP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utilizate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aplicaţii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tipul</a:t>
            </a:r>
            <a:r>
              <a:rPr lang="en-US" dirty="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x-none" dirty="0" smtClean="0">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inteza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recunoaşte</a:t>
            </a:r>
            <a:r>
              <a:rPr lang="x-none" dirty="0" smtClean="0">
                <a:latin typeface="Times New Roman" panose="02020603050405020304" pitchFamily="18" charset="0"/>
                <a:cs typeface="Times New Roman" panose="02020603050405020304" pitchFamily="18" charset="0"/>
              </a:rPr>
              <a:t>rea vorbirii</a:t>
            </a:r>
          </a:p>
          <a:p>
            <a:pPr marL="285750" indent="-285750">
              <a:buFont typeface="Arial" panose="020B0604020202020204" pitchFamily="34" charset="0"/>
              <a:buChar char="•"/>
            </a:pPr>
            <a:r>
              <a:rPr lang="x-none" dirty="0" smtClean="0">
                <a:latin typeface="Times New Roman" panose="02020603050405020304" pitchFamily="18" charset="0"/>
                <a:cs typeface="Times New Roman" panose="02020603050405020304" pitchFamily="18" charset="0"/>
              </a:rPr>
              <a:t>Prelucrarea imaginilor video și fotografice</a:t>
            </a:r>
          </a:p>
          <a:p>
            <a:pPr marL="285750" indent="-285750">
              <a:buFont typeface="Arial" panose="020B0604020202020204" pitchFamily="34" charset="0"/>
              <a:buChar char="•"/>
            </a:pPr>
            <a:r>
              <a:rPr lang="x-none" dirty="0" smtClean="0">
                <a:latin typeface="Times New Roman" panose="02020603050405020304" pitchFamily="18" charset="0"/>
                <a:cs typeface="Times New Roman" panose="02020603050405020304" pitchFamily="18" charset="0"/>
              </a:rPr>
              <a:t>Sinteza sunetelor și a muzicii</a:t>
            </a:r>
          </a:p>
          <a:p>
            <a:pPr marL="285750" indent="-285750">
              <a:buFont typeface="Arial" panose="020B0604020202020204" pitchFamily="34" charset="0"/>
              <a:buChar char="•"/>
            </a:pPr>
            <a:r>
              <a:rPr lang="x-none" dirty="0" smtClean="0">
                <a:latin typeface="Times New Roman" panose="02020603050405020304" pitchFamily="18" charset="0"/>
                <a:cs typeface="Times New Roman" panose="02020603050405020304" pitchFamily="18" charset="0"/>
              </a:rPr>
              <a:t>Comprimarea și decomprimarea audio-video</a:t>
            </a:r>
          </a:p>
          <a:p>
            <a:pPr marL="285750" indent="-285750">
              <a:buFont typeface="Arial" panose="020B0604020202020204" pitchFamily="34" charset="0"/>
              <a:buChar char="•"/>
            </a:pPr>
            <a:r>
              <a:rPr lang="x-none" dirty="0" smtClean="0">
                <a:latin typeface="Times New Roman" panose="02020603050405020304" pitchFamily="18" charset="0"/>
                <a:cs typeface="Times New Roman" panose="02020603050405020304" pitchFamily="18" charset="0"/>
              </a:rPr>
              <a:t>Accelerarea  grafică 2D și 3D</a:t>
            </a:r>
          </a:p>
          <a:p>
            <a:pPr marL="285750" indent="-285750">
              <a:buFont typeface="Arial" panose="020B0604020202020204" pitchFamily="34" charset="0"/>
              <a:buChar char="•"/>
            </a:pPr>
            <a:r>
              <a:rPr lang="x-none" dirty="0" smtClean="0">
                <a:latin typeface="Times New Roman" panose="02020603050405020304" pitchFamily="18" charset="0"/>
                <a:cs typeface="Times New Roman" panose="02020603050405020304" pitchFamily="18" charset="0"/>
              </a:rPr>
              <a:t>Funcții de modem</a:t>
            </a:r>
          </a:p>
          <a:p>
            <a:r>
              <a:rPr lang="en-US" dirty="0">
                <a:latin typeface="Times New Roman" panose="02020603050405020304" pitchFamily="18" charset="0"/>
                <a:cs typeface="Times New Roman" panose="02020603050405020304" pitchFamily="18" charset="0"/>
              </a:rPr>
              <a:t>Au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p</a:t>
            </a:r>
            <a:r>
              <a:rPr lang="en-US" dirty="0" err="1">
                <a:latin typeface="Times New Roman" panose="02020603050405020304" pitchFamily="18" charset="0"/>
                <a:cs typeface="Times New Roman" panose="02020603050405020304" pitchFamily="18" charset="0"/>
              </a:rPr>
              <a:t>ărut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și apar în continuare noi tipuri de interfețe ce permit întroducerea în sistem a unor coprocesoare DSP.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fr-FR" dirty="0" smtClean="0">
                <a:latin typeface="Times New Roman" panose="02020603050405020304" pitchFamily="18" charset="0"/>
                <a:cs typeface="Times New Roman" panose="02020603050405020304" pitchFamily="18" charset="0"/>
              </a:rPr>
              <a:t>Un </a:t>
            </a:r>
            <a:r>
              <a:rPr lang="fr-FR" dirty="0">
                <a:latin typeface="Times New Roman" panose="02020603050405020304" pitchFamily="18" charset="0"/>
                <a:cs typeface="Times New Roman" panose="02020603050405020304" pitchFamily="18" charset="0"/>
              </a:rPr>
              <a:t>exemplu de astfel </a:t>
            </a:r>
            <a:r>
              <a:rPr lang="fr-FR"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interfaţă</a:t>
            </a:r>
            <a:r>
              <a:rPr lang="en-US" dirty="0">
                <a:latin typeface="Times New Roman" panose="02020603050405020304" pitchFamily="18" charset="0"/>
                <a:cs typeface="Times New Roman" panose="02020603050405020304" pitchFamily="18" charset="0"/>
              </a:rPr>
              <a:t> e </a:t>
            </a:r>
            <a:r>
              <a:rPr lang="en-US" i="1" dirty="0">
                <a:latin typeface="Times New Roman" panose="02020603050405020304" pitchFamily="18" charset="0"/>
                <a:cs typeface="Times New Roman" panose="02020603050405020304" pitchFamily="18" charset="0"/>
              </a:rPr>
              <a:t>RMI</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(Resource Manager Interface - </a:t>
            </a:r>
            <a:r>
              <a:rPr lang="en-US" i="1" dirty="0" err="1">
                <a:latin typeface="Times New Roman" panose="02020603050405020304" pitchFamily="18" charset="0"/>
                <a:cs typeface="Times New Roman" panose="02020603050405020304" pitchFamily="18" charset="0"/>
              </a:rPr>
              <a:t>interfaţă</a:t>
            </a:r>
            <a:r>
              <a:rPr lang="en-US" i="1" dirty="0">
                <a:latin typeface="Times New Roman" panose="02020603050405020304" pitchFamily="18" charset="0"/>
                <a:cs typeface="Times New Roman" panose="02020603050405020304" pitchFamily="18" charset="0"/>
              </a:rPr>
              <a:t> de</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administrare</a:t>
            </a:r>
            <a:r>
              <a:rPr lang="en-US" i="1" dirty="0">
                <a:latin typeface="Times New Roman" panose="02020603050405020304" pitchFamily="18" charset="0"/>
                <a:cs typeface="Times New Roman" panose="02020603050405020304" pitchFamily="18" charset="0"/>
              </a:rPr>
              <a:t> a </a:t>
            </a:r>
            <a:r>
              <a:rPr lang="en-US" i="1" dirty="0" err="1">
                <a:latin typeface="Times New Roman" panose="02020603050405020304" pitchFamily="18" charset="0"/>
                <a:cs typeface="Times New Roman" panose="02020603050405020304" pitchFamily="18" charset="0"/>
              </a:rPr>
              <a:t>resurselor</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permite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transferul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aplicaţii</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de la </a:t>
            </a:r>
            <a:r>
              <a:rPr lang="en-US" dirty="0" err="1" smtClean="0">
                <a:latin typeface="Times New Roman" panose="02020603050405020304" pitchFamily="18" charset="0"/>
                <a:cs typeface="Times New Roman" panose="02020603050405020304" pitchFamily="18" charset="0"/>
              </a:rPr>
              <a:t>microproceso</a:t>
            </a:r>
            <a:r>
              <a:rPr lang="x-none" dirty="0" smtClean="0">
                <a:latin typeface="Times New Roman" panose="02020603050405020304" pitchFamily="18" charset="0"/>
                <a:cs typeface="Times New Roman" panose="02020603050405020304" pitchFamily="18" charset="0"/>
              </a:rPr>
              <a:t>rul prin</a:t>
            </a:r>
            <a:r>
              <a:rPr lang="en-US" dirty="0" err="1" smtClean="0">
                <a:latin typeface="Times New Roman" panose="02020603050405020304" pitchFamily="18" charset="0"/>
                <a:cs typeface="Times New Roman" panose="02020603050405020304" pitchFamily="18" charset="0"/>
              </a:rPr>
              <a:t>cipal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 un </a:t>
            </a:r>
            <a:r>
              <a:rPr lang="en-US" dirty="0" err="1">
                <a:latin typeface="Times New Roman" panose="02020603050405020304" pitchFamily="18" charset="0"/>
                <a:cs typeface="Times New Roman" panose="02020603050405020304" pitchFamily="18" charset="0"/>
              </a:rPr>
              <a:t>coprocesor</a:t>
            </a:r>
            <a:r>
              <a:rPr lang="en-US" dirty="0">
                <a:latin typeface="Times New Roman" panose="02020603050405020304" pitchFamily="18" charset="0"/>
                <a:cs typeface="Times New Roman" panose="02020603050405020304" pitchFamily="18" charset="0"/>
              </a:rPr>
              <a:t> DSP care le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execu</a:t>
            </a:r>
            <a:r>
              <a:rPr lang="en-US" dirty="0" err="1">
                <a:latin typeface="Times New Roman" panose="02020603050405020304" pitchFamily="18" charset="0"/>
                <a:cs typeface="Times New Roman" panose="02020603050405020304" pitchFamily="18" charset="0"/>
              </a:rPr>
              <a:t>ta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timpul</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microprocesorul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este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ocupat</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alte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operaţii</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099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7333307" cy="369332"/>
          </a:xfrm>
          <a:prstGeom prst="rect">
            <a:avLst/>
          </a:prstGeom>
        </p:spPr>
        <p:txBody>
          <a:bodyPr wrap="square">
            <a:spAutoFit/>
          </a:bodyPr>
          <a:lstStyle/>
          <a:p>
            <a:r>
              <a:rPr lang="fr-FR" b="1" dirty="0">
                <a:solidFill>
                  <a:srgbClr val="000000"/>
                </a:solidFill>
                <a:latin typeface="Times New Roman" pitchFamily="18" charset="0"/>
                <a:cs typeface="Times New Roman" pitchFamily="18" charset="0"/>
              </a:rPr>
              <a:t>Extensii MMX (MultiMedia eXtension sau Matrix </a:t>
            </a:r>
            <a:r>
              <a:rPr lang="fr-FR" b="1" dirty="0" smtClean="0">
                <a:solidFill>
                  <a:srgbClr val="000000"/>
                </a:solidFill>
                <a:latin typeface="Times New Roman" pitchFamily="18" charset="0"/>
                <a:cs typeface="Times New Roman" pitchFamily="18" charset="0"/>
              </a:rPr>
              <a:t>Math</a:t>
            </a:r>
            <a:r>
              <a:rPr lang="x-none" b="1" dirty="0" smtClean="0">
                <a:solidFill>
                  <a:srgbClr val="000000"/>
                </a:solidFill>
                <a:latin typeface="Times New Roman" pitchFamily="18" charset="0"/>
                <a:cs typeface="Times New Roman" pitchFamily="18" charset="0"/>
              </a:rPr>
              <a:t> </a:t>
            </a:r>
            <a:r>
              <a:rPr lang="fr-FR" b="1" dirty="0" smtClean="0">
                <a:solidFill>
                  <a:srgbClr val="000000"/>
                </a:solidFill>
                <a:latin typeface="Times New Roman" pitchFamily="18" charset="0"/>
                <a:cs typeface="Times New Roman" pitchFamily="18" charset="0"/>
              </a:rPr>
              <a:t>eXtension</a:t>
            </a:r>
            <a:r>
              <a:rPr lang="fr-FR" b="1" dirty="0">
                <a:solidFill>
                  <a:srgbClr val="000000"/>
                </a:solidFill>
                <a:latin typeface="Times New Roman" pitchFamily="18" charset="0"/>
                <a:cs typeface="Times New Roman" pitchFamily="18" charset="0"/>
              </a:rPr>
              <a:t>)</a:t>
            </a:r>
            <a:r>
              <a:rPr lang="fr-FR"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6463308"/>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Necesitatea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creşterii</a:t>
            </a:r>
            <a:r>
              <a:rPr lang="en-US" dirty="0">
                <a:solidFill>
                  <a:srgbClr val="000000"/>
                </a:solidFill>
                <a:latin typeface="Times New Roman" panose="02020603050405020304" pitchFamily="18" charset="0"/>
                <a:cs typeface="Times New Roman" panose="02020603050405020304" pitchFamily="18" charset="0"/>
              </a:rPr>
              <a:t> tot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mari</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performanţelor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microprocesoarelor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calculatoarelor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personale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dus</a:t>
            </a:r>
            <a:r>
              <a:rPr lang="en-US" dirty="0">
                <a:solidFill>
                  <a:srgbClr val="000000"/>
                </a:solidFill>
                <a:latin typeface="Times New Roman" panose="02020603050405020304" pitchFamily="18" charset="0"/>
                <a:cs typeface="Times New Roman" panose="02020603050405020304" pitchFamily="18" charset="0"/>
              </a:rPr>
              <a:t> la </a:t>
            </a:r>
            <a:r>
              <a:rPr lang="en-US" dirty="0" err="1">
                <a:solidFill>
                  <a:srgbClr val="000000"/>
                </a:solidFill>
                <a:latin typeface="Times New Roman" panose="02020603050405020304" pitchFamily="18" charset="0"/>
                <a:cs typeface="Times New Roman" panose="02020603050405020304" pitchFamily="18" charset="0"/>
              </a:rPr>
              <a:t>ambiţia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firmei</a:t>
            </a:r>
            <a:r>
              <a:rPr lang="en-US" dirty="0">
                <a:solidFill>
                  <a:srgbClr val="000000"/>
                </a:solidFill>
                <a:latin typeface="Times New Roman" panose="02020603050405020304" pitchFamily="18" charset="0"/>
                <a:cs typeface="Times New Roman" panose="02020603050405020304" pitchFamily="18" charset="0"/>
              </a:rPr>
              <a:t> Intel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înglobare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funcţiunile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procesoarelor</a:t>
            </a:r>
            <a:r>
              <a:rPr lang="en-US" dirty="0">
                <a:solidFill>
                  <a:srgbClr val="000000"/>
                </a:solidFill>
                <a:latin typeface="Times New Roman" panose="02020603050405020304" pitchFamily="18" charset="0"/>
                <a:cs typeface="Times New Roman" panose="02020603050405020304" pitchFamily="18" charset="0"/>
              </a:rPr>
              <a:t> Pentium a </a:t>
            </a:r>
            <a:r>
              <a:rPr lang="en-US" dirty="0" err="1">
                <a:solidFill>
                  <a:srgbClr val="000000"/>
                </a:solidFill>
                <a:latin typeface="Times New Roman" panose="02020603050405020304" pitchFamily="18" charset="0"/>
                <a:cs typeface="Times New Roman" panose="02020603050405020304" pitchFamily="18" charset="0"/>
              </a:rPr>
              <a:t>unor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funcţii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prelucrare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semnalelor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erau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îndeplinite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până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acum</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coprocesoarele</a:t>
            </a:r>
            <a:r>
              <a:rPr lang="en-US" dirty="0">
                <a:solidFill>
                  <a:srgbClr val="000000"/>
                </a:solidFill>
                <a:latin typeface="Times New Roman" panose="02020603050405020304" pitchFamily="18" charset="0"/>
                <a:cs typeface="Times New Roman" panose="02020603050405020304" pitchFamily="18" charset="0"/>
              </a:rPr>
              <a:t> DSP. Au </a:t>
            </a:r>
            <a:r>
              <a:rPr lang="en-US" dirty="0" err="1" smtClean="0">
                <a:solidFill>
                  <a:srgbClr val="000000"/>
                </a:solidFill>
                <a:latin typeface="Times New Roman" panose="02020603050405020304" pitchFamily="18" charset="0"/>
                <a:cs typeface="Times New Roman" panose="02020603050405020304" pitchFamily="18" charset="0"/>
              </a:rPr>
              <a:t>apărut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astfel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instrucţiunile</a:t>
            </a:r>
            <a:r>
              <a:rPr lang="en-US" dirty="0">
                <a:solidFill>
                  <a:srgbClr val="000000"/>
                </a:solidFill>
                <a:latin typeface="Times New Roman" panose="02020603050405020304" pitchFamily="18" charset="0"/>
                <a:cs typeface="Times New Roman" panose="02020603050405020304" pitchFamily="18" charset="0"/>
              </a:rPr>
              <a:t> MMX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au </a:t>
            </a:r>
            <a:r>
              <a:rPr lang="en-US" dirty="0" err="1">
                <a:solidFill>
                  <a:srgbClr val="000000"/>
                </a:solidFill>
                <a:latin typeface="Times New Roman" panose="02020603050405020304" pitchFamily="18" charset="0"/>
                <a:cs typeface="Times New Roman" panose="02020603050405020304" pitchFamily="18" charset="0"/>
              </a:rPr>
              <a:t>reprezentat</a:t>
            </a:r>
            <a:r>
              <a:rPr lang="en-US" dirty="0">
                <a:solidFill>
                  <a:srgbClr val="000000"/>
                </a:solidFill>
                <a:latin typeface="Times New Roman" panose="02020603050405020304" pitchFamily="18" charset="0"/>
                <a:cs typeface="Times New Roman" panose="02020603050405020304" pitchFamily="18" charset="0"/>
              </a:rPr>
              <a:t> prima </a:t>
            </a:r>
            <a:r>
              <a:rPr lang="en-US" dirty="0" err="1">
                <a:solidFill>
                  <a:srgbClr val="000000"/>
                </a:solidFill>
                <a:latin typeface="Times New Roman" panose="02020603050405020304" pitchFamily="18" charset="0"/>
                <a:cs typeface="Times New Roman" panose="02020603050405020304" pitchFamily="18" charset="0"/>
              </a:rPr>
              <a:t>schimbare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majoră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setul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x86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ultimul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deceniu</a:t>
            </a:r>
            <a:r>
              <a:rPr lang="en-US" dirty="0">
                <a:solidFill>
                  <a:srgbClr val="000000"/>
                </a:solidFill>
                <a:latin typeface="Times New Roman" panose="02020603050405020304" pitchFamily="18" charset="0"/>
                <a:cs typeface="Times New Roman" panose="02020603050405020304" pitchFamily="18" charset="0"/>
              </a:rPr>
              <a:t>. MMX </a:t>
            </a:r>
            <a:r>
              <a:rPr lang="en-US" dirty="0" err="1">
                <a:solidFill>
                  <a:srgbClr val="000000"/>
                </a:solidFill>
                <a:latin typeface="Times New Roman" panose="02020603050405020304" pitchFamily="18" charset="0"/>
                <a:cs typeface="Times New Roman" panose="02020603050405020304" pitchFamily="18" charset="0"/>
              </a:rPr>
              <a:t>defineşte</a:t>
            </a:r>
            <a:r>
              <a:rPr lang="en-US" dirty="0">
                <a:solidFill>
                  <a:srgbClr val="000000"/>
                </a:solidFill>
                <a:latin typeface="Times New Roman" panose="02020603050405020304" pitchFamily="18" charset="0"/>
                <a:cs typeface="Times New Roman" panose="02020603050405020304" pitchFamily="18" charset="0"/>
              </a:rPr>
              <a:t> 57 de </a:t>
            </a:r>
            <a:r>
              <a:rPr lang="en-US" dirty="0" err="1">
                <a:solidFill>
                  <a:srgbClr val="000000"/>
                </a:solidFill>
                <a:latin typeface="Times New Roman" panose="02020603050405020304" pitchFamily="18" charset="0"/>
                <a:cs typeface="Times New Roman" panose="02020603050405020304" pitchFamily="18" charset="0"/>
              </a:rPr>
              <a:t>noi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instrucţiuni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şi</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un prim </a:t>
            </a:r>
            <a:r>
              <a:rPr lang="en-US" dirty="0" err="1">
                <a:solidFill>
                  <a:srgbClr val="000000"/>
                </a:solidFill>
                <a:latin typeface="Times New Roman" panose="02020603050405020304" pitchFamily="18" charset="0"/>
                <a:cs typeface="Times New Roman" panose="02020603050405020304" pitchFamily="18" charset="0"/>
              </a:rPr>
              <a:t>gol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compatibilitate</a:t>
            </a:r>
            <a:r>
              <a:rPr lang="en-US" dirty="0">
                <a:solidFill>
                  <a:srgbClr val="000000"/>
                </a:solidFill>
                <a:latin typeface="Times New Roman" panose="02020603050405020304" pitchFamily="18" charset="0"/>
                <a:cs typeface="Times New Roman" panose="02020603050405020304" pitchFamily="18" charset="0"/>
              </a:rPr>
              <a:t> de la </a:t>
            </a:r>
            <a:r>
              <a:rPr lang="en-US" dirty="0" err="1">
                <a:solidFill>
                  <a:srgbClr val="000000"/>
                </a:solidFill>
                <a:latin typeface="Times New Roman" panose="02020603050405020304" pitchFamily="18" charset="0"/>
                <a:cs typeface="Times New Roman" panose="02020603050405020304" pitchFamily="18" charset="0"/>
              </a:rPr>
              <a:t>introducerea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a:solidFill>
                  <a:srgbClr val="000000"/>
                </a:solidFill>
                <a:latin typeface="Times New Roman" panose="02020603050405020304" pitchFamily="18" charset="0"/>
                <a:cs typeface="Times New Roman" panose="02020603050405020304" pitchFamily="18" charset="0"/>
              </a:rPr>
              <a:t> 386</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Toate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noile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procesoare</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firmelor</a:t>
            </a:r>
            <a:r>
              <a:rPr lang="en-US" dirty="0">
                <a:solidFill>
                  <a:srgbClr val="000000"/>
                </a:solidFill>
                <a:latin typeface="Times New Roman" panose="02020603050405020304" pitchFamily="18" charset="0"/>
                <a:cs typeface="Times New Roman" panose="02020603050405020304" pitchFamily="18" charset="0"/>
              </a:rPr>
              <a:t> Intel, AMD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Cyrix </a:t>
            </a:r>
            <a:r>
              <a:rPr lang="en-US" dirty="0" err="1">
                <a:solidFill>
                  <a:srgbClr val="000000"/>
                </a:solidFill>
                <a:latin typeface="Times New Roman" panose="02020603050405020304" pitchFamily="18" charset="0"/>
                <a:cs typeface="Times New Roman" panose="02020603050405020304" pitchFamily="18" charset="0"/>
              </a:rPr>
              <a:t>înglobează</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support </a:t>
            </a:r>
            <a:r>
              <a:rPr lang="en-US" dirty="0" err="1" smtClean="0">
                <a:solidFill>
                  <a:srgbClr val="000000"/>
                </a:solidFill>
                <a:latin typeface="Times New Roman" panose="02020603050405020304" pitchFamily="18" charset="0"/>
                <a:cs typeface="Times New Roman" panose="02020603050405020304" pitchFamily="18" charset="0"/>
              </a:rPr>
              <a:t>pentru</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noi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Scopul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extensiei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instrucţiunilor</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MMX </a:t>
            </a:r>
            <a:r>
              <a:rPr lang="en-US" b="1" dirty="0" err="1">
                <a:latin typeface="Times New Roman" panose="02020603050405020304" pitchFamily="18" charset="0"/>
                <a:cs typeface="Times New Roman" panose="02020603050405020304" pitchFamily="18" charset="0"/>
              </a:rPr>
              <a:t>este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ecela</a:t>
            </a:r>
            <a:r>
              <a:rPr lang="en-US" b="1" dirty="0">
                <a:latin typeface="Times New Roman" panose="02020603050405020304" pitchFamily="18" charset="0"/>
                <a:cs typeface="Times New Roman" panose="02020603050405020304" pitchFamily="18" charset="0"/>
              </a:rPr>
              <a:t> </a:t>
            </a:r>
            <a:r>
              <a:rPr lang="pt-BR" b="1" dirty="0">
                <a:latin typeface="Times New Roman" panose="02020603050405020304" pitchFamily="18" charset="0"/>
                <a:cs typeface="Times New Roman" panose="02020603050405020304" pitchFamily="18" charset="0"/>
              </a:rPr>
              <a:t>de a asigura </a:t>
            </a:r>
            <a:r>
              <a:rPr lang="pt-BR" b="1" dirty="0" smtClean="0">
                <a:latin typeface="Times New Roman" panose="02020603050405020304" pitchFamily="18" charset="0"/>
                <a:cs typeface="Times New Roman" panose="02020603050405020304" pitchFamily="18" charset="0"/>
              </a:rPr>
              <a:t>o</a:t>
            </a:r>
            <a:r>
              <a:rPr lang="x-none" b="1" dirty="0" smtClean="0">
                <a:latin typeface="Times New Roman" panose="02020603050405020304" pitchFamily="18" charset="0"/>
                <a:cs typeface="Times New Roman" panose="02020603050405020304" pitchFamily="18" charset="0"/>
              </a:rPr>
              <a:t> </a:t>
            </a:r>
            <a:r>
              <a:rPr lang="pt-BR" b="1" dirty="0" smtClean="0">
                <a:latin typeface="Times New Roman" panose="02020603050405020304" pitchFamily="18" charset="0"/>
                <a:cs typeface="Times New Roman" panose="02020603050405020304" pitchFamily="18" charset="0"/>
              </a:rPr>
              <a:t>perform</a:t>
            </a:r>
            <a:r>
              <a:rPr lang="x-none" b="1" dirty="0" smtClean="0">
                <a:latin typeface="Times New Roman" panose="02020603050405020304" pitchFamily="18" charset="0"/>
                <a:cs typeface="Times New Roman" panose="02020603050405020304" pitchFamily="18" charset="0"/>
              </a:rPr>
              <a:t>a</a:t>
            </a:r>
            <a:r>
              <a:rPr lang="pt-BR" b="1" dirty="0" smtClean="0">
                <a:latin typeface="Times New Roman" panose="02020603050405020304" pitchFamily="18" charset="0"/>
                <a:cs typeface="Times New Roman" panose="02020603050405020304" pitchFamily="18" charset="0"/>
              </a:rPr>
              <a:t>nţă </a:t>
            </a:r>
            <a:r>
              <a:rPr lang="pt-BR" b="1" dirty="0">
                <a:latin typeface="Times New Roman" panose="02020603050405020304" pitchFamily="18" charset="0"/>
                <a:cs typeface="Times New Roman" panose="02020603050405020304" pitchFamily="18" charset="0"/>
              </a:rPr>
              <a:t>hardware pentru anumite tipuri de programare multimedia</a:t>
            </a:r>
            <a:r>
              <a:rPr lang="pt-BR" dirty="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particu</a:t>
            </a:r>
            <a:r>
              <a:rPr lang="en-US" dirty="0">
                <a:latin typeface="Times New Roman" panose="02020603050405020304" pitchFamily="18" charset="0"/>
                <a:cs typeface="Times New Roman" panose="02020603050405020304" pitchFamily="18" charset="0"/>
              </a:rPr>
              <a:t>lar, </a:t>
            </a:r>
            <a:r>
              <a:rPr lang="en-US" dirty="0" err="1">
                <a:latin typeface="Times New Roman" panose="02020603050405020304" pitchFamily="18" charset="0"/>
                <a:cs typeface="Times New Roman" panose="02020603050405020304" pitchFamily="18" charset="0"/>
              </a:rPr>
              <a:t>instrucţiunile</a:t>
            </a:r>
            <a:r>
              <a:rPr lang="en-US" dirty="0">
                <a:latin typeface="Times New Roman" panose="02020603050405020304" pitchFamily="18" charset="0"/>
                <a:cs typeface="Times New Roman" panose="02020603050405020304" pitchFamily="18" charset="0"/>
              </a:rPr>
              <a:t> MMX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proiectate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asigure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procesarea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unei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cantităţi</a:t>
            </a:r>
            <a:r>
              <a:rPr lang="en-US" dirty="0">
                <a:latin typeface="Times New Roman" panose="02020603050405020304" pitchFamily="18" charset="0"/>
                <a:cs typeface="Times New Roman" panose="02020603050405020304" pitchFamily="18" charset="0"/>
              </a:rPr>
              <a:t> de date </a:t>
            </a:r>
            <a:r>
              <a:rPr lang="en-US" dirty="0" err="1">
                <a:latin typeface="Times New Roman" panose="02020603050405020304" pitchFamily="18" charset="0"/>
                <a:cs typeface="Times New Roman" panose="02020603050405020304" pitchFamily="18" charset="0"/>
              </a:rPr>
              <a:t>într</a:t>
            </a:r>
            <a:r>
              <a:rPr lang="en-US" dirty="0">
                <a:latin typeface="Times New Roman" panose="02020603050405020304" pitchFamily="18" charset="0"/>
                <a:cs typeface="Times New Roman" panose="02020603050405020304" pitchFamily="18" charset="0"/>
              </a:rPr>
              <a:t>-un </a:t>
            </a:r>
            <a:r>
              <a:rPr lang="en-US" dirty="0" err="1">
                <a:latin typeface="Times New Roman" panose="02020603050405020304" pitchFamily="18" charset="0"/>
                <a:cs typeface="Times New Roman" panose="02020603050405020304" pitchFamily="18" charset="0"/>
              </a:rPr>
              <a:t>timp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scurt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folosind</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singură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instrucţiune</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Acest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procedeu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deseori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referit</a:t>
            </a:r>
            <a:r>
              <a:rPr lang="en-US" dirty="0">
                <a:latin typeface="Times New Roman" panose="02020603050405020304" pitchFamily="18" charset="0"/>
                <a:cs typeface="Times New Roman" panose="02020603050405020304" pitchFamily="18" charset="0"/>
              </a:rPr>
              <a:t> ca </a:t>
            </a:r>
            <a:r>
              <a:rPr lang="en-US" i="1" dirty="0">
                <a:latin typeface="Times New Roman" panose="02020603050405020304" pitchFamily="18" charset="0"/>
                <a:cs typeface="Times New Roman" panose="02020603050405020304" pitchFamily="18" charset="0"/>
              </a:rPr>
              <a:t>SIMD (Single Instruction </a:t>
            </a:r>
            <a:r>
              <a:rPr lang="en-US" i="1" dirty="0" smtClean="0">
                <a:latin typeface="Times New Roman" panose="02020603050405020304" pitchFamily="18" charset="0"/>
                <a:cs typeface="Times New Roman" panose="02020603050405020304" pitchFamily="18" charset="0"/>
              </a:rPr>
              <a:t>Multiple</a:t>
            </a:r>
            <a:r>
              <a:rPr lang="x-none"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Data</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execuţia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singure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multe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seturi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diferite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a:latin typeface="Times New Roman" panose="02020603050405020304" pitchFamily="18" charset="0"/>
                <a:cs typeface="Times New Roman" panose="02020603050405020304" pitchFamily="18" charset="0"/>
              </a:rPr>
              <a:t>date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Aceasta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fapt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originea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numelui</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Matrix </a:t>
            </a:r>
            <a:r>
              <a:rPr lang="en-US" i="1" dirty="0" smtClean="0">
                <a:latin typeface="Times New Roman" panose="02020603050405020304" pitchFamily="18" charset="0"/>
                <a:cs typeface="Times New Roman" panose="02020603050405020304" pitchFamily="18" charset="0"/>
              </a:rPr>
              <a:t>Math </a:t>
            </a:r>
            <a:r>
              <a:rPr lang="en-US" i="1" dirty="0" err="1" smtClean="0">
                <a:latin typeface="Times New Roman" panose="02020603050405020304" pitchFamily="18" charset="0"/>
                <a:cs typeface="Times New Roman" panose="02020603050405020304" pitchFamily="18" charset="0"/>
              </a:rPr>
              <a:t>eXtension</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Extensie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Matricială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Matematică</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din moment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aceste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instrucţiuni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asupra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matrice</a:t>
            </a:r>
            <a:r>
              <a:rPr lang="en-US" dirty="0">
                <a:latin typeface="Times New Roman" panose="02020603050405020304" pitchFamily="18" charset="0"/>
                <a:cs typeface="Times New Roman" panose="02020603050405020304" pitchFamily="18" charset="0"/>
              </a:rPr>
              <a:t> de date (date multiple). </a:t>
            </a:r>
            <a:r>
              <a:rPr lang="en-US" dirty="0" err="1" smtClean="0">
                <a:latin typeface="Times New Roman" panose="02020603050405020304" pitchFamily="18" charset="0"/>
                <a:cs typeface="Times New Roman" panose="02020603050405020304" pitchFamily="18" charset="0"/>
              </a:rPr>
              <a:t>Aceste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tipuri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mod special </a:t>
            </a:r>
            <a:r>
              <a:rPr lang="en-US" dirty="0" err="1" smtClean="0">
                <a:latin typeface="Times New Roman" panose="02020603050405020304" pitchFamily="18" charset="0"/>
                <a:cs typeface="Times New Roman" panose="02020603050405020304" pitchFamily="18" charset="0"/>
              </a:rPr>
              <a:t>folos</a:t>
            </a:r>
            <a:r>
              <a:rPr lang="en-US" dirty="0" err="1">
                <a:latin typeface="Times New Roman" panose="02020603050405020304" pitchFamily="18" charset="0"/>
                <a:cs typeface="Times New Roman" panose="02020603050405020304" pitchFamily="18" charset="0"/>
              </a:rPr>
              <a:t>itoare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necesare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eea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condus</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cea</a:t>
            </a:r>
            <a:r>
              <a:rPr lang="en-US" dirty="0">
                <a:latin typeface="Times New Roman" panose="02020603050405020304" pitchFamily="18" charset="0"/>
                <a:cs typeface="Times New Roman" panose="02020603050405020304" pitchFamily="18" charset="0"/>
              </a:rPr>
              <a:t> de-a </a:t>
            </a:r>
            <a:r>
              <a:rPr lang="en-US" dirty="0" err="1" smtClean="0">
                <a:latin typeface="Times New Roman" panose="02020603050405020304" pitchFamily="18" charset="0"/>
                <a:cs typeface="Times New Roman" panose="02020603050405020304" pitchFamily="18" charset="0"/>
              </a:rPr>
              <a:t>doua</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pro</a:t>
            </a:r>
            <a:r>
              <a:rPr lang="x-none" dirty="0" smtClean="0">
                <a:latin typeface="Times New Roman" panose="02020603050405020304" pitchFamily="18" charset="0"/>
                <a:cs typeface="Times New Roman" panose="02020603050405020304" pitchFamily="18" charset="0"/>
              </a:rPr>
              <a:t>veniență a numelui</a:t>
            </a:r>
            <a:r>
              <a:rPr lang="pt-BR" dirty="0" smtClean="0">
                <a:latin typeface="Times New Roman" panose="02020603050405020304" pitchFamily="18" charset="0"/>
                <a:cs typeface="Times New Roman" panose="02020603050405020304" pitchFamily="18" charset="0"/>
              </a:rPr>
              <a:t>: </a:t>
            </a:r>
            <a:r>
              <a:rPr lang="pt-BR" i="1" dirty="0">
                <a:latin typeface="Times New Roman" panose="02020603050405020304" pitchFamily="18" charset="0"/>
                <a:cs typeface="Times New Roman" panose="02020603050405020304" pitchFamily="18" charset="0"/>
              </a:rPr>
              <a:t>MultiMedia eXtensions (</a:t>
            </a:r>
            <a:r>
              <a:rPr lang="pt-BR" i="1" dirty="0" smtClean="0">
                <a:latin typeface="Times New Roman" panose="02020603050405020304" pitchFamily="18" charset="0"/>
                <a:cs typeface="Times New Roman" panose="02020603050405020304" pitchFamily="18" charset="0"/>
              </a:rPr>
              <a:t>Extensii </a:t>
            </a:r>
            <a:r>
              <a:rPr lang="pt-BR" i="1" dirty="0">
                <a:latin typeface="Times New Roman" panose="02020603050405020304" pitchFamily="18" charset="0"/>
                <a:cs typeface="Times New Roman" panose="02020603050405020304" pitchFamily="18" charset="0"/>
              </a:rPr>
              <a:t>MultiMedia)</a:t>
            </a:r>
            <a:br>
              <a:rPr lang="pt-BR" i="1"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Din moment ce MMX este </a:t>
            </a:r>
            <a:r>
              <a:rPr lang="pt-BR" dirty="0">
                <a:latin typeface="Times New Roman" panose="02020603050405020304" pitchFamily="18" charset="0"/>
                <a:cs typeface="Times New Roman" panose="02020603050405020304" pitchFamily="18" charset="0"/>
              </a:rPr>
              <a:t>o extensie a unui set de instrucţiuni</a:t>
            </a:r>
            <a:r>
              <a:rPr lang="pt-BR" dirty="0" smtClean="0">
                <a:latin typeface="Times New Roman" panose="02020603050405020304" pitchFamily="18" charset="0"/>
                <a:cs typeface="Times New Roman" panose="02020603050405020304" pitchFamily="18" charset="0"/>
              </a:rPr>
              <a:t>, aceasta </a:t>
            </a:r>
            <a:r>
              <a:rPr lang="pt-BR" dirty="0">
                <a:latin typeface="Times New Roman" panose="02020603050405020304" pitchFamily="18" charset="0"/>
                <a:cs typeface="Times New Roman" panose="02020603050405020304" pitchFamily="18" charset="0"/>
              </a:rPr>
              <a:t>înseamnă că procesoarele ce vor suporta </a:t>
            </a:r>
            <a:r>
              <a:rPr lang="pt-BR"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c</a:t>
            </a:r>
            <a:r>
              <a:rPr lang="en-US" dirty="0" err="1">
                <a:latin typeface="Times New Roman" panose="02020603050405020304" pitchFamily="18" charset="0"/>
                <a:cs typeface="Times New Roman" panose="02020603050405020304" pitchFamily="18" charset="0"/>
              </a:rPr>
              <a:t>eastă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extensie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rula</a:t>
            </a:r>
            <a:r>
              <a:rPr lang="en-US"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toate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aplicaţiile</a:t>
            </a:r>
            <a:r>
              <a:rPr lang="en-US" b="1" dirty="0">
                <a:latin typeface="Times New Roman" panose="02020603050405020304" pitchFamily="18" charset="0"/>
                <a:cs typeface="Times New Roman" panose="02020603050405020304" pitchFamily="18" charset="0"/>
              </a:rPr>
              <a:t> software </a:t>
            </a:r>
            <a:r>
              <a:rPr lang="en-US" b="1" dirty="0" err="1">
                <a:latin typeface="Times New Roman" panose="02020603050405020304" pitchFamily="18" charset="0"/>
                <a:cs typeface="Times New Roman" panose="02020603050405020304" pitchFamily="18" charset="0"/>
              </a:rPr>
              <a:t>ce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rulează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pe</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procesoarel</a:t>
            </a:r>
            <a:r>
              <a:rPr lang="x-none" b="1" dirty="0" smtClean="0">
                <a:latin typeface="Times New Roman" panose="02020603050405020304" pitchFamily="18" charset="0"/>
                <a:cs typeface="Times New Roman" panose="02020603050405020304" pitchFamily="18" charset="0"/>
              </a:rPr>
              <a:t>e</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anterioare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a:t>
            </a:r>
            <a:r>
              <a:rPr lang="en-US" dirty="0">
                <a:latin typeface="Times New Roman" panose="02020603050405020304" pitchFamily="18" charset="0"/>
                <a:cs typeface="Times New Roman" panose="02020603050405020304" pitchFamily="18" charset="0"/>
              </a:rPr>
              <a:t> nu </a:t>
            </a:r>
            <a:r>
              <a:rPr lang="en-US" dirty="0" err="1" smtClean="0">
                <a:latin typeface="Times New Roman" panose="02020603050405020304" pitchFamily="18" charset="0"/>
                <a:cs typeface="Times New Roman" panose="02020603050405020304" pitchFamily="18" charset="0"/>
              </a:rPr>
              <a:t>şi</a:t>
            </a:r>
            <a:r>
              <a:rPr lang="x-none"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vic</a:t>
            </a:r>
            <a:r>
              <a:rPr lang="it-IT" dirty="0">
                <a:latin typeface="Times New Roman" panose="02020603050405020304" pitchFamily="18" charset="0"/>
                <a:cs typeface="Times New Roman" panose="02020603050405020304" pitchFamily="18" charset="0"/>
              </a:rPr>
              <a:t>e-versa: </a:t>
            </a:r>
            <a:r>
              <a:rPr lang="it-IT" b="1" dirty="0">
                <a:latin typeface="Times New Roman" panose="02020603050405020304" pitchFamily="18" charset="0"/>
                <a:cs typeface="Times New Roman" panose="02020603050405020304" pitchFamily="18" charset="0"/>
              </a:rPr>
              <a:t>procesoarele MMX sunt </a:t>
            </a:r>
            <a:r>
              <a:rPr lang="it-IT" b="1" dirty="0" smtClean="0">
                <a:latin typeface="Times New Roman" panose="02020603050405020304" pitchFamily="18" charset="0"/>
                <a:cs typeface="Times New Roman" panose="02020603050405020304" pitchFamily="18" charset="0"/>
              </a:rPr>
              <a:t>compatibile </a:t>
            </a:r>
            <a:r>
              <a:rPr lang="it-IT" b="1" dirty="0">
                <a:latin typeface="Times New Roman" panose="02020603050405020304" pitchFamily="18" charset="0"/>
                <a:cs typeface="Times New Roman" panose="02020603050405020304" pitchFamily="18" charset="0"/>
              </a:rPr>
              <a:t>cu cele mai vechi, dar nu </a:t>
            </a:r>
            <a:r>
              <a:rPr lang="it-IT" b="1" dirty="0" smtClean="0">
                <a:latin typeface="Times New Roman" panose="02020603050405020304" pitchFamily="18" charset="0"/>
                <a:cs typeface="Times New Roman" panose="02020603050405020304" pitchFamily="18" charset="0"/>
              </a:rPr>
              <a:t>şi</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inv</a:t>
            </a:r>
            <a:r>
              <a:rPr lang="x-none" b="1" dirty="0" smtClean="0">
                <a:latin typeface="Times New Roman" panose="02020603050405020304" pitchFamily="18" charset="0"/>
                <a:cs typeface="Times New Roman" panose="02020603050405020304" pitchFamily="18" charset="0"/>
              </a:rPr>
              <a:t>er</a:t>
            </a:r>
            <a:r>
              <a:rPr lang="en-US" b="1" dirty="0" smtClean="0">
                <a:latin typeface="Times New Roman" panose="02020603050405020304" pitchFamily="18" charset="0"/>
                <a:cs typeface="Times New Roman" panose="02020603050405020304" pitchFamily="18" charset="0"/>
              </a:rPr>
              <a:t>s</a:t>
            </a:r>
            <a:r>
              <a:rPr lang="x-none" b="1"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asemenea</a:t>
            </a: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pen</a:t>
            </a:r>
            <a:r>
              <a:rPr lang="x-none" b="1" dirty="0" smtClean="0">
                <a:latin typeface="Times New Roman" panose="02020603050405020304" pitchFamily="18" charset="0"/>
                <a:cs typeface="Times New Roman" panose="02020603050405020304" pitchFamily="18" charset="0"/>
              </a:rPr>
              <a:t>tru </a:t>
            </a:r>
            <a:r>
              <a:rPr lang="en-US" b="1" dirty="0">
                <a:latin typeface="Times New Roman" panose="02020603050405020304" pitchFamily="18" charset="0"/>
                <a:cs typeface="Times New Roman" panose="02020603050405020304" pitchFamily="18" charset="0"/>
              </a:rPr>
              <a:t>a </a:t>
            </a:r>
            <a:r>
              <a:rPr lang="en-US" b="1" dirty="0" err="1">
                <a:latin typeface="Times New Roman" panose="02020603050405020304" pitchFamily="18" charset="0"/>
                <a:cs typeface="Times New Roman" panose="02020603050405020304" pitchFamily="18" charset="0"/>
              </a:rPr>
              <a:t>utiliza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avantajul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instrucţiunilor</a:t>
            </a:r>
            <a:r>
              <a:rPr lang="en-US" b="1" dirty="0">
                <a:latin typeface="Times New Roman" panose="02020603050405020304" pitchFamily="18" charset="0"/>
                <a:cs typeface="Times New Roman" panose="02020603050405020304" pitchFamily="18" charset="0"/>
              </a:rPr>
              <a:t> MMX</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trebuie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a:t>
            </a:r>
            <a:r>
              <a:rPr lang="x-none" dirty="0" smtClean="0">
                <a:latin typeface="Times New Roman" panose="02020603050405020304" pitchFamily="18" charset="0"/>
                <a:cs typeface="Times New Roman" panose="02020603050405020304" pitchFamily="18" charset="0"/>
              </a:rPr>
              <a:t> și </a:t>
            </a:r>
            <a:r>
              <a:rPr lang="x-none" b="1" dirty="0" smtClean="0">
                <a:latin typeface="Times New Roman" panose="02020603050405020304" pitchFamily="18" charset="0"/>
                <a:cs typeface="Times New Roman" panose="02020603050405020304" pitchFamily="18" charset="0"/>
              </a:rPr>
              <a:t>software-ul</a:t>
            </a:r>
            <a:r>
              <a:rPr lang="en-US" b="1" dirty="0" smtClean="0">
                <a:latin typeface="Times New Roman" panose="02020603050405020304" pitchFamily="18" charset="0"/>
                <a:cs typeface="Times New Roman" panose="02020603050405020304" pitchFamily="18" charset="0"/>
              </a:rPr>
              <a:t> </a:t>
            </a:r>
            <a:r>
              <a:rPr lang="x-none" b="1" dirty="0" smtClean="0">
                <a:latin typeface="Times New Roman" panose="02020603050405020304" pitchFamily="18" charset="0"/>
                <a:cs typeface="Times New Roman" panose="02020603050405020304" pitchFamily="18" charset="0"/>
              </a:rPr>
              <a:t>respecti</a:t>
            </a:r>
            <a:r>
              <a:rPr lang="en-US" b="1" dirty="0" smtClean="0">
                <a:latin typeface="Times New Roman" panose="02020603050405020304" pitchFamily="18" charset="0"/>
                <a:cs typeface="Times New Roman" panose="02020603050405020304" pitchFamily="18" charset="0"/>
              </a:rPr>
              <a:t>v </a:t>
            </a:r>
            <a:r>
              <a:rPr lang="en-US" b="1" dirty="0" err="1">
                <a:latin typeface="Times New Roman" panose="02020603050405020304" pitchFamily="18" charset="0"/>
                <a:cs typeface="Times New Roman" panose="02020603050405020304" pitchFamily="18" charset="0"/>
              </a:rPr>
              <a:t>să</a:t>
            </a:r>
            <a:r>
              <a:rPr lang="en-US" b="1" dirty="0">
                <a:latin typeface="Times New Roman" panose="02020603050405020304" pitchFamily="18" charset="0"/>
                <a:cs typeface="Times New Roman" panose="02020603050405020304" pitchFamily="18" charset="0"/>
              </a:rPr>
              <a:t> fie </a:t>
            </a:r>
            <a:r>
              <a:rPr lang="en-US" b="1" dirty="0" err="1">
                <a:latin typeface="Times New Roman" panose="02020603050405020304" pitchFamily="18" charset="0"/>
                <a:cs typeface="Times New Roman" panose="02020603050405020304" pitchFamily="18" charset="0"/>
              </a:rPr>
              <a:t>scris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având</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în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vedere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aceste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extensii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acest</a:t>
            </a:r>
            <a:r>
              <a:rPr lang="x-none" dirty="0" smtClean="0">
                <a:latin typeface="Times New Roman" panose="02020603050405020304" pitchFamily="18" charset="0"/>
                <a:cs typeface="Times New Roman" panose="02020603050405020304" pitchFamily="18" charset="0"/>
              </a:rPr>
              <a:t> sens </a:t>
            </a:r>
            <a:r>
              <a:rPr lang="en-US" dirty="0">
                <a:latin typeface="Times New Roman" panose="02020603050405020304" pitchFamily="18" charset="0"/>
                <a:cs typeface="Times New Roman" panose="02020603050405020304" pitchFamily="18" charset="0"/>
              </a:rPr>
              <a:t>software-</a:t>
            </a:r>
            <a:r>
              <a:rPr lang="en-US" dirty="0" err="1">
                <a:latin typeface="Times New Roman" panose="02020603050405020304" pitchFamily="18" charset="0"/>
                <a:cs typeface="Times New Roman" panose="02020603050405020304" pitchFamily="18" charset="0"/>
              </a:rPr>
              <a: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trebuie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detecteze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suportă</a:t>
            </a:r>
            <a:r>
              <a:rPr lang="en-US" dirty="0">
                <a:latin typeface="Times New Roman" panose="02020603050405020304" pitchFamily="18" charset="0"/>
                <a:cs typeface="Times New Roman" panose="02020603050405020304" pitchFamily="18" charset="0"/>
              </a:rPr>
              <a:t> MMX</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deoarece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procesoarele</a:t>
            </a:r>
            <a:r>
              <a:rPr lang="en-US" dirty="0">
                <a:latin typeface="Times New Roman" panose="02020603050405020304" pitchFamily="18" charset="0"/>
                <a:cs typeface="Times New Roman" panose="02020603050405020304" pitchFamily="18" charset="0"/>
              </a:rPr>
              <a:t> non-MMX nu pot </a:t>
            </a:r>
            <a:r>
              <a:rPr lang="en-US" dirty="0" err="1">
                <a:latin typeface="Times New Roman" panose="02020603050405020304" pitchFamily="18" charset="0"/>
                <a:cs typeface="Times New Roman" panose="02020603050405020304" pitchFamily="18" charset="0"/>
              </a:rPr>
              <a:t>procesa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deloc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MMX</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apoi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posibil</a:t>
            </a:r>
            <a:r>
              <a:rPr lang="en-US" dirty="0">
                <a:latin typeface="Times New Roman" panose="02020603050405020304" pitchFamily="18" charset="0"/>
                <a:cs typeface="Times New Roman" panose="02020603050405020304" pitchFamily="18" charset="0"/>
              </a:rPr>
              <a:t> ca software-</a:t>
            </a:r>
            <a:r>
              <a:rPr lang="en-US" dirty="0" err="1">
                <a:latin typeface="Times New Roman" panose="02020603050405020304" pitchFamily="18" charset="0"/>
                <a:cs typeface="Times New Roman" panose="02020603050405020304" pitchFamily="18" charset="0"/>
              </a:rPr>
              <a: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fie </a:t>
            </a:r>
            <a:r>
              <a:rPr lang="en-US" dirty="0" err="1">
                <a:latin typeface="Times New Roman" panose="02020603050405020304" pitchFamily="18" charset="0"/>
                <a:cs typeface="Times New Roman" panose="02020603050405020304" pitchFamily="18" charset="0"/>
              </a:rPr>
              <a:t>scris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astfel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lucreze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atât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instrucţiuni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MMX </a:t>
            </a:r>
            <a:r>
              <a:rPr lang="en-US" dirty="0" err="1">
                <a:latin typeface="Times New Roman" panose="02020603050405020304" pitchFamily="18" charset="0"/>
                <a:cs typeface="Times New Roman" panose="02020603050405020304" pitchFamily="18" charset="0"/>
              </a:rPr>
              <a:t>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non-MMX, </a:t>
            </a:r>
            <a:r>
              <a:rPr lang="en-US" dirty="0" err="1">
                <a:latin typeface="Times New Roman" panose="02020603050405020304" pitchFamily="18" charset="0"/>
                <a:cs typeface="Times New Roman" panose="02020603050405020304" pitchFamily="18" charset="0"/>
              </a:rPr>
              <a:t>doar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folosind</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coduri</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diferite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zonele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care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instrucţiunile</a:t>
            </a:r>
            <a:r>
              <a:rPr lang="en-US" dirty="0">
                <a:latin typeface="Times New Roman" panose="02020603050405020304" pitchFamily="18" charset="0"/>
                <a:cs typeface="Times New Roman" panose="02020603050405020304" pitchFamily="18" charset="0"/>
              </a:rPr>
              <a:t> MMX. </a:t>
            </a:r>
            <a:endParaRPr lang="x-none"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mod evident, </a:t>
            </a:r>
            <a:r>
              <a:rPr lang="en-US" dirty="0" err="1">
                <a:latin typeface="Times New Roman" panose="02020603050405020304" pitchFamily="18" charset="0"/>
                <a:cs typeface="Times New Roman" panose="02020603050405020304" pitchFamily="18" charset="0"/>
              </a:rPr>
              <a:t>deoarece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referă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mod special la </a:t>
            </a:r>
            <a:r>
              <a:rPr lang="en-US" dirty="0" err="1" smtClean="0">
                <a:latin typeface="Times New Roman" panose="02020603050405020304" pitchFamily="18" charset="0"/>
                <a:cs typeface="Times New Roman" panose="02020603050405020304" pitchFamily="18" charset="0"/>
              </a:rPr>
              <a:t>aplicaţiile</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multimedia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celelalte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aplicaţii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beneficia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foarte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puţin</a:t>
            </a:r>
            <a:r>
              <a:rPr lang="en-US" b="1" dirty="0">
                <a:latin typeface="Times New Roman" panose="02020603050405020304" pitchFamily="18" charset="0"/>
                <a:cs typeface="Times New Roman" panose="02020603050405020304" pitchFamily="18" charset="0"/>
              </a:rPr>
              <a:t> de </a:t>
            </a:r>
            <a:r>
              <a:rPr lang="en-US" b="1" dirty="0" err="1" smtClean="0">
                <a:latin typeface="Times New Roman" panose="02020603050405020304" pitchFamily="18" charset="0"/>
                <a:cs typeface="Times New Roman" panose="02020603050405020304" pitchFamily="18" charset="0"/>
              </a:rPr>
              <a:t>avantajele</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extensiei</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MMX</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Procesările</a:t>
            </a:r>
            <a:r>
              <a:rPr lang="en-US" dirty="0">
                <a:latin typeface="Times New Roman" panose="02020603050405020304" pitchFamily="18" charset="0"/>
                <a:cs typeface="Times New Roman" panose="02020603050405020304" pitchFamily="18" charset="0"/>
              </a:rPr>
              <a:t> video, </a:t>
            </a:r>
            <a:r>
              <a:rPr lang="en-US" dirty="0" err="1">
                <a:latin typeface="Times New Roman" panose="02020603050405020304" pitchFamily="18" charset="0"/>
                <a:cs typeface="Times New Roman" panose="02020603050405020304" pitchFamily="18" charset="0"/>
              </a:rPr>
              <a:t>editarea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fişierelor</a:t>
            </a:r>
            <a:r>
              <a:rPr lang="en-US" dirty="0">
                <a:latin typeface="Times New Roman" panose="02020603050405020304" pitchFamily="18" charset="0"/>
                <a:cs typeface="Times New Roman" panose="02020603050405020304" pitchFamily="18" charset="0"/>
              </a:rPr>
              <a:t> audio, </a:t>
            </a:r>
            <a:r>
              <a:rPr lang="en-US" dirty="0" err="1" smtClean="0">
                <a:latin typeface="Times New Roman" panose="02020603050405020304" pitchFamily="18" charset="0"/>
                <a:cs typeface="Times New Roman" panose="02020603050405020304" pitchFamily="18" charset="0"/>
              </a:rPr>
              <a:t>prelucrările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grafice</a:t>
            </a:r>
            <a:r>
              <a:rPr lang="x-none"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jocurile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software-</a:t>
            </a:r>
            <a:r>
              <a:rPr lang="en-US" dirty="0" err="1">
                <a:latin typeface="Times New Roman" panose="02020603050405020304" pitchFamily="18" charset="0"/>
                <a:cs typeface="Times New Roman" panose="02020603050405020304" pitchFamily="18" charset="0"/>
              </a:rPr>
              <a:t>ul</a:t>
            </a:r>
            <a:r>
              <a:rPr lang="en-US" dirty="0">
                <a:latin typeface="Times New Roman" panose="02020603050405020304" pitchFamily="18" charset="0"/>
                <a:cs typeface="Times New Roman" panose="02020603050405020304" pitchFamily="18" charset="0"/>
              </a:rPr>
              <a:t> similar cu </a:t>
            </a:r>
            <a:r>
              <a:rPr lang="en-US" dirty="0" err="1">
                <a:latin typeface="Times New Roman" panose="02020603050405020304" pitchFamily="18" charset="0"/>
                <a:cs typeface="Times New Roman" panose="02020603050405020304" pitchFamily="18" charset="0"/>
              </a:rPr>
              <a:t>acestea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beneficiază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mod </a:t>
            </a:r>
            <a:r>
              <a:rPr lang="en-US" dirty="0" err="1" smtClean="0">
                <a:latin typeface="Times New Roman" panose="02020603050405020304" pitchFamily="18" charset="0"/>
                <a:cs typeface="Times New Roman" panose="02020603050405020304" pitchFamily="18" charset="0"/>
              </a:rPr>
              <a:t>sigur</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performanţele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crescute</a:t>
            </a:r>
            <a:r>
              <a:rPr lang="en-US" dirty="0">
                <a:latin typeface="Times New Roman" panose="02020603050405020304" pitchFamily="18" charset="0"/>
                <a:cs typeface="Times New Roman" panose="02020603050405020304" pitchFamily="18" charset="0"/>
              </a:rPr>
              <a:t> sub </a:t>
            </a:r>
            <a:r>
              <a:rPr lang="en-US" dirty="0" err="1">
                <a:latin typeface="Times New Roman" panose="02020603050405020304" pitchFamily="18" charset="0"/>
                <a:cs typeface="Times New Roman" panose="02020603050405020304" pitchFamily="18" charset="0"/>
              </a:rPr>
              <a:t>extensia</a:t>
            </a:r>
            <a:r>
              <a:rPr lang="en-US" dirty="0">
                <a:latin typeface="Times New Roman" panose="02020603050405020304" pitchFamily="18" charset="0"/>
                <a:cs typeface="Times New Roman" panose="02020603050405020304" pitchFamily="18" charset="0"/>
              </a:rPr>
              <a:t> MMX,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aplicaţiile</a:t>
            </a:r>
            <a:r>
              <a:rPr lang="en-US" b="1" dirty="0">
                <a:latin typeface="Times New Roman" panose="02020603050405020304" pitchFamily="18" charset="0"/>
                <a:cs typeface="Times New Roman" panose="02020603050405020304" pitchFamily="18" charset="0"/>
              </a:rPr>
              <a:t> standard </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nu au</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decât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foarte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puţin</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câştigat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deloc</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urma</a:t>
            </a:r>
            <a:r>
              <a:rPr lang="en-US"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avantajelor</a:t>
            </a:r>
            <a:r>
              <a:rPr lang="x-none"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tehnologiei</a:t>
            </a:r>
            <a:r>
              <a:rPr lang="x-none"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MMX </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05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7288040" cy="369332"/>
          </a:xfrm>
          <a:prstGeom prst="rect">
            <a:avLst/>
          </a:prstGeom>
        </p:spPr>
        <p:txBody>
          <a:bodyPr wrap="square">
            <a:spAutoFit/>
          </a:bodyPr>
          <a:lstStyle/>
          <a:p>
            <a:r>
              <a:rPr lang="en-US" b="1" i="1" dirty="0" err="1">
                <a:solidFill>
                  <a:srgbClr val="000000"/>
                </a:solidFill>
                <a:latin typeface="Times New Roman" pitchFamily="18" charset="0"/>
                <a:cs typeface="Times New Roman" pitchFamily="18" charset="0"/>
              </a:rPr>
              <a:t>Memoria</a:t>
            </a:r>
            <a:r>
              <a:rPr lang="en-US" b="1" i="1" dirty="0">
                <a:solidFill>
                  <a:srgbClr val="000000"/>
                </a:solidFill>
                <a:latin typeface="Times New Roman" pitchFamily="18" charset="0"/>
                <a:cs typeface="Times New Roman" pitchFamily="18" charset="0"/>
              </a:rPr>
              <a:t> cache de </a:t>
            </a:r>
            <a:r>
              <a:rPr lang="en-US" b="1" i="1" dirty="0" err="1">
                <a:solidFill>
                  <a:srgbClr val="000000"/>
                </a:solidFill>
                <a:latin typeface="Times New Roman" pitchFamily="18" charset="0"/>
                <a:cs typeface="Times New Roman" pitchFamily="18" charset="0"/>
              </a:rPr>
              <a:t>nivel</a:t>
            </a:r>
            <a:r>
              <a:rPr lang="en-US" b="1" i="1" dirty="0">
                <a:solidFill>
                  <a:srgbClr val="000000"/>
                </a:solidFill>
                <a:latin typeface="Times New Roman" pitchFamily="18" charset="0"/>
                <a:cs typeface="Times New Roman" pitchFamily="18" charset="0"/>
              </a:rPr>
              <a:t> 1 </a:t>
            </a:r>
            <a:r>
              <a:rPr lang="en-US" b="1" i="1" dirty="0" err="1">
                <a:solidFill>
                  <a:srgbClr val="000000"/>
                </a:solidFill>
                <a:latin typeface="Times New Roman" pitchFamily="18" charset="0"/>
                <a:cs typeface="Times New Roman" pitchFamily="18" charset="0"/>
              </a:rPr>
              <a:t>şi</a:t>
            </a:r>
            <a:r>
              <a:rPr lang="en-US" b="1" i="1" dirty="0">
                <a:solidFill>
                  <a:srgbClr val="000000"/>
                </a:solidFill>
                <a:latin typeface="Times New Roman" pitchFamily="18" charset="0"/>
                <a:cs typeface="Times New Roman" pitchFamily="18" charset="0"/>
              </a:rPr>
              <a:t> controller-</a:t>
            </a:r>
            <a:r>
              <a:rPr lang="en-US" b="1" i="1" dirty="0" err="1">
                <a:solidFill>
                  <a:srgbClr val="000000"/>
                </a:solidFill>
                <a:latin typeface="Times New Roman" pitchFamily="18" charset="0"/>
                <a:cs typeface="Times New Roman" pitchFamily="18" charset="0"/>
              </a:rPr>
              <a:t>ul</a:t>
            </a:r>
            <a:r>
              <a:rPr lang="en-US" b="1" i="1" dirty="0">
                <a:solidFill>
                  <a:srgbClr val="000000"/>
                </a:solidFill>
                <a:latin typeface="Times New Roman" pitchFamily="18" charset="0"/>
                <a:cs typeface="Times New Roman" pitchFamily="18" charset="0"/>
              </a:rPr>
              <a:t> de </a:t>
            </a:r>
            <a:r>
              <a:rPr lang="en-US" b="1" i="1" dirty="0" err="1">
                <a:solidFill>
                  <a:srgbClr val="000000"/>
                </a:solidFill>
                <a:latin typeface="Times New Roman" pitchFamily="18" charset="0"/>
                <a:cs typeface="Times New Roman" pitchFamily="18" charset="0"/>
              </a:rPr>
              <a:t>memorie</a:t>
            </a:r>
            <a:r>
              <a:rPr lang="en-US" b="1" i="1" dirty="0">
                <a:solidFill>
                  <a:srgbClr val="000000"/>
                </a:solidFill>
                <a:latin typeface="Times New Roman" pitchFamily="18" charset="0"/>
                <a:cs typeface="Times New Roman" pitchFamily="18" charset="0"/>
              </a:rPr>
              <a:t> cache</a:t>
            </a:r>
            <a:r>
              <a:rPr lang="en-US" dirty="0">
                <a:latin typeface="Times New Roman" pitchFamily="18" charset="0"/>
                <a:cs typeface="Times New Roman" pitchFamily="18" charset="0"/>
              </a:rPr>
              <a:t> </a:t>
            </a:r>
          </a:p>
        </p:txBody>
      </p:sp>
      <p:sp>
        <p:nvSpPr>
          <p:cNvPr id="5" name="Прямоугольник 4"/>
          <p:cNvSpPr/>
          <p:nvPr/>
        </p:nvSpPr>
        <p:spPr>
          <a:xfrm>
            <a:off x="0" y="369332"/>
            <a:ext cx="12192000" cy="5355312"/>
          </a:xfrm>
          <a:prstGeom prst="rect">
            <a:avLst/>
          </a:prstGeom>
        </p:spPr>
        <p:txBody>
          <a:bodyPr wrap="square">
            <a:spAutoFit/>
          </a:bodyPr>
          <a:lstStyle/>
          <a:p>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Toate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microprocesoarele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moderne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încorporează</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mică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viteză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foarte</a:t>
            </a:r>
            <a:r>
              <a:rPr lang="en-US" dirty="0">
                <a:solidFill>
                  <a:srgbClr val="000000"/>
                </a:solidFill>
                <a:latin typeface="Times New Roman" panose="02020603050405020304" pitchFamily="18" charset="0"/>
                <a:cs typeface="Times New Roman" panose="02020603050405020304" pitchFamily="18" charset="0"/>
              </a:rPr>
              <a:t> mare </a:t>
            </a:r>
            <a:r>
              <a:rPr lang="en-US" dirty="0" err="1">
                <a:solidFill>
                  <a:srgbClr val="000000"/>
                </a:solidFill>
                <a:latin typeface="Times New Roman" panose="02020603050405020304" pitchFamily="18" charset="0"/>
                <a:cs typeface="Times New Roman" panose="02020603050405020304" pitchFamily="18" charset="0"/>
              </a:rPr>
              <a:t>aflată</a:t>
            </a:r>
            <a:r>
              <a:rPr lang="en-US" dirty="0">
                <a:solidFill>
                  <a:srgbClr val="000000"/>
                </a:solidFill>
                <a:latin typeface="Times New Roman" panose="02020603050405020304" pitchFamily="18" charset="0"/>
                <a:cs typeface="Times New Roman" panose="02020603050405020304" pitchFamily="18" charset="0"/>
              </a:rPr>
              <a:t> direct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numită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de </a:t>
            </a:r>
            <a:r>
              <a:rPr lang="en-US" dirty="0" err="1">
                <a:solidFill>
                  <a:srgbClr val="000000"/>
                </a:solidFill>
                <a:latin typeface="Times New Roman" panose="02020603050405020304" pitchFamily="18" charset="0"/>
                <a:cs typeface="Times New Roman" panose="02020603050405020304" pitchFamily="18" charset="0"/>
              </a:rPr>
              <a:t>nivel</a:t>
            </a:r>
            <a:r>
              <a:rPr lang="en-US" dirty="0">
                <a:solidFill>
                  <a:srgbClr val="000000"/>
                </a:solidFill>
                <a:latin typeface="Times New Roman" panose="02020603050405020304" pitchFamily="18" charset="0"/>
                <a:cs typeface="Times New Roman" panose="02020603050405020304" pitchFamily="18" charset="0"/>
              </a:rPr>
              <a:t> 1</a:t>
            </a:r>
            <a:r>
              <a:rPr lang="en-US" dirty="0" smtClean="0">
                <a:solidFill>
                  <a:srgbClr val="000000"/>
                </a:solidFill>
                <a:latin typeface="Times New Roman" panose="02020603050405020304" pitchFamily="18" charset="0"/>
                <a:cs typeface="Times New Roman" panose="02020603050405020304" pitchFamily="18" charset="0"/>
              </a:rPr>
              <a:t>.</a:t>
            </a:r>
            <a:endParaRPr lang="x-none" dirty="0" smtClean="0">
              <a:solidFill>
                <a:srgbClr val="000000"/>
              </a:solidFill>
              <a:latin typeface="Times New Roman" panose="02020603050405020304" pitchFamily="18" charset="0"/>
              <a:cs typeface="Times New Roman" panose="02020603050405020304" pitchFamily="18" charset="0"/>
            </a:endParaRPr>
          </a:p>
          <a:p>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Această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folosită</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pentru</a:t>
            </a:r>
            <a:r>
              <a:rPr lang="en-US" b="1" dirty="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stocare</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a </a:t>
            </a:r>
            <a:r>
              <a:rPr lang="en-US" b="1" dirty="0" err="1">
                <a:solidFill>
                  <a:srgbClr val="000000"/>
                </a:solidFill>
                <a:latin typeface="Times New Roman" panose="02020603050405020304" pitchFamily="18" charset="0"/>
                <a:cs typeface="Times New Roman" panose="02020603050405020304" pitchFamily="18" charset="0"/>
              </a:rPr>
              <a:t>datelor</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şi</a:t>
            </a:r>
            <a:r>
              <a:rPr lang="en-US" b="1" dirty="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instrucţiunilor</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recent</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folosite</a:t>
            </a:r>
            <a:r>
              <a:rPr lang="en-US" b="1"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urmează</a:t>
            </a:r>
            <a:r>
              <a:rPr lang="en-US" dirty="0">
                <a:solidFill>
                  <a:srgbClr val="000000"/>
                </a:solidFill>
                <a:latin typeface="Times New Roman" panose="02020603050405020304" pitchFamily="18" charset="0"/>
                <a:cs typeface="Times New Roman" panose="02020603050405020304" pitchFamily="18" charset="0"/>
              </a:rPr>
              <a:t> a fi </a:t>
            </a:r>
            <a:r>
              <a:rPr lang="en-US" dirty="0" err="1">
                <a:solidFill>
                  <a:srgbClr val="000000"/>
                </a:solidFill>
                <a:latin typeface="Times New Roman" panose="02020603050405020304" pitchFamily="18" charset="0"/>
                <a:cs typeface="Times New Roman" panose="02020603050405020304" pitchFamily="18" charset="0"/>
              </a:rPr>
              <a:t>utilizate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imediat</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Un </a:t>
            </a:r>
            <a:r>
              <a:rPr lang="en-US" dirty="0" err="1">
                <a:solidFill>
                  <a:srgbClr val="000000"/>
                </a:solidFill>
                <a:latin typeface="Times New Roman" panose="02020603050405020304" pitchFamily="18" charset="0"/>
                <a:cs typeface="Times New Roman" panose="02020603050405020304" pitchFamily="18" charset="0"/>
              </a:rPr>
              <a:t>principiu</a:t>
            </a:r>
            <a:r>
              <a:rPr lang="en-US" dirty="0">
                <a:solidFill>
                  <a:srgbClr val="000000"/>
                </a:solidFill>
                <a:latin typeface="Times New Roman" panose="02020603050405020304" pitchFamily="18" charset="0"/>
                <a:cs typeface="Times New Roman" panose="02020603050405020304" pitchFamily="18" charset="0"/>
              </a:rPr>
              <a:t> al </a:t>
            </a:r>
            <a:r>
              <a:rPr lang="en-US" dirty="0" err="1" smtClean="0">
                <a:solidFill>
                  <a:srgbClr val="000000"/>
                </a:solidFill>
                <a:latin typeface="Times New Roman" panose="02020603050405020304" pitchFamily="18" charset="0"/>
                <a:cs typeface="Times New Roman" panose="02020603050405020304" pitchFamily="18" charset="0"/>
              </a:rPr>
              <a:t>ştiinţei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calculatoarelor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spune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că</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dacă</a:t>
            </a:r>
            <a:r>
              <a:rPr lang="en-US" b="1" dirty="0">
                <a:solidFill>
                  <a:srgbClr val="000000"/>
                </a:solidFill>
                <a:latin typeface="Times New Roman" panose="02020603050405020304" pitchFamily="18" charset="0"/>
                <a:cs typeface="Times New Roman" panose="02020603050405020304" pitchFamily="18" charset="0"/>
              </a:rPr>
              <a:t> un </a:t>
            </a:r>
            <a:r>
              <a:rPr lang="en-US" b="1" dirty="0" err="1">
                <a:solidFill>
                  <a:srgbClr val="000000"/>
                </a:solidFill>
                <a:latin typeface="Times New Roman" panose="02020603050405020304" pitchFamily="18" charset="0"/>
                <a:cs typeface="Times New Roman" panose="02020603050405020304" pitchFamily="18" charset="0"/>
              </a:rPr>
              <a:t>procesor</a:t>
            </a:r>
            <a:r>
              <a:rPr lang="en-US" b="1" dirty="0">
                <a:solidFill>
                  <a:srgbClr val="000000"/>
                </a:solidFill>
                <a:latin typeface="Times New Roman" panose="02020603050405020304" pitchFamily="18" charset="0"/>
                <a:cs typeface="Times New Roman" panose="02020603050405020304" pitchFamily="18" charset="0"/>
              </a:rPr>
              <a:t> a </a:t>
            </a:r>
            <a:r>
              <a:rPr lang="en-US" b="1" dirty="0" err="1">
                <a:solidFill>
                  <a:srgbClr val="000000"/>
                </a:solidFill>
                <a:latin typeface="Times New Roman" panose="02020603050405020304" pitchFamily="18" charset="0"/>
                <a:cs typeface="Times New Roman" panose="02020603050405020304" pitchFamily="18" charset="0"/>
              </a:rPr>
              <a:t>referit</a:t>
            </a:r>
            <a:r>
              <a:rPr lang="en-US" b="1" dirty="0">
                <a:solidFill>
                  <a:srgbClr val="000000"/>
                </a:solidFill>
                <a:latin typeface="Times New Roman" panose="02020603050405020304" pitchFamily="18" charset="0"/>
                <a:cs typeface="Times New Roman" panose="02020603050405020304" pitchFamily="18" charset="0"/>
              </a:rPr>
              <a:t> recent o </a:t>
            </a:r>
            <a:r>
              <a:rPr lang="en-US" b="1" dirty="0" err="1">
                <a:solidFill>
                  <a:srgbClr val="000000"/>
                </a:solidFill>
                <a:latin typeface="Times New Roman" panose="02020603050405020304" pitchFamily="18" charset="0"/>
                <a:cs typeface="Times New Roman" panose="02020603050405020304" pitchFamily="18" charset="0"/>
              </a:rPr>
              <a:t>locaţie</a:t>
            </a:r>
            <a:r>
              <a:rPr lang="en-US" b="1" dirty="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de</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este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foarte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probabil</a:t>
            </a:r>
            <a:r>
              <a:rPr lang="en-US" b="1" dirty="0">
                <a:solidFill>
                  <a:srgbClr val="000000"/>
                </a:solidFill>
                <a:latin typeface="Times New Roman" panose="02020603050405020304" pitchFamily="18" charset="0"/>
                <a:cs typeface="Times New Roman" panose="02020603050405020304" pitchFamily="18" charset="0"/>
              </a:rPr>
              <a:t> ca </a:t>
            </a:r>
            <a:r>
              <a:rPr lang="en-US" b="1" dirty="0" err="1">
                <a:solidFill>
                  <a:srgbClr val="000000"/>
                </a:solidFill>
                <a:latin typeface="Times New Roman" panose="02020603050405020304" pitchFamily="18" charset="0"/>
                <a:cs typeface="Times New Roman" panose="02020603050405020304" pitchFamily="18" charset="0"/>
              </a:rPr>
              <a:t>să</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facă</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referire</a:t>
            </a:r>
            <a:r>
              <a:rPr lang="en-US" b="1" dirty="0">
                <a:solidFill>
                  <a:srgbClr val="000000"/>
                </a:solidFill>
                <a:latin typeface="Times New Roman" panose="02020603050405020304" pitchFamily="18" charset="0"/>
                <a:cs typeface="Times New Roman" panose="02020603050405020304" pitchFamily="18" charset="0"/>
              </a:rPr>
              <a:t> din </a:t>
            </a:r>
            <a:r>
              <a:rPr lang="en-US" b="1" dirty="0" err="1">
                <a:solidFill>
                  <a:srgbClr val="000000"/>
                </a:solidFill>
                <a:latin typeface="Times New Roman" panose="02020603050405020304" pitchFamily="18" charset="0"/>
                <a:cs typeface="Times New Roman" panose="02020603050405020304" pitchFamily="18" charset="0"/>
              </a:rPr>
              <a:t>nou</a:t>
            </a:r>
            <a:r>
              <a:rPr lang="en-US" b="1" dirty="0">
                <a:solidFill>
                  <a:srgbClr val="000000"/>
                </a:solidFill>
                <a:latin typeface="Times New Roman" panose="02020603050405020304" pitchFamily="18" charset="0"/>
                <a:cs typeface="Times New Roman" panose="02020603050405020304" pitchFamily="18" charset="0"/>
              </a:rPr>
              <a:t> la </a:t>
            </a:r>
            <a:r>
              <a:rPr lang="en-US" b="1" dirty="0" err="1">
                <a:solidFill>
                  <a:srgbClr val="000000"/>
                </a:solidFill>
                <a:latin typeface="Times New Roman" panose="02020603050405020304" pitchFamily="18" charset="0"/>
                <a:cs typeface="Times New Roman" panose="02020603050405020304" pitchFamily="18" charset="0"/>
              </a:rPr>
              <a:t>acea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locaţie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în</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viitorul</a:t>
            </a:r>
            <a:r>
              <a:rPr lang="en-US" b="1" dirty="0" smtClean="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apropiat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Folosind</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ultrarapidă</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stoca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datele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recent </a:t>
            </a:r>
            <a:r>
              <a:rPr lang="en-US" dirty="0" err="1">
                <a:solidFill>
                  <a:srgbClr val="000000"/>
                </a:solidFill>
                <a:latin typeface="Times New Roman" panose="02020603050405020304" pitchFamily="18" charset="0"/>
                <a:cs typeface="Times New Roman" panose="02020603050405020304" pitchFamily="18" charset="0"/>
              </a:rPr>
              <a:t>folosite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absolvă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procesorul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căutarea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acelor</a:t>
            </a:r>
            <a:r>
              <a:rPr lang="en-US" dirty="0">
                <a:solidFill>
                  <a:srgbClr val="000000"/>
                </a:solidFill>
                <a:latin typeface="Times New Roman" panose="02020603050405020304" pitchFamily="18" charset="0"/>
                <a:cs typeface="Times New Roman" panose="02020603050405020304" pitchFamily="18" charset="0"/>
              </a:rPr>
              <a:t> date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 </a:t>
            </a:r>
            <a:r>
              <a:rPr lang="en-US" dirty="0">
                <a:solidFill>
                  <a:srgbClr val="000000"/>
                </a:solidFill>
                <a:latin typeface="Times New Roman" panose="02020603050405020304" pitchFamily="18" charset="0"/>
                <a:cs typeface="Times New Roman" panose="02020603050405020304" pitchFamily="18" charset="0"/>
              </a:rPr>
              <a:t>le </a:t>
            </a:r>
            <a:r>
              <a:rPr lang="en-US" dirty="0" err="1">
                <a:solidFill>
                  <a:srgbClr val="000000"/>
                </a:solidFill>
                <a:latin typeface="Times New Roman" panose="02020603050405020304" pitchFamily="18" charset="0"/>
                <a:cs typeface="Times New Roman" panose="02020603050405020304" pitchFamily="18" charset="0"/>
              </a:rPr>
              <a:t>încărca</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nou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lucru</a:t>
            </a:r>
            <a:r>
              <a:rPr lang="en-US" dirty="0">
                <a:solidFill>
                  <a:srgbClr val="000000"/>
                </a:solidFill>
                <a:latin typeface="Times New Roman" panose="02020603050405020304" pitchFamily="18" charset="0"/>
                <a:cs typeface="Times New Roman" panose="02020603050405020304" pitchFamily="18" charset="0"/>
              </a:rPr>
              <a:t> are o </a:t>
            </a:r>
            <a:r>
              <a:rPr lang="en-US" dirty="0" err="1">
                <a:solidFill>
                  <a:srgbClr val="000000"/>
                </a:solidFill>
                <a:latin typeface="Times New Roman" panose="02020603050405020304" pitchFamily="18" charset="0"/>
                <a:cs typeface="Times New Roman" panose="02020603050405020304" pitchFamily="18" charset="0"/>
              </a:rPr>
              <a:t>importanţă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deosebită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îmbunătăţeşte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sensibil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performanţele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deoarece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principală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multe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ordine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mărime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lentă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de tip cache a </a:t>
            </a:r>
            <a:r>
              <a:rPr lang="en-US" dirty="0" err="1">
                <a:solidFill>
                  <a:srgbClr val="000000"/>
                </a:solidFill>
                <a:latin typeface="Times New Roman" panose="02020603050405020304" pitchFamily="18" charset="0"/>
                <a:cs typeface="Times New Roman" panose="02020603050405020304" pitchFamily="18" charset="0"/>
              </a:rPr>
              <a:t>microprocesorului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mod</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evident </a:t>
            </a:r>
            <a:r>
              <a:rPr lang="en-US" dirty="0" err="1">
                <a:solidFill>
                  <a:srgbClr val="000000"/>
                </a:solidFill>
                <a:latin typeface="Times New Roman" panose="02020603050405020304" pitchFamily="18" charset="0"/>
                <a:cs typeface="Times New Roman" panose="02020603050405020304" pitchFamily="18" charset="0"/>
              </a:rPr>
              <a:t>însă</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creştere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performanţei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impune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preţ</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plătit</a:t>
            </a:r>
            <a:r>
              <a:rPr lang="en-US" dirty="0">
                <a:solidFill>
                  <a:srgbClr val="000000"/>
                </a:solidFill>
                <a:latin typeface="Times New Roman" panose="02020603050405020304" pitchFamily="18" charset="0"/>
                <a:cs typeface="Times New Roman" panose="02020603050405020304" pitchFamily="18" charset="0"/>
              </a:rPr>
              <a:t>: </a:t>
            </a:r>
            <a:r>
              <a:rPr lang="en-US" b="1" dirty="0" err="1" smtClean="0">
                <a:solidFill>
                  <a:srgbClr val="000000"/>
                </a:solidFill>
                <a:latin typeface="Times New Roman" panose="02020603050405020304" pitchFamily="18" charset="0"/>
                <a:cs typeface="Times New Roman" panose="02020603050405020304" pitchFamily="18" charset="0"/>
              </a:rPr>
              <a:t>memoriile</a:t>
            </a:r>
            <a:r>
              <a:rPr lang="x-none" b="1" dirty="0" smtClean="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cache </a:t>
            </a:r>
            <a:r>
              <a:rPr lang="en-US" b="1" dirty="0" err="1">
                <a:solidFill>
                  <a:srgbClr val="000000"/>
                </a:solidFill>
                <a:latin typeface="Times New Roman" panose="02020603050405020304" pitchFamily="18" charset="0"/>
                <a:cs typeface="Times New Roman" panose="02020603050405020304" pitchFamily="18" charset="0"/>
              </a:rPr>
              <a:t>sunt</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memorii</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foarte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scumpe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cache </a:t>
            </a:r>
            <a:r>
              <a:rPr lang="en-US" b="1" dirty="0" err="1">
                <a:solidFill>
                  <a:srgbClr val="000000"/>
                </a:solidFill>
                <a:latin typeface="Times New Roman" panose="02020603050405020304" pitchFamily="18" charset="0"/>
                <a:cs typeface="Times New Roman" panose="02020603050405020304" pitchFamily="18" charset="0"/>
              </a:rPr>
              <a:t>integrată</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în</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microprocesor</a:t>
            </a:r>
            <a:r>
              <a:rPr lang="en-US" b="1"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se </a:t>
            </a:r>
            <a:r>
              <a:rPr lang="en-US" dirty="0" err="1">
                <a:solidFill>
                  <a:srgbClr val="000000"/>
                </a:solidFill>
                <a:latin typeface="Times New Roman" panose="02020603050405020304" pitchFamily="18" charset="0"/>
                <a:cs typeface="Times New Roman" panose="02020603050405020304" pitchFamily="18" charset="0"/>
              </a:rPr>
              <a:t>numeşte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x-none" dirty="0" smtClean="0">
                <a:solidFill>
                  <a:srgbClr val="000000"/>
                </a:solidFill>
                <a:latin typeface="Times New Roman" panose="02020603050405020304" pitchFamily="18" charset="0"/>
                <a:cs typeface="Times New Roman" panose="02020603050405020304" pitchFamily="18" charset="0"/>
              </a:rPr>
              <a:t> </a:t>
            </a:r>
            <a:r>
              <a:rPr lang="en-US" b="1" dirty="0" smtClean="0">
                <a:solidFill>
                  <a:srgbClr val="000000"/>
                </a:solidFill>
                <a:latin typeface="Times New Roman" panose="02020603050405020304" pitchFamily="18" charset="0"/>
                <a:cs typeface="Times New Roman" panose="02020603050405020304" pitchFamily="18" charset="0"/>
              </a:rPr>
              <a:t>cache </a:t>
            </a:r>
            <a:r>
              <a:rPr lang="en-US" b="1" dirty="0">
                <a:solidFill>
                  <a:srgbClr val="000000"/>
                </a:solidFill>
                <a:latin typeface="Times New Roman" panose="02020603050405020304" pitchFamily="18" charset="0"/>
                <a:cs typeface="Times New Roman" panose="02020603050405020304" pitchFamily="18" charset="0"/>
              </a:rPr>
              <a:t>de </a:t>
            </a:r>
            <a:r>
              <a:rPr lang="en-US" b="1" dirty="0" err="1">
                <a:solidFill>
                  <a:srgbClr val="000000"/>
                </a:solidFill>
                <a:latin typeface="Times New Roman" panose="02020603050405020304" pitchFamily="18" charset="0"/>
                <a:cs typeface="Times New Roman" panose="02020603050405020304" pitchFamily="18" charset="0"/>
              </a:rPr>
              <a:t>nivel</a:t>
            </a:r>
            <a:r>
              <a:rPr lang="en-US" b="1" dirty="0">
                <a:solidFill>
                  <a:srgbClr val="000000"/>
                </a:solidFill>
                <a:latin typeface="Times New Roman" panose="02020603050405020304" pitchFamily="18" charset="0"/>
                <a:cs typeface="Times New Roman" panose="02020603050405020304" pitchFamily="18" charset="0"/>
              </a:rPr>
              <a:t> 1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primară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deoarece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mai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apropiată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acesta</a:t>
            </a:r>
            <a:r>
              <a:rPr lang="en-US"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fiecare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dată</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când</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procesorul</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cere</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informaţii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se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găsesc</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b="1" dirty="0">
                <a:solidFill>
                  <a:srgbClr val="000000"/>
                </a:solidFill>
                <a:latin typeface="Times New Roman" panose="02020603050405020304" pitchFamily="18" charset="0"/>
                <a:cs typeface="Times New Roman" panose="02020603050405020304" pitchFamily="18" charset="0"/>
              </a:rPr>
              <a:t>controller-</a:t>
            </a:r>
            <a:r>
              <a:rPr lang="en-US" b="1" dirty="0" err="1">
                <a:solidFill>
                  <a:srgbClr val="000000"/>
                </a:solidFill>
                <a:latin typeface="Times New Roman" panose="02020603050405020304" pitchFamily="18" charset="0"/>
                <a:cs typeface="Times New Roman" panose="02020603050405020304" pitchFamily="18" charset="0"/>
              </a:rPr>
              <a:t>ul</a:t>
            </a:r>
            <a:r>
              <a:rPr lang="en-US" b="1" dirty="0">
                <a:solidFill>
                  <a:srgbClr val="000000"/>
                </a:solidFill>
                <a:latin typeface="Times New Roman" panose="02020603050405020304" pitchFamily="18" charset="0"/>
                <a:cs typeface="Times New Roman" panose="02020603050405020304" pitchFamily="18" charset="0"/>
              </a:rPr>
              <a:t> de </a:t>
            </a:r>
            <a:r>
              <a:rPr lang="en-US" b="1" dirty="0" err="1">
                <a:solidFill>
                  <a:srgbClr val="000000"/>
                </a:solidFill>
                <a:latin typeface="Times New Roman" panose="02020603050405020304" pitchFamily="18" charset="0"/>
                <a:cs typeface="Times New Roman" panose="02020603050405020304" pitchFamily="18" charset="0"/>
              </a:rPr>
              <a:t>memorie</a:t>
            </a:r>
            <a:r>
              <a:rPr lang="en-US" b="1" dirty="0">
                <a:solidFill>
                  <a:srgbClr val="000000"/>
                </a:solidFill>
                <a:latin typeface="Times New Roman" panose="02020603050405020304" pitchFamily="18" charset="0"/>
                <a:cs typeface="Times New Roman" panose="02020603050405020304" pitchFamily="18" charset="0"/>
              </a:rPr>
              <a:t> cache </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scurt</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controllerul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cache) de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foloseşte</a:t>
            </a:r>
            <a:r>
              <a:rPr lang="en-US" dirty="0">
                <a:solidFill>
                  <a:srgbClr val="000000"/>
                </a:solidFill>
                <a:latin typeface="Times New Roman" panose="02020603050405020304" pitchFamily="18" charset="0"/>
                <a:cs typeface="Times New Roman" panose="02020603050405020304" pitchFamily="18" charset="0"/>
              </a:rPr>
              <a:t> un circuit special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primă</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fază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verifică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dacă</a:t>
            </a:r>
            <a:r>
              <a:rPr lang="en-US"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datele</a:t>
            </a:r>
            <a:r>
              <a:rPr lang="en-US" b="1" dirty="0">
                <a:solidFill>
                  <a:srgbClr val="000000"/>
                </a:solidFill>
                <a:latin typeface="Times New Roman" panose="02020603050405020304" pitchFamily="18" charset="0"/>
                <a:cs typeface="Times New Roman" panose="02020603050405020304" pitchFamily="18" charset="0"/>
              </a:rPr>
              <a:t> respective </a:t>
            </a:r>
            <a:r>
              <a:rPr lang="en-US" b="1" dirty="0" err="1">
                <a:solidFill>
                  <a:srgbClr val="000000"/>
                </a:solidFill>
                <a:latin typeface="Times New Roman" panose="02020603050405020304" pitchFamily="18" charset="0"/>
                <a:cs typeface="Times New Roman" panose="02020603050405020304" pitchFamily="18" charset="0"/>
              </a:rPr>
              <a:t>sunt</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deja</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în</a:t>
            </a:r>
            <a:r>
              <a:rPr lang="en-US" b="1" dirty="0">
                <a:solidFill>
                  <a:srgbClr val="000000"/>
                </a:solidFill>
                <a:latin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cs typeface="Times New Roman" panose="02020603050405020304" pitchFamily="18" charset="0"/>
              </a:rPr>
              <a:t>memoria</a:t>
            </a:r>
            <a:r>
              <a:rPr lang="en-US" b="1" dirty="0">
                <a:solidFill>
                  <a:srgbClr val="000000"/>
                </a:solidFill>
                <a:latin typeface="Times New Roman" panose="02020603050405020304" pitchFamily="18" charset="0"/>
                <a:cs typeface="Times New Roman" panose="02020603050405020304" pitchFamily="18" charset="0"/>
              </a:rPr>
              <a:t> cache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Dacă</a:t>
            </a:r>
            <a:r>
              <a:rPr lang="en-US" dirty="0">
                <a:solidFill>
                  <a:srgbClr val="000000"/>
                </a:solidFill>
                <a:latin typeface="Times New Roman" panose="02020603050405020304" pitchFamily="18" charset="0"/>
                <a:cs typeface="Times New Roman" panose="02020603050405020304" pitchFamily="18" charset="0"/>
              </a:rPr>
              <a:t> da</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atunci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sistemul</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economisit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respectiv</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acces</a:t>
            </a:r>
            <a:r>
              <a:rPr lang="en-US" dirty="0">
                <a:solidFill>
                  <a:srgbClr val="000000"/>
                </a:solidFill>
                <a:latin typeface="Times New Roman" panose="02020603050405020304" pitchFamily="18" charset="0"/>
                <a:cs typeface="Times New Roman" panose="02020603050405020304" pitchFamily="18" charset="0"/>
              </a:rPr>
              <a:t> la </a:t>
            </a:r>
            <a:r>
              <a:rPr lang="en-US" dirty="0" err="1" smtClean="0">
                <a:solidFill>
                  <a:srgbClr val="000000"/>
                </a:solidFill>
                <a:latin typeface="Times New Roman" panose="02020603050405020304" pitchFamily="18" charset="0"/>
                <a:cs typeface="Times New Roman" panose="02020603050405020304" pitchFamily="18" charset="0"/>
              </a:rPr>
              <a:t>memoria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principală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multe</a:t>
            </a:r>
            <a:r>
              <a:rPr lang="en-US" dirty="0">
                <a:solidFill>
                  <a:srgbClr val="000000"/>
                </a:solidFill>
                <a:latin typeface="Times New Roman" panose="02020603050405020304" pitchFamily="18" charset="0"/>
                <a:cs typeface="Times New Roman" panose="02020603050405020304" pitchFamily="18" charset="0"/>
              </a:rPr>
              <a:t> PC-</a:t>
            </a:r>
            <a:r>
              <a:rPr lang="en-US" dirty="0" err="1">
                <a:solidFill>
                  <a:srgbClr val="000000"/>
                </a:solidFill>
                <a:latin typeface="Times New Roman" panose="02020603050405020304" pitchFamily="18" charset="0"/>
                <a:cs typeface="Times New Roman" panose="02020603050405020304" pitchFamily="18" charset="0"/>
              </a:rPr>
              <a:t>uri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folosesc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de </a:t>
            </a:r>
            <a:r>
              <a:rPr lang="en-US" dirty="0" err="1">
                <a:solidFill>
                  <a:srgbClr val="000000"/>
                </a:solidFill>
                <a:latin typeface="Times New Roman" panose="02020603050405020304" pitchFamily="18" charset="0"/>
                <a:cs typeface="Times New Roman" panose="02020603050405020304" pitchFamily="18" charset="0"/>
              </a:rPr>
              <a:t>nivel</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2</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secundară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plasată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placade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bază</a:t>
            </a:r>
            <a:r>
              <a:rPr lang="en-US" dirty="0">
                <a:solidFill>
                  <a:srgbClr val="000000"/>
                </a:solidFill>
                <a:latin typeface="Times New Roman" panose="02020603050405020304" pitchFamily="18" charset="0"/>
                <a:cs typeface="Times New Roman" panose="02020603050405020304" pitchFamily="18" charset="0"/>
              </a:rPr>
              <a:t> a PC-</a:t>
            </a:r>
            <a:r>
              <a:rPr lang="en-US" dirty="0" err="1">
                <a:solidFill>
                  <a:srgbClr val="000000"/>
                </a:solidFill>
                <a:latin typeface="Times New Roman" panose="02020603050405020304" pitchFamily="18" charset="0"/>
                <a:cs typeface="Times New Roman" panose="02020603050405020304" pitchFamily="18" charset="0"/>
              </a:rPr>
              <a:t>ului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pentru</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stocarea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datelor</a:t>
            </a:r>
            <a:r>
              <a:rPr lang="en-US" dirty="0">
                <a:solidFill>
                  <a:srgbClr val="000000"/>
                </a:solidFill>
                <a:latin typeface="Times New Roman" panose="02020603050405020304" pitchFamily="18" charset="0"/>
                <a:cs typeface="Times New Roman" panose="02020603050405020304" pitchFamily="18" charset="0"/>
              </a:rPr>
              <a:t> recent </a:t>
            </a:r>
            <a:r>
              <a:rPr lang="en-US" dirty="0" err="1">
                <a:solidFill>
                  <a:srgbClr val="000000"/>
                </a:solidFill>
                <a:latin typeface="Times New Roman" panose="02020603050405020304" pitchFamily="18" charset="0"/>
                <a:cs typeface="Times New Roman" panose="02020603050405020304" pitchFamily="18" charset="0"/>
              </a:rPr>
              <a:t>folosite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nu au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încăput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cache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nivel</a:t>
            </a:r>
            <a:r>
              <a:rPr lang="en-US" dirty="0" smtClean="0">
                <a:solidFill>
                  <a:srgbClr val="000000"/>
                </a:solidFill>
                <a:latin typeface="Times New Roman" panose="02020603050405020304" pitchFamily="18" charset="0"/>
                <a:cs typeface="Times New Roman" panose="02020603050405020304" pitchFamily="18" charset="0"/>
              </a:rPr>
              <a:t> 1</a:t>
            </a:r>
            <a:r>
              <a:rPr lang="en-US" dirty="0">
                <a:solidFill>
                  <a:srgbClr val="000000"/>
                </a:solidFill>
                <a:latin typeface="Times New Roman" panose="02020603050405020304" pitchFamily="18" charset="0"/>
                <a:cs typeface="Times New Roman" panose="02020603050405020304" pitchFamily="18" charset="0"/>
              </a:rPr>
              <a:t>(</a:t>
            </a:r>
            <a:r>
              <a:rPr lang="en-US" dirty="0" err="1">
                <a:solidFill>
                  <a:srgbClr val="000000"/>
                </a:solidFill>
                <a:latin typeface="Times New Roman" panose="02020603050405020304" pitchFamily="18" charset="0"/>
                <a:cs typeface="Times New Roman" panose="02020603050405020304" pitchFamily="18" charset="0"/>
              </a:rPr>
              <a:t>mult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mică</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Memoriile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cache </a:t>
            </a:r>
            <a:r>
              <a:rPr lang="en-US" dirty="0" err="1">
                <a:solidFill>
                  <a:srgbClr val="000000"/>
                </a:solidFill>
                <a:latin typeface="Times New Roman" panose="02020603050405020304" pitchFamily="18" charset="0"/>
                <a:cs typeface="Times New Roman" panose="02020603050405020304" pitchFamily="18" charset="0"/>
              </a:rPr>
              <a:t>primare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tipice</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microprocesoarelor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variază</a:t>
            </a:r>
            <a:r>
              <a:rPr lang="en-US" dirty="0">
                <a:solidFill>
                  <a:srgbClr val="000000"/>
                </a:solidFill>
                <a:latin typeface="Times New Roman" panose="02020603050405020304" pitchFamily="18" charset="0"/>
                <a:cs typeface="Times New Roman" panose="02020603050405020304" pitchFamily="18" charset="0"/>
              </a:rPr>
              <a:t> de </a:t>
            </a:r>
            <a:r>
              <a:rPr lang="en-US" dirty="0" smtClean="0">
                <a:solidFill>
                  <a:srgbClr val="000000"/>
                </a:solidFill>
                <a:latin typeface="Times New Roman" panose="02020603050405020304" pitchFamily="18" charset="0"/>
                <a:cs typeface="Times New Roman" panose="02020603050405020304" pitchFamily="18" charset="0"/>
              </a:rPr>
              <a:t>la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8KB </a:t>
            </a:r>
            <a:r>
              <a:rPr lang="en-US" dirty="0">
                <a:solidFill>
                  <a:srgbClr val="000000"/>
                </a:solidFill>
                <a:latin typeface="Times New Roman" panose="02020603050405020304" pitchFamily="18" charset="0"/>
                <a:cs typeface="Times New Roman" panose="02020603050405020304" pitchFamily="18" charset="0"/>
              </a:rPr>
              <a:t>(la 486) la 32KB (Pentium II)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la 64KB (AMD K6), </a:t>
            </a:r>
            <a:r>
              <a:rPr lang="en-US" dirty="0" err="1">
                <a:solidFill>
                  <a:srgbClr val="000000"/>
                </a:solidFill>
                <a:latin typeface="Times New Roman" panose="02020603050405020304" pitchFamily="18" charset="0"/>
                <a:cs typeface="Times New Roman" panose="02020603050405020304" pitchFamily="18" charset="0"/>
              </a:rPr>
              <a:t>putând</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avea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însă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dimensiuni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chiar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mari</a:t>
            </a:r>
            <a:r>
              <a:rPr lang="en-US" dirty="0">
                <a:solidFill>
                  <a:srgbClr val="000000"/>
                </a:solidFill>
                <a:latin typeface="Times New Roman" panose="02020603050405020304" pitchFamily="18" charset="0"/>
                <a:cs typeface="Times New Roman" panose="02020603050405020304" pitchFamily="18" charset="0"/>
              </a:rPr>
              <a:t> la </a:t>
            </a:r>
            <a:r>
              <a:rPr lang="en-US" dirty="0" err="1">
                <a:solidFill>
                  <a:srgbClr val="000000"/>
                </a:solidFill>
                <a:latin typeface="Times New Roman" panose="02020603050405020304" pitchFamily="18" charset="0"/>
                <a:cs typeface="Times New Roman" panose="02020603050405020304" pitchFamily="18" charset="0"/>
              </a:rPr>
              <a:t>microprocesoarele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recente</a:t>
            </a:r>
            <a:r>
              <a:rPr lang="en-US" dirty="0">
                <a:solidFill>
                  <a:srgbClr val="000000"/>
                </a:solidFill>
                <a:latin typeface="Times New Roman" panose="02020603050405020304" pitchFamily="18" charset="0"/>
                <a:cs typeface="Times New Roman" panose="02020603050405020304" pitchFamily="18" charset="0"/>
              </a:rPr>
              <a:t> de tip RISC, </a:t>
            </a:r>
            <a:r>
              <a:rPr lang="en-US" dirty="0" err="1" smtClean="0">
                <a:solidFill>
                  <a:srgbClr val="000000"/>
                </a:solidFill>
                <a:latin typeface="Times New Roman" panose="02020603050405020304" pitchFamily="18" charset="0"/>
                <a:cs typeface="Times New Roman" panose="02020603050405020304" pitchFamily="18" charset="0"/>
              </a:rPr>
              <a:t>în</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timp</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microprocesoarele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dinainte</a:t>
            </a:r>
            <a:r>
              <a:rPr lang="en-US" dirty="0">
                <a:solidFill>
                  <a:srgbClr val="000000"/>
                </a:solidFill>
                <a:latin typeface="Times New Roman" panose="02020603050405020304" pitchFamily="18" charset="0"/>
                <a:cs typeface="Times New Roman" panose="02020603050405020304" pitchFamily="18" charset="0"/>
              </a:rPr>
              <a:t> de 486 nu </a:t>
            </a:r>
            <a:r>
              <a:rPr lang="en-US" dirty="0" err="1">
                <a:solidFill>
                  <a:srgbClr val="000000"/>
                </a:solidFill>
                <a:latin typeface="Times New Roman" panose="02020603050405020304" pitchFamily="18" charset="0"/>
                <a:cs typeface="Times New Roman" panose="02020603050405020304" pitchFamily="18" charset="0"/>
              </a:rPr>
              <a:t>aveau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cache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primară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memorii</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foarte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rapide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deoarece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rulează</a:t>
            </a:r>
            <a:r>
              <a:rPr lang="en-US" dirty="0">
                <a:solidFill>
                  <a:srgbClr val="000000"/>
                </a:solidFill>
                <a:latin typeface="Times New Roman" panose="02020603050405020304" pitchFamily="18" charset="0"/>
                <a:cs typeface="Times New Roman" panose="02020603050405020304" pitchFamily="18" charset="0"/>
              </a:rPr>
              <a:t> la </a:t>
            </a:r>
            <a:r>
              <a:rPr lang="en-US" dirty="0" err="1" smtClean="0">
                <a:solidFill>
                  <a:srgbClr val="000000"/>
                </a:solidFill>
                <a:latin typeface="Times New Roman" panose="02020603050405020304" pitchFamily="18" charset="0"/>
                <a:cs typeface="Times New Roman" panose="02020603050405020304" pitchFamily="18" charset="0"/>
              </a:rPr>
              <a:t>întrega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viteză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procesorului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integrate direct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133818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92001" cy="4801314"/>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Există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două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modalităţi</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organizare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memoriei</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primare</a:t>
            </a:r>
            <a:r>
              <a:rPr lang="en-US" dirty="0">
                <a:solidFill>
                  <a:srgbClr val="000000"/>
                </a:solidFill>
                <a:latin typeface="Times New Roman" panose="02020603050405020304" pitchFamily="18" charset="0"/>
                <a:cs typeface="Times New Roman" panose="02020603050405020304" pitchFamily="18" charset="0"/>
              </a:rPr>
              <a:t> de</a:t>
            </a:r>
            <a:r>
              <a:rPr lang="x-none"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către</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procesor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procesoare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posedă</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singură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pentru</a:t>
            </a:r>
            <a:r>
              <a:rPr lang="x-none"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folosi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atât</a:t>
            </a:r>
            <a:r>
              <a:rPr lang="en-US" dirty="0">
                <a:solidFill>
                  <a:srgbClr val="000000"/>
                </a:solidFill>
                <a:latin typeface="Times New Roman" panose="02020603050405020304" pitchFamily="18" charset="0"/>
                <a:cs typeface="Times New Roman" panose="02020603050405020304" pitchFamily="18" charset="0"/>
              </a:rPr>
              <a:t> date </a:t>
            </a:r>
            <a:r>
              <a:rPr lang="en-US" dirty="0" err="1">
                <a:solidFill>
                  <a:srgbClr val="000000"/>
                </a:solidFill>
                <a:latin typeface="Times New Roman" panose="02020603050405020304" pitchFamily="18" charset="0"/>
                <a:cs typeface="Times New Roman" panose="02020603050405020304" pitchFamily="18" charset="0"/>
              </a:rPr>
              <a:t>cât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astfel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se </a:t>
            </a:r>
            <a:r>
              <a:rPr lang="en-US" dirty="0" err="1">
                <a:solidFill>
                  <a:srgbClr val="000000"/>
                </a:solidFill>
                <a:latin typeface="Times New Roman" panose="02020603050405020304" pitchFamily="18" charset="0"/>
                <a:cs typeface="Times New Roman" panose="02020603050405020304" pitchFamily="18" charset="0"/>
              </a:rPr>
              <a:t>numeşte</a:t>
            </a:r>
            <a:r>
              <a:rPr lang="en-US" dirty="0">
                <a:solidFill>
                  <a:srgbClr val="000000"/>
                </a:solidFill>
                <a:latin typeface="Times New Roman" panose="02020603050405020304" pitchFamily="18" charset="0"/>
                <a:cs typeface="Times New Roman" panose="02020603050405020304" pitchFamily="18" charset="0"/>
              </a:rPr>
              <a:t>,</a:t>
            </a:r>
            <a:r>
              <a:rPr lang="x-none"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obicei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unificată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procesoare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folosesc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două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memorii</a:t>
            </a:r>
            <a:r>
              <a:rPr lang="x-none"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cache separate: </a:t>
            </a:r>
            <a:r>
              <a:rPr lang="en-US" dirty="0" err="1">
                <a:solidFill>
                  <a:srgbClr val="000000"/>
                </a:solidFill>
                <a:latin typeface="Times New Roman" panose="02020603050405020304" pitchFamily="18" charset="0"/>
                <a:cs typeface="Times New Roman" panose="02020603050405020304" pitchFamily="18" charset="0"/>
              </a:rPr>
              <a:t>una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date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alta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instrucţiuni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modalităţile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a:t>
            </a:r>
            <a:r>
              <a:rPr lang="en-US" dirty="0" err="1">
                <a:latin typeface="Times New Roman" panose="02020603050405020304" pitchFamily="18" charset="0"/>
                <a:cs typeface="Times New Roman" panose="02020603050405020304" pitchFamily="18" charset="0"/>
              </a:rPr>
              <a:t>scriere</a:t>
            </a:r>
            <a:r>
              <a:rPr lang="en-US" dirty="0">
                <a:latin typeface="Times New Roman" panose="02020603050405020304" pitchFamily="18" charset="0"/>
                <a:cs typeface="Times New Roman" panose="02020603050405020304" pitchFamily="18" charset="0"/>
              </a:rPr>
              <a:t> pot fi </a:t>
            </a:r>
            <a:r>
              <a:rPr lang="en-US" dirty="0" err="1">
                <a:latin typeface="Times New Roman" panose="02020603050405020304" pitchFamily="18" charset="0"/>
                <a:cs typeface="Times New Roman" panose="02020603050405020304" pitchFamily="18" charset="0"/>
              </a:rPr>
              <a:t>diferite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exemplu</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microprocesorul</a:t>
            </a:r>
            <a:r>
              <a:rPr lang="x-none"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Pentium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date </a:t>
            </a:r>
            <a:r>
              <a:rPr lang="en-US" dirty="0" err="1">
                <a:latin typeface="Times New Roman" panose="02020603050405020304" pitchFamily="18" charset="0"/>
                <a:cs typeface="Times New Roman" panose="02020603050405020304" pitchFamily="18" charset="0"/>
              </a:rPr>
              <a:t>adoptă</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politică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tipul</a:t>
            </a:r>
            <a:r>
              <a:rPr lang="en-US" dirty="0">
                <a:latin typeface="Times New Roman" panose="02020603050405020304" pitchFamily="18" charset="0"/>
                <a:cs typeface="Times New Roman" panose="02020603050405020304" pitchFamily="18" charset="0"/>
              </a:rPr>
              <a:t> "write-back",</a:t>
            </a:r>
            <a:r>
              <a:rPr lang="x-none"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timpce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cache de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metoda</a:t>
            </a:r>
            <a:r>
              <a:rPr lang="x-none"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"write-through". </a:t>
            </a:r>
            <a:r>
              <a:rPr lang="en-US" dirty="0" err="1">
                <a:latin typeface="Times New Roman" panose="02020603050405020304" pitchFamily="18" charset="0"/>
                <a:cs typeface="Times New Roman" panose="02020603050405020304" pitchFamily="18" charset="0"/>
              </a:rPr>
              <a:t>Politica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scriere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memoriei</a:t>
            </a:r>
            <a:r>
              <a:rPr lang="en-US" dirty="0">
                <a:latin typeface="Times New Roman" panose="02020603050405020304" pitchFamily="18" charset="0"/>
                <a:cs typeface="Times New Roman" panose="02020603050405020304" pitchFamily="18" charset="0"/>
              </a:rPr>
              <a:t> cache </a:t>
            </a:r>
            <a:r>
              <a:rPr lang="en-US" dirty="0" err="1">
                <a:latin typeface="Times New Roman" panose="02020603050405020304" pitchFamily="18" charset="0"/>
                <a:cs typeface="Times New Roman" panose="02020603050405020304" pitchFamily="18" charset="0"/>
              </a:rPr>
              <a:t>determină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modalitatea</a:t>
            </a:r>
            <a:r>
              <a:rPr lang="x-none"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scriere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locaţiile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stocate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cache; din</a:t>
            </a:r>
            <a:r>
              <a:rPr lang="x-none"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punct</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vedere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există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tipuri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memorii</a:t>
            </a:r>
            <a:r>
              <a:rPr lang="en-US" dirty="0">
                <a:latin typeface="Times New Roman" panose="02020603050405020304" pitchFamily="18" charset="0"/>
                <a:cs typeface="Times New Roman" panose="02020603050405020304" pitchFamily="18" charset="0"/>
              </a:rPr>
              <a:t> cache: </a:t>
            </a:r>
            <a:endParaRPr lang="x-none" dirty="0">
              <a:solidFill>
                <a:srgbClr val="000000"/>
              </a:solidFill>
              <a:latin typeface="Times New Roman" panose="02020603050405020304" pitchFamily="18" charset="0"/>
              <a:cs typeface="Times New Roman" panose="02020603050405020304" pitchFamily="18" charset="0"/>
            </a:endParaRPr>
          </a:p>
          <a:p>
            <a:endParaRPr lang="x-none" dirty="0" smtClean="0">
              <a:solidFill>
                <a:srgbClr val="000000"/>
              </a:solidFill>
              <a:latin typeface="Times New Roman" panose="02020603050405020304" pitchFamily="18" charset="0"/>
              <a:cs typeface="Times New Roman" panose="02020603050405020304" pitchFamily="18" charset="0"/>
            </a:endParaRPr>
          </a:p>
          <a:p>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Memorii</a:t>
            </a:r>
            <a:r>
              <a:rPr lang="en-US" dirty="0">
                <a:solidFill>
                  <a:srgbClr val="000000"/>
                </a:solidFill>
                <a:latin typeface="Times New Roman" panose="02020603050405020304" pitchFamily="18" charset="0"/>
                <a:cs typeface="Times New Roman" panose="02020603050405020304" pitchFamily="18" charset="0"/>
              </a:rPr>
              <a:t> cache "write-back"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i="1" dirty="0">
                <a:solidFill>
                  <a:srgbClr val="000000"/>
                </a:solidFill>
                <a:latin typeface="Times New Roman" panose="02020603050405020304" pitchFamily="18" charset="0"/>
                <a:cs typeface="Times New Roman" panose="02020603050405020304" pitchFamily="18" charset="0"/>
              </a:rPr>
              <a:t>cache "copy back"</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tip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cache </a:t>
            </a:r>
            <a:r>
              <a:rPr lang="en-US" dirty="0" err="1">
                <a:solidFill>
                  <a:srgbClr val="000000"/>
                </a:solidFill>
                <a:latin typeface="Times New Roman" panose="02020603050405020304" pitchFamily="18" charset="0"/>
                <a:cs typeface="Times New Roman" panose="02020603050405020304" pitchFamily="18" charset="0"/>
              </a:rPr>
              <a:t>funcţionează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astfel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locaţie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prezent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stocată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noua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informaţie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scrisă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doar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cache, </a:t>
            </a:r>
            <a:r>
              <a:rPr lang="en-US" dirty="0" err="1">
                <a:solidFill>
                  <a:srgbClr val="000000"/>
                </a:solidFill>
                <a:latin typeface="Times New Roman" panose="02020603050405020304" pitchFamily="18" charset="0"/>
                <a:cs typeface="Times New Roman" panose="02020603050405020304" pitchFamily="18" charset="0"/>
              </a:rPr>
              <a:t>nefiind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scrisă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efectiv</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continuare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dacă</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altă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locaţie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trebuie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folosească</a:t>
            </a:r>
            <a:r>
              <a:rPr lang="en-US" dirty="0">
                <a:solidFill>
                  <a:srgbClr val="000000"/>
                </a:solidFill>
                <a:latin typeface="Times New Roman" panose="02020603050405020304" pitchFamily="18" charset="0"/>
                <a:cs typeface="Times New Roman" panose="02020603050405020304" pitchFamily="18" charset="0"/>
              </a:rPr>
              <a:t> zona de cache </a:t>
            </a:r>
            <a:r>
              <a:rPr lang="en-US" dirty="0" err="1">
                <a:solidFill>
                  <a:srgbClr val="000000"/>
                </a:solidFill>
                <a:latin typeface="Times New Roman" panose="02020603050405020304" pitchFamily="18" charset="0"/>
                <a:cs typeface="Times New Roman" panose="02020603050405020304" pitchFamily="18" charset="0"/>
              </a:rPr>
              <a:t>unde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informaţia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este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stocată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salvată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înapoi</a:t>
            </a:r>
            <a:r>
              <a:rPr lang="en-US" dirty="0">
                <a:solidFill>
                  <a:srgbClr val="000000"/>
                </a:solidFill>
                <a:latin typeface="Times New Roman" panose="02020603050405020304" pitchFamily="18" charset="0"/>
                <a:cs typeface="Times New Roman" panose="02020603050405020304" pitchFamily="18" charset="0"/>
              </a:rPr>
              <a:t> </a:t>
            </a:r>
            <a:r>
              <a:rPr lang="en-US" i="1" dirty="0">
                <a:solidFill>
                  <a:srgbClr val="000000"/>
                </a:solidFill>
                <a:latin typeface="Times New Roman" panose="02020603050405020304" pitchFamily="18" charset="0"/>
                <a:cs typeface="Times New Roman" panose="02020603050405020304" pitchFamily="18" charset="0"/>
              </a:rPr>
              <a:t>(write-back)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principală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apoi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zona </a:t>
            </a:r>
            <a:r>
              <a:rPr lang="en-US" dirty="0" err="1">
                <a:solidFill>
                  <a:srgbClr val="000000"/>
                </a:solidFill>
                <a:latin typeface="Times New Roman" panose="02020603050405020304" pitchFamily="18" charset="0"/>
                <a:cs typeface="Times New Roman" panose="02020603050405020304" pitchFamily="18" charset="0"/>
              </a:rPr>
              <a:t>eliberată</a:t>
            </a:r>
            <a:r>
              <a:rPr lang="en-US" dirty="0">
                <a:solidFill>
                  <a:srgbClr val="000000"/>
                </a:solidFill>
                <a:latin typeface="Times New Roman" panose="02020603050405020304" pitchFamily="18" charset="0"/>
                <a:cs typeface="Times New Roman" panose="02020603050405020304" pitchFamily="18" charset="0"/>
              </a:rPr>
              <a:t> de cache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fi </a:t>
            </a:r>
            <a:r>
              <a:rPr lang="en-US" dirty="0" err="1">
                <a:solidFill>
                  <a:srgbClr val="000000"/>
                </a:solidFill>
                <a:latin typeface="Times New Roman" panose="02020603050405020304" pitchFamily="18" charset="0"/>
                <a:cs typeface="Times New Roman" panose="02020603050405020304" pitchFamily="18" charset="0"/>
              </a:rPr>
              <a:t>folosită</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noua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adresă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tip de </a:t>
            </a:r>
            <a:r>
              <a:rPr lang="en-US" dirty="0" smtClean="0">
                <a:solidFill>
                  <a:srgbClr val="000000"/>
                </a:solidFill>
                <a:latin typeface="Times New Roman" panose="02020603050405020304" pitchFamily="18" charset="0"/>
                <a:cs typeface="Times New Roman" panose="02020603050405020304" pitchFamily="18" charset="0"/>
              </a:rPr>
              <a:t>cache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oferă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performanţe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"write-through", </a:t>
            </a:r>
            <a:r>
              <a:rPr lang="en-US" dirty="0" err="1" smtClean="0">
                <a:solidFill>
                  <a:srgbClr val="000000"/>
                </a:solidFill>
                <a:latin typeface="Times New Roman" panose="02020603050405020304" pitchFamily="18" charset="0"/>
                <a:cs typeface="Times New Roman" panose="02020603050405020304" pitchFamily="18" charset="0"/>
              </a:rPr>
              <a:t>deoarece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economiseşte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scriere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a:t>
            </a:r>
            <a:r>
              <a:rPr lang="en-US" dirty="0" err="1">
                <a:latin typeface="Times New Roman" panose="02020603050405020304" pitchFamily="18" charset="0"/>
                <a:cs typeface="Times New Roman" panose="02020603050405020304" pitchFamily="18" charset="0"/>
              </a:rPr>
              <a:t>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principală</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Memorii</a:t>
            </a:r>
            <a:r>
              <a:rPr lang="en-US" dirty="0">
                <a:solidFill>
                  <a:srgbClr val="000000"/>
                </a:solidFill>
                <a:latin typeface="Times New Roman" panose="02020603050405020304" pitchFamily="18" charset="0"/>
                <a:cs typeface="Times New Roman" panose="02020603050405020304" pitchFamily="18" charset="0"/>
              </a:rPr>
              <a:t> cache "write-through".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caz</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fiecare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dată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când</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procesorul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scrie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locaţie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atât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cache </a:t>
            </a:r>
            <a:r>
              <a:rPr lang="en-US" dirty="0" err="1">
                <a:solidFill>
                  <a:srgbClr val="000000"/>
                </a:solidFill>
                <a:latin typeface="Times New Roman" panose="02020603050405020304" pitchFamily="18" charset="0"/>
                <a:cs typeface="Times New Roman" panose="02020603050405020304" pitchFamily="18" charset="0"/>
              </a:rPr>
              <a:t>cât</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şi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memoria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reactualizate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având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deci</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pierdere</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timp</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pentru</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scrierea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a:t>
            </a:r>
            <a:r>
              <a:rPr lang="en-US" dirty="0">
                <a:solidFill>
                  <a:srgbClr val="000000"/>
                </a:solidFill>
                <a:latin typeface="Times New Roman" panose="02020603050405020304" pitchFamily="18" charset="0"/>
                <a:cs typeface="Times New Roman" panose="02020603050405020304" pitchFamily="18" charset="0"/>
              </a:rPr>
              <a:t> tip de cache are </a:t>
            </a:r>
            <a:r>
              <a:rPr lang="en-US" dirty="0" err="1" smtClean="0">
                <a:solidFill>
                  <a:srgbClr val="000000"/>
                </a:solidFill>
                <a:latin typeface="Times New Roman" panose="02020603050405020304" pitchFamily="18" charset="0"/>
                <a:cs typeface="Times New Roman" panose="02020603050405020304" pitchFamily="18" charset="0"/>
              </a:rPr>
              <a:t>performanţe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mai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slabe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decât</a:t>
            </a:r>
            <a:r>
              <a:rPr lang="en-US" dirty="0">
                <a:solidFill>
                  <a:srgbClr val="000000"/>
                </a:solidFill>
                <a:latin typeface="Times New Roman" panose="02020603050405020304" pitchFamily="18" charset="0"/>
                <a:cs typeface="Times New Roman" panose="02020603050405020304" pitchFamily="18" charset="0"/>
              </a:rPr>
              <a:t> "write-back", </a:t>
            </a:r>
            <a:r>
              <a:rPr lang="en-US" dirty="0" err="1">
                <a:solidFill>
                  <a:srgbClr val="000000"/>
                </a:solidFill>
                <a:latin typeface="Times New Roman" panose="02020603050405020304" pitchFamily="18" charset="0"/>
                <a:cs typeface="Times New Roman" panose="02020603050405020304" pitchFamily="18" charset="0"/>
              </a:rPr>
              <a:t>dar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simplu</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implementat</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83378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5124261" cy="6879274"/>
          </a:xfrm>
          <a:prstGeom prst="rect">
            <a:avLst/>
          </a:prstGeom>
        </p:spPr>
      </p:pic>
      <p:pic>
        <p:nvPicPr>
          <p:cNvPr id="5" name="Рисунок 4"/>
          <p:cNvPicPr>
            <a:picLocks noChangeAspect="1"/>
          </p:cNvPicPr>
          <p:nvPr/>
        </p:nvPicPr>
        <p:blipFill>
          <a:blip r:embed="rId3"/>
          <a:stretch>
            <a:fillRect/>
          </a:stretch>
        </p:blipFill>
        <p:spPr>
          <a:xfrm>
            <a:off x="5194375" y="410519"/>
            <a:ext cx="6792036" cy="4958186"/>
          </a:xfrm>
          <a:prstGeom prst="rect">
            <a:avLst/>
          </a:prstGeom>
        </p:spPr>
      </p:pic>
    </p:spTree>
    <p:extLst>
      <p:ext uri="{BB962C8B-B14F-4D97-AF65-F5344CB8AC3E}">
        <p14:creationId xmlns:p14="http://schemas.microsoft.com/office/powerpoint/2010/main" val="407432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i="1" dirty="0" err="1">
                <a:solidFill>
                  <a:srgbClr val="000000"/>
                </a:solidFill>
                <a:latin typeface="Times New Roman" pitchFamily="18" charset="0"/>
                <a:cs typeface="Times New Roman" pitchFamily="18" charset="0"/>
              </a:rPr>
              <a:t>Microprocesorul</a:t>
            </a:r>
            <a:r>
              <a:rPr lang="en-US" b="1" i="1" dirty="0">
                <a:solidFill>
                  <a:srgbClr val="000000"/>
                </a:solidFill>
                <a:latin typeface="Times New Roman" pitchFamily="18" charset="0"/>
                <a:cs typeface="Times New Roman" pitchFamily="18" charset="0"/>
              </a:rPr>
              <a:t> 80286 (286)</a:t>
            </a:r>
            <a:r>
              <a:rPr lang="en-US" dirty="0">
                <a:latin typeface="Times New Roman" pitchFamily="18" charset="0"/>
                <a:cs typeface="Times New Roman" pitchFamily="18" charset="0"/>
              </a:rPr>
              <a:t> </a:t>
            </a:r>
          </a:p>
        </p:txBody>
      </p:sp>
      <p:sp>
        <p:nvSpPr>
          <p:cNvPr id="15" name="Прямоугольник 14"/>
          <p:cNvSpPr/>
          <p:nvPr/>
        </p:nvSpPr>
        <p:spPr>
          <a:xfrm>
            <a:off x="0" y="289679"/>
            <a:ext cx="12192000" cy="1200329"/>
          </a:xfrm>
          <a:prstGeom prst="rect">
            <a:avLst/>
          </a:prstGeom>
        </p:spPr>
        <p:txBody>
          <a:bodyPr wrap="square">
            <a:spAutoFit/>
          </a:bodyPr>
          <a:lstStyle/>
          <a:p>
            <a:r>
              <a:rPr lang="x-none" dirty="0" smtClean="0">
                <a:solidFill>
                  <a:srgbClr val="000000"/>
                </a:solidFill>
                <a:latin typeface="Times New Roman" panose="02020603050405020304" pitchFamily="18" charset="0"/>
                <a:cs typeface="Times New Roman" panose="02020603050405020304" pitchFamily="18" charset="0"/>
              </a:rPr>
              <a:t>Familia x86 se mărește în 1982 cu microprocesorul 80186, structural identic </a:t>
            </a:r>
            <a:r>
              <a:rPr lang="en-US" dirty="0" smtClean="0">
                <a:solidFill>
                  <a:srgbClr val="000000"/>
                </a:solidFill>
                <a:latin typeface="Times New Roman" panose="02020603050405020304" pitchFamily="18" charset="0"/>
                <a:cs typeface="Times New Roman" panose="02020603050405020304" pitchFamily="18" charset="0"/>
              </a:rPr>
              <a:t>cu </a:t>
            </a:r>
            <a:r>
              <a:rPr lang="en-US" dirty="0">
                <a:solidFill>
                  <a:srgbClr val="000000"/>
                </a:solidFill>
                <a:latin typeface="Times New Roman" panose="02020603050405020304" pitchFamily="18" charset="0"/>
                <a:cs typeface="Times New Roman" panose="02020603050405020304" pitchFamily="18" charset="0"/>
              </a:rPr>
              <a:t>8086 </a:t>
            </a:r>
            <a:r>
              <a:rPr lang="en-US" dirty="0" err="1">
                <a:solidFill>
                  <a:srgbClr val="000000"/>
                </a:solidFill>
                <a:latin typeface="Times New Roman" panose="02020603050405020304" pitchFamily="18" charset="0"/>
                <a:cs typeface="Times New Roman" panose="02020603050405020304" pitchFamily="18" charset="0"/>
              </a:rPr>
              <a:t>dar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conţinând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câteva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dispozitive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integrate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acelaşi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circuit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acelaşi</a:t>
            </a:r>
            <a:r>
              <a:rPr lang="en-US" dirty="0">
                <a:solidFill>
                  <a:srgbClr val="000000"/>
                </a:solidFill>
                <a:latin typeface="Times New Roman" panose="02020603050405020304" pitchFamily="18" charset="0"/>
                <a:cs typeface="Times New Roman" panose="02020603050405020304" pitchFamily="18" charset="0"/>
              </a:rPr>
              <a:t> an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introdus</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80286 care are o </a:t>
            </a:r>
            <a:r>
              <a:rPr lang="en-US" dirty="0" err="1">
                <a:solidFill>
                  <a:srgbClr val="000000"/>
                </a:solidFill>
                <a:latin typeface="Times New Roman" panose="02020603050405020304" pitchFamily="18" charset="0"/>
                <a:cs typeface="Times New Roman" panose="02020603050405020304" pitchFamily="18" charset="0"/>
              </a:rPr>
              <a:t>arhitectură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extinsă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faţă</a:t>
            </a:r>
            <a:r>
              <a:rPr lang="x-none" dirty="0" smtClean="0">
                <a:solidFill>
                  <a:srgbClr val="0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8086. El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lucra</a:t>
            </a:r>
            <a:r>
              <a:rPr lang="en-US" dirty="0">
                <a:latin typeface="Times New Roman" panose="02020603050405020304" pitchFamily="18" charset="0"/>
                <a:cs typeface="Times New Roman" panose="02020603050405020304" pitchFamily="18" charset="0"/>
              </a:rPr>
              <a:t> exact ca un 8086 </a:t>
            </a:r>
            <a:r>
              <a:rPr lang="en-US" dirty="0" err="1">
                <a:latin typeface="Times New Roman" panose="02020603050405020304" pitchFamily="18" charset="0"/>
                <a:cs typeface="Times New Roman" panose="02020603050405020304" pitchFamily="18" charset="0"/>
              </a:rPr>
              <a:t>având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însă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facilităţi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plus.</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Începând</a:t>
            </a:r>
            <a:r>
              <a:rPr lang="en-US" dirty="0">
                <a:latin typeface="Times New Roman" panose="02020603050405020304" pitchFamily="18" charset="0"/>
                <a:cs typeface="Times New Roman" panose="02020603050405020304" pitchFamily="18" charset="0"/>
              </a:rPr>
              <a:t> cu </a:t>
            </a:r>
            <a:r>
              <a:rPr lang="en-US" dirty="0" err="1">
                <a:latin typeface="Times New Roman" panose="02020603050405020304" pitchFamily="18" charset="0"/>
                <a:cs typeface="Times New Roman" panose="02020603050405020304" pitchFamily="18" charset="0"/>
              </a:rPr>
              <a:t>acest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microprocesor</a:t>
            </a:r>
            <a:r>
              <a:rPr lang="en-US" dirty="0">
                <a:latin typeface="Times New Roman" panose="02020603050405020304" pitchFamily="18" charset="0"/>
                <a:cs typeface="Times New Roman" panose="02020603050405020304" pitchFamily="18" charset="0"/>
              </a:rPr>
              <a:t> au </a:t>
            </a:r>
            <a:r>
              <a:rPr lang="en-US" dirty="0" err="1">
                <a:latin typeface="Times New Roman" panose="02020603050405020304" pitchFamily="18" charset="0"/>
                <a:cs typeface="Times New Roman" panose="02020603050405020304" pitchFamily="18" charset="0"/>
              </a:rPr>
              <a:t>fost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introduse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mecanismele</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memorie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virtuală</a:t>
            </a:r>
            <a:r>
              <a:rPr lang="en-US" dirty="0">
                <a:latin typeface="Times New Roman" panose="02020603050405020304" pitchFamily="18" charset="0"/>
                <a:cs typeface="Times New Roman" panose="02020603050405020304" pitchFamily="18" charset="0"/>
              </a:rPr>
              <a:t>, de multitasking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protecţie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0" y="1490007"/>
            <a:ext cx="12192000" cy="1200329"/>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Calculatorul</a:t>
            </a:r>
            <a:r>
              <a:rPr lang="en-US" dirty="0">
                <a:solidFill>
                  <a:srgbClr val="000000"/>
                </a:solidFill>
                <a:latin typeface="Times New Roman" panose="02020603050405020304" pitchFamily="18" charset="0"/>
                <a:cs typeface="Times New Roman" panose="02020603050405020304" pitchFamily="18" charset="0"/>
              </a:rPr>
              <a:t> PC-AT (Advanced </a:t>
            </a:r>
            <a:r>
              <a:rPr lang="en-US" dirty="0" err="1">
                <a:solidFill>
                  <a:srgbClr val="000000"/>
                </a:solidFill>
                <a:latin typeface="Times New Roman" panose="02020603050405020304" pitchFamily="18" charset="0"/>
                <a:cs typeface="Times New Roman" panose="02020603050405020304" pitchFamily="18" charset="0"/>
              </a:rPr>
              <a:t>Tehnology</a:t>
            </a:r>
            <a:r>
              <a:rPr lang="en-US" dirty="0">
                <a:solidFill>
                  <a:srgbClr val="000000"/>
                </a:solidFill>
                <a:latin typeface="Times New Roman" panose="02020603050405020304" pitchFamily="18" charset="0"/>
                <a:cs typeface="Times New Roman" panose="02020603050405020304" pitchFamily="18" charset="0"/>
              </a:rPr>
              <a:t> - </a:t>
            </a:r>
            <a:r>
              <a:rPr lang="en-US" dirty="0" err="1">
                <a:solidFill>
                  <a:srgbClr val="000000"/>
                </a:solidFill>
                <a:latin typeface="Times New Roman" panose="02020603050405020304" pitchFamily="18" charset="0"/>
                <a:cs typeface="Times New Roman" panose="02020603050405020304" pitchFamily="18" charset="0"/>
              </a:rPr>
              <a:t>Tehnologie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Avansată</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286 era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construit</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cu 134.000 de </a:t>
            </a:r>
            <a:r>
              <a:rPr lang="en-US" dirty="0" err="1">
                <a:solidFill>
                  <a:srgbClr val="000000"/>
                </a:solidFill>
                <a:latin typeface="Times New Roman" panose="02020603050405020304" pitchFamily="18" charset="0"/>
                <a:cs typeface="Times New Roman" panose="02020603050405020304" pitchFamily="18" charset="0"/>
              </a:rPr>
              <a:t>tranzistori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înglobaţi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a:t>
            </a:r>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capsulă</a:t>
            </a:r>
            <a:r>
              <a:rPr lang="en-US" dirty="0">
                <a:solidFill>
                  <a:srgbClr val="000000"/>
                </a:solidFill>
                <a:latin typeface="Times New Roman" panose="02020603050405020304" pitchFamily="18" charset="0"/>
                <a:cs typeface="Times New Roman" panose="02020603050405020304" pitchFamily="18" charset="0"/>
              </a:rPr>
              <a:t> cu 68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pini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importantă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caracteristică</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sa</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reprezenta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creştere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spaţiului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adresare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la 16 MB, </a:t>
            </a:r>
            <a:r>
              <a:rPr lang="en-US" dirty="0" err="1">
                <a:solidFill>
                  <a:srgbClr val="000000"/>
                </a:solidFill>
                <a:latin typeface="Times New Roman" panose="02020603050405020304" pitchFamily="18" charset="0"/>
                <a:cs typeface="Times New Roman" panose="02020603050405020304" pitchFamily="18" charset="0"/>
              </a:rPr>
              <a:t>permiţând</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lucrul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modul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protejat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cu </a:t>
            </a:r>
            <a:r>
              <a:rPr lang="en-US" dirty="0" err="1" smtClean="0">
                <a:solidFill>
                  <a:srgbClr val="000000"/>
                </a:solidFill>
                <a:latin typeface="Times New Roman" panose="02020603050405020304" pitchFamily="18" charset="0"/>
                <a:cs typeface="Times New Roman" panose="02020603050405020304" pitchFamily="18" charset="0"/>
              </a:rPr>
              <a:t>memorie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virtuală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Despre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concepte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vom</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discuta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larg</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continuare</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Modul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protejat</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lucru</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permis</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posibilitatea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sistemelor</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operare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multitasking</a:t>
            </a:r>
            <a:r>
              <a:rPr lang="en-US" dirty="0">
                <a:solidFill>
                  <a:srgbClr val="000000"/>
                </a:solidFill>
                <a:latin typeface="Times New Roman" panose="02020603050405020304" pitchFamily="18" charset="0"/>
                <a:cs typeface="Times New Roman" panose="02020603050405020304" pitchFamily="18" charset="0"/>
              </a:rPr>
              <a:t>, cum </a:t>
            </a:r>
            <a:r>
              <a:rPr lang="en-US" dirty="0" err="1">
                <a:solidFill>
                  <a:srgbClr val="000000"/>
                </a:solidFill>
                <a:latin typeface="Times New Roman" panose="02020603050405020304" pitchFamily="18" charset="0"/>
                <a:cs typeface="Times New Roman" panose="02020603050405020304" pitchFamily="18" charset="0"/>
              </a:rPr>
              <a:t>ar</a:t>
            </a:r>
            <a:r>
              <a:rPr lang="en-US" dirty="0">
                <a:solidFill>
                  <a:srgbClr val="000000"/>
                </a:solidFill>
                <a:latin typeface="Times New Roman" panose="02020603050405020304" pitchFamily="18" charset="0"/>
                <a:cs typeface="Times New Roman" panose="02020603050405020304" pitchFamily="18" charset="0"/>
              </a:rPr>
              <a:t> fi UNIX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diverse </a:t>
            </a:r>
            <a:r>
              <a:rPr lang="en-US" dirty="0" err="1">
                <a:solidFill>
                  <a:srgbClr val="000000"/>
                </a:solidFill>
                <a:latin typeface="Times New Roman" panose="02020603050405020304" pitchFamily="18" charset="0"/>
                <a:cs typeface="Times New Roman" panose="02020603050405020304" pitchFamily="18" charset="0"/>
              </a:rPr>
              <a:t>variante</a:t>
            </a:r>
            <a:r>
              <a:rPr lang="en-US" dirty="0">
                <a:solidFill>
                  <a:srgbClr val="000000"/>
                </a:solidFill>
                <a:latin typeface="Times New Roman" panose="02020603050405020304" pitchFamily="18" charset="0"/>
                <a:cs typeface="Times New Roman" panose="02020603050405020304" pitchFamily="18" charset="0"/>
              </a:rPr>
              <a:t> ale </a:t>
            </a:r>
            <a:r>
              <a:rPr lang="en-US" dirty="0" err="1">
                <a:solidFill>
                  <a:srgbClr val="000000"/>
                </a:solidFill>
                <a:latin typeface="Times New Roman" panose="02020603050405020304" pitchFamily="18" charset="0"/>
                <a:cs typeface="Times New Roman" panose="02020603050405020304" pitchFamily="18" charset="0"/>
              </a:rPr>
              <a:t>acestuia</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p:txBody>
      </p:sp>
      <p:sp>
        <p:nvSpPr>
          <p:cNvPr id="22" name="Прямоугольник 21"/>
          <p:cNvSpPr/>
          <p:nvPr/>
        </p:nvSpPr>
        <p:spPr>
          <a:xfrm>
            <a:off x="0" y="2610683"/>
            <a:ext cx="12101465" cy="4247317"/>
          </a:xfrm>
          <a:prstGeom prst="rect">
            <a:avLst/>
          </a:prstGeom>
        </p:spPr>
        <p:txBody>
          <a:bodyPr wrap="square">
            <a:spAutoFit/>
          </a:bodyPr>
          <a:lstStyle/>
          <a:p>
            <a:pPr indent="450215" algn="just">
              <a:spcAft>
                <a:spcPts val="0"/>
              </a:spcAft>
            </a:pP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introduc două moduri de lucru:</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-modul KERNEL;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-modul USER.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modul KERNEL, care este un mod protejat, se pot executa toate instrucţiunile procesorului, inclusiv cele privilegiate. Este un mod specific sistemului de operare.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În modul USER nu toate instrucţiunile se pot executa. Este un mod specific aplicaţiilor utilizator.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Spectrul de adrese creşte la 16MB , acest lucru realizându-se prin adăugarea a patru linii de adrese. În acest  fel numărul de linii de adrese este 14.</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16 MB =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 =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14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nr. linii de adrese = log </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14</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14</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Se îmbunătăţeşte tehnica pipeline. În varianta 286, procesorul are patru unităţi funcţionale: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interfaţă cu magistrala;</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instrucţiuni;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execuţie;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adresare.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96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754326"/>
          </a:xfrm>
          <a:prstGeom prst="rect">
            <a:avLst/>
          </a:prstGeom>
        </p:spPr>
        <p:txBody>
          <a:bodyPr wrap="square">
            <a:spAutoFit/>
          </a:bodyPr>
          <a:lstStyle/>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interfaţă cu magistrala</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realizează toate operaţiile de transfer pe magistrală, adică extragerea instrucţiunilor şi citirea/scrierea operanzilor. Instrucţiunile sunt citite în avans şi sunt transferate către unitatea de instrucţiuni.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instrucţiuni</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decodifică instrucţiunile şi le plasează într-o coadă de instrucţiuni decodificate.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execuţie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preia aceste instrucţiuni şi le execută, în funcţie de codul fiecărei instrucţiuni.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Unitatea de adresare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calculează adresele de memorie în funcţie de diferitele moduri de adresare. Adresele de memorie sunt transmise către unitatea de interfaţă cu magistrala pentru efectuarea transferurilor.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89025" y="1819468"/>
            <a:ext cx="12013949" cy="4524315"/>
          </a:xfrm>
          <a:prstGeom prst="rect">
            <a:avLst/>
          </a:prstGeom>
        </p:spPr>
        <p:txBody>
          <a:bodyPr wrap="square">
            <a:spAutoFit/>
          </a:bodyPr>
          <a:lstStyle/>
          <a:p>
            <a:r>
              <a:rPr lang="en-US" b="1" dirty="0" err="1" smtClean="0">
                <a:solidFill>
                  <a:srgbClr val="000000"/>
                </a:solidFill>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emoria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virtuală</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err="1" smtClean="0">
                <a:solidFill>
                  <a:srgbClr val="000000"/>
                </a:solidFill>
                <a:latin typeface="Times New Roman" panose="02020603050405020304" pitchFamily="18" charset="0"/>
                <a:cs typeface="Times New Roman" panose="02020603050405020304" pitchFamily="18" charset="0"/>
              </a:rPr>
              <a:t>Memoria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virtuală</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re</a:t>
            </a:r>
            <a:r>
              <a:rPr lang="en-US" dirty="0" err="1">
                <a:latin typeface="Times New Roman" panose="02020603050405020304" pitchFamily="18" charset="0"/>
                <a:cs typeface="Times New Roman" panose="02020603050405020304" pitchFamily="18" charset="0"/>
              </a:rPr>
              <a:t>prezintă</a:t>
            </a:r>
            <a:r>
              <a:rPr lang="en-US" dirty="0">
                <a:latin typeface="Times New Roman" panose="02020603050405020304" pitchFamily="18" charset="0"/>
                <a:cs typeface="Times New Roman" panose="02020603050405020304" pitchFamily="18" charset="0"/>
              </a:rPr>
              <a:t> un tip </a:t>
            </a:r>
            <a:r>
              <a:rPr lang="en-US" dirty="0" err="1">
                <a:latin typeface="Times New Roman" panose="02020603050405020304" pitchFamily="18" charset="0"/>
                <a:cs typeface="Times New Roman" panose="02020603050405020304" pitchFamily="18" charset="0"/>
              </a:rPr>
              <a:t>imaginar</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unele</a:t>
            </a:r>
            <a:r>
              <a:rPr lang="en-US" dirty="0" smtClean="0">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sisteme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operare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precum</a:t>
            </a:r>
            <a:r>
              <a:rPr lang="en-US" dirty="0">
                <a:solidFill>
                  <a:srgbClr val="000000"/>
                </a:solidFill>
                <a:latin typeface="Times New Roman" panose="02020603050405020304" pitchFamily="18" charset="0"/>
                <a:cs typeface="Times New Roman" panose="02020603050405020304" pitchFamily="18" charset="0"/>
              </a:rPr>
              <a:t> Windows (</a:t>
            </a:r>
            <a:r>
              <a:rPr lang="en-US" dirty="0" err="1">
                <a:solidFill>
                  <a:srgbClr val="000000"/>
                </a:solidFill>
                <a:latin typeface="Times New Roman" panose="02020603050405020304" pitchFamily="18" charset="0"/>
                <a:cs typeface="Times New Roman" panose="02020603050405020304" pitchFamily="18" charset="0"/>
              </a:rPr>
              <a:t>dar</a:t>
            </a:r>
            <a:r>
              <a:rPr lang="en-US" dirty="0">
                <a:solidFill>
                  <a:srgbClr val="000000"/>
                </a:solidFill>
                <a:latin typeface="Times New Roman" panose="02020603050405020304" pitchFamily="18" charset="0"/>
                <a:cs typeface="Times New Roman" panose="02020603050405020304" pitchFamily="18" charset="0"/>
              </a:rPr>
              <a:t> nu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DOS),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care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deficitul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RAM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suplinit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folosindu</a:t>
            </a:r>
            <a:r>
              <a:rPr lang="en-US" dirty="0">
                <a:solidFill>
                  <a:srgbClr val="000000"/>
                </a:solidFill>
                <a:latin typeface="Times New Roman" panose="02020603050405020304" pitchFamily="18" charset="0"/>
                <a:cs typeface="Times New Roman" panose="02020603050405020304" pitchFamily="18" charset="0"/>
              </a:rPr>
              <a:t>-se hard </a:t>
            </a:r>
            <a:r>
              <a:rPr lang="en-US" dirty="0" smtClean="0">
                <a:solidFill>
                  <a:srgbClr val="000000"/>
                </a:solidFill>
                <a:latin typeface="Times New Roman" panose="02020603050405020304" pitchFamily="18" charset="0"/>
                <a:cs typeface="Times New Roman" panose="02020603050405020304" pitchFamily="18" charset="0"/>
              </a:rPr>
              <a:t>disk-</a:t>
            </a:r>
            <a:r>
              <a:rPr lang="en-US" dirty="0" err="1" smtClean="0">
                <a:solidFill>
                  <a:srgbClr val="000000"/>
                </a:solidFill>
                <a:latin typeface="Times New Roman" panose="02020603050405020304" pitchFamily="18" charset="0"/>
                <a:cs typeface="Times New Roman" panose="02020603050405020304" pitchFamily="18" charset="0"/>
              </a:rPr>
              <a:t>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calculatorului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virtuală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fi </a:t>
            </a:r>
            <a:r>
              <a:rPr lang="en-US" dirty="0" err="1">
                <a:solidFill>
                  <a:srgbClr val="000000"/>
                </a:solidFill>
                <a:latin typeface="Times New Roman" panose="02020603050405020304" pitchFamily="18" charset="0"/>
                <a:cs typeface="Times New Roman" panose="02020603050405020304" pitchFamily="18" charset="0"/>
              </a:rPr>
              <a:t>considerată</a:t>
            </a:r>
            <a:r>
              <a:rPr lang="en-US" dirty="0">
                <a:solidFill>
                  <a:srgbClr val="000000"/>
                </a:solidFill>
                <a:latin typeface="Times New Roman" panose="02020603050405020304" pitchFamily="18" charset="0"/>
                <a:cs typeface="Times New Roman" panose="02020603050405020304" pitchFamily="18" charset="0"/>
              </a:rPr>
              <a:t> ca o </a:t>
            </a:r>
            <a:r>
              <a:rPr lang="en-US" dirty="0" err="1">
                <a:solidFill>
                  <a:srgbClr val="000000"/>
                </a:solidFill>
                <a:latin typeface="Times New Roman" panose="02020603050405020304" pitchFamily="18" charset="0"/>
                <a:cs typeface="Times New Roman" panose="02020603050405020304" pitchFamily="18" charset="0"/>
              </a:rPr>
              <a:t>mulţime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adrese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programele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folosesc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adrese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locul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celor</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reale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pentru</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stoca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instrucţiuni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date.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momentul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execuţiei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programului</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adresele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convertite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adrese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făcându</a:t>
            </a:r>
            <a:r>
              <a:rPr lang="en-US" dirty="0">
                <a:latin typeface="Times New Roman" panose="02020603050405020304" pitchFamily="18" charset="0"/>
                <a:cs typeface="Times New Roman" panose="02020603050405020304" pitchFamily="18" charset="0"/>
              </a:rPr>
              <a:t>-se</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transferul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datelor</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disc)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reală</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Scopul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folosirii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a:t>
            </a:r>
            <a:r>
              <a:rPr lang="en-US" dirty="0">
                <a:latin typeface="Times New Roman" panose="02020603050405020304" pitchFamily="18" charset="0"/>
                <a:cs typeface="Times New Roman" panose="02020603050405020304" pitchFamily="18" charset="0"/>
              </a:rPr>
              <a:t> de a </a:t>
            </a:r>
            <a:r>
              <a:rPr lang="en-US" dirty="0" err="1">
                <a:latin typeface="Times New Roman" panose="02020603050405020304" pitchFamily="18" charset="0"/>
                <a:cs typeface="Times New Roman" panose="02020603050405020304" pitchFamily="18" charset="0"/>
              </a:rPr>
              <a:t>mări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spaţiul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adresare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adică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mulţimea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adrese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care un program o </a:t>
            </a:r>
            <a:r>
              <a:rPr lang="en-US" dirty="0" err="1" smtClean="0">
                <a:latin typeface="Times New Roman" panose="02020603050405020304" pitchFamily="18" charset="0"/>
                <a:cs typeface="Times New Roman" panose="02020603050405020304" pitchFamily="18" charset="0"/>
              </a:rPr>
              <a:t>poate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utiliza</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exemplu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conţine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multe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adrese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decât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principală</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această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cauză</a:t>
            </a:r>
            <a:r>
              <a:rPr lang="en-US" dirty="0">
                <a:latin typeface="Times New Roman" panose="02020603050405020304" pitchFamily="18" charset="0"/>
                <a:cs typeface="Times New Roman" panose="02020603050405020304" pitchFamily="18" charset="0"/>
              </a:rPr>
              <a:t>, un program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foloseşte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toată</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virtuală</a:t>
            </a:r>
            <a:r>
              <a:rPr lang="en-US" dirty="0">
                <a:latin typeface="Times New Roman" panose="02020603050405020304" pitchFamily="18" charset="0"/>
                <a:cs typeface="Times New Roman" panose="02020603050405020304" pitchFamily="18" charset="0"/>
              </a:rPr>
              <a:t> nu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încărcat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întregime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acelaşi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totuşi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calculatorul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încărca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doar</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porţiunile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din program </a:t>
            </a:r>
            <a:r>
              <a:rPr lang="en-US" dirty="0" err="1">
                <a:latin typeface="Times New Roman" panose="02020603050405020304" pitchFamily="18" charset="0"/>
                <a:cs typeface="Times New Roman" panose="02020603050405020304" pitchFamily="18" charset="0"/>
              </a:rPr>
              <a:t>necesare</a:t>
            </a:r>
            <a:r>
              <a:rPr lang="en-US" dirty="0">
                <a:latin typeface="Times New Roman" panose="02020603050405020304" pitchFamily="18" charset="0"/>
                <a:cs typeface="Times New Roman" panose="02020603050405020304" pitchFamily="18" charset="0"/>
              </a:rPr>
              <a:t> la un moment </a:t>
            </a:r>
            <a:r>
              <a:rPr lang="en-US" dirty="0" err="1">
                <a:latin typeface="Times New Roman" panose="02020603050405020304" pitchFamily="18" charset="0"/>
                <a:cs typeface="Times New Roman" panose="02020603050405020304" pitchFamily="18" charset="0"/>
              </a:rPr>
              <a:t>dat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parcursul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execuţiei</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facilitarea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copierii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conţinutului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reală</a:t>
            </a:r>
            <a:r>
              <a:rPr lang="en-US" dirty="0" smtClean="0">
                <a:latin typeface="Times New Roman" panose="02020603050405020304" pitchFamily="18" charset="0"/>
                <a:cs typeface="Times New Roman" panose="02020603050405020304" pitchFamily="18" charset="0"/>
              </a:rPr>
              <a: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sistemul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operare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împarte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conţin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fiecare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număr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fix de </a:t>
            </a:r>
            <a:r>
              <a:rPr lang="en-US" dirty="0" err="1">
                <a:latin typeface="Times New Roman" panose="02020603050405020304" pitchFamily="18" charset="0"/>
                <a:cs typeface="Times New Roman" panose="02020603050405020304" pitchFamily="18" charset="0"/>
              </a:rPr>
              <a:t>adrese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Fiecare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pagină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stocată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disc </a:t>
            </a:r>
            <a:r>
              <a:rPr lang="en-US" dirty="0" err="1">
                <a:latin typeface="Times New Roman" panose="02020603050405020304" pitchFamily="18" charset="0"/>
                <a:cs typeface="Times New Roman" panose="02020603050405020304" pitchFamily="18" charset="0"/>
              </a:rPr>
              <a:t>până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momentul</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în</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care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nevoie</a:t>
            </a:r>
            <a:r>
              <a:rPr lang="en-US" dirty="0">
                <a:latin typeface="Times New Roman" panose="02020603050405020304" pitchFamily="18" charset="0"/>
                <a:cs typeface="Times New Roman" panose="02020603050405020304" pitchFamily="18" charset="0"/>
              </a:rPr>
              <a:t> de ea.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acel</a:t>
            </a:r>
            <a:r>
              <a:rPr lang="en-US" dirty="0">
                <a:latin typeface="Times New Roman" panose="02020603050405020304" pitchFamily="18" charset="0"/>
                <a:cs typeface="Times New Roman" panose="02020603050405020304" pitchFamily="18" charset="0"/>
              </a:rPr>
              <a:t> moment, </a:t>
            </a:r>
            <a:r>
              <a:rPr lang="en-US" dirty="0" err="1">
                <a:latin typeface="Times New Roman" panose="02020603050405020304" pitchFamily="18" charset="0"/>
                <a:cs typeface="Times New Roman" panose="02020603050405020304" pitchFamily="18" charset="0"/>
              </a:rPr>
              <a:t>sistemul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operare</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copiază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disc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memoria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reală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procesul</a:t>
            </a:r>
            <a:r>
              <a:rPr lang="en-US" dirty="0">
                <a:latin typeface="Times New Roman" panose="02020603050405020304" pitchFamily="18" charset="0"/>
                <a:cs typeface="Times New Roman" panose="02020603050405020304" pitchFamily="18" charset="0"/>
              </a:rPr>
              <a:t> de </a:t>
            </a:r>
            <a:r>
              <a:rPr lang="x-none" dirty="0" smtClean="0">
                <a:latin typeface="Times New Roman" panose="02020603050405020304" pitchFamily="18" charset="0"/>
                <a:cs typeface="Times New Roman" panose="02020603050405020304" pitchFamily="18" charset="0"/>
              </a:rPr>
              <a:t>translare a adreselor virtuale în adrese reale. Acest proces  </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translatare</a:t>
            </a:r>
            <a:r>
              <a:rPr lang="en-US" dirty="0" smtClean="0">
                <a:latin typeface="Times New Roman" panose="02020603050405020304" pitchFamily="18" charset="0"/>
                <a:cs typeface="Times New Roman" panose="02020603050405020304" pitchFamily="18" charset="0"/>
              </a:rPr>
              <a:t> se </a:t>
            </a:r>
            <a:r>
              <a:rPr lang="en-US" dirty="0" err="1" smtClean="0">
                <a:latin typeface="Times New Roman" panose="02020603050405020304" pitchFamily="18" charset="0"/>
                <a:cs typeface="Times New Roman" panose="02020603050405020304" pitchFamily="18" charset="0"/>
              </a:rPr>
              <a:t>mai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numeşte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şi</a:t>
            </a: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mapare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mecanismul</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copiere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paginilor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virtuale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disc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memoria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principală</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numeşte</a:t>
            </a:r>
            <a:r>
              <a:rPr lang="en-US" dirty="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swapping</a:t>
            </a:r>
            <a:r>
              <a:rPr lang="x-none"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uneori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paginare</a:t>
            </a:r>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99584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3434281" cy="369332"/>
          </a:xfrm>
          <a:prstGeom prst="rect">
            <a:avLst/>
          </a:prstGeom>
        </p:spPr>
        <p:txBody>
          <a:bodyPr wrap="square">
            <a:spAutoFit/>
          </a:bodyPr>
          <a:lstStyle/>
          <a:p>
            <a:r>
              <a:rPr lang="en-US" b="1" i="1" dirty="0" err="1">
                <a:solidFill>
                  <a:srgbClr val="000000"/>
                </a:solidFill>
                <a:latin typeface="Times New Roman" pitchFamily="18" charset="0"/>
                <a:cs typeface="Times New Roman" pitchFamily="18" charset="0"/>
              </a:rPr>
              <a:t>Microprocesorul</a:t>
            </a:r>
            <a:r>
              <a:rPr lang="en-US" b="1" i="1" dirty="0">
                <a:solidFill>
                  <a:srgbClr val="000000"/>
                </a:solidFill>
                <a:latin typeface="Times New Roman" pitchFamily="18" charset="0"/>
                <a:cs typeface="Times New Roman" pitchFamily="18" charset="0"/>
              </a:rPr>
              <a:t> 80386 (386)</a:t>
            </a:r>
            <a:r>
              <a:rPr lang="en-US" dirty="0">
                <a:latin typeface="Times New Roman" pitchFamily="18" charset="0"/>
                <a:cs typeface="Times New Roman" pitchFamily="18" charset="0"/>
              </a:rPr>
              <a:t> </a:t>
            </a:r>
          </a:p>
        </p:txBody>
      </p:sp>
      <p:sp>
        <p:nvSpPr>
          <p:cNvPr id="5" name="Прямоугольник 4"/>
          <p:cNvSpPr/>
          <p:nvPr/>
        </p:nvSpPr>
        <p:spPr>
          <a:xfrm>
            <a:off x="0" y="278798"/>
            <a:ext cx="12192000" cy="2031325"/>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Lansat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piaţă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octombrie</a:t>
            </a:r>
            <a:r>
              <a:rPr lang="en-US" dirty="0">
                <a:solidFill>
                  <a:srgbClr val="000000"/>
                </a:solidFill>
                <a:latin typeface="Times New Roman" panose="02020603050405020304" pitchFamily="18" charset="0"/>
                <a:cs typeface="Times New Roman" panose="02020603050405020304" pitchFamily="18" charset="0"/>
              </a:rPr>
              <a:t> 1985, </a:t>
            </a:r>
            <a:r>
              <a:rPr lang="en-US" dirty="0" smtClean="0">
                <a:solidFill>
                  <a:srgbClr val="000000"/>
                </a:solidFill>
                <a:latin typeface="Times New Roman" panose="02020603050405020304" pitchFamily="18" charset="0"/>
                <a:cs typeface="Times New Roman" panose="02020603050405020304" pitchFamily="18" charset="0"/>
              </a:rPr>
              <a:t>p</a:t>
            </a:r>
            <a:r>
              <a:rPr lang="pt-BR" dirty="0">
                <a:latin typeface="Times New Roman" panose="02020603050405020304" pitchFamily="18" charset="0"/>
                <a:cs typeface="Times New Roman" panose="02020603050405020304" pitchFamily="18" charset="0"/>
              </a:rPr>
              <a:t>rocesorul 80386 a apărut </a:t>
            </a:r>
            <a:r>
              <a:rPr lang="pt-BR" dirty="0" smtClean="0">
                <a:latin typeface="Times New Roman" panose="02020603050405020304" pitchFamily="18" charset="0"/>
                <a:cs typeface="Times New Roman" panose="02020603050405020304" pitchFamily="18" charset="0"/>
              </a:rPr>
              <a:t>iniţial</a:t>
            </a:r>
            <a:r>
              <a:rPr lang="x-none"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cu </a:t>
            </a:r>
            <a:r>
              <a:rPr lang="pt-BR" dirty="0">
                <a:latin typeface="Times New Roman" panose="02020603050405020304" pitchFamily="18" charset="0"/>
                <a:cs typeface="Times New Roman" panose="02020603050405020304" pitchFamily="18" charset="0"/>
              </a:rPr>
              <a:t>o magistrală de sistem pe 32 de biţi, apoi o versiune a acestuia cu </a:t>
            </a:r>
            <a:r>
              <a:rPr lang="pt-BR" dirty="0" smtClean="0">
                <a:latin typeface="Times New Roman" panose="02020603050405020304" pitchFamily="18" charset="0"/>
                <a:cs typeface="Times New Roman" panose="02020603050405020304" pitchFamily="18" charset="0"/>
              </a:rPr>
              <a:t>o</a:t>
            </a:r>
            <a:r>
              <a:rPr lang="x-none"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magist</a:t>
            </a:r>
            <a:r>
              <a:rPr lang="en-US" dirty="0" err="1" smtClean="0">
                <a:solidFill>
                  <a:srgbClr val="000000"/>
                </a:solidFill>
                <a:latin typeface="Times New Roman" panose="02020603050405020304" pitchFamily="18" charset="0"/>
                <a:cs typeface="Times New Roman" panose="02020603050405020304" pitchFamily="18" charset="0"/>
              </a:rPr>
              <a:t>rală</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16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 </a:t>
            </a:r>
            <a:r>
              <a:rPr lang="en-US" dirty="0" err="1">
                <a:solidFill>
                  <a:srgbClr val="000000"/>
                </a:solidFill>
                <a:latin typeface="Times New Roman" panose="02020603050405020304" pitchFamily="18" charset="0"/>
                <a:cs typeface="Times New Roman" panose="02020603050405020304" pitchFamily="18" charset="0"/>
              </a:rPr>
              <a:t>denumită</a:t>
            </a:r>
            <a:r>
              <a:rPr lang="en-US" dirty="0">
                <a:solidFill>
                  <a:srgbClr val="000000"/>
                </a:solidFill>
                <a:latin typeface="Times New Roman" panose="02020603050405020304" pitchFamily="18" charset="0"/>
                <a:cs typeface="Times New Roman" panose="02020603050405020304" pitchFamily="18" charset="0"/>
              </a:rPr>
              <a:t> 386SX,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modelul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32 de </a:t>
            </a:r>
            <a:r>
              <a:rPr lang="en-US" dirty="0" err="1">
                <a:solidFill>
                  <a:srgbClr val="000000"/>
                </a:solidFill>
                <a:latin typeface="Times New Roman" panose="02020603050405020304" pitchFamily="18" charset="0"/>
                <a:cs typeface="Times New Roman" panose="02020603050405020304" pitchFamily="18" charset="0"/>
              </a:rPr>
              <a:t>biţi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fost</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redenumit</a:t>
            </a:r>
            <a:r>
              <a:rPr lang="en-US" dirty="0">
                <a:solidFill>
                  <a:srgbClr val="000000"/>
                </a:solidFill>
                <a:latin typeface="Times New Roman" panose="02020603050405020304" pitchFamily="18" charset="0"/>
                <a:cs typeface="Times New Roman" panose="02020603050405020304" pitchFamily="18" charset="0"/>
              </a:rPr>
              <a:t> 386DX. </a:t>
            </a:r>
            <a:r>
              <a:rPr lang="en-US" dirty="0" err="1">
                <a:solidFill>
                  <a:srgbClr val="000000"/>
                </a:solidFill>
                <a:latin typeface="Times New Roman" panose="02020603050405020304" pitchFamily="18" charset="0"/>
                <a:cs typeface="Times New Roman" panose="02020603050405020304" pitchFamily="18" charset="0"/>
              </a:rPr>
              <a:t>Procesorul</a:t>
            </a:r>
            <a:r>
              <a:rPr lang="en-US" dirty="0">
                <a:solidFill>
                  <a:srgbClr val="000000"/>
                </a:solidFill>
                <a:latin typeface="Times New Roman" panose="02020603050405020304" pitchFamily="18" charset="0"/>
                <a:cs typeface="Times New Roman" panose="02020603050405020304" pitchFamily="18" charset="0"/>
              </a:rPr>
              <a:t> 386SX era </a:t>
            </a:r>
            <a:r>
              <a:rPr lang="en-US" dirty="0" err="1">
                <a:solidFill>
                  <a:srgbClr val="000000"/>
                </a:solidFill>
                <a:latin typeface="Times New Roman" panose="02020603050405020304" pitchFamily="18" charset="0"/>
                <a:cs typeface="Times New Roman" panose="02020603050405020304" pitchFamily="18" charset="0"/>
              </a:rPr>
              <a:t>foarte</a:t>
            </a:r>
            <a:r>
              <a:rPr lang="en-US" dirty="0">
                <a:solidFill>
                  <a:srgbClr val="000000"/>
                </a:solidFill>
                <a:latin typeface="Times New Roman" panose="02020603050405020304" pitchFamily="18" charset="0"/>
                <a:cs typeface="Times New Roman" panose="02020603050405020304" pitchFamily="18" charset="0"/>
              </a:rPr>
              <a:t> popular, </a:t>
            </a:r>
            <a:r>
              <a:rPr lang="en-US" dirty="0" err="1">
                <a:solidFill>
                  <a:srgbClr val="000000"/>
                </a:solidFill>
                <a:latin typeface="Times New Roman" panose="02020603050405020304" pitchFamily="18" charset="0"/>
                <a:cs typeface="Times New Roman" panose="02020603050405020304" pitchFamily="18" charset="0"/>
              </a:rPr>
              <a:t>deoarece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putea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folosi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arhitecturile</a:t>
            </a:r>
            <a:r>
              <a:rPr lang="en-US" dirty="0">
                <a:solidFill>
                  <a:srgbClr val="000000"/>
                </a:solidFill>
                <a:latin typeface="Times New Roman" panose="02020603050405020304" pitchFamily="18" charset="0"/>
                <a:cs typeface="Times New Roman" panose="02020603050405020304" pitchFamily="18" charset="0"/>
              </a:rPr>
              <a:t> 286 </a:t>
            </a:r>
            <a:r>
              <a:rPr lang="en-US" dirty="0" err="1">
                <a:solidFill>
                  <a:srgbClr val="000000"/>
                </a:solidFill>
                <a:latin typeface="Times New Roman" panose="02020603050405020304" pitchFamily="18" charset="0"/>
                <a:cs typeface="Times New Roman" panose="02020603050405020304" pitchFamily="18" charset="0"/>
              </a:rPr>
              <a:t>deja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existente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câteva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schimbări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minore</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Concurenţa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acerbă</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firmei</a:t>
            </a:r>
            <a:r>
              <a:rPr lang="en-US" dirty="0">
                <a:solidFill>
                  <a:srgbClr val="000000"/>
                </a:solidFill>
                <a:latin typeface="Times New Roman" panose="02020603050405020304" pitchFamily="18" charset="0"/>
                <a:cs typeface="Times New Roman" panose="02020603050405020304" pitchFamily="18" charset="0"/>
              </a:rPr>
              <a:t> AMD (Advanced Micro Devices), </a:t>
            </a:r>
            <a:r>
              <a:rPr lang="en-US" dirty="0" err="1" smtClean="0">
                <a:solidFill>
                  <a:srgbClr val="000000"/>
                </a:solidFill>
                <a:latin typeface="Times New Roman" panose="02020603050405020304" pitchFamily="18" charset="0"/>
                <a:cs typeface="Times New Roman" panose="02020603050405020304" pitchFamily="18" charset="0"/>
              </a:rPr>
              <a:t>principalul</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producător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microprocesoare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clonă</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făcut</a:t>
            </a:r>
            <a:r>
              <a:rPr lang="en-US" dirty="0">
                <a:solidFill>
                  <a:srgbClr val="000000"/>
                </a:solidFill>
                <a:latin typeface="Times New Roman" panose="02020603050405020304" pitchFamily="18" charset="0"/>
                <a:cs typeface="Times New Roman" panose="02020603050405020304" pitchFamily="18" charset="0"/>
              </a:rPr>
              <a:t> ca </a:t>
            </a:r>
            <a:r>
              <a:rPr lang="en-US" dirty="0" err="1">
                <a:solidFill>
                  <a:srgbClr val="000000"/>
                </a:solidFill>
                <a:latin typeface="Times New Roman" panose="02020603050405020304" pitchFamily="18" charset="0"/>
                <a:cs typeface="Times New Roman" panose="02020603050405020304" pitchFamily="18" charset="0"/>
              </a:rPr>
              <a:t>preţul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sistemelor</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PC</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complete </a:t>
            </a:r>
            <a:r>
              <a:rPr lang="en-US" dirty="0" err="1">
                <a:solidFill>
                  <a:srgbClr val="000000"/>
                </a:solidFill>
                <a:latin typeface="Times New Roman" panose="02020603050405020304" pitchFamily="18" charset="0"/>
                <a:cs typeface="Times New Roman" panose="02020603050405020304" pitchFamily="18" charset="0"/>
              </a:rPr>
              <a:t>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scadă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foarte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mult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înregistrându</a:t>
            </a:r>
            <a:r>
              <a:rPr lang="en-US" dirty="0">
                <a:solidFill>
                  <a:srgbClr val="000000"/>
                </a:solidFill>
                <a:latin typeface="Times New Roman" panose="02020603050405020304" pitchFamily="18" charset="0"/>
                <a:cs typeface="Times New Roman" panose="02020603050405020304" pitchFamily="18" charset="0"/>
              </a:rPr>
              <a:t>-se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prima </a:t>
            </a:r>
            <a:r>
              <a:rPr lang="en-US" dirty="0" err="1">
                <a:solidFill>
                  <a:srgbClr val="000000"/>
                </a:solidFill>
                <a:latin typeface="Times New Roman" panose="02020603050405020304" pitchFamily="18" charset="0"/>
                <a:cs typeface="Times New Roman" panose="02020603050405020304" pitchFamily="18" charset="0"/>
              </a:rPr>
              <a:t>dată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preţuri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cu</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mult</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sub 1000$. </a:t>
            </a:r>
            <a:r>
              <a:rPr lang="en-US" dirty="0" err="1">
                <a:solidFill>
                  <a:srgbClr val="000000"/>
                </a:solidFill>
                <a:latin typeface="Times New Roman" panose="02020603050405020304" pitchFamily="18" charset="0"/>
                <a:cs typeface="Times New Roman" panose="02020603050405020304" pitchFamily="18" charset="0"/>
              </a:rPr>
              <a:t>Microprocesoarele</a:t>
            </a:r>
            <a:r>
              <a:rPr lang="en-US" dirty="0">
                <a:solidFill>
                  <a:srgbClr val="000000"/>
                </a:solidFill>
                <a:latin typeface="Times New Roman" panose="02020603050405020304" pitchFamily="18" charset="0"/>
                <a:cs typeface="Times New Roman" panose="02020603050405020304" pitchFamily="18" charset="0"/>
              </a:rPr>
              <a:t> 80386DX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80386SX </a:t>
            </a:r>
            <a:r>
              <a:rPr lang="en-US" dirty="0" err="1">
                <a:solidFill>
                  <a:srgbClr val="000000"/>
                </a:solidFill>
                <a:latin typeface="Times New Roman" panose="02020603050405020304" pitchFamily="18" charset="0"/>
                <a:cs typeface="Times New Roman" panose="02020603050405020304" pitchFamily="18" charset="0"/>
              </a:rPr>
              <a:t>erau</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construite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folosindu</a:t>
            </a:r>
            <a:r>
              <a:rPr lang="en-US" dirty="0" smtClean="0">
                <a:solidFill>
                  <a:srgbClr val="000000"/>
                </a:solidFill>
                <a:latin typeface="Times New Roman" panose="02020603050405020304" pitchFamily="18" charset="0"/>
                <a:cs typeface="Times New Roman" panose="02020603050405020304" pitchFamily="18" charset="0"/>
              </a:rPr>
              <a:t>-se </a:t>
            </a:r>
            <a:r>
              <a:rPr lang="en-US" dirty="0" err="1">
                <a:solidFill>
                  <a:srgbClr val="000000"/>
                </a:solidFill>
                <a:latin typeface="Times New Roman" panose="02020603050405020304" pitchFamily="18" charset="0"/>
                <a:cs typeface="Times New Roman" panose="02020603050405020304" pitchFamily="18" charset="0"/>
              </a:rPr>
              <a:t>iniţial</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tehnologie</a:t>
            </a:r>
            <a:r>
              <a:rPr lang="en-US" dirty="0">
                <a:solidFill>
                  <a:srgbClr val="000000"/>
                </a:solidFill>
                <a:latin typeface="Times New Roman" panose="02020603050405020304" pitchFamily="18" charset="0"/>
                <a:cs typeface="Times New Roman" panose="02020603050405020304" pitchFamily="18" charset="0"/>
              </a:rPr>
              <a:t> CMOS de 1,5 </a:t>
            </a:r>
            <a:r>
              <a:rPr lang="en-US" dirty="0" err="1">
                <a:solidFill>
                  <a:srgbClr val="000000"/>
                </a:solidFill>
                <a:latin typeface="Times New Roman" panose="02020603050405020304" pitchFamily="18" charset="0"/>
                <a:cs typeface="Times New Roman" panose="02020603050405020304" pitchFamily="18" charset="0"/>
              </a:rPr>
              <a:t>microni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apoi</a:t>
            </a:r>
            <a:r>
              <a:rPr lang="en-US" dirty="0">
                <a:solidFill>
                  <a:srgbClr val="000000"/>
                </a:solidFill>
                <a:latin typeface="Times New Roman" panose="02020603050405020304" pitchFamily="18" charset="0"/>
                <a:cs typeface="Times New Roman" panose="02020603050405020304" pitchFamily="18" charset="0"/>
              </a:rPr>
              <a:t> de 1 micron</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conţinând</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275.000 de </a:t>
            </a:r>
            <a:r>
              <a:rPr lang="en-US" dirty="0" err="1">
                <a:solidFill>
                  <a:srgbClr val="000000"/>
                </a:solidFill>
                <a:latin typeface="Times New Roman" panose="02020603050405020304" pitchFamily="18" charset="0"/>
                <a:cs typeface="Times New Roman" panose="02020603050405020304" pitchFamily="18" charset="0"/>
              </a:rPr>
              <a:t>tranzistori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versiunea</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80386SL </a:t>
            </a:r>
            <a:r>
              <a:rPr lang="en-US" dirty="0" err="1" smtClean="0">
                <a:solidFill>
                  <a:srgbClr val="000000"/>
                </a:solidFill>
                <a:latin typeface="Times New Roman" panose="02020603050405020304" pitchFamily="18" charset="0"/>
                <a:cs typeface="Times New Roman" panose="02020603050405020304" pitchFamily="18" charset="0"/>
              </a:rPr>
              <a:t>includea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855.000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tranzistori</a:t>
            </a:r>
            <a:r>
              <a:rPr lang="en-US" dirty="0">
                <a:latin typeface="Times New Roman" panose="02020603050405020304" pitchFamily="18" charset="0"/>
                <a:cs typeface="Times New Roman" panose="02020603050405020304" pitchFamily="18" charset="0"/>
              </a:rPr>
              <a:t> </a:t>
            </a:r>
          </a:p>
        </p:txBody>
      </p:sp>
      <p:sp>
        <p:nvSpPr>
          <p:cNvPr id="6" name="Прямоугольник 5"/>
          <p:cNvSpPr/>
          <p:nvPr/>
        </p:nvSpPr>
        <p:spPr>
          <a:xfrm>
            <a:off x="0" y="2310123"/>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Caracteristici</a:t>
            </a:r>
            <a:r>
              <a:rPr lang="en-US" b="1" dirty="0">
                <a:solidFill>
                  <a:srgbClr val="000000"/>
                </a:solidFill>
                <a:latin typeface="Times New Roman" pitchFamily="18" charset="0"/>
                <a:cs typeface="Times New Roman" pitchFamily="18" charset="0"/>
              </a:rPr>
              <a:t> ale </a:t>
            </a:r>
            <a:r>
              <a:rPr lang="en-US" b="1" dirty="0" err="1">
                <a:solidFill>
                  <a:srgbClr val="000000"/>
                </a:solidFill>
                <a:latin typeface="Times New Roman" pitchFamily="18" charset="0"/>
                <a:cs typeface="Times New Roman" pitchFamily="18" charset="0"/>
              </a:rPr>
              <a:t>procesorului</a:t>
            </a:r>
            <a:r>
              <a:rPr lang="en-US" b="1" dirty="0">
                <a:solidFill>
                  <a:srgbClr val="000000"/>
                </a:solidFill>
                <a:latin typeface="Times New Roman" pitchFamily="18" charset="0"/>
                <a:cs typeface="Times New Roman" pitchFamily="18" charset="0"/>
              </a:rPr>
              <a:t> 80386</a:t>
            </a:r>
            <a:r>
              <a:rPr lang="en-US" dirty="0">
                <a:latin typeface="Times New Roman" pitchFamily="18" charset="0"/>
                <a:cs typeface="Times New Roman" pitchFamily="18" charset="0"/>
              </a:rPr>
              <a:t> </a:t>
            </a:r>
          </a:p>
        </p:txBody>
      </p:sp>
      <p:sp>
        <p:nvSpPr>
          <p:cNvPr id="7" name="Прямоугольник 6"/>
          <p:cNvSpPr/>
          <p:nvPr/>
        </p:nvSpPr>
        <p:spPr>
          <a:xfrm>
            <a:off x="0" y="2597604"/>
            <a:ext cx="12192000" cy="4031873"/>
          </a:xfrm>
          <a:prstGeom prst="rect">
            <a:avLst/>
          </a:prstGeom>
        </p:spPr>
        <p:txBody>
          <a:bodyPr wrap="square">
            <a:spAutoFit/>
          </a:bodyPr>
          <a:lstStyle/>
          <a:p>
            <a:r>
              <a:rPr lang="en-US" sz="1600" dirty="0" err="1">
                <a:solidFill>
                  <a:srgbClr val="000000"/>
                </a:solidFill>
                <a:latin typeface="Times New Roman" panose="02020603050405020304" pitchFamily="18" charset="0"/>
                <a:cs typeface="Times New Roman" panose="02020603050405020304" pitchFamily="18" charset="0"/>
              </a:rPr>
              <a:t>Microprocesoarele</a:t>
            </a:r>
            <a:r>
              <a:rPr lang="en-US" sz="1600" dirty="0">
                <a:solidFill>
                  <a:srgbClr val="000000"/>
                </a:solidFill>
                <a:latin typeface="Times New Roman" panose="02020603050405020304" pitchFamily="18" charset="0"/>
                <a:cs typeface="Times New Roman" panose="02020603050405020304" pitchFamily="18" charset="0"/>
              </a:rPr>
              <a:t> 386 au </a:t>
            </a:r>
            <a:r>
              <a:rPr lang="en-US" sz="1600" dirty="0" err="1">
                <a:solidFill>
                  <a:srgbClr val="000000"/>
                </a:solidFill>
                <a:latin typeface="Times New Roman" panose="02020603050405020304" pitchFamily="18" charset="0"/>
                <a:cs typeface="Times New Roman" panose="02020603050405020304" pitchFamily="18" charset="0"/>
              </a:rPr>
              <a:t>beneficiat</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câteva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îmbunătăţiri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semnificative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faţă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microprocesoarele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anterioare</a:t>
            </a:r>
            <a:r>
              <a:rPr lang="en-US" sz="1600" dirty="0">
                <a:solidFill>
                  <a:srgbClr val="000000"/>
                </a:solidFill>
                <a:latin typeface="Times New Roman" panose="02020603050405020304" pitchFamily="18" charset="0"/>
                <a:cs typeface="Times New Roman" panose="02020603050405020304" pitchFamily="18" charset="0"/>
              </a:rPr>
              <a:t> din </a:t>
            </a:r>
            <a:r>
              <a:rPr lang="en-US" sz="1600" dirty="0" err="1">
                <a:solidFill>
                  <a:srgbClr val="000000"/>
                </a:solidFill>
                <a:latin typeface="Times New Roman" panose="02020603050405020304" pitchFamily="18" charset="0"/>
                <a:cs typeface="Times New Roman" panose="02020603050405020304" pitchFamily="18" charset="0"/>
              </a:rPr>
              <a:t>familia</a:t>
            </a:r>
            <a:r>
              <a:rPr lang="en-US" sz="1600" dirty="0">
                <a:solidFill>
                  <a:srgbClr val="000000"/>
                </a:solidFill>
                <a:latin typeface="Times New Roman" panose="02020603050405020304" pitchFamily="18" charset="0"/>
                <a:cs typeface="Times New Roman" panose="02020603050405020304" pitchFamily="18" charset="0"/>
              </a:rPr>
              <a:t> x86</a:t>
            </a:r>
            <a:r>
              <a:rPr lang="en-US" sz="1600" dirty="0" smtClean="0">
                <a:solidFill>
                  <a:srgbClr val="000000"/>
                </a:solidFill>
                <a:latin typeface="Times New Roman" panose="02020603050405020304" pitchFamily="18" charset="0"/>
                <a:cs typeface="Times New Roman" panose="02020603050405020304" pitchFamily="18" charset="0"/>
              </a:rPr>
              <a:t>.</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Posibilitatea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prelucrării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informaţiei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a:t>
            </a:r>
            <a:r>
              <a:rPr lang="en-US" sz="1600" dirty="0">
                <a:solidFill>
                  <a:srgbClr val="000000"/>
                </a:solidFill>
                <a:latin typeface="Times New Roman" panose="02020603050405020304" pitchFamily="18" charset="0"/>
                <a:cs typeface="Times New Roman" panose="02020603050405020304" pitchFamily="18" charset="0"/>
              </a:rPr>
              <a:t> 32 de </a:t>
            </a:r>
            <a:r>
              <a:rPr lang="en-US" sz="1600" dirty="0" err="1">
                <a:solidFill>
                  <a:srgbClr val="000000"/>
                </a:solidFill>
                <a:latin typeface="Times New Roman" panose="02020603050405020304" pitchFamily="18" charset="0"/>
                <a:cs typeface="Times New Roman" panose="02020603050405020304" pitchFamily="18" charset="0"/>
              </a:rPr>
              <a:t>biţi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accesul</a:t>
            </a:r>
            <a:r>
              <a:rPr lang="en-US" sz="1600" dirty="0">
                <a:solidFill>
                  <a:srgbClr val="000000"/>
                </a:solidFill>
                <a:latin typeface="Times New Roman" panose="02020603050405020304" pitchFamily="18" charset="0"/>
                <a:cs typeface="Times New Roman" panose="02020603050405020304" pitchFamily="18" charset="0"/>
              </a:rPr>
              <a:t> la </a:t>
            </a:r>
            <a:r>
              <a:rPr lang="en-US" sz="1600" dirty="0" err="1" smtClean="0">
                <a:solidFill>
                  <a:srgbClr val="000000"/>
                </a:solidFill>
                <a:latin typeface="Times New Roman" panose="02020603050405020304" pitchFamily="18" charset="0"/>
                <a:cs typeface="Times New Roman" panose="02020603050405020304" pitchFamily="18" charset="0"/>
              </a:rPr>
              <a:t>memorie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printr</a:t>
            </a:r>
            <a:r>
              <a:rPr lang="en-US" sz="1600" dirty="0" smtClean="0">
                <a:solidFill>
                  <a:srgbClr val="000000"/>
                </a:solidFill>
                <a:latin typeface="Times New Roman" panose="02020603050405020304" pitchFamily="18" charset="0"/>
                <a:cs typeface="Times New Roman" panose="02020603050405020304" pitchFamily="18" charset="0"/>
              </a:rPr>
              <a:t>-o </a:t>
            </a:r>
            <a:r>
              <a:rPr lang="en-US" sz="1600" dirty="0" err="1">
                <a:solidFill>
                  <a:srgbClr val="000000"/>
                </a:solidFill>
                <a:latin typeface="Times New Roman" panose="02020603050405020304" pitchFamily="18" charset="0"/>
                <a:cs typeface="Times New Roman" panose="02020603050405020304" pitchFamily="18" charset="0"/>
              </a:rPr>
              <a:t>magistrală</a:t>
            </a:r>
            <a:r>
              <a:rPr lang="en-US" sz="1600" dirty="0">
                <a:solidFill>
                  <a:srgbClr val="000000"/>
                </a:solidFill>
                <a:latin typeface="Times New Roman" panose="02020603050405020304" pitchFamily="18" charset="0"/>
                <a:cs typeface="Times New Roman" panose="02020603050405020304" pitchFamily="18" charset="0"/>
              </a:rPr>
              <a:t> de 32 de </a:t>
            </a:r>
            <a:r>
              <a:rPr lang="en-US" sz="1600" dirty="0" err="1">
                <a:solidFill>
                  <a:srgbClr val="000000"/>
                </a:solidFill>
                <a:latin typeface="Times New Roman" panose="02020603050405020304" pitchFamily="18" charset="0"/>
                <a:cs typeface="Times New Roman" panose="02020603050405020304" pitchFamily="18" charset="0"/>
              </a:rPr>
              <a:t>biţi</a:t>
            </a:r>
            <a:r>
              <a:rPr lang="en-US" sz="1600" dirty="0">
                <a:solidFill>
                  <a:srgbClr val="000000"/>
                </a:solidFill>
                <a:latin typeface="Times New Roman" panose="02020603050405020304" pitchFamily="18" charset="0"/>
                <a:cs typeface="Times New Roman" panose="02020603050405020304" pitchFamily="18" charset="0"/>
              </a:rPr>
              <a:t> au </a:t>
            </a:r>
            <a:r>
              <a:rPr lang="en-US" sz="1600" dirty="0" err="1">
                <a:solidFill>
                  <a:srgbClr val="000000"/>
                </a:solidFill>
                <a:latin typeface="Times New Roman" panose="02020603050405020304" pitchFamily="18" charset="0"/>
                <a:cs typeface="Times New Roman" panose="02020603050405020304" pitchFamily="18" charset="0"/>
              </a:rPr>
              <a:t>permis</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pentru</a:t>
            </a:r>
            <a:r>
              <a:rPr lang="en-US" sz="1600" dirty="0">
                <a:solidFill>
                  <a:srgbClr val="000000"/>
                </a:solidFill>
                <a:latin typeface="Times New Roman" panose="02020603050405020304" pitchFamily="18" charset="0"/>
                <a:cs typeface="Times New Roman" panose="02020603050405020304" pitchFamily="18" charset="0"/>
              </a:rPr>
              <a:t> prima </a:t>
            </a:r>
            <a:r>
              <a:rPr lang="en-US" sz="1600" dirty="0" err="1">
                <a:solidFill>
                  <a:srgbClr val="000000"/>
                </a:solidFill>
                <a:latin typeface="Times New Roman" panose="02020603050405020304" pitchFamily="18" charset="0"/>
                <a:cs typeface="Times New Roman" panose="02020603050405020304" pitchFamily="18" charset="0"/>
              </a:rPr>
              <a:t>dată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adresarea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a </a:t>
            </a:r>
            <a:r>
              <a:rPr lang="en-US" sz="1600" dirty="0">
                <a:solidFill>
                  <a:srgbClr val="000000"/>
                </a:solidFill>
                <a:latin typeface="Times New Roman" panose="02020603050405020304" pitchFamily="18" charset="0"/>
                <a:cs typeface="Times New Roman" panose="02020603050405020304" pitchFamily="18" charset="0"/>
              </a:rPr>
              <a:t>4 Giga </a:t>
            </a:r>
            <a:r>
              <a:rPr lang="en-US" sz="1600" dirty="0" err="1">
                <a:solidFill>
                  <a:srgbClr val="000000"/>
                </a:solidFill>
                <a:latin typeface="Times New Roman" panose="02020603050405020304" pitchFamily="18" charset="0"/>
                <a:cs typeface="Times New Roman" panose="02020603050405020304" pitchFamily="18" charset="0"/>
              </a:rPr>
              <a:t>octeţi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memorie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mod direct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 64 </a:t>
            </a:r>
            <a:r>
              <a:rPr lang="en-US" sz="1600" dirty="0" err="1">
                <a:solidFill>
                  <a:srgbClr val="000000"/>
                </a:solidFill>
                <a:latin typeface="Times New Roman" panose="02020603050405020304" pitchFamily="18" charset="0"/>
                <a:cs typeface="Times New Roman" panose="02020603050405020304" pitchFamily="18" charset="0"/>
              </a:rPr>
              <a:t>Tera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octeţi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mod virtual.</a:t>
            </a:r>
            <a:br>
              <a:rPr lang="en-US" sz="1600" dirty="0">
                <a:solidFill>
                  <a:srgbClr val="000000"/>
                </a:solidFill>
                <a:latin typeface="Times New Roman" panose="02020603050405020304" pitchFamily="18" charset="0"/>
                <a:cs typeface="Times New Roman" panose="02020603050405020304" pitchFamily="18" charset="0"/>
              </a:rPr>
            </a:br>
            <a:r>
              <a:rPr lang="en-US" sz="1600" dirty="0">
                <a:solidFill>
                  <a:srgbClr val="000000"/>
                </a:solidFill>
                <a:latin typeface="Times New Roman" panose="02020603050405020304" pitchFamily="18" charset="0"/>
                <a:cs typeface="Times New Roman" panose="02020603050405020304" pitchFamily="18" charset="0"/>
              </a:rPr>
              <a:t>De </a:t>
            </a:r>
            <a:r>
              <a:rPr lang="en-US" sz="1600" dirty="0" err="1">
                <a:solidFill>
                  <a:srgbClr val="000000"/>
                </a:solidFill>
                <a:latin typeface="Times New Roman" panose="02020603050405020304" pitchFamily="18" charset="0"/>
                <a:cs typeface="Times New Roman" panose="02020603050405020304" pitchFamily="18" charset="0"/>
              </a:rPr>
              <a:t>asemenea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vitezele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procesorului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erau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limitate</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smtClean="0">
                <a:solidFill>
                  <a:srgbClr val="000000"/>
                </a:solidFill>
                <a:latin typeface="Times New Roman" panose="02020603050405020304" pitchFamily="18" charset="0"/>
                <a:cs typeface="Times New Roman" panose="02020603050405020304" pitchFamily="18" charset="0"/>
              </a:rPr>
              <a:t>performanţele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memoriei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folosindu</a:t>
            </a:r>
            <a:r>
              <a:rPr lang="en-US" sz="1600" dirty="0">
                <a:solidFill>
                  <a:srgbClr val="000000"/>
                </a:solidFill>
                <a:latin typeface="Times New Roman" panose="02020603050405020304" pitchFamily="18" charset="0"/>
                <a:cs typeface="Times New Roman" panose="02020603050405020304" pitchFamily="18" charset="0"/>
              </a:rPr>
              <a:t>-se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scopul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alimentării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microprocesorului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cu </a:t>
            </a:r>
            <a:r>
              <a:rPr lang="en-US" sz="1600" dirty="0" err="1">
                <a:solidFill>
                  <a:srgbClr val="000000"/>
                </a:solidFill>
                <a:latin typeface="Times New Roman" panose="02020603050405020304" pitchFamily="18" charset="0"/>
                <a:cs typeface="Times New Roman" panose="02020603050405020304" pitchFamily="18" charset="0"/>
              </a:rPr>
              <a:t>mai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multe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instrucţiuni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date </a:t>
            </a:r>
            <a:r>
              <a:rPr lang="en-US" sz="1600" dirty="0" err="1">
                <a:solidFill>
                  <a:srgbClr val="000000"/>
                </a:solidFill>
                <a:latin typeface="Times New Roman" panose="02020603050405020304" pitchFamily="18" charset="0"/>
                <a:cs typeface="Times New Roman" panose="02020603050405020304" pitchFamily="18" charset="0"/>
              </a:rPr>
              <a:t>metode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erau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folosite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până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atunci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doar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la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calculatoare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mainframe </a:t>
            </a:r>
            <a:r>
              <a:rPr lang="en-US" sz="1600" dirty="0" err="1">
                <a:solidFill>
                  <a:srgbClr val="000000"/>
                </a:solidFill>
                <a:latin typeface="Times New Roman" panose="02020603050405020304" pitchFamily="18" charset="0"/>
                <a:cs typeface="Times New Roman" panose="02020603050405020304" pitchFamily="18" charset="0"/>
              </a:rPr>
              <a:t>sau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minicalculatoare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Metodele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constau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folosirea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bancurilor</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de </a:t>
            </a:r>
            <a:r>
              <a:rPr lang="en-US" sz="1600" dirty="0" err="1">
                <a:solidFill>
                  <a:srgbClr val="000000"/>
                </a:solidFill>
                <a:latin typeface="Times New Roman" panose="02020603050405020304" pitchFamily="18" charset="0"/>
                <a:cs typeface="Times New Roman" panose="02020603050405020304" pitchFamily="18" charset="0"/>
              </a:rPr>
              <a:t>memorie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intercalată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memoria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sistemului</a:t>
            </a:r>
            <a:r>
              <a:rPr lang="en-US" sz="1600" dirty="0">
                <a:solidFill>
                  <a:srgbClr val="000000"/>
                </a:solidFill>
                <a:latin typeface="Times New Roman" panose="02020603050405020304" pitchFamily="18" charset="0"/>
                <a:cs typeface="Times New Roman" panose="02020603050405020304" pitchFamily="18" charset="0"/>
              </a:rPr>
              <a:t> era </a:t>
            </a:r>
            <a:r>
              <a:rPr lang="en-US" sz="1600" dirty="0" err="1">
                <a:solidFill>
                  <a:srgbClr val="000000"/>
                </a:solidFill>
                <a:latin typeface="Times New Roman" panose="02020603050405020304" pitchFamily="18" charset="0"/>
                <a:cs typeface="Times New Roman" panose="02020603050405020304" pitchFamily="18" charset="0"/>
              </a:rPr>
              <a:t>împărţită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în</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blocuri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puteau</a:t>
            </a:r>
            <a:r>
              <a:rPr lang="en-US" sz="1600" dirty="0">
                <a:solidFill>
                  <a:srgbClr val="000000"/>
                </a:solidFill>
                <a:latin typeface="Times New Roman" panose="02020603050405020304" pitchFamily="18" charset="0"/>
                <a:cs typeface="Times New Roman" panose="02020603050405020304" pitchFamily="18" charset="0"/>
              </a:rPr>
              <a:t> fi </a:t>
            </a:r>
            <a:r>
              <a:rPr lang="en-US" sz="1600" dirty="0" err="1">
                <a:solidFill>
                  <a:srgbClr val="000000"/>
                </a:solidFill>
                <a:latin typeface="Times New Roman" panose="02020603050405020304" pitchFamily="18" charset="0"/>
                <a:cs typeface="Times New Roman" panose="02020603050405020304" pitchFamily="18" charset="0"/>
              </a:rPr>
              <a:t>accesate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simultan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pentru</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creşte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viteza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lucru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a </a:t>
            </a:r>
            <a:r>
              <a:rPr lang="en-US" sz="1600" dirty="0" err="1" smtClean="0">
                <a:solidFill>
                  <a:srgbClr val="000000"/>
                </a:solidFill>
                <a:latin typeface="Times New Roman" panose="02020603050405020304" pitchFamily="18" charset="0"/>
                <a:cs typeface="Times New Roman" panose="02020603050405020304" pitchFamily="18" charset="0"/>
              </a:rPr>
              <a:t>memoriilor</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cache </a:t>
            </a:r>
            <a:r>
              <a:rPr lang="en-US" sz="1600" dirty="0" err="1">
                <a:solidFill>
                  <a:srgbClr val="000000"/>
                </a:solidFill>
                <a:latin typeface="Times New Roman" panose="02020603050405020304" pitchFamily="18" charset="0"/>
                <a:cs typeface="Times New Roman" panose="02020603050405020304" pitchFamily="18" charset="0"/>
              </a:rPr>
              <a:t>rapide</a:t>
            </a:r>
            <a:r>
              <a:rPr lang="en-US" sz="1600" dirty="0">
                <a:solidFill>
                  <a:srgbClr val="000000"/>
                </a:solidFill>
                <a:latin typeface="Times New Roman" panose="02020603050405020304" pitchFamily="18" charset="0"/>
                <a:cs typeface="Times New Roman" panose="02020603050405020304" pitchFamily="18" charset="0"/>
              </a:rPr>
              <a:t>. Se </a:t>
            </a:r>
            <a:r>
              <a:rPr lang="en-US" sz="1600" dirty="0" err="1">
                <a:solidFill>
                  <a:srgbClr val="000000"/>
                </a:solidFill>
                <a:latin typeface="Times New Roman" panose="02020603050405020304" pitchFamily="18" charset="0"/>
                <a:cs typeface="Times New Roman" panose="02020603050405020304" pitchFamily="18" charset="0"/>
              </a:rPr>
              <a:t>permitea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asemenea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folosirea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unui</a:t>
            </a:r>
            <a:r>
              <a:rPr lang="en-US" sz="1600" dirty="0">
                <a:solidFill>
                  <a:srgbClr val="000000"/>
                </a:solidFill>
                <a:latin typeface="Times New Roman" panose="02020603050405020304" pitchFamily="18" charset="0"/>
                <a:cs typeface="Times New Roman" panose="02020603050405020304" pitchFamily="18" charset="0"/>
              </a:rPr>
              <a:t> model </a:t>
            </a:r>
            <a:r>
              <a:rPr lang="en-US" sz="1600" dirty="0" smtClean="0">
                <a:solidFill>
                  <a:srgbClr val="000000"/>
                </a:solidFill>
                <a:latin typeface="Times New Roman" panose="02020603050405020304" pitchFamily="18" charset="0"/>
                <a:cs typeface="Times New Roman" panose="02020603050405020304" pitchFamily="18" charset="0"/>
              </a:rPr>
              <a:t>de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adresare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complet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liniar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fără</a:t>
            </a:r>
            <a:r>
              <a:rPr lang="en-US" sz="1600" dirty="0">
                <a:solidFill>
                  <a:srgbClr val="000000"/>
                </a:solidFill>
                <a:latin typeface="Times New Roman" panose="02020603050405020304" pitchFamily="18" charset="0"/>
                <a:cs typeface="Times New Roman" panose="02020603050405020304" pitchFamily="18" charset="0"/>
              </a:rPr>
              <a:t> a se </a:t>
            </a:r>
            <a:r>
              <a:rPr lang="en-US" sz="1600" dirty="0" err="1">
                <a:solidFill>
                  <a:srgbClr val="000000"/>
                </a:solidFill>
                <a:latin typeface="Times New Roman" panose="02020603050405020304" pitchFamily="18" charset="0"/>
                <a:cs typeface="Times New Roman" panose="02020603050405020304" pitchFamily="18" charset="0"/>
              </a:rPr>
              <a:t>utiliza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registrele</a:t>
            </a:r>
            <a:r>
              <a:rPr lang="en-US" sz="1600" dirty="0">
                <a:solidFill>
                  <a:srgbClr val="000000"/>
                </a:solidFill>
                <a:latin typeface="Times New Roman" panose="02020603050405020304" pitchFamily="18" charset="0"/>
                <a:cs typeface="Times New Roman" panose="02020603050405020304" pitchFamily="18" charset="0"/>
              </a:rPr>
              <a:t> de segment, </a:t>
            </a:r>
            <a:r>
              <a:rPr lang="en-US" sz="1600" dirty="0" err="1">
                <a:solidFill>
                  <a:srgbClr val="000000"/>
                </a:solidFill>
                <a:latin typeface="Times New Roman" panose="02020603050405020304" pitchFamily="18" charset="0"/>
                <a:cs typeface="Times New Roman" panose="02020603050405020304" pitchFamily="18" charset="0"/>
              </a:rPr>
              <a:t>precum</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şi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folosirea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paginării</a:t>
            </a:r>
            <a:r>
              <a:rPr lang="en-US" sz="1600" dirty="0">
                <a:solidFill>
                  <a:srgbClr val="000000"/>
                </a:solidFill>
                <a:latin typeface="Times New Roman" panose="02020603050405020304" pitchFamily="18" charset="0"/>
                <a:cs typeface="Times New Roman" panose="02020603050405020304" pitchFamily="18" charset="0"/>
              </a:rPr>
              <a:t>.</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Microprocesorul</a:t>
            </a:r>
            <a:r>
              <a:rPr lang="en-US" sz="1600" dirty="0">
                <a:solidFill>
                  <a:srgbClr val="000000"/>
                </a:solidFill>
                <a:latin typeface="Times New Roman" panose="02020603050405020304" pitchFamily="18" charset="0"/>
                <a:cs typeface="Times New Roman" panose="02020603050405020304" pitchFamily="18" charset="0"/>
              </a:rPr>
              <a:t> 386 </a:t>
            </a:r>
            <a:r>
              <a:rPr lang="en-US" sz="1600" dirty="0" err="1">
                <a:solidFill>
                  <a:srgbClr val="000000"/>
                </a:solidFill>
                <a:latin typeface="Times New Roman" panose="02020603050405020304" pitchFamily="18" charset="0"/>
                <a:cs typeface="Times New Roman" panose="02020603050405020304" pitchFamily="18" charset="0"/>
              </a:rPr>
              <a:t>putea</a:t>
            </a:r>
            <a:r>
              <a:rPr lang="en-US" sz="1600" dirty="0">
                <a:solidFill>
                  <a:srgbClr val="000000"/>
                </a:solidFill>
                <a:latin typeface="Times New Roman" panose="02020603050405020304" pitchFamily="18" charset="0"/>
                <a:cs typeface="Times New Roman" panose="02020603050405020304" pitchFamily="18" charset="0"/>
              </a:rPr>
              <a:t> fi </a:t>
            </a:r>
            <a:r>
              <a:rPr lang="en-US" sz="1600" dirty="0" err="1">
                <a:solidFill>
                  <a:srgbClr val="000000"/>
                </a:solidFill>
                <a:latin typeface="Times New Roman" panose="02020603050405020304" pitchFamily="18" charset="0"/>
                <a:cs typeface="Times New Roman" panose="02020603050405020304" pitchFamily="18" charset="0"/>
              </a:rPr>
              <a:t>folosit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pentru</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simula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comportamentul</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mai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multor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procesoare</a:t>
            </a:r>
            <a:r>
              <a:rPr lang="en-US" sz="1600" dirty="0">
                <a:solidFill>
                  <a:srgbClr val="000000"/>
                </a:solidFill>
                <a:latin typeface="Times New Roman" panose="02020603050405020304" pitchFamily="18" charset="0"/>
                <a:cs typeface="Times New Roman" panose="02020603050405020304" pitchFamily="18" charset="0"/>
              </a:rPr>
              <a:t> 8086 </a:t>
            </a:r>
            <a:r>
              <a:rPr lang="en-US" sz="1600" dirty="0" err="1">
                <a:solidFill>
                  <a:srgbClr val="000000"/>
                </a:solidFill>
                <a:latin typeface="Times New Roman" panose="02020603050405020304" pitchFamily="18" charset="0"/>
                <a:cs typeface="Times New Roman" panose="02020603050405020304" pitchFamily="18" charset="0"/>
              </a:rPr>
              <a:t>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lucrează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mod real, </a:t>
            </a:r>
            <a:r>
              <a:rPr lang="en-US" sz="1600" dirty="0" err="1">
                <a:solidFill>
                  <a:srgbClr val="000000"/>
                </a:solidFill>
                <a:latin typeface="Times New Roman" panose="02020603050405020304" pitchFamily="18" charset="0"/>
                <a:cs typeface="Times New Roman" panose="02020603050405020304" pitchFamily="18" charset="0"/>
              </a:rPr>
              <a:t>oferind</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posibilitaţi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multitasking</a:t>
            </a:r>
            <a:r>
              <a:rPr lang="en-US" sz="1600" dirty="0">
                <a:solidFill>
                  <a:srgbClr val="000000"/>
                </a:solidFill>
                <a:latin typeface="Times New Roman" panose="02020603050405020304" pitchFamily="18" charset="0"/>
                <a:cs typeface="Times New Roman" panose="02020603050405020304" pitchFamily="18" charset="0"/>
              </a:rPr>
              <a:t>. Ca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cazul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microprocesorului</a:t>
            </a:r>
            <a:r>
              <a:rPr lang="en-US" sz="1600" dirty="0">
                <a:solidFill>
                  <a:srgbClr val="000000"/>
                </a:solidFill>
                <a:latin typeface="Times New Roman" panose="02020603050405020304" pitchFamily="18" charset="0"/>
                <a:cs typeface="Times New Roman" panose="02020603050405020304" pitchFamily="18" charset="0"/>
              </a:rPr>
              <a:t> 286, software-</a:t>
            </a:r>
            <a:r>
              <a:rPr lang="en-US" sz="1600" dirty="0" err="1">
                <a:solidFill>
                  <a:srgbClr val="000000"/>
                </a:solidFill>
                <a:latin typeface="Times New Roman" panose="02020603050405020304" pitchFamily="18" charset="0"/>
                <a:cs typeface="Times New Roman" panose="02020603050405020304" pitchFamily="18" charset="0"/>
              </a:rPr>
              <a:t>ul</a:t>
            </a:r>
            <a:r>
              <a:rPr lang="en-US" sz="1600" dirty="0">
                <a:solidFill>
                  <a:srgbClr val="000000"/>
                </a:solidFill>
                <a:latin typeface="Times New Roman" panose="02020603050405020304" pitchFamily="18" charset="0"/>
                <a:cs typeface="Times New Roman" panose="02020603050405020304" pitchFamily="18" charset="0"/>
              </a:rPr>
              <a:t> nu </a:t>
            </a:r>
            <a:r>
              <a:rPr lang="en-US" sz="1600" dirty="0" err="1" smtClean="0">
                <a:solidFill>
                  <a:srgbClr val="000000"/>
                </a:solidFill>
                <a:latin typeface="Times New Roman" panose="02020603050405020304" pitchFamily="18" charset="0"/>
                <a:cs typeface="Times New Roman" panose="02020603050405020304" pitchFamily="18" charset="0"/>
              </a:rPr>
              <a:t>folosea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deplin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capacităţile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acestuia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astfel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încât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abia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după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zece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ani</a:t>
            </a:r>
            <a:r>
              <a:rPr lang="en-US" sz="1600" dirty="0">
                <a:solidFill>
                  <a:srgbClr val="000000"/>
                </a:solidFill>
                <a:latin typeface="Times New Roman" panose="02020603050405020304" pitchFamily="18" charset="0"/>
                <a:cs typeface="Times New Roman" panose="02020603050405020304" pitchFamily="18" charset="0"/>
              </a:rPr>
              <a:t>, o </a:t>
            </a:r>
            <a:r>
              <a:rPr lang="en-US" sz="1600" dirty="0" err="1">
                <a:solidFill>
                  <a:srgbClr val="000000"/>
                </a:solidFill>
                <a:latin typeface="Times New Roman" panose="02020603050405020304" pitchFamily="18" charset="0"/>
                <a:cs typeface="Times New Roman" panose="02020603050405020304" pitchFamily="18" charset="0"/>
              </a:rPr>
              <a:t>dată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cu</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apariţia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sistemului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operare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a:t>
            </a:r>
            <a:r>
              <a:rPr lang="en-US" sz="1600" dirty="0">
                <a:solidFill>
                  <a:srgbClr val="000000"/>
                </a:solidFill>
                <a:latin typeface="Times New Roman" panose="02020603050405020304" pitchFamily="18" charset="0"/>
                <a:cs typeface="Times New Roman" panose="02020603050405020304" pitchFamily="18" charset="0"/>
              </a:rPr>
              <a:t> 32 de </a:t>
            </a:r>
            <a:r>
              <a:rPr lang="en-US" sz="1600" dirty="0" err="1">
                <a:solidFill>
                  <a:srgbClr val="000000"/>
                </a:solidFill>
                <a:latin typeface="Times New Roman" panose="02020603050405020304" pitchFamily="18" charset="0"/>
                <a:cs typeface="Times New Roman" panose="02020603050405020304" pitchFamily="18" charset="0"/>
              </a:rPr>
              <a:t>biţi</a:t>
            </a:r>
            <a:r>
              <a:rPr lang="en-US" sz="1600" dirty="0">
                <a:solidFill>
                  <a:srgbClr val="000000"/>
                </a:solidFill>
                <a:latin typeface="Times New Roman" panose="02020603050405020304" pitchFamily="18" charset="0"/>
                <a:cs typeface="Times New Roman" panose="02020603050405020304" pitchFamily="18" charset="0"/>
              </a:rPr>
              <a:t> Windows 95 s-au </a:t>
            </a:r>
            <a:r>
              <a:rPr lang="en-US" sz="1600" dirty="0" err="1">
                <a:solidFill>
                  <a:srgbClr val="000000"/>
                </a:solidFill>
                <a:latin typeface="Times New Roman" panose="02020603050405020304" pitchFamily="18" charset="0"/>
                <a:cs typeface="Times New Roman" panose="02020603050405020304" pitchFamily="18" charset="0"/>
              </a:rPr>
              <a:t>putut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valorifica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cu </a:t>
            </a:r>
            <a:r>
              <a:rPr lang="en-US" sz="1600" dirty="0" err="1">
                <a:solidFill>
                  <a:srgbClr val="000000"/>
                </a:solidFill>
                <a:latin typeface="Times New Roman" panose="02020603050405020304" pitchFamily="18" charset="0"/>
                <a:cs typeface="Times New Roman" panose="02020603050405020304" pitchFamily="18" charset="0"/>
              </a:rPr>
              <a:t>adevărat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capacităţile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procesorului</a:t>
            </a:r>
            <a:r>
              <a:rPr lang="en-US" sz="1600" dirty="0">
                <a:solidFill>
                  <a:srgbClr val="000000"/>
                </a:solidFill>
                <a:latin typeface="Times New Roman" panose="02020603050405020304" pitchFamily="18" charset="0"/>
                <a:cs typeface="Times New Roman" panose="02020603050405020304" pitchFamily="18" charset="0"/>
              </a:rPr>
              <a:t> 386.</a:t>
            </a:r>
            <a:br>
              <a:rPr lang="en-US" sz="1600" dirty="0">
                <a:solidFill>
                  <a:srgbClr val="000000"/>
                </a:solidFill>
                <a:latin typeface="Times New Roman" panose="02020603050405020304" pitchFamily="18" charset="0"/>
                <a:cs typeface="Times New Roman" panose="02020603050405020304" pitchFamily="18" charset="0"/>
              </a:rPr>
            </a:br>
            <a:r>
              <a:rPr lang="en-US" sz="1600" dirty="0" err="1">
                <a:solidFill>
                  <a:srgbClr val="000000"/>
                </a:solidFill>
                <a:latin typeface="Times New Roman" panose="02020603050405020304" pitchFamily="18" charset="0"/>
                <a:cs typeface="Times New Roman" panose="02020603050405020304" pitchFamily="18" charset="0"/>
              </a:rPr>
              <a:t>Arhitecturile</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sistem</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bazate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microprocesoare</a:t>
            </a:r>
            <a:r>
              <a:rPr lang="en-US" sz="1600" dirty="0">
                <a:solidFill>
                  <a:srgbClr val="000000"/>
                </a:solidFill>
                <a:latin typeface="Times New Roman" panose="02020603050405020304" pitchFamily="18" charset="0"/>
                <a:cs typeface="Times New Roman" panose="02020603050405020304" pitchFamily="18" charset="0"/>
              </a:rPr>
              <a:t> 386 s-au </a:t>
            </a:r>
            <a:r>
              <a:rPr lang="en-US" sz="1600" dirty="0" err="1" smtClean="0">
                <a:solidFill>
                  <a:srgbClr val="000000"/>
                </a:solidFill>
                <a:latin typeface="Times New Roman" panose="02020603050405020304" pitchFamily="18" charset="0"/>
                <a:cs typeface="Times New Roman" panose="02020603050405020304" pitchFamily="18" charset="0"/>
              </a:rPr>
              <a:t>schimbat</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radical </a:t>
            </a:r>
            <a:r>
              <a:rPr lang="en-US" sz="1600" dirty="0" err="1">
                <a:solidFill>
                  <a:srgbClr val="000000"/>
                </a:solidFill>
                <a:latin typeface="Times New Roman" panose="02020603050405020304" pitchFamily="18" charset="0"/>
                <a:cs typeface="Times New Roman" panose="02020603050405020304" pitchFamily="18" charset="0"/>
              </a:rPr>
              <a:t>faţă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arhitecturile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anterioare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Astfel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subsistemele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memoriei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s-au</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conectat</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la </a:t>
            </a:r>
            <a:r>
              <a:rPr lang="en-US" sz="1600" dirty="0" err="1">
                <a:solidFill>
                  <a:srgbClr val="000000"/>
                </a:solidFill>
                <a:latin typeface="Times New Roman" panose="02020603050405020304" pitchFamily="18" charset="0"/>
                <a:cs typeface="Times New Roman" panose="02020603050405020304" pitchFamily="18" charset="0"/>
              </a:rPr>
              <a:t>magistrala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locală</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microprocesorului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folosirea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memoriilor</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cache </a:t>
            </a:r>
            <a:r>
              <a:rPr lang="en-US" sz="1600" dirty="0" err="1">
                <a:solidFill>
                  <a:srgbClr val="000000"/>
                </a:solidFill>
                <a:latin typeface="Times New Roman" panose="02020603050405020304" pitchFamily="18" charset="0"/>
                <a:cs typeface="Times New Roman" panose="02020603050405020304" pitchFamily="18" charset="0"/>
              </a:rPr>
              <a:t>rapide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metodelor</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intercalare</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memoriei</a:t>
            </a:r>
            <a:r>
              <a:rPr lang="en-US" sz="1600" dirty="0">
                <a:solidFill>
                  <a:srgbClr val="000000"/>
                </a:solidFill>
                <a:latin typeface="Times New Roman" panose="02020603050405020304" pitchFamily="18" charset="0"/>
                <a:cs typeface="Times New Roman" panose="02020603050405020304" pitchFamily="18" charset="0"/>
              </a:rPr>
              <a:t> au </a:t>
            </a:r>
            <a:r>
              <a:rPr lang="en-US" sz="1600" dirty="0" err="1">
                <a:solidFill>
                  <a:srgbClr val="000000"/>
                </a:solidFill>
                <a:latin typeface="Times New Roman" panose="02020603050405020304" pitchFamily="18" charset="0"/>
                <a:cs typeface="Times New Roman" panose="02020603050405020304" pitchFamily="18" charset="0"/>
              </a:rPr>
              <a:t>devenit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lucruri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obişnuite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Magistrala</a:t>
            </a:r>
            <a:r>
              <a:rPr lang="en-US" sz="1600" dirty="0">
                <a:solidFill>
                  <a:srgbClr val="000000"/>
                </a:solidFill>
                <a:latin typeface="Times New Roman" panose="02020603050405020304" pitchFamily="18" charset="0"/>
                <a:cs typeface="Times New Roman" panose="02020603050405020304" pitchFamily="18" charset="0"/>
              </a:rPr>
              <a:t> AT a </a:t>
            </a:r>
            <a:r>
              <a:rPr lang="en-US" sz="1600" dirty="0" err="1">
                <a:solidFill>
                  <a:srgbClr val="000000"/>
                </a:solidFill>
                <a:latin typeface="Times New Roman" panose="02020603050405020304" pitchFamily="18" charset="0"/>
                <a:cs typeface="Times New Roman" panose="02020603050405020304" pitchFamily="18" charset="0"/>
              </a:rPr>
              <a:t>devenit</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doar</a:t>
            </a:r>
            <a:r>
              <a:rPr lang="en-US" sz="1600" dirty="0">
                <a:solidFill>
                  <a:srgbClr val="000000"/>
                </a:solidFill>
                <a:latin typeface="Times New Roman" panose="02020603050405020304" pitchFamily="18" charset="0"/>
                <a:cs typeface="Times New Roman" panose="02020603050405020304" pitchFamily="18" charset="0"/>
              </a:rPr>
              <a:t> o </a:t>
            </a:r>
            <a:r>
              <a:rPr lang="en-US" sz="1600" dirty="0" err="1">
                <a:solidFill>
                  <a:srgbClr val="000000"/>
                </a:solidFill>
                <a:latin typeface="Times New Roman" panose="02020603050405020304" pitchFamily="18" charset="0"/>
                <a:cs typeface="Times New Roman" panose="02020603050405020304" pitchFamily="18" charset="0"/>
              </a:rPr>
              <a:t>magistrală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extensie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pentru</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conectarea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adaptoarelor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echipamentelor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periferice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nemailucrând</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la</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frecvenţa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ceasului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microprocesorului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Primele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cipuri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rulau</a:t>
            </a:r>
            <a:r>
              <a:rPr lang="en-US" sz="1600" dirty="0">
                <a:solidFill>
                  <a:srgbClr val="000000"/>
                </a:solidFill>
                <a:latin typeface="Times New Roman" panose="02020603050405020304" pitchFamily="18" charset="0"/>
                <a:cs typeface="Times New Roman" panose="02020603050405020304" pitchFamily="18" charset="0"/>
              </a:rPr>
              <a:t> la 12,5 MHz </a:t>
            </a:r>
            <a:r>
              <a:rPr lang="en-US" sz="1600" dirty="0" err="1" smtClean="0">
                <a:solidFill>
                  <a:srgbClr val="000000"/>
                </a:solidFill>
                <a:latin typeface="Times New Roman" panose="02020603050405020304" pitchFamily="18" charset="0"/>
                <a:cs typeface="Times New Roman" panose="02020603050405020304" pitchFamily="18" charset="0"/>
              </a:rPr>
              <a:t>şi</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apoi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transformate</a:t>
            </a:r>
            <a:r>
              <a:rPr lang="en-US" sz="1600" dirty="0">
                <a:solidFill>
                  <a:srgbClr val="000000"/>
                </a:solidFill>
                <a:latin typeface="Times New Roman" panose="02020603050405020304" pitchFamily="18" charset="0"/>
                <a:cs typeface="Times New Roman" panose="02020603050405020304" pitchFamily="18" charset="0"/>
              </a:rPr>
              <a:t> rapid </a:t>
            </a:r>
            <a:r>
              <a:rPr lang="en-US" sz="1600" dirty="0" err="1">
                <a:solidFill>
                  <a:srgbClr val="000000"/>
                </a:solidFill>
                <a:latin typeface="Times New Roman" panose="02020603050405020304" pitchFamily="18" charset="0"/>
                <a:cs typeface="Times New Roman" panose="02020603050405020304" pitchFamily="18" charset="0"/>
              </a:rPr>
              <a:t>pentru</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rula</a:t>
            </a:r>
            <a:r>
              <a:rPr lang="en-US" sz="1600" dirty="0">
                <a:solidFill>
                  <a:srgbClr val="000000"/>
                </a:solidFill>
                <a:latin typeface="Times New Roman" panose="02020603050405020304" pitchFamily="18" charset="0"/>
                <a:cs typeface="Times New Roman" panose="02020603050405020304" pitchFamily="18" charset="0"/>
              </a:rPr>
              <a:t> la </a:t>
            </a:r>
            <a:r>
              <a:rPr lang="en-US" sz="1600" dirty="0" err="1">
                <a:solidFill>
                  <a:srgbClr val="000000"/>
                </a:solidFill>
                <a:latin typeface="Times New Roman" panose="02020603050405020304" pitchFamily="18" charset="0"/>
                <a:cs typeface="Times New Roman" panose="02020603050405020304" pitchFamily="18" charset="0"/>
              </a:rPr>
              <a:t>frecvenţe</a:t>
            </a:r>
            <a:r>
              <a:rPr lang="en-US" sz="1600" dirty="0">
                <a:solidFill>
                  <a:srgbClr val="000000"/>
                </a:solidFill>
                <a:latin typeface="Times New Roman" panose="02020603050405020304" pitchFamily="18" charset="0"/>
                <a:cs typeface="Times New Roman" panose="02020603050405020304" pitchFamily="18" charset="0"/>
              </a:rPr>
              <a:t> de 16, 20, 25 ,33, 40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50</a:t>
            </a:r>
            <a:r>
              <a:rPr lang="x-none" sz="1600" dirty="0" smtClean="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 </a:t>
            </a:r>
            <a:r>
              <a:rPr lang="en-US" sz="1600" dirty="0" err="1">
                <a:solidFill>
                  <a:srgbClr val="000000"/>
                </a:solidFill>
                <a:latin typeface="Times New Roman" panose="02020603050405020304" pitchFamily="18" charset="0"/>
                <a:cs typeface="Times New Roman" panose="02020603050405020304" pitchFamily="18" charset="0"/>
              </a:rPr>
              <a:t>MHz.</a:t>
            </a:r>
            <a:r>
              <a:rPr lang="en-US"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01604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01465" cy="2308324"/>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aceste procesoare s-au introdus unele îmbunătăţiri.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Arhitectura de bază este extinsă la 32 biţi. Atât magistrala cât şi registrele interne sunt de 32 biţi.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 poate adresa o memorie de </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GB"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utilizându-se în acest scop 32 linii de adresă.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GB"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30</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 =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nr linii de adresă = log </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=32</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 introdus mecanismul de paginare în microprocesor. Cipul MMU (Memory Management Unity), care la 8086 şi 286 era separat de procesor, a fost plasat în interiorul microprocesorului.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Tehnica pipeline este îmbunătăţită cu două module: unitate de paginare şi unitatea de preîncărcare a instrucţiunilor.</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2089275" y="2426328"/>
            <a:ext cx="7229945" cy="2344847"/>
            <a:chOff x="2601" y="9369"/>
            <a:chExt cx="6660" cy="2160"/>
          </a:xfrm>
        </p:grpSpPr>
        <p:sp>
          <p:nvSpPr>
            <p:cNvPr id="6" name="Text Box 3"/>
            <p:cNvSpPr txBox="1">
              <a:spLocks noChangeArrowheads="1"/>
            </p:cNvSpPr>
            <p:nvPr/>
          </p:nvSpPr>
          <p:spPr bwMode="auto">
            <a:xfrm>
              <a:off x="3501" y="9369"/>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200" dirty="0">
                  <a:effectLst/>
                  <a:latin typeface="Arial" panose="020B0604020202020204" pitchFamily="34" charset="0"/>
                  <a:ea typeface="Times New Roman" panose="02020603050405020304" pitchFamily="18" charset="0"/>
                  <a:cs typeface="Times New Roman" panose="02020603050405020304" pitchFamily="18" charset="0"/>
                </a:rPr>
                <a:t>Unitatea de segmentare</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4"/>
            <p:cNvSpPr txBox="1">
              <a:spLocks noChangeArrowheads="1"/>
            </p:cNvSpPr>
            <p:nvPr/>
          </p:nvSpPr>
          <p:spPr bwMode="auto">
            <a:xfrm>
              <a:off x="6021" y="9369"/>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200" dirty="0">
                  <a:effectLst/>
                  <a:latin typeface="Arial" panose="020B0604020202020204" pitchFamily="34" charset="0"/>
                  <a:ea typeface="Times New Roman" panose="02020603050405020304" pitchFamily="18" charset="0"/>
                  <a:cs typeface="Times New Roman" panose="02020603050405020304" pitchFamily="18" charset="0"/>
                </a:rPr>
                <a:t>Unitatea de paginare</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2601" y="10089"/>
              <a:ext cx="18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200" dirty="0">
                  <a:effectLst/>
                  <a:latin typeface="Arial" panose="020B0604020202020204" pitchFamily="34" charset="0"/>
                  <a:ea typeface="Times New Roman" panose="02020603050405020304" pitchFamily="18" charset="0"/>
                  <a:cs typeface="Times New Roman" panose="02020603050405020304" pitchFamily="18" charset="0"/>
                </a:rPr>
                <a:t>Unitate de execuţie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6"/>
            <p:cNvSpPr txBox="1">
              <a:spLocks noChangeArrowheads="1"/>
            </p:cNvSpPr>
            <p:nvPr/>
          </p:nvSpPr>
          <p:spPr bwMode="auto">
            <a:xfrm>
              <a:off x="7461" y="10089"/>
              <a:ext cx="18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200" dirty="0">
                  <a:effectLst/>
                  <a:latin typeface="Arial" panose="020B0604020202020204" pitchFamily="34" charset="0"/>
                  <a:ea typeface="Times New Roman" panose="02020603050405020304" pitchFamily="18" charset="0"/>
                  <a:cs typeface="Times New Roman" panose="02020603050405020304" pitchFamily="18" charset="0"/>
                </a:rPr>
                <a:t>Unitate de interfaţă</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7"/>
            <p:cNvSpPr txBox="1">
              <a:spLocks noChangeArrowheads="1"/>
            </p:cNvSpPr>
            <p:nvPr/>
          </p:nvSpPr>
          <p:spPr bwMode="auto">
            <a:xfrm>
              <a:off x="3681" y="10989"/>
              <a:ext cx="21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200" dirty="0">
                  <a:effectLst/>
                  <a:latin typeface="Arial" panose="020B0604020202020204" pitchFamily="34" charset="0"/>
                  <a:ea typeface="Times New Roman" panose="02020603050405020304" pitchFamily="18" charset="0"/>
                  <a:cs typeface="Times New Roman" panose="02020603050405020304" pitchFamily="18" charset="0"/>
                </a:rPr>
                <a:t>Unitate de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1200" dirty="0">
                  <a:effectLst/>
                  <a:latin typeface="Arial" panose="020B0604020202020204" pitchFamily="34" charset="0"/>
                  <a:ea typeface="Times New Roman" panose="02020603050405020304" pitchFamily="18" charset="0"/>
                  <a:cs typeface="Times New Roman" panose="02020603050405020304" pitchFamily="18" charset="0"/>
                </a:rPr>
                <a:t> decodificare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8"/>
            <p:cNvSpPr txBox="1">
              <a:spLocks noChangeArrowheads="1"/>
            </p:cNvSpPr>
            <p:nvPr/>
          </p:nvSpPr>
          <p:spPr bwMode="auto">
            <a:xfrm>
              <a:off x="6561" y="10989"/>
              <a:ext cx="21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200" dirty="0">
                  <a:effectLst/>
                  <a:latin typeface="Arial" panose="020B0604020202020204" pitchFamily="34" charset="0"/>
                  <a:ea typeface="Times New Roman" panose="02020603050405020304" pitchFamily="18" charset="0"/>
                  <a:cs typeface="Times New Roman" panose="02020603050405020304" pitchFamily="18" charset="0"/>
                </a:rPr>
                <a:t>Unitate de preîncărcare a instrucţiunilor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2" name="Line 9"/>
            <p:cNvCxnSpPr>
              <a:cxnSpLocks noChangeShapeType="1"/>
            </p:cNvCxnSpPr>
            <p:nvPr/>
          </p:nvCxnSpPr>
          <p:spPr bwMode="auto">
            <a:xfrm>
              <a:off x="4401" y="10269"/>
              <a:ext cx="3060"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Line 10"/>
            <p:cNvCxnSpPr>
              <a:cxnSpLocks noChangeShapeType="1"/>
            </p:cNvCxnSpPr>
            <p:nvPr/>
          </p:nvCxnSpPr>
          <p:spPr bwMode="auto">
            <a:xfrm>
              <a:off x="5121" y="9729"/>
              <a:ext cx="0" cy="54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11"/>
            <p:cNvCxnSpPr>
              <a:cxnSpLocks noChangeShapeType="1"/>
            </p:cNvCxnSpPr>
            <p:nvPr/>
          </p:nvCxnSpPr>
          <p:spPr bwMode="auto">
            <a:xfrm>
              <a:off x="6561" y="9729"/>
              <a:ext cx="0" cy="54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12"/>
            <p:cNvCxnSpPr>
              <a:cxnSpLocks noChangeShapeType="1"/>
            </p:cNvCxnSpPr>
            <p:nvPr/>
          </p:nvCxnSpPr>
          <p:spPr bwMode="auto">
            <a:xfrm>
              <a:off x="9081" y="10449"/>
              <a:ext cx="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13"/>
            <p:cNvCxnSpPr>
              <a:cxnSpLocks noChangeShapeType="1"/>
            </p:cNvCxnSpPr>
            <p:nvPr/>
          </p:nvCxnSpPr>
          <p:spPr bwMode="auto">
            <a:xfrm flipH="1">
              <a:off x="8721" y="11169"/>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14"/>
            <p:cNvCxnSpPr>
              <a:cxnSpLocks noChangeShapeType="1"/>
            </p:cNvCxnSpPr>
            <p:nvPr/>
          </p:nvCxnSpPr>
          <p:spPr bwMode="auto">
            <a:xfrm flipH="1">
              <a:off x="5841" y="11169"/>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15"/>
            <p:cNvCxnSpPr>
              <a:cxnSpLocks noChangeShapeType="1"/>
            </p:cNvCxnSpPr>
            <p:nvPr/>
          </p:nvCxnSpPr>
          <p:spPr bwMode="auto">
            <a:xfrm flipH="1">
              <a:off x="2961" y="11169"/>
              <a:ext cx="72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16"/>
            <p:cNvCxnSpPr>
              <a:cxnSpLocks noChangeShapeType="1"/>
            </p:cNvCxnSpPr>
            <p:nvPr/>
          </p:nvCxnSpPr>
          <p:spPr bwMode="auto">
            <a:xfrm flipV="1">
              <a:off x="2961" y="10449"/>
              <a:ext cx="0" cy="72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17"/>
            <p:cNvCxnSpPr>
              <a:cxnSpLocks noChangeShapeType="1"/>
            </p:cNvCxnSpPr>
            <p:nvPr/>
          </p:nvCxnSpPr>
          <p:spPr bwMode="auto">
            <a:xfrm flipV="1">
              <a:off x="2961" y="9549"/>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18"/>
            <p:cNvCxnSpPr>
              <a:cxnSpLocks noChangeShapeType="1"/>
            </p:cNvCxnSpPr>
            <p:nvPr/>
          </p:nvCxnSpPr>
          <p:spPr bwMode="auto">
            <a:xfrm>
              <a:off x="2961" y="9549"/>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19"/>
            <p:cNvCxnSpPr>
              <a:cxnSpLocks noChangeShapeType="1"/>
            </p:cNvCxnSpPr>
            <p:nvPr/>
          </p:nvCxnSpPr>
          <p:spPr bwMode="auto">
            <a:xfrm>
              <a:off x="5661" y="9549"/>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3" name="Прямоугольник 22"/>
          <p:cNvSpPr/>
          <p:nvPr/>
        </p:nvSpPr>
        <p:spPr>
          <a:xfrm>
            <a:off x="213699" y="5000602"/>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Microprocesorul</a:t>
            </a:r>
            <a:r>
              <a:rPr lang="en-US" b="1" dirty="0">
                <a:solidFill>
                  <a:srgbClr val="000000"/>
                </a:solidFill>
                <a:latin typeface="Times New Roman" pitchFamily="18" charset="0"/>
                <a:cs typeface="Times New Roman" pitchFamily="18" charset="0"/>
              </a:rPr>
              <a:t> 80386SL</a:t>
            </a:r>
            <a:r>
              <a:rPr lang="en-US" dirty="0">
                <a:latin typeface="Times New Roman" pitchFamily="18" charset="0"/>
                <a:cs typeface="Times New Roman" pitchFamily="18" charset="0"/>
              </a:rPr>
              <a:t> </a:t>
            </a:r>
          </a:p>
        </p:txBody>
      </p:sp>
      <p:sp>
        <p:nvSpPr>
          <p:cNvPr id="24" name="Прямоугольник 23"/>
          <p:cNvSpPr/>
          <p:nvPr/>
        </p:nvSpPr>
        <p:spPr>
          <a:xfrm>
            <a:off x="0" y="5380672"/>
            <a:ext cx="12191999" cy="1477328"/>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Versiunea</a:t>
            </a:r>
            <a:r>
              <a:rPr lang="en-US" dirty="0">
                <a:solidFill>
                  <a:srgbClr val="000000"/>
                </a:solidFill>
                <a:latin typeface="Times New Roman" panose="02020603050405020304" pitchFamily="18" charset="0"/>
                <a:cs typeface="Times New Roman" panose="02020603050405020304" pitchFamily="18" charset="0"/>
              </a:rPr>
              <a:t> 386SL </a:t>
            </a:r>
            <a:r>
              <a:rPr lang="en-US" dirty="0" err="1">
                <a:solidFill>
                  <a:srgbClr val="000000"/>
                </a:solidFill>
                <a:latin typeface="Times New Roman" panose="02020603050405020304" pitchFamily="18" charset="0"/>
                <a:cs typeface="Times New Roman" panose="02020603050405020304" pitchFamily="18" charset="0"/>
              </a:rPr>
              <a:t>lansată</a:t>
            </a:r>
            <a:r>
              <a:rPr lang="en-US" dirty="0">
                <a:solidFill>
                  <a:srgbClr val="000000"/>
                </a:solidFill>
                <a:latin typeface="Times New Roman" panose="02020603050405020304" pitchFamily="18" charset="0"/>
                <a:cs typeface="Times New Roman" panose="02020603050405020304" pitchFamily="18" charset="0"/>
              </a:rPr>
              <a:t> de Intel era un </a:t>
            </a:r>
            <a:r>
              <a:rPr lang="en-US" dirty="0" err="1">
                <a:solidFill>
                  <a:srgbClr val="000000"/>
                </a:solidFill>
                <a:latin typeface="Times New Roman" panose="02020603050405020304" pitchFamily="18" charset="0"/>
                <a:cs typeface="Times New Roman" panose="02020603050405020304" pitchFamily="18" charset="0"/>
              </a:rPr>
              <a:t>procesor</a:t>
            </a:r>
            <a:r>
              <a:rPr lang="en-US" dirty="0">
                <a:solidFill>
                  <a:srgbClr val="000000"/>
                </a:solidFill>
                <a:latin typeface="Times New Roman" panose="02020603050405020304" pitchFamily="18" charset="0"/>
                <a:cs typeface="Times New Roman" panose="02020603050405020304" pitchFamily="18" charset="0"/>
              </a:rPr>
              <a:t> 386 special </a:t>
            </a:r>
            <a:r>
              <a:rPr lang="en-US" dirty="0" err="1" smtClean="0">
                <a:solidFill>
                  <a:srgbClr val="000000"/>
                </a:solidFill>
                <a:latin typeface="Times New Roman" panose="02020603050405020304" pitchFamily="18" charset="0"/>
                <a:cs typeface="Times New Roman" panose="02020603050405020304" pitchFamily="18" charset="0"/>
              </a:rPr>
              <a:t>ce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îngloba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855.000 de </a:t>
            </a:r>
            <a:r>
              <a:rPr lang="en-US" dirty="0" err="1">
                <a:solidFill>
                  <a:srgbClr val="000000"/>
                </a:solidFill>
                <a:latin typeface="Times New Roman" panose="02020603050405020304" pitchFamily="18" charset="0"/>
                <a:cs typeface="Times New Roman" panose="02020603050405020304" pitchFamily="18" charset="0"/>
              </a:rPr>
              <a:t>tranzistori</a:t>
            </a:r>
            <a:r>
              <a:rPr lang="en-US" dirty="0">
                <a:solidFill>
                  <a:srgbClr val="000000"/>
                </a:solidFill>
                <a:latin typeface="Times New Roman" panose="02020603050405020304" pitchFamily="18" charset="0"/>
                <a:cs typeface="Times New Roman" panose="02020603050405020304" pitchFamily="18" charset="0"/>
              </a:rPr>
              <a:t> (de 3,1 </a:t>
            </a:r>
            <a:r>
              <a:rPr lang="en-US" dirty="0" err="1">
                <a:solidFill>
                  <a:srgbClr val="000000"/>
                </a:solidFill>
                <a:latin typeface="Times New Roman" panose="02020603050405020304" pitchFamily="18" charset="0"/>
                <a:cs typeface="Times New Roman" panose="02020603050405020304" pitchFamily="18" charset="0"/>
              </a:rPr>
              <a:t>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mult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decât</a:t>
            </a:r>
            <a:r>
              <a:rPr lang="en-US" dirty="0">
                <a:solidFill>
                  <a:srgbClr val="000000"/>
                </a:solidFill>
                <a:latin typeface="Times New Roman" panose="02020603050405020304" pitchFamily="18" charset="0"/>
                <a:cs typeface="Times New Roman" panose="02020603050405020304" pitchFamily="18" charset="0"/>
              </a:rPr>
              <a:t> la un 386 </a:t>
            </a:r>
            <a:r>
              <a:rPr lang="en-US" dirty="0" err="1">
                <a:solidFill>
                  <a:srgbClr val="000000"/>
                </a:solidFill>
                <a:latin typeface="Times New Roman" panose="02020603050405020304" pitchFamily="18" charset="0"/>
                <a:cs typeface="Times New Roman" panose="02020603050405020304" pitchFamily="18" charset="0"/>
              </a:rPr>
              <a:t>obişnuit</a:t>
            </a:r>
            <a:r>
              <a:rPr lang="en-US" dirty="0" smtClean="0">
                <a:solidFill>
                  <a:srgbClr val="000000"/>
                </a:solidFill>
                <a:latin typeface="Times New Roman" panose="02020603050405020304" pitchFamily="18" charset="0"/>
                <a:cs typeface="Times New Roman" panose="02020603050405020304" pitchFamily="18" charset="0"/>
              </a:rPr>
              <a: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fiind</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proiectat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piaţa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calculatoarelor</a:t>
            </a:r>
            <a:r>
              <a:rPr lang="en-US" dirty="0">
                <a:solidFill>
                  <a:srgbClr val="000000"/>
                </a:solidFill>
                <a:latin typeface="Times New Roman" panose="02020603050405020304" pitchFamily="18" charset="0"/>
                <a:cs typeface="Times New Roman" panose="02020603050405020304" pitchFamily="18" charset="0"/>
              </a:rPr>
              <a:t> notebook, </a:t>
            </a:r>
            <a:r>
              <a:rPr lang="en-US" dirty="0" err="1">
                <a:solidFill>
                  <a:srgbClr val="000000"/>
                </a:solidFill>
                <a:latin typeface="Times New Roman" panose="02020603050405020304" pitchFamily="18" charset="0"/>
                <a:cs typeface="Times New Roman" panose="02020603050405020304" pitchFamily="18" charset="0"/>
              </a:rPr>
              <a:t>aflată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creştere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Acest</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microprocesor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dispunea</a:t>
            </a:r>
            <a:r>
              <a:rPr lang="en-US" dirty="0">
                <a:solidFill>
                  <a:srgbClr val="000000"/>
                </a:solidFill>
                <a:latin typeface="Times New Roman" panose="02020603050405020304" pitchFamily="18" charset="0"/>
                <a:cs typeface="Times New Roman" panose="02020603050405020304" pitchFamily="18" charset="0"/>
              </a:rPr>
              <a:t> de un </a:t>
            </a:r>
            <a:r>
              <a:rPr lang="en-US" dirty="0" err="1">
                <a:solidFill>
                  <a:srgbClr val="000000"/>
                </a:solidFill>
                <a:latin typeface="Times New Roman" panose="02020603050405020304" pitchFamily="18" charset="0"/>
                <a:cs typeface="Times New Roman" panose="02020603050405020304" pitchFamily="18" charset="0"/>
              </a:rPr>
              <a:t>sistem</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gestionare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consumului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Power</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Management</a:t>
            </a:r>
            <a:r>
              <a:rPr lang="en-US" dirty="0">
                <a:solidFill>
                  <a:srgbClr val="000000"/>
                </a:solidFill>
                <a:latin typeface="Times New Roman" panose="02020603050405020304" pitchFamily="18" charset="0"/>
                <a:cs typeface="Times New Roman" panose="02020603050405020304" pitchFamily="18" charset="0"/>
              </a:rPr>
              <a:t>), de o </a:t>
            </a:r>
            <a:r>
              <a:rPr lang="en-US" dirty="0" err="1">
                <a:solidFill>
                  <a:srgbClr val="000000"/>
                </a:solidFill>
                <a:latin typeface="Times New Roman" panose="02020603050405020304" pitchFamily="18" charset="0"/>
                <a:cs typeface="Times New Roman" panose="02020603050405020304" pitchFamily="18" charset="0"/>
              </a:rPr>
              <a:t>memorie</a:t>
            </a:r>
            <a:r>
              <a:rPr lang="en-US" dirty="0">
                <a:solidFill>
                  <a:srgbClr val="000000"/>
                </a:solidFill>
                <a:latin typeface="Times New Roman" panose="02020603050405020304" pitchFamily="18" charset="0"/>
                <a:cs typeface="Times New Roman" panose="02020603050405020304" pitchFamily="18" charset="0"/>
              </a:rPr>
              <a:t> cache de 8K, de un </a:t>
            </a:r>
            <a:r>
              <a:rPr lang="en-US" dirty="0" err="1">
                <a:solidFill>
                  <a:srgbClr val="000000"/>
                </a:solidFill>
                <a:latin typeface="Times New Roman" panose="02020603050405020304" pitchFamily="18" charset="0"/>
                <a:cs typeface="Times New Roman" panose="02020603050405020304" pitchFamily="18" charset="0"/>
              </a:rPr>
              <a:t>controeller</a:t>
            </a:r>
            <a:r>
              <a:rPr lang="en-US" dirty="0">
                <a:solidFill>
                  <a:srgbClr val="000000"/>
                </a:solidFill>
                <a:latin typeface="Times New Roman" panose="02020603050405020304" pitchFamily="18" charset="0"/>
                <a:cs typeface="Times New Roman" panose="02020603050405020304" pitchFamily="18" charset="0"/>
              </a:rPr>
              <a:t> DRAM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era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capabil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funcţioneze</a:t>
            </a:r>
            <a:r>
              <a:rPr lang="en-US" dirty="0">
                <a:solidFill>
                  <a:srgbClr val="000000"/>
                </a:solidFill>
                <a:latin typeface="Times New Roman" panose="02020603050405020304" pitchFamily="18" charset="0"/>
                <a:cs typeface="Times New Roman" panose="02020603050405020304" pitchFamily="18" charset="0"/>
              </a:rPr>
              <a:t> la 3,3 </a:t>
            </a:r>
            <a:r>
              <a:rPr lang="en-US" dirty="0" err="1">
                <a:solidFill>
                  <a:srgbClr val="000000"/>
                </a:solidFill>
                <a:latin typeface="Times New Roman" panose="02020603050405020304" pitchFamily="18" charset="0"/>
                <a:cs typeface="Times New Roman" panose="02020603050405020304" pitchFamily="18" charset="0"/>
              </a:rPr>
              <a:t>volţi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Produsul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avea</a:t>
            </a:r>
            <a:r>
              <a:rPr lang="en-US" dirty="0">
                <a:solidFill>
                  <a:srgbClr val="000000"/>
                </a:solidFill>
                <a:latin typeface="Times New Roman" panose="02020603050405020304" pitchFamily="18" charset="0"/>
                <a:cs typeface="Times New Roman" panose="02020603050405020304" pitchFamily="18" charset="0"/>
              </a:rPr>
              <a:t> un </a:t>
            </a:r>
            <a:r>
              <a:rPr lang="en-US" dirty="0" err="1">
                <a:solidFill>
                  <a:srgbClr val="000000"/>
                </a:solidFill>
                <a:latin typeface="Times New Roman" panose="02020603050405020304" pitchFamily="18" charset="0"/>
                <a:cs typeface="Times New Roman" panose="02020603050405020304" pitchFamily="18" charset="0"/>
              </a:rPr>
              <a:t>concurent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puternic</a:t>
            </a:r>
            <a:r>
              <a:rPr lang="en-US" dirty="0">
                <a:latin typeface="Times New Roman" panose="02020603050405020304" pitchFamily="18" charset="0"/>
                <a:cs typeface="Times New Roman" panose="02020603050405020304" pitchFamily="18" charset="0"/>
              </a:rPr>
              <a:t> </a:t>
            </a:r>
            <a:r>
              <a:rPr lang="x-none" dirty="0" smtClean="0">
                <a:latin typeface="Times New Roman" panose="02020603050405020304" pitchFamily="18" charset="0"/>
                <a:cs typeface="Times New Roman" panose="02020603050405020304" pitchFamily="18" charset="0"/>
              </a:rPr>
              <a:t>reprezentat de versiunea 386SX a firmei AMD, înregistrînd un succes limitat, în cele din urmă fiind retras de pe piață de firma Intel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36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6096000" cy="369332"/>
          </a:xfrm>
          <a:prstGeom prst="rect">
            <a:avLst/>
          </a:prstGeom>
        </p:spPr>
        <p:txBody>
          <a:bodyPr>
            <a:spAutoFit/>
          </a:bodyPr>
          <a:lstStyle/>
          <a:p>
            <a:r>
              <a:rPr lang="en-US" b="1" i="1" dirty="0" err="1">
                <a:solidFill>
                  <a:srgbClr val="000000"/>
                </a:solidFill>
                <a:latin typeface="Times New Roman" pitchFamily="18" charset="0"/>
                <a:cs typeface="Times New Roman" pitchFamily="18" charset="0"/>
              </a:rPr>
              <a:t>Microprocesorul</a:t>
            </a:r>
            <a:r>
              <a:rPr lang="en-US" b="1" i="1" dirty="0">
                <a:solidFill>
                  <a:srgbClr val="000000"/>
                </a:solidFill>
                <a:latin typeface="Times New Roman" pitchFamily="18" charset="0"/>
                <a:cs typeface="Times New Roman" pitchFamily="18" charset="0"/>
              </a:rPr>
              <a:t> 80486 (486)</a:t>
            </a:r>
            <a:r>
              <a:rPr lang="en-US" dirty="0">
                <a:latin typeface="Times New Roman" pitchFamily="18" charset="0"/>
                <a:cs typeface="Times New Roman" pitchFamily="18" charset="0"/>
              </a:rPr>
              <a:t> </a:t>
            </a:r>
          </a:p>
        </p:txBody>
      </p:sp>
      <p:sp>
        <p:nvSpPr>
          <p:cNvPr id="7" name="Прямоугольник 6"/>
          <p:cNvSpPr/>
          <p:nvPr/>
        </p:nvSpPr>
        <p:spPr>
          <a:xfrm>
            <a:off x="0" y="369332"/>
            <a:ext cx="12192000" cy="2585323"/>
          </a:xfrm>
          <a:prstGeom prst="rect">
            <a:avLst/>
          </a:prstGeom>
        </p:spPr>
        <p:txBody>
          <a:bodyPr wrap="square">
            <a:spAutoFit/>
          </a:bodyPr>
          <a:lstStyle/>
          <a:p>
            <a:r>
              <a:rPr lang="en-US" dirty="0">
                <a:solidFill>
                  <a:srgbClr val="000000"/>
                </a:solidFill>
                <a:latin typeface="Times New Roman" panose="02020603050405020304" pitchFamily="18" charset="0"/>
                <a:cs typeface="Times New Roman" panose="02020603050405020304" pitchFamily="18" charset="0"/>
              </a:rPr>
              <a:t>Firma Intel a </a:t>
            </a:r>
            <a:r>
              <a:rPr lang="en-US" dirty="0" err="1">
                <a:solidFill>
                  <a:srgbClr val="000000"/>
                </a:solidFill>
                <a:latin typeface="Times New Roman" panose="02020603050405020304" pitchFamily="18" charset="0"/>
                <a:cs typeface="Times New Roman" panose="02020603050405020304" pitchFamily="18" charset="0"/>
              </a:rPr>
              <a:t>prezentat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aprilie</a:t>
            </a:r>
            <a:r>
              <a:rPr lang="en-US" dirty="0">
                <a:solidFill>
                  <a:srgbClr val="000000"/>
                </a:solidFill>
                <a:latin typeface="Times New Roman" panose="02020603050405020304" pitchFamily="18" charset="0"/>
                <a:cs typeface="Times New Roman" panose="02020603050405020304" pitchFamily="18" charset="0"/>
              </a:rPr>
              <a:t> 1989 </a:t>
            </a:r>
            <a:r>
              <a:rPr lang="en-US" dirty="0" err="1">
                <a:solidFill>
                  <a:srgbClr val="000000"/>
                </a:solidFill>
                <a:latin typeface="Times New Roman" panose="02020603050405020304" pitchFamily="18" charset="0"/>
                <a:cs typeface="Times New Roman" panose="02020603050405020304" pitchFamily="18" charset="0"/>
              </a:rPr>
              <a:t>procesorul</a:t>
            </a:r>
            <a:r>
              <a:rPr lang="en-US" dirty="0">
                <a:solidFill>
                  <a:srgbClr val="000000"/>
                </a:solidFill>
                <a:latin typeface="Times New Roman" panose="02020603050405020304" pitchFamily="18" charset="0"/>
                <a:cs typeface="Times New Roman" panose="02020603050405020304" pitchFamily="18" charset="0"/>
              </a:rPr>
              <a:t> 486,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dispunea</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puţine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îmbunătăţiri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faţă</a:t>
            </a:r>
            <a:r>
              <a:rPr lang="en-US" dirty="0">
                <a:solidFill>
                  <a:srgbClr val="000000"/>
                </a:solidFill>
                <a:latin typeface="Times New Roman" panose="02020603050405020304" pitchFamily="18" charset="0"/>
                <a:cs typeface="Times New Roman" panose="02020603050405020304" pitchFamily="18" charset="0"/>
              </a:rPr>
              <a:t> de 386. </a:t>
            </a:r>
            <a:r>
              <a:rPr lang="en-US" dirty="0" err="1">
                <a:solidFill>
                  <a:srgbClr val="000000"/>
                </a:solidFill>
                <a:latin typeface="Times New Roman" panose="02020603050405020304" pitchFamily="18" charset="0"/>
                <a:cs typeface="Times New Roman" panose="02020603050405020304" pitchFamily="18" charset="0"/>
              </a:rPr>
              <a:t>Setul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registre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caracteristicile</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gestiune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a </a:t>
            </a:r>
            <a:r>
              <a:rPr lang="en-US" dirty="0" err="1">
                <a:solidFill>
                  <a:srgbClr val="000000"/>
                </a:solidFill>
                <a:latin typeface="Times New Roman" panose="02020603050405020304" pitchFamily="18" charset="0"/>
                <a:cs typeface="Times New Roman" panose="02020603050405020304" pitchFamily="18" charset="0"/>
              </a:rPr>
              <a:t>memoriei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tipurile</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erau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aproape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neschimbate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faţă</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cele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de </a:t>
            </a:r>
            <a:r>
              <a:rPr lang="en-US" dirty="0">
                <a:solidFill>
                  <a:srgbClr val="000000"/>
                </a:solidFill>
                <a:latin typeface="Times New Roman" panose="02020603050405020304" pitchFamily="18" charset="0"/>
                <a:cs typeface="Times New Roman" panose="02020603050405020304" pitchFamily="18" charset="0"/>
              </a:rPr>
              <a:t>la 386,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schimb</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performanţele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erau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crescute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semnificativ</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prin</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integrarea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cip</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coprocesorului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matematic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unei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memorii</a:t>
            </a:r>
            <a:r>
              <a:rPr lang="en-US" dirty="0">
                <a:solidFill>
                  <a:srgbClr val="000000"/>
                </a:solidFill>
                <a:latin typeface="Times New Roman" panose="02020603050405020304" pitchFamily="18" charset="0"/>
                <a:cs typeface="Times New Roman" panose="02020603050405020304" pitchFamily="18" charset="0"/>
              </a:rPr>
              <a:t> cache </a:t>
            </a:r>
            <a:r>
              <a:rPr lang="en-US" dirty="0" smtClean="0">
                <a:solidFill>
                  <a:srgbClr val="000000"/>
                </a:solidFill>
                <a:latin typeface="Times New Roman" panose="02020603050405020304" pitchFamily="18" charset="0"/>
                <a:cs typeface="Times New Roman" panose="02020603050405020304" pitchFamily="18" charset="0"/>
              </a:rPr>
              <a:t>de</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nivelul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1 de 8K. </a:t>
            </a:r>
            <a:r>
              <a:rPr lang="en-US" dirty="0" err="1">
                <a:solidFill>
                  <a:srgbClr val="000000"/>
                </a:solidFill>
                <a:latin typeface="Times New Roman" panose="02020603050405020304" pitchFamily="18" charset="0"/>
                <a:cs typeface="Times New Roman" panose="02020603050405020304" pitchFamily="18" charset="0"/>
              </a:rPr>
              <a:t>Tehnologia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fabricaţie</a:t>
            </a:r>
            <a:r>
              <a:rPr lang="en-US" dirty="0">
                <a:solidFill>
                  <a:srgbClr val="000000"/>
                </a:solidFill>
                <a:latin typeface="Times New Roman" panose="02020603050405020304" pitchFamily="18" charset="0"/>
                <a:cs typeface="Times New Roman" panose="02020603050405020304" pitchFamily="18" charset="0"/>
              </a:rPr>
              <a:t> era de </a:t>
            </a:r>
            <a:r>
              <a:rPr lang="en-US" dirty="0" err="1">
                <a:solidFill>
                  <a:srgbClr val="000000"/>
                </a:solidFill>
                <a:latin typeface="Times New Roman" panose="02020603050405020304" pitchFamily="18" charset="0"/>
                <a:cs typeface="Times New Roman" panose="02020603050405020304" pitchFamily="18" charset="0"/>
              </a:rPr>
              <a:t>tipul</a:t>
            </a:r>
            <a:r>
              <a:rPr lang="en-US" dirty="0">
                <a:solidFill>
                  <a:srgbClr val="000000"/>
                </a:solidFill>
                <a:latin typeface="Times New Roman" panose="02020603050405020304" pitchFamily="18" charset="0"/>
                <a:cs typeface="Times New Roman" panose="02020603050405020304" pitchFamily="18" charset="0"/>
              </a:rPr>
              <a:t> CMOS, </a:t>
            </a:r>
            <a:r>
              <a:rPr lang="en-US" dirty="0" err="1" smtClean="0">
                <a:solidFill>
                  <a:srgbClr val="000000"/>
                </a:solidFill>
                <a:latin typeface="Times New Roman" panose="02020603050405020304" pitchFamily="18" charset="0"/>
                <a:cs typeface="Times New Roman" panose="02020603050405020304" pitchFamily="18" charset="0"/>
              </a:rPr>
              <a:t>înglobând</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1,2 </a:t>
            </a:r>
            <a:r>
              <a:rPr lang="en-US" dirty="0" err="1">
                <a:solidFill>
                  <a:srgbClr val="000000"/>
                </a:solidFill>
                <a:latin typeface="Times New Roman" panose="02020603050405020304" pitchFamily="18" charset="0"/>
                <a:cs typeface="Times New Roman" panose="02020603050405020304" pitchFamily="18" charset="0"/>
              </a:rPr>
              <a:t>milioane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tranzistori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cip</a:t>
            </a:r>
            <a:r>
              <a:rPr lang="en-US" dirty="0">
                <a:solidFill>
                  <a:srgbClr val="000000"/>
                </a:solidFill>
                <a:latin typeface="Times New Roman" panose="02020603050405020304" pitchFamily="18" charset="0"/>
                <a:cs typeface="Times New Roman" panose="02020603050405020304" pitchFamily="18" charset="0"/>
              </a:rPr>
              <a:t>. Prima </a:t>
            </a:r>
            <a:r>
              <a:rPr lang="en-US" dirty="0" err="1">
                <a:solidFill>
                  <a:srgbClr val="000000"/>
                </a:solidFill>
                <a:latin typeface="Times New Roman" panose="02020603050405020304" pitchFamily="18" charset="0"/>
                <a:cs typeface="Times New Roman" panose="02020603050405020304" pitchFamily="18" charset="0"/>
              </a:rPr>
              <a:t>versiune</a:t>
            </a:r>
            <a:r>
              <a:rPr lang="en-US" dirty="0">
                <a:solidFill>
                  <a:srgbClr val="000000"/>
                </a:solidFill>
                <a:latin typeface="Times New Roman" panose="02020603050405020304" pitchFamily="18" charset="0"/>
                <a:cs typeface="Times New Roman" panose="02020603050405020304" pitchFamily="18" charset="0"/>
              </a:rPr>
              <a:t>, 486DX </a:t>
            </a:r>
            <a:r>
              <a:rPr lang="en-US" dirty="0" err="1">
                <a:solidFill>
                  <a:srgbClr val="000000"/>
                </a:solidFill>
                <a:latin typeface="Times New Roman" panose="02020603050405020304" pitchFamily="18" charset="0"/>
                <a:cs typeface="Times New Roman" panose="02020603050405020304" pitchFamily="18" charset="0"/>
              </a:rPr>
              <a:t>folosea</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o</a:t>
            </a:r>
            <a:r>
              <a:rPr lang="x-none"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tehnologie</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fabricaţie</a:t>
            </a:r>
            <a:r>
              <a:rPr lang="en-US" dirty="0">
                <a:solidFill>
                  <a:srgbClr val="000000"/>
                </a:solidFill>
                <a:latin typeface="Times New Roman" panose="02020603050405020304" pitchFamily="18" charset="0"/>
                <a:cs typeface="Times New Roman" panose="02020603050405020304" pitchFamily="18" charset="0"/>
              </a:rPr>
              <a:t> de 1 micron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frecvenţele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ceas</a:t>
            </a:r>
            <a:r>
              <a:rPr lang="en-US" dirty="0">
                <a:solidFill>
                  <a:srgbClr val="000000"/>
                </a:solidFill>
                <a:latin typeface="Times New Roman" panose="02020603050405020304" pitchFamily="18" charset="0"/>
                <a:cs typeface="Times New Roman" panose="02020603050405020304" pitchFamily="18" charset="0"/>
              </a:rPr>
              <a:t> de 25 </a:t>
            </a:r>
            <a:r>
              <a:rPr lang="en-US" dirty="0" err="1" smtClean="0">
                <a:solidFill>
                  <a:srgbClr val="000000"/>
                </a:solidFill>
                <a:latin typeface="Times New Roman" panose="02020603050405020304" pitchFamily="18" charset="0"/>
                <a:cs typeface="Times New Roman" panose="02020603050405020304" pitchFamily="18" charset="0"/>
              </a:rPr>
              <a:t>şi</a:t>
            </a:r>
            <a:r>
              <a:rPr lang="x-none" dirty="0" smtClean="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33 </a:t>
            </a:r>
            <a:r>
              <a:rPr lang="en-US" dirty="0" err="1">
                <a:solidFill>
                  <a:srgbClr val="000000"/>
                </a:solidFill>
                <a:latin typeface="Times New Roman" panose="02020603050405020304" pitchFamily="18" charset="0"/>
                <a:cs typeface="Times New Roman" panose="02020603050405020304" pitchFamily="18" charset="0"/>
              </a:rPr>
              <a:t>Mhz</a:t>
            </a:r>
            <a:r>
              <a:rPr lang="en-US" dirty="0">
                <a:solidFill>
                  <a:srgbClr val="000000"/>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scăzând</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apo</a:t>
            </a:r>
            <a:r>
              <a:rPr lang="it-IT" dirty="0" smtClean="0">
                <a:latin typeface="Times New Roman" panose="02020603050405020304" pitchFamily="18" charset="0"/>
                <a:cs typeface="Times New Roman" panose="02020603050405020304" pitchFamily="18" charset="0"/>
              </a:rPr>
              <a:t>i </a:t>
            </a:r>
            <a:r>
              <a:rPr lang="it-IT" dirty="0">
                <a:latin typeface="Times New Roman" panose="02020603050405020304" pitchFamily="18" charset="0"/>
                <a:cs typeface="Times New Roman" panose="02020603050405020304" pitchFamily="18" charset="0"/>
              </a:rPr>
              <a:t>la 0,8 microni la 486DX-50. </a:t>
            </a:r>
            <a:br>
              <a:rPr lang="it-IT"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Micşorarea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dimensiunilor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tranzistorilor</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prezentat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două</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avantaje</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deosebite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care au </a:t>
            </a:r>
            <a:r>
              <a:rPr lang="en-US" dirty="0" err="1">
                <a:latin typeface="Times New Roman" panose="02020603050405020304" pitchFamily="18" charset="0"/>
                <a:cs typeface="Times New Roman" panose="02020603050405020304" pitchFamily="18" charset="0"/>
              </a:rPr>
              <a:t>beneficiat</a:t>
            </a:r>
            <a:r>
              <a:rPr lang="en-US" dirty="0">
                <a:latin typeface="Times New Roman" panose="02020603050405020304" pitchFamily="18" charset="0"/>
                <a:cs typeface="Times New Roman" panose="02020603050405020304" pitchFamily="18" charset="0"/>
              </a:rPr>
              <a:t> din </a:t>
            </a:r>
            <a:r>
              <a:rPr lang="en-US" dirty="0" err="1">
                <a:latin typeface="Times New Roman" panose="02020603050405020304" pitchFamily="18" charset="0"/>
                <a:cs typeface="Times New Roman" panose="02020603050405020304" pitchFamily="18" charset="0"/>
              </a:rPr>
              <a:t>plin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microprocesoarele</a:t>
            </a:r>
            <a:r>
              <a:rPr lang="en-US" dirty="0">
                <a:latin typeface="Times New Roman" panose="02020603050405020304" pitchFamily="18" charset="0"/>
                <a:cs typeface="Times New Roman" panose="02020603050405020304" pitchFamily="18" charset="0"/>
              </a:rPr>
              <a:t> 486: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primul</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rând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fiind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folosesc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puţină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energie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al </a:t>
            </a:r>
            <a:r>
              <a:rPr lang="en-US" dirty="0" err="1">
                <a:latin typeface="Times New Roman" panose="02020603050405020304" pitchFamily="18" charset="0"/>
                <a:cs typeface="Times New Roman" panose="02020603050405020304" pitchFamily="18" charset="0"/>
              </a:rPr>
              <a:t>doilea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rând</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pot</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lucra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mai</a:t>
            </a:r>
            <a:r>
              <a:rPr lang="en-US" dirty="0">
                <a:latin typeface="Times New Roman" panose="02020603050405020304" pitchFamily="18" charset="0"/>
                <a:cs typeface="Times New Roman" panose="02020603050405020304" pitchFamily="18" charset="0"/>
              </a:rPr>
              <a:t> rapid. </a:t>
            </a:r>
            <a:r>
              <a:rPr lang="en-US" dirty="0" err="1">
                <a:latin typeface="Times New Roman" panose="02020603050405020304" pitchFamily="18" charset="0"/>
                <a:cs typeface="Times New Roman" panose="02020603050405020304" pitchFamily="18" charset="0"/>
              </a:rPr>
              <a:t>Alte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dimensiuni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tehnologice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fabricaţie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erau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pentru</a:t>
            </a:r>
            <a:r>
              <a:rPr lang="x-non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486DX2 </a:t>
            </a:r>
            <a:r>
              <a:rPr lang="en-US" dirty="0">
                <a:latin typeface="Times New Roman" panose="02020603050405020304" pitchFamily="18" charset="0"/>
                <a:cs typeface="Times New Roman" panose="02020603050405020304" pitchFamily="18" charset="0"/>
              </a:rPr>
              <a:t>- 0,8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(Intel), 0,5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(AMD), 0.65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(Cyrix), </a:t>
            </a:r>
            <a:r>
              <a:rPr lang="en-US" dirty="0" err="1" smtClean="0">
                <a:latin typeface="Times New Roman" panose="02020603050405020304" pitchFamily="18" charset="0"/>
                <a:cs typeface="Times New Roman" panose="02020603050405020304" pitchFamily="18" charset="0"/>
              </a:rPr>
              <a:t>iar</a:t>
            </a:r>
            <a:r>
              <a:rPr lang="x-none"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pentru</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486DX4 - 0,6 </a:t>
            </a:r>
            <a:r>
              <a:rPr lang="en-US" dirty="0" err="1">
                <a:latin typeface="Times New Roman" panose="02020603050405020304" pitchFamily="18" charset="0"/>
                <a:cs typeface="Times New Roman" panose="02020603050405020304" pitchFamily="18" charset="0"/>
              </a:rPr>
              <a:t>microni</a:t>
            </a:r>
            <a:r>
              <a:rPr lang="en-US" dirty="0">
                <a:latin typeface="Times New Roman" panose="02020603050405020304" pitchFamily="18" charset="0"/>
                <a:cs typeface="Times New Roman" panose="02020603050405020304" pitchFamily="18" charset="0"/>
              </a:rPr>
              <a:t> (Intel - </a:t>
            </a:r>
            <a:r>
              <a:rPr lang="it-IT" dirty="0">
                <a:latin typeface="Times New Roman" panose="02020603050405020304" pitchFamily="18" charset="0"/>
                <a:cs typeface="Times New Roman" panose="02020603050405020304" pitchFamily="18" charset="0"/>
              </a:rPr>
              <a:t>cu 1,6 milioane de tranzistori), </a:t>
            </a:r>
            <a:r>
              <a:rPr lang="en-US" dirty="0">
                <a:latin typeface="Times New Roman" panose="02020603050405020304" pitchFamily="18" charset="0"/>
                <a:cs typeface="Times New Roman" panose="02020603050405020304" pitchFamily="18" charset="0"/>
              </a:rPr>
              <a:t>0,5 </a:t>
            </a:r>
            <a:r>
              <a:rPr lang="en-US" dirty="0" smtClean="0">
                <a:latin typeface="Times New Roman" panose="02020603050405020304" pitchFamily="18" charset="0"/>
                <a:cs typeface="Times New Roman" panose="02020603050405020304" pitchFamily="18" charset="0"/>
              </a:rPr>
              <a:t>mic</a:t>
            </a:r>
            <a:r>
              <a:rPr lang="it-IT" dirty="0" smtClean="0">
                <a:latin typeface="Times New Roman" panose="02020603050405020304" pitchFamily="18" charset="0"/>
                <a:cs typeface="Times New Roman" panose="02020603050405020304" pitchFamily="18" charset="0"/>
              </a:rPr>
              <a:t>roni </a:t>
            </a:r>
            <a:r>
              <a:rPr lang="it-IT" dirty="0">
                <a:latin typeface="Times New Roman" panose="02020603050405020304" pitchFamily="18" charset="0"/>
                <a:cs typeface="Times New Roman" panose="02020603050405020304" pitchFamily="18" charset="0"/>
              </a:rPr>
              <a:t>(AMD), 0.65 microni (Cyrix). </a:t>
            </a:r>
            <a:endParaRPr lang="en-US"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48285" y="3180992"/>
            <a:ext cx="12095429" cy="2277547"/>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procesoarele 486 s-au adus următoarele îmbunătăţiri</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 înglobat în procesor aşa numitul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coprocesor matematic</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pentru calcului în virgulă mobilă.</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 înglobat memorie cache de level 1 de 8kB şi, de asemenea, o unitate de management a memoriei Cache.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Structura pipeline a fost extinsă prin divizarea unităţii de extragere şi execuţie a instrucţiunilor în cinci nivele. Fiecare nivel poate să prelucreze o altă instrucţiune, traversarea unui nivel făcându-se într-o perioadă de ceas.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Pentru raţionalizarea consumului de energie s-a introdus un mecanism de management ce permite comutarea procesorului în regim de consum redus.</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919291"/>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11237</TotalTime>
  <Words>4151</Words>
  <Application>Microsoft Office PowerPoint</Application>
  <PresentationFormat>Произвольный</PresentationFormat>
  <Paragraphs>197</Paragraphs>
  <Slides>35</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Office Theme</vt:lpstr>
      <vt:lpstr>Arhitectura Calculatoarelor  T.6 –Evoluția Procesoarelor INTEL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Asus</cp:lastModifiedBy>
  <cp:revision>504</cp:revision>
  <dcterms:created xsi:type="dcterms:W3CDTF">2020-08-28T11:28:42Z</dcterms:created>
  <dcterms:modified xsi:type="dcterms:W3CDTF">2022-02-20T22:50:25Z</dcterms:modified>
</cp:coreProperties>
</file>