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0" r:id="rId5"/>
    <p:sldId id="291" r:id="rId6"/>
    <p:sldId id="292" r:id="rId7"/>
    <p:sldId id="293" r:id="rId8"/>
    <p:sldId id="294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0" autoAdjust="0"/>
  </p:normalViewPr>
  <p:slideViewPr>
    <p:cSldViewPr snapToGrid="0">
      <p:cViewPr varScale="1">
        <p:scale>
          <a:sx n="53" d="100"/>
          <a:sy n="53" d="100"/>
        </p:scale>
        <p:origin x="114" y="1086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zitiv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un tabel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75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  <p:sldLayoutId id="21474836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ceco.2024.06.00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F04FC02-6A3C-B61D-8ED9-8977F690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"/>
            <a:ext cx="8915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1F1F1F"/>
                </a:solidFill>
                <a:latin typeface="ElsevierGulliver"/>
              </a:rPr>
              <a:t>The Risk assessment/ risk management framework for nanomaterials in research laboratory</a:t>
            </a:r>
            <a:endParaRPr lang="en-US" sz="3200" b="1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0000F3EF-0C2F-270F-59F1-960A74A07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1676400"/>
            <a:ext cx="8229600" cy="4333746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D5798308-0945-E59E-99F5-6DBFBF06BCA3}"/>
              </a:ext>
            </a:extLst>
          </p:cNvPr>
          <p:cNvSpPr txBox="1"/>
          <p:nvPr/>
        </p:nvSpPr>
        <p:spPr>
          <a:xfrm>
            <a:off x="2514600" y="6229598"/>
            <a:ext cx="670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https://doi.org/10.1016/j.enceco.2024.06.002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41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295BAC-DD48-CAE7-5541-764B512F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Regulatory guidelines for disposal of </a:t>
            </a:r>
            <a:r>
              <a:rPr lang="en-US" sz="3200" b="1" dirty="0" err="1"/>
              <a:t>nanowaste</a:t>
            </a:r>
            <a:r>
              <a:rPr lang="en-US" sz="3200" b="1" dirty="0"/>
              <a:t> in major countries worldwide 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A4A75D-3DE4-7B3A-628D-2D9624ABE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81200"/>
            <a:ext cx="8839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Regulamentul</a:t>
            </a:r>
            <a:r>
              <a:rPr lang="en-US" sz="1800" dirty="0"/>
              <a:t> REACH al </a:t>
            </a:r>
            <a:r>
              <a:rPr lang="en-US" sz="1800" b="1" dirty="0">
                <a:solidFill>
                  <a:srgbClr val="FF0000"/>
                </a:solidFill>
              </a:rPr>
              <a:t>U</a:t>
            </a:r>
            <a:r>
              <a:rPr lang="ro-RO" sz="1800" b="1" dirty="0">
                <a:solidFill>
                  <a:srgbClr val="FF0000"/>
                </a:solidFill>
              </a:rPr>
              <a:t>E</a:t>
            </a:r>
            <a:r>
              <a:rPr lang="en-US" sz="1800" dirty="0"/>
              <a:t> </a:t>
            </a:r>
            <a:r>
              <a:rPr lang="en-US" sz="1800" dirty="0" err="1"/>
              <a:t>impune</a:t>
            </a:r>
            <a:r>
              <a:rPr lang="en-US" sz="1800" dirty="0"/>
              <a:t> </a:t>
            </a:r>
            <a:r>
              <a:rPr lang="en-US" sz="1800" dirty="0" err="1"/>
              <a:t>raportarea</a:t>
            </a:r>
            <a:r>
              <a:rPr lang="en-US" sz="1800" dirty="0"/>
              <a:t> </a:t>
            </a:r>
            <a:r>
              <a:rPr lang="ro-RO" sz="1800" dirty="0"/>
              <a:t>NP</a:t>
            </a:r>
            <a:r>
              <a:rPr lang="en-US" sz="1800" dirty="0"/>
              <a:t> </a:t>
            </a:r>
            <a:r>
              <a:rPr lang="en-US" sz="1800" dirty="0" err="1"/>
              <a:t>către</a:t>
            </a:r>
            <a:r>
              <a:rPr lang="en-US" sz="1800" dirty="0"/>
              <a:t> </a:t>
            </a:r>
            <a:r>
              <a:rPr lang="en-US" sz="1800" dirty="0" err="1"/>
              <a:t>autoritățile</a:t>
            </a:r>
            <a:r>
              <a:rPr lang="en-US" sz="1800" dirty="0"/>
              <a:t> </a:t>
            </a:r>
            <a:r>
              <a:rPr lang="en-US" sz="1800" dirty="0" err="1"/>
              <a:t>competente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afișarea</a:t>
            </a:r>
            <a:r>
              <a:rPr lang="en-US" sz="1800" dirty="0"/>
              <a:t> de </a:t>
            </a:r>
            <a:r>
              <a:rPr lang="en-US" sz="1800" dirty="0" err="1"/>
              <a:t>fișe</a:t>
            </a:r>
            <a:r>
              <a:rPr lang="en-US" sz="1800" dirty="0"/>
              <a:t> cu date de </a:t>
            </a:r>
            <a:r>
              <a:rPr lang="en-US" sz="1800" dirty="0" err="1"/>
              <a:t>securitate</a:t>
            </a:r>
            <a:r>
              <a:rPr lang="en-US" sz="1800" dirty="0"/>
              <a:t> a </a:t>
            </a:r>
            <a:r>
              <a:rPr lang="en-US" sz="1800" dirty="0" err="1"/>
              <a:t>materialelor</a:t>
            </a:r>
            <a:r>
              <a:rPr lang="en-US" sz="1800" dirty="0"/>
              <a:t> care </a:t>
            </a:r>
            <a:r>
              <a:rPr lang="en-US" sz="1800" dirty="0" err="1"/>
              <a:t>includ</a:t>
            </a:r>
            <a:r>
              <a:rPr lang="en-US" sz="1800" dirty="0"/>
              <a:t> </a:t>
            </a:r>
            <a:r>
              <a:rPr lang="en-US" sz="1800" dirty="0" err="1"/>
              <a:t>instrucțiuni</a:t>
            </a:r>
            <a:r>
              <a:rPr lang="en-US" sz="1800" dirty="0"/>
              <a:t> de </a:t>
            </a:r>
            <a:r>
              <a:rPr lang="en-US" sz="1800" dirty="0" err="1"/>
              <a:t>eliminare</a:t>
            </a:r>
            <a:r>
              <a:rPr lang="en-US" sz="1800" dirty="0"/>
              <a:t>. Dacă nano </a:t>
            </a:r>
            <a:r>
              <a:rPr lang="en-US" sz="1800" dirty="0" err="1"/>
              <a:t>deșeurile</a:t>
            </a:r>
            <a:r>
              <a:rPr lang="en-US" sz="1800" dirty="0"/>
              <a:t> sunt considerate </a:t>
            </a:r>
            <a:r>
              <a:rPr lang="en-US" sz="1800" dirty="0" err="1"/>
              <a:t>periculoase</a:t>
            </a:r>
            <a:r>
              <a:rPr lang="en-US" sz="1800" dirty="0"/>
              <a:t>, </a:t>
            </a:r>
            <a:r>
              <a:rPr lang="en-US" sz="1800" dirty="0" err="1"/>
              <a:t>acestea</a:t>
            </a:r>
            <a:r>
              <a:rPr lang="en-US" sz="1800" dirty="0"/>
              <a:t> </a:t>
            </a:r>
            <a:r>
              <a:rPr lang="en-US" sz="1800" dirty="0" err="1"/>
              <a:t>trebuie</a:t>
            </a:r>
            <a:r>
              <a:rPr lang="en-US" sz="1800" dirty="0"/>
              <a:t> manipulate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conformitate</a:t>
            </a:r>
            <a:r>
              <a:rPr lang="en-US" sz="1800" dirty="0"/>
              <a:t> cu </a:t>
            </a:r>
            <a:r>
              <a:rPr lang="en-US" sz="1800" dirty="0" err="1"/>
              <a:t>protocoalele</a:t>
            </a:r>
            <a:r>
              <a:rPr lang="en-US" sz="1800" dirty="0"/>
              <a:t> standard </a:t>
            </a:r>
            <a:r>
              <a:rPr lang="en-US" sz="1800" dirty="0" err="1"/>
              <a:t>privind</a:t>
            </a:r>
            <a:r>
              <a:rPr lang="en-US" sz="1800" dirty="0"/>
              <a:t> </a:t>
            </a:r>
            <a:r>
              <a:rPr lang="en-US" sz="1800" dirty="0" err="1"/>
              <a:t>deșeurile</a:t>
            </a:r>
            <a:r>
              <a:rPr lang="en-US" sz="1800" dirty="0"/>
              <a:t> </a:t>
            </a:r>
            <a:r>
              <a:rPr lang="en-US" sz="1800" dirty="0" err="1"/>
              <a:t>periculoase</a:t>
            </a:r>
            <a:r>
              <a:rPr lang="en-US" sz="1800" dirty="0"/>
              <a:t>.</a:t>
            </a:r>
            <a:endParaRPr lang="ro-RO" sz="1800" dirty="0"/>
          </a:p>
          <a:p>
            <a:pPr marL="0" indent="0">
              <a:buNone/>
            </a:pPr>
            <a:r>
              <a:rPr lang="ro-RO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Directiva-cadru</a:t>
            </a:r>
            <a:r>
              <a:rPr lang="en-US" sz="1800" dirty="0"/>
              <a:t> </a:t>
            </a:r>
            <a:r>
              <a:rPr lang="en-US" sz="1800" dirty="0" err="1"/>
              <a:t>privind</a:t>
            </a:r>
            <a:r>
              <a:rPr lang="en-US" sz="1800" dirty="0"/>
              <a:t> </a:t>
            </a:r>
            <a:r>
              <a:rPr lang="en-US" sz="1800" dirty="0" err="1"/>
              <a:t>deșeurile</a:t>
            </a:r>
            <a:r>
              <a:rPr lang="en-US" sz="1800" dirty="0"/>
              <a:t> </a:t>
            </a:r>
            <a:r>
              <a:rPr lang="en-US" sz="1800" dirty="0" err="1"/>
              <a:t>controlează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care </a:t>
            </a:r>
            <a:r>
              <a:rPr lang="en-US" sz="1800" dirty="0" err="1"/>
              <a:t>deșeurile</a:t>
            </a:r>
            <a:r>
              <a:rPr lang="en-US" sz="1800" dirty="0"/>
              <a:t> </a:t>
            </a:r>
            <a:r>
              <a:rPr lang="en-US" sz="1800" dirty="0" err="1"/>
              <a:t>periculoase</a:t>
            </a:r>
            <a:r>
              <a:rPr lang="en-US" sz="1800" dirty="0"/>
              <a:t>, </a:t>
            </a:r>
            <a:r>
              <a:rPr lang="en-US" sz="1800" dirty="0" err="1"/>
              <a:t>inclusiv</a:t>
            </a:r>
            <a:r>
              <a:rPr lang="en-US" sz="1800" dirty="0"/>
              <a:t> </a:t>
            </a:r>
            <a:r>
              <a:rPr lang="en-US" sz="1800" dirty="0" err="1"/>
              <a:t>cele</a:t>
            </a:r>
            <a:r>
              <a:rPr lang="en-US" sz="1800" dirty="0"/>
              <a:t> care </a:t>
            </a:r>
            <a:r>
              <a:rPr lang="en-US" sz="1800" dirty="0" err="1"/>
              <a:t>conțin</a:t>
            </a:r>
            <a:r>
              <a:rPr lang="en-US" sz="1800" dirty="0"/>
              <a:t> </a:t>
            </a:r>
            <a:r>
              <a:rPr lang="en-US" sz="1800" dirty="0" err="1"/>
              <a:t>nanomateriale</a:t>
            </a:r>
            <a:r>
              <a:rPr lang="en-US" sz="1800" dirty="0"/>
              <a:t>, sunt </a:t>
            </a:r>
            <a:r>
              <a:rPr lang="en-US" sz="1800" dirty="0" err="1"/>
              <a:t>utilizate</a:t>
            </a:r>
            <a:r>
              <a:rPr lang="en-US" sz="1800" dirty="0"/>
              <a:t>, manipulate, </a:t>
            </a:r>
            <a:r>
              <a:rPr lang="en-US" sz="1800" dirty="0" err="1"/>
              <a:t>transportate</a:t>
            </a:r>
            <a:r>
              <a:rPr lang="en-US" sz="1800" dirty="0"/>
              <a:t>, </a:t>
            </a:r>
            <a:r>
              <a:rPr lang="en-US" sz="1800" dirty="0" err="1"/>
              <a:t>tratate</a:t>
            </a:r>
            <a:r>
              <a:rPr lang="en-US" sz="1800" dirty="0"/>
              <a:t>, </a:t>
            </a:r>
            <a:r>
              <a:rPr lang="en-US" sz="1800" dirty="0" err="1"/>
              <a:t>depozitate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eliminate. </a:t>
            </a:r>
            <a:endParaRPr lang="ro-RO" sz="1800" dirty="0"/>
          </a:p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r>
              <a:rPr lang="en-US" sz="2000" dirty="0" err="1"/>
              <a:t>Agenția</a:t>
            </a:r>
            <a:r>
              <a:rPr lang="en-US" sz="2000" dirty="0"/>
              <a:t> </a:t>
            </a:r>
            <a:r>
              <a:rPr lang="en-US" sz="2000" dirty="0" err="1"/>
              <a:t>Europeană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Securitate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Sănătate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Muncă</a:t>
            </a:r>
            <a:r>
              <a:rPr lang="en-US" sz="2000" dirty="0"/>
              <a:t> (EU-OSHA): </a:t>
            </a:r>
            <a:r>
              <a:rPr lang="en-US" sz="2000" dirty="0" err="1"/>
              <a:t>Agenția</a:t>
            </a:r>
            <a:r>
              <a:rPr lang="en-US" sz="2000" dirty="0"/>
              <a:t> </a:t>
            </a:r>
            <a:r>
              <a:rPr lang="en-US" sz="2000" dirty="0" err="1"/>
              <a:t>Europeană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Securitate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Sănătate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Muncă</a:t>
            </a:r>
            <a:r>
              <a:rPr lang="en-US" sz="2000" dirty="0"/>
              <a:t> (EU-OSHA): </a:t>
            </a:r>
            <a:r>
              <a:rPr lang="ro-RO" sz="2000" dirty="0"/>
              <a:t>s</a:t>
            </a:r>
            <a:r>
              <a:rPr lang="en-US" sz="2000" dirty="0" err="1"/>
              <a:t>ugerează</a:t>
            </a:r>
            <a:r>
              <a:rPr lang="en-US" sz="2000" dirty="0"/>
              <a:t> </a:t>
            </a:r>
            <a:r>
              <a:rPr lang="en-US" sz="2000" dirty="0" err="1"/>
              <a:t>pași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măsuri</a:t>
            </a:r>
            <a:r>
              <a:rPr lang="en-US" sz="2000" dirty="0"/>
              <a:t> de </a:t>
            </a:r>
            <a:r>
              <a:rPr lang="en-US" sz="2000" dirty="0" err="1"/>
              <a:t>siguranță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modul</a:t>
            </a:r>
            <a:r>
              <a:rPr lang="en-US" sz="2000" dirty="0"/>
              <a:t> de </a:t>
            </a:r>
            <a:r>
              <a:rPr lang="en-US" sz="2000" dirty="0" err="1"/>
              <a:t>manipulare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eliminare</a:t>
            </a:r>
            <a:r>
              <a:rPr lang="en-US" sz="2000" dirty="0"/>
              <a:t> a </a:t>
            </a:r>
            <a:r>
              <a:rPr lang="en-US" sz="2000" dirty="0" err="1"/>
              <a:t>nanomaterialelor</a:t>
            </a:r>
            <a:r>
              <a:rPr lang="ro-RO" sz="2000" dirty="0"/>
              <a:t> astfel, </a:t>
            </a:r>
            <a:r>
              <a:rPr lang="en-US" sz="2000" dirty="0"/>
              <a:t>ca </a:t>
            </a:r>
            <a:r>
              <a:rPr lang="en-US" sz="2000" dirty="0" err="1"/>
              <a:t>să</a:t>
            </a:r>
            <a:r>
              <a:rPr lang="en-US" sz="2000" dirty="0"/>
              <a:t> nu </a:t>
            </a:r>
            <a:r>
              <a:rPr lang="en-US" sz="2000" dirty="0" err="1"/>
              <a:t>dăuneze</a:t>
            </a:r>
            <a:r>
              <a:rPr lang="en-US" sz="2000" dirty="0"/>
              <a:t> </a:t>
            </a:r>
            <a:r>
              <a:rPr lang="en-US" sz="2000" dirty="0" err="1"/>
              <a:t>muncitori</a:t>
            </a:r>
            <a:r>
              <a:rPr lang="ro-RO" sz="2000" dirty="0"/>
              <a:t>lor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273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683816-7460-F99A-299B-B1625D01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Japonia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E4C0A7C-8BC0-1650-0CDE-9A49C8BC2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Ministerul</a:t>
            </a:r>
            <a:r>
              <a:rPr lang="en-US" dirty="0"/>
              <a:t> </a:t>
            </a:r>
            <a:r>
              <a:rPr lang="en-US" dirty="0" err="1"/>
              <a:t>Economiei</a:t>
            </a:r>
            <a:r>
              <a:rPr lang="en-US" dirty="0"/>
              <a:t>, </a:t>
            </a:r>
            <a:r>
              <a:rPr lang="en-US" dirty="0" err="1"/>
              <a:t>Comerțului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Industriei</a:t>
            </a:r>
            <a:r>
              <a:rPr lang="en-US" dirty="0"/>
              <a:t> (METI): </a:t>
            </a:r>
            <a:r>
              <a:rPr lang="en-US" dirty="0" err="1"/>
              <a:t>Ministerul</a:t>
            </a:r>
            <a:r>
              <a:rPr lang="en-US" dirty="0"/>
              <a:t> </a:t>
            </a:r>
            <a:r>
              <a:rPr lang="en-US" dirty="0" err="1"/>
              <a:t>Economiei</a:t>
            </a:r>
            <a:r>
              <a:rPr lang="en-US" dirty="0"/>
              <a:t>, </a:t>
            </a:r>
            <a:r>
              <a:rPr lang="en-US" dirty="0" err="1"/>
              <a:t>Comerțului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Industriei</a:t>
            </a:r>
            <a:r>
              <a:rPr lang="en-US" dirty="0"/>
              <a:t> (METI)</a:t>
            </a:r>
            <a:endParaRPr lang="ro-RO" dirty="0"/>
          </a:p>
          <a:p>
            <a:r>
              <a:rPr lang="en-US" dirty="0" err="1"/>
              <a:t>Stipulează</a:t>
            </a:r>
            <a:r>
              <a:rPr lang="en-US" dirty="0"/>
              <a:t> </a:t>
            </a:r>
            <a:r>
              <a:rPr lang="en-US" dirty="0" err="1"/>
              <a:t>măsuri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cuprinse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prezenta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prevederi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eliminarea</a:t>
            </a:r>
            <a:r>
              <a:rPr lang="en-US" dirty="0"/>
              <a:t> </a:t>
            </a:r>
            <a:r>
              <a:rPr lang="en-US" dirty="0" err="1"/>
              <a:t>nanomaterialelor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Asociația</a:t>
            </a:r>
            <a:r>
              <a:rPr lang="en-US" dirty="0"/>
              <a:t> </a:t>
            </a:r>
            <a:r>
              <a:rPr lang="en-US" dirty="0" err="1"/>
              <a:t>japoneză</a:t>
            </a:r>
            <a:r>
              <a:rPr lang="en-US" dirty="0"/>
              <a:t> a </a:t>
            </a:r>
            <a:r>
              <a:rPr lang="en-US" dirty="0" err="1"/>
              <a:t>industriilor</a:t>
            </a:r>
            <a:r>
              <a:rPr lang="en-US" dirty="0"/>
              <a:t> de </a:t>
            </a:r>
            <a:r>
              <a:rPr lang="en-US" dirty="0" err="1"/>
              <a:t>nanotehnologie</a:t>
            </a:r>
            <a:r>
              <a:rPr lang="en-US" dirty="0"/>
              <a:t> (JNIA): </a:t>
            </a:r>
            <a:endParaRPr lang="ro-RO" dirty="0"/>
          </a:p>
          <a:p>
            <a:r>
              <a:rPr lang="en-US" dirty="0" err="1"/>
              <a:t>propun</a:t>
            </a:r>
            <a:r>
              <a:rPr lang="en-US" dirty="0"/>
              <a:t> </a:t>
            </a:r>
            <a:r>
              <a:rPr lang="en-US" dirty="0" err="1"/>
              <a:t>îndrumări</a:t>
            </a:r>
            <a:r>
              <a:rPr lang="en-US" dirty="0"/>
              <a:t> cu </a:t>
            </a:r>
            <a:r>
              <a:rPr lang="en-US" dirty="0" err="1"/>
              <a:t>privire</a:t>
            </a:r>
            <a:r>
              <a:rPr lang="en-US" dirty="0"/>
              <a:t> la </a:t>
            </a:r>
            <a:r>
              <a:rPr lang="en-US" dirty="0" err="1"/>
              <a:t>eliminarea</a:t>
            </a:r>
            <a:r>
              <a:rPr lang="en-US" dirty="0"/>
              <a:t> </a:t>
            </a:r>
            <a:r>
              <a:rPr lang="en-US" dirty="0" err="1"/>
              <a:t>nanomaterialelor</a:t>
            </a:r>
            <a:r>
              <a:rPr lang="en-US" dirty="0"/>
              <a:t> care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ajuta</a:t>
            </a:r>
            <a:r>
              <a:rPr lang="en-US" dirty="0"/>
              <a:t> la </a:t>
            </a:r>
            <a:r>
              <a:rPr lang="en-US" dirty="0" err="1"/>
              <a:t>evitarea</a:t>
            </a:r>
            <a:r>
              <a:rPr lang="en-US" dirty="0"/>
              <a:t> </a:t>
            </a:r>
            <a:r>
              <a:rPr lang="en-US" dirty="0" err="1"/>
              <a:t>efectelor</a:t>
            </a:r>
            <a:r>
              <a:rPr lang="en-US" dirty="0"/>
              <a:t> negative ale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70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4638908-85FF-386A-F6FE-2E7475B6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UK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7CDFA38-5E71-126A-DACE-E8C1CCD92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and Safety Executive (HSE) </a:t>
            </a:r>
            <a:r>
              <a:rPr lang="en-US" dirty="0" err="1"/>
              <a:t>explică</a:t>
            </a:r>
            <a:r>
              <a:rPr lang="en-US" dirty="0"/>
              <a:t> cum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manipulați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utilizați</a:t>
            </a:r>
            <a:r>
              <a:rPr lang="en-US" dirty="0"/>
              <a:t> </a:t>
            </a:r>
            <a:r>
              <a:rPr lang="en-US" dirty="0" err="1"/>
              <a:t>nanomaterialele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siguranță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varietate</a:t>
            </a:r>
            <a:r>
              <a:rPr lang="en-US" dirty="0"/>
              <a:t> de </a:t>
            </a:r>
            <a:r>
              <a:rPr lang="en-US" dirty="0" err="1"/>
              <a:t>circumstanțe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agricultură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50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07891A-F533-5E51-1755-DD0E78AF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dirty="0"/>
              <a:t>SUA. </a:t>
            </a:r>
            <a:r>
              <a:rPr lang="en-US" sz="3600" b="1" dirty="0" err="1"/>
              <a:t>Agenția</a:t>
            </a:r>
            <a:r>
              <a:rPr lang="en-US" sz="3600" b="1" dirty="0"/>
              <a:t> </a:t>
            </a:r>
            <a:r>
              <a:rPr lang="en-US" sz="3600" b="1" dirty="0" err="1"/>
              <a:t>pentru</a:t>
            </a:r>
            <a:r>
              <a:rPr lang="en-US" sz="3600" b="1" dirty="0"/>
              <a:t> </a:t>
            </a:r>
            <a:r>
              <a:rPr lang="en-US" sz="3600" b="1" dirty="0" err="1"/>
              <a:t>Protecția</a:t>
            </a:r>
            <a:r>
              <a:rPr lang="en-US" sz="3600" b="1" dirty="0"/>
              <a:t> </a:t>
            </a:r>
            <a:r>
              <a:rPr lang="en-US" sz="3600" b="1" dirty="0" err="1"/>
              <a:t>Mediului</a:t>
            </a:r>
            <a:r>
              <a:rPr lang="en-US" sz="3600" b="1" dirty="0"/>
              <a:t> (EPA)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33BC136-0019-56A5-BA8D-9B8D2610C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76400"/>
            <a:ext cx="9067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Actul</a:t>
            </a:r>
            <a:r>
              <a:rPr lang="en-US" sz="2000" dirty="0"/>
              <a:t> de </a:t>
            </a:r>
            <a:r>
              <a:rPr lang="en-US" sz="2000" dirty="0" err="1"/>
              <a:t>conservare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recuperare</a:t>
            </a:r>
            <a:r>
              <a:rPr lang="en-US" sz="2000" dirty="0"/>
              <a:t> a </a:t>
            </a:r>
            <a:r>
              <a:rPr lang="en-US" sz="2000" dirty="0" err="1"/>
              <a:t>resurselor</a:t>
            </a:r>
            <a:r>
              <a:rPr lang="en-US" sz="2000" dirty="0"/>
              <a:t> (RCRA): </a:t>
            </a:r>
            <a:endParaRPr lang="ro-RO" sz="2000" dirty="0"/>
          </a:p>
          <a:p>
            <a:r>
              <a:rPr lang="en-US" sz="2000" dirty="0"/>
              <a:t>Conform </a:t>
            </a:r>
            <a:r>
              <a:rPr lang="en-US" sz="2000" dirty="0" err="1"/>
              <a:t>Registrului</a:t>
            </a:r>
            <a:r>
              <a:rPr lang="en-US" sz="2000" dirty="0"/>
              <a:t> federal, nano </a:t>
            </a:r>
            <a:r>
              <a:rPr lang="en-US" sz="2000" dirty="0" err="1"/>
              <a:t>deșeurile</a:t>
            </a:r>
            <a:r>
              <a:rPr lang="en-US" sz="2000" dirty="0"/>
              <a:t> sunt definite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reglementate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conformitate</a:t>
            </a:r>
            <a:r>
              <a:rPr lang="en-US" sz="2000" dirty="0"/>
              <a:t> cu RCRA dacă </a:t>
            </a:r>
            <a:r>
              <a:rPr lang="en-US" sz="2000" dirty="0" err="1"/>
              <a:t>posedă</a:t>
            </a:r>
            <a:r>
              <a:rPr lang="en-US" sz="2000" dirty="0"/>
              <a:t> </a:t>
            </a:r>
            <a:r>
              <a:rPr lang="en-US" sz="2000" dirty="0" err="1"/>
              <a:t>oricare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proprietățile</a:t>
            </a:r>
            <a:r>
              <a:rPr lang="en-US" sz="2000" dirty="0"/>
              <a:t> </a:t>
            </a:r>
            <a:r>
              <a:rPr lang="en-US" sz="2000" dirty="0" err="1"/>
              <a:t>deșeurilor</a:t>
            </a:r>
            <a:r>
              <a:rPr lang="en-US" sz="2000" dirty="0"/>
              <a:t> </a:t>
            </a:r>
            <a:r>
              <a:rPr lang="en-US" sz="2000" dirty="0" err="1"/>
              <a:t>periculoase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anume</a:t>
            </a:r>
            <a:r>
              <a:rPr lang="en-US" sz="2000" dirty="0"/>
              <a:t>, </a:t>
            </a:r>
            <a:r>
              <a:rPr lang="en-US" sz="2000" i="1" dirty="0" err="1"/>
              <a:t>inflamabile</a:t>
            </a:r>
            <a:r>
              <a:rPr lang="en-US" sz="2000" i="1" dirty="0"/>
              <a:t>, </a:t>
            </a:r>
            <a:r>
              <a:rPr lang="en-US" sz="2000" i="1" dirty="0" err="1"/>
              <a:t>corozive</a:t>
            </a:r>
            <a:r>
              <a:rPr lang="en-US" sz="2000" i="1" dirty="0"/>
              <a:t>, reactive </a:t>
            </a:r>
            <a:r>
              <a:rPr lang="en-US" sz="2000" i="1" dirty="0" err="1"/>
              <a:t>sau</a:t>
            </a:r>
            <a:r>
              <a:rPr lang="en-US" sz="2000" i="1" dirty="0"/>
              <a:t> </a:t>
            </a:r>
            <a:r>
              <a:rPr lang="en-US" sz="2000" i="1" dirty="0" err="1"/>
              <a:t>toxice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Deșeurile</a:t>
            </a:r>
            <a:r>
              <a:rPr lang="en-US" sz="2000" dirty="0"/>
              <a:t> nano sunt, de </a:t>
            </a:r>
            <a:r>
              <a:rPr lang="en-US" sz="2000" dirty="0" err="1"/>
              <a:t>asemenea</a:t>
            </a:r>
            <a:r>
              <a:rPr lang="en-US" sz="2000" dirty="0"/>
              <a:t>, </a:t>
            </a:r>
            <a:r>
              <a:rPr lang="en-US" sz="2000" dirty="0" err="1"/>
              <a:t>clasificate</a:t>
            </a:r>
            <a:r>
              <a:rPr lang="en-US" sz="2000" dirty="0"/>
              <a:t> </a:t>
            </a:r>
            <a:r>
              <a:rPr lang="en-US" sz="2000" dirty="0" err="1"/>
              <a:t>drept</a:t>
            </a:r>
            <a:r>
              <a:rPr lang="en-US" sz="2000" dirty="0"/>
              <a:t> </a:t>
            </a:r>
            <a:r>
              <a:rPr lang="en-US" sz="2000" dirty="0" err="1"/>
              <a:t>deșeuri</a:t>
            </a:r>
            <a:r>
              <a:rPr lang="en-US" sz="2000" dirty="0"/>
              <a:t> </a:t>
            </a:r>
            <a:r>
              <a:rPr lang="en-US" sz="2000" dirty="0" err="1"/>
              <a:t>periculoase</a:t>
            </a:r>
            <a:r>
              <a:rPr lang="en-US" sz="2000" dirty="0"/>
              <a:t>, </a:t>
            </a:r>
            <a:r>
              <a:rPr lang="en-US" sz="2000" dirty="0" err="1"/>
              <a:t>iar</a:t>
            </a:r>
            <a:r>
              <a:rPr lang="en-US" sz="2000" dirty="0"/>
              <a:t> de </a:t>
            </a:r>
            <a:r>
              <a:rPr lang="en-US" sz="2000" dirty="0" err="1"/>
              <a:t>către</a:t>
            </a:r>
            <a:r>
              <a:rPr lang="en-US" sz="2000" dirty="0"/>
              <a:t> EPA, </a:t>
            </a:r>
            <a:r>
              <a:rPr lang="en-US" sz="2000" dirty="0" err="1"/>
              <a:t>acestea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trebui</a:t>
            </a:r>
            <a:r>
              <a:rPr lang="en-US" sz="2000" dirty="0"/>
              <a:t> eliminate </a:t>
            </a:r>
            <a:r>
              <a:rPr lang="en-US" sz="2000" dirty="0" err="1"/>
              <a:t>într</a:t>
            </a:r>
            <a:r>
              <a:rPr lang="en-US" sz="2000" dirty="0"/>
              <a:t>-un mod similar.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Orientări</a:t>
            </a:r>
            <a:r>
              <a:rPr lang="en-US" sz="2000" dirty="0"/>
              <a:t> EPA: </a:t>
            </a:r>
            <a:endParaRPr lang="ro-RO" sz="2000" dirty="0"/>
          </a:p>
          <a:p>
            <a:r>
              <a:rPr lang="en-US" sz="2000" dirty="0" err="1"/>
              <a:t>Subliniază</a:t>
            </a:r>
            <a:r>
              <a:rPr lang="en-US" sz="2000" dirty="0"/>
              <a:t> </a:t>
            </a:r>
            <a:r>
              <a:rPr lang="en-US" sz="2000" dirty="0" err="1"/>
              <a:t>problemele</a:t>
            </a:r>
            <a:r>
              <a:rPr lang="en-US" sz="2000" dirty="0"/>
              <a:t> legate de </a:t>
            </a:r>
            <a:r>
              <a:rPr lang="en-US" sz="2000" dirty="0" err="1"/>
              <a:t>caracterizarea</a:t>
            </a:r>
            <a:r>
              <a:rPr lang="en-US" sz="2000" dirty="0"/>
              <a:t>, </a:t>
            </a:r>
            <a:r>
              <a:rPr lang="en-US" sz="2000" dirty="0" err="1"/>
              <a:t>identificarea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procedurile</a:t>
            </a:r>
            <a:r>
              <a:rPr lang="en-US" sz="2000" dirty="0"/>
              <a:t> de </a:t>
            </a:r>
            <a:r>
              <a:rPr lang="en-US" sz="2000" dirty="0" err="1"/>
              <a:t>eliminare</a:t>
            </a:r>
            <a:r>
              <a:rPr lang="en-US" sz="2000" dirty="0"/>
              <a:t>, </a:t>
            </a:r>
            <a:r>
              <a:rPr lang="en-US" sz="2000" dirty="0" err="1"/>
              <a:t>recomandând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special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containerelor</a:t>
            </a:r>
            <a:r>
              <a:rPr lang="en-US" sz="2000" dirty="0"/>
              <a:t> </a:t>
            </a:r>
            <a:r>
              <a:rPr lang="en-US" sz="2000" dirty="0" err="1"/>
              <a:t>sigilate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nu </a:t>
            </a:r>
            <a:r>
              <a:rPr lang="en-US" sz="2000" dirty="0" err="1"/>
              <a:t>eliminarea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coșurile</a:t>
            </a:r>
            <a:r>
              <a:rPr lang="en-US" sz="2000" dirty="0"/>
              <a:t> de </a:t>
            </a:r>
            <a:r>
              <a:rPr lang="en-US" sz="2000" dirty="0" err="1"/>
              <a:t>gunoi</a:t>
            </a:r>
            <a:r>
              <a:rPr lang="en-US" sz="2000" dirty="0"/>
              <a:t> </a:t>
            </a:r>
            <a:r>
              <a:rPr lang="en-US" sz="2000" dirty="0" err="1"/>
              <a:t>obișnuite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Administrația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Securitate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Sănătate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Muncă</a:t>
            </a:r>
            <a:r>
              <a:rPr lang="en-US" sz="2000" dirty="0"/>
              <a:t> (OSHA): </a:t>
            </a:r>
            <a:r>
              <a:rPr lang="en-US" sz="2000" dirty="0" err="1"/>
              <a:t>Administrația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Securitate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Sănătate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Muncă</a:t>
            </a:r>
            <a:r>
              <a:rPr lang="en-US" sz="2000" dirty="0"/>
              <a:t> (OSHA): </a:t>
            </a:r>
            <a:endParaRPr lang="ro-RO" sz="2000" dirty="0"/>
          </a:p>
          <a:p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sfaturi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gestionarea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nivelurilor</a:t>
            </a:r>
            <a:r>
              <a:rPr lang="en-US" sz="2000" dirty="0"/>
              <a:t> de </a:t>
            </a:r>
            <a:r>
              <a:rPr lang="en-US" sz="2000" dirty="0" err="1"/>
              <a:t>expunere</a:t>
            </a:r>
            <a:r>
              <a:rPr lang="en-US" sz="2000" dirty="0"/>
              <a:t> ale </a:t>
            </a:r>
            <a:r>
              <a:rPr lang="en-US" sz="2000" dirty="0" err="1"/>
              <a:t>acestora</a:t>
            </a:r>
            <a:r>
              <a:rPr lang="en-US" sz="2000" dirty="0"/>
              <a:t>, </a:t>
            </a:r>
            <a:r>
              <a:rPr lang="en-US" sz="2000" dirty="0" err="1"/>
              <a:t>sugerând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echipamentului</a:t>
            </a:r>
            <a:r>
              <a:rPr lang="en-US" sz="2000" dirty="0"/>
              <a:t> de </a:t>
            </a:r>
            <a:r>
              <a:rPr lang="en-US" sz="2000" dirty="0" err="1"/>
              <a:t>protecție</a:t>
            </a:r>
            <a:r>
              <a:rPr lang="en-US" sz="2000" dirty="0"/>
              <a:t> </a:t>
            </a:r>
            <a:r>
              <a:rPr lang="en-US" sz="2000" dirty="0" err="1"/>
              <a:t>personală</a:t>
            </a:r>
            <a:r>
              <a:rPr lang="en-US" sz="2000" dirty="0"/>
              <a:t> (EIP)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măsuri</a:t>
            </a:r>
            <a:r>
              <a:rPr lang="en-US" sz="2000" dirty="0"/>
              <a:t> de </a:t>
            </a:r>
            <a:r>
              <a:rPr lang="en-US" sz="2000" dirty="0" err="1"/>
              <a:t>inginerie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93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Green syntesisi of nanomaterials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00200"/>
            <a:ext cx="6934200" cy="51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7151593" y="2857500"/>
            <a:ext cx="4975414" cy="1143000"/>
          </a:xfrm>
        </p:spPr>
        <p:txBody>
          <a:bodyPr/>
          <a:lstStyle/>
          <a:p>
            <a:r>
              <a:rPr lang="ro-RO" sz="2400" b="1" dirty="0"/>
              <a:t>Green syntesisi of NP –               a biological approach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376" y="0"/>
            <a:ext cx="6908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924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{79EEE194-DF8E-4A50-A1DA-F447BF3672C2}tf67061901_win32</Template>
  <TotalTime>7</TotalTime>
  <Words>418</Words>
  <Application>Microsoft Office PowerPoint</Application>
  <PresentationFormat>Ecran lat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Daytona Condensed Light</vt:lpstr>
      <vt:lpstr>ElsevierGulliver</vt:lpstr>
      <vt:lpstr>Posterama</vt:lpstr>
      <vt:lpstr>Custom</vt:lpstr>
      <vt:lpstr>The Risk assessment/ risk management framework for nanomaterials in research laboratory</vt:lpstr>
      <vt:lpstr>Regulatory guidelines for disposal of nanowaste in major countries worldwide </vt:lpstr>
      <vt:lpstr>Japonia</vt:lpstr>
      <vt:lpstr>UK</vt:lpstr>
      <vt:lpstr>SUA. Agenția pentru Protecția Mediului (EPA)</vt:lpstr>
      <vt:lpstr>Green syntesisi of nanomaterials</vt:lpstr>
      <vt:lpstr>Green syntesisi of NP –               a biological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buzdugan artur</dc:creator>
  <cp:lastModifiedBy>buzdugan artur</cp:lastModifiedBy>
  <cp:revision>4</cp:revision>
  <dcterms:created xsi:type="dcterms:W3CDTF">2024-12-10T18:21:12Z</dcterms:created>
  <dcterms:modified xsi:type="dcterms:W3CDTF">2024-12-10T18:39:41Z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