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276" r:id="rId16"/>
    <p:sldId id="272" r:id="rId17"/>
    <p:sldId id="339" r:id="rId18"/>
    <p:sldId id="320" r:id="rId19"/>
    <p:sldId id="338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modSld">
      <pc:chgData name="buzdugan artur" userId="1770a38c255ab84c" providerId="LiveId" clId="{16A4E4E3-8213-4AFF-9A21-3F99CB9D024A}" dt="2025-09-14T17:07:13.565" v="0" actId="20577"/>
      <pc:docMkLst>
        <pc:docMk/>
      </pc:docMkLst>
      <pc:sldChg chg="modSp mod">
        <pc:chgData name="buzdugan artur" userId="1770a38c255ab84c" providerId="LiveId" clId="{16A4E4E3-8213-4AFF-9A21-3F99CB9D024A}" dt="2025-09-14T17:07:13.565" v="0" actId="20577"/>
        <pc:sldMkLst>
          <pc:docMk/>
          <pc:sldMk cId="1942599690" sldId="256"/>
        </pc:sldMkLst>
        <pc:spChg chg="mod">
          <ac:chgData name="buzdugan artur" userId="1770a38c255ab84c" providerId="LiveId" clId="{16A4E4E3-8213-4AFF-9A21-3F99CB9D024A}" dt="2025-09-14T17:07:13.565" v="0" actId="20577"/>
          <ac:spMkLst>
            <pc:docMk/>
            <pc:sldMk cId="1942599690" sldId="256"/>
            <ac:spMk id="2" creationId="{9FDA9106-A31F-66BD-2AF1-13D46FE69C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6D82-E505-4BEA-070E-6C6CF6E3A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AD2FB-F3DB-47EF-8A30-1899820F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0C0B-B763-0342-C646-F876129C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99558-F048-B9A1-CBD7-C62E1495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0800-5F89-E8AC-BE96-CEB3607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619B-984C-4F18-02BD-3DD66BD8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4D7A7-AD24-F758-84F1-C2BA9C006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27459-4506-1828-3CC2-CE8FDF0C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9FF9-C35B-5231-4E46-E16B7FBD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F600-BDDE-9F29-C61B-28A977D9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78706-C400-59CE-4343-6C9E2EEFD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A11A8-C3A4-62EA-A835-B8AE3CF4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25A01-7921-0E7A-E227-E35561A6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817E-964F-C638-056D-8044A60B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055C-16F5-030B-6E38-E14AA48E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D60E-E7EE-D6B9-2668-E6E14429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8AEC-747C-9A7A-F557-E853489D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2195-834C-3375-9535-2019ABDD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E47C7-5B33-2A7B-D616-9542A70A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6EFC-02FC-2E94-8476-8A9613F4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434-2750-9F31-E91C-EA7A09A4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ABE51-48E0-DE52-6536-90C6B8A5A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0B981-AFC4-2576-DCFC-1FA80CB7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BDB1-ADF3-50FD-58A6-62AA3BB3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9908-3E94-0E66-0288-71035CFB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AA45-34DF-E7BE-22D1-E1C10C3D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2024A-7BC0-36C3-55BB-03C96312C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2FB5B-5C3B-F4B9-9155-99C7F81F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B37EB-7066-ED2B-0EBF-9F42B8BB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D864A-22DE-DC8D-649B-2A498B83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04DF2-EB3D-99E0-2A53-93126EAD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72E0-2A6E-9836-E3B9-175CAE23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9EC5-A4D8-4A6A-2F90-9323A539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37A13-D823-C536-A318-201273A55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CBA9-D2E8-4958-FABC-6C737C820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1AE51-8347-76FB-080B-A4600E775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E5C70-4CDF-AE24-70D2-8193B83E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12276-BE32-1E3B-9844-6377BB26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776B8-53EC-77C3-1147-D6F39C1C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57F8-93CA-F287-4298-E197B62A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80372-ADA5-CFA4-4414-0B2DA33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9E59F-7859-6164-1D91-2056C5F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6E9E2-4A8E-C6A3-B745-662E7D8A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76BEB-5A7F-3154-A1BB-979E297B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25272-543A-2D27-97B4-38A51B0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28F-3E23-D9CC-6528-9426EBC0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74CC-B4A9-4BAB-561F-CE1A120F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F295-4016-B77C-A005-DFF7BD4B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02775-328D-C331-0262-E8BDB3849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B522B-54C5-FF45-632E-74DC530C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F034C-439D-2856-10ED-EE983A00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1D21-8AD9-C612-B9C4-552949C6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DCBE-7A21-6530-C29B-81E3580C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C129D-4C90-940E-E826-F40261123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C3E12-8B13-B8D5-4C73-E633B4E1A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CC20B-8062-EEB8-E38A-753B7803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87698-8614-439B-933B-FB17BA2D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4D13-24E5-C133-D8BB-9C5111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7A181-AA86-A0BE-8043-B615113D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D78-AB56-F073-6C0A-00983249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6313-8AD4-8BEA-9CB7-E2AF256D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4A67-62BB-45C1-ACF5-4209775C384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05FE-3DDE-7823-CC7F-7A20F9098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4C855-13BE-1FF8-4A40-D42B6B123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8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ginamed.ro/cursuri/biologie-barrons/tesutul-muscula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l8oULQNI2K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B2E-F95E-8B1D-77F1-EC8CC2F3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62" y="2766218"/>
            <a:ext cx="8774723" cy="1325563"/>
          </a:xfrm>
        </p:spPr>
        <p:txBody>
          <a:bodyPr/>
          <a:lstStyle/>
          <a:p>
            <a:r>
              <a:rPr lang="ro-RO" dirty="0"/>
              <a:t>Tema   </a:t>
            </a:r>
            <a:r>
              <a:rPr lang="it-IT" dirty="0"/>
              <a:t>Structura mușchiului striat. </a:t>
            </a:r>
            <a:br>
              <a:rPr lang="it-IT" dirty="0"/>
            </a:br>
            <a:r>
              <a:rPr lang="ro-RO" dirty="0"/>
              <a:t>            </a:t>
            </a:r>
            <a:r>
              <a:rPr lang="it-IT" dirty="0"/>
              <a:t>Modelul firelor glisante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2233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6B5C-8F50-C74E-4FE9-AD9A6ACB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84ABB6-8950-7ADA-0F2A-AFD7E0910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311" y="1928774"/>
            <a:ext cx="9150620" cy="43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A2F2-4992-59F9-A862-943EAC95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4B308-FC42-6AC3-D01B-BBA470052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335" y="1831607"/>
            <a:ext cx="9483213" cy="44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0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C92D-988C-20C1-58E4-F68C9013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Țesutul muscular striat cardiac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FC22F7-C9D8-5B58-119F-C4189781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7" y="1320697"/>
            <a:ext cx="8379399" cy="4091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44F81-3ACC-0A72-A8C2-60419655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448" y="1690688"/>
            <a:ext cx="2527095" cy="37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CB8C4-988F-9D53-6446-18E3942CB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45" y="644255"/>
            <a:ext cx="10447309" cy="51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BE39F-B9AE-CA64-7909-58D9D0AE9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17" y="1797959"/>
            <a:ext cx="7889444" cy="3262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FB1F0-53B2-47D1-EE02-39D31098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76" y="2020529"/>
            <a:ext cx="2044965" cy="3039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01632-406F-BFC0-C37C-B8B4AD90B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325" y="2020529"/>
            <a:ext cx="2056141" cy="30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9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6D5CC1-C0F0-AAF8-B8F4-6A4D89291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032" y="405581"/>
            <a:ext cx="10749935" cy="60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B7E0-4E15-ABD3-A5AF-ACB7A645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777" y="238601"/>
            <a:ext cx="4953000" cy="75219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/>
              <a:t>Etape ale mecanismului molecular al contracției musculare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88896-9DE4-FC18-58FF-8510DB7C6B86}"/>
              </a:ext>
            </a:extLst>
          </p:cNvPr>
          <p:cNvSpPr txBox="1"/>
          <p:nvPr/>
        </p:nvSpPr>
        <p:spPr>
          <a:xfrm>
            <a:off x="187091" y="156091"/>
            <a:ext cx="609268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1. Capetele de miozină (crose) au tendința de a lega ATP-</a:t>
            </a:r>
            <a:r>
              <a:rPr lang="ro-RO" dirty="0" err="1"/>
              <a:t>ul</a:t>
            </a:r>
            <a:r>
              <a:rPr lang="ro-RO" dirty="0"/>
              <a:t> (</a:t>
            </a:r>
            <a:r>
              <a:rPr lang="ro-RO" dirty="0" err="1"/>
              <a:t>adenosintrifosfat</a:t>
            </a:r>
            <a:r>
              <a:rPr lang="ro-RO" dirty="0"/>
              <a:t>) celular. Complexul ATP-miozina format are afinitate pentru moleculele de </a:t>
            </a:r>
            <a:r>
              <a:rPr lang="ro-RO" dirty="0" err="1"/>
              <a:t>actină</a:t>
            </a:r>
            <a:r>
              <a:rPr lang="ro-RO" dirty="0"/>
              <a:t> cu care se cuplează.</a:t>
            </a:r>
          </a:p>
          <a:p>
            <a:endParaRPr lang="ro-RO" dirty="0"/>
          </a:p>
          <a:p>
            <a:r>
              <a:rPr lang="ro-RO" dirty="0"/>
              <a:t>2. Complexul </a:t>
            </a:r>
            <a:r>
              <a:rPr lang="ro-RO" dirty="0" err="1"/>
              <a:t>actomiozinic</a:t>
            </a:r>
            <a:r>
              <a:rPr lang="ro-RO" dirty="0"/>
              <a:t> bogat în ATP catalizează hidroliza  ATP în ADN și fosfat cu eliberarea de energie</a:t>
            </a:r>
          </a:p>
          <a:p>
            <a:endParaRPr lang="ro-RO" dirty="0"/>
          </a:p>
          <a:p>
            <a:r>
              <a:rPr lang="ro-RO" dirty="0"/>
              <a:t>3. Energia eliberată este utilizată pentru modificarea conformațională a moleculelor de miozină, care se înclină cu 45o. Prin </a:t>
            </a:r>
            <a:r>
              <a:rPr lang="ro-RO" dirty="0" err="1"/>
              <a:t>aceatsa</a:t>
            </a:r>
            <a:r>
              <a:rPr lang="ro-RO" dirty="0"/>
              <a:t> filamentul de </a:t>
            </a:r>
            <a:r>
              <a:rPr lang="ro-RO" dirty="0" err="1"/>
              <a:t>actină</a:t>
            </a:r>
            <a:r>
              <a:rPr lang="ro-RO" dirty="0"/>
              <a:t> se deplasează printre cele de miozină pe o distanța de cca 100A.</a:t>
            </a:r>
          </a:p>
          <a:p>
            <a:endParaRPr lang="ro-RO" dirty="0"/>
          </a:p>
          <a:p>
            <a:r>
              <a:rPr lang="ro-RO" dirty="0"/>
              <a:t>4. În prezența unei noi molecule de ATP capetele de miozină se </a:t>
            </a:r>
            <a:r>
              <a:rPr lang="ro-RO" dirty="0" err="1"/>
              <a:t>detașeazxă</a:t>
            </a:r>
            <a:r>
              <a:rPr lang="ro-RO" dirty="0"/>
              <a:t> de pe molecula de </a:t>
            </a:r>
            <a:r>
              <a:rPr lang="ro-RO" dirty="0" err="1"/>
              <a:t>actină</a:t>
            </a:r>
            <a:r>
              <a:rPr lang="ro-RO" dirty="0"/>
              <a:t> trecând în poziția inițială. Apoi, se reia ciclul </a:t>
            </a:r>
            <a:r>
              <a:rPr lang="ro-RO" dirty="0" err="1"/>
              <a:t>printro</a:t>
            </a:r>
            <a:r>
              <a:rPr lang="ro-RO" dirty="0"/>
              <a:t> nouă legătură cu </a:t>
            </a:r>
            <a:r>
              <a:rPr lang="ro-RO" dirty="0" err="1"/>
              <a:t>actina</a:t>
            </a:r>
            <a:endParaRPr lang="ro-RO" dirty="0"/>
          </a:p>
          <a:p>
            <a:endParaRPr lang="ro-RO" dirty="0"/>
          </a:p>
          <a:p>
            <a:r>
              <a:rPr lang="ro-RO" dirty="0"/>
              <a:t>5. Un rol important îl joacă Ca2+/ În repaos concentrația de Ca2+ din sarcoplasmă este redusă (1-*-7M) În urma depolarizării membranei se descarcă vezicule cu calciu care se leagă de </a:t>
            </a:r>
            <a:r>
              <a:rPr lang="ro-RO" dirty="0" err="1"/>
              <a:t>troponină</a:t>
            </a:r>
            <a:r>
              <a:rPr lang="ro-RO" dirty="0"/>
              <a:t> producând modificări conformaționale ale acesteia. Aceasta duce la activarea funcției </a:t>
            </a:r>
            <a:r>
              <a:rPr lang="ro-RO" dirty="0" err="1"/>
              <a:t>ATPazice</a:t>
            </a:r>
            <a:r>
              <a:rPr lang="ro-RO" dirty="0"/>
              <a:t> a complexului </a:t>
            </a:r>
            <a:r>
              <a:rPr lang="ro-RO" dirty="0" err="1"/>
              <a:t>actomiozinic</a:t>
            </a:r>
            <a:r>
              <a:rPr lang="ro-RO" dirty="0"/>
              <a:t>. Când depolarizarea </a:t>
            </a:r>
            <a:r>
              <a:rPr lang="ro-RO" dirty="0" err="1"/>
              <a:t>ncetează</a:t>
            </a:r>
            <a:r>
              <a:rPr lang="ro-RO" dirty="0"/>
              <a:t>, concentrația calciului revine la valori inițiale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BA8E5C-A21F-8830-CA18-534DBEB1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77" y="1659516"/>
            <a:ext cx="5381075" cy="38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679F-A630-53AD-6F25-61927916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Teoria </a:t>
            </a:r>
            <a:r>
              <a:rPr lang="en-US" dirty="0" err="1"/>
              <a:t>mecanismului</a:t>
            </a:r>
            <a:r>
              <a:rPr lang="en-US" dirty="0"/>
              <a:t> de </a:t>
            </a:r>
            <a:r>
              <a:rPr lang="en-US" dirty="0" err="1"/>
              <a:t>glisare</a:t>
            </a:r>
            <a:r>
              <a:rPr lang="en-US" dirty="0"/>
              <a:t> a </a:t>
            </a:r>
            <a:r>
              <a:rPr lang="en-US" dirty="0" err="1"/>
              <a:t>filamentelor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cursul</a:t>
            </a:r>
            <a:r>
              <a:rPr lang="en-US" dirty="0"/>
              <a:t> </a:t>
            </a:r>
            <a:r>
              <a:rPr lang="en-US" dirty="0" err="1"/>
              <a:t>activității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 de la </a:t>
            </a:r>
            <a:r>
              <a:rPr lang="en-US" dirty="0" err="1"/>
              <a:t>nivelul</a:t>
            </a:r>
            <a:r>
              <a:rPr lang="en-US" dirty="0"/>
              <a:t> a </a:t>
            </a:r>
            <a:r>
              <a:rPr lang="en-US" dirty="0" err="1"/>
              <a:t>două</a:t>
            </a:r>
            <a:r>
              <a:rPr lang="en-US" dirty="0"/>
              <a:t> sarcomere.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35479-8B8D-1285-AF30-79DD7259F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065" y="1594814"/>
            <a:ext cx="5333644" cy="5121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DD9D2-9C2D-EA1E-C2E9-D0687F1AB590}"/>
              </a:ext>
            </a:extLst>
          </p:cNvPr>
          <p:cNvSpPr txBox="1"/>
          <p:nvPr/>
        </p:nvSpPr>
        <p:spPr>
          <a:xfrm>
            <a:off x="0" y="5063844"/>
            <a:ext cx="7707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https://platform.ginamed.ro/cursuri/biologie-barrons/tesutul-muscular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26449C-C369-163A-EE77-F2F4CA57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045" y="2805744"/>
            <a:ext cx="4515909" cy="295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64DC0-CF28-8AF5-AA54-40CBC9FC6A2C}"/>
              </a:ext>
            </a:extLst>
          </p:cNvPr>
          <p:cNvSpPr txBox="1"/>
          <p:nvPr/>
        </p:nvSpPr>
        <p:spPr>
          <a:xfrm>
            <a:off x="838200" y="1786551"/>
            <a:ext cx="1065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Elastina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proteină</a:t>
            </a:r>
            <a:r>
              <a:rPr lang="en-US" dirty="0"/>
              <a:t> </a:t>
            </a:r>
            <a:r>
              <a:rPr lang="en-US" dirty="0" err="1"/>
              <a:t>elastică</a:t>
            </a:r>
            <a:r>
              <a:rPr lang="en-US" dirty="0"/>
              <a:t> a </a:t>
            </a:r>
            <a:r>
              <a:rPr lang="en-US" dirty="0" err="1"/>
              <a:t>vertebratelor</a:t>
            </a:r>
            <a:r>
              <a:rPr lang="en-US" dirty="0"/>
              <a:t>, care se </a:t>
            </a:r>
            <a:r>
              <a:rPr lang="en-US" dirty="0" err="1"/>
              <a:t>găsește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pereții</a:t>
            </a:r>
            <a:r>
              <a:rPr lang="en-US" dirty="0"/>
              <a:t> </a:t>
            </a:r>
            <a:r>
              <a:rPr lang="en-US" dirty="0" err="1"/>
              <a:t>arterelor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Colagenul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proteină</a:t>
            </a:r>
            <a:r>
              <a:rPr lang="en-US" dirty="0"/>
              <a:t> </a:t>
            </a:r>
            <a:r>
              <a:rPr lang="en-US" dirty="0" err="1"/>
              <a:t>fibroasă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Mușchii</a:t>
            </a:r>
            <a:r>
              <a:rPr lang="en-US" dirty="0"/>
              <a:t> </a:t>
            </a:r>
            <a:r>
              <a:rPr lang="en-US" dirty="0" err="1"/>
              <a:t>conțin</a:t>
            </a:r>
            <a:r>
              <a:rPr lang="en-US" dirty="0"/>
              <a:t> 20% din </a:t>
            </a:r>
            <a:r>
              <a:rPr lang="en-US" dirty="0" err="1"/>
              <a:t>totalul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97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CDCF-D4A8-5E33-E82A-CCE3F130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</a:t>
            </a:r>
            <a:r>
              <a:rPr lang="pt-BR" dirty="0"/>
              <a:t>cuația caracteristică fundamentală a mecanicii contracției musculare.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07DF-506D-E0A3-AEC2-E5C55062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Această </a:t>
            </a:r>
            <a:r>
              <a:rPr lang="en-US" dirty="0" err="1"/>
              <a:t>expresie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/>
              <a:t>ecuația Hill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ecuația </a:t>
            </a:r>
            <a:r>
              <a:rPr lang="en-US" b="1" dirty="0" err="1"/>
              <a:t>caracteristică</a:t>
            </a:r>
            <a:r>
              <a:rPr lang="en-US" b="1" dirty="0"/>
              <a:t> </a:t>
            </a:r>
            <a:r>
              <a:rPr lang="en-US" b="1" dirty="0" err="1"/>
              <a:t>fundamentală</a:t>
            </a:r>
            <a:r>
              <a:rPr lang="en-US" b="1" dirty="0"/>
              <a:t> a </a:t>
            </a:r>
            <a:r>
              <a:rPr lang="en-US" b="1" dirty="0" err="1"/>
              <a:t>mecanicii</a:t>
            </a:r>
            <a:r>
              <a:rPr lang="en-US" b="1" dirty="0"/>
              <a:t> </a:t>
            </a:r>
            <a:r>
              <a:rPr lang="en-US" b="1" dirty="0" err="1"/>
              <a:t>contracției</a:t>
            </a:r>
            <a:r>
              <a:rPr lang="en-US" b="1" dirty="0"/>
              <a:t> </a:t>
            </a:r>
            <a:r>
              <a:rPr lang="en-US" b="1" dirty="0" err="1"/>
              <a:t>musculare</a:t>
            </a:r>
            <a:r>
              <a:rPr lang="en-US" dirty="0"/>
              <a:t>. </a:t>
            </a:r>
            <a:r>
              <a:rPr lang="ro-RO" dirty="0"/>
              <a:t>P</a:t>
            </a:r>
            <a:r>
              <a:rPr lang="en-US" dirty="0"/>
              <a:t>o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izometrică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/>
              <a:t>dezvoltată</a:t>
            </a:r>
            <a:r>
              <a:rPr lang="en-US" dirty="0"/>
              <a:t> de </a:t>
            </a:r>
            <a:r>
              <a:rPr lang="en-US" dirty="0" err="1"/>
              <a:t>mușchi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sarcina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/>
              <a:t>suportată</a:t>
            </a:r>
            <a:r>
              <a:rPr lang="en-US" dirty="0"/>
              <a:t> de </a:t>
            </a:r>
            <a:r>
              <a:rPr lang="en-US" dirty="0" err="1"/>
              <a:t>mușchi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alungirea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; b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constantă</a:t>
            </a:r>
            <a:r>
              <a:rPr lang="en-US" dirty="0"/>
              <a:t> cu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vitezei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a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constantă</a:t>
            </a:r>
            <a:r>
              <a:rPr lang="en-US" dirty="0"/>
              <a:t> cu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forței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Ecuația Hill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ecuație</a:t>
            </a:r>
            <a:r>
              <a:rPr lang="en-US" dirty="0"/>
              <a:t> </a:t>
            </a:r>
            <a:r>
              <a:rPr lang="en-US" dirty="0" err="1"/>
              <a:t>hiperbolică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descrie</a:t>
            </a:r>
            <a:r>
              <a:rPr lang="en-US" dirty="0"/>
              <a:t> </a:t>
            </a:r>
            <a:r>
              <a:rPr lang="en-US" dirty="0" err="1"/>
              <a:t>relația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forța</a:t>
            </a:r>
            <a:r>
              <a:rPr lang="en-US" dirty="0"/>
              <a:t> (P)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scurtare</a:t>
            </a:r>
            <a:r>
              <a:rPr lang="en-US" dirty="0"/>
              <a:t> (V)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, </a:t>
            </a:r>
            <a:r>
              <a:rPr lang="en-US" dirty="0" err="1"/>
              <a:t>exprimată</a:t>
            </a:r>
            <a:r>
              <a:rPr lang="en-US" dirty="0"/>
              <a:t> ca </a:t>
            </a:r>
            <a:r>
              <a:rPr lang="en-US" b="1" dirty="0"/>
              <a:t>(P + a)(V + b) = 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Deși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ecuație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legi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derivate, </a:t>
            </a:r>
            <a:r>
              <a:rPr lang="en-US" dirty="0" err="1"/>
              <a:t>este</a:t>
            </a:r>
            <a:r>
              <a:rPr lang="en-US" dirty="0"/>
              <a:t> un model empiric predominant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fiziologia</a:t>
            </a:r>
            <a:r>
              <a:rPr lang="en-US" dirty="0"/>
              <a:t> </a:t>
            </a:r>
            <a:r>
              <a:rPr lang="en-US" dirty="0" err="1"/>
              <a:t>musculară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caracterizarea</a:t>
            </a:r>
            <a:r>
              <a:rPr lang="en-US" dirty="0"/>
              <a:t> </a:t>
            </a:r>
            <a:r>
              <a:rPr lang="en-US" dirty="0" err="1"/>
              <a:t>performanței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acuratețea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dezbătută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Ecuația </a:t>
            </a:r>
            <a:r>
              <a:rPr lang="en-US" dirty="0" err="1"/>
              <a:t>demonstrează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sarcina (P)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,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 </a:t>
            </a:r>
            <a:r>
              <a:rPr lang="en-US" dirty="0" err="1"/>
              <a:t>scurtare</a:t>
            </a:r>
            <a:r>
              <a:rPr lang="en-US" dirty="0"/>
              <a:t> (V) </a:t>
            </a:r>
            <a:r>
              <a:rPr lang="en-US" dirty="0" err="1"/>
              <a:t>scade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88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CBE2-3957-A408-618B-F7994329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365125"/>
            <a:ext cx="6934200" cy="1325563"/>
          </a:xfrm>
        </p:spPr>
        <p:txBody>
          <a:bodyPr/>
          <a:lstStyle/>
          <a:p>
            <a:r>
              <a:rPr lang="en-US" dirty="0">
                <a:solidFill>
                  <a:srgbClr val="3C4043"/>
                </a:solidFill>
                <a:latin typeface="+mn-lt"/>
              </a:rPr>
              <a:t>Structura </a:t>
            </a:r>
            <a:r>
              <a:rPr lang="en-US" dirty="0" err="1">
                <a:solidFill>
                  <a:srgbClr val="3C4043"/>
                </a:solidFill>
                <a:latin typeface="+mn-lt"/>
              </a:rPr>
              <a:t>mușchiului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+mn-lt"/>
              </a:rPr>
              <a:t>striat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. </a:t>
            </a:r>
            <a:br>
              <a:rPr lang="en-US" dirty="0">
                <a:solidFill>
                  <a:srgbClr val="3C4043"/>
                </a:solidFill>
                <a:latin typeface="+mn-lt"/>
              </a:rPr>
            </a:br>
            <a:r>
              <a:rPr lang="en-US" dirty="0" err="1">
                <a:solidFill>
                  <a:srgbClr val="3C4043"/>
                </a:solidFill>
                <a:latin typeface="+mn-lt"/>
              </a:rPr>
              <a:t>Modelul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+mn-lt"/>
              </a:rPr>
              <a:t>firelor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+mn-lt"/>
              </a:rPr>
              <a:t>glisante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38F7-757A-0FE7-86D2-33EB9B91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5" y="1825624"/>
            <a:ext cx="11090786" cy="487014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3C4043"/>
                </a:solidFill>
              </a:rPr>
              <a:t>Țesutul</a:t>
            </a:r>
            <a:r>
              <a:rPr lang="en-US" dirty="0">
                <a:solidFill>
                  <a:srgbClr val="3C4043"/>
                </a:solidFill>
              </a:rPr>
              <a:t> muscular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o </a:t>
            </a:r>
            <a:r>
              <a:rPr lang="en-US" dirty="0" err="1">
                <a:solidFill>
                  <a:srgbClr val="3C4043"/>
                </a:solidFill>
              </a:rPr>
              <a:t>colecție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celule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musculare</a:t>
            </a:r>
            <a:r>
              <a:rPr lang="en-US" dirty="0">
                <a:solidFill>
                  <a:srgbClr val="3C4043"/>
                </a:solidFill>
              </a:rPr>
              <a:t> (</a:t>
            </a:r>
            <a:r>
              <a:rPr lang="en-US" dirty="0" err="1">
                <a:solidFill>
                  <a:srgbClr val="3C4043"/>
                </a:solidFill>
              </a:rPr>
              <a:t>fibre</a:t>
            </a:r>
            <a:r>
              <a:rPr lang="en-US" dirty="0">
                <a:solidFill>
                  <a:srgbClr val="3C4043"/>
                </a:solidFill>
              </a:rPr>
              <a:t>), </a:t>
            </a:r>
            <a:r>
              <a:rPr lang="en-US" dirty="0" err="1">
                <a:solidFill>
                  <a:srgbClr val="3C4043"/>
                </a:solidFill>
              </a:rPr>
              <a:t>substanță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extracelulară</a:t>
            </a:r>
            <a:r>
              <a:rPr lang="en-US" dirty="0">
                <a:solidFill>
                  <a:srgbClr val="3C4043"/>
                </a:solidFill>
              </a:rPr>
              <a:t> (</a:t>
            </a:r>
            <a:r>
              <a:rPr lang="en-US" dirty="0" err="1">
                <a:solidFill>
                  <a:srgbClr val="3C4043"/>
                </a:solidFill>
              </a:rPr>
              <a:t>colagen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elastină</a:t>
            </a:r>
            <a:r>
              <a:rPr lang="en-US" dirty="0">
                <a:solidFill>
                  <a:srgbClr val="3C4043"/>
                </a:solidFill>
              </a:rPr>
              <a:t> etc.)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o </a:t>
            </a:r>
            <a:r>
              <a:rPr lang="en-US" dirty="0" err="1">
                <a:solidFill>
                  <a:srgbClr val="3C4043"/>
                </a:solidFill>
              </a:rPr>
              <a:t>rețea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densă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fibre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nervoase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vase de </a:t>
            </a:r>
            <a:r>
              <a:rPr lang="en-US" dirty="0" err="1">
                <a:solidFill>
                  <a:srgbClr val="3C4043"/>
                </a:solidFill>
              </a:rPr>
              <a:t>sânge</a:t>
            </a:r>
            <a:r>
              <a:rPr lang="en-US" dirty="0">
                <a:solidFill>
                  <a:srgbClr val="3C4043"/>
                </a:solidFill>
              </a:rPr>
              <a:t>. </a:t>
            </a:r>
          </a:p>
          <a:p>
            <a:r>
              <a:rPr lang="en-US" dirty="0" err="1">
                <a:solidFill>
                  <a:srgbClr val="3C4043"/>
                </a:solidFill>
              </a:rPr>
              <a:t>Mușchii</a:t>
            </a:r>
            <a:r>
              <a:rPr lang="en-US" dirty="0">
                <a:solidFill>
                  <a:srgbClr val="3C4043"/>
                </a:solidFill>
              </a:rPr>
              <a:t> sunt </a:t>
            </a:r>
            <a:r>
              <a:rPr lang="en-US" dirty="0" err="1">
                <a:solidFill>
                  <a:srgbClr val="3C4043"/>
                </a:solidFill>
              </a:rPr>
              <a:t>împărțiți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după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structură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: </a:t>
            </a:r>
            <a:r>
              <a:rPr lang="en-US" dirty="0" err="1">
                <a:solidFill>
                  <a:srgbClr val="3C4043"/>
                </a:solidFill>
              </a:rPr>
              <a:t>netezi</a:t>
            </a:r>
            <a:r>
              <a:rPr lang="en-US" dirty="0">
                <a:solidFill>
                  <a:srgbClr val="3C4043"/>
                </a:solidFill>
              </a:rPr>
              <a:t> - </a:t>
            </a:r>
            <a:r>
              <a:rPr lang="en-US" dirty="0" err="1">
                <a:solidFill>
                  <a:srgbClr val="3C4043"/>
                </a:solidFill>
              </a:rPr>
              <a:t>mușchi</a:t>
            </a:r>
            <a:r>
              <a:rPr lang="en-US" dirty="0">
                <a:solidFill>
                  <a:srgbClr val="3C4043"/>
                </a:solidFill>
              </a:rPr>
              <a:t> ai </a:t>
            </a:r>
            <a:r>
              <a:rPr lang="en-US" dirty="0" err="1">
                <a:solidFill>
                  <a:srgbClr val="3C4043"/>
                </a:solidFill>
              </a:rPr>
              <a:t>intestinului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pereților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vaselor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striați</a:t>
            </a:r>
            <a:r>
              <a:rPr lang="en-US" dirty="0">
                <a:solidFill>
                  <a:srgbClr val="3C4043"/>
                </a:solidFill>
              </a:rPr>
              <a:t> - </a:t>
            </a:r>
            <a:r>
              <a:rPr lang="en-US" dirty="0" err="1">
                <a:solidFill>
                  <a:srgbClr val="3C4043"/>
                </a:solidFill>
              </a:rPr>
              <a:t>mușchi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scheletici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cardiaci</a:t>
            </a:r>
            <a:r>
              <a:rPr lang="en-US" dirty="0">
                <a:solidFill>
                  <a:srgbClr val="3C4043"/>
                </a:solidFill>
              </a:rPr>
              <a:t>. </a:t>
            </a:r>
            <a:r>
              <a:rPr lang="en-US" dirty="0" err="1">
                <a:solidFill>
                  <a:srgbClr val="3C4043"/>
                </a:solidFill>
              </a:rPr>
              <a:t>Indiferent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structură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toți</a:t>
            </a:r>
            <a:r>
              <a:rPr lang="en-US" dirty="0">
                <a:solidFill>
                  <a:srgbClr val="3C4043"/>
                </a:solidFill>
              </a:rPr>
              <a:t> au </a:t>
            </a:r>
            <a:r>
              <a:rPr lang="en-US" dirty="0" err="1">
                <a:solidFill>
                  <a:srgbClr val="3C4043"/>
                </a:solidFill>
              </a:rPr>
              <a:t>proprietăți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mecanice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similare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același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mecanism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activare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o </a:t>
            </a:r>
            <a:r>
              <a:rPr lang="en-US" dirty="0" err="1">
                <a:solidFill>
                  <a:srgbClr val="3C4043"/>
                </a:solidFill>
              </a:rPr>
              <a:t>compoziție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chimică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similară</a:t>
            </a:r>
            <a:r>
              <a:rPr lang="en-US" dirty="0">
                <a:solidFill>
                  <a:srgbClr val="3C4043"/>
                </a:solidFill>
              </a:rPr>
              <a:t>. </a:t>
            </a:r>
          </a:p>
          <a:p>
            <a:r>
              <a:rPr lang="en-US" dirty="0">
                <a:solidFill>
                  <a:srgbClr val="3C4043"/>
                </a:solidFill>
              </a:rPr>
              <a:t>Structura </a:t>
            </a:r>
            <a:r>
              <a:rPr lang="en-US" dirty="0" err="1">
                <a:solidFill>
                  <a:srgbClr val="3C4043"/>
                </a:solidFill>
              </a:rPr>
              <a:t>striată</a:t>
            </a:r>
            <a:r>
              <a:rPr lang="en-US" dirty="0">
                <a:solidFill>
                  <a:srgbClr val="3C4043"/>
                </a:solidFill>
              </a:rPr>
              <a:t> a </a:t>
            </a:r>
            <a:r>
              <a:rPr lang="en-US" dirty="0" err="1">
                <a:solidFill>
                  <a:srgbClr val="3C4043"/>
                </a:solidFill>
              </a:rPr>
              <a:t>fibrelor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musculare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poate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observată</a:t>
            </a:r>
            <a:r>
              <a:rPr lang="en-US" dirty="0">
                <a:solidFill>
                  <a:srgbClr val="3C4043"/>
                </a:solidFill>
              </a:rPr>
              <a:t> la </a:t>
            </a:r>
            <a:r>
              <a:rPr lang="en-US" dirty="0" err="1">
                <a:solidFill>
                  <a:srgbClr val="3C4043"/>
                </a:solidFill>
              </a:rPr>
              <a:t>microscopul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convențional</a:t>
            </a:r>
            <a:r>
              <a:rPr lang="en-US" dirty="0">
                <a:solidFill>
                  <a:srgbClr val="3C4043"/>
                </a:solidFill>
              </a:rPr>
              <a:t>. O </a:t>
            </a:r>
            <a:r>
              <a:rPr lang="en-US" dirty="0" err="1">
                <a:solidFill>
                  <a:srgbClr val="3C4043"/>
                </a:solidFill>
              </a:rPr>
              <a:t>singură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fibră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musculară</a:t>
            </a:r>
            <a:r>
              <a:rPr lang="en-US" dirty="0">
                <a:solidFill>
                  <a:srgbClr val="3C4043"/>
                </a:solidFill>
              </a:rPr>
              <a:t> are un </a:t>
            </a:r>
            <a:r>
              <a:rPr lang="en-US" dirty="0" err="1">
                <a:solidFill>
                  <a:srgbClr val="3C4043"/>
                </a:solidFill>
              </a:rPr>
              <a:t>diametru</a:t>
            </a:r>
            <a:r>
              <a:rPr lang="en-US" dirty="0">
                <a:solidFill>
                  <a:srgbClr val="3C4043"/>
                </a:solidFill>
              </a:rPr>
              <a:t> de 20 - 80 </a:t>
            </a:r>
            <a:r>
              <a:rPr lang="el-GR" dirty="0">
                <a:solidFill>
                  <a:srgbClr val="3C4043"/>
                </a:solidFill>
              </a:rPr>
              <a:t>μ</a:t>
            </a:r>
            <a:r>
              <a:rPr lang="en-US" dirty="0">
                <a:solidFill>
                  <a:srgbClr val="3C4043"/>
                </a:solidFill>
              </a:rPr>
              <a:t>m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înconjurată</a:t>
            </a:r>
            <a:r>
              <a:rPr lang="en-US" dirty="0">
                <a:solidFill>
                  <a:srgbClr val="3C4043"/>
                </a:solidFill>
              </a:rPr>
              <a:t> de o </a:t>
            </a:r>
            <a:r>
              <a:rPr lang="en-US" dirty="0" err="1">
                <a:solidFill>
                  <a:srgbClr val="3C4043"/>
                </a:solidFill>
              </a:rPr>
              <a:t>membrană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plasmatică</a:t>
            </a:r>
            <a:r>
              <a:rPr lang="en-US" dirty="0">
                <a:solidFill>
                  <a:srgbClr val="3C4043"/>
                </a:solidFill>
              </a:rPr>
              <a:t> cu </a:t>
            </a:r>
            <a:r>
              <a:rPr lang="en-US" dirty="0" err="1">
                <a:solidFill>
                  <a:srgbClr val="3C4043"/>
                </a:solidFill>
              </a:rPr>
              <a:t>grosimea</a:t>
            </a:r>
            <a:r>
              <a:rPr lang="en-US" dirty="0">
                <a:solidFill>
                  <a:srgbClr val="3C4043"/>
                </a:solidFill>
              </a:rPr>
              <a:t> de 10 nm. </a:t>
            </a:r>
            <a:r>
              <a:rPr lang="en-US" b="1" dirty="0" err="1">
                <a:solidFill>
                  <a:srgbClr val="3C4043"/>
                </a:solidFill>
              </a:rPr>
              <a:t>Fiecare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fibră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individuală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este</a:t>
            </a:r>
            <a:r>
              <a:rPr lang="en-US" b="1" dirty="0">
                <a:solidFill>
                  <a:srgbClr val="3C4043"/>
                </a:solidFill>
              </a:rPr>
              <a:t> o </a:t>
            </a:r>
            <a:r>
              <a:rPr lang="en-US" b="1" dirty="0" err="1">
                <a:solidFill>
                  <a:srgbClr val="3C4043"/>
                </a:solidFill>
              </a:rPr>
              <a:t>celulă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puternic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alungită</a:t>
            </a:r>
            <a:r>
              <a:rPr lang="en-US" dirty="0">
                <a:solidFill>
                  <a:srgbClr val="3C4043"/>
                </a:solidFill>
              </a:rPr>
              <a:t>. </a:t>
            </a:r>
            <a:r>
              <a:rPr lang="en-US" dirty="0" err="1">
                <a:solidFill>
                  <a:srgbClr val="3C4043"/>
                </a:solidFill>
              </a:rPr>
              <a:t>Lungimea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fibrelor</a:t>
            </a:r>
            <a:r>
              <a:rPr lang="en-US" dirty="0">
                <a:solidFill>
                  <a:srgbClr val="3C4043"/>
                </a:solidFill>
              </a:rPr>
              <a:t> (</a:t>
            </a:r>
            <a:r>
              <a:rPr lang="en-US" dirty="0" err="1">
                <a:solidFill>
                  <a:srgbClr val="3C4043"/>
                </a:solidFill>
              </a:rPr>
              <a:t>celulelor</a:t>
            </a:r>
            <a:r>
              <a:rPr lang="en-US" dirty="0">
                <a:solidFill>
                  <a:srgbClr val="3C4043"/>
                </a:solidFill>
              </a:rPr>
              <a:t>) </a:t>
            </a:r>
            <a:r>
              <a:rPr lang="en-US" dirty="0" err="1">
                <a:solidFill>
                  <a:srgbClr val="3C4043"/>
                </a:solidFill>
              </a:rPr>
              <a:t>individuale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poate</a:t>
            </a:r>
            <a:r>
              <a:rPr lang="en-US" dirty="0">
                <a:solidFill>
                  <a:srgbClr val="3C4043"/>
                </a:solidFill>
              </a:rPr>
              <a:t> varia </a:t>
            </a:r>
            <a:r>
              <a:rPr lang="en-US" dirty="0" err="1">
                <a:solidFill>
                  <a:srgbClr val="3C4043"/>
                </a:solidFill>
              </a:rPr>
              <a:t>semnificativ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funcție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tipul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mușchi</a:t>
            </a:r>
            <a:r>
              <a:rPr lang="en-US" dirty="0">
                <a:solidFill>
                  <a:srgbClr val="3C4043"/>
                </a:solidFill>
              </a:rPr>
              <a:t>, de la </a:t>
            </a:r>
            <a:r>
              <a:rPr lang="en-US" dirty="0" err="1">
                <a:solidFill>
                  <a:srgbClr val="3C4043"/>
                </a:solidFill>
              </a:rPr>
              <a:t>sute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microni</a:t>
            </a:r>
            <a:r>
              <a:rPr lang="en-US" dirty="0">
                <a:solidFill>
                  <a:srgbClr val="3C4043"/>
                </a:solidFill>
              </a:rPr>
              <a:t> la </a:t>
            </a:r>
            <a:r>
              <a:rPr lang="en-US" dirty="0" err="1">
                <a:solidFill>
                  <a:srgbClr val="3C4043"/>
                </a:solidFill>
              </a:rPr>
              <a:t>câțiva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centimetri</a:t>
            </a:r>
            <a:r>
              <a:rPr lang="en-US" dirty="0">
                <a:solidFill>
                  <a:srgbClr val="3C4043"/>
                </a:solidFill>
              </a:rPr>
              <a:t>. </a:t>
            </a:r>
          </a:p>
          <a:p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interiorul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fibrei</a:t>
            </a:r>
            <a:r>
              <a:rPr lang="en-US" dirty="0">
                <a:solidFill>
                  <a:srgbClr val="3C4043"/>
                </a:solidFill>
              </a:rPr>
              <a:t>, pe </a:t>
            </a:r>
            <a:r>
              <a:rPr lang="en-US" dirty="0" err="1">
                <a:solidFill>
                  <a:srgbClr val="3C4043"/>
                </a:solidFill>
              </a:rPr>
              <a:t>lângă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organitele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cunoscute</a:t>
            </a:r>
            <a:r>
              <a:rPr lang="en-US" dirty="0">
                <a:solidFill>
                  <a:srgbClr val="3C4043"/>
                </a:solidFill>
              </a:rPr>
              <a:t> (</a:t>
            </a:r>
            <a:r>
              <a:rPr lang="en-US" dirty="0" err="1">
                <a:solidFill>
                  <a:srgbClr val="3C4043"/>
                </a:solidFill>
              </a:rPr>
              <a:t>nucleu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nucleol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mitocondrii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aparat</a:t>
            </a:r>
            <a:r>
              <a:rPr lang="en-US" dirty="0">
                <a:solidFill>
                  <a:srgbClr val="3C4043"/>
                </a:solidFill>
              </a:rPr>
              <a:t> Golgi etc.), se </a:t>
            </a:r>
            <a:r>
              <a:rPr lang="en-US" dirty="0" err="1">
                <a:solidFill>
                  <a:srgbClr val="3C4043"/>
                </a:solidFill>
              </a:rPr>
              <a:t>află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aparatul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contractil</a:t>
            </a:r>
            <a:r>
              <a:rPr lang="en-US" dirty="0">
                <a:solidFill>
                  <a:srgbClr val="3C4043"/>
                </a:solidFill>
              </a:rPr>
              <a:t> al </a:t>
            </a:r>
            <a:r>
              <a:rPr lang="en-US" dirty="0" err="1">
                <a:solidFill>
                  <a:srgbClr val="3C4043"/>
                </a:solidFill>
              </a:rPr>
              <a:t>celulei</a:t>
            </a:r>
            <a:r>
              <a:rPr lang="en-US" dirty="0">
                <a:solidFill>
                  <a:srgbClr val="3C4043"/>
                </a:solidFill>
              </a:rPr>
              <a:t>, format din 1000 - 2000 de </a:t>
            </a:r>
            <a:r>
              <a:rPr lang="en-US" dirty="0" err="1">
                <a:solidFill>
                  <a:srgbClr val="3C4043"/>
                </a:solidFill>
              </a:rPr>
              <a:t>miofibrile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paralele</a:t>
            </a:r>
            <a:r>
              <a:rPr lang="en-US" dirty="0">
                <a:solidFill>
                  <a:srgbClr val="3C4043"/>
                </a:solidFill>
              </a:rPr>
              <a:t> cu </a:t>
            </a:r>
            <a:r>
              <a:rPr lang="en-US" dirty="0" err="1">
                <a:solidFill>
                  <a:srgbClr val="3C4043"/>
                </a:solidFill>
              </a:rPr>
              <a:t>diametrul</a:t>
            </a:r>
            <a:r>
              <a:rPr lang="en-US" dirty="0">
                <a:solidFill>
                  <a:srgbClr val="3C4043"/>
                </a:solidFill>
              </a:rPr>
              <a:t> de 1-2 </a:t>
            </a:r>
            <a:r>
              <a:rPr lang="el-GR" dirty="0">
                <a:solidFill>
                  <a:srgbClr val="3C4043"/>
                </a:solidFill>
              </a:rPr>
              <a:t>μ</a:t>
            </a:r>
            <a:r>
              <a:rPr lang="en-US" dirty="0">
                <a:solidFill>
                  <a:srgbClr val="3C4043"/>
                </a:solidFill>
              </a:rPr>
              <a:t>m, precum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organite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celulare</a:t>
            </a:r>
            <a:r>
              <a:rPr lang="en-US" dirty="0">
                <a:solidFill>
                  <a:srgbClr val="3C4043"/>
                </a:solidFill>
              </a:rPr>
              <a:t>: </a:t>
            </a:r>
            <a:r>
              <a:rPr lang="en-US" dirty="0" err="1">
                <a:solidFill>
                  <a:srgbClr val="3C4043"/>
                </a:solidFill>
              </a:rPr>
              <a:t>reticulul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sarcoplasmatic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sistemul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tubuli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transversali</a:t>
            </a:r>
            <a:r>
              <a:rPr lang="en-US" dirty="0">
                <a:solidFill>
                  <a:srgbClr val="3C4043"/>
                </a:solidFill>
              </a:rPr>
              <a:t> - </a:t>
            </a:r>
            <a:r>
              <a:rPr lang="en-US" dirty="0" err="1">
                <a:solidFill>
                  <a:srgbClr val="3C4043"/>
                </a:solidFill>
              </a:rPr>
              <a:t>sistemul</a:t>
            </a:r>
            <a:r>
              <a:rPr lang="en-US" dirty="0">
                <a:solidFill>
                  <a:srgbClr val="3C4043"/>
                </a:solidFill>
              </a:rPr>
              <a:t> 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9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 equation of muscle contraction fits single cell data ...">
            <a:extLst>
              <a:ext uri="{FF2B5EF4-FFF2-40B4-BE49-F238E27FC236}">
                <a16:creationId xmlns:a16="http://schemas.microsoft.com/office/drawing/2014/main" id="{CAD4FE8F-4BCB-1BDD-3B5E-CC02B1C2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91" y="0"/>
            <a:ext cx="3811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3039E-CBF2-7B9F-7A07-EBB7AAFCF44F}"/>
              </a:ext>
            </a:extLst>
          </p:cNvPr>
          <p:cNvSpPr txBox="1"/>
          <p:nvPr/>
        </p:nvSpPr>
        <p:spPr>
          <a:xfrm>
            <a:off x="807474" y="835261"/>
            <a:ext cx="60984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celei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puteri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eficiențe</a:t>
            </a:r>
            <a:r>
              <a:rPr lang="en-US" dirty="0"/>
              <a:t> a </a:t>
            </a:r>
            <a:r>
              <a:rPr lang="en-US" dirty="0" err="1"/>
              <a:t>contracției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cu </a:t>
            </a:r>
            <a:r>
              <a:rPr lang="en-US" dirty="0" err="1"/>
              <a:t>eforturi</a:t>
            </a:r>
            <a:r>
              <a:rPr lang="en-US" dirty="0"/>
              <a:t> de 0,3 - 0,4 din sarcina </a:t>
            </a:r>
            <a:r>
              <a:rPr lang="en-US" dirty="0" err="1"/>
              <a:t>izometrică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Po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de </a:t>
            </a:r>
            <a:r>
              <a:rPr lang="en-US" dirty="0" err="1"/>
              <a:t>cicliști</a:t>
            </a:r>
            <a:r>
              <a:rPr lang="en-US" dirty="0"/>
              <a:t>: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de pe o </a:t>
            </a:r>
            <a:r>
              <a:rPr lang="en-US" dirty="0" err="1"/>
              <a:t>porțiune</a:t>
            </a:r>
            <a:r>
              <a:rPr lang="en-US" dirty="0"/>
              <a:t> </a:t>
            </a:r>
            <a:r>
              <a:rPr lang="en-US" dirty="0" err="1"/>
              <a:t>plată</a:t>
            </a:r>
            <a:r>
              <a:rPr lang="ro-RO" dirty="0"/>
              <a:t> </a:t>
            </a:r>
            <a:r>
              <a:rPr lang="en-US" dirty="0"/>
              <a:t>pe o </a:t>
            </a:r>
            <a:r>
              <a:rPr lang="en-US" dirty="0" err="1"/>
              <a:t>porțiune</a:t>
            </a:r>
            <a:r>
              <a:rPr lang="en-US" dirty="0"/>
              <a:t> </a:t>
            </a:r>
            <a:r>
              <a:rPr lang="en-US" dirty="0" err="1"/>
              <a:t>muntoasă</a:t>
            </a:r>
            <a:r>
              <a:rPr lang="en-US" dirty="0"/>
              <a:t>, sarcina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mușchilor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sportivul</a:t>
            </a:r>
            <a:r>
              <a:rPr lang="ro-RO" dirty="0"/>
              <a:t> </a:t>
            </a:r>
            <a:r>
              <a:rPr lang="en-US" dirty="0" err="1"/>
              <a:t>schimbă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treaptă</a:t>
            </a:r>
            <a:r>
              <a:rPr lang="en-US" dirty="0"/>
              <a:t> </a:t>
            </a:r>
            <a:r>
              <a:rPr lang="en-US" dirty="0" err="1"/>
              <a:t>inferioară</a:t>
            </a:r>
            <a:r>
              <a:rPr lang="en-US" dirty="0"/>
              <a:t>,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P, </a:t>
            </a:r>
            <a:r>
              <a:rPr lang="en-US" dirty="0" err="1"/>
              <a:t>apropiind</a:t>
            </a:r>
            <a:r>
              <a:rPr lang="en-US" dirty="0"/>
              <a:t>-o de Ropt.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0B9522-BA40-A61C-90BE-0604C92D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76" y="3244645"/>
            <a:ext cx="4695724" cy="30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8012-82A8-8D0B-DE03-39458B2F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https://www.youtube.com/watch?v=l8oULQNI2KA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1F1F7-80F6-DF2B-4BA9-5A66DC47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13" y="1298699"/>
            <a:ext cx="6740013" cy="3090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E880-7D9B-A091-4003-A6FF4F9F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10" y="1298700"/>
            <a:ext cx="2187152" cy="3090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34298-1EFB-0A0C-0121-5C1DB382B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546" y="1298699"/>
            <a:ext cx="2016138" cy="312730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F332B76-E4E0-29F2-67CE-C618EDE97205}"/>
              </a:ext>
            </a:extLst>
          </p:cNvPr>
          <p:cNvSpPr/>
          <p:nvPr/>
        </p:nvSpPr>
        <p:spPr>
          <a:xfrm>
            <a:off x="5633884" y="4896465"/>
            <a:ext cx="4925961" cy="2359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0F21-6872-BA37-CDEE-9113F723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79912-9A88-1F5D-EE0C-DA4EC0D05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65" y="1990524"/>
            <a:ext cx="6077798" cy="2876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462E3-5A34-7DAC-36DE-311696450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30" y="1990524"/>
            <a:ext cx="1971244" cy="2876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DB095-A6D1-4D32-DBEA-77B851D62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140" y="1990524"/>
            <a:ext cx="1971243" cy="29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D3A1-A403-89E5-51BE-1803BA59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665" y="483112"/>
            <a:ext cx="6270523" cy="1325563"/>
          </a:xfrm>
        </p:spPr>
        <p:txBody>
          <a:bodyPr/>
          <a:lstStyle/>
          <a:p>
            <a:r>
              <a:rPr lang="en-US" dirty="0"/>
              <a:t>Mu</a:t>
            </a:r>
            <a:r>
              <a:rPr lang="ro-RO" dirty="0" err="1"/>
              <a:t>șchiul</a:t>
            </a:r>
            <a:r>
              <a:rPr lang="ro-RO" dirty="0"/>
              <a:t> striat scheletic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CBA6FE-3E30-B996-CA20-E7E72EC30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277" y="2010036"/>
            <a:ext cx="8644052" cy="4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9D1D-7D61-81CB-B263-58595D82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594" y="512608"/>
            <a:ext cx="3733800" cy="1325563"/>
          </a:xfrm>
        </p:spPr>
        <p:txBody>
          <a:bodyPr/>
          <a:lstStyle/>
          <a:p>
            <a:r>
              <a:rPr lang="ro-RO" dirty="0"/>
              <a:t>Miofibrilele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FC1BE-ACB2-E801-A952-48477627C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535" y="1690686"/>
            <a:ext cx="9522814" cy="44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0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F656-65A2-F573-5EB7-CEFEAE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258" y="424119"/>
            <a:ext cx="3040626" cy="1325563"/>
          </a:xfrm>
        </p:spPr>
        <p:txBody>
          <a:bodyPr/>
          <a:lstStyle/>
          <a:p>
            <a:r>
              <a:rPr lang="ro-RO" dirty="0"/>
              <a:t>Miofibrila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35348-9F92-E7EF-9079-86288F31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914" y="1749682"/>
            <a:ext cx="8304323" cy="42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655E-843A-536C-9FD0-2D1D3BFA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E7FCC-0C1C-88FE-B1FF-F8F097759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542" y="1858411"/>
            <a:ext cx="8052124" cy="41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85C3-EB60-E08F-AAFB-11406CD9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90808-6EC1-32A1-B226-5B23840FE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96" y="1830198"/>
            <a:ext cx="8883807" cy="42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738</Words>
  <Application>Microsoft Office PowerPoint</Application>
  <PresentationFormat>Widescreen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Tema   Structura mușchiului striat.              Modelul firelor glisante </vt:lpstr>
      <vt:lpstr>Structura mușchiului striat.  Modelul firelor glisante </vt:lpstr>
      <vt:lpstr>https://www.youtube.com/watch?v=l8oULQNI2KA </vt:lpstr>
      <vt:lpstr>PowerPoint Presentation</vt:lpstr>
      <vt:lpstr>Mușchiul striat scheletic</vt:lpstr>
      <vt:lpstr>Miofibrilele </vt:lpstr>
      <vt:lpstr>Miofibrila </vt:lpstr>
      <vt:lpstr>PowerPoint Presentation</vt:lpstr>
      <vt:lpstr>PowerPoint Presentation</vt:lpstr>
      <vt:lpstr>PowerPoint Presentation</vt:lpstr>
      <vt:lpstr>PowerPoint Presentation</vt:lpstr>
      <vt:lpstr>Țesutul muscular striat cardiac</vt:lpstr>
      <vt:lpstr>PowerPoint Presentation</vt:lpstr>
      <vt:lpstr>PowerPoint Presentation</vt:lpstr>
      <vt:lpstr>PowerPoint Presentation</vt:lpstr>
      <vt:lpstr>Etape ale mecanismului molecular al contracției musculare</vt:lpstr>
      <vt:lpstr>Teoria mecanismului de glisare a filamentelor în cursul activității musculare de la nivelul a două sarcomere.</vt:lpstr>
      <vt:lpstr>PowerPoint Presentation</vt:lpstr>
      <vt:lpstr>Ecuația caracteristică fundamentală a mecanicii contracției musculare.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Artur Buzdugan</dc:creator>
  <cp:lastModifiedBy>Artur Buzdugan</cp:lastModifiedBy>
  <cp:revision>14</cp:revision>
  <dcterms:created xsi:type="dcterms:W3CDTF">2025-09-04T09:05:36Z</dcterms:created>
  <dcterms:modified xsi:type="dcterms:W3CDTF">2025-09-17T09:30:16Z</dcterms:modified>
</cp:coreProperties>
</file>